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59" r:id="rId6"/>
    <p:sldId id="266" r:id="rId7"/>
    <p:sldId id="268" r:id="rId8"/>
    <p:sldId id="269" r:id="rId9"/>
    <p:sldId id="270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3217" autoAdjust="0"/>
  </p:normalViewPr>
  <p:slideViewPr>
    <p:cSldViewPr snapToGrid="0">
      <p:cViewPr varScale="1">
        <p:scale>
          <a:sx n="73" d="100"/>
          <a:sy n="7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hist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 local hist</a:t>
          </a:r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Scatter</a:t>
          </a:r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hist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6A148957-FA9B-407F-8AC5-80C3F5A19FF4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185.492 </a:t>
          </a:r>
          <a:r>
            <a:rPr lang="en-US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086455-2A34-45E0-B44A-C725A5D1B18C}" type="parTrans" cxnId="{50D101F8-4F31-407C-87E3-B5F682DE1A81}">
      <dgm:prSet/>
      <dgm:spPr/>
      <dgm:t>
        <a:bodyPr/>
        <a:lstStyle/>
        <a:p>
          <a:endParaRPr lang="en-US"/>
        </a:p>
      </dgm:t>
    </dgm:pt>
    <dgm:pt modelId="{903151A6-FA33-4535-A7B8-402F38E5666A}" type="sibTrans" cxnId="{50D101F8-4F31-407C-87E3-B5F682DE1A81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BEDD3F0-C995-4164-ABCE-C6780F05CA26}" type="presOf" srcId="{6A148957-FA9B-407F-8AC5-80C3F5A19FF4}" destId="{CD67A140-C3A5-43E4-BD28-3C31B61E6EA3}" srcOrd="0" destOrd="0" presId="urn:microsoft.com/office/officeart/2005/8/layout/list1"/>
    <dgm:cxn modelId="{50D101F8-4F31-407C-87E3-B5F682DE1A81}" srcId="{620EFBB7-0769-4554-96E3-51B5B6698D5A}" destId="{6A148957-FA9B-407F-8AC5-80C3F5A19FF4}" srcOrd="0" destOrd="0" parTransId="{DE086455-2A34-45E0-B44A-C725A5D1B18C}" sibTransId="{903151A6-FA33-4535-A7B8-402F38E5666A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 hist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6A148957-FA9B-407F-8AC5-80C3F5A19FF4}">
      <dgm:prSet phldrT="[Text]"/>
      <dgm:spPr>
        <a:solidFill>
          <a:schemeClr val="accent2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60.003 </a:t>
          </a:r>
          <a:r>
            <a:rPr lang="en-US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086455-2A34-45E0-B44A-C725A5D1B18C}" type="parTrans" cxnId="{50D101F8-4F31-407C-87E3-B5F682DE1A81}">
      <dgm:prSet/>
      <dgm:spPr/>
      <dgm:t>
        <a:bodyPr/>
        <a:lstStyle/>
        <a:p>
          <a:endParaRPr lang="en-US"/>
        </a:p>
      </dgm:t>
    </dgm:pt>
    <dgm:pt modelId="{903151A6-FA33-4535-A7B8-402F38E5666A}" type="sibTrans" cxnId="{50D101F8-4F31-407C-87E3-B5F682DE1A81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BEDD3F0-C995-4164-ABCE-C6780F05CA26}" type="presOf" srcId="{6A148957-FA9B-407F-8AC5-80C3F5A19FF4}" destId="{CD67A140-C3A5-43E4-BD28-3C31B61E6EA3}" srcOrd="0" destOrd="0" presId="urn:microsoft.com/office/officeart/2005/8/layout/list1"/>
    <dgm:cxn modelId="{50D101F8-4F31-407C-87E3-B5F682DE1A81}" srcId="{620EFBB7-0769-4554-96E3-51B5B6698D5A}" destId="{6A148957-FA9B-407F-8AC5-80C3F5A19FF4}" srcOrd="0" destOrd="0" parTransId="{DE086455-2A34-45E0-B44A-C725A5D1B18C}" sibTransId="{903151A6-FA33-4535-A7B8-402F38E5666A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Scatter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6A148957-FA9B-407F-8AC5-80C3F5A19FF4}">
      <dgm:prSet phldrT="[Text]"/>
      <dgm:spPr>
        <a:solidFill>
          <a:srgbClr val="FFC000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365.776 </a:t>
          </a:r>
          <a:r>
            <a:rPr lang="en-US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086455-2A34-45E0-B44A-C725A5D1B18C}" type="parTrans" cxnId="{50D101F8-4F31-407C-87E3-B5F682DE1A81}">
      <dgm:prSet/>
      <dgm:spPr/>
      <dgm:t>
        <a:bodyPr/>
        <a:lstStyle/>
        <a:p>
          <a:endParaRPr lang="en-US"/>
        </a:p>
      </dgm:t>
    </dgm:pt>
    <dgm:pt modelId="{903151A6-FA33-4535-A7B8-402F38E5666A}" type="sibTrans" cxnId="{50D101F8-4F31-407C-87E3-B5F682DE1A81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BEDD3F0-C995-4164-ABCE-C6780F05CA26}" type="presOf" srcId="{6A148957-FA9B-407F-8AC5-80C3F5A19FF4}" destId="{CD67A140-C3A5-43E4-BD28-3C31B61E6EA3}" srcOrd="0" destOrd="0" presId="urn:microsoft.com/office/officeart/2005/8/layout/list1"/>
    <dgm:cxn modelId="{50D101F8-4F31-407C-87E3-B5F682DE1A81}" srcId="{620EFBB7-0769-4554-96E3-51B5B6698D5A}" destId="{6A148957-FA9B-407F-8AC5-80C3F5A19FF4}" srcOrd="0" destOrd="0" parTransId="{DE086455-2A34-45E0-B44A-C725A5D1B18C}" sibTransId="{903151A6-FA33-4535-A7B8-402F38E5666A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475341"/>
          <a:ext cx="721071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47301"/>
          <a:ext cx="5047501" cy="85608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hist</a:t>
          </a:r>
        </a:p>
      </dsp:txBody>
      <dsp:txXfrm>
        <a:off x="402325" y="89091"/>
        <a:ext cx="4963921" cy="772500"/>
      </dsp:txXfrm>
    </dsp:sp>
    <dsp:sp modelId="{87E2FD7C-0729-47B8-B1FB-A44E439BE764}">
      <dsp:nvSpPr>
        <dsp:cNvPr id="0" name=""/>
        <dsp:cNvSpPr/>
      </dsp:nvSpPr>
      <dsp:spPr>
        <a:xfrm>
          <a:off x="0" y="1790781"/>
          <a:ext cx="721071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362741"/>
          <a:ext cx="5047501" cy="8560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 local hist</a:t>
          </a:r>
        </a:p>
      </dsp:txBody>
      <dsp:txXfrm>
        <a:off x="402325" y="1404531"/>
        <a:ext cx="4963921" cy="772500"/>
      </dsp:txXfrm>
    </dsp:sp>
    <dsp:sp modelId="{E7351307-5BD1-403B-A1BF-1058796C5E99}">
      <dsp:nvSpPr>
        <dsp:cNvPr id="0" name=""/>
        <dsp:cNvSpPr/>
      </dsp:nvSpPr>
      <dsp:spPr>
        <a:xfrm>
          <a:off x="0" y="3106221"/>
          <a:ext cx="721071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2678181"/>
          <a:ext cx="5047501" cy="85608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Scatter</a:t>
          </a:r>
        </a:p>
      </dsp:txBody>
      <dsp:txXfrm>
        <a:off x="402325" y="2719971"/>
        <a:ext cx="4963921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277443"/>
          <a:ext cx="7210716" cy="7796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32" tIns="374904" rIns="5596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185.492 </a:t>
          </a:r>
          <a:r>
            <a:rPr lang="en-US" sz="1800" kern="1200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sz="18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7443"/>
        <a:ext cx="7210716" cy="779625"/>
      </dsp:txXfrm>
    </dsp:sp>
    <dsp:sp modelId="{A8B898EB-38C9-408E-9FE2-CB5C874FA50A}">
      <dsp:nvSpPr>
        <dsp:cNvPr id="0" name=""/>
        <dsp:cNvSpPr/>
      </dsp:nvSpPr>
      <dsp:spPr>
        <a:xfrm>
          <a:off x="360535" y="11763"/>
          <a:ext cx="5047501" cy="5313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hist</a:t>
          </a:r>
        </a:p>
      </dsp:txBody>
      <dsp:txXfrm>
        <a:off x="386474" y="37702"/>
        <a:ext cx="4995623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277443"/>
          <a:ext cx="7210716" cy="77962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32" tIns="374904" rIns="5596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60.003 </a:t>
          </a:r>
          <a:r>
            <a:rPr lang="en-US" sz="1800" kern="1200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sz="18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7443"/>
        <a:ext cx="7210716" cy="779625"/>
      </dsp:txXfrm>
    </dsp:sp>
    <dsp:sp modelId="{A8B898EB-38C9-408E-9FE2-CB5C874FA50A}">
      <dsp:nvSpPr>
        <dsp:cNvPr id="0" name=""/>
        <dsp:cNvSpPr/>
      </dsp:nvSpPr>
      <dsp:spPr>
        <a:xfrm>
          <a:off x="360535" y="11763"/>
          <a:ext cx="5047501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 hist</a:t>
          </a:r>
        </a:p>
      </dsp:txBody>
      <dsp:txXfrm>
        <a:off x="386474" y="37702"/>
        <a:ext cx="4995623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277443"/>
          <a:ext cx="7210716" cy="77962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32" tIns="374904" rIns="5596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365.776 </a:t>
          </a:r>
          <a:r>
            <a:rPr lang="en-US" sz="1800" kern="1200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sz="18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7443"/>
        <a:ext cx="7210716" cy="779625"/>
      </dsp:txXfrm>
    </dsp:sp>
    <dsp:sp modelId="{A8B898EB-38C9-408E-9FE2-CB5C874FA50A}">
      <dsp:nvSpPr>
        <dsp:cNvPr id="0" name=""/>
        <dsp:cNvSpPr/>
      </dsp:nvSpPr>
      <dsp:spPr>
        <a:xfrm>
          <a:off x="360535" y="11763"/>
          <a:ext cx="5047501" cy="53136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Scatter</a:t>
          </a:r>
        </a:p>
      </dsp:txBody>
      <dsp:txXfrm>
        <a:off x="386474" y="37702"/>
        <a:ext cx="4995623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60022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4109"/>
          <a:ext cx="5047501" cy="1092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sp:txBody>
      <dsp:txXfrm>
        <a:off x="413854" y="107428"/>
        <a:ext cx="4940863" cy="985602"/>
      </dsp:txXfrm>
    </dsp:sp>
    <dsp:sp modelId="{87E2FD7C-0729-47B8-B1FB-A44E439BE764}">
      <dsp:nvSpPr>
        <dsp:cNvPr id="0" name=""/>
        <dsp:cNvSpPr/>
      </dsp:nvSpPr>
      <dsp:spPr>
        <a:xfrm>
          <a:off x="0" y="227854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732429"/>
          <a:ext cx="5047501" cy="10922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sp:txBody>
      <dsp:txXfrm>
        <a:off x="413854" y="1785748"/>
        <a:ext cx="4940863" cy="985602"/>
      </dsp:txXfrm>
    </dsp:sp>
    <dsp:sp modelId="{E7351307-5BD1-403B-A1BF-1058796C5E99}">
      <dsp:nvSpPr>
        <dsp:cNvPr id="0" name=""/>
        <dsp:cNvSpPr/>
      </dsp:nvSpPr>
      <dsp:spPr>
        <a:xfrm>
          <a:off x="0" y="395686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410749"/>
          <a:ext cx="5047501" cy="109224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sp:txBody>
      <dsp:txXfrm>
        <a:off x="413854" y="3464068"/>
        <a:ext cx="4940863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041B3-3114-4181-9BF3-EB5142D1158B}" type="datetimeFigureOut">
              <a:rPr lang="en-US" smtClean="0"/>
              <a:t>08/1/2019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8C071-A270-48EE-ABF7-17219E2E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0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F44-D76D-4B52-9EEC-FC1A21880B99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7E56-FFA8-4EEB-9A7E-10ECE02E5192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EA1E-E287-4686-8019-186DEEC50535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 sz="3000"/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FD33-61F5-4C9C-8653-28C26158D7F1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B206-4DF6-439F-BF43-C785CC6D0E0A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6E7-99C0-4419-9D90-F88F5550E223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805-6201-49EE-877B-4ACB28951119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CE4D-827D-47B5-8199-E0EA16FBC4E1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CE12-9964-4B94-9E6A-FFA61A59C75B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959-FAD1-40A1-82B6-45DAF4EBB66E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72EE-9CB0-456D-9AA2-723ABDE97795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Radix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song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GPU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Safe Lab Practices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three more safe lab practices in the boxes provided.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567599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9094D-A165-48BE-9797-20011E8E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 the Event of a Lab Accident…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 this space to discuss procedures to follow in the event of a lab accident.)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FA566-2159-4EBE-B8D7-AB46C428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At the End of Your Lab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 this space to discuss what should be done at the end of your lab time.)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208CF5-76FD-486D-A66A-E5C6527C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Cảm</a:t>
            </a:r>
            <a:r>
              <a:rPr lang="en-US" sz="8000" dirty="0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vi-VN" sz="8000" dirty="0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ơ</a:t>
            </a:r>
            <a:r>
              <a:rPr lang="en-US" sz="8000" dirty="0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n thầy </a:t>
            </a:r>
            <a:r>
              <a:rPr lang="en-US" sz="8000" dirty="0" err="1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đã</a:t>
            </a:r>
            <a:r>
              <a:rPr lang="en-US" sz="8000" dirty="0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lắng</a:t>
            </a:r>
            <a:r>
              <a:rPr lang="en-US" sz="8000" dirty="0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nghe</a:t>
            </a:r>
            <a:endParaRPr lang="en-US" sz="8000" dirty="0">
              <a:solidFill>
                <a:schemeClr val="bg1"/>
              </a:solidFill>
              <a:latin typeface="Robika" panose="02000503000000020004" pitchFamily="50" charset="0"/>
              <a:ea typeface="Robika" panose="02000503000000020004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945312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Thành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viên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nhóm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bika" panose="02000503000000020004" pitchFamily="50" charset="0"/>
              <a:ea typeface="Robika" panose="0200050300000002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1512416	-	Nguyễn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Tât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 Nam Ph</a:t>
            </a:r>
            <a:r>
              <a:rPr lang="vi-VN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ơng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Tahoma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1512473	-	Tr</a:t>
            </a:r>
            <a:r>
              <a:rPr lang="vi-VN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ơng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Ngọc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 Tài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Tahoma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7C77CC-6663-40DD-8937-590EC5BC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Môi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tr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ư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ờng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bika" panose="02000503000000020004" pitchFamily="50" charset="0"/>
              <a:ea typeface="Robika" panose="0200050300000002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Name	: TITAN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Xp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Tahoma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Tahoma"/>
                <a:cs typeface="Segoe UI" panose="020B0502040204020203" pitchFamily="34" charset="0"/>
              </a:rPr>
              <a:t>Computer capability: 6.1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Tahoma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299E6F-3FCB-467F-8CE0-00055C10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4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Thời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gian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chạy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Tahoma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Tahoma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299E6F-3FCB-467F-8CE0-00055C10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5926235-AEF3-48F0-94DA-3388A72C3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73782"/>
              </p:ext>
            </p:extLst>
          </p:nvPr>
        </p:nvGraphicFramePr>
        <p:xfrm>
          <a:off x="576263" y="1690688"/>
          <a:ext cx="8323550" cy="2987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995">
                  <a:extLst>
                    <a:ext uri="{9D8B030D-6E8A-4147-A177-3AD203B41FA5}">
                      <a16:colId xmlns:a16="http://schemas.microsoft.com/office/drawing/2014/main" val="3556708517"/>
                    </a:ext>
                  </a:extLst>
                </a:gridCol>
                <a:gridCol w="1891049">
                  <a:extLst>
                    <a:ext uri="{9D8B030D-6E8A-4147-A177-3AD203B41FA5}">
                      <a16:colId xmlns:a16="http://schemas.microsoft.com/office/drawing/2014/main" val="378950542"/>
                    </a:ext>
                  </a:extLst>
                </a:gridCol>
                <a:gridCol w="1891049">
                  <a:extLst>
                    <a:ext uri="{9D8B030D-6E8A-4147-A177-3AD203B41FA5}">
                      <a16:colId xmlns:a16="http://schemas.microsoft.com/office/drawing/2014/main" val="1720573945"/>
                    </a:ext>
                  </a:extLst>
                </a:gridCol>
                <a:gridCol w="1891049">
                  <a:extLst>
                    <a:ext uri="{9D8B030D-6E8A-4147-A177-3AD203B41FA5}">
                      <a16:colId xmlns:a16="http://schemas.microsoft.com/office/drawing/2014/main" val="2381694830"/>
                    </a:ext>
                  </a:extLst>
                </a:gridCol>
                <a:gridCol w="1611408">
                  <a:extLst>
                    <a:ext uri="{9D8B030D-6E8A-4147-A177-3AD203B41FA5}">
                      <a16:colId xmlns:a16="http://schemas.microsoft.com/office/drawing/2014/main" val="1957357024"/>
                    </a:ext>
                  </a:extLst>
                </a:gridCol>
              </a:tblGrid>
              <a:tr h="572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Phiên</a:t>
                      </a: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bản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Thời</a:t>
                      </a: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gian</a:t>
                      </a: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hist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Thời gian scan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Thời gian scatter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Tổng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406764"/>
                  </a:ext>
                </a:extLst>
              </a:tr>
              <a:tr h="572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Level 1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185.492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60.003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365.776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705.817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419012"/>
                  </a:ext>
                </a:extLst>
              </a:tr>
              <a:tr h="572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Level 2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249.707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61.026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250.583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630.335</a:t>
                      </a:r>
                      <a:endParaRPr lang="en-US" sz="2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0322806"/>
                  </a:ext>
                </a:extLst>
              </a:tr>
              <a:tr h="572047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Thrust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30.655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4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6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bài báo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097454"/>
              </p:ext>
            </p:extLst>
          </p:nvPr>
        </p:nvGraphicFramePr>
        <p:xfrm>
          <a:off x="521283" y="2667146"/>
          <a:ext cx="7210716" cy="3884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1686864"/>
            <a:ext cx="8108514" cy="98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“least significant digit”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“most significant digit”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Counting sort  </a:t>
            </a:r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2475692"/>
            <a:ext cx="8285014" cy="1027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local hist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[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bin]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block]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hist[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blockIdx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][bin]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biết trong block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blockIdx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bao nhiều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490396"/>
              </p:ext>
            </p:extLst>
          </p:nvPr>
        </p:nvGraphicFramePr>
        <p:xfrm>
          <a:off x="521282" y="1284016"/>
          <a:ext cx="7210716" cy="106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3005129-7B59-49B8-8EF8-BE719B56A783}"/>
              </a:ext>
            </a:extLst>
          </p:cNvPr>
          <p:cNvSpPr txBox="1">
            <a:spLocks/>
          </p:cNvSpPr>
          <p:nvPr/>
        </p:nvSpPr>
        <p:spPr>
          <a:xfrm>
            <a:off x="521282" y="3625793"/>
            <a:ext cx="8285014" cy="273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Tính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giá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trị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bin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bin = (in[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&gt;&gt; bit) &amp;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Tính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chỉ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số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của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hiện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tại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bin;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Cập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nhật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giá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trị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hist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(&amp;hist[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21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2475693"/>
            <a:ext cx="8285014" cy="212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scan local hist trên từng block.</a:t>
            </a:r>
          </a:p>
          <a:p>
            <a:pPr marL="0" indent="0">
              <a:buNone/>
            </a:pP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 scanHist có kích thước tương tự mảng hist. Dùng exclusive scan theo chiều tang dần của bin. </a:t>
            </a:r>
          </a:p>
          <a:p>
            <a:pPr marL="0" indent="0">
              <a:buNone/>
            </a:pP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 trị hist[blockIdx][bin] cho biết trước block blockIdx có bao nhiều giá trị nhỏ hơnbin.</a:t>
            </a:r>
          </a:p>
          <a:p>
            <a:pPr marL="0" indent="0">
              <a:buNone/>
            </a:pP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 thước mảng này không quá lớn, có thể scan trên host.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621598"/>
              </p:ext>
            </p:extLst>
          </p:nvPr>
        </p:nvGraphicFramePr>
        <p:xfrm>
          <a:off x="521282" y="1284016"/>
          <a:ext cx="7210716" cy="106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4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2475692"/>
            <a:ext cx="8285014" cy="106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local scan, ta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nhiên,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idx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histScan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nhau.</a:t>
            </a:r>
            <a:endParaRPr lang="vi-VN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449183"/>
              </p:ext>
            </p:extLst>
          </p:nvPr>
        </p:nvGraphicFramePr>
        <p:xfrm>
          <a:off x="521282" y="1284016"/>
          <a:ext cx="7210716" cy="106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005129-7B59-49B8-8EF8-BE719B56A783}"/>
              </a:ext>
            </a:extLst>
          </p:cNvPr>
          <p:cNvSpPr txBox="1">
            <a:spLocks/>
          </p:cNvSpPr>
          <p:nvPr/>
        </p:nvSpPr>
        <p:spPr>
          <a:xfrm>
            <a:off x="549857" y="3429000"/>
            <a:ext cx="8285014" cy="268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Tính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bin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chỉ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số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của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bin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(in[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&gt;&gt; bit) &amp;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bin;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Scatter ra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mảng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out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cập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nhật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lại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mảng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histScan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histScan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 = in[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histScan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</p:txBody>
      </p:sp>
    </p:spTree>
    <p:extLst>
      <p:ext uri="{BB962C8B-B14F-4D97-AF65-F5344CB8AC3E}">
        <p14:creationId xmlns:p14="http://schemas.microsoft.com/office/powerpoint/2010/main" val="303623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1686864"/>
            <a:ext cx="8108514" cy="98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level tr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scatter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nhiều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Do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 trong cung block. 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36DC4-F36C-452C-A17A-03547DAD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85FE03-45C1-49CC-B35E-C5807E88332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7EFEE1-D72E-4E14-9C9C-B7D18427EE5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4FA-D82A-44EA-BDE9-3031FE31613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00641A-5D8B-40E3-A22D-259C82089B0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B6369-4CE9-41F2-BFB2-E809DC87F75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E5A930-DBB8-464C-8220-A38D1B172B9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Flask">
              <a:extLst>
                <a:ext uri="{FF2B5EF4-FFF2-40B4-BE49-F238E27FC236}">
                  <a16:creationId xmlns:a16="http://schemas.microsoft.com/office/drawing/2014/main" id="{B3AF9644-D815-4ED2-8FDA-3CC48ECA2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25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540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Robika</vt:lpstr>
      <vt:lpstr>Rockwell</vt:lpstr>
      <vt:lpstr>Segoe UI</vt:lpstr>
      <vt:lpstr>Tahoma</vt:lpstr>
      <vt:lpstr>Office Theme</vt:lpstr>
      <vt:lpstr>Radix Sort</vt:lpstr>
      <vt:lpstr>Thành viên nhóm</vt:lpstr>
      <vt:lpstr>Môi trường cài đặt</vt:lpstr>
      <vt:lpstr>Thời gian chạy</vt:lpstr>
      <vt:lpstr>Cài đặt level 1</vt:lpstr>
      <vt:lpstr>Cài đặt level 1</vt:lpstr>
      <vt:lpstr>Cài đặt level 1</vt:lpstr>
      <vt:lpstr>Cài đặt level 1</vt:lpstr>
      <vt:lpstr>Cài đặt level 2</vt:lpstr>
      <vt:lpstr>Safe Lab Practices</vt:lpstr>
      <vt:lpstr>In the Event of a Lab Accident…</vt:lpstr>
      <vt:lpstr>At the End of Your Lab Time…</vt:lpstr>
      <vt:lpstr>Cảm ơn thầy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2019-01-08T03:16:06Z</dcterms:created>
  <dcterms:modified xsi:type="dcterms:W3CDTF">2019-01-08T05:08:18Z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