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embeddedFontLst>
    <p:embeddedFont>
      <p:font typeface="Lato" panose="020B0604020202020204" charset="0"/>
      <p:regular r:id="rId28"/>
      <p:bold r:id="rId29"/>
      <p:italic r:id="rId30"/>
      <p:boldItalic r:id="rId31"/>
    </p:embeddedFont>
    <p:embeddedFont>
      <p:font typeface="Montserrat" panose="020B060402020202020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aa12f013571c036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aa12f013571c03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aa12f013571c036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aa12f013571c03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aa12f013571c036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aa12f013571c036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aa12f013571c036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aa12f013571c036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aa12f013571c036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aa12f013571c036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aa12f013571c036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aa12f013571c03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aa12f013571c036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aa12f013571c036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aa12f013571c036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aa12f013571c03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aa12f013571c036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aa12f013571c036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aa12f013571c036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aa12f013571c036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1dd1e45e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1dd1e45e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aa12f013571c036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aa12f013571c036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aa12f013571c036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aa12f013571c036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8e7a59d60cc8c8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8e7a59d60cc8c8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8e7a59d60cc8c89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8e7a59d60cc8c89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8e7a59d60cc8c89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8e7a59d60cc8c89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deea300e461b2e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deea300e461b2e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a638fb018d11c4e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a638fb018d11c4e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a638fb018d11c4e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a638fb018d11c4e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a638fb018d11c4e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a638fb018d11c4e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aa12f013571c03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aa12f013571c03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aa12f013571c036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aa12f013571c036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aa12f013571c03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aa12f013571c03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aa12f013571c03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aa12f013571c03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35.jpg"/><Relationship Id="rId4" Type="http://schemas.openxmlformats.org/officeDocument/2006/relationships/image" Target="../media/image3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a:t>Báo Cáo Lập Trình</a:t>
            </a:r>
            <a:endParaRPr/>
          </a:p>
          <a:p>
            <a:pPr marL="0" lvl="0" indent="0" algn="ctr" rtl="0">
              <a:spcBef>
                <a:spcPts val="0"/>
              </a:spcBef>
              <a:spcAft>
                <a:spcPts val="0"/>
              </a:spcAft>
              <a:buNone/>
            </a:pPr>
            <a:r>
              <a:rPr lang="vi"/>
              <a:t>Di Động 2</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2200" b="1"/>
              <a:t>Nhóm 4</a:t>
            </a:r>
            <a:endParaRPr sz="2200" b="1"/>
          </a:p>
        </p:txBody>
      </p:sp>
      <p:sp>
        <p:nvSpPr>
          <p:cNvPr id="136" name="Google Shape;136;p13"/>
          <p:cNvSpPr txBox="1"/>
          <p:nvPr/>
        </p:nvSpPr>
        <p:spPr>
          <a:xfrm>
            <a:off x="914400" y="2146311"/>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3"/>
          <p:cNvSpPr txBox="1"/>
          <p:nvPr/>
        </p:nvSpPr>
        <p:spPr>
          <a:xfrm>
            <a:off x="489725" y="3259900"/>
            <a:ext cx="2842500" cy="14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900" b="1" u="sng">
                <a:solidFill>
                  <a:schemeClr val="accent6"/>
                </a:solidFill>
              </a:rPr>
              <a:t>Các thành viên:</a:t>
            </a:r>
            <a:endParaRPr sz="1900" b="1" u="sng">
              <a:solidFill>
                <a:schemeClr val="accent6"/>
              </a:solidFill>
            </a:endParaRPr>
          </a:p>
          <a:p>
            <a:pPr marL="0" lvl="0" indent="0" algn="l" rtl="0">
              <a:spcBef>
                <a:spcPts val="0"/>
              </a:spcBef>
              <a:spcAft>
                <a:spcPts val="0"/>
              </a:spcAft>
              <a:buNone/>
            </a:pPr>
            <a:endParaRPr sz="1900" b="1" u="sng">
              <a:solidFill>
                <a:schemeClr val="accent6"/>
              </a:solidFill>
            </a:endParaRPr>
          </a:p>
          <a:p>
            <a:pPr marL="0" lvl="0" indent="0" algn="l" rtl="0">
              <a:spcBef>
                <a:spcPts val="0"/>
              </a:spcBef>
              <a:spcAft>
                <a:spcPts val="0"/>
              </a:spcAft>
              <a:buNone/>
            </a:pPr>
            <a:r>
              <a:rPr lang="vi" sz="1900">
                <a:solidFill>
                  <a:srgbClr val="FFFFFF"/>
                </a:solidFill>
              </a:rPr>
              <a:t>1 Trương Thị Nhàn</a:t>
            </a:r>
            <a:endParaRPr sz="1900">
              <a:solidFill>
                <a:srgbClr val="FFFFFF"/>
              </a:solidFill>
            </a:endParaRPr>
          </a:p>
          <a:p>
            <a:pPr marL="0" lvl="0" indent="0" algn="l" rtl="0">
              <a:spcBef>
                <a:spcPts val="0"/>
              </a:spcBef>
              <a:spcAft>
                <a:spcPts val="0"/>
              </a:spcAft>
              <a:buNone/>
            </a:pPr>
            <a:r>
              <a:rPr lang="vi" sz="1900">
                <a:solidFill>
                  <a:srgbClr val="FFFFFF"/>
                </a:solidFill>
              </a:rPr>
              <a:t>2 Trương Bảo Ni</a:t>
            </a:r>
            <a:endParaRPr sz="1900">
              <a:solidFill>
                <a:srgbClr val="FFFFFF"/>
              </a:solidFill>
            </a:endParaRPr>
          </a:p>
        </p:txBody>
      </p:sp>
      <p:pic>
        <p:nvPicPr>
          <p:cNvPr id="138" name="Google Shape;138;p13"/>
          <p:cNvPicPr preferRelativeResize="0"/>
          <p:nvPr/>
        </p:nvPicPr>
        <p:blipFill>
          <a:blip r:embed="rId3">
            <a:alphaModFix/>
          </a:blip>
          <a:stretch>
            <a:fillRect/>
          </a:stretch>
        </p:blipFill>
        <p:spPr>
          <a:xfrm>
            <a:off x="6625300" y="3636100"/>
            <a:ext cx="914400" cy="10837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Quản lý phòng ban</a:t>
            </a:r>
            <a:endParaRPr/>
          </a:p>
        </p:txBody>
      </p:sp>
      <p:sp>
        <p:nvSpPr>
          <p:cNvPr id="203" name="Google Shape;203;p22"/>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800"/>
              <a:t>Hiển thị danh sách phòng ban được lưu.</a:t>
            </a:r>
            <a:endParaRPr sz="1800"/>
          </a:p>
          <a:p>
            <a:pPr marL="0" lvl="0" indent="0" algn="l" rtl="0">
              <a:spcBef>
                <a:spcPts val="1600"/>
              </a:spcBef>
              <a:spcAft>
                <a:spcPts val="1600"/>
              </a:spcAft>
              <a:buNone/>
            </a:pPr>
            <a:r>
              <a:rPr lang="vi" sz="1800"/>
              <a:t>Xoá phòng ban.</a:t>
            </a:r>
            <a:endParaRPr sz="1800"/>
          </a:p>
        </p:txBody>
      </p:sp>
      <p:pic>
        <p:nvPicPr>
          <p:cNvPr id="204" name="Google Shape;204;p22"/>
          <p:cNvPicPr preferRelativeResize="0"/>
          <p:nvPr/>
        </p:nvPicPr>
        <p:blipFill>
          <a:blip r:embed="rId3">
            <a:alphaModFix/>
          </a:blip>
          <a:stretch>
            <a:fillRect/>
          </a:stretch>
        </p:blipFill>
        <p:spPr>
          <a:xfrm>
            <a:off x="5660683" y="583775"/>
            <a:ext cx="1755999" cy="3804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Thêm và chỉnh sửa phòng ban</a:t>
            </a:r>
            <a:endParaRPr/>
          </a:p>
        </p:txBody>
      </p:sp>
      <p:sp>
        <p:nvSpPr>
          <p:cNvPr id="210" name="Google Shape;210;p23"/>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2000"/>
              <a:t> Cập nhật và lưu thông tin phòng ban.</a:t>
            </a:r>
            <a:endParaRPr sz="2000"/>
          </a:p>
          <a:p>
            <a:pPr marL="0" lvl="0" indent="0" algn="l" rtl="0">
              <a:spcBef>
                <a:spcPts val="1600"/>
              </a:spcBef>
              <a:spcAft>
                <a:spcPts val="1600"/>
              </a:spcAft>
              <a:buNone/>
            </a:pPr>
            <a:r>
              <a:rPr lang="vi" sz="2000"/>
              <a:t>Hiển thị thông tin phòng ban được chọn.</a:t>
            </a:r>
            <a:endParaRPr sz="2000"/>
          </a:p>
        </p:txBody>
      </p:sp>
      <p:pic>
        <p:nvPicPr>
          <p:cNvPr id="211" name="Google Shape;211;p23"/>
          <p:cNvPicPr preferRelativeResize="0"/>
          <p:nvPr/>
        </p:nvPicPr>
        <p:blipFill>
          <a:blip r:embed="rId3">
            <a:alphaModFix/>
          </a:blip>
          <a:stretch>
            <a:fillRect/>
          </a:stretch>
        </p:blipFill>
        <p:spPr>
          <a:xfrm>
            <a:off x="5352475" y="506275"/>
            <a:ext cx="1791801" cy="3882177"/>
          </a:xfrm>
          <a:prstGeom prst="rect">
            <a:avLst/>
          </a:prstGeom>
          <a:noFill/>
          <a:ln>
            <a:noFill/>
          </a:ln>
        </p:spPr>
      </p:pic>
      <p:pic>
        <p:nvPicPr>
          <p:cNvPr id="212" name="Google Shape;212;p23"/>
          <p:cNvPicPr preferRelativeResize="0"/>
          <p:nvPr/>
        </p:nvPicPr>
        <p:blipFill>
          <a:blip r:embed="rId4">
            <a:alphaModFix/>
          </a:blip>
          <a:stretch>
            <a:fillRect/>
          </a:stretch>
        </p:blipFill>
        <p:spPr>
          <a:xfrm>
            <a:off x="7246573" y="854823"/>
            <a:ext cx="1630900" cy="35336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Quản lý nhân viên</a:t>
            </a:r>
            <a:endParaRPr/>
          </a:p>
        </p:txBody>
      </p:sp>
      <p:sp>
        <p:nvSpPr>
          <p:cNvPr id="218" name="Google Shape;218;p24"/>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700"/>
              <a:t>Hiển thị danh sách nhân viên được lưu.</a:t>
            </a:r>
            <a:endParaRPr sz="1700"/>
          </a:p>
          <a:p>
            <a:pPr marL="0" lvl="0" indent="0" algn="l" rtl="0">
              <a:spcBef>
                <a:spcPts val="1600"/>
              </a:spcBef>
              <a:spcAft>
                <a:spcPts val="0"/>
              </a:spcAft>
              <a:buNone/>
            </a:pPr>
            <a:r>
              <a:rPr lang="vi" sz="1700"/>
              <a:t> Hiển thị tổng số lượng nhân viên.</a:t>
            </a:r>
            <a:endParaRPr sz="1700"/>
          </a:p>
          <a:p>
            <a:pPr marL="0" lvl="0" indent="0" algn="l" rtl="0">
              <a:spcBef>
                <a:spcPts val="1600"/>
              </a:spcBef>
              <a:spcAft>
                <a:spcPts val="1600"/>
              </a:spcAft>
              <a:buNone/>
            </a:pPr>
            <a:r>
              <a:rPr lang="vi" sz="1700"/>
              <a:t>Xoá nhân viên.</a:t>
            </a:r>
            <a:endParaRPr sz="1700"/>
          </a:p>
        </p:txBody>
      </p:sp>
      <p:pic>
        <p:nvPicPr>
          <p:cNvPr id="219" name="Google Shape;219;p24"/>
          <p:cNvPicPr preferRelativeResize="0"/>
          <p:nvPr/>
        </p:nvPicPr>
        <p:blipFill>
          <a:blip r:embed="rId3">
            <a:alphaModFix/>
          </a:blip>
          <a:stretch>
            <a:fillRect/>
          </a:stretch>
        </p:blipFill>
        <p:spPr>
          <a:xfrm>
            <a:off x="5612467" y="568175"/>
            <a:ext cx="1763224" cy="38202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Thêm nhân viên</a:t>
            </a:r>
            <a:endParaRPr/>
          </a:p>
        </p:txBody>
      </p:sp>
      <p:sp>
        <p:nvSpPr>
          <p:cNvPr id="225" name="Google Shape;225;p25"/>
          <p:cNvSpPr txBox="1">
            <a:spLocks noGrp="1"/>
          </p:cNvSpPr>
          <p:nvPr>
            <p:ph type="body" idx="1"/>
          </p:nvPr>
        </p:nvSpPr>
        <p:spPr>
          <a:xfrm>
            <a:off x="1297500" y="1530825"/>
            <a:ext cx="3798900" cy="28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dirty="0"/>
              <a:t>Chọn ảnh nhân viên từ thư viện.</a:t>
            </a:r>
            <a:endParaRPr sz="1600" dirty="0"/>
          </a:p>
          <a:p>
            <a:pPr marL="0" lvl="0" indent="0" algn="l" rtl="0">
              <a:spcBef>
                <a:spcPts val="1600"/>
              </a:spcBef>
              <a:spcAft>
                <a:spcPts val="0"/>
              </a:spcAft>
              <a:buNone/>
            </a:pPr>
            <a:r>
              <a:rPr lang="vi" sz="1600" dirty="0"/>
              <a:t>Lấy danh sách phòng ban và vai trò để chọn.</a:t>
            </a:r>
            <a:endParaRPr sz="1600" dirty="0"/>
          </a:p>
          <a:p>
            <a:pPr marL="0" lvl="0" indent="0" algn="l" rtl="0">
              <a:spcBef>
                <a:spcPts val="1600"/>
              </a:spcBef>
              <a:spcAft>
                <a:spcPts val="0"/>
              </a:spcAft>
              <a:buNone/>
            </a:pPr>
            <a:r>
              <a:rPr lang="vi" sz="1600" dirty="0"/>
              <a:t>Hiển thị dialog chọn ngày sinh.</a:t>
            </a:r>
            <a:endParaRPr sz="1600" dirty="0"/>
          </a:p>
          <a:p>
            <a:pPr marL="0" lvl="0" indent="0" algn="l" rtl="0">
              <a:spcBef>
                <a:spcPts val="1600"/>
              </a:spcBef>
              <a:spcAft>
                <a:spcPts val="0"/>
              </a:spcAft>
              <a:buNone/>
            </a:pPr>
            <a:r>
              <a:rPr lang="vi" sz="1600" dirty="0"/>
              <a:t>Kiểm tra dữ liệu nhập (Kiểm tra trống, kiểm tra cấu trúc email)</a:t>
            </a:r>
            <a:endParaRPr sz="1600" dirty="0"/>
          </a:p>
          <a:p>
            <a:pPr marL="0" lvl="0" indent="0" algn="l" rtl="0">
              <a:spcBef>
                <a:spcPts val="1600"/>
              </a:spcBef>
              <a:spcAft>
                <a:spcPts val="1600"/>
              </a:spcAft>
              <a:buNone/>
            </a:pPr>
            <a:r>
              <a:rPr lang="vi" sz="1600" dirty="0"/>
              <a:t>Lưu dữ liệu nhân viên vào cơ sở dữ liệu.</a:t>
            </a:r>
            <a:endParaRPr sz="1600" dirty="0"/>
          </a:p>
        </p:txBody>
      </p:sp>
      <p:pic>
        <p:nvPicPr>
          <p:cNvPr id="226" name="Google Shape;226;p25"/>
          <p:cNvPicPr preferRelativeResize="0"/>
          <p:nvPr/>
        </p:nvPicPr>
        <p:blipFill>
          <a:blip r:embed="rId3">
            <a:alphaModFix/>
          </a:blip>
          <a:stretch>
            <a:fillRect/>
          </a:stretch>
        </p:blipFill>
        <p:spPr>
          <a:xfrm>
            <a:off x="5627850" y="393750"/>
            <a:ext cx="1843671" cy="3994702"/>
          </a:xfrm>
          <a:prstGeom prst="rect">
            <a:avLst/>
          </a:prstGeom>
          <a:noFill/>
          <a:ln>
            <a:noFill/>
          </a:ln>
        </p:spPr>
      </p:pic>
      <p:pic>
        <p:nvPicPr>
          <p:cNvPr id="227" name="Google Shape;227;p25"/>
          <p:cNvPicPr preferRelativeResize="0"/>
          <p:nvPr/>
        </p:nvPicPr>
        <p:blipFill>
          <a:blip r:embed="rId4">
            <a:alphaModFix/>
          </a:blip>
          <a:stretch>
            <a:fillRect/>
          </a:stretch>
        </p:blipFill>
        <p:spPr>
          <a:xfrm>
            <a:off x="7223505" y="1255753"/>
            <a:ext cx="1570201" cy="34021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Chỉnh sửa thông tin nhân viên</a:t>
            </a:r>
            <a:endParaRPr/>
          </a:p>
        </p:txBody>
      </p:sp>
      <p:sp>
        <p:nvSpPr>
          <p:cNvPr id="237" name="Google Shape;237;p2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800"/>
              <a:t>Hiển thị thông tin khách hàng được chọn điền vào các trường.</a:t>
            </a:r>
            <a:endParaRPr sz="1800"/>
          </a:p>
          <a:p>
            <a:pPr marL="0" lvl="0" indent="0" algn="l" rtl="0">
              <a:spcBef>
                <a:spcPts val="1600"/>
              </a:spcBef>
              <a:spcAft>
                <a:spcPts val="0"/>
              </a:spcAft>
              <a:buNone/>
            </a:pPr>
            <a:r>
              <a:rPr lang="vi" sz="1800"/>
              <a:t>Kiểm tra dữ liệu thay đổi.</a:t>
            </a:r>
            <a:endParaRPr sz="1800"/>
          </a:p>
          <a:p>
            <a:pPr marL="0" lvl="0" indent="0" algn="l" rtl="0">
              <a:spcBef>
                <a:spcPts val="1600"/>
              </a:spcBef>
              <a:spcAft>
                <a:spcPts val="1600"/>
              </a:spcAft>
              <a:buNone/>
            </a:pPr>
            <a:r>
              <a:rPr lang="vi" sz="1800"/>
              <a:t>Cập nhật thay đổi xuống cơ sở dữ liêu.</a:t>
            </a:r>
            <a:endParaRPr sz="1800"/>
          </a:p>
        </p:txBody>
      </p:sp>
      <p:pic>
        <p:nvPicPr>
          <p:cNvPr id="238" name="Google Shape;238;p27"/>
          <p:cNvPicPr preferRelativeResize="0"/>
          <p:nvPr/>
        </p:nvPicPr>
        <p:blipFill>
          <a:blip r:embed="rId3">
            <a:alphaModFix/>
          </a:blip>
          <a:stretch>
            <a:fillRect/>
          </a:stretch>
        </p:blipFill>
        <p:spPr>
          <a:xfrm>
            <a:off x="5735509" y="328375"/>
            <a:ext cx="1873876" cy="4060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Màn hình quản lý sản phẩm</a:t>
            </a:r>
            <a:endParaRPr/>
          </a:p>
        </p:txBody>
      </p:sp>
      <p:sp>
        <p:nvSpPr>
          <p:cNvPr id="244" name="Google Shape;244;p28"/>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t>Hiển thị danh sách sản phẩm được lưu và gom theo alpha.</a:t>
            </a:r>
            <a:endParaRPr sz="1600"/>
          </a:p>
          <a:p>
            <a:pPr marL="0" lvl="0" indent="0" algn="l" rtl="0">
              <a:spcBef>
                <a:spcPts val="1600"/>
              </a:spcBef>
              <a:spcAft>
                <a:spcPts val="0"/>
              </a:spcAft>
              <a:buNone/>
            </a:pPr>
            <a:r>
              <a:rPr lang="vi" sz="1600"/>
              <a:t>Hiển thị  tổng số lượng sản phẩm hiện có.</a:t>
            </a:r>
            <a:endParaRPr sz="1600"/>
          </a:p>
          <a:p>
            <a:pPr marL="0" lvl="0" indent="0" algn="l" rtl="0">
              <a:spcBef>
                <a:spcPts val="1600"/>
              </a:spcBef>
              <a:spcAft>
                <a:spcPts val="0"/>
              </a:spcAft>
              <a:buNone/>
            </a:pPr>
            <a:r>
              <a:rPr lang="vi" sz="1600"/>
              <a:t> Hiển thị tổng tiền sản phẩm.</a:t>
            </a:r>
            <a:endParaRPr sz="1600"/>
          </a:p>
          <a:p>
            <a:pPr marL="0" lvl="0" indent="0" algn="l" rtl="0">
              <a:spcBef>
                <a:spcPts val="1600"/>
              </a:spcBef>
              <a:spcAft>
                <a:spcPts val="1600"/>
              </a:spcAft>
              <a:buNone/>
            </a:pPr>
            <a:r>
              <a:rPr lang="vi" sz="1600"/>
              <a:t>Hiển thị popup menu thao tác trên các sản phẩm.</a:t>
            </a:r>
            <a:endParaRPr sz="1600"/>
          </a:p>
        </p:txBody>
      </p:sp>
      <p:pic>
        <p:nvPicPr>
          <p:cNvPr id="245" name="Google Shape;245;p28"/>
          <p:cNvPicPr preferRelativeResize="0"/>
          <p:nvPr/>
        </p:nvPicPr>
        <p:blipFill>
          <a:blip r:embed="rId3">
            <a:alphaModFix/>
          </a:blip>
          <a:stretch>
            <a:fillRect/>
          </a:stretch>
        </p:blipFill>
        <p:spPr>
          <a:xfrm>
            <a:off x="5308242" y="664562"/>
            <a:ext cx="1760500" cy="3814376"/>
          </a:xfrm>
          <a:prstGeom prst="rect">
            <a:avLst/>
          </a:prstGeom>
          <a:noFill/>
          <a:ln>
            <a:noFill/>
          </a:ln>
        </p:spPr>
      </p:pic>
      <p:pic>
        <p:nvPicPr>
          <p:cNvPr id="246" name="Google Shape;246;p28"/>
          <p:cNvPicPr preferRelativeResize="0"/>
          <p:nvPr/>
        </p:nvPicPr>
        <p:blipFill>
          <a:blip r:embed="rId4">
            <a:alphaModFix/>
          </a:blip>
          <a:stretch>
            <a:fillRect/>
          </a:stretch>
        </p:blipFill>
        <p:spPr>
          <a:xfrm>
            <a:off x="7280589" y="923730"/>
            <a:ext cx="1640874" cy="3555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Thêm sản phẩm</a:t>
            </a:r>
            <a:endParaRPr/>
          </a:p>
        </p:txBody>
      </p:sp>
      <p:sp>
        <p:nvSpPr>
          <p:cNvPr id="252" name="Google Shape;252;p29"/>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700"/>
              <a:t>Chọn hình ảnh sản phẩm từ thư vien hoac camera</a:t>
            </a:r>
            <a:endParaRPr sz="1700"/>
          </a:p>
          <a:p>
            <a:pPr marL="0" lvl="0" indent="0" algn="l" rtl="0">
              <a:spcBef>
                <a:spcPts val="1600"/>
              </a:spcBef>
              <a:spcAft>
                <a:spcPts val="0"/>
              </a:spcAft>
              <a:buNone/>
            </a:pPr>
            <a:r>
              <a:rPr lang="vi" sz="1700"/>
              <a:t>Kiểm tra các gia tri nhap</a:t>
            </a:r>
            <a:endParaRPr sz="1700"/>
          </a:p>
          <a:p>
            <a:pPr marL="0" lvl="0" indent="0" algn="l" rtl="0">
              <a:spcBef>
                <a:spcPts val="1600"/>
              </a:spcBef>
              <a:spcAft>
                <a:spcPts val="1600"/>
              </a:spcAft>
              <a:buNone/>
            </a:pPr>
            <a:r>
              <a:rPr lang="vi" sz="1700"/>
              <a:t>Lưu thông tin sản phẩm được nhập.</a:t>
            </a:r>
            <a:endParaRPr sz="1700"/>
          </a:p>
        </p:txBody>
      </p:sp>
      <p:pic>
        <p:nvPicPr>
          <p:cNvPr id="253" name="Google Shape;253;p29"/>
          <p:cNvPicPr preferRelativeResize="0"/>
          <p:nvPr/>
        </p:nvPicPr>
        <p:blipFill>
          <a:blip r:embed="rId3">
            <a:alphaModFix/>
          </a:blip>
          <a:stretch>
            <a:fillRect/>
          </a:stretch>
        </p:blipFill>
        <p:spPr>
          <a:xfrm>
            <a:off x="5339250" y="922646"/>
            <a:ext cx="1599626" cy="3465803"/>
          </a:xfrm>
          <a:prstGeom prst="rect">
            <a:avLst/>
          </a:prstGeom>
          <a:noFill/>
          <a:ln>
            <a:noFill/>
          </a:ln>
        </p:spPr>
      </p:pic>
      <p:pic>
        <p:nvPicPr>
          <p:cNvPr id="254" name="Google Shape;254;p29"/>
          <p:cNvPicPr preferRelativeResize="0"/>
          <p:nvPr/>
        </p:nvPicPr>
        <p:blipFill>
          <a:blip r:embed="rId4">
            <a:alphaModFix/>
          </a:blip>
          <a:stretch>
            <a:fillRect/>
          </a:stretch>
        </p:blipFill>
        <p:spPr>
          <a:xfrm>
            <a:off x="7180908" y="922600"/>
            <a:ext cx="1599626" cy="346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Chỉnh sửa thông tin sản phẩm</a:t>
            </a:r>
            <a:endParaRPr/>
          </a:p>
        </p:txBody>
      </p:sp>
      <p:sp>
        <p:nvSpPr>
          <p:cNvPr id="260" name="Google Shape;260;p30"/>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700"/>
              <a:t>Đưa dữ liệu sản phẩm được chọn lên hiển thị.</a:t>
            </a:r>
            <a:endParaRPr sz="1700"/>
          </a:p>
          <a:p>
            <a:pPr marL="0" lvl="0" indent="0" algn="l" rtl="0">
              <a:spcBef>
                <a:spcPts val="1600"/>
              </a:spcBef>
              <a:spcAft>
                <a:spcPts val="1600"/>
              </a:spcAft>
              <a:buNone/>
            </a:pPr>
            <a:r>
              <a:rPr lang="vi" sz="1700"/>
              <a:t>Kiểm tra các giá trị thay đổi và cập nhật thông tin sản phẩm.</a:t>
            </a:r>
            <a:endParaRPr sz="1700"/>
          </a:p>
        </p:txBody>
      </p:sp>
      <p:pic>
        <p:nvPicPr>
          <p:cNvPr id="261" name="Google Shape;261;p30"/>
          <p:cNvPicPr preferRelativeResize="0"/>
          <p:nvPr/>
        </p:nvPicPr>
        <p:blipFill>
          <a:blip r:embed="rId3">
            <a:alphaModFix/>
          </a:blip>
          <a:stretch>
            <a:fillRect/>
          </a:stretch>
        </p:blipFill>
        <p:spPr>
          <a:xfrm>
            <a:off x="6069844" y="503625"/>
            <a:ext cx="1793011" cy="38848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Màn hình hiển thị chi tiết sản phẩm và nhập hàng</a:t>
            </a:r>
            <a:endParaRPr/>
          </a:p>
        </p:txBody>
      </p:sp>
      <p:sp>
        <p:nvSpPr>
          <p:cNvPr id="267" name="Google Shape;267;p31"/>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t>Hiển thị thông tin chi tiết sản phẩm được chọn.</a:t>
            </a:r>
            <a:endParaRPr sz="1600"/>
          </a:p>
          <a:p>
            <a:pPr marL="0" lvl="0" indent="0" algn="l" rtl="0">
              <a:spcBef>
                <a:spcPts val="1600"/>
              </a:spcBef>
              <a:spcAft>
                <a:spcPts val="1600"/>
              </a:spcAft>
              <a:buNone/>
            </a:pPr>
            <a:r>
              <a:rPr lang="vi" sz="1600"/>
              <a:t>Nhập thêm số lượng hàng hoá cho sản phẩm. (Chỉnh sửa sản phẩm không cho phép thay đổi số lượng)</a:t>
            </a:r>
            <a:endParaRPr sz="1600"/>
          </a:p>
        </p:txBody>
      </p:sp>
      <p:pic>
        <p:nvPicPr>
          <p:cNvPr id="268" name="Google Shape;268;p31"/>
          <p:cNvPicPr preferRelativeResize="0"/>
          <p:nvPr/>
        </p:nvPicPr>
        <p:blipFill>
          <a:blip r:embed="rId3">
            <a:alphaModFix/>
          </a:blip>
          <a:stretch>
            <a:fillRect/>
          </a:stretch>
        </p:blipFill>
        <p:spPr>
          <a:xfrm>
            <a:off x="5510575" y="671450"/>
            <a:ext cx="1715526" cy="3717002"/>
          </a:xfrm>
          <a:prstGeom prst="rect">
            <a:avLst/>
          </a:prstGeom>
          <a:noFill/>
          <a:ln>
            <a:noFill/>
          </a:ln>
        </p:spPr>
      </p:pic>
      <p:pic>
        <p:nvPicPr>
          <p:cNvPr id="269" name="Google Shape;269;p31"/>
          <p:cNvPicPr preferRelativeResize="0"/>
          <p:nvPr/>
        </p:nvPicPr>
        <p:blipFill>
          <a:blip r:embed="rId4">
            <a:alphaModFix/>
          </a:blip>
          <a:stretch>
            <a:fillRect/>
          </a:stretch>
        </p:blipFill>
        <p:spPr>
          <a:xfrm>
            <a:off x="7341082" y="848633"/>
            <a:ext cx="1633775" cy="35398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Màn hình lịch sử cấp phát</a:t>
            </a:r>
            <a:endParaRPr/>
          </a:p>
        </p:txBody>
      </p:sp>
      <p:sp>
        <p:nvSpPr>
          <p:cNvPr id="275" name="Google Shape;275;p32"/>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800"/>
              <a:t>Hiển thị danh sách các hoá đơn đã cấp phát và gom nhóm hoá đơn theo ngày.</a:t>
            </a:r>
            <a:endParaRPr sz="1800"/>
          </a:p>
          <a:p>
            <a:pPr marL="0" lvl="0" indent="0" algn="l" rtl="0">
              <a:spcBef>
                <a:spcPts val="1600"/>
              </a:spcBef>
              <a:spcAft>
                <a:spcPts val="1600"/>
              </a:spcAft>
              <a:buNone/>
            </a:pPr>
            <a:endParaRPr sz="1800"/>
          </a:p>
        </p:txBody>
      </p:sp>
      <p:pic>
        <p:nvPicPr>
          <p:cNvPr id="276" name="Google Shape;276;p32"/>
          <p:cNvPicPr preferRelativeResize="0"/>
          <p:nvPr/>
        </p:nvPicPr>
        <p:blipFill>
          <a:blip r:embed="rId3">
            <a:alphaModFix/>
          </a:blip>
          <a:stretch>
            <a:fillRect/>
          </a:stretch>
        </p:blipFill>
        <p:spPr>
          <a:xfrm>
            <a:off x="5752467" y="327325"/>
            <a:ext cx="1874375" cy="40611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Giới thiệu đề tài</a:t>
            </a:r>
            <a:endParaRPr/>
          </a:p>
        </p:txBody>
      </p:sp>
      <p:sp>
        <p:nvSpPr>
          <p:cNvPr id="144" name="Google Shape;144;p14"/>
          <p:cNvSpPr txBox="1">
            <a:spLocks noGrp="1"/>
          </p:cNvSpPr>
          <p:nvPr>
            <p:ph type="body" idx="1"/>
          </p:nvPr>
        </p:nvSpPr>
        <p:spPr>
          <a:xfrm>
            <a:off x="1297500" y="1567550"/>
            <a:ext cx="47418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400">
                <a:latin typeface="Roboto"/>
                <a:ea typeface="Roboto"/>
                <a:cs typeface="Roboto"/>
                <a:sym typeface="Roboto"/>
              </a:rPr>
              <a:t> </a:t>
            </a:r>
            <a:r>
              <a:rPr lang="vi" sz="1400" b="1">
                <a:solidFill>
                  <a:schemeClr val="accent2"/>
                </a:solidFill>
                <a:latin typeface="Roboto"/>
                <a:ea typeface="Roboto"/>
                <a:cs typeface="Roboto"/>
                <a:sym typeface="Roboto"/>
              </a:rPr>
              <a:t>Văn phòng phẩm</a:t>
            </a:r>
            <a:r>
              <a:rPr lang="vi" sz="1400">
                <a:latin typeface="Roboto"/>
                <a:ea typeface="Roboto"/>
                <a:cs typeface="Roboto"/>
                <a:sym typeface="Roboto"/>
              </a:rPr>
              <a:t> là những vật phẩm đơn giản phục vụ cho các hoạt động văn phòng như giấy in, sổ, giấy viết… vô cùng cần thiết cho công việc của mỗi nhân viên. Vì vậy việc quản lý và sử dụng văn phòng phẩm trong công ty cần dùng đến phần mềm </a:t>
            </a:r>
            <a:r>
              <a:rPr lang="vi" sz="1400">
                <a:solidFill>
                  <a:schemeClr val="accent4"/>
                </a:solidFill>
                <a:latin typeface="Roboto"/>
                <a:ea typeface="Roboto"/>
                <a:cs typeface="Roboto"/>
                <a:sym typeface="Roboto"/>
              </a:rPr>
              <a:t>để quản lý được chất lượng, số lượng một cách hiệu quả.</a:t>
            </a:r>
            <a:endParaRPr sz="1400">
              <a:solidFill>
                <a:schemeClr val="accent4"/>
              </a:solidFill>
              <a:latin typeface="Roboto"/>
              <a:ea typeface="Roboto"/>
              <a:cs typeface="Roboto"/>
              <a:sym typeface="Roboto"/>
            </a:endParaRPr>
          </a:p>
          <a:p>
            <a:pPr marL="0" lvl="0" indent="0" algn="l" rtl="0">
              <a:spcBef>
                <a:spcPts val="1600"/>
              </a:spcBef>
              <a:spcAft>
                <a:spcPts val="1600"/>
              </a:spcAft>
              <a:buNone/>
            </a:pPr>
            <a:r>
              <a:rPr lang="vi" sz="1400">
                <a:latin typeface="Roboto"/>
                <a:ea typeface="Roboto"/>
                <a:cs typeface="Roboto"/>
                <a:sym typeface="Roboto"/>
              </a:rPr>
              <a:t>Mỗi văn phòng luôn cần sử dụng các văn phòng phẩm thường xuyên. Chính vì vậy việc quản lý, sử dụng, số lượng một cách khoa học bang phần mềm sẽ </a:t>
            </a:r>
            <a:r>
              <a:rPr lang="vi" sz="1400">
                <a:solidFill>
                  <a:srgbClr val="F1C232"/>
                </a:solidFill>
                <a:latin typeface="Roboto"/>
                <a:ea typeface="Roboto"/>
                <a:cs typeface="Roboto"/>
                <a:sym typeface="Roboto"/>
              </a:rPr>
              <a:t>giúp cho việc theo dõi, bảo quản, và điều chỉnh số lượng  một cách hiệu quả.</a:t>
            </a:r>
            <a:endParaRPr sz="1400">
              <a:solidFill>
                <a:srgbClr val="F1C232"/>
              </a:solidFill>
              <a:latin typeface="Roboto"/>
              <a:ea typeface="Roboto"/>
              <a:cs typeface="Roboto"/>
              <a:sym typeface="Roboto"/>
            </a:endParaRPr>
          </a:p>
        </p:txBody>
      </p:sp>
      <p:pic>
        <p:nvPicPr>
          <p:cNvPr id="145" name="Google Shape;145;p14"/>
          <p:cNvPicPr preferRelativeResize="0"/>
          <p:nvPr/>
        </p:nvPicPr>
        <p:blipFill>
          <a:blip r:embed="rId3">
            <a:alphaModFix/>
          </a:blip>
          <a:stretch>
            <a:fillRect/>
          </a:stretch>
        </p:blipFill>
        <p:spPr>
          <a:xfrm>
            <a:off x="6742750" y="1567550"/>
            <a:ext cx="914100" cy="914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3"/>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Màn hình thực hiện cấp phát</a:t>
            </a:r>
            <a:endParaRPr/>
          </a:p>
        </p:txBody>
      </p:sp>
      <p:sp>
        <p:nvSpPr>
          <p:cNvPr id="282" name="Google Shape;282;p33"/>
          <p:cNvSpPr txBox="1">
            <a:spLocks noGrp="1"/>
          </p:cNvSpPr>
          <p:nvPr>
            <p:ph type="body" idx="1"/>
          </p:nvPr>
        </p:nvSpPr>
        <p:spPr>
          <a:xfrm>
            <a:off x="1297500" y="1654525"/>
            <a:ext cx="3798900" cy="27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500"/>
              <a:t> Chỉ thực hiện cấp phát khi đã  có sản phẩm và nhân viên.</a:t>
            </a:r>
            <a:endParaRPr sz="1500"/>
          </a:p>
          <a:p>
            <a:pPr marL="0" lvl="0" indent="0" algn="l" rtl="0">
              <a:spcBef>
                <a:spcPts val="1600"/>
              </a:spcBef>
              <a:spcAft>
                <a:spcPts val="0"/>
              </a:spcAft>
              <a:buNone/>
            </a:pPr>
            <a:r>
              <a:rPr lang="vi" sz="1500"/>
              <a:t>Lấy danh sách sản phẩm và nhân viên để chọn lựa.</a:t>
            </a:r>
            <a:endParaRPr sz="1500"/>
          </a:p>
          <a:p>
            <a:pPr marL="0" lvl="0" indent="0" algn="l" rtl="0">
              <a:spcBef>
                <a:spcPts val="1600"/>
              </a:spcBef>
              <a:spcAft>
                <a:spcPts val="0"/>
              </a:spcAft>
              <a:buNone/>
            </a:pPr>
            <a:r>
              <a:rPr lang="vi" sz="1500"/>
              <a:t>Tính  tổng đơn giá theo số lượng được nhập.</a:t>
            </a:r>
            <a:endParaRPr sz="1500"/>
          </a:p>
          <a:p>
            <a:pPr marL="0" lvl="0" indent="0" algn="l" rtl="0">
              <a:spcBef>
                <a:spcPts val="1600"/>
              </a:spcBef>
              <a:spcAft>
                <a:spcPts val="1600"/>
              </a:spcAft>
              <a:buNone/>
            </a:pPr>
            <a:r>
              <a:rPr lang="vi" sz="1500"/>
              <a:t>Hiển thị dialog chonj ngày cho phép chọn ngày cấp phát.</a:t>
            </a:r>
            <a:endParaRPr sz="1500"/>
          </a:p>
        </p:txBody>
      </p:sp>
      <p:pic>
        <p:nvPicPr>
          <p:cNvPr id="283" name="Google Shape;283;p33"/>
          <p:cNvPicPr preferRelativeResize="0"/>
          <p:nvPr/>
        </p:nvPicPr>
        <p:blipFill>
          <a:blip r:embed="rId3">
            <a:alphaModFix/>
          </a:blip>
          <a:stretch>
            <a:fillRect/>
          </a:stretch>
        </p:blipFill>
        <p:spPr>
          <a:xfrm>
            <a:off x="5248388" y="514801"/>
            <a:ext cx="1787824" cy="3873648"/>
          </a:xfrm>
          <a:prstGeom prst="rect">
            <a:avLst/>
          </a:prstGeom>
          <a:noFill/>
          <a:ln>
            <a:noFill/>
          </a:ln>
        </p:spPr>
      </p:pic>
      <p:pic>
        <p:nvPicPr>
          <p:cNvPr id="284" name="Google Shape;284;p33"/>
          <p:cNvPicPr preferRelativeResize="0"/>
          <p:nvPr/>
        </p:nvPicPr>
        <p:blipFill>
          <a:blip r:embed="rId4">
            <a:alphaModFix/>
          </a:blip>
          <a:stretch>
            <a:fillRect/>
          </a:stretch>
        </p:blipFill>
        <p:spPr>
          <a:xfrm>
            <a:off x="7188200" y="514850"/>
            <a:ext cx="1787800" cy="38735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Chi tiết hoá đơn</a:t>
            </a:r>
            <a:endParaRPr/>
          </a:p>
        </p:txBody>
      </p:sp>
      <p:sp>
        <p:nvSpPr>
          <p:cNvPr id="290" name="Google Shape;290;p34"/>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sz="1800"/>
              <a:t>Hiển thị thông tin chi tiết hoá đơn được cấp phát</a:t>
            </a:r>
            <a:endParaRPr sz="1800"/>
          </a:p>
        </p:txBody>
      </p:sp>
      <p:pic>
        <p:nvPicPr>
          <p:cNvPr id="291" name="Google Shape;291;p34"/>
          <p:cNvPicPr preferRelativeResize="0"/>
          <p:nvPr/>
        </p:nvPicPr>
        <p:blipFill>
          <a:blip r:embed="rId3">
            <a:alphaModFix/>
          </a:blip>
          <a:stretch>
            <a:fillRect/>
          </a:stretch>
        </p:blipFill>
        <p:spPr>
          <a:xfrm>
            <a:off x="6191675" y="393750"/>
            <a:ext cx="1843700" cy="39947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Thống kê</a:t>
            </a:r>
            <a:endParaRPr/>
          </a:p>
        </p:txBody>
      </p:sp>
      <p:sp>
        <p:nvSpPr>
          <p:cNvPr id="297" name="Google Shape;297;p35"/>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700"/>
              <a:t>Thống kê 5 sản phẩm được  dùng nhiều nhất biểu thị ở  biểu đồ  tròn.</a:t>
            </a:r>
            <a:endParaRPr sz="1700"/>
          </a:p>
          <a:p>
            <a:pPr marL="0" lvl="0" indent="0" algn="l" rtl="0">
              <a:spcBef>
                <a:spcPts val="1600"/>
              </a:spcBef>
              <a:spcAft>
                <a:spcPts val="1600"/>
              </a:spcAft>
              <a:buNone/>
            </a:pPr>
            <a:r>
              <a:rPr lang="vi" sz="1700"/>
              <a:t>Hiển thị 5 phòng ban được cấp phát số lượng sản phẩm nhiều nhất.</a:t>
            </a:r>
            <a:endParaRPr sz="1700"/>
          </a:p>
        </p:txBody>
      </p:sp>
      <p:pic>
        <p:nvPicPr>
          <p:cNvPr id="298" name="Google Shape;298;p35"/>
          <p:cNvPicPr preferRelativeResize="0"/>
          <p:nvPr/>
        </p:nvPicPr>
        <p:blipFill>
          <a:blip r:embed="rId3">
            <a:alphaModFix/>
          </a:blip>
          <a:stretch>
            <a:fillRect/>
          </a:stretch>
        </p:blipFill>
        <p:spPr>
          <a:xfrm>
            <a:off x="5250572" y="825500"/>
            <a:ext cx="1646263" cy="3566897"/>
          </a:xfrm>
          <a:prstGeom prst="rect">
            <a:avLst/>
          </a:prstGeom>
          <a:noFill/>
          <a:ln>
            <a:noFill/>
          </a:ln>
        </p:spPr>
      </p:pic>
      <p:pic>
        <p:nvPicPr>
          <p:cNvPr id="299" name="Google Shape;299;p35"/>
          <p:cNvPicPr preferRelativeResize="0"/>
          <p:nvPr/>
        </p:nvPicPr>
        <p:blipFill>
          <a:blip r:embed="rId4">
            <a:alphaModFix/>
          </a:blip>
          <a:stretch>
            <a:fillRect/>
          </a:stretch>
        </p:blipFill>
        <p:spPr>
          <a:xfrm>
            <a:off x="7051000" y="825525"/>
            <a:ext cx="1646249" cy="35668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Tìm kiếm sản phẩm</a:t>
            </a:r>
            <a:endParaRPr/>
          </a:p>
        </p:txBody>
      </p:sp>
      <p:sp>
        <p:nvSpPr>
          <p:cNvPr id="305" name="Google Shape;305;p36"/>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700"/>
              <a:t>Tìm kiếm sản phẩm theo mã hoá đơn, mã sản phẩm, mã nhân viên, tên sản phẩm, tên nhân viên.</a:t>
            </a:r>
            <a:endParaRPr sz="1700"/>
          </a:p>
          <a:p>
            <a:pPr marL="0" lvl="0" indent="0" algn="l" rtl="0">
              <a:spcBef>
                <a:spcPts val="1600"/>
              </a:spcBef>
              <a:spcAft>
                <a:spcPts val="1600"/>
              </a:spcAft>
              <a:buNone/>
            </a:pPr>
            <a:r>
              <a:rPr lang="vi" sz="1700"/>
              <a:t>Lấy tên nhân viên, mã hoá đơn, tên sản phẩm làm gợi ý nhập.</a:t>
            </a:r>
            <a:endParaRPr sz="1700"/>
          </a:p>
        </p:txBody>
      </p:sp>
      <p:pic>
        <p:nvPicPr>
          <p:cNvPr id="306" name="Google Shape;306;p36"/>
          <p:cNvPicPr preferRelativeResize="0"/>
          <p:nvPr/>
        </p:nvPicPr>
        <p:blipFill>
          <a:blip r:embed="rId3">
            <a:alphaModFix/>
          </a:blip>
          <a:stretch>
            <a:fillRect/>
          </a:stretch>
        </p:blipFill>
        <p:spPr>
          <a:xfrm>
            <a:off x="6069463" y="561875"/>
            <a:ext cx="1766100" cy="38265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Thông tin ứng dụng, chuyển đổi ngôn ngữ và hỗ trợ.</a:t>
            </a:r>
            <a:endParaRPr/>
          </a:p>
        </p:txBody>
      </p:sp>
      <p:sp>
        <p:nvSpPr>
          <p:cNvPr id="312" name="Google Shape;312;p3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400"/>
              <a:t>Thay đổi ngôn ngữ hiện tại của ứng dụng.</a:t>
            </a:r>
            <a:endParaRPr sz="1400"/>
          </a:p>
          <a:p>
            <a:pPr marL="0" lvl="0" indent="0" algn="l" rtl="0">
              <a:spcBef>
                <a:spcPts val="1600"/>
              </a:spcBef>
              <a:spcAft>
                <a:spcPts val="0"/>
              </a:spcAft>
              <a:buNone/>
            </a:pPr>
            <a:r>
              <a:rPr lang="vi" sz="1400"/>
              <a:t>Hiển thị thông tin liên hệ bằng webview hiển thị thông tin của một trang web.</a:t>
            </a:r>
            <a:endParaRPr sz="1400"/>
          </a:p>
          <a:p>
            <a:pPr marL="0" lvl="0" indent="0" algn="l" rtl="0">
              <a:spcBef>
                <a:spcPts val="1600"/>
              </a:spcBef>
              <a:spcAft>
                <a:spcPts val="1600"/>
              </a:spcAft>
              <a:buNone/>
            </a:pPr>
            <a:r>
              <a:rPr lang="vi" sz="1400"/>
              <a:t>Hiển thị thông tin tác giả và ứng dụng.</a:t>
            </a:r>
            <a:endParaRPr sz="1400"/>
          </a:p>
        </p:txBody>
      </p:sp>
      <p:pic>
        <p:nvPicPr>
          <p:cNvPr id="313" name="Google Shape;313;p37"/>
          <p:cNvPicPr preferRelativeResize="0"/>
          <p:nvPr/>
        </p:nvPicPr>
        <p:blipFill>
          <a:blip r:embed="rId3">
            <a:alphaModFix/>
          </a:blip>
          <a:stretch>
            <a:fillRect/>
          </a:stretch>
        </p:blipFill>
        <p:spPr>
          <a:xfrm>
            <a:off x="5096394" y="1019981"/>
            <a:ext cx="1679025" cy="3637875"/>
          </a:xfrm>
          <a:prstGeom prst="rect">
            <a:avLst/>
          </a:prstGeom>
          <a:noFill/>
          <a:ln>
            <a:noFill/>
          </a:ln>
        </p:spPr>
      </p:pic>
      <p:pic>
        <p:nvPicPr>
          <p:cNvPr id="314" name="Google Shape;314;p37"/>
          <p:cNvPicPr preferRelativeResize="0"/>
          <p:nvPr/>
        </p:nvPicPr>
        <p:blipFill>
          <a:blip r:embed="rId4">
            <a:alphaModFix/>
          </a:blip>
          <a:stretch>
            <a:fillRect/>
          </a:stretch>
        </p:blipFill>
        <p:spPr>
          <a:xfrm>
            <a:off x="7008797" y="523774"/>
            <a:ext cx="1890475" cy="4095948"/>
          </a:xfrm>
          <a:prstGeom prst="rect">
            <a:avLst/>
          </a:prstGeom>
          <a:noFill/>
          <a:ln>
            <a:noFill/>
          </a:ln>
        </p:spPr>
      </p:pic>
      <p:pic>
        <p:nvPicPr>
          <p:cNvPr id="315" name="Google Shape;315;p37"/>
          <p:cNvPicPr preferRelativeResize="0"/>
          <p:nvPr/>
        </p:nvPicPr>
        <p:blipFill>
          <a:blip r:embed="rId5">
            <a:alphaModFix/>
          </a:blip>
          <a:stretch>
            <a:fillRect/>
          </a:stretch>
        </p:blipFill>
        <p:spPr>
          <a:xfrm>
            <a:off x="6775431" y="1610070"/>
            <a:ext cx="1550875" cy="336022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p:nvPr/>
        </p:nvSpPr>
        <p:spPr>
          <a:xfrm>
            <a:off x="914400" y="2146311"/>
            <a:ext cx="7315200" cy="8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2000">
                <a:solidFill>
                  <a:srgbClr val="FFFFFF"/>
                </a:solidFill>
              </a:rPr>
              <a:t> Cảm ơn mọi người đã lắng nghe</a:t>
            </a:r>
            <a:endParaRPr sz="2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Giới thiệu phần mềm</a:t>
            </a:r>
            <a:endParaRPr/>
          </a:p>
        </p:txBody>
      </p:sp>
      <p:sp>
        <p:nvSpPr>
          <p:cNvPr id="151" name="Google Shape;151;p15"/>
          <p:cNvSpPr txBox="1">
            <a:spLocks noGrp="1"/>
          </p:cNvSpPr>
          <p:nvPr>
            <p:ph type="body" idx="1"/>
          </p:nvPr>
        </p:nvSpPr>
        <p:spPr>
          <a:xfrm>
            <a:off x="1297500" y="1519797"/>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solidFill>
                  <a:schemeClr val="lt2"/>
                </a:solidFill>
              </a:rPr>
              <a:t>Office Manager (Quản lý văn phòng phẩm)</a:t>
            </a:r>
            <a:endParaRPr sz="1600">
              <a:solidFill>
                <a:schemeClr val="lt2"/>
              </a:solidFill>
            </a:endParaRPr>
          </a:p>
          <a:p>
            <a:pPr marL="0" lvl="0" indent="0" algn="l" rtl="0">
              <a:spcBef>
                <a:spcPts val="1600"/>
              </a:spcBef>
              <a:spcAft>
                <a:spcPts val="0"/>
              </a:spcAft>
              <a:buNone/>
            </a:pPr>
            <a:endParaRPr/>
          </a:p>
          <a:p>
            <a:pPr marL="0" lvl="0" indent="0" algn="l" rtl="0">
              <a:spcBef>
                <a:spcPts val="1600"/>
              </a:spcBef>
              <a:spcAft>
                <a:spcPts val="0"/>
              </a:spcAft>
              <a:buNone/>
            </a:pPr>
            <a:r>
              <a:rPr lang="vi" sz="1600"/>
              <a:t>Phiên bản android hỗ trợ: Android 6 (Sdk 23)</a:t>
            </a:r>
            <a:endParaRPr sz="1600"/>
          </a:p>
          <a:p>
            <a:pPr marL="0" lvl="0" indent="0" algn="l" rtl="0">
              <a:spcBef>
                <a:spcPts val="1600"/>
              </a:spcBef>
              <a:spcAft>
                <a:spcPts val="0"/>
              </a:spcAft>
              <a:buNone/>
            </a:pPr>
            <a:r>
              <a:rPr lang="vi" sz="1600"/>
              <a:t> Phiên bản 1.0</a:t>
            </a:r>
            <a:endParaRPr sz="1600"/>
          </a:p>
          <a:p>
            <a:pPr marL="0" lvl="0" indent="0" algn="l" rtl="0">
              <a:spcBef>
                <a:spcPts val="1600"/>
              </a:spcBef>
              <a:spcAft>
                <a:spcPts val="0"/>
              </a:spcAft>
              <a:buNone/>
            </a:pPr>
            <a:r>
              <a:rPr lang="vi" sz="1600"/>
              <a:t>Tối ưu cho các thiết bị độ phân giải Hd trở lên.</a:t>
            </a:r>
            <a:endParaRPr sz="16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52" name="Google Shape;152;p15"/>
          <p:cNvPicPr preferRelativeResize="0"/>
          <p:nvPr/>
        </p:nvPicPr>
        <p:blipFill>
          <a:blip r:embed="rId3">
            <a:alphaModFix/>
          </a:blip>
          <a:stretch>
            <a:fillRect/>
          </a:stretch>
        </p:blipFill>
        <p:spPr>
          <a:xfrm>
            <a:off x="5565125" y="1519800"/>
            <a:ext cx="1176975" cy="117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Các chức năng của ứng dụng</a:t>
            </a:r>
            <a:endParaRPr/>
          </a:p>
        </p:txBody>
      </p:sp>
      <p:sp>
        <p:nvSpPr>
          <p:cNvPr id="158" name="Google Shape;158;p16"/>
          <p:cNvSpPr txBox="1">
            <a:spLocks noGrp="1"/>
          </p:cNvSpPr>
          <p:nvPr>
            <p:ph type="body" idx="1"/>
          </p:nvPr>
        </p:nvSpPr>
        <p:spPr>
          <a:xfrm>
            <a:off x="1297500" y="1258325"/>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b="1">
                <a:solidFill>
                  <a:schemeClr val="lt2"/>
                </a:solidFill>
              </a:rPr>
              <a:t>Các tính năng chính</a:t>
            </a:r>
            <a:endParaRPr sz="1600" b="1">
              <a:solidFill>
                <a:schemeClr val="lt2"/>
              </a:solidFill>
            </a:endParaRPr>
          </a:p>
          <a:p>
            <a:pPr marL="0" lvl="0" indent="0" algn="l" rtl="0">
              <a:spcBef>
                <a:spcPts val="1600"/>
              </a:spcBef>
              <a:spcAft>
                <a:spcPts val="0"/>
              </a:spcAft>
              <a:buNone/>
            </a:pPr>
            <a:r>
              <a:rPr lang="vi" sz="1600">
                <a:latin typeface="Roboto"/>
                <a:ea typeface="Roboto"/>
                <a:cs typeface="Roboto"/>
                <a:sym typeface="Roboto"/>
              </a:rPr>
              <a:t>1 Quản lý vai trò nhân viên</a:t>
            </a:r>
            <a:endParaRPr sz="1600">
              <a:latin typeface="Roboto"/>
              <a:ea typeface="Roboto"/>
              <a:cs typeface="Roboto"/>
              <a:sym typeface="Roboto"/>
            </a:endParaRPr>
          </a:p>
          <a:p>
            <a:pPr marL="0" lvl="0" indent="0" algn="l" rtl="0">
              <a:spcBef>
                <a:spcPts val="1600"/>
              </a:spcBef>
              <a:spcAft>
                <a:spcPts val="0"/>
              </a:spcAft>
              <a:buNone/>
            </a:pPr>
            <a:r>
              <a:rPr lang="vi" sz="1600">
                <a:latin typeface="Roboto"/>
                <a:ea typeface="Roboto"/>
                <a:cs typeface="Roboto"/>
                <a:sym typeface="Roboto"/>
              </a:rPr>
              <a:t>2 Quản lý phòng ban</a:t>
            </a:r>
            <a:endParaRPr sz="1600">
              <a:latin typeface="Roboto"/>
              <a:ea typeface="Roboto"/>
              <a:cs typeface="Roboto"/>
              <a:sym typeface="Roboto"/>
            </a:endParaRPr>
          </a:p>
          <a:p>
            <a:pPr marL="0" lvl="0" indent="0" algn="l" rtl="0">
              <a:spcBef>
                <a:spcPts val="1600"/>
              </a:spcBef>
              <a:spcAft>
                <a:spcPts val="0"/>
              </a:spcAft>
              <a:buNone/>
            </a:pPr>
            <a:r>
              <a:rPr lang="vi" sz="1600">
                <a:latin typeface="Roboto"/>
                <a:ea typeface="Roboto"/>
                <a:cs typeface="Roboto"/>
                <a:sym typeface="Roboto"/>
              </a:rPr>
              <a:t>3 Quản lý nhân viên</a:t>
            </a:r>
            <a:endParaRPr sz="1600">
              <a:latin typeface="Roboto"/>
              <a:ea typeface="Roboto"/>
              <a:cs typeface="Roboto"/>
              <a:sym typeface="Roboto"/>
            </a:endParaRPr>
          </a:p>
          <a:p>
            <a:pPr marL="0" lvl="0" indent="0" algn="l" rtl="0">
              <a:spcBef>
                <a:spcPts val="1600"/>
              </a:spcBef>
              <a:spcAft>
                <a:spcPts val="0"/>
              </a:spcAft>
              <a:buNone/>
            </a:pPr>
            <a:r>
              <a:rPr lang="vi" sz="1600">
                <a:latin typeface="Roboto"/>
                <a:ea typeface="Roboto"/>
                <a:cs typeface="Roboto"/>
                <a:sym typeface="Roboto"/>
              </a:rPr>
              <a:t>4 Quản lý văn phòng phẩm</a:t>
            </a:r>
            <a:endParaRPr sz="1600">
              <a:latin typeface="Roboto"/>
              <a:ea typeface="Roboto"/>
              <a:cs typeface="Roboto"/>
              <a:sym typeface="Roboto"/>
            </a:endParaRPr>
          </a:p>
          <a:p>
            <a:pPr marL="0" lvl="0" indent="0" algn="l" rtl="0">
              <a:spcBef>
                <a:spcPts val="1600"/>
              </a:spcBef>
              <a:spcAft>
                <a:spcPts val="0"/>
              </a:spcAft>
              <a:buNone/>
            </a:pPr>
            <a:r>
              <a:rPr lang="vi" sz="1600">
                <a:latin typeface="Roboto"/>
                <a:ea typeface="Roboto"/>
                <a:cs typeface="Roboto"/>
                <a:sym typeface="Roboto"/>
              </a:rPr>
              <a:t>5 Cấp phát văn phòng phẩm</a:t>
            </a:r>
            <a:endParaRPr sz="1600">
              <a:latin typeface="Roboto"/>
              <a:ea typeface="Roboto"/>
              <a:cs typeface="Roboto"/>
              <a:sym typeface="Roboto"/>
            </a:endParaRPr>
          </a:p>
          <a:p>
            <a:pPr marL="0" lvl="0" indent="0" algn="l" rtl="0">
              <a:spcBef>
                <a:spcPts val="1600"/>
              </a:spcBef>
              <a:spcAft>
                <a:spcPts val="1600"/>
              </a:spcAft>
              <a:buNone/>
            </a:pPr>
            <a:r>
              <a:rPr lang="vi" sz="1600">
                <a:latin typeface="Roboto"/>
                <a:ea typeface="Roboto"/>
                <a:cs typeface="Roboto"/>
                <a:sym typeface="Roboto"/>
              </a:rPr>
              <a:t>6 Thống kê</a:t>
            </a:r>
            <a:endParaRPr sz="1600">
              <a:latin typeface="Roboto"/>
              <a:ea typeface="Roboto"/>
              <a:cs typeface="Roboto"/>
              <a:sym typeface="Roboto"/>
            </a:endParaRPr>
          </a:p>
        </p:txBody>
      </p:sp>
      <p:sp>
        <p:nvSpPr>
          <p:cNvPr id="159" name="Google Shape;159;p1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solidFill>
                  <a:schemeClr val="lt2"/>
                </a:solidFill>
              </a:rPr>
              <a:t>Các tính năng phụ</a:t>
            </a:r>
            <a:endParaRPr sz="1600">
              <a:solidFill>
                <a:schemeClr val="lt2"/>
              </a:solidFill>
            </a:endParaRPr>
          </a:p>
          <a:p>
            <a:pPr marL="0" lvl="0" indent="0" algn="l" rtl="0">
              <a:spcBef>
                <a:spcPts val="1600"/>
              </a:spcBef>
              <a:spcAft>
                <a:spcPts val="0"/>
              </a:spcAft>
              <a:buNone/>
            </a:pPr>
            <a:r>
              <a:rPr lang="vi" sz="1600">
                <a:latin typeface="Roboto"/>
                <a:ea typeface="Roboto"/>
                <a:cs typeface="Roboto"/>
                <a:sym typeface="Roboto"/>
              </a:rPr>
              <a:t>7 Tìm kiếm </a:t>
            </a:r>
            <a:endParaRPr sz="1600">
              <a:latin typeface="Roboto"/>
              <a:ea typeface="Roboto"/>
              <a:cs typeface="Roboto"/>
              <a:sym typeface="Roboto"/>
            </a:endParaRPr>
          </a:p>
          <a:p>
            <a:pPr marL="0" lvl="0" indent="0" algn="l" rtl="0">
              <a:spcBef>
                <a:spcPts val="1600"/>
              </a:spcBef>
              <a:spcAft>
                <a:spcPts val="0"/>
              </a:spcAft>
              <a:buNone/>
            </a:pPr>
            <a:r>
              <a:rPr lang="vi" sz="1600">
                <a:latin typeface="Roboto"/>
                <a:ea typeface="Roboto"/>
                <a:cs typeface="Roboto"/>
                <a:sym typeface="Roboto"/>
              </a:rPr>
              <a:t>8 Chuyển đổi ngôn ngữ</a:t>
            </a:r>
            <a:endParaRPr sz="1600">
              <a:latin typeface="Roboto"/>
              <a:ea typeface="Roboto"/>
              <a:cs typeface="Roboto"/>
              <a:sym typeface="Roboto"/>
            </a:endParaRPr>
          </a:p>
          <a:p>
            <a:pPr marL="0" lvl="0" indent="0" algn="l" rtl="0">
              <a:spcBef>
                <a:spcPts val="1600"/>
              </a:spcBef>
              <a:spcAft>
                <a:spcPts val="0"/>
              </a:spcAft>
              <a:buNone/>
            </a:pPr>
            <a:r>
              <a:rPr lang="vi" sz="1600">
                <a:latin typeface="Roboto"/>
                <a:ea typeface="Roboto"/>
                <a:cs typeface="Roboto"/>
                <a:sym typeface="Roboto"/>
              </a:rPr>
              <a:t>9 Hiển thị trang web liên hệ</a:t>
            </a:r>
            <a:endParaRPr sz="1600">
              <a:latin typeface="Roboto"/>
              <a:ea typeface="Roboto"/>
              <a:cs typeface="Roboto"/>
              <a:sym typeface="Roboto"/>
            </a:endParaRPr>
          </a:p>
          <a:p>
            <a:pPr marL="0" lvl="0" indent="0" algn="l" rtl="0">
              <a:spcBef>
                <a:spcPts val="1600"/>
              </a:spcBef>
              <a:spcAft>
                <a:spcPts val="1600"/>
              </a:spcAft>
              <a:buNone/>
            </a:pPr>
            <a:r>
              <a:rPr lang="vi" sz="1600">
                <a:latin typeface="Roboto"/>
                <a:ea typeface="Roboto"/>
                <a:cs typeface="Roboto"/>
                <a:sym typeface="Roboto"/>
              </a:rPr>
              <a:t>...</a:t>
            </a: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Màn hình Splash Screen</a:t>
            </a:r>
            <a:endParaRPr/>
          </a:p>
        </p:txBody>
      </p:sp>
      <p:sp>
        <p:nvSpPr>
          <p:cNvPr id="165" name="Google Shape;165;p1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latin typeface="Times New Roman"/>
                <a:ea typeface="Times New Roman"/>
                <a:cs typeface="Times New Roman"/>
                <a:sym typeface="Times New Roman"/>
              </a:rPr>
              <a:t>Đây là màn hình chờ để hệ thống android có thể nạp tài nguyên ứng dụng vào hệ thống thay vì màn hình trắng toát ở các ứng dụng không có splash screen.</a:t>
            </a:r>
            <a:endParaRPr sz="1600">
              <a:latin typeface="Times New Roman"/>
              <a:ea typeface="Times New Roman"/>
              <a:cs typeface="Times New Roman"/>
              <a:sym typeface="Times New Roman"/>
            </a:endParaRPr>
          </a:p>
          <a:p>
            <a:pPr marL="0" lvl="0" indent="0" algn="l" rtl="0">
              <a:spcBef>
                <a:spcPts val="1600"/>
              </a:spcBef>
              <a:spcAft>
                <a:spcPts val="0"/>
              </a:spcAft>
              <a:buNone/>
            </a:pPr>
            <a:endParaRPr sz="1600">
              <a:latin typeface="Times New Roman"/>
              <a:ea typeface="Times New Roman"/>
              <a:cs typeface="Times New Roman"/>
              <a:sym typeface="Times New Roman"/>
            </a:endParaRPr>
          </a:p>
          <a:p>
            <a:pPr marL="0" lvl="0" indent="0" algn="l" rtl="0">
              <a:spcBef>
                <a:spcPts val="1600"/>
              </a:spcBef>
              <a:spcAft>
                <a:spcPts val="1600"/>
              </a:spcAft>
              <a:buNone/>
            </a:pPr>
            <a:r>
              <a:rPr lang="vi" sz="1600">
                <a:latin typeface="Times New Roman"/>
                <a:ea typeface="Times New Roman"/>
                <a:cs typeface="Times New Roman"/>
                <a:sym typeface="Times New Roman"/>
              </a:rPr>
              <a:t>Thiết lập ngôn ngữ mà người dùng chọn.</a:t>
            </a:r>
            <a:endParaRPr sz="1600">
              <a:latin typeface="Times New Roman"/>
              <a:ea typeface="Times New Roman"/>
              <a:cs typeface="Times New Roman"/>
              <a:sym typeface="Times New Roman"/>
            </a:endParaRPr>
          </a:p>
        </p:txBody>
      </p:sp>
      <p:pic>
        <p:nvPicPr>
          <p:cNvPr id="166" name="Google Shape;166;p17"/>
          <p:cNvPicPr preferRelativeResize="0"/>
          <p:nvPr/>
        </p:nvPicPr>
        <p:blipFill>
          <a:blip r:embed="rId3">
            <a:alphaModFix/>
          </a:blip>
          <a:stretch>
            <a:fillRect/>
          </a:stretch>
        </p:blipFill>
        <p:spPr>
          <a:xfrm>
            <a:off x="5528768" y="1108975"/>
            <a:ext cx="1513750" cy="3279474"/>
          </a:xfrm>
          <a:prstGeom prst="rect">
            <a:avLst/>
          </a:prstGeom>
          <a:noFill/>
          <a:ln>
            <a:noFill/>
          </a:ln>
        </p:spPr>
      </p:pic>
      <p:pic>
        <p:nvPicPr>
          <p:cNvPr id="167" name="Google Shape;167;p17"/>
          <p:cNvPicPr preferRelativeResize="0"/>
          <p:nvPr/>
        </p:nvPicPr>
        <p:blipFill>
          <a:blip r:embed="rId4">
            <a:alphaModFix/>
          </a:blip>
          <a:stretch>
            <a:fillRect/>
          </a:stretch>
        </p:blipFill>
        <p:spPr>
          <a:xfrm>
            <a:off x="7147775" y="1080375"/>
            <a:ext cx="1513750" cy="32795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Màn hình chính</a:t>
            </a:r>
            <a:endParaRPr/>
          </a:p>
        </p:txBody>
      </p:sp>
      <p:sp>
        <p:nvSpPr>
          <p:cNvPr id="173" name="Google Shape;173;p18"/>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700" dirty="0"/>
              <a:t>Chuyển đổi giữa các chức năng ứng dụng.</a:t>
            </a:r>
            <a:endParaRPr sz="1700" dirty="0"/>
          </a:p>
          <a:p>
            <a:pPr marL="0" lvl="0" indent="0" algn="l" rtl="0">
              <a:spcBef>
                <a:spcPts val="1600"/>
              </a:spcBef>
              <a:spcAft>
                <a:spcPts val="1600"/>
              </a:spcAft>
              <a:buNone/>
            </a:pPr>
            <a:r>
              <a:rPr lang="vi" sz="1700" dirty="0"/>
              <a:t>Xin người dùng cấp quyền ghi bộ nhớ và quyền sử dụng camera.</a:t>
            </a:r>
            <a:endParaRPr sz="1700" dirty="0"/>
          </a:p>
        </p:txBody>
      </p:sp>
      <p:pic>
        <p:nvPicPr>
          <p:cNvPr id="174" name="Google Shape;174;p18"/>
          <p:cNvPicPr preferRelativeResize="0"/>
          <p:nvPr/>
        </p:nvPicPr>
        <p:blipFill>
          <a:blip r:embed="rId3">
            <a:alphaModFix/>
          </a:blip>
          <a:stretch>
            <a:fillRect/>
          </a:stretch>
        </p:blipFill>
        <p:spPr>
          <a:xfrm>
            <a:off x="5314450" y="1047150"/>
            <a:ext cx="1543549" cy="3344351"/>
          </a:xfrm>
          <a:prstGeom prst="rect">
            <a:avLst/>
          </a:prstGeom>
          <a:noFill/>
          <a:ln>
            <a:noFill/>
          </a:ln>
        </p:spPr>
      </p:pic>
      <p:pic>
        <p:nvPicPr>
          <p:cNvPr id="175" name="Google Shape;175;p18"/>
          <p:cNvPicPr preferRelativeResize="0"/>
          <p:nvPr/>
        </p:nvPicPr>
        <p:blipFill>
          <a:blip r:embed="rId4">
            <a:alphaModFix/>
          </a:blip>
          <a:stretch>
            <a:fillRect/>
          </a:stretch>
        </p:blipFill>
        <p:spPr>
          <a:xfrm>
            <a:off x="7076050" y="1047145"/>
            <a:ext cx="1543549" cy="33443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Màn hình Drawer</a:t>
            </a:r>
            <a:endParaRPr/>
          </a:p>
        </p:txBody>
      </p:sp>
      <p:sp>
        <p:nvSpPr>
          <p:cNvPr id="181" name="Google Shape;181;p19"/>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sz="1800"/>
              <a:t> Giúp chuyển đổi giữa các chức năng chính khi đang ở các màn hình chức năng.</a:t>
            </a:r>
            <a:endParaRPr sz="1800"/>
          </a:p>
        </p:txBody>
      </p:sp>
      <p:pic>
        <p:nvPicPr>
          <p:cNvPr id="182" name="Google Shape;182;p19"/>
          <p:cNvPicPr preferRelativeResize="0"/>
          <p:nvPr/>
        </p:nvPicPr>
        <p:blipFill>
          <a:blip r:embed="rId3">
            <a:alphaModFix/>
          </a:blip>
          <a:stretch>
            <a:fillRect/>
          </a:stretch>
        </p:blipFill>
        <p:spPr>
          <a:xfrm>
            <a:off x="5495746" y="453301"/>
            <a:ext cx="1816350" cy="39351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Màn hình quản lý vai trò</a:t>
            </a:r>
            <a:endParaRPr/>
          </a:p>
        </p:txBody>
      </p:sp>
      <p:sp>
        <p:nvSpPr>
          <p:cNvPr id="188" name="Google Shape;188;p20"/>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2000"/>
              <a:t> Hiển thị danh sách các vai trò được lưu trong ứng dụng.</a:t>
            </a:r>
            <a:endParaRPr sz="2000"/>
          </a:p>
          <a:p>
            <a:pPr marL="0" lvl="0" indent="0" algn="l" rtl="0">
              <a:spcBef>
                <a:spcPts val="1600"/>
              </a:spcBef>
              <a:spcAft>
                <a:spcPts val="1600"/>
              </a:spcAft>
              <a:buNone/>
            </a:pPr>
            <a:r>
              <a:rPr lang="vi" sz="2000"/>
              <a:t>Xoá vai trò khỏi hệ thống.</a:t>
            </a:r>
            <a:endParaRPr sz="2000"/>
          </a:p>
        </p:txBody>
      </p:sp>
      <p:pic>
        <p:nvPicPr>
          <p:cNvPr id="189" name="Google Shape;189;p20"/>
          <p:cNvPicPr preferRelativeResize="0"/>
          <p:nvPr/>
        </p:nvPicPr>
        <p:blipFill>
          <a:blip r:embed="rId3">
            <a:alphaModFix/>
          </a:blip>
          <a:stretch>
            <a:fillRect/>
          </a:stretch>
        </p:blipFill>
        <p:spPr>
          <a:xfrm>
            <a:off x="5647850" y="711425"/>
            <a:ext cx="1697074" cy="36770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Thêm và chỉnh sửa vai trò</a:t>
            </a:r>
            <a:endParaRPr/>
          </a:p>
        </p:txBody>
      </p:sp>
      <p:sp>
        <p:nvSpPr>
          <p:cNvPr id="195" name="Google Shape;195;p21"/>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800"/>
              <a:t>Nhập tên vai trò và thêm vai trò.</a:t>
            </a:r>
            <a:endParaRPr sz="1800"/>
          </a:p>
          <a:p>
            <a:pPr marL="0" lvl="0" indent="0" algn="l" rtl="0">
              <a:spcBef>
                <a:spcPts val="1600"/>
              </a:spcBef>
              <a:spcAft>
                <a:spcPts val="1600"/>
              </a:spcAft>
              <a:buNone/>
            </a:pPr>
            <a:r>
              <a:rPr lang="vi" sz="1800"/>
              <a:t>Hiển thị thông tin vai trò được chọn để sửa và cập nhật dữ liệu vai trò.</a:t>
            </a:r>
            <a:endParaRPr sz="1800"/>
          </a:p>
        </p:txBody>
      </p:sp>
      <p:pic>
        <p:nvPicPr>
          <p:cNvPr id="196" name="Google Shape;196;p21"/>
          <p:cNvPicPr preferRelativeResize="0"/>
          <p:nvPr/>
        </p:nvPicPr>
        <p:blipFill>
          <a:blip r:embed="rId3">
            <a:alphaModFix/>
          </a:blip>
          <a:stretch>
            <a:fillRect/>
          </a:stretch>
        </p:blipFill>
        <p:spPr>
          <a:xfrm>
            <a:off x="5345400" y="628525"/>
            <a:ext cx="1733000" cy="3754823"/>
          </a:xfrm>
          <a:prstGeom prst="rect">
            <a:avLst/>
          </a:prstGeom>
          <a:noFill/>
          <a:ln>
            <a:noFill/>
          </a:ln>
        </p:spPr>
      </p:pic>
      <p:pic>
        <p:nvPicPr>
          <p:cNvPr id="197" name="Google Shape;197;p21"/>
          <p:cNvPicPr preferRelativeResize="0"/>
          <p:nvPr/>
        </p:nvPicPr>
        <p:blipFill>
          <a:blip r:embed="rId4">
            <a:alphaModFix/>
          </a:blip>
          <a:stretch>
            <a:fillRect/>
          </a:stretch>
        </p:blipFill>
        <p:spPr>
          <a:xfrm>
            <a:off x="7221350" y="628530"/>
            <a:ext cx="1733000" cy="3754823"/>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951</Words>
  <Application>Microsoft Office PowerPoint</Application>
  <PresentationFormat>On-screen Show (16:9)</PresentationFormat>
  <Paragraphs>101</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Montserrat</vt:lpstr>
      <vt:lpstr>Lato</vt:lpstr>
      <vt:lpstr>Roboto</vt:lpstr>
      <vt:lpstr>Times New Roman</vt:lpstr>
      <vt:lpstr>Arial</vt:lpstr>
      <vt:lpstr>Focus</vt:lpstr>
      <vt:lpstr>Báo Cáo Lập Trình Di Động 2</vt:lpstr>
      <vt:lpstr>Giới thiệu đề tài</vt:lpstr>
      <vt:lpstr>Giới thiệu phần mềm</vt:lpstr>
      <vt:lpstr>Các chức năng của ứng dụng</vt:lpstr>
      <vt:lpstr>Màn hình Splash Screen</vt:lpstr>
      <vt:lpstr>Màn hình chính</vt:lpstr>
      <vt:lpstr>Màn hình Drawer</vt:lpstr>
      <vt:lpstr>Màn hình quản lý vai trò</vt:lpstr>
      <vt:lpstr>Thêm và chỉnh sửa vai trò</vt:lpstr>
      <vt:lpstr>Quản lý phòng ban</vt:lpstr>
      <vt:lpstr>Thêm và chỉnh sửa phòng ban</vt:lpstr>
      <vt:lpstr>Quản lý nhân viên</vt:lpstr>
      <vt:lpstr>Thêm nhân viên</vt:lpstr>
      <vt:lpstr>Chỉnh sửa thông tin nhân viên</vt:lpstr>
      <vt:lpstr>Màn hình quản lý sản phẩm</vt:lpstr>
      <vt:lpstr>Thêm sản phẩm</vt:lpstr>
      <vt:lpstr>Chỉnh sửa thông tin sản phẩm</vt:lpstr>
      <vt:lpstr>Màn hình hiển thị chi tiết sản phẩm và nhập hàng</vt:lpstr>
      <vt:lpstr>Màn hình lịch sử cấp phát</vt:lpstr>
      <vt:lpstr>Màn hình thực hiện cấp phát</vt:lpstr>
      <vt:lpstr>Chi tiết hoá đơn</vt:lpstr>
      <vt:lpstr>Thống kê</vt:lpstr>
      <vt:lpstr>Tìm kiếm sản phẩm</vt:lpstr>
      <vt:lpstr>Thông tin ứng dụng, chuyển đổi ngôn ngữ và hỗ trợ.</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Lập Trình Di Động 2</dc:title>
  <cp:lastModifiedBy>ĐÌNH CƯỜNG LÊ</cp:lastModifiedBy>
  <cp:revision>2</cp:revision>
  <dcterms:modified xsi:type="dcterms:W3CDTF">2020-08-14T15:45:30Z</dcterms:modified>
</cp:coreProperties>
</file>