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68758"/>
            <a:ext cx="8991600" cy="164592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môn: Máy học - CS114.L11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Nhận diện biển báo giao thông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727" y="4933614"/>
            <a:ext cx="11075276" cy="1555628"/>
          </a:xfrm>
        </p:spPr>
        <p:txBody>
          <a:bodyPr numCol="2">
            <a:noAutofit/>
          </a:bodyPr>
          <a:lstStyle/>
          <a:p>
            <a:pPr algn="l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GVHD: 	Mai Tiến Dũng			</a:t>
            </a:r>
          </a:p>
          <a:p>
            <a:pPr lvl="2" algn="l"/>
            <a:r>
              <a:rPr lang="en-US" sz="160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Nguyễn Lưu Thùy Ngân</a:t>
            </a:r>
          </a:p>
          <a:p>
            <a:pPr lvl="2" algn="l"/>
            <a:r>
              <a:rPr lang="en-US" sz="160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Dương Ngọc Hảo 	</a:t>
            </a:r>
            <a:endParaRPr lang="en-US" sz="1600"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2" algn="l"/>
            <a:r>
              <a:rPr lang="en-US" sz="160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Lưu Thanh Sơn</a:t>
            </a:r>
          </a:p>
          <a:p>
            <a:pPr lvl="2" algn="l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:</a:t>
            </a:r>
          </a:p>
          <a:p>
            <a:pPr lvl="2" algn="l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Ngô Thanh Nhân – MSSV:1852115	</a:t>
            </a:r>
          </a:p>
          <a:p>
            <a:pPr lvl="2" algn="l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Lê Hoài Ân – MSSV: 18520424 </a:t>
            </a:r>
            <a:r>
              <a:rPr lang="en-US" sz="160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</a:t>
            </a:r>
          </a:p>
          <a:p>
            <a:pPr lvl="2" algn="l"/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Trương Văn Nhất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MSSV: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16521759 </a:t>
            </a:r>
            <a:r>
              <a:rPr lang="en-US" sz="160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		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  	</a:t>
            </a:r>
          </a:p>
          <a:p>
            <a:pPr algn="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18D9CA-493C-457B-AB22-190FFB8F3E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1" y="2158417"/>
            <a:ext cx="4769267" cy="25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9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1. Tiền sử lý và phân chia dữ liệu:</a:t>
            </a:r>
          </a:p>
          <a:p>
            <a:r>
              <a:rPr lang="en-US">
                <a:latin typeface="Philosopher" panose="00000800000000000000" pitchFamily="2" charset="0"/>
              </a:rPr>
              <a:t>Chúng ta sẽ chia dữ liệu thành tập Train và Validation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76" y="3504929"/>
            <a:ext cx="5453962" cy="28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2. Định nghĩa mô hình:</a:t>
            </a:r>
          </a:p>
          <a:p>
            <a:endParaRPr lang="en-US">
              <a:latin typeface="Philosopher" panose="00000800000000000000" pitchFamily="2" charset="0"/>
            </a:endParaRP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81" y="2786472"/>
            <a:ext cx="4805748" cy="38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3. Trainning:</a:t>
            </a:r>
          </a:p>
          <a:p>
            <a:r>
              <a:rPr lang="en-US">
                <a:latin typeface="Philosopher" panose="00000800000000000000" pitchFamily="2" charset="0"/>
              </a:rPr>
              <a:t>Model được Train trên Google Colab với GPU support.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95" y="3492409"/>
            <a:ext cx="3700027" cy="33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4</a:t>
            </a:r>
            <a:r>
              <a:rPr lang="en-US">
                <a:latin typeface="Philosopher" panose="00000800000000000000" pitchFamily="2" charset="0"/>
              </a:rPr>
              <a:t>. Kết quả thực nghiệm</a:t>
            </a:r>
          </a:p>
          <a:p>
            <a:r>
              <a:rPr lang="en-US">
                <a:latin typeface="Philosopher" panose="00000800000000000000" pitchFamily="2" charset="0"/>
              </a:rPr>
              <a:t>Mô hình khá chính xác với kết quả là 95,5%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46" y="3524795"/>
            <a:ext cx="4403136" cy="3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Xử lí chi tiết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	</a:t>
            </a:r>
            <a:endParaRPr lang="vi-VN">
              <a:latin typeface="Philosopher" panose="000008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9" y="2505210"/>
            <a:ext cx="1857375" cy="26574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55345" y="3600886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521" y="2505208"/>
            <a:ext cx="1771650" cy="26384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29464" y="3624016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36" y="2505208"/>
            <a:ext cx="1762125" cy="26193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80842" y="3591359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634" y="2490920"/>
            <a:ext cx="1771650" cy="2647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22448" y="5346527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Range 1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2637" y="5353598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Original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2259" y="5353598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Range 2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7489" y="5353598"/>
            <a:ext cx="161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For Red Region</a:t>
            </a:r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5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Xử lí chi tiết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	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2493" y="3585357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ight Arrow 7"/>
          <p:cNvSpPr/>
          <p:nvPr/>
        </p:nvSpPr>
        <p:spPr>
          <a:xfrm>
            <a:off x="2996260" y="3585356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ight Arrow 9"/>
          <p:cNvSpPr/>
          <p:nvPr/>
        </p:nvSpPr>
        <p:spPr>
          <a:xfrm>
            <a:off x="5497441" y="3601420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40" y="2638044"/>
            <a:ext cx="1781175" cy="2638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03" y="2638043"/>
            <a:ext cx="1790700" cy="2638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687" y="2655168"/>
            <a:ext cx="1790700" cy="264795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7998621" y="3639818"/>
            <a:ext cx="418012" cy="46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856" y="2664693"/>
            <a:ext cx="1771650" cy="2638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107" y="2784745"/>
            <a:ext cx="1075560" cy="964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1665" y="5417808"/>
            <a:ext cx="165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Mask For Red Region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818" y="5417808"/>
            <a:ext cx="16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Philosopher" panose="00000800000000000000" pitchFamily="2" charset="0"/>
              </a:rPr>
              <a:t>Edge Map</a:t>
            </a:r>
            <a:endParaRPr lang="vi-VN">
              <a:latin typeface="Philosopher" panose="000008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94729" y="5417808"/>
            <a:ext cx="165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Philosopher" panose="00000800000000000000" pitchFamily="2" charset="0"/>
              </a:rPr>
              <a:t>Contour - No Restriction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3162" y="5381593"/>
            <a:ext cx="165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Philosopher" panose="00000800000000000000" pitchFamily="2" charset="0"/>
              </a:rPr>
              <a:t>Contours - Restricted for Large Region &amp; Crop</a:t>
            </a:r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Philosopher" panose="00000800000000000000" pitchFamily="2" charset="0"/>
              </a:rPr>
              <a:t>Demo</a:t>
            </a:r>
            <a:endParaRPr lang="vi-VN" sz="6000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Philosopher" panose="00000800000000000000" pitchFamily="2" charset="0"/>
              </a:rPr>
              <a:t>Thanks you !</a:t>
            </a:r>
            <a:endParaRPr lang="vi-VN" sz="6000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8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42D6-6713-4E90-A212-93EF6A4C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61DF-C1A8-4B18-B296-F69D174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đề xuất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 Thực nghiệm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 Xử lý chi tiết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cap="all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425009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1 .Mô tả bài toán:</a:t>
            </a:r>
          </a:p>
          <a:p>
            <a:r>
              <a:rPr lang="en-US">
                <a:latin typeface="Philosopher" panose="00000800000000000000" pitchFamily="2" charset="0"/>
              </a:rPr>
              <a:t>Nhận diện biển báo giao thông là một bài toán nhận dạng sử dụng Deep Learning</a:t>
            </a:r>
          </a:p>
          <a:p>
            <a:r>
              <a:rPr lang="en-US">
                <a:latin typeface="Philosopher" panose="00000800000000000000" pitchFamily="2" charset="0"/>
              </a:rPr>
              <a:t>Input là một biển báo giao thông</a:t>
            </a:r>
          </a:p>
          <a:p>
            <a:r>
              <a:rPr lang="en-US">
                <a:latin typeface="Philosopher" panose="00000800000000000000" pitchFamily="2" charset="0"/>
              </a:rPr>
              <a:t>Output là tên biển báo và thông tin của nó</a:t>
            </a:r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0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Philosopher" panose="00000800000000000000" pitchFamily="2" charset="0"/>
              </a:rPr>
              <a:t>2. Tầm quan trọng của bài toán:</a:t>
            </a:r>
          </a:p>
          <a:p>
            <a:r>
              <a:rPr lang="en-US">
                <a:latin typeface="Philosopher" panose="00000800000000000000" pitchFamily="2" charset="0"/>
              </a:rPr>
              <a:t>Giúp nhận diện biển báo giao thông, cải thiện an toàn giao thông.</a:t>
            </a:r>
          </a:p>
          <a:p>
            <a:r>
              <a:rPr lang="en-US">
                <a:latin typeface="Philosopher" panose="00000800000000000000" pitchFamily="2" charset="0"/>
              </a:rPr>
              <a:t>Dùng trong ngành công nghiệp xe tự động.</a:t>
            </a:r>
          </a:p>
        </p:txBody>
      </p:sp>
    </p:spTree>
    <p:extLst>
      <p:ext uri="{BB962C8B-B14F-4D97-AF65-F5344CB8AC3E}">
        <p14:creationId xmlns:p14="http://schemas.microsoft.com/office/powerpoint/2010/main" val="381171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Phương pháp đề xuất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hilosopher" panose="00000800000000000000" pitchFamily="2" charset="0"/>
              </a:rPr>
              <a:t>Nhóm dùng Neural tích chập  (CNN) đã được thiết kế sẵn để train lại, tùy chình để giải quyết bài toán.</a:t>
            </a:r>
          </a:p>
          <a:p>
            <a:endParaRPr lang="en-US">
              <a:latin typeface="Philosopher" panose="00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21" y="3372081"/>
            <a:ext cx="6410288" cy="28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Phương pháp đề xuất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>
                <a:latin typeface="Philosopher" panose="00000800000000000000" pitchFamily="2" charset="0"/>
              </a:rPr>
              <a:t>Mạng neuron tích chập là lựa chọn phổ biến cho các bài toán xử lý ảnh với deep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learning bởi hiệu năng và độ chính xác cao, so với mạng neural thông thường,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nó hiệu quả hơn hẳn bởi</a:t>
            </a:r>
            <a:r>
              <a:rPr lang="en-US">
                <a:latin typeface="Philosopher" panose="00000800000000000000" pitchFamily="2" charset="0"/>
              </a:rPr>
              <a:t>:</a:t>
            </a:r>
            <a:endParaRPr lang="vi-VN">
              <a:latin typeface="Philosopher" panose="00000800000000000000" pitchFamily="2" charset="0"/>
            </a:endParaRPr>
          </a:p>
          <a:p>
            <a:r>
              <a:rPr lang="vi-VN">
                <a:latin typeface="Philosopher" panose="00000800000000000000" pitchFamily="2" charset="0"/>
              </a:rPr>
              <a:t>• Weight sharing: Trong các convolutional layers, khi thực hiện nhân tích chập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sẽ dùng cùng các trọng số như nhau. Một kernel có thể dùng được nhiều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lần, trong một bức ảnh.</a:t>
            </a:r>
            <a:endParaRPr lang="en-US">
              <a:latin typeface="Philosopher" panose="00000800000000000000" pitchFamily="2" charset="0"/>
            </a:endParaRPr>
          </a:p>
          <a:p>
            <a:r>
              <a:rPr lang="vi-VN">
                <a:latin typeface="Philosopher" panose="00000800000000000000" pitchFamily="2" charset="0"/>
              </a:rPr>
              <a:t>• Các convolutional layer giúp trích xuất đặc trưng của một tấm ảnh/video,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nhờ vậy mạng neural tích chập có khả năng học được các đặc trưng này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(Feature learning).</a:t>
            </a:r>
          </a:p>
          <a:p>
            <a:endParaRPr lang="vi-VN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8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Phương pháp đề xuất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>
                <a:latin typeface="Philosopher" panose="00000800000000000000" pitchFamily="2" charset="0"/>
              </a:rPr>
              <a:t>• pre-trained model: Có thể dùng lại được một model đã được train trước đó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cho một bài toán hoàn toàn mới. nhờ ứng dụng Feature learning. Các</a:t>
            </a:r>
            <a:r>
              <a:rPr lang="en-US">
                <a:latin typeface="Philosopher" panose="00000800000000000000" pitchFamily="2" charset="0"/>
              </a:rPr>
              <a:t> </a:t>
            </a:r>
            <a:r>
              <a:rPr lang="vi-VN">
                <a:latin typeface="Philosopher" panose="00000800000000000000" pitchFamily="2" charset="0"/>
              </a:rPr>
              <a:t>model đã được train sẽ dùng để trích xuất các đặc trưng hữu dụng</a:t>
            </a:r>
            <a:endParaRPr lang="en-US">
              <a:latin typeface="Philosopher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6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>
                <a:latin typeface="Philosopher" panose="00000800000000000000" pitchFamily="2" charset="0"/>
              </a:rPr>
              <a:t>Nhóm sử dụng bộ dữ liệu GTSRB- German Traffic Sign Recognition Benchmark gồm 42 loại biển báo của Đức. Những trong qua trình làm nhóm chỉ cho nhận dạng 4 loại biển báo đó là: 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 Biển báo cấm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 Biển báo dừng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 </a:t>
            </a:r>
          </a:p>
          <a:p>
            <a:pPr marL="0" indent="0">
              <a:buNone/>
            </a:pPr>
            <a:r>
              <a:rPr lang="en-US">
                <a:latin typeface="Philosopher" panose="00000800000000000000" pitchFamily="2" charset="0"/>
              </a:rPr>
              <a:t>     -</a:t>
            </a:r>
          </a:p>
        </p:txBody>
      </p:sp>
    </p:spTree>
    <p:extLst>
      <p:ext uri="{BB962C8B-B14F-4D97-AF65-F5344CB8AC3E}">
        <p14:creationId xmlns:p14="http://schemas.microsoft.com/office/powerpoint/2010/main" val="118612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Thực nghiệm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1" y="2546985"/>
            <a:ext cx="6589857" cy="3762375"/>
          </a:xfrm>
        </p:spPr>
      </p:pic>
    </p:spTree>
    <p:extLst>
      <p:ext uri="{BB962C8B-B14F-4D97-AF65-F5344CB8AC3E}">
        <p14:creationId xmlns:p14="http://schemas.microsoft.com/office/powerpoint/2010/main" val="24928543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112</TotalTime>
  <Words>563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Gill Sans MT</vt:lpstr>
      <vt:lpstr>Philosopher</vt:lpstr>
      <vt:lpstr>Tahoma</vt:lpstr>
      <vt:lpstr>Times New Roman</vt:lpstr>
      <vt:lpstr>Parcel</vt:lpstr>
      <vt:lpstr>Báo cáo đồ án môn: Máy học - CS114.L11 Đề tài: Nhận diện biển báo giao thông</vt:lpstr>
      <vt:lpstr>Mục lục</vt:lpstr>
      <vt:lpstr>1.Giới thiệu</vt:lpstr>
      <vt:lpstr>1.Giới thiệu</vt:lpstr>
      <vt:lpstr>2. Phương pháp đề xuất</vt:lpstr>
      <vt:lpstr>2. Phương pháp đề xuất</vt:lpstr>
      <vt:lpstr>2. Phương pháp đề xuất</vt:lpstr>
      <vt:lpstr>3. Thực nghiệm</vt:lpstr>
      <vt:lpstr>3. Thực nghiệm</vt:lpstr>
      <vt:lpstr>3. Thực nghiệm</vt:lpstr>
      <vt:lpstr>3. Thực nghiệm</vt:lpstr>
      <vt:lpstr>3. Thực nghiệm</vt:lpstr>
      <vt:lpstr>3. Thực nghiệm</vt:lpstr>
      <vt:lpstr>4. Xử lí chi tiết</vt:lpstr>
      <vt:lpstr>4. Xử lí chi tiết</vt:lpstr>
      <vt:lpstr>Demo</vt:lpstr>
      <vt:lpstr>Thanks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môn: tính toán đa phương tiện Đề tài: Nhận diện biển báo giao thông</dc:title>
  <dc:creator>hoangwp2000@gmail.com</dc:creator>
  <cp:lastModifiedBy>Ngô Thanh Nhân</cp:lastModifiedBy>
  <cp:revision>18</cp:revision>
  <dcterms:created xsi:type="dcterms:W3CDTF">2020-07-01T14:52:20Z</dcterms:created>
  <dcterms:modified xsi:type="dcterms:W3CDTF">2021-01-02T11:03:22Z</dcterms:modified>
</cp:coreProperties>
</file>