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98" r:id="rId5"/>
    <p:sldId id="263" r:id="rId6"/>
    <p:sldId id="297" r:id="rId7"/>
    <p:sldId id="301" r:id="rId8"/>
    <p:sldId id="302" r:id="rId9"/>
    <p:sldId id="303" r:id="rId10"/>
    <p:sldId id="306" r:id="rId11"/>
    <p:sldId id="307" r:id="rId12"/>
    <p:sldId id="308" r:id="rId13"/>
    <p:sldId id="304" r:id="rId14"/>
    <p:sldId id="311" r:id="rId15"/>
    <p:sldId id="264" r:id="rId16"/>
    <p:sldId id="310" r:id="rId17"/>
    <p:sldId id="278" r:id="rId18"/>
  </p:sldIdLst>
  <p:sldSz cx="9144000" cy="5143500" type="screen16x9"/>
  <p:notesSz cx="6858000" cy="9144000"/>
  <p:embeddedFontLst>
    <p:embeddedFont>
      <p:font typeface="Barlow SemiBold"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A36"/>
    <a:srgbClr val="FFAD1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72566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93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00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57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5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74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22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9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8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5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09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98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67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30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79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7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6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1160EA64-D806-43AC-9DF2-F8C432F32B4C}" type="datetimeFigureOut">
              <a:rPr lang="en-US" dirty="0"/>
              <a:t>7/7/2021</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5895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eowmeowmeowmeowmeow/gtsrb-german-traffic-sign"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topdev.vn/blog/thuat-toan-cnn-convolutional-neural-net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lvl="0" algn="ctr">
              <a:lnSpc>
                <a:spcPct val="140000"/>
              </a:lnSpc>
            </a:pPr>
            <a:r>
              <a:rPr lang="en" sz="1800" dirty="0" smtClean="0"/>
              <a:t>NHẬP MÔN THỊ GIÁC MÁY TÍNH VÀ NÂNG CAO</a:t>
            </a:r>
            <a:r>
              <a:rPr lang="en" sz="2000" dirty="0" smtClean="0"/>
              <a:t/>
            </a:r>
            <a:br>
              <a:rPr lang="en" sz="2000" dirty="0" smtClean="0"/>
            </a:br>
            <a:r>
              <a:rPr lang="en" sz="3200" b="1" dirty="0" smtClean="0"/>
              <a:t>HÀM </a:t>
            </a:r>
            <a:r>
              <a:rPr lang="en" sz="3200" b="1" dirty="0" smtClean="0"/>
              <a:t>VÀ CHƯƠNG TRÌNH CON</a:t>
            </a:r>
            <a:r>
              <a:rPr lang="en" sz="3600" b="1" dirty="0" smtClean="0"/>
              <a:t/>
            </a:r>
            <a:br>
              <a:rPr lang="en" sz="3600" b="1" dirty="0" smtClean="0"/>
            </a:br>
            <a:r>
              <a:rPr lang="en" sz="1400" dirty="0" smtClean="0"/>
              <a:t>GVTH: </a:t>
            </a:r>
            <a:r>
              <a:rPr lang="en" sz="1400" dirty="0" smtClean="0"/>
              <a:t>TS Lê Minh Hưng</a:t>
            </a:r>
            <a:r>
              <a:rPr lang="en" sz="1400" dirty="0" smtClean="0"/>
              <a:t/>
            </a:r>
            <a:br>
              <a:rPr lang="en" sz="1400" dirty="0" smtClean="0"/>
            </a:br>
            <a:r>
              <a:rPr lang="en" sz="1400" dirty="0" smtClean="0"/>
              <a:t>SVTH</a:t>
            </a:r>
            <a:r>
              <a:rPr lang="en" sz="1400" dirty="0" smtClean="0"/>
              <a:t>: Trương Văn Nhất </a:t>
            </a:r>
            <a:r>
              <a:rPr lang="en" sz="1400" dirty="0"/>
              <a:t>- </a:t>
            </a:r>
            <a:r>
              <a:rPr lang="en" sz="1400" dirty="0" smtClean="0"/>
              <a:t>16521759</a:t>
            </a:r>
            <a:r>
              <a:rPr lang="en" sz="1400" dirty="0"/>
              <a:t/>
            </a:r>
            <a:br>
              <a:rPr lang="en" sz="1400" dirty="0"/>
            </a:br>
            <a:r>
              <a:rPr lang="en" sz="1400" dirty="0"/>
              <a:t>SVTH: </a:t>
            </a:r>
            <a:r>
              <a:rPr lang="en" sz="1400" dirty="0" smtClean="0"/>
              <a:t>Lê Công Nghị - 16521745</a:t>
            </a:r>
            <a:endParaRPr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Định nghĩa mô hình:</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p:cNvPicPr>
            <a:picLocks noChangeAspect="1"/>
          </p:cNvPicPr>
          <p:nvPr/>
        </p:nvPicPr>
        <p:blipFill>
          <a:blip r:embed="rId3"/>
          <a:stretch>
            <a:fillRect/>
          </a:stretch>
        </p:blipFill>
        <p:spPr>
          <a:xfrm>
            <a:off x="3027764" y="1377863"/>
            <a:ext cx="3594857" cy="2850208"/>
          </a:xfrm>
          <a:prstGeom prst="rect">
            <a:avLst/>
          </a:prstGeom>
        </p:spPr>
      </p:pic>
    </p:spTree>
    <p:extLst>
      <p:ext uri="{BB962C8B-B14F-4D97-AF65-F5344CB8AC3E}">
        <p14:creationId xmlns:p14="http://schemas.microsoft.com/office/powerpoint/2010/main" val="130822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Trainning: Model được Train trên Google Colab với GPU support.</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6" name="Picture 5"/>
          <p:cNvPicPr>
            <a:picLocks noChangeAspect="1"/>
          </p:cNvPicPr>
          <p:nvPr/>
        </p:nvPicPr>
        <p:blipFill>
          <a:blip r:embed="rId3"/>
          <a:stretch>
            <a:fillRect/>
          </a:stretch>
        </p:blipFill>
        <p:spPr>
          <a:xfrm>
            <a:off x="3246914" y="1377863"/>
            <a:ext cx="3156558" cy="2871245"/>
          </a:xfrm>
          <a:prstGeom prst="rect">
            <a:avLst/>
          </a:prstGeom>
        </p:spPr>
      </p:pic>
    </p:spTree>
    <p:extLst>
      <p:ext uri="{BB962C8B-B14F-4D97-AF65-F5344CB8AC3E}">
        <p14:creationId xmlns:p14="http://schemas.microsoft.com/office/powerpoint/2010/main" val="424096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Kết quả thực nghiệm Mô hình khá chính xác với kết quả là 95,5%</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p:cNvPicPr>
            <a:picLocks noChangeAspect="1"/>
          </p:cNvPicPr>
          <p:nvPr/>
        </p:nvPicPr>
        <p:blipFill>
          <a:blip r:embed="rId3"/>
          <a:stretch>
            <a:fillRect/>
          </a:stretch>
        </p:blipFill>
        <p:spPr>
          <a:xfrm>
            <a:off x="2623625" y="1377863"/>
            <a:ext cx="4403136" cy="3109855"/>
          </a:xfrm>
          <a:prstGeom prst="rect">
            <a:avLst/>
          </a:prstGeom>
        </p:spPr>
      </p:pic>
    </p:spTree>
    <p:extLst>
      <p:ext uri="{BB962C8B-B14F-4D97-AF65-F5344CB8AC3E}">
        <p14:creationId xmlns:p14="http://schemas.microsoft.com/office/powerpoint/2010/main" val="8784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291719" y="3148207"/>
            <a:ext cx="964288" cy="338203"/>
          </a:xfrm>
          <a:prstGeom prst="rect">
            <a:avLst/>
          </a:prstGeom>
        </p:spPr>
        <p:txBody>
          <a:bodyPr spcFirstLastPara="1" wrap="square" lIns="0" tIns="0" rIns="0" bIns="0" anchor="ctr" anchorCtr="0">
            <a:noAutofit/>
          </a:bodyPr>
          <a:lstStyle/>
          <a:p>
            <a:pPr marL="0" lvl="0" indent="0">
              <a:buNone/>
            </a:pPr>
            <a:r>
              <a:rPr lang="en-US" sz="2000" dirty="0"/>
              <a:t>Original</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1" name="Google Shape;733;p32"/>
          <p:cNvSpPr txBox="1">
            <a:spLocks/>
          </p:cNvSpPr>
          <p:nvPr/>
        </p:nvSpPr>
        <p:spPr>
          <a:xfrm>
            <a:off x="5145504" y="3148205"/>
            <a:ext cx="156329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2</a:t>
            </a:r>
          </a:p>
        </p:txBody>
      </p:sp>
      <p:sp>
        <p:nvSpPr>
          <p:cNvPr id="12"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1</a:t>
            </a:r>
          </a:p>
        </p:txBody>
      </p:sp>
      <p:sp>
        <p:nvSpPr>
          <p:cNvPr id="13" name="Google Shape;733;p32"/>
          <p:cNvSpPr txBox="1">
            <a:spLocks/>
          </p:cNvSpPr>
          <p:nvPr/>
        </p:nvSpPr>
        <p:spPr>
          <a:xfrm>
            <a:off x="7317637" y="3317306"/>
            <a:ext cx="1276764"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Mask For Red Region</a:t>
            </a:r>
          </a:p>
        </p:txBody>
      </p:sp>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spTree>
    <p:extLst>
      <p:ext uri="{BB962C8B-B14F-4D97-AF65-F5344CB8AC3E}">
        <p14:creationId xmlns:p14="http://schemas.microsoft.com/office/powerpoint/2010/main" val="352395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pic>
        <p:nvPicPr>
          <p:cNvPr id="16" name="Picture 15"/>
          <p:cNvPicPr>
            <a:picLocks noChangeAspect="1"/>
          </p:cNvPicPr>
          <p:nvPr/>
        </p:nvPicPr>
        <p:blipFill>
          <a:blip r:embed="rId7"/>
          <a:stretch>
            <a:fillRect/>
          </a:stretch>
        </p:blipFill>
        <p:spPr>
          <a:xfrm>
            <a:off x="1178979" y="1474840"/>
            <a:ext cx="1060787" cy="1571326"/>
          </a:xfrm>
          <a:prstGeom prst="rect">
            <a:avLst/>
          </a:prstGeom>
        </p:spPr>
      </p:pic>
      <p:pic>
        <p:nvPicPr>
          <p:cNvPr id="17" name="Picture 16"/>
          <p:cNvPicPr>
            <a:picLocks noChangeAspect="1"/>
          </p:cNvPicPr>
          <p:nvPr/>
        </p:nvPicPr>
        <p:blipFill>
          <a:blip r:embed="rId8"/>
          <a:stretch>
            <a:fillRect/>
          </a:stretch>
        </p:blipFill>
        <p:spPr>
          <a:xfrm>
            <a:off x="3282636" y="1474840"/>
            <a:ext cx="1073514" cy="1581721"/>
          </a:xfrm>
          <a:prstGeom prst="rect">
            <a:avLst/>
          </a:prstGeom>
        </p:spPr>
      </p:pic>
      <p:pic>
        <p:nvPicPr>
          <p:cNvPr id="18" name="Picture 17"/>
          <p:cNvPicPr>
            <a:picLocks noChangeAspect="1"/>
          </p:cNvPicPr>
          <p:nvPr/>
        </p:nvPicPr>
        <p:blipFill>
          <a:blip r:embed="rId9"/>
          <a:stretch>
            <a:fillRect/>
          </a:stretch>
        </p:blipFill>
        <p:spPr>
          <a:xfrm>
            <a:off x="5358753" y="1474839"/>
            <a:ext cx="1051785" cy="1555299"/>
          </a:xfrm>
          <a:prstGeom prst="rect">
            <a:avLst/>
          </a:prstGeom>
        </p:spPr>
      </p:pic>
      <p:pic>
        <p:nvPicPr>
          <p:cNvPr id="19" name="Picture 18"/>
          <p:cNvPicPr>
            <a:picLocks noChangeAspect="1"/>
          </p:cNvPicPr>
          <p:nvPr/>
        </p:nvPicPr>
        <p:blipFill>
          <a:blip r:embed="rId10"/>
          <a:stretch>
            <a:fillRect/>
          </a:stretch>
        </p:blipFill>
        <p:spPr>
          <a:xfrm>
            <a:off x="7448485" y="1469641"/>
            <a:ext cx="1051332" cy="1565693"/>
          </a:xfrm>
          <a:prstGeom prst="rect">
            <a:avLst/>
          </a:prstGeom>
        </p:spPr>
      </p:pic>
      <p:pic>
        <p:nvPicPr>
          <p:cNvPr id="20" name="Picture 19"/>
          <p:cNvPicPr>
            <a:picLocks noChangeAspect="1"/>
          </p:cNvPicPr>
          <p:nvPr/>
        </p:nvPicPr>
        <p:blipFill>
          <a:blip r:embed="rId11"/>
          <a:stretch>
            <a:fillRect/>
          </a:stretch>
        </p:blipFill>
        <p:spPr>
          <a:xfrm>
            <a:off x="8594401" y="1469641"/>
            <a:ext cx="324134" cy="290603"/>
          </a:xfrm>
          <a:prstGeom prst="rect">
            <a:avLst/>
          </a:prstGeom>
        </p:spPr>
      </p:pic>
      <p:sp>
        <p:nvSpPr>
          <p:cNvPr id="21" name="Google Shape;733;p32"/>
          <p:cNvSpPr txBox="1">
            <a:spLocks/>
          </p:cNvSpPr>
          <p:nvPr/>
        </p:nvSpPr>
        <p:spPr>
          <a:xfrm>
            <a:off x="1071665" y="3302689"/>
            <a:ext cx="126971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smtClean="0"/>
              <a:t>Mask For Red Region</a:t>
            </a:r>
            <a:endParaRPr lang="en-US" sz="2000" dirty="0"/>
          </a:p>
        </p:txBody>
      </p:sp>
      <p:sp>
        <p:nvSpPr>
          <p:cNvPr id="22" name="Google Shape;733;p32"/>
          <p:cNvSpPr txBox="1">
            <a:spLocks/>
          </p:cNvSpPr>
          <p:nvPr/>
        </p:nvSpPr>
        <p:spPr>
          <a:xfrm>
            <a:off x="5097649" y="3363308"/>
            <a:ext cx="1731285"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a:t>
            </a:r>
          </a:p>
          <a:p>
            <a:pPr marL="0" indent="0" algn="ctr">
              <a:buNone/>
            </a:pPr>
            <a:r>
              <a:rPr lang="en-US" sz="2000" dirty="0" smtClean="0"/>
              <a:t>No Restriction</a:t>
            </a:r>
            <a:endParaRPr lang="en-US" sz="2000" dirty="0"/>
          </a:p>
        </p:txBody>
      </p:sp>
      <p:sp>
        <p:nvSpPr>
          <p:cNvPr id="23"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Edge Map</a:t>
            </a:r>
          </a:p>
        </p:txBody>
      </p:sp>
      <p:sp>
        <p:nvSpPr>
          <p:cNvPr id="24" name="Google Shape;733;p32"/>
          <p:cNvSpPr txBox="1">
            <a:spLocks/>
          </p:cNvSpPr>
          <p:nvPr/>
        </p:nvSpPr>
        <p:spPr>
          <a:xfrm>
            <a:off x="7011656" y="3697338"/>
            <a:ext cx="212698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Contours </a:t>
            </a:r>
            <a:r>
              <a:rPr lang="en-US" sz="2000" dirty="0"/>
              <a:t>Restricted for Large Region &amp; Crop</a:t>
            </a:r>
          </a:p>
        </p:txBody>
      </p:sp>
    </p:spTree>
    <p:extLst>
      <p:ext uri="{BB962C8B-B14F-4D97-AF65-F5344CB8AC3E}">
        <p14:creationId xmlns:p14="http://schemas.microsoft.com/office/powerpoint/2010/main" val="308062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4"/>
            </a:pPr>
            <a:r>
              <a:rPr lang="en" dirty="0" smtClean="0"/>
              <a:t>Tài liệu tham khảo</a:t>
            </a:r>
            <a:endParaRPr dirty="0"/>
          </a:p>
        </p:txBody>
      </p:sp>
      <p:sp>
        <p:nvSpPr>
          <p:cNvPr id="588" name="Google Shape;588;p21"/>
          <p:cNvSpPr txBox="1">
            <a:spLocks noGrp="1"/>
          </p:cNvSpPr>
          <p:nvPr>
            <p:ph type="body" idx="3"/>
          </p:nvPr>
        </p:nvSpPr>
        <p:spPr>
          <a:xfrm>
            <a:off x="1002082" y="1599700"/>
            <a:ext cx="7502119" cy="2890200"/>
          </a:xfrm>
          <a:prstGeom prst="rect">
            <a:avLst/>
          </a:prstGeom>
        </p:spPr>
        <p:txBody>
          <a:bodyPr spcFirstLastPara="1" wrap="square" lIns="0" tIns="0" rIns="0" bIns="0" anchor="t" anchorCtr="0">
            <a:noAutofit/>
          </a:bodyPr>
          <a:lstStyle/>
          <a:p>
            <a:pPr marL="114300" lvl="0" indent="0">
              <a:buNone/>
            </a:pPr>
            <a:r>
              <a:rPr lang="en-US" i="1" dirty="0"/>
              <a:t>[1]. </a:t>
            </a:r>
            <a:r>
              <a:rPr lang="en-US" i="1" dirty="0" err="1"/>
              <a:t>Diễn</a:t>
            </a:r>
            <a:r>
              <a:rPr lang="en-US" i="1" dirty="0"/>
              <a:t> </a:t>
            </a:r>
            <a:r>
              <a:rPr lang="en-US" i="1" dirty="0" err="1"/>
              <a:t>đàn</a:t>
            </a:r>
            <a:r>
              <a:rPr lang="en-US" i="1" dirty="0"/>
              <a:t> </a:t>
            </a:r>
            <a:r>
              <a:rPr lang="en-US" i="1" dirty="0" err="1"/>
              <a:t>Cấp</a:t>
            </a:r>
            <a:r>
              <a:rPr lang="en-US" i="1" dirty="0"/>
              <a:t> </a:t>
            </a:r>
            <a:r>
              <a:rPr lang="en-US" i="1" dirty="0" err="1"/>
              <a:t>cao</a:t>
            </a:r>
            <a:r>
              <a:rPr lang="en-US" i="1" dirty="0"/>
              <a:t> </a:t>
            </a:r>
            <a:r>
              <a:rPr lang="en-US" i="1" dirty="0" err="1"/>
              <a:t>Công</a:t>
            </a:r>
            <a:r>
              <a:rPr lang="en-US" i="1" dirty="0"/>
              <a:t> </a:t>
            </a:r>
            <a:r>
              <a:rPr lang="en-US" i="1" dirty="0" err="1"/>
              <a:t>nghệ</a:t>
            </a:r>
            <a:r>
              <a:rPr lang="en-US" i="1" dirty="0"/>
              <a:t> </a:t>
            </a:r>
            <a:r>
              <a:rPr lang="en-US" i="1" dirty="0" err="1"/>
              <a:t>Thông</a:t>
            </a:r>
            <a:r>
              <a:rPr lang="en-US" i="1" dirty="0"/>
              <a:t> tin – </a:t>
            </a:r>
            <a:r>
              <a:rPr lang="en-US" i="1" dirty="0" err="1"/>
              <a:t>Truyền</a:t>
            </a:r>
            <a:r>
              <a:rPr lang="en-US" i="1" dirty="0"/>
              <a:t> </a:t>
            </a:r>
            <a:r>
              <a:rPr lang="en-US" i="1" dirty="0" err="1"/>
              <a:t>thông</a:t>
            </a:r>
            <a:r>
              <a:rPr lang="en-US" i="1" dirty="0"/>
              <a:t> </a:t>
            </a:r>
            <a:r>
              <a:rPr lang="en-US" i="1" dirty="0" err="1"/>
              <a:t>Việt</a:t>
            </a:r>
            <a:r>
              <a:rPr lang="en-US" i="1" dirty="0"/>
              <a:t> Nam (Vietnam ICT Summit), 2015. CNTT </a:t>
            </a:r>
            <a:r>
              <a:rPr lang="en-US" i="1" dirty="0" err="1"/>
              <a:t>và</a:t>
            </a:r>
            <a:r>
              <a:rPr lang="en-US" i="1" dirty="0"/>
              <a:t> </a:t>
            </a:r>
            <a:r>
              <a:rPr lang="en-US" i="1" dirty="0" err="1"/>
              <a:t>Quản</a:t>
            </a:r>
            <a:r>
              <a:rPr lang="en-US" i="1" dirty="0"/>
              <a:t> </a:t>
            </a:r>
            <a:r>
              <a:rPr lang="en-US" i="1" dirty="0" err="1"/>
              <a:t>trị</a:t>
            </a:r>
            <a:r>
              <a:rPr lang="en-US" i="1" dirty="0"/>
              <a:t> </a:t>
            </a:r>
            <a:r>
              <a:rPr lang="en-US" i="1" dirty="0" err="1"/>
              <a:t>thông</a:t>
            </a:r>
            <a:r>
              <a:rPr lang="en-US" i="1" dirty="0"/>
              <a:t> minh.</a:t>
            </a:r>
          </a:p>
          <a:p>
            <a:pPr marL="114300" lvl="0" indent="0">
              <a:buNone/>
            </a:pPr>
            <a:r>
              <a:rPr lang="en-US" i="1" dirty="0" smtClean="0"/>
              <a:t>[2]. </a:t>
            </a:r>
            <a:r>
              <a:rPr lang="en-US" i="1" u="sng" dirty="0" smtClean="0">
                <a:hlinkClick r:id="rId3"/>
              </a:rPr>
              <a:t>https</a:t>
            </a:r>
            <a:r>
              <a:rPr lang="en-US" i="1" u="sng" dirty="0">
                <a:hlinkClick r:id="rId3"/>
              </a:rPr>
              <a:t>://www.kaggle.com/meowmeowmeowmeowmeow/gtsrb-german-traffic-sign</a:t>
            </a:r>
            <a:endParaRPr lang="en-US" i="1" dirty="0"/>
          </a:p>
          <a:p>
            <a:pPr marL="114300" lvl="0" indent="0">
              <a:buNone/>
            </a:pPr>
            <a:r>
              <a:rPr lang="en-US" i="1" dirty="0" smtClean="0"/>
              <a:t>[3]. </a:t>
            </a:r>
            <a:r>
              <a:rPr lang="en-US" i="1" u="sng" dirty="0" smtClean="0">
                <a:hlinkClick r:id="rId4"/>
              </a:rPr>
              <a:t>https</a:t>
            </a:r>
            <a:r>
              <a:rPr lang="en-US" i="1" u="sng" dirty="0">
                <a:hlinkClick r:id="rId4"/>
              </a:rPr>
              <a:t>://topdev.vn/blog/thuat-toan-cnn-convolutional-neural-network/</a:t>
            </a:r>
            <a:endParaRPr lang="en-US" i="1" dirty="0"/>
          </a:p>
          <a:p>
            <a:pPr marL="0" lvl="0" indent="0" algn="l" rtl="0">
              <a:spcBef>
                <a:spcPts val="600"/>
              </a:spcBef>
              <a:spcAft>
                <a:spcPts val="0"/>
              </a:spcAft>
              <a:buNone/>
            </a:pPr>
            <a:endParaRPr i="1" dirty="0"/>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8941" y="2015778"/>
            <a:ext cx="3851753" cy="923330"/>
          </a:xfrm>
          <a:prstGeom prst="rect">
            <a:avLst/>
          </a:prstGeom>
        </p:spPr>
        <p:txBody>
          <a:bodyPr wrap="square">
            <a:spAutoFit/>
          </a:bodyPr>
          <a:lstStyle/>
          <a:p>
            <a:pPr marL="0" lvl="0" indent="0" algn="ctr">
              <a:buNone/>
            </a:pPr>
            <a:r>
              <a:rPr lang="en-US" sz="5400" b="1" dirty="0" smtClean="0">
                <a:solidFill>
                  <a:schemeClr val="tx1"/>
                </a:solidFill>
                <a:latin typeface="Barlow Light" panose="020B0604020202020204" charset="0"/>
              </a:rPr>
              <a:t>DEMO</a:t>
            </a:r>
            <a:endParaRPr lang="vi-VN" sz="5400" b="1" dirty="0">
              <a:solidFill>
                <a:schemeClr val="tx1"/>
              </a:solidFill>
              <a:latin typeface="Barlow Light" panose="020B0604020202020204" charset="0"/>
            </a:endParaRPr>
          </a:p>
        </p:txBody>
      </p:sp>
    </p:spTree>
    <p:extLst>
      <p:ext uri="{BB962C8B-B14F-4D97-AF65-F5344CB8AC3E}">
        <p14:creationId xmlns:p14="http://schemas.microsoft.com/office/powerpoint/2010/main" val="339017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17</a:t>
            </a:fld>
            <a:endParaRPr>
              <a:solidFill>
                <a:schemeClr val="dk1"/>
              </a:solidFill>
            </a:endParaRPr>
          </a:p>
        </p:txBody>
      </p:sp>
      <p:sp>
        <p:nvSpPr>
          <p:cNvPr id="770" name="Google Shape;770;p35"/>
          <p:cNvSpPr txBox="1">
            <a:spLocks noGrp="1"/>
          </p:cNvSpPr>
          <p:nvPr>
            <p:ph type="ctrTitle" idx="4294967295"/>
          </p:nvPr>
        </p:nvSpPr>
        <p:spPr>
          <a:xfrm>
            <a:off x="4201550" y="1221252"/>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accent1"/>
                </a:solidFill>
              </a:rPr>
              <a:t>CẢM ƠN THẦY VÀ CÁC BẠN ĐÃ LẮNG NGHE</a:t>
            </a:r>
            <a:endParaRPr sz="2800" dirty="0">
              <a:solidFill>
                <a:schemeClr val="accent1"/>
              </a:solidFill>
            </a:endParaRPr>
          </a:p>
        </p:txBody>
      </p:sp>
      <p:sp>
        <p:nvSpPr>
          <p:cNvPr id="771" name="Google Shape;771;p35"/>
          <p:cNvSpPr txBox="1">
            <a:spLocks noGrp="1"/>
          </p:cNvSpPr>
          <p:nvPr>
            <p:ph type="subTitle" idx="4294967295"/>
          </p:nvPr>
        </p:nvSpPr>
        <p:spPr>
          <a:xfrm>
            <a:off x="4201550" y="220768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smtClean="0">
                <a:highlight>
                  <a:schemeClr val="accent1"/>
                </a:highlight>
                <a:latin typeface="Barlow SemiBold"/>
                <a:ea typeface="Barlow SemiBold"/>
                <a:cs typeface="Barlow SemiBold"/>
                <a:sym typeface="Barlow SemiBold"/>
              </a:rPr>
              <a:t>Câu hỏi của bạn?</a:t>
            </a:r>
            <a:endParaRPr dirty="0"/>
          </a:p>
          <a:p>
            <a:pPr marL="457200" lvl="0" indent="-381000" algn="l" rtl="0">
              <a:spcBef>
                <a:spcPts val="600"/>
              </a:spcBef>
              <a:spcAft>
                <a:spcPts val="0"/>
              </a:spcAft>
              <a:buSzPts val="2400"/>
              <a:buChar char="▪"/>
            </a:pPr>
            <a:r>
              <a:rPr lang="en-US" dirty="0" smtClean="0"/>
              <a:t>vannhat820@gmail.com</a:t>
            </a:r>
            <a:endParaRPr dirty="0"/>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MỤC LỤC</a:t>
            </a:r>
            <a:endParaRPr dirty="0"/>
          </a:p>
        </p:txBody>
      </p:sp>
      <p:sp>
        <p:nvSpPr>
          <p:cNvPr id="523" name="Google Shape;523;p14"/>
          <p:cNvSpPr txBox="1">
            <a:spLocks noGrp="1"/>
          </p:cNvSpPr>
          <p:nvPr>
            <p:ph type="body" idx="1"/>
          </p:nvPr>
        </p:nvSpPr>
        <p:spPr>
          <a:xfrm>
            <a:off x="1172650" y="1599700"/>
            <a:ext cx="7331604" cy="2890100"/>
          </a:xfrm>
          <a:prstGeom prst="rect">
            <a:avLst/>
          </a:prstGeom>
        </p:spPr>
        <p:txBody>
          <a:bodyPr spcFirstLastPara="1" wrap="square" lIns="0" tIns="0" rIns="0" bIns="0" anchor="t" anchorCtr="0">
            <a:noAutofit/>
          </a:bodyPr>
          <a:lstStyle/>
          <a:p>
            <a:pPr marL="400050" lvl="0" indent="-400050" algn="l" rtl="0">
              <a:spcBef>
                <a:spcPts val="600"/>
              </a:spcBef>
              <a:spcAft>
                <a:spcPts val="0"/>
              </a:spcAft>
              <a:buClr>
                <a:schemeClr val="dk1"/>
              </a:buClr>
              <a:buSzPts val="1100"/>
              <a:buFont typeface="+mj-lt"/>
              <a:buAutoNum type="romanUcPeriod"/>
            </a:pPr>
            <a:r>
              <a:rPr lang="en-US" sz="1600" dirty="0" err="1" smtClean="0"/>
              <a:t>Giới</a:t>
            </a:r>
            <a:r>
              <a:rPr lang="en-US" sz="1600" dirty="0" smtClean="0"/>
              <a:t> </a:t>
            </a:r>
            <a:r>
              <a:rPr lang="en-US" sz="1600" dirty="0" err="1" smtClean="0"/>
              <a:t>thiệu</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Phương</a:t>
            </a:r>
            <a:r>
              <a:rPr lang="en-US" sz="1600" dirty="0" smtClean="0"/>
              <a:t> </a:t>
            </a:r>
            <a:r>
              <a:rPr lang="en-US" sz="1600" dirty="0" err="1" smtClean="0"/>
              <a:t>pháp</a:t>
            </a:r>
            <a:r>
              <a:rPr lang="en-US" sz="1600" dirty="0" smtClean="0"/>
              <a:t> </a:t>
            </a:r>
            <a:r>
              <a:rPr lang="en-US" sz="1600" dirty="0" err="1" smtClean="0"/>
              <a:t>đề</a:t>
            </a:r>
            <a:r>
              <a:rPr lang="en-US" sz="1600" dirty="0" smtClean="0"/>
              <a:t> </a:t>
            </a:r>
            <a:r>
              <a:rPr lang="en-US" sz="1600" dirty="0" err="1" smtClean="0"/>
              <a:t>xuất</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Thực</a:t>
            </a:r>
            <a:r>
              <a:rPr lang="en-US" sz="1600" dirty="0" smtClean="0"/>
              <a:t> </a:t>
            </a:r>
            <a:r>
              <a:rPr lang="en-US" sz="1600" dirty="0" err="1" smtClean="0"/>
              <a:t>nghiệm</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Tài</a:t>
            </a:r>
            <a:r>
              <a:rPr lang="en-US" sz="1600" dirty="0" smtClean="0"/>
              <a:t> </a:t>
            </a:r>
            <a:r>
              <a:rPr lang="en-US" sz="1600" dirty="0" err="1" smtClean="0"/>
              <a:t>liệu</a:t>
            </a:r>
            <a:r>
              <a:rPr lang="en-US" sz="1600" dirty="0" smtClean="0"/>
              <a:t> </a:t>
            </a:r>
            <a:r>
              <a:rPr lang="en-US" sz="1600" dirty="0" err="1" smtClean="0"/>
              <a:t>tham</a:t>
            </a:r>
            <a:r>
              <a:rPr lang="en-US" sz="1600" dirty="0" smtClean="0"/>
              <a:t> </a:t>
            </a:r>
            <a:r>
              <a:rPr lang="en-US" sz="1600" dirty="0" err="1" smtClean="0"/>
              <a:t>khảo</a:t>
            </a:r>
            <a:endParaRPr lang="en-US" sz="1600" dirty="0" smtClean="0"/>
          </a:p>
          <a:p>
            <a:pPr marL="0" lvl="0" indent="0" algn="l" rtl="0">
              <a:spcBef>
                <a:spcPts val="600"/>
              </a:spcBef>
              <a:spcAft>
                <a:spcPts val="0"/>
              </a:spcAft>
              <a:buClr>
                <a:schemeClr val="dk1"/>
              </a:buClr>
              <a:buSzPts val="1100"/>
              <a:buFont typeface="Arial"/>
              <a:buNone/>
            </a:pPr>
            <a:endParaRPr lang="en-US" sz="1200" b="1" dirty="0" smtClean="0"/>
          </a:p>
          <a:p>
            <a:pPr marL="0" lvl="0" indent="0" algn="l" rtl="0">
              <a:spcBef>
                <a:spcPts val="600"/>
              </a:spcBef>
              <a:spcAft>
                <a:spcPts val="0"/>
              </a:spcAft>
              <a:buClr>
                <a:schemeClr val="dk1"/>
              </a:buClr>
              <a:buSzPts val="1100"/>
              <a:buFont typeface="Arial"/>
              <a:buNone/>
            </a:pP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a:pPr>
            <a:r>
              <a:rPr lang="en" dirty="0" smtClean="0"/>
              <a:t>Đặt vấn đề</a:t>
            </a:r>
            <a:endParaRPr dirty="0"/>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76200" indent="0">
              <a:buNone/>
            </a:pPr>
            <a:r>
              <a:rPr lang="en-US" sz="2000" dirty="0" err="1">
                <a:latin typeface="Barlow Light" panose="020B0604020202020204" charset="0"/>
              </a:rPr>
              <a:t>Mô</a:t>
            </a:r>
            <a:r>
              <a:rPr lang="en-US" sz="2000" dirty="0">
                <a:latin typeface="Barlow Light" panose="020B0604020202020204" charset="0"/>
              </a:rPr>
              <a:t> </a:t>
            </a:r>
            <a:r>
              <a:rPr lang="en-US" sz="2000" dirty="0" err="1">
                <a:latin typeface="Barlow Light" panose="020B0604020202020204" charset="0"/>
              </a:rPr>
              <a:t>tả</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a:t>
            </a:r>
          </a:p>
          <a:p>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diện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một</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 </a:t>
            </a:r>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dạng</a:t>
            </a:r>
            <a:r>
              <a:rPr lang="en-US" sz="2000" dirty="0">
                <a:latin typeface="Barlow Light" panose="020B0604020202020204" charset="0"/>
              </a:rPr>
              <a:t> </a:t>
            </a:r>
            <a:r>
              <a:rPr lang="en-US" sz="2000" dirty="0" err="1">
                <a:latin typeface="Barlow Light" panose="020B0604020202020204" charset="0"/>
              </a:rPr>
              <a:t>sử</a:t>
            </a:r>
            <a:r>
              <a:rPr lang="en-US" sz="2000" dirty="0">
                <a:latin typeface="Barlow Light" panose="020B0604020202020204" charset="0"/>
              </a:rPr>
              <a:t> </a:t>
            </a:r>
            <a:r>
              <a:rPr lang="en-US" sz="2000" dirty="0" err="1">
                <a:latin typeface="Barlow Light" panose="020B0604020202020204" charset="0"/>
              </a:rPr>
              <a:t>dụng</a:t>
            </a:r>
            <a:r>
              <a:rPr lang="en-US" sz="2000" dirty="0">
                <a:latin typeface="Barlow Light" panose="020B0604020202020204" charset="0"/>
              </a:rPr>
              <a:t> Deep Learning</a:t>
            </a:r>
          </a:p>
          <a:p>
            <a:r>
              <a:rPr lang="en-US" sz="2000" dirty="0">
                <a:latin typeface="Barlow Light" panose="020B0604020202020204" charset="0"/>
              </a:rPr>
              <a:t>Input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một</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endParaRPr lang="en-US" sz="2000" dirty="0">
              <a:latin typeface="Barlow Light" panose="020B0604020202020204" charset="0"/>
            </a:endParaRPr>
          </a:p>
          <a:p>
            <a:r>
              <a:rPr lang="en-US" sz="2000" dirty="0">
                <a:latin typeface="Barlow Light" panose="020B0604020202020204" charset="0"/>
              </a:rPr>
              <a:t>Output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tên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và</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tin </a:t>
            </a:r>
            <a:r>
              <a:rPr lang="en-US" sz="2000" dirty="0" err="1">
                <a:latin typeface="Barlow Light" panose="020B0604020202020204" charset="0"/>
              </a:rPr>
              <a:t>của</a:t>
            </a:r>
            <a:r>
              <a:rPr lang="en-US" sz="2000" dirty="0">
                <a:latin typeface="Barlow Light" panose="020B0604020202020204" charset="0"/>
              </a:rPr>
              <a:t> </a:t>
            </a:r>
            <a:r>
              <a:rPr lang="en-US" sz="2000" dirty="0" err="1">
                <a:latin typeface="Barlow Light" panose="020B0604020202020204" charset="0"/>
              </a:rPr>
              <a:t>nó</a:t>
            </a:r>
            <a:endParaRPr lang="vi-VN" sz="2000" dirty="0">
              <a:latin typeface="Barlow Light" panose="020B0604020202020204" charset="0"/>
            </a:endParaRPr>
          </a:p>
          <a:p>
            <a:pPr marL="0" lvl="0" indent="0">
              <a:buNone/>
            </a:pPr>
            <a:endParaRPr sz="1400" dirty="0">
              <a:solidFill>
                <a:schemeClr val="tx1"/>
              </a:solidFill>
              <a:latin typeface="Barlow Light" panose="020B0604020202020204" charset="0"/>
            </a:endParaRP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76200" indent="0">
              <a:buNone/>
            </a:pPr>
            <a:r>
              <a:rPr lang="en-US" sz="2000" dirty="0" err="1">
                <a:latin typeface="Barlow Light" panose="020B0604020202020204" charset="0"/>
              </a:rPr>
              <a:t>Tầm</a:t>
            </a:r>
            <a:r>
              <a:rPr lang="en-US" sz="2000" dirty="0">
                <a:latin typeface="Barlow Light" panose="020B0604020202020204" charset="0"/>
              </a:rPr>
              <a:t> </a:t>
            </a:r>
            <a:r>
              <a:rPr lang="en-US" sz="2000" dirty="0" err="1">
                <a:latin typeface="Barlow Light" panose="020B0604020202020204" charset="0"/>
              </a:rPr>
              <a:t>quan</a:t>
            </a:r>
            <a:r>
              <a:rPr lang="en-US" sz="2000" dirty="0">
                <a:latin typeface="Barlow Light" panose="020B0604020202020204" charset="0"/>
              </a:rPr>
              <a:t> </a:t>
            </a:r>
            <a:r>
              <a:rPr lang="en-US" sz="2000" dirty="0" err="1">
                <a:latin typeface="Barlow Light" panose="020B0604020202020204" charset="0"/>
              </a:rPr>
              <a:t>trọng</a:t>
            </a:r>
            <a:r>
              <a:rPr lang="en-US" sz="2000" dirty="0">
                <a:latin typeface="Barlow Light" panose="020B0604020202020204" charset="0"/>
              </a:rPr>
              <a:t> </a:t>
            </a:r>
            <a:r>
              <a:rPr lang="en-US" sz="2000" dirty="0" err="1">
                <a:latin typeface="Barlow Light" panose="020B0604020202020204" charset="0"/>
              </a:rPr>
              <a:t>của</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a:t>
            </a:r>
          </a:p>
          <a:p>
            <a:r>
              <a:rPr lang="en-US" sz="2000" dirty="0" err="1">
                <a:latin typeface="Barlow Light" panose="020B0604020202020204" charset="0"/>
              </a:rPr>
              <a:t>Giúp</a:t>
            </a:r>
            <a:r>
              <a:rPr lang="en-US" sz="2000" dirty="0">
                <a:latin typeface="Barlow Light" panose="020B0604020202020204" charset="0"/>
              </a:rPr>
              <a:t> </a:t>
            </a:r>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diện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a:t>
            </a:r>
            <a:r>
              <a:rPr lang="en-US" sz="2000" dirty="0" err="1">
                <a:latin typeface="Barlow Light" panose="020B0604020202020204" charset="0"/>
              </a:rPr>
              <a:t>cải</a:t>
            </a:r>
            <a:r>
              <a:rPr lang="en-US" sz="2000" dirty="0">
                <a:latin typeface="Barlow Light" panose="020B0604020202020204" charset="0"/>
              </a:rPr>
              <a:t> </a:t>
            </a:r>
            <a:r>
              <a:rPr lang="en-US" sz="2000" dirty="0" err="1">
                <a:latin typeface="Barlow Light" panose="020B0604020202020204" charset="0"/>
              </a:rPr>
              <a:t>thiện</a:t>
            </a:r>
            <a:r>
              <a:rPr lang="en-US" sz="2000" dirty="0">
                <a:latin typeface="Barlow Light" panose="020B0604020202020204" charset="0"/>
              </a:rPr>
              <a:t> an </a:t>
            </a:r>
            <a:r>
              <a:rPr lang="en-US" sz="2000" dirty="0" err="1">
                <a:latin typeface="Barlow Light" panose="020B0604020202020204" charset="0"/>
              </a:rPr>
              <a:t>toàn</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a:t>
            </a:r>
          </a:p>
          <a:p>
            <a:r>
              <a:rPr lang="en-US" sz="2000" dirty="0" err="1">
                <a:latin typeface="Barlow Light" panose="020B0604020202020204" charset="0"/>
              </a:rPr>
              <a:t>Dùng</a:t>
            </a:r>
            <a:r>
              <a:rPr lang="en-US" sz="2000" dirty="0">
                <a:latin typeface="Barlow Light" panose="020B0604020202020204" charset="0"/>
              </a:rPr>
              <a:t> </a:t>
            </a:r>
            <a:r>
              <a:rPr lang="en-US" sz="2000" dirty="0" err="1">
                <a:latin typeface="Barlow Light" panose="020B0604020202020204" charset="0"/>
              </a:rPr>
              <a:t>trong</a:t>
            </a:r>
            <a:r>
              <a:rPr lang="en-US" sz="2000" dirty="0">
                <a:latin typeface="Barlow Light" panose="020B0604020202020204" charset="0"/>
              </a:rPr>
              <a:t> </a:t>
            </a:r>
            <a:r>
              <a:rPr lang="en-US" sz="2000" dirty="0" err="1">
                <a:latin typeface="Barlow Light" panose="020B0604020202020204" charset="0"/>
              </a:rPr>
              <a:t>ngành</a:t>
            </a:r>
            <a:r>
              <a:rPr lang="en-US" sz="2000" dirty="0">
                <a:latin typeface="Barlow Light" panose="020B0604020202020204" charset="0"/>
              </a:rPr>
              <a:t> </a:t>
            </a:r>
            <a:r>
              <a:rPr lang="en-US" sz="2000" dirty="0" err="1">
                <a:latin typeface="Barlow Light" panose="020B0604020202020204" charset="0"/>
              </a:rPr>
              <a:t>công</a:t>
            </a:r>
            <a:r>
              <a:rPr lang="en-US" sz="2000" dirty="0">
                <a:latin typeface="Barlow Light" panose="020B0604020202020204" charset="0"/>
              </a:rPr>
              <a:t> </a:t>
            </a:r>
            <a:r>
              <a:rPr lang="en-US" sz="2000" dirty="0" err="1">
                <a:latin typeface="Barlow Light" panose="020B0604020202020204" charset="0"/>
              </a:rPr>
              <a:t>nghiệp</a:t>
            </a:r>
            <a:r>
              <a:rPr lang="en-US" sz="2000" dirty="0">
                <a:latin typeface="Barlow Light" panose="020B0604020202020204" charset="0"/>
              </a:rPr>
              <a:t> </a:t>
            </a:r>
            <a:r>
              <a:rPr lang="en-US" sz="2000" dirty="0" err="1">
                <a:latin typeface="Barlow Light" panose="020B0604020202020204" charset="0"/>
              </a:rPr>
              <a:t>xe</a:t>
            </a:r>
            <a:r>
              <a:rPr lang="en-US" sz="2000" dirty="0">
                <a:latin typeface="Barlow Light" panose="020B0604020202020204" charset="0"/>
              </a:rPr>
              <a:t> </a:t>
            </a:r>
            <a:r>
              <a:rPr lang="en-US" sz="2000" dirty="0" err="1">
                <a:latin typeface="Barlow Light" panose="020B0604020202020204" charset="0"/>
              </a:rPr>
              <a:t>tự</a:t>
            </a:r>
            <a:r>
              <a:rPr lang="en-US" sz="2000" dirty="0">
                <a:latin typeface="Barlow Light" panose="020B0604020202020204" charset="0"/>
              </a:rPr>
              <a:t> </a:t>
            </a:r>
            <a:r>
              <a:rPr lang="en-US" sz="2000" dirty="0" err="1">
                <a:latin typeface="Barlow Light" panose="020B0604020202020204" charset="0"/>
              </a:rPr>
              <a:t>động</a:t>
            </a:r>
            <a:r>
              <a:rPr lang="en-US" sz="2000" dirty="0">
                <a:latin typeface="Barlow Light" panose="020B0604020202020204" charset="0"/>
              </a:rPr>
              <a:t>.</a:t>
            </a:r>
            <a:endParaRPr lang="en-US" sz="2000" dirty="0">
              <a:latin typeface="Barlow Light" panose="020B0604020202020204" charset="0"/>
            </a:endParaRPr>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79747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vi-VN" dirty="0"/>
              <a:t>Nhóm dùng Neural tích chập  (CNN) đã được thiết kế sẵn để train lại, tùy </a:t>
            </a:r>
            <a:r>
              <a:rPr lang="vi-VN" dirty="0" smtClean="0"/>
              <a:t>ch</a:t>
            </a:r>
            <a:r>
              <a:rPr lang="en-US" dirty="0"/>
              <a:t>ỉ</a:t>
            </a:r>
            <a:r>
              <a:rPr lang="vi-VN" dirty="0" smtClean="0"/>
              <a:t>nh </a:t>
            </a:r>
            <a:r>
              <a:rPr lang="vi-VN" dirty="0"/>
              <a:t>để giải quyết bài toán.</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2"/>
            </a:pPr>
            <a:r>
              <a:rPr lang="en" dirty="0" smtClean="0"/>
              <a:t>Phương pháp đề xuất</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162" y="2412952"/>
            <a:ext cx="4667075" cy="20768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vi-VN" sz="2000" dirty="0"/>
              <a:t>Mạng neuron tích chập là lựa chọn phổ biến cho các bài toán xử lý ảnh với deep learning bởi hiệu năng và độ chính xác cao, so với mạng neural thông thường, nó hiệu quả hơn hẳn bởi: </a:t>
            </a:r>
            <a:endParaRPr lang="en-US" sz="2000" dirty="0"/>
          </a:p>
          <a:p>
            <a:pPr marL="342900" indent="-342900"/>
            <a:r>
              <a:rPr lang="vi-VN" sz="2000" dirty="0" smtClean="0"/>
              <a:t>Weight </a:t>
            </a:r>
            <a:r>
              <a:rPr lang="vi-VN" sz="2000" dirty="0"/>
              <a:t>sharing: Trong các convolutional layers, khi thực hiện nhân tích chập sẽ dùng cùng các trọng số như nhau. Một kernel có thể dùng được nhiều lần, trong một bức ảnh. </a:t>
            </a:r>
            <a:endParaRPr lang="en-US" sz="2000" dirty="0"/>
          </a:p>
          <a:p>
            <a:pPr marL="342900" indent="-342900"/>
            <a:r>
              <a:rPr lang="vi-VN" sz="2000" dirty="0" smtClean="0"/>
              <a:t>Các </a:t>
            </a:r>
            <a:r>
              <a:rPr lang="vi-VN" sz="2000" dirty="0"/>
              <a:t>convolutional layer giúp trích xuất đặc trưng của một tấm ảnh/video, nhờ vậy mạng neural tích chập có khả năng học được các đặc trưng này (Feature learning).</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9335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en-US" sz="1800" dirty="0" smtClean="0"/>
              <a:t>P</a:t>
            </a:r>
            <a:r>
              <a:rPr lang="vi-VN" sz="1800" dirty="0" smtClean="0"/>
              <a:t>re-trained </a:t>
            </a:r>
            <a:r>
              <a:rPr lang="vi-VN" sz="1800" dirty="0"/>
              <a:t>model: Có thể dùng lại được một model đã được train trước đó cho một bài toán hoàn toàn mới. nhờ ứng dụng Feature learning. Các model đã được train sẽ dùng để trích xuất các đặc trưng hữu </a:t>
            </a:r>
            <a:r>
              <a:rPr lang="vi-VN" sz="1800" dirty="0" smtClean="0"/>
              <a:t>dụng</a:t>
            </a:r>
            <a:r>
              <a:rPr lang="en-US" sz="1800" dirty="0" smtClean="0"/>
              <a:t>.</a:t>
            </a:r>
          </a:p>
          <a:p>
            <a:pPr marL="0" indent="0">
              <a:buNone/>
            </a:pPr>
            <a:r>
              <a:rPr lang="vi-VN" sz="1800" dirty="0"/>
              <a:t>Cách chọn tham số cho </a:t>
            </a:r>
            <a:r>
              <a:rPr lang="vi-VN" sz="1800" dirty="0" smtClean="0"/>
              <a:t>CNN</a:t>
            </a:r>
            <a:endParaRPr lang="en-US" sz="1800" dirty="0" smtClean="0"/>
          </a:p>
          <a:p>
            <a:pPr marL="285750" indent="-285750"/>
            <a:r>
              <a:rPr lang="vi-VN" sz="1800" dirty="0" smtClean="0"/>
              <a:t>Số </a:t>
            </a:r>
            <a:r>
              <a:rPr lang="vi-VN" sz="1800" dirty="0"/>
              <a:t>các convolution layer: càng nhiều các convolution layer thì performance càng được cải thiện. Sau khoảng 3 hoặc 4 layer, các tác động được giảm một cách đáng kể. </a:t>
            </a:r>
            <a:endParaRPr lang="en-US" sz="1800" dirty="0" smtClean="0"/>
          </a:p>
          <a:p>
            <a:pPr marL="285750" indent="-285750"/>
            <a:r>
              <a:rPr lang="vi-VN" sz="1800" dirty="0" smtClean="0"/>
              <a:t>Filter </a:t>
            </a:r>
            <a:r>
              <a:rPr lang="vi-VN" sz="1800" dirty="0"/>
              <a:t>size: thường filter theo size 5×5 hoặc 3×3. </a:t>
            </a:r>
            <a:endParaRPr lang="en-US" sz="1800" dirty="0" smtClean="0"/>
          </a:p>
          <a:p>
            <a:pPr marL="285750" indent="-285750"/>
            <a:r>
              <a:rPr lang="vi-VN" sz="1800" dirty="0" smtClean="0"/>
              <a:t>Pooling </a:t>
            </a:r>
            <a:r>
              <a:rPr lang="vi-VN" sz="1800" dirty="0"/>
              <a:t>size: thường là 2×2 hoặc 4×4 cho ảnh đầu vào lớn</a:t>
            </a:r>
            <a:r>
              <a:rPr lang="vi-VN" sz="1800" dirty="0" smtClean="0"/>
              <a:t>.</a:t>
            </a:r>
            <a:endParaRPr lang="en-US" sz="1800" dirty="0" smtClean="0"/>
          </a:p>
          <a:p>
            <a:pPr marL="285750" indent="-285750"/>
            <a:r>
              <a:rPr lang="vi-VN" sz="1800" dirty="0" smtClean="0"/>
              <a:t>Cách </a:t>
            </a:r>
            <a:r>
              <a:rPr lang="vi-VN" sz="1800" dirty="0"/>
              <a:t>cuối cùng là thực hiện nhiều lần việc train test để chọn ra được param tốt nhất.</a:t>
            </a:r>
            <a:endParaRPr lang="en-US" sz="18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20461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en-US" dirty="0" err="1"/>
              <a:t>Nhóm</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dữ</a:t>
            </a:r>
            <a:r>
              <a:rPr lang="en-US" dirty="0"/>
              <a:t> </a:t>
            </a:r>
            <a:r>
              <a:rPr lang="en-US" dirty="0" err="1"/>
              <a:t>liệu</a:t>
            </a:r>
            <a:r>
              <a:rPr lang="en-US" dirty="0"/>
              <a:t> GTSRB- German Traffic Sign Recognition Benchmark </a:t>
            </a:r>
            <a:r>
              <a:rPr lang="en-US" dirty="0" err="1"/>
              <a:t>gồm</a:t>
            </a:r>
            <a:r>
              <a:rPr lang="en-US" dirty="0"/>
              <a:t> 42 </a:t>
            </a:r>
            <a:r>
              <a:rPr lang="en-US" dirty="0" err="1"/>
              <a:t>loại</a:t>
            </a:r>
            <a:r>
              <a:rPr lang="en-US" dirty="0"/>
              <a:t> </a:t>
            </a:r>
            <a:r>
              <a:rPr lang="en-US" dirty="0" err="1"/>
              <a:t>biển</a:t>
            </a:r>
            <a:r>
              <a:rPr lang="en-US" dirty="0"/>
              <a:t> </a:t>
            </a:r>
            <a:r>
              <a:rPr lang="en-US" dirty="0" err="1"/>
              <a:t>báo</a:t>
            </a:r>
            <a:r>
              <a:rPr lang="en-US" dirty="0"/>
              <a:t> </a:t>
            </a:r>
            <a:r>
              <a:rPr lang="en-US" dirty="0" err="1"/>
              <a:t>của</a:t>
            </a:r>
            <a:r>
              <a:rPr lang="en-US" dirty="0"/>
              <a:t> </a:t>
            </a:r>
            <a:r>
              <a:rPr lang="en-US" dirty="0" err="1"/>
              <a:t>Đức</a:t>
            </a:r>
            <a:r>
              <a:rPr lang="en-US" dirty="0"/>
              <a:t>. </a:t>
            </a:r>
            <a:r>
              <a:rPr lang="en-US" dirty="0" err="1" smtClean="0"/>
              <a:t>Nhưnng</a:t>
            </a:r>
            <a:r>
              <a:rPr lang="en-US" dirty="0" smtClean="0"/>
              <a:t> </a:t>
            </a:r>
            <a:r>
              <a:rPr lang="en-US" dirty="0" err="1"/>
              <a:t>trong</a:t>
            </a:r>
            <a:r>
              <a:rPr lang="en-US" dirty="0"/>
              <a:t> </a:t>
            </a:r>
            <a:r>
              <a:rPr lang="en-US" dirty="0" err="1" smtClean="0"/>
              <a:t>quá</a:t>
            </a:r>
            <a:r>
              <a:rPr lang="en-US" dirty="0" smtClean="0"/>
              <a:t> </a:t>
            </a:r>
            <a:r>
              <a:rPr lang="en-US" dirty="0" err="1"/>
              <a:t>trình</a:t>
            </a:r>
            <a:r>
              <a:rPr lang="en-US" dirty="0"/>
              <a:t> </a:t>
            </a:r>
            <a:r>
              <a:rPr lang="en-US" dirty="0" err="1"/>
              <a:t>làm</a:t>
            </a:r>
            <a:r>
              <a:rPr lang="en-US" dirty="0"/>
              <a:t> </a:t>
            </a:r>
            <a:r>
              <a:rPr lang="en-US" dirty="0" err="1"/>
              <a:t>nhóm</a:t>
            </a:r>
            <a:r>
              <a:rPr lang="en-US" dirty="0"/>
              <a:t> </a:t>
            </a:r>
            <a:r>
              <a:rPr lang="en-US" dirty="0" err="1"/>
              <a:t>chỉ</a:t>
            </a:r>
            <a:r>
              <a:rPr lang="en-US" dirty="0"/>
              <a:t> </a:t>
            </a:r>
            <a:r>
              <a:rPr lang="en-US" dirty="0" err="1"/>
              <a:t>cho</a:t>
            </a:r>
            <a:r>
              <a:rPr lang="en-US" dirty="0"/>
              <a:t> </a:t>
            </a:r>
            <a:r>
              <a:rPr lang="en-US" dirty="0" err="1"/>
              <a:t>nhận</a:t>
            </a:r>
            <a:r>
              <a:rPr lang="en-US" dirty="0"/>
              <a:t> </a:t>
            </a:r>
            <a:r>
              <a:rPr lang="en-US" dirty="0" err="1"/>
              <a:t>dạng</a:t>
            </a:r>
            <a:r>
              <a:rPr lang="en-US" dirty="0"/>
              <a:t> 4 </a:t>
            </a:r>
            <a:r>
              <a:rPr lang="en-US" dirty="0" err="1"/>
              <a:t>loại</a:t>
            </a:r>
            <a:r>
              <a:rPr lang="en-US" dirty="0"/>
              <a:t> </a:t>
            </a:r>
            <a:r>
              <a:rPr lang="en-US" dirty="0" err="1"/>
              <a:t>biển</a:t>
            </a:r>
            <a:r>
              <a:rPr lang="en-US" dirty="0"/>
              <a:t> </a:t>
            </a:r>
            <a:r>
              <a:rPr lang="en-US" dirty="0" err="1"/>
              <a:t>báo</a:t>
            </a:r>
            <a:r>
              <a:rPr lang="en-US" dirty="0"/>
              <a:t> </a:t>
            </a:r>
            <a:r>
              <a:rPr lang="en-US" dirty="0" err="1"/>
              <a:t>đó</a:t>
            </a:r>
            <a:r>
              <a:rPr lang="en-US" dirty="0"/>
              <a:t> </a:t>
            </a:r>
            <a:r>
              <a:rPr lang="en-US" dirty="0" err="1"/>
              <a:t>là</a:t>
            </a:r>
            <a:r>
              <a:rPr lang="en-US" dirty="0"/>
              <a:t>: </a:t>
            </a:r>
            <a:endParaRPr lang="en-US" dirty="0" smtClean="0"/>
          </a:p>
          <a:p>
            <a:pPr marL="342900" indent="-342900"/>
            <a:r>
              <a:rPr lang="en-US" dirty="0" err="1" smtClean="0"/>
              <a:t>Biển</a:t>
            </a:r>
            <a:r>
              <a:rPr lang="en-US" dirty="0" smtClean="0"/>
              <a:t> </a:t>
            </a:r>
            <a:r>
              <a:rPr lang="en-US" dirty="0" err="1"/>
              <a:t>báo</a:t>
            </a:r>
            <a:r>
              <a:rPr lang="en-US" dirty="0"/>
              <a:t> </a:t>
            </a:r>
            <a:r>
              <a:rPr lang="en-US" dirty="0" err="1"/>
              <a:t>cấm</a:t>
            </a:r>
            <a:r>
              <a:rPr lang="en-US" dirty="0"/>
              <a:t> </a:t>
            </a:r>
          </a:p>
          <a:p>
            <a:pPr marL="342900" indent="-342900"/>
            <a:r>
              <a:rPr lang="en-US" dirty="0" err="1" smtClean="0"/>
              <a:t>Biển</a:t>
            </a:r>
            <a:r>
              <a:rPr lang="en-US" dirty="0" smtClean="0"/>
              <a:t> </a:t>
            </a:r>
            <a:r>
              <a:rPr lang="en-US" dirty="0" err="1"/>
              <a:t>báo</a:t>
            </a:r>
            <a:r>
              <a:rPr lang="en-US" dirty="0"/>
              <a:t> </a:t>
            </a:r>
            <a:r>
              <a:rPr lang="en-US" dirty="0" err="1" smtClean="0"/>
              <a:t>dừng</a:t>
            </a:r>
            <a:endParaRPr lang="en-US" dirty="0" smtClean="0"/>
          </a:p>
          <a:p>
            <a:pPr marL="342900" indent="-342900"/>
            <a:r>
              <a:rPr lang="en-US" dirty="0" err="1" smtClean="0"/>
              <a:t>Biển</a:t>
            </a:r>
            <a:r>
              <a:rPr lang="en-US" dirty="0" smtClean="0"/>
              <a:t> </a:t>
            </a:r>
            <a:r>
              <a:rPr lang="en-US" dirty="0" err="1" smtClean="0"/>
              <a:t>báo</a:t>
            </a:r>
            <a:r>
              <a:rPr lang="en-US" dirty="0" smtClean="0"/>
              <a:t> </a:t>
            </a:r>
            <a:r>
              <a:rPr lang="en-US" dirty="0" err="1" smtClean="0"/>
              <a:t>ngược</a:t>
            </a:r>
            <a:r>
              <a:rPr lang="en-US" dirty="0" smtClean="0"/>
              <a:t> </a:t>
            </a:r>
            <a:r>
              <a:rPr lang="en-US" dirty="0" err="1" smtClean="0"/>
              <a:t>chiều</a:t>
            </a:r>
            <a:endParaRPr lang="en-US" dirty="0" smtClean="0"/>
          </a:p>
          <a:p>
            <a:pPr marL="342900" indent="-342900"/>
            <a:r>
              <a:rPr lang="en-US" dirty="0" err="1" smtClean="0"/>
              <a:t>Bộ</a:t>
            </a:r>
            <a:r>
              <a:rPr lang="en-US" dirty="0" smtClean="0"/>
              <a:t> </a:t>
            </a:r>
            <a:r>
              <a:rPr lang="en-US" dirty="0" err="1" smtClean="0"/>
              <a:t>biển</a:t>
            </a:r>
            <a:r>
              <a:rPr lang="en-US" dirty="0" smtClean="0"/>
              <a:t> </a:t>
            </a:r>
            <a:r>
              <a:rPr lang="en-US" dirty="0" err="1" smtClean="0"/>
              <a:t>quá</a:t>
            </a:r>
            <a:r>
              <a:rPr lang="en-US" dirty="0" smtClean="0"/>
              <a:t> </a:t>
            </a:r>
            <a:r>
              <a:rPr lang="en-US" dirty="0" err="1" smtClean="0"/>
              <a:t>tốc</a:t>
            </a:r>
            <a:r>
              <a:rPr lang="en-US" dirty="0" smtClean="0"/>
              <a:t> </a:t>
            </a:r>
            <a:r>
              <a:rPr lang="en-US" dirty="0" err="1" smtClean="0"/>
              <a:t>độ</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3"/>
            </a:pPr>
            <a:r>
              <a:rPr lang="en" dirty="0" smtClean="0"/>
              <a:t>Thực nghiệm</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39082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1352811"/>
          </a:xfrm>
          <a:prstGeom prst="rect">
            <a:avLst/>
          </a:prstGeom>
        </p:spPr>
        <p:txBody>
          <a:bodyPr spcFirstLastPara="1" wrap="square" lIns="0" tIns="0" rIns="0" bIns="0" anchor="ctr" anchorCtr="0">
            <a:noAutofit/>
          </a:bodyPr>
          <a:lstStyle/>
          <a:p>
            <a:pPr marL="0" lvl="0" indent="0">
              <a:buNone/>
            </a:pPr>
            <a:r>
              <a:rPr lang="vi-VN" sz="2000" dirty="0"/>
              <a:t>Tiền </a:t>
            </a:r>
            <a:r>
              <a:rPr lang="en-US" sz="2000" dirty="0" err="1" smtClean="0"/>
              <a:t>xử</a:t>
            </a:r>
            <a:r>
              <a:rPr lang="vi-VN" sz="2000" dirty="0" smtClean="0"/>
              <a:t> </a:t>
            </a:r>
            <a:r>
              <a:rPr lang="vi-VN" sz="2000" dirty="0"/>
              <a:t>lý và phân chia dữ </a:t>
            </a:r>
            <a:r>
              <a:rPr lang="vi-VN" sz="2000" dirty="0" smtClean="0"/>
              <a:t>liệu:</a:t>
            </a:r>
            <a:r>
              <a:rPr lang="en-US" sz="2000" dirty="0"/>
              <a:t> </a:t>
            </a:r>
            <a:r>
              <a:rPr lang="vi-VN" sz="2000" dirty="0" smtClean="0"/>
              <a:t>Chúng </a:t>
            </a:r>
            <a:r>
              <a:rPr lang="vi-VN" sz="2000" dirty="0"/>
              <a:t>ta sẽ chia dữ liệu thành tập Train và </a:t>
            </a:r>
            <a:r>
              <a:rPr lang="vi-VN" sz="2000" dirty="0" smtClean="0"/>
              <a:t>Validation</a:t>
            </a:r>
            <a:endParaRPr lang="en-US" sz="2000" dirty="0" smtClean="0"/>
          </a:p>
          <a:p>
            <a:pPr marL="0" lvl="0" indent="0">
              <a:buNone/>
            </a:pP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Picture 3"/>
          <p:cNvPicPr>
            <a:picLocks noChangeAspect="1"/>
          </p:cNvPicPr>
          <p:nvPr/>
        </p:nvPicPr>
        <p:blipFill>
          <a:blip r:embed="rId3"/>
          <a:stretch>
            <a:fillRect/>
          </a:stretch>
        </p:blipFill>
        <p:spPr>
          <a:xfrm>
            <a:off x="1824410" y="1665566"/>
            <a:ext cx="5453962" cy="2824234"/>
          </a:xfrm>
          <a:prstGeom prst="rect">
            <a:avLst/>
          </a:prstGeom>
        </p:spPr>
      </p:pic>
    </p:spTree>
    <p:extLst>
      <p:ext uri="{BB962C8B-B14F-4D97-AF65-F5344CB8AC3E}">
        <p14:creationId xmlns:p14="http://schemas.microsoft.com/office/powerpoint/2010/main" val="1562003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586</Words>
  <Application>Microsoft Office PowerPoint</Application>
  <PresentationFormat>On-screen Show (16:9)</PresentationFormat>
  <Paragraphs>69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Barlow SemiBold</vt:lpstr>
      <vt:lpstr>Barlow Light</vt:lpstr>
      <vt:lpstr>Lodovico template</vt:lpstr>
      <vt:lpstr>NHẬP MÔN THỊ GIÁC MÁY TÍNH VÀ NÂNG CAO HÀM VÀ CHƯƠNG TRÌNH CON GVTH: TS Lê Minh Hưng SVTH: Trương Văn Nhất - 16521759 SVTH: Lê Công Nghị - 16521745</vt:lpstr>
      <vt:lpstr>MỤC LỤC</vt:lpstr>
      <vt:lpstr>Đặt vấn đề</vt:lpstr>
      <vt:lpstr>PowerPoint Presentation</vt:lpstr>
      <vt:lpstr>Phương pháp đề xuất</vt:lpstr>
      <vt:lpstr>PowerPoint Presentation</vt:lpstr>
      <vt:lpstr>PowerPoint Presentation</vt:lpstr>
      <vt:lpstr>Thực nghiệm</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Nhập môn thị giác máy tính nâng cao Đề tài: Nhận diện biển báo giao thông</dc:title>
  <dc:creator>vannhat820@gmail.com</dc:creator>
  <cp:lastModifiedBy>Admin</cp:lastModifiedBy>
  <cp:revision>49</cp:revision>
  <dcterms:modified xsi:type="dcterms:W3CDTF">2021-07-07T14:43:45Z</dcterms:modified>
</cp:coreProperties>
</file>