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61" r:id="rId4"/>
    <p:sldId id="298" r:id="rId5"/>
    <p:sldId id="263" r:id="rId6"/>
    <p:sldId id="297" r:id="rId7"/>
    <p:sldId id="301" r:id="rId8"/>
    <p:sldId id="302" r:id="rId9"/>
    <p:sldId id="303" r:id="rId10"/>
    <p:sldId id="306" r:id="rId11"/>
    <p:sldId id="307" r:id="rId12"/>
    <p:sldId id="308" r:id="rId13"/>
    <p:sldId id="304" r:id="rId14"/>
    <p:sldId id="311" r:id="rId15"/>
    <p:sldId id="264" r:id="rId16"/>
    <p:sldId id="310" r:id="rId17"/>
    <p:sldId id="278" r:id="rId18"/>
  </p:sldIdLst>
  <p:sldSz cx="9144000" cy="5143500" type="screen16x9"/>
  <p:notesSz cx="6858000" cy="9144000"/>
  <p:embeddedFontLst>
    <p:embeddedFont>
      <p:font typeface="Barlow SemiBold" panose="020B0604020202020204" charset="0"/>
      <p:regular r:id="rId20"/>
      <p:bold r:id="rId21"/>
      <p:italic r:id="rId22"/>
      <p:boldItalic r:id="rId23"/>
    </p:embeddedFont>
    <p:embeddedFont>
      <p:font typeface="Barlow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A36"/>
    <a:srgbClr val="FFAD1D"/>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60CA2F-AD4F-43A7-B7A6-27E5CA5AA7E8}">
  <a:tblStyle styleId="{E960CA2F-AD4F-43A7-B7A6-27E5CA5AA7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31679FC-7606-471D-BB11-6C18445E7FCF}"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725661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936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700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157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0951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7496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224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792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582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05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096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985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6670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303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798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475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86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a:xfrm>
            <a:off x="5866072" y="4679112"/>
            <a:ext cx="2065310" cy="242976"/>
          </a:xfrm>
          <a:prstGeom prst="rect">
            <a:avLst/>
          </a:prstGeom>
        </p:spPr>
        <p:txBody>
          <a:bodyPr/>
          <a:lstStyle/>
          <a:p>
            <a:fld id="{1160EA64-D806-43AC-9DF2-F8C432F32B4C}" type="datetimeFigureOut">
              <a:rPr lang="en-US" dirty="0"/>
              <a:t>1/6/2022</a:t>
            </a:fld>
            <a:endParaRPr lang="en-US" dirty="0"/>
          </a:p>
        </p:txBody>
      </p:sp>
      <p:sp>
        <p:nvSpPr>
          <p:cNvPr id="8" name="Footer Placeholder 7"/>
          <p:cNvSpPr>
            <a:spLocks noGrp="1"/>
          </p:cNvSpPr>
          <p:nvPr>
            <p:ph type="ftr" sz="quarter" idx="11"/>
          </p:nvPr>
        </p:nvSpPr>
        <p:spPr>
          <a:xfrm>
            <a:off x="1200150" y="4677156"/>
            <a:ext cx="4425892" cy="240030"/>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158954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a:ea typeface="Barlow Light"/>
                <a:cs typeface="Barlow Light"/>
                <a:sym typeface="Barlow Light"/>
              </a:defRPr>
            </a:lvl1pPr>
            <a:lvl2pPr lvl="1" algn="ctr" rtl="0">
              <a:buNone/>
              <a:defRPr sz="1300">
                <a:solidFill>
                  <a:schemeClr val="accent1"/>
                </a:solidFill>
                <a:latin typeface="Barlow Light"/>
                <a:ea typeface="Barlow Light"/>
                <a:cs typeface="Barlow Light"/>
                <a:sym typeface="Barlow Light"/>
              </a:defRPr>
            </a:lvl2pPr>
            <a:lvl3pPr lvl="2" algn="ctr" rtl="0">
              <a:buNone/>
              <a:defRPr sz="1300">
                <a:solidFill>
                  <a:schemeClr val="accent1"/>
                </a:solidFill>
                <a:latin typeface="Barlow Light"/>
                <a:ea typeface="Barlow Light"/>
                <a:cs typeface="Barlow Light"/>
                <a:sym typeface="Barlow Light"/>
              </a:defRPr>
            </a:lvl3pPr>
            <a:lvl4pPr lvl="3" algn="ctr" rtl="0">
              <a:buNone/>
              <a:defRPr sz="1300">
                <a:solidFill>
                  <a:schemeClr val="accent1"/>
                </a:solidFill>
                <a:latin typeface="Barlow Light"/>
                <a:ea typeface="Barlow Light"/>
                <a:cs typeface="Barlow Light"/>
                <a:sym typeface="Barlow Light"/>
              </a:defRPr>
            </a:lvl4pPr>
            <a:lvl5pPr lvl="4" algn="ctr" rtl="0">
              <a:buNone/>
              <a:defRPr sz="1300">
                <a:solidFill>
                  <a:schemeClr val="accent1"/>
                </a:solidFill>
                <a:latin typeface="Barlow Light"/>
                <a:ea typeface="Barlow Light"/>
                <a:cs typeface="Barlow Light"/>
                <a:sym typeface="Barlow Light"/>
              </a:defRPr>
            </a:lvl5pPr>
            <a:lvl6pPr lvl="5" algn="ctr" rtl="0">
              <a:buNone/>
              <a:defRPr sz="1300">
                <a:solidFill>
                  <a:schemeClr val="accent1"/>
                </a:solidFill>
                <a:latin typeface="Barlow Light"/>
                <a:ea typeface="Barlow Light"/>
                <a:cs typeface="Barlow Light"/>
                <a:sym typeface="Barlow Light"/>
              </a:defRPr>
            </a:lvl6pPr>
            <a:lvl7pPr lvl="6" algn="ctr" rtl="0">
              <a:buNone/>
              <a:defRPr sz="1300">
                <a:solidFill>
                  <a:schemeClr val="accent1"/>
                </a:solidFill>
                <a:latin typeface="Barlow Light"/>
                <a:ea typeface="Barlow Light"/>
                <a:cs typeface="Barlow Light"/>
                <a:sym typeface="Barlow Light"/>
              </a:defRPr>
            </a:lvl7pPr>
            <a:lvl8pPr lvl="7" algn="ctr" rtl="0">
              <a:buNone/>
              <a:defRPr sz="1300">
                <a:solidFill>
                  <a:schemeClr val="accent1"/>
                </a:solidFill>
                <a:latin typeface="Barlow Light"/>
                <a:ea typeface="Barlow Light"/>
                <a:cs typeface="Barlow Light"/>
                <a:sym typeface="Barlow Light"/>
              </a:defRPr>
            </a:lvl8pPr>
            <a:lvl9pPr lvl="8" algn="ctr" rtl="0">
              <a:buNone/>
              <a:defRPr sz="1300">
                <a:solidFill>
                  <a:schemeClr val="accent1"/>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7" r:id="rId5"/>
    <p:sldLayoutId id="2147483658" r:id="rId6"/>
    <p:sldLayoutId id="214748366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meowmeowmeowmeowmeow/gtsrb-german-traffic-sign"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topdev.vn/blog/thuat-toan-cnn-convolutional-neural-networ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3"/>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lvl="0" algn="ctr">
              <a:lnSpc>
                <a:spcPct val="140000"/>
              </a:lnSpc>
            </a:pPr>
            <a:r>
              <a:rPr lang="en" sz="1800" dirty="0" smtClean="0"/>
              <a:t>XỬ LÝ ẢNH VÀ ỨNG DỤNG</a:t>
            </a:r>
            <a:r>
              <a:rPr lang="en" sz="2000" dirty="0" smtClean="0"/>
              <a:t/>
            </a:r>
            <a:br>
              <a:rPr lang="en" sz="2000" dirty="0" smtClean="0"/>
            </a:br>
            <a:r>
              <a:rPr lang="en" sz="2800" b="1" dirty="0" smtClean="0"/>
              <a:t>NHẬN D</a:t>
            </a:r>
            <a:r>
              <a:rPr lang="en-US" sz="2800" b="1" dirty="0" smtClean="0"/>
              <a:t>IỆN BIỂN BÁO GIAO THÔNG</a:t>
            </a:r>
            <a:r>
              <a:rPr lang="en" sz="3600" b="1" dirty="0" smtClean="0"/>
              <a:t/>
            </a:r>
            <a:br>
              <a:rPr lang="en" sz="3600" b="1" dirty="0" smtClean="0"/>
            </a:br>
            <a:r>
              <a:rPr lang="en" sz="1400" dirty="0" smtClean="0"/>
              <a:t>GVTH: TS Mai Tiến Dũng</a:t>
            </a:r>
            <a:br>
              <a:rPr lang="en" sz="1400" dirty="0" smtClean="0"/>
            </a:br>
            <a:r>
              <a:rPr lang="en" sz="1400" dirty="0" smtClean="0"/>
              <a:t>SVTH: Trương Văn Nhất </a:t>
            </a:r>
            <a:r>
              <a:rPr lang="en" sz="1400" dirty="0"/>
              <a:t>- </a:t>
            </a:r>
            <a:r>
              <a:rPr lang="en" sz="1400" dirty="0" smtClean="0"/>
              <a:t>16521759</a:t>
            </a:r>
            <a:endParaRPr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0143"/>
            <a:ext cx="7358122" cy="707720"/>
          </a:xfrm>
          <a:prstGeom prst="rect">
            <a:avLst/>
          </a:prstGeom>
        </p:spPr>
        <p:txBody>
          <a:bodyPr spcFirstLastPara="1" wrap="square" lIns="0" tIns="0" rIns="0" bIns="0" anchor="ctr" anchorCtr="0">
            <a:noAutofit/>
          </a:bodyPr>
          <a:lstStyle/>
          <a:p>
            <a:pPr marL="0" lvl="0" indent="0">
              <a:buNone/>
            </a:pPr>
            <a:r>
              <a:rPr lang="vi-VN" sz="2000" dirty="0"/>
              <a:t>Định nghĩa mô hình:</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5" name="Picture 4"/>
          <p:cNvPicPr>
            <a:picLocks noChangeAspect="1"/>
          </p:cNvPicPr>
          <p:nvPr/>
        </p:nvPicPr>
        <p:blipFill>
          <a:blip r:embed="rId3"/>
          <a:stretch>
            <a:fillRect/>
          </a:stretch>
        </p:blipFill>
        <p:spPr>
          <a:xfrm>
            <a:off x="3027764" y="1377863"/>
            <a:ext cx="3594857" cy="2850208"/>
          </a:xfrm>
          <a:prstGeom prst="rect">
            <a:avLst/>
          </a:prstGeom>
        </p:spPr>
      </p:pic>
    </p:spTree>
    <p:extLst>
      <p:ext uri="{BB962C8B-B14F-4D97-AF65-F5344CB8AC3E}">
        <p14:creationId xmlns:p14="http://schemas.microsoft.com/office/powerpoint/2010/main" val="1308223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0143"/>
            <a:ext cx="7358122" cy="707720"/>
          </a:xfrm>
          <a:prstGeom prst="rect">
            <a:avLst/>
          </a:prstGeom>
        </p:spPr>
        <p:txBody>
          <a:bodyPr spcFirstLastPara="1" wrap="square" lIns="0" tIns="0" rIns="0" bIns="0" anchor="ctr" anchorCtr="0">
            <a:noAutofit/>
          </a:bodyPr>
          <a:lstStyle/>
          <a:p>
            <a:pPr marL="0" lvl="0" indent="0">
              <a:buNone/>
            </a:pPr>
            <a:r>
              <a:rPr lang="vi-VN" sz="2000" dirty="0"/>
              <a:t>Trainning: Model được Train trên Google Colab với GPU support.</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6" name="Picture 5"/>
          <p:cNvPicPr>
            <a:picLocks noChangeAspect="1"/>
          </p:cNvPicPr>
          <p:nvPr/>
        </p:nvPicPr>
        <p:blipFill>
          <a:blip r:embed="rId3"/>
          <a:stretch>
            <a:fillRect/>
          </a:stretch>
        </p:blipFill>
        <p:spPr>
          <a:xfrm>
            <a:off x="3246914" y="1377863"/>
            <a:ext cx="3156558" cy="2871245"/>
          </a:xfrm>
          <a:prstGeom prst="rect">
            <a:avLst/>
          </a:prstGeom>
        </p:spPr>
      </p:pic>
    </p:spTree>
    <p:extLst>
      <p:ext uri="{BB962C8B-B14F-4D97-AF65-F5344CB8AC3E}">
        <p14:creationId xmlns:p14="http://schemas.microsoft.com/office/powerpoint/2010/main" val="4240962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0143"/>
            <a:ext cx="7358122" cy="707720"/>
          </a:xfrm>
          <a:prstGeom prst="rect">
            <a:avLst/>
          </a:prstGeom>
        </p:spPr>
        <p:txBody>
          <a:bodyPr spcFirstLastPara="1" wrap="square" lIns="0" tIns="0" rIns="0" bIns="0" anchor="ctr" anchorCtr="0">
            <a:noAutofit/>
          </a:bodyPr>
          <a:lstStyle/>
          <a:p>
            <a:pPr marL="0" lvl="0" indent="0">
              <a:buNone/>
            </a:pPr>
            <a:r>
              <a:rPr lang="vi-VN" sz="2000" dirty="0"/>
              <a:t>Kết quả thực nghiệm Mô hình khá chính xác với kết quả là 95,5%</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5" name="Picture 4"/>
          <p:cNvPicPr>
            <a:picLocks noChangeAspect="1"/>
          </p:cNvPicPr>
          <p:nvPr/>
        </p:nvPicPr>
        <p:blipFill>
          <a:blip r:embed="rId3"/>
          <a:stretch>
            <a:fillRect/>
          </a:stretch>
        </p:blipFill>
        <p:spPr>
          <a:xfrm>
            <a:off x="2623625" y="1377863"/>
            <a:ext cx="4403136" cy="3109855"/>
          </a:xfrm>
          <a:prstGeom prst="rect">
            <a:avLst/>
          </a:prstGeom>
        </p:spPr>
      </p:pic>
    </p:spTree>
    <p:extLst>
      <p:ext uri="{BB962C8B-B14F-4D97-AF65-F5344CB8AC3E}">
        <p14:creationId xmlns:p14="http://schemas.microsoft.com/office/powerpoint/2010/main" val="87848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291719" y="3148207"/>
            <a:ext cx="964288" cy="338203"/>
          </a:xfrm>
          <a:prstGeom prst="rect">
            <a:avLst/>
          </a:prstGeom>
        </p:spPr>
        <p:txBody>
          <a:bodyPr spcFirstLastPara="1" wrap="square" lIns="0" tIns="0" rIns="0" bIns="0" anchor="ctr" anchorCtr="0">
            <a:noAutofit/>
          </a:bodyPr>
          <a:lstStyle/>
          <a:p>
            <a:pPr marL="0" lvl="0" indent="0">
              <a:buNone/>
            </a:pPr>
            <a:r>
              <a:rPr lang="en-US" sz="2000" dirty="0"/>
              <a:t>Original</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4" name="Picture 3"/>
          <p:cNvPicPr>
            <a:picLocks noChangeAspect="1"/>
          </p:cNvPicPr>
          <p:nvPr/>
        </p:nvPicPr>
        <p:blipFill>
          <a:blip r:embed="rId3"/>
          <a:stretch>
            <a:fillRect/>
          </a:stretch>
        </p:blipFill>
        <p:spPr>
          <a:xfrm>
            <a:off x="1157768" y="1482628"/>
            <a:ext cx="1098239" cy="1571326"/>
          </a:xfrm>
          <a:prstGeom prst="rect">
            <a:avLst/>
          </a:prstGeom>
        </p:spPr>
      </p:pic>
      <p:sp>
        <p:nvSpPr>
          <p:cNvPr id="5" name="Right Arrow 4"/>
          <p:cNvSpPr/>
          <p:nvPr/>
        </p:nvSpPr>
        <p:spPr>
          <a:xfrm>
            <a:off x="2561437" y="2035230"/>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 name="Picture 5"/>
          <p:cNvPicPr>
            <a:picLocks noChangeAspect="1"/>
          </p:cNvPicPr>
          <p:nvPr/>
        </p:nvPicPr>
        <p:blipFill>
          <a:blip r:embed="rId4"/>
          <a:stretch>
            <a:fillRect/>
          </a:stretch>
        </p:blipFill>
        <p:spPr>
          <a:xfrm>
            <a:off x="3285028" y="1474840"/>
            <a:ext cx="1047551" cy="1560062"/>
          </a:xfrm>
          <a:prstGeom prst="rect">
            <a:avLst/>
          </a:prstGeom>
        </p:spPr>
      </p:pic>
      <p:sp>
        <p:nvSpPr>
          <p:cNvPr id="7" name="Right Arrow 6"/>
          <p:cNvSpPr/>
          <p:nvPr/>
        </p:nvSpPr>
        <p:spPr>
          <a:xfrm>
            <a:off x="4635119" y="2008392"/>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7"/>
          <p:cNvPicPr>
            <a:picLocks noChangeAspect="1"/>
          </p:cNvPicPr>
          <p:nvPr/>
        </p:nvPicPr>
        <p:blipFill>
          <a:blip r:embed="rId5"/>
          <a:stretch>
            <a:fillRect/>
          </a:stretch>
        </p:blipFill>
        <p:spPr>
          <a:xfrm>
            <a:off x="5361452" y="1467054"/>
            <a:ext cx="1041919" cy="1548798"/>
          </a:xfrm>
          <a:prstGeom prst="rect">
            <a:avLst/>
          </a:prstGeom>
        </p:spPr>
      </p:pic>
      <p:sp>
        <p:nvSpPr>
          <p:cNvPr id="9" name="Right Arrow 8"/>
          <p:cNvSpPr/>
          <p:nvPr/>
        </p:nvSpPr>
        <p:spPr>
          <a:xfrm>
            <a:off x="6708801" y="2035230"/>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Picture 9"/>
          <p:cNvPicPr>
            <a:picLocks noChangeAspect="1"/>
          </p:cNvPicPr>
          <p:nvPr/>
        </p:nvPicPr>
        <p:blipFill>
          <a:blip r:embed="rId6"/>
          <a:stretch>
            <a:fillRect/>
          </a:stretch>
        </p:blipFill>
        <p:spPr>
          <a:xfrm>
            <a:off x="7432244" y="1464445"/>
            <a:ext cx="1047551" cy="1565694"/>
          </a:xfrm>
          <a:prstGeom prst="rect">
            <a:avLst/>
          </a:prstGeom>
        </p:spPr>
      </p:pic>
      <p:sp>
        <p:nvSpPr>
          <p:cNvPr id="11" name="Google Shape;733;p32"/>
          <p:cNvSpPr txBox="1">
            <a:spLocks/>
          </p:cNvSpPr>
          <p:nvPr/>
        </p:nvSpPr>
        <p:spPr>
          <a:xfrm>
            <a:off x="5145504" y="3148205"/>
            <a:ext cx="1563297"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None/>
            </a:pPr>
            <a:r>
              <a:rPr lang="en-US" sz="2000" dirty="0"/>
              <a:t>Mask Range 2</a:t>
            </a:r>
          </a:p>
        </p:txBody>
      </p:sp>
      <p:sp>
        <p:nvSpPr>
          <p:cNvPr id="12" name="Google Shape;733;p32"/>
          <p:cNvSpPr txBox="1">
            <a:spLocks/>
          </p:cNvSpPr>
          <p:nvPr/>
        </p:nvSpPr>
        <p:spPr>
          <a:xfrm>
            <a:off x="3098440" y="3148206"/>
            <a:ext cx="1510506"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buNone/>
            </a:pPr>
            <a:r>
              <a:rPr lang="en-US" sz="2000" dirty="0"/>
              <a:t>Mask Range 1</a:t>
            </a:r>
          </a:p>
        </p:txBody>
      </p:sp>
      <p:sp>
        <p:nvSpPr>
          <p:cNvPr id="13" name="Google Shape;733;p32"/>
          <p:cNvSpPr txBox="1">
            <a:spLocks/>
          </p:cNvSpPr>
          <p:nvPr/>
        </p:nvSpPr>
        <p:spPr>
          <a:xfrm>
            <a:off x="7317637" y="3317306"/>
            <a:ext cx="1276764"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None/>
            </a:pPr>
            <a:r>
              <a:rPr lang="en-US" sz="2000" dirty="0"/>
              <a:t>Mask For Red Region</a:t>
            </a:r>
          </a:p>
        </p:txBody>
      </p:sp>
      <p:sp>
        <p:nvSpPr>
          <p:cNvPr id="15" name="Google Shape;733;p32"/>
          <p:cNvSpPr txBox="1">
            <a:spLocks/>
          </p:cNvSpPr>
          <p:nvPr/>
        </p:nvSpPr>
        <p:spPr>
          <a:xfrm>
            <a:off x="1157768" y="501040"/>
            <a:ext cx="7322027"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2000" dirty="0" err="1" smtClean="0"/>
              <a:t>Xử</a:t>
            </a:r>
            <a:r>
              <a:rPr lang="en-US" sz="2000" dirty="0" smtClean="0"/>
              <a:t> </a:t>
            </a:r>
            <a:r>
              <a:rPr lang="en-US" sz="2000" dirty="0" err="1" smtClean="0"/>
              <a:t>lý</a:t>
            </a:r>
            <a:r>
              <a:rPr lang="en-US" sz="2000" dirty="0" smtClean="0"/>
              <a:t> chi </a:t>
            </a:r>
            <a:r>
              <a:rPr lang="en-US" sz="2000" dirty="0" err="1" smtClean="0"/>
              <a:t>tiết</a:t>
            </a:r>
            <a:endParaRPr lang="en-US" sz="2000" dirty="0"/>
          </a:p>
        </p:txBody>
      </p:sp>
    </p:spTree>
    <p:extLst>
      <p:ext uri="{BB962C8B-B14F-4D97-AF65-F5344CB8AC3E}">
        <p14:creationId xmlns:p14="http://schemas.microsoft.com/office/powerpoint/2010/main" val="35239538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4" name="Picture 3"/>
          <p:cNvPicPr>
            <a:picLocks noChangeAspect="1"/>
          </p:cNvPicPr>
          <p:nvPr/>
        </p:nvPicPr>
        <p:blipFill>
          <a:blip r:embed="rId3"/>
          <a:stretch>
            <a:fillRect/>
          </a:stretch>
        </p:blipFill>
        <p:spPr>
          <a:xfrm>
            <a:off x="1157768" y="1482628"/>
            <a:ext cx="1098239" cy="1571326"/>
          </a:xfrm>
          <a:prstGeom prst="rect">
            <a:avLst/>
          </a:prstGeom>
        </p:spPr>
      </p:pic>
      <p:sp>
        <p:nvSpPr>
          <p:cNvPr id="5" name="Right Arrow 4"/>
          <p:cNvSpPr/>
          <p:nvPr/>
        </p:nvSpPr>
        <p:spPr>
          <a:xfrm>
            <a:off x="2561437" y="2035230"/>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6" name="Picture 5"/>
          <p:cNvPicPr>
            <a:picLocks noChangeAspect="1"/>
          </p:cNvPicPr>
          <p:nvPr/>
        </p:nvPicPr>
        <p:blipFill>
          <a:blip r:embed="rId4"/>
          <a:stretch>
            <a:fillRect/>
          </a:stretch>
        </p:blipFill>
        <p:spPr>
          <a:xfrm>
            <a:off x="3285028" y="1474840"/>
            <a:ext cx="1047551" cy="1560062"/>
          </a:xfrm>
          <a:prstGeom prst="rect">
            <a:avLst/>
          </a:prstGeom>
        </p:spPr>
      </p:pic>
      <p:sp>
        <p:nvSpPr>
          <p:cNvPr id="7" name="Right Arrow 6"/>
          <p:cNvSpPr/>
          <p:nvPr/>
        </p:nvSpPr>
        <p:spPr>
          <a:xfrm>
            <a:off x="4635119" y="2008392"/>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7"/>
          <p:cNvPicPr>
            <a:picLocks noChangeAspect="1"/>
          </p:cNvPicPr>
          <p:nvPr/>
        </p:nvPicPr>
        <p:blipFill>
          <a:blip r:embed="rId5"/>
          <a:stretch>
            <a:fillRect/>
          </a:stretch>
        </p:blipFill>
        <p:spPr>
          <a:xfrm>
            <a:off x="5361452" y="1467054"/>
            <a:ext cx="1041919" cy="1548798"/>
          </a:xfrm>
          <a:prstGeom prst="rect">
            <a:avLst/>
          </a:prstGeom>
        </p:spPr>
      </p:pic>
      <p:sp>
        <p:nvSpPr>
          <p:cNvPr id="9" name="Right Arrow 8"/>
          <p:cNvSpPr/>
          <p:nvPr/>
        </p:nvSpPr>
        <p:spPr>
          <a:xfrm>
            <a:off x="6708801" y="2035230"/>
            <a:ext cx="418012" cy="466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0" name="Picture 9"/>
          <p:cNvPicPr>
            <a:picLocks noChangeAspect="1"/>
          </p:cNvPicPr>
          <p:nvPr/>
        </p:nvPicPr>
        <p:blipFill>
          <a:blip r:embed="rId6"/>
          <a:stretch>
            <a:fillRect/>
          </a:stretch>
        </p:blipFill>
        <p:spPr>
          <a:xfrm>
            <a:off x="7432244" y="1464445"/>
            <a:ext cx="1047551" cy="1565694"/>
          </a:xfrm>
          <a:prstGeom prst="rect">
            <a:avLst/>
          </a:prstGeom>
        </p:spPr>
      </p:pic>
      <p:sp>
        <p:nvSpPr>
          <p:cNvPr id="15" name="Google Shape;733;p32"/>
          <p:cNvSpPr txBox="1">
            <a:spLocks/>
          </p:cNvSpPr>
          <p:nvPr/>
        </p:nvSpPr>
        <p:spPr>
          <a:xfrm>
            <a:off x="1157768" y="501040"/>
            <a:ext cx="7322027"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2000" dirty="0" err="1" smtClean="0"/>
              <a:t>Xử</a:t>
            </a:r>
            <a:r>
              <a:rPr lang="en-US" sz="2000" dirty="0" smtClean="0"/>
              <a:t> </a:t>
            </a:r>
            <a:r>
              <a:rPr lang="en-US" sz="2000" dirty="0" err="1" smtClean="0"/>
              <a:t>lý</a:t>
            </a:r>
            <a:r>
              <a:rPr lang="en-US" sz="2000" dirty="0" smtClean="0"/>
              <a:t> chi </a:t>
            </a:r>
            <a:r>
              <a:rPr lang="en-US" sz="2000" dirty="0" err="1" smtClean="0"/>
              <a:t>tiết</a:t>
            </a:r>
            <a:endParaRPr lang="en-US" sz="2000" dirty="0"/>
          </a:p>
        </p:txBody>
      </p:sp>
      <p:pic>
        <p:nvPicPr>
          <p:cNvPr id="16" name="Picture 15"/>
          <p:cNvPicPr>
            <a:picLocks noChangeAspect="1"/>
          </p:cNvPicPr>
          <p:nvPr/>
        </p:nvPicPr>
        <p:blipFill>
          <a:blip r:embed="rId7"/>
          <a:stretch>
            <a:fillRect/>
          </a:stretch>
        </p:blipFill>
        <p:spPr>
          <a:xfrm>
            <a:off x="1178979" y="1474840"/>
            <a:ext cx="1060787" cy="1571326"/>
          </a:xfrm>
          <a:prstGeom prst="rect">
            <a:avLst/>
          </a:prstGeom>
        </p:spPr>
      </p:pic>
      <p:pic>
        <p:nvPicPr>
          <p:cNvPr id="17" name="Picture 16"/>
          <p:cNvPicPr>
            <a:picLocks noChangeAspect="1"/>
          </p:cNvPicPr>
          <p:nvPr/>
        </p:nvPicPr>
        <p:blipFill>
          <a:blip r:embed="rId8"/>
          <a:stretch>
            <a:fillRect/>
          </a:stretch>
        </p:blipFill>
        <p:spPr>
          <a:xfrm>
            <a:off x="3282636" y="1474840"/>
            <a:ext cx="1073514" cy="1581721"/>
          </a:xfrm>
          <a:prstGeom prst="rect">
            <a:avLst/>
          </a:prstGeom>
        </p:spPr>
      </p:pic>
      <p:pic>
        <p:nvPicPr>
          <p:cNvPr id="18" name="Picture 17"/>
          <p:cNvPicPr>
            <a:picLocks noChangeAspect="1"/>
          </p:cNvPicPr>
          <p:nvPr/>
        </p:nvPicPr>
        <p:blipFill>
          <a:blip r:embed="rId9"/>
          <a:stretch>
            <a:fillRect/>
          </a:stretch>
        </p:blipFill>
        <p:spPr>
          <a:xfrm>
            <a:off x="5358753" y="1474839"/>
            <a:ext cx="1051785" cy="1555299"/>
          </a:xfrm>
          <a:prstGeom prst="rect">
            <a:avLst/>
          </a:prstGeom>
        </p:spPr>
      </p:pic>
      <p:pic>
        <p:nvPicPr>
          <p:cNvPr id="19" name="Picture 18"/>
          <p:cNvPicPr>
            <a:picLocks noChangeAspect="1"/>
          </p:cNvPicPr>
          <p:nvPr/>
        </p:nvPicPr>
        <p:blipFill>
          <a:blip r:embed="rId10"/>
          <a:stretch>
            <a:fillRect/>
          </a:stretch>
        </p:blipFill>
        <p:spPr>
          <a:xfrm>
            <a:off x="7448485" y="1469641"/>
            <a:ext cx="1051332" cy="1565693"/>
          </a:xfrm>
          <a:prstGeom prst="rect">
            <a:avLst/>
          </a:prstGeom>
        </p:spPr>
      </p:pic>
      <p:pic>
        <p:nvPicPr>
          <p:cNvPr id="20" name="Picture 19"/>
          <p:cNvPicPr>
            <a:picLocks noChangeAspect="1"/>
          </p:cNvPicPr>
          <p:nvPr/>
        </p:nvPicPr>
        <p:blipFill>
          <a:blip r:embed="rId11"/>
          <a:stretch>
            <a:fillRect/>
          </a:stretch>
        </p:blipFill>
        <p:spPr>
          <a:xfrm>
            <a:off x="8594401" y="1469641"/>
            <a:ext cx="324134" cy="290603"/>
          </a:xfrm>
          <a:prstGeom prst="rect">
            <a:avLst/>
          </a:prstGeom>
        </p:spPr>
      </p:pic>
      <p:sp>
        <p:nvSpPr>
          <p:cNvPr id="21" name="Google Shape;733;p32"/>
          <p:cNvSpPr txBox="1">
            <a:spLocks/>
          </p:cNvSpPr>
          <p:nvPr/>
        </p:nvSpPr>
        <p:spPr>
          <a:xfrm>
            <a:off x="1071665" y="3302689"/>
            <a:ext cx="1269718"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Font typeface="Barlow Light"/>
              <a:buNone/>
            </a:pPr>
            <a:r>
              <a:rPr lang="en-US" sz="2000" smtClean="0"/>
              <a:t>Mask For Red Region</a:t>
            </a:r>
            <a:endParaRPr lang="en-US" sz="2000" dirty="0"/>
          </a:p>
        </p:txBody>
      </p:sp>
      <p:sp>
        <p:nvSpPr>
          <p:cNvPr id="22" name="Google Shape;733;p32"/>
          <p:cNvSpPr txBox="1">
            <a:spLocks/>
          </p:cNvSpPr>
          <p:nvPr/>
        </p:nvSpPr>
        <p:spPr>
          <a:xfrm>
            <a:off x="5097649" y="3363308"/>
            <a:ext cx="1731285"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None/>
            </a:pPr>
            <a:r>
              <a:rPr lang="en-US" sz="2000" dirty="0" smtClean="0"/>
              <a:t>Contour</a:t>
            </a:r>
          </a:p>
          <a:p>
            <a:pPr marL="0" indent="0" algn="ctr">
              <a:buNone/>
            </a:pPr>
            <a:r>
              <a:rPr lang="en-US" sz="2000" dirty="0" smtClean="0"/>
              <a:t>No Restriction</a:t>
            </a:r>
            <a:endParaRPr lang="en-US" sz="2000" dirty="0"/>
          </a:p>
        </p:txBody>
      </p:sp>
      <p:sp>
        <p:nvSpPr>
          <p:cNvPr id="23" name="Google Shape;733;p32"/>
          <p:cNvSpPr txBox="1">
            <a:spLocks/>
          </p:cNvSpPr>
          <p:nvPr/>
        </p:nvSpPr>
        <p:spPr>
          <a:xfrm>
            <a:off x="3098440" y="3148206"/>
            <a:ext cx="1510506"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None/>
            </a:pPr>
            <a:r>
              <a:rPr lang="en-US" sz="2000" dirty="0"/>
              <a:t>Edge Map</a:t>
            </a:r>
          </a:p>
        </p:txBody>
      </p:sp>
      <p:sp>
        <p:nvSpPr>
          <p:cNvPr id="24" name="Google Shape;733;p32"/>
          <p:cNvSpPr txBox="1">
            <a:spLocks/>
          </p:cNvSpPr>
          <p:nvPr/>
        </p:nvSpPr>
        <p:spPr>
          <a:xfrm>
            <a:off x="7011656" y="3697338"/>
            <a:ext cx="2126988" cy="3382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81000" algn="l" rtl="0">
              <a:lnSpc>
                <a:spcPct val="115000"/>
              </a:lnSpc>
              <a:spcBef>
                <a:spcPts val="6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914400" marR="0" lvl="1" indent="-381000" algn="l" rtl="0">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371600" marR="0" lvl="2"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1828800" marR="0" lvl="3"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2286000" marR="0" lvl="4"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2743200" marR="0" lvl="5"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3200400" marR="0" lvl="6"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3657600" marR="0" lvl="7"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4114800" marR="0" lvl="8" indent="-381000" algn="l" rtl="0">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pPr marL="0" indent="0" algn="ctr">
              <a:buNone/>
            </a:pPr>
            <a:r>
              <a:rPr lang="en-US" sz="2000" dirty="0" smtClean="0"/>
              <a:t>Contours </a:t>
            </a:r>
            <a:r>
              <a:rPr lang="en-US" sz="2000" dirty="0"/>
              <a:t>Restricted for Large Region &amp; Crop</a:t>
            </a:r>
          </a:p>
        </p:txBody>
      </p:sp>
    </p:spTree>
    <p:extLst>
      <p:ext uri="{BB962C8B-B14F-4D97-AF65-F5344CB8AC3E}">
        <p14:creationId xmlns:p14="http://schemas.microsoft.com/office/powerpoint/2010/main" val="30806241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1"/>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571500" lvl="0" indent="-571500" algn="l" rtl="0">
              <a:spcBef>
                <a:spcPts val="0"/>
              </a:spcBef>
              <a:spcAft>
                <a:spcPts val="0"/>
              </a:spcAft>
              <a:buFont typeface="+mj-lt"/>
              <a:buAutoNum type="romanUcPeriod" startAt="4"/>
            </a:pPr>
            <a:r>
              <a:rPr lang="en" dirty="0" smtClean="0"/>
              <a:t>Tài liệu tham khảo</a:t>
            </a:r>
            <a:endParaRPr dirty="0"/>
          </a:p>
        </p:txBody>
      </p:sp>
      <p:sp>
        <p:nvSpPr>
          <p:cNvPr id="588" name="Google Shape;588;p21"/>
          <p:cNvSpPr txBox="1">
            <a:spLocks noGrp="1"/>
          </p:cNvSpPr>
          <p:nvPr>
            <p:ph type="body" idx="3"/>
          </p:nvPr>
        </p:nvSpPr>
        <p:spPr>
          <a:xfrm>
            <a:off x="1002082" y="1599700"/>
            <a:ext cx="7502119" cy="2890200"/>
          </a:xfrm>
          <a:prstGeom prst="rect">
            <a:avLst/>
          </a:prstGeom>
        </p:spPr>
        <p:txBody>
          <a:bodyPr spcFirstLastPara="1" wrap="square" lIns="0" tIns="0" rIns="0" bIns="0" anchor="t" anchorCtr="0">
            <a:noAutofit/>
          </a:bodyPr>
          <a:lstStyle/>
          <a:p>
            <a:pPr marL="114300" lvl="0" indent="0">
              <a:buNone/>
            </a:pPr>
            <a:r>
              <a:rPr lang="en-US" i="1" dirty="0"/>
              <a:t>[1]. </a:t>
            </a:r>
            <a:r>
              <a:rPr lang="en-US" i="1" dirty="0" err="1"/>
              <a:t>Diễn</a:t>
            </a:r>
            <a:r>
              <a:rPr lang="en-US" i="1" dirty="0"/>
              <a:t> </a:t>
            </a:r>
            <a:r>
              <a:rPr lang="en-US" i="1" dirty="0" err="1"/>
              <a:t>đàn</a:t>
            </a:r>
            <a:r>
              <a:rPr lang="en-US" i="1" dirty="0"/>
              <a:t> </a:t>
            </a:r>
            <a:r>
              <a:rPr lang="en-US" i="1" dirty="0" err="1"/>
              <a:t>Cấp</a:t>
            </a:r>
            <a:r>
              <a:rPr lang="en-US" i="1" dirty="0"/>
              <a:t> </a:t>
            </a:r>
            <a:r>
              <a:rPr lang="en-US" i="1" dirty="0" err="1"/>
              <a:t>cao</a:t>
            </a:r>
            <a:r>
              <a:rPr lang="en-US" i="1" dirty="0"/>
              <a:t> </a:t>
            </a:r>
            <a:r>
              <a:rPr lang="en-US" i="1" dirty="0" err="1"/>
              <a:t>Công</a:t>
            </a:r>
            <a:r>
              <a:rPr lang="en-US" i="1" dirty="0"/>
              <a:t> </a:t>
            </a:r>
            <a:r>
              <a:rPr lang="en-US" i="1" dirty="0" err="1"/>
              <a:t>nghệ</a:t>
            </a:r>
            <a:r>
              <a:rPr lang="en-US" i="1" dirty="0"/>
              <a:t> </a:t>
            </a:r>
            <a:r>
              <a:rPr lang="en-US" i="1" dirty="0" err="1"/>
              <a:t>Thông</a:t>
            </a:r>
            <a:r>
              <a:rPr lang="en-US" i="1" dirty="0"/>
              <a:t> tin – </a:t>
            </a:r>
            <a:r>
              <a:rPr lang="en-US" i="1" dirty="0" err="1"/>
              <a:t>Truyền</a:t>
            </a:r>
            <a:r>
              <a:rPr lang="en-US" i="1" dirty="0"/>
              <a:t> </a:t>
            </a:r>
            <a:r>
              <a:rPr lang="en-US" i="1" dirty="0" err="1"/>
              <a:t>thông</a:t>
            </a:r>
            <a:r>
              <a:rPr lang="en-US" i="1" dirty="0"/>
              <a:t> </a:t>
            </a:r>
            <a:r>
              <a:rPr lang="en-US" i="1" dirty="0" err="1"/>
              <a:t>Việt</a:t>
            </a:r>
            <a:r>
              <a:rPr lang="en-US" i="1" dirty="0"/>
              <a:t> Nam (Vietnam ICT Summit), 2015. CNTT </a:t>
            </a:r>
            <a:r>
              <a:rPr lang="en-US" i="1" dirty="0" err="1"/>
              <a:t>và</a:t>
            </a:r>
            <a:r>
              <a:rPr lang="en-US" i="1" dirty="0"/>
              <a:t> </a:t>
            </a:r>
            <a:r>
              <a:rPr lang="en-US" i="1" dirty="0" err="1"/>
              <a:t>Quản</a:t>
            </a:r>
            <a:r>
              <a:rPr lang="en-US" i="1" dirty="0"/>
              <a:t> </a:t>
            </a:r>
            <a:r>
              <a:rPr lang="en-US" i="1" dirty="0" err="1"/>
              <a:t>trị</a:t>
            </a:r>
            <a:r>
              <a:rPr lang="en-US" i="1" dirty="0"/>
              <a:t> </a:t>
            </a:r>
            <a:r>
              <a:rPr lang="en-US" i="1" dirty="0" err="1"/>
              <a:t>thông</a:t>
            </a:r>
            <a:r>
              <a:rPr lang="en-US" i="1" dirty="0"/>
              <a:t> minh.</a:t>
            </a:r>
          </a:p>
          <a:p>
            <a:pPr marL="114300" lvl="0" indent="0">
              <a:buNone/>
            </a:pPr>
            <a:r>
              <a:rPr lang="en-US" i="1" dirty="0" smtClean="0"/>
              <a:t>[2]. </a:t>
            </a:r>
            <a:r>
              <a:rPr lang="en-US" i="1" u="sng" dirty="0" smtClean="0">
                <a:hlinkClick r:id="rId3"/>
              </a:rPr>
              <a:t>https</a:t>
            </a:r>
            <a:r>
              <a:rPr lang="en-US" i="1" u="sng" dirty="0">
                <a:hlinkClick r:id="rId3"/>
              </a:rPr>
              <a:t>://www.kaggle.com/meowmeowmeowmeowmeow/gtsrb-german-traffic-sign</a:t>
            </a:r>
            <a:endParaRPr lang="en-US" i="1" dirty="0"/>
          </a:p>
          <a:p>
            <a:pPr marL="114300" lvl="0" indent="0">
              <a:buNone/>
            </a:pPr>
            <a:r>
              <a:rPr lang="en-US" i="1" dirty="0" smtClean="0"/>
              <a:t>[3]. </a:t>
            </a:r>
            <a:r>
              <a:rPr lang="en-US" i="1" u="sng" dirty="0" smtClean="0">
                <a:hlinkClick r:id="rId4"/>
              </a:rPr>
              <a:t>https</a:t>
            </a:r>
            <a:r>
              <a:rPr lang="en-US" i="1" u="sng" dirty="0">
                <a:hlinkClick r:id="rId4"/>
              </a:rPr>
              <a:t>://topdev.vn/blog/thuat-toan-cnn-convolutional-neural-network/</a:t>
            </a:r>
            <a:endParaRPr lang="en-US" i="1" dirty="0"/>
          </a:p>
          <a:p>
            <a:pPr marL="0" lvl="0" indent="0" algn="l" rtl="0">
              <a:spcBef>
                <a:spcPts val="600"/>
              </a:spcBef>
              <a:spcAft>
                <a:spcPts val="0"/>
              </a:spcAft>
              <a:buNone/>
            </a:pPr>
            <a:endParaRPr i="1" dirty="0"/>
          </a:p>
        </p:txBody>
      </p:sp>
      <p:sp>
        <p:nvSpPr>
          <p:cNvPr id="589" name="Google Shape;589;p2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98941" y="2015778"/>
            <a:ext cx="3851753" cy="923330"/>
          </a:xfrm>
          <a:prstGeom prst="rect">
            <a:avLst/>
          </a:prstGeom>
        </p:spPr>
        <p:txBody>
          <a:bodyPr wrap="square">
            <a:spAutoFit/>
          </a:bodyPr>
          <a:lstStyle/>
          <a:p>
            <a:pPr marL="0" lvl="0" indent="0" algn="ctr">
              <a:buNone/>
            </a:pPr>
            <a:r>
              <a:rPr lang="en-US" sz="5400" b="1" dirty="0" smtClean="0">
                <a:solidFill>
                  <a:schemeClr val="tx1"/>
                </a:solidFill>
                <a:latin typeface="Barlow Light" panose="020B0604020202020204" charset="0"/>
              </a:rPr>
              <a:t>DEMO</a:t>
            </a:r>
            <a:endParaRPr lang="vi-VN" sz="5400" b="1" dirty="0">
              <a:solidFill>
                <a:schemeClr val="tx1"/>
              </a:solidFill>
              <a:latin typeface="Barlow Light" panose="020B0604020202020204" charset="0"/>
            </a:endParaRPr>
          </a:p>
        </p:txBody>
      </p:sp>
    </p:spTree>
    <p:extLst>
      <p:ext uri="{BB962C8B-B14F-4D97-AF65-F5344CB8AC3E}">
        <p14:creationId xmlns:p14="http://schemas.microsoft.com/office/powerpoint/2010/main" val="339017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5"/>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dk1"/>
                </a:solidFill>
              </a:rPr>
              <a:t>17</a:t>
            </a:fld>
            <a:endParaRPr>
              <a:solidFill>
                <a:schemeClr val="dk1"/>
              </a:solidFill>
            </a:endParaRPr>
          </a:p>
        </p:txBody>
      </p:sp>
      <p:sp>
        <p:nvSpPr>
          <p:cNvPr id="770" name="Google Shape;770;p35"/>
          <p:cNvSpPr txBox="1">
            <a:spLocks noGrp="1"/>
          </p:cNvSpPr>
          <p:nvPr>
            <p:ph type="ctrTitle" idx="4294967295"/>
          </p:nvPr>
        </p:nvSpPr>
        <p:spPr>
          <a:xfrm>
            <a:off x="4201550" y="1221252"/>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smtClean="0">
                <a:solidFill>
                  <a:schemeClr val="accent1"/>
                </a:solidFill>
              </a:rPr>
              <a:t>CẢM ƠN THẦY VÀ CÁC BẠN ĐÃ LẮNG NGHE</a:t>
            </a:r>
            <a:endParaRPr sz="2800" dirty="0">
              <a:solidFill>
                <a:schemeClr val="accent1"/>
              </a:solidFill>
            </a:endParaRPr>
          </a:p>
        </p:txBody>
      </p:sp>
      <p:sp>
        <p:nvSpPr>
          <p:cNvPr id="771" name="Google Shape;771;p35"/>
          <p:cNvSpPr txBox="1">
            <a:spLocks noGrp="1"/>
          </p:cNvSpPr>
          <p:nvPr>
            <p:ph type="subTitle" idx="4294967295"/>
          </p:nvPr>
        </p:nvSpPr>
        <p:spPr>
          <a:xfrm>
            <a:off x="4201550" y="2207688"/>
            <a:ext cx="4288800" cy="1877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smtClean="0">
                <a:highlight>
                  <a:schemeClr val="accent1"/>
                </a:highlight>
                <a:latin typeface="Barlow SemiBold"/>
                <a:ea typeface="Barlow SemiBold"/>
                <a:cs typeface="Barlow SemiBold"/>
                <a:sym typeface="Barlow SemiBold"/>
              </a:rPr>
              <a:t>Câu hỏi của bạn?</a:t>
            </a:r>
            <a:endParaRPr dirty="0"/>
          </a:p>
          <a:p>
            <a:pPr marL="457200" lvl="0" indent="-381000" algn="l" rtl="0">
              <a:spcBef>
                <a:spcPts val="600"/>
              </a:spcBef>
              <a:spcAft>
                <a:spcPts val="0"/>
              </a:spcAft>
              <a:buSzPts val="2400"/>
              <a:buChar char="▪"/>
            </a:pPr>
            <a:r>
              <a:rPr lang="en-US" dirty="0" smtClean="0"/>
              <a:t>vannhat820@gmail.com</a:t>
            </a:r>
            <a:endParaRPr dirty="0"/>
          </a:p>
        </p:txBody>
      </p:sp>
      <p:pic>
        <p:nvPicPr>
          <p:cNvPr id="772" name="Google Shape;772;p35"/>
          <p:cNvPicPr preferRelativeResize="0"/>
          <p:nvPr/>
        </p:nvPicPr>
        <p:blipFill rotWithShape="1">
          <a:blip r:embed="rId3">
            <a:alphaModFix/>
          </a:blip>
          <a:srcRect r="62099"/>
          <a:stretch/>
        </p:blipFill>
        <p:spPr>
          <a:xfrm>
            <a:off x="648603" y="0"/>
            <a:ext cx="2920850" cy="51435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14"/>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MỤC LỤC</a:t>
            </a:r>
            <a:endParaRPr dirty="0"/>
          </a:p>
        </p:txBody>
      </p:sp>
      <p:sp>
        <p:nvSpPr>
          <p:cNvPr id="523" name="Google Shape;523;p14"/>
          <p:cNvSpPr txBox="1">
            <a:spLocks noGrp="1"/>
          </p:cNvSpPr>
          <p:nvPr>
            <p:ph type="body" idx="1"/>
          </p:nvPr>
        </p:nvSpPr>
        <p:spPr>
          <a:xfrm>
            <a:off x="1172650" y="1599700"/>
            <a:ext cx="7331604" cy="2890100"/>
          </a:xfrm>
          <a:prstGeom prst="rect">
            <a:avLst/>
          </a:prstGeom>
        </p:spPr>
        <p:txBody>
          <a:bodyPr spcFirstLastPara="1" wrap="square" lIns="0" tIns="0" rIns="0" bIns="0" anchor="t" anchorCtr="0">
            <a:noAutofit/>
          </a:bodyPr>
          <a:lstStyle/>
          <a:p>
            <a:pPr marL="400050" lvl="0" indent="-400050" algn="l" rtl="0">
              <a:spcBef>
                <a:spcPts val="600"/>
              </a:spcBef>
              <a:spcAft>
                <a:spcPts val="0"/>
              </a:spcAft>
              <a:buClr>
                <a:schemeClr val="dk1"/>
              </a:buClr>
              <a:buSzPts val="1100"/>
              <a:buFont typeface="+mj-lt"/>
              <a:buAutoNum type="romanUcPeriod"/>
            </a:pPr>
            <a:r>
              <a:rPr lang="en-US" sz="1600" dirty="0" err="1" smtClean="0"/>
              <a:t>Giới</a:t>
            </a:r>
            <a:r>
              <a:rPr lang="en-US" sz="1600" dirty="0" smtClean="0"/>
              <a:t> </a:t>
            </a:r>
            <a:r>
              <a:rPr lang="en-US" sz="1600" dirty="0" err="1" smtClean="0"/>
              <a:t>thiệu</a:t>
            </a:r>
            <a:endParaRPr lang="en-US" sz="1600" dirty="0" smtClean="0"/>
          </a:p>
          <a:p>
            <a:pPr marL="400050" lvl="0" indent="-400050" algn="l" rtl="0">
              <a:spcBef>
                <a:spcPts val="600"/>
              </a:spcBef>
              <a:spcAft>
                <a:spcPts val="0"/>
              </a:spcAft>
              <a:buClr>
                <a:schemeClr val="dk1"/>
              </a:buClr>
              <a:buSzPts val="1100"/>
              <a:buFont typeface="+mj-lt"/>
              <a:buAutoNum type="romanUcPeriod"/>
            </a:pPr>
            <a:r>
              <a:rPr lang="en-US" sz="1600" dirty="0" err="1" smtClean="0"/>
              <a:t>Phương</a:t>
            </a:r>
            <a:r>
              <a:rPr lang="en-US" sz="1600" dirty="0" smtClean="0"/>
              <a:t> </a:t>
            </a:r>
            <a:r>
              <a:rPr lang="en-US" sz="1600" dirty="0" err="1" smtClean="0"/>
              <a:t>pháp</a:t>
            </a:r>
            <a:r>
              <a:rPr lang="en-US" sz="1600" dirty="0" smtClean="0"/>
              <a:t> </a:t>
            </a:r>
            <a:r>
              <a:rPr lang="en-US" sz="1600" dirty="0" err="1" smtClean="0"/>
              <a:t>đề</a:t>
            </a:r>
            <a:r>
              <a:rPr lang="en-US" sz="1600" dirty="0" smtClean="0"/>
              <a:t> </a:t>
            </a:r>
            <a:r>
              <a:rPr lang="en-US" sz="1600" dirty="0" err="1" smtClean="0"/>
              <a:t>xuất</a:t>
            </a:r>
            <a:endParaRPr lang="en-US" sz="1600" dirty="0" smtClean="0"/>
          </a:p>
          <a:p>
            <a:pPr marL="400050" lvl="0" indent="-400050" algn="l" rtl="0">
              <a:spcBef>
                <a:spcPts val="600"/>
              </a:spcBef>
              <a:spcAft>
                <a:spcPts val="0"/>
              </a:spcAft>
              <a:buClr>
                <a:schemeClr val="dk1"/>
              </a:buClr>
              <a:buSzPts val="1100"/>
              <a:buFont typeface="+mj-lt"/>
              <a:buAutoNum type="romanUcPeriod"/>
            </a:pPr>
            <a:r>
              <a:rPr lang="en-US" sz="1600" dirty="0" err="1" smtClean="0"/>
              <a:t>Thực</a:t>
            </a:r>
            <a:r>
              <a:rPr lang="en-US" sz="1600" dirty="0" smtClean="0"/>
              <a:t> </a:t>
            </a:r>
            <a:r>
              <a:rPr lang="en-US" sz="1600" dirty="0" err="1" smtClean="0"/>
              <a:t>nghiệm</a:t>
            </a:r>
            <a:endParaRPr lang="en-US" sz="1600" dirty="0" smtClean="0"/>
          </a:p>
          <a:p>
            <a:pPr marL="400050" lvl="0" indent="-400050" algn="l" rtl="0">
              <a:spcBef>
                <a:spcPts val="600"/>
              </a:spcBef>
              <a:spcAft>
                <a:spcPts val="0"/>
              </a:spcAft>
              <a:buClr>
                <a:schemeClr val="dk1"/>
              </a:buClr>
              <a:buSzPts val="1100"/>
              <a:buFont typeface="+mj-lt"/>
              <a:buAutoNum type="romanUcPeriod"/>
            </a:pPr>
            <a:r>
              <a:rPr lang="en-US" sz="1600" dirty="0" err="1" smtClean="0"/>
              <a:t>Tài</a:t>
            </a:r>
            <a:r>
              <a:rPr lang="en-US" sz="1600" dirty="0" smtClean="0"/>
              <a:t> </a:t>
            </a:r>
            <a:r>
              <a:rPr lang="en-US" sz="1600" dirty="0" err="1" smtClean="0"/>
              <a:t>liệu</a:t>
            </a:r>
            <a:r>
              <a:rPr lang="en-US" sz="1600" dirty="0" smtClean="0"/>
              <a:t> </a:t>
            </a:r>
            <a:r>
              <a:rPr lang="en-US" sz="1600" dirty="0" err="1" smtClean="0"/>
              <a:t>tham</a:t>
            </a:r>
            <a:r>
              <a:rPr lang="en-US" sz="1600" dirty="0" smtClean="0"/>
              <a:t> </a:t>
            </a:r>
            <a:r>
              <a:rPr lang="en-US" sz="1600" dirty="0" err="1" smtClean="0"/>
              <a:t>khảo</a:t>
            </a:r>
            <a:endParaRPr lang="en-US" sz="1600" dirty="0" smtClean="0"/>
          </a:p>
          <a:p>
            <a:pPr marL="0" lvl="0" indent="0" algn="l" rtl="0">
              <a:spcBef>
                <a:spcPts val="600"/>
              </a:spcBef>
              <a:spcAft>
                <a:spcPts val="0"/>
              </a:spcAft>
              <a:buClr>
                <a:schemeClr val="dk1"/>
              </a:buClr>
              <a:buSzPts val="1100"/>
              <a:buFont typeface="Arial"/>
              <a:buNone/>
            </a:pPr>
            <a:endParaRPr lang="en-US" sz="1200" b="1" dirty="0" smtClean="0"/>
          </a:p>
          <a:p>
            <a:pPr marL="0" lvl="0" indent="0" algn="l" rtl="0">
              <a:spcBef>
                <a:spcPts val="600"/>
              </a:spcBef>
              <a:spcAft>
                <a:spcPts val="0"/>
              </a:spcAft>
              <a:buClr>
                <a:schemeClr val="dk1"/>
              </a:buClr>
              <a:buSzPts val="1100"/>
              <a:buFont typeface="Arial"/>
              <a:buNone/>
            </a:pPr>
            <a:endParaRPr dirty="0"/>
          </a:p>
        </p:txBody>
      </p:sp>
      <p:sp>
        <p:nvSpPr>
          <p:cNvPr id="525" name="Google Shape;525;p14"/>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571500" lvl="0" indent="-571500" algn="l" rtl="0">
              <a:spcBef>
                <a:spcPts val="0"/>
              </a:spcBef>
              <a:spcAft>
                <a:spcPts val="0"/>
              </a:spcAft>
              <a:buFont typeface="+mj-lt"/>
              <a:buAutoNum type="romanUcPeriod"/>
            </a:pPr>
            <a:r>
              <a:rPr lang="en" dirty="0" smtClean="0"/>
              <a:t>Đặt vấn đề</a:t>
            </a:r>
            <a:endParaRPr dirty="0"/>
          </a:p>
        </p:txBody>
      </p:sp>
      <p:sp>
        <p:nvSpPr>
          <p:cNvPr id="551" name="Google Shape;551;p18"/>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p>
            <a:pPr marL="76200" indent="0">
              <a:buNone/>
            </a:pPr>
            <a:r>
              <a:rPr lang="en-US" sz="2000" dirty="0">
                <a:latin typeface="Barlow Light" panose="020B0604020202020204" charset="0"/>
              </a:rPr>
              <a:t>Mô </a:t>
            </a:r>
            <a:r>
              <a:rPr lang="en-US" sz="2000" dirty="0" err="1">
                <a:latin typeface="Barlow Light" panose="020B0604020202020204" charset="0"/>
              </a:rPr>
              <a:t>tả</a:t>
            </a:r>
            <a:r>
              <a:rPr lang="en-US" sz="2000" dirty="0">
                <a:latin typeface="Barlow Light" panose="020B0604020202020204" charset="0"/>
              </a:rPr>
              <a:t> bài </a:t>
            </a:r>
            <a:r>
              <a:rPr lang="en-US" sz="2000" dirty="0" err="1" smtClean="0">
                <a:latin typeface="Barlow Light" panose="020B0604020202020204" charset="0"/>
              </a:rPr>
              <a:t>toán</a:t>
            </a:r>
            <a:r>
              <a:rPr lang="en-US" sz="2000" dirty="0" smtClean="0">
                <a:latin typeface="Barlow Light" panose="020B0604020202020204" charset="0"/>
              </a:rPr>
              <a:t>:</a:t>
            </a:r>
          </a:p>
          <a:p>
            <a:r>
              <a:rPr lang="en-US" sz="2000" dirty="0" smtClean="0">
                <a:latin typeface="Barlow Light" panose="020B0604020202020204" charset="0"/>
              </a:rPr>
              <a:t>Input là một </a:t>
            </a:r>
            <a:r>
              <a:rPr lang="en-US" sz="2000" dirty="0" err="1" smtClean="0">
                <a:latin typeface="Barlow Light" panose="020B0604020202020204" charset="0"/>
              </a:rPr>
              <a:t>biển</a:t>
            </a:r>
            <a:r>
              <a:rPr lang="en-US" sz="2000" dirty="0" smtClean="0">
                <a:latin typeface="Barlow Light" panose="020B0604020202020204" charset="0"/>
              </a:rPr>
              <a:t> báo giao thông</a:t>
            </a:r>
          </a:p>
          <a:p>
            <a:r>
              <a:rPr lang="en-US" sz="2000" dirty="0" smtClean="0">
                <a:latin typeface="Barlow Light" panose="020B0604020202020204" charset="0"/>
              </a:rPr>
              <a:t>Output </a:t>
            </a:r>
            <a:r>
              <a:rPr lang="en-US" sz="2000" dirty="0">
                <a:latin typeface="Barlow Light" panose="020B0604020202020204" charset="0"/>
              </a:rPr>
              <a:t>là tên </a:t>
            </a:r>
            <a:r>
              <a:rPr lang="en-US" sz="2000" dirty="0" err="1">
                <a:latin typeface="Barlow Light" panose="020B0604020202020204" charset="0"/>
              </a:rPr>
              <a:t>biển</a:t>
            </a:r>
            <a:r>
              <a:rPr lang="en-US" sz="2000" dirty="0">
                <a:latin typeface="Barlow Light" panose="020B0604020202020204" charset="0"/>
              </a:rPr>
              <a:t> báo và thông tin của nó</a:t>
            </a:r>
            <a:endParaRPr lang="vi-VN" sz="2000" dirty="0">
              <a:latin typeface="Barlow Light" panose="020B0604020202020204" charset="0"/>
            </a:endParaRPr>
          </a:p>
          <a:p>
            <a:pPr marL="0" lvl="0" indent="0">
              <a:buNone/>
            </a:pPr>
            <a:endParaRPr sz="1400" dirty="0">
              <a:solidFill>
                <a:schemeClr val="tx1"/>
              </a:solidFill>
              <a:latin typeface="Barlow Light" panose="020B0604020202020204" charset="0"/>
            </a:endParaRPr>
          </a:p>
        </p:txBody>
      </p:sp>
      <p:sp>
        <p:nvSpPr>
          <p:cNvPr id="552" name="Google Shape;552;p1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6405"/>
            <a:ext cx="7358122" cy="3813395"/>
          </a:xfrm>
          <a:prstGeom prst="rect">
            <a:avLst/>
          </a:prstGeom>
        </p:spPr>
        <p:txBody>
          <a:bodyPr spcFirstLastPara="1" wrap="square" lIns="0" tIns="0" rIns="0" bIns="0" anchor="ctr" anchorCtr="0">
            <a:noAutofit/>
          </a:bodyPr>
          <a:lstStyle/>
          <a:p>
            <a:pPr marL="76200" indent="0">
              <a:buNone/>
            </a:pPr>
            <a:r>
              <a:rPr lang="en-US" sz="2000" dirty="0" err="1">
                <a:latin typeface="Barlow Light" panose="020B0604020202020204" charset="0"/>
              </a:rPr>
              <a:t>Tầm</a:t>
            </a:r>
            <a:r>
              <a:rPr lang="en-US" sz="2000" dirty="0">
                <a:latin typeface="Barlow Light" panose="020B0604020202020204" charset="0"/>
              </a:rPr>
              <a:t> </a:t>
            </a:r>
            <a:r>
              <a:rPr lang="en-US" sz="2000" dirty="0" err="1">
                <a:latin typeface="Barlow Light" panose="020B0604020202020204" charset="0"/>
              </a:rPr>
              <a:t>quan</a:t>
            </a:r>
            <a:r>
              <a:rPr lang="en-US" sz="2000" dirty="0">
                <a:latin typeface="Barlow Light" panose="020B0604020202020204" charset="0"/>
              </a:rPr>
              <a:t> </a:t>
            </a:r>
            <a:r>
              <a:rPr lang="en-US" sz="2000" dirty="0" err="1">
                <a:latin typeface="Barlow Light" panose="020B0604020202020204" charset="0"/>
              </a:rPr>
              <a:t>trọng</a:t>
            </a:r>
            <a:r>
              <a:rPr lang="en-US" sz="2000" dirty="0">
                <a:latin typeface="Barlow Light" panose="020B0604020202020204" charset="0"/>
              </a:rPr>
              <a:t> </a:t>
            </a:r>
            <a:r>
              <a:rPr lang="en-US" sz="2000" dirty="0" err="1">
                <a:latin typeface="Barlow Light" panose="020B0604020202020204" charset="0"/>
              </a:rPr>
              <a:t>của</a:t>
            </a:r>
            <a:r>
              <a:rPr lang="en-US" sz="2000" dirty="0">
                <a:latin typeface="Barlow Light" panose="020B0604020202020204" charset="0"/>
              </a:rPr>
              <a:t> </a:t>
            </a:r>
            <a:r>
              <a:rPr lang="en-US" sz="2000" dirty="0" err="1">
                <a:latin typeface="Barlow Light" panose="020B0604020202020204" charset="0"/>
              </a:rPr>
              <a:t>bài</a:t>
            </a:r>
            <a:r>
              <a:rPr lang="en-US" sz="2000" dirty="0">
                <a:latin typeface="Barlow Light" panose="020B0604020202020204" charset="0"/>
              </a:rPr>
              <a:t> </a:t>
            </a:r>
            <a:r>
              <a:rPr lang="en-US" sz="2000" dirty="0" err="1">
                <a:latin typeface="Barlow Light" panose="020B0604020202020204" charset="0"/>
              </a:rPr>
              <a:t>toán</a:t>
            </a:r>
            <a:r>
              <a:rPr lang="en-US" sz="2000" dirty="0">
                <a:latin typeface="Barlow Light" panose="020B0604020202020204" charset="0"/>
              </a:rPr>
              <a:t>:</a:t>
            </a:r>
          </a:p>
          <a:p>
            <a:r>
              <a:rPr lang="en-US" sz="2000" dirty="0" err="1">
                <a:latin typeface="Barlow Light" panose="020B0604020202020204" charset="0"/>
              </a:rPr>
              <a:t>Giúp</a:t>
            </a:r>
            <a:r>
              <a:rPr lang="en-US" sz="2000" dirty="0">
                <a:latin typeface="Barlow Light" panose="020B0604020202020204" charset="0"/>
              </a:rPr>
              <a:t> </a:t>
            </a:r>
            <a:r>
              <a:rPr lang="en-US" sz="2000" dirty="0" err="1">
                <a:latin typeface="Barlow Light" panose="020B0604020202020204" charset="0"/>
              </a:rPr>
              <a:t>nhận</a:t>
            </a:r>
            <a:r>
              <a:rPr lang="en-US" sz="2000" dirty="0">
                <a:latin typeface="Barlow Light" panose="020B0604020202020204" charset="0"/>
              </a:rPr>
              <a:t> </a:t>
            </a:r>
            <a:r>
              <a:rPr lang="en-US" sz="2000" dirty="0" err="1">
                <a:latin typeface="Barlow Light" panose="020B0604020202020204" charset="0"/>
              </a:rPr>
              <a:t>diện</a:t>
            </a:r>
            <a:r>
              <a:rPr lang="en-US" sz="2000" dirty="0">
                <a:latin typeface="Barlow Light" panose="020B0604020202020204" charset="0"/>
              </a:rPr>
              <a:t> </a:t>
            </a:r>
            <a:r>
              <a:rPr lang="en-US" sz="2000" dirty="0" err="1">
                <a:latin typeface="Barlow Light" panose="020B0604020202020204" charset="0"/>
              </a:rPr>
              <a:t>biển</a:t>
            </a:r>
            <a:r>
              <a:rPr lang="en-US" sz="2000" dirty="0">
                <a:latin typeface="Barlow Light" panose="020B0604020202020204" charset="0"/>
              </a:rPr>
              <a:t> </a:t>
            </a:r>
            <a:r>
              <a:rPr lang="en-US" sz="2000" dirty="0" err="1">
                <a:latin typeface="Barlow Light" panose="020B0604020202020204" charset="0"/>
              </a:rPr>
              <a:t>báo</a:t>
            </a:r>
            <a:r>
              <a:rPr lang="en-US" sz="2000" dirty="0">
                <a:latin typeface="Barlow Light" panose="020B0604020202020204" charset="0"/>
              </a:rPr>
              <a:t> </a:t>
            </a:r>
            <a:r>
              <a:rPr lang="en-US" sz="2000" dirty="0" err="1">
                <a:latin typeface="Barlow Light" panose="020B0604020202020204" charset="0"/>
              </a:rPr>
              <a:t>giao</a:t>
            </a:r>
            <a:r>
              <a:rPr lang="en-US" sz="2000" dirty="0">
                <a:latin typeface="Barlow Light" panose="020B0604020202020204" charset="0"/>
              </a:rPr>
              <a:t> </a:t>
            </a:r>
            <a:r>
              <a:rPr lang="en-US" sz="2000" dirty="0" err="1">
                <a:latin typeface="Barlow Light" panose="020B0604020202020204" charset="0"/>
              </a:rPr>
              <a:t>thông</a:t>
            </a:r>
            <a:r>
              <a:rPr lang="en-US" sz="2000" dirty="0">
                <a:latin typeface="Barlow Light" panose="020B0604020202020204" charset="0"/>
              </a:rPr>
              <a:t>, </a:t>
            </a:r>
            <a:r>
              <a:rPr lang="en-US" sz="2000" dirty="0" err="1">
                <a:latin typeface="Barlow Light" panose="020B0604020202020204" charset="0"/>
              </a:rPr>
              <a:t>cải</a:t>
            </a:r>
            <a:r>
              <a:rPr lang="en-US" sz="2000" dirty="0">
                <a:latin typeface="Barlow Light" panose="020B0604020202020204" charset="0"/>
              </a:rPr>
              <a:t> </a:t>
            </a:r>
            <a:r>
              <a:rPr lang="en-US" sz="2000" dirty="0" err="1">
                <a:latin typeface="Barlow Light" panose="020B0604020202020204" charset="0"/>
              </a:rPr>
              <a:t>thiện</a:t>
            </a:r>
            <a:r>
              <a:rPr lang="en-US" sz="2000" dirty="0">
                <a:latin typeface="Barlow Light" panose="020B0604020202020204" charset="0"/>
              </a:rPr>
              <a:t> an </a:t>
            </a:r>
            <a:r>
              <a:rPr lang="en-US" sz="2000" dirty="0" err="1">
                <a:latin typeface="Barlow Light" panose="020B0604020202020204" charset="0"/>
              </a:rPr>
              <a:t>toàn</a:t>
            </a:r>
            <a:r>
              <a:rPr lang="en-US" sz="2000" dirty="0">
                <a:latin typeface="Barlow Light" panose="020B0604020202020204" charset="0"/>
              </a:rPr>
              <a:t> </a:t>
            </a:r>
            <a:r>
              <a:rPr lang="en-US" sz="2000" dirty="0" err="1">
                <a:latin typeface="Barlow Light" panose="020B0604020202020204" charset="0"/>
              </a:rPr>
              <a:t>giao</a:t>
            </a:r>
            <a:r>
              <a:rPr lang="en-US" sz="2000" dirty="0">
                <a:latin typeface="Barlow Light" panose="020B0604020202020204" charset="0"/>
              </a:rPr>
              <a:t> </a:t>
            </a:r>
            <a:r>
              <a:rPr lang="en-US" sz="2000" dirty="0" err="1">
                <a:latin typeface="Barlow Light" panose="020B0604020202020204" charset="0"/>
              </a:rPr>
              <a:t>thông</a:t>
            </a:r>
            <a:r>
              <a:rPr lang="en-US" sz="2000" dirty="0">
                <a:latin typeface="Barlow Light" panose="020B0604020202020204" charset="0"/>
              </a:rPr>
              <a:t>.</a:t>
            </a:r>
          </a:p>
          <a:p>
            <a:r>
              <a:rPr lang="en-US" sz="2000" dirty="0" err="1">
                <a:latin typeface="Barlow Light" panose="020B0604020202020204" charset="0"/>
              </a:rPr>
              <a:t>Dùng</a:t>
            </a:r>
            <a:r>
              <a:rPr lang="en-US" sz="2000" dirty="0">
                <a:latin typeface="Barlow Light" panose="020B0604020202020204" charset="0"/>
              </a:rPr>
              <a:t> </a:t>
            </a:r>
            <a:r>
              <a:rPr lang="en-US" sz="2000" dirty="0" err="1">
                <a:latin typeface="Barlow Light" panose="020B0604020202020204" charset="0"/>
              </a:rPr>
              <a:t>trong</a:t>
            </a:r>
            <a:r>
              <a:rPr lang="en-US" sz="2000" dirty="0">
                <a:latin typeface="Barlow Light" panose="020B0604020202020204" charset="0"/>
              </a:rPr>
              <a:t> </a:t>
            </a:r>
            <a:r>
              <a:rPr lang="en-US" sz="2000" dirty="0" err="1">
                <a:latin typeface="Barlow Light" panose="020B0604020202020204" charset="0"/>
              </a:rPr>
              <a:t>ngành</a:t>
            </a:r>
            <a:r>
              <a:rPr lang="en-US" sz="2000" dirty="0">
                <a:latin typeface="Barlow Light" panose="020B0604020202020204" charset="0"/>
              </a:rPr>
              <a:t> </a:t>
            </a:r>
            <a:r>
              <a:rPr lang="en-US" sz="2000" dirty="0" err="1">
                <a:latin typeface="Barlow Light" panose="020B0604020202020204" charset="0"/>
              </a:rPr>
              <a:t>công</a:t>
            </a:r>
            <a:r>
              <a:rPr lang="en-US" sz="2000" dirty="0">
                <a:latin typeface="Barlow Light" panose="020B0604020202020204" charset="0"/>
              </a:rPr>
              <a:t> </a:t>
            </a:r>
            <a:r>
              <a:rPr lang="en-US" sz="2000" dirty="0" err="1">
                <a:latin typeface="Barlow Light" panose="020B0604020202020204" charset="0"/>
              </a:rPr>
              <a:t>nghiệp</a:t>
            </a:r>
            <a:r>
              <a:rPr lang="en-US" sz="2000" dirty="0">
                <a:latin typeface="Barlow Light" panose="020B0604020202020204" charset="0"/>
              </a:rPr>
              <a:t> </a:t>
            </a:r>
            <a:r>
              <a:rPr lang="en-US" sz="2000" dirty="0" err="1">
                <a:latin typeface="Barlow Light" panose="020B0604020202020204" charset="0"/>
              </a:rPr>
              <a:t>xe</a:t>
            </a:r>
            <a:r>
              <a:rPr lang="en-US" sz="2000" dirty="0">
                <a:latin typeface="Barlow Light" panose="020B0604020202020204" charset="0"/>
              </a:rPr>
              <a:t> </a:t>
            </a:r>
            <a:r>
              <a:rPr lang="en-US" sz="2000" dirty="0" err="1">
                <a:latin typeface="Barlow Light" panose="020B0604020202020204" charset="0"/>
              </a:rPr>
              <a:t>tự</a:t>
            </a:r>
            <a:r>
              <a:rPr lang="en-US" sz="2000" dirty="0">
                <a:latin typeface="Barlow Light" panose="020B0604020202020204" charset="0"/>
              </a:rPr>
              <a:t> </a:t>
            </a:r>
            <a:r>
              <a:rPr lang="en-US" sz="2000" dirty="0" err="1">
                <a:latin typeface="Barlow Light" panose="020B0604020202020204" charset="0"/>
              </a:rPr>
              <a:t>động</a:t>
            </a:r>
            <a:r>
              <a:rPr lang="en-US" sz="2000" dirty="0">
                <a:latin typeface="Barlow Light" panose="020B0604020202020204" charset="0"/>
              </a:rPr>
              <a:t>.</a:t>
            </a:r>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7974708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0"/>
          <p:cNvSpPr txBox="1">
            <a:spLocks noGrp="1"/>
          </p:cNvSpPr>
          <p:nvPr>
            <p:ph type="body" idx="1"/>
          </p:nvPr>
        </p:nvSpPr>
        <p:spPr>
          <a:xfrm>
            <a:off x="1172650" y="1599700"/>
            <a:ext cx="7331604" cy="3047456"/>
          </a:xfrm>
          <a:prstGeom prst="rect">
            <a:avLst/>
          </a:prstGeom>
        </p:spPr>
        <p:txBody>
          <a:bodyPr spcFirstLastPara="1" wrap="square" lIns="0" tIns="0" rIns="0" bIns="0" anchor="t" anchorCtr="0">
            <a:noAutofit/>
          </a:bodyPr>
          <a:lstStyle/>
          <a:p>
            <a:pPr marL="0" lvl="0" indent="0">
              <a:buNone/>
            </a:pPr>
            <a:r>
              <a:rPr lang="vi-VN" dirty="0"/>
              <a:t>Nhóm dùng Neural tích chập  (CNN) đã được thiết kế sẵn để train lại, tùy </a:t>
            </a:r>
            <a:r>
              <a:rPr lang="vi-VN" dirty="0" smtClean="0"/>
              <a:t>ch</a:t>
            </a:r>
            <a:r>
              <a:rPr lang="en-US" dirty="0"/>
              <a:t>ỉ</a:t>
            </a:r>
            <a:r>
              <a:rPr lang="vi-VN" dirty="0" smtClean="0"/>
              <a:t>nh </a:t>
            </a:r>
            <a:r>
              <a:rPr lang="vi-VN" dirty="0"/>
              <a:t>để giải quyết bài toán.</a:t>
            </a:r>
            <a:endParaRPr dirty="0"/>
          </a:p>
        </p:txBody>
      </p:sp>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571500" lvl="0" indent="-571500" algn="l" rtl="0">
              <a:spcBef>
                <a:spcPts val="0"/>
              </a:spcBef>
              <a:spcAft>
                <a:spcPts val="0"/>
              </a:spcAft>
              <a:buFont typeface="+mj-lt"/>
              <a:buAutoNum type="romanUcPeriod" startAt="2"/>
            </a:pPr>
            <a:r>
              <a:rPr lang="en" dirty="0" smtClean="0"/>
              <a:t>Phương pháp đề xuất</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9162" y="2412952"/>
            <a:ext cx="4667075" cy="207684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6405"/>
            <a:ext cx="7358122" cy="3813395"/>
          </a:xfrm>
          <a:prstGeom prst="rect">
            <a:avLst/>
          </a:prstGeom>
        </p:spPr>
        <p:txBody>
          <a:bodyPr spcFirstLastPara="1" wrap="square" lIns="0" tIns="0" rIns="0" bIns="0" anchor="ctr" anchorCtr="0">
            <a:noAutofit/>
          </a:bodyPr>
          <a:lstStyle/>
          <a:p>
            <a:pPr marL="0" lvl="0" indent="0">
              <a:buNone/>
            </a:pPr>
            <a:r>
              <a:rPr lang="vi-VN" sz="2000" dirty="0"/>
              <a:t>Mạng neuron tích chập là lựa chọn phổ biến cho các bài toán xử lý ảnh với deep learning bởi hiệu năng và độ chính xác cao, so với mạng neural thông thường, nó hiệu quả hơn hẳn bởi: </a:t>
            </a:r>
            <a:endParaRPr lang="en-US" sz="2000" dirty="0"/>
          </a:p>
          <a:p>
            <a:pPr marL="342900" indent="-342900"/>
            <a:r>
              <a:rPr lang="vi-VN" sz="2000" dirty="0" smtClean="0"/>
              <a:t>Weight </a:t>
            </a:r>
            <a:r>
              <a:rPr lang="vi-VN" sz="2000" dirty="0"/>
              <a:t>sharing: Trong các convolutional layers, khi thực hiện nhân tích chập sẽ dùng cùng các trọng số như nhau. Một kernel có thể dùng được nhiều lần, trong một bức ảnh. </a:t>
            </a:r>
            <a:endParaRPr lang="en-US" sz="2000" dirty="0"/>
          </a:p>
          <a:p>
            <a:pPr marL="342900" indent="-342900"/>
            <a:r>
              <a:rPr lang="vi-VN" sz="2000" dirty="0" smtClean="0"/>
              <a:t>Các </a:t>
            </a:r>
            <a:r>
              <a:rPr lang="vi-VN" sz="2000" dirty="0"/>
              <a:t>convolutional layer giúp trích xuất đặc trưng của một tấm ảnh/video, nhờ vậy mạng neural tích chập có khả năng học được các đặc trưng này (Feature learning).</a:t>
            </a: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2933570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6405"/>
            <a:ext cx="7358122" cy="3813395"/>
          </a:xfrm>
          <a:prstGeom prst="rect">
            <a:avLst/>
          </a:prstGeom>
        </p:spPr>
        <p:txBody>
          <a:bodyPr spcFirstLastPara="1" wrap="square" lIns="0" tIns="0" rIns="0" bIns="0" anchor="ctr" anchorCtr="0">
            <a:noAutofit/>
          </a:bodyPr>
          <a:lstStyle/>
          <a:p>
            <a:pPr marL="0" lvl="0" indent="0">
              <a:buNone/>
            </a:pPr>
            <a:r>
              <a:rPr lang="en-US" sz="1800" dirty="0" smtClean="0"/>
              <a:t>P</a:t>
            </a:r>
            <a:r>
              <a:rPr lang="vi-VN" sz="1800" dirty="0" smtClean="0"/>
              <a:t>re-trained </a:t>
            </a:r>
            <a:r>
              <a:rPr lang="vi-VN" sz="1800" dirty="0"/>
              <a:t>model: Có thể dùng lại được một model đã được train trước đó cho một bài toán hoàn toàn mới. nhờ ứng dụng Feature learning. Các model đã được train sẽ dùng để trích xuất các đặc trưng hữu </a:t>
            </a:r>
            <a:r>
              <a:rPr lang="vi-VN" sz="1800" dirty="0" smtClean="0"/>
              <a:t>dụng</a:t>
            </a:r>
            <a:r>
              <a:rPr lang="en-US" sz="1800" dirty="0" smtClean="0"/>
              <a:t>.</a:t>
            </a:r>
          </a:p>
          <a:p>
            <a:pPr marL="0" indent="0">
              <a:buNone/>
            </a:pPr>
            <a:r>
              <a:rPr lang="vi-VN" sz="1800" dirty="0"/>
              <a:t>Cách chọn tham số cho </a:t>
            </a:r>
            <a:r>
              <a:rPr lang="vi-VN" sz="1800" dirty="0" smtClean="0"/>
              <a:t>CNN</a:t>
            </a:r>
            <a:endParaRPr lang="en-US" sz="1800" dirty="0" smtClean="0"/>
          </a:p>
          <a:p>
            <a:pPr marL="285750" indent="-285750"/>
            <a:r>
              <a:rPr lang="vi-VN" sz="1800" dirty="0" smtClean="0"/>
              <a:t>Số </a:t>
            </a:r>
            <a:r>
              <a:rPr lang="vi-VN" sz="1800" dirty="0"/>
              <a:t>các convolution layer: càng nhiều các convolution layer thì performance càng được cải thiện. Sau khoảng 3 hoặc 4 layer, các tác động được giảm một cách đáng kể. </a:t>
            </a:r>
            <a:endParaRPr lang="en-US" sz="1800" dirty="0" smtClean="0"/>
          </a:p>
          <a:p>
            <a:pPr marL="285750" indent="-285750"/>
            <a:r>
              <a:rPr lang="vi-VN" sz="1800" dirty="0" smtClean="0"/>
              <a:t>Filter </a:t>
            </a:r>
            <a:r>
              <a:rPr lang="vi-VN" sz="1800" dirty="0"/>
              <a:t>size: thường filter theo size 5×5 hoặc 3×3. </a:t>
            </a:r>
            <a:endParaRPr lang="en-US" sz="1800" dirty="0" smtClean="0"/>
          </a:p>
          <a:p>
            <a:pPr marL="285750" indent="-285750"/>
            <a:r>
              <a:rPr lang="vi-VN" sz="1800" dirty="0" smtClean="0"/>
              <a:t>Pooling </a:t>
            </a:r>
            <a:r>
              <a:rPr lang="vi-VN" sz="1800" dirty="0"/>
              <a:t>size: thường là 2×2 hoặc 4×4 cho ảnh đầu vào lớn</a:t>
            </a:r>
            <a:r>
              <a:rPr lang="vi-VN" sz="1800" dirty="0" smtClean="0"/>
              <a:t>.</a:t>
            </a:r>
            <a:endParaRPr lang="en-US" sz="1800" dirty="0" smtClean="0"/>
          </a:p>
          <a:p>
            <a:pPr marL="285750" indent="-285750"/>
            <a:r>
              <a:rPr lang="vi-VN" sz="1800" dirty="0" smtClean="0"/>
              <a:t>Cách </a:t>
            </a:r>
            <a:r>
              <a:rPr lang="vi-VN" sz="1800" dirty="0"/>
              <a:t>cuối cùng là thực hiện nhiều lần việc train test để chọn ra được param tốt nhất.</a:t>
            </a:r>
            <a:endParaRPr lang="en-US" sz="18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0204613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20"/>
          <p:cNvSpPr txBox="1">
            <a:spLocks noGrp="1"/>
          </p:cNvSpPr>
          <p:nvPr>
            <p:ph type="body" idx="1"/>
          </p:nvPr>
        </p:nvSpPr>
        <p:spPr>
          <a:xfrm>
            <a:off x="1172650" y="1599700"/>
            <a:ext cx="7331604" cy="3047456"/>
          </a:xfrm>
          <a:prstGeom prst="rect">
            <a:avLst/>
          </a:prstGeom>
        </p:spPr>
        <p:txBody>
          <a:bodyPr spcFirstLastPara="1" wrap="square" lIns="0" tIns="0" rIns="0" bIns="0" anchor="t" anchorCtr="0">
            <a:noAutofit/>
          </a:bodyPr>
          <a:lstStyle/>
          <a:p>
            <a:pPr marL="0" lvl="0" indent="0">
              <a:buNone/>
            </a:pPr>
            <a:r>
              <a:rPr lang="en-US" dirty="0" err="1"/>
              <a:t>Nhóm</a:t>
            </a:r>
            <a:r>
              <a:rPr lang="en-US" dirty="0"/>
              <a:t> </a:t>
            </a:r>
            <a:r>
              <a:rPr lang="en-US" dirty="0" err="1"/>
              <a:t>sử</a:t>
            </a:r>
            <a:r>
              <a:rPr lang="en-US" dirty="0"/>
              <a:t> </a:t>
            </a:r>
            <a:r>
              <a:rPr lang="en-US" dirty="0" err="1"/>
              <a:t>dụng</a:t>
            </a:r>
            <a:r>
              <a:rPr lang="en-US" dirty="0"/>
              <a:t> bộ dữ </a:t>
            </a:r>
            <a:r>
              <a:rPr lang="en-US" dirty="0" err="1"/>
              <a:t>liệu</a:t>
            </a:r>
            <a:r>
              <a:rPr lang="en-US" dirty="0"/>
              <a:t> GTSRB- German Traffic Sign Recognition Benchmark </a:t>
            </a:r>
            <a:r>
              <a:rPr lang="en-US" dirty="0" err="1"/>
              <a:t>gồm</a:t>
            </a:r>
            <a:r>
              <a:rPr lang="en-US" dirty="0"/>
              <a:t> 42 </a:t>
            </a:r>
            <a:r>
              <a:rPr lang="en-US" dirty="0" err="1"/>
              <a:t>loại</a:t>
            </a:r>
            <a:r>
              <a:rPr lang="en-US" dirty="0"/>
              <a:t> </a:t>
            </a:r>
            <a:r>
              <a:rPr lang="en-US" dirty="0" err="1"/>
              <a:t>biển</a:t>
            </a:r>
            <a:r>
              <a:rPr lang="en-US" dirty="0"/>
              <a:t> báo của </a:t>
            </a:r>
            <a:r>
              <a:rPr lang="en-US" dirty="0" err="1"/>
              <a:t>Đức</a:t>
            </a:r>
            <a:r>
              <a:rPr lang="en-US" dirty="0"/>
              <a:t>. </a:t>
            </a:r>
            <a:r>
              <a:rPr lang="en-US" dirty="0" smtClean="0"/>
              <a:t>Nhưng </a:t>
            </a:r>
            <a:r>
              <a:rPr lang="en-US" dirty="0"/>
              <a:t>trong </a:t>
            </a:r>
            <a:r>
              <a:rPr lang="en-US" dirty="0" smtClean="0"/>
              <a:t>quá </a:t>
            </a:r>
            <a:r>
              <a:rPr lang="en-US" dirty="0"/>
              <a:t>trình làm </a:t>
            </a:r>
            <a:r>
              <a:rPr lang="en-US" dirty="0" err="1"/>
              <a:t>nhóm</a:t>
            </a:r>
            <a:r>
              <a:rPr lang="en-US" dirty="0"/>
              <a:t> chỉ </a:t>
            </a:r>
            <a:r>
              <a:rPr lang="en-US" dirty="0" err="1"/>
              <a:t>cho</a:t>
            </a:r>
            <a:r>
              <a:rPr lang="en-US" dirty="0"/>
              <a:t> nhận </a:t>
            </a:r>
            <a:r>
              <a:rPr lang="en-US" dirty="0" err="1"/>
              <a:t>dạng</a:t>
            </a:r>
            <a:r>
              <a:rPr lang="en-US" dirty="0"/>
              <a:t> 4 </a:t>
            </a:r>
            <a:r>
              <a:rPr lang="en-US" dirty="0" err="1"/>
              <a:t>loại</a:t>
            </a:r>
            <a:r>
              <a:rPr lang="en-US" dirty="0"/>
              <a:t> </a:t>
            </a:r>
            <a:r>
              <a:rPr lang="en-US" dirty="0" err="1"/>
              <a:t>biển</a:t>
            </a:r>
            <a:r>
              <a:rPr lang="en-US" dirty="0"/>
              <a:t> báo đó là: </a:t>
            </a:r>
            <a:endParaRPr lang="en-US" dirty="0" smtClean="0"/>
          </a:p>
          <a:p>
            <a:pPr marL="342900" indent="-342900"/>
            <a:r>
              <a:rPr lang="en-US" dirty="0" err="1" smtClean="0"/>
              <a:t>Biển</a:t>
            </a:r>
            <a:r>
              <a:rPr lang="en-US" dirty="0" smtClean="0"/>
              <a:t> </a:t>
            </a:r>
            <a:r>
              <a:rPr lang="en-US" dirty="0" err="1"/>
              <a:t>báo</a:t>
            </a:r>
            <a:r>
              <a:rPr lang="en-US" dirty="0"/>
              <a:t> </a:t>
            </a:r>
            <a:r>
              <a:rPr lang="en-US" dirty="0" err="1"/>
              <a:t>cấm</a:t>
            </a:r>
            <a:r>
              <a:rPr lang="en-US" dirty="0"/>
              <a:t> </a:t>
            </a:r>
          </a:p>
          <a:p>
            <a:pPr marL="342900" indent="-342900"/>
            <a:r>
              <a:rPr lang="en-US" dirty="0" err="1" smtClean="0"/>
              <a:t>Biển</a:t>
            </a:r>
            <a:r>
              <a:rPr lang="en-US" dirty="0" smtClean="0"/>
              <a:t> </a:t>
            </a:r>
            <a:r>
              <a:rPr lang="en-US" dirty="0" err="1"/>
              <a:t>báo</a:t>
            </a:r>
            <a:r>
              <a:rPr lang="en-US" dirty="0"/>
              <a:t> </a:t>
            </a:r>
            <a:r>
              <a:rPr lang="en-US" dirty="0" err="1" smtClean="0"/>
              <a:t>dừng</a:t>
            </a:r>
            <a:endParaRPr lang="en-US" dirty="0" smtClean="0"/>
          </a:p>
          <a:p>
            <a:pPr marL="342900" indent="-342900"/>
            <a:r>
              <a:rPr lang="en-US" dirty="0" err="1" smtClean="0"/>
              <a:t>Biển</a:t>
            </a:r>
            <a:r>
              <a:rPr lang="en-US" dirty="0" smtClean="0"/>
              <a:t> </a:t>
            </a:r>
            <a:r>
              <a:rPr lang="en-US" dirty="0" err="1" smtClean="0"/>
              <a:t>báo</a:t>
            </a:r>
            <a:r>
              <a:rPr lang="en-US" dirty="0" smtClean="0"/>
              <a:t> </a:t>
            </a:r>
            <a:r>
              <a:rPr lang="en-US" dirty="0" err="1" smtClean="0"/>
              <a:t>ngược</a:t>
            </a:r>
            <a:r>
              <a:rPr lang="en-US" dirty="0" smtClean="0"/>
              <a:t> </a:t>
            </a:r>
            <a:r>
              <a:rPr lang="en-US" dirty="0" err="1" smtClean="0"/>
              <a:t>chiều</a:t>
            </a:r>
            <a:endParaRPr lang="en-US" dirty="0" smtClean="0"/>
          </a:p>
          <a:p>
            <a:pPr marL="342900" indent="-342900"/>
            <a:r>
              <a:rPr lang="en-US" dirty="0" err="1" smtClean="0"/>
              <a:t>Bộ</a:t>
            </a:r>
            <a:r>
              <a:rPr lang="en-US" dirty="0" smtClean="0"/>
              <a:t> </a:t>
            </a:r>
            <a:r>
              <a:rPr lang="en-US" dirty="0" err="1" smtClean="0"/>
              <a:t>biển</a:t>
            </a:r>
            <a:r>
              <a:rPr lang="en-US" dirty="0" smtClean="0"/>
              <a:t> </a:t>
            </a:r>
            <a:r>
              <a:rPr lang="en-US" dirty="0" err="1" smtClean="0"/>
              <a:t>quá</a:t>
            </a:r>
            <a:r>
              <a:rPr lang="en-US" dirty="0" smtClean="0"/>
              <a:t> </a:t>
            </a:r>
            <a:r>
              <a:rPr lang="en-US" dirty="0" err="1" smtClean="0"/>
              <a:t>tốc</a:t>
            </a:r>
            <a:r>
              <a:rPr lang="en-US" dirty="0" smtClean="0"/>
              <a:t> </a:t>
            </a:r>
            <a:r>
              <a:rPr lang="en-US" dirty="0" err="1" smtClean="0"/>
              <a:t>độ</a:t>
            </a:r>
            <a:endParaRPr dirty="0"/>
          </a:p>
        </p:txBody>
      </p:sp>
      <p:sp>
        <p:nvSpPr>
          <p:cNvPr id="578" name="Google Shape;578;p20"/>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p>
            <a:pPr marL="571500" lvl="0" indent="-571500" algn="l" rtl="0">
              <a:spcBef>
                <a:spcPts val="0"/>
              </a:spcBef>
              <a:spcAft>
                <a:spcPts val="0"/>
              </a:spcAft>
              <a:buFont typeface="+mj-lt"/>
              <a:buAutoNum type="romanUcPeriod" startAt="3"/>
            </a:pPr>
            <a:r>
              <a:rPr lang="en" dirty="0" smtClean="0"/>
              <a:t>Thực nghiệm</a:t>
            </a:r>
            <a:endParaRPr dirty="0"/>
          </a:p>
        </p:txBody>
      </p:sp>
      <p:sp>
        <p:nvSpPr>
          <p:cNvPr id="580" name="Google Shape;580;p2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10390821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2"/>
          <p:cNvSpPr txBox="1">
            <a:spLocks noGrp="1"/>
          </p:cNvSpPr>
          <p:nvPr>
            <p:ph type="body" idx="4294967295"/>
          </p:nvPr>
        </p:nvSpPr>
        <p:spPr>
          <a:xfrm>
            <a:off x="1146132" y="676405"/>
            <a:ext cx="7358122" cy="1352811"/>
          </a:xfrm>
          <a:prstGeom prst="rect">
            <a:avLst/>
          </a:prstGeom>
        </p:spPr>
        <p:txBody>
          <a:bodyPr spcFirstLastPara="1" wrap="square" lIns="0" tIns="0" rIns="0" bIns="0" anchor="ctr" anchorCtr="0">
            <a:noAutofit/>
          </a:bodyPr>
          <a:lstStyle/>
          <a:p>
            <a:pPr marL="0" lvl="0" indent="0">
              <a:buNone/>
            </a:pPr>
            <a:r>
              <a:rPr lang="vi-VN" sz="2000" dirty="0"/>
              <a:t>Tiền </a:t>
            </a:r>
            <a:r>
              <a:rPr lang="en-US" sz="2000" dirty="0" err="1" smtClean="0"/>
              <a:t>xử</a:t>
            </a:r>
            <a:r>
              <a:rPr lang="vi-VN" sz="2000" dirty="0" smtClean="0"/>
              <a:t> </a:t>
            </a:r>
            <a:r>
              <a:rPr lang="vi-VN" sz="2000" dirty="0"/>
              <a:t>lý và phân chia dữ </a:t>
            </a:r>
            <a:r>
              <a:rPr lang="vi-VN" sz="2000" dirty="0" smtClean="0"/>
              <a:t>liệu:</a:t>
            </a:r>
            <a:r>
              <a:rPr lang="en-US" sz="2000" dirty="0"/>
              <a:t> </a:t>
            </a:r>
            <a:r>
              <a:rPr lang="vi-VN" sz="2000" dirty="0" smtClean="0"/>
              <a:t>Chúng </a:t>
            </a:r>
            <a:r>
              <a:rPr lang="vi-VN" sz="2000" dirty="0"/>
              <a:t>ta sẽ chia dữ liệu thành tập Train và </a:t>
            </a:r>
            <a:r>
              <a:rPr lang="vi-VN" sz="2000" dirty="0" smtClean="0"/>
              <a:t>Validation</a:t>
            </a:r>
            <a:endParaRPr lang="en-US" sz="2000" dirty="0" smtClean="0"/>
          </a:p>
          <a:p>
            <a:pPr marL="0" lvl="0" indent="0">
              <a:buNone/>
            </a:pPr>
            <a:endParaRPr sz="2000" dirty="0"/>
          </a:p>
        </p:txBody>
      </p:sp>
      <p:sp>
        <p:nvSpPr>
          <p:cNvPr id="734" name="Google Shape;734;p32"/>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4" name="Picture 3"/>
          <p:cNvPicPr>
            <a:picLocks noChangeAspect="1"/>
          </p:cNvPicPr>
          <p:nvPr/>
        </p:nvPicPr>
        <p:blipFill>
          <a:blip r:embed="rId3"/>
          <a:stretch>
            <a:fillRect/>
          </a:stretch>
        </p:blipFill>
        <p:spPr>
          <a:xfrm>
            <a:off x="1824410" y="1665566"/>
            <a:ext cx="5453962" cy="2824234"/>
          </a:xfrm>
          <a:prstGeom prst="rect">
            <a:avLst/>
          </a:prstGeom>
        </p:spPr>
      </p:pic>
    </p:spTree>
    <p:extLst>
      <p:ext uri="{BB962C8B-B14F-4D97-AF65-F5344CB8AC3E}">
        <p14:creationId xmlns:p14="http://schemas.microsoft.com/office/powerpoint/2010/main" val="1562003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567</Words>
  <Application>Microsoft Office PowerPoint</Application>
  <PresentationFormat>On-screen Show (16:9)</PresentationFormat>
  <Paragraphs>68</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Barlow SemiBold</vt:lpstr>
      <vt:lpstr>Barlow Light</vt:lpstr>
      <vt:lpstr>Lodovico template</vt:lpstr>
      <vt:lpstr>XỬ LÝ ẢNH VÀ ỨNG DỤNG NHẬN DIỆN BIỂN BÁO GIAO THÔNG GVTH: TS Mai Tiến Dũng SVTH: Trương Văn Nhất - 16521759</vt:lpstr>
      <vt:lpstr>MỤC LỤC</vt:lpstr>
      <vt:lpstr>Đặt vấn đề</vt:lpstr>
      <vt:lpstr>PowerPoint Presentation</vt:lpstr>
      <vt:lpstr>Phương pháp đề xuất</vt:lpstr>
      <vt:lpstr>PowerPoint Presentation</vt:lpstr>
      <vt:lpstr>PowerPoint Presentation</vt:lpstr>
      <vt:lpstr>Thực nghiệm</vt:lpstr>
      <vt:lpstr>PowerPoint Presentation</vt:lpstr>
      <vt:lpstr>PowerPoint Presentation</vt:lpstr>
      <vt:lpstr>PowerPoint Presentation</vt:lpstr>
      <vt:lpstr>PowerPoint Presentation</vt:lpstr>
      <vt:lpstr>PowerPoint Presentation</vt:lpstr>
      <vt:lpstr>PowerPoint Presentation</vt:lpstr>
      <vt:lpstr>Tài liệu tham khảo</vt:lpstr>
      <vt:lpstr>PowerPoint Presentation</vt:lpstr>
      <vt:lpstr>CẢM ƠN THẦY VÀ CÁC BẠN ĐÃ LẮNG NGHE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môn: Nhập môn thị giác máy tính nâng cao Đề tài: Nhận diện biển báo giao thông</dc:title>
  <dc:creator>vannhat820@gmail.com</dc:creator>
  <cp:lastModifiedBy>Admin</cp:lastModifiedBy>
  <cp:revision>52</cp:revision>
  <dcterms:modified xsi:type="dcterms:W3CDTF">2022-01-06T03:44:35Z</dcterms:modified>
</cp:coreProperties>
</file>