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85" r:id="rId4"/>
    <p:sldId id="258" r:id="rId5"/>
    <p:sldId id="262" r:id="rId6"/>
    <p:sldId id="283" r:id="rId7"/>
    <p:sldId id="282" r:id="rId8"/>
    <p:sldId id="264" r:id="rId9"/>
    <p:sldId id="281" r:id="rId10"/>
    <p:sldId id="280" r:id="rId11"/>
    <p:sldId id="286" r:id="rId12"/>
    <p:sldId id="265" r:id="rId13"/>
    <p:sldId id="288" r:id="rId14"/>
    <p:sldId id="270" r:id="rId15"/>
    <p:sldId id="267" r:id="rId16"/>
    <p:sldId id="268" r:id="rId17"/>
    <p:sldId id="263" r:id="rId18"/>
    <p:sldId id="271" r:id="rId19"/>
    <p:sldId id="279" r:id="rId20"/>
    <p:sldId id="272" r:id="rId21"/>
    <p:sldId id="275" r:id="rId22"/>
    <p:sldId id="273" r:id="rId23"/>
    <p:sldId id="27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ương Quốc Trường" initials="TQT" lastIdx="2" clrIdx="0">
    <p:extLst>
      <p:ext uri="{19B8F6BF-5375-455C-9EA6-DF929625EA0E}">
        <p15:presenceInfo xmlns:p15="http://schemas.microsoft.com/office/powerpoint/2012/main" userId="S::19522446@ms.uit.edu.vn::a52e5881-8a53-42b1-8980-cf00997ba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12"/>
    <a:srgbClr val="0A1120"/>
    <a:srgbClr val="0E8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6" autoAdjust="0"/>
    <p:restoredTop sz="90830" autoAdjust="0"/>
  </p:normalViewPr>
  <p:slideViewPr>
    <p:cSldViewPr snapToGrid="0">
      <p:cViewPr varScale="1">
        <p:scale>
          <a:sx n="70" d="100"/>
          <a:sy n="7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7BDE-4D1E-402A-A6B1-753C00961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1A3C6-E1F3-43F4-A8C6-4B6F7E94C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B073-D52A-44C4-8C94-A3E00AAB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B88F-915C-49D2-BAB5-DB0BCF7A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CBE5-957A-495C-A256-C90C4C9A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6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235-6D2D-46CF-A511-9EC07BBF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DB3DF-5DB9-460C-A1AA-21FD4340C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E64D-F666-4E5C-983F-049CD238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F4067-7548-412F-8D33-CF1C9244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B8CD2-D1D6-4626-9D68-21232FAC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4DB9C-FEE6-4251-BD49-2460B69B2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A31C4-A57E-4D39-9FD1-F7429D5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4D144-DEB3-4D22-94E2-DA7ECB9D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D2B57-8325-4C02-B562-14DB12BC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8A06-9E21-40AE-93F0-5619B321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2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B294-C918-47F9-B054-4BDB1F5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BABD-941A-4CF8-8722-5031A41D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4DFB-D878-44E1-BF4C-009568BF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BAF0-8916-4246-8331-EF2804D3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61522-B611-44E6-8E45-20F91EB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FCD3-BC32-44C0-A3A6-01A7FF16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AF26-905B-4D0F-B019-49A145DC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1DB6-9798-4301-8742-B50CC9D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9E1B-F161-4915-97F5-25A1E4A6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5A04-16D1-4440-B906-EC4A81DA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F638-1293-432C-A594-0361AF1F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04C7-7104-4E2B-A2E0-B32F997E0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DEB5E-3BD4-4263-9E30-C4B07CBB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964C7-CD29-4D60-8364-2E6582FB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A1146-71C6-4BFD-9005-99419764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C25B-7BE7-4C23-921D-F361AEE7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F43A-D7BD-4391-966A-329A6754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D7721-572B-40D0-8264-6F6E929B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05233-6AA1-427A-854F-C7ACAF2D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4969A-AA67-491C-8D84-C8190CC7A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CE1E0-8C65-419C-876A-C1145C09B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1F80D-EF96-41C7-A953-A0BB9673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F1944-6AC4-48CE-AAB0-41283E9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648D2-C339-4254-AB74-66391C02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F2A-F6B8-4731-BEEB-94C5E60C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9DF60-DC1B-4B5C-B41A-97345931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A39B-9E0B-4390-A94A-9B4BA94B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0456A-B882-417D-BB69-64E5439B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CB4A2-F878-48F7-9D68-66784899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A9FE2-584B-40C2-AF70-92CB2203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37DBA-004F-44DE-B841-F091998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FAB3-74B6-4030-B9EB-72D00040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EC43-5F7D-47A9-ACF3-2CE78F29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78FF8-5214-4607-889C-808B773F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F4D47-9078-4CA6-A6AB-9994290D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35F4-A59F-43CD-BF54-E10DDC9E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E9C14-4D45-43E0-B4E7-C1C4EDD0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F19A-D638-477E-8692-3DE63B34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CE01E-C4BB-4FC5-944B-BE5289C6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3AC0A-8F64-426C-B43E-03F455EFF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C73C4-4CE9-479C-8491-B7C90F46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1BCA-F53D-467B-A63D-B0385291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948CE-C56F-4B40-B36E-EB841B44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C92EF-DF7D-462C-885D-7B20B9D9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09CDA-1CBB-46A2-B078-03B53BD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637F-96B1-41B3-827C-C616CFDDF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182B-C768-43F7-8057-8F696DBDF0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9E68-EFE2-4AA5-97B6-554B248A4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CB4D-965F-4B39-B6E2-BE1BA6C5E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50BD-4F3E-4140-BBBD-BC64BC0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vide-and-conquer-algorithm-introduction/" TargetMode="External"/><Relationship Id="rId2" Type="http://schemas.openxmlformats.org/officeDocument/2006/relationships/hyperlink" Target="https://www.javatpoint.com/divide-and-conquer-introduc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dechef.com/wiki/test-generation-plan" TargetMode="External"/><Relationship Id="rId5" Type="http://schemas.openxmlformats.org/officeDocument/2006/relationships/hyperlink" Target="https://www.geeksforgeeks.org/fundamentals-of-algorithms/#AnalysisofAlgorithms" TargetMode="External"/><Relationship Id="rId4" Type="http://schemas.openxmlformats.org/officeDocument/2006/relationships/hyperlink" Target="http://www.cs.cmu.edu/afs/cs/academic/class/15210-s15/www/lectures/dandc-note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BD229C8-B03C-4621-9D5E-9CFADECFD1AD}"/>
              </a:ext>
            </a:extLst>
          </p:cNvPr>
          <p:cNvSpPr/>
          <p:nvPr/>
        </p:nvSpPr>
        <p:spPr>
          <a:xfrm>
            <a:off x="4434840" y="0"/>
            <a:ext cx="7757160" cy="6858000"/>
          </a:xfrm>
          <a:prstGeom prst="rect">
            <a:avLst/>
          </a:prstGeom>
          <a:solidFill>
            <a:srgbClr val="060A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584C98-A943-4973-9077-8B646F7F0F47}"/>
              </a:ext>
            </a:extLst>
          </p:cNvPr>
          <p:cNvSpPr txBox="1"/>
          <p:nvPr/>
        </p:nvSpPr>
        <p:spPr>
          <a:xfrm>
            <a:off x="198122" y="1735607"/>
            <a:ext cx="42367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11</a:t>
            </a:r>
          </a:p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Trương Quốc Trường</a:t>
            </a:r>
          </a:p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Nguyễn Quang Tuấn</a:t>
            </a:r>
          </a:p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Nguyễn Ngọc Tân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768FAC-673C-4230-B3F4-7A26357C520F}"/>
              </a:ext>
            </a:extLst>
          </p:cNvPr>
          <p:cNvSpPr txBox="1"/>
          <p:nvPr/>
        </p:nvSpPr>
        <p:spPr>
          <a:xfrm>
            <a:off x="5532121" y="2151727"/>
            <a:ext cx="63703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method  </a:t>
            </a:r>
          </a:p>
          <a:p>
            <a:pPr algn="ctr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designing a </a:t>
            </a:r>
          </a:p>
          <a:p>
            <a:pPr algn="ctr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- AND - CONQUER algorithm</a:t>
            </a:r>
          </a:p>
        </p:txBody>
      </p:sp>
    </p:spTree>
    <p:extLst>
      <p:ext uri="{BB962C8B-B14F-4D97-AF65-F5344CB8AC3E}">
        <p14:creationId xmlns:p14="http://schemas.microsoft.com/office/powerpoint/2010/main" val="355542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A150-CCAA-4148-B257-9A3073F1F3AE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E91FDA03-CEAE-463C-952F-6DAFF88F9571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Single Corner Snipped 24">
              <a:extLst>
                <a:ext uri="{FF2B5EF4-FFF2-40B4-BE49-F238E27FC236}">
                  <a16:creationId xmlns:a16="http://schemas.microsoft.com/office/drawing/2014/main" id="{FA18CC41-534C-4084-A983-B33D8A0225E7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1B7B0B-9F2B-4FA5-9CCF-838348ABAD24}"/>
              </a:ext>
            </a:extLst>
          </p:cNvPr>
          <p:cNvSpPr txBox="1"/>
          <p:nvPr/>
        </p:nvSpPr>
        <p:spPr>
          <a:xfrm>
            <a:off x="3154680" y="1825933"/>
            <a:ext cx="85176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MergeSort(arr[], l,  r)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r &gt; l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1. Find the middle point to divide the array into two halves: 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middle m = l+ (r-l)/2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2. Call mergeSort for first half:  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Call mergeSort(arr, l, m)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3. Call mergeSort for second half: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Call mergeSort(arr, m+1, r)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4. Merge the two halves sorted in step 2 and 3: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Call merge(arr, l, m, r)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Predict what is the complexity of this algorithm??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F5B31-B7B9-4960-BBAC-3FC2F964FADF}"/>
              </a:ext>
            </a:extLst>
          </p:cNvPr>
          <p:cNvSpPr txBox="1"/>
          <p:nvPr/>
        </p:nvSpPr>
        <p:spPr>
          <a:xfrm>
            <a:off x="382138" y="1179602"/>
            <a:ext cx="1059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 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Mergesort is a perfect example of a successful application of the divide-andconquer technique</a:t>
            </a:r>
            <a:endParaRPr lang="en-US" sz="1800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61369-1E96-45F3-BB6E-54EE8000D7B7}"/>
              </a:ext>
            </a:extLst>
          </p:cNvPr>
          <p:cNvSpPr txBox="1"/>
          <p:nvPr/>
        </p:nvSpPr>
        <p:spPr>
          <a:xfrm>
            <a:off x="113230" y="92333"/>
            <a:ext cx="469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Feature of the problem:</a:t>
            </a:r>
          </a:p>
        </p:txBody>
      </p:sp>
    </p:spTree>
    <p:extLst>
      <p:ext uri="{BB962C8B-B14F-4D97-AF65-F5344CB8AC3E}">
        <p14:creationId xmlns:p14="http://schemas.microsoft.com/office/powerpoint/2010/main" val="50285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113230" y="92333"/>
            <a:ext cx="469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Feature of the problem: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3A16C-41A5-4F47-B1CC-35B72AE8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" y="2297647"/>
            <a:ext cx="5554638" cy="3928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C19373-EFA9-4736-BDF7-08CC3FC9FA57}"/>
              </a:ext>
            </a:extLst>
          </p:cNvPr>
          <p:cNvSpPr txBox="1"/>
          <p:nvPr/>
        </p:nvSpPr>
        <p:spPr>
          <a:xfrm>
            <a:off x="382138" y="1179602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42D477-B631-4007-9AA4-36F4266A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2663"/>
            <a:ext cx="5867016" cy="38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9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363DF46-2567-4C78-ACA7-C4D43B06F222}"/>
              </a:ext>
            </a:extLst>
          </p:cNvPr>
          <p:cNvSpPr/>
          <p:nvPr/>
        </p:nvSpPr>
        <p:spPr>
          <a:xfrm>
            <a:off x="6270170" y="0"/>
            <a:ext cx="5921827" cy="6858000"/>
          </a:xfrm>
          <a:prstGeom prst="rect">
            <a:avLst/>
          </a:prstGeom>
          <a:solidFill>
            <a:srgbClr val="060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" y="-76079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Generality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A811D-4C3E-4DDA-9C59-284E95BD8516}"/>
              </a:ext>
            </a:extLst>
          </p:cNvPr>
          <p:cNvSpPr txBox="1"/>
          <p:nvPr/>
        </p:nvSpPr>
        <p:spPr>
          <a:xfrm>
            <a:off x="6588006" y="1551221"/>
            <a:ext cx="10484285" cy="4190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000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Divide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problem into a number of  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subproblems that are smaller instances of 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same problem.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Conquer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subproblems by solving 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them recursively. If  they are small enough, 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 the subproblems as base cases.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Combine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solutions to the subproblems 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the solution for the original problem.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71AD836-80FC-4B3B-950C-893E85B46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1" y="1851222"/>
            <a:ext cx="5613400" cy="31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" y="-76079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Generality algorithm: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40B42-4CE4-4966-8C81-219A644D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1849923"/>
            <a:ext cx="7538854" cy="4291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5E1DD7-6695-4097-8D50-CDDD0279B449}"/>
              </a:ext>
            </a:extLst>
          </p:cNvPr>
          <p:cNvSpPr txBox="1"/>
          <p:nvPr/>
        </p:nvSpPr>
        <p:spPr>
          <a:xfrm>
            <a:off x="1160060" y="1160060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</a:p>
        </p:txBody>
      </p:sp>
    </p:spTree>
    <p:extLst>
      <p:ext uri="{BB962C8B-B14F-4D97-AF65-F5344CB8AC3E}">
        <p14:creationId xmlns:p14="http://schemas.microsoft.com/office/powerpoint/2010/main" val="92608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175366" y="-43091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Generality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917F7-ABB7-4B18-A195-AF2250E1C156}"/>
              </a:ext>
            </a:extLst>
          </p:cNvPr>
          <p:cNvSpPr txBox="1"/>
          <p:nvPr/>
        </p:nvSpPr>
        <p:spPr>
          <a:xfrm>
            <a:off x="1315233" y="1720840"/>
            <a:ext cx="104592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endParaRPr lang="en-US" sz="2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T(n) = aT(n/b) + f(n),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size of input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number of subproblems in the recursion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n/b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size of each subproblem. All subproblems are assumed to have the same size.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cost of the work done outside the recursive call, which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cost of dividing the problem and cost of merging the solutions.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Applying the formula, calculate the complexity of the Birnary Search problem?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8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114302" y="-43091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Positive &amp; Negative: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4E49F-EB4E-4FED-88B4-BF973FF384D0}"/>
              </a:ext>
            </a:extLst>
          </p:cNvPr>
          <p:cNvSpPr/>
          <p:nvPr/>
        </p:nvSpPr>
        <p:spPr>
          <a:xfrm>
            <a:off x="6459794" y="0"/>
            <a:ext cx="5732203" cy="6858000"/>
          </a:xfrm>
          <a:prstGeom prst="rect">
            <a:avLst/>
          </a:prstGeom>
          <a:solidFill>
            <a:srgbClr val="060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BB3B5-FD32-42E2-9C63-F5ADC359F2E0}"/>
              </a:ext>
            </a:extLst>
          </p:cNvPr>
          <p:cNvSpPr txBox="1"/>
          <p:nvPr/>
        </p:nvSpPr>
        <p:spPr>
          <a:xfrm>
            <a:off x="6928963" y="1596065"/>
            <a:ext cx="9883035" cy="326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Pos: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Solving difficult problems: A powerful tool 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solving conceptually dificult problems.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Algorithm efficiency: Offen helps in the 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efficient algorithms.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Memory access: Naturally tend to make 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memory caches.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88DF0-702C-404F-B4C9-74ADCDFAE8F9}"/>
              </a:ext>
            </a:extLst>
          </p:cNvPr>
          <p:cNvSpPr txBox="1"/>
          <p:nvPr/>
        </p:nvSpPr>
        <p:spPr>
          <a:xfrm>
            <a:off x="945259" y="2566523"/>
            <a:ext cx="5514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O(n.log(n))</a:t>
            </a:r>
          </a:p>
        </p:txBody>
      </p:sp>
    </p:spTree>
    <p:extLst>
      <p:ext uri="{BB962C8B-B14F-4D97-AF65-F5344CB8AC3E}">
        <p14:creationId xmlns:p14="http://schemas.microsoft.com/office/powerpoint/2010/main" val="370099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162840" y="-43091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Positive &amp; Negative: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BB3B5-FD32-42E2-9C63-F5ADC359F2E0}"/>
              </a:ext>
            </a:extLst>
          </p:cNvPr>
          <p:cNvSpPr txBox="1"/>
          <p:nvPr/>
        </p:nvSpPr>
        <p:spPr>
          <a:xfrm>
            <a:off x="915680" y="1346938"/>
            <a:ext cx="6900562" cy="18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Neg: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Divide and conquer cannot save the 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resultsthrough of problems resolved 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the next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C2FA8-C619-4A3D-A176-83EB4B70A142}"/>
              </a:ext>
            </a:extLst>
          </p:cNvPr>
          <p:cNvSpPr txBox="1"/>
          <p:nvPr/>
        </p:nvSpPr>
        <p:spPr>
          <a:xfrm>
            <a:off x="6638795" y="920621"/>
            <a:ext cx="59498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Dãy Fibonacci</a:t>
            </a:r>
          </a:p>
          <a:p>
            <a:endParaRPr lang="en-US" sz="2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approach: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fib(n)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If n &lt; 2, return 1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Else , return f(n - 1) + f(n -2)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approach:</a:t>
            </a: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mem = []</a:t>
            </a: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fib(n)</a:t>
            </a: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   If n in mem: return mem[n] </a:t>
            </a: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   else,     </a:t>
            </a: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       If n &lt; 2, f = 1</a:t>
            </a: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       else , f = f(n - 1) + f(n -2)</a:t>
            </a: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       mem[n] = f</a:t>
            </a: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       return f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8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0" y="62076"/>
            <a:ext cx="4140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903BD-08FC-42C7-96D7-88C871F89863}"/>
              </a:ext>
            </a:extLst>
          </p:cNvPr>
          <p:cNvCxnSpPr/>
          <p:nvPr/>
        </p:nvCxnSpPr>
        <p:spPr>
          <a:xfrm>
            <a:off x="3775588" y="2393540"/>
            <a:ext cx="0" cy="2580968"/>
          </a:xfrm>
          <a:prstGeom prst="line">
            <a:avLst/>
          </a:prstGeom>
          <a:ln w="31750">
            <a:solidFill>
              <a:srgbClr val="060A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F5CAAA-5DBC-44B8-BF2F-B47AB6D4CDEC}"/>
              </a:ext>
            </a:extLst>
          </p:cNvPr>
          <p:cNvCxnSpPr/>
          <p:nvPr/>
        </p:nvCxnSpPr>
        <p:spPr>
          <a:xfrm>
            <a:off x="8357865" y="2382593"/>
            <a:ext cx="0" cy="2580968"/>
          </a:xfrm>
          <a:prstGeom prst="line">
            <a:avLst/>
          </a:prstGeom>
          <a:ln w="31750">
            <a:solidFill>
              <a:srgbClr val="060A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48A31D-17AA-4EDA-9C52-77B37D816025}"/>
              </a:ext>
            </a:extLst>
          </p:cNvPr>
          <p:cNvSpPr txBox="1"/>
          <p:nvPr/>
        </p:nvSpPr>
        <p:spPr>
          <a:xfrm>
            <a:off x="1150371" y="6002594"/>
            <a:ext cx="1563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DB53F6-C1BA-445C-8989-089D54F9F2D7}"/>
              </a:ext>
            </a:extLst>
          </p:cNvPr>
          <p:cNvSpPr txBox="1"/>
          <p:nvPr/>
        </p:nvSpPr>
        <p:spPr>
          <a:xfrm>
            <a:off x="4620180" y="6002594"/>
            <a:ext cx="2695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Closest pair of points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27EE9-4BC5-47EC-9C09-EE299CDD978D}"/>
              </a:ext>
            </a:extLst>
          </p:cNvPr>
          <p:cNvSpPr txBox="1"/>
          <p:nvPr/>
        </p:nvSpPr>
        <p:spPr>
          <a:xfrm>
            <a:off x="8729355" y="5864094"/>
            <a:ext cx="3226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large number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(Karatsuba)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EFFD435-7ED6-4C8B-9549-815B8715CF79}"/>
              </a:ext>
            </a:extLst>
          </p:cNvPr>
          <p:cNvSpPr txBox="1"/>
          <p:nvPr/>
        </p:nvSpPr>
        <p:spPr>
          <a:xfrm>
            <a:off x="2028500" y="2727852"/>
            <a:ext cx="1548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SVN-Gilroy Light" panose="00000400000000000000" pitchFamily="50" charset="0"/>
              </a:rPr>
              <a:t>9 82 10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BCEE7C9-4B46-4588-81A2-E09E39A21C62}"/>
              </a:ext>
            </a:extLst>
          </p:cNvPr>
          <p:cNvSpPr txBox="1"/>
          <p:nvPr/>
        </p:nvSpPr>
        <p:spPr>
          <a:xfrm>
            <a:off x="2746157" y="3260914"/>
            <a:ext cx="1548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SVN-Gilroy Light" panose="00000400000000000000" pitchFamily="50" charset="0"/>
              </a:rPr>
              <a:t>10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8C7E59-3815-4B96-BA24-B657190EE7C1}"/>
              </a:ext>
            </a:extLst>
          </p:cNvPr>
          <p:cNvSpPr txBox="1"/>
          <p:nvPr/>
        </p:nvSpPr>
        <p:spPr>
          <a:xfrm>
            <a:off x="1313965" y="5324353"/>
            <a:ext cx="169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SVN-Gilroy Light" panose="00000400000000000000" pitchFamily="50" charset="0"/>
              </a:rPr>
              <a:t>3 9 10 27 38 42 82</a:t>
            </a:r>
          </a:p>
          <a:p>
            <a:endParaRPr lang="en-US" sz="1200">
              <a:solidFill>
                <a:schemeClr val="bg1"/>
              </a:solidFill>
              <a:latin typeface="SVN-Gilroy Light" panose="00000400000000000000" pitchFamily="50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FA58572-C7FA-465C-999C-C3156C923C16}"/>
              </a:ext>
            </a:extLst>
          </p:cNvPr>
          <p:cNvSpPr txBox="1"/>
          <p:nvPr/>
        </p:nvSpPr>
        <p:spPr>
          <a:xfrm>
            <a:off x="2224529" y="3123396"/>
            <a:ext cx="1548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SVN-Gilroy Light" panose="00000400000000000000" pitchFamily="50" charset="0"/>
              </a:rPr>
              <a:t> 9 82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EC75AA-C84C-4023-8362-65D52040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2" y="2224617"/>
            <a:ext cx="3093137" cy="2977145"/>
          </a:xfrm>
          <a:prstGeom prst="rect">
            <a:avLst/>
          </a:prstGeom>
        </p:spPr>
      </p:pic>
      <p:pic>
        <p:nvPicPr>
          <p:cNvPr id="10" name="Picture 9" descr="A picture containing scale, accessory, chain&#10;&#10;Description automatically generated">
            <a:extLst>
              <a:ext uri="{FF2B5EF4-FFF2-40B4-BE49-F238E27FC236}">
                <a16:creationId xmlns:a16="http://schemas.microsoft.com/office/drawing/2014/main" id="{DB682329-3979-4B8E-B232-8FF30D782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996" y="2184504"/>
            <a:ext cx="3471420" cy="2977145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B108F029-6FB5-4C32-8FE2-FE36BF6B1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92" y="1966487"/>
            <a:ext cx="3660087" cy="34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9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" y="-76079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Problems: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AC010-AAFA-412A-9ECE-92E8C31813C3}"/>
              </a:ext>
            </a:extLst>
          </p:cNvPr>
          <p:cNvSpPr txBox="1"/>
          <p:nvPr/>
        </p:nvSpPr>
        <p:spPr>
          <a:xfrm>
            <a:off x="386330" y="1254196"/>
            <a:ext cx="6183802" cy="23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>
                <a:solidFill>
                  <a:srgbClr val="060A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case:</a:t>
            </a:r>
          </a:p>
          <a:p>
            <a:pPr>
              <a:lnSpc>
                <a:spcPct val="150000"/>
              </a:lnSpc>
            </a:pPr>
            <a:r>
              <a:rPr lang="en-US" sz="2000" b="1" i="0">
                <a:solidFill>
                  <a:srgbClr val="060A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 sorted array Arr[] of n elements, write </a:t>
            </a:r>
          </a:p>
          <a:p>
            <a:pPr>
              <a:lnSpc>
                <a:spcPct val="150000"/>
              </a:lnSpc>
            </a:pPr>
            <a:r>
              <a:rPr lang="en-US" sz="2000" b="1" i="0">
                <a:solidFill>
                  <a:srgbClr val="060A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to search a given element x in Arr[].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060A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rgbClr val="060A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CFE31-3910-4586-9FBD-0B186EE9B640}"/>
              </a:ext>
            </a:extLst>
          </p:cNvPr>
          <p:cNvSpPr/>
          <p:nvPr/>
        </p:nvSpPr>
        <p:spPr>
          <a:xfrm>
            <a:off x="6438378" y="0"/>
            <a:ext cx="5753622" cy="6858000"/>
          </a:xfrm>
          <a:prstGeom prst="rect">
            <a:avLst/>
          </a:prstGeom>
          <a:solidFill>
            <a:srgbClr val="060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0C1A6-953F-4078-92E2-DE8C947328BF}"/>
              </a:ext>
            </a:extLst>
          </p:cNvPr>
          <p:cNvSpPr txBox="1"/>
          <p:nvPr/>
        </p:nvSpPr>
        <p:spPr>
          <a:xfrm>
            <a:off x="7589909" y="1397633"/>
            <a:ext cx="52878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Pseudocode:</a:t>
            </a: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binary_search(A, n, T) is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 := 0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 := n − 1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L ≤ R do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 := floor((L + R) / 2)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A[m] &lt; T then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 := m + 1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 if A[m] &gt; T then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R := m − 1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else: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return m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unsuccessful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8EC09-A86B-4E12-93A5-0D76A59D6D2F}"/>
              </a:ext>
            </a:extLst>
          </p:cNvPr>
          <p:cNvSpPr txBox="1"/>
          <p:nvPr/>
        </p:nvSpPr>
        <p:spPr>
          <a:xfrm>
            <a:off x="795457" y="3254142"/>
            <a:ext cx="495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a Sorted array.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runs in  logatithmic time in the </a:t>
            </a:r>
            <a:r>
              <a:rPr lang="en-US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worst case.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0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" y="-76079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Problems: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AC010-AAFA-412A-9ECE-92E8C31813C3}"/>
              </a:ext>
            </a:extLst>
          </p:cNvPr>
          <p:cNvSpPr txBox="1"/>
          <p:nvPr/>
        </p:nvSpPr>
        <p:spPr>
          <a:xfrm>
            <a:off x="386330" y="1254196"/>
            <a:ext cx="6183802" cy="23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>
                <a:solidFill>
                  <a:srgbClr val="060A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Unsuitable case:</a:t>
            </a:r>
          </a:p>
          <a:p>
            <a:pPr>
              <a:lnSpc>
                <a:spcPct val="150000"/>
              </a:lnSpc>
            </a:pPr>
            <a:r>
              <a:rPr lang="en-US" sz="2000" b="1" i="0">
                <a:solidFill>
                  <a:srgbClr val="060A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 sorted array Arr[] of n elements, write </a:t>
            </a:r>
          </a:p>
          <a:p>
            <a:pPr>
              <a:lnSpc>
                <a:spcPct val="150000"/>
              </a:lnSpc>
            </a:pPr>
            <a:r>
              <a:rPr lang="en-US" sz="2000" b="1" i="0">
                <a:solidFill>
                  <a:srgbClr val="060A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to calculate sum n elements.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060A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rgbClr val="060A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CFE31-3910-4586-9FBD-0B186EE9B640}"/>
              </a:ext>
            </a:extLst>
          </p:cNvPr>
          <p:cNvSpPr/>
          <p:nvPr/>
        </p:nvSpPr>
        <p:spPr>
          <a:xfrm>
            <a:off x="6438378" y="0"/>
            <a:ext cx="5753622" cy="6858000"/>
          </a:xfrm>
          <a:prstGeom prst="rect">
            <a:avLst/>
          </a:prstGeom>
          <a:solidFill>
            <a:srgbClr val="060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0C1A6-953F-4078-92E2-DE8C947328BF}"/>
              </a:ext>
            </a:extLst>
          </p:cNvPr>
          <p:cNvSpPr txBox="1"/>
          <p:nvPr/>
        </p:nvSpPr>
        <p:spPr>
          <a:xfrm>
            <a:off x="6979259" y="1822981"/>
            <a:ext cx="5287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Pseudocode:</a:t>
            </a: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sum(a, L,  R):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(L == R): return a[L]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 = (L + R) // 2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sumLeft = sum(a, L, m)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sumRight = sum(a, m + 1, R)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sumLeft + sumRight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8EC09-A86B-4E12-93A5-0D76A59D6D2F}"/>
              </a:ext>
            </a:extLst>
          </p:cNvPr>
          <p:cNvSpPr txBox="1"/>
          <p:nvPr/>
        </p:nvSpPr>
        <p:spPr>
          <a:xfrm>
            <a:off x="795457" y="3254142"/>
            <a:ext cx="4957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=&gt; Divide array into two section.</a:t>
            </a:r>
            <a:endParaRPr lang="en-US" sz="2000" b="0" i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sum in each section.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E8514-924B-46E3-A265-E22C0BC1F5A5}"/>
              </a:ext>
            </a:extLst>
          </p:cNvPr>
          <p:cNvSpPr txBox="1"/>
          <p:nvPr/>
        </p:nvSpPr>
        <p:spPr>
          <a:xfrm>
            <a:off x="580965" y="4392313"/>
            <a:ext cx="5386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D-A-C:</a:t>
            </a:r>
          </a:p>
          <a:p>
            <a:r>
              <a:rPr lang="en-US" b="0" i="0">
                <a:effectLst/>
                <a:latin typeface="Courier New" panose="02070309020205020404" pitchFamily="49" charset="0"/>
              </a:rPr>
              <a:t>total run-time: 601.881504 ms </a:t>
            </a:r>
          </a:p>
          <a:p>
            <a:r>
              <a:rPr lang="en-US" b="0" i="0">
                <a:effectLst/>
                <a:latin typeface="Courier New" panose="02070309020205020404" pitchFamily="49" charset="0"/>
              </a:rPr>
              <a:t>Sum = 4998100215846</a:t>
            </a:r>
            <a:endParaRPr lang="en-US"/>
          </a:p>
          <a:p>
            <a:endParaRPr lang="en-US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Others:</a:t>
            </a:r>
          </a:p>
          <a:p>
            <a:r>
              <a:rPr lang="en-US" b="0" i="0">
                <a:effectLst/>
                <a:latin typeface="Courier New" panose="02070309020205020404" pitchFamily="49" charset="0"/>
              </a:rPr>
              <a:t>total run-time: 185.421944 ms </a:t>
            </a:r>
          </a:p>
          <a:p>
            <a:r>
              <a:rPr lang="en-US" b="0" i="0">
                <a:effectLst/>
                <a:latin typeface="Courier New" panose="02070309020205020404" pitchFamily="49" charset="0"/>
              </a:rPr>
              <a:t>Sum = 4998100215846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0740BB0-DFD5-4029-AD5F-D46FF96FD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0" y="0"/>
            <a:ext cx="71501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F48A2-E63A-4FE1-9454-3644F67D29BF}"/>
              </a:ext>
            </a:extLst>
          </p:cNvPr>
          <p:cNvSpPr txBox="1"/>
          <p:nvPr/>
        </p:nvSpPr>
        <p:spPr>
          <a:xfrm>
            <a:off x="838200" y="1003300"/>
            <a:ext cx="3035300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classic problem in the practice part of tourism and transport engineering is the Hanoi Tower lesson.</a:t>
            </a:r>
          </a:p>
          <a:p>
            <a:pPr>
              <a:lnSpc>
                <a:spcPct val="15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=&gt; One of the typical examples applying the divide and conquer method.</a:t>
            </a:r>
          </a:p>
        </p:txBody>
      </p:sp>
    </p:spTree>
    <p:extLst>
      <p:ext uri="{BB962C8B-B14F-4D97-AF65-F5344CB8AC3E}">
        <p14:creationId xmlns:p14="http://schemas.microsoft.com/office/powerpoint/2010/main" val="2523171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" y="-76079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F7FED-9C0B-406D-A3AD-A63A69A4E793}"/>
              </a:ext>
            </a:extLst>
          </p:cNvPr>
          <p:cNvSpPr txBox="1"/>
          <p:nvPr/>
        </p:nvSpPr>
        <p:spPr>
          <a:xfrm>
            <a:off x="1755762" y="1647002"/>
            <a:ext cx="6364224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divide and conquer method is also a way to solve when we encounter difficult tasks, dividing them into smaller tasks to do instead of doing a whole big task, dividing the smaller task will make it easier to perform.</a:t>
            </a:r>
          </a:p>
        </p:txBody>
      </p:sp>
    </p:spTree>
    <p:extLst>
      <p:ext uri="{BB962C8B-B14F-4D97-AF65-F5344CB8AC3E}">
        <p14:creationId xmlns:p14="http://schemas.microsoft.com/office/powerpoint/2010/main" val="32394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" y="-76079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BC128-8912-46FB-9262-9C29AD918C46}"/>
              </a:ext>
            </a:extLst>
          </p:cNvPr>
          <p:cNvSpPr txBox="1"/>
          <p:nvPr/>
        </p:nvSpPr>
        <p:spPr>
          <a:xfrm>
            <a:off x="1177447" y="1553227"/>
            <a:ext cx="8730641" cy="23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4042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i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iven an array of n points in the plane, and the problem is to find out the closest pair of points in the array. </a:t>
            </a:r>
          </a:p>
          <a:p>
            <a:pPr>
              <a:lnSpc>
                <a:spcPct val="150000"/>
              </a:lnSpc>
            </a:pPr>
            <a:r>
              <a:rPr lang="en-US" sz="2000" b="0" i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=&gt; “ The Brute force solution is O(n^2), compute the distance between each pair and return the smallest. We can calculate the smallest distance in O(nLogn) time using Divide and Conquer strategy.”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25E5E-BAE4-48D8-9E5E-0764F957B6CB}"/>
              </a:ext>
            </a:extLst>
          </p:cNvPr>
          <p:cNvSpPr txBox="1"/>
          <p:nvPr/>
        </p:nvSpPr>
        <p:spPr>
          <a:xfrm>
            <a:off x="1177447" y="4309908"/>
            <a:ext cx="6939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1800" b="0" i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[(1,1) (1,4), (2,5), (3,1), (3,3), (5,3), (5,5), (5,6), (6,2), (7,4)]</a:t>
            </a:r>
          </a:p>
          <a:p>
            <a:pPr>
              <a:lnSpc>
                <a:spcPct val="150000"/>
              </a:lnSpc>
            </a:pPr>
            <a:r>
              <a:rPr lang="en-US" sz="1800" b="1" i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1800" b="0" i="1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(5,6), (5,5)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0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" y="-76079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726C6-6205-4A8D-B919-31E49944A5BC}"/>
              </a:ext>
            </a:extLst>
          </p:cNvPr>
          <p:cNvSpPr txBox="1"/>
          <p:nvPr/>
        </p:nvSpPr>
        <p:spPr>
          <a:xfrm>
            <a:off x="1052186" y="1533854"/>
            <a:ext cx="9757776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</a:t>
            </a:r>
            <a:r>
              <a:rPr lang="en-US" sz="20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partial sub-problems leading to the one currently being solved are automatically stored in the </a:t>
            </a:r>
            <a:r>
              <a:rPr lang="en-US" sz="2000" b="0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 call stack</a:t>
            </a:r>
          </a:p>
          <a:p>
            <a:pPr>
              <a:lnSpc>
                <a:spcPct val="150000"/>
              </a:lnSpc>
            </a:pPr>
            <a:r>
              <a:rPr lang="en-US" sz="20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Divide-and-conquer algorithms can also be implemented by a non-recursive program that stores the partial sub-problems in some explicit data structure, such as a stack, 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queue, or priority queue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Must make sure that there is sufficient memory allocated for the recursion stack, otherwise, the execution may fail because of stack overflow.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Choosing the smallest or simplest possible base cases usually leads to simpler programs.</a:t>
            </a:r>
          </a:p>
        </p:txBody>
      </p:sp>
    </p:spTree>
    <p:extLst>
      <p:ext uri="{BB962C8B-B14F-4D97-AF65-F5344CB8AC3E}">
        <p14:creationId xmlns:p14="http://schemas.microsoft.com/office/powerpoint/2010/main" val="336168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" y="-76079"/>
            <a:ext cx="4693918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6EEC4-D200-4F90-A006-7AC0E5B7EBF3}"/>
              </a:ext>
            </a:extLst>
          </p:cNvPr>
          <p:cNvSpPr txBox="1"/>
          <p:nvPr/>
        </p:nvSpPr>
        <p:spPr>
          <a:xfrm>
            <a:off x="1091852" y="1571755"/>
            <a:ext cx="1019175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source: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https://www.javatpoint.com/divide-and-conquer-introduction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https://www.geeksforgeeks.org/divide-and-conquer-algorithm-introduction/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http://www.cs.cmu.edu/afs/cs/academic/class/15210-s15/www/lectures/dandc-notes.pdf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Anany Levitin, Introduction to the Design and Analysis of Algorithms, 3rd Edition, 2014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https://www.geeksforgeeks.org/fundamentals-of-algorithms/#AnalysisofAlgorithms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https://www.codechef.com/wiki/test-generation-plan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51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185783-8933-4B0E-A8A4-5C8915E0646F}"/>
              </a:ext>
            </a:extLst>
          </p:cNvPr>
          <p:cNvSpPr/>
          <p:nvPr/>
        </p:nvSpPr>
        <p:spPr>
          <a:xfrm>
            <a:off x="1" y="1"/>
            <a:ext cx="6096000" cy="6858000"/>
          </a:xfrm>
          <a:prstGeom prst="rect">
            <a:avLst/>
          </a:prstGeom>
          <a:solidFill>
            <a:srgbClr val="060A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89992-A85F-49F0-9787-01F6C5AA5AEE}"/>
              </a:ext>
            </a:extLst>
          </p:cNvPr>
          <p:cNvSpPr txBox="1"/>
          <p:nvPr/>
        </p:nvSpPr>
        <p:spPr>
          <a:xfrm>
            <a:off x="4243850" y="2935916"/>
            <a:ext cx="3527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UTM Staccato " panose="02040603050506020204" pitchFamily="18" charset="0"/>
              </a:rPr>
              <a:t>Thank</a:t>
            </a:r>
            <a:r>
              <a:rPr lang="en-US" sz="6000">
                <a:latin typeface="UTM Staccato " panose="02040603050506020204" pitchFamily="18" charset="0"/>
              </a:rPr>
              <a:t> </a:t>
            </a:r>
            <a:r>
              <a:rPr lang="en-US" sz="6000">
                <a:solidFill>
                  <a:srgbClr val="060A12"/>
                </a:solidFill>
                <a:latin typeface="UTM Staccato " panose="020406030505060202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28919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9F0E5-5DF4-4AB2-BE5B-C870F8EA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55713"/>
            <a:ext cx="8686800" cy="5946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3F785-4270-45BD-ACBF-81D3D4FD9594}"/>
              </a:ext>
            </a:extLst>
          </p:cNvPr>
          <p:cNvSpPr txBox="1"/>
          <p:nvPr/>
        </p:nvSpPr>
        <p:spPr>
          <a:xfrm>
            <a:off x="0" y="6540057"/>
            <a:ext cx="846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https://web.eecs.umich.edu/~aprakash/eecs282/lectures/11-recursion.pdf</a:t>
            </a:r>
          </a:p>
        </p:txBody>
      </p:sp>
    </p:spTree>
    <p:extLst>
      <p:ext uri="{BB962C8B-B14F-4D97-AF65-F5344CB8AC3E}">
        <p14:creationId xmlns:p14="http://schemas.microsoft.com/office/powerpoint/2010/main" val="225651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27D802-AAC7-4E0B-985E-A5640ACBBD62}"/>
              </a:ext>
            </a:extLst>
          </p:cNvPr>
          <p:cNvSpPr/>
          <p:nvPr/>
        </p:nvSpPr>
        <p:spPr>
          <a:xfrm>
            <a:off x="0" y="0"/>
            <a:ext cx="3185160" cy="6858000"/>
          </a:xfrm>
          <a:prstGeom prst="rect">
            <a:avLst/>
          </a:prstGeom>
          <a:solidFill>
            <a:srgbClr val="060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6DBB9-1FD2-4EA0-9F0D-0E675AD05708}"/>
              </a:ext>
            </a:extLst>
          </p:cNvPr>
          <p:cNvSpPr txBox="1"/>
          <p:nvPr/>
        </p:nvSpPr>
        <p:spPr>
          <a:xfrm>
            <a:off x="4859448" y="1212526"/>
            <a:ext cx="6705600" cy="443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I. Introduce algorithm: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II. Feature of the problem: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III. Generality algorithm: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IV. Positive &amp; Negative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V. Problems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VI.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07812-F561-4FF3-9B1F-B8B94022941D}"/>
              </a:ext>
            </a:extLst>
          </p:cNvPr>
          <p:cNvSpPr txBox="1"/>
          <p:nvPr/>
        </p:nvSpPr>
        <p:spPr>
          <a:xfrm>
            <a:off x="595413" y="2844224"/>
            <a:ext cx="202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9115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A150-CCAA-4148-B257-9A3073F1F3AE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E91FDA03-CEAE-463C-952F-6DAFF88F9571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Single Corner Snipped 24">
              <a:extLst>
                <a:ext uri="{FF2B5EF4-FFF2-40B4-BE49-F238E27FC236}">
                  <a16:creationId xmlns:a16="http://schemas.microsoft.com/office/drawing/2014/main" id="{FA18CC41-534C-4084-A983-B33D8A0225E7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13360" y="4866"/>
            <a:ext cx="588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Introduce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90AC0-8912-45CF-86F5-0E5FBAC4D1C0}"/>
              </a:ext>
            </a:extLst>
          </p:cNvPr>
          <p:cNvSpPr txBox="1"/>
          <p:nvPr/>
        </p:nvSpPr>
        <p:spPr>
          <a:xfrm>
            <a:off x="1273397" y="1438539"/>
            <a:ext cx="597298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Divide and conquer is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design paradigm.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The basis of efficient  algorithms for many problems.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C90A5-87DC-4EA2-9EAB-BD2767FDCB01}"/>
              </a:ext>
            </a:extLst>
          </p:cNvPr>
          <p:cNvSpPr txBox="1"/>
          <p:nvPr/>
        </p:nvSpPr>
        <p:spPr>
          <a:xfrm>
            <a:off x="1273397" y="3429000"/>
            <a:ext cx="9467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algorithm design paradigm and programming technique?</a:t>
            </a:r>
          </a:p>
          <a:p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=&gt; It should be noted that, D-A-C isn’t programming technique. 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=&gt; Algorithm design paradigm is a finite sequence of well-defined, computer-implementable instructions, typically to solve a class of problems. 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Programming technique is the technique of implementing a solutionsoftware (data structure + algorithm) based on one platformmethodology and one or more programming languages to suit the specific requirements of the application.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18AA3-4464-434B-A9F6-2933F886E0B3}"/>
              </a:ext>
            </a:extLst>
          </p:cNvPr>
          <p:cNvSpPr txBox="1"/>
          <p:nvPr/>
        </p:nvSpPr>
        <p:spPr>
          <a:xfrm>
            <a:off x="213360" y="6535131"/>
            <a:ext cx="1075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http://dulieu.tailieuhoctap.vn/books/cong-nghe-thong-tin/the-loai-khac/file_goc_780964.pdf</a:t>
            </a:r>
          </a:p>
        </p:txBody>
      </p:sp>
    </p:spTree>
    <p:extLst>
      <p:ext uri="{BB962C8B-B14F-4D97-AF65-F5344CB8AC3E}">
        <p14:creationId xmlns:p14="http://schemas.microsoft.com/office/powerpoint/2010/main" val="299720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A150-CCAA-4148-B257-9A3073F1F3AE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E91FDA03-CEAE-463C-952F-6DAFF88F9571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Single Corner Snipped 24">
              <a:extLst>
                <a:ext uri="{FF2B5EF4-FFF2-40B4-BE49-F238E27FC236}">
                  <a16:creationId xmlns:a16="http://schemas.microsoft.com/office/drawing/2014/main" id="{FA18CC41-534C-4084-A983-B33D8A0225E7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213360" y="4866"/>
            <a:ext cx="588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Introduce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90AC0-8912-45CF-86F5-0E5FBAC4D1C0}"/>
              </a:ext>
            </a:extLst>
          </p:cNvPr>
          <p:cNvSpPr txBox="1"/>
          <p:nvPr/>
        </p:nvSpPr>
        <p:spPr>
          <a:xfrm>
            <a:off x="681812" y="1557301"/>
            <a:ext cx="5972988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Its basic idea is to decompose a given problem into  two or more similar, to solve them in turn, and to compose their solutions to solve the given problem.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Should be used only when each problem may generate two or more subproblems.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-It’s ideally suited for parallel computations, in which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subproblem can be solved simultaneously by its 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own processor.</a:t>
            </a:r>
          </a:p>
          <a:p>
            <a:pPr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3035458-59A8-4C44-898B-099C3E733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536701"/>
            <a:ext cx="5134042" cy="5096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BE77D6-8F98-49AF-9E71-AF1DA6A77286}"/>
              </a:ext>
            </a:extLst>
          </p:cNvPr>
          <p:cNvSpPr txBox="1"/>
          <p:nvPr/>
        </p:nvSpPr>
        <p:spPr>
          <a:xfrm>
            <a:off x="8891456" y="917027"/>
            <a:ext cx="1563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3117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113230" y="92333"/>
            <a:ext cx="469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Feature of the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FB7AA-0C1F-4BCD-9E19-B786B1F33ECA}"/>
                  </a:ext>
                </a:extLst>
              </p:cNvPr>
              <p:cNvSpPr txBox="1"/>
              <p:nvPr/>
            </p:nvSpPr>
            <p:spPr>
              <a:xfrm>
                <a:off x="1787930" y="1219411"/>
                <a:ext cx="9457823" cy="4191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u="sng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“For an array of </a:t>
                </a:r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elements, sort the elementsof the sequence in ascending order.”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=&gt; Sort( array[n/2]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“Give an integer </a:t>
                </a:r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an integer </a:t>
                </a:r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(n</a:t>
                </a: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≥1).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=&gt; </a:t>
                </a:r>
                <a:r>
                  <a:rPr lang="en-US" sz="2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30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en-US" sz="2000" baseline="30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⌊n/2⌋</a:t>
                </a:r>
                <a:r>
                  <a:rPr lang="en-US" sz="2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⋅a</a:t>
                </a:r>
                <a:r>
                  <a:rPr lang="en-US" sz="2000" baseline="30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⌈n/2⌉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</a:t>
                </a:r>
                <a:r>
                  <a:rPr lang="en-US" sz="20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 3: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unordered list of 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elements, find 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=&gt; Fin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 array[n/2] )</a:t>
                </a:r>
                <a:endParaRPr lang="en-US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FB7AA-0C1F-4BCD-9E19-B786B1F3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30" y="1219411"/>
                <a:ext cx="9457823" cy="4191981"/>
              </a:xfrm>
              <a:prstGeom prst="rect">
                <a:avLst/>
              </a:prstGeom>
              <a:blipFill>
                <a:blip r:embed="rId2"/>
                <a:stretch>
                  <a:fillRect l="-644" b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70AF83-889E-44D2-B822-1B24FE021E89}"/>
              </a:ext>
            </a:extLst>
          </p:cNvPr>
          <p:cNvSpPr txBox="1"/>
          <p:nvPr/>
        </p:nvSpPr>
        <p:spPr>
          <a:xfrm>
            <a:off x="1146412" y="5813947"/>
            <a:ext cx="898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What are the common features of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170775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113230" y="92333"/>
            <a:ext cx="469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Feature of the problem: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030A2-521D-4CB4-924B-BAF36C847EF2}"/>
              </a:ext>
            </a:extLst>
          </p:cNvPr>
          <p:cNvSpPr txBox="1"/>
          <p:nvPr/>
        </p:nvSpPr>
        <p:spPr>
          <a:xfrm>
            <a:off x="1303560" y="1695367"/>
            <a:ext cx="10105968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The original problem is replaced with a more general problem in order to create a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recursive relationship.</a:t>
            </a:r>
          </a:p>
          <a:p>
            <a:pPr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: Why do we have to use recursive call? If we don't use recursive calls, </a:t>
            </a:r>
          </a:p>
          <a:p>
            <a:pPr>
              <a:lnSpc>
                <a:spcPct val="150000"/>
              </a:lnSpc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what other ways can we use them?</a:t>
            </a:r>
          </a:p>
          <a:p>
            <a:pPr>
              <a:lnSpc>
                <a:spcPct val="150000"/>
              </a:lnSpc>
            </a:pPr>
            <a:r>
              <a:rPr lang="en-US" sz="2000" b="0" i="1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divide-and-conquer creates at least two subproblems, so It makes multiple recursive calls. It’s easier and brief to use this way of programming.</a:t>
            </a:r>
          </a:p>
          <a:p>
            <a:pPr>
              <a:lnSpc>
                <a:spcPct val="150000"/>
              </a:lnSpc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=&gt; In addition to the recursive call, we can also use other ways such as process logging in stack data structures, queue, etc.</a:t>
            </a:r>
          </a:p>
        </p:txBody>
      </p:sp>
    </p:spTree>
    <p:extLst>
      <p:ext uri="{BB962C8B-B14F-4D97-AF65-F5344CB8AC3E}">
        <p14:creationId xmlns:p14="http://schemas.microsoft.com/office/powerpoint/2010/main" val="358592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25F52-B81F-44DB-B789-AC48786C8854}"/>
              </a:ext>
            </a:extLst>
          </p:cNvPr>
          <p:cNvGrpSpPr/>
          <p:nvPr/>
        </p:nvGrpSpPr>
        <p:grpSpPr>
          <a:xfrm>
            <a:off x="0" y="0"/>
            <a:ext cx="4693920" cy="707886"/>
            <a:chOff x="0" y="-1"/>
            <a:chExt cx="6794500" cy="730251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257A9414-E6BB-44E9-8E69-A734BE2CD1D8}"/>
                </a:ext>
              </a:extLst>
            </p:cNvPr>
            <p:cNvSpPr/>
            <p:nvPr/>
          </p:nvSpPr>
          <p:spPr>
            <a:xfrm rot="10800000" flipH="1">
              <a:off x="1" y="0"/>
              <a:ext cx="6794499" cy="730250"/>
            </a:xfrm>
            <a:prstGeom prst="snip1Rect">
              <a:avLst>
                <a:gd name="adj" fmla="val 50000"/>
              </a:avLst>
            </a:prstGeom>
            <a:solidFill>
              <a:srgbClr val="060A1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04EFA1AC-23BB-4116-9AF3-8AFC4D4FCFAC}"/>
                </a:ext>
              </a:extLst>
            </p:cNvPr>
            <p:cNvSpPr/>
            <p:nvPr/>
          </p:nvSpPr>
          <p:spPr>
            <a:xfrm rot="10800000" flipH="1">
              <a:off x="0" y="-1"/>
              <a:ext cx="6583680" cy="685800"/>
            </a:xfrm>
            <a:prstGeom prst="snip1Rect">
              <a:avLst>
                <a:gd name="adj" fmla="val 50000"/>
              </a:avLst>
            </a:prstGeom>
            <a:solidFill>
              <a:srgbClr val="06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B49BCD-9FCA-400D-A796-A31AD402FD10}"/>
              </a:ext>
            </a:extLst>
          </p:cNvPr>
          <p:cNvSpPr txBox="1"/>
          <p:nvPr/>
        </p:nvSpPr>
        <p:spPr>
          <a:xfrm>
            <a:off x="113230" y="92333"/>
            <a:ext cx="469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Feature of the problem: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030A2-521D-4CB4-924B-BAF36C847EF2}"/>
              </a:ext>
            </a:extLst>
          </p:cNvPr>
          <p:cNvSpPr txBox="1"/>
          <p:nvPr/>
        </p:nvSpPr>
        <p:spPr>
          <a:xfrm>
            <a:off x="1421840" y="1736308"/>
            <a:ext cx="10424417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Each difficult or large problem and it can be divided into two or more subproblems.</a:t>
            </a:r>
          </a:p>
          <a:p>
            <a:pPr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=&gt; From the examples we see that most problems are broken down into two parts </a:t>
            </a:r>
          </a:p>
          <a:p>
            <a:pPr>
              <a:lnSpc>
                <a:spcPct val="150000"/>
              </a:lnSpc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instead of multiple parts. It depends on the specific problem, but for ease of </a:t>
            </a:r>
          </a:p>
          <a:p>
            <a:pPr>
              <a:lnSpc>
                <a:spcPct val="150000"/>
              </a:lnSpc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we often divide the problem into 2 parts. And so on until the problem</a:t>
            </a:r>
          </a:p>
          <a:p>
            <a:pPr>
              <a:lnSpc>
                <a:spcPct val="150000"/>
              </a:lnSpc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cannot be broken down anymore.</a:t>
            </a:r>
          </a:p>
        </p:txBody>
      </p:sp>
    </p:spTree>
    <p:extLst>
      <p:ext uri="{BB962C8B-B14F-4D97-AF65-F5344CB8AC3E}">
        <p14:creationId xmlns:p14="http://schemas.microsoft.com/office/powerpoint/2010/main" val="404051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1735</Words>
  <Application>Microsoft Office PowerPoint</Application>
  <PresentationFormat>Widescreen</PresentationFormat>
  <Paragraphs>209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SVN-Gilroy Light</vt:lpstr>
      <vt:lpstr>Times New Roman</vt:lpstr>
      <vt:lpstr>UTM Staccato 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Trương Quốc Trường</dc:creator>
  <cp:lastModifiedBy>Trương Quốc Trường</cp:lastModifiedBy>
  <cp:revision>137</cp:revision>
  <dcterms:created xsi:type="dcterms:W3CDTF">2021-03-27T14:46:27Z</dcterms:created>
  <dcterms:modified xsi:type="dcterms:W3CDTF">2021-05-07T16:41:37Z</dcterms:modified>
</cp:coreProperties>
</file>