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88" r:id="rId5"/>
    <p:sldId id="259" r:id="rId6"/>
    <p:sldId id="289" r:id="rId7"/>
    <p:sldId id="292" r:id="rId8"/>
    <p:sldId id="291" r:id="rId9"/>
    <p:sldId id="290" r:id="rId10"/>
    <p:sldId id="285" r:id="rId11"/>
    <p:sldId id="294" r:id="rId12"/>
    <p:sldId id="296" r:id="rId13"/>
    <p:sldId id="302" r:id="rId14"/>
    <p:sldId id="297" r:id="rId15"/>
    <p:sldId id="303" r:id="rId16"/>
    <p:sldId id="261" r:id="rId17"/>
    <p:sldId id="293" r:id="rId18"/>
    <p:sldId id="262" r:id="rId19"/>
    <p:sldId id="286" r:id="rId20"/>
    <p:sldId id="298" r:id="rId21"/>
    <p:sldId id="299" r:id="rId22"/>
    <p:sldId id="287" r:id="rId23"/>
    <p:sldId id="270" r:id="rId24"/>
    <p:sldId id="300" r:id="rId25"/>
    <p:sldId id="260" r:id="rId26"/>
    <p:sldId id="301" r:id="rId27"/>
    <p:sldId id="278" r:id="rId28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Montserrat ExtraBold" panose="00000900000000000000" pitchFamily="2" charset="0"/>
      <p:bold r:id="rId40"/>
      <p:boldItalic r:id="rId41"/>
    </p:embeddedFont>
    <p:embeddedFont>
      <p:font typeface="Montserrat Light" panose="000004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75C888-D13C-4F04-A0A8-709BC2F43DA2}">
  <a:tblStyle styleId="{9E75C888-D13C-4F04-A0A8-709BC2F43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0" autoAdjust="0"/>
  </p:normalViewPr>
  <p:slideViewPr>
    <p:cSldViewPr snapToGrid="0">
      <p:cViewPr varScale="1">
        <p:scale>
          <a:sx n="93" d="100"/>
          <a:sy n="9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89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6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9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842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2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9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7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7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3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43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5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89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2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48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2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0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219296" y="965020"/>
            <a:ext cx="1224752" cy="1599767"/>
            <a:chOff x="1219296" y="965020"/>
            <a:chExt cx="1224752" cy="159976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900" y="0"/>
            <a:ext cx="9143992" cy="1286721"/>
            <a:chOff x="900" y="0"/>
            <a:chExt cx="9143992" cy="1286721"/>
          </a:xfrm>
        </p:grpSpPr>
        <p:sp>
          <p:nvSpPr>
            <p:cNvPr id="159" name="Google Shape;159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9" name="Google Shape;209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2" name="Google Shape;222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06" name="Google Shape;306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19" name="Google Shape;319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1" name="Google Shape;391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3" name="Google Shape;443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6" name="Google Shape;466;p1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7" name="Google Shape;467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8" name="Google Shape;468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7" name="Google Shape;537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5" name="Google Shape;575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3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vide-and-conquer-introduction" TargetMode="External"/><Relationship Id="rId7" Type="http://schemas.openxmlformats.org/officeDocument/2006/relationships/hyperlink" Target="https://www.codechef.com/wiki/test-generation-pla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fundamentals-of-algorithms/#AnalysisofAlgorithms" TargetMode="External"/><Relationship Id="rId5" Type="http://schemas.openxmlformats.org/officeDocument/2006/relationships/hyperlink" Target="http://www.cs.cmu.edu/afs/cs/academic/class/15210-s15/www/lectures/dandc-notes.pdf" TargetMode="External"/><Relationship Id="rId4" Type="http://schemas.openxmlformats.org/officeDocument/2006/relationships/hyperlink" Target="https://www.geeksforgeeks.org/divide-and-conquer-algorithm-introduc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"/>
          <p:cNvSpPr txBox="1">
            <a:spLocks noGrp="1"/>
          </p:cNvSpPr>
          <p:nvPr>
            <p:ph type="ctrTitle"/>
          </p:nvPr>
        </p:nvSpPr>
        <p:spPr>
          <a:xfrm>
            <a:off x="-109332" y="934278"/>
            <a:ext cx="6927574" cy="3528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Introduce the method  </a:t>
            </a:r>
            <a:b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of designing a </a:t>
            </a:r>
            <a:b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DIVIDE  AND  CONQUER </a:t>
            </a:r>
            <a:b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 Algorithm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0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2871957-15CF-404E-9810-48432E5223D6}"/>
              </a:ext>
            </a:extLst>
          </p:cNvPr>
          <p:cNvSpPr/>
          <p:nvPr/>
        </p:nvSpPr>
        <p:spPr>
          <a:xfrm>
            <a:off x="5454384" y="886606"/>
            <a:ext cx="3372266" cy="217993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5782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Feature of the problem</a:t>
            </a: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7C157B-CB4F-4E84-8E11-C9C7361D32B3}"/>
              </a:ext>
            </a:extLst>
          </p:cNvPr>
          <p:cNvGrpSpPr/>
          <p:nvPr/>
        </p:nvGrpSpPr>
        <p:grpSpPr>
          <a:xfrm>
            <a:off x="262891" y="1976571"/>
            <a:ext cx="4640580" cy="3027230"/>
            <a:chOff x="262891" y="1976571"/>
            <a:chExt cx="4640580" cy="302723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94F4011-2675-4356-B49E-13952501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91" y="1976571"/>
              <a:ext cx="4640580" cy="30272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EC56B-F245-4D46-8D47-967C1B4FC49C}"/>
                </a:ext>
              </a:extLst>
            </p:cNvPr>
            <p:cNvSpPr txBox="1"/>
            <p:nvPr/>
          </p:nvSpPr>
          <p:spPr>
            <a:xfrm>
              <a:off x="2457450" y="2091690"/>
              <a:ext cx="88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1C2D6B"/>
                  </a:solidFill>
                  <a:latin typeface="Amasis MT Pro Black" panose="020B0604020202020204" pitchFamily="18" charset="0"/>
                </a:rPr>
                <a:t>&lt; / 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6A5E2A-8520-4822-9140-B86D180F1DA9}"/>
                </a:ext>
              </a:extLst>
            </p:cNvPr>
            <p:cNvSpPr txBox="1"/>
            <p:nvPr/>
          </p:nvSpPr>
          <p:spPr>
            <a:xfrm>
              <a:off x="666750" y="2358152"/>
              <a:ext cx="880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1C2D6B"/>
                  </a:solidFill>
                  <a:latin typeface="Amasis MT Pro Black" panose="020B0604020202020204" pitchFamily="18" charset="0"/>
                </a:rPr>
                <a:t>D-A-C</a:t>
              </a:r>
            </a:p>
          </p:txBody>
        </p:sp>
      </p:grp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5498EED-B818-42BB-A6F5-44C089E5D6B8}"/>
              </a:ext>
            </a:extLst>
          </p:cNvPr>
          <p:cNvSpPr/>
          <p:nvPr/>
        </p:nvSpPr>
        <p:spPr>
          <a:xfrm>
            <a:off x="5347251" y="791870"/>
            <a:ext cx="3372266" cy="217993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05B2F-199B-416E-9916-9FB42B6F81E6}"/>
              </a:ext>
            </a:extLst>
          </p:cNvPr>
          <p:cNvSpPr txBox="1"/>
          <p:nvPr/>
        </p:nvSpPr>
        <p:spPr>
          <a:xfrm>
            <a:off x="5814061" y="1342489"/>
            <a:ext cx="266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Montserrat Light" panose="00000400000000000000" pitchFamily="2" charset="0"/>
              </a:rPr>
              <a:t>How do we know it's a divide-and-conquer problem?</a:t>
            </a:r>
          </a:p>
        </p:txBody>
      </p:sp>
    </p:spTree>
    <p:extLst>
      <p:ext uri="{BB962C8B-B14F-4D97-AF65-F5344CB8AC3E}">
        <p14:creationId xmlns:p14="http://schemas.microsoft.com/office/powerpoint/2010/main" val="292603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0B2D12-CCE2-4056-B5DF-CF8B0815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12195"/>
            <a:ext cx="3264039" cy="1870664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761FF9F2-7EF9-4B3E-AA7B-BE2A78FD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667" y="534587"/>
            <a:ext cx="3292682" cy="31203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B3DDDA-CBB6-4712-A25C-8A6FAE4CF4B2}"/>
              </a:ext>
            </a:extLst>
          </p:cNvPr>
          <p:cNvCxnSpPr>
            <a:cxnSpLocks/>
          </p:cNvCxnSpPr>
          <p:nvPr/>
        </p:nvCxnSpPr>
        <p:spPr>
          <a:xfrm>
            <a:off x="5812667" y="617220"/>
            <a:ext cx="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E44092-89C1-46C5-9996-AFB7A35AA1FD}"/>
              </a:ext>
            </a:extLst>
          </p:cNvPr>
          <p:cNvCxnSpPr>
            <a:cxnSpLocks/>
          </p:cNvCxnSpPr>
          <p:nvPr/>
        </p:nvCxnSpPr>
        <p:spPr>
          <a:xfrm flipH="1">
            <a:off x="2354579" y="1882859"/>
            <a:ext cx="32051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F5E66D43-1530-4A04-85C3-16361F35F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36" y="1988820"/>
            <a:ext cx="3541052" cy="2033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7DD782-78D7-41AD-B739-369D17AE3A53}"/>
              </a:ext>
            </a:extLst>
          </p:cNvPr>
          <p:cNvSpPr txBox="1"/>
          <p:nvPr/>
        </p:nvSpPr>
        <p:spPr>
          <a:xfrm>
            <a:off x="340469" y="531964"/>
            <a:ext cx="1737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Light" panose="00000400000000000000" pitchFamily="2" charset="0"/>
              </a:rPr>
              <a:t>What do these problems have </a:t>
            </a:r>
          </a:p>
          <a:p>
            <a:r>
              <a:rPr lang="en-US" sz="1600">
                <a:latin typeface="Montserrat Light" panose="00000400000000000000" pitchFamily="2" charset="0"/>
              </a:rPr>
              <a:t>in common?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8F7436EA-7E54-419C-B98A-3422824B748A}"/>
              </a:ext>
            </a:extLst>
          </p:cNvPr>
          <p:cNvSpPr/>
          <p:nvPr/>
        </p:nvSpPr>
        <p:spPr>
          <a:xfrm>
            <a:off x="63456" y="240068"/>
            <a:ext cx="2291124" cy="153505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684624" y="1247350"/>
            <a:ext cx="613305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lnSpc>
                <a:spcPct val="150000"/>
              </a:lnSpc>
              <a:buNone/>
            </a:pPr>
            <a:r>
              <a:rPr lang="en-US" sz="1800">
                <a:latin typeface="Montserrat" panose="00000500000000000000" pitchFamily="2" charset="0"/>
                <a:cs typeface="Times New Roman" panose="02020603050405020304" pitchFamily="18" charset="0"/>
              </a:rPr>
              <a:t>- The original problem is replaced with a more general problem in order to create a recursive relationship.</a:t>
            </a:r>
          </a:p>
          <a:p>
            <a:pPr marL="38100" indent="0">
              <a:lnSpc>
                <a:spcPct val="150000"/>
              </a:lnSpc>
              <a:buNone/>
            </a:pPr>
            <a:r>
              <a:rPr lang="en-US" sz="1800">
                <a:latin typeface="Montserrat" panose="00000500000000000000" pitchFamily="2" charset="0"/>
                <a:cs typeface="Times New Roman" panose="02020603050405020304" pitchFamily="18" charset="0"/>
              </a:rPr>
              <a:t>- Each difficult or large problem and it can be divided into two or more subproblems.</a:t>
            </a:r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A picture containing doll&#10;&#10;Description automatically generated">
            <a:extLst>
              <a:ext uri="{FF2B5EF4-FFF2-40B4-BE49-F238E27FC236}">
                <a16:creationId xmlns:a16="http://schemas.microsoft.com/office/drawing/2014/main" id="{6E4906E9-0924-4ACE-83CF-08E50AE1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0" y="2571799"/>
            <a:ext cx="1843342" cy="25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56077"/>
            <a:ext cx="40977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Question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670" name="Google Shape;670;p20"/>
          <p:cNvSpPr txBox="1">
            <a:spLocks noGrp="1"/>
          </p:cNvSpPr>
          <p:nvPr>
            <p:ph type="subTitle" idx="4294967295"/>
          </p:nvPr>
        </p:nvSpPr>
        <p:spPr>
          <a:xfrm>
            <a:off x="376524" y="1853069"/>
            <a:ext cx="4397830" cy="174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50000"/>
              </a:lnSpc>
              <a:buNone/>
            </a:pPr>
            <a:r>
              <a:rPr lang="en-US" sz="1600" i="1">
                <a:latin typeface="Montserrat" panose="00000500000000000000" pitchFamily="2" charset="0"/>
                <a:cs typeface="Times New Roman" panose="02020603050405020304" pitchFamily="18" charset="0"/>
              </a:rPr>
              <a:t>Why do we have to use recursive call? If we don't use recursive calls, what other ways can we use them?</a:t>
            </a:r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86AD45-B2BA-41C1-9771-2A630710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20" y="648395"/>
            <a:ext cx="4397829" cy="30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802700" y="1303860"/>
            <a:ext cx="6014974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/>
              <a:t>- Algorithms creates at least two subproblems, so it makes multiple recursive calls. It’s easier and more brief.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/>
              <a:t>- In addition to the recursive call, we can also use stack data structures, queue, etc.</a:t>
            </a:r>
            <a:endParaRPr sz="1800" i="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A877167-6617-4D4B-BDDB-4CF7C2DE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" y="3172961"/>
            <a:ext cx="4520024" cy="19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24CF23B-EE2C-4243-A117-3AA2EDCE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226312"/>
            <a:ext cx="3772049" cy="3227696"/>
          </a:xfrm>
          <a:prstGeom prst="rect">
            <a:avLst/>
          </a:prstGeom>
        </p:spPr>
      </p:pic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2920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2B53EA-85F9-48A9-B7A3-5104BF931A11}"/>
              </a:ext>
            </a:extLst>
          </p:cNvPr>
          <p:cNvSpPr/>
          <p:nvPr/>
        </p:nvSpPr>
        <p:spPr>
          <a:xfrm>
            <a:off x="963150" y="1961367"/>
            <a:ext cx="3966885" cy="2985283"/>
          </a:xfrm>
          <a:prstGeom prst="roundRect">
            <a:avLst/>
          </a:prstGeom>
          <a:blipFill dpi="0" rotWithShape="1">
            <a:blip r:embed="rId4"/>
            <a:srcRect/>
            <a:stretch>
              <a:fillRect l="-15000" t="-18000" r="-15000" b="-3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AA1D0-90F6-4CA5-B831-BE303DD8C825}"/>
              </a:ext>
            </a:extLst>
          </p:cNvPr>
          <p:cNvSpPr txBox="1"/>
          <p:nvPr/>
        </p:nvSpPr>
        <p:spPr>
          <a:xfrm>
            <a:off x="6302846" y="1097303"/>
            <a:ext cx="261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ontserrat" panose="00000500000000000000" pitchFamily="2" charset="0"/>
              </a:rPr>
              <a:t>How to solve problems by the divide and conquer algorithm?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56583-F613-4732-8040-361FAC12F189}"/>
              </a:ext>
            </a:extLst>
          </p:cNvPr>
          <p:cNvGrpSpPr/>
          <p:nvPr/>
        </p:nvGrpSpPr>
        <p:grpSpPr>
          <a:xfrm>
            <a:off x="5975076" y="1240168"/>
            <a:ext cx="2105197" cy="1533309"/>
            <a:chOff x="573221" y="599659"/>
            <a:chExt cx="3738918" cy="2723222"/>
          </a:xfrm>
        </p:grpSpPr>
        <p:grpSp>
          <p:nvGrpSpPr>
            <p:cNvPr id="18" name="Google Shape;1458;p40">
              <a:extLst>
                <a:ext uri="{FF2B5EF4-FFF2-40B4-BE49-F238E27FC236}">
                  <a16:creationId xmlns:a16="http://schemas.microsoft.com/office/drawing/2014/main" id="{4F76910D-C4C1-4281-98CD-7BB38F0F4287}"/>
                </a:ext>
              </a:extLst>
            </p:cNvPr>
            <p:cNvGrpSpPr/>
            <p:nvPr/>
          </p:nvGrpSpPr>
          <p:grpSpPr>
            <a:xfrm>
              <a:off x="573221" y="599659"/>
              <a:ext cx="3031789" cy="2723222"/>
              <a:chOff x="1147762" y="1131887"/>
              <a:chExt cx="5137150" cy="4619626"/>
            </a:xfrm>
          </p:grpSpPr>
          <p:sp>
            <p:nvSpPr>
              <p:cNvPr id="19" name="Google Shape;1459;p40">
                <a:extLst>
                  <a:ext uri="{FF2B5EF4-FFF2-40B4-BE49-F238E27FC236}">
                    <a16:creationId xmlns:a16="http://schemas.microsoft.com/office/drawing/2014/main" id="{0AF79567-401D-46F5-8E21-47ABD353D75B}"/>
                  </a:ext>
                </a:extLst>
              </p:cNvPr>
              <p:cNvSpPr/>
              <p:nvPr/>
            </p:nvSpPr>
            <p:spPr>
              <a:xfrm>
                <a:off x="1147762" y="2425700"/>
                <a:ext cx="2505075" cy="332581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751" extrusionOk="0">
                    <a:moveTo>
                      <a:pt x="62" y="403"/>
                    </a:moveTo>
                    <a:cubicBezTo>
                      <a:pt x="9" y="496"/>
                      <a:pt x="0" y="584"/>
                      <a:pt x="37" y="649"/>
                    </a:cubicBezTo>
                    <a:cubicBezTo>
                      <a:pt x="75" y="715"/>
                      <a:pt x="155" y="751"/>
                      <a:pt x="263" y="751"/>
                    </a:cubicBezTo>
                    <a:cubicBezTo>
                      <a:pt x="449" y="751"/>
                      <a:pt x="449" y="751"/>
                      <a:pt x="449" y="751"/>
                    </a:cubicBezTo>
                    <a:cubicBezTo>
                      <a:pt x="413" y="733"/>
                      <a:pt x="375" y="705"/>
                      <a:pt x="351" y="658"/>
                    </a:cubicBezTo>
                    <a:cubicBezTo>
                      <a:pt x="303" y="564"/>
                      <a:pt x="352" y="480"/>
                      <a:pt x="355" y="476"/>
                    </a:cubicBezTo>
                    <a:cubicBezTo>
                      <a:pt x="370" y="450"/>
                      <a:pt x="370" y="450"/>
                      <a:pt x="370" y="450"/>
                    </a:cubicBezTo>
                    <a:cubicBezTo>
                      <a:pt x="566" y="111"/>
                      <a:pt x="566" y="111"/>
                      <a:pt x="566" y="111"/>
                    </a:cubicBezTo>
                    <a:cubicBezTo>
                      <a:pt x="555" y="92"/>
                      <a:pt x="555" y="92"/>
                      <a:pt x="555" y="92"/>
                    </a:cubicBezTo>
                    <a:cubicBezTo>
                      <a:pt x="550" y="85"/>
                      <a:pt x="487" y="0"/>
                      <a:pt x="398" y="0"/>
                    </a:cubicBezTo>
                    <a:cubicBezTo>
                      <a:pt x="310" y="0"/>
                      <a:pt x="265" y="55"/>
                      <a:pt x="249" y="79"/>
                    </a:cubicBezTo>
                    <a:lnTo>
                      <a:pt x="62" y="4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460;p40">
                <a:extLst>
                  <a:ext uri="{FF2B5EF4-FFF2-40B4-BE49-F238E27FC236}">
                    <a16:creationId xmlns:a16="http://schemas.microsoft.com/office/drawing/2014/main" id="{23D88AC3-9391-4879-8F96-65CB7C7A221E}"/>
                  </a:ext>
                </a:extLst>
              </p:cNvPr>
              <p:cNvSpPr/>
              <p:nvPr/>
            </p:nvSpPr>
            <p:spPr>
              <a:xfrm>
                <a:off x="2617787" y="3519487"/>
                <a:ext cx="3667125" cy="22320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504" extrusionOk="0">
                    <a:moveTo>
                      <a:pt x="766" y="156"/>
                    </a:moveTo>
                    <a:cubicBezTo>
                      <a:pt x="676" y="0"/>
                      <a:pt x="676" y="0"/>
                      <a:pt x="676" y="0"/>
                    </a:cubicBezTo>
                    <a:cubicBezTo>
                      <a:pt x="680" y="40"/>
                      <a:pt x="676" y="87"/>
                      <a:pt x="651" y="131"/>
                    </a:cubicBezTo>
                    <a:cubicBezTo>
                      <a:pt x="600" y="220"/>
                      <a:pt x="492" y="222"/>
                      <a:pt x="479" y="222"/>
                    </a:cubicBezTo>
                    <a:cubicBezTo>
                      <a:pt x="479" y="222"/>
                      <a:pt x="479" y="222"/>
                      <a:pt x="479" y="222"/>
                    </a:cubicBezTo>
                    <a:cubicBezTo>
                      <a:pt x="448" y="222"/>
                      <a:pt x="448" y="222"/>
                      <a:pt x="44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3" y="246"/>
                      <a:pt x="0" y="318"/>
                      <a:pt x="42" y="399"/>
                    </a:cubicBezTo>
                    <a:cubicBezTo>
                      <a:pt x="91" y="495"/>
                      <a:pt x="209" y="503"/>
                      <a:pt x="216" y="504"/>
                    </a:cubicBezTo>
                    <a:cubicBezTo>
                      <a:pt x="566" y="504"/>
                      <a:pt x="566" y="504"/>
                      <a:pt x="566" y="504"/>
                    </a:cubicBezTo>
                    <a:cubicBezTo>
                      <a:pt x="674" y="504"/>
                      <a:pt x="754" y="468"/>
                      <a:pt x="792" y="402"/>
                    </a:cubicBezTo>
                    <a:cubicBezTo>
                      <a:pt x="829" y="337"/>
                      <a:pt x="820" y="249"/>
                      <a:pt x="766" y="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461;p40">
                <a:extLst>
                  <a:ext uri="{FF2B5EF4-FFF2-40B4-BE49-F238E27FC236}">
                    <a16:creationId xmlns:a16="http://schemas.microsoft.com/office/drawing/2014/main" id="{F664C387-E9E0-4233-9A44-1C0C3ABF941D}"/>
                  </a:ext>
                </a:extLst>
              </p:cNvPr>
              <p:cNvSpPr/>
              <p:nvPr/>
            </p:nvSpPr>
            <p:spPr>
              <a:xfrm>
                <a:off x="2449512" y="1131887"/>
                <a:ext cx="3167061" cy="3259137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36" extrusionOk="0">
                    <a:moveTo>
                      <a:pt x="487" y="145"/>
                    </a:moveTo>
                    <a:cubicBezTo>
                      <a:pt x="433" y="52"/>
                      <a:pt x="362" y="0"/>
                      <a:pt x="286" y="0"/>
                    </a:cubicBezTo>
                    <a:cubicBezTo>
                      <a:pt x="211" y="0"/>
                      <a:pt x="140" y="52"/>
                      <a:pt x="86" y="145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27" y="278"/>
                      <a:pt x="61" y="266"/>
                      <a:pt x="104" y="266"/>
                    </a:cubicBezTo>
                    <a:cubicBezTo>
                      <a:pt x="210" y="266"/>
                      <a:pt x="279" y="365"/>
                      <a:pt x="282" y="370"/>
                    </a:cubicBezTo>
                    <a:cubicBezTo>
                      <a:pt x="283" y="371"/>
                      <a:pt x="283" y="371"/>
                      <a:pt x="283" y="371"/>
                    </a:cubicBezTo>
                    <a:cubicBezTo>
                      <a:pt x="293" y="390"/>
                      <a:pt x="293" y="390"/>
                      <a:pt x="293" y="390"/>
                    </a:cubicBezTo>
                    <a:cubicBezTo>
                      <a:pt x="298" y="397"/>
                      <a:pt x="298" y="397"/>
                      <a:pt x="298" y="397"/>
                    </a:cubicBezTo>
                    <a:cubicBezTo>
                      <a:pt x="493" y="736"/>
                      <a:pt x="493" y="736"/>
                      <a:pt x="493" y="736"/>
                    </a:cubicBezTo>
                    <a:cubicBezTo>
                      <a:pt x="517" y="736"/>
                      <a:pt x="517" y="736"/>
                      <a:pt x="517" y="736"/>
                    </a:cubicBezTo>
                    <a:cubicBezTo>
                      <a:pt x="517" y="736"/>
                      <a:pt x="517" y="736"/>
                      <a:pt x="517" y="736"/>
                    </a:cubicBezTo>
                    <a:cubicBezTo>
                      <a:pt x="522" y="736"/>
                      <a:pt x="622" y="735"/>
                      <a:pt x="667" y="657"/>
                    </a:cubicBezTo>
                    <a:cubicBezTo>
                      <a:pt x="716" y="573"/>
                      <a:pt x="672" y="467"/>
                      <a:pt x="668" y="459"/>
                    </a:cubicBezTo>
                    <a:lnTo>
                      <a:pt x="487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FE0D1C-52D6-4538-8F72-9DFEE5393DB4}"/>
                </a:ext>
              </a:extLst>
            </p:cNvPr>
            <p:cNvSpPr txBox="1"/>
            <p:nvPr/>
          </p:nvSpPr>
          <p:spPr>
            <a:xfrm rot="3613802">
              <a:off x="1691699" y="1215292"/>
              <a:ext cx="1300077" cy="9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latin typeface="Montserrat Light" panose="00000400000000000000" pitchFamily="2" charset="0"/>
                </a:rPr>
                <a:t>Devide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627EF9-B1CE-44EA-BB74-EDBB9D563B50}"/>
                </a:ext>
              </a:extLst>
            </p:cNvPr>
            <p:cNvSpPr txBox="1"/>
            <p:nvPr/>
          </p:nvSpPr>
          <p:spPr>
            <a:xfrm>
              <a:off x="1831828" y="2725974"/>
              <a:ext cx="2480311" cy="56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>
                  <a:solidFill>
                    <a:schemeClr val="bg1"/>
                  </a:solidFill>
                  <a:effectLst/>
                  <a:latin typeface="Montserrat Light" panose="00000400000000000000" pitchFamily="2" charset="0"/>
                  <a:cs typeface="Times New Roman" panose="02020603050405020304" pitchFamily="18" charset="0"/>
                </a:rPr>
                <a:t>Conquer</a:t>
              </a:r>
              <a:endParaRPr lang="en-US" sz="1200">
                <a:solidFill>
                  <a:schemeClr val="bg1"/>
                </a:solidFill>
                <a:latin typeface="Montserrat Light" panose="000004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67140E-F6D6-463C-911C-2C8967955436}"/>
                </a:ext>
              </a:extLst>
            </p:cNvPr>
            <p:cNvSpPr txBox="1"/>
            <p:nvPr/>
          </p:nvSpPr>
          <p:spPr>
            <a:xfrm rot="18019093">
              <a:off x="436807" y="1903589"/>
              <a:ext cx="1823081" cy="56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>
                  <a:solidFill>
                    <a:schemeClr val="bg1"/>
                  </a:solidFill>
                  <a:effectLst/>
                  <a:latin typeface="Montserrat Light" panose="00000400000000000000" pitchFamily="2" charset="0"/>
                  <a:cs typeface="Times New Roman" panose="02020603050405020304" pitchFamily="18" charset="0"/>
                </a:rPr>
                <a:t>Combine</a:t>
              </a:r>
              <a:endParaRPr lang="en-US" sz="1200">
                <a:solidFill>
                  <a:schemeClr val="bg1"/>
                </a:solidFill>
                <a:latin typeface="Montserrat Light" panose="000004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B06E263-6134-4E0E-A29F-68496D4D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4" y="190508"/>
            <a:ext cx="4450038" cy="3480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68F57-2295-4BD1-A982-29FEB4BCEEDA}"/>
              </a:ext>
            </a:extLst>
          </p:cNvPr>
          <p:cNvSpPr txBox="1"/>
          <p:nvPr/>
        </p:nvSpPr>
        <p:spPr>
          <a:xfrm>
            <a:off x="7534037" y="1047796"/>
            <a:ext cx="150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into a number of  </a:t>
            </a:r>
          </a:p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subproblems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B37C8-8CBA-40C0-BA75-0276C856474C}"/>
              </a:ext>
            </a:extLst>
          </p:cNvPr>
          <p:cNvSpPr txBox="1"/>
          <p:nvPr/>
        </p:nvSpPr>
        <p:spPr>
          <a:xfrm>
            <a:off x="7365890" y="3055263"/>
            <a:ext cx="150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by solving </a:t>
            </a:r>
          </a:p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them recursively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1D501-24C5-4511-BA60-65B66ADD1ED1}"/>
              </a:ext>
            </a:extLst>
          </p:cNvPr>
          <p:cNvSpPr txBox="1"/>
          <p:nvPr/>
        </p:nvSpPr>
        <p:spPr>
          <a:xfrm>
            <a:off x="5053102" y="553452"/>
            <a:ext cx="150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200" b="0" i="0">
                <a:solidFill>
                  <a:schemeClr val="tx1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original problem</a:t>
            </a:r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E3FBE-8839-4DCD-BC12-3BF31DF2234E}"/>
              </a:ext>
            </a:extLst>
          </p:cNvPr>
          <p:cNvCxnSpPr>
            <a:cxnSpLocks/>
          </p:cNvCxnSpPr>
          <p:nvPr/>
        </p:nvCxnSpPr>
        <p:spPr>
          <a:xfrm>
            <a:off x="5311140" y="887581"/>
            <a:ext cx="3924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27709-6FD4-420B-8A43-BF66DFA226B1}"/>
              </a:ext>
            </a:extLst>
          </p:cNvPr>
          <p:cNvCxnSpPr>
            <a:cxnSpLocks/>
          </p:cNvCxnSpPr>
          <p:nvPr/>
        </p:nvCxnSpPr>
        <p:spPr>
          <a:xfrm>
            <a:off x="7744823" y="1522752"/>
            <a:ext cx="7438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09A77-55F7-4EAF-846D-8BF2C4F4285D}"/>
              </a:ext>
            </a:extLst>
          </p:cNvPr>
          <p:cNvCxnSpPr>
            <a:cxnSpLocks/>
          </p:cNvCxnSpPr>
          <p:nvPr/>
        </p:nvCxnSpPr>
        <p:spPr>
          <a:xfrm>
            <a:off x="7346844" y="3516928"/>
            <a:ext cx="13247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A8D0A-4723-4B1F-97F6-11D8B983AD59}"/>
              </a:ext>
            </a:extLst>
          </p:cNvPr>
          <p:cNvCxnSpPr>
            <a:cxnSpLocks/>
          </p:cNvCxnSpPr>
          <p:nvPr/>
        </p:nvCxnSpPr>
        <p:spPr>
          <a:xfrm flipV="1">
            <a:off x="7357837" y="1522753"/>
            <a:ext cx="386986" cy="220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93D564-6867-49E8-B352-5D70BF324016}"/>
              </a:ext>
            </a:extLst>
          </p:cNvPr>
          <p:cNvCxnSpPr>
            <a:cxnSpLocks/>
          </p:cNvCxnSpPr>
          <p:nvPr/>
        </p:nvCxnSpPr>
        <p:spPr>
          <a:xfrm>
            <a:off x="5697448" y="887581"/>
            <a:ext cx="556460" cy="9635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960AE4-184F-40F6-A6B6-328A5349B410}"/>
              </a:ext>
            </a:extLst>
          </p:cNvPr>
          <p:cNvCxnSpPr>
            <a:cxnSpLocks/>
          </p:cNvCxnSpPr>
          <p:nvPr/>
        </p:nvCxnSpPr>
        <p:spPr>
          <a:xfrm flipH="1" flipV="1">
            <a:off x="6933840" y="2862175"/>
            <a:ext cx="413004" cy="6547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4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>
            <a:spLocks noGrp="1"/>
          </p:cNvSpPr>
          <p:nvPr>
            <p:ph type="ctrTitle" idx="4294967295"/>
          </p:nvPr>
        </p:nvSpPr>
        <p:spPr>
          <a:xfrm>
            <a:off x="1690785" y="304463"/>
            <a:ext cx="66890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>
                <a:solidFill>
                  <a:schemeClr val="accent3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T(n) = aT(n/b) + f(n)</a:t>
            </a:r>
          </a:p>
        </p:txBody>
      </p:sp>
      <p:sp>
        <p:nvSpPr>
          <p:cNvPr id="670" name="Google Shape;670;p20"/>
          <p:cNvSpPr txBox="1">
            <a:spLocks noGrp="1"/>
          </p:cNvSpPr>
          <p:nvPr>
            <p:ph type="subTitle" idx="4294967295"/>
          </p:nvPr>
        </p:nvSpPr>
        <p:spPr>
          <a:xfrm>
            <a:off x="310547" y="1929973"/>
            <a:ext cx="6676959" cy="193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n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size of input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a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number of subproblems in the recursion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n/b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size of each subproblem. </a:t>
            </a:r>
          </a:p>
          <a:p>
            <a:r>
              <a:rPr lang="en-US" sz="1400" b="1">
                <a:latin typeface="Montserrat" panose="00000500000000000000" pitchFamily="2" charset="0"/>
                <a:cs typeface="Times New Roman" panose="02020603050405020304" pitchFamily="18" charset="0"/>
              </a:rPr>
              <a:t>f(n)</a:t>
            </a:r>
            <a:r>
              <a:rPr lang="en-US" sz="1400">
                <a:latin typeface="Montserrat" panose="00000500000000000000" pitchFamily="2" charset="0"/>
                <a:cs typeface="Times New Roman" panose="02020603050405020304" pitchFamily="18" charset="0"/>
              </a:rPr>
              <a:t> = cost of the work done outside the recursive call, which includes the cost of dividing the problem and cost of merging the solutions.</a:t>
            </a:r>
          </a:p>
        </p:txBody>
      </p:sp>
      <p:sp>
        <p:nvSpPr>
          <p:cNvPr id="671" name="Google Shape;671;p20"/>
          <p:cNvSpPr/>
          <p:nvPr/>
        </p:nvSpPr>
        <p:spPr>
          <a:xfrm>
            <a:off x="7734599" y="3487443"/>
            <a:ext cx="147613" cy="1409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20"/>
          <p:cNvGrpSpPr/>
          <p:nvPr/>
        </p:nvGrpSpPr>
        <p:grpSpPr>
          <a:xfrm>
            <a:off x="7951659" y="2844099"/>
            <a:ext cx="1100290" cy="1100553"/>
            <a:chOff x="6654650" y="3665275"/>
            <a:chExt cx="409100" cy="409125"/>
          </a:xfrm>
        </p:grpSpPr>
        <p:sp>
          <p:nvSpPr>
            <p:cNvPr id="673" name="Google Shape;67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0"/>
          <p:cNvGrpSpPr/>
          <p:nvPr/>
        </p:nvGrpSpPr>
        <p:grpSpPr>
          <a:xfrm rot="1057018">
            <a:off x="7304726" y="2098016"/>
            <a:ext cx="836233" cy="836332"/>
            <a:chOff x="570875" y="4322250"/>
            <a:chExt cx="443300" cy="443325"/>
          </a:xfrm>
        </p:grpSpPr>
        <p:sp>
          <p:nvSpPr>
            <p:cNvPr id="676" name="Google Shape;67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0"/>
          <p:cNvSpPr/>
          <p:nvPr/>
        </p:nvSpPr>
        <p:spPr>
          <a:xfrm rot="2466753">
            <a:off x="8445106" y="2179009"/>
            <a:ext cx="205084" cy="1958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 rot="-1609436">
            <a:off x="7011363" y="3654107"/>
            <a:ext cx="147595" cy="1409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 rot="2926308">
            <a:off x="8776544" y="2525774"/>
            <a:ext cx="110527" cy="1055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/>
          <p:nvPr/>
        </p:nvSpPr>
        <p:spPr>
          <a:xfrm rot="-1609163">
            <a:off x="8497859" y="4048494"/>
            <a:ext cx="99578" cy="950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8" name="Google Shape;988;p39">
            <a:extLst>
              <a:ext uri="{FF2B5EF4-FFF2-40B4-BE49-F238E27FC236}">
                <a16:creationId xmlns:a16="http://schemas.microsoft.com/office/drawing/2014/main" id="{9228CB8A-A2F8-49B8-8E80-D9B93D8D0006}"/>
              </a:ext>
            </a:extLst>
          </p:cNvPr>
          <p:cNvGrpSpPr/>
          <p:nvPr/>
        </p:nvGrpSpPr>
        <p:grpSpPr>
          <a:xfrm>
            <a:off x="764133" y="637603"/>
            <a:ext cx="645846" cy="693701"/>
            <a:chOff x="611175" y="2326900"/>
            <a:chExt cx="362700" cy="389575"/>
          </a:xfrm>
        </p:grpSpPr>
        <p:sp>
          <p:nvSpPr>
            <p:cNvPr id="19" name="Google Shape;989;p39">
              <a:extLst>
                <a:ext uri="{FF2B5EF4-FFF2-40B4-BE49-F238E27FC236}">
                  <a16:creationId xmlns:a16="http://schemas.microsoft.com/office/drawing/2014/main" id="{316E13E5-1D7E-4225-94BF-5AA0551AFE26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0;p39">
              <a:extLst>
                <a:ext uri="{FF2B5EF4-FFF2-40B4-BE49-F238E27FC236}">
                  <a16:creationId xmlns:a16="http://schemas.microsoft.com/office/drawing/2014/main" id="{A477469E-94F1-486B-AC63-A308C84B4C77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1;p39">
              <a:extLst>
                <a:ext uri="{FF2B5EF4-FFF2-40B4-BE49-F238E27FC236}">
                  <a16:creationId xmlns:a16="http://schemas.microsoft.com/office/drawing/2014/main" id="{9E2F0CDC-61EF-48E5-AA93-FDD216BE0A05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2;p39">
              <a:extLst>
                <a:ext uri="{FF2B5EF4-FFF2-40B4-BE49-F238E27FC236}">
                  <a16:creationId xmlns:a16="http://schemas.microsoft.com/office/drawing/2014/main" id="{783A1A71-B7DC-449A-A67F-E26B1665FC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99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</a:rPr>
              <a:t>Group 11</a:t>
            </a:r>
          </a:p>
        </p:txBody>
      </p:sp>
      <p:sp>
        <p:nvSpPr>
          <p:cNvPr id="643" name="Google Shape;643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Member: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Trương Quốc Trường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Nguyễn Quang Tuấn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Nguyễn Ngọc Tân</a:t>
            </a:r>
            <a:endParaRPr sz="1800"/>
          </a:p>
        </p:txBody>
      </p:sp>
      <p:sp>
        <p:nvSpPr>
          <p:cNvPr id="644" name="Google Shape;64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8368B5-8D18-4943-B99C-7EE3170BBD6B}"/>
              </a:ext>
            </a:extLst>
          </p:cNvPr>
          <p:cNvSpPr/>
          <p:nvPr/>
        </p:nvSpPr>
        <p:spPr>
          <a:xfrm>
            <a:off x="5038304" y="310571"/>
            <a:ext cx="3621380" cy="3881700"/>
          </a:xfrm>
          <a:prstGeom prst="homePlate">
            <a:avLst>
              <a:gd name="adj" fmla="val 140000"/>
            </a:avLst>
          </a:prstGeom>
          <a:blipFill dpi="0" rotWithShape="1">
            <a:blip r:embed="rId3"/>
            <a:srcRect/>
            <a:stretch>
              <a:fillRect l="-17000" t="-1000" r="-1000" b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FB8ED0-005B-48F0-B73C-B3975101031E}"/>
              </a:ext>
            </a:extLst>
          </p:cNvPr>
          <p:cNvSpPr/>
          <p:nvPr/>
        </p:nvSpPr>
        <p:spPr>
          <a:xfrm>
            <a:off x="5067300" y="382637"/>
            <a:ext cx="3810000" cy="392430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/>
          </p:nvPr>
        </p:nvSpPr>
        <p:spPr>
          <a:xfrm>
            <a:off x="1306425" y="415547"/>
            <a:ext cx="23680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E3525-E4A4-4637-A550-96DAB8EE1E02}"/>
              </a:ext>
            </a:extLst>
          </p:cNvPr>
          <p:cNvSpPr txBox="1"/>
          <p:nvPr/>
        </p:nvSpPr>
        <p:spPr>
          <a:xfrm>
            <a:off x="576830" y="2192386"/>
            <a:ext cx="4185670" cy="15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>
                <a:solidFill>
                  <a:srgbClr val="060A12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Suitable case:</a:t>
            </a:r>
          </a:p>
          <a:p>
            <a:pPr>
              <a:lnSpc>
                <a:spcPct val="150000"/>
              </a:lnSpc>
            </a:pPr>
            <a:r>
              <a:rPr lang="en-US" sz="1600" b="1" i="0">
                <a:solidFill>
                  <a:srgbClr val="060A1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Given a sorted array Arr[] of n elements, write a function to search a given element x in Arr[].</a:t>
            </a:r>
            <a:endParaRPr lang="en-US" sz="1600">
              <a:solidFill>
                <a:srgbClr val="060A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D1908-0CBD-4B07-9111-FBFCDFB22C13}"/>
              </a:ext>
            </a:extLst>
          </p:cNvPr>
          <p:cNvSpPr/>
          <p:nvPr/>
        </p:nvSpPr>
        <p:spPr>
          <a:xfrm>
            <a:off x="4914900" y="230237"/>
            <a:ext cx="3810000" cy="392430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531F-2703-49DC-ABBB-A8889CEC5614}"/>
              </a:ext>
            </a:extLst>
          </p:cNvPr>
          <p:cNvSpPr txBox="1"/>
          <p:nvPr/>
        </p:nvSpPr>
        <p:spPr>
          <a:xfrm>
            <a:off x="4914900" y="749597"/>
            <a:ext cx="5287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binary_search(A, n, T) is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 := 0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 := n − 1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 ≤ R do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 := floor((L + R) / 2)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A[m] &lt; T then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 := m + 1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A[m] &gt; T then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 := m − 1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m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unsuccessful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99830-BE8F-4804-B652-889105C8642F}"/>
              </a:ext>
            </a:extLst>
          </p:cNvPr>
          <p:cNvSpPr txBox="1"/>
          <p:nvPr/>
        </p:nvSpPr>
        <p:spPr>
          <a:xfrm>
            <a:off x="673986" y="3983771"/>
            <a:ext cx="355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=&gt; </a:t>
            </a:r>
            <a:r>
              <a:rPr lang="en-US" sz="1200" b="0" i="0">
                <a:solidFill>
                  <a:srgbClr val="20212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within a Sorted array.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=&gt; </a:t>
            </a:r>
            <a:r>
              <a:rPr lang="en-US" sz="1200" b="0" i="0">
                <a:solidFill>
                  <a:srgbClr val="20212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Binary search runs in  logatithmic time in the </a:t>
            </a:r>
            <a:r>
              <a:rPr lang="en-US" sz="1200" b="0" i="0" u="none" strike="noStrike"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worst case.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FB8ED0-005B-48F0-B73C-B3975101031E}"/>
              </a:ext>
            </a:extLst>
          </p:cNvPr>
          <p:cNvSpPr/>
          <p:nvPr/>
        </p:nvSpPr>
        <p:spPr>
          <a:xfrm>
            <a:off x="5067300" y="382637"/>
            <a:ext cx="3810000" cy="392430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/>
          </p:nvPr>
        </p:nvSpPr>
        <p:spPr>
          <a:xfrm>
            <a:off x="1306425" y="415547"/>
            <a:ext cx="23680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D1908-0CBD-4B07-9111-FBFCDFB22C13}"/>
              </a:ext>
            </a:extLst>
          </p:cNvPr>
          <p:cNvSpPr/>
          <p:nvPr/>
        </p:nvSpPr>
        <p:spPr>
          <a:xfrm>
            <a:off x="4914900" y="230237"/>
            <a:ext cx="3810000" cy="392430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8A176-4C0E-487C-A5CD-61DC89BF331E}"/>
              </a:ext>
            </a:extLst>
          </p:cNvPr>
          <p:cNvSpPr txBox="1"/>
          <p:nvPr/>
        </p:nvSpPr>
        <p:spPr>
          <a:xfrm>
            <a:off x="831008" y="1809041"/>
            <a:ext cx="3842771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>
                <a:solidFill>
                  <a:srgbClr val="060A12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Unsuitable case:</a:t>
            </a:r>
          </a:p>
          <a:p>
            <a:pPr>
              <a:lnSpc>
                <a:spcPct val="150000"/>
              </a:lnSpc>
            </a:pPr>
            <a:r>
              <a:rPr lang="en-US" sz="1600" b="1" i="0">
                <a:solidFill>
                  <a:srgbClr val="060A12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Given a sorted array Arr[] of n elements, write a function to calculate sum n elements.</a:t>
            </a:r>
            <a:endParaRPr lang="en-US" sz="1600">
              <a:solidFill>
                <a:srgbClr val="060A12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C8485-F9E2-4210-B37D-F57CFD5E1DD0}"/>
              </a:ext>
            </a:extLst>
          </p:cNvPr>
          <p:cNvSpPr txBox="1"/>
          <p:nvPr/>
        </p:nvSpPr>
        <p:spPr>
          <a:xfrm>
            <a:off x="1433708" y="3462671"/>
            <a:ext cx="33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D-A-C: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total run-time: 601.881504 ms 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 sz="1200"/>
          </a:p>
          <a:p>
            <a:endParaRPr lang="en-US" sz="1200"/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total run-time: 185.421944 ms </a:t>
            </a:r>
          </a:p>
          <a:p>
            <a:r>
              <a:rPr lang="en-US" sz="1200" b="0" i="0">
                <a:effectLst/>
                <a:latin typeface="Courier New" panose="02070309020205020404" pitchFamily="49" charset="0"/>
              </a:rPr>
              <a:t>Sum = 4998100215846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5382-FB02-43DA-A994-4452CC750647}"/>
              </a:ext>
            </a:extLst>
          </p:cNvPr>
          <p:cNvSpPr txBox="1"/>
          <p:nvPr/>
        </p:nvSpPr>
        <p:spPr>
          <a:xfrm>
            <a:off x="5039482" y="1067514"/>
            <a:ext cx="4015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sum(a, L,  R):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 == R):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a[L]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 = (L + R) // 2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sumL = sum(a, L, m)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sumR = sum(a, m + 1, R)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sumL + sumR</a:t>
            </a:r>
          </a:p>
        </p:txBody>
      </p:sp>
      <p:grpSp>
        <p:nvGrpSpPr>
          <p:cNvPr id="16" name="Google Shape;922;p39">
            <a:extLst>
              <a:ext uri="{FF2B5EF4-FFF2-40B4-BE49-F238E27FC236}">
                <a16:creationId xmlns:a16="http://schemas.microsoft.com/office/drawing/2014/main" id="{1B77F9E2-A51D-48D2-BBF9-41C8C9FAC0B5}"/>
              </a:ext>
            </a:extLst>
          </p:cNvPr>
          <p:cNvGrpSpPr/>
          <p:nvPr/>
        </p:nvGrpSpPr>
        <p:grpSpPr>
          <a:xfrm>
            <a:off x="958124" y="3462671"/>
            <a:ext cx="297900" cy="360555"/>
            <a:chOff x="584925" y="922575"/>
            <a:chExt cx="415200" cy="502525"/>
          </a:xfrm>
        </p:grpSpPr>
        <p:sp>
          <p:nvSpPr>
            <p:cNvPr id="17" name="Google Shape;923;p39">
              <a:extLst>
                <a:ext uri="{FF2B5EF4-FFF2-40B4-BE49-F238E27FC236}">
                  <a16:creationId xmlns:a16="http://schemas.microsoft.com/office/drawing/2014/main" id="{FA696544-7D46-437C-B098-2EEF9B1E719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;p39">
              <a:extLst>
                <a:ext uri="{FF2B5EF4-FFF2-40B4-BE49-F238E27FC236}">
                  <a16:creationId xmlns:a16="http://schemas.microsoft.com/office/drawing/2014/main" id="{5A8B64A2-2603-41CC-B91F-F65ADED83D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;p39">
              <a:extLst>
                <a:ext uri="{FF2B5EF4-FFF2-40B4-BE49-F238E27FC236}">
                  <a16:creationId xmlns:a16="http://schemas.microsoft.com/office/drawing/2014/main" id="{2EB72C3F-9A7E-471D-BE6E-769E0F51CA9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767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236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 txBox="1">
            <a:spLocks noGrp="1"/>
          </p:cNvSpPr>
          <p:nvPr>
            <p:ph type="ctrTitle" idx="4294967295"/>
          </p:nvPr>
        </p:nvSpPr>
        <p:spPr>
          <a:xfrm>
            <a:off x="1657350" y="80010"/>
            <a:ext cx="6800850" cy="1794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9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O(n.log(n))</a:t>
            </a:r>
          </a:p>
        </p:txBody>
      </p:sp>
      <p:sp>
        <p:nvSpPr>
          <p:cNvPr id="764" name="Google Shape;764;p28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7EFA-9DD4-461E-9DAE-0F0BD51324EE}"/>
              </a:ext>
            </a:extLst>
          </p:cNvPr>
          <p:cNvSpPr txBox="1"/>
          <p:nvPr/>
        </p:nvSpPr>
        <p:spPr>
          <a:xfrm>
            <a:off x="1657351" y="2377382"/>
            <a:ext cx="7052309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u="sng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Pos: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Solving difficult problems: A powerful tool for solving conceptually dificult problems.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Algorithm efficiency: Offen helps in the discovery of efficient algorithms.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- Memory access: Naturally tend to make efficient use of memory caches.</a:t>
            </a:r>
          </a:p>
        </p:txBody>
      </p:sp>
      <p:grpSp>
        <p:nvGrpSpPr>
          <p:cNvPr id="6" name="Google Shape;1074;p39">
            <a:extLst>
              <a:ext uri="{FF2B5EF4-FFF2-40B4-BE49-F238E27FC236}">
                <a16:creationId xmlns:a16="http://schemas.microsoft.com/office/drawing/2014/main" id="{E6F8E202-EC5C-4C07-AEA2-EAA64423EC5A}"/>
              </a:ext>
            </a:extLst>
          </p:cNvPr>
          <p:cNvGrpSpPr/>
          <p:nvPr/>
        </p:nvGrpSpPr>
        <p:grpSpPr>
          <a:xfrm>
            <a:off x="1326013" y="2455830"/>
            <a:ext cx="231827" cy="231840"/>
            <a:chOff x="570875" y="4322250"/>
            <a:chExt cx="443300" cy="443325"/>
          </a:xfrm>
        </p:grpSpPr>
        <p:sp>
          <p:nvSpPr>
            <p:cNvPr id="7" name="Google Shape;1075;p39">
              <a:extLst>
                <a:ext uri="{FF2B5EF4-FFF2-40B4-BE49-F238E27FC236}">
                  <a16:creationId xmlns:a16="http://schemas.microsoft.com/office/drawing/2014/main" id="{4B0360A4-AC38-4828-AA76-D5199EF07365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6;p39">
              <a:extLst>
                <a:ext uri="{FF2B5EF4-FFF2-40B4-BE49-F238E27FC236}">
                  <a16:creationId xmlns:a16="http://schemas.microsoft.com/office/drawing/2014/main" id="{389C0361-D558-45F9-93B6-9769B379F1D0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7;p39">
              <a:extLst>
                <a:ext uri="{FF2B5EF4-FFF2-40B4-BE49-F238E27FC236}">
                  <a16:creationId xmlns:a16="http://schemas.microsoft.com/office/drawing/2014/main" id="{1D9955F1-441F-4C90-904B-ABE26849E6DA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8;p39">
              <a:extLst>
                <a:ext uri="{FF2B5EF4-FFF2-40B4-BE49-F238E27FC236}">
                  <a16:creationId xmlns:a16="http://schemas.microsoft.com/office/drawing/2014/main" id="{43045257-A729-494D-83B2-48B4AEA54424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56E81C-ADF0-412D-A4D5-03CDFC5BB263}"/>
              </a:ext>
            </a:extLst>
          </p:cNvPr>
          <p:cNvSpPr/>
          <p:nvPr/>
        </p:nvSpPr>
        <p:spPr>
          <a:xfrm>
            <a:off x="4724400" y="243841"/>
            <a:ext cx="4263390" cy="427101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Google Shape;808;p32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CCD25-7F90-4AA2-99AF-E3D98C01651D}"/>
              </a:ext>
            </a:extLst>
          </p:cNvPr>
          <p:cNvSpPr/>
          <p:nvPr/>
        </p:nvSpPr>
        <p:spPr>
          <a:xfrm>
            <a:off x="4572000" y="91441"/>
            <a:ext cx="4263390" cy="427101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FB6F4-D91F-445F-880A-F57D4B5DBDF2}"/>
              </a:ext>
            </a:extLst>
          </p:cNvPr>
          <p:cNvSpPr txBox="1"/>
          <p:nvPr/>
        </p:nvSpPr>
        <p:spPr>
          <a:xfrm>
            <a:off x="4772300" y="444311"/>
            <a:ext cx="41675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Fibonacci</a:t>
            </a:r>
          </a:p>
          <a:p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approach:</a:t>
            </a:r>
          </a:p>
          <a:p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n &lt; 2, return 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f(n - 1) + f(n -2)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approach: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mem = []</a:t>
            </a:r>
          </a:p>
          <a:p>
            <a:r>
              <a:rPr lang="pt-BR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n in mem: return mem[n] 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n &lt; 2, f = 1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, f = f(n - 1) + f(n -2)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mem[n] = f</a:t>
            </a:r>
          </a:p>
          <a:p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7F6AD-5F13-479C-A015-691CF8DB92F2}"/>
              </a:ext>
            </a:extLst>
          </p:cNvPr>
          <p:cNvSpPr txBox="1"/>
          <p:nvPr/>
        </p:nvSpPr>
        <p:spPr>
          <a:xfrm>
            <a:off x="1041410" y="1876509"/>
            <a:ext cx="3061960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>
                <a:latin typeface="Montserrat" panose="00000500000000000000" pitchFamily="2" charset="0"/>
                <a:cs typeface="Times New Roman" panose="02020603050405020304" pitchFamily="18" charset="0"/>
              </a:rPr>
              <a:t>Neg:</a:t>
            </a:r>
          </a:p>
          <a:p>
            <a:pPr>
              <a:lnSpc>
                <a:spcPct val="150000"/>
              </a:lnSpc>
            </a:pPr>
            <a:r>
              <a:rPr lang="en-US">
                <a:latin typeface="Montserrat" panose="00000500000000000000" pitchFamily="2" charset="0"/>
                <a:cs typeface="Times New Roman" panose="02020603050405020304" pitchFamily="18" charset="0"/>
              </a:rPr>
              <a:t>- Divide and conquer cannot save the resultsthrough of problems resolved for the next request.</a:t>
            </a:r>
          </a:p>
        </p:txBody>
      </p:sp>
      <p:sp>
        <p:nvSpPr>
          <p:cNvPr id="11" name="Google Shape;1090;p39">
            <a:extLst>
              <a:ext uri="{FF2B5EF4-FFF2-40B4-BE49-F238E27FC236}">
                <a16:creationId xmlns:a16="http://schemas.microsoft.com/office/drawing/2014/main" id="{EDC37114-B7AF-4E30-99FF-D54A6A6F34F7}"/>
              </a:ext>
            </a:extLst>
          </p:cNvPr>
          <p:cNvSpPr/>
          <p:nvPr/>
        </p:nvSpPr>
        <p:spPr>
          <a:xfrm>
            <a:off x="694492" y="1986446"/>
            <a:ext cx="242419" cy="2424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3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The divide and conquer method is also a way to solve when we encounter difficult tasks, dividing them into smaller tasks to do instead of doing a whole big task.</a:t>
            </a:r>
            <a:endParaRPr sz="240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>
            <a:spLocks noGrp="1"/>
          </p:cNvSpPr>
          <p:nvPr>
            <p:ph type="sldNum" idx="12"/>
          </p:nvPr>
        </p:nvSpPr>
        <p:spPr>
          <a:xfrm>
            <a:off x="8547649" y="4749850"/>
            <a:ext cx="55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FFF81-DF8D-431A-914E-4705B328B5AB}"/>
              </a:ext>
            </a:extLst>
          </p:cNvPr>
          <p:cNvSpPr txBox="1"/>
          <p:nvPr/>
        </p:nvSpPr>
        <p:spPr>
          <a:xfrm>
            <a:off x="1130501" y="1729007"/>
            <a:ext cx="7417148" cy="255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>
                <a:latin typeface="Montserrat" panose="00000500000000000000" pitchFamily="2" charset="0"/>
                <a:cs typeface="Times New Roman" panose="02020603050405020304" pitchFamily="18" charset="0"/>
              </a:rPr>
              <a:t>Reference source: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</a:rPr>
              <a:t>-       Anany Levitin, Introduction to the Design and Analysis of Algorithms, 3rd Edition, 2014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3"/>
              </a:rPr>
              <a:t>https://www.javatpoint.com/divide-and-conquer-introduction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4"/>
              </a:rPr>
              <a:t>https://www.geeksforgeeks.org/divide-and-conquer-algorithm-introduction/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5"/>
              </a:rPr>
              <a:t>http://www.cs.cmu.edu/afs/cs/academic/class/15210-s15/www/lectures/dandc-notes.pdf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6"/>
              </a:rPr>
              <a:t>https://www.geeksforgeeks.org/fundamentals-of-algorithms/#AnalysisofAlgorithms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200">
                <a:latin typeface="Montserrat" panose="00000500000000000000" pitchFamily="2" charset="0"/>
                <a:cs typeface="Times New Roman" panose="02020603050405020304" pitchFamily="18" charset="0"/>
                <a:hlinkClick r:id="rId7"/>
              </a:rPr>
              <a:t>https://www.codechef.com/wiki/test-generation-plan</a:t>
            </a: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120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1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51" name="Google Shape;851;p36"/>
          <p:cNvSpPr txBox="1">
            <a:spLocks noGrp="1"/>
          </p:cNvSpPr>
          <p:nvPr>
            <p:ph type="ctrTitle" idx="4294967295"/>
          </p:nvPr>
        </p:nvSpPr>
        <p:spPr>
          <a:xfrm>
            <a:off x="467107" y="1705509"/>
            <a:ext cx="4341199" cy="1945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accent2"/>
                </a:solidFill>
              </a:rPr>
              <a:t>Thank </a:t>
            </a:r>
            <a:br>
              <a:rPr lang="en" sz="6600">
                <a:solidFill>
                  <a:schemeClr val="accent2"/>
                </a:solidFill>
              </a:rPr>
            </a:br>
            <a:r>
              <a:rPr lang="en" sz="6600">
                <a:solidFill>
                  <a:schemeClr val="accent2"/>
                </a:solidFill>
              </a:rPr>
              <a:t>        you!</a:t>
            </a:r>
            <a:endParaRPr sz="6600">
              <a:solidFill>
                <a:schemeClr val="accent2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4B13AEE-B784-42DF-AECC-EA54B62F88D1}"/>
              </a:ext>
            </a:extLst>
          </p:cNvPr>
          <p:cNvSpPr/>
          <p:nvPr/>
        </p:nvSpPr>
        <p:spPr>
          <a:xfrm>
            <a:off x="4914900" y="868151"/>
            <a:ext cx="3813364" cy="3881700"/>
          </a:xfrm>
          <a:prstGeom prst="homePlate">
            <a:avLst>
              <a:gd name="adj" fmla="val 140000"/>
            </a:avLst>
          </a:prstGeom>
          <a:blipFill dpi="0" rotWithShape="1">
            <a:blip r:embed="rId3"/>
            <a:srcRect/>
            <a:stretch>
              <a:fillRect l="-14000" t="-1000" b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976;p39">
            <a:extLst>
              <a:ext uri="{FF2B5EF4-FFF2-40B4-BE49-F238E27FC236}">
                <a16:creationId xmlns:a16="http://schemas.microsoft.com/office/drawing/2014/main" id="{C11BF3A9-B002-4603-AD4E-2C83D25604BE}"/>
              </a:ext>
            </a:extLst>
          </p:cNvPr>
          <p:cNvGrpSpPr/>
          <p:nvPr/>
        </p:nvGrpSpPr>
        <p:grpSpPr>
          <a:xfrm>
            <a:off x="467107" y="3882147"/>
            <a:ext cx="956414" cy="1019053"/>
            <a:chOff x="5970800" y="1619250"/>
            <a:chExt cx="428650" cy="456725"/>
          </a:xfrm>
        </p:grpSpPr>
        <p:sp>
          <p:nvSpPr>
            <p:cNvPr id="6" name="Google Shape;977;p39">
              <a:extLst>
                <a:ext uri="{FF2B5EF4-FFF2-40B4-BE49-F238E27FC236}">
                  <a16:creationId xmlns:a16="http://schemas.microsoft.com/office/drawing/2014/main" id="{814A014E-64D9-4C7B-AA69-E5F19334554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8;p39">
              <a:extLst>
                <a:ext uri="{FF2B5EF4-FFF2-40B4-BE49-F238E27FC236}">
                  <a16:creationId xmlns:a16="http://schemas.microsoft.com/office/drawing/2014/main" id="{10E68102-3A06-4F99-B179-A71AC76A0F3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9;p39">
              <a:extLst>
                <a:ext uri="{FF2B5EF4-FFF2-40B4-BE49-F238E27FC236}">
                  <a16:creationId xmlns:a16="http://schemas.microsoft.com/office/drawing/2014/main" id="{FD24380F-D1FB-4F4B-A082-409E873130DC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0;p39">
              <a:extLst>
                <a:ext uri="{FF2B5EF4-FFF2-40B4-BE49-F238E27FC236}">
                  <a16:creationId xmlns:a16="http://schemas.microsoft.com/office/drawing/2014/main" id="{E5A18D99-A2A5-4B8F-BC93-2A92CA3330FB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1;p39">
              <a:extLst>
                <a:ext uri="{FF2B5EF4-FFF2-40B4-BE49-F238E27FC236}">
                  <a16:creationId xmlns:a16="http://schemas.microsoft.com/office/drawing/2014/main" id="{529ECB87-E8ED-4E4B-9FB4-5F5282BCE899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</a:t>
            </a:r>
            <a:endParaRPr sz="4000"/>
          </a:p>
        </p:txBody>
      </p:sp>
      <p:sp>
        <p:nvSpPr>
          <p:cNvPr id="636" name="Google Shape;636;p15"/>
          <p:cNvSpPr txBox="1">
            <a:spLocks noGrp="1"/>
          </p:cNvSpPr>
          <p:nvPr>
            <p:ph type="body" idx="2"/>
          </p:nvPr>
        </p:nvSpPr>
        <p:spPr>
          <a:xfrm>
            <a:off x="0" y="4749851"/>
            <a:ext cx="6455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chemeClr val="accent2"/>
              </a:solidFill>
            </a:endParaRPr>
          </a:p>
        </p:txBody>
      </p:sp>
      <p:sp>
        <p:nvSpPr>
          <p:cNvPr id="637" name="Google Shape;63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11C6CF-3CD3-4D4D-9556-8DE6F6327F57}"/>
              </a:ext>
            </a:extLst>
          </p:cNvPr>
          <p:cNvGrpSpPr/>
          <p:nvPr/>
        </p:nvGrpSpPr>
        <p:grpSpPr>
          <a:xfrm>
            <a:off x="3541712" y="1950664"/>
            <a:ext cx="3540153" cy="2383147"/>
            <a:chOff x="2915547" y="1809961"/>
            <a:chExt cx="3540153" cy="238314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DE14AB5-EE8C-44E3-BCBB-4F88F02F5289}"/>
                </a:ext>
              </a:extLst>
            </p:cNvPr>
            <p:cNvSpPr/>
            <p:nvPr/>
          </p:nvSpPr>
          <p:spPr>
            <a:xfrm>
              <a:off x="2915547" y="2469337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09C445-99C2-4D1D-BC14-3092823A8A5B}"/>
                </a:ext>
              </a:extLst>
            </p:cNvPr>
            <p:cNvSpPr/>
            <p:nvPr/>
          </p:nvSpPr>
          <p:spPr>
            <a:xfrm>
              <a:off x="2915547" y="1809961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D2772C-D705-49B8-A722-8E5D60446E09}"/>
                </a:ext>
              </a:extLst>
            </p:cNvPr>
            <p:cNvSpPr/>
            <p:nvPr/>
          </p:nvSpPr>
          <p:spPr>
            <a:xfrm>
              <a:off x="2915547" y="3128713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E9EF34-8EB7-435E-AA99-72CD445B081B}"/>
                </a:ext>
              </a:extLst>
            </p:cNvPr>
            <p:cNvSpPr/>
            <p:nvPr/>
          </p:nvSpPr>
          <p:spPr>
            <a:xfrm>
              <a:off x="2915547" y="3788089"/>
              <a:ext cx="3396914" cy="3950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5819D0-5092-4E19-B846-8B79106BCF17}"/>
                </a:ext>
              </a:extLst>
            </p:cNvPr>
            <p:cNvSpPr txBox="1"/>
            <p:nvPr/>
          </p:nvSpPr>
          <p:spPr>
            <a:xfrm>
              <a:off x="3058786" y="1809961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Montserrat Light" panose="00000400000000000000" pitchFamily="2" charset="0"/>
                </a:rPr>
                <a:t>I: Introduce algorithm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EFFCCC-5ED6-4010-B779-2C476B43DA5F}"/>
                </a:ext>
              </a:extLst>
            </p:cNvPr>
            <p:cNvSpPr txBox="1"/>
            <p:nvPr/>
          </p:nvSpPr>
          <p:spPr>
            <a:xfrm>
              <a:off x="3058786" y="2466308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II: Generality algorithm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8DA607-7C01-4291-8E19-5C16B71BA300}"/>
                </a:ext>
              </a:extLst>
            </p:cNvPr>
            <p:cNvSpPr txBox="1"/>
            <p:nvPr/>
          </p:nvSpPr>
          <p:spPr>
            <a:xfrm>
              <a:off x="3058786" y="3142533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III: Problems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BB940A-898C-43D8-ACF6-A4C44699B879}"/>
                </a:ext>
              </a:extLst>
            </p:cNvPr>
            <p:cNvSpPr txBox="1"/>
            <p:nvPr/>
          </p:nvSpPr>
          <p:spPr>
            <a:xfrm>
              <a:off x="3058786" y="3792998"/>
              <a:ext cx="339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b="1">
                  <a:latin typeface="Montserrat Light" panose="00000400000000000000" pitchFamily="2" charset="0"/>
                </a:rPr>
                <a:t>IV: Conclusion 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13B4F-3FA4-483D-9433-A99928FB97E9}"/>
              </a:ext>
            </a:extLst>
          </p:cNvPr>
          <p:cNvCxnSpPr>
            <a:cxnSpLocks/>
          </p:cNvCxnSpPr>
          <p:nvPr/>
        </p:nvCxnSpPr>
        <p:spPr>
          <a:xfrm>
            <a:off x="2721175" y="1778657"/>
            <a:ext cx="0" cy="283188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B6B082-8DAD-4F96-9620-E8AA1A3159DC}"/>
              </a:ext>
            </a:extLst>
          </p:cNvPr>
          <p:cNvSpPr/>
          <p:nvPr/>
        </p:nvSpPr>
        <p:spPr>
          <a:xfrm>
            <a:off x="2640085" y="2133965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F005A-2940-4B43-AD4C-197465F05C9D}"/>
              </a:ext>
            </a:extLst>
          </p:cNvPr>
          <p:cNvSpPr/>
          <p:nvPr/>
        </p:nvSpPr>
        <p:spPr>
          <a:xfrm>
            <a:off x="2645332" y="2750053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4E19C-7B2A-49E7-83B4-44256D7F6891}"/>
              </a:ext>
            </a:extLst>
          </p:cNvPr>
          <p:cNvSpPr/>
          <p:nvPr/>
        </p:nvSpPr>
        <p:spPr>
          <a:xfrm>
            <a:off x="2640084" y="3366141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44833-D018-4667-874C-121F27C77B2B}"/>
              </a:ext>
            </a:extLst>
          </p:cNvPr>
          <p:cNvSpPr/>
          <p:nvPr/>
        </p:nvSpPr>
        <p:spPr>
          <a:xfrm>
            <a:off x="2640084" y="3982229"/>
            <a:ext cx="168981" cy="168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D36513-7AC5-4513-8AE9-DE97271CCE11}"/>
              </a:ext>
            </a:extLst>
          </p:cNvPr>
          <p:cNvSpPr/>
          <p:nvPr/>
        </p:nvSpPr>
        <p:spPr>
          <a:xfrm>
            <a:off x="632841" y="2108800"/>
            <a:ext cx="4469130" cy="2528614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3584843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Warm up</a:t>
            </a:r>
            <a:endParaRPr sz="4000"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663;p19">
            <a:extLst>
              <a:ext uri="{FF2B5EF4-FFF2-40B4-BE49-F238E27FC236}">
                <a16:creationId xmlns:a16="http://schemas.microsoft.com/office/drawing/2014/main" id="{389F9F23-CD6B-4785-9AB0-780CA34A2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48445" y="706376"/>
            <a:ext cx="29402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The classic problem in the practice part of Data Structure and Algorithms is the </a:t>
            </a:r>
            <a:r>
              <a:rPr lang="en-US" sz="1400" b="1"/>
              <a:t>Hanoi Tower</a:t>
            </a:r>
            <a:r>
              <a:rPr lang="en-US" sz="1400"/>
              <a:t> lesson. </a:t>
            </a:r>
            <a:endParaRPr sz="140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6B1844AE-040C-4A0C-930A-619619EB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2297145"/>
            <a:ext cx="4389120" cy="2484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C75D0D-B6C0-45CA-BC70-9AB981412743}"/>
              </a:ext>
            </a:extLst>
          </p:cNvPr>
          <p:cNvSpPr/>
          <p:nvPr/>
        </p:nvSpPr>
        <p:spPr>
          <a:xfrm>
            <a:off x="480060" y="2299299"/>
            <a:ext cx="4469130" cy="25286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oogle Shape;1064;p39">
            <a:extLst>
              <a:ext uri="{FF2B5EF4-FFF2-40B4-BE49-F238E27FC236}">
                <a16:creationId xmlns:a16="http://schemas.microsoft.com/office/drawing/2014/main" id="{5C96BE30-C755-42E7-9154-FBE646FDD4CF}"/>
              </a:ext>
            </a:extLst>
          </p:cNvPr>
          <p:cNvGrpSpPr/>
          <p:nvPr/>
        </p:nvGrpSpPr>
        <p:grpSpPr>
          <a:xfrm>
            <a:off x="5650048" y="1244955"/>
            <a:ext cx="305611" cy="289670"/>
            <a:chOff x="5300400" y="3670175"/>
            <a:chExt cx="421300" cy="399325"/>
          </a:xfrm>
        </p:grpSpPr>
        <p:sp>
          <p:nvSpPr>
            <p:cNvPr id="19" name="Google Shape;1065;p39">
              <a:extLst>
                <a:ext uri="{FF2B5EF4-FFF2-40B4-BE49-F238E27FC236}">
                  <a16:creationId xmlns:a16="http://schemas.microsoft.com/office/drawing/2014/main" id="{988C5ADD-9705-4EFC-AF73-6239C046C222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6;p39">
              <a:extLst>
                <a:ext uri="{FF2B5EF4-FFF2-40B4-BE49-F238E27FC236}">
                  <a16:creationId xmlns:a16="http://schemas.microsoft.com/office/drawing/2014/main" id="{882C899D-A8DB-4B0F-975D-7DD9BBE530FF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;p39">
              <a:extLst>
                <a:ext uri="{FF2B5EF4-FFF2-40B4-BE49-F238E27FC236}">
                  <a16:creationId xmlns:a16="http://schemas.microsoft.com/office/drawing/2014/main" id="{2075F055-960D-4EC8-9078-A816C48E7885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8;p39">
              <a:extLst>
                <a:ext uri="{FF2B5EF4-FFF2-40B4-BE49-F238E27FC236}">
                  <a16:creationId xmlns:a16="http://schemas.microsoft.com/office/drawing/2014/main" id="{91452FB5-63E9-4705-A35C-928E022E8265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9;p39">
              <a:extLst>
                <a:ext uri="{FF2B5EF4-FFF2-40B4-BE49-F238E27FC236}">
                  <a16:creationId xmlns:a16="http://schemas.microsoft.com/office/drawing/2014/main" id="{B686F44A-989B-49EB-BF72-7FF1E3927729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79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6414" y="457640"/>
            <a:ext cx="4589285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" name="Picture 13" descr="A picture containing text, table, plate, dining table&#10;&#10;Description automatically generated">
            <a:extLst>
              <a:ext uri="{FF2B5EF4-FFF2-40B4-BE49-F238E27FC236}">
                <a16:creationId xmlns:a16="http://schemas.microsoft.com/office/drawing/2014/main" id="{B82B316A-9347-40D7-8774-CC939DC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1" y="1534625"/>
            <a:ext cx="4857750" cy="3549542"/>
          </a:xfrm>
          <a:prstGeom prst="rect">
            <a:avLst/>
          </a:prstGeom>
        </p:spPr>
      </p:pic>
      <p:grpSp>
        <p:nvGrpSpPr>
          <p:cNvPr id="32" name="Google Shape;1293;p40">
            <a:extLst>
              <a:ext uri="{FF2B5EF4-FFF2-40B4-BE49-F238E27FC236}">
                <a16:creationId xmlns:a16="http://schemas.microsoft.com/office/drawing/2014/main" id="{DE52DF93-E6B2-49FE-8CCC-11352BC0D2FB}"/>
              </a:ext>
            </a:extLst>
          </p:cNvPr>
          <p:cNvGrpSpPr/>
          <p:nvPr/>
        </p:nvGrpSpPr>
        <p:grpSpPr>
          <a:xfrm>
            <a:off x="7650772" y="532475"/>
            <a:ext cx="626297" cy="668100"/>
            <a:chOff x="6506504" y="937343"/>
            <a:chExt cx="744273" cy="793950"/>
          </a:xfrm>
        </p:grpSpPr>
        <p:sp>
          <p:nvSpPr>
            <p:cNvPr id="33" name="Google Shape;1294;p40">
              <a:extLst>
                <a:ext uri="{FF2B5EF4-FFF2-40B4-BE49-F238E27FC236}">
                  <a16:creationId xmlns:a16="http://schemas.microsoft.com/office/drawing/2014/main" id="{FDE0418B-ED35-490F-8DFE-4918B43A3D42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5;p40">
              <a:extLst>
                <a:ext uri="{FF2B5EF4-FFF2-40B4-BE49-F238E27FC236}">
                  <a16:creationId xmlns:a16="http://schemas.microsoft.com/office/drawing/2014/main" id="{6830E52B-5AF4-40ED-BE9B-3DE82938185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96;p40">
              <a:extLst>
                <a:ext uri="{FF2B5EF4-FFF2-40B4-BE49-F238E27FC236}">
                  <a16:creationId xmlns:a16="http://schemas.microsoft.com/office/drawing/2014/main" id="{31C36EF5-99A1-4AA2-908F-E5FF18DB525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1297;p40">
              <a:extLst>
                <a:ext uri="{FF2B5EF4-FFF2-40B4-BE49-F238E27FC236}">
                  <a16:creationId xmlns:a16="http://schemas.microsoft.com/office/drawing/2014/main" id="{F3CDDC72-4F38-419C-8FC1-1ACE748C3992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7" name="Google Shape;1298;p40">
                <a:extLst>
                  <a:ext uri="{FF2B5EF4-FFF2-40B4-BE49-F238E27FC236}">
                    <a16:creationId xmlns:a16="http://schemas.microsoft.com/office/drawing/2014/main" id="{E634BC84-1D8C-49D5-86E7-797FC029C83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99;p40">
                <a:extLst>
                  <a:ext uri="{FF2B5EF4-FFF2-40B4-BE49-F238E27FC236}">
                    <a16:creationId xmlns:a16="http://schemas.microsoft.com/office/drawing/2014/main" id="{FB03AE2B-E070-40D7-ACB7-14B2D6F8148A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00;p40">
                <a:extLst>
                  <a:ext uri="{FF2B5EF4-FFF2-40B4-BE49-F238E27FC236}">
                    <a16:creationId xmlns:a16="http://schemas.microsoft.com/office/drawing/2014/main" id="{84156439-3AAA-470E-911A-58C54A9A487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01;p40">
                <a:extLst>
                  <a:ext uri="{FF2B5EF4-FFF2-40B4-BE49-F238E27FC236}">
                    <a16:creationId xmlns:a16="http://schemas.microsoft.com/office/drawing/2014/main" id="{FEAC415F-F7A3-47C6-BB5A-0F50D4017F0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302;p40">
                <a:extLst>
                  <a:ext uri="{FF2B5EF4-FFF2-40B4-BE49-F238E27FC236}">
                    <a16:creationId xmlns:a16="http://schemas.microsoft.com/office/drawing/2014/main" id="{9B99B81B-C882-4F41-A904-1F1964001FE3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03;p40">
                <a:extLst>
                  <a:ext uri="{FF2B5EF4-FFF2-40B4-BE49-F238E27FC236}">
                    <a16:creationId xmlns:a16="http://schemas.microsoft.com/office/drawing/2014/main" id="{2503A6BE-A951-4CC1-AE9E-5E636FDC579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04;p40">
                <a:extLst>
                  <a:ext uri="{FF2B5EF4-FFF2-40B4-BE49-F238E27FC236}">
                    <a16:creationId xmlns:a16="http://schemas.microsoft.com/office/drawing/2014/main" id="{F2FA1A2B-890B-4B4F-B707-80469D8B846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305;p40">
                <a:extLst>
                  <a:ext uri="{FF2B5EF4-FFF2-40B4-BE49-F238E27FC236}">
                    <a16:creationId xmlns:a16="http://schemas.microsoft.com/office/drawing/2014/main" id="{F0645574-F7AD-4A6A-9DA5-2464BEB0852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06;p40">
                <a:extLst>
                  <a:ext uri="{FF2B5EF4-FFF2-40B4-BE49-F238E27FC236}">
                    <a16:creationId xmlns:a16="http://schemas.microsoft.com/office/drawing/2014/main" id="{A8F9B863-11DF-4DA8-AA7F-A0319F436751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07;p40">
                <a:extLst>
                  <a:ext uri="{FF2B5EF4-FFF2-40B4-BE49-F238E27FC236}">
                    <a16:creationId xmlns:a16="http://schemas.microsoft.com/office/drawing/2014/main" id="{EEA96EDD-FC7C-4AE7-ABEF-113F391E8FA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67476F-CA73-4A3F-8284-5094BF63F925}"/>
              </a:ext>
            </a:extLst>
          </p:cNvPr>
          <p:cNvSpPr/>
          <p:nvPr/>
        </p:nvSpPr>
        <p:spPr>
          <a:xfrm>
            <a:off x="4537710" y="537210"/>
            <a:ext cx="3326273" cy="1737360"/>
          </a:xfrm>
          <a:custGeom>
            <a:avLst/>
            <a:gdLst>
              <a:gd name="connsiteX0" fmla="*/ 3314700 w 3326273"/>
              <a:gd name="connsiteY0" fmla="*/ 868680 h 1737360"/>
              <a:gd name="connsiteX1" fmla="*/ 3326130 w 3326273"/>
              <a:gd name="connsiteY1" fmla="*/ 925830 h 1737360"/>
              <a:gd name="connsiteX2" fmla="*/ 3303270 w 3326273"/>
              <a:gd name="connsiteY2" fmla="*/ 1028700 h 1737360"/>
              <a:gd name="connsiteX3" fmla="*/ 3257550 w 3326273"/>
              <a:gd name="connsiteY3" fmla="*/ 1097280 h 1737360"/>
              <a:gd name="connsiteX4" fmla="*/ 3040380 w 3326273"/>
              <a:gd name="connsiteY4" fmla="*/ 1245870 h 1737360"/>
              <a:gd name="connsiteX5" fmla="*/ 2914650 w 3326273"/>
              <a:gd name="connsiteY5" fmla="*/ 1280160 h 1737360"/>
              <a:gd name="connsiteX6" fmla="*/ 2526030 w 3326273"/>
              <a:gd name="connsiteY6" fmla="*/ 1245870 h 1737360"/>
              <a:gd name="connsiteX7" fmla="*/ 2297430 w 3326273"/>
              <a:gd name="connsiteY7" fmla="*/ 1143000 h 1737360"/>
              <a:gd name="connsiteX8" fmla="*/ 1920240 w 3326273"/>
              <a:gd name="connsiteY8" fmla="*/ 857250 h 1737360"/>
              <a:gd name="connsiteX9" fmla="*/ 1691640 w 3326273"/>
              <a:gd name="connsiteY9" fmla="*/ 548640 h 1737360"/>
              <a:gd name="connsiteX10" fmla="*/ 1611630 w 3326273"/>
              <a:gd name="connsiteY10" fmla="*/ 308610 h 1737360"/>
              <a:gd name="connsiteX11" fmla="*/ 1600200 w 3326273"/>
              <a:gd name="connsiteY11" fmla="*/ 45720 h 1737360"/>
              <a:gd name="connsiteX12" fmla="*/ 1668780 w 3326273"/>
              <a:gd name="connsiteY12" fmla="*/ 0 h 1737360"/>
              <a:gd name="connsiteX13" fmla="*/ 2000250 w 3326273"/>
              <a:gd name="connsiteY13" fmla="*/ 57150 h 1737360"/>
              <a:gd name="connsiteX14" fmla="*/ 2263140 w 3326273"/>
              <a:gd name="connsiteY14" fmla="*/ 274320 h 1737360"/>
              <a:gd name="connsiteX15" fmla="*/ 2583180 w 3326273"/>
              <a:gd name="connsiteY15" fmla="*/ 605790 h 1737360"/>
              <a:gd name="connsiteX16" fmla="*/ 2663190 w 3326273"/>
              <a:gd name="connsiteY16" fmla="*/ 742950 h 1737360"/>
              <a:gd name="connsiteX17" fmla="*/ 2766060 w 3326273"/>
              <a:gd name="connsiteY17" fmla="*/ 1062990 h 1737360"/>
              <a:gd name="connsiteX18" fmla="*/ 2731770 w 3326273"/>
              <a:gd name="connsiteY18" fmla="*/ 1531620 h 1737360"/>
              <a:gd name="connsiteX19" fmla="*/ 2640330 w 3326273"/>
              <a:gd name="connsiteY19" fmla="*/ 1611630 h 1737360"/>
              <a:gd name="connsiteX20" fmla="*/ 2537460 w 3326273"/>
              <a:gd name="connsiteY20" fmla="*/ 1680210 h 1737360"/>
              <a:gd name="connsiteX21" fmla="*/ 2228850 w 3326273"/>
              <a:gd name="connsiteY21" fmla="*/ 1737360 h 1737360"/>
              <a:gd name="connsiteX22" fmla="*/ 1885950 w 3326273"/>
              <a:gd name="connsiteY22" fmla="*/ 1680210 h 1737360"/>
              <a:gd name="connsiteX23" fmla="*/ 1440180 w 3326273"/>
              <a:gd name="connsiteY23" fmla="*/ 1451610 h 1737360"/>
              <a:gd name="connsiteX24" fmla="*/ 1211580 w 3326273"/>
              <a:gd name="connsiteY24" fmla="*/ 1303020 h 1737360"/>
              <a:gd name="connsiteX25" fmla="*/ 960120 w 3326273"/>
              <a:gd name="connsiteY25" fmla="*/ 1200150 h 1737360"/>
              <a:gd name="connsiteX26" fmla="*/ 708660 w 3326273"/>
              <a:gd name="connsiteY26" fmla="*/ 1154430 h 1737360"/>
              <a:gd name="connsiteX27" fmla="*/ 114300 w 3326273"/>
              <a:gd name="connsiteY27" fmla="*/ 1165860 h 1737360"/>
              <a:gd name="connsiteX28" fmla="*/ 68580 w 3326273"/>
              <a:gd name="connsiteY28" fmla="*/ 1177290 h 1737360"/>
              <a:gd name="connsiteX29" fmla="*/ 0 w 3326273"/>
              <a:gd name="connsiteY29" fmla="*/ 123444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26273" h="1737360">
                <a:moveTo>
                  <a:pt x="3314700" y="868680"/>
                </a:moveTo>
                <a:cubicBezTo>
                  <a:pt x="3318510" y="887730"/>
                  <a:pt x="3327514" y="906452"/>
                  <a:pt x="3326130" y="925830"/>
                </a:cubicBezTo>
                <a:cubicBezTo>
                  <a:pt x="3323627" y="960867"/>
                  <a:pt x="3316316" y="996086"/>
                  <a:pt x="3303270" y="1028700"/>
                </a:cubicBezTo>
                <a:cubicBezTo>
                  <a:pt x="3293066" y="1054209"/>
                  <a:pt x="3276245" y="1077147"/>
                  <a:pt x="3257550" y="1097280"/>
                </a:cubicBezTo>
                <a:cubicBezTo>
                  <a:pt x="3187854" y="1172337"/>
                  <a:pt x="3135353" y="1209690"/>
                  <a:pt x="3040380" y="1245870"/>
                </a:cubicBezTo>
                <a:cubicBezTo>
                  <a:pt x="2999785" y="1261335"/>
                  <a:pt x="2956560" y="1268730"/>
                  <a:pt x="2914650" y="1280160"/>
                </a:cubicBezTo>
                <a:cubicBezTo>
                  <a:pt x="2785110" y="1268730"/>
                  <a:pt x="2652977" y="1274080"/>
                  <a:pt x="2526030" y="1245870"/>
                </a:cubicBezTo>
                <a:cubicBezTo>
                  <a:pt x="2444460" y="1227743"/>
                  <a:pt x="2370938" y="1182734"/>
                  <a:pt x="2297430" y="1143000"/>
                </a:cubicBezTo>
                <a:cubicBezTo>
                  <a:pt x="2158357" y="1067825"/>
                  <a:pt x="2031776" y="968786"/>
                  <a:pt x="1920240" y="857250"/>
                </a:cubicBezTo>
                <a:cubicBezTo>
                  <a:pt x="1837699" y="774709"/>
                  <a:pt x="1739267" y="660903"/>
                  <a:pt x="1691640" y="548640"/>
                </a:cubicBezTo>
                <a:cubicBezTo>
                  <a:pt x="1658702" y="471000"/>
                  <a:pt x="1638300" y="388620"/>
                  <a:pt x="1611630" y="308610"/>
                </a:cubicBezTo>
                <a:cubicBezTo>
                  <a:pt x="1611448" y="307153"/>
                  <a:pt x="1568672" y="95265"/>
                  <a:pt x="1600200" y="45720"/>
                </a:cubicBezTo>
                <a:cubicBezTo>
                  <a:pt x="1614950" y="22541"/>
                  <a:pt x="1645920" y="15240"/>
                  <a:pt x="1668780" y="0"/>
                </a:cubicBezTo>
                <a:cubicBezTo>
                  <a:pt x="1779270" y="19050"/>
                  <a:pt x="1898449" y="10165"/>
                  <a:pt x="2000250" y="57150"/>
                </a:cubicBezTo>
                <a:cubicBezTo>
                  <a:pt x="2103452" y="104782"/>
                  <a:pt x="2177169" y="199967"/>
                  <a:pt x="2263140" y="274320"/>
                </a:cubicBezTo>
                <a:cubicBezTo>
                  <a:pt x="2376704" y="372538"/>
                  <a:pt x="2492978" y="485521"/>
                  <a:pt x="2583180" y="605790"/>
                </a:cubicBezTo>
                <a:cubicBezTo>
                  <a:pt x="2614938" y="648134"/>
                  <a:pt x="2639519" y="695608"/>
                  <a:pt x="2663190" y="742950"/>
                </a:cubicBezTo>
                <a:cubicBezTo>
                  <a:pt x="2728244" y="873058"/>
                  <a:pt x="2728960" y="914590"/>
                  <a:pt x="2766060" y="1062990"/>
                </a:cubicBezTo>
                <a:cubicBezTo>
                  <a:pt x="2782061" y="1238996"/>
                  <a:pt x="2799134" y="1323913"/>
                  <a:pt x="2731770" y="1531620"/>
                </a:cubicBezTo>
                <a:cubicBezTo>
                  <a:pt x="2719275" y="1570145"/>
                  <a:pt x="2672502" y="1587028"/>
                  <a:pt x="2640330" y="1611630"/>
                </a:cubicBezTo>
                <a:cubicBezTo>
                  <a:pt x="2607593" y="1636664"/>
                  <a:pt x="2574978" y="1663157"/>
                  <a:pt x="2537460" y="1680210"/>
                </a:cubicBezTo>
                <a:cubicBezTo>
                  <a:pt x="2414307" y="1736189"/>
                  <a:pt x="2361569" y="1727880"/>
                  <a:pt x="2228850" y="1737360"/>
                </a:cubicBezTo>
                <a:cubicBezTo>
                  <a:pt x="2114550" y="1718310"/>
                  <a:pt x="1996620" y="1714556"/>
                  <a:pt x="1885950" y="1680210"/>
                </a:cubicBezTo>
                <a:cubicBezTo>
                  <a:pt x="1737326" y="1634085"/>
                  <a:pt x="1573711" y="1542654"/>
                  <a:pt x="1440180" y="1451610"/>
                </a:cubicBezTo>
                <a:cubicBezTo>
                  <a:pt x="1303174" y="1358197"/>
                  <a:pt x="1344272" y="1369366"/>
                  <a:pt x="1211580" y="1303020"/>
                </a:cubicBezTo>
                <a:cubicBezTo>
                  <a:pt x="1143973" y="1269216"/>
                  <a:pt x="1033485" y="1221111"/>
                  <a:pt x="960120" y="1200150"/>
                </a:cubicBezTo>
                <a:cubicBezTo>
                  <a:pt x="915390" y="1187370"/>
                  <a:pt x="746935" y="1160809"/>
                  <a:pt x="708660" y="1154430"/>
                </a:cubicBezTo>
                <a:lnTo>
                  <a:pt x="114300" y="1165860"/>
                </a:lnTo>
                <a:cubicBezTo>
                  <a:pt x="98601" y="1166421"/>
                  <a:pt x="82631" y="1170265"/>
                  <a:pt x="68580" y="1177290"/>
                </a:cubicBezTo>
                <a:cubicBezTo>
                  <a:pt x="41409" y="1190875"/>
                  <a:pt x="20960" y="1213480"/>
                  <a:pt x="0" y="1234440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72C7003-6DA8-408F-949F-277E487A4FE9}"/>
              </a:ext>
            </a:extLst>
          </p:cNvPr>
          <p:cNvSpPr/>
          <p:nvPr/>
        </p:nvSpPr>
        <p:spPr>
          <a:xfrm>
            <a:off x="3457575" y="1457325"/>
            <a:ext cx="1052513" cy="795338"/>
          </a:xfrm>
          <a:custGeom>
            <a:avLst/>
            <a:gdLst>
              <a:gd name="connsiteX0" fmla="*/ 1038225 w 1052513"/>
              <a:gd name="connsiteY0" fmla="*/ 566738 h 795338"/>
              <a:gd name="connsiteX1" fmla="*/ 1033463 w 1052513"/>
              <a:gd name="connsiteY1" fmla="*/ 542925 h 795338"/>
              <a:gd name="connsiteX2" fmla="*/ 1047750 w 1052513"/>
              <a:gd name="connsiteY2" fmla="*/ 438150 h 795338"/>
              <a:gd name="connsiteX3" fmla="*/ 1052513 w 1052513"/>
              <a:gd name="connsiteY3" fmla="*/ 423863 h 795338"/>
              <a:gd name="connsiteX4" fmla="*/ 1047750 w 1052513"/>
              <a:gd name="connsiteY4" fmla="*/ 271463 h 795338"/>
              <a:gd name="connsiteX5" fmla="*/ 1038225 w 1052513"/>
              <a:gd name="connsiteY5" fmla="*/ 214313 h 795338"/>
              <a:gd name="connsiteX6" fmla="*/ 1023938 w 1052513"/>
              <a:gd name="connsiteY6" fmla="*/ 180975 h 795338"/>
              <a:gd name="connsiteX7" fmla="*/ 1004888 w 1052513"/>
              <a:gd name="connsiteY7" fmla="*/ 142875 h 795338"/>
              <a:gd name="connsiteX8" fmla="*/ 938213 w 1052513"/>
              <a:gd name="connsiteY8" fmla="*/ 85725 h 795338"/>
              <a:gd name="connsiteX9" fmla="*/ 847725 w 1052513"/>
              <a:gd name="connsiteY9" fmla="*/ 42863 h 795338"/>
              <a:gd name="connsiteX10" fmla="*/ 762000 w 1052513"/>
              <a:gd name="connsiteY10" fmla="*/ 14288 h 795338"/>
              <a:gd name="connsiteX11" fmla="*/ 633413 w 1052513"/>
              <a:gd name="connsiteY11" fmla="*/ 0 h 795338"/>
              <a:gd name="connsiteX12" fmla="*/ 490538 w 1052513"/>
              <a:gd name="connsiteY12" fmla="*/ 4763 h 795338"/>
              <a:gd name="connsiteX13" fmla="*/ 457200 w 1052513"/>
              <a:gd name="connsiteY13" fmla="*/ 19050 h 795338"/>
              <a:gd name="connsiteX14" fmla="*/ 390525 w 1052513"/>
              <a:gd name="connsiteY14" fmla="*/ 47625 h 795338"/>
              <a:gd name="connsiteX15" fmla="*/ 347663 w 1052513"/>
              <a:gd name="connsiteY15" fmla="*/ 80963 h 795338"/>
              <a:gd name="connsiteX16" fmla="*/ 333375 w 1052513"/>
              <a:gd name="connsiteY16" fmla="*/ 95250 h 795338"/>
              <a:gd name="connsiteX17" fmla="*/ 314325 w 1052513"/>
              <a:gd name="connsiteY17" fmla="*/ 109538 h 795338"/>
              <a:gd name="connsiteX18" fmla="*/ 238125 w 1052513"/>
              <a:gd name="connsiteY18" fmla="*/ 180975 h 795338"/>
              <a:gd name="connsiteX19" fmla="*/ 219075 w 1052513"/>
              <a:gd name="connsiteY19" fmla="*/ 209550 h 795338"/>
              <a:gd name="connsiteX20" fmla="*/ 185738 w 1052513"/>
              <a:gd name="connsiteY20" fmla="*/ 252413 h 795338"/>
              <a:gd name="connsiteX21" fmla="*/ 157163 w 1052513"/>
              <a:gd name="connsiteY21" fmla="*/ 285750 h 795338"/>
              <a:gd name="connsiteX22" fmla="*/ 109538 w 1052513"/>
              <a:gd name="connsiteY22" fmla="*/ 342900 h 795338"/>
              <a:gd name="connsiteX23" fmla="*/ 71438 w 1052513"/>
              <a:gd name="connsiteY23" fmla="*/ 409575 h 795338"/>
              <a:gd name="connsiteX24" fmla="*/ 42863 w 1052513"/>
              <a:gd name="connsiteY24" fmla="*/ 461963 h 795338"/>
              <a:gd name="connsiteX25" fmla="*/ 33338 w 1052513"/>
              <a:gd name="connsiteY25" fmla="*/ 495300 h 795338"/>
              <a:gd name="connsiteX26" fmla="*/ 19050 w 1052513"/>
              <a:gd name="connsiteY26" fmla="*/ 533400 h 795338"/>
              <a:gd name="connsiteX27" fmla="*/ 14288 w 1052513"/>
              <a:gd name="connsiteY27" fmla="*/ 561975 h 795338"/>
              <a:gd name="connsiteX28" fmla="*/ 0 w 1052513"/>
              <a:gd name="connsiteY28" fmla="*/ 619125 h 795338"/>
              <a:gd name="connsiteX29" fmla="*/ 4763 w 1052513"/>
              <a:gd name="connsiteY29" fmla="*/ 723900 h 795338"/>
              <a:gd name="connsiteX30" fmla="*/ 14288 w 1052513"/>
              <a:gd name="connsiteY30" fmla="*/ 771525 h 795338"/>
              <a:gd name="connsiteX31" fmla="*/ 14288 w 1052513"/>
              <a:gd name="connsiteY3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2513" h="795338">
                <a:moveTo>
                  <a:pt x="1038225" y="566738"/>
                </a:moveTo>
                <a:cubicBezTo>
                  <a:pt x="1036638" y="558800"/>
                  <a:pt x="1033463" y="551020"/>
                  <a:pt x="1033463" y="542925"/>
                </a:cubicBezTo>
                <a:cubicBezTo>
                  <a:pt x="1033463" y="507496"/>
                  <a:pt x="1038030" y="472169"/>
                  <a:pt x="1047750" y="438150"/>
                </a:cubicBezTo>
                <a:cubicBezTo>
                  <a:pt x="1049129" y="433323"/>
                  <a:pt x="1050925" y="428625"/>
                  <a:pt x="1052513" y="423863"/>
                </a:cubicBezTo>
                <a:cubicBezTo>
                  <a:pt x="1050925" y="373063"/>
                  <a:pt x="1050288" y="322224"/>
                  <a:pt x="1047750" y="271463"/>
                </a:cubicBezTo>
                <a:cubicBezTo>
                  <a:pt x="1046695" y="250370"/>
                  <a:pt x="1043781" y="233760"/>
                  <a:pt x="1038225" y="214313"/>
                </a:cubicBezTo>
                <a:cubicBezTo>
                  <a:pt x="1032354" y="193766"/>
                  <a:pt x="1034101" y="203842"/>
                  <a:pt x="1023938" y="180975"/>
                </a:cubicBezTo>
                <a:cubicBezTo>
                  <a:pt x="1017007" y="165380"/>
                  <a:pt x="1015995" y="155216"/>
                  <a:pt x="1004888" y="142875"/>
                </a:cubicBezTo>
                <a:cubicBezTo>
                  <a:pt x="983830" y="119478"/>
                  <a:pt x="965276" y="101644"/>
                  <a:pt x="938213" y="85725"/>
                </a:cubicBezTo>
                <a:cubicBezTo>
                  <a:pt x="919830" y="74911"/>
                  <a:pt x="868728" y="51511"/>
                  <a:pt x="847725" y="42863"/>
                </a:cubicBezTo>
                <a:cubicBezTo>
                  <a:pt x="826144" y="33977"/>
                  <a:pt x="783468" y="18760"/>
                  <a:pt x="762000" y="14288"/>
                </a:cubicBezTo>
                <a:cubicBezTo>
                  <a:pt x="718267" y="5177"/>
                  <a:pt x="677667" y="3405"/>
                  <a:pt x="633413" y="0"/>
                </a:cubicBezTo>
                <a:cubicBezTo>
                  <a:pt x="585788" y="1588"/>
                  <a:pt x="537913" y="-359"/>
                  <a:pt x="490538" y="4763"/>
                </a:cubicBezTo>
                <a:cubicBezTo>
                  <a:pt x="478518" y="6062"/>
                  <a:pt x="468156" y="13937"/>
                  <a:pt x="457200" y="19050"/>
                </a:cubicBezTo>
                <a:cubicBezTo>
                  <a:pt x="398345" y="46515"/>
                  <a:pt x="440896" y="30835"/>
                  <a:pt x="390525" y="47625"/>
                </a:cubicBezTo>
                <a:cubicBezTo>
                  <a:pt x="376238" y="58738"/>
                  <a:pt x="361568" y="69375"/>
                  <a:pt x="347663" y="80963"/>
                </a:cubicBezTo>
                <a:cubicBezTo>
                  <a:pt x="342489" y="85275"/>
                  <a:pt x="338489" y="90867"/>
                  <a:pt x="333375" y="95250"/>
                </a:cubicBezTo>
                <a:cubicBezTo>
                  <a:pt x="327348" y="100416"/>
                  <a:pt x="320384" y="104411"/>
                  <a:pt x="314325" y="109538"/>
                </a:cubicBezTo>
                <a:cubicBezTo>
                  <a:pt x="297546" y="123736"/>
                  <a:pt x="253881" y="162355"/>
                  <a:pt x="238125" y="180975"/>
                </a:cubicBezTo>
                <a:cubicBezTo>
                  <a:pt x="230730" y="189714"/>
                  <a:pt x="225845" y="200319"/>
                  <a:pt x="219075" y="209550"/>
                </a:cubicBezTo>
                <a:cubicBezTo>
                  <a:pt x="208371" y="224146"/>
                  <a:pt x="197518" y="238670"/>
                  <a:pt x="185738" y="252413"/>
                </a:cubicBezTo>
                <a:cubicBezTo>
                  <a:pt x="176213" y="263525"/>
                  <a:pt x="166954" y="274871"/>
                  <a:pt x="157163" y="285750"/>
                </a:cubicBezTo>
                <a:cubicBezTo>
                  <a:pt x="135499" y="309820"/>
                  <a:pt x="132437" y="302827"/>
                  <a:pt x="109538" y="342900"/>
                </a:cubicBezTo>
                <a:cubicBezTo>
                  <a:pt x="96838" y="365125"/>
                  <a:pt x="82886" y="386680"/>
                  <a:pt x="71438" y="409575"/>
                </a:cubicBezTo>
                <a:cubicBezTo>
                  <a:pt x="53010" y="446429"/>
                  <a:pt x="62629" y="429018"/>
                  <a:pt x="42863" y="461963"/>
                </a:cubicBezTo>
                <a:cubicBezTo>
                  <a:pt x="39688" y="473075"/>
                  <a:pt x="36993" y="484336"/>
                  <a:pt x="33338" y="495300"/>
                </a:cubicBezTo>
                <a:cubicBezTo>
                  <a:pt x="29049" y="508168"/>
                  <a:pt x="22776" y="520358"/>
                  <a:pt x="19050" y="533400"/>
                </a:cubicBezTo>
                <a:cubicBezTo>
                  <a:pt x="16397" y="542685"/>
                  <a:pt x="16015" y="552474"/>
                  <a:pt x="14288" y="561975"/>
                </a:cubicBezTo>
                <a:cubicBezTo>
                  <a:pt x="9017" y="590964"/>
                  <a:pt x="9238" y="586794"/>
                  <a:pt x="0" y="619125"/>
                </a:cubicBezTo>
                <a:cubicBezTo>
                  <a:pt x="1588" y="654050"/>
                  <a:pt x="2272" y="689028"/>
                  <a:pt x="4763" y="723900"/>
                </a:cubicBezTo>
                <a:cubicBezTo>
                  <a:pt x="11742" y="821607"/>
                  <a:pt x="6409" y="700623"/>
                  <a:pt x="14288" y="771525"/>
                </a:cubicBezTo>
                <a:cubicBezTo>
                  <a:pt x="15165" y="779414"/>
                  <a:pt x="14288" y="787400"/>
                  <a:pt x="14288" y="795338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6269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475EF22-48AD-401A-9E28-B1B7A1F3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7" y="1925386"/>
            <a:ext cx="3521153" cy="31446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9D91FE-ABE3-4340-A13D-99E30E8F9B19}"/>
              </a:ext>
            </a:extLst>
          </p:cNvPr>
          <p:cNvGrpSpPr/>
          <p:nvPr/>
        </p:nvGrpSpPr>
        <p:grpSpPr>
          <a:xfrm>
            <a:off x="4403076" y="1009296"/>
            <a:ext cx="3858839" cy="2567805"/>
            <a:chOff x="3770898" y="1483429"/>
            <a:chExt cx="3858839" cy="2567805"/>
          </a:xfrm>
        </p:grpSpPr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23E56A8A-CA46-449A-8ECE-45ABACF345F6}"/>
                </a:ext>
              </a:extLst>
            </p:cNvPr>
            <p:cNvSpPr/>
            <p:nvPr/>
          </p:nvSpPr>
          <p:spPr>
            <a:xfrm>
              <a:off x="3770898" y="1562824"/>
              <a:ext cx="3714045" cy="2488410"/>
            </a:xfrm>
            <a:prstGeom prst="cloud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hought Bubble: Cloud 1">
              <a:extLst>
                <a:ext uri="{FF2B5EF4-FFF2-40B4-BE49-F238E27FC236}">
                  <a16:creationId xmlns:a16="http://schemas.microsoft.com/office/drawing/2014/main" id="{9F0BFD75-7DAB-44B1-BC63-5D51878CC64C}"/>
                </a:ext>
              </a:extLst>
            </p:cNvPr>
            <p:cNvSpPr/>
            <p:nvPr/>
          </p:nvSpPr>
          <p:spPr>
            <a:xfrm>
              <a:off x="3770898" y="1483429"/>
              <a:ext cx="3714045" cy="248841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BB70A-EF3F-4C11-B48B-BDEAE98C7B81}"/>
                </a:ext>
              </a:extLst>
            </p:cNvPr>
            <p:cNvSpPr txBox="1"/>
            <p:nvPr/>
          </p:nvSpPr>
          <p:spPr>
            <a:xfrm>
              <a:off x="4255911" y="2250580"/>
              <a:ext cx="3373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Montserrat Light" panose="00000400000000000000" pitchFamily="2" charset="0"/>
                </a:rPr>
                <a:t>What is divide and conquer?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86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- It is an algorithm design paradigm, isn’t a programming technique.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- The basis of efficient algorithms for many problems.</a:t>
            </a:r>
            <a:endParaRPr sz="240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7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BF95C1-BA54-4427-A39C-A7C578F6D7FF}"/>
              </a:ext>
            </a:extLst>
          </p:cNvPr>
          <p:cNvSpPr/>
          <p:nvPr/>
        </p:nvSpPr>
        <p:spPr>
          <a:xfrm>
            <a:off x="659127" y="2235250"/>
            <a:ext cx="4080510" cy="2514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344150" y="443969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Algorithm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ldNum" idx="12"/>
          </p:nvPr>
        </p:nvSpPr>
        <p:spPr>
          <a:xfrm>
            <a:off x="8547650" y="4749850"/>
            <a:ext cx="5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FD1CFF-EA3E-4122-AFF1-03AF8CE2B707}"/>
              </a:ext>
            </a:extLst>
          </p:cNvPr>
          <p:cNvSpPr/>
          <p:nvPr/>
        </p:nvSpPr>
        <p:spPr>
          <a:xfrm>
            <a:off x="597780" y="2101051"/>
            <a:ext cx="4080510" cy="251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467-0F5C-41CB-BF44-71B6AC614048}"/>
              </a:ext>
            </a:extLst>
          </p:cNvPr>
          <p:cNvSpPr txBox="1"/>
          <p:nvPr/>
        </p:nvSpPr>
        <p:spPr>
          <a:xfrm>
            <a:off x="841620" y="2450410"/>
            <a:ext cx="4975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Montserrat Light" panose="00000400000000000000" pitchFamily="2" charset="0"/>
              </a:rPr>
              <a:t>Have you </a:t>
            </a:r>
          </a:p>
          <a:p>
            <a:r>
              <a:rPr lang="en-US" sz="2800" b="1">
                <a:latin typeface="Montserrat Light" panose="00000400000000000000" pitchFamily="2" charset="0"/>
              </a:rPr>
              <a:t>seen or used the </a:t>
            </a:r>
          </a:p>
          <a:p>
            <a:r>
              <a:rPr lang="en-US" sz="2800" b="1">
                <a:latin typeface="Montserrat Light" panose="00000400000000000000" pitchFamily="2" charset="0"/>
              </a:rPr>
              <a:t>divide-and-conquer method?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4A742-70D1-4F9B-9D66-7DE0614AC633}"/>
              </a:ext>
            </a:extLst>
          </p:cNvPr>
          <p:cNvGrpSpPr/>
          <p:nvPr/>
        </p:nvGrpSpPr>
        <p:grpSpPr>
          <a:xfrm>
            <a:off x="5375907" y="191303"/>
            <a:ext cx="3569973" cy="3569973"/>
            <a:chOff x="5044437" y="191303"/>
            <a:chExt cx="3569973" cy="3569973"/>
          </a:xfrm>
        </p:grpSpPr>
        <p:pic>
          <p:nvPicPr>
            <p:cNvPr id="7" name="Picture 6" descr="Diagram, schematic&#10;&#10;Description automatically generated">
              <a:extLst>
                <a:ext uri="{FF2B5EF4-FFF2-40B4-BE49-F238E27FC236}">
                  <a16:creationId xmlns:a16="http://schemas.microsoft.com/office/drawing/2014/main" id="{23A886D3-8365-4383-8929-5F6105EE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4437" y="191303"/>
              <a:ext cx="3569973" cy="356997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C89B9C-ED03-4AA3-8D90-F674D9FAEF14}"/>
                </a:ext>
              </a:extLst>
            </p:cNvPr>
            <p:cNvSpPr/>
            <p:nvPr/>
          </p:nvSpPr>
          <p:spPr>
            <a:xfrm>
              <a:off x="5852160" y="2868930"/>
              <a:ext cx="2125980" cy="4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907329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A61C00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913</Words>
  <Application>Microsoft Office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Calibri</vt:lpstr>
      <vt:lpstr>Amasis MT Pro Black</vt:lpstr>
      <vt:lpstr>Times New Roman</vt:lpstr>
      <vt:lpstr>Montserrat ExtraBold</vt:lpstr>
      <vt:lpstr>Montserrat Light</vt:lpstr>
      <vt:lpstr>Montserrat</vt:lpstr>
      <vt:lpstr>Wart template</vt:lpstr>
      <vt:lpstr>Introduce the method   of designing a  DIVIDE  AND  CONQUER  algorithm</vt:lpstr>
      <vt:lpstr>Group 11</vt:lpstr>
      <vt:lpstr>Overview</vt:lpstr>
      <vt:lpstr>Warm up</vt:lpstr>
      <vt:lpstr>1. Introduce Algorithm</vt:lpstr>
      <vt:lpstr>Introduce Algorithm</vt:lpstr>
      <vt:lpstr>Introduce Algorithm</vt:lpstr>
      <vt:lpstr>PowerPoint Presentation</vt:lpstr>
      <vt:lpstr>Introduce Algorithm</vt:lpstr>
      <vt:lpstr>2. Generality Algorithm</vt:lpstr>
      <vt:lpstr>Feature of the problem</vt:lpstr>
      <vt:lpstr>PowerPoint Presentation</vt:lpstr>
      <vt:lpstr>PowerPoint Presentation</vt:lpstr>
      <vt:lpstr>Question</vt:lpstr>
      <vt:lpstr>PowerPoint Presentation</vt:lpstr>
      <vt:lpstr>Generality Algorithm</vt:lpstr>
      <vt:lpstr>PowerPoint Presentation</vt:lpstr>
      <vt:lpstr>T(n) = aT(n/b) + f(n)</vt:lpstr>
      <vt:lpstr>3. Problems</vt:lpstr>
      <vt:lpstr>Problems</vt:lpstr>
      <vt:lpstr>Problems</vt:lpstr>
      <vt:lpstr>4. Conclusion</vt:lpstr>
      <vt:lpstr>O(n.log(n))</vt:lpstr>
      <vt:lpstr>PowerPoint Presentation</vt:lpstr>
      <vt:lpstr>PowerPoint Presentation</vt:lpstr>
      <vt:lpstr>PowerPoint Presentation</vt:lpstr>
      <vt:lpstr>Thank        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DEVIDE AND CONQUER</dc:title>
  <cp:lastModifiedBy>Trương Quốc Trường</cp:lastModifiedBy>
  <cp:revision>52</cp:revision>
  <dcterms:modified xsi:type="dcterms:W3CDTF">2021-06-21T08:29:38Z</dcterms:modified>
</cp:coreProperties>
</file>