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32"/>
  </p:notesMasterIdLst>
  <p:sldIdLst>
    <p:sldId id="256" r:id="rId2"/>
    <p:sldId id="258" r:id="rId3"/>
    <p:sldId id="257" r:id="rId4"/>
    <p:sldId id="288" r:id="rId5"/>
    <p:sldId id="259" r:id="rId6"/>
    <p:sldId id="289" r:id="rId7"/>
    <p:sldId id="292" r:id="rId8"/>
    <p:sldId id="291" r:id="rId9"/>
    <p:sldId id="290" r:id="rId10"/>
    <p:sldId id="285" r:id="rId11"/>
    <p:sldId id="294" r:id="rId12"/>
    <p:sldId id="296" r:id="rId13"/>
    <p:sldId id="302" r:id="rId14"/>
    <p:sldId id="297" r:id="rId15"/>
    <p:sldId id="303" r:id="rId16"/>
    <p:sldId id="261" r:id="rId17"/>
    <p:sldId id="293" r:id="rId18"/>
    <p:sldId id="262" r:id="rId19"/>
    <p:sldId id="286" r:id="rId20"/>
    <p:sldId id="298" r:id="rId21"/>
    <p:sldId id="304" r:id="rId22"/>
    <p:sldId id="299" r:id="rId23"/>
    <p:sldId id="287" r:id="rId24"/>
    <p:sldId id="270" r:id="rId25"/>
    <p:sldId id="300" r:id="rId26"/>
    <p:sldId id="260" r:id="rId27"/>
    <p:sldId id="301" r:id="rId28"/>
    <p:sldId id="278" r:id="rId29"/>
    <p:sldId id="306" r:id="rId30"/>
    <p:sldId id="305" r:id="rId31"/>
  </p:sldIdLst>
  <p:sldSz cx="9144000" cy="5143500" type="screen16x9"/>
  <p:notesSz cx="6858000" cy="9144000"/>
  <p:embeddedFontLst>
    <p:embeddedFont>
      <p:font typeface="Amasis MT Pro Black" panose="02040A04050005020304" pitchFamily="18" charset="0"/>
      <p:bold r:id="rId33"/>
      <p:boldItalic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Montserrat" panose="00000500000000000000" pitchFamily="2" charset="0"/>
      <p:regular r:id="rId39"/>
      <p:bold r:id="rId40"/>
      <p:italic r:id="rId41"/>
      <p:boldItalic r:id="rId42"/>
    </p:embeddedFont>
    <p:embeddedFont>
      <p:font typeface="Montserrat ExtraBold" panose="00000900000000000000" pitchFamily="2" charset="0"/>
      <p:bold r:id="rId43"/>
      <p:boldItalic r:id="rId44"/>
    </p:embeddedFont>
    <p:embeddedFont>
      <p:font typeface="Montserrat Light" panose="00000400000000000000" pitchFamily="2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66"/>
    <a:srgbClr val="CC0066"/>
    <a:srgbClr val="A61C00"/>
    <a:srgbClr val="314EB9"/>
    <a:srgbClr val="1C2D6B"/>
    <a:srgbClr val="191B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E75C888-D13C-4F04-A0A8-709BC2F43DA2}">
  <a:tblStyle styleId="{9E75C888-D13C-4F04-A0A8-709BC2F43DA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830" autoAdjust="0"/>
  </p:normalViewPr>
  <p:slideViewPr>
    <p:cSldViewPr snapToGrid="0">
      <p:cViewPr varScale="1">
        <p:scale>
          <a:sx n="93" d="100"/>
          <a:sy n="93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font" Target="fonts/font15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font" Target="fonts/font16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28901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92644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29606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58421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22276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9998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55788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4175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94350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23968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13438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11959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66890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46127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8111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1354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4488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1788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3526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10049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6748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6" y="-11"/>
            <a:ext cx="2429759" cy="1609289"/>
            <a:chOff x="608719" y="-11"/>
            <a:chExt cx="2429759" cy="1609289"/>
          </a:xfrm>
        </p:grpSpPr>
        <p:sp>
          <p:nvSpPr>
            <p:cNvPr id="11" name="Google Shape;11;p2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24" name="Google Shape;24;p2"/>
          <p:cNvGrpSpPr/>
          <p:nvPr/>
        </p:nvGrpSpPr>
        <p:grpSpPr>
          <a:xfrm>
            <a:off x="4894945" y="-11"/>
            <a:ext cx="4252453" cy="5146816"/>
            <a:chOff x="4894945" y="-11"/>
            <a:chExt cx="4252453" cy="5146816"/>
          </a:xfrm>
        </p:grpSpPr>
        <p:sp>
          <p:nvSpPr>
            <p:cNvPr id="25" name="Google Shape;25;p2"/>
            <p:cNvSpPr/>
            <p:nvPr/>
          </p:nvSpPr>
          <p:spPr>
            <a:xfrm>
              <a:off x="6108962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6818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108962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716818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7324645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894945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108962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50277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716818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10896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716831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109812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109812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717668" y="1286669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717668" y="2573381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7325495" y="2895958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109812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717668" y="22526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325495" y="2573381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79;p2"/>
          <p:cNvGrpSpPr/>
          <p:nvPr/>
        </p:nvGrpSpPr>
        <p:grpSpPr>
          <a:xfrm flipH="1">
            <a:off x="-7" y="3860093"/>
            <a:ext cx="2429755" cy="1286712"/>
            <a:chOff x="6714243" y="3860093"/>
            <a:chExt cx="2429755" cy="1286712"/>
          </a:xfrm>
        </p:grpSpPr>
        <p:sp>
          <p:nvSpPr>
            <p:cNvPr id="80" name="Google Shape;80;p2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3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52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3"/>
          <p:cNvSpPr txBox="1">
            <a:spLocks noGrp="1"/>
          </p:cNvSpPr>
          <p:nvPr>
            <p:ph type="subTitle" idx="1"/>
          </p:nvPr>
        </p:nvSpPr>
        <p:spPr>
          <a:xfrm>
            <a:off x="685800" y="2687652"/>
            <a:ext cx="4252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95" name="Google Shape;95;p3"/>
          <p:cNvGrpSpPr/>
          <p:nvPr/>
        </p:nvGrpSpPr>
        <p:grpSpPr>
          <a:xfrm>
            <a:off x="4894945" y="-11"/>
            <a:ext cx="4252453" cy="5146816"/>
            <a:chOff x="4894945" y="-11"/>
            <a:chExt cx="4252453" cy="5146816"/>
          </a:xfrm>
        </p:grpSpPr>
        <p:sp>
          <p:nvSpPr>
            <p:cNvPr id="96" name="Google Shape;96;p3"/>
            <p:cNvSpPr/>
            <p:nvPr/>
          </p:nvSpPr>
          <p:spPr>
            <a:xfrm>
              <a:off x="6108962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6716818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6108962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6716818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7324645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4894945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6108962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550277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6716818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610896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6716831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6109812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6109812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6717668" y="1286669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6717668" y="2573381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7325495" y="2895958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6109812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6717668" y="22526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7325495" y="2573381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4"/>
          <p:cNvGrpSpPr/>
          <p:nvPr/>
        </p:nvGrpSpPr>
        <p:grpSpPr>
          <a:xfrm>
            <a:off x="1219296" y="965020"/>
            <a:ext cx="1224752" cy="1599767"/>
            <a:chOff x="1219296" y="965020"/>
            <a:chExt cx="1224752" cy="1599767"/>
          </a:xfrm>
        </p:grpSpPr>
        <p:sp>
          <p:nvSpPr>
            <p:cNvPr id="152" name="Google Shape;152;p4"/>
            <p:cNvSpPr/>
            <p:nvPr/>
          </p:nvSpPr>
          <p:spPr>
            <a:xfrm flipH="1">
              <a:off x="1219296" y="1278075"/>
              <a:ext cx="1214076" cy="1286712"/>
            </a:xfrm>
            <a:custGeom>
              <a:avLst/>
              <a:gdLst/>
              <a:ahLst/>
              <a:cxnLst/>
              <a:rect l="l" t="t" r="r" b="b"/>
              <a:pathLst>
                <a:path w="40799" h="40072" extrusionOk="0">
                  <a:moveTo>
                    <a:pt x="40798" y="0"/>
                  </a:moveTo>
                  <a:lnTo>
                    <a:pt x="1" y="20036"/>
                  </a:lnTo>
                  <a:lnTo>
                    <a:pt x="40798" y="40072"/>
                  </a:lnTo>
                  <a:lnTo>
                    <a:pt x="407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1222480" y="96502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1834119" y="192138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" name="Google Shape;155;p4"/>
          <p:cNvSpPr txBox="1">
            <a:spLocks noGrp="1"/>
          </p:cNvSpPr>
          <p:nvPr>
            <p:ph type="body" idx="1"/>
          </p:nvPr>
        </p:nvSpPr>
        <p:spPr>
          <a:xfrm>
            <a:off x="2528350" y="1552150"/>
            <a:ext cx="5497800" cy="29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◂"/>
              <a:defRPr sz="3000" i="1"/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SzPts val="3000"/>
              <a:buChar char="◂"/>
              <a:defRPr sz="3000" i="1"/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SzPts val="3000"/>
              <a:buChar char="◂"/>
              <a:defRPr sz="3000" i="1"/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SzPts val="3000"/>
              <a:buChar char="◂"/>
              <a:defRPr sz="3000" i="1"/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9pPr>
          </a:lstStyle>
          <a:p>
            <a:endParaRPr/>
          </a:p>
        </p:txBody>
      </p:sp>
      <p:sp>
        <p:nvSpPr>
          <p:cNvPr id="156" name="Google Shape;156;p4"/>
          <p:cNvSpPr txBox="1"/>
          <p:nvPr/>
        </p:nvSpPr>
        <p:spPr>
          <a:xfrm>
            <a:off x="1295501" y="1558650"/>
            <a:ext cx="735900" cy="10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60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" name="Google Shape;157;p4"/>
          <p:cNvSpPr txBox="1">
            <a:spLocks noGrp="1"/>
          </p:cNvSpPr>
          <p:nvPr>
            <p:ph type="sldNum" idx="12"/>
          </p:nvPr>
        </p:nvSpPr>
        <p:spPr>
          <a:xfrm>
            <a:off x="854332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B7B7B7"/>
                </a:solidFill>
              </a:defRPr>
            </a:lvl1pPr>
            <a:lvl2pPr lvl="1">
              <a:buNone/>
              <a:defRPr>
                <a:solidFill>
                  <a:srgbClr val="B7B7B7"/>
                </a:solidFill>
              </a:defRPr>
            </a:lvl2pPr>
            <a:lvl3pPr lvl="2">
              <a:buNone/>
              <a:defRPr>
                <a:solidFill>
                  <a:srgbClr val="B7B7B7"/>
                </a:solidFill>
              </a:defRPr>
            </a:lvl3pPr>
            <a:lvl4pPr lvl="3">
              <a:buNone/>
              <a:defRPr>
                <a:solidFill>
                  <a:srgbClr val="B7B7B7"/>
                </a:solidFill>
              </a:defRPr>
            </a:lvl4pPr>
            <a:lvl5pPr lvl="4">
              <a:buNone/>
              <a:defRPr>
                <a:solidFill>
                  <a:srgbClr val="B7B7B7"/>
                </a:solidFill>
              </a:defRPr>
            </a:lvl5pPr>
            <a:lvl6pPr lvl="5">
              <a:buNone/>
              <a:defRPr>
                <a:solidFill>
                  <a:srgbClr val="B7B7B7"/>
                </a:solidFill>
              </a:defRPr>
            </a:lvl6pPr>
            <a:lvl7pPr lvl="6">
              <a:buNone/>
              <a:defRPr>
                <a:solidFill>
                  <a:srgbClr val="B7B7B7"/>
                </a:solidFill>
              </a:defRPr>
            </a:lvl7pPr>
            <a:lvl8pPr lvl="7">
              <a:buNone/>
              <a:defRPr>
                <a:solidFill>
                  <a:srgbClr val="B7B7B7"/>
                </a:solidFill>
              </a:defRPr>
            </a:lvl8pPr>
            <a:lvl9pPr lvl="8">
              <a:buNone/>
              <a:defRPr>
                <a:solidFill>
                  <a:srgbClr val="B7B7B7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8" name="Google Shape;158;p4"/>
          <p:cNvGrpSpPr/>
          <p:nvPr/>
        </p:nvGrpSpPr>
        <p:grpSpPr>
          <a:xfrm>
            <a:off x="900" y="0"/>
            <a:ext cx="9143992" cy="1286721"/>
            <a:chOff x="900" y="0"/>
            <a:chExt cx="9143992" cy="1286721"/>
          </a:xfrm>
        </p:grpSpPr>
        <p:sp>
          <p:nvSpPr>
            <p:cNvPr id="159" name="Google Shape;159;p4"/>
            <p:cNvSpPr/>
            <p:nvPr/>
          </p:nvSpPr>
          <p:spPr>
            <a:xfrm>
              <a:off x="4878953" y="643320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>
              <a:off x="5488830" y="32254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4"/>
            <p:cNvSpPr/>
            <p:nvPr/>
          </p:nvSpPr>
          <p:spPr>
            <a:xfrm>
              <a:off x="8536629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>
              <a:off x="670697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4878953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>
              <a:off x="5488830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6097065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670697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4"/>
            <p:cNvSpPr/>
            <p:nvPr/>
          </p:nvSpPr>
          <p:spPr>
            <a:xfrm>
              <a:off x="7316850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4"/>
            <p:cNvSpPr/>
            <p:nvPr/>
          </p:nvSpPr>
          <p:spPr>
            <a:xfrm>
              <a:off x="487895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5488830" y="64332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4"/>
            <p:cNvSpPr/>
            <p:nvPr/>
          </p:nvSpPr>
          <p:spPr>
            <a:xfrm>
              <a:off x="7926751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>
              <a:off x="8536629" y="32164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097065" y="32254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670696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487895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5488830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6097065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853499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7926757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7925909" y="3216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900" y="643324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610793" y="322545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3658671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1828968" y="3225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4266922" y="32164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900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610793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1219044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1828968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2438861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900" y="3225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610793" y="643324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3048778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3658671" y="321642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>
              <a:off x="1219044" y="322545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4266922" y="86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900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610793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1219044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4266958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3657035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3048784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>
              <a:off x="2438861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>
              <a:off x="3047936" y="3216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5"/>
          <p:cNvGrpSpPr/>
          <p:nvPr/>
        </p:nvGrpSpPr>
        <p:grpSpPr>
          <a:xfrm>
            <a:off x="6714243" y="3860093"/>
            <a:ext cx="2429755" cy="1286712"/>
            <a:chOff x="6714243" y="3860093"/>
            <a:chExt cx="2429755" cy="1286712"/>
          </a:xfrm>
        </p:grpSpPr>
        <p:sp>
          <p:nvSpPr>
            <p:cNvPr id="209" name="Google Shape;209;p5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" name="Google Shape;221;p5"/>
          <p:cNvGrpSpPr/>
          <p:nvPr/>
        </p:nvGrpSpPr>
        <p:grpSpPr>
          <a:xfrm>
            <a:off x="892" y="-11"/>
            <a:ext cx="3037586" cy="2252645"/>
            <a:chOff x="892" y="-11"/>
            <a:chExt cx="3037586" cy="2252645"/>
          </a:xfrm>
        </p:grpSpPr>
        <p:sp>
          <p:nvSpPr>
            <p:cNvPr id="222" name="Google Shape;222;p5"/>
            <p:cNvSpPr/>
            <p:nvPr/>
          </p:nvSpPr>
          <p:spPr>
            <a:xfrm>
              <a:off x="892" y="64331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1214909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8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608719" y="-11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243059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8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892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608719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892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1214909" y="1609246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8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5" name="Google Shape;245;p5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5"/>
          <p:cNvSpPr txBox="1">
            <a:spLocks noGrp="1"/>
          </p:cNvSpPr>
          <p:nvPr>
            <p:ph type="body" idx="1"/>
          </p:nvPr>
        </p:nvSpPr>
        <p:spPr>
          <a:xfrm>
            <a:off x="1320025" y="1613274"/>
            <a:ext cx="6455700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◂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247" name="Google Shape;247;p5"/>
          <p:cNvSpPr txBox="1">
            <a:spLocks noGrp="1"/>
          </p:cNvSpPr>
          <p:nvPr>
            <p:ph type="sldNum" idx="12"/>
          </p:nvPr>
        </p:nvSpPr>
        <p:spPr>
          <a:xfrm>
            <a:off x="8547650" y="4749850"/>
            <a:ext cx="558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Google Shape;305;p7"/>
          <p:cNvGrpSpPr/>
          <p:nvPr/>
        </p:nvGrpSpPr>
        <p:grpSpPr>
          <a:xfrm>
            <a:off x="6714243" y="3860093"/>
            <a:ext cx="2429755" cy="1286712"/>
            <a:chOff x="6714243" y="3860093"/>
            <a:chExt cx="2429755" cy="1286712"/>
          </a:xfrm>
        </p:grpSpPr>
        <p:sp>
          <p:nvSpPr>
            <p:cNvPr id="306" name="Google Shape;306;p7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8" name="Google Shape;318;p7"/>
          <p:cNvGrpSpPr/>
          <p:nvPr/>
        </p:nvGrpSpPr>
        <p:grpSpPr>
          <a:xfrm>
            <a:off x="892" y="-11"/>
            <a:ext cx="3037586" cy="2252645"/>
            <a:chOff x="892" y="-11"/>
            <a:chExt cx="3037586" cy="2252645"/>
          </a:xfrm>
        </p:grpSpPr>
        <p:sp>
          <p:nvSpPr>
            <p:cNvPr id="319" name="Google Shape;319;p7"/>
            <p:cNvSpPr/>
            <p:nvPr/>
          </p:nvSpPr>
          <p:spPr>
            <a:xfrm>
              <a:off x="892" y="64331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1214909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8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608719" y="-11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243059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8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7"/>
            <p:cNvSpPr/>
            <p:nvPr/>
          </p:nvSpPr>
          <p:spPr>
            <a:xfrm>
              <a:off x="892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608719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892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7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1214909" y="1609246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8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2" name="Google Shape;342;p7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7"/>
          <p:cNvSpPr txBox="1">
            <a:spLocks noGrp="1"/>
          </p:cNvSpPr>
          <p:nvPr>
            <p:ph type="body" idx="1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4" name="Google Shape;344;p7"/>
          <p:cNvSpPr txBox="1">
            <a:spLocks noGrp="1"/>
          </p:cNvSpPr>
          <p:nvPr>
            <p:ph type="body" idx="2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5" name="Google Shape;345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9"/>
          <p:cNvGrpSpPr/>
          <p:nvPr/>
        </p:nvGrpSpPr>
        <p:grpSpPr>
          <a:xfrm rot="10800000" flipH="1">
            <a:off x="900" y="3856775"/>
            <a:ext cx="9143992" cy="1286721"/>
            <a:chOff x="900" y="0"/>
            <a:chExt cx="9143992" cy="1286721"/>
          </a:xfrm>
        </p:grpSpPr>
        <p:sp>
          <p:nvSpPr>
            <p:cNvPr id="391" name="Google Shape;391;p9"/>
            <p:cNvSpPr/>
            <p:nvPr/>
          </p:nvSpPr>
          <p:spPr>
            <a:xfrm>
              <a:off x="4878953" y="643320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9"/>
            <p:cNvSpPr/>
            <p:nvPr/>
          </p:nvSpPr>
          <p:spPr>
            <a:xfrm>
              <a:off x="5488830" y="32254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9"/>
            <p:cNvSpPr/>
            <p:nvPr/>
          </p:nvSpPr>
          <p:spPr>
            <a:xfrm>
              <a:off x="8536629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670697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4878953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5488830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9"/>
            <p:cNvSpPr/>
            <p:nvPr/>
          </p:nvSpPr>
          <p:spPr>
            <a:xfrm>
              <a:off x="6097065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9"/>
            <p:cNvSpPr/>
            <p:nvPr/>
          </p:nvSpPr>
          <p:spPr>
            <a:xfrm>
              <a:off x="670697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7316850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487895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5488830" y="64332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7926751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8536629" y="32164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6097065" y="32254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670696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487895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5488830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6097065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853499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7926757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9"/>
            <p:cNvSpPr/>
            <p:nvPr/>
          </p:nvSpPr>
          <p:spPr>
            <a:xfrm>
              <a:off x="7925909" y="3216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9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900" y="643324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610793" y="322545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3658671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1828968" y="3225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4266922" y="32164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9"/>
            <p:cNvSpPr/>
            <p:nvPr/>
          </p:nvSpPr>
          <p:spPr>
            <a:xfrm>
              <a:off x="900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610793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1219044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1828968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2438861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900" y="3225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610793" y="643324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3048778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3658671" y="321642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1219044" y="322545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4266922" y="86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900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610793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1219044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4266958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3657035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3048784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2438861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3047936" y="3216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9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9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2" name="Google Shape;442;p10"/>
          <p:cNvGrpSpPr/>
          <p:nvPr/>
        </p:nvGrpSpPr>
        <p:grpSpPr>
          <a:xfrm>
            <a:off x="4283712" y="3856784"/>
            <a:ext cx="4860278" cy="1286730"/>
            <a:chOff x="4283712" y="3856784"/>
            <a:chExt cx="4860278" cy="1286730"/>
          </a:xfrm>
        </p:grpSpPr>
        <p:sp>
          <p:nvSpPr>
            <p:cNvPr id="443" name="Google Shape;443;p10"/>
            <p:cNvSpPr/>
            <p:nvPr/>
          </p:nvSpPr>
          <p:spPr>
            <a:xfrm rot="10800000">
              <a:off x="8536133" y="385678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0"/>
            <p:cNvSpPr/>
            <p:nvPr/>
          </p:nvSpPr>
          <p:spPr>
            <a:xfrm rot="10800000">
              <a:off x="7929943" y="417756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0"/>
            <p:cNvSpPr/>
            <p:nvPr/>
          </p:nvSpPr>
          <p:spPr>
            <a:xfrm rot="10800000">
              <a:off x="4892393" y="4499245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0"/>
            <p:cNvSpPr/>
            <p:nvPr/>
          </p:nvSpPr>
          <p:spPr>
            <a:xfrm rot="10800000">
              <a:off x="8536133" y="450014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0"/>
            <p:cNvSpPr/>
            <p:nvPr/>
          </p:nvSpPr>
          <p:spPr>
            <a:xfrm rot="10800000">
              <a:off x="7929943" y="4820919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0"/>
            <p:cNvSpPr/>
            <p:nvPr/>
          </p:nvSpPr>
          <p:spPr>
            <a:xfrm rot="10800000">
              <a:off x="7322087" y="450014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0"/>
            <p:cNvSpPr/>
            <p:nvPr/>
          </p:nvSpPr>
          <p:spPr>
            <a:xfrm rot="10800000">
              <a:off x="6714260" y="4820919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0"/>
            <p:cNvSpPr/>
            <p:nvPr/>
          </p:nvSpPr>
          <p:spPr>
            <a:xfrm rot="10800000">
              <a:off x="6106404" y="450014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0"/>
            <p:cNvSpPr/>
            <p:nvPr/>
          </p:nvSpPr>
          <p:spPr>
            <a:xfrm rot="10800000">
              <a:off x="8536133" y="417756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0"/>
            <p:cNvSpPr/>
            <p:nvPr/>
          </p:nvSpPr>
          <p:spPr>
            <a:xfrm rot="10800000">
              <a:off x="7929943" y="385678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0"/>
            <p:cNvSpPr/>
            <p:nvPr/>
          </p:nvSpPr>
          <p:spPr>
            <a:xfrm rot="10800000">
              <a:off x="5498583" y="4499245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0"/>
            <p:cNvSpPr/>
            <p:nvPr/>
          </p:nvSpPr>
          <p:spPr>
            <a:xfrm rot="10800000">
              <a:off x="4892393" y="4178466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0"/>
            <p:cNvSpPr/>
            <p:nvPr/>
          </p:nvSpPr>
          <p:spPr>
            <a:xfrm rot="10800000">
              <a:off x="7321266" y="4183926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0"/>
            <p:cNvSpPr/>
            <p:nvPr/>
          </p:nvSpPr>
          <p:spPr>
            <a:xfrm rot="10800000">
              <a:off x="8536133" y="4820919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0"/>
            <p:cNvSpPr/>
            <p:nvPr/>
          </p:nvSpPr>
          <p:spPr>
            <a:xfrm rot="10800000">
              <a:off x="7929943" y="450014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0"/>
            <p:cNvSpPr/>
            <p:nvPr/>
          </p:nvSpPr>
          <p:spPr>
            <a:xfrm rot="10800000">
              <a:off x="7322087" y="4820919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0"/>
            <p:cNvSpPr/>
            <p:nvPr/>
          </p:nvSpPr>
          <p:spPr>
            <a:xfrm rot="10800000">
              <a:off x="4284531" y="4820919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0"/>
            <p:cNvSpPr/>
            <p:nvPr/>
          </p:nvSpPr>
          <p:spPr>
            <a:xfrm rot="10800000">
              <a:off x="4892387" y="4820919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0"/>
            <p:cNvSpPr/>
            <p:nvPr/>
          </p:nvSpPr>
          <p:spPr>
            <a:xfrm rot="10800000">
              <a:off x="5500214" y="4820919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0"/>
            <p:cNvSpPr/>
            <p:nvPr/>
          </p:nvSpPr>
          <p:spPr>
            <a:xfrm rot="10800000">
              <a:off x="6106404" y="4820919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0"/>
            <p:cNvSpPr/>
            <p:nvPr/>
          </p:nvSpPr>
          <p:spPr>
            <a:xfrm rot="10800000" flipH="1">
              <a:off x="6713429" y="4183926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0"/>
            <p:cNvSpPr/>
            <p:nvPr/>
          </p:nvSpPr>
          <p:spPr>
            <a:xfrm rot="10800000">
              <a:off x="4283712" y="4500126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5" name="Google Shape;465;p10"/>
          <p:cNvSpPr txBox="1">
            <a:spLocks noGrp="1"/>
          </p:cNvSpPr>
          <p:nvPr>
            <p:ph type="body" idx="1"/>
          </p:nvPr>
        </p:nvSpPr>
        <p:spPr>
          <a:xfrm>
            <a:off x="457200" y="4101500"/>
            <a:ext cx="35397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>
            <a:endParaRPr/>
          </a:p>
        </p:txBody>
      </p:sp>
      <p:sp>
        <p:nvSpPr>
          <p:cNvPr id="466" name="Google Shape;466;p10"/>
          <p:cNvSpPr txBox="1">
            <a:spLocks noGrp="1"/>
          </p:cNvSpPr>
          <p:nvPr>
            <p:ph type="sldNum" idx="12"/>
          </p:nvPr>
        </p:nvSpPr>
        <p:spPr>
          <a:xfrm>
            <a:off x="8547649" y="4749850"/>
            <a:ext cx="557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67" name="Google Shape;467;p10"/>
          <p:cNvGrpSpPr/>
          <p:nvPr/>
        </p:nvGrpSpPr>
        <p:grpSpPr>
          <a:xfrm>
            <a:off x="892" y="-11"/>
            <a:ext cx="5467280" cy="1287607"/>
            <a:chOff x="892" y="-11"/>
            <a:chExt cx="5467280" cy="1287607"/>
          </a:xfrm>
        </p:grpSpPr>
        <p:sp>
          <p:nvSpPr>
            <p:cNvPr id="468" name="Google Shape;468;p10"/>
            <p:cNvSpPr/>
            <p:nvPr/>
          </p:nvSpPr>
          <p:spPr>
            <a:xfrm>
              <a:off x="892" y="64331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0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0"/>
            <p:cNvSpPr/>
            <p:nvPr/>
          </p:nvSpPr>
          <p:spPr>
            <a:xfrm>
              <a:off x="3646269" y="852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0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0"/>
            <p:cNvSpPr/>
            <p:nvPr/>
          </p:nvSpPr>
          <p:spPr>
            <a:xfrm>
              <a:off x="4252459" y="321631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0"/>
            <p:cNvSpPr/>
            <p:nvPr/>
          </p:nvSpPr>
          <p:spPr>
            <a:xfrm>
              <a:off x="4860316" y="85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0"/>
            <p:cNvSpPr/>
            <p:nvPr/>
          </p:nvSpPr>
          <p:spPr>
            <a:xfrm>
              <a:off x="8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0"/>
            <p:cNvSpPr/>
            <p:nvPr/>
          </p:nvSpPr>
          <p:spPr>
            <a:xfrm>
              <a:off x="608719" y="-11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0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0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0"/>
            <p:cNvSpPr/>
            <p:nvPr/>
          </p:nvSpPr>
          <p:spPr>
            <a:xfrm>
              <a:off x="243059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0"/>
            <p:cNvSpPr/>
            <p:nvPr/>
          </p:nvSpPr>
          <p:spPr>
            <a:xfrm>
              <a:off x="8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0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0"/>
            <p:cNvSpPr/>
            <p:nvPr/>
          </p:nvSpPr>
          <p:spPr>
            <a:xfrm>
              <a:off x="3038442" y="85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0"/>
            <p:cNvSpPr/>
            <p:nvPr/>
          </p:nvSpPr>
          <p:spPr>
            <a:xfrm>
              <a:off x="3646269" y="321631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0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0"/>
            <p:cNvSpPr/>
            <p:nvPr/>
          </p:nvSpPr>
          <p:spPr>
            <a:xfrm>
              <a:off x="4252459" y="85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0"/>
            <p:cNvSpPr/>
            <p:nvPr/>
          </p:nvSpPr>
          <p:spPr>
            <a:xfrm>
              <a:off x="4252459" y="644208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0"/>
            <p:cNvSpPr/>
            <p:nvPr/>
          </p:nvSpPr>
          <p:spPr>
            <a:xfrm>
              <a:off x="1822755" y="643321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0"/>
            <p:cNvSpPr/>
            <p:nvPr/>
          </p:nvSpPr>
          <p:spPr>
            <a:xfrm>
              <a:off x="8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0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0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0"/>
            <p:cNvSpPr/>
            <p:nvPr/>
          </p:nvSpPr>
          <p:spPr>
            <a:xfrm>
              <a:off x="4252495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0"/>
            <p:cNvSpPr/>
            <p:nvPr/>
          </p:nvSpPr>
          <p:spPr>
            <a:xfrm>
              <a:off x="3644639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0"/>
            <p:cNvSpPr/>
            <p:nvPr/>
          </p:nvSpPr>
          <p:spPr>
            <a:xfrm>
              <a:off x="3038449" y="-11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0"/>
            <p:cNvSpPr/>
            <p:nvPr/>
          </p:nvSpPr>
          <p:spPr>
            <a:xfrm>
              <a:off x="2430592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0"/>
            <p:cNvSpPr/>
            <p:nvPr/>
          </p:nvSpPr>
          <p:spPr>
            <a:xfrm>
              <a:off x="3037603" y="3216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0"/>
            <p:cNvSpPr/>
            <p:nvPr/>
          </p:nvSpPr>
          <p:spPr>
            <a:xfrm flipH="1">
              <a:off x="2430592" y="643321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lateral pattern">
  <p:cSld name="BLANK_2"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6" name="Google Shape;536;p12"/>
          <p:cNvGrpSpPr/>
          <p:nvPr/>
        </p:nvGrpSpPr>
        <p:grpSpPr>
          <a:xfrm>
            <a:off x="6109812" y="-11"/>
            <a:ext cx="3037586" cy="5146816"/>
            <a:chOff x="6109812" y="-11"/>
            <a:chExt cx="3037586" cy="5146816"/>
          </a:xfrm>
        </p:grpSpPr>
        <p:sp>
          <p:nvSpPr>
            <p:cNvPr id="537" name="Google Shape;537;p12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2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2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2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2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2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2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2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2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2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2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2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2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2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2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2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2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2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2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2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2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2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2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2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2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2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2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2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2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2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2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2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2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2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2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2" name="Google Shape;572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ottom pattern">
  <p:cSld name="BLANK_2_1"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4" name="Google Shape;574;p13"/>
          <p:cNvGrpSpPr/>
          <p:nvPr/>
        </p:nvGrpSpPr>
        <p:grpSpPr>
          <a:xfrm rot="10800000" flipH="1">
            <a:off x="900" y="3856775"/>
            <a:ext cx="9143992" cy="1286721"/>
            <a:chOff x="900" y="0"/>
            <a:chExt cx="9143992" cy="1286721"/>
          </a:xfrm>
        </p:grpSpPr>
        <p:sp>
          <p:nvSpPr>
            <p:cNvPr id="575" name="Google Shape;575;p13"/>
            <p:cNvSpPr/>
            <p:nvPr/>
          </p:nvSpPr>
          <p:spPr>
            <a:xfrm>
              <a:off x="4878953" y="643320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3"/>
            <p:cNvSpPr/>
            <p:nvPr/>
          </p:nvSpPr>
          <p:spPr>
            <a:xfrm>
              <a:off x="5488830" y="32254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3"/>
            <p:cNvSpPr/>
            <p:nvPr/>
          </p:nvSpPr>
          <p:spPr>
            <a:xfrm>
              <a:off x="8536629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3"/>
            <p:cNvSpPr/>
            <p:nvPr/>
          </p:nvSpPr>
          <p:spPr>
            <a:xfrm>
              <a:off x="670697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3"/>
            <p:cNvSpPr/>
            <p:nvPr/>
          </p:nvSpPr>
          <p:spPr>
            <a:xfrm>
              <a:off x="4878953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3"/>
            <p:cNvSpPr/>
            <p:nvPr/>
          </p:nvSpPr>
          <p:spPr>
            <a:xfrm>
              <a:off x="5488830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3"/>
            <p:cNvSpPr/>
            <p:nvPr/>
          </p:nvSpPr>
          <p:spPr>
            <a:xfrm>
              <a:off x="6097065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3"/>
            <p:cNvSpPr/>
            <p:nvPr/>
          </p:nvSpPr>
          <p:spPr>
            <a:xfrm>
              <a:off x="670697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3"/>
            <p:cNvSpPr/>
            <p:nvPr/>
          </p:nvSpPr>
          <p:spPr>
            <a:xfrm>
              <a:off x="7316850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3"/>
            <p:cNvSpPr/>
            <p:nvPr/>
          </p:nvSpPr>
          <p:spPr>
            <a:xfrm>
              <a:off x="487895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3"/>
            <p:cNvSpPr/>
            <p:nvPr/>
          </p:nvSpPr>
          <p:spPr>
            <a:xfrm>
              <a:off x="5488830" y="64332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3"/>
            <p:cNvSpPr/>
            <p:nvPr/>
          </p:nvSpPr>
          <p:spPr>
            <a:xfrm>
              <a:off x="7926751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3"/>
            <p:cNvSpPr/>
            <p:nvPr/>
          </p:nvSpPr>
          <p:spPr>
            <a:xfrm>
              <a:off x="8536629" y="32164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3"/>
            <p:cNvSpPr/>
            <p:nvPr/>
          </p:nvSpPr>
          <p:spPr>
            <a:xfrm>
              <a:off x="6097065" y="32254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3"/>
            <p:cNvSpPr/>
            <p:nvPr/>
          </p:nvSpPr>
          <p:spPr>
            <a:xfrm>
              <a:off x="670696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3"/>
            <p:cNvSpPr/>
            <p:nvPr/>
          </p:nvSpPr>
          <p:spPr>
            <a:xfrm>
              <a:off x="487895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3"/>
            <p:cNvSpPr/>
            <p:nvPr/>
          </p:nvSpPr>
          <p:spPr>
            <a:xfrm>
              <a:off x="5488830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3"/>
            <p:cNvSpPr/>
            <p:nvPr/>
          </p:nvSpPr>
          <p:spPr>
            <a:xfrm>
              <a:off x="6097065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3"/>
            <p:cNvSpPr/>
            <p:nvPr/>
          </p:nvSpPr>
          <p:spPr>
            <a:xfrm>
              <a:off x="853499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3"/>
            <p:cNvSpPr/>
            <p:nvPr/>
          </p:nvSpPr>
          <p:spPr>
            <a:xfrm>
              <a:off x="7926757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3"/>
            <p:cNvSpPr/>
            <p:nvPr/>
          </p:nvSpPr>
          <p:spPr>
            <a:xfrm>
              <a:off x="7925909" y="3216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3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3"/>
            <p:cNvSpPr/>
            <p:nvPr/>
          </p:nvSpPr>
          <p:spPr>
            <a:xfrm>
              <a:off x="900" y="643324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3"/>
            <p:cNvSpPr/>
            <p:nvPr/>
          </p:nvSpPr>
          <p:spPr>
            <a:xfrm>
              <a:off x="610793" y="322545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3"/>
            <p:cNvSpPr/>
            <p:nvPr/>
          </p:nvSpPr>
          <p:spPr>
            <a:xfrm>
              <a:off x="3658671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3"/>
            <p:cNvSpPr/>
            <p:nvPr/>
          </p:nvSpPr>
          <p:spPr>
            <a:xfrm>
              <a:off x="1828968" y="3225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3"/>
            <p:cNvSpPr/>
            <p:nvPr/>
          </p:nvSpPr>
          <p:spPr>
            <a:xfrm>
              <a:off x="4266922" y="32164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3"/>
            <p:cNvSpPr/>
            <p:nvPr/>
          </p:nvSpPr>
          <p:spPr>
            <a:xfrm>
              <a:off x="900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3"/>
            <p:cNvSpPr/>
            <p:nvPr/>
          </p:nvSpPr>
          <p:spPr>
            <a:xfrm>
              <a:off x="610793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3"/>
            <p:cNvSpPr/>
            <p:nvPr/>
          </p:nvSpPr>
          <p:spPr>
            <a:xfrm>
              <a:off x="1219044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3"/>
            <p:cNvSpPr/>
            <p:nvPr/>
          </p:nvSpPr>
          <p:spPr>
            <a:xfrm>
              <a:off x="1828968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3"/>
            <p:cNvSpPr/>
            <p:nvPr/>
          </p:nvSpPr>
          <p:spPr>
            <a:xfrm>
              <a:off x="2438861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3"/>
            <p:cNvSpPr/>
            <p:nvPr/>
          </p:nvSpPr>
          <p:spPr>
            <a:xfrm>
              <a:off x="900" y="3225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3"/>
            <p:cNvSpPr/>
            <p:nvPr/>
          </p:nvSpPr>
          <p:spPr>
            <a:xfrm>
              <a:off x="610793" y="643324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3"/>
            <p:cNvSpPr/>
            <p:nvPr/>
          </p:nvSpPr>
          <p:spPr>
            <a:xfrm>
              <a:off x="3048778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3"/>
            <p:cNvSpPr/>
            <p:nvPr/>
          </p:nvSpPr>
          <p:spPr>
            <a:xfrm>
              <a:off x="3658671" y="321642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3"/>
            <p:cNvSpPr/>
            <p:nvPr/>
          </p:nvSpPr>
          <p:spPr>
            <a:xfrm>
              <a:off x="1219044" y="322545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3"/>
            <p:cNvSpPr/>
            <p:nvPr/>
          </p:nvSpPr>
          <p:spPr>
            <a:xfrm>
              <a:off x="4266922" y="86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3"/>
            <p:cNvSpPr/>
            <p:nvPr/>
          </p:nvSpPr>
          <p:spPr>
            <a:xfrm>
              <a:off x="900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3"/>
            <p:cNvSpPr/>
            <p:nvPr/>
          </p:nvSpPr>
          <p:spPr>
            <a:xfrm>
              <a:off x="610793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3"/>
            <p:cNvSpPr/>
            <p:nvPr/>
          </p:nvSpPr>
          <p:spPr>
            <a:xfrm>
              <a:off x="1219044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3"/>
            <p:cNvSpPr/>
            <p:nvPr/>
          </p:nvSpPr>
          <p:spPr>
            <a:xfrm>
              <a:off x="4266958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3"/>
            <p:cNvSpPr/>
            <p:nvPr/>
          </p:nvSpPr>
          <p:spPr>
            <a:xfrm>
              <a:off x="3657035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3"/>
            <p:cNvSpPr/>
            <p:nvPr/>
          </p:nvSpPr>
          <p:spPr>
            <a:xfrm>
              <a:off x="3048784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3"/>
            <p:cNvSpPr/>
            <p:nvPr/>
          </p:nvSpPr>
          <p:spPr>
            <a:xfrm>
              <a:off x="2438861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3"/>
            <p:cNvSpPr/>
            <p:nvPr/>
          </p:nvSpPr>
          <p:spPr>
            <a:xfrm>
              <a:off x="3047936" y="3216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3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3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3" name="Google Shape;623;p13"/>
          <p:cNvSpPr txBox="1">
            <a:spLocks noGrp="1"/>
          </p:cNvSpPr>
          <p:nvPr>
            <p:ph type="sldNum" idx="12"/>
          </p:nvPr>
        </p:nvSpPr>
        <p:spPr>
          <a:xfrm>
            <a:off x="8547649" y="4749850"/>
            <a:ext cx="557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ExtraBold"/>
              <a:buNone/>
              <a:defRPr sz="24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ExtraBold"/>
              <a:buNone/>
              <a:defRPr sz="24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ExtraBold"/>
              <a:buNone/>
              <a:defRPr sz="24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ExtraBold"/>
              <a:buNone/>
              <a:defRPr sz="24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ExtraBold"/>
              <a:buNone/>
              <a:defRPr sz="24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ExtraBold"/>
              <a:buNone/>
              <a:defRPr sz="24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ExtraBold"/>
              <a:buNone/>
              <a:defRPr sz="24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ExtraBold"/>
              <a:buNone/>
              <a:defRPr sz="24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20025" y="1613274"/>
            <a:ext cx="6455700" cy="29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●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5" r:id="rId6"/>
    <p:sldLayoutId id="2147483656" r:id="rId7"/>
    <p:sldLayoutId id="2147483658" r:id="rId8"/>
    <p:sldLayoutId id="2147483659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divide-and-conquer-introduction" TargetMode="External"/><Relationship Id="rId7" Type="http://schemas.openxmlformats.org/officeDocument/2006/relationships/hyperlink" Target="https://www.codechef.com/wiki/test-generation-plan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geeksforgeeks.org/fundamentals-of-algorithms/#AnalysisofAlgorithms" TargetMode="External"/><Relationship Id="rId5" Type="http://schemas.openxmlformats.org/officeDocument/2006/relationships/hyperlink" Target="http://www.cs.cmu.edu/afs/cs/academic/class/15210-s15/www/lectures/dandc-notes.pdf" TargetMode="External"/><Relationship Id="rId4" Type="http://schemas.openxmlformats.org/officeDocument/2006/relationships/hyperlink" Target="https://www.geeksforgeeks.org/divide-and-conquer-algorithm-introduction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help-use-presentation-templat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14"/>
          <p:cNvSpPr txBox="1">
            <a:spLocks noGrp="1"/>
          </p:cNvSpPr>
          <p:nvPr>
            <p:ph type="ctrTitle"/>
          </p:nvPr>
        </p:nvSpPr>
        <p:spPr>
          <a:xfrm>
            <a:off x="1700315" y="270608"/>
            <a:ext cx="6927574" cy="31445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800">
                <a:solidFill>
                  <a:schemeClr val="accent6">
                    <a:lumMod val="40000"/>
                    <a:lumOff val="60000"/>
                  </a:schemeClr>
                </a:solidFill>
                <a:latin typeface="Montserrat" panose="00000500000000000000" pitchFamily="2" charset="0"/>
                <a:cs typeface="Times New Roman" panose="02020603050405020304" pitchFamily="18" charset="0"/>
              </a:rPr>
              <a:t>Introduce the method  </a:t>
            </a:r>
            <a:br>
              <a:rPr lang="en-US" sz="2800">
                <a:solidFill>
                  <a:schemeClr val="accent6">
                    <a:lumMod val="40000"/>
                    <a:lumOff val="60000"/>
                  </a:schemeClr>
                </a:solidFill>
                <a:latin typeface="Montserrat" panose="00000500000000000000" pitchFamily="2" charset="0"/>
                <a:cs typeface="Times New Roman" panose="02020603050405020304" pitchFamily="18" charset="0"/>
              </a:rPr>
            </a:br>
            <a:r>
              <a:rPr lang="en-US" sz="2800">
                <a:solidFill>
                  <a:schemeClr val="accent6">
                    <a:lumMod val="40000"/>
                    <a:lumOff val="60000"/>
                  </a:schemeClr>
                </a:solidFill>
                <a:latin typeface="Montserrat" panose="00000500000000000000" pitchFamily="2" charset="0"/>
                <a:cs typeface="Times New Roman" panose="02020603050405020304" pitchFamily="18" charset="0"/>
              </a:rPr>
              <a:t>of designing a </a:t>
            </a:r>
            <a:br>
              <a:rPr lang="en-US" sz="2800">
                <a:solidFill>
                  <a:schemeClr val="accent6">
                    <a:lumMod val="40000"/>
                    <a:lumOff val="60000"/>
                  </a:schemeClr>
                </a:solidFill>
                <a:latin typeface="Montserrat" panose="00000500000000000000" pitchFamily="2" charset="0"/>
                <a:cs typeface="Times New Roman" panose="02020603050405020304" pitchFamily="18" charset="0"/>
              </a:rPr>
            </a:br>
            <a:r>
              <a:rPr lang="en-US" sz="2800">
                <a:solidFill>
                  <a:schemeClr val="accent6">
                    <a:lumMod val="40000"/>
                    <a:lumOff val="60000"/>
                  </a:schemeClr>
                </a:solidFill>
                <a:latin typeface="Montserrat" panose="00000500000000000000" pitchFamily="2" charset="0"/>
                <a:cs typeface="Times New Roman" panose="02020603050405020304" pitchFamily="18" charset="0"/>
              </a:rPr>
              <a:t>DIVIDE  AND  CONQUER </a:t>
            </a:r>
            <a:br>
              <a:rPr lang="en-US" sz="2800">
                <a:solidFill>
                  <a:schemeClr val="accent6">
                    <a:lumMod val="40000"/>
                    <a:lumOff val="60000"/>
                  </a:schemeClr>
                </a:solidFill>
                <a:latin typeface="Montserrat" panose="00000500000000000000" pitchFamily="2" charset="0"/>
                <a:cs typeface="Times New Roman" panose="02020603050405020304" pitchFamily="18" charset="0"/>
              </a:rPr>
            </a:br>
            <a:r>
              <a:rPr lang="en-US" sz="2800">
                <a:solidFill>
                  <a:schemeClr val="accent6">
                    <a:lumMod val="40000"/>
                    <a:lumOff val="60000"/>
                  </a:schemeClr>
                </a:solidFill>
                <a:latin typeface="Montserrat" panose="00000500000000000000" pitchFamily="2" charset="0"/>
                <a:cs typeface="Times New Roman" panose="02020603050405020304" pitchFamily="18" charset="0"/>
              </a:rPr>
              <a:t>algorithm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577A71-CA83-4147-9CFB-B130262CA9CC}"/>
              </a:ext>
            </a:extLst>
          </p:cNvPr>
          <p:cNvSpPr txBox="1"/>
          <p:nvPr/>
        </p:nvSpPr>
        <p:spPr>
          <a:xfrm>
            <a:off x="1700315" y="3133618"/>
            <a:ext cx="4068566" cy="912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>
                <a:solidFill>
                  <a:schemeClr val="accent6">
                    <a:lumMod val="20000"/>
                    <a:lumOff val="80000"/>
                  </a:schemeClr>
                </a:solidFill>
                <a:latin typeface="Montserrat" panose="00000500000000000000" pitchFamily="2" charset="0"/>
              </a:rPr>
              <a:t>Subject</a:t>
            </a:r>
            <a:r>
              <a:rPr lang="en-US" sz="1600">
                <a:solidFill>
                  <a:schemeClr val="accent6">
                    <a:lumMod val="20000"/>
                    <a:lumOff val="80000"/>
                  </a:schemeClr>
                </a:solidFill>
                <a:latin typeface="Montserrat" panose="00000500000000000000" pitchFamily="2" charset="0"/>
              </a:rPr>
              <a:t>: Design and Analysis of Algorithms – CS112.L23.KHCL</a:t>
            </a:r>
          </a:p>
          <a:p>
            <a:pPr>
              <a:lnSpc>
                <a:spcPct val="150000"/>
              </a:lnSpc>
            </a:pPr>
            <a:r>
              <a:rPr lang="en-US" sz="1600" u="sng">
                <a:solidFill>
                  <a:schemeClr val="accent6">
                    <a:lumMod val="20000"/>
                    <a:lumOff val="80000"/>
                  </a:schemeClr>
                </a:solidFill>
                <a:latin typeface="Montserrat" panose="00000500000000000000" pitchFamily="2" charset="0"/>
              </a:rPr>
              <a:t>Lecturer </a:t>
            </a:r>
            <a:r>
              <a:rPr lang="en-US" sz="1600">
                <a:solidFill>
                  <a:schemeClr val="accent6">
                    <a:lumMod val="20000"/>
                    <a:lumOff val="80000"/>
                  </a:schemeClr>
                </a:solidFill>
                <a:latin typeface="Montserrat" panose="00000500000000000000" pitchFamily="2" charset="0"/>
              </a:rPr>
              <a:t>: Nguyen Thanh Son</a:t>
            </a:r>
          </a:p>
        </p:txBody>
      </p:sp>
      <p:sp>
        <p:nvSpPr>
          <p:cNvPr id="4" name="Google Shape;2155;p48">
            <a:extLst>
              <a:ext uri="{FF2B5EF4-FFF2-40B4-BE49-F238E27FC236}">
                <a16:creationId xmlns:a16="http://schemas.microsoft.com/office/drawing/2014/main" id="{D46A9F60-57D4-4887-8228-B2E4F3C7ACC9}"/>
              </a:ext>
            </a:extLst>
          </p:cNvPr>
          <p:cNvSpPr/>
          <p:nvPr/>
        </p:nvSpPr>
        <p:spPr>
          <a:xfrm rot="19800000">
            <a:off x="364444" y="2152397"/>
            <a:ext cx="879574" cy="838707"/>
          </a:xfrm>
          <a:custGeom>
            <a:avLst/>
            <a:gdLst/>
            <a:ahLst/>
            <a:cxnLst/>
            <a:rect l="l" t="t" r="r" b="b"/>
            <a:pathLst>
              <a:path w="16766" h="15987" extrusionOk="0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159;p48">
            <a:extLst>
              <a:ext uri="{FF2B5EF4-FFF2-40B4-BE49-F238E27FC236}">
                <a16:creationId xmlns:a16="http://schemas.microsoft.com/office/drawing/2014/main" id="{6DF7F4A1-DD22-4BF9-A591-DA59C40F2397}"/>
              </a:ext>
            </a:extLst>
          </p:cNvPr>
          <p:cNvSpPr/>
          <p:nvPr/>
        </p:nvSpPr>
        <p:spPr>
          <a:xfrm rot="1800000">
            <a:off x="4318191" y="4437833"/>
            <a:ext cx="670444" cy="576687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17"/>
          <p:cNvSpPr txBox="1">
            <a:spLocks noGrp="1"/>
          </p:cNvSpPr>
          <p:nvPr>
            <p:ph type="ctrTitle"/>
          </p:nvPr>
        </p:nvSpPr>
        <p:spPr>
          <a:xfrm>
            <a:off x="1317978" y="1659550"/>
            <a:ext cx="4252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2.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Generality Algorithm</a:t>
            </a:r>
            <a:endParaRPr/>
          </a:p>
        </p:txBody>
      </p:sp>
      <p:sp>
        <p:nvSpPr>
          <p:cNvPr id="651" name="Google Shape;651;p17"/>
          <p:cNvSpPr txBox="1">
            <a:spLocks noGrp="1"/>
          </p:cNvSpPr>
          <p:nvPr>
            <p:ph type="subTitle" idx="1"/>
          </p:nvPr>
        </p:nvSpPr>
        <p:spPr>
          <a:xfrm>
            <a:off x="1317978" y="2687652"/>
            <a:ext cx="4252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Divide and conquer algorithm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18027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id="{A2871957-15CF-404E-9810-48432E5223D6}"/>
              </a:ext>
            </a:extLst>
          </p:cNvPr>
          <p:cNvSpPr/>
          <p:nvPr/>
        </p:nvSpPr>
        <p:spPr>
          <a:xfrm>
            <a:off x="5454384" y="886606"/>
            <a:ext cx="3372266" cy="2179930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2" name="Google Shape;662;p19"/>
          <p:cNvSpPr txBox="1">
            <a:spLocks noGrp="1"/>
          </p:cNvSpPr>
          <p:nvPr>
            <p:ph type="title"/>
          </p:nvPr>
        </p:nvSpPr>
        <p:spPr>
          <a:xfrm>
            <a:off x="1344150" y="457820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tx1"/>
                </a:solidFill>
                <a:latin typeface="Montserrat" panose="00000500000000000000" pitchFamily="2" charset="0"/>
                <a:cs typeface="Times New Roman" panose="02020603050405020304" pitchFamily="18" charset="0"/>
              </a:rPr>
              <a:t>Feature of the problem</a:t>
            </a:r>
            <a:endParaRPr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sp>
        <p:nvSpPr>
          <p:cNvPr id="664" name="Google Shape;664;p19"/>
          <p:cNvSpPr txBox="1">
            <a:spLocks noGrp="1"/>
          </p:cNvSpPr>
          <p:nvPr>
            <p:ph type="sldNum" idx="12"/>
          </p:nvPr>
        </p:nvSpPr>
        <p:spPr>
          <a:xfrm>
            <a:off x="8547650" y="4749850"/>
            <a:ext cx="558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47C157B-CB4F-4E84-8E11-C9C7361D32B3}"/>
              </a:ext>
            </a:extLst>
          </p:cNvPr>
          <p:cNvGrpSpPr/>
          <p:nvPr/>
        </p:nvGrpSpPr>
        <p:grpSpPr>
          <a:xfrm>
            <a:off x="262891" y="1976571"/>
            <a:ext cx="4640580" cy="3027230"/>
            <a:chOff x="262891" y="1976571"/>
            <a:chExt cx="4640580" cy="3027230"/>
          </a:xfrm>
        </p:grpSpPr>
        <p:pic>
          <p:nvPicPr>
            <p:cNvPr id="5" name="Picture 4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694F4011-2675-4356-B49E-139525018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2891" y="1976571"/>
              <a:ext cx="4640580" cy="302723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E4EC56B-F245-4D46-8D47-967C1B4FC49C}"/>
                </a:ext>
              </a:extLst>
            </p:cNvPr>
            <p:cNvSpPr txBox="1"/>
            <p:nvPr/>
          </p:nvSpPr>
          <p:spPr>
            <a:xfrm>
              <a:off x="2457450" y="2091690"/>
              <a:ext cx="8801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>
                  <a:solidFill>
                    <a:srgbClr val="1C2D6B"/>
                  </a:solidFill>
                  <a:latin typeface="Amasis MT Pro Black" panose="020B0604020202020204" pitchFamily="18" charset="0"/>
                </a:rPr>
                <a:t>&lt; / &gt;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36A5E2A-8520-4822-9140-B86D180F1DA9}"/>
                </a:ext>
              </a:extLst>
            </p:cNvPr>
            <p:cNvSpPr txBox="1"/>
            <p:nvPr/>
          </p:nvSpPr>
          <p:spPr>
            <a:xfrm>
              <a:off x="666750" y="2358152"/>
              <a:ext cx="8801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rgbClr val="1C2D6B"/>
                  </a:solidFill>
                  <a:latin typeface="Amasis MT Pro Black" panose="020B0604020202020204" pitchFamily="18" charset="0"/>
                </a:rPr>
                <a:t>D-A-C</a:t>
              </a:r>
            </a:p>
          </p:txBody>
        </p:sp>
      </p:grp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55498EED-B818-42BB-A6F5-44C089E5D6B8}"/>
              </a:ext>
            </a:extLst>
          </p:cNvPr>
          <p:cNvSpPr/>
          <p:nvPr/>
        </p:nvSpPr>
        <p:spPr>
          <a:xfrm>
            <a:off x="5347251" y="791870"/>
            <a:ext cx="3372266" cy="2179930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705B2F-199B-416E-9916-9FB42B6F81E6}"/>
              </a:ext>
            </a:extLst>
          </p:cNvPr>
          <p:cNvSpPr txBox="1"/>
          <p:nvPr/>
        </p:nvSpPr>
        <p:spPr>
          <a:xfrm>
            <a:off x="5814061" y="1342489"/>
            <a:ext cx="2661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Montserrat Light" panose="00000400000000000000" pitchFamily="2" charset="0"/>
              </a:rPr>
              <a:t>How do we know it's a divide-and-conquer problem?</a:t>
            </a:r>
          </a:p>
        </p:txBody>
      </p:sp>
    </p:spTree>
    <p:extLst>
      <p:ext uri="{BB962C8B-B14F-4D97-AF65-F5344CB8AC3E}">
        <p14:creationId xmlns:p14="http://schemas.microsoft.com/office/powerpoint/2010/main" val="2926030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28"/>
          <p:cNvSpPr txBox="1">
            <a:spLocks noGrp="1"/>
          </p:cNvSpPr>
          <p:nvPr>
            <p:ph type="sldNum" idx="12"/>
          </p:nvPr>
        </p:nvSpPr>
        <p:spPr>
          <a:xfrm>
            <a:off x="8547649" y="4749850"/>
            <a:ext cx="557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12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810B2D12-CCE2-4056-B5DF-CF8B08156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580" y="12195"/>
            <a:ext cx="3264039" cy="1870664"/>
          </a:xfrm>
          <a:prstGeom prst="rect">
            <a:avLst/>
          </a:prstGeom>
        </p:spPr>
      </p:pic>
      <p:pic>
        <p:nvPicPr>
          <p:cNvPr id="9" name="Picture 8" descr="Diagram, engineering drawing&#10;&#10;Description automatically generated">
            <a:extLst>
              <a:ext uri="{FF2B5EF4-FFF2-40B4-BE49-F238E27FC236}">
                <a16:creationId xmlns:a16="http://schemas.microsoft.com/office/drawing/2014/main" id="{761FF9F2-7EF9-4B3E-AA7B-BE2A78FD3E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2667" y="534587"/>
            <a:ext cx="3292682" cy="312039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B3DDDA-CBB6-4712-A25C-8A6FAE4CF4B2}"/>
              </a:ext>
            </a:extLst>
          </p:cNvPr>
          <p:cNvCxnSpPr>
            <a:cxnSpLocks/>
          </p:cNvCxnSpPr>
          <p:nvPr/>
        </p:nvCxnSpPr>
        <p:spPr>
          <a:xfrm>
            <a:off x="5812667" y="617220"/>
            <a:ext cx="0" cy="2743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9E44092-89C1-46C5-9996-AFB7A35AA1FD}"/>
              </a:ext>
            </a:extLst>
          </p:cNvPr>
          <p:cNvCxnSpPr>
            <a:cxnSpLocks/>
          </p:cNvCxnSpPr>
          <p:nvPr/>
        </p:nvCxnSpPr>
        <p:spPr>
          <a:xfrm flipH="1">
            <a:off x="2354579" y="1882859"/>
            <a:ext cx="320512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Diagram&#10;&#10;Description automatically generated">
            <a:extLst>
              <a:ext uri="{FF2B5EF4-FFF2-40B4-BE49-F238E27FC236}">
                <a16:creationId xmlns:a16="http://schemas.microsoft.com/office/drawing/2014/main" id="{F5E66D43-1530-4A04-85C3-16361F35FD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5136" y="1988820"/>
            <a:ext cx="3541052" cy="203339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F7DD782-78D7-41AD-B739-369D17AE3A53}"/>
              </a:ext>
            </a:extLst>
          </p:cNvPr>
          <p:cNvSpPr txBox="1"/>
          <p:nvPr/>
        </p:nvSpPr>
        <p:spPr>
          <a:xfrm>
            <a:off x="340469" y="531964"/>
            <a:ext cx="1737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Montserrat Light" panose="00000400000000000000" pitchFamily="2" charset="0"/>
              </a:rPr>
              <a:t>What do these problems have </a:t>
            </a:r>
          </a:p>
          <a:p>
            <a:r>
              <a:rPr lang="en-US" sz="1600">
                <a:latin typeface="Montserrat Light" panose="00000400000000000000" pitchFamily="2" charset="0"/>
              </a:rPr>
              <a:t>in common?</a:t>
            </a:r>
          </a:p>
        </p:txBody>
      </p:sp>
      <p:sp>
        <p:nvSpPr>
          <p:cNvPr id="21" name="Thought Bubble: Cloud 20">
            <a:extLst>
              <a:ext uri="{FF2B5EF4-FFF2-40B4-BE49-F238E27FC236}">
                <a16:creationId xmlns:a16="http://schemas.microsoft.com/office/drawing/2014/main" id="{8F7436EA-7E54-419C-B98A-3422824B748A}"/>
              </a:ext>
            </a:extLst>
          </p:cNvPr>
          <p:cNvSpPr/>
          <p:nvPr/>
        </p:nvSpPr>
        <p:spPr>
          <a:xfrm>
            <a:off x="63456" y="240068"/>
            <a:ext cx="2291124" cy="1535053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5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18"/>
          <p:cNvSpPr txBox="1">
            <a:spLocks noGrp="1"/>
          </p:cNvSpPr>
          <p:nvPr>
            <p:ph type="body" idx="1"/>
          </p:nvPr>
        </p:nvSpPr>
        <p:spPr>
          <a:xfrm>
            <a:off x="2684624" y="1247350"/>
            <a:ext cx="6133050" cy="29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lnSpc>
                <a:spcPct val="150000"/>
              </a:lnSpc>
              <a:buNone/>
            </a:pPr>
            <a:r>
              <a:rPr lang="en-US" sz="1800">
                <a:latin typeface="Montserrat" panose="00000500000000000000" pitchFamily="2" charset="0"/>
                <a:cs typeface="Times New Roman" panose="02020603050405020304" pitchFamily="18" charset="0"/>
              </a:rPr>
              <a:t>- The original problem is replaced with a more general problem in order to create a recursive relationship.</a:t>
            </a:r>
          </a:p>
          <a:p>
            <a:pPr marL="38100" indent="0">
              <a:lnSpc>
                <a:spcPct val="150000"/>
              </a:lnSpc>
              <a:buNone/>
            </a:pPr>
            <a:r>
              <a:rPr lang="en-US" sz="1800">
                <a:latin typeface="Montserrat" panose="00000500000000000000" pitchFamily="2" charset="0"/>
                <a:cs typeface="Times New Roman" panose="02020603050405020304" pitchFamily="18" charset="0"/>
              </a:rPr>
              <a:t>- Each difficult or large problem and it can be divided into two or more subproblems.</a:t>
            </a:r>
          </a:p>
        </p:txBody>
      </p:sp>
      <p:sp>
        <p:nvSpPr>
          <p:cNvPr id="657" name="Google Shape;657;p18"/>
          <p:cNvSpPr txBox="1">
            <a:spLocks noGrp="1"/>
          </p:cNvSpPr>
          <p:nvPr>
            <p:ph type="sldNum" idx="12"/>
          </p:nvPr>
        </p:nvSpPr>
        <p:spPr>
          <a:xfrm>
            <a:off x="854332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3" name="Picture 2" descr="A picture containing doll&#10;&#10;Description automatically generated">
            <a:extLst>
              <a:ext uri="{FF2B5EF4-FFF2-40B4-BE49-F238E27FC236}">
                <a16:creationId xmlns:a16="http://schemas.microsoft.com/office/drawing/2014/main" id="{6E4906E9-0924-4ACE-83CF-08E50AE19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00" y="2571799"/>
            <a:ext cx="1843342" cy="2571701"/>
          </a:xfrm>
          <a:prstGeom prst="rect">
            <a:avLst/>
          </a:prstGeom>
        </p:spPr>
      </p:pic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D9A2ACA9-0F46-4D01-9540-295ED4C20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185" y="3678149"/>
            <a:ext cx="2303139" cy="136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136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20"/>
          <p:cNvSpPr txBox="1">
            <a:spLocks noGrp="1"/>
          </p:cNvSpPr>
          <p:nvPr>
            <p:ph type="ctrTitle" idx="4294967295"/>
          </p:nvPr>
        </p:nvSpPr>
        <p:spPr>
          <a:xfrm>
            <a:off x="685800" y="556077"/>
            <a:ext cx="409777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3"/>
                </a:solidFill>
              </a:rPr>
              <a:t>Question</a:t>
            </a:r>
            <a:endParaRPr sz="6000">
              <a:solidFill>
                <a:schemeClr val="accent3"/>
              </a:solidFill>
            </a:endParaRPr>
          </a:p>
        </p:txBody>
      </p:sp>
      <p:sp>
        <p:nvSpPr>
          <p:cNvPr id="670" name="Google Shape;670;p20"/>
          <p:cNvSpPr txBox="1">
            <a:spLocks noGrp="1"/>
          </p:cNvSpPr>
          <p:nvPr>
            <p:ph type="subTitle" idx="4294967295"/>
          </p:nvPr>
        </p:nvSpPr>
        <p:spPr>
          <a:xfrm>
            <a:off x="376524" y="1853069"/>
            <a:ext cx="4397830" cy="17446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indent="0">
              <a:lnSpc>
                <a:spcPct val="150000"/>
              </a:lnSpc>
              <a:buNone/>
            </a:pPr>
            <a:r>
              <a:rPr lang="en-US" sz="1600" i="1">
                <a:latin typeface="Montserrat" panose="00000500000000000000" pitchFamily="2" charset="0"/>
                <a:cs typeface="Times New Roman" panose="02020603050405020304" pitchFamily="18" charset="0"/>
              </a:rPr>
              <a:t>Why do we have to use recursive call? If we don't use recursive calls, what other ways can we use them?</a:t>
            </a:r>
          </a:p>
        </p:txBody>
      </p:sp>
      <p:sp>
        <p:nvSpPr>
          <p:cNvPr id="684" name="Google Shape;684;p20"/>
          <p:cNvSpPr txBox="1">
            <a:spLocks noGrp="1"/>
          </p:cNvSpPr>
          <p:nvPr>
            <p:ph type="sldNum" idx="12"/>
          </p:nvPr>
        </p:nvSpPr>
        <p:spPr>
          <a:xfrm>
            <a:off x="8547649" y="4749850"/>
            <a:ext cx="557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14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A586AD45-B2BA-41C1-9771-2A6307100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520" y="648395"/>
            <a:ext cx="4397829" cy="304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249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18"/>
          <p:cNvSpPr txBox="1">
            <a:spLocks noGrp="1"/>
          </p:cNvSpPr>
          <p:nvPr>
            <p:ph type="body" idx="1"/>
          </p:nvPr>
        </p:nvSpPr>
        <p:spPr>
          <a:xfrm>
            <a:off x="2802700" y="1303860"/>
            <a:ext cx="6014974" cy="29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i="0"/>
              <a:t>- Algorithm creates at least two subproblems, so it makes multiple recursive calls. It’s easier and more brief.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i="0"/>
              <a:t>- In addition to the recursive call, we can also use stack data structures, queue, etc.</a:t>
            </a:r>
            <a:endParaRPr sz="1800" i="0"/>
          </a:p>
        </p:txBody>
      </p:sp>
      <p:sp>
        <p:nvSpPr>
          <p:cNvPr id="657" name="Google Shape;657;p18"/>
          <p:cNvSpPr txBox="1">
            <a:spLocks noGrp="1"/>
          </p:cNvSpPr>
          <p:nvPr>
            <p:ph type="sldNum" idx="12"/>
          </p:nvPr>
        </p:nvSpPr>
        <p:spPr>
          <a:xfrm>
            <a:off x="854332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3" name="Picture 2" descr="Text&#10;&#10;Description automatically generated with low confidence">
            <a:extLst>
              <a:ext uri="{FF2B5EF4-FFF2-40B4-BE49-F238E27FC236}">
                <a16:creationId xmlns:a16="http://schemas.microsoft.com/office/drawing/2014/main" id="{AA877167-6617-4D4B-BDDB-4CF7C2DE3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26" y="3172961"/>
            <a:ext cx="4520024" cy="1970490"/>
          </a:xfrm>
          <a:prstGeom prst="rect">
            <a:avLst/>
          </a:prstGeom>
        </p:spPr>
      </p:pic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2B091752-9643-4B2B-A8A7-6C2B340053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9791" y="4158206"/>
            <a:ext cx="1443533" cy="8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924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C24CF23B-EE2C-4243-A117-3AA2EDCEF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601" y="226312"/>
            <a:ext cx="3772049" cy="3227696"/>
          </a:xfrm>
          <a:prstGeom prst="rect">
            <a:avLst/>
          </a:prstGeom>
        </p:spPr>
      </p:pic>
      <p:sp>
        <p:nvSpPr>
          <p:cNvPr id="662" name="Google Shape;662;p19"/>
          <p:cNvSpPr txBox="1">
            <a:spLocks noGrp="1"/>
          </p:cNvSpPr>
          <p:nvPr>
            <p:ph type="title"/>
          </p:nvPr>
        </p:nvSpPr>
        <p:spPr>
          <a:xfrm>
            <a:off x="1344150" y="429203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Generality Algorithm</a:t>
            </a:r>
            <a:endParaRPr/>
          </a:p>
        </p:txBody>
      </p:sp>
      <p:sp>
        <p:nvSpPr>
          <p:cNvPr id="664" name="Google Shape;664;p19"/>
          <p:cNvSpPr txBox="1">
            <a:spLocks noGrp="1"/>
          </p:cNvSpPr>
          <p:nvPr>
            <p:ph type="sldNum" idx="12"/>
          </p:nvPr>
        </p:nvSpPr>
        <p:spPr>
          <a:xfrm>
            <a:off x="8547650" y="4749850"/>
            <a:ext cx="558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E2B53EA-85F9-48A9-B7A3-5104BF931A11}"/>
              </a:ext>
            </a:extLst>
          </p:cNvPr>
          <p:cNvSpPr/>
          <p:nvPr/>
        </p:nvSpPr>
        <p:spPr>
          <a:xfrm>
            <a:off x="963150" y="1961367"/>
            <a:ext cx="3966885" cy="2985283"/>
          </a:xfrm>
          <a:prstGeom prst="roundRect">
            <a:avLst/>
          </a:prstGeom>
          <a:blipFill dpi="0" rotWithShape="1">
            <a:blip r:embed="rId4"/>
            <a:srcRect/>
            <a:stretch>
              <a:fillRect l="-15000" t="-18000" r="-15000" b="-38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5AA1D0-90F6-4CA5-B831-BE303DD8C825}"/>
              </a:ext>
            </a:extLst>
          </p:cNvPr>
          <p:cNvSpPr txBox="1"/>
          <p:nvPr/>
        </p:nvSpPr>
        <p:spPr>
          <a:xfrm>
            <a:off x="6302846" y="1097303"/>
            <a:ext cx="2610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latin typeface="Montserrat" panose="00000500000000000000" pitchFamily="2" charset="0"/>
              </a:rPr>
              <a:t>How to solve problems by the divide and conquer algorithm?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4F56583-F613-4732-8040-361FAC12F189}"/>
              </a:ext>
            </a:extLst>
          </p:cNvPr>
          <p:cNvGrpSpPr/>
          <p:nvPr/>
        </p:nvGrpSpPr>
        <p:grpSpPr>
          <a:xfrm>
            <a:off x="5975076" y="1240168"/>
            <a:ext cx="2105197" cy="1533309"/>
            <a:chOff x="573221" y="599659"/>
            <a:chExt cx="3738918" cy="2723222"/>
          </a:xfrm>
        </p:grpSpPr>
        <p:grpSp>
          <p:nvGrpSpPr>
            <p:cNvPr id="18" name="Google Shape;1458;p40">
              <a:extLst>
                <a:ext uri="{FF2B5EF4-FFF2-40B4-BE49-F238E27FC236}">
                  <a16:creationId xmlns:a16="http://schemas.microsoft.com/office/drawing/2014/main" id="{4F76910D-C4C1-4281-98CD-7BB38F0F4287}"/>
                </a:ext>
              </a:extLst>
            </p:cNvPr>
            <p:cNvGrpSpPr/>
            <p:nvPr/>
          </p:nvGrpSpPr>
          <p:grpSpPr>
            <a:xfrm>
              <a:off x="573221" y="599659"/>
              <a:ext cx="3031789" cy="2723222"/>
              <a:chOff x="1147762" y="1131887"/>
              <a:chExt cx="5137150" cy="4619626"/>
            </a:xfrm>
          </p:grpSpPr>
          <p:sp>
            <p:nvSpPr>
              <p:cNvPr id="19" name="Google Shape;1459;p40">
                <a:extLst>
                  <a:ext uri="{FF2B5EF4-FFF2-40B4-BE49-F238E27FC236}">
                    <a16:creationId xmlns:a16="http://schemas.microsoft.com/office/drawing/2014/main" id="{0AF79567-401D-46F5-8E21-47ABD353D75B}"/>
                  </a:ext>
                </a:extLst>
              </p:cNvPr>
              <p:cNvSpPr/>
              <p:nvPr/>
            </p:nvSpPr>
            <p:spPr>
              <a:xfrm>
                <a:off x="1147762" y="2425700"/>
                <a:ext cx="2505075" cy="3325813"/>
              </a:xfrm>
              <a:custGeom>
                <a:avLst/>
                <a:gdLst/>
                <a:ahLst/>
                <a:cxnLst/>
                <a:rect l="l" t="t" r="r" b="b"/>
                <a:pathLst>
                  <a:path w="566" h="751" extrusionOk="0">
                    <a:moveTo>
                      <a:pt x="62" y="403"/>
                    </a:moveTo>
                    <a:cubicBezTo>
                      <a:pt x="9" y="496"/>
                      <a:pt x="0" y="584"/>
                      <a:pt x="37" y="649"/>
                    </a:cubicBezTo>
                    <a:cubicBezTo>
                      <a:pt x="75" y="715"/>
                      <a:pt x="155" y="751"/>
                      <a:pt x="263" y="751"/>
                    </a:cubicBezTo>
                    <a:cubicBezTo>
                      <a:pt x="449" y="751"/>
                      <a:pt x="449" y="751"/>
                      <a:pt x="449" y="751"/>
                    </a:cubicBezTo>
                    <a:cubicBezTo>
                      <a:pt x="413" y="733"/>
                      <a:pt x="375" y="705"/>
                      <a:pt x="351" y="658"/>
                    </a:cubicBezTo>
                    <a:cubicBezTo>
                      <a:pt x="303" y="564"/>
                      <a:pt x="352" y="480"/>
                      <a:pt x="355" y="476"/>
                    </a:cubicBezTo>
                    <a:cubicBezTo>
                      <a:pt x="370" y="450"/>
                      <a:pt x="370" y="450"/>
                      <a:pt x="370" y="450"/>
                    </a:cubicBezTo>
                    <a:cubicBezTo>
                      <a:pt x="566" y="111"/>
                      <a:pt x="566" y="111"/>
                      <a:pt x="566" y="111"/>
                    </a:cubicBezTo>
                    <a:cubicBezTo>
                      <a:pt x="555" y="92"/>
                      <a:pt x="555" y="92"/>
                      <a:pt x="555" y="92"/>
                    </a:cubicBezTo>
                    <a:cubicBezTo>
                      <a:pt x="550" y="85"/>
                      <a:pt x="487" y="0"/>
                      <a:pt x="398" y="0"/>
                    </a:cubicBezTo>
                    <a:cubicBezTo>
                      <a:pt x="310" y="0"/>
                      <a:pt x="265" y="55"/>
                      <a:pt x="249" y="79"/>
                    </a:cubicBezTo>
                    <a:lnTo>
                      <a:pt x="62" y="40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1460;p40">
                <a:extLst>
                  <a:ext uri="{FF2B5EF4-FFF2-40B4-BE49-F238E27FC236}">
                    <a16:creationId xmlns:a16="http://schemas.microsoft.com/office/drawing/2014/main" id="{23D88AC3-9391-4879-8F96-65CB7C7A221E}"/>
                  </a:ext>
                </a:extLst>
              </p:cNvPr>
              <p:cNvSpPr/>
              <p:nvPr/>
            </p:nvSpPr>
            <p:spPr>
              <a:xfrm>
                <a:off x="2617787" y="3519487"/>
                <a:ext cx="3667125" cy="2232024"/>
              </a:xfrm>
              <a:custGeom>
                <a:avLst/>
                <a:gdLst/>
                <a:ahLst/>
                <a:cxnLst/>
                <a:rect l="l" t="t" r="r" b="b"/>
                <a:pathLst>
                  <a:path w="829" h="504" extrusionOk="0">
                    <a:moveTo>
                      <a:pt x="766" y="156"/>
                    </a:moveTo>
                    <a:cubicBezTo>
                      <a:pt x="676" y="0"/>
                      <a:pt x="676" y="0"/>
                      <a:pt x="676" y="0"/>
                    </a:cubicBezTo>
                    <a:cubicBezTo>
                      <a:pt x="680" y="40"/>
                      <a:pt x="676" y="87"/>
                      <a:pt x="651" y="131"/>
                    </a:cubicBezTo>
                    <a:cubicBezTo>
                      <a:pt x="600" y="220"/>
                      <a:pt x="492" y="222"/>
                      <a:pt x="479" y="222"/>
                    </a:cubicBezTo>
                    <a:cubicBezTo>
                      <a:pt x="479" y="222"/>
                      <a:pt x="479" y="222"/>
                      <a:pt x="479" y="222"/>
                    </a:cubicBezTo>
                    <a:cubicBezTo>
                      <a:pt x="448" y="222"/>
                      <a:pt x="448" y="222"/>
                      <a:pt x="448" y="222"/>
                    </a:cubicBezTo>
                    <a:cubicBezTo>
                      <a:pt x="57" y="222"/>
                      <a:pt x="57" y="222"/>
                      <a:pt x="57" y="222"/>
                    </a:cubicBezTo>
                    <a:cubicBezTo>
                      <a:pt x="45" y="242"/>
                      <a:pt x="45" y="242"/>
                      <a:pt x="45" y="242"/>
                    </a:cubicBezTo>
                    <a:cubicBezTo>
                      <a:pt x="43" y="246"/>
                      <a:pt x="0" y="318"/>
                      <a:pt x="42" y="399"/>
                    </a:cubicBezTo>
                    <a:cubicBezTo>
                      <a:pt x="91" y="495"/>
                      <a:pt x="209" y="503"/>
                      <a:pt x="216" y="504"/>
                    </a:cubicBezTo>
                    <a:cubicBezTo>
                      <a:pt x="566" y="504"/>
                      <a:pt x="566" y="504"/>
                      <a:pt x="566" y="504"/>
                    </a:cubicBezTo>
                    <a:cubicBezTo>
                      <a:pt x="674" y="504"/>
                      <a:pt x="754" y="468"/>
                      <a:pt x="792" y="402"/>
                    </a:cubicBezTo>
                    <a:cubicBezTo>
                      <a:pt x="829" y="337"/>
                      <a:pt x="820" y="249"/>
                      <a:pt x="766" y="15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1461;p40">
                <a:extLst>
                  <a:ext uri="{FF2B5EF4-FFF2-40B4-BE49-F238E27FC236}">
                    <a16:creationId xmlns:a16="http://schemas.microsoft.com/office/drawing/2014/main" id="{F664C387-E9E0-4233-9A44-1C0C3ABF941D}"/>
                  </a:ext>
                </a:extLst>
              </p:cNvPr>
              <p:cNvSpPr/>
              <p:nvPr/>
            </p:nvSpPr>
            <p:spPr>
              <a:xfrm>
                <a:off x="2449512" y="1131887"/>
                <a:ext cx="3167061" cy="3259137"/>
              </a:xfrm>
              <a:custGeom>
                <a:avLst/>
                <a:gdLst/>
                <a:ahLst/>
                <a:cxnLst/>
                <a:rect l="l" t="t" r="r" b="b"/>
                <a:pathLst>
                  <a:path w="716" h="736" extrusionOk="0">
                    <a:moveTo>
                      <a:pt x="487" y="145"/>
                    </a:moveTo>
                    <a:cubicBezTo>
                      <a:pt x="433" y="52"/>
                      <a:pt x="362" y="0"/>
                      <a:pt x="286" y="0"/>
                    </a:cubicBezTo>
                    <a:cubicBezTo>
                      <a:pt x="211" y="0"/>
                      <a:pt x="140" y="52"/>
                      <a:pt x="86" y="145"/>
                    </a:cubicBezTo>
                    <a:cubicBezTo>
                      <a:pt x="0" y="294"/>
                      <a:pt x="0" y="294"/>
                      <a:pt x="0" y="294"/>
                    </a:cubicBezTo>
                    <a:cubicBezTo>
                      <a:pt x="27" y="278"/>
                      <a:pt x="61" y="266"/>
                      <a:pt x="104" y="266"/>
                    </a:cubicBezTo>
                    <a:cubicBezTo>
                      <a:pt x="210" y="266"/>
                      <a:pt x="279" y="365"/>
                      <a:pt x="282" y="370"/>
                    </a:cubicBezTo>
                    <a:cubicBezTo>
                      <a:pt x="283" y="371"/>
                      <a:pt x="283" y="371"/>
                      <a:pt x="283" y="371"/>
                    </a:cubicBezTo>
                    <a:cubicBezTo>
                      <a:pt x="293" y="390"/>
                      <a:pt x="293" y="390"/>
                      <a:pt x="293" y="390"/>
                    </a:cubicBezTo>
                    <a:cubicBezTo>
                      <a:pt x="298" y="397"/>
                      <a:pt x="298" y="397"/>
                      <a:pt x="298" y="397"/>
                    </a:cubicBezTo>
                    <a:cubicBezTo>
                      <a:pt x="493" y="736"/>
                      <a:pt x="493" y="736"/>
                      <a:pt x="493" y="736"/>
                    </a:cubicBezTo>
                    <a:cubicBezTo>
                      <a:pt x="517" y="736"/>
                      <a:pt x="517" y="736"/>
                      <a:pt x="517" y="736"/>
                    </a:cubicBezTo>
                    <a:cubicBezTo>
                      <a:pt x="517" y="736"/>
                      <a:pt x="517" y="736"/>
                      <a:pt x="517" y="736"/>
                    </a:cubicBezTo>
                    <a:cubicBezTo>
                      <a:pt x="522" y="736"/>
                      <a:pt x="622" y="735"/>
                      <a:pt x="667" y="657"/>
                    </a:cubicBezTo>
                    <a:cubicBezTo>
                      <a:pt x="716" y="573"/>
                      <a:pt x="672" y="467"/>
                      <a:pt x="668" y="459"/>
                    </a:cubicBezTo>
                    <a:lnTo>
                      <a:pt x="487" y="14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9FE0D1C-52D6-4538-8F72-9DFEE5393DB4}"/>
                </a:ext>
              </a:extLst>
            </p:cNvPr>
            <p:cNvSpPr txBox="1"/>
            <p:nvPr/>
          </p:nvSpPr>
          <p:spPr>
            <a:xfrm rot="3613802">
              <a:off x="1691699" y="1215292"/>
              <a:ext cx="1300077" cy="938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>
                  <a:solidFill>
                    <a:schemeClr val="bg1"/>
                  </a:solidFill>
                  <a:latin typeface="Montserrat Light" panose="00000400000000000000" pitchFamily="2" charset="0"/>
                </a:rPr>
                <a:t>Devide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3627EF9-B1CE-44EA-BB74-EDBB9D563B50}"/>
                </a:ext>
              </a:extLst>
            </p:cNvPr>
            <p:cNvSpPr txBox="1"/>
            <p:nvPr/>
          </p:nvSpPr>
          <p:spPr>
            <a:xfrm>
              <a:off x="1831828" y="2725974"/>
              <a:ext cx="2480311" cy="56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i="0">
                  <a:solidFill>
                    <a:schemeClr val="bg1"/>
                  </a:solidFill>
                  <a:effectLst/>
                  <a:latin typeface="Montserrat Light" panose="00000400000000000000" pitchFamily="2" charset="0"/>
                  <a:cs typeface="Times New Roman" panose="02020603050405020304" pitchFamily="18" charset="0"/>
                </a:rPr>
                <a:t>Conquer</a:t>
              </a:r>
              <a:endParaRPr lang="en-US" sz="1200">
                <a:solidFill>
                  <a:schemeClr val="bg1"/>
                </a:solidFill>
                <a:latin typeface="Montserrat Light" panose="00000400000000000000" pitchFamily="2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B67140E-F6D6-463C-911C-2C8967955436}"/>
                </a:ext>
              </a:extLst>
            </p:cNvPr>
            <p:cNvSpPr txBox="1"/>
            <p:nvPr/>
          </p:nvSpPr>
          <p:spPr>
            <a:xfrm rot="18019093">
              <a:off x="436807" y="1903589"/>
              <a:ext cx="1823081" cy="56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i="0">
                  <a:solidFill>
                    <a:schemeClr val="bg1"/>
                  </a:solidFill>
                  <a:effectLst/>
                  <a:latin typeface="Montserrat Light" panose="00000400000000000000" pitchFamily="2" charset="0"/>
                  <a:cs typeface="Times New Roman" panose="02020603050405020304" pitchFamily="18" charset="0"/>
                </a:rPr>
                <a:t>Combine</a:t>
              </a:r>
              <a:endParaRPr lang="en-US" sz="1200">
                <a:solidFill>
                  <a:schemeClr val="bg1"/>
                </a:solidFill>
                <a:latin typeface="Montserrat Light" panose="00000400000000000000" pitchFamily="2" charset="0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DB06E263-6134-4E0E-A29F-68496D4D7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34" y="190508"/>
            <a:ext cx="4450038" cy="3480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968F57-2295-4BD1-A982-29FEB4BCEEDA}"/>
              </a:ext>
            </a:extLst>
          </p:cNvPr>
          <p:cNvSpPr txBox="1"/>
          <p:nvPr/>
        </p:nvSpPr>
        <p:spPr>
          <a:xfrm>
            <a:off x="7534037" y="1047796"/>
            <a:ext cx="1501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sz="1200" b="0" i="0">
                <a:solidFill>
                  <a:schemeClr val="tx1"/>
                </a:solidFill>
                <a:effectLst/>
                <a:latin typeface="Montserrat" panose="00000500000000000000" pitchFamily="2" charset="0"/>
                <a:cs typeface="Times New Roman" panose="02020603050405020304" pitchFamily="18" charset="0"/>
              </a:rPr>
              <a:t>into a number of  </a:t>
            </a:r>
          </a:p>
          <a:p>
            <a:pPr algn="l" fontAlgn="base"/>
            <a:r>
              <a:rPr lang="en-US" sz="1200" b="0" i="0">
                <a:solidFill>
                  <a:schemeClr val="tx1"/>
                </a:solidFill>
                <a:effectLst/>
                <a:latin typeface="Montserrat" panose="00000500000000000000" pitchFamily="2" charset="0"/>
                <a:cs typeface="Times New Roman" panose="02020603050405020304" pitchFamily="18" charset="0"/>
              </a:rPr>
              <a:t>subproblems</a:t>
            </a:r>
            <a:endParaRPr lang="en-US" sz="120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8B37C8-8CBA-40C0-BA75-0276C856474C}"/>
              </a:ext>
            </a:extLst>
          </p:cNvPr>
          <p:cNvSpPr txBox="1"/>
          <p:nvPr/>
        </p:nvSpPr>
        <p:spPr>
          <a:xfrm>
            <a:off x="7365890" y="3055263"/>
            <a:ext cx="1501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sz="1200" b="0" i="0">
                <a:solidFill>
                  <a:schemeClr val="tx1"/>
                </a:solidFill>
                <a:effectLst/>
                <a:latin typeface="Montserrat" panose="00000500000000000000" pitchFamily="2" charset="0"/>
                <a:cs typeface="Times New Roman" panose="02020603050405020304" pitchFamily="18" charset="0"/>
              </a:rPr>
              <a:t>by solving </a:t>
            </a:r>
          </a:p>
          <a:p>
            <a:pPr algn="l" fontAlgn="base"/>
            <a:r>
              <a:rPr lang="en-US" sz="1200" b="0" i="0">
                <a:solidFill>
                  <a:schemeClr val="tx1"/>
                </a:solidFill>
                <a:effectLst/>
                <a:latin typeface="Montserrat" panose="00000500000000000000" pitchFamily="2" charset="0"/>
                <a:cs typeface="Times New Roman" panose="02020603050405020304" pitchFamily="18" charset="0"/>
              </a:rPr>
              <a:t>them recursively</a:t>
            </a:r>
            <a:endParaRPr lang="en-US" sz="120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71D501-24C5-4511-BA60-65B66ADD1ED1}"/>
              </a:ext>
            </a:extLst>
          </p:cNvPr>
          <p:cNvSpPr txBox="1"/>
          <p:nvPr/>
        </p:nvSpPr>
        <p:spPr>
          <a:xfrm>
            <a:off x="5053102" y="553452"/>
            <a:ext cx="1501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sz="1200" b="0" i="0">
                <a:solidFill>
                  <a:schemeClr val="tx1"/>
                </a:solidFill>
                <a:effectLst/>
                <a:latin typeface="Montserrat" panose="00000500000000000000" pitchFamily="2" charset="0"/>
                <a:cs typeface="Times New Roman" panose="02020603050405020304" pitchFamily="18" charset="0"/>
              </a:rPr>
              <a:t>original problem</a:t>
            </a:r>
            <a:endParaRPr lang="en-US" sz="120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AE3FBE-8839-4DCD-BC12-3BF31DF2234E}"/>
              </a:ext>
            </a:extLst>
          </p:cNvPr>
          <p:cNvCxnSpPr>
            <a:cxnSpLocks/>
          </p:cNvCxnSpPr>
          <p:nvPr/>
        </p:nvCxnSpPr>
        <p:spPr>
          <a:xfrm>
            <a:off x="5311140" y="887581"/>
            <a:ext cx="39243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2327709-6FD4-420B-8A43-BF66DFA226B1}"/>
              </a:ext>
            </a:extLst>
          </p:cNvPr>
          <p:cNvCxnSpPr>
            <a:cxnSpLocks/>
          </p:cNvCxnSpPr>
          <p:nvPr/>
        </p:nvCxnSpPr>
        <p:spPr>
          <a:xfrm>
            <a:off x="7744823" y="1522752"/>
            <a:ext cx="74385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2D09A77-55F7-4EAF-846D-8BF2C4F4285D}"/>
              </a:ext>
            </a:extLst>
          </p:cNvPr>
          <p:cNvCxnSpPr>
            <a:cxnSpLocks/>
          </p:cNvCxnSpPr>
          <p:nvPr/>
        </p:nvCxnSpPr>
        <p:spPr>
          <a:xfrm>
            <a:off x="7346844" y="3516928"/>
            <a:ext cx="132471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38A8D0A-4723-4B1F-97F6-11D8B983AD59}"/>
              </a:ext>
            </a:extLst>
          </p:cNvPr>
          <p:cNvCxnSpPr>
            <a:cxnSpLocks/>
          </p:cNvCxnSpPr>
          <p:nvPr/>
        </p:nvCxnSpPr>
        <p:spPr>
          <a:xfrm flipV="1">
            <a:off x="7357837" y="1522753"/>
            <a:ext cx="386986" cy="22092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793D564-6867-49E8-B352-5D70BF324016}"/>
              </a:ext>
            </a:extLst>
          </p:cNvPr>
          <p:cNvCxnSpPr>
            <a:cxnSpLocks/>
          </p:cNvCxnSpPr>
          <p:nvPr/>
        </p:nvCxnSpPr>
        <p:spPr>
          <a:xfrm>
            <a:off x="5697448" y="887581"/>
            <a:ext cx="556460" cy="96353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D960AE4-184F-40F6-A6B6-328A5349B410}"/>
              </a:ext>
            </a:extLst>
          </p:cNvPr>
          <p:cNvCxnSpPr>
            <a:cxnSpLocks/>
          </p:cNvCxnSpPr>
          <p:nvPr/>
        </p:nvCxnSpPr>
        <p:spPr>
          <a:xfrm flipH="1" flipV="1">
            <a:off x="6933840" y="2862175"/>
            <a:ext cx="413004" cy="65475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841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20"/>
          <p:cNvSpPr txBox="1">
            <a:spLocks noGrp="1"/>
          </p:cNvSpPr>
          <p:nvPr>
            <p:ph type="ctrTitle" idx="4294967295"/>
          </p:nvPr>
        </p:nvSpPr>
        <p:spPr>
          <a:xfrm>
            <a:off x="1690785" y="304463"/>
            <a:ext cx="6689082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4800" b="1">
                <a:solidFill>
                  <a:schemeClr val="accent3"/>
                </a:solidFill>
                <a:latin typeface="Montserrat" panose="00000500000000000000" pitchFamily="2" charset="0"/>
                <a:cs typeface="Times New Roman" panose="02020603050405020304" pitchFamily="18" charset="0"/>
              </a:rPr>
              <a:t>T(n) = aT(n/b) + f(n)</a:t>
            </a:r>
          </a:p>
        </p:txBody>
      </p:sp>
      <p:sp>
        <p:nvSpPr>
          <p:cNvPr id="670" name="Google Shape;670;p20"/>
          <p:cNvSpPr txBox="1">
            <a:spLocks noGrp="1"/>
          </p:cNvSpPr>
          <p:nvPr>
            <p:ph type="subTitle" idx="4294967295"/>
          </p:nvPr>
        </p:nvSpPr>
        <p:spPr>
          <a:xfrm>
            <a:off x="310547" y="1929973"/>
            <a:ext cx="6676959" cy="1931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00" b="1">
                <a:latin typeface="Montserrat" panose="00000500000000000000" pitchFamily="2" charset="0"/>
                <a:cs typeface="Times New Roman" panose="02020603050405020304" pitchFamily="18" charset="0"/>
              </a:rPr>
              <a:t>n</a:t>
            </a:r>
            <a:r>
              <a:rPr lang="en-US" sz="1400">
                <a:latin typeface="Montserrat" panose="00000500000000000000" pitchFamily="2" charset="0"/>
                <a:cs typeface="Times New Roman" panose="02020603050405020304" pitchFamily="18" charset="0"/>
              </a:rPr>
              <a:t> = size of input</a:t>
            </a:r>
          </a:p>
          <a:p>
            <a:r>
              <a:rPr lang="en-US" sz="1400" b="1">
                <a:latin typeface="Montserrat" panose="00000500000000000000" pitchFamily="2" charset="0"/>
                <a:cs typeface="Times New Roman" panose="02020603050405020304" pitchFamily="18" charset="0"/>
              </a:rPr>
              <a:t>a</a:t>
            </a:r>
            <a:r>
              <a:rPr lang="en-US" sz="1400">
                <a:latin typeface="Montserrat" panose="00000500000000000000" pitchFamily="2" charset="0"/>
                <a:cs typeface="Times New Roman" panose="02020603050405020304" pitchFamily="18" charset="0"/>
              </a:rPr>
              <a:t> = number of subproblems in the recursion</a:t>
            </a:r>
          </a:p>
          <a:p>
            <a:r>
              <a:rPr lang="en-US" sz="1400" b="1">
                <a:latin typeface="Montserrat" panose="00000500000000000000" pitchFamily="2" charset="0"/>
                <a:cs typeface="Times New Roman" panose="02020603050405020304" pitchFamily="18" charset="0"/>
              </a:rPr>
              <a:t>n/b</a:t>
            </a:r>
            <a:r>
              <a:rPr lang="en-US" sz="1400">
                <a:latin typeface="Montserrat" panose="00000500000000000000" pitchFamily="2" charset="0"/>
                <a:cs typeface="Times New Roman" panose="02020603050405020304" pitchFamily="18" charset="0"/>
              </a:rPr>
              <a:t> = size of each subproblem. </a:t>
            </a:r>
          </a:p>
          <a:p>
            <a:r>
              <a:rPr lang="en-US" sz="1400" b="1">
                <a:latin typeface="Montserrat" panose="00000500000000000000" pitchFamily="2" charset="0"/>
                <a:cs typeface="Times New Roman" panose="02020603050405020304" pitchFamily="18" charset="0"/>
              </a:rPr>
              <a:t>f(n)</a:t>
            </a:r>
            <a:r>
              <a:rPr lang="en-US" sz="1400">
                <a:latin typeface="Montserrat" panose="00000500000000000000" pitchFamily="2" charset="0"/>
                <a:cs typeface="Times New Roman" panose="02020603050405020304" pitchFamily="18" charset="0"/>
              </a:rPr>
              <a:t> = cost of the work done outside the recursive call, which includes the cost of dividing the problem and cost of merging the solutions.</a:t>
            </a:r>
          </a:p>
        </p:txBody>
      </p:sp>
      <p:sp>
        <p:nvSpPr>
          <p:cNvPr id="671" name="Google Shape;671;p20"/>
          <p:cNvSpPr/>
          <p:nvPr/>
        </p:nvSpPr>
        <p:spPr>
          <a:xfrm>
            <a:off x="7734599" y="3487443"/>
            <a:ext cx="147613" cy="14094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2" name="Google Shape;672;p20"/>
          <p:cNvGrpSpPr/>
          <p:nvPr/>
        </p:nvGrpSpPr>
        <p:grpSpPr>
          <a:xfrm>
            <a:off x="7951659" y="2844099"/>
            <a:ext cx="1100290" cy="1100553"/>
            <a:chOff x="6654650" y="3665275"/>
            <a:chExt cx="409100" cy="409125"/>
          </a:xfrm>
        </p:grpSpPr>
        <p:sp>
          <p:nvSpPr>
            <p:cNvPr id="673" name="Google Shape;673;p20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0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675;p20"/>
          <p:cNvGrpSpPr/>
          <p:nvPr/>
        </p:nvGrpSpPr>
        <p:grpSpPr>
          <a:xfrm rot="1057018">
            <a:off x="7304726" y="2098016"/>
            <a:ext cx="836233" cy="836332"/>
            <a:chOff x="570875" y="4322250"/>
            <a:chExt cx="443300" cy="443325"/>
          </a:xfrm>
        </p:grpSpPr>
        <p:sp>
          <p:nvSpPr>
            <p:cNvPr id="676" name="Google Shape;676;p20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0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0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0" name="Google Shape;680;p20"/>
          <p:cNvSpPr/>
          <p:nvPr/>
        </p:nvSpPr>
        <p:spPr>
          <a:xfrm rot="2466753">
            <a:off x="8445106" y="2179009"/>
            <a:ext cx="205084" cy="19582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20"/>
          <p:cNvSpPr/>
          <p:nvPr/>
        </p:nvSpPr>
        <p:spPr>
          <a:xfrm rot="-1609436">
            <a:off x="7011363" y="3654107"/>
            <a:ext cx="147595" cy="14092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20"/>
          <p:cNvSpPr/>
          <p:nvPr/>
        </p:nvSpPr>
        <p:spPr>
          <a:xfrm rot="2926308">
            <a:off x="8776544" y="2525774"/>
            <a:ext cx="110527" cy="10553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20"/>
          <p:cNvSpPr/>
          <p:nvPr/>
        </p:nvSpPr>
        <p:spPr>
          <a:xfrm rot="-1609163">
            <a:off x="8497859" y="4048494"/>
            <a:ext cx="99578" cy="9508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20"/>
          <p:cNvSpPr txBox="1">
            <a:spLocks noGrp="1"/>
          </p:cNvSpPr>
          <p:nvPr>
            <p:ph type="sldNum" idx="12"/>
          </p:nvPr>
        </p:nvSpPr>
        <p:spPr>
          <a:xfrm>
            <a:off x="8547649" y="4749850"/>
            <a:ext cx="557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18</a:t>
            </a:fld>
            <a:endParaRPr>
              <a:solidFill>
                <a:srgbClr val="FFFFFF"/>
              </a:solidFill>
            </a:endParaRPr>
          </a:p>
        </p:txBody>
      </p:sp>
      <p:grpSp>
        <p:nvGrpSpPr>
          <p:cNvPr id="18" name="Google Shape;988;p39">
            <a:extLst>
              <a:ext uri="{FF2B5EF4-FFF2-40B4-BE49-F238E27FC236}">
                <a16:creationId xmlns:a16="http://schemas.microsoft.com/office/drawing/2014/main" id="{9228CB8A-A2F8-49B8-8E80-D9B93D8D0006}"/>
              </a:ext>
            </a:extLst>
          </p:cNvPr>
          <p:cNvGrpSpPr/>
          <p:nvPr/>
        </p:nvGrpSpPr>
        <p:grpSpPr>
          <a:xfrm>
            <a:off x="764133" y="637603"/>
            <a:ext cx="645846" cy="693701"/>
            <a:chOff x="611175" y="2326900"/>
            <a:chExt cx="362700" cy="389575"/>
          </a:xfrm>
        </p:grpSpPr>
        <p:sp>
          <p:nvSpPr>
            <p:cNvPr id="19" name="Google Shape;989;p39">
              <a:extLst>
                <a:ext uri="{FF2B5EF4-FFF2-40B4-BE49-F238E27FC236}">
                  <a16:creationId xmlns:a16="http://schemas.microsoft.com/office/drawing/2014/main" id="{316E13E5-1D7E-4225-94BF-5AA0551AFE26}"/>
                </a:ext>
              </a:extLst>
            </p:cNvPr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90;p39">
              <a:extLst>
                <a:ext uri="{FF2B5EF4-FFF2-40B4-BE49-F238E27FC236}">
                  <a16:creationId xmlns:a16="http://schemas.microsoft.com/office/drawing/2014/main" id="{A477469E-94F1-486B-AC63-A308C84B4C77}"/>
                </a:ext>
              </a:extLst>
            </p:cNvPr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91;p39">
              <a:extLst>
                <a:ext uri="{FF2B5EF4-FFF2-40B4-BE49-F238E27FC236}">
                  <a16:creationId xmlns:a16="http://schemas.microsoft.com/office/drawing/2014/main" id="{9E2F0CDC-61EF-48E5-AA93-FDD216BE0A05}"/>
                </a:ext>
              </a:extLst>
            </p:cNvPr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92;p39">
              <a:extLst>
                <a:ext uri="{FF2B5EF4-FFF2-40B4-BE49-F238E27FC236}">
                  <a16:creationId xmlns:a16="http://schemas.microsoft.com/office/drawing/2014/main" id="{783A1A71-B7DC-449A-A67F-E26B1665FCDF}"/>
                </a:ext>
              </a:extLst>
            </p:cNvPr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17"/>
          <p:cNvSpPr txBox="1">
            <a:spLocks noGrp="1"/>
          </p:cNvSpPr>
          <p:nvPr>
            <p:ph type="ctrTitle"/>
          </p:nvPr>
        </p:nvSpPr>
        <p:spPr>
          <a:xfrm>
            <a:off x="1250246" y="1659550"/>
            <a:ext cx="4252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3.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</a:t>
            </a:r>
            <a:endParaRPr/>
          </a:p>
        </p:txBody>
      </p:sp>
      <p:sp>
        <p:nvSpPr>
          <p:cNvPr id="651" name="Google Shape;651;p17"/>
          <p:cNvSpPr txBox="1">
            <a:spLocks noGrp="1"/>
          </p:cNvSpPr>
          <p:nvPr>
            <p:ph type="subTitle" idx="1"/>
          </p:nvPr>
        </p:nvSpPr>
        <p:spPr>
          <a:xfrm>
            <a:off x="1250246" y="2687652"/>
            <a:ext cx="4252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Divide and conquer algorithm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29905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16"/>
          <p:cNvSpPr txBox="1">
            <a:spLocks noGrp="1"/>
          </p:cNvSpPr>
          <p:nvPr>
            <p:ph type="ctrTitle" idx="4294967295"/>
          </p:nvPr>
        </p:nvSpPr>
        <p:spPr>
          <a:xfrm>
            <a:off x="685800" y="561080"/>
            <a:ext cx="3954900" cy="9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accent2"/>
                </a:solidFill>
              </a:rPr>
              <a:t>Group 11</a:t>
            </a:r>
          </a:p>
        </p:txBody>
      </p:sp>
      <p:sp>
        <p:nvSpPr>
          <p:cNvPr id="643" name="Google Shape;643;p16"/>
          <p:cNvSpPr txBox="1">
            <a:spLocks noGrp="1"/>
          </p:cNvSpPr>
          <p:nvPr>
            <p:ph type="subTitle" idx="4294967295"/>
          </p:nvPr>
        </p:nvSpPr>
        <p:spPr>
          <a:xfrm>
            <a:off x="685800" y="1544179"/>
            <a:ext cx="3954900" cy="16202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>
                <a:latin typeface="Montserrat"/>
                <a:ea typeface="Montserrat"/>
                <a:cs typeface="Montserrat"/>
                <a:sym typeface="Montserrat"/>
              </a:rPr>
              <a:t>Member: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Truong Quoc Truong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Nguyen Quang Tuan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Nguyen Ngoc Tan</a:t>
            </a:r>
            <a:endParaRPr sz="1800"/>
          </a:p>
        </p:txBody>
      </p:sp>
      <p:sp>
        <p:nvSpPr>
          <p:cNvPr id="644" name="Google Shape;64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948368B5-8D18-4943-B99C-7EE3170BBD6B}"/>
              </a:ext>
            </a:extLst>
          </p:cNvPr>
          <p:cNvSpPr/>
          <p:nvPr/>
        </p:nvSpPr>
        <p:spPr>
          <a:xfrm>
            <a:off x="4954551" y="361941"/>
            <a:ext cx="3954900" cy="4158687"/>
          </a:xfrm>
          <a:prstGeom prst="homePlate">
            <a:avLst>
              <a:gd name="adj" fmla="val 140000"/>
            </a:avLst>
          </a:prstGeom>
          <a:blipFill dpi="0" rotWithShape="1">
            <a:blip r:embed="rId3"/>
            <a:srcRect/>
            <a:stretch>
              <a:fillRect l="-17000" t="-1000" r="-1000" b="-2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A755237A-A95B-48BC-8B3B-2E2CA3926E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0995" y="3380714"/>
            <a:ext cx="2280457" cy="173191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21"/>
          <p:cNvSpPr txBox="1">
            <a:spLocks noGrp="1"/>
          </p:cNvSpPr>
          <p:nvPr>
            <p:ph type="title"/>
          </p:nvPr>
        </p:nvSpPr>
        <p:spPr>
          <a:xfrm>
            <a:off x="1306425" y="415547"/>
            <a:ext cx="2368043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Pseudocode</a:t>
            </a:r>
            <a:endParaRPr/>
          </a:p>
        </p:txBody>
      </p:sp>
      <p:sp>
        <p:nvSpPr>
          <p:cNvPr id="692" name="Google Shape;692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8" name="Picture 7" descr="Shape, circle&#10;&#10;Description automatically generated">
            <a:extLst>
              <a:ext uri="{FF2B5EF4-FFF2-40B4-BE49-F238E27FC236}">
                <a16:creationId xmlns:a16="http://schemas.microsoft.com/office/drawing/2014/main" id="{86B00819-2E35-46B7-BE84-1B54D6F91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969" y="749597"/>
            <a:ext cx="5599815" cy="44449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2B0820-A4AF-4F7D-810E-2BC3AAD02CB8}"/>
              </a:ext>
            </a:extLst>
          </p:cNvPr>
          <p:cNvSpPr txBox="1"/>
          <p:nvPr/>
        </p:nvSpPr>
        <p:spPr>
          <a:xfrm>
            <a:off x="3493796" y="1336428"/>
            <a:ext cx="506298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# P(proplem | size: n)</a:t>
            </a:r>
            <a:endParaRPr lang="en-US" b="0">
              <a:solidFill>
                <a:srgbClr val="0000FF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b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</a:br>
            <a:r>
              <a:rPr lang="en-US" b="0">
                <a:solidFill>
                  <a:srgbClr val="FF0066"/>
                </a:solidFill>
                <a:effectLst/>
                <a:latin typeface="Courier New" panose="02070309020205020404" pitchFamily="49" charset="0"/>
              </a:rPr>
              <a:t>DAC</a:t>
            </a:r>
            <a:r>
              <a:rPr lang="en-US" b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 (P)</a:t>
            </a:r>
          </a:p>
          <a:p>
            <a:r>
              <a:rPr lang="en-US" b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{</a:t>
            </a:r>
          </a:p>
          <a:p>
            <a:r>
              <a:rPr lang="en-US" b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b="0">
                <a:solidFill>
                  <a:srgbClr val="FF0066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b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( small(P) ){</a:t>
            </a:r>
          </a:p>
          <a:p>
            <a:r>
              <a:rPr lang="en-US" b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        Solve( (P) );</a:t>
            </a:r>
          </a:p>
          <a:p>
            <a:r>
              <a:rPr lang="en-US" b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    }</a:t>
            </a:r>
          </a:p>
          <a:p>
            <a:r>
              <a:rPr lang="en-US" b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b="0">
                <a:solidFill>
                  <a:srgbClr val="FF0066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b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{</a:t>
            </a:r>
          </a:p>
          <a:p>
            <a:r>
              <a:rPr lang="en-US" b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        Divide P into  P1,P2,P3,...Pk;</a:t>
            </a:r>
          </a:p>
          <a:p>
            <a:r>
              <a:rPr lang="en-US" b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        Apply </a:t>
            </a:r>
            <a:r>
              <a:rPr lang="en-US" b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DAC</a:t>
            </a:r>
            <a:r>
              <a:rPr lang="en-US" b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( P1 ), </a:t>
            </a:r>
            <a:r>
              <a:rPr lang="en-US" b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DAC</a:t>
            </a:r>
            <a:r>
              <a:rPr lang="en-US" b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( P2 ),...;</a:t>
            </a:r>
          </a:p>
          <a:p>
            <a:r>
              <a:rPr lang="en-US" b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        Combine ( </a:t>
            </a:r>
            <a:r>
              <a:rPr lang="en-US" b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DAC</a:t>
            </a:r>
            <a:r>
              <a:rPr lang="en-US" b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( P1 ), </a:t>
            </a:r>
            <a:r>
              <a:rPr lang="en-US" b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DAC</a:t>
            </a:r>
            <a:r>
              <a:rPr lang="en-US" b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( P2 ),...)</a:t>
            </a:r>
          </a:p>
          <a:p>
            <a:r>
              <a:rPr lang="en-US" b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    }</a:t>
            </a:r>
          </a:p>
          <a:p>
            <a:r>
              <a:rPr lang="en-US" b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16" name="Picture 15" descr="Shape&#10;&#10;Description automatically generated">
            <a:extLst>
              <a:ext uri="{FF2B5EF4-FFF2-40B4-BE49-F238E27FC236}">
                <a16:creationId xmlns:a16="http://schemas.microsoft.com/office/drawing/2014/main" id="{4C48FD51-511D-4808-93CA-3D09144F71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263" y="2972082"/>
            <a:ext cx="2729706" cy="201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0766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5FB8ED0-005B-48F0-B73C-B3975101031E}"/>
              </a:ext>
            </a:extLst>
          </p:cNvPr>
          <p:cNvSpPr/>
          <p:nvPr/>
        </p:nvSpPr>
        <p:spPr>
          <a:xfrm>
            <a:off x="5067300" y="382637"/>
            <a:ext cx="3810000" cy="3924300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0" name="Google Shape;690;p21"/>
          <p:cNvSpPr txBox="1">
            <a:spLocks noGrp="1"/>
          </p:cNvSpPr>
          <p:nvPr>
            <p:ph type="title"/>
          </p:nvPr>
        </p:nvSpPr>
        <p:spPr>
          <a:xfrm>
            <a:off x="1306425" y="415547"/>
            <a:ext cx="2368043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</a:t>
            </a:r>
            <a:endParaRPr/>
          </a:p>
        </p:txBody>
      </p:sp>
      <p:sp>
        <p:nvSpPr>
          <p:cNvPr id="692" name="Google Shape;692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9E3525-E4A4-4637-A550-96DAB8EE1E02}"/>
              </a:ext>
            </a:extLst>
          </p:cNvPr>
          <p:cNvSpPr txBox="1"/>
          <p:nvPr/>
        </p:nvSpPr>
        <p:spPr>
          <a:xfrm>
            <a:off x="576830" y="2192386"/>
            <a:ext cx="4185670" cy="1527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u="sng">
                <a:solidFill>
                  <a:srgbClr val="060A12"/>
                </a:solidFill>
                <a:latin typeface="Montserrat" panose="00000500000000000000" pitchFamily="2" charset="0"/>
                <a:cs typeface="Times New Roman" panose="02020603050405020304" pitchFamily="18" charset="0"/>
              </a:rPr>
              <a:t>Suitable case:</a:t>
            </a:r>
          </a:p>
          <a:p>
            <a:pPr>
              <a:lnSpc>
                <a:spcPct val="150000"/>
              </a:lnSpc>
            </a:pPr>
            <a:r>
              <a:rPr lang="en-US" sz="1600" b="1" i="0">
                <a:solidFill>
                  <a:srgbClr val="060A12"/>
                </a:solidFill>
                <a:effectLst/>
                <a:latin typeface="Montserrat" panose="00000500000000000000" pitchFamily="2" charset="0"/>
                <a:cs typeface="Times New Roman" panose="02020603050405020304" pitchFamily="18" charset="0"/>
              </a:rPr>
              <a:t>Given a sorted array Arr[] of n elements, write a function to search a given element x in Arr[].</a:t>
            </a:r>
            <a:endParaRPr lang="en-US" sz="1600">
              <a:solidFill>
                <a:srgbClr val="060A1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AD1908-0CBD-4B07-9111-FBFCDFB22C13}"/>
              </a:ext>
            </a:extLst>
          </p:cNvPr>
          <p:cNvSpPr/>
          <p:nvPr/>
        </p:nvSpPr>
        <p:spPr>
          <a:xfrm>
            <a:off x="4914900" y="230237"/>
            <a:ext cx="3810000" cy="3924300"/>
          </a:xfrm>
          <a:prstGeom prst="rect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64531F-2703-49DC-ABBB-A8889CEC5614}"/>
              </a:ext>
            </a:extLst>
          </p:cNvPr>
          <p:cNvSpPr txBox="1"/>
          <p:nvPr/>
        </p:nvSpPr>
        <p:spPr>
          <a:xfrm>
            <a:off x="4914900" y="749597"/>
            <a:ext cx="528780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Pseudocode:</a:t>
            </a:r>
          </a:p>
          <a:p>
            <a:endParaRPr lang="en-US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binary_search(A, n, T) is</a:t>
            </a:r>
          </a:p>
          <a:p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L := 0</a:t>
            </a:r>
          </a:p>
          <a:p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 := n − 1</a:t>
            </a:r>
          </a:p>
          <a:p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 ≤ R do</a:t>
            </a:r>
          </a:p>
          <a:p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m := floor((L + R) / 2)</a:t>
            </a:r>
          </a:p>
          <a:p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A[m] &lt; T then</a:t>
            </a:r>
          </a:p>
          <a:p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L := m + 1</a:t>
            </a:r>
          </a:p>
          <a:p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A[m] &gt; T then</a:t>
            </a:r>
          </a:p>
          <a:p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R := m − 1</a:t>
            </a:r>
          </a:p>
          <a:p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return m</a:t>
            </a:r>
          </a:p>
          <a:p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unsuccessful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E99830-BE8F-4804-B652-889105C8642F}"/>
              </a:ext>
            </a:extLst>
          </p:cNvPr>
          <p:cNvSpPr txBox="1"/>
          <p:nvPr/>
        </p:nvSpPr>
        <p:spPr>
          <a:xfrm>
            <a:off x="673986" y="3983771"/>
            <a:ext cx="3555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Montserrat" panose="00000500000000000000" pitchFamily="2" charset="0"/>
                <a:cs typeface="Times New Roman" panose="02020603050405020304" pitchFamily="18" charset="0"/>
              </a:rPr>
              <a:t>=&gt; </a:t>
            </a:r>
            <a:r>
              <a:rPr lang="en-US" sz="1200" b="0" i="0">
                <a:solidFill>
                  <a:srgbClr val="202122"/>
                </a:solidFill>
                <a:effectLst/>
                <a:latin typeface="Montserrat" panose="00000500000000000000" pitchFamily="2" charset="0"/>
                <a:cs typeface="Times New Roman" panose="02020603050405020304" pitchFamily="18" charset="0"/>
              </a:rPr>
              <a:t>within a Sorted array.</a:t>
            </a:r>
            <a:endParaRPr lang="en-US" sz="1200">
              <a:latin typeface="Montserrat" panose="00000500000000000000" pitchFamily="2" charset="0"/>
              <a:cs typeface="Times New Roman" panose="02020603050405020304" pitchFamily="18" charset="0"/>
            </a:endParaRPr>
          </a:p>
          <a:p>
            <a:r>
              <a:rPr lang="en-US" sz="1200">
                <a:latin typeface="Montserrat" panose="00000500000000000000" pitchFamily="2" charset="0"/>
                <a:cs typeface="Times New Roman" panose="02020603050405020304" pitchFamily="18" charset="0"/>
              </a:rPr>
              <a:t>=&gt; </a:t>
            </a:r>
            <a:r>
              <a:rPr lang="en-US" sz="1200" b="0" i="0">
                <a:solidFill>
                  <a:srgbClr val="202122"/>
                </a:solidFill>
                <a:effectLst/>
                <a:latin typeface="Montserrat" panose="00000500000000000000" pitchFamily="2" charset="0"/>
                <a:cs typeface="Times New Roman" panose="02020603050405020304" pitchFamily="18" charset="0"/>
              </a:rPr>
              <a:t>Binary search runs in  logatithmic time in the </a:t>
            </a:r>
            <a:r>
              <a:rPr lang="en-US" sz="1200" b="0" i="0" u="none" strike="noStrike">
                <a:effectLst/>
                <a:latin typeface="Montserrat" panose="00000500000000000000" pitchFamily="2" charset="0"/>
                <a:cs typeface="Times New Roman" panose="02020603050405020304" pitchFamily="18" charset="0"/>
              </a:rPr>
              <a:t>worst case.</a:t>
            </a:r>
            <a:endParaRPr lang="en-US" sz="1200">
              <a:latin typeface="Montserrat" panose="000005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999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5FB8ED0-005B-48F0-B73C-B3975101031E}"/>
              </a:ext>
            </a:extLst>
          </p:cNvPr>
          <p:cNvSpPr/>
          <p:nvPr/>
        </p:nvSpPr>
        <p:spPr>
          <a:xfrm>
            <a:off x="5067300" y="382637"/>
            <a:ext cx="3810000" cy="3924300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0" name="Google Shape;690;p21"/>
          <p:cNvSpPr txBox="1">
            <a:spLocks noGrp="1"/>
          </p:cNvSpPr>
          <p:nvPr>
            <p:ph type="title"/>
          </p:nvPr>
        </p:nvSpPr>
        <p:spPr>
          <a:xfrm>
            <a:off x="1306425" y="415547"/>
            <a:ext cx="2368043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</a:t>
            </a:r>
            <a:endParaRPr/>
          </a:p>
        </p:txBody>
      </p:sp>
      <p:sp>
        <p:nvSpPr>
          <p:cNvPr id="692" name="Google Shape;692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AD1908-0CBD-4B07-9111-FBFCDFB22C13}"/>
              </a:ext>
            </a:extLst>
          </p:cNvPr>
          <p:cNvSpPr/>
          <p:nvPr/>
        </p:nvSpPr>
        <p:spPr>
          <a:xfrm>
            <a:off x="4914900" y="230237"/>
            <a:ext cx="3810000" cy="3924300"/>
          </a:xfrm>
          <a:prstGeom prst="rect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68A176-4C0E-487C-A5CD-61DC89BF331E}"/>
              </a:ext>
            </a:extLst>
          </p:cNvPr>
          <p:cNvSpPr txBox="1"/>
          <p:nvPr/>
        </p:nvSpPr>
        <p:spPr>
          <a:xfrm>
            <a:off x="831008" y="1809041"/>
            <a:ext cx="3842771" cy="1525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u="sng">
                <a:solidFill>
                  <a:srgbClr val="060A12"/>
                </a:solidFill>
                <a:latin typeface="Montserrat" panose="00000500000000000000" pitchFamily="2" charset="0"/>
                <a:cs typeface="Times New Roman" panose="02020603050405020304" pitchFamily="18" charset="0"/>
              </a:rPr>
              <a:t>Unsuitable case:</a:t>
            </a:r>
          </a:p>
          <a:p>
            <a:pPr>
              <a:lnSpc>
                <a:spcPct val="150000"/>
              </a:lnSpc>
            </a:pPr>
            <a:r>
              <a:rPr lang="en-US" sz="1600" b="1" i="0">
                <a:solidFill>
                  <a:srgbClr val="060A12"/>
                </a:solidFill>
                <a:effectLst/>
                <a:latin typeface="Montserrat" panose="00000500000000000000" pitchFamily="2" charset="0"/>
                <a:cs typeface="Times New Roman" panose="02020603050405020304" pitchFamily="18" charset="0"/>
              </a:rPr>
              <a:t>Given a sorted array Arr[] of n elements, write a function to calculate sum n elements.</a:t>
            </a:r>
            <a:endParaRPr lang="en-US" sz="1600">
              <a:solidFill>
                <a:srgbClr val="060A12"/>
              </a:solidFill>
              <a:latin typeface="Montserrat" panose="000005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7C8485-F9E2-4210-B37D-F57CFD5E1DD0}"/>
              </a:ext>
            </a:extLst>
          </p:cNvPr>
          <p:cNvSpPr txBox="1"/>
          <p:nvPr/>
        </p:nvSpPr>
        <p:spPr>
          <a:xfrm>
            <a:off x="1433708" y="3462671"/>
            <a:ext cx="33287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complexity:</a:t>
            </a:r>
          </a:p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D-A-C:</a:t>
            </a:r>
          </a:p>
          <a:p>
            <a:r>
              <a:rPr lang="en-US" sz="1200" b="0" i="0">
                <a:effectLst/>
                <a:latin typeface="Courier New" panose="02070309020205020404" pitchFamily="49" charset="0"/>
              </a:rPr>
              <a:t>total run-time: 601.881504 ms </a:t>
            </a:r>
          </a:p>
          <a:p>
            <a:r>
              <a:rPr lang="en-US" sz="1200" b="0" i="0">
                <a:effectLst/>
                <a:latin typeface="Courier New" panose="02070309020205020404" pitchFamily="49" charset="0"/>
              </a:rPr>
              <a:t>Sum = 4998100215846</a:t>
            </a:r>
            <a:endParaRPr lang="en-US" sz="1200"/>
          </a:p>
          <a:p>
            <a:endParaRPr lang="en-US" sz="1200"/>
          </a:p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Others:</a:t>
            </a:r>
          </a:p>
          <a:p>
            <a:r>
              <a:rPr lang="en-US" sz="1200" b="0" i="0">
                <a:effectLst/>
                <a:latin typeface="Courier New" panose="02070309020205020404" pitchFamily="49" charset="0"/>
              </a:rPr>
              <a:t>total run-time: 185.421944 ms </a:t>
            </a:r>
          </a:p>
          <a:p>
            <a:r>
              <a:rPr lang="en-US" sz="1200" b="0" i="0">
                <a:effectLst/>
                <a:latin typeface="Courier New" panose="02070309020205020404" pitchFamily="49" charset="0"/>
              </a:rPr>
              <a:t>Sum = 4998100215846</a:t>
            </a:r>
            <a:endParaRPr lang="en-US" sz="12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7D5382-FB02-43DA-A994-4452CC750647}"/>
              </a:ext>
            </a:extLst>
          </p:cNvPr>
          <p:cNvSpPr txBox="1"/>
          <p:nvPr/>
        </p:nvSpPr>
        <p:spPr>
          <a:xfrm>
            <a:off x="5039482" y="1067514"/>
            <a:ext cx="40155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Pseudocode:</a:t>
            </a:r>
          </a:p>
          <a:p>
            <a:endParaRPr lang="en-US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sum(a, L,  R):</a:t>
            </a:r>
          </a:p>
          <a:p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(L == R): </a:t>
            </a:r>
            <a:r>
              <a:rPr lang="en-US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a[L]</a:t>
            </a:r>
          </a:p>
          <a:p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m = (L + R) // 2</a:t>
            </a:r>
          </a:p>
          <a:p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sumL = sum(a, L, m)</a:t>
            </a:r>
          </a:p>
          <a:p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sumR = sum(a, m + 1, R)</a:t>
            </a:r>
          </a:p>
          <a:p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sumL + sumR</a:t>
            </a:r>
          </a:p>
        </p:txBody>
      </p:sp>
      <p:grpSp>
        <p:nvGrpSpPr>
          <p:cNvPr id="16" name="Google Shape;922;p39">
            <a:extLst>
              <a:ext uri="{FF2B5EF4-FFF2-40B4-BE49-F238E27FC236}">
                <a16:creationId xmlns:a16="http://schemas.microsoft.com/office/drawing/2014/main" id="{1B77F9E2-A51D-48D2-BBF9-41C8C9FAC0B5}"/>
              </a:ext>
            </a:extLst>
          </p:cNvPr>
          <p:cNvGrpSpPr/>
          <p:nvPr/>
        </p:nvGrpSpPr>
        <p:grpSpPr>
          <a:xfrm>
            <a:off x="958124" y="3462671"/>
            <a:ext cx="297900" cy="360555"/>
            <a:chOff x="584925" y="922575"/>
            <a:chExt cx="415200" cy="502525"/>
          </a:xfrm>
        </p:grpSpPr>
        <p:sp>
          <p:nvSpPr>
            <p:cNvPr id="17" name="Google Shape;923;p39">
              <a:extLst>
                <a:ext uri="{FF2B5EF4-FFF2-40B4-BE49-F238E27FC236}">
                  <a16:creationId xmlns:a16="http://schemas.microsoft.com/office/drawing/2014/main" id="{FA696544-7D46-437C-B098-2EEF9B1E719C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24;p39">
              <a:extLst>
                <a:ext uri="{FF2B5EF4-FFF2-40B4-BE49-F238E27FC236}">
                  <a16:creationId xmlns:a16="http://schemas.microsoft.com/office/drawing/2014/main" id="{5A8B64A2-2603-41CC-B91F-F65ADED83D73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25;p39">
              <a:extLst>
                <a:ext uri="{FF2B5EF4-FFF2-40B4-BE49-F238E27FC236}">
                  <a16:creationId xmlns:a16="http://schemas.microsoft.com/office/drawing/2014/main" id="{2EB72C3F-9A7E-471D-BE6E-769E0F51CA99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47672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17"/>
          <p:cNvSpPr txBox="1">
            <a:spLocks noGrp="1"/>
          </p:cNvSpPr>
          <p:nvPr>
            <p:ph type="ctrTitle"/>
          </p:nvPr>
        </p:nvSpPr>
        <p:spPr>
          <a:xfrm>
            <a:off x="1182514" y="1659550"/>
            <a:ext cx="4252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4.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651" name="Google Shape;651;p17"/>
          <p:cNvSpPr txBox="1">
            <a:spLocks noGrp="1"/>
          </p:cNvSpPr>
          <p:nvPr>
            <p:ph type="subTitle" idx="1"/>
          </p:nvPr>
        </p:nvSpPr>
        <p:spPr>
          <a:xfrm>
            <a:off x="1182514" y="2687652"/>
            <a:ext cx="4252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Divide and conquer algorithm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223643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28"/>
          <p:cNvSpPr txBox="1">
            <a:spLocks noGrp="1"/>
          </p:cNvSpPr>
          <p:nvPr>
            <p:ph type="ctrTitle" idx="4294967295"/>
          </p:nvPr>
        </p:nvSpPr>
        <p:spPr>
          <a:xfrm>
            <a:off x="1657350" y="80010"/>
            <a:ext cx="6800850" cy="17944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960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O(n.log(n))</a:t>
            </a:r>
          </a:p>
        </p:txBody>
      </p:sp>
      <p:sp>
        <p:nvSpPr>
          <p:cNvPr id="764" name="Google Shape;764;p28"/>
          <p:cNvSpPr txBox="1">
            <a:spLocks noGrp="1"/>
          </p:cNvSpPr>
          <p:nvPr>
            <p:ph type="sldNum" idx="12"/>
          </p:nvPr>
        </p:nvSpPr>
        <p:spPr>
          <a:xfrm>
            <a:off x="8547649" y="4749850"/>
            <a:ext cx="557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24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A47EFA-9DD4-461E-9DAE-0F0BD51324EE}"/>
              </a:ext>
            </a:extLst>
          </p:cNvPr>
          <p:cNvSpPr txBox="1"/>
          <p:nvPr/>
        </p:nvSpPr>
        <p:spPr>
          <a:xfrm>
            <a:off x="1657351" y="2377382"/>
            <a:ext cx="7052309" cy="1169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u="sng">
                <a:solidFill>
                  <a:schemeClr val="tx1"/>
                </a:solidFill>
                <a:latin typeface="Montserrat" panose="00000500000000000000" pitchFamily="2" charset="0"/>
                <a:cs typeface="Times New Roman" panose="02020603050405020304" pitchFamily="18" charset="0"/>
              </a:rPr>
              <a:t>Pos:</a:t>
            </a:r>
          </a:p>
          <a:p>
            <a:pPr>
              <a:lnSpc>
                <a:spcPct val="150000"/>
              </a:lnSpc>
            </a:pPr>
            <a:r>
              <a:rPr lang="en-US" sz="1200">
                <a:solidFill>
                  <a:schemeClr val="tx1"/>
                </a:solidFill>
                <a:latin typeface="Montserrat" panose="00000500000000000000" pitchFamily="2" charset="0"/>
                <a:cs typeface="Times New Roman" panose="02020603050405020304" pitchFamily="18" charset="0"/>
              </a:rPr>
              <a:t>- Solving difficult problems: A powerful tool for solving conceptually dificult problems.</a:t>
            </a:r>
          </a:p>
          <a:p>
            <a:pPr>
              <a:lnSpc>
                <a:spcPct val="150000"/>
              </a:lnSpc>
            </a:pPr>
            <a:r>
              <a:rPr lang="en-US" sz="1200">
                <a:solidFill>
                  <a:schemeClr val="tx1"/>
                </a:solidFill>
                <a:latin typeface="Montserrat" panose="00000500000000000000" pitchFamily="2" charset="0"/>
                <a:cs typeface="Times New Roman" panose="02020603050405020304" pitchFamily="18" charset="0"/>
              </a:rPr>
              <a:t>- Algorithm efficiency: Offen helps in the discovery of efficient algorithms.</a:t>
            </a:r>
          </a:p>
          <a:p>
            <a:pPr>
              <a:lnSpc>
                <a:spcPct val="150000"/>
              </a:lnSpc>
            </a:pPr>
            <a:r>
              <a:rPr lang="en-US" sz="1200">
                <a:solidFill>
                  <a:schemeClr val="tx1"/>
                </a:solidFill>
                <a:latin typeface="Montserrat" panose="00000500000000000000" pitchFamily="2" charset="0"/>
                <a:cs typeface="Times New Roman" panose="02020603050405020304" pitchFamily="18" charset="0"/>
              </a:rPr>
              <a:t>- Memory access: Naturally tend to make efficient use of memory caches.</a:t>
            </a:r>
          </a:p>
        </p:txBody>
      </p:sp>
      <p:grpSp>
        <p:nvGrpSpPr>
          <p:cNvPr id="6" name="Google Shape;1074;p39">
            <a:extLst>
              <a:ext uri="{FF2B5EF4-FFF2-40B4-BE49-F238E27FC236}">
                <a16:creationId xmlns:a16="http://schemas.microsoft.com/office/drawing/2014/main" id="{E6F8E202-EC5C-4C07-AEA2-EAA64423EC5A}"/>
              </a:ext>
            </a:extLst>
          </p:cNvPr>
          <p:cNvGrpSpPr/>
          <p:nvPr/>
        </p:nvGrpSpPr>
        <p:grpSpPr>
          <a:xfrm>
            <a:off x="1326013" y="2455830"/>
            <a:ext cx="231827" cy="231840"/>
            <a:chOff x="570875" y="4322250"/>
            <a:chExt cx="443300" cy="443325"/>
          </a:xfrm>
        </p:grpSpPr>
        <p:sp>
          <p:nvSpPr>
            <p:cNvPr id="7" name="Google Shape;1075;p39">
              <a:extLst>
                <a:ext uri="{FF2B5EF4-FFF2-40B4-BE49-F238E27FC236}">
                  <a16:creationId xmlns:a16="http://schemas.microsoft.com/office/drawing/2014/main" id="{4B0360A4-AC38-4828-AA76-D5199EF07365}"/>
                </a:ext>
              </a:extLst>
            </p:cNvPr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76;p39">
              <a:extLst>
                <a:ext uri="{FF2B5EF4-FFF2-40B4-BE49-F238E27FC236}">
                  <a16:creationId xmlns:a16="http://schemas.microsoft.com/office/drawing/2014/main" id="{389C0361-D558-45F9-93B6-9769B379F1D0}"/>
                </a:ext>
              </a:extLst>
            </p:cNvPr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77;p39">
              <a:extLst>
                <a:ext uri="{FF2B5EF4-FFF2-40B4-BE49-F238E27FC236}">
                  <a16:creationId xmlns:a16="http://schemas.microsoft.com/office/drawing/2014/main" id="{1D9955F1-441F-4C90-904B-ABE26849E6DA}"/>
                </a:ext>
              </a:extLst>
            </p:cNvPr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78;p39">
              <a:extLst>
                <a:ext uri="{FF2B5EF4-FFF2-40B4-BE49-F238E27FC236}">
                  <a16:creationId xmlns:a16="http://schemas.microsoft.com/office/drawing/2014/main" id="{43045257-A729-494D-83B2-48B4AEA54424}"/>
                </a:ext>
              </a:extLst>
            </p:cNvPr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C56E81C-ADF0-412D-A4D5-03CDFC5BB263}"/>
              </a:ext>
            </a:extLst>
          </p:cNvPr>
          <p:cNvSpPr/>
          <p:nvPr/>
        </p:nvSpPr>
        <p:spPr>
          <a:xfrm>
            <a:off x="4703852" y="557325"/>
            <a:ext cx="4263390" cy="3936978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8" name="Google Shape;808;p32"/>
          <p:cNvSpPr txBox="1">
            <a:spLocks noGrp="1"/>
          </p:cNvSpPr>
          <p:nvPr>
            <p:ph type="sldNum" idx="12"/>
          </p:nvPr>
        </p:nvSpPr>
        <p:spPr>
          <a:xfrm>
            <a:off x="8547649" y="4749850"/>
            <a:ext cx="557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0ACCD25-7F90-4AA2-99AF-E3D98C01651D}"/>
              </a:ext>
            </a:extLst>
          </p:cNvPr>
          <p:cNvSpPr/>
          <p:nvPr/>
        </p:nvSpPr>
        <p:spPr>
          <a:xfrm>
            <a:off x="4572000" y="328773"/>
            <a:ext cx="4263390" cy="4033678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1FB6F4-D91F-445F-880A-F57D4B5DBDF2}"/>
              </a:ext>
            </a:extLst>
          </p:cNvPr>
          <p:cNvSpPr txBox="1"/>
          <p:nvPr/>
        </p:nvSpPr>
        <p:spPr>
          <a:xfrm>
            <a:off x="4772300" y="577873"/>
            <a:ext cx="4167589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  Fibonacci</a:t>
            </a:r>
          </a:p>
          <a:p>
            <a:endParaRPr lang="en-US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Divide and Conquer approach:</a:t>
            </a:r>
          </a:p>
          <a:p>
            <a:r>
              <a:rPr lang="en-US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n &lt; 2, return 1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, </a:t>
            </a:r>
            <a:r>
              <a:rPr lang="en-US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f(n - 1) + f(n -2)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Dynamic approach:</a:t>
            </a:r>
          </a:p>
          <a:p>
            <a:r>
              <a:rPr lang="pt-BR">
                <a:latin typeface="Courier New" panose="02070309020205020404" pitchFamily="49" charset="0"/>
                <a:cs typeface="Courier New" panose="02070309020205020404" pitchFamily="49" charset="0"/>
              </a:rPr>
              <a:t>mem = []</a:t>
            </a:r>
          </a:p>
          <a:p>
            <a:r>
              <a:rPr lang="pt-BR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</a:t>
            </a:r>
            <a:r>
              <a:rPr lang="pt-BR"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</a:p>
          <a:p>
            <a:r>
              <a:rPr lang="pt-BR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>
                <a:latin typeface="Courier New" panose="02070309020205020404" pitchFamily="49" charset="0"/>
                <a:cs typeface="Courier New" panose="02070309020205020404" pitchFamily="49" charset="0"/>
              </a:rPr>
              <a:t> n in mem: return mem[n] </a:t>
            </a:r>
          </a:p>
          <a:p>
            <a:r>
              <a:rPr lang="pt-BR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t-BR">
                <a:latin typeface="Courier New" panose="02070309020205020404" pitchFamily="49" charset="0"/>
                <a:cs typeface="Courier New" panose="02070309020205020404" pitchFamily="49" charset="0"/>
              </a:rPr>
              <a:t>,     </a:t>
            </a:r>
          </a:p>
          <a:p>
            <a:r>
              <a:rPr lang="pt-BR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>
                <a:latin typeface="Courier New" panose="02070309020205020404" pitchFamily="49" charset="0"/>
                <a:cs typeface="Courier New" panose="02070309020205020404" pitchFamily="49" charset="0"/>
              </a:rPr>
              <a:t> n &lt; 2, f = 1</a:t>
            </a:r>
          </a:p>
          <a:p>
            <a:r>
              <a:rPr lang="pt-BR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t-BR">
                <a:latin typeface="Courier New" panose="02070309020205020404" pitchFamily="49" charset="0"/>
                <a:cs typeface="Courier New" panose="02070309020205020404" pitchFamily="49" charset="0"/>
              </a:rPr>
              <a:t> , f = f(n - 1) + f(n -2)</a:t>
            </a:r>
          </a:p>
          <a:p>
            <a:r>
              <a:rPr lang="pt-BR">
                <a:latin typeface="Courier New" panose="02070309020205020404" pitchFamily="49" charset="0"/>
                <a:cs typeface="Courier New" panose="02070309020205020404" pitchFamily="49" charset="0"/>
              </a:rPr>
              <a:t>        mem[n] = f</a:t>
            </a:r>
          </a:p>
          <a:p>
            <a:r>
              <a:rPr lang="pt-BR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F7F6AD-5F13-479C-A015-691CF8DB92F2}"/>
              </a:ext>
            </a:extLst>
          </p:cNvPr>
          <p:cNvSpPr txBox="1"/>
          <p:nvPr/>
        </p:nvSpPr>
        <p:spPr>
          <a:xfrm>
            <a:off x="1041410" y="1629931"/>
            <a:ext cx="3061960" cy="167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u="sng">
                <a:latin typeface="Montserrat" panose="00000500000000000000" pitchFamily="2" charset="0"/>
                <a:cs typeface="Times New Roman" panose="02020603050405020304" pitchFamily="18" charset="0"/>
              </a:rPr>
              <a:t>Neg:</a:t>
            </a:r>
          </a:p>
          <a:p>
            <a:pPr>
              <a:lnSpc>
                <a:spcPct val="150000"/>
              </a:lnSpc>
            </a:pPr>
            <a:r>
              <a:rPr lang="en-US">
                <a:latin typeface="Montserrat" panose="00000500000000000000" pitchFamily="2" charset="0"/>
                <a:cs typeface="Times New Roman" panose="02020603050405020304" pitchFamily="18" charset="0"/>
              </a:rPr>
              <a:t>- Divide and conquer cannot save the results through of problems resolved for the next request.</a:t>
            </a:r>
          </a:p>
        </p:txBody>
      </p:sp>
      <p:sp>
        <p:nvSpPr>
          <p:cNvPr id="11" name="Google Shape;1090;p39">
            <a:extLst>
              <a:ext uri="{FF2B5EF4-FFF2-40B4-BE49-F238E27FC236}">
                <a16:creationId xmlns:a16="http://schemas.microsoft.com/office/drawing/2014/main" id="{EDC37114-B7AF-4E30-99FF-D54A6A6F34F7}"/>
              </a:ext>
            </a:extLst>
          </p:cNvPr>
          <p:cNvSpPr/>
          <p:nvPr/>
        </p:nvSpPr>
        <p:spPr>
          <a:xfrm>
            <a:off x="694492" y="1739868"/>
            <a:ext cx="242419" cy="242404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F011D450-55F5-4F18-9C1F-0FCA52BFD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555" y="3430893"/>
            <a:ext cx="1393888" cy="169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5394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18"/>
          <p:cNvSpPr txBox="1">
            <a:spLocks noGrp="1"/>
          </p:cNvSpPr>
          <p:nvPr>
            <p:ph type="body" idx="1"/>
          </p:nvPr>
        </p:nvSpPr>
        <p:spPr>
          <a:xfrm>
            <a:off x="2528350" y="1552150"/>
            <a:ext cx="5497800" cy="29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/>
              <a:t>The divide and conquer method is also a way to solve when we encounter difficult tasks, dividing them into smaller tasks to do instead of doing a whole big task.</a:t>
            </a:r>
            <a:endParaRPr sz="2400"/>
          </a:p>
        </p:txBody>
      </p:sp>
      <p:sp>
        <p:nvSpPr>
          <p:cNvPr id="657" name="Google Shape;657;p18"/>
          <p:cNvSpPr txBox="1">
            <a:spLocks noGrp="1"/>
          </p:cNvSpPr>
          <p:nvPr>
            <p:ph type="sldNum" idx="12"/>
          </p:nvPr>
        </p:nvSpPr>
        <p:spPr>
          <a:xfrm>
            <a:off x="854332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pic>
        <p:nvPicPr>
          <p:cNvPr id="3" name="Picture 2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D82DD96B-5BD5-4269-B4FD-C1D01E1EF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89" y="2907587"/>
            <a:ext cx="2035208" cy="215372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32"/>
          <p:cNvSpPr txBox="1">
            <a:spLocks noGrp="1"/>
          </p:cNvSpPr>
          <p:nvPr>
            <p:ph type="sldNum" idx="12"/>
          </p:nvPr>
        </p:nvSpPr>
        <p:spPr>
          <a:xfrm>
            <a:off x="8547649" y="4749850"/>
            <a:ext cx="557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8FFF81-DF8D-431A-914E-4705B328B5AB}"/>
              </a:ext>
            </a:extLst>
          </p:cNvPr>
          <p:cNvSpPr txBox="1"/>
          <p:nvPr/>
        </p:nvSpPr>
        <p:spPr>
          <a:xfrm>
            <a:off x="1130501" y="1729007"/>
            <a:ext cx="7417148" cy="2600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i="1">
                <a:latin typeface="Montserrat" panose="00000500000000000000" pitchFamily="2" charset="0"/>
                <a:cs typeface="Times New Roman" panose="02020603050405020304" pitchFamily="18" charset="0"/>
              </a:rPr>
              <a:t>Reference source:</a:t>
            </a:r>
          </a:p>
          <a:p>
            <a:pPr>
              <a:lnSpc>
                <a:spcPct val="150000"/>
              </a:lnSpc>
            </a:pPr>
            <a:r>
              <a:rPr lang="en-US" sz="1200">
                <a:latin typeface="Montserrat" panose="00000500000000000000" pitchFamily="2" charset="0"/>
                <a:cs typeface="Times New Roman" panose="02020603050405020304" pitchFamily="18" charset="0"/>
              </a:rPr>
              <a:t>-       Anany Levitin, Introduction to the Design and Analysis of Algorithms, 3rd Edition, 2014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1200">
                <a:latin typeface="Montserrat" panose="00000500000000000000" pitchFamily="2" charset="0"/>
                <a:cs typeface="Times New Roman" panose="02020603050405020304" pitchFamily="18" charset="0"/>
                <a:hlinkClick r:id="rId3"/>
              </a:rPr>
              <a:t>https://www.javatpoint.com/divide-and-conquer-introduction</a:t>
            </a:r>
            <a:endParaRPr lang="en-US" sz="1200">
              <a:latin typeface="Montserrat" panose="00000500000000000000" pitchFamily="2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1200">
                <a:latin typeface="Montserrat" panose="00000500000000000000" pitchFamily="2" charset="0"/>
                <a:cs typeface="Times New Roman" panose="02020603050405020304" pitchFamily="18" charset="0"/>
                <a:hlinkClick r:id="rId4"/>
              </a:rPr>
              <a:t>https://www.geeksforgeeks.org/divide-and-conquer-algorithm-introduction/</a:t>
            </a:r>
            <a:endParaRPr lang="en-US" sz="1200">
              <a:latin typeface="Montserrat" panose="00000500000000000000" pitchFamily="2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1200">
                <a:latin typeface="Montserrat" panose="00000500000000000000" pitchFamily="2" charset="0"/>
                <a:cs typeface="Times New Roman" panose="02020603050405020304" pitchFamily="18" charset="0"/>
                <a:hlinkClick r:id="rId5"/>
              </a:rPr>
              <a:t>http://www.cs.cmu.edu/afs/cs/academic/class/15210-s15/www/lectures/dandc-notes.pdf</a:t>
            </a:r>
            <a:endParaRPr lang="en-US" sz="1200">
              <a:latin typeface="Montserrat" panose="00000500000000000000" pitchFamily="2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1200">
                <a:latin typeface="Montserrat" panose="00000500000000000000" pitchFamily="2" charset="0"/>
                <a:cs typeface="Times New Roman" panose="02020603050405020304" pitchFamily="18" charset="0"/>
                <a:hlinkClick r:id="rId6"/>
              </a:rPr>
              <a:t>https://www.geeksforgeeks.org/fundamentals-of-algorithms/#AnalysisofAlgorithms</a:t>
            </a:r>
            <a:endParaRPr lang="en-US" sz="1200">
              <a:latin typeface="Montserrat" panose="00000500000000000000" pitchFamily="2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1200">
                <a:latin typeface="Montserrat" panose="00000500000000000000" pitchFamily="2" charset="0"/>
                <a:cs typeface="Times New Roman" panose="02020603050405020304" pitchFamily="18" charset="0"/>
                <a:hlinkClick r:id="rId7"/>
              </a:rPr>
              <a:t>https://www.codechef.com/wiki/test-generation-plan</a:t>
            </a:r>
            <a:endParaRPr lang="en-US" sz="1200">
              <a:latin typeface="Montserrat" panose="00000500000000000000" pitchFamily="2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sz="1200">
              <a:latin typeface="Montserrat" panose="00000500000000000000" pitchFamily="2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sz="1200">
              <a:latin typeface="Montserrat" panose="000005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7132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851" name="Google Shape;851;p36"/>
          <p:cNvSpPr txBox="1">
            <a:spLocks noGrp="1"/>
          </p:cNvSpPr>
          <p:nvPr>
            <p:ph type="ctrTitle" idx="4294967295"/>
          </p:nvPr>
        </p:nvSpPr>
        <p:spPr>
          <a:xfrm>
            <a:off x="573701" y="626724"/>
            <a:ext cx="4341199" cy="19450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2"/>
                </a:solidFill>
              </a:rPr>
              <a:t>Thank </a:t>
            </a:r>
            <a:br>
              <a:rPr lang="en" sz="6000">
                <a:solidFill>
                  <a:schemeClr val="accent2"/>
                </a:solidFill>
              </a:rPr>
            </a:br>
            <a:r>
              <a:rPr lang="en" sz="6000">
                <a:solidFill>
                  <a:schemeClr val="accent2"/>
                </a:solidFill>
              </a:rPr>
              <a:t>        you!</a:t>
            </a:r>
            <a:endParaRPr sz="6000">
              <a:solidFill>
                <a:schemeClr val="accent2"/>
              </a:solidFill>
            </a:endParaRP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74B13AEE-B784-42DF-AECC-EA54B62F88D1}"/>
              </a:ext>
            </a:extLst>
          </p:cNvPr>
          <p:cNvSpPr/>
          <p:nvPr/>
        </p:nvSpPr>
        <p:spPr>
          <a:xfrm>
            <a:off x="5176524" y="518829"/>
            <a:ext cx="3813364" cy="3881700"/>
          </a:xfrm>
          <a:prstGeom prst="homePlate">
            <a:avLst>
              <a:gd name="adj" fmla="val 140000"/>
            </a:avLst>
          </a:prstGeom>
          <a:blipFill dpi="0" rotWithShape="1">
            <a:blip r:embed="rId3"/>
            <a:srcRect/>
            <a:stretch>
              <a:fillRect l="-14000" t="-1000" b="-3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A1FA8322-5830-47DB-AA46-606509318B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112" y="2898266"/>
            <a:ext cx="3976099" cy="2075387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19"/>
          <p:cNvSpPr txBox="1">
            <a:spLocks noGrp="1"/>
          </p:cNvSpPr>
          <p:nvPr>
            <p:ph type="title"/>
          </p:nvPr>
        </p:nvSpPr>
        <p:spPr>
          <a:xfrm>
            <a:off x="1344150" y="429203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</a:t>
            </a:r>
            <a:endParaRPr/>
          </a:p>
        </p:txBody>
      </p:sp>
      <p:sp>
        <p:nvSpPr>
          <p:cNvPr id="664" name="Google Shape;664;p19"/>
          <p:cNvSpPr txBox="1">
            <a:spLocks noGrp="1"/>
          </p:cNvSpPr>
          <p:nvPr>
            <p:ph type="sldNum" idx="12"/>
          </p:nvPr>
        </p:nvSpPr>
        <p:spPr>
          <a:xfrm>
            <a:off x="8547650" y="4749850"/>
            <a:ext cx="558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1DF7DDD-4190-4E87-A4EE-472B117944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482626"/>
              </p:ext>
            </p:extLst>
          </p:nvPr>
        </p:nvGraphicFramePr>
        <p:xfrm>
          <a:off x="811658" y="1039911"/>
          <a:ext cx="7417940" cy="40238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363057">
                  <a:extLst>
                    <a:ext uri="{9D8B030D-6E8A-4147-A177-3AD203B41FA5}">
                      <a16:colId xmlns:a16="http://schemas.microsoft.com/office/drawing/2014/main" val="774937520"/>
                    </a:ext>
                  </a:extLst>
                </a:gridCol>
                <a:gridCol w="4037743">
                  <a:extLst>
                    <a:ext uri="{9D8B030D-6E8A-4147-A177-3AD203B41FA5}">
                      <a16:colId xmlns:a16="http://schemas.microsoft.com/office/drawing/2014/main" val="3114170996"/>
                    </a:ext>
                  </a:extLst>
                </a:gridCol>
                <a:gridCol w="1017140">
                  <a:extLst>
                    <a:ext uri="{9D8B030D-6E8A-4147-A177-3AD203B41FA5}">
                      <a16:colId xmlns:a16="http://schemas.microsoft.com/office/drawing/2014/main" val="1295901674"/>
                    </a:ext>
                  </a:extLst>
                </a:gridCol>
              </a:tblGrid>
              <a:tr h="593333"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/>
                        <a:t>TASK ASSIGNMENT SHEET</a:t>
                      </a:r>
                      <a:endParaRPr lang="en-US" sz="1800">
                        <a:latin typeface="Montserrat" panose="00000500000000000000" pitchFamily="2" charset="0"/>
                      </a:endParaRPr>
                    </a:p>
                  </a:txBody>
                  <a:tcPr marL="92129" marR="92129" marT="46064" marB="46064" anchor="ctr"/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92129" marR="92129" marT="46064" marB="46064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>
                        <a:latin typeface="Montserrat" panose="00000500000000000000" pitchFamily="2" charset="0"/>
                      </a:endParaRPr>
                    </a:p>
                  </a:txBody>
                  <a:tcPr marL="92129" marR="92129" marT="46064" marB="46064"/>
                </a:tc>
                <a:extLst>
                  <a:ext uri="{0D108BD9-81ED-4DB2-BD59-A6C34878D82A}">
                    <a16:rowId xmlns:a16="http://schemas.microsoft.com/office/drawing/2014/main" val="778556345"/>
                  </a:ext>
                </a:extLst>
              </a:tr>
              <a:tr h="351888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latin typeface="Montserrat Light" panose="00000400000000000000" pitchFamily="2" charset="0"/>
                        </a:rPr>
                        <a:t>Name</a:t>
                      </a:r>
                    </a:p>
                  </a:txBody>
                  <a:tcPr marL="92129" marR="92129" marT="46064" marB="460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latin typeface="Montserrat Light" panose="00000400000000000000" pitchFamily="2" charset="0"/>
                        </a:rPr>
                        <a:t>Task</a:t>
                      </a:r>
                    </a:p>
                  </a:txBody>
                  <a:tcPr marL="92129" marR="92129" marT="46064" marB="460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latin typeface="Montserrat Light" panose="00000400000000000000" pitchFamily="2" charset="0"/>
                        </a:rPr>
                        <a:t>Percent</a:t>
                      </a:r>
                    </a:p>
                  </a:txBody>
                  <a:tcPr marL="92129" marR="92129" marT="46064" marB="46064"/>
                </a:tc>
                <a:extLst>
                  <a:ext uri="{0D108BD9-81ED-4DB2-BD59-A6C34878D82A}">
                    <a16:rowId xmlns:a16="http://schemas.microsoft.com/office/drawing/2014/main" val="2914927326"/>
                  </a:ext>
                </a:extLst>
              </a:tr>
              <a:tr h="59333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1">
                          <a:latin typeface="Montserrat Light" panose="00000400000000000000" pitchFamily="2" charset="0"/>
                        </a:rPr>
                        <a:t>Truong Quoc Truong</a:t>
                      </a:r>
                    </a:p>
                  </a:txBody>
                  <a:tcPr marL="92129" marR="92129" marT="46064" marB="46064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0">
                          <a:latin typeface="Montserrat Light" panose="00000400000000000000" pitchFamily="2" charset="0"/>
                        </a:rPr>
                        <a:t>Design slide, Presented the parts Introduce algorithm, Generality algorithm</a:t>
                      </a:r>
                    </a:p>
                  </a:txBody>
                  <a:tcPr marL="92129" marR="92129" marT="46064" marB="46064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>
                          <a:latin typeface="Montserrat Light" panose="00000400000000000000" pitchFamily="2" charset="0"/>
                        </a:rPr>
                        <a:t>100%</a:t>
                      </a:r>
                    </a:p>
                  </a:txBody>
                  <a:tcPr marL="92129" marR="92129" marT="46064" marB="46064"/>
                </a:tc>
                <a:extLst>
                  <a:ext uri="{0D108BD9-81ED-4DB2-BD59-A6C34878D82A}">
                    <a16:rowId xmlns:a16="http://schemas.microsoft.com/office/drawing/2014/main" val="3073879540"/>
                  </a:ext>
                </a:extLst>
              </a:tr>
              <a:tr h="59333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1">
                          <a:latin typeface="Montserrat Light" panose="00000400000000000000" pitchFamily="2" charset="0"/>
                        </a:rPr>
                        <a:t>Nguyen Quang Tuan</a:t>
                      </a:r>
                    </a:p>
                  </a:txBody>
                  <a:tcPr marL="92129" marR="92129" marT="46064" marB="46064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0">
                          <a:latin typeface="Montserrat Light" panose="00000400000000000000" pitchFamily="2" charset="0"/>
                        </a:rPr>
                        <a:t>Presented the parts Problems, Conclusion</a:t>
                      </a:r>
                    </a:p>
                  </a:txBody>
                  <a:tcPr marL="92129" marR="92129" marT="46064" marB="46064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>
                          <a:latin typeface="Montserrat Light" panose="00000400000000000000" pitchFamily="2" charset="0"/>
                        </a:rPr>
                        <a:t>100%</a:t>
                      </a:r>
                    </a:p>
                  </a:txBody>
                  <a:tcPr marL="92129" marR="92129" marT="46064" marB="46064"/>
                </a:tc>
                <a:extLst>
                  <a:ext uri="{0D108BD9-81ED-4DB2-BD59-A6C34878D82A}">
                    <a16:rowId xmlns:a16="http://schemas.microsoft.com/office/drawing/2014/main" val="2597529308"/>
                  </a:ext>
                </a:extLst>
              </a:tr>
              <a:tr h="59333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1">
                          <a:latin typeface="Montserrat Light" panose="00000400000000000000" pitchFamily="2" charset="0"/>
                        </a:rPr>
                        <a:t>Nguyen Ngoc Tan</a:t>
                      </a:r>
                    </a:p>
                  </a:txBody>
                  <a:tcPr marL="92129" marR="92129" marT="46064" marB="46064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0">
                          <a:latin typeface="Montserrat Light" panose="00000400000000000000" pitchFamily="2" charset="0"/>
                        </a:rPr>
                        <a:t>Presented the parts </a:t>
                      </a: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  <a:effectLst/>
                          <a:latin typeface="Montserrat Light" panose="00000400000000000000" pitchFamily="2" charset="0"/>
                          <a:sym typeface="Arial"/>
                        </a:rPr>
                        <a:t>Algorithmic complexity, In charge of the Mini game, Homework</a:t>
                      </a:r>
                      <a:endParaRPr lang="en-US" sz="1600" b="0">
                        <a:latin typeface="Montserrat Light" panose="00000400000000000000" pitchFamily="2" charset="0"/>
                      </a:endParaRPr>
                    </a:p>
                  </a:txBody>
                  <a:tcPr marL="92129" marR="92129" marT="46064" marB="46064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>
                          <a:latin typeface="Montserrat Light" panose="00000400000000000000" pitchFamily="2" charset="0"/>
                        </a:rPr>
                        <a:t>100%</a:t>
                      </a:r>
                    </a:p>
                  </a:txBody>
                  <a:tcPr marL="92129" marR="92129" marT="46064" marB="46064"/>
                </a:tc>
                <a:extLst>
                  <a:ext uri="{0D108BD9-81ED-4DB2-BD59-A6C34878D82A}">
                    <a16:rowId xmlns:a16="http://schemas.microsoft.com/office/drawing/2014/main" val="4217776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6214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15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3859235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Overview</a:t>
            </a:r>
            <a:endParaRPr sz="4000"/>
          </a:p>
        </p:txBody>
      </p:sp>
      <p:sp>
        <p:nvSpPr>
          <p:cNvPr id="636" name="Google Shape;636;p15"/>
          <p:cNvSpPr txBox="1">
            <a:spLocks noGrp="1"/>
          </p:cNvSpPr>
          <p:nvPr>
            <p:ph type="body" idx="2"/>
          </p:nvPr>
        </p:nvSpPr>
        <p:spPr>
          <a:xfrm>
            <a:off x="0" y="4749851"/>
            <a:ext cx="6455700" cy="11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800" b="1" u="sng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www.slidescarnival.com/help-use-presentation-template</a:t>
            </a:r>
            <a:endParaRPr sz="80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800">
              <a:solidFill>
                <a:schemeClr val="accent2"/>
              </a:solidFill>
            </a:endParaRPr>
          </a:p>
        </p:txBody>
      </p:sp>
      <p:sp>
        <p:nvSpPr>
          <p:cNvPr id="637" name="Google Shape;637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B11C6CF-3CD3-4D4D-9556-8DE6F6327F57}"/>
              </a:ext>
            </a:extLst>
          </p:cNvPr>
          <p:cNvGrpSpPr/>
          <p:nvPr/>
        </p:nvGrpSpPr>
        <p:grpSpPr>
          <a:xfrm>
            <a:off x="3541712" y="1950664"/>
            <a:ext cx="3540153" cy="2383147"/>
            <a:chOff x="2915547" y="1809961"/>
            <a:chExt cx="3540153" cy="2383147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3DE14AB5-EE8C-44E3-BCBB-4F88F02F5289}"/>
                </a:ext>
              </a:extLst>
            </p:cNvPr>
            <p:cNvSpPr/>
            <p:nvPr/>
          </p:nvSpPr>
          <p:spPr>
            <a:xfrm>
              <a:off x="2915547" y="2469337"/>
              <a:ext cx="3396914" cy="39508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A61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F09C445-99C2-4D1D-BC14-3092823A8A5B}"/>
                </a:ext>
              </a:extLst>
            </p:cNvPr>
            <p:cNvSpPr/>
            <p:nvPr/>
          </p:nvSpPr>
          <p:spPr>
            <a:xfrm>
              <a:off x="2915547" y="1809961"/>
              <a:ext cx="3396914" cy="39508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A61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6D2772C-D705-49B8-A722-8E5D60446E09}"/>
                </a:ext>
              </a:extLst>
            </p:cNvPr>
            <p:cNvSpPr/>
            <p:nvPr/>
          </p:nvSpPr>
          <p:spPr>
            <a:xfrm>
              <a:off x="2915547" y="3128713"/>
              <a:ext cx="3396914" cy="39508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A61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EE9EF34-8EB7-435E-AA99-72CD445B081B}"/>
                </a:ext>
              </a:extLst>
            </p:cNvPr>
            <p:cNvSpPr/>
            <p:nvPr/>
          </p:nvSpPr>
          <p:spPr>
            <a:xfrm>
              <a:off x="2915547" y="3788089"/>
              <a:ext cx="3396914" cy="39508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A61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85819D0-5092-4E19-B846-8B79106BCF17}"/>
                </a:ext>
              </a:extLst>
            </p:cNvPr>
            <p:cNvSpPr txBox="1"/>
            <p:nvPr/>
          </p:nvSpPr>
          <p:spPr>
            <a:xfrm>
              <a:off x="3058786" y="1809961"/>
              <a:ext cx="33969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>
                  <a:latin typeface="Montserrat Light" panose="00000400000000000000" pitchFamily="2" charset="0"/>
                </a:rPr>
                <a:t>I: Introduce algorithm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0EFFCCC-5ED6-4010-B779-2C476B43DA5F}"/>
                </a:ext>
              </a:extLst>
            </p:cNvPr>
            <p:cNvSpPr txBox="1"/>
            <p:nvPr/>
          </p:nvSpPr>
          <p:spPr>
            <a:xfrm>
              <a:off x="3058786" y="2466308"/>
              <a:ext cx="33969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0" indent="0" algn="l" rtl="0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000" b="1">
                  <a:latin typeface="Montserrat Light" panose="00000400000000000000" pitchFamily="2" charset="0"/>
                </a:rPr>
                <a:t>II: Generality algorithm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A8DA607-7C01-4291-8E19-5C16B71BA300}"/>
                </a:ext>
              </a:extLst>
            </p:cNvPr>
            <p:cNvSpPr txBox="1"/>
            <p:nvPr/>
          </p:nvSpPr>
          <p:spPr>
            <a:xfrm>
              <a:off x="3058786" y="3142533"/>
              <a:ext cx="33969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0" indent="0" algn="l" rtl="0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000" b="1">
                  <a:latin typeface="Montserrat Light" panose="00000400000000000000" pitchFamily="2" charset="0"/>
                </a:rPr>
                <a:t>III: Problems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CBB940A-898C-43D8-ACF6-A4C44699B879}"/>
                </a:ext>
              </a:extLst>
            </p:cNvPr>
            <p:cNvSpPr txBox="1"/>
            <p:nvPr/>
          </p:nvSpPr>
          <p:spPr>
            <a:xfrm>
              <a:off x="3058786" y="3792998"/>
              <a:ext cx="33969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0" indent="0" algn="l" rtl="0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000" b="1">
                  <a:latin typeface="Montserrat Light" panose="00000400000000000000" pitchFamily="2" charset="0"/>
                </a:rPr>
                <a:t>IV: Conclusion </a:t>
              </a:r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3213B4F-3FA4-483D-9433-A99928FB97E9}"/>
              </a:ext>
            </a:extLst>
          </p:cNvPr>
          <p:cNvCxnSpPr>
            <a:cxnSpLocks/>
          </p:cNvCxnSpPr>
          <p:nvPr/>
        </p:nvCxnSpPr>
        <p:spPr>
          <a:xfrm>
            <a:off x="2721175" y="1778657"/>
            <a:ext cx="0" cy="2831884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4B6B082-8DAD-4F96-9620-E8AA1A3159DC}"/>
              </a:ext>
            </a:extLst>
          </p:cNvPr>
          <p:cNvSpPr/>
          <p:nvPr/>
        </p:nvSpPr>
        <p:spPr>
          <a:xfrm>
            <a:off x="2640085" y="2103143"/>
            <a:ext cx="168981" cy="16898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7CF005A-2940-4B43-AD4C-197465F05C9D}"/>
              </a:ext>
            </a:extLst>
          </p:cNvPr>
          <p:cNvSpPr/>
          <p:nvPr/>
        </p:nvSpPr>
        <p:spPr>
          <a:xfrm>
            <a:off x="2645332" y="2750053"/>
            <a:ext cx="168981" cy="16898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FD4E19C-7B2A-49E7-83B4-44256D7F6891}"/>
              </a:ext>
            </a:extLst>
          </p:cNvPr>
          <p:cNvSpPr/>
          <p:nvPr/>
        </p:nvSpPr>
        <p:spPr>
          <a:xfrm>
            <a:off x="2640084" y="3366141"/>
            <a:ext cx="168981" cy="16898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9B44833-D018-4667-874C-121F27C77B2B}"/>
              </a:ext>
            </a:extLst>
          </p:cNvPr>
          <p:cNvSpPr/>
          <p:nvPr/>
        </p:nvSpPr>
        <p:spPr>
          <a:xfrm>
            <a:off x="2640084" y="3982229"/>
            <a:ext cx="168981" cy="16898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4C140C79-29C9-4B8A-B78D-455C467F53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97711" y="2915300"/>
            <a:ext cx="2114921" cy="1924371"/>
          </a:xfrm>
          <a:prstGeom prst="rect">
            <a:avLst/>
          </a:prstGeom>
        </p:spPr>
      </p:pic>
      <p:pic>
        <p:nvPicPr>
          <p:cNvPr id="23" name="Picture 22" descr="A picture containing text, sign, electronics, computer&#10;&#10;Description automatically generated">
            <a:extLst>
              <a:ext uri="{FF2B5EF4-FFF2-40B4-BE49-F238E27FC236}">
                <a16:creationId xmlns:a16="http://schemas.microsoft.com/office/drawing/2014/main" id="{08C86426-4987-4E9C-83D4-3851B9C70F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3243" y="272183"/>
            <a:ext cx="1108967" cy="136250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19"/>
          <p:cNvSpPr txBox="1">
            <a:spLocks noGrp="1"/>
          </p:cNvSpPr>
          <p:nvPr>
            <p:ph type="title"/>
          </p:nvPr>
        </p:nvSpPr>
        <p:spPr>
          <a:xfrm>
            <a:off x="1344150" y="429203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</a:t>
            </a:r>
            <a:endParaRPr/>
          </a:p>
        </p:txBody>
      </p:sp>
      <p:sp>
        <p:nvSpPr>
          <p:cNvPr id="664" name="Google Shape;664;p19"/>
          <p:cNvSpPr txBox="1">
            <a:spLocks noGrp="1"/>
          </p:cNvSpPr>
          <p:nvPr>
            <p:ph type="sldNum" idx="12"/>
          </p:nvPr>
        </p:nvSpPr>
        <p:spPr>
          <a:xfrm>
            <a:off x="8547650" y="4749850"/>
            <a:ext cx="558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C78623-6BCC-49D9-9A8C-9B397DB67C55}"/>
              </a:ext>
            </a:extLst>
          </p:cNvPr>
          <p:cNvSpPr txBox="1"/>
          <p:nvPr/>
        </p:nvSpPr>
        <p:spPr>
          <a:xfrm>
            <a:off x="2557383" y="1468775"/>
            <a:ext cx="587858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Montserrat Light" panose="00000400000000000000" pitchFamily="2" charset="0"/>
              </a:rPr>
              <a:t>All team members do the right thing, search for full information, complete their tasks.</a:t>
            </a:r>
          </a:p>
          <a:p>
            <a:r>
              <a:rPr lang="en-US" sz="2000">
                <a:latin typeface="Montserrat Light" panose="00000400000000000000" pitchFamily="2" charset="0"/>
              </a:rPr>
              <a:t> </a:t>
            </a:r>
          </a:p>
          <a:p>
            <a:r>
              <a:rPr lang="en-US" sz="2000">
                <a:latin typeface="Montserrat Light" panose="00000400000000000000" pitchFamily="2" charset="0"/>
              </a:rPr>
              <a:t>In the discussion chaired by the group, there were many mistakes and a lack of connection with the audience</a:t>
            </a:r>
          </a:p>
          <a:p>
            <a:endParaRPr lang="en-US" sz="2000">
              <a:latin typeface="Montserrat Light" panose="00000400000000000000" pitchFamily="2" charset="0"/>
            </a:endParaRPr>
          </a:p>
          <a:p>
            <a:r>
              <a:rPr lang="en-US" sz="2000">
                <a:latin typeface="Montserrat Light" panose="00000400000000000000" pitchFamily="2" charset="0"/>
              </a:rPr>
              <a:t>Self-assess the level of completion of the group discussion: 70%</a:t>
            </a:r>
          </a:p>
          <a:p>
            <a:endParaRPr lang="en-US" sz="2000">
              <a:latin typeface="Montserrat Light" panose="00000400000000000000" pitchFamily="2" charset="0"/>
            </a:endParaRPr>
          </a:p>
          <a:p>
            <a:endParaRPr lang="en-US" sz="2000">
              <a:latin typeface="Montserrat Light" panose="00000400000000000000" pitchFamily="2" charset="0"/>
            </a:endParaRP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F7E69AB7-BE1D-477B-9CEE-C3A9D4E3F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053" y="2876764"/>
            <a:ext cx="2196193" cy="218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164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6D36513-7AC5-4513-8AE9-DE97271CCE11}"/>
              </a:ext>
            </a:extLst>
          </p:cNvPr>
          <p:cNvSpPr/>
          <p:nvPr/>
        </p:nvSpPr>
        <p:spPr>
          <a:xfrm>
            <a:off x="632841" y="2108800"/>
            <a:ext cx="4469130" cy="2528614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2" name="Google Shape;662;p19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3584843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Warm up</a:t>
            </a:r>
            <a:endParaRPr sz="4000"/>
          </a:p>
        </p:txBody>
      </p:sp>
      <p:sp>
        <p:nvSpPr>
          <p:cNvPr id="664" name="Google Shape;664;p19"/>
          <p:cNvSpPr txBox="1">
            <a:spLocks noGrp="1"/>
          </p:cNvSpPr>
          <p:nvPr>
            <p:ph type="sldNum" idx="12"/>
          </p:nvPr>
        </p:nvSpPr>
        <p:spPr>
          <a:xfrm>
            <a:off x="8547650" y="4749850"/>
            <a:ext cx="558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4" name="Google Shape;663;p19">
            <a:extLst>
              <a:ext uri="{FF2B5EF4-FFF2-40B4-BE49-F238E27FC236}">
                <a16:creationId xmlns:a16="http://schemas.microsoft.com/office/drawing/2014/main" id="{389F9F23-CD6B-4785-9AB0-780CA34A29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55979" y="369875"/>
            <a:ext cx="2940200" cy="2041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/>
              <a:t>The classic problem in the practice part of Data Structure and Algorithms is the </a:t>
            </a:r>
            <a:r>
              <a:rPr lang="en-US" sz="1400" b="1"/>
              <a:t>Hanoi Tower</a:t>
            </a:r>
            <a:r>
              <a:rPr lang="en-US" sz="1400"/>
              <a:t> lesson. </a:t>
            </a:r>
            <a:endParaRPr sz="1400"/>
          </a:p>
        </p:txBody>
      </p:sp>
      <p:pic>
        <p:nvPicPr>
          <p:cNvPr id="11" name="Picture 10" descr="Text&#10;&#10;Description automatically generated with medium confidence">
            <a:extLst>
              <a:ext uri="{FF2B5EF4-FFF2-40B4-BE49-F238E27FC236}">
                <a16:creationId xmlns:a16="http://schemas.microsoft.com/office/drawing/2014/main" id="{6B1844AE-040C-4A0C-930A-619619EB6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65" y="2297145"/>
            <a:ext cx="4389120" cy="248412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8C75D0D-B6C0-45CA-BC70-9AB981412743}"/>
              </a:ext>
            </a:extLst>
          </p:cNvPr>
          <p:cNvSpPr/>
          <p:nvPr/>
        </p:nvSpPr>
        <p:spPr>
          <a:xfrm>
            <a:off x="480060" y="2299299"/>
            <a:ext cx="4469130" cy="252861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oogle Shape;1064;p39">
            <a:extLst>
              <a:ext uri="{FF2B5EF4-FFF2-40B4-BE49-F238E27FC236}">
                <a16:creationId xmlns:a16="http://schemas.microsoft.com/office/drawing/2014/main" id="{5C96BE30-C755-42E7-9154-FBE646FDD4CF}"/>
              </a:ext>
            </a:extLst>
          </p:cNvPr>
          <p:cNvGrpSpPr/>
          <p:nvPr/>
        </p:nvGrpSpPr>
        <p:grpSpPr>
          <a:xfrm>
            <a:off x="5557582" y="873295"/>
            <a:ext cx="305611" cy="339056"/>
            <a:chOff x="5300400" y="3670175"/>
            <a:chExt cx="421300" cy="399325"/>
          </a:xfrm>
        </p:grpSpPr>
        <p:sp>
          <p:nvSpPr>
            <p:cNvPr id="19" name="Google Shape;1065;p39">
              <a:extLst>
                <a:ext uri="{FF2B5EF4-FFF2-40B4-BE49-F238E27FC236}">
                  <a16:creationId xmlns:a16="http://schemas.microsoft.com/office/drawing/2014/main" id="{988C5ADD-9705-4EFC-AF73-6239C046C222}"/>
                </a:ext>
              </a:extLst>
            </p:cNvPr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66;p39">
              <a:extLst>
                <a:ext uri="{FF2B5EF4-FFF2-40B4-BE49-F238E27FC236}">
                  <a16:creationId xmlns:a16="http://schemas.microsoft.com/office/drawing/2014/main" id="{882C899D-A8DB-4B0F-975D-7DD9BBE530FF}"/>
                </a:ext>
              </a:extLst>
            </p:cNvPr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67;p39">
              <a:extLst>
                <a:ext uri="{FF2B5EF4-FFF2-40B4-BE49-F238E27FC236}">
                  <a16:creationId xmlns:a16="http://schemas.microsoft.com/office/drawing/2014/main" id="{2075F055-960D-4EC8-9078-A816C48E7885}"/>
                </a:ext>
              </a:extLst>
            </p:cNvPr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68;p39">
              <a:extLst>
                <a:ext uri="{FF2B5EF4-FFF2-40B4-BE49-F238E27FC236}">
                  <a16:creationId xmlns:a16="http://schemas.microsoft.com/office/drawing/2014/main" id="{91452FB5-63E9-4705-A35C-928E022E8265}"/>
                </a:ext>
              </a:extLst>
            </p:cNvPr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69;p39">
              <a:extLst>
                <a:ext uri="{FF2B5EF4-FFF2-40B4-BE49-F238E27FC236}">
                  <a16:creationId xmlns:a16="http://schemas.microsoft.com/office/drawing/2014/main" id="{B686F44A-989B-49EB-BF72-7FF1E3927729}"/>
                </a:ext>
              </a:extLst>
            </p:cNvPr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A5673859-9691-4AAF-AC6C-B5E1F4CC3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4914" y="2571750"/>
            <a:ext cx="2478572" cy="231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930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17"/>
          <p:cNvSpPr txBox="1">
            <a:spLocks noGrp="1"/>
          </p:cNvSpPr>
          <p:nvPr>
            <p:ph type="ctrTitle"/>
          </p:nvPr>
        </p:nvSpPr>
        <p:spPr>
          <a:xfrm>
            <a:off x="1193802" y="1659550"/>
            <a:ext cx="4252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1.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Introduce Algorithm</a:t>
            </a:r>
            <a:endParaRPr/>
          </a:p>
        </p:txBody>
      </p:sp>
      <p:sp>
        <p:nvSpPr>
          <p:cNvPr id="651" name="Google Shape;651;p17"/>
          <p:cNvSpPr txBox="1">
            <a:spLocks noGrp="1"/>
          </p:cNvSpPr>
          <p:nvPr>
            <p:ph type="subTitle" idx="1"/>
          </p:nvPr>
        </p:nvSpPr>
        <p:spPr>
          <a:xfrm>
            <a:off x="1193802" y="2687652"/>
            <a:ext cx="4252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Divide and conquer algorithm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19"/>
          <p:cNvSpPr txBox="1">
            <a:spLocks noGrp="1"/>
          </p:cNvSpPr>
          <p:nvPr>
            <p:ph type="title"/>
          </p:nvPr>
        </p:nvSpPr>
        <p:spPr>
          <a:xfrm>
            <a:off x="1346414" y="457640"/>
            <a:ext cx="4589285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Introduce Algorithm</a:t>
            </a:r>
            <a:endParaRPr/>
          </a:p>
        </p:txBody>
      </p:sp>
      <p:sp>
        <p:nvSpPr>
          <p:cNvPr id="664" name="Google Shape;664;p19"/>
          <p:cNvSpPr txBox="1">
            <a:spLocks noGrp="1"/>
          </p:cNvSpPr>
          <p:nvPr>
            <p:ph type="sldNum" idx="12"/>
          </p:nvPr>
        </p:nvSpPr>
        <p:spPr>
          <a:xfrm>
            <a:off x="8547650" y="4749850"/>
            <a:ext cx="558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4" name="Picture 13" descr="A picture containing text, table, plate, dining table&#10;&#10;Description automatically generated">
            <a:extLst>
              <a:ext uri="{FF2B5EF4-FFF2-40B4-BE49-F238E27FC236}">
                <a16:creationId xmlns:a16="http://schemas.microsoft.com/office/drawing/2014/main" id="{B82B316A-9347-40D7-8774-CC939DCA7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831" y="1534625"/>
            <a:ext cx="4857750" cy="3549542"/>
          </a:xfrm>
          <a:prstGeom prst="rect">
            <a:avLst/>
          </a:prstGeom>
        </p:spPr>
      </p:pic>
      <p:grpSp>
        <p:nvGrpSpPr>
          <p:cNvPr id="32" name="Google Shape;1293;p40">
            <a:extLst>
              <a:ext uri="{FF2B5EF4-FFF2-40B4-BE49-F238E27FC236}">
                <a16:creationId xmlns:a16="http://schemas.microsoft.com/office/drawing/2014/main" id="{DE52DF93-E6B2-49FE-8CCC-11352BC0D2FB}"/>
              </a:ext>
            </a:extLst>
          </p:cNvPr>
          <p:cNvGrpSpPr/>
          <p:nvPr/>
        </p:nvGrpSpPr>
        <p:grpSpPr>
          <a:xfrm>
            <a:off x="7650771" y="532475"/>
            <a:ext cx="626296" cy="672862"/>
            <a:chOff x="6506504" y="937343"/>
            <a:chExt cx="744272" cy="799610"/>
          </a:xfrm>
        </p:grpSpPr>
        <p:sp>
          <p:nvSpPr>
            <p:cNvPr id="33" name="Google Shape;1294;p40">
              <a:extLst>
                <a:ext uri="{FF2B5EF4-FFF2-40B4-BE49-F238E27FC236}">
                  <a16:creationId xmlns:a16="http://schemas.microsoft.com/office/drawing/2014/main" id="{FDE0418B-ED35-490F-8DFE-4918B43A3D42}"/>
                </a:ext>
              </a:extLst>
            </p:cNvPr>
            <p:cNvSpPr/>
            <p:nvPr/>
          </p:nvSpPr>
          <p:spPr>
            <a:xfrm>
              <a:off x="6666683" y="1079385"/>
              <a:ext cx="422269" cy="14987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1295;p40">
              <a:extLst>
                <a:ext uri="{FF2B5EF4-FFF2-40B4-BE49-F238E27FC236}">
                  <a16:creationId xmlns:a16="http://schemas.microsoft.com/office/drawing/2014/main" id="{6830E52B-5AF4-40ED-BE9B-3DE82938185E}"/>
                </a:ext>
              </a:extLst>
            </p:cNvPr>
            <p:cNvSpPr/>
            <p:nvPr/>
          </p:nvSpPr>
          <p:spPr>
            <a:xfrm>
              <a:off x="6664423" y="1246891"/>
              <a:ext cx="427985" cy="169137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1296;p40">
              <a:extLst>
                <a:ext uri="{FF2B5EF4-FFF2-40B4-BE49-F238E27FC236}">
                  <a16:creationId xmlns:a16="http://schemas.microsoft.com/office/drawing/2014/main" id="{31C36EF5-99A1-4AA2-908F-E5FF18DB5252}"/>
                </a:ext>
              </a:extLst>
            </p:cNvPr>
            <p:cNvSpPr/>
            <p:nvPr/>
          </p:nvSpPr>
          <p:spPr>
            <a:xfrm>
              <a:off x="6727642" y="1434329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" name="Google Shape;1297;p40">
              <a:extLst>
                <a:ext uri="{FF2B5EF4-FFF2-40B4-BE49-F238E27FC236}">
                  <a16:creationId xmlns:a16="http://schemas.microsoft.com/office/drawing/2014/main" id="{F3CDDC72-4F38-419C-8FC1-1ACE748C3992}"/>
                </a:ext>
              </a:extLst>
            </p:cNvPr>
            <p:cNvGrpSpPr/>
            <p:nvPr/>
          </p:nvGrpSpPr>
          <p:grpSpPr>
            <a:xfrm>
              <a:off x="6506504" y="937343"/>
              <a:ext cx="744272" cy="799610"/>
              <a:chOff x="6565437" y="1588001"/>
              <a:chExt cx="744272" cy="799610"/>
            </a:xfrm>
          </p:grpSpPr>
          <p:sp>
            <p:nvSpPr>
              <p:cNvPr id="37" name="Google Shape;1298;p40">
                <a:extLst>
                  <a:ext uri="{FF2B5EF4-FFF2-40B4-BE49-F238E27FC236}">
                    <a16:creationId xmlns:a16="http://schemas.microsoft.com/office/drawing/2014/main" id="{E634BC84-1D8C-49D5-86E7-797FC029C83A}"/>
                  </a:ext>
                </a:extLst>
              </p:cNvPr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solidFill>
                  <a:schemeClr val="accent1"/>
                </a:solidFill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1299;p40">
                <a:extLst>
                  <a:ext uri="{FF2B5EF4-FFF2-40B4-BE49-F238E27FC236}">
                    <a16:creationId xmlns:a16="http://schemas.microsoft.com/office/drawing/2014/main" id="{FB03AE2B-E070-40D7-ACB7-14B2D6F8148A}"/>
                  </a:ext>
                </a:extLst>
              </p:cNvPr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solidFill>
                  <a:schemeClr val="accent1"/>
                </a:solidFill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1300;p40">
                <a:extLst>
                  <a:ext uri="{FF2B5EF4-FFF2-40B4-BE49-F238E27FC236}">
                    <a16:creationId xmlns:a16="http://schemas.microsoft.com/office/drawing/2014/main" id="{84156439-3AAA-470E-911A-58C54A9A4873}"/>
                  </a:ext>
                </a:extLst>
              </p:cNvPr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solidFill>
                  <a:schemeClr val="accent1"/>
                </a:solidFill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1301;p40">
                <a:extLst>
                  <a:ext uri="{FF2B5EF4-FFF2-40B4-BE49-F238E27FC236}">
                    <a16:creationId xmlns:a16="http://schemas.microsoft.com/office/drawing/2014/main" id="{FEAC415F-F7A3-47C6-BB5A-0F50D4017F0F}"/>
                  </a:ext>
                </a:extLst>
              </p:cNvPr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solidFill>
                  <a:schemeClr val="accent1"/>
                </a:solidFill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1302;p40">
                <a:extLst>
                  <a:ext uri="{FF2B5EF4-FFF2-40B4-BE49-F238E27FC236}">
                    <a16:creationId xmlns:a16="http://schemas.microsoft.com/office/drawing/2014/main" id="{9B99B81B-C882-4F41-A904-1F1964001FE3}"/>
                  </a:ext>
                </a:extLst>
              </p:cNvPr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solidFill>
                  <a:schemeClr val="accent1"/>
                </a:solidFill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1303;p40">
                <a:extLst>
                  <a:ext uri="{FF2B5EF4-FFF2-40B4-BE49-F238E27FC236}">
                    <a16:creationId xmlns:a16="http://schemas.microsoft.com/office/drawing/2014/main" id="{2503A6BE-A951-4CC1-AE9E-5E636FDC5795}"/>
                  </a:ext>
                </a:extLst>
              </p:cNvPr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solidFill>
                  <a:schemeClr val="accent1"/>
                </a:solidFill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1304;p40">
                <a:extLst>
                  <a:ext uri="{FF2B5EF4-FFF2-40B4-BE49-F238E27FC236}">
                    <a16:creationId xmlns:a16="http://schemas.microsoft.com/office/drawing/2014/main" id="{F2FA1A2B-890B-4B4F-B707-80469D8B8464}"/>
                  </a:ext>
                </a:extLst>
              </p:cNvPr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solidFill>
                  <a:schemeClr val="accent1"/>
                </a:solidFill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1305;p40">
                <a:extLst>
                  <a:ext uri="{FF2B5EF4-FFF2-40B4-BE49-F238E27FC236}">
                    <a16:creationId xmlns:a16="http://schemas.microsoft.com/office/drawing/2014/main" id="{F0645574-F7AD-4A6A-9DA5-2464BEB08527}"/>
                  </a:ext>
                </a:extLst>
              </p:cNvPr>
              <p:cNvSpPr/>
              <p:nvPr/>
            </p:nvSpPr>
            <p:spPr>
              <a:xfrm>
                <a:off x="6847311" y="2274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1306;p40">
                <a:extLst>
                  <a:ext uri="{FF2B5EF4-FFF2-40B4-BE49-F238E27FC236}">
                    <a16:creationId xmlns:a16="http://schemas.microsoft.com/office/drawing/2014/main" id="{A8F9B863-11DF-4DA8-AA7F-A0319F436751}"/>
                  </a:ext>
                </a:extLst>
              </p:cNvPr>
              <p:cNvSpPr/>
              <p:nvPr/>
            </p:nvSpPr>
            <p:spPr>
              <a:xfrm>
                <a:off x="6851968" y="2318524"/>
                <a:ext cx="170767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1307;p40">
                <a:extLst>
                  <a:ext uri="{FF2B5EF4-FFF2-40B4-BE49-F238E27FC236}">
                    <a16:creationId xmlns:a16="http://schemas.microsoft.com/office/drawing/2014/main" id="{EEA96EDD-FC7C-4AE7-ABEF-113F391E8FAF}"/>
                  </a:ext>
                </a:extLst>
              </p:cNvPr>
              <p:cNvSpPr/>
              <p:nvPr/>
            </p:nvSpPr>
            <p:spPr>
              <a:xfrm>
                <a:off x="6876364" y="236188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D67476F-CA73-4A3F-8284-5094BF63F925}"/>
              </a:ext>
            </a:extLst>
          </p:cNvPr>
          <p:cNvSpPr/>
          <p:nvPr/>
        </p:nvSpPr>
        <p:spPr>
          <a:xfrm>
            <a:off x="4537710" y="537210"/>
            <a:ext cx="3326273" cy="1737360"/>
          </a:xfrm>
          <a:custGeom>
            <a:avLst/>
            <a:gdLst>
              <a:gd name="connsiteX0" fmla="*/ 3314700 w 3326273"/>
              <a:gd name="connsiteY0" fmla="*/ 868680 h 1737360"/>
              <a:gd name="connsiteX1" fmla="*/ 3326130 w 3326273"/>
              <a:gd name="connsiteY1" fmla="*/ 925830 h 1737360"/>
              <a:gd name="connsiteX2" fmla="*/ 3303270 w 3326273"/>
              <a:gd name="connsiteY2" fmla="*/ 1028700 h 1737360"/>
              <a:gd name="connsiteX3" fmla="*/ 3257550 w 3326273"/>
              <a:gd name="connsiteY3" fmla="*/ 1097280 h 1737360"/>
              <a:gd name="connsiteX4" fmla="*/ 3040380 w 3326273"/>
              <a:gd name="connsiteY4" fmla="*/ 1245870 h 1737360"/>
              <a:gd name="connsiteX5" fmla="*/ 2914650 w 3326273"/>
              <a:gd name="connsiteY5" fmla="*/ 1280160 h 1737360"/>
              <a:gd name="connsiteX6" fmla="*/ 2526030 w 3326273"/>
              <a:gd name="connsiteY6" fmla="*/ 1245870 h 1737360"/>
              <a:gd name="connsiteX7" fmla="*/ 2297430 w 3326273"/>
              <a:gd name="connsiteY7" fmla="*/ 1143000 h 1737360"/>
              <a:gd name="connsiteX8" fmla="*/ 1920240 w 3326273"/>
              <a:gd name="connsiteY8" fmla="*/ 857250 h 1737360"/>
              <a:gd name="connsiteX9" fmla="*/ 1691640 w 3326273"/>
              <a:gd name="connsiteY9" fmla="*/ 548640 h 1737360"/>
              <a:gd name="connsiteX10" fmla="*/ 1611630 w 3326273"/>
              <a:gd name="connsiteY10" fmla="*/ 308610 h 1737360"/>
              <a:gd name="connsiteX11" fmla="*/ 1600200 w 3326273"/>
              <a:gd name="connsiteY11" fmla="*/ 45720 h 1737360"/>
              <a:gd name="connsiteX12" fmla="*/ 1668780 w 3326273"/>
              <a:gd name="connsiteY12" fmla="*/ 0 h 1737360"/>
              <a:gd name="connsiteX13" fmla="*/ 2000250 w 3326273"/>
              <a:gd name="connsiteY13" fmla="*/ 57150 h 1737360"/>
              <a:gd name="connsiteX14" fmla="*/ 2263140 w 3326273"/>
              <a:gd name="connsiteY14" fmla="*/ 274320 h 1737360"/>
              <a:gd name="connsiteX15" fmla="*/ 2583180 w 3326273"/>
              <a:gd name="connsiteY15" fmla="*/ 605790 h 1737360"/>
              <a:gd name="connsiteX16" fmla="*/ 2663190 w 3326273"/>
              <a:gd name="connsiteY16" fmla="*/ 742950 h 1737360"/>
              <a:gd name="connsiteX17" fmla="*/ 2766060 w 3326273"/>
              <a:gd name="connsiteY17" fmla="*/ 1062990 h 1737360"/>
              <a:gd name="connsiteX18" fmla="*/ 2731770 w 3326273"/>
              <a:gd name="connsiteY18" fmla="*/ 1531620 h 1737360"/>
              <a:gd name="connsiteX19" fmla="*/ 2640330 w 3326273"/>
              <a:gd name="connsiteY19" fmla="*/ 1611630 h 1737360"/>
              <a:gd name="connsiteX20" fmla="*/ 2537460 w 3326273"/>
              <a:gd name="connsiteY20" fmla="*/ 1680210 h 1737360"/>
              <a:gd name="connsiteX21" fmla="*/ 2228850 w 3326273"/>
              <a:gd name="connsiteY21" fmla="*/ 1737360 h 1737360"/>
              <a:gd name="connsiteX22" fmla="*/ 1885950 w 3326273"/>
              <a:gd name="connsiteY22" fmla="*/ 1680210 h 1737360"/>
              <a:gd name="connsiteX23" fmla="*/ 1440180 w 3326273"/>
              <a:gd name="connsiteY23" fmla="*/ 1451610 h 1737360"/>
              <a:gd name="connsiteX24" fmla="*/ 1211580 w 3326273"/>
              <a:gd name="connsiteY24" fmla="*/ 1303020 h 1737360"/>
              <a:gd name="connsiteX25" fmla="*/ 960120 w 3326273"/>
              <a:gd name="connsiteY25" fmla="*/ 1200150 h 1737360"/>
              <a:gd name="connsiteX26" fmla="*/ 708660 w 3326273"/>
              <a:gd name="connsiteY26" fmla="*/ 1154430 h 1737360"/>
              <a:gd name="connsiteX27" fmla="*/ 114300 w 3326273"/>
              <a:gd name="connsiteY27" fmla="*/ 1165860 h 1737360"/>
              <a:gd name="connsiteX28" fmla="*/ 68580 w 3326273"/>
              <a:gd name="connsiteY28" fmla="*/ 1177290 h 1737360"/>
              <a:gd name="connsiteX29" fmla="*/ 0 w 3326273"/>
              <a:gd name="connsiteY29" fmla="*/ 1234440 h 173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326273" h="1737360">
                <a:moveTo>
                  <a:pt x="3314700" y="868680"/>
                </a:moveTo>
                <a:cubicBezTo>
                  <a:pt x="3318510" y="887730"/>
                  <a:pt x="3327514" y="906452"/>
                  <a:pt x="3326130" y="925830"/>
                </a:cubicBezTo>
                <a:cubicBezTo>
                  <a:pt x="3323627" y="960867"/>
                  <a:pt x="3316316" y="996086"/>
                  <a:pt x="3303270" y="1028700"/>
                </a:cubicBezTo>
                <a:cubicBezTo>
                  <a:pt x="3293066" y="1054209"/>
                  <a:pt x="3276245" y="1077147"/>
                  <a:pt x="3257550" y="1097280"/>
                </a:cubicBezTo>
                <a:cubicBezTo>
                  <a:pt x="3187854" y="1172337"/>
                  <a:pt x="3135353" y="1209690"/>
                  <a:pt x="3040380" y="1245870"/>
                </a:cubicBezTo>
                <a:cubicBezTo>
                  <a:pt x="2999785" y="1261335"/>
                  <a:pt x="2956560" y="1268730"/>
                  <a:pt x="2914650" y="1280160"/>
                </a:cubicBezTo>
                <a:cubicBezTo>
                  <a:pt x="2785110" y="1268730"/>
                  <a:pt x="2652977" y="1274080"/>
                  <a:pt x="2526030" y="1245870"/>
                </a:cubicBezTo>
                <a:cubicBezTo>
                  <a:pt x="2444460" y="1227743"/>
                  <a:pt x="2370938" y="1182734"/>
                  <a:pt x="2297430" y="1143000"/>
                </a:cubicBezTo>
                <a:cubicBezTo>
                  <a:pt x="2158357" y="1067825"/>
                  <a:pt x="2031776" y="968786"/>
                  <a:pt x="1920240" y="857250"/>
                </a:cubicBezTo>
                <a:cubicBezTo>
                  <a:pt x="1837699" y="774709"/>
                  <a:pt x="1739267" y="660903"/>
                  <a:pt x="1691640" y="548640"/>
                </a:cubicBezTo>
                <a:cubicBezTo>
                  <a:pt x="1658702" y="471000"/>
                  <a:pt x="1638300" y="388620"/>
                  <a:pt x="1611630" y="308610"/>
                </a:cubicBezTo>
                <a:cubicBezTo>
                  <a:pt x="1611448" y="307153"/>
                  <a:pt x="1568672" y="95265"/>
                  <a:pt x="1600200" y="45720"/>
                </a:cubicBezTo>
                <a:cubicBezTo>
                  <a:pt x="1614950" y="22541"/>
                  <a:pt x="1645920" y="15240"/>
                  <a:pt x="1668780" y="0"/>
                </a:cubicBezTo>
                <a:cubicBezTo>
                  <a:pt x="1779270" y="19050"/>
                  <a:pt x="1898449" y="10165"/>
                  <a:pt x="2000250" y="57150"/>
                </a:cubicBezTo>
                <a:cubicBezTo>
                  <a:pt x="2103452" y="104782"/>
                  <a:pt x="2177169" y="199967"/>
                  <a:pt x="2263140" y="274320"/>
                </a:cubicBezTo>
                <a:cubicBezTo>
                  <a:pt x="2376704" y="372538"/>
                  <a:pt x="2492978" y="485521"/>
                  <a:pt x="2583180" y="605790"/>
                </a:cubicBezTo>
                <a:cubicBezTo>
                  <a:pt x="2614938" y="648134"/>
                  <a:pt x="2639519" y="695608"/>
                  <a:pt x="2663190" y="742950"/>
                </a:cubicBezTo>
                <a:cubicBezTo>
                  <a:pt x="2728244" y="873058"/>
                  <a:pt x="2728960" y="914590"/>
                  <a:pt x="2766060" y="1062990"/>
                </a:cubicBezTo>
                <a:cubicBezTo>
                  <a:pt x="2782061" y="1238996"/>
                  <a:pt x="2799134" y="1323913"/>
                  <a:pt x="2731770" y="1531620"/>
                </a:cubicBezTo>
                <a:cubicBezTo>
                  <a:pt x="2719275" y="1570145"/>
                  <a:pt x="2672502" y="1587028"/>
                  <a:pt x="2640330" y="1611630"/>
                </a:cubicBezTo>
                <a:cubicBezTo>
                  <a:pt x="2607593" y="1636664"/>
                  <a:pt x="2574978" y="1663157"/>
                  <a:pt x="2537460" y="1680210"/>
                </a:cubicBezTo>
                <a:cubicBezTo>
                  <a:pt x="2414307" y="1736189"/>
                  <a:pt x="2361569" y="1727880"/>
                  <a:pt x="2228850" y="1737360"/>
                </a:cubicBezTo>
                <a:cubicBezTo>
                  <a:pt x="2114550" y="1718310"/>
                  <a:pt x="1996620" y="1714556"/>
                  <a:pt x="1885950" y="1680210"/>
                </a:cubicBezTo>
                <a:cubicBezTo>
                  <a:pt x="1737326" y="1634085"/>
                  <a:pt x="1573711" y="1542654"/>
                  <a:pt x="1440180" y="1451610"/>
                </a:cubicBezTo>
                <a:cubicBezTo>
                  <a:pt x="1303174" y="1358197"/>
                  <a:pt x="1344272" y="1369366"/>
                  <a:pt x="1211580" y="1303020"/>
                </a:cubicBezTo>
                <a:cubicBezTo>
                  <a:pt x="1143973" y="1269216"/>
                  <a:pt x="1033485" y="1221111"/>
                  <a:pt x="960120" y="1200150"/>
                </a:cubicBezTo>
                <a:cubicBezTo>
                  <a:pt x="915390" y="1187370"/>
                  <a:pt x="746935" y="1160809"/>
                  <a:pt x="708660" y="1154430"/>
                </a:cubicBezTo>
                <a:lnTo>
                  <a:pt x="114300" y="1165860"/>
                </a:lnTo>
                <a:cubicBezTo>
                  <a:pt x="98601" y="1166421"/>
                  <a:pt x="82631" y="1170265"/>
                  <a:pt x="68580" y="1177290"/>
                </a:cubicBezTo>
                <a:cubicBezTo>
                  <a:pt x="41409" y="1190875"/>
                  <a:pt x="20960" y="1213480"/>
                  <a:pt x="0" y="1234440"/>
                </a:cubicBezTo>
              </a:path>
            </a:pathLst>
          </a:custGeom>
          <a:ln w="158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A72C7003-6DA8-408F-949F-277E487A4FE9}"/>
              </a:ext>
            </a:extLst>
          </p:cNvPr>
          <p:cNvSpPr/>
          <p:nvPr/>
        </p:nvSpPr>
        <p:spPr>
          <a:xfrm>
            <a:off x="3457575" y="1457325"/>
            <a:ext cx="1052513" cy="795338"/>
          </a:xfrm>
          <a:custGeom>
            <a:avLst/>
            <a:gdLst>
              <a:gd name="connsiteX0" fmla="*/ 1038225 w 1052513"/>
              <a:gd name="connsiteY0" fmla="*/ 566738 h 795338"/>
              <a:gd name="connsiteX1" fmla="*/ 1033463 w 1052513"/>
              <a:gd name="connsiteY1" fmla="*/ 542925 h 795338"/>
              <a:gd name="connsiteX2" fmla="*/ 1047750 w 1052513"/>
              <a:gd name="connsiteY2" fmla="*/ 438150 h 795338"/>
              <a:gd name="connsiteX3" fmla="*/ 1052513 w 1052513"/>
              <a:gd name="connsiteY3" fmla="*/ 423863 h 795338"/>
              <a:gd name="connsiteX4" fmla="*/ 1047750 w 1052513"/>
              <a:gd name="connsiteY4" fmla="*/ 271463 h 795338"/>
              <a:gd name="connsiteX5" fmla="*/ 1038225 w 1052513"/>
              <a:gd name="connsiteY5" fmla="*/ 214313 h 795338"/>
              <a:gd name="connsiteX6" fmla="*/ 1023938 w 1052513"/>
              <a:gd name="connsiteY6" fmla="*/ 180975 h 795338"/>
              <a:gd name="connsiteX7" fmla="*/ 1004888 w 1052513"/>
              <a:gd name="connsiteY7" fmla="*/ 142875 h 795338"/>
              <a:gd name="connsiteX8" fmla="*/ 938213 w 1052513"/>
              <a:gd name="connsiteY8" fmla="*/ 85725 h 795338"/>
              <a:gd name="connsiteX9" fmla="*/ 847725 w 1052513"/>
              <a:gd name="connsiteY9" fmla="*/ 42863 h 795338"/>
              <a:gd name="connsiteX10" fmla="*/ 762000 w 1052513"/>
              <a:gd name="connsiteY10" fmla="*/ 14288 h 795338"/>
              <a:gd name="connsiteX11" fmla="*/ 633413 w 1052513"/>
              <a:gd name="connsiteY11" fmla="*/ 0 h 795338"/>
              <a:gd name="connsiteX12" fmla="*/ 490538 w 1052513"/>
              <a:gd name="connsiteY12" fmla="*/ 4763 h 795338"/>
              <a:gd name="connsiteX13" fmla="*/ 457200 w 1052513"/>
              <a:gd name="connsiteY13" fmla="*/ 19050 h 795338"/>
              <a:gd name="connsiteX14" fmla="*/ 390525 w 1052513"/>
              <a:gd name="connsiteY14" fmla="*/ 47625 h 795338"/>
              <a:gd name="connsiteX15" fmla="*/ 347663 w 1052513"/>
              <a:gd name="connsiteY15" fmla="*/ 80963 h 795338"/>
              <a:gd name="connsiteX16" fmla="*/ 333375 w 1052513"/>
              <a:gd name="connsiteY16" fmla="*/ 95250 h 795338"/>
              <a:gd name="connsiteX17" fmla="*/ 314325 w 1052513"/>
              <a:gd name="connsiteY17" fmla="*/ 109538 h 795338"/>
              <a:gd name="connsiteX18" fmla="*/ 238125 w 1052513"/>
              <a:gd name="connsiteY18" fmla="*/ 180975 h 795338"/>
              <a:gd name="connsiteX19" fmla="*/ 219075 w 1052513"/>
              <a:gd name="connsiteY19" fmla="*/ 209550 h 795338"/>
              <a:gd name="connsiteX20" fmla="*/ 185738 w 1052513"/>
              <a:gd name="connsiteY20" fmla="*/ 252413 h 795338"/>
              <a:gd name="connsiteX21" fmla="*/ 157163 w 1052513"/>
              <a:gd name="connsiteY21" fmla="*/ 285750 h 795338"/>
              <a:gd name="connsiteX22" fmla="*/ 109538 w 1052513"/>
              <a:gd name="connsiteY22" fmla="*/ 342900 h 795338"/>
              <a:gd name="connsiteX23" fmla="*/ 71438 w 1052513"/>
              <a:gd name="connsiteY23" fmla="*/ 409575 h 795338"/>
              <a:gd name="connsiteX24" fmla="*/ 42863 w 1052513"/>
              <a:gd name="connsiteY24" fmla="*/ 461963 h 795338"/>
              <a:gd name="connsiteX25" fmla="*/ 33338 w 1052513"/>
              <a:gd name="connsiteY25" fmla="*/ 495300 h 795338"/>
              <a:gd name="connsiteX26" fmla="*/ 19050 w 1052513"/>
              <a:gd name="connsiteY26" fmla="*/ 533400 h 795338"/>
              <a:gd name="connsiteX27" fmla="*/ 14288 w 1052513"/>
              <a:gd name="connsiteY27" fmla="*/ 561975 h 795338"/>
              <a:gd name="connsiteX28" fmla="*/ 0 w 1052513"/>
              <a:gd name="connsiteY28" fmla="*/ 619125 h 795338"/>
              <a:gd name="connsiteX29" fmla="*/ 4763 w 1052513"/>
              <a:gd name="connsiteY29" fmla="*/ 723900 h 795338"/>
              <a:gd name="connsiteX30" fmla="*/ 14288 w 1052513"/>
              <a:gd name="connsiteY30" fmla="*/ 771525 h 795338"/>
              <a:gd name="connsiteX31" fmla="*/ 14288 w 1052513"/>
              <a:gd name="connsiteY31" fmla="*/ 795338 h 79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052513" h="795338">
                <a:moveTo>
                  <a:pt x="1038225" y="566738"/>
                </a:moveTo>
                <a:cubicBezTo>
                  <a:pt x="1036638" y="558800"/>
                  <a:pt x="1033463" y="551020"/>
                  <a:pt x="1033463" y="542925"/>
                </a:cubicBezTo>
                <a:cubicBezTo>
                  <a:pt x="1033463" y="507496"/>
                  <a:pt x="1038030" y="472169"/>
                  <a:pt x="1047750" y="438150"/>
                </a:cubicBezTo>
                <a:cubicBezTo>
                  <a:pt x="1049129" y="433323"/>
                  <a:pt x="1050925" y="428625"/>
                  <a:pt x="1052513" y="423863"/>
                </a:cubicBezTo>
                <a:cubicBezTo>
                  <a:pt x="1050925" y="373063"/>
                  <a:pt x="1050288" y="322224"/>
                  <a:pt x="1047750" y="271463"/>
                </a:cubicBezTo>
                <a:cubicBezTo>
                  <a:pt x="1046695" y="250370"/>
                  <a:pt x="1043781" y="233760"/>
                  <a:pt x="1038225" y="214313"/>
                </a:cubicBezTo>
                <a:cubicBezTo>
                  <a:pt x="1032354" y="193766"/>
                  <a:pt x="1034101" y="203842"/>
                  <a:pt x="1023938" y="180975"/>
                </a:cubicBezTo>
                <a:cubicBezTo>
                  <a:pt x="1017007" y="165380"/>
                  <a:pt x="1015995" y="155216"/>
                  <a:pt x="1004888" y="142875"/>
                </a:cubicBezTo>
                <a:cubicBezTo>
                  <a:pt x="983830" y="119478"/>
                  <a:pt x="965276" y="101644"/>
                  <a:pt x="938213" y="85725"/>
                </a:cubicBezTo>
                <a:cubicBezTo>
                  <a:pt x="919830" y="74911"/>
                  <a:pt x="868728" y="51511"/>
                  <a:pt x="847725" y="42863"/>
                </a:cubicBezTo>
                <a:cubicBezTo>
                  <a:pt x="826144" y="33977"/>
                  <a:pt x="783468" y="18760"/>
                  <a:pt x="762000" y="14288"/>
                </a:cubicBezTo>
                <a:cubicBezTo>
                  <a:pt x="718267" y="5177"/>
                  <a:pt x="677667" y="3405"/>
                  <a:pt x="633413" y="0"/>
                </a:cubicBezTo>
                <a:cubicBezTo>
                  <a:pt x="585788" y="1588"/>
                  <a:pt x="537913" y="-359"/>
                  <a:pt x="490538" y="4763"/>
                </a:cubicBezTo>
                <a:cubicBezTo>
                  <a:pt x="478518" y="6062"/>
                  <a:pt x="468156" y="13937"/>
                  <a:pt x="457200" y="19050"/>
                </a:cubicBezTo>
                <a:cubicBezTo>
                  <a:pt x="398345" y="46515"/>
                  <a:pt x="440896" y="30835"/>
                  <a:pt x="390525" y="47625"/>
                </a:cubicBezTo>
                <a:cubicBezTo>
                  <a:pt x="376238" y="58738"/>
                  <a:pt x="361568" y="69375"/>
                  <a:pt x="347663" y="80963"/>
                </a:cubicBezTo>
                <a:cubicBezTo>
                  <a:pt x="342489" y="85275"/>
                  <a:pt x="338489" y="90867"/>
                  <a:pt x="333375" y="95250"/>
                </a:cubicBezTo>
                <a:cubicBezTo>
                  <a:pt x="327348" y="100416"/>
                  <a:pt x="320384" y="104411"/>
                  <a:pt x="314325" y="109538"/>
                </a:cubicBezTo>
                <a:cubicBezTo>
                  <a:pt x="297546" y="123736"/>
                  <a:pt x="253881" y="162355"/>
                  <a:pt x="238125" y="180975"/>
                </a:cubicBezTo>
                <a:cubicBezTo>
                  <a:pt x="230730" y="189714"/>
                  <a:pt x="225845" y="200319"/>
                  <a:pt x="219075" y="209550"/>
                </a:cubicBezTo>
                <a:cubicBezTo>
                  <a:pt x="208371" y="224146"/>
                  <a:pt x="197518" y="238670"/>
                  <a:pt x="185738" y="252413"/>
                </a:cubicBezTo>
                <a:cubicBezTo>
                  <a:pt x="176213" y="263525"/>
                  <a:pt x="166954" y="274871"/>
                  <a:pt x="157163" y="285750"/>
                </a:cubicBezTo>
                <a:cubicBezTo>
                  <a:pt x="135499" y="309820"/>
                  <a:pt x="132437" y="302827"/>
                  <a:pt x="109538" y="342900"/>
                </a:cubicBezTo>
                <a:cubicBezTo>
                  <a:pt x="96838" y="365125"/>
                  <a:pt x="82886" y="386680"/>
                  <a:pt x="71438" y="409575"/>
                </a:cubicBezTo>
                <a:cubicBezTo>
                  <a:pt x="53010" y="446429"/>
                  <a:pt x="62629" y="429018"/>
                  <a:pt x="42863" y="461963"/>
                </a:cubicBezTo>
                <a:cubicBezTo>
                  <a:pt x="39688" y="473075"/>
                  <a:pt x="36993" y="484336"/>
                  <a:pt x="33338" y="495300"/>
                </a:cubicBezTo>
                <a:cubicBezTo>
                  <a:pt x="29049" y="508168"/>
                  <a:pt x="22776" y="520358"/>
                  <a:pt x="19050" y="533400"/>
                </a:cubicBezTo>
                <a:cubicBezTo>
                  <a:pt x="16397" y="542685"/>
                  <a:pt x="16015" y="552474"/>
                  <a:pt x="14288" y="561975"/>
                </a:cubicBezTo>
                <a:cubicBezTo>
                  <a:pt x="9017" y="590964"/>
                  <a:pt x="9238" y="586794"/>
                  <a:pt x="0" y="619125"/>
                </a:cubicBezTo>
                <a:cubicBezTo>
                  <a:pt x="1588" y="654050"/>
                  <a:pt x="2272" y="689028"/>
                  <a:pt x="4763" y="723900"/>
                </a:cubicBezTo>
                <a:cubicBezTo>
                  <a:pt x="11742" y="821607"/>
                  <a:pt x="6409" y="700623"/>
                  <a:pt x="14288" y="771525"/>
                </a:cubicBezTo>
                <a:cubicBezTo>
                  <a:pt x="15165" y="779414"/>
                  <a:pt x="14288" y="787400"/>
                  <a:pt x="14288" y="795338"/>
                </a:cubicBezTo>
              </a:path>
            </a:pathLst>
          </a:custGeom>
          <a:ln w="158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76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19"/>
          <p:cNvSpPr txBox="1">
            <a:spLocks noGrp="1"/>
          </p:cNvSpPr>
          <p:nvPr>
            <p:ph type="title"/>
          </p:nvPr>
        </p:nvSpPr>
        <p:spPr>
          <a:xfrm>
            <a:off x="1344150" y="462696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Introduce Algorithm</a:t>
            </a:r>
            <a:endParaRPr/>
          </a:p>
        </p:txBody>
      </p:sp>
      <p:sp>
        <p:nvSpPr>
          <p:cNvPr id="664" name="Google Shape;664;p19"/>
          <p:cNvSpPr txBox="1">
            <a:spLocks noGrp="1"/>
          </p:cNvSpPr>
          <p:nvPr>
            <p:ph type="sldNum" idx="12"/>
          </p:nvPr>
        </p:nvSpPr>
        <p:spPr>
          <a:xfrm>
            <a:off x="8547650" y="4749850"/>
            <a:ext cx="558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5475EF22-48AD-401A-9E28-B1B7A1F35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17" y="1925386"/>
            <a:ext cx="3521153" cy="314464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829D91FE-ABE3-4340-A13D-99E30E8F9B19}"/>
              </a:ext>
            </a:extLst>
          </p:cNvPr>
          <p:cNvGrpSpPr/>
          <p:nvPr/>
        </p:nvGrpSpPr>
        <p:grpSpPr>
          <a:xfrm>
            <a:off x="4403076" y="1009296"/>
            <a:ext cx="3858839" cy="2567805"/>
            <a:chOff x="3770898" y="1483429"/>
            <a:chExt cx="3858839" cy="2567805"/>
          </a:xfrm>
        </p:grpSpPr>
        <p:sp>
          <p:nvSpPr>
            <p:cNvPr id="10" name="Thought Bubble: Cloud 9">
              <a:extLst>
                <a:ext uri="{FF2B5EF4-FFF2-40B4-BE49-F238E27FC236}">
                  <a16:creationId xmlns:a16="http://schemas.microsoft.com/office/drawing/2014/main" id="{23E56A8A-CA46-449A-8ECE-45ABACF345F6}"/>
                </a:ext>
              </a:extLst>
            </p:cNvPr>
            <p:cNvSpPr/>
            <p:nvPr/>
          </p:nvSpPr>
          <p:spPr>
            <a:xfrm>
              <a:off x="3770898" y="1562824"/>
              <a:ext cx="3714045" cy="2488410"/>
            </a:xfrm>
            <a:prstGeom prst="cloudCallou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hought Bubble: Cloud 1">
              <a:extLst>
                <a:ext uri="{FF2B5EF4-FFF2-40B4-BE49-F238E27FC236}">
                  <a16:creationId xmlns:a16="http://schemas.microsoft.com/office/drawing/2014/main" id="{9F0BFD75-7DAB-44B1-BC63-5D51878CC64C}"/>
                </a:ext>
              </a:extLst>
            </p:cNvPr>
            <p:cNvSpPr/>
            <p:nvPr/>
          </p:nvSpPr>
          <p:spPr>
            <a:xfrm>
              <a:off x="3770898" y="1483429"/>
              <a:ext cx="3714045" cy="2488410"/>
            </a:xfrm>
            <a:prstGeom prst="cloud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35BB70A-EF3F-4C11-B48B-BDEAE98C7B81}"/>
                </a:ext>
              </a:extLst>
            </p:cNvPr>
            <p:cNvSpPr txBox="1"/>
            <p:nvPr/>
          </p:nvSpPr>
          <p:spPr>
            <a:xfrm>
              <a:off x="4255911" y="2250580"/>
              <a:ext cx="337382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>
                  <a:latin typeface="Montserrat Light" panose="00000400000000000000" pitchFamily="2" charset="0"/>
                </a:rPr>
                <a:t>What is divide and conquer?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9869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18"/>
          <p:cNvSpPr txBox="1">
            <a:spLocks noGrp="1"/>
          </p:cNvSpPr>
          <p:nvPr>
            <p:ph type="body" idx="1"/>
          </p:nvPr>
        </p:nvSpPr>
        <p:spPr>
          <a:xfrm>
            <a:off x="2703011" y="1477463"/>
            <a:ext cx="5497800" cy="29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/>
              <a:t>- It is an algorithm design paradigm, isn’t a programming technique.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/>
              <a:t>- The basis of efficient algorithms for many problems.</a:t>
            </a:r>
            <a:endParaRPr sz="2400"/>
          </a:p>
        </p:txBody>
      </p:sp>
      <p:sp>
        <p:nvSpPr>
          <p:cNvPr id="657" name="Google Shape;657;p18"/>
          <p:cNvSpPr txBox="1">
            <a:spLocks noGrp="1"/>
          </p:cNvSpPr>
          <p:nvPr>
            <p:ph type="sldNum" idx="12"/>
          </p:nvPr>
        </p:nvSpPr>
        <p:spPr>
          <a:xfrm>
            <a:off x="854332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" name="Picture 2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7DD53A71-42AC-42B3-AC96-0C9202FA6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736" y="3585681"/>
            <a:ext cx="5340490" cy="148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730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FBF95C1-BA54-4427-A39C-A7C578F6D7FF}"/>
              </a:ext>
            </a:extLst>
          </p:cNvPr>
          <p:cNvSpPr/>
          <p:nvPr/>
        </p:nvSpPr>
        <p:spPr>
          <a:xfrm>
            <a:off x="659127" y="2235250"/>
            <a:ext cx="4080510" cy="25146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2" name="Google Shape;662;p19"/>
          <p:cNvSpPr txBox="1">
            <a:spLocks noGrp="1"/>
          </p:cNvSpPr>
          <p:nvPr>
            <p:ph type="title"/>
          </p:nvPr>
        </p:nvSpPr>
        <p:spPr>
          <a:xfrm>
            <a:off x="1344150" y="443969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Introduce Algorithm</a:t>
            </a:r>
            <a:endParaRPr/>
          </a:p>
        </p:txBody>
      </p:sp>
      <p:sp>
        <p:nvSpPr>
          <p:cNvPr id="664" name="Google Shape;664;p19"/>
          <p:cNvSpPr txBox="1">
            <a:spLocks noGrp="1"/>
          </p:cNvSpPr>
          <p:nvPr>
            <p:ph type="sldNum" idx="12"/>
          </p:nvPr>
        </p:nvSpPr>
        <p:spPr>
          <a:xfrm>
            <a:off x="8547650" y="4749850"/>
            <a:ext cx="558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AFD1CFF-EA3E-4122-AFF1-03AF8CE2B707}"/>
              </a:ext>
            </a:extLst>
          </p:cNvPr>
          <p:cNvSpPr/>
          <p:nvPr/>
        </p:nvSpPr>
        <p:spPr>
          <a:xfrm>
            <a:off x="597780" y="2101051"/>
            <a:ext cx="4080510" cy="2514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F2A467-0F5C-41CB-BF44-71B6AC614048}"/>
              </a:ext>
            </a:extLst>
          </p:cNvPr>
          <p:cNvSpPr txBox="1"/>
          <p:nvPr/>
        </p:nvSpPr>
        <p:spPr>
          <a:xfrm>
            <a:off x="841620" y="2450410"/>
            <a:ext cx="49758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Montserrat Light" panose="00000400000000000000" pitchFamily="2" charset="0"/>
              </a:rPr>
              <a:t>Have you </a:t>
            </a:r>
          </a:p>
          <a:p>
            <a:r>
              <a:rPr lang="en-US" sz="2800" b="1">
                <a:latin typeface="Montserrat Light" panose="00000400000000000000" pitchFamily="2" charset="0"/>
              </a:rPr>
              <a:t>seen or used the </a:t>
            </a:r>
          </a:p>
          <a:p>
            <a:r>
              <a:rPr lang="en-US" sz="2800" b="1">
                <a:latin typeface="Montserrat Light" panose="00000400000000000000" pitchFamily="2" charset="0"/>
              </a:rPr>
              <a:t>divide-and-conquer method?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E74A742-70D1-4F9B-9D66-7DE0614AC633}"/>
              </a:ext>
            </a:extLst>
          </p:cNvPr>
          <p:cNvGrpSpPr/>
          <p:nvPr/>
        </p:nvGrpSpPr>
        <p:grpSpPr>
          <a:xfrm>
            <a:off x="5375907" y="191303"/>
            <a:ext cx="3569973" cy="3569973"/>
            <a:chOff x="5044437" y="191303"/>
            <a:chExt cx="3569973" cy="3569973"/>
          </a:xfrm>
        </p:grpSpPr>
        <p:pic>
          <p:nvPicPr>
            <p:cNvPr id="7" name="Picture 6" descr="Diagram, schematic&#10;&#10;Description automatically generated">
              <a:extLst>
                <a:ext uri="{FF2B5EF4-FFF2-40B4-BE49-F238E27FC236}">
                  <a16:creationId xmlns:a16="http://schemas.microsoft.com/office/drawing/2014/main" id="{23A886D3-8365-4383-8929-5F6105EEE6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44437" y="191303"/>
              <a:ext cx="3569973" cy="3569973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C89B9C-ED03-4AA3-8D90-F674D9FAEF14}"/>
                </a:ext>
              </a:extLst>
            </p:cNvPr>
            <p:cNvSpPr/>
            <p:nvPr/>
          </p:nvSpPr>
          <p:spPr>
            <a:xfrm>
              <a:off x="5852160" y="2868930"/>
              <a:ext cx="2125980" cy="491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1907329"/>
      </p:ext>
    </p:extLst>
  </p:cSld>
  <p:clrMapOvr>
    <a:masterClrMapping/>
  </p:clrMapOvr>
</p:sld>
</file>

<file path=ppt/theme/theme1.xml><?xml version="1.0" encoding="utf-8"?>
<a:theme xmlns:a="http://schemas.openxmlformats.org/drawingml/2006/main" name="Wart template">
  <a:themeElements>
    <a:clrScheme name="Custom 347">
      <a:dk1>
        <a:srgbClr val="000000"/>
      </a:dk1>
      <a:lt1>
        <a:srgbClr val="FFFFFF"/>
      </a:lt1>
      <a:dk2>
        <a:srgbClr val="8D7C7C"/>
      </a:dk2>
      <a:lt2>
        <a:srgbClr val="ECE9E4"/>
      </a:lt2>
      <a:accent1>
        <a:srgbClr val="A61C00"/>
      </a:accent1>
      <a:accent2>
        <a:srgbClr val="F64646"/>
      </a:accent2>
      <a:accent3>
        <a:srgbClr val="FFA400"/>
      </a:accent3>
      <a:accent4>
        <a:srgbClr val="FFD488"/>
      </a:accent4>
      <a:accent5>
        <a:srgbClr val="FFC800"/>
      </a:accent5>
      <a:accent6>
        <a:srgbClr val="FFE37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1082</TotalTime>
  <Words>1151</Words>
  <Application>Microsoft Office PowerPoint</Application>
  <PresentationFormat>On-screen Show (16:9)</PresentationFormat>
  <Paragraphs>195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Montserrat Light</vt:lpstr>
      <vt:lpstr>Montserrat</vt:lpstr>
      <vt:lpstr>Amasis MT Pro Black</vt:lpstr>
      <vt:lpstr>Arial</vt:lpstr>
      <vt:lpstr>Courier New</vt:lpstr>
      <vt:lpstr>Calibri</vt:lpstr>
      <vt:lpstr>Times New Roman</vt:lpstr>
      <vt:lpstr>Montserrat ExtraBold</vt:lpstr>
      <vt:lpstr>Wart template</vt:lpstr>
      <vt:lpstr>Introduce the method   of designing a  DIVIDE  AND  CONQUER  algorithm</vt:lpstr>
      <vt:lpstr>Group 11</vt:lpstr>
      <vt:lpstr>Overview</vt:lpstr>
      <vt:lpstr>Warm up</vt:lpstr>
      <vt:lpstr>1. Introduce Algorithm</vt:lpstr>
      <vt:lpstr>Introduce Algorithm</vt:lpstr>
      <vt:lpstr>Introduce Algorithm</vt:lpstr>
      <vt:lpstr>PowerPoint Presentation</vt:lpstr>
      <vt:lpstr>Introduce Algorithm</vt:lpstr>
      <vt:lpstr>2. Generality Algorithm</vt:lpstr>
      <vt:lpstr>Feature of the problem</vt:lpstr>
      <vt:lpstr>PowerPoint Presentation</vt:lpstr>
      <vt:lpstr>PowerPoint Presentation</vt:lpstr>
      <vt:lpstr>Question</vt:lpstr>
      <vt:lpstr>PowerPoint Presentation</vt:lpstr>
      <vt:lpstr>Generality Algorithm</vt:lpstr>
      <vt:lpstr>PowerPoint Presentation</vt:lpstr>
      <vt:lpstr>T(n) = aT(n/b) + f(n)</vt:lpstr>
      <vt:lpstr>3. Problems</vt:lpstr>
      <vt:lpstr>Pseudocode</vt:lpstr>
      <vt:lpstr>Problems</vt:lpstr>
      <vt:lpstr>Problems</vt:lpstr>
      <vt:lpstr>4. Conclusion</vt:lpstr>
      <vt:lpstr>O(n.log(n))</vt:lpstr>
      <vt:lpstr>PowerPoint Presentation</vt:lpstr>
      <vt:lpstr>PowerPoint Presentation</vt:lpstr>
      <vt:lpstr>PowerPoint Presentation</vt:lpstr>
      <vt:lpstr>Thank          you!</vt:lpstr>
      <vt:lpstr>Report</vt:lpstr>
      <vt:lpstr>Report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DEVIDE AND CONQUER</dc:title>
  <cp:lastModifiedBy>Trương Quốc Trường</cp:lastModifiedBy>
  <cp:revision>74</cp:revision>
  <dcterms:modified xsi:type="dcterms:W3CDTF">2021-06-27T16:07:45Z</dcterms:modified>
</cp:coreProperties>
</file>