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9"/>
  </p:notesMasterIdLst>
  <p:sldIdLst>
    <p:sldId id="256" r:id="rId2"/>
    <p:sldId id="258" r:id="rId3"/>
    <p:sldId id="257" r:id="rId4"/>
    <p:sldId id="347" r:id="rId5"/>
    <p:sldId id="259" r:id="rId6"/>
    <p:sldId id="294" r:id="rId7"/>
    <p:sldId id="365" r:id="rId8"/>
    <p:sldId id="364" r:id="rId9"/>
    <p:sldId id="349" r:id="rId10"/>
    <p:sldId id="260" r:id="rId11"/>
    <p:sldId id="350" r:id="rId12"/>
    <p:sldId id="351" r:id="rId13"/>
    <p:sldId id="352" r:id="rId14"/>
    <p:sldId id="353" r:id="rId15"/>
    <p:sldId id="268" r:id="rId16"/>
    <p:sldId id="271" r:id="rId17"/>
    <p:sldId id="355" r:id="rId18"/>
    <p:sldId id="356" r:id="rId19"/>
    <p:sldId id="357" r:id="rId20"/>
    <p:sldId id="358" r:id="rId21"/>
    <p:sldId id="366" r:id="rId22"/>
    <p:sldId id="359" r:id="rId23"/>
    <p:sldId id="360" r:id="rId24"/>
    <p:sldId id="361" r:id="rId25"/>
    <p:sldId id="362" r:id="rId26"/>
    <p:sldId id="363" r:id="rId27"/>
    <p:sldId id="319" r:id="rId28"/>
  </p:sldIdLst>
  <p:sldSz cx="9144000" cy="5143500" type="screen16x9"/>
  <p:notesSz cx="6858000" cy="9144000"/>
  <p:embeddedFontLst>
    <p:embeddedFont>
      <p:font typeface="Montserrat" panose="020B0604020202020204" charset="0"/>
      <p:regular r:id="rId30"/>
      <p:bold r:id="rId31"/>
      <p:italic r:id="rId32"/>
      <p:boldItalic r:id="rId33"/>
    </p:embeddedFont>
    <p:embeddedFont>
      <p:font typeface="Vidaloka" panose="020B0604020202020204" charset="0"/>
      <p:regular r:id="rId34"/>
    </p:embeddedFont>
    <p:embeddedFont>
      <p:font typeface="Lato" panose="020B0604020202020204" charset="0"/>
      <p:regular r:id="rId35"/>
      <p:bold r:id="rId36"/>
      <p:italic r:id="rId37"/>
      <p:boldItalic r:id="rId38"/>
    </p:embeddedFont>
    <p:embeddedFont>
      <p:font typeface="Crimson Text" panose="020B0604020202020204" charset="0"/>
      <p:regular r:id="rId39"/>
      <p:bold r:id="rId40"/>
      <p:italic r:id="rId41"/>
      <p:boldItalic r:id="rId42"/>
    </p:embeddedFont>
    <p:embeddedFont>
      <p:font typeface="Merriweather Light" panose="020B0604020202020204" charset="0"/>
      <p:regular r:id="rId43"/>
      <p:bold r:id="rId44"/>
      <p:italic r:id="rId45"/>
      <p:boldItalic r:id="rId46"/>
    </p:embeddedFont>
    <p:embeddedFont>
      <p:font typeface="Open Sans" panose="020B0606030504020204" pitchFamily="3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6AEEAC-5C71-4E2A-B7C5-7D52C5449088}">
  <a:tblStyle styleId="{4B6AEEAC-5C71-4E2A-B7C5-7D52C54490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2" d="100"/>
          <a:sy n="112"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033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899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653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871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70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13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9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707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60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196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739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821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686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083f33e91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083f33e91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1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cc7554a04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cc7554a04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cc7554a04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cc7554a04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34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cc7554a04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cc7554a04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0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cc7554a04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cc7554a04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236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0" r:id="rId6"/>
    <p:sldLayoutId id="2147483661" r:id="rId7"/>
    <p:sldLayoutId id="2147483669" r:id="rId8"/>
    <p:sldLayoutId id="2147483678" r:id="rId9"/>
    <p:sldLayoutId id="2147483694" r:id="rId10"/>
    <p:sldLayoutId id="2147483695"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835402"/>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800" b="1" dirty="0" smtClean="0">
                <a:latin typeface="Montserrat" panose="020B0604020202020204" charset="0"/>
              </a:rPr>
              <a:t>Phân tích và dự đoán mưa ở Úc</a:t>
            </a:r>
            <a:endParaRPr sz="4800" b="1" dirty="0">
              <a:latin typeface="Montserrat" panose="020B0604020202020204" charset="0"/>
            </a:endParaRPr>
          </a:p>
        </p:txBody>
      </p:sp>
      <p:sp>
        <p:nvSpPr>
          <p:cNvPr id="483" name="Google Shape;483;p59"/>
          <p:cNvSpPr txBox="1">
            <a:spLocks noGrp="1"/>
          </p:cNvSpPr>
          <p:nvPr>
            <p:ph type="subTitle" idx="1"/>
          </p:nvPr>
        </p:nvSpPr>
        <p:spPr>
          <a:xfrm>
            <a:off x="1040000" y="2958354"/>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smtClean="0">
                <a:solidFill>
                  <a:schemeClr val="dk1"/>
                </a:solidFill>
              </a:rPr>
              <a:t>Nhóm 10</a:t>
            </a:r>
          </a:p>
          <a:p>
            <a:pPr marL="0" lvl="0" indent="0" algn="ctr"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510816" y="405295"/>
            <a:ext cx="4323000" cy="497700"/>
          </a:xfrm>
          <a:prstGeom prst="rect">
            <a:avLst/>
          </a:prstGeom>
        </p:spPr>
        <p:txBody>
          <a:bodyPr spcFirstLastPara="1" wrap="square" lIns="91425" tIns="91425" rIns="91425" bIns="91425" anchor="t" anchorCtr="0">
            <a:noAutofit/>
          </a:bodyPr>
          <a:lstStyle/>
          <a:p>
            <a:pPr lvl="0"/>
            <a:r>
              <a:rPr lang="vi-VN" sz="1600" b="1" dirty="0">
                <a:latin typeface="Montserrat" panose="020B0604020202020204" charset="0"/>
              </a:rPr>
              <a:t>Biểu đồ thể hiện lượng mưa ở các địa điểm trong năm </a:t>
            </a:r>
          </a:p>
        </p:txBody>
      </p:sp>
      <p:sp>
        <p:nvSpPr>
          <p:cNvPr id="535" name="Google Shape;535;p63"/>
          <p:cNvSpPr txBox="1">
            <a:spLocks noGrp="1"/>
          </p:cNvSpPr>
          <p:nvPr>
            <p:ph type="subTitle" idx="1"/>
          </p:nvPr>
        </p:nvSpPr>
        <p:spPr>
          <a:xfrm>
            <a:off x="5387162" y="980205"/>
            <a:ext cx="3239386" cy="4717572"/>
          </a:xfrm>
          <a:prstGeom prst="rect">
            <a:avLst/>
          </a:prstGeom>
        </p:spPr>
        <p:txBody>
          <a:bodyPr spcFirstLastPara="1" wrap="square" lIns="91425" tIns="91425" rIns="91425" bIns="91425" anchor="t" anchorCtr="0">
            <a:noAutofit/>
          </a:bodyPr>
          <a:lstStyle/>
          <a:p>
            <a:pPr algn="l"/>
            <a:r>
              <a:rPr lang="en-US" sz="1200" dirty="0" smtClean="0"/>
              <a:t>	</a:t>
            </a:r>
            <a:r>
              <a:rPr lang="en-US" sz="1200" dirty="0" err="1" smtClean="0"/>
              <a:t>Đông</a:t>
            </a:r>
            <a:r>
              <a:rPr lang="en-US" sz="1200" dirty="0" smtClean="0"/>
              <a:t> </a:t>
            </a:r>
            <a:r>
              <a:rPr lang="en-US" sz="1200" dirty="0" err="1"/>
              <a:t>Úc</a:t>
            </a:r>
            <a:r>
              <a:rPr lang="en-US" sz="1200" dirty="0"/>
              <a:t>: </a:t>
            </a:r>
            <a:r>
              <a:rPr lang="en-US" sz="1200" dirty="0" err="1"/>
              <a:t>Nổi</a:t>
            </a:r>
            <a:r>
              <a:rPr lang="en-US" sz="1200" dirty="0"/>
              <a:t> </a:t>
            </a:r>
            <a:r>
              <a:rPr lang="en-US" sz="1200" dirty="0" err="1"/>
              <a:t>bật</a:t>
            </a:r>
            <a:r>
              <a:rPr lang="en-US" sz="1200" dirty="0"/>
              <a:t> </a:t>
            </a:r>
            <a:r>
              <a:rPr lang="en-US" sz="1200" dirty="0" err="1"/>
              <a:t>với</a:t>
            </a:r>
            <a:r>
              <a:rPr lang="en-US" sz="1200" dirty="0"/>
              <a:t> </a:t>
            </a:r>
            <a:r>
              <a:rPr lang="en-US" sz="1200" dirty="0" err="1"/>
              <a:t>lượng</a:t>
            </a:r>
            <a:r>
              <a:rPr lang="en-US" sz="1200" dirty="0"/>
              <a:t> </a:t>
            </a:r>
            <a:r>
              <a:rPr lang="en-US" sz="1200" dirty="0" err="1"/>
              <a:t>mưa</a:t>
            </a:r>
            <a:r>
              <a:rPr lang="en-US" sz="1200" dirty="0"/>
              <a:t> </a:t>
            </a:r>
            <a:r>
              <a:rPr lang="en-US" sz="1200" dirty="0" err="1"/>
              <a:t>trung</a:t>
            </a:r>
            <a:r>
              <a:rPr lang="en-US" sz="1200" dirty="0"/>
              <a:t> </a:t>
            </a:r>
            <a:r>
              <a:rPr lang="en-US" sz="1200" dirty="0" err="1"/>
              <a:t>bình</a:t>
            </a:r>
            <a:r>
              <a:rPr lang="en-US" sz="1200" dirty="0"/>
              <a:t> </a:t>
            </a:r>
            <a:r>
              <a:rPr lang="en-US" sz="1200" dirty="0" err="1"/>
              <a:t>năm</a:t>
            </a:r>
            <a:r>
              <a:rPr lang="en-US" sz="1200" dirty="0"/>
              <a:t> </a:t>
            </a:r>
            <a:r>
              <a:rPr lang="en-US" sz="1200" dirty="0" err="1"/>
              <a:t>cao</a:t>
            </a:r>
            <a:r>
              <a:rPr lang="en-US" sz="1200" dirty="0"/>
              <a:t> </a:t>
            </a:r>
            <a:r>
              <a:rPr lang="en-US" sz="1200" dirty="0" err="1"/>
              <a:t>nhất</a:t>
            </a:r>
            <a:r>
              <a:rPr lang="en-US" sz="1200" dirty="0"/>
              <a:t>, </a:t>
            </a:r>
            <a:r>
              <a:rPr lang="en-US" sz="1200" dirty="0" err="1"/>
              <a:t>tập</a:t>
            </a:r>
            <a:r>
              <a:rPr lang="en-US" sz="1200" dirty="0"/>
              <a:t> </a:t>
            </a:r>
            <a:r>
              <a:rPr lang="en-US" sz="1200" dirty="0" err="1"/>
              <a:t>trung</a:t>
            </a:r>
            <a:r>
              <a:rPr lang="en-US" sz="1200" dirty="0"/>
              <a:t> ở </a:t>
            </a:r>
            <a:r>
              <a:rPr lang="en-US" sz="1200" dirty="0" err="1"/>
              <a:t>các</a:t>
            </a:r>
            <a:r>
              <a:rPr lang="en-US" sz="1200" dirty="0"/>
              <a:t> </a:t>
            </a:r>
            <a:r>
              <a:rPr lang="en-US" sz="1200" dirty="0" err="1"/>
              <a:t>địa</a:t>
            </a:r>
            <a:r>
              <a:rPr lang="en-US" sz="1200" dirty="0"/>
              <a:t> </a:t>
            </a:r>
            <a:r>
              <a:rPr lang="en-US" sz="1200" dirty="0" err="1"/>
              <a:t>điểm</a:t>
            </a:r>
            <a:r>
              <a:rPr lang="en-US" sz="1200" dirty="0"/>
              <a:t> </a:t>
            </a:r>
            <a:r>
              <a:rPr lang="en-US" sz="1200" dirty="0" err="1"/>
              <a:t>như</a:t>
            </a:r>
            <a:r>
              <a:rPr lang="en-US" sz="1200" dirty="0"/>
              <a:t> Cairns, Coffs </a:t>
            </a:r>
            <a:r>
              <a:rPr lang="en-US" sz="1200" dirty="0" err="1"/>
              <a:t>Harbour</a:t>
            </a:r>
            <a:r>
              <a:rPr lang="en-US" sz="1200" dirty="0"/>
              <a:t>, </a:t>
            </a:r>
            <a:r>
              <a:rPr lang="en-US" sz="1200" dirty="0" err="1"/>
              <a:t>với</a:t>
            </a:r>
            <a:r>
              <a:rPr lang="en-US" sz="1200" dirty="0"/>
              <a:t> </a:t>
            </a:r>
            <a:r>
              <a:rPr lang="en-US" sz="1200" dirty="0" err="1"/>
              <a:t>lượng</a:t>
            </a:r>
            <a:r>
              <a:rPr lang="en-US" sz="1200" dirty="0"/>
              <a:t> </a:t>
            </a:r>
            <a:r>
              <a:rPr lang="en-US" sz="1200" dirty="0" err="1"/>
              <a:t>mưa</a:t>
            </a:r>
            <a:r>
              <a:rPr lang="en-US" sz="1200" dirty="0"/>
              <a:t> </a:t>
            </a:r>
            <a:r>
              <a:rPr lang="en-US" sz="1200" dirty="0" err="1"/>
              <a:t>có</a:t>
            </a:r>
            <a:r>
              <a:rPr lang="en-US" sz="1200" dirty="0"/>
              <a:t> </a:t>
            </a:r>
            <a:r>
              <a:rPr lang="en-US" sz="1200" dirty="0" err="1"/>
              <a:t>thể</a:t>
            </a:r>
            <a:r>
              <a:rPr lang="en-US" sz="1200" dirty="0"/>
              <a:t> </a:t>
            </a:r>
            <a:r>
              <a:rPr lang="en-US" sz="1200" dirty="0" err="1"/>
              <a:t>vượt</a:t>
            </a:r>
            <a:r>
              <a:rPr lang="en-US" sz="1200" dirty="0"/>
              <a:t> 350 mm.</a:t>
            </a:r>
          </a:p>
          <a:p>
            <a:pPr algn="l"/>
            <a:endParaRPr lang="en-US" sz="1200" dirty="0"/>
          </a:p>
          <a:p>
            <a:pPr algn="l"/>
            <a:r>
              <a:rPr lang="en-US" sz="1200" dirty="0" smtClean="0"/>
              <a:t>	</a:t>
            </a:r>
            <a:r>
              <a:rPr lang="en-US" sz="1200" dirty="0" err="1" smtClean="0"/>
              <a:t>Tây</a:t>
            </a:r>
            <a:r>
              <a:rPr lang="en-US" sz="1200" dirty="0" smtClean="0"/>
              <a:t> </a:t>
            </a:r>
            <a:r>
              <a:rPr lang="en-US" sz="1200" dirty="0" err="1"/>
              <a:t>Úc</a:t>
            </a:r>
            <a:r>
              <a:rPr lang="en-US" sz="1200" dirty="0"/>
              <a:t> </a:t>
            </a:r>
            <a:r>
              <a:rPr lang="en-US" sz="1200" dirty="0" err="1"/>
              <a:t>và</a:t>
            </a:r>
            <a:r>
              <a:rPr lang="en-US" sz="1200" dirty="0"/>
              <a:t> Nam </a:t>
            </a:r>
            <a:r>
              <a:rPr lang="en-US" sz="1200" dirty="0" err="1"/>
              <a:t>Úc</a:t>
            </a:r>
            <a:r>
              <a:rPr lang="en-US" sz="1200" dirty="0"/>
              <a:t>: </a:t>
            </a:r>
            <a:r>
              <a:rPr lang="en-US" sz="1200" dirty="0" err="1"/>
              <a:t>Lượng</a:t>
            </a:r>
            <a:r>
              <a:rPr lang="en-US" sz="1200" dirty="0"/>
              <a:t> </a:t>
            </a:r>
            <a:r>
              <a:rPr lang="en-US" sz="1200" dirty="0" err="1"/>
              <a:t>mưa</a:t>
            </a:r>
            <a:r>
              <a:rPr lang="en-US" sz="1200" dirty="0"/>
              <a:t> </a:t>
            </a:r>
            <a:r>
              <a:rPr lang="en-US" sz="1200" dirty="0" err="1"/>
              <a:t>trung</a:t>
            </a:r>
            <a:r>
              <a:rPr lang="en-US" sz="1200" dirty="0"/>
              <a:t> </a:t>
            </a:r>
            <a:r>
              <a:rPr lang="en-US" sz="1200" dirty="0" err="1"/>
              <a:t>bình</a:t>
            </a:r>
            <a:r>
              <a:rPr lang="en-US" sz="1200" dirty="0"/>
              <a:t> </a:t>
            </a:r>
            <a:r>
              <a:rPr lang="en-US" sz="1200" dirty="0" err="1"/>
              <a:t>năm</a:t>
            </a:r>
            <a:r>
              <a:rPr lang="en-US" sz="1200" dirty="0"/>
              <a:t> </a:t>
            </a:r>
            <a:r>
              <a:rPr lang="en-US" sz="1200" dirty="0" err="1"/>
              <a:t>thấp</a:t>
            </a:r>
            <a:r>
              <a:rPr lang="en-US" sz="1200" dirty="0"/>
              <a:t> </a:t>
            </a:r>
            <a:r>
              <a:rPr lang="en-US" sz="1200" dirty="0" err="1"/>
              <a:t>hơn</a:t>
            </a:r>
            <a:r>
              <a:rPr lang="en-US" sz="1200" dirty="0"/>
              <a:t> </a:t>
            </a:r>
            <a:r>
              <a:rPr lang="en-US" sz="1200" dirty="0" err="1"/>
              <a:t>đáng</a:t>
            </a:r>
            <a:r>
              <a:rPr lang="en-US" sz="1200" dirty="0"/>
              <a:t> </a:t>
            </a:r>
            <a:r>
              <a:rPr lang="en-US" sz="1200" dirty="0" err="1"/>
              <a:t>kể</a:t>
            </a:r>
            <a:r>
              <a:rPr lang="en-US" sz="1200" dirty="0"/>
              <a:t> so </a:t>
            </a:r>
            <a:r>
              <a:rPr lang="en-US" sz="1200" dirty="0" err="1"/>
              <a:t>với</a:t>
            </a:r>
            <a:r>
              <a:rPr lang="en-US" sz="1200" dirty="0"/>
              <a:t> </a:t>
            </a:r>
            <a:r>
              <a:rPr lang="en-US" sz="1200" dirty="0" err="1"/>
              <a:t>Đông</a:t>
            </a:r>
            <a:r>
              <a:rPr lang="en-US" sz="1200" dirty="0"/>
              <a:t> </a:t>
            </a:r>
            <a:r>
              <a:rPr lang="en-US" sz="1200" dirty="0" err="1"/>
              <a:t>Úc</a:t>
            </a:r>
            <a:r>
              <a:rPr lang="en-US" sz="1200" dirty="0"/>
              <a:t>, </a:t>
            </a:r>
            <a:r>
              <a:rPr lang="en-US" sz="1200" dirty="0" err="1"/>
              <a:t>chỉ</a:t>
            </a:r>
            <a:r>
              <a:rPr lang="en-US" sz="1200" dirty="0"/>
              <a:t> </a:t>
            </a:r>
            <a:r>
              <a:rPr lang="en-US" sz="1200" dirty="0" err="1"/>
              <a:t>dao</a:t>
            </a:r>
            <a:r>
              <a:rPr lang="en-US" sz="1200" dirty="0"/>
              <a:t> </a:t>
            </a:r>
            <a:r>
              <a:rPr lang="en-US" sz="1200" dirty="0" err="1"/>
              <a:t>động</a:t>
            </a:r>
            <a:r>
              <a:rPr lang="en-US" sz="1200" dirty="0"/>
              <a:t> </a:t>
            </a:r>
            <a:r>
              <a:rPr lang="en-US" sz="1200" dirty="0" err="1"/>
              <a:t>từ</a:t>
            </a:r>
            <a:r>
              <a:rPr lang="en-US" sz="1200" dirty="0"/>
              <a:t> 50 mm </a:t>
            </a:r>
            <a:r>
              <a:rPr lang="en-US" sz="1200" dirty="0" err="1"/>
              <a:t>đến</a:t>
            </a:r>
            <a:r>
              <a:rPr lang="en-US" sz="1200" dirty="0"/>
              <a:t> 150 mm</a:t>
            </a:r>
          </a:p>
          <a:p>
            <a:pPr algn="l"/>
            <a:endParaRPr lang="en-US" sz="1200" dirty="0"/>
          </a:p>
          <a:p>
            <a:pPr algn="l"/>
            <a:r>
              <a:rPr lang="en-US" sz="1200" dirty="0" smtClean="0"/>
              <a:t>	</a:t>
            </a:r>
            <a:r>
              <a:rPr lang="en-US" sz="1200" dirty="0" err="1" smtClean="0"/>
              <a:t>Biểu</a:t>
            </a:r>
            <a:r>
              <a:rPr lang="en-US" sz="1200" dirty="0" smtClean="0"/>
              <a:t> </a:t>
            </a:r>
            <a:r>
              <a:rPr lang="en-US" sz="1200" dirty="0" err="1"/>
              <a:t>đồ</a:t>
            </a:r>
            <a:r>
              <a:rPr lang="en-US" sz="1200" dirty="0"/>
              <a:t> </a:t>
            </a:r>
            <a:r>
              <a:rPr lang="en-US" sz="1200" dirty="0" err="1"/>
              <a:t>cho</a:t>
            </a:r>
            <a:r>
              <a:rPr lang="en-US" sz="1200" dirty="0"/>
              <a:t> </a:t>
            </a:r>
            <a:r>
              <a:rPr lang="en-US" sz="1200" dirty="0" err="1"/>
              <a:t>thấy</a:t>
            </a:r>
            <a:r>
              <a:rPr lang="en-US" sz="1200" dirty="0"/>
              <a:t> </a:t>
            </a:r>
            <a:r>
              <a:rPr lang="en-US" sz="1200" dirty="0" err="1"/>
              <a:t>sự</a:t>
            </a:r>
            <a:r>
              <a:rPr lang="en-US" sz="1200" dirty="0"/>
              <a:t> </a:t>
            </a:r>
            <a:r>
              <a:rPr lang="en-US" sz="1200" dirty="0" err="1"/>
              <a:t>khác</a:t>
            </a:r>
            <a:r>
              <a:rPr lang="en-US" sz="1200" dirty="0"/>
              <a:t> </a:t>
            </a:r>
            <a:r>
              <a:rPr lang="en-US" sz="1200" dirty="0" err="1"/>
              <a:t>biệt</a:t>
            </a:r>
            <a:r>
              <a:rPr lang="en-US" sz="1200" dirty="0"/>
              <a:t> </a:t>
            </a:r>
            <a:r>
              <a:rPr lang="en-US" sz="1200" dirty="0" err="1"/>
              <a:t>rõ</a:t>
            </a:r>
            <a:r>
              <a:rPr lang="en-US" sz="1200" dirty="0"/>
              <a:t> </a:t>
            </a:r>
            <a:r>
              <a:rPr lang="en-US" sz="1200" dirty="0" err="1"/>
              <a:t>rệt</a:t>
            </a:r>
            <a:r>
              <a:rPr lang="en-US" sz="1200" dirty="0"/>
              <a:t> </a:t>
            </a:r>
            <a:r>
              <a:rPr lang="en-US" sz="1200" dirty="0" err="1"/>
              <a:t>về</a:t>
            </a:r>
            <a:r>
              <a:rPr lang="en-US" sz="1200" dirty="0"/>
              <a:t> </a:t>
            </a:r>
            <a:r>
              <a:rPr lang="en-US" sz="1200" dirty="0" err="1"/>
              <a:t>lượng</a:t>
            </a:r>
            <a:r>
              <a:rPr lang="en-US" sz="1200" dirty="0"/>
              <a:t> </a:t>
            </a:r>
            <a:r>
              <a:rPr lang="en-US" sz="1200" dirty="0" err="1"/>
              <a:t>mưa</a:t>
            </a:r>
            <a:r>
              <a:rPr lang="en-US" sz="1200" dirty="0"/>
              <a:t> </a:t>
            </a:r>
            <a:r>
              <a:rPr lang="en-US" sz="1200" dirty="0" err="1"/>
              <a:t>giữa</a:t>
            </a:r>
            <a:r>
              <a:rPr lang="en-US" sz="1200" dirty="0"/>
              <a:t> </a:t>
            </a:r>
            <a:r>
              <a:rPr lang="en-US" sz="1200" dirty="0" err="1"/>
              <a:t>các</a:t>
            </a:r>
            <a:r>
              <a:rPr lang="en-US" sz="1200" dirty="0"/>
              <a:t> </a:t>
            </a:r>
            <a:r>
              <a:rPr lang="en-US" sz="1200" dirty="0" err="1"/>
              <a:t>khu</a:t>
            </a:r>
            <a:r>
              <a:rPr lang="en-US" sz="1200" dirty="0"/>
              <a:t> </a:t>
            </a:r>
            <a:r>
              <a:rPr lang="en-US" sz="1200" dirty="0" err="1"/>
              <a:t>vực</a:t>
            </a:r>
            <a:r>
              <a:rPr lang="en-US" sz="1200" dirty="0"/>
              <a:t> ở </a:t>
            </a:r>
            <a:r>
              <a:rPr lang="en-US" sz="1200" dirty="0" err="1"/>
              <a:t>Úc</a:t>
            </a:r>
            <a:r>
              <a:rPr lang="en-US" sz="1200" dirty="0"/>
              <a:t> </a:t>
            </a:r>
            <a:r>
              <a:rPr lang="en-US" sz="1200" dirty="0" err="1"/>
              <a:t>và</a:t>
            </a:r>
            <a:r>
              <a:rPr lang="en-US" sz="1200" dirty="0"/>
              <a:t> </a:t>
            </a:r>
            <a:r>
              <a:rPr lang="en-US" sz="1200" dirty="0" err="1"/>
              <a:t>Yếu</a:t>
            </a:r>
            <a:r>
              <a:rPr lang="en-US" sz="1200" dirty="0"/>
              <a:t> </a:t>
            </a:r>
            <a:r>
              <a:rPr lang="en-US" sz="1200" dirty="0" err="1"/>
              <a:t>tố</a:t>
            </a:r>
            <a:r>
              <a:rPr lang="en-US" sz="1200" dirty="0"/>
              <a:t> </a:t>
            </a:r>
            <a:r>
              <a:rPr lang="en-US" sz="1200" dirty="0" err="1"/>
              <a:t>địa</a:t>
            </a:r>
            <a:r>
              <a:rPr lang="en-US" sz="1200" dirty="0"/>
              <a:t> </a:t>
            </a:r>
            <a:r>
              <a:rPr lang="en-US" sz="1200" dirty="0" err="1"/>
              <a:t>ly</a:t>
            </a:r>
            <a:r>
              <a:rPr lang="en-US" sz="1200" dirty="0"/>
              <a:t> </a:t>
            </a:r>
            <a:r>
              <a:rPr lang="en-US" sz="1200" dirty="0" err="1"/>
              <a:t>đóng</a:t>
            </a:r>
            <a:r>
              <a:rPr lang="en-US" sz="1200" dirty="0"/>
              <a:t> </a:t>
            </a:r>
            <a:r>
              <a:rPr lang="en-US" sz="1200" dirty="0" err="1"/>
              <a:t>vai</a:t>
            </a:r>
            <a:r>
              <a:rPr lang="en-US" sz="1200" dirty="0"/>
              <a:t> </a:t>
            </a:r>
            <a:r>
              <a:rPr lang="en-US" sz="1200" dirty="0" err="1"/>
              <a:t>trò</a:t>
            </a:r>
            <a:r>
              <a:rPr lang="en-US" sz="1200" dirty="0"/>
              <a:t> </a:t>
            </a:r>
            <a:r>
              <a:rPr lang="en-US" sz="1200" dirty="0" err="1"/>
              <a:t>quan</a:t>
            </a:r>
            <a:r>
              <a:rPr lang="en-US" sz="1200" dirty="0"/>
              <a:t> </a:t>
            </a:r>
            <a:r>
              <a:rPr lang="en-US" sz="1200" dirty="0" err="1"/>
              <a:t>trọng</a:t>
            </a:r>
            <a:r>
              <a:rPr lang="en-US" sz="1200" dirty="0"/>
              <a:t> </a:t>
            </a:r>
            <a:r>
              <a:rPr lang="en-US" sz="1200" dirty="0" err="1"/>
              <a:t>trong</a:t>
            </a:r>
            <a:r>
              <a:rPr lang="en-US" sz="1200" dirty="0"/>
              <a:t> </a:t>
            </a:r>
            <a:r>
              <a:rPr lang="en-US" sz="1200" dirty="0" err="1"/>
              <a:t>việc</a:t>
            </a:r>
            <a:r>
              <a:rPr lang="en-US" sz="1200" dirty="0"/>
              <a:t> </a:t>
            </a:r>
            <a:r>
              <a:rPr lang="en-US" sz="1200" dirty="0" err="1"/>
              <a:t>phân</a:t>
            </a:r>
            <a:r>
              <a:rPr lang="en-US" sz="1200" dirty="0"/>
              <a:t> </a:t>
            </a:r>
            <a:r>
              <a:rPr lang="en-US" sz="1200" dirty="0" err="1"/>
              <a:t>bố</a:t>
            </a:r>
            <a:r>
              <a:rPr lang="en-US" sz="1200" dirty="0"/>
              <a:t> </a:t>
            </a:r>
            <a:r>
              <a:rPr lang="en-US" sz="1200" dirty="0" err="1"/>
              <a:t>lượng</a:t>
            </a:r>
            <a:r>
              <a:rPr lang="en-US" sz="1200" dirty="0"/>
              <a:t> </a:t>
            </a:r>
            <a:r>
              <a:rPr lang="en-US" sz="1200" dirty="0" err="1"/>
              <a:t>mưa</a:t>
            </a:r>
            <a:r>
              <a:rPr lang="en-US" sz="1200" dirty="0"/>
              <a:t>, </a:t>
            </a:r>
            <a:r>
              <a:rPr lang="en-US" sz="1200" dirty="0" err="1"/>
              <a:t>bao</a:t>
            </a:r>
            <a:r>
              <a:rPr lang="en-US" sz="1200" dirty="0"/>
              <a:t> </a:t>
            </a:r>
            <a:r>
              <a:rPr lang="en-US" sz="1200" dirty="0" err="1"/>
              <a:t>gồm</a:t>
            </a:r>
            <a:r>
              <a:rPr lang="en-US" sz="1200" dirty="0"/>
              <a:t> </a:t>
            </a:r>
            <a:r>
              <a:rPr lang="en-US" sz="1200" dirty="0" err="1"/>
              <a:t>địa</a:t>
            </a:r>
            <a:r>
              <a:rPr lang="en-US" sz="1200" dirty="0"/>
              <a:t> </a:t>
            </a:r>
            <a:r>
              <a:rPr lang="en-US" sz="1200" dirty="0" err="1"/>
              <a:t>hình</a:t>
            </a:r>
            <a:r>
              <a:rPr lang="en-US" sz="1200" dirty="0"/>
              <a:t>, </a:t>
            </a:r>
            <a:r>
              <a:rPr lang="en-US" sz="1200" dirty="0" err="1"/>
              <a:t>hướng</a:t>
            </a:r>
            <a:r>
              <a:rPr lang="en-US" sz="1200" dirty="0"/>
              <a:t> </a:t>
            </a:r>
            <a:r>
              <a:rPr lang="en-US" sz="1200" dirty="0" err="1"/>
              <a:t>gió</a:t>
            </a:r>
            <a:r>
              <a:rPr lang="en-US" sz="1200" dirty="0"/>
              <a:t> </a:t>
            </a:r>
            <a:r>
              <a:rPr lang="en-US" sz="1200" dirty="0" err="1"/>
              <a:t>và</a:t>
            </a:r>
            <a:r>
              <a:rPr lang="en-US" sz="1200" dirty="0"/>
              <a:t> </a:t>
            </a:r>
            <a:r>
              <a:rPr lang="en-US" sz="1200" dirty="0" err="1"/>
              <a:t>dòng</a:t>
            </a:r>
            <a:r>
              <a:rPr lang="en-US" sz="1200" dirty="0"/>
              <a:t> </a:t>
            </a:r>
            <a:r>
              <a:rPr lang="en-US" sz="1200" dirty="0" err="1"/>
              <a:t>hải</a:t>
            </a:r>
            <a:r>
              <a:rPr lang="en-US" sz="1200" dirty="0"/>
              <a:t> </a:t>
            </a:r>
            <a:r>
              <a:rPr lang="en-US" sz="1200" dirty="0" err="1"/>
              <a:t>lưu</a:t>
            </a:r>
            <a:endParaRPr lang="en-US" sz="1200" dirty="0"/>
          </a:p>
        </p:txBody>
      </p:sp>
      <p:pic>
        <p:nvPicPr>
          <p:cNvPr id="4" name="Picture 3"/>
          <p:cNvPicPr>
            <a:picLocks noChangeAspect="1"/>
          </p:cNvPicPr>
          <p:nvPr/>
        </p:nvPicPr>
        <p:blipFill>
          <a:blip r:embed="rId3"/>
          <a:srcRect r="10181"/>
          <a:stretch>
            <a:fillRect/>
          </a:stretch>
        </p:blipFill>
        <p:spPr>
          <a:xfrm>
            <a:off x="302835" y="1051090"/>
            <a:ext cx="4892941" cy="3432866"/>
          </a:xfrm>
          <a:prstGeom prst="rect">
            <a:avLst/>
          </a:prstGeom>
          <a:effectLst>
            <a:glow rad="63500">
              <a:schemeClr val="accent1">
                <a:satMod val="175000"/>
                <a:alpha val="40000"/>
              </a:schemeClr>
            </a:glo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4437321" y="332869"/>
            <a:ext cx="4387702" cy="4102894"/>
          </a:xfrm>
          <a:prstGeom prst="rect">
            <a:avLst/>
          </a:prstGeom>
        </p:spPr>
        <p:txBody>
          <a:bodyPr spcFirstLastPara="1" wrap="square" lIns="91425" tIns="91425" rIns="91425" bIns="91425" anchor="t" anchorCtr="0">
            <a:noAutofit/>
          </a:bodyPr>
          <a:lstStyle/>
          <a:p>
            <a:r>
              <a:rPr lang="vi-VN" sz="1200" b="1" dirty="0"/>
              <a:t>Biểu đồ thể hiện phân bố hướng gió của tập dữ liệu về lượng mưa ở Úc</a:t>
            </a:r>
          </a:p>
          <a:p>
            <a:pPr algn="l"/>
            <a:r>
              <a:rPr lang="vi-VN" altLang="" sz="1200" dirty="0" smtClean="0"/>
              <a:t>	Hướng </a:t>
            </a:r>
            <a:r>
              <a:rPr lang="vi-VN" altLang="" sz="1200" dirty="0"/>
              <a:t>gió Tây (W) chiếm tỷ lệ lớn nhất trong ngày với số lần xuất hiện gần 10.000 lần từ năm 2008 đến năm 2017. Đây là hướng có gió mạnh nhất vì có tần suất xuất hiện cao nhất.</a:t>
            </a:r>
          </a:p>
          <a:p>
            <a:pPr algn="l"/>
            <a:endParaRPr lang="vi-VN" altLang="" sz="1200" dirty="0"/>
          </a:p>
          <a:p>
            <a:endParaRPr lang="vi-VN" altLang="" sz="1200" dirty="0" smtClean="0"/>
          </a:p>
          <a:p>
            <a:pPr algn="l"/>
            <a:endParaRPr lang="vi-VN" altLang="" sz="1200" dirty="0" smtClean="0"/>
          </a:p>
          <a:p>
            <a:pPr algn="l"/>
            <a:r>
              <a:rPr lang="vi-VN" altLang="" sz="1200" dirty="0" smtClean="0"/>
              <a:t>	Khi </a:t>
            </a:r>
            <a:r>
              <a:rPr lang="vi-VN" altLang="" sz="1200" dirty="0"/>
              <a:t>xem biểu đồ sự phân phối hướng gió vào lúc 9 giờ sáng, ta thấy hướng Bắc (N) có số lần xuất hiện nhiều nhất, đạt gần 12.000 lần từ năm 2008 đến năm 2017. Vì vậy, gió lúc 9h sáng xuất hiện nhiều nhất ở hướng Bắc.</a:t>
            </a:r>
          </a:p>
          <a:p>
            <a:endParaRPr lang="vi-VN" altLang="" sz="1200" dirty="0"/>
          </a:p>
          <a:p>
            <a:endParaRPr lang="vi-VN" altLang="" sz="1200" dirty="0" smtClean="0"/>
          </a:p>
          <a:p>
            <a:pPr algn="l"/>
            <a:endParaRPr lang="vi-VN" altLang="" sz="1200" dirty="0" smtClean="0"/>
          </a:p>
          <a:p>
            <a:pPr algn="l"/>
            <a:r>
              <a:rPr lang="vi-VN" altLang="" sz="1200" dirty="0" smtClean="0"/>
              <a:t>	Với </a:t>
            </a:r>
            <a:r>
              <a:rPr lang="vi-VN" altLang="" sz="1200" dirty="0"/>
              <a:t>biểu đồ phân bố hướng gió lúc 3 giờ chiều, hướng Đông Nam (SE) chiếm tỷ lệ xuất hiện cao nhất, với số lần xuất hiện dao động trên 10.000 lần trong khoảng thời gian từ năm 2008 đến năm 2017. Kết luận, gió lúc 3h chiều xuất hiện nhiều nhất ở hướng Đông Nam.</a:t>
            </a:r>
          </a:p>
        </p:txBody>
      </p:sp>
      <p:pic>
        <p:nvPicPr>
          <p:cNvPr id="5" name="Picture 4"/>
          <p:cNvPicPr>
            <a:picLocks noChangeAspect="1"/>
          </p:cNvPicPr>
          <p:nvPr/>
        </p:nvPicPr>
        <p:blipFill>
          <a:blip r:embed="rId3"/>
          <a:stretch>
            <a:fillRect/>
          </a:stretch>
        </p:blipFill>
        <p:spPr>
          <a:xfrm>
            <a:off x="439478" y="405019"/>
            <a:ext cx="3856075" cy="4341369"/>
          </a:xfrm>
          <a:prstGeom prst="rect">
            <a:avLst/>
          </a:prstGeom>
        </p:spPr>
      </p:pic>
    </p:spTree>
    <p:extLst>
      <p:ext uri="{BB962C8B-B14F-4D97-AF65-F5344CB8AC3E}">
        <p14:creationId xmlns:p14="http://schemas.microsoft.com/office/powerpoint/2010/main" val="54592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467833" y="399517"/>
            <a:ext cx="8116186" cy="755888"/>
          </a:xfrm>
          <a:prstGeom prst="rect">
            <a:avLst/>
          </a:prstGeom>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r>
              <a:rPr lang="vi-VN" sz="1200" b="1" dirty="0">
                <a:latin typeface="Montserrat" panose="020B0604020202020204" charset="0"/>
                <a:sym typeface="+mn-ea"/>
              </a:rPr>
              <a:t>Biểu đồ thể hiện sự phân bố của các tham số thời tiết (tốc độ gió, độ ẩm, áp suất, nhiệt độ) tại hai thời điểm trong ngày: 9 giờ sáng và 3 giờ chiều</a:t>
            </a:r>
            <a:r>
              <a:rPr lang="vi-VN" sz="1200" dirty="0">
                <a:latin typeface="Montserrat" panose="020B0604020202020204" charset="0"/>
                <a:sym typeface="+mn-ea"/>
              </a:rPr>
              <a:t>. Biểu đồ được chia thành 8 ô con, mỗi ô con dành cho một tham số thời tiết và được hiển thị dưới dạng biểu đồ phân bố (histogram hoặc kernel density plot).</a:t>
            </a:r>
            <a:br>
              <a:rPr lang="vi-VN" sz="1200" dirty="0">
                <a:latin typeface="Montserrat" panose="020B0604020202020204" charset="0"/>
                <a:sym typeface="+mn-ea"/>
              </a:rPr>
            </a:br>
            <a:endParaRPr lang="en-US" sz="1200" dirty="0">
              <a:latin typeface="Montserrat" panose="020B0604020202020204" charset="0"/>
              <a:sym typeface="+mn-ea"/>
            </a:endParaRPr>
          </a:p>
        </p:txBody>
      </p:sp>
      <p:pic>
        <p:nvPicPr>
          <p:cNvPr id="7" name="Picture 6"/>
          <p:cNvPicPr>
            <a:picLocks noChangeAspect="1"/>
          </p:cNvPicPr>
          <p:nvPr/>
        </p:nvPicPr>
        <p:blipFill>
          <a:blip r:embed="rId3"/>
          <a:stretch>
            <a:fillRect/>
          </a:stretch>
        </p:blipFill>
        <p:spPr>
          <a:xfrm>
            <a:off x="567071" y="1155405"/>
            <a:ext cx="4111256" cy="3558362"/>
          </a:xfrm>
          <a:prstGeom prst="rect">
            <a:avLst/>
          </a:prstGeom>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4742122" y="1155405"/>
            <a:ext cx="3962400" cy="3558362"/>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242684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5123541" y="543326"/>
            <a:ext cx="3817594" cy="4102894"/>
          </a:xfrm>
          <a:prstGeom prst="rect">
            <a:avLst/>
          </a:prstGeom>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marL="0" lvl="0" indent="0" algn="l">
              <a:buClrTx/>
              <a:buSzTx/>
            </a:pPr>
            <a:r>
              <a:rPr lang="en-US" sz="1400" b="1" dirty="0" err="1">
                <a:solidFill>
                  <a:sysClr val="windowText" lastClr="000000"/>
                </a:solidFill>
              </a:rPr>
              <a:t>Tốc</a:t>
            </a:r>
            <a:r>
              <a:rPr lang="en-US" sz="1400" b="1" dirty="0">
                <a:solidFill>
                  <a:sysClr val="windowText" lastClr="000000"/>
                </a:solidFill>
              </a:rPr>
              <a:t> </a:t>
            </a:r>
            <a:r>
              <a:rPr lang="en-US" sz="1400" b="1" dirty="0" err="1">
                <a:solidFill>
                  <a:sysClr val="windowText" lastClr="000000"/>
                </a:solidFill>
              </a:rPr>
              <a:t>độ</a:t>
            </a:r>
            <a:r>
              <a:rPr lang="en-US" sz="1400" b="1" dirty="0">
                <a:solidFill>
                  <a:sysClr val="windowText" lastClr="000000"/>
                </a:solidFill>
              </a:rPr>
              <a:t> </a:t>
            </a:r>
            <a:r>
              <a:rPr lang="en-US" sz="1400" b="1" dirty="0" err="1">
                <a:solidFill>
                  <a:sysClr val="windowText" lastClr="000000"/>
                </a:solidFill>
              </a:rPr>
              <a:t>gió</a:t>
            </a:r>
            <a:r>
              <a:rPr lang="en-US" sz="1400" b="1" dirty="0">
                <a:solidFill>
                  <a:sysClr val="windowText" lastClr="000000"/>
                </a:solidFill>
              </a:rPr>
              <a:t>:</a:t>
            </a:r>
          </a:p>
          <a:p>
            <a:pPr marL="0" lvl="0" indent="0" algn="l">
              <a:buClrTx/>
              <a:buSzTx/>
            </a:pPr>
            <a:r>
              <a:rPr lang="en-US" sz="1400" dirty="0">
                <a:solidFill>
                  <a:sysClr val="windowText" lastClr="000000"/>
                </a:solidFill>
              </a:rPr>
              <a:t>9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sáng</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0 </a:t>
            </a:r>
            <a:r>
              <a:rPr lang="en-US" sz="1400" dirty="0" err="1">
                <a:solidFill>
                  <a:sysClr val="windowText" lastClr="000000"/>
                </a:solidFill>
              </a:rPr>
              <a:t>đến</a:t>
            </a:r>
            <a:r>
              <a:rPr lang="en-US" sz="1400" dirty="0">
                <a:solidFill>
                  <a:sysClr val="windowText" lastClr="000000"/>
                </a:solidFill>
              </a:rPr>
              <a:t> 20 km/h, </a:t>
            </a:r>
            <a:r>
              <a:rPr lang="en-US" sz="1400" dirty="0" err="1">
                <a:solidFill>
                  <a:sysClr val="windowText" lastClr="000000"/>
                </a:solidFill>
              </a:rPr>
              <a:t>phân</a:t>
            </a:r>
            <a:r>
              <a:rPr lang="en-US" sz="1400" dirty="0">
                <a:solidFill>
                  <a:sysClr val="windowText" lastClr="000000"/>
                </a:solidFill>
              </a:rPr>
              <a:t> </a:t>
            </a:r>
            <a:r>
              <a:rPr lang="en-US" sz="1400" dirty="0" err="1">
                <a:solidFill>
                  <a:sysClr val="windowText" lastClr="000000"/>
                </a:solidFill>
              </a:rPr>
              <a:t>bố</a:t>
            </a:r>
            <a:r>
              <a:rPr lang="en-US" sz="1400" dirty="0">
                <a:solidFill>
                  <a:sysClr val="windowText" lastClr="000000"/>
                </a:solidFill>
              </a:rPr>
              <a:t> </a:t>
            </a:r>
            <a:r>
              <a:rPr lang="en-US" sz="1400" dirty="0" err="1">
                <a:solidFill>
                  <a:sysClr val="windowText" lastClr="000000"/>
                </a:solidFill>
              </a:rPr>
              <a:t>đều</a:t>
            </a:r>
            <a:r>
              <a:rPr lang="en-US" sz="1400" dirty="0">
                <a:solidFill>
                  <a:sysClr val="windowText" lastClr="000000"/>
                </a:solidFill>
              </a:rPr>
              <a:t> </a:t>
            </a:r>
            <a:r>
              <a:rPr lang="en-US" sz="1400" dirty="0" err="1">
                <a:solidFill>
                  <a:sysClr val="windowText" lastClr="000000"/>
                </a:solidFill>
              </a:rPr>
              <a:t>đặn</a:t>
            </a:r>
            <a:r>
              <a:rPr lang="en-US" sz="1400" dirty="0">
                <a:solidFill>
                  <a:sysClr val="windowText" lastClr="000000"/>
                </a:solidFill>
              </a:rPr>
              <a:t>.</a:t>
            </a:r>
          </a:p>
          <a:p>
            <a:pPr marL="0" lvl="0" indent="0" algn="l">
              <a:buClrTx/>
              <a:buSzTx/>
            </a:pPr>
            <a:r>
              <a:rPr lang="en-US" sz="1400" dirty="0">
                <a:solidFill>
                  <a:sysClr val="windowText" lastClr="000000"/>
                </a:solidFill>
              </a:rPr>
              <a:t>3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chiều</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0 </a:t>
            </a:r>
            <a:r>
              <a:rPr lang="en-US" sz="1400" dirty="0" err="1">
                <a:solidFill>
                  <a:sysClr val="windowText" lastClr="000000"/>
                </a:solidFill>
              </a:rPr>
              <a:t>đến</a:t>
            </a:r>
            <a:r>
              <a:rPr lang="en-US" sz="1400" dirty="0">
                <a:solidFill>
                  <a:sysClr val="windowText" lastClr="000000"/>
                </a:solidFill>
              </a:rPr>
              <a:t> 25 km/h, </a:t>
            </a:r>
            <a:r>
              <a:rPr lang="en-US" sz="1400" dirty="0" err="1">
                <a:solidFill>
                  <a:sysClr val="windowText" lastClr="000000"/>
                </a:solidFill>
              </a:rPr>
              <a:t>nghiêng</a:t>
            </a:r>
            <a:r>
              <a:rPr lang="en-US" sz="1400" dirty="0">
                <a:solidFill>
                  <a:sysClr val="windowText" lastClr="000000"/>
                </a:solidFill>
              </a:rPr>
              <a:t> </a:t>
            </a:r>
            <a:r>
              <a:rPr lang="en-US" sz="1400" dirty="0" err="1">
                <a:solidFill>
                  <a:sysClr val="windowText" lastClr="000000"/>
                </a:solidFill>
              </a:rPr>
              <a:t>về</a:t>
            </a:r>
            <a:r>
              <a:rPr lang="en-US" sz="1400" dirty="0">
                <a:solidFill>
                  <a:sysClr val="windowText" lastClr="000000"/>
                </a:solidFill>
              </a:rPr>
              <a:t> </a:t>
            </a:r>
            <a:r>
              <a:rPr lang="en-US" sz="1400" dirty="0" err="1">
                <a:solidFill>
                  <a:sysClr val="windowText" lastClr="000000"/>
                </a:solidFill>
              </a:rPr>
              <a:t>tốc</a:t>
            </a:r>
            <a:r>
              <a:rPr lang="en-US" sz="1400" dirty="0">
                <a:solidFill>
                  <a:sysClr val="windowText" lastClr="000000"/>
                </a:solidFill>
              </a:rPr>
              <a:t> </a:t>
            </a:r>
            <a:r>
              <a:rPr lang="en-US" sz="1400" dirty="0" err="1">
                <a:solidFill>
                  <a:sysClr val="windowText" lastClr="000000"/>
                </a:solidFill>
              </a:rPr>
              <a:t>độ</a:t>
            </a:r>
            <a:r>
              <a:rPr lang="en-US" sz="1400" dirty="0">
                <a:solidFill>
                  <a:sysClr val="windowText" lastClr="000000"/>
                </a:solidFill>
              </a:rPr>
              <a:t> </a:t>
            </a:r>
            <a:r>
              <a:rPr lang="en-US" sz="1400" dirty="0" err="1">
                <a:solidFill>
                  <a:sysClr val="windowText" lastClr="000000"/>
                </a:solidFill>
              </a:rPr>
              <a:t>cao</a:t>
            </a:r>
            <a:r>
              <a:rPr lang="en-US" sz="1400" dirty="0">
                <a:solidFill>
                  <a:sysClr val="windowText" lastClr="000000"/>
                </a:solidFill>
              </a:rPr>
              <a:t> </a:t>
            </a:r>
            <a:r>
              <a:rPr lang="en-US" sz="1400" dirty="0" err="1">
                <a:solidFill>
                  <a:sysClr val="windowText" lastClr="000000"/>
                </a:solidFill>
              </a:rPr>
              <a:t>hơn</a:t>
            </a:r>
            <a:r>
              <a:rPr lang="en-US" sz="1400" dirty="0">
                <a:solidFill>
                  <a:sysClr val="windowText" lastClr="000000"/>
                </a:solidFill>
              </a:rPr>
              <a:t>, </a:t>
            </a:r>
            <a:r>
              <a:rPr lang="en-US" sz="1400" dirty="0" err="1">
                <a:solidFill>
                  <a:sysClr val="windowText" lastClr="000000"/>
                </a:solidFill>
              </a:rPr>
              <a:t>cho</a:t>
            </a:r>
            <a:r>
              <a:rPr lang="en-US" sz="1400" dirty="0">
                <a:solidFill>
                  <a:sysClr val="windowText" lastClr="000000"/>
                </a:solidFill>
              </a:rPr>
              <a:t> </a:t>
            </a:r>
            <a:r>
              <a:rPr lang="en-US" sz="1400" dirty="0" err="1">
                <a:solidFill>
                  <a:sysClr val="windowText" lastClr="000000"/>
                </a:solidFill>
              </a:rPr>
              <a:t>thấy</a:t>
            </a:r>
            <a:r>
              <a:rPr lang="en-US" sz="1400" dirty="0">
                <a:solidFill>
                  <a:sysClr val="windowText" lastClr="000000"/>
                </a:solidFill>
              </a:rPr>
              <a:t> </a:t>
            </a:r>
            <a:r>
              <a:rPr lang="en-US" sz="1400" dirty="0" err="1">
                <a:solidFill>
                  <a:sysClr val="windowText" lastClr="000000"/>
                </a:solidFill>
              </a:rPr>
              <a:t>gió</a:t>
            </a:r>
            <a:r>
              <a:rPr lang="en-US" sz="1400" dirty="0">
                <a:solidFill>
                  <a:sysClr val="windowText" lastClr="000000"/>
                </a:solidFill>
              </a:rPr>
              <a:t> </a:t>
            </a:r>
            <a:r>
              <a:rPr lang="en-US" sz="1400" dirty="0" err="1">
                <a:solidFill>
                  <a:sysClr val="windowText" lastClr="000000"/>
                </a:solidFill>
              </a:rPr>
              <a:t>thường</a:t>
            </a:r>
            <a:r>
              <a:rPr lang="en-US" sz="1400" dirty="0">
                <a:solidFill>
                  <a:sysClr val="windowText" lastClr="000000"/>
                </a:solidFill>
              </a:rPr>
              <a:t> </a:t>
            </a:r>
            <a:r>
              <a:rPr lang="en-US" sz="1400" dirty="0" err="1">
                <a:solidFill>
                  <a:sysClr val="windowText" lastClr="000000"/>
                </a:solidFill>
              </a:rPr>
              <a:t>mạnh</a:t>
            </a:r>
            <a:r>
              <a:rPr lang="en-US" sz="1400" dirty="0">
                <a:solidFill>
                  <a:sysClr val="windowText" lastClr="000000"/>
                </a:solidFill>
              </a:rPr>
              <a:t> </a:t>
            </a:r>
            <a:r>
              <a:rPr lang="en-US" sz="1400" dirty="0" err="1">
                <a:solidFill>
                  <a:sysClr val="windowText" lastClr="000000"/>
                </a:solidFill>
              </a:rPr>
              <a:t>hơn</a:t>
            </a:r>
            <a:r>
              <a:rPr lang="en-US" sz="1400" dirty="0">
                <a:solidFill>
                  <a:sysClr val="windowText" lastClr="000000"/>
                </a:solidFill>
              </a:rPr>
              <a:t> </a:t>
            </a:r>
            <a:r>
              <a:rPr lang="en-US" sz="1400" dirty="0" err="1">
                <a:solidFill>
                  <a:sysClr val="windowText" lastClr="000000"/>
                </a:solidFill>
              </a:rPr>
              <a:t>vào</a:t>
            </a:r>
            <a:r>
              <a:rPr lang="en-US" sz="1400" dirty="0">
                <a:solidFill>
                  <a:sysClr val="windowText" lastClr="000000"/>
                </a:solidFill>
              </a:rPr>
              <a:t> </a:t>
            </a:r>
            <a:r>
              <a:rPr lang="en-US" sz="1400" dirty="0" err="1">
                <a:solidFill>
                  <a:sysClr val="windowText" lastClr="000000"/>
                </a:solidFill>
              </a:rPr>
              <a:t>buổi</a:t>
            </a:r>
            <a:r>
              <a:rPr lang="en-US" sz="1400" dirty="0">
                <a:solidFill>
                  <a:sysClr val="windowText" lastClr="000000"/>
                </a:solidFill>
              </a:rPr>
              <a:t> </a:t>
            </a:r>
            <a:r>
              <a:rPr lang="en-US" sz="1400" dirty="0" err="1">
                <a:solidFill>
                  <a:sysClr val="windowText" lastClr="000000"/>
                </a:solidFill>
              </a:rPr>
              <a:t>chiều</a:t>
            </a:r>
            <a:r>
              <a:rPr lang="en-US" sz="1400" dirty="0">
                <a:solidFill>
                  <a:sysClr val="windowText" lastClr="000000"/>
                </a:solidFill>
              </a:rPr>
              <a:t>.</a:t>
            </a:r>
          </a:p>
          <a:p>
            <a:pPr marL="0" lvl="0" indent="0" algn="l">
              <a:buClrTx/>
              <a:buSzTx/>
            </a:pPr>
            <a:endParaRPr lang="en-US" sz="1400" dirty="0">
              <a:solidFill>
                <a:sysClr val="windowText" lastClr="000000"/>
              </a:solidFill>
            </a:endParaRPr>
          </a:p>
          <a:p>
            <a:pPr marL="0" lvl="0" indent="0" algn="l">
              <a:buClrTx/>
              <a:buSzTx/>
            </a:pPr>
            <a:endParaRPr lang="en-US" sz="1400" dirty="0">
              <a:solidFill>
                <a:sysClr val="windowText" lastClr="000000"/>
              </a:solidFill>
            </a:endParaRPr>
          </a:p>
          <a:p>
            <a:pPr marL="0" lvl="0" indent="0" algn="l">
              <a:buClrTx/>
              <a:buSzTx/>
            </a:pPr>
            <a:endParaRPr lang="en-US" sz="1400" dirty="0">
              <a:solidFill>
                <a:sysClr val="windowText" lastClr="000000"/>
              </a:solidFill>
            </a:endParaRPr>
          </a:p>
          <a:p>
            <a:pPr marL="0" lvl="0" indent="0" algn="l">
              <a:buClrTx/>
              <a:buSzTx/>
            </a:pPr>
            <a:endParaRPr lang="en-US" sz="1400" dirty="0">
              <a:solidFill>
                <a:sysClr val="windowText" lastClr="000000"/>
              </a:solidFill>
            </a:endParaRPr>
          </a:p>
          <a:p>
            <a:pPr marL="0" lvl="0" indent="0" algn="l">
              <a:buClrTx/>
              <a:buSzTx/>
            </a:pPr>
            <a:r>
              <a:rPr lang="en-US" sz="1400" b="1" dirty="0" err="1">
                <a:solidFill>
                  <a:sysClr val="windowText" lastClr="000000"/>
                </a:solidFill>
              </a:rPr>
              <a:t>Độ</a:t>
            </a:r>
            <a:r>
              <a:rPr lang="en-US" sz="1400" b="1" dirty="0">
                <a:solidFill>
                  <a:sysClr val="windowText" lastClr="000000"/>
                </a:solidFill>
              </a:rPr>
              <a:t> </a:t>
            </a:r>
            <a:r>
              <a:rPr lang="en-US" sz="1400" b="1" dirty="0" err="1">
                <a:solidFill>
                  <a:sysClr val="windowText" lastClr="000000"/>
                </a:solidFill>
              </a:rPr>
              <a:t>ẩm</a:t>
            </a:r>
            <a:r>
              <a:rPr lang="en-US" sz="1400" b="1" dirty="0">
                <a:solidFill>
                  <a:sysClr val="windowText" lastClr="000000"/>
                </a:solidFill>
              </a:rPr>
              <a:t>:</a:t>
            </a:r>
          </a:p>
          <a:p>
            <a:pPr marL="0" lvl="0" indent="0" algn="l">
              <a:buClrTx/>
              <a:buSzTx/>
            </a:pPr>
            <a:r>
              <a:rPr lang="en-US" sz="1400" dirty="0">
                <a:solidFill>
                  <a:sysClr val="windowText" lastClr="000000"/>
                </a:solidFill>
              </a:rPr>
              <a:t>9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sáng</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50% </a:t>
            </a:r>
            <a:r>
              <a:rPr lang="en-US" sz="1400" dirty="0" err="1">
                <a:solidFill>
                  <a:sysClr val="windowText" lastClr="000000"/>
                </a:solidFill>
              </a:rPr>
              <a:t>đến</a:t>
            </a:r>
            <a:r>
              <a:rPr lang="en-US" sz="1400" dirty="0">
                <a:solidFill>
                  <a:sysClr val="windowText" lastClr="000000"/>
                </a:solidFill>
              </a:rPr>
              <a:t> 100%, </a:t>
            </a:r>
            <a:r>
              <a:rPr lang="en-US" sz="1400" dirty="0" err="1">
                <a:solidFill>
                  <a:sysClr val="windowText" lastClr="000000"/>
                </a:solidFill>
              </a:rPr>
              <a:t>nghiêng</a:t>
            </a:r>
            <a:r>
              <a:rPr lang="en-US" sz="1400" dirty="0">
                <a:solidFill>
                  <a:sysClr val="windowText" lastClr="000000"/>
                </a:solidFill>
              </a:rPr>
              <a:t> </a:t>
            </a:r>
            <a:r>
              <a:rPr lang="en-US" sz="1400" dirty="0" err="1">
                <a:solidFill>
                  <a:sysClr val="windowText" lastClr="000000"/>
                </a:solidFill>
              </a:rPr>
              <a:t>về</a:t>
            </a:r>
            <a:r>
              <a:rPr lang="en-US" sz="1400" dirty="0">
                <a:solidFill>
                  <a:sysClr val="windowText" lastClr="000000"/>
                </a:solidFill>
              </a:rPr>
              <a:t> </a:t>
            </a:r>
            <a:r>
              <a:rPr lang="en-US" sz="1400" dirty="0" err="1">
                <a:solidFill>
                  <a:sysClr val="windowText" lastClr="000000"/>
                </a:solidFill>
              </a:rPr>
              <a:t>độ</a:t>
            </a:r>
            <a:r>
              <a:rPr lang="en-US" sz="1400" dirty="0">
                <a:solidFill>
                  <a:sysClr val="windowText" lastClr="000000"/>
                </a:solidFill>
              </a:rPr>
              <a:t> </a:t>
            </a:r>
            <a:r>
              <a:rPr lang="en-US" sz="1400" dirty="0" err="1">
                <a:solidFill>
                  <a:sysClr val="windowText" lastClr="000000"/>
                </a:solidFill>
              </a:rPr>
              <a:t>ẩm</a:t>
            </a:r>
            <a:r>
              <a:rPr lang="en-US" sz="1400" dirty="0">
                <a:solidFill>
                  <a:sysClr val="windowText" lastClr="000000"/>
                </a:solidFill>
              </a:rPr>
              <a:t> </a:t>
            </a:r>
            <a:r>
              <a:rPr lang="en-US" sz="1400" dirty="0" err="1">
                <a:solidFill>
                  <a:sysClr val="windowText" lastClr="000000"/>
                </a:solidFill>
              </a:rPr>
              <a:t>cao</a:t>
            </a:r>
            <a:r>
              <a:rPr lang="en-US" sz="1400" dirty="0">
                <a:solidFill>
                  <a:sysClr val="windowText" lastClr="000000"/>
                </a:solidFill>
              </a:rPr>
              <a:t>, </a:t>
            </a:r>
            <a:r>
              <a:rPr lang="en-US" sz="1400" dirty="0" err="1">
                <a:solidFill>
                  <a:sysClr val="windowText" lastClr="000000"/>
                </a:solidFill>
              </a:rPr>
              <a:t>cho</a:t>
            </a:r>
            <a:r>
              <a:rPr lang="en-US" sz="1400" dirty="0">
                <a:solidFill>
                  <a:sysClr val="windowText" lastClr="000000"/>
                </a:solidFill>
              </a:rPr>
              <a:t> </a:t>
            </a:r>
            <a:r>
              <a:rPr lang="en-US" sz="1400" dirty="0" err="1">
                <a:solidFill>
                  <a:sysClr val="windowText" lastClr="000000"/>
                </a:solidFill>
              </a:rPr>
              <a:t>thấy</a:t>
            </a:r>
            <a:r>
              <a:rPr lang="en-US" sz="1400" dirty="0">
                <a:solidFill>
                  <a:sysClr val="windowText" lastClr="000000"/>
                </a:solidFill>
              </a:rPr>
              <a:t> </a:t>
            </a:r>
            <a:r>
              <a:rPr lang="en-US" sz="1400" dirty="0" err="1">
                <a:solidFill>
                  <a:sysClr val="windowText" lastClr="000000"/>
                </a:solidFill>
              </a:rPr>
              <a:t>buổi</a:t>
            </a:r>
            <a:r>
              <a:rPr lang="en-US" sz="1400" dirty="0">
                <a:solidFill>
                  <a:sysClr val="windowText" lastClr="000000"/>
                </a:solidFill>
              </a:rPr>
              <a:t> </a:t>
            </a:r>
            <a:r>
              <a:rPr lang="en-US" sz="1400" dirty="0" err="1">
                <a:solidFill>
                  <a:sysClr val="windowText" lastClr="000000"/>
                </a:solidFill>
              </a:rPr>
              <a:t>sáng</a:t>
            </a:r>
            <a:r>
              <a:rPr lang="en-US" sz="1400" dirty="0">
                <a:solidFill>
                  <a:sysClr val="windowText" lastClr="000000"/>
                </a:solidFill>
              </a:rPr>
              <a:t> </a:t>
            </a:r>
            <a:r>
              <a:rPr lang="en-US" sz="1400" dirty="0" err="1">
                <a:solidFill>
                  <a:sysClr val="windowText" lastClr="000000"/>
                </a:solidFill>
              </a:rPr>
              <a:t>thường</a:t>
            </a:r>
            <a:r>
              <a:rPr lang="en-US" sz="1400" dirty="0">
                <a:solidFill>
                  <a:sysClr val="windowText" lastClr="000000"/>
                </a:solidFill>
              </a:rPr>
              <a:t> </a:t>
            </a:r>
            <a:r>
              <a:rPr lang="en-US" sz="1400" dirty="0" err="1">
                <a:solidFill>
                  <a:sysClr val="windowText" lastClr="000000"/>
                </a:solidFill>
              </a:rPr>
              <a:t>ẩm</a:t>
            </a:r>
            <a:r>
              <a:rPr lang="en-US" sz="1400" dirty="0">
                <a:solidFill>
                  <a:sysClr val="windowText" lastClr="000000"/>
                </a:solidFill>
              </a:rPr>
              <a:t> </a:t>
            </a:r>
            <a:r>
              <a:rPr lang="en-US" sz="1400" dirty="0" err="1">
                <a:solidFill>
                  <a:sysClr val="windowText" lastClr="000000"/>
                </a:solidFill>
              </a:rPr>
              <a:t>hơn</a:t>
            </a:r>
            <a:r>
              <a:rPr lang="en-US" sz="1400" dirty="0">
                <a:solidFill>
                  <a:sysClr val="windowText" lastClr="000000"/>
                </a:solidFill>
              </a:rPr>
              <a:t>.</a:t>
            </a:r>
          </a:p>
          <a:p>
            <a:pPr marL="0" lvl="0" indent="0" algn="l">
              <a:buClrTx/>
              <a:buSzTx/>
            </a:pPr>
            <a:r>
              <a:rPr lang="en-US" sz="1400" dirty="0">
                <a:solidFill>
                  <a:sysClr val="windowText" lastClr="000000"/>
                </a:solidFill>
              </a:rPr>
              <a:t>3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chiều</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30% </a:t>
            </a:r>
            <a:r>
              <a:rPr lang="en-US" sz="1400" dirty="0" err="1">
                <a:solidFill>
                  <a:sysClr val="windowText" lastClr="000000"/>
                </a:solidFill>
              </a:rPr>
              <a:t>đến</a:t>
            </a:r>
            <a:r>
              <a:rPr lang="en-US" sz="1400" dirty="0">
                <a:solidFill>
                  <a:sysClr val="windowText" lastClr="000000"/>
                </a:solidFill>
              </a:rPr>
              <a:t> 80%, </a:t>
            </a:r>
            <a:r>
              <a:rPr lang="en-US" sz="1400" dirty="0" err="1">
                <a:solidFill>
                  <a:sysClr val="windowText" lastClr="000000"/>
                </a:solidFill>
              </a:rPr>
              <a:t>phân</a:t>
            </a:r>
            <a:r>
              <a:rPr lang="en-US" sz="1400" dirty="0">
                <a:solidFill>
                  <a:sysClr val="windowText" lastClr="000000"/>
                </a:solidFill>
              </a:rPr>
              <a:t> </a:t>
            </a:r>
            <a:r>
              <a:rPr lang="en-US" sz="1400" dirty="0" err="1">
                <a:solidFill>
                  <a:sysClr val="windowText" lastClr="000000"/>
                </a:solidFill>
              </a:rPr>
              <a:t>bố</a:t>
            </a:r>
            <a:r>
              <a:rPr lang="en-US" sz="1400" dirty="0">
                <a:solidFill>
                  <a:sysClr val="windowText" lastClr="000000"/>
                </a:solidFill>
              </a:rPr>
              <a:t> </a:t>
            </a:r>
            <a:r>
              <a:rPr lang="en-US" sz="1400" dirty="0" err="1">
                <a:solidFill>
                  <a:sysClr val="windowText" lastClr="000000"/>
                </a:solidFill>
              </a:rPr>
              <a:t>đều</a:t>
            </a:r>
            <a:r>
              <a:rPr lang="en-US" sz="1400" dirty="0">
                <a:solidFill>
                  <a:sysClr val="windowText" lastClr="000000"/>
                </a:solidFill>
              </a:rPr>
              <a:t> </a:t>
            </a:r>
            <a:r>
              <a:rPr lang="en-US" sz="1400" dirty="0" err="1">
                <a:solidFill>
                  <a:sysClr val="windowText" lastClr="000000"/>
                </a:solidFill>
              </a:rPr>
              <a:t>đặn</a:t>
            </a:r>
            <a:r>
              <a:rPr lang="en-US" sz="1400" dirty="0">
                <a:solidFill>
                  <a:sysClr val="windowText" lastClr="000000"/>
                </a:solidFill>
              </a:rPr>
              <a:t>.</a:t>
            </a:r>
          </a:p>
        </p:txBody>
      </p:sp>
      <p:pic>
        <p:nvPicPr>
          <p:cNvPr id="4" name="Picture 3"/>
          <p:cNvPicPr>
            <a:picLocks noChangeAspect="1"/>
          </p:cNvPicPr>
          <p:nvPr/>
        </p:nvPicPr>
        <p:blipFill>
          <a:blip r:embed="rId3"/>
          <a:stretch>
            <a:fillRect/>
          </a:stretch>
        </p:blipFill>
        <p:spPr>
          <a:xfrm>
            <a:off x="122020" y="616858"/>
            <a:ext cx="4820215" cy="3715657"/>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010195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5123541" y="543326"/>
            <a:ext cx="3817594" cy="4102894"/>
          </a:xfrm>
          <a:prstGeom prst="rect">
            <a:avLst/>
          </a:prstGeom>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marL="0" lvl="0" indent="0" algn="l">
              <a:buClrTx/>
              <a:buSzTx/>
            </a:pPr>
            <a:r>
              <a:rPr lang="en-US" sz="1400" b="1" dirty="0" err="1">
                <a:solidFill>
                  <a:sysClr val="windowText" lastClr="000000"/>
                </a:solidFill>
              </a:rPr>
              <a:t>Áp</a:t>
            </a:r>
            <a:r>
              <a:rPr lang="en-US" sz="1400" b="1" dirty="0">
                <a:solidFill>
                  <a:sysClr val="windowText" lastClr="000000"/>
                </a:solidFill>
              </a:rPr>
              <a:t> </a:t>
            </a:r>
            <a:r>
              <a:rPr lang="en-US" sz="1400" b="1" dirty="0" err="1">
                <a:solidFill>
                  <a:sysClr val="windowText" lastClr="000000"/>
                </a:solidFill>
              </a:rPr>
              <a:t>suất</a:t>
            </a:r>
            <a:r>
              <a:rPr lang="en-US" sz="1400" b="1" dirty="0">
                <a:solidFill>
                  <a:sysClr val="windowText" lastClr="000000"/>
                </a:solidFill>
              </a:rPr>
              <a:t>:</a:t>
            </a:r>
          </a:p>
          <a:p>
            <a:pPr marL="0" lvl="0" indent="0" algn="l">
              <a:buClrTx/>
              <a:buSzTx/>
            </a:pPr>
            <a:r>
              <a:rPr lang="en-US" sz="1400" dirty="0">
                <a:solidFill>
                  <a:sysClr val="windowText" lastClr="000000"/>
                </a:solidFill>
              </a:rPr>
              <a:t>9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sáng</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1000 </a:t>
            </a:r>
            <a:r>
              <a:rPr lang="en-US" sz="1400" dirty="0" err="1">
                <a:solidFill>
                  <a:sysClr val="windowText" lastClr="000000"/>
                </a:solidFill>
              </a:rPr>
              <a:t>hPa</a:t>
            </a:r>
            <a:r>
              <a:rPr lang="en-US" sz="1400" dirty="0">
                <a:solidFill>
                  <a:sysClr val="windowText" lastClr="000000"/>
                </a:solidFill>
              </a:rPr>
              <a:t> </a:t>
            </a:r>
            <a:r>
              <a:rPr lang="en-US" sz="1400" dirty="0" err="1">
                <a:solidFill>
                  <a:sysClr val="windowText" lastClr="000000"/>
                </a:solidFill>
              </a:rPr>
              <a:t>đến</a:t>
            </a:r>
            <a:r>
              <a:rPr lang="en-US" sz="1400" dirty="0">
                <a:solidFill>
                  <a:sysClr val="windowText" lastClr="000000"/>
                </a:solidFill>
              </a:rPr>
              <a:t> 1020 </a:t>
            </a:r>
            <a:r>
              <a:rPr lang="en-US" sz="1400" dirty="0" err="1">
                <a:solidFill>
                  <a:sysClr val="windowText" lastClr="000000"/>
                </a:solidFill>
              </a:rPr>
              <a:t>hPa</a:t>
            </a:r>
            <a:r>
              <a:rPr lang="en-US" sz="1400" dirty="0">
                <a:solidFill>
                  <a:sysClr val="windowText" lastClr="000000"/>
                </a:solidFill>
              </a:rPr>
              <a:t>, </a:t>
            </a:r>
            <a:r>
              <a:rPr lang="en-US" sz="1400" dirty="0" err="1">
                <a:solidFill>
                  <a:sysClr val="windowText" lastClr="000000"/>
                </a:solidFill>
              </a:rPr>
              <a:t>phân</a:t>
            </a:r>
            <a:r>
              <a:rPr lang="en-US" sz="1400" dirty="0">
                <a:solidFill>
                  <a:sysClr val="windowText" lastClr="000000"/>
                </a:solidFill>
              </a:rPr>
              <a:t> </a:t>
            </a:r>
            <a:r>
              <a:rPr lang="en-US" sz="1400" dirty="0" err="1">
                <a:solidFill>
                  <a:sysClr val="windowText" lastClr="000000"/>
                </a:solidFill>
              </a:rPr>
              <a:t>bố</a:t>
            </a:r>
            <a:r>
              <a:rPr lang="en-US" sz="1400" dirty="0">
                <a:solidFill>
                  <a:sysClr val="windowText" lastClr="000000"/>
                </a:solidFill>
              </a:rPr>
              <a:t> </a:t>
            </a:r>
            <a:r>
              <a:rPr lang="en-US" sz="1400" dirty="0" err="1">
                <a:solidFill>
                  <a:sysClr val="windowText" lastClr="000000"/>
                </a:solidFill>
              </a:rPr>
              <a:t>đều</a:t>
            </a:r>
            <a:r>
              <a:rPr lang="en-US" sz="1400" dirty="0">
                <a:solidFill>
                  <a:sysClr val="windowText" lastClr="000000"/>
                </a:solidFill>
              </a:rPr>
              <a:t> </a:t>
            </a:r>
            <a:r>
              <a:rPr lang="en-US" sz="1400" dirty="0" err="1">
                <a:solidFill>
                  <a:sysClr val="windowText" lastClr="000000"/>
                </a:solidFill>
              </a:rPr>
              <a:t>đặn</a:t>
            </a:r>
            <a:r>
              <a:rPr lang="en-US" sz="1400" dirty="0">
                <a:solidFill>
                  <a:sysClr val="windowText" lastClr="000000"/>
                </a:solidFill>
              </a:rPr>
              <a:t>.</a:t>
            </a:r>
          </a:p>
          <a:p>
            <a:pPr marL="0" lvl="0" indent="0" algn="l">
              <a:buClrTx/>
              <a:buSzTx/>
            </a:pPr>
            <a:r>
              <a:rPr lang="en-US" sz="1400" dirty="0">
                <a:solidFill>
                  <a:sysClr val="windowText" lastClr="000000"/>
                </a:solidFill>
              </a:rPr>
              <a:t>3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chiều</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990 </a:t>
            </a:r>
            <a:r>
              <a:rPr lang="en-US" sz="1400" dirty="0" err="1">
                <a:solidFill>
                  <a:sysClr val="windowText" lastClr="000000"/>
                </a:solidFill>
              </a:rPr>
              <a:t>hPa</a:t>
            </a:r>
            <a:r>
              <a:rPr lang="en-US" sz="1400" dirty="0">
                <a:solidFill>
                  <a:sysClr val="windowText" lastClr="000000"/>
                </a:solidFill>
              </a:rPr>
              <a:t> </a:t>
            </a:r>
            <a:r>
              <a:rPr lang="en-US" sz="1400" dirty="0" err="1">
                <a:solidFill>
                  <a:sysClr val="windowText" lastClr="000000"/>
                </a:solidFill>
              </a:rPr>
              <a:t>đến</a:t>
            </a:r>
            <a:r>
              <a:rPr lang="en-US" sz="1400" dirty="0">
                <a:solidFill>
                  <a:sysClr val="windowText" lastClr="000000"/>
                </a:solidFill>
              </a:rPr>
              <a:t> 1010 </a:t>
            </a:r>
            <a:r>
              <a:rPr lang="en-US" sz="1400" dirty="0" err="1">
                <a:solidFill>
                  <a:sysClr val="windowText" lastClr="000000"/>
                </a:solidFill>
              </a:rPr>
              <a:t>hPa</a:t>
            </a:r>
            <a:r>
              <a:rPr lang="en-US" sz="1400" dirty="0">
                <a:solidFill>
                  <a:sysClr val="windowText" lastClr="000000"/>
                </a:solidFill>
              </a:rPr>
              <a:t>, </a:t>
            </a:r>
            <a:r>
              <a:rPr lang="en-US" sz="1400" dirty="0" err="1">
                <a:solidFill>
                  <a:sysClr val="windowText" lastClr="000000"/>
                </a:solidFill>
              </a:rPr>
              <a:t>phân</a:t>
            </a:r>
            <a:r>
              <a:rPr lang="en-US" sz="1400" dirty="0">
                <a:solidFill>
                  <a:sysClr val="windowText" lastClr="000000"/>
                </a:solidFill>
              </a:rPr>
              <a:t> </a:t>
            </a:r>
            <a:r>
              <a:rPr lang="en-US" sz="1400" dirty="0" err="1">
                <a:solidFill>
                  <a:sysClr val="windowText" lastClr="000000"/>
                </a:solidFill>
              </a:rPr>
              <a:t>bố</a:t>
            </a:r>
            <a:r>
              <a:rPr lang="en-US" sz="1400" dirty="0">
                <a:solidFill>
                  <a:sysClr val="windowText" lastClr="000000"/>
                </a:solidFill>
              </a:rPr>
              <a:t> </a:t>
            </a:r>
            <a:r>
              <a:rPr lang="en-US" sz="1400" dirty="0" err="1">
                <a:solidFill>
                  <a:sysClr val="windowText" lastClr="000000"/>
                </a:solidFill>
              </a:rPr>
              <a:t>đều</a:t>
            </a:r>
            <a:r>
              <a:rPr lang="en-US" sz="1400" dirty="0">
                <a:solidFill>
                  <a:sysClr val="windowText" lastClr="000000"/>
                </a:solidFill>
              </a:rPr>
              <a:t> </a:t>
            </a:r>
            <a:r>
              <a:rPr lang="en-US" sz="1400" dirty="0" err="1">
                <a:solidFill>
                  <a:sysClr val="windowText" lastClr="000000"/>
                </a:solidFill>
              </a:rPr>
              <a:t>đặn</a:t>
            </a:r>
            <a:r>
              <a:rPr lang="en-US" sz="1400" dirty="0">
                <a:solidFill>
                  <a:sysClr val="windowText" lastClr="000000"/>
                </a:solidFill>
              </a:rPr>
              <a:t>.</a:t>
            </a:r>
          </a:p>
          <a:p>
            <a:pPr marL="0" lvl="0" indent="0" algn="l">
              <a:buClrTx/>
              <a:buSzTx/>
            </a:pPr>
            <a:endParaRPr lang="en-US" sz="1400" dirty="0">
              <a:solidFill>
                <a:sysClr val="windowText" lastClr="000000"/>
              </a:solidFill>
            </a:endParaRPr>
          </a:p>
          <a:p>
            <a:pPr marL="0" lvl="0" indent="0" algn="l">
              <a:buClrTx/>
              <a:buSzTx/>
            </a:pPr>
            <a:endParaRPr lang="en-US" sz="1400" dirty="0">
              <a:solidFill>
                <a:sysClr val="windowText" lastClr="000000"/>
              </a:solidFill>
            </a:endParaRPr>
          </a:p>
          <a:p>
            <a:pPr marL="0" lvl="0" indent="0" algn="l">
              <a:buClrTx/>
              <a:buSzTx/>
            </a:pPr>
            <a:endParaRPr lang="en-US" sz="1400" dirty="0">
              <a:solidFill>
                <a:sysClr val="windowText" lastClr="000000"/>
              </a:solidFill>
            </a:endParaRPr>
          </a:p>
          <a:p>
            <a:pPr marL="0" lvl="0" indent="0" algn="l">
              <a:buClrTx/>
              <a:buSzTx/>
            </a:pPr>
            <a:r>
              <a:rPr lang="en-US" sz="1400" b="1" dirty="0" err="1">
                <a:solidFill>
                  <a:sysClr val="windowText" lastClr="000000"/>
                </a:solidFill>
              </a:rPr>
              <a:t>Nhiệt</a:t>
            </a:r>
            <a:r>
              <a:rPr lang="en-US" sz="1400" b="1" dirty="0">
                <a:solidFill>
                  <a:sysClr val="windowText" lastClr="000000"/>
                </a:solidFill>
              </a:rPr>
              <a:t> </a:t>
            </a:r>
            <a:r>
              <a:rPr lang="en-US" sz="1400" b="1" dirty="0" err="1">
                <a:solidFill>
                  <a:sysClr val="windowText" lastClr="000000"/>
                </a:solidFill>
              </a:rPr>
              <a:t>độ</a:t>
            </a:r>
            <a:r>
              <a:rPr lang="en-US" sz="1400" b="1" dirty="0">
                <a:solidFill>
                  <a:sysClr val="windowText" lastClr="000000"/>
                </a:solidFill>
              </a:rPr>
              <a:t>:</a:t>
            </a:r>
          </a:p>
          <a:p>
            <a:pPr marL="0" lvl="0" indent="0" algn="l">
              <a:buClrTx/>
              <a:buSzTx/>
            </a:pPr>
            <a:r>
              <a:rPr lang="en-US" sz="1400" dirty="0">
                <a:solidFill>
                  <a:sysClr val="windowText" lastClr="000000"/>
                </a:solidFill>
              </a:rPr>
              <a:t>9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sáng</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15°C </a:t>
            </a:r>
            <a:r>
              <a:rPr lang="en-US" sz="1400" dirty="0" err="1">
                <a:solidFill>
                  <a:sysClr val="windowText" lastClr="000000"/>
                </a:solidFill>
              </a:rPr>
              <a:t>đến</a:t>
            </a:r>
            <a:r>
              <a:rPr lang="en-US" sz="1400" dirty="0">
                <a:solidFill>
                  <a:sysClr val="windowText" lastClr="000000"/>
                </a:solidFill>
              </a:rPr>
              <a:t> 25°C, </a:t>
            </a:r>
            <a:r>
              <a:rPr lang="en-US" sz="1400" dirty="0" err="1">
                <a:solidFill>
                  <a:sysClr val="windowText" lastClr="000000"/>
                </a:solidFill>
              </a:rPr>
              <a:t>phân</a:t>
            </a:r>
            <a:r>
              <a:rPr lang="en-US" sz="1400" dirty="0">
                <a:solidFill>
                  <a:sysClr val="windowText" lastClr="000000"/>
                </a:solidFill>
              </a:rPr>
              <a:t> </a:t>
            </a:r>
            <a:r>
              <a:rPr lang="en-US" sz="1400" dirty="0" err="1">
                <a:solidFill>
                  <a:sysClr val="windowText" lastClr="000000"/>
                </a:solidFill>
              </a:rPr>
              <a:t>bố</a:t>
            </a:r>
            <a:r>
              <a:rPr lang="en-US" sz="1400" dirty="0">
                <a:solidFill>
                  <a:sysClr val="windowText" lastClr="000000"/>
                </a:solidFill>
              </a:rPr>
              <a:t> </a:t>
            </a:r>
            <a:r>
              <a:rPr lang="en-US" sz="1400" dirty="0" err="1">
                <a:solidFill>
                  <a:sysClr val="windowText" lastClr="000000"/>
                </a:solidFill>
              </a:rPr>
              <a:t>đều</a:t>
            </a:r>
            <a:r>
              <a:rPr lang="en-US" sz="1400" dirty="0">
                <a:solidFill>
                  <a:sysClr val="windowText" lastClr="000000"/>
                </a:solidFill>
              </a:rPr>
              <a:t> </a:t>
            </a:r>
            <a:r>
              <a:rPr lang="en-US" sz="1400" dirty="0" err="1">
                <a:solidFill>
                  <a:sysClr val="windowText" lastClr="000000"/>
                </a:solidFill>
              </a:rPr>
              <a:t>đặn</a:t>
            </a:r>
            <a:r>
              <a:rPr lang="en-US" sz="1400" dirty="0">
                <a:solidFill>
                  <a:sysClr val="windowText" lastClr="000000"/>
                </a:solidFill>
              </a:rPr>
              <a:t>.</a:t>
            </a:r>
          </a:p>
          <a:p>
            <a:pPr marL="0" lvl="0" indent="0" algn="l">
              <a:buClrTx/>
              <a:buSzTx/>
            </a:pPr>
            <a:r>
              <a:rPr lang="en-US" sz="1400" dirty="0">
                <a:solidFill>
                  <a:sysClr val="windowText" lastClr="000000"/>
                </a:solidFill>
              </a:rPr>
              <a:t>3 </a:t>
            </a:r>
            <a:r>
              <a:rPr lang="en-US" sz="1400" dirty="0" err="1">
                <a:solidFill>
                  <a:sysClr val="windowText" lastClr="000000"/>
                </a:solidFill>
              </a:rPr>
              <a:t>giờ</a:t>
            </a:r>
            <a:r>
              <a:rPr lang="en-US" sz="1400" dirty="0">
                <a:solidFill>
                  <a:sysClr val="windowText" lastClr="000000"/>
                </a:solidFill>
              </a:rPr>
              <a:t> </a:t>
            </a:r>
            <a:r>
              <a:rPr lang="en-US" sz="1400" dirty="0" err="1">
                <a:solidFill>
                  <a:sysClr val="windowText" lastClr="000000"/>
                </a:solidFill>
              </a:rPr>
              <a:t>chiều</a:t>
            </a:r>
            <a:r>
              <a:rPr lang="en-US" sz="1400" dirty="0">
                <a:solidFill>
                  <a:sysClr val="windowText" lastClr="000000"/>
                </a:solidFill>
              </a:rPr>
              <a:t>: </a:t>
            </a:r>
            <a:r>
              <a:rPr lang="en-US" sz="1400" dirty="0" err="1">
                <a:solidFill>
                  <a:sysClr val="windowText" lastClr="000000"/>
                </a:solidFill>
              </a:rPr>
              <a:t>Trung</a:t>
            </a:r>
            <a:r>
              <a:rPr lang="en-US" sz="1400" dirty="0">
                <a:solidFill>
                  <a:sysClr val="windowText" lastClr="000000"/>
                </a:solidFill>
              </a:rPr>
              <a:t> </a:t>
            </a:r>
            <a:r>
              <a:rPr lang="en-US" sz="1400" dirty="0" err="1">
                <a:solidFill>
                  <a:sysClr val="windowText" lastClr="000000"/>
                </a:solidFill>
              </a:rPr>
              <a:t>bình</a:t>
            </a:r>
            <a:r>
              <a:rPr lang="en-US" sz="1400" dirty="0">
                <a:solidFill>
                  <a:sysClr val="windowText" lastClr="000000"/>
                </a:solidFill>
              </a:rPr>
              <a:t> </a:t>
            </a:r>
            <a:r>
              <a:rPr lang="en-US" sz="1400" dirty="0" err="1">
                <a:solidFill>
                  <a:sysClr val="windowText" lastClr="000000"/>
                </a:solidFill>
              </a:rPr>
              <a:t>dao</a:t>
            </a:r>
            <a:r>
              <a:rPr lang="en-US" sz="1400" dirty="0">
                <a:solidFill>
                  <a:sysClr val="windowText" lastClr="000000"/>
                </a:solidFill>
              </a:rPr>
              <a:t> </a:t>
            </a:r>
            <a:r>
              <a:rPr lang="en-US" sz="1400" dirty="0" err="1">
                <a:solidFill>
                  <a:sysClr val="windowText" lastClr="000000"/>
                </a:solidFill>
              </a:rPr>
              <a:t>động</a:t>
            </a:r>
            <a:r>
              <a:rPr lang="en-US" sz="1400" dirty="0">
                <a:solidFill>
                  <a:sysClr val="windowText" lastClr="000000"/>
                </a:solidFill>
              </a:rPr>
              <a:t> </a:t>
            </a:r>
            <a:r>
              <a:rPr lang="en-US" sz="1400" dirty="0" err="1">
                <a:solidFill>
                  <a:sysClr val="windowText" lastClr="000000"/>
                </a:solidFill>
              </a:rPr>
              <a:t>từ</a:t>
            </a:r>
            <a:r>
              <a:rPr lang="en-US" sz="1400" dirty="0">
                <a:solidFill>
                  <a:sysClr val="windowText" lastClr="000000"/>
                </a:solidFill>
              </a:rPr>
              <a:t> 20°C </a:t>
            </a:r>
            <a:r>
              <a:rPr lang="en-US" sz="1400" dirty="0" err="1">
                <a:solidFill>
                  <a:sysClr val="windowText" lastClr="000000"/>
                </a:solidFill>
              </a:rPr>
              <a:t>đến</a:t>
            </a:r>
            <a:r>
              <a:rPr lang="en-US" sz="1400" dirty="0">
                <a:solidFill>
                  <a:sysClr val="windowText" lastClr="000000"/>
                </a:solidFill>
              </a:rPr>
              <a:t> 30°C, </a:t>
            </a:r>
            <a:r>
              <a:rPr lang="en-US" sz="1400" dirty="0" err="1">
                <a:solidFill>
                  <a:sysClr val="windowText" lastClr="000000"/>
                </a:solidFill>
              </a:rPr>
              <a:t>nghiêng</a:t>
            </a:r>
            <a:r>
              <a:rPr lang="en-US" sz="1400" dirty="0">
                <a:solidFill>
                  <a:sysClr val="windowText" lastClr="000000"/>
                </a:solidFill>
              </a:rPr>
              <a:t> </a:t>
            </a:r>
            <a:r>
              <a:rPr lang="en-US" sz="1400" dirty="0" err="1">
                <a:solidFill>
                  <a:sysClr val="windowText" lastClr="000000"/>
                </a:solidFill>
              </a:rPr>
              <a:t>về</a:t>
            </a:r>
            <a:r>
              <a:rPr lang="en-US" sz="1400" dirty="0">
                <a:solidFill>
                  <a:sysClr val="windowText" lastClr="000000"/>
                </a:solidFill>
              </a:rPr>
              <a:t> </a:t>
            </a:r>
            <a:r>
              <a:rPr lang="en-US" sz="1400" dirty="0" err="1">
                <a:solidFill>
                  <a:sysClr val="windowText" lastClr="000000"/>
                </a:solidFill>
              </a:rPr>
              <a:t>nhiệt</a:t>
            </a:r>
            <a:r>
              <a:rPr lang="en-US" sz="1400" dirty="0">
                <a:solidFill>
                  <a:sysClr val="windowText" lastClr="000000"/>
                </a:solidFill>
              </a:rPr>
              <a:t> </a:t>
            </a:r>
            <a:r>
              <a:rPr lang="en-US" sz="1400" dirty="0" err="1">
                <a:solidFill>
                  <a:sysClr val="windowText" lastClr="000000"/>
                </a:solidFill>
              </a:rPr>
              <a:t>độ</a:t>
            </a:r>
            <a:r>
              <a:rPr lang="en-US" sz="1400" dirty="0">
                <a:solidFill>
                  <a:sysClr val="windowText" lastClr="000000"/>
                </a:solidFill>
              </a:rPr>
              <a:t> </a:t>
            </a:r>
            <a:r>
              <a:rPr lang="en-US" sz="1400" dirty="0" err="1">
                <a:solidFill>
                  <a:sysClr val="windowText" lastClr="000000"/>
                </a:solidFill>
              </a:rPr>
              <a:t>cao</a:t>
            </a:r>
            <a:r>
              <a:rPr lang="en-US" sz="1400" dirty="0">
                <a:solidFill>
                  <a:sysClr val="windowText" lastClr="000000"/>
                </a:solidFill>
              </a:rPr>
              <a:t> </a:t>
            </a:r>
            <a:r>
              <a:rPr lang="en-US" sz="1400" dirty="0" err="1">
                <a:solidFill>
                  <a:sysClr val="windowText" lastClr="000000"/>
                </a:solidFill>
              </a:rPr>
              <a:t>hơn</a:t>
            </a:r>
            <a:r>
              <a:rPr lang="en-US" sz="1400" dirty="0">
                <a:solidFill>
                  <a:sysClr val="windowText" lastClr="000000"/>
                </a:solidFill>
              </a:rPr>
              <a:t>, </a:t>
            </a:r>
            <a:r>
              <a:rPr lang="en-US" sz="1400" dirty="0" err="1">
                <a:solidFill>
                  <a:sysClr val="windowText" lastClr="000000"/>
                </a:solidFill>
              </a:rPr>
              <a:t>cho</a:t>
            </a:r>
            <a:r>
              <a:rPr lang="en-US" sz="1400" dirty="0">
                <a:solidFill>
                  <a:sysClr val="windowText" lastClr="000000"/>
                </a:solidFill>
              </a:rPr>
              <a:t> </a:t>
            </a:r>
            <a:r>
              <a:rPr lang="en-US" sz="1400" dirty="0" err="1">
                <a:solidFill>
                  <a:sysClr val="windowText" lastClr="000000"/>
                </a:solidFill>
              </a:rPr>
              <a:t>thấy</a:t>
            </a:r>
            <a:r>
              <a:rPr lang="en-US" sz="1400" dirty="0">
                <a:solidFill>
                  <a:sysClr val="windowText" lastClr="000000"/>
                </a:solidFill>
              </a:rPr>
              <a:t> </a:t>
            </a:r>
            <a:r>
              <a:rPr lang="en-US" sz="1400" dirty="0" err="1">
                <a:solidFill>
                  <a:sysClr val="windowText" lastClr="000000"/>
                </a:solidFill>
              </a:rPr>
              <a:t>nhiệt</a:t>
            </a:r>
            <a:r>
              <a:rPr lang="en-US" sz="1400" dirty="0">
                <a:solidFill>
                  <a:sysClr val="windowText" lastClr="000000"/>
                </a:solidFill>
              </a:rPr>
              <a:t> </a:t>
            </a:r>
            <a:r>
              <a:rPr lang="en-US" sz="1400" dirty="0" err="1">
                <a:solidFill>
                  <a:sysClr val="windowText" lastClr="000000"/>
                </a:solidFill>
              </a:rPr>
              <a:t>độ</a:t>
            </a:r>
            <a:r>
              <a:rPr lang="en-US" sz="1400" dirty="0">
                <a:solidFill>
                  <a:sysClr val="windowText" lastClr="000000"/>
                </a:solidFill>
              </a:rPr>
              <a:t> </a:t>
            </a:r>
            <a:r>
              <a:rPr lang="en-US" sz="1400" dirty="0" err="1">
                <a:solidFill>
                  <a:sysClr val="windowText" lastClr="000000"/>
                </a:solidFill>
              </a:rPr>
              <a:t>thường</a:t>
            </a:r>
            <a:r>
              <a:rPr lang="en-US" sz="1400" dirty="0">
                <a:solidFill>
                  <a:sysClr val="windowText" lastClr="000000"/>
                </a:solidFill>
              </a:rPr>
              <a:t> </a:t>
            </a:r>
            <a:r>
              <a:rPr lang="en-US" sz="1400" dirty="0" err="1">
                <a:solidFill>
                  <a:sysClr val="windowText" lastClr="000000"/>
                </a:solidFill>
              </a:rPr>
              <a:t>cao</a:t>
            </a:r>
            <a:r>
              <a:rPr lang="en-US" sz="1400" dirty="0">
                <a:solidFill>
                  <a:sysClr val="windowText" lastClr="000000"/>
                </a:solidFill>
              </a:rPr>
              <a:t> </a:t>
            </a:r>
            <a:r>
              <a:rPr lang="en-US" sz="1400" dirty="0" err="1">
                <a:solidFill>
                  <a:sysClr val="windowText" lastClr="000000"/>
                </a:solidFill>
              </a:rPr>
              <a:t>hơn</a:t>
            </a:r>
            <a:r>
              <a:rPr lang="en-US" sz="1400" dirty="0">
                <a:solidFill>
                  <a:sysClr val="windowText" lastClr="000000"/>
                </a:solidFill>
              </a:rPr>
              <a:t> </a:t>
            </a:r>
            <a:r>
              <a:rPr lang="en-US" sz="1400" dirty="0" err="1">
                <a:solidFill>
                  <a:sysClr val="windowText" lastClr="000000"/>
                </a:solidFill>
              </a:rPr>
              <a:t>vào</a:t>
            </a:r>
            <a:r>
              <a:rPr lang="en-US" sz="1400" dirty="0">
                <a:solidFill>
                  <a:sysClr val="windowText" lastClr="000000"/>
                </a:solidFill>
              </a:rPr>
              <a:t> </a:t>
            </a:r>
            <a:r>
              <a:rPr lang="en-US" sz="1400" dirty="0" err="1">
                <a:solidFill>
                  <a:sysClr val="windowText" lastClr="000000"/>
                </a:solidFill>
              </a:rPr>
              <a:t>buổi</a:t>
            </a:r>
            <a:r>
              <a:rPr lang="en-US" sz="1400" dirty="0">
                <a:solidFill>
                  <a:sysClr val="windowText" lastClr="000000"/>
                </a:solidFill>
              </a:rPr>
              <a:t> </a:t>
            </a:r>
            <a:r>
              <a:rPr lang="en-US" sz="1400" dirty="0" err="1">
                <a:solidFill>
                  <a:sysClr val="windowText" lastClr="000000"/>
                </a:solidFill>
              </a:rPr>
              <a:t>chiều</a:t>
            </a:r>
            <a:r>
              <a:rPr lang="en-US" sz="1400" dirty="0" smtClean="0">
                <a:solidFill>
                  <a:sysClr val="windowText" lastClr="000000"/>
                </a:solidFill>
              </a:rPr>
              <a:t>.</a:t>
            </a:r>
            <a:endParaRPr lang="en-US" sz="1400" dirty="0">
              <a:solidFill>
                <a:sysClr val="windowText" lastClr="000000"/>
              </a:solidFill>
            </a:endParaRPr>
          </a:p>
        </p:txBody>
      </p:sp>
      <p:pic>
        <p:nvPicPr>
          <p:cNvPr id="6" name="Picture 5"/>
          <p:cNvPicPr>
            <a:picLocks noChangeAspect="1"/>
          </p:cNvPicPr>
          <p:nvPr/>
        </p:nvPicPr>
        <p:blipFill>
          <a:blip r:embed="rId3"/>
          <a:stretch>
            <a:fillRect/>
          </a:stretch>
        </p:blipFill>
        <p:spPr>
          <a:xfrm>
            <a:off x="250371" y="608641"/>
            <a:ext cx="4742543" cy="3840894"/>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84252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408425" y="255682"/>
            <a:ext cx="7717500" cy="457371"/>
          </a:xfrm>
          <a:prstGeom prst="rect">
            <a:avLst/>
          </a:prstGeom>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marL="12700">
              <a:spcBef>
                <a:spcPts val="95"/>
              </a:spcBef>
            </a:pPr>
            <a:r>
              <a:rPr lang="vi-VN" sz="2000" b="1" dirty="0">
                <a:solidFill>
                  <a:srgbClr val="404040"/>
                </a:solidFill>
                <a:latin typeface="Montserrat" panose="020B0604020202020204" charset="0"/>
                <a:sym typeface="+mn-ea"/>
              </a:rPr>
              <a:t>2.</a:t>
            </a:r>
            <a:r>
              <a:rPr lang="vi-VN" altLang="en-US" sz="2000" b="1" dirty="0">
                <a:solidFill>
                  <a:srgbClr val="404040"/>
                </a:solidFill>
                <a:latin typeface="Montserrat" panose="020B0604020202020204" charset="0"/>
                <a:sym typeface="+mn-ea"/>
              </a:rPr>
              <a:t>3 Tiền xử lý dữ liệu</a:t>
            </a:r>
            <a:endParaRPr lang="vi-VN" altLang="en-US" sz="2000" b="1" spc="-40" dirty="0">
              <a:solidFill>
                <a:srgbClr val="404040"/>
              </a:solidFill>
              <a:latin typeface="Montserrat" panose="020B0604020202020204" charset="0"/>
              <a:sym typeface="+mn-ea"/>
            </a:endParaRPr>
          </a:p>
        </p:txBody>
      </p:sp>
      <p:sp>
        <p:nvSpPr>
          <p:cNvPr id="588" name="Google Shape;588;p71"/>
          <p:cNvSpPr txBox="1"/>
          <p:nvPr/>
        </p:nvSpPr>
        <p:spPr>
          <a:xfrm>
            <a:off x="819990" y="636362"/>
            <a:ext cx="5006889" cy="618600"/>
          </a:xfrm>
          <a:prstGeom prst="rect">
            <a:avLst/>
          </a:prstGeom>
          <a:no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lvl="0"/>
            <a:r>
              <a:rPr lang="vi-VN" sz="1200" dirty="0">
                <a:solidFill>
                  <a:schemeClr val="dk2"/>
                </a:solidFill>
                <a:latin typeface="Montserrat"/>
                <a:ea typeface="Montserrat"/>
                <a:cs typeface="Montserrat"/>
                <a:sym typeface="Montserrat"/>
              </a:rPr>
              <a:t>Xóa các cột không sử dụng cho mô hình dự đoán.</a:t>
            </a:r>
          </a:p>
        </p:txBody>
      </p:sp>
      <p:sp>
        <p:nvSpPr>
          <p:cNvPr id="592" name="Google Shape;592;p71"/>
          <p:cNvSpPr txBox="1"/>
          <p:nvPr/>
        </p:nvSpPr>
        <p:spPr>
          <a:xfrm>
            <a:off x="151379" y="2000734"/>
            <a:ext cx="3362149" cy="457994"/>
          </a:xfrm>
          <a:prstGeom prst="rect">
            <a:avLst/>
          </a:prstGeom>
          <a:no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lvl="0"/>
            <a:r>
              <a:rPr lang="vi-VN" sz="1200" dirty="0">
                <a:solidFill>
                  <a:schemeClr val="dk2"/>
                </a:solidFill>
                <a:latin typeface="Montserrat"/>
                <a:ea typeface="Montserrat"/>
                <a:cs typeface="Montserrat"/>
                <a:sym typeface="Montserrat"/>
              </a:rPr>
              <a:t>Xóa giá trị null và các ngoại lệ.</a:t>
            </a:r>
          </a:p>
        </p:txBody>
      </p:sp>
      <p:pic>
        <p:nvPicPr>
          <p:cNvPr id="14" name="Picture 13"/>
          <p:cNvPicPr>
            <a:picLocks noChangeAspect="1"/>
          </p:cNvPicPr>
          <p:nvPr/>
        </p:nvPicPr>
        <p:blipFill rotWithShape="1">
          <a:blip r:embed="rId3"/>
          <a:srcRect b="4271"/>
          <a:stretch/>
        </p:blipFill>
        <p:spPr>
          <a:xfrm>
            <a:off x="529367" y="924321"/>
            <a:ext cx="7686057" cy="798156"/>
          </a:xfrm>
          <a:prstGeom prst="rect">
            <a:avLst/>
          </a:prstGeom>
          <a:effectLst>
            <a:glow rad="63500">
              <a:schemeClr val="accent1">
                <a:satMod val="175000"/>
                <a:alpha val="40000"/>
              </a:schemeClr>
            </a:glow>
          </a:effectLst>
        </p:spPr>
      </p:pic>
      <p:pic>
        <p:nvPicPr>
          <p:cNvPr id="15" name="Picture 14"/>
          <p:cNvPicPr>
            <a:picLocks noChangeAspect="1"/>
          </p:cNvPicPr>
          <p:nvPr/>
        </p:nvPicPr>
        <p:blipFill>
          <a:blip r:embed="rId4"/>
          <a:stretch>
            <a:fillRect/>
          </a:stretch>
        </p:blipFill>
        <p:spPr>
          <a:xfrm>
            <a:off x="5330456" y="1810725"/>
            <a:ext cx="3813544" cy="3043678"/>
          </a:xfrm>
          <a:prstGeom prst="rect">
            <a:avLst/>
          </a:prstGeom>
          <a:effectLst>
            <a:glow rad="63500">
              <a:schemeClr val="accent1">
                <a:satMod val="175000"/>
                <a:alpha val="40000"/>
              </a:schemeClr>
            </a:glow>
          </a:effectLst>
        </p:spPr>
      </p:pic>
      <p:pic>
        <p:nvPicPr>
          <p:cNvPr id="16" name="Picture 15"/>
          <p:cNvPicPr>
            <a:picLocks noChangeAspect="1"/>
          </p:cNvPicPr>
          <p:nvPr/>
        </p:nvPicPr>
        <p:blipFill>
          <a:blip r:embed="rId5"/>
          <a:srcRect r="66472"/>
          <a:stretch>
            <a:fillRect/>
          </a:stretch>
        </p:blipFill>
        <p:spPr>
          <a:xfrm>
            <a:off x="265274" y="2427689"/>
            <a:ext cx="2981960" cy="904875"/>
          </a:xfrm>
          <a:prstGeom prst="rect">
            <a:avLst/>
          </a:prstGeom>
          <a:effectLst>
            <a:glow rad="63500">
              <a:schemeClr val="accent1">
                <a:satMod val="175000"/>
                <a:alpha val="40000"/>
              </a:schemeClr>
            </a:glow>
          </a:effectLst>
        </p:spPr>
      </p:pic>
      <p:pic>
        <p:nvPicPr>
          <p:cNvPr id="8" name="Picture 7"/>
          <p:cNvPicPr>
            <a:picLocks noChangeAspect="1"/>
          </p:cNvPicPr>
          <p:nvPr/>
        </p:nvPicPr>
        <p:blipFill>
          <a:blip r:embed="rId6"/>
          <a:stretch>
            <a:fillRect/>
          </a:stretch>
        </p:blipFill>
        <p:spPr>
          <a:xfrm>
            <a:off x="3419488" y="1810725"/>
            <a:ext cx="1807625" cy="2968036"/>
          </a:xfrm>
          <a:prstGeom prst="rect">
            <a:avLst/>
          </a:prstGeom>
          <a:effectLst>
            <a:glow rad="63500">
              <a:schemeClr val="accent1">
                <a:satMod val="175000"/>
                <a:alpha val="40000"/>
              </a:schemeClr>
            </a:glo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199525" y="380884"/>
            <a:ext cx="5111931" cy="551543"/>
          </a:xfrm>
          <a:prstGeom prst="rect">
            <a:avLst/>
          </a:prstGeom>
          <a:noFill/>
        </p:spPr>
        <p:txBody>
          <a:bodyPr wrap="square" rtlCol="0" anchor="t">
            <a:noAutofit/>
          </a:bodyPr>
          <a:lstStyle/>
          <a:p>
            <a:pPr marL="12700">
              <a:lnSpc>
                <a:spcPct val="100000"/>
              </a:lnSpc>
              <a:spcBef>
                <a:spcPts val="95"/>
              </a:spcBef>
            </a:pPr>
            <a:r>
              <a:rPr sz="1800" b="1" dirty="0">
                <a:solidFill>
                  <a:srgbClr val="404040"/>
                </a:solidFill>
                <a:latin typeface="Montserrat" panose="020B0604020202020204" charset="0"/>
                <a:sym typeface="+mn-ea"/>
              </a:rPr>
              <a:t>2.</a:t>
            </a:r>
            <a:r>
              <a:rPr lang="en-US" altLang="en-US" sz="1800" b="1" dirty="0">
                <a:solidFill>
                  <a:srgbClr val="404040"/>
                </a:solidFill>
                <a:latin typeface="Montserrat" panose="020B0604020202020204" charset="0"/>
                <a:sym typeface="+mn-ea"/>
              </a:rPr>
              <a:t>3 Tiền xử lý dữ liệu</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1001114" y="737365"/>
            <a:ext cx="5099444" cy="430887"/>
          </a:xfrm>
          <a:prstGeom prst="rect">
            <a:avLst/>
          </a:prstGeom>
          <a:noFill/>
        </p:spPr>
        <p:txBody>
          <a:bodyPr wrap="square" rtlCol="0" anchor="t">
            <a:spAutoFit/>
          </a:bodyPr>
          <a:lstStyle/>
          <a:p>
            <a:r>
              <a:rPr lang="en-US" sz="1100" b="0" dirty="0" err="1">
                <a:latin typeface="Montserrat" panose="020B0604020202020204" charset="0"/>
                <a:sym typeface="+mn-ea"/>
              </a:rPr>
              <a:t>Thay</a:t>
            </a:r>
            <a:r>
              <a:rPr lang="en-US" sz="1100" b="0" dirty="0">
                <a:latin typeface="Montserrat" panose="020B0604020202020204" charset="0"/>
                <a:sym typeface="+mn-ea"/>
              </a:rPr>
              <a:t> </a:t>
            </a:r>
            <a:r>
              <a:rPr lang="en-US" sz="1100" b="0" dirty="0" err="1">
                <a:latin typeface="Montserrat" panose="020B0604020202020204" charset="0"/>
                <a:sym typeface="+mn-ea"/>
              </a:rPr>
              <a:t>đổi</a:t>
            </a:r>
            <a:r>
              <a:rPr lang="en-US" sz="1100" b="0" dirty="0">
                <a:latin typeface="Montserrat" panose="020B0604020202020204" charset="0"/>
                <a:sym typeface="+mn-ea"/>
              </a:rPr>
              <a:t> yes/no </a:t>
            </a:r>
            <a:r>
              <a:rPr lang="en-US" sz="1100" b="0" dirty="0" err="1">
                <a:latin typeface="Montserrat" panose="020B0604020202020204" charset="0"/>
                <a:sym typeface="+mn-ea"/>
              </a:rPr>
              <a:t>thành</a:t>
            </a:r>
            <a:r>
              <a:rPr lang="en-US" sz="1100" b="0" dirty="0">
                <a:latin typeface="Montserrat" panose="020B0604020202020204" charset="0"/>
                <a:sym typeface="+mn-ea"/>
              </a:rPr>
              <a:t> 1/0 </a:t>
            </a:r>
            <a:r>
              <a:rPr lang="en-US" sz="1100" b="0" dirty="0" err="1">
                <a:latin typeface="Montserrat" panose="020B0604020202020204" charset="0"/>
                <a:sym typeface="+mn-ea"/>
              </a:rPr>
              <a:t>cho</a:t>
            </a:r>
            <a:r>
              <a:rPr lang="en-US" sz="1100" b="0" dirty="0">
                <a:latin typeface="Montserrat" panose="020B0604020202020204" charset="0"/>
                <a:sym typeface="+mn-ea"/>
              </a:rPr>
              <a:t> </a:t>
            </a:r>
            <a:r>
              <a:rPr lang="en-US" sz="1100" b="0" dirty="0" err="1">
                <a:latin typeface="Montserrat" panose="020B0604020202020204" charset="0"/>
                <a:sym typeface="+mn-ea"/>
              </a:rPr>
              <a:t>cột</a:t>
            </a:r>
            <a:r>
              <a:rPr lang="en-US" sz="1100" b="0" dirty="0">
                <a:latin typeface="Montserrat" panose="020B0604020202020204" charset="0"/>
                <a:sym typeface="+mn-ea"/>
              </a:rPr>
              <a:t> </a:t>
            </a:r>
            <a:r>
              <a:rPr lang="en-US" sz="1100" b="0" dirty="0" err="1">
                <a:latin typeface="Montserrat" panose="020B0604020202020204" charset="0"/>
                <a:sym typeface="+mn-ea"/>
              </a:rPr>
              <a:t>RainToday</a:t>
            </a:r>
            <a:r>
              <a:rPr lang="en-US" sz="1100" b="0" dirty="0">
                <a:latin typeface="Montserrat" panose="020B0604020202020204" charset="0"/>
                <a:sym typeface="+mn-ea"/>
              </a:rPr>
              <a:t>, </a:t>
            </a:r>
            <a:r>
              <a:rPr lang="en-US" sz="1100" b="0" dirty="0" err="1">
                <a:latin typeface="Montserrat" panose="020B0604020202020204" charset="0"/>
                <a:sym typeface="+mn-ea"/>
              </a:rPr>
              <a:t>RainTomorrow</a:t>
            </a:r>
            <a:r>
              <a:rPr lang="en-US" sz="1100" b="0" dirty="0">
                <a:latin typeface="Montserrat" panose="020B0604020202020204" charset="0"/>
                <a:sym typeface="+mn-ea"/>
              </a:rPr>
              <a:t> </a:t>
            </a:r>
            <a:r>
              <a:rPr lang="en-US" sz="1100" b="0" dirty="0" err="1">
                <a:latin typeface="Montserrat" panose="020B0604020202020204" charset="0"/>
                <a:sym typeface="+mn-ea"/>
              </a:rPr>
              <a:t>và</a:t>
            </a:r>
            <a:r>
              <a:rPr lang="en-US" sz="1100" b="0" dirty="0">
                <a:latin typeface="Montserrat" panose="020B0604020202020204" charset="0"/>
                <a:sym typeface="+mn-ea"/>
              </a:rPr>
              <a:t> </a:t>
            </a:r>
            <a:r>
              <a:rPr lang="en-US" sz="1100" b="0" dirty="0" err="1">
                <a:latin typeface="Montserrat" panose="020B0604020202020204" charset="0"/>
                <a:sym typeface="+mn-ea"/>
              </a:rPr>
              <a:t>chuyển</a:t>
            </a:r>
            <a:r>
              <a:rPr lang="en-US" sz="1100" b="0" dirty="0">
                <a:latin typeface="Montserrat" panose="020B0604020202020204" charset="0"/>
                <a:sym typeface="+mn-ea"/>
              </a:rPr>
              <a:t> </a:t>
            </a:r>
            <a:r>
              <a:rPr lang="en-US" sz="1100" b="0" dirty="0" err="1">
                <a:latin typeface="Montserrat" panose="020B0604020202020204" charset="0"/>
                <a:sym typeface="+mn-ea"/>
              </a:rPr>
              <a:t>đổi</a:t>
            </a:r>
            <a:r>
              <a:rPr lang="en-US" sz="1100" b="0" dirty="0">
                <a:latin typeface="Montserrat" panose="020B0604020202020204" charset="0"/>
                <a:sym typeface="+mn-ea"/>
              </a:rPr>
              <a:t> </a:t>
            </a:r>
            <a:r>
              <a:rPr lang="en-US" sz="1100" b="0" dirty="0" err="1">
                <a:latin typeface="Montserrat" panose="020B0604020202020204" charset="0"/>
                <a:sym typeface="+mn-ea"/>
              </a:rPr>
              <a:t>các</a:t>
            </a:r>
            <a:r>
              <a:rPr lang="en-US" sz="1100" b="0" dirty="0">
                <a:latin typeface="Montserrat" panose="020B0604020202020204" charset="0"/>
                <a:sym typeface="+mn-ea"/>
              </a:rPr>
              <a:t> </a:t>
            </a:r>
            <a:r>
              <a:rPr lang="en-US" sz="1100" b="0" dirty="0" err="1">
                <a:latin typeface="Montserrat" panose="020B0604020202020204" charset="0"/>
                <a:sym typeface="+mn-ea"/>
              </a:rPr>
              <a:t>cột</a:t>
            </a:r>
            <a:r>
              <a:rPr lang="en-US" sz="1100" b="0" dirty="0">
                <a:latin typeface="Montserrat" panose="020B0604020202020204" charset="0"/>
                <a:sym typeface="+mn-ea"/>
              </a:rPr>
              <a:t> </a:t>
            </a:r>
            <a:r>
              <a:rPr lang="en-US" sz="1100" b="0" dirty="0" err="1">
                <a:latin typeface="Montserrat" panose="020B0604020202020204" charset="0"/>
                <a:sym typeface="+mn-ea"/>
              </a:rPr>
              <a:t>phân</a:t>
            </a:r>
            <a:r>
              <a:rPr lang="en-US" sz="1100" b="0" dirty="0">
                <a:latin typeface="Montserrat" panose="020B0604020202020204" charset="0"/>
                <a:sym typeface="+mn-ea"/>
              </a:rPr>
              <a:t> </a:t>
            </a:r>
            <a:r>
              <a:rPr lang="en-US" sz="1100" b="0" dirty="0" err="1">
                <a:latin typeface="Montserrat" panose="020B0604020202020204" charset="0"/>
                <a:sym typeface="+mn-ea"/>
              </a:rPr>
              <a:t>loại</a:t>
            </a:r>
            <a:r>
              <a:rPr lang="en-US" sz="1100" b="0" dirty="0">
                <a:latin typeface="Montserrat" panose="020B0604020202020204" charset="0"/>
                <a:sym typeface="+mn-ea"/>
              </a:rPr>
              <a:t>.</a:t>
            </a:r>
          </a:p>
        </p:txBody>
      </p:sp>
      <p:pic>
        <p:nvPicPr>
          <p:cNvPr id="23" name="Picture 22"/>
          <p:cNvPicPr>
            <a:picLocks noChangeAspect="1"/>
          </p:cNvPicPr>
          <p:nvPr/>
        </p:nvPicPr>
        <p:blipFill>
          <a:blip r:embed="rId3"/>
          <a:stretch>
            <a:fillRect/>
          </a:stretch>
        </p:blipFill>
        <p:spPr>
          <a:xfrm>
            <a:off x="447371" y="1228580"/>
            <a:ext cx="3415792" cy="1621757"/>
          </a:xfrm>
          <a:prstGeom prst="rect">
            <a:avLst/>
          </a:prstGeom>
          <a:effectLst>
            <a:glow rad="63500">
              <a:schemeClr val="accent1">
                <a:satMod val="175000"/>
                <a:alpha val="40000"/>
              </a:schemeClr>
            </a:glow>
          </a:effectLst>
        </p:spPr>
      </p:pic>
      <p:pic>
        <p:nvPicPr>
          <p:cNvPr id="24" name="Picture 23"/>
          <p:cNvPicPr>
            <a:picLocks noChangeAspect="1"/>
          </p:cNvPicPr>
          <p:nvPr/>
        </p:nvPicPr>
        <p:blipFill>
          <a:blip r:embed="rId4"/>
          <a:stretch>
            <a:fillRect/>
          </a:stretch>
        </p:blipFill>
        <p:spPr>
          <a:xfrm>
            <a:off x="447371" y="2891100"/>
            <a:ext cx="4616241" cy="1912158"/>
          </a:xfrm>
          <a:prstGeom prst="rect">
            <a:avLst/>
          </a:prstGeom>
          <a:effectLst>
            <a:glow rad="63500">
              <a:schemeClr val="accent1">
                <a:satMod val="175000"/>
                <a:alpha val="40000"/>
              </a:schemeClr>
            </a:glow>
          </a:effectLst>
        </p:spPr>
      </p:pic>
      <p:sp>
        <p:nvSpPr>
          <p:cNvPr id="25" name="Text Box 4"/>
          <p:cNvSpPr txBox="1"/>
          <p:nvPr/>
        </p:nvSpPr>
        <p:spPr>
          <a:xfrm>
            <a:off x="5576467" y="3847179"/>
            <a:ext cx="4273696" cy="276999"/>
          </a:xfrm>
          <a:prstGeom prst="rect">
            <a:avLst/>
          </a:prstGeom>
          <a:noFill/>
        </p:spPr>
        <p:txBody>
          <a:bodyPr wrap="square" rtlCol="0" anchor="t">
            <a:spAutoFit/>
          </a:bodyPr>
          <a:lstStyle/>
          <a:p>
            <a:r>
              <a:rPr lang="en-US" sz="1200" dirty="0" err="1">
                <a:latin typeface="Montserrat" panose="020B0604020202020204" charset="0"/>
              </a:rPr>
              <a:t>Chuẩn</a:t>
            </a:r>
            <a:r>
              <a:rPr lang="en-US" sz="1200" dirty="0">
                <a:latin typeface="Montserrat" panose="020B0604020202020204" charset="0"/>
              </a:rPr>
              <a:t> </a:t>
            </a:r>
            <a:r>
              <a:rPr lang="en-US" sz="1200" dirty="0" err="1">
                <a:latin typeface="Montserrat" panose="020B0604020202020204" charset="0"/>
              </a:rPr>
              <a:t>hóa</a:t>
            </a:r>
            <a:r>
              <a:rPr lang="en-US" sz="1200" dirty="0">
                <a:latin typeface="Montserrat" panose="020B0604020202020204" charset="0"/>
              </a:rPr>
              <a:t> </a:t>
            </a:r>
            <a:r>
              <a:rPr lang="en-US" sz="1200" dirty="0" err="1">
                <a:latin typeface="Montserrat" panose="020B0604020202020204" charset="0"/>
              </a:rPr>
              <a:t>dữ</a:t>
            </a:r>
            <a:r>
              <a:rPr lang="en-US" sz="1200" dirty="0">
                <a:latin typeface="Montserrat" panose="020B0604020202020204" charset="0"/>
              </a:rPr>
              <a:t> </a:t>
            </a:r>
            <a:r>
              <a:rPr lang="en-US" sz="1200" dirty="0" err="1">
                <a:latin typeface="Montserrat" panose="020B0604020202020204" charset="0"/>
              </a:rPr>
              <a:t>liệu</a:t>
            </a:r>
            <a:r>
              <a:rPr lang="en-US" sz="1200" dirty="0">
                <a:latin typeface="Montserrat" panose="020B0604020202020204" charset="0"/>
              </a:rPr>
              <a:t> - </a:t>
            </a:r>
            <a:r>
              <a:rPr lang="en-US" sz="1200" dirty="0" err="1">
                <a:latin typeface="Montserrat" panose="020B0604020202020204" charset="0"/>
              </a:rPr>
              <a:t>sử</a:t>
            </a:r>
            <a:r>
              <a:rPr lang="en-US" sz="1200" dirty="0">
                <a:latin typeface="Montserrat" panose="020B0604020202020204" charset="0"/>
              </a:rPr>
              <a:t> </a:t>
            </a:r>
            <a:r>
              <a:rPr lang="en-US" sz="1200" dirty="0" err="1">
                <a:latin typeface="Montserrat" panose="020B0604020202020204" charset="0"/>
              </a:rPr>
              <a:t>dụng</a:t>
            </a:r>
            <a:r>
              <a:rPr lang="en-US" sz="1200" dirty="0">
                <a:latin typeface="Montserrat" panose="020B0604020202020204" charset="0"/>
              </a:rPr>
              <a:t> </a:t>
            </a:r>
            <a:r>
              <a:rPr lang="en-US" sz="1200" dirty="0" err="1">
                <a:latin typeface="Montserrat" panose="020B0604020202020204" charset="0"/>
              </a:rPr>
              <a:t>MinMaxScaler</a:t>
            </a:r>
            <a:endParaRPr lang="en-US" sz="1200" dirty="0">
              <a:latin typeface="Montserrat" panose="020B060402020202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111931" cy="551543"/>
          </a:xfrm>
          <a:prstGeom prst="rect">
            <a:avLst/>
          </a:prstGeom>
          <a:noFill/>
        </p:spPr>
        <p:txBody>
          <a:bodyPr wrap="square" rtlCol="0" anchor="t">
            <a:noAutofit/>
          </a:bodyPr>
          <a:lstStyle/>
          <a:p>
            <a:pPr marL="12700">
              <a:lnSpc>
                <a:spcPct val="100000"/>
              </a:lnSpc>
              <a:spcBef>
                <a:spcPts val="95"/>
              </a:spcBef>
            </a:pPr>
            <a:r>
              <a:rPr sz="1800" b="1" dirty="0">
                <a:solidFill>
                  <a:srgbClr val="404040"/>
                </a:solidFill>
                <a:latin typeface="Montserrat" panose="020B0604020202020204" charset="0"/>
                <a:sym typeface="+mn-ea"/>
              </a:rPr>
              <a:t>2.</a:t>
            </a:r>
            <a:r>
              <a:rPr lang="en-US" altLang="en-US" sz="1800" b="1" dirty="0">
                <a:solidFill>
                  <a:srgbClr val="404040"/>
                </a:solidFill>
                <a:latin typeface="Montserrat" panose="020B0604020202020204" charset="0"/>
                <a:sym typeface="+mn-ea"/>
              </a:rPr>
              <a:t>3 Tiền xử lý dữ liệu</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179311" y="756930"/>
            <a:ext cx="5099444" cy="261610"/>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dirty="0">
                <a:latin typeface="Montserrat" panose="020B0604020202020204" charset="0"/>
                <a:sym typeface="+mn-ea"/>
              </a:rPr>
              <a:t>Sử dụng SelectKBest để thấy được những cột quan trọng !</a:t>
            </a:r>
          </a:p>
        </p:txBody>
      </p:sp>
      <p:sp>
        <p:nvSpPr>
          <p:cNvPr id="25" name="Text Box 4"/>
          <p:cNvSpPr txBox="1"/>
          <p:nvPr/>
        </p:nvSpPr>
        <p:spPr>
          <a:xfrm>
            <a:off x="179311" y="3117076"/>
            <a:ext cx="4566993" cy="27699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en-US" sz="1200" dirty="0" err="1">
                <a:latin typeface="Montserrat" panose="020B0604020202020204" charset="0"/>
              </a:rPr>
              <a:t>Nắm</a:t>
            </a:r>
            <a:r>
              <a:rPr lang="en-US" sz="1200" dirty="0">
                <a:latin typeface="Montserrat" panose="020B0604020202020204" charset="0"/>
              </a:rPr>
              <a:t> </a:t>
            </a:r>
            <a:r>
              <a:rPr lang="en-US" sz="1200" dirty="0" err="1">
                <a:latin typeface="Montserrat" panose="020B0604020202020204" charset="0"/>
              </a:rPr>
              <a:t>bắt</a:t>
            </a:r>
            <a:r>
              <a:rPr lang="en-US" sz="1200" dirty="0">
                <a:latin typeface="Montserrat" panose="020B0604020202020204" charset="0"/>
              </a:rPr>
              <a:t> </a:t>
            </a:r>
            <a:r>
              <a:rPr lang="en-US" sz="1200" dirty="0" err="1">
                <a:latin typeface="Montserrat" panose="020B0604020202020204" charset="0"/>
              </a:rPr>
              <a:t>các</a:t>
            </a:r>
            <a:r>
              <a:rPr lang="en-US" sz="1200" dirty="0">
                <a:latin typeface="Montserrat" panose="020B0604020202020204" charset="0"/>
              </a:rPr>
              <a:t> </a:t>
            </a:r>
            <a:r>
              <a:rPr lang="en-US" sz="1200" dirty="0" err="1">
                <a:latin typeface="Montserrat" panose="020B0604020202020204" charset="0"/>
              </a:rPr>
              <a:t>tính</a:t>
            </a:r>
            <a:r>
              <a:rPr lang="en-US" sz="1200" dirty="0">
                <a:latin typeface="Montserrat" panose="020B0604020202020204" charset="0"/>
              </a:rPr>
              <a:t> </a:t>
            </a:r>
            <a:r>
              <a:rPr lang="en-US" sz="1200" dirty="0" err="1">
                <a:latin typeface="Montserrat" panose="020B0604020202020204" charset="0"/>
              </a:rPr>
              <a:t>năng</a:t>
            </a:r>
            <a:r>
              <a:rPr lang="en-US" sz="1200" dirty="0">
                <a:latin typeface="Montserrat" panose="020B0604020202020204" charset="0"/>
              </a:rPr>
              <a:t> </a:t>
            </a:r>
            <a:r>
              <a:rPr lang="en-US" sz="1200" dirty="0" err="1">
                <a:latin typeface="Montserrat" panose="020B0604020202020204" charset="0"/>
              </a:rPr>
              <a:t>quan</a:t>
            </a:r>
            <a:r>
              <a:rPr lang="en-US" sz="1200" dirty="0">
                <a:latin typeface="Montserrat" panose="020B0604020202020204" charset="0"/>
              </a:rPr>
              <a:t> </a:t>
            </a:r>
            <a:r>
              <a:rPr lang="en-US" sz="1200" dirty="0" err="1">
                <a:latin typeface="Montserrat" panose="020B0604020202020204" charset="0"/>
              </a:rPr>
              <a:t>trọng</a:t>
            </a:r>
            <a:r>
              <a:rPr lang="en-US" sz="1200" dirty="0">
                <a:latin typeface="Montserrat" panose="020B0604020202020204" charset="0"/>
              </a:rPr>
              <a:t> </a:t>
            </a:r>
            <a:r>
              <a:rPr lang="en-US" sz="1200" dirty="0" err="1">
                <a:latin typeface="Montserrat" panose="020B0604020202020204" charset="0"/>
              </a:rPr>
              <a:t>khi</a:t>
            </a:r>
            <a:r>
              <a:rPr lang="en-US" sz="1200" dirty="0">
                <a:latin typeface="Montserrat" panose="020B0604020202020204" charset="0"/>
              </a:rPr>
              <a:t> </a:t>
            </a:r>
            <a:r>
              <a:rPr lang="en-US" sz="1200" dirty="0" err="1">
                <a:latin typeface="Montserrat" panose="020B0604020202020204" charset="0"/>
              </a:rPr>
              <a:t>gán</a:t>
            </a:r>
            <a:r>
              <a:rPr lang="en-US" sz="1200" dirty="0">
                <a:latin typeface="Montserrat" panose="020B0604020202020204" charset="0"/>
              </a:rPr>
              <a:t> </a:t>
            </a:r>
            <a:r>
              <a:rPr lang="en-US" sz="1200" dirty="0" err="1">
                <a:latin typeface="Montserrat" panose="020B0604020202020204" charset="0"/>
              </a:rPr>
              <a:t>chúng</a:t>
            </a:r>
            <a:r>
              <a:rPr lang="en-US" sz="1200" dirty="0">
                <a:latin typeface="Montserrat" panose="020B0604020202020204" charset="0"/>
              </a:rPr>
              <a:t> </a:t>
            </a:r>
            <a:r>
              <a:rPr lang="en-US" sz="1200" dirty="0" err="1">
                <a:latin typeface="Montserrat" panose="020B0604020202020204" charset="0"/>
              </a:rPr>
              <a:t>là</a:t>
            </a:r>
            <a:r>
              <a:rPr lang="en-US" sz="1200" dirty="0">
                <a:latin typeface="Montserrat" panose="020B0604020202020204" charset="0"/>
              </a:rPr>
              <a:t> X</a:t>
            </a:r>
          </a:p>
        </p:txBody>
      </p:sp>
      <p:pic>
        <p:nvPicPr>
          <p:cNvPr id="7" name="Picture 6"/>
          <p:cNvPicPr>
            <a:picLocks noChangeAspect="1"/>
          </p:cNvPicPr>
          <p:nvPr/>
        </p:nvPicPr>
        <p:blipFill>
          <a:blip r:embed="rId3"/>
          <a:stretch>
            <a:fillRect/>
          </a:stretch>
        </p:blipFill>
        <p:spPr>
          <a:xfrm>
            <a:off x="391633" y="1018540"/>
            <a:ext cx="6115493" cy="1597264"/>
          </a:xfrm>
          <a:prstGeom prst="rect">
            <a:avLst/>
          </a:prstGeom>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406581" y="3580865"/>
            <a:ext cx="4705350" cy="809625"/>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863458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1" y="866638"/>
            <a:ext cx="2431312" cy="93871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3.1 Mã hóa dữ liêu và Correlation</a:t>
            </a:r>
          </a:p>
          <a:p>
            <a:endParaRPr lang="vi-VN" sz="1100" dirty="0" smtClean="0">
              <a:latin typeface="Montserrat" panose="020B0604020202020204" charset="0"/>
              <a:sym typeface="+mn-ea"/>
            </a:endParaRPr>
          </a:p>
          <a:p>
            <a:r>
              <a:rPr lang="vi-VN" sz="1100" dirty="0" smtClean="0">
                <a:latin typeface="Montserrat" panose="020B0604020202020204" charset="0"/>
                <a:sym typeface="+mn-ea"/>
              </a:rPr>
              <a:t>-  </a:t>
            </a:r>
            <a:r>
              <a:rPr lang="vi-VN" sz="1100" dirty="0">
                <a:latin typeface="Montserrat" panose="020B0604020202020204" charset="0"/>
                <a:sym typeface="+mn-ea"/>
              </a:rPr>
              <a:t>Mã  hóa  các  dữ liệu  dạng  chữ thành số</a:t>
            </a:r>
          </a:p>
        </p:txBody>
      </p:sp>
      <p:sp>
        <p:nvSpPr>
          <p:cNvPr id="25" name="Text Box 4"/>
          <p:cNvSpPr txBox="1"/>
          <p:nvPr/>
        </p:nvSpPr>
        <p:spPr>
          <a:xfrm>
            <a:off x="131637" y="2064478"/>
            <a:ext cx="4566993" cy="461665"/>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smtClean="0">
                <a:latin typeface="Montserrat" panose="020B0604020202020204" charset="0"/>
              </a:rPr>
              <a:t>-Correlation : xem mối quan hệ tương quan của 1 số biến</a:t>
            </a:r>
          </a:p>
          <a:p>
            <a:endParaRPr lang="vi-VN" sz="1200" dirty="0">
              <a:latin typeface="Montserrat" panose="020B0604020202020204" charset="0"/>
            </a:endParaRPr>
          </a:p>
        </p:txBody>
      </p:sp>
      <p:pic>
        <p:nvPicPr>
          <p:cNvPr id="9" name="Picture 8">
            <a:extLst>
              <a:ext uri="{FF2B5EF4-FFF2-40B4-BE49-F238E27FC236}">
                <a16:creationId xmlns:a16="http://schemas.microsoft.com/office/drawing/2014/main" id="{80D9937C-A668-4D09-9181-4239C57646E5}"/>
              </a:ext>
            </a:extLst>
          </p:cNvPr>
          <p:cNvPicPr>
            <a:picLocks noChangeAspect="1"/>
          </p:cNvPicPr>
          <p:nvPr/>
        </p:nvPicPr>
        <p:blipFill>
          <a:blip r:embed="rId3"/>
          <a:stretch>
            <a:fillRect/>
          </a:stretch>
        </p:blipFill>
        <p:spPr>
          <a:xfrm>
            <a:off x="2527432" y="866638"/>
            <a:ext cx="6395959" cy="1011963"/>
          </a:xfrm>
          <a:prstGeom prst="rect">
            <a:avLst/>
          </a:prstGeom>
          <a:effectLst>
            <a:glow rad="63500">
              <a:schemeClr val="accent1">
                <a:satMod val="175000"/>
                <a:alpha val="40000"/>
              </a:schemeClr>
            </a:glow>
          </a:effectLst>
        </p:spPr>
      </p:pic>
      <p:pic>
        <p:nvPicPr>
          <p:cNvPr id="10" name="Picture 9">
            <a:extLst>
              <a:ext uri="{FF2B5EF4-FFF2-40B4-BE49-F238E27FC236}">
                <a16:creationId xmlns:a16="http://schemas.microsoft.com/office/drawing/2014/main" id="{9AC7D70C-7A15-795B-A95E-796F1A484768}"/>
              </a:ext>
            </a:extLst>
          </p:cNvPr>
          <p:cNvPicPr>
            <a:picLocks noChangeAspect="1"/>
          </p:cNvPicPr>
          <p:nvPr/>
        </p:nvPicPr>
        <p:blipFill>
          <a:blip r:embed="rId4"/>
          <a:stretch>
            <a:fillRect/>
          </a:stretch>
        </p:blipFill>
        <p:spPr>
          <a:xfrm>
            <a:off x="4744160" y="2046731"/>
            <a:ext cx="3605944" cy="2590846"/>
          </a:xfrm>
          <a:prstGeom prst="rect">
            <a:avLst/>
          </a:prstGeom>
          <a:effectLst>
            <a:glow rad="63500">
              <a:schemeClr val="accent1">
                <a:satMod val="175000"/>
                <a:alpha val="40000"/>
              </a:schemeClr>
            </a:glow>
          </a:effectLst>
        </p:spPr>
      </p:pic>
      <p:sp>
        <p:nvSpPr>
          <p:cNvPr id="2" name="Rectangle 1"/>
          <p:cNvSpPr/>
          <p:nvPr/>
        </p:nvSpPr>
        <p:spPr>
          <a:xfrm>
            <a:off x="131637" y="2452899"/>
            <a:ext cx="4572000" cy="2123658"/>
          </a:xfrm>
          <a:prstGeom prst="rect">
            <a:avLst/>
          </a:prstGeom>
        </p:spPr>
        <p:txBody>
          <a:bodyPr>
            <a:spAutoFit/>
          </a:bodyPr>
          <a:lstStyle/>
          <a:p>
            <a:r>
              <a:rPr lang="vi-VN" sz="1100" dirty="0" smtClean="0">
                <a:latin typeface="Montserrat" panose="020B0604020202020204" charset="0"/>
              </a:rPr>
              <a:t>- Độ </a:t>
            </a:r>
            <a:r>
              <a:rPr lang="vi-VN" sz="1100" dirty="0">
                <a:latin typeface="Montserrat" panose="020B0604020202020204" charset="0"/>
              </a:rPr>
              <a:t>ẩm 3 giờ chiều và lượng mưa có mối quan hệ tương quan dương mạnh (hệ số tương quan là 0,9). Điều này có nghĩa là khi độ ẩm 3 giờ chiều cao, lượng mưa cũng có xu hướng cao</a:t>
            </a:r>
            <a:r>
              <a:rPr lang="vi-VN" sz="1100" dirty="0" smtClean="0">
                <a:latin typeface="Montserrat" panose="020B0604020202020204" charset="0"/>
              </a:rPr>
              <a:t>.</a:t>
            </a:r>
          </a:p>
          <a:p>
            <a:r>
              <a:rPr lang="vi-VN" sz="1100" dirty="0" smtClean="0">
                <a:latin typeface="Montserrat" panose="020B0604020202020204" charset="0"/>
              </a:rPr>
              <a:t>- Độ </a:t>
            </a:r>
            <a:r>
              <a:rPr lang="vi-VN" sz="1100" dirty="0">
                <a:latin typeface="Montserrat" panose="020B0604020202020204" charset="0"/>
              </a:rPr>
              <a:t>ẩm 3 giờ chiều và các biến </a:t>
            </a:r>
            <a:r>
              <a:rPr lang="vi-VN" sz="1100" dirty="0" smtClean="0">
                <a:latin typeface="Montserrat" panose="020B0604020202020204" charset="0"/>
              </a:rPr>
              <a:t>“</a:t>
            </a:r>
            <a:r>
              <a:rPr lang="vi-VN" sz="1100" b="1" dirty="0" smtClean="0">
                <a:latin typeface="Montserrat" panose="020B0604020202020204" charset="0"/>
              </a:rPr>
              <a:t>RainToday</a:t>
            </a:r>
            <a:r>
              <a:rPr lang="vi-VN" sz="1100" dirty="0" smtClean="0">
                <a:latin typeface="Montserrat" panose="020B0604020202020204" charset="0"/>
              </a:rPr>
              <a:t>" </a:t>
            </a:r>
            <a:r>
              <a:rPr lang="vi-VN" sz="1100" dirty="0">
                <a:latin typeface="Montserrat" panose="020B0604020202020204" charset="0"/>
              </a:rPr>
              <a:t>và </a:t>
            </a:r>
            <a:r>
              <a:rPr lang="vi-VN" sz="1100" dirty="0" smtClean="0">
                <a:latin typeface="Montserrat" panose="020B0604020202020204" charset="0"/>
              </a:rPr>
              <a:t>"</a:t>
            </a:r>
            <a:r>
              <a:rPr lang="vi-VN" sz="1100" b="1" dirty="0" smtClean="0">
                <a:latin typeface="Montserrat" panose="020B0604020202020204" charset="0"/>
              </a:rPr>
              <a:t>RainTomorrow</a:t>
            </a:r>
            <a:r>
              <a:rPr lang="vi-VN" sz="1100" dirty="0" smtClean="0">
                <a:latin typeface="Montserrat" panose="020B0604020202020204" charset="0"/>
              </a:rPr>
              <a:t>" </a:t>
            </a:r>
            <a:r>
              <a:rPr lang="vi-VN" sz="1100" dirty="0">
                <a:latin typeface="Montserrat" panose="020B0604020202020204" charset="0"/>
              </a:rPr>
              <a:t>có mối quan hệ tương quan dương trung bình (hệ số tương quan lần lượt là 0,42 và 0,35). Điều này có nghĩa là khi độ ẩm 3 giờ chiều cao, khả năng xảy ra mưa trong ngày hôm nay và ngày mai cũng cao hơn</a:t>
            </a:r>
            <a:r>
              <a:rPr lang="vi-VN" sz="1100" dirty="0" smtClean="0">
                <a:latin typeface="Montserrat" panose="020B0604020202020204" charset="0"/>
              </a:rPr>
              <a:t>.</a:t>
            </a:r>
          </a:p>
          <a:p>
            <a:r>
              <a:rPr lang="vi-VN" sz="1100" dirty="0" smtClean="0">
                <a:latin typeface="Montserrat" panose="020B0604020202020204" charset="0"/>
              </a:rPr>
              <a:t>- Các </a:t>
            </a:r>
            <a:r>
              <a:rPr lang="vi-VN" sz="1100" dirty="0">
                <a:latin typeface="Montserrat" panose="020B0604020202020204" charset="0"/>
              </a:rPr>
              <a:t>biến </a:t>
            </a:r>
            <a:r>
              <a:rPr lang="vi-VN" sz="1100" dirty="0" smtClean="0">
                <a:latin typeface="Montserrat" panose="020B0604020202020204" charset="0"/>
              </a:rPr>
              <a:t>"</a:t>
            </a:r>
            <a:r>
              <a:rPr lang="vi-VN" sz="1100" b="1" dirty="0">
                <a:latin typeface="Montserrat" panose="020B0604020202020204" charset="0"/>
              </a:rPr>
              <a:t> RainToday </a:t>
            </a:r>
            <a:r>
              <a:rPr lang="vi-VN" sz="1100" dirty="0" smtClean="0">
                <a:latin typeface="Montserrat" panose="020B0604020202020204" charset="0"/>
              </a:rPr>
              <a:t>" </a:t>
            </a:r>
            <a:r>
              <a:rPr lang="vi-VN" sz="1100" dirty="0">
                <a:latin typeface="Montserrat" panose="020B0604020202020204" charset="0"/>
              </a:rPr>
              <a:t>và </a:t>
            </a:r>
            <a:r>
              <a:rPr lang="vi-VN" sz="1100" dirty="0" smtClean="0">
                <a:latin typeface="Montserrat" panose="020B0604020202020204" charset="0"/>
              </a:rPr>
              <a:t>"</a:t>
            </a:r>
            <a:r>
              <a:rPr lang="vi-VN" sz="1100" b="1" dirty="0">
                <a:latin typeface="Montserrat" panose="020B0604020202020204" charset="0"/>
              </a:rPr>
              <a:t> RainTomorrow </a:t>
            </a:r>
            <a:r>
              <a:rPr lang="vi-VN" sz="1100" dirty="0" smtClean="0">
                <a:latin typeface="Montserrat" panose="020B0604020202020204" charset="0"/>
              </a:rPr>
              <a:t>" </a:t>
            </a:r>
            <a:r>
              <a:rPr lang="vi-VN" sz="1100" dirty="0">
                <a:latin typeface="Montserrat" panose="020B0604020202020204" charset="0"/>
              </a:rPr>
              <a:t>có mối quan hệ tương quan dương trung bình (hệ số tương quan là 0,28). Điều này có nghĩa là nếu có mưa hôm nay, khả năng xảy ra mưa ngày mai cũng cao hơn.</a:t>
            </a:r>
          </a:p>
        </p:txBody>
      </p:sp>
    </p:spTree>
    <p:extLst>
      <p:ext uri="{BB962C8B-B14F-4D97-AF65-F5344CB8AC3E}">
        <p14:creationId xmlns:p14="http://schemas.microsoft.com/office/powerpoint/2010/main" val="3184763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60016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3.2 Lựa chọn mô </a:t>
            </a:r>
            <a:r>
              <a:rPr lang="vi-VN" sz="1100" b="1" dirty="0" smtClean="0">
                <a:latin typeface="Montserrat" panose="020B0604020202020204" charset="0"/>
                <a:sym typeface="+mn-ea"/>
              </a:rPr>
              <a:t>hinh</a:t>
            </a:r>
          </a:p>
          <a:p>
            <a:endParaRPr lang="vi-VN" sz="1100" dirty="0">
              <a:latin typeface="Montserrat" panose="020B0604020202020204" charset="0"/>
              <a:sym typeface="+mn-ea"/>
            </a:endParaRPr>
          </a:p>
          <a:p>
            <a:r>
              <a:rPr lang="vi-VN" sz="1100" dirty="0" smtClean="0">
                <a:latin typeface="Montserrat" panose="020B0604020202020204" charset="0"/>
                <a:sym typeface="+mn-ea"/>
              </a:rPr>
              <a:t>- Trước </a:t>
            </a:r>
            <a:r>
              <a:rPr lang="vi-VN" sz="1100" dirty="0">
                <a:latin typeface="Montserrat" panose="020B0604020202020204" charset="0"/>
                <a:sym typeface="+mn-ea"/>
              </a:rPr>
              <a:t>khi chọn biến và chạy mô hình sẽ chuẩn hóa dữ liệu theo min-max scale</a:t>
            </a:r>
          </a:p>
        </p:txBody>
      </p:sp>
      <p:sp>
        <p:nvSpPr>
          <p:cNvPr id="25" name="Text Box 4"/>
          <p:cNvSpPr txBox="1"/>
          <p:nvPr/>
        </p:nvSpPr>
        <p:spPr>
          <a:xfrm>
            <a:off x="492861" y="3117734"/>
            <a:ext cx="7886848" cy="1569660"/>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a:latin typeface="Montserrat" panose="020B0604020202020204" charset="0"/>
              </a:rPr>
              <a:t>Lựa chọn biến chạy mô hình: 'Humidity3pm', 'Rainfall', 'RainToday', </a:t>
            </a:r>
            <a:r>
              <a:rPr lang="vi-VN" sz="1200" dirty="0" smtClean="0">
                <a:latin typeface="Montserrat" panose="020B0604020202020204" charset="0"/>
              </a:rPr>
              <a:t>'RainTomorrow‘</a:t>
            </a:r>
          </a:p>
          <a:p>
            <a:endParaRPr lang="vi-VN" sz="1200" dirty="0">
              <a:latin typeface="Montserrat" panose="020B0604020202020204" charset="0"/>
            </a:endParaRPr>
          </a:p>
          <a:p>
            <a:r>
              <a:rPr lang="vi-VN" sz="1200" b="1" dirty="0">
                <a:latin typeface="Montserrat" panose="020B0604020202020204" charset="0"/>
              </a:rPr>
              <a:t>3.3 Chọn mô hình </a:t>
            </a:r>
            <a:r>
              <a:rPr lang="vi-VN" sz="1200" dirty="0">
                <a:latin typeface="Montserrat" panose="020B0604020202020204" charset="0"/>
              </a:rPr>
              <a:t>: sử dụng các mô hình như sau</a:t>
            </a:r>
          </a:p>
          <a:p>
            <a:pPr marL="171450" indent="-171450">
              <a:buFont typeface="Arial" panose="020B0604020202020204" pitchFamily="34" charset="0"/>
              <a:buChar char="•"/>
            </a:pPr>
            <a:r>
              <a:rPr lang="vi-VN" sz="1200" dirty="0">
                <a:latin typeface="Montserrat" panose="020B0604020202020204" charset="0"/>
              </a:rPr>
              <a:t>Logistic Regression </a:t>
            </a:r>
          </a:p>
          <a:p>
            <a:pPr marL="171450" indent="-171450">
              <a:buFont typeface="Arial" panose="020B0604020202020204" pitchFamily="34" charset="0"/>
              <a:buChar char="•"/>
            </a:pPr>
            <a:r>
              <a:rPr lang="vi-VN" sz="1200" dirty="0">
                <a:latin typeface="Montserrat" panose="020B0604020202020204" charset="0"/>
              </a:rPr>
              <a:t>Random Forest Classifier </a:t>
            </a:r>
          </a:p>
          <a:p>
            <a:pPr marL="171450" indent="-171450">
              <a:buFont typeface="Arial" panose="020B0604020202020204" pitchFamily="34" charset="0"/>
              <a:buChar char="•"/>
            </a:pPr>
            <a:r>
              <a:rPr lang="vi-VN" sz="1200" dirty="0">
                <a:latin typeface="Montserrat" panose="020B0604020202020204" charset="0"/>
              </a:rPr>
              <a:t>Decision Tree Classifier </a:t>
            </a:r>
          </a:p>
          <a:p>
            <a:pPr marL="171450" indent="-171450">
              <a:buFont typeface="Arial" panose="020B0604020202020204" pitchFamily="34" charset="0"/>
              <a:buChar char="•"/>
            </a:pPr>
            <a:r>
              <a:rPr lang="vi-VN" sz="1200" dirty="0">
                <a:latin typeface="Montserrat" panose="020B0604020202020204" charset="0"/>
              </a:rPr>
              <a:t>Support Vector Machine</a:t>
            </a:r>
          </a:p>
          <a:p>
            <a:pPr marL="171450" indent="-171450">
              <a:buFont typeface="Arial" panose="020B0604020202020204" pitchFamily="34" charset="0"/>
              <a:buChar char="•"/>
            </a:pPr>
            <a:r>
              <a:rPr lang="vi-VN" sz="1200" dirty="0" smtClean="0">
                <a:latin typeface="Montserrat" panose="020B0604020202020204" charset="0"/>
              </a:rPr>
              <a:t>KNN</a:t>
            </a:r>
            <a:endParaRPr lang="vi-VN" sz="1200" dirty="0">
              <a:latin typeface="Montserrat" panose="020B0604020202020204" charset="0"/>
            </a:endParaRPr>
          </a:p>
        </p:txBody>
      </p:sp>
      <p:pic>
        <p:nvPicPr>
          <p:cNvPr id="7" name="Picture 6">
            <a:extLst>
              <a:ext uri="{FF2B5EF4-FFF2-40B4-BE49-F238E27FC236}">
                <a16:creationId xmlns:a16="http://schemas.microsoft.com/office/drawing/2014/main" id="{415B132E-9915-9849-BBFA-DB6291847387}"/>
              </a:ext>
            </a:extLst>
          </p:cNvPr>
          <p:cNvPicPr>
            <a:picLocks noChangeAspect="1"/>
          </p:cNvPicPr>
          <p:nvPr/>
        </p:nvPicPr>
        <p:blipFill>
          <a:blip r:embed="rId3"/>
          <a:stretch>
            <a:fillRect/>
          </a:stretch>
        </p:blipFill>
        <p:spPr>
          <a:xfrm>
            <a:off x="626287" y="1487409"/>
            <a:ext cx="7619997" cy="1523999"/>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771153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500574" y="289080"/>
            <a:ext cx="3583800" cy="572700"/>
          </a:xfrm>
          <a:prstGeom prst="rect">
            <a:avLst/>
          </a:prstGeom>
        </p:spPr>
        <p:txBody>
          <a:bodyPr spcFirstLastPara="1" wrap="square" lIns="91425" tIns="91425" rIns="91425" bIns="91425" anchor="t" anchorCtr="0">
            <a:noAutofit/>
          </a:bodyPr>
          <a:lstStyle/>
          <a:p>
            <a:pPr lvl="0"/>
            <a:r>
              <a:rPr lang="vi-VN" dirty="0"/>
              <a:t>Mục Lục</a:t>
            </a:r>
            <a:endParaRPr dirty="0"/>
          </a:p>
        </p:txBody>
      </p:sp>
      <p:sp>
        <p:nvSpPr>
          <p:cNvPr id="497" name="Google Shape;497;p61"/>
          <p:cNvSpPr txBox="1">
            <a:spLocks noGrp="1"/>
          </p:cNvSpPr>
          <p:nvPr>
            <p:ph type="subTitle" idx="2"/>
          </p:nvPr>
        </p:nvSpPr>
        <p:spPr>
          <a:xfrm>
            <a:off x="4809614" y="1971564"/>
            <a:ext cx="2486100" cy="618600"/>
          </a:xfrm>
          <a:prstGeom prst="rect">
            <a:avLst/>
          </a:prstGeom>
        </p:spPr>
        <p:txBody>
          <a:bodyPr spcFirstLastPara="1" wrap="square" lIns="91425" tIns="91425" rIns="91425" bIns="91425" anchor="t" anchorCtr="0">
            <a:noAutofit/>
          </a:bodyPr>
          <a:lstStyle/>
          <a:p>
            <a:pPr marL="0" lvl="0" indent="0"/>
            <a:r>
              <a:rPr lang="vi-VN" dirty="0"/>
              <a:t>Tìm hiểu và đánh giá sơ bộ về dữ liệu (EDA).</a:t>
            </a:r>
          </a:p>
        </p:txBody>
      </p:sp>
      <p:sp>
        <p:nvSpPr>
          <p:cNvPr id="498" name="Google Shape;498;p61"/>
          <p:cNvSpPr txBox="1">
            <a:spLocks noGrp="1"/>
          </p:cNvSpPr>
          <p:nvPr>
            <p:ph type="subTitle" idx="4"/>
          </p:nvPr>
        </p:nvSpPr>
        <p:spPr>
          <a:xfrm>
            <a:off x="1463814" y="1971564"/>
            <a:ext cx="2486100" cy="618600"/>
          </a:xfrm>
          <a:prstGeom prst="rect">
            <a:avLst/>
          </a:prstGeom>
        </p:spPr>
        <p:txBody>
          <a:bodyPr spcFirstLastPara="1" wrap="square" lIns="91425" tIns="91425" rIns="91425" bIns="91425" anchor="t" anchorCtr="0">
            <a:noAutofit/>
          </a:bodyPr>
          <a:lstStyle/>
          <a:p>
            <a:pPr marL="0" lvl="0" indent="0"/>
            <a:r>
              <a:rPr lang="vi-VN" dirty="0"/>
              <a:t>Thông tin về dữ liệu.</a:t>
            </a:r>
          </a:p>
        </p:txBody>
      </p:sp>
      <p:sp>
        <p:nvSpPr>
          <p:cNvPr id="500" name="Google Shape;500;p61"/>
          <p:cNvSpPr txBox="1">
            <a:spLocks noGrp="1"/>
          </p:cNvSpPr>
          <p:nvPr>
            <p:ph type="subTitle" idx="6"/>
          </p:nvPr>
        </p:nvSpPr>
        <p:spPr>
          <a:xfrm>
            <a:off x="4809614" y="3752589"/>
            <a:ext cx="2486100" cy="618600"/>
          </a:xfrm>
          <a:prstGeom prst="rect">
            <a:avLst/>
          </a:prstGeom>
        </p:spPr>
        <p:txBody>
          <a:bodyPr spcFirstLastPara="1" wrap="square" lIns="91425" tIns="91425" rIns="91425" bIns="91425" anchor="t" anchorCtr="0">
            <a:noAutofit/>
          </a:bodyPr>
          <a:lstStyle/>
          <a:p>
            <a:pPr marL="0" lvl="0" indent="0"/>
            <a:r>
              <a:rPr lang="vi-VN" dirty="0"/>
              <a:t>Đánh giá – kết luận.</a:t>
            </a:r>
          </a:p>
        </p:txBody>
      </p:sp>
      <p:sp>
        <p:nvSpPr>
          <p:cNvPr id="502" name="Google Shape;502;p61"/>
          <p:cNvSpPr txBox="1">
            <a:spLocks noGrp="1"/>
          </p:cNvSpPr>
          <p:nvPr>
            <p:ph type="subTitle" idx="8"/>
          </p:nvPr>
        </p:nvSpPr>
        <p:spPr>
          <a:xfrm>
            <a:off x="1463864" y="3752589"/>
            <a:ext cx="2486100" cy="618600"/>
          </a:xfrm>
          <a:prstGeom prst="rect">
            <a:avLst/>
          </a:prstGeom>
        </p:spPr>
        <p:txBody>
          <a:bodyPr spcFirstLastPara="1" wrap="square" lIns="91425" tIns="91425" rIns="91425" bIns="91425" anchor="t" anchorCtr="0">
            <a:noAutofit/>
          </a:bodyPr>
          <a:lstStyle/>
          <a:p>
            <a:pPr marL="0" lvl="0" indent="0"/>
            <a:r>
              <a:rPr lang="vi-VN" dirty="0"/>
              <a:t>Lựa chọn mô hình phân tích và kết quả</a:t>
            </a:r>
          </a:p>
        </p:txBody>
      </p:sp>
      <p:sp>
        <p:nvSpPr>
          <p:cNvPr id="503" name="Google Shape;503;p61"/>
          <p:cNvSpPr txBox="1">
            <a:spLocks noGrp="1"/>
          </p:cNvSpPr>
          <p:nvPr>
            <p:ph type="title" idx="9"/>
          </p:nvPr>
        </p:nvSpPr>
        <p:spPr>
          <a:xfrm>
            <a:off x="2165999" y="114764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504" name="Google Shape;504;p61"/>
          <p:cNvSpPr txBox="1">
            <a:spLocks noGrp="1"/>
          </p:cNvSpPr>
          <p:nvPr>
            <p:ph type="title" idx="13"/>
          </p:nvPr>
        </p:nvSpPr>
        <p:spPr>
          <a:xfrm>
            <a:off x="5511799" y="114764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505" name="Google Shape;505;p61"/>
          <p:cNvSpPr txBox="1">
            <a:spLocks noGrp="1"/>
          </p:cNvSpPr>
          <p:nvPr>
            <p:ph type="title" idx="14"/>
          </p:nvPr>
        </p:nvSpPr>
        <p:spPr>
          <a:xfrm>
            <a:off x="2166049" y="292679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506" name="Google Shape;506;p61"/>
          <p:cNvSpPr txBox="1">
            <a:spLocks noGrp="1"/>
          </p:cNvSpPr>
          <p:nvPr>
            <p:ph type="title" idx="15"/>
          </p:nvPr>
        </p:nvSpPr>
        <p:spPr>
          <a:xfrm>
            <a:off x="5511799" y="292679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43088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3.4 Kết quả</a:t>
            </a:r>
          </a:p>
          <a:p>
            <a:pPr marL="171450" indent="-171450">
              <a:buFont typeface="Wingdings" panose="05000000000000000000" pitchFamily="2" charset="2"/>
              <a:buChar char="v"/>
            </a:pPr>
            <a:r>
              <a:rPr lang="vi-VN" sz="1100" b="1" dirty="0">
                <a:latin typeface="Montserrat" panose="020B0604020202020204" charset="0"/>
                <a:sym typeface="+mn-ea"/>
              </a:rPr>
              <a:t> </a:t>
            </a:r>
            <a:r>
              <a:rPr lang="vi-VN" sz="1100" b="1" dirty="0">
                <a:solidFill>
                  <a:srgbClr val="FF0000"/>
                </a:solidFill>
                <a:latin typeface="Montserrat" panose="020B0604020202020204" charset="0"/>
                <a:sym typeface="+mn-ea"/>
              </a:rPr>
              <a:t>mô hình Logistic Regression </a:t>
            </a:r>
            <a:r>
              <a:rPr lang="vi-VN" sz="1100" dirty="0">
                <a:latin typeface="Montserrat" panose="020B0604020202020204" charset="0"/>
                <a:sym typeface="+mn-ea"/>
              </a:rPr>
              <a:t>: chọn tất cả biến và chia tập train-test theo tỷ lệ 3:1</a:t>
            </a:r>
          </a:p>
        </p:txBody>
      </p:sp>
      <p:sp>
        <p:nvSpPr>
          <p:cNvPr id="25" name="Text Box 4"/>
          <p:cNvSpPr txBox="1"/>
          <p:nvPr/>
        </p:nvSpPr>
        <p:spPr>
          <a:xfrm>
            <a:off x="455114" y="3442648"/>
            <a:ext cx="8163105" cy="120032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a:latin typeface="Montserrat" panose="020B0604020202020204" charset="0"/>
              </a:rPr>
              <a:t>Mô hình </a:t>
            </a:r>
            <a:r>
              <a:rPr lang="vi-VN" sz="1200" b="1" dirty="0">
                <a:latin typeface="Montserrat" panose="020B0604020202020204" charset="0"/>
              </a:rPr>
              <a:t>Logistic Regression </a:t>
            </a:r>
            <a:r>
              <a:rPr lang="vi-VN" sz="1200" dirty="0">
                <a:latin typeface="Montserrat" panose="020B0604020202020204" charset="0"/>
              </a:rPr>
              <a:t>cho thấy độ chính xác khá cao, đạt khoảng </a:t>
            </a:r>
            <a:r>
              <a:rPr lang="vi-VN" sz="1200" dirty="0" smtClean="0">
                <a:latin typeface="Montserrat" panose="020B0604020202020204" charset="0"/>
              </a:rPr>
              <a:t>84.09%. </a:t>
            </a:r>
            <a:r>
              <a:rPr lang="vi-VN" sz="1200" dirty="0">
                <a:latin typeface="Montserrat" panose="020B0604020202020204" charset="0"/>
              </a:rPr>
              <a:t>Tuy nhiên, Precision cho nhóm "Yes" chỉ đạt khoảng </a:t>
            </a:r>
            <a:r>
              <a:rPr lang="vi-VN" sz="1200" dirty="0" smtClean="0">
                <a:latin typeface="Montserrat" panose="020B0604020202020204" charset="0"/>
              </a:rPr>
              <a:t>69.88%, </a:t>
            </a:r>
            <a:r>
              <a:rPr lang="vi-VN" sz="1200" dirty="0">
                <a:latin typeface="Montserrat" panose="020B0604020202020204" charset="0"/>
              </a:rPr>
              <a:t>còn Recall chỉ khoảng 30.64%. Điều này ngụ ý rằng mô hình có xu hướng dự đoán sai các trường hợp có mưa. Mặc dù Precision cho nhóm "No" đạt </a:t>
            </a:r>
            <a:r>
              <a:rPr lang="vi-VN" sz="1200" dirty="0" smtClean="0">
                <a:latin typeface="Montserrat" panose="020B0604020202020204" charset="0"/>
              </a:rPr>
              <a:t>85.16%, </a:t>
            </a:r>
            <a:r>
              <a:rPr lang="vi-VN" sz="1200" dirty="0">
                <a:latin typeface="Montserrat" panose="020B0604020202020204" charset="0"/>
              </a:rPr>
              <a:t>nhưng mô hình cũng chỉ có Recall khoảng </a:t>
            </a:r>
            <a:r>
              <a:rPr lang="vi-VN" sz="1200" dirty="0" smtClean="0">
                <a:latin typeface="Montserrat" panose="020B0604020202020204" charset="0"/>
              </a:rPr>
              <a:t>96.73%. </a:t>
            </a:r>
            <a:r>
              <a:rPr lang="vi-VN" sz="1200" dirty="0">
                <a:latin typeface="Montserrat" panose="020B0604020202020204" charset="0"/>
              </a:rPr>
              <a:t>F1-score đối với cả hai nhóm "Yes" và "No" đều là </a:t>
            </a:r>
            <a:r>
              <a:rPr lang="vi-VN" sz="1200" dirty="0" smtClean="0">
                <a:latin typeface="Montserrat" panose="020B0604020202020204" charset="0"/>
              </a:rPr>
              <a:t>43.49%. </a:t>
            </a:r>
            <a:r>
              <a:rPr lang="vi-VN" sz="1200" dirty="0">
                <a:latin typeface="Montserrat" panose="020B0604020202020204" charset="0"/>
              </a:rPr>
              <a:t>Thời gian huấn luyện của mô hình khá nhanh, chỉ mất khoảng 0.12 giây. Tóm lại, mặc dù có độ chính xác cao, mô hình cần được cải thiện để nhận diện chính xác các trường hợp có mưa hơn.</a:t>
            </a:r>
          </a:p>
        </p:txBody>
      </p:sp>
      <p:pic>
        <p:nvPicPr>
          <p:cNvPr id="6" name="Picture 5">
            <a:extLst>
              <a:ext uri="{FF2B5EF4-FFF2-40B4-BE49-F238E27FC236}">
                <a16:creationId xmlns:a16="http://schemas.microsoft.com/office/drawing/2014/main" id="{90662146-4530-9ACF-A39F-E807A290E146}"/>
              </a:ext>
            </a:extLst>
          </p:cNvPr>
          <p:cNvPicPr>
            <a:picLocks noChangeAspect="1"/>
          </p:cNvPicPr>
          <p:nvPr/>
        </p:nvPicPr>
        <p:blipFill>
          <a:blip r:embed="rId3"/>
          <a:stretch>
            <a:fillRect/>
          </a:stretch>
        </p:blipFill>
        <p:spPr>
          <a:xfrm>
            <a:off x="799902" y="1283136"/>
            <a:ext cx="6550739" cy="1354551"/>
          </a:xfrm>
          <a:prstGeom prst="rect">
            <a:avLst/>
          </a:prstGeom>
        </p:spPr>
      </p:pic>
      <p:pic>
        <p:nvPicPr>
          <p:cNvPr id="8" name="Picture 7"/>
          <p:cNvPicPr>
            <a:picLocks noChangeAspect="1"/>
          </p:cNvPicPr>
          <p:nvPr/>
        </p:nvPicPr>
        <p:blipFill>
          <a:blip r:embed="rId4"/>
          <a:stretch>
            <a:fillRect/>
          </a:stretch>
        </p:blipFill>
        <p:spPr>
          <a:xfrm>
            <a:off x="693576" y="2725511"/>
            <a:ext cx="6926424" cy="57583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29727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43088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3.4 Kết quả</a:t>
            </a:r>
          </a:p>
          <a:p>
            <a:pPr marL="171450" indent="-171450">
              <a:buFont typeface="Wingdings" panose="05000000000000000000" pitchFamily="2" charset="2"/>
              <a:buChar char="v"/>
            </a:pPr>
            <a:r>
              <a:rPr lang="vi-VN" sz="1100" b="1" dirty="0">
                <a:latin typeface="Montserrat" panose="020B0604020202020204" charset="0"/>
                <a:sym typeface="+mn-ea"/>
              </a:rPr>
              <a:t> </a:t>
            </a:r>
            <a:r>
              <a:rPr lang="vi-VN" sz="1100" b="1" dirty="0">
                <a:solidFill>
                  <a:srgbClr val="FF0000"/>
                </a:solidFill>
                <a:latin typeface="Montserrat" panose="020B0604020202020204" charset="0"/>
                <a:sym typeface="+mn-ea"/>
              </a:rPr>
              <a:t>mô hình Logistic Regression </a:t>
            </a:r>
            <a:r>
              <a:rPr lang="vi-VN" sz="1100" dirty="0">
                <a:latin typeface="Montserrat" panose="020B0604020202020204" charset="0"/>
                <a:sym typeface="+mn-ea"/>
              </a:rPr>
              <a:t>: chọn tất cả biến và chia tập train-test theo tỷ lệ 3:1</a:t>
            </a:r>
          </a:p>
        </p:txBody>
      </p:sp>
      <p:sp>
        <p:nvSpPr>
          <p:cNvPr id="25" name="Text Box 4"/>
          <p:cNvSpPr txBox="1"/>
          <p:nvPr/>
        </p:nvSpPr>
        <p:spPr>
          <a:xfrm>
            <a:off x="455114" y="3442648"/>
            <a:ext cx="8163105" cy="120032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a:latin typeface="Montserrat" panose="020B0604020202020204" charset="0"/>
              </a:rPr>
              <a:t>Mô hình </a:t>
            </a:r>
            <a:r>
              <a:rPr lang="vi-VN" sz="1200" b="1" dirty="0">
                <a:latin typeface="Montserrat" panose="020B0604020202020204" charset="0"/>
              </a:rPr>
              <a:t>Logistic Regression </a:t>
            </a:r>
            <a:r>
              <a:rPr lang="vi-VN" sz="1200" dirty="0">
                <a:latin typeface="Montserrat" panose="020B0604020202020204" charset="0"/>
              </a:rPr>
              <a:t>cho thấy độ chính xác khá cao, đạt khoảng </a:t>
            </a:r>
            <a:r>
              <a:rPr lang="vi-VN" sz="1200" dirty="0" smtClean="0">
                <a:latin typeface="Montserrat" panose="020B0604020202020204" charset="0"/>
              </a:rPr>
              <a:t>84.09%. </a:t>
            </a:r>
            <a:r>
              <a:rPr lang="vi-VN" sz="1200" dirty="0">
                <a:latin typeface="Montserrat" panose="020B0604020202020204" charset="0"/>
              </a:rPr>
              <a:t>Tuy nhiên, Precision cho nhóm "Yes" chỉ đạt khoảng </a:t>
            </a:r>
            <a:r>
              <a:rPr lang="vi-VN" sz="1200" dirty="0" smtClean="0">
                <a:latin typeface="Montserrat" panose="020B0604020202020204" charset="0"/>
              </a:rPr>
              <a:t>69.88%, </a:t>
            </a:r>
            <a:r>
              <a:rPr lang="vi-VN" sz="1200" dirty="0">
                <a:latin typeface="Montserrat" panose="020B0604020202020204" charset="0"/>
              </a:rPr>
              <a:t>còn Recall chỉ khoảng 30.64%. Điều này ngụ ý rằng mô hình có xu hướng dự đoán sai các trường hợp có mưa. Mặc dù Precision cho nhóm "No" đạt </a:t>
            </a:r>
            <a:r>
              <a:rPr lang="vi-VN" sz="1200" dirty="0" smtClean="0">
                <a:latin typeface="Montserrat" panose="020B0604020202020204" charset="0"/>
              </a:rPr>
              <a:t>85.16%, </a:t>
            </a:r>
            <a:r>
              <a:rPr lang="vi-VN" sz="1200" dirty="0">
                <a:latin typeface="Montserrat" panose="020B0604020202020204" charset="0"/>
              </a:rPr>
              <a:t>nhưng mô hình cũng chỉ có Recall khoảng </a:t>
            </a:r>
            <a:r>
              <a:rPr lang="vi-VN" sz="1200" dirty="0" smtClean="0">
                <a:latin typeface="Montserrat" panose="020B0604020202020204" charset="0"/>
              </a:rPr>
              <a:t>96.73%. </a:t>
            </a:r>
            <a:r>
              <a:rPr lang="vi-VN" sz="1200" dirty="0">
                <a:latin typeface="Montserrat" panose="020B0604020202020204" charset="0"/>
              </a:rPr>
              <a:t>F1-score đối với cả hai nhóm "Yes" và "No" đều là </a:t>
            </a:r>
            <a:r>
              <a:rPr lang="vi-VN" sz="1200" dirty="0" smtClean="0">
                <a:latin typeface="Montserrat" panose="020B0604020202020204" charset="0"/>
              </a:rPr>
              <a:t>43.49%. </a:t>
            </a:r>
            <a:r>
              <a:rPr lang="vi-VN" sz="1200" dirty="0">
                <a:latin typeface="Montserrat" panose="020B0604020202020204" charset="0"/>
              </a:rPr>
              <a:t>Thời gian huấn luyện của mô hình khá nhanh, chỉ mất khoảng 0.12 giây. Tóm lại, mặc dù có độ chính xác cao, mô hình cần được cải thiện để nhận diện chính xác các trường hợp có mưa hơn.</a:t>
            </a:r>
          </a:p>
        </p:txBody>
      </p:sp>
      <p:pic>
        <p:nvPicPr>
          <p:cNvPr id="6" name="Picture 5">
            <a:extLst>
              <a:ext uri="{FF2B5EF4-FFF2-40B4-BE49-F238E27FC236}">
                <a16:creationId xmlns:a16="http://schemas.microsoft.com/office/drawing/2014/main" id="{90662146-4530-9ACF-A39F-E807A290E146}"/>
              </a:ext>
            </a:extLst>
          </p:cNvPr>
          <p:cNvPicPr>
            <a:picLocks noChangeAspect="1"/>
          </p:cNvPicPr>
          <p:nvPr/>
        </p:nvPicPr>
        <p:blipFill>
          <a:blip r:embed="rId3"/>
          <a:stretch>
            <a:fillRect/>
          </a:stretch>
        </p:blipFill>
        <p:spPr>
          <a:xfrm>
            <a:off x="799902" y="1283136"/>
            <a:ext cx="6550739" cy="1354551"/>
          </a:xfrm>
          <a:prstGeom prst="rect">
            <a:avLst/>
          </a:prstGeom>
        </p:spPr>
      </p:pic>
      <p:pic>
        <p:nvPicPr>
          <p:cNvPr id="8" name="Picture 7"/>
          <p:cNvPicPr>
            <a:picLocks noChangeAspect="1"/>
          </p:cNvPicPr>
          <p:nvPr/>
        </p:nvPicPr>
        <p:blipFill>
          <a:blip r:embed="rId4"/>
          <a:stretch>
            <a:fillRect/>
          </a:stretch>
        </p:blipFill>
        <p:spPr>
          <a:xfrm>
            <a:off x="693576" y="2725511"/>
            <a:ext cx="6926424" cy="57583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13334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43088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3.4 Kết quả</a:t>
            </a:r>
          </a:p>
          <a:p>
            <a:pPr marL="171450" indent="-171450">
              <a:buFont typeface="Wingdings" panose="05000000000000000000" pitchFamily="2" charset="2"/>
              <a:buChar char="v"/>
            </a:pPr>
            <a:r>
              <a:rPr lang="vi-VN" sz="1100" b="1" dirty="0">
                <a:latin typeface="Montserrat" panose="020B0604020202020204" charset="0"/>
                <a:sym typeface="+mn-ea"/>
              </a:rPr>
              <a:t> </a:t>
            </a:r>
            <a:r>
              <a:rPr lang="vi-VN" sz="1100" b="1" dirty="0">
                <a:solidFill>
                  <a:srgbClr val="FF0000"/>
                </a:solidFill>
                <a:latin typeface="Montserrat" panose="020B0604020202020204" charset="0"/>
                <a:sym typeface="+mn-ea"/>
              </a:rPr>
              <a:t>mô hình Random Forest Classifier:</a:t>
            </a:r>
            <a:r>
              <a:rPr lang="vi-VN" sz="1100" dirty="0">
                <a:solidFill>
                  <a:srgbClr val="FF0000"/>
                </a:solidFill>
                <a:latin typeface="Montserrat" panose="020B0604020202020204" charset="0"/>
                <a:sym typeface="+mn-ea"/>
              </a:rPr>
              <a:t> </a:t>
            </a:r>
            <a:r>
              <a:rPr lang="vi-VN" sz="1100" dirty="0">
                <a:latin typeface="Montserrat" panose="020B0604020202020204" charset="0"/>
                <a:sym typeface="+mn-ea"/>
              </a:rPr>
              <a:t>chọn tất cả biến và chia tập train-test theo tỷ lệ 3:1</a:t>
            </a:r>
          </a:p>
        </p:txBody>
      </p:sp>
      <p:sp>
        <p:nvSpPr>
          <p:cNvPr id="25" name="Text Box 4"/>
          <p:cNvSpPr txBox="1"/>
          <p:nvPr/>
        </p:nvSpPr>
        <p:spPr>
          <a:xfrm>
            <a:off x="436152" y="3557657"/>
            <a:ext cx="8190395" cy="120032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a:latin typeface="Montserrat" panose="020B0604020202020204" charset="0"/>
              </a:rPr>
              <a:t>Mô hình </a:t>
            </a:r>
            <a:r>
              <a:rPr lang="vi-VN" sz="1200" b="1" dirty="0">
                <a:latin typeface="Montserrat" panose="020B0604020202020204" charset="0"/>
              </a:rPr>
              <a:t>Random Forest Classifier </a:t>
            </a:r>
            <a:r>
              <a:rPr lang="vi-VN" sz="1200" dirty="0">
                <a:latin typeface="Montserrat" panose="020B0604020202020204" charset="0"/>
              </a:rPr>
              <a:t>có độ chính xác cao, khoảng 83.80%, nhưng nhớ lại các trường hợp có mưa không tốt (Recall thấp), chỉ khoảng </a:t>
            </a:r>
            <a:r>
              <a:rPr lang="vi-VN" sz="1200" dirty="0" smtClean="0">
                <a:latin typeface="Montserrat" panose="020B0604020202020204" charset="0"/>
              </a:rPr>
              <a:t>27.92%. </a:t>
            </a:r>
            <a:r>
              <a:rPr lang="vi-VN" sz="1200" dirty="0">
                <a:latin typeface="Montserrat" panose="020B0604020202020204" charset="0"/>
              </a:rPr>
              <a:t>Độ chính xác trong việc dự đoán các trường hợp không mưa (Precision) là </a:t>
            </a:r>
            <a:r>
              <a:rPr lang="vi-VN" sz="1200" dirty="0" smtClean="0">
                <a:latin typeface="Montserrat" panose="020B0604020202020204" charset="0"/>
              </a:rPr>
              <a:t>84.55%. </a:t>
            </a:r>
            <a:r>
              <a:rPr lang="vi-VN" sz="1200" dirty="0">
                <a:latin typeface="Montserrat" panose="020B0604020202020204" charset="0"/>
              </a:rPr>
              <a:t>Thời gian huấn luyện của mô hình khá lớn, khoảng 2.55 giây. Tuy nhiên, F1-score chỉ đạt khoảng </a:t>
            </a:r>
            <a:r>
              <a:rPr lang="vi-VN" sz="1200" dirty="0" smtClean="0">
                <a:latin typeface="Montserrat" panose="020B0604020202020204" charset="0"/>
              </a:rPr>
              <a:t>40.62% </a:t>
            </a:r>
            <a:r>
              <a:rPr lang="vi-VN" sz="1200" dirty="0">
                <a:latin typeface="Montserrat" panose="020B0604020202020204" charset="0"/>
              </a:rPr>
              <a:t>cho cả hai nhóm "Yes" và "No", chỉ ra một sự cân nhắc giữa Precision và Recall. Tóm lại, mặc dù đạt được độ chính xác cao, mô hình cần được cải thiện để nhận diện chính xác hơn các trường hợp có mưa.</a:t>
            </a:r>
          </a:p>
        </p:txBody>
      </p:sp>
      <p:pic>
        <p:nvPicPr>
          <p:cNvPr id="7" name="Picture 6">
            <a:extLst>
              <a:ext uri="{FF2B5EF4-FFF2-40B4-BE49-F238E27FC236}">
                <a16:creationId xmlns:a16="http://schemas.microsoft.com/office/drawing/2014/main" id="{7DEED514-1378-22A3-E484-452D9118DE20}"/>
              </a:ext>
            </a:extLst>
          </p:cNvPr>
          <p:cNvPicPr>
            <a:picLocks noChangeAspect="1"/>
          </p:cNvPicPr>
          <p:nvPr/>
        </p:nvPicPr>
        <p:blipFill>
          <a:blip r:embed="rId3"/>
          <a:stretch>
            <a:fillRect/>
          </a:stretch>
        </p:blipFill>
        <p:spPr>
          <a:xfrm>
            <a:off x="1531209" y="1297525"/>
            <a:ext cx="5348360" cy="1476786"/>
          </a:xfrm>
          <a:prstGeom prst="rect">
            <a:avLst/>
          </a:prstGeom>
        </p:spPr>
      </p:pic>
      <p:pic>
        <p:nvPicPr>
          <p:cNvPr id="9" name="Picture 8"/>
          <p:cNvPicPr>
            <a:picLocks noChangeAspect="1"/>
          </p:cNvPicPr>
          <p:nvPr/>
        </p:nvPicPr>
        <p:blipFill rotWithShape="1">
          <a:blip r:embed="rId4"/>
          <a:srcRect l="213" t="-1058" r="-213" b="25695"/>
          <a:stretch/>
        </p:blipFill>
        <p:spPr>
          <a:xfrm>
            <a:off x="1240176" y="2837977"/>
            <a:ext cx="6179566" cy="5323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51027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43088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3.4 Kết quả</a:t>
            </a:r>
          </a:p>
          <a:p>
            <a:pPr marL="171450" indent="-171450">
              <a:buFont typeface="Wingdings" panose="05000000000000000000" pitchFamily="2" charset="2"/>
              <a:buChar char="v"/>
            </a:pPr>
            <a:r>
              <a:rPr lang="vi-VN" sz="1100" b="1" dirty="0">
                <a:latin typeface="Montserrat" panose="020B0604020202020204" charset="0"/>
                <a:sym typeface="+mn-ea"/>
              </a:rPr>
              <a:t> </a:t>
            </a:r>
            <a:r>
              <a:rPr lang="vi-VN" sz="1100" b="1" dirty="0">
                <a:solidFill>
                  <a:srgbClr val="FF0000"/>
                </a:solidFill>
                <a:latin typeface="Montserrat" panose="020B0604020202020204" charset="0"/>
                <a:sym typeface="+mn-ea"/>
              </a:rPr>
              <a:t>DecisionTreeClassifier: </a:t>
            </a:r>
            <a:r>
              <a:rPr lang="vi-VN" sz="1100" dirty="0">
                <a:latin typeface="Montserrat" panose="020B0604020202020204" charset="0"/>
                <a:sym typeface="+mn-ea"/>
              </a:rPr>
              <a:t>Chia tập train-test theo tỷ lệ </a:t>
            </a:r>
            <a:r>
              <a:rPr lang="vi-VN" sz="1100" dirty="0" smtClean="0">
                <a:latin typeface="Montserrat" panose="020B0604020202020204" charset="0"/>
                <a:sym typeface="+mn-ea"/>
              </a:rPr>
              <a:t>3:1</a:t>
            </a:r>
            <a:endParaRPr lang="vi-VN" sz="1100" dirty="0">
              <a:latin typeface="Montserrat" panose="020B0604020202020204" charset="0"/>
              <a:sym typeface="+mn-ea"/>
            </a:endParaRPr>
          </a:p>
        </p:txBody>
      </p:sp>
      <p:sp>
        <p:nvSpPr>
          <p:cNvPr id="25" name="Text Box 4"/>
          <p:cNvSpPr txBox="1"/>
          <p:nvPr/>
        </p:nvSpPr>
        <p:spPr>
          <a:xfrm>
            <a:off x="436152" y="3557657"/>
            <a:ext cx="8190395" cy="1015663"/>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a:latin typeface="Montserrat" panose="020B0604020202020204" charset="0"/>
              </a:rPr>
              <a:t>Mô hình Decision TreeClassifier có độ chính xác 83.50%, nhưng khả năng nhận diện các trường hợp "Yes" còn hạn chế với Recall chỉ 29.68%. Precision cho lớp "Yes" là 72.90%, trong khi lớp "No" đạt 84.53%. Điểm F1-score cho lớp "Yes" là 42.18%, cho thấy mô hình này còn yếu trong việc cân bằng giữa các dự đoán đúng và sai của lớp "Yes". Mặc dù độ chính xác tổng quát cao, mô hình cần được cải thiện để nhận diện tốt hơn các trường hợp "Yes", thông qua việc điều chỉnh hoặc sử dụng các kỹ thuật nâng cao.</a:t>
            </a:r>
          </a:p>
        </p:txBody>
      </p:sp>
      <p:pic>
        <p:nvPicPr>
          <p:cNvPr id="8" name="Picture 7"/>
          <p:cNvPicPr>
            <a:picLocks noChangeAspect="1"/>
          </p:cNvPicPr>
          <p:nvPr/>
        </p:nvPicPr>
        <p:blipFill>
          <a:blip r:embed="rId3"/>
          <a:stretch>
            <a:fillRect/>
          </a:stretch>
        </p:blipFill>
        <p:spPr>
          <a:xfrm>
            <a:off x="1118190" y="1319145"/>
            <a:ext cx="5526449" cy="1244753"/>
          </a:xfrm>
          <a:prstGeom prst="rect">
            <a:avLst/>
          </a:prstGeom>
        </p:spPr>
      </p:pic>
      <p:pic>
        <p:nvPicPr>
          <p:cNvPr id="10" name="Picture 9"/>
          <p:cNvPicPr>
            <a:picLocks noChangeAspect="1"/>
          </p:cNvPicPr>
          <p:nvPr/>
        </p:nvPicPr>
        <p:blipFill rotWithShape="1">
          <a:blip r:embed="rId4"/>
          <a:srcRect l="529" t="3852" r="529" b="3852"/>
          <a:stretch/>
        </p:blipFill>
        <p:spPr>
          <a:xfrm>
            <a:off x="803379" y="2633700"/>
            <a:ext cx="6897901" cy="5829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12391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43088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3.4 Kết quả</a:t>
            </a:r>
          </a:p>
          <a:p>
            <a:r>
              <a:rPr lang="vi-VN" sz="1100" b="1" dirty="0">
                <a:latin typeface="Montserrat" panose="020B0604020202020204" charset="0"/>
                <a:sym typeface="+mn-ea"/>
              </a:rPr>
              <a:t> </a:t>
            </a:r>
            <a:r>
              <a:rPr lang="vi-VN" sz="1100" b="1" dirty="0">
                <a:solidFill>
                  <a:srgbClr val="FF0000"/>
                </a:solidFill>
                <a:latin typeface="Montserrat" panose="020B0604020202020204" charset="0"/>
                <a:sym typeface="+mn-ea"/>
              </a:rPr>
              <a:t>Support Vector Machine: </a:t>
            </a:r>
            <a:r>
              <a:rPr lang="vi-VN" sz="1100" dirty="0">
                <a:latin typeface="Montserrat" panose="020B0604020202020204" charset="0"/>
                <a:sym typeface="+mn-ea"/>
              </a:rPr>
              <a:t>Chia tập train-test theo tỷ lệ </a:t>
            </a:r>
            <a:r>
              <a:rPr lang="vi-VN" sz="1100" dirty="0" smtClean="0">
                <a:latin typeface="Montserrat" panose="020B0604020202020204" charset="0"/>
                <a:sym typeface="+mn-ea"/>
              </a:rPr>
              <a:t>3:1</a:t>
            </a:r>
            <a:endParaRPr lang="vi-VN" sz="1100" dirty="0">
              <a:latin typeface="Montserrat" panose="020B0604020202020204" charset="0"/>
              <a:sym typeface="+mn-ea"/>
            </a:endParaRPr>
          </a:p>
        </p:txBody>
      </p:sp>
      <p:sp>
        <p:nvSpPr>
          <p:cNvPr id="25" name="Text Box 4"/>
          <p:cNvSpPr txBox="1"/>
          <p:nvPr/>
        </p:nvSpPr>
        <p:spPr>
          <a:xfrm>
            <a:off x="521212" y="3727778"/>
            <a:ext cx="8190395" cy="646331"/>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200" dirty="0">
                <a:latin typeface="Montserrat" panose="020B0604020202020204" charset="0"/>
              </a:rPr>
              <a:t>Mô hình Support Vector Machine của bạn có độ chính xác (accuracy) là 80.50%, nhưng hiệu suất phân loại rất kém đối với lớp "Yes" (precision và recall đều 0%). Điều này cho thấy mô hình bị lệch dữ liệu (class imbalance), chỉ dự đoán đúng lớp "No".</a:t>
            </a:r>
          </a:p>
        </p:txBody>
      </p:sp>
      <p:pic>
        <p:nvPicPr>
          <p:cNvPr id="8" name="Picture 7"/>
          <p:cNvPicPr>
            <a:picLocks noChangeAspect="1"/>
          </p:cNvPicPr>
          <p:nvPr/>
        </p:nvPicPr>
        <p:blipFill>
          <a:blip r:embed="rId3"/>
          <a:stretch>
            <a:fillRect/>
          </a:stretch>
        </p:blipFill>
        <p:spPr>
          <a:xfrm>
            <a:off x="1334387" y="1331760"/>
            <a:ext cx="5512982" cy="1349382"/>
          </a:xfrm>
          <a:prstGeom prst="rect">
            <a:avLst/>
          </a:prstGeom>
        </p:spPr>
      </p:pic>
      <p:pic>
        <p:nvPicPr>
          <p:cNvPr id="10" name="Picture 9"/>
          <p:cNvPicPr>
            <a:picLocks noChangeAspect="1"/>
          </p:cNvPicPr>
          <p:nvPr/>
        </p:nvPicPr>
        <p:blipFill rotWithShape="1">
          <a:blip r:embed="rId4"/>
          <a:srcRect l="1" r="555"/>
          <a:stretch/>
        </p:blipFill>
        <p:spPr>
          <a:xfrm>
            <a:off x="741503" y="2811986"/>
            <a:ext cx="6913939" cy="6045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5307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0" y="384627"/>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3. Lựa chọn mô hình phân tích và kết quả</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96120" y="866638"/>
            <a:ext cx="7254521" cy="43088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en-US" sz="1100" b="1" dirty="0">
                <a:latin typeface="Montserrat" panose="020B0604020202020204" charset="0"/>
                <a:sym typeface="+mn-ea"/>
              </a:rPr>
              <a:t>3.4 </a:t>
            </a:r>
            <a:r>
              <a:rPr lang="en-US" sz="1100" b="1" dirty="0" err="1">
                <a:latin typeface="Montserrat" panose="020B0604020202020204" charset="0"/>
                <a:sym typeface="+mn-ea"/>
              </a:rPr>
              <a:t>Kết</a:t>
            </a:r>
            <a:r>
              <a:rPr lang="en-US" sz="1100" b="1" dirty="0">
                <a:latin typeface="Montserrat" panose="020B0604020202020204" charset="0"/>
                <a:sym typeface="+mn-ea"/>
              </a:rPr>
              <a:t> </a:t>
            </a:r>
            <a:r>
              <a:rPr lang="en-US" sz="1100" b="1" dirty="0" err="1">
                <a:latin typeface="Montserrat" panose="020B0604020202020204" charset="0"/>
                <a:sym typeface="+mn-ea"/>
              </a:rPr>
              <a:t>quả</a:t>
            </a:r>
            <a:endParaRPr lang="en-US" sz="1100" b="1" dirty="0">
              <a:latin typeface="Montserrat" panose="020B0604020202020204" charset="0"/>
              <a:sym typeface="+mn-ea"/>
            </a:endParaRPr>
          </a:p>
          <a:p>
            <a:pPr marL="171450" indent="-171450">
              <a:buFont typeface="Wingdings" panose="05000000000000000000" pitchFamily="2" charset="2"/>
              <a:buChar char="v"/>
            </a:pPr>
            <a:r>
              <a:rPr lang="en-US" sz="1100" b="1" dirty="0">
                <a:solidFill>
                  <a:srgbClr val="FF0000"/>
                </a:solidFill>
                <a:latin typeface="Montserrat" panose="020B0604020202020204" charset="0"/>
                <a:sym typeface="+mn-ea"/>
              </a:rPr>
              <a:t> K-Nearest Neighbors: </a:t>
            </a:r>
            <a:r>
              <a:rPr lang="en-US" sz="1100" dirty="0">
                <a:latin typeface="Montserrat" panose="020B0604020202020204" charset="0"/>
                <a:sym typeface="+mn-ea"/>
              </a:rPr>
              <a:t>Chia </a:t>
            </a:r>
            <a:r>
              <a:rPr lang="en-US" sz="1100" dirty="0" err="1">
                <a:latin typeface="Montserrat" panose="020B0604020202020204" charset="0"/>
                <a:sym typeface="+mn-ea"/>
              </a:rPr>
              <a:t>tập</a:t>
            </a:r>
            <a:r>
              <a:rPr lang="en-US" sz="1100" dirty="0">
                <a:latin typeface="Montserrat" panose="020B0604020202020204" charset="0"/>
                <a:sym typeface="+mn-ea"/>
              </a:rPr>
              <a:t> train-test </a:t>
            </a:r>
            <a:r>
              <a:rPr lang="en-US" sz="1100" dirty="0" err="1">
                <a:latin typeface="Montserrat" panose="020B0604020202020204" charset="0"/>
                <a:sym typeface="+mn-ea"/>
              </a:rPr>
              <a:t>theo</a:t>
            </a:r>
            <a:r>
              <a:rPr lang="en-US" sz="1100" dirty="0">
                <a:latin typeface="Montserrat" panose="020B0604020202020204" charset="0"/>
                <a:sym typeface="+mn-ea"/>
              </a:rPr>
              <a:t> </a:t>
            </a:r>
            <a:r>
              <a:rPr lang="en-US" sz="1100" dirty="0" err="1">
                <a:latin typeface="Montserrat" panose="020B0604020202020204" charset="0"/>
                <a:sym typeface="+mn-ea"/>
              </a:rPr>
              <a:t>tỷ</a:t>
            </a:r>
            <a:r>
              <a:rPr lang="en-US" sz="1100" dirty="0">
                <a:latin typeface="Montserrat" panose="020B0604020202020204" charset="0"/>
                <a:sym typeface="+mn-ea"/>
              </a:rPr>
              <a:t> </a:t>
            </a:r>
            <a:r>
              <a:rPr lang="en-US" sz="1100" dirty="0" err="1">
                <a:latin typeface="Montserrat" panose="020B0604020202020204" charset="0"/>
                <a:sym typeface="+mn-ea"/>
              </a:rPr>
              <a:t>lệ</a:t>
            </a:r>
            <a:r>
              <a:rPr lang="en-US" sz="1100" dirty="0">
                <a:latin typeface="Montserrat" panose="020B0604020202020204" charset="0"/>
                <a:sym typeface="+mn-ea"/>
              </a:rPr>
              <a:t> 3</a:t>
            </a:r>
            <a:r>
              <a:rPr lang="en-US" sz="1100" dirty="0" smtClean="0">
                <a:latin typeface="Montserrat" panose="020B0604020202020204" charset="0"/>
                <a:sym typeface="+mn-ea"/>
              </a:rPr>
              <a:t>:1</a:t>
            </a:r>
            <a:endParaRPr lang="en-US" sz="1100" dirty="0">
              <a:latin typeface="Montserrat" panose="020B0604020202020204" charset="0"/>
              <a:sym typeface="+mn-ea"/>
            </a:endParaRPr>
          </a:p>
        </p:txBody>
      </p:sp>
      <p:sp>
        <p:nvSpPr>
          <p:cNvPr id="25" name="Text Box 4"/>
          <p:cNvSpPr txBox="1"/>
          <p:nvPr/>
        </p:nvSpPr>
        <p:spPr>
          <a:xfrm>
            <a:off x="521212" y="3727778"/>
            <a:ext cx="8190395" cy="1015663"/>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pPr algn="just"/>
            <a:r>
              <a:rPr lang="vi-VN" sz="1200" dirty="0" smtClean="0">
                <a:latin typeface="Montserrat" panose="020B0604020202020204" charset="0"/>
              </a:rPr>
              <a:t>Mô </a:t>
            </a:r>
            <a:r>
              <a:rPr lang="vi-VN" sz="1200" dirty="0">
                <a:latin typeface="Montserrat" panose="020B0604020202020204" charset="0"/>
              </a:rPr>
              <a:t>hình </a:t>
            </a:r>
            <a:r>
              <a:rPr lang="vi-VN" sz="1200" b="1" dirty="0">
                <a:latin typeface="Montserrat" panose="020B0604020202020204" charset="0"/>
              </a:rPr>
              <a:t>K-Nearest Neighbors (KNN) </a:t>
            </a:r>
            <a:r>
              <a:rPr lang="vi-VN" sz="1200" dirty="0">
                <a:latin typeface="Montserrat" panose="020B0604020202020204" charset="0"/>
              </a:rPr>
              <a:t>có độ chính xác khoảng </a:t>
            </a:r>
            <a:r>
              <a:rPr lang="vi-VN" sz="1200" dirty="0" smtClean="0">
                <a:latin typeface="Montserrat" panose="020B0604020202020204" charset="0"/>
              </a:rPr>
              <a:t>81.26%, </a:t>
            </a:r>
            <a:r>
              <a:rPr lang="vi-VN" sz="1200" dirty="0">
                <a:latin typeface="Montserrat" panose="020B0604020202020204" charset="0"/>
              </a:rPr>
              <a:t>với Precision của lớp "Yes" đạt </a:t>
            </a:r>
            <a:r>
              <a:rPr lang="vi-VN" sz="1200" dirty="0" smtClean="0">
                <a:latin typeface="Montserrat" panose="020B0604020202020204" charset="0"/>
              </a:rPr>
              <a:t>55.97% </a:t>
            </a:r>
            <a:r>
              <a:rPr lang="vi-VN" sz="1200" dirty="0">
                <a:latin typeface="Montserrat" panose="020B0604020202020204" charset="0"/>
              </a:rPr>
              <a:t>và của lớp "No" đạt 83.70%. Tuy nhiên, Recall của lớp "Yes" chỉ đạt </a:t>
            </a:r>
            <a:r>
              <a:rPr lang="vi-VN" sz="1200" dirty="0" smtClean="0">
                <a:latin typeface="Montserrat" panose="020B0604020202020204" charset="0"/>
              </a:rPr>
              <a:t>24.84%, </a:t>
            </a:r>
            <a:r>
              <a:rPr lang="vi-VN" sz="1200" dirty="0">
                <a:latin typeface="Montserrat" panose="020B0604020202020204" charset="0"/>
              </a:rPr>
              <a:t>trong khi của lớp "No" đạt </a:t>
            </a:r>
            <a:r>
              <a:rPr lang="vi-VN" sz="1200" dirty="0" smtClean="0">
                <a:latin typeface="Montserrat" panose="020B0604020202020204" charset="0"/>
              </a:rPr>
              <a:t>95.18%. </a:t>
            </a:r>
            <a:r>
              <a:rPr lang="vi-VN" sz="1200" dirty="0">
                <a:latin typeface="Montserrat" panose="020B0604020202020204" charset="0"/>
              </a:rPr>
              <a:t>F1-score của cả hai lớp đều khoảng </a:t>
            </a:r>
            <a:r>
              <a:rPr lang="vi-VN" sz="1200" dirty="0" smtClean="0">
                <a:latin typeface="Montserrat" panose="020B0604020202020204" charset="0"/>
              </a:rPr>
              <a:t>34.41%. </a:t>
            </a:r>
            <a:r>
              <a:rPr lang="vi-VN" sz="1200" dirty="0">
                <a:latin typeface="Montserrat" panose="020B0604020202020204" charset="0"/>
              </a:rPr>
              <a:t>Mặc dù có độ chính xác cao và Precision tốt, nhưng mô hình cần được cải thiện để nhận diện chính xác hơn các trường hợp có mưa và đạt được sự cân nhắc giữa Precision và Recall.</a:t>
            </a:r>
          </a:p>
        </p:txBody>
      </p:sp>
      <p:pic>
        <p:nvPicPr>
          <p:cNvPr id="2" name="Picture 1"/>
          <p:cNvPicPr>
            <a:picLocks noChangeAspect="1"/>
          </p:cNvPicPr>
          <p:nvPr/>
        </p:nvPicPr>
        <p:blipFill rotWithShape="1">
          <a:blip r:embed="rId3"/>
          <a:srcRect t="3948" b="1"/>
          <a:stretch/>
        </p:blipFill>
        <p:spPr>
          <a:xfrm>
            <a:off x="706056" y="2982685"/>
            <a:ext cx="7412660" cy="638115"/>
          </a:xfrm>
          <a:prstGeom prst="rect">
            <a:avLst/>
          </a:prstGeom>
        </p:spPr>
      </p:pic>
      <p:pic>
        <p:nvPicPr>
          <p:cNvPr id="4" name="Picture 3"/>
          <p:cNvPicPr>
            <a:picLocks noChangeAspect="1"/>
          </p:cNvPicPr>
          <p:nvPr/>
        </p:nvPicPr>
        <p:blipFill>
          <a:blip r:embed="rId4"/>
          <a:stretch>
            <a:fillRect/>
          </a:stretch>
        </p:blipFill>
        <p:spPr>
          <a:xfrm>
            <a:off x="745537" y="1310814"/>
            <a:ext cx="5955686" cy="1619900"/>
          </a:xfrm>
          <a:prstGeom prst="rect">
            <a:avLst/>
          </a:prstGeom>
        </p:spPr>
      </p:pic>
    </p:spTree>
    <p:extLst>
      <p:ext uri="{BB962C8B-B14F-4D97-AF65-F5344CB8AC3E}">
        <p14:creationId xmlns:p14="http://schemas.microsoft.com/office/powerpoint/2010/main" val="1216598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1" name="Text Box 6"/>
          <p:cNvSpPr txBox="1"/>
          <p:nvPr/>
        </p:nvSpPr>
        <p:spPr>
          <a:xfrm>
            <a:off x="304800" y="455286"/>
            <a:ext cx="5429693" cy="551543"/>
          </a:xfrm>
          <a:prstGeom prst="rect">
            <a:avLst/>
          </a:prstGeom>
          <a:noFill/>
        </p:spPr>
        <p:txBody>
          <a:bodyPr wrap="square" rtlCol="0" anchor="t">
            <a:noAutofit/>
          </a:bodyPr>
          <a:lstStyle/>
          <a:p>
            <a:pPr marL="12700">
              <a:spcBef>
                <a:spcPts val="95"/>
              </a:spcBef>
            </a:pPr>
            <a:r>
              <a:rPr lang="vi-VN" sz="1800" b="1" dirty="0">
                <a:solidFill>
                  <a:srgbClr val="404040"/>
                </a:solidFill>
                <a:latin typeface="Montserrat" panose="020B0604020202020204" charset="0"/>
                <a:sym typeface="+mn-ea"/>
              </a:rPr>
              <a:t>4.Đánh giá và kết luận</a:t>
            </a:r>
            <a:endParaRPr lang="en-US" altLang="en-US" sz="1800" b="1" spc="-40" dirty="0">
              <a:solidFill>
                <a:srgbClr val="404040"/>
              </a:solidFill>
              <a:latin typeface="Montserrat" panose="020B0604020202020204" charset="0"/>
              <a:sym typeface="+mn-ea"/>
            </a:endParaRPr>
          </a:p>
        </p:txBody>
      </p:sp>
      <p:sp>
        <p:nvSpPr>
          <p:cNvPr id="22" name="Text Box 10"/>
          <p:cNvSpPr txBox="1"/>
          <p:nvPr/>
        </p:nvSpPr>
        <p:spPr>
          <a:xfrm>
            <a:off x="457419" y="1158970"/>
            <a:ext cx="2207601" cy="60016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00" b="1" dirty="0">
                <a:latin typeface="Montserrat" panose="020B0604020202020204" charset="0"/>
                <a:sym typeface="+mn-ea"/>
              </a:rPr>
              <a:t>So sánh các kết quả tốt nhất ở các trường hợp cho từng mô hình :</a:t>
            </a:r>
          </a:p>
        </p:txBody>
      </p:sp>
      <p:sp>
        <p:nvSpPr>
          <p:cNvPr id="25" name="Text Box 4"/>
          <p:cNvSpPr txBox="1"/>
          <p:nvPr/>
        </p:nvSpPr>
        <p:spPr>
          <a:xfrm>
            <a:off x="457419" y="2444518"/>
            <a:ext cx="8190395" cy="2392963"/>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nchor="t">
            <a:spAutoFit/>
          </a:bodyPr>
          <a:lstStyle/>
          <a:p>
            <a:r>
              <a:rPr lang="vi-VN" sz="1150" dirty="0">
                <a:latin typeface="Montserrat" panose="020B0604020202020204" charset="0"/>
              </a:rPr>
              <a:t>Kết Luận:</a:t>
            </a:r>
          </a:p>
          <a:p>
            <a:r>
              <a:rPr lang="vi-VN" sz="1150" dirty="0" smtClean="0">
                <a:latin typeface="Montserrat" panose="020B0604020202020204" charset="0"/>
              </a:rPr>
              <a:t>- Với </a:t>
            </a:r>
            <a:r>
              <a:rPr lang="vi-VN" sz="1150" dirty="0">
                <a:latin typeface="Montserrat" panose="020B0604020202020204" charset="0"/>
              </a:rPr>
              <a:t>tập dữ liệu này thì mô hình sẽ đạt kết quả dự đoán tốt khi sử dụng bốn biến để dự đoán</a:t>
            </a:r>
            <a:r>
              <a:rPr lang="vi-VN" sz="1150" dirty="0" smtClean="0">
                <a:latin typeface="Montserrat" panose="020B0604020202020204" charset="0"/>
              </a:rPr>
              <a:t>.</a:t>
            </a:r>
          </a:p>
          <a:p>
            <a:endParaRPr lang="vi-VN" sz="1150" dirty="0">
              <a:latin typeface="Montserrat" panose="020B0604020202020204" charset="0"/>
            </a:endParaRPr>
          </a:p>
          <a:p>
            <a:r>
              <a:rPr lang="vi-VN" sz="1150" dirty="0" smtClean="0">
                <a:latin typeface="Montserrat" panose="020B0604020202020204" charset="0"/>
              </a:rPr>
              <a:t>- </a:t>
            </a:r>
            <a:r>
              <a:rPr lang="vi-VN" sz="1150" b="1" dirty="0" smtClean="0">
                <a:latin typeface="Montserrat" panose="020B0604020202020204" charset="0"/>
              </a:rPr>
              <a:t>Logistic </a:t>
            </a:r>
            <a:r>
              <a:rPr lang="vi-VN" sz="1150" b="1" dirty="0">
                <a:latin typeface="Montserrat" panose="020B0604020202020204" charset="0"/>
              </a:rPr>
              <a:t>Regression </a:t>
            </a:r>
            <a:r>
              <a:rPr lang="vi-VN" sz="1150" dirty="0">
                <a:latin typeface="Montserrat" panose="020B0604020202020204" charset="0"/>
              </a:rPr>
              <a:t>là mô hình hoạt động tốt nhất cho việc dự báo thời tiết ở Úc, với độ chính xác cao và F1-Score tương đối ổn định. Tuy nhiên, cần lưu ý rằng Precision và Recall cho lớp </a:t>
            </a:r>
            <a:r>
              <a:rPr lang="vi-VN" sz="1150" dirty="0" smtClean="0">
                <a:latin typeface="Montserrat" panose="020B0604020202020204" charset="0"/>
              </a:rPr>
              <a:t>“Yes" </a:t>
            </a:r>
            <a:r>
              <a:rPr lang="vi-VN" sz="1150" dirty="0">
                <a:latin typeface="Montserrat" panose="020B0604020202020204" charset="0"/>
              </a:rPr>
              <a:t>còn thấp, cho thấy khả năng dự đoán những trường hợp những ngày không có mưa còn hạn chế. Support Vector Machine là mô hình này có độ chính xác thấp hơn đáng kể (80.50%). Các chỉ số Precision, Recall, và F1-Score bằng 0 cho lớp </a:t>
            </a:r>
            <a:r>
              <a:rPr lang="vi-VN" sz="1150" dirty="0" smtClean="0">
                <a:latin typeface="Montserrat" panose="020B0604020202020204" charset="0"/>
              </a:rPr>
              <a:t>"</a:t>
            </a:r>
            <a:r>
              <a:rPr lang="vi-VN" sz="1150" dirty="0">
                <a:latin typeface="Montserrat" panose="020B0604020202020204" charset="0"/>
              </a:rPr>
              <a:t>Yes</a:t>
            </a:r>
            <a:r>
              <a:rPr lang="vi-VN" sz="1150" dirty="0" smtClean="0">
                <a:latin typeface="Montserrat" panose="020B0604020202020204" charset="0"/>
              </a:rPr>
              <a:t>", </a:t>
            </a:r>
            <a:r>
              <a:rPr lang="vi-VN" sz="1150" dirty="0">
                <a:latin typeface="Montserrat" panose="020B0604020202020204" charset="0"/>
              </a:rPr>
              <a:t>điều này cho thấy mô hình không thể dự đoán chính xác cho tập dữ liệu trên</a:t>
            </a:r>
            <a:r>
              <a:rPr lang="vi-VN" sz="1150" dirty="0" smtClean="0">
                <a:latin typeface="Montserrat" panose="020B0604020202020204" charset="0"/>
              </a:rPr>
              <a:t>.</a:t>
            </a:r>
          </a:p>
          <a:p>
            <a:endParaRPr lang="vi-VN" sz="1150" dirty="0">
              <a:latin typeface="Montserrat" panose="020B0604020202020204" charset="0"/>
            </a:endParaRPr>
          </a:p>
          <a:p>
            <a:r>
              <a:rPr lang="vi-VN" sz="1150" dirty="0" smtClean="0">
                <a:latin typeface="Montserrat" panose="020B0604020202020204" charset="0"/>
              </a:rPr>
              <a:t>- Dựa </a:t>
            </a:r>
            <a:r>
              <a:rPr lang="vi-VN" sz="1150" dirty="0">
                <a:latin typeface="Montserrat" panose="020B0604020202020204" charset="0"/>
              </a:rPr>
              <a:t>trên EDA và các mô hình dự đoán, chúng ta có thể dự báo liệu ngày mai có mưa hay không với độ chính xác cao nhất từ mô hình Logistic Regression. Mô hình này cho thấy hiệu suất tốt nhất trong số các mô hình đã thử nghiệm, nhưng cần cải thiện khả năng dự đoán các trường hợp </a:t>
            </a:r>
            <a:r>
              <a:rPr lang="vi-VN" sz="1150" dirty="0" smtClean="0">
                <a:latin typeface="Montserrat" panose="020B0604020202020204" charset="0"/>
              </a:rPr>
              <a:t>"Yes </a:t>
            </a:r>
            <a:r>
              <a:rPr lang="vi-VN" sz="1150" dirty="0">
                <a:latin typeface="Montserrat" panose="020B0604020202020204" charset="0"/>
              </a:rPr>
              <a:t>chính xác của dự báo </a:t>
            </a:r>
            <a:r>
              <a:rPr lang="vi-VN" sz="1150" dirty="0" smtClean="0">
                <a:latin typeface="Montserrat" panose="020B0604020202020204" charset="0"/>
              </a:rPr>
              <a:t>mưa.</a:t>
            </a:r>
            <a:endParaRPr lang="vi-VN" sz="1150" dirty="0">
              <a:latin typeface="Montserrat" panose="020B0604020202020204" charset="0"/>
            </a:endParaRPr>
          </a:p>
          <a:p>
            <a:endParaRPr lang="vi-VN" sz="1150" dirty="0">
              <a:latin typeface="Montserrat" panose="020B0604020202020204" charset="0"/>
            </a:endParaRPr>
          </a:p>
        </p:txBody>
      </p:sp>
      <p:pic>
        <p:nvPicPr>
          <p:cNvPr id="2" name="Picture 1"/>
          <p:cNvPicPr>
            <a:picLocks noChangeAspect="1"/>
          </p:cNvPicPr>
          <p:nvPr/>
        </p:nvPicPr>
        <p:blipFill>
          <a:blip r:embed="rId3"/>
          <a:stretch>
            <a:fillRect/>
          </a:stretch>
        </p:blipFill>
        <p:spPr>
          <a:xfrm>
            <a:off x="2757618" y="1019091"/>
            <a:ext cx="6235912" cy="1485617"/>
          </a:xfrm>
          <a:prstGeom prst="rect">
            <a:avLst/>
          </a:prstGeom>
        </p:spPr>
      </p:pic>
    </p:spTree>
    <p:extLst>
      <p:ext uri="{BB962C8B-B14F-4D97-AF65-F5344CB8AC3E}">
        <p14:creationId xmlns:p14="http://schemas.microsoft.com/office/powerpoint/2010/main" val="1321851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9" name="Google Shape;1568;p123"/>
          <p:cNvSpPr txBox="1">
            <a:spLocks noGrp="1"/>
          </p:cNvSpPr>
          <p:nvPr>
            <p:ph type="title"/>
          </p:nvPr>
        </p:nvSpPr>
        <p:spPr>
          <a:xfrm>
            <a:off x="1842066" y="935943"/>
            <a:ext cx="5474826" cy="14542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smtClean="0"/>
              <a:t>Cảm ơn thầy và các bạn đã lắng nghe!</a:t>
            </a:r>
            <a:endParaRPr sz="3600" dirty="0"/>
          </a:p>
        </p:txBody>
      </p:sp>
      <p:grpSp>
        <p:nvGrpSpPr>
          <p:cNvPr id="20" name="Google Shape;1570;p123"/>
          <p:cNvGrpSpPr/>
          <p:nvPr/>
        </p:nvGrpSpPr>
        <p:grpSpPr>
          <a:xfrm>
            <a:off x="4978523" y="2618395"/>
            <a:ext cx="458723" cy="458684"/>
            <a:chOff x="1379798" y="1723250"/>
            <a:chExt cx="397887" cy="397887"/>
          </a:xfrm>
        </p:grpSpPr>
        <p:sp>
          <p:nvSpPr>
            <p:cNvPr id="21" name="Google Shape;1571;p12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22" name="Google Shape;1572;p12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23" name="Google Shape;1573;p12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24" name="Google Shape;1574;p12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grpSp>
      <p:grpSp>
        <p:nvGrpSpPr>
          <p:cNvPr id="25" name="Google Shape;1575;p123"/>
          <p:cNvGrpSpPr/>
          <p:nvPr/>
        </p:nvGrpSpPr>
        <p:grpSpPr>
          <a:xfrm>
            <a:off x="3721699" y="2618400"/>
            <a:ext cx="458747" cy="458684"/>
            <a:chOff x="266768" y="1721375"/>
            <a:chExt cx="397907" cy="397887"/>
          </a:xfrm>
        </p:grpSpPr>
        <p:sp>
          <p:nvSpPr>
            <p:cNvPr id="26" name="Google Shape;1576;p12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27" name="Google Shape;1577;p12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grpSp>
      <p:grpSp>
        <p:nvGrpSpPr>
          <p:cNvPr id="28" name="Google Shape;1578;p123"/>
          <p:cNvGrpSpPr/>
          <p:nvPr/>
        </p:nvGrpSpPr>
        <p:grpSpPr>
          <a:xfrm>
            <a:off x="4350135" y="2618400"/>
            <a:ext cx="458699" cy="458684"/>
            <a:chOff x="864491" y="1723250"/>
            <a:chExt cx="397866" cy="397887"/>
          </a:xfrm>
        </p:grpSpPr>
        <p:sp>
          <p:nvSpPr>
            <p:cNvPr id="29" name="Google Shape;1579;p12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30" name="Google Shape;1580;p12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31" name="Google Shape;1581;p12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grpSp>
      <p:sp>
        <p:nvSpPr>
          <p:cNvPr id="15" name="Google Shape;1582;p123"/>
          <p:cNvSpPr txBox="1">
            <a:spLocks noGrp="1"/>
          </p:cNvSpPr>
          <p:nvPr>
            <p:ph type="subTitle" idx="4294967295"/>
          </p:nvPr>
        </p:nvSpPr>
        <p:spPr>
          <a:xfrm>
            <a:off x="2684379" y="3305242"/>
            <a:ext cx="3790200" cy="279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sz="1600" b="1" dirty="0" smtClean="0"/>
              <a:t>Nhóm 10</a:t>
            </a:r>
            <a:endParaRPr sz="1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5629702" cy="572700"/>
          </a:xfrm>
          <a:prstGeom prst="rect">
            <a:avLst/>
          </a:prstGeom>
        </p:spPr>
        <p:txBody>
          <a:bodyPr spcFirstLastPara="1" wrap="square" lIns="91425" tIns="91425" rIns="91425" bIns="91425" anchor="t" anchorCtr="0">
            <a:noAutofit/>
          </a:bodyPr>
          <a:lstStyle/>
          <a:p>
            <a:pPr lvl="0"/>
            <a:r>
              <a:rPr lang="vi-VN" sz="2800" b="1" dirty="0">
                <a:latin typeface="Montserrat" panose="020B0604020202020204" charset="0"/>
              </a:rPr>
              <a:t>1. Thông tin về tập dữ liệu</a:t>
            </a:r>
            <a:endParaRPr sz="2800" b="1" dirty="0">
              <a:latin typeface="Montserrat" panose="020B0604020202020204" charset="0"/>
            </a:endParaRPr>
          </a:p>
        </p:txBody>
      </p:sp>
      <p:sp>
        <p:nvSpPr>
          <p:cNvPr id="489" name="Google Shape;489;p60"/>
          <p:cNvSpPr txBox="1">
            <a:spLocks noGrp="1"/>
          </p:cNvSpPr>
          <p:nvPr>
            <p:ph type="body" idx="1"/>
          </p:nvPr>
        </p:nvSpPr>
        <p:spPr>
          <a:xfrm>
            <a:off x="579411" y="941705"/>
            <a:ext cx="7717500" cy="789819"/>
          </a:xfrm>
          <a:prstGeom prst="rect">
            <a:avLst/>
          </a:prstGeom>
        </p:spPr>
        <p:txBody>
          <a:bodyPr spcFirstLastPara="1" wrap="square" lIns="91425" tIns="91425" rIns="91425" bIns="91425" anchor="t" anchorCtr="0">
            <a:noAutofit/>
          </a:bodyPr>
          <a:lstStyle/>
          <a:p>
            <a:pPr marL="0" lvl="0" indent="0">
              <a:buSzPts val="1100"/>
              <a:buNone/>
            </a:pPr>
            <a:r>
              <a:rPr lang="vi-VN" sz="1050" dirty="0" smtClean="0">
                <a:solidFill>
                  <a:schemeClr val="dk1"/>
                </a:solidFill>
              </a:rPr>
              <a:t>- Tập </a:t>
            </a:r>
            <a:r>
              <a:rPr lang="vi-VN" sz="1050" dirty="0">
                <a:solidFill>
                  <a:schemeClr val="dk1"/>
                </a:solidFill>
              </a:rPr>
              <a:t>dữ liệu này là một bộ sưu tập với hơn 10 năm quan sát thời tiết hàng ngày từ nhiều địa điểm khác nhau trên toàn bộ lãnh thổ của nước Úc.</a:t>
            </a:r>
          </a:p>
          <a:p>
            <a:pPr marL="0" lvl="0" indent="0">
              <a:buSzPts val="1100"/>
              <a:buNone/>
            </a:pPr>
            <a:endParaRPr lang="vi-VN" sz="1050" dirty="0">
              <a:solidFill>
                <a:schemeClr val="dk1"/>
              </a:solidFill>
            </a:endParaRPr>
          </a:p>
          <a:p>
            <a:pPr marL="0" lvl="0" indent="0">
              <a:buSzPts val="1100"/>
              <a:buNone/>
            </a:pPr>
            <a:r>
              <a:rPr lang="vi-VN" sz="1050" dirty="0">
                <a:solidFill>
                  <a:schemeClr val="dk1"/>
                </a:solidFill>
              </a:rPr>
              <a:t>Tập dữ liệu bao gồm các thông tin như sau :</a:t>
            </a:r>
          </a:p>
        </p:txBody>
      </p:sp>
      <p:pic>
        <p:nvPicPr>
          <p:cNvPr id="4" name="Picture 3"/>
          <p:cNvPicPr>
            <a:picLocks noChangeAspect="1"/>
          </p:cNvPicPr>
          <p:nvPr/>
        </p:nvPicPr>
        <p:blipFill>
          <a:blip r:embed="rId3"/>
          <a:stretch>
            <a:fillRect/>
          </a:stretch>
        </p:blipFill>
        <p:spPr>
          <a:xfrm>
            <a:off x="402961" y="1745889"/>
            <a:ext cx="8338027" cy="1634490"/>
          </a:xfrm>
          <a:prstGeom prst="rect">
            <a:avLst/>
          </a:prstGeom>
          <a:effectLst>
            <a:glow rad="63500">
              <a:schemeClr val="accent1">
                <a:satMod val="175000"/>
                <a:alpha val="40000"/>
              </a:schemeClr>
            </a:glow>
          </a:effectLst>
        </p:spPr>
      </p:pic>
      <p:sp>
        <p:nvSpPr>
          <p:cNvPr id="3" name="Rectangle 2"/>
          <p:cNvSpPr/>
          <p:nvPr/>
        </p:nvSpPr>
        <p:spPr>
          <a:xfrm>
            <a:off x="-655093" y="3432773"/>
            <a:ext cx="4617467" cy="415498"/>
          </a:xfrm>
          <a:prstGeom prst="rect">
            <a:avLst/>
          </a:prstGeom>
        </p:spPr>
        <p:txBody>
          <a:bodyPr wrap="square">
            <a:spAutoFit/>
          </a:bodyPr>
          <a:lstStyle/>
          <a:p>
            <a:pPr marR="73025" algn="ctr">
              <a:spcBef>
                <a:spcPts val="95"/>
              </a:spcBef>
            </a:pPr>
            <a:r>
              <a:rPr lang="vi-VN" sz="1050" dirty="0" smtClean="0">
                <a:solidFill>
                  <a:srgbClr val="404040"/>
                </a:solidFill>
                <a:latin typeface="Montserrat" panose="020B0604020202020204" charset="0"/>
              </a:rPr>
              <a:t>- Dữ</a:t>
            </a:r>
            <a:r>
              <a:rPr lang="vi-VN" sz="1050" spc="-5" dirty="0" smtClean="0">
                <a:solidFill>
                  <a:srgbClr val="404040"/>
                </a:solidFill>
                <a:latin typeface="Montserrat" panose="020B0604020202020204" charset="0"/>
              </a:rPr>
              <a:t> </a:t>
            </a:r>
            <a:r>
              <a:rPr lang="vi-VN" sz="1050" dirty="0">
                <a:solidFill>
                  <a:srgbClr val="404040"/>
                </a:solidFill>
                <a:latin typeface="Montserrat" panose="020B0604020202020204" charset="0"/>
              </a:rPr>
              <a:t>liệu</a:t>
            </a:r>
            <a:r>
              <a:rPr lang="vi-VN" sz="1050" spc="-25" dirty="0">
                <a:solidFill>
                  <a:srgbClr val="404040"/>
                </a:solidFill>
                <a:latin typeface="Montserrat" panose="020B0604020202020204" charset="0"/>
              </a:rPr>
              <a:t> </a:t>
            </a:r>
            <a:r>
              <a:rPr lang="vi-VN" sz="1050" dirty="0">
                <a:solidFill>
                  <a:srgbClr val="404040"/>
                </a:solidFill>
                <a:latin typeface="Montserrat" panose="020B0604020202020204" charset="0"/>
              </a:rPr>
              <a:t>bao</a:t>
            </a:r>
            <a:r>
              <a:rPr lang="vi-VN" sz="1050" spc="-20" dirty="0">
                <a:solidFill>
                  <a:srgbClr val="404040"/>
                </a:solidFill>
                <a:latin typeface="Montserrat" panose="020B0604020202020204" charset="0"/>
              </a:rPr>
              <a:t> </a:t>
            </a:r>
            <a:r>
              <a:rPr lang="vi-VN" sz="1050" dirty="0">
                <a:solidFill>
                  <a:srgbClr val="404040"/>
                </a:solidFill>
                <a:latin typeface="Montserrat" panose="020B0604020202020204" charset="0"/>
              </a:rPr>
              <a:t>gồm</a:t>
            </a:r>
            <a:r>
              <a:rPr lang="vi-VN" sz="1050" spc="-5" dirty="0">
                <a:solidFill>
                  <a:srgbClr val="404040"/>
                </a:solidFill>
                <a:latin typeface="Montserrat" panose="020B0604020202020204" charset="0"/>
              </a:rPr>
              <a:t> </a:t>
            </a:r>
            <a:r>
              <a:rPr lang="vi-VN" sz="1050" spc="-50" dirty="0" smtClean="0">
                <a:solidFill>
                  <a:srgbClr val="404040"/>
                </a:solidFill>
                <a:latin typeface="Montserrat" panose="020B0604020202020204" charset="0"/>
              </a:rPr>
              <a:t>:</a:t>
            </a:r>
            <a:r>
              <a:rPr lang="vi-VN" sz="1050" dirty="0" smtClean="0">
                <a:latin typeface="Montserrat" panose="020B0604020202020204" charset="0"/>
              </a:rPr>
              <a:t>     </a:t>
            </a:r>
            <a:r>
              <a:rPr lang="vi-VN" sz="1050" dirty="0" smtClean="0">
                <a:solidFill>
                  <a:srgbClr val="404040"/>
                </a:solidFill>
                <a:latin typeface="Montserrat" panose="020B0604020202020204" charset="0"/>
              </a:rPr>
              <a:t>-</a:t>
            </a:r>
            <a:r>
              <a:rPr lang="vi-VN" sz="1050" spc="-5" dirty="0" smtClean="0">
                <a:solidFill>
                  <a:srgbClr val="404040"/>
                </a:solidFill>
                <a:latin typeface="Montserrat" panose="020B0604020202020204" charset="0"/>
              </a:rPr>
              <a:t> </a:t>
            </a:r>
            <a:r>
              <a:rPr lang="vi-VN" altLang="en-US" sz="1050" spc="-5" dirty="0">
                <a:solidFill>
                  <a:srgbClr val="404040"/>
                </a:solidFill>
                <a:latin typeface="Montserrat" panose="020B0604020202020204" charset="0"/>
              </a:rPr>
              <a:t>23</a:t>
            </a:r>
            <a:r>
              <a:rPr lang="vi-VN" sz="1050" spc="5" dirty="0">
                <a:solidFill>
                  <a:srgbClr val="404040"/>
                </a:solidFill>
                <a:latin typeface="Montserrat" panose="020B0604020202020204" charset="0"/>
              </a:rPr>
              <a:t> </a:t>
            </a:r>
            <a:r>
              <a:rPr lang="vi-VN" sz="1050" spc="-25" dirty="0">
                <a:solidFill>
                  <a:srgbClr val="404040"/>
                </a:solidFill>
                <a:latin typeface="Montserrat" panose="020B0604020202020204" charset="0"/>
              </a:rPr>
              <a:t>cột</a:t>
            </a:r>
            <a:endParaRPr lang="vi-VN" sz="1050" dirty="0">
              <a:latin typeface="Montserrat" panose="020B0604020202020204" charset="0"/>
            </a:endParaRPr>
          </a:p>
          <a:p>
            <a:pPr marL="457200" algn="ctr"/>
            <a:r>
              <a:rPr lang="vi-VN" sz="1050" dirty="0" smtClean="0">
                <a:solidFill>
                  <a:srgbClr val="404040"/>
                </a:solidFill>
                <a:latin typeface="Montserrat" panose="020B0604020202020204" charset="0"/>
              </a:rPr>
              <a:t>	                      -</a:t>
            </a:r>
            <a:r>
              <a:rPr lang="vi-VN" sz="1050" spc="-55" dirty="0" smtClean="0">
                <a:solidFill>
                  <a:srgbClr val="404040"/>
                </a:solidFill>
                <a:latin typeface="Montserrat" panose="020B0604020202020204" charset="0"/>
              </a:rPr>
              <a:t> </a:t>
            </a:r>
            <a:r>
              <a:rPr lang="vi-VN" sz="1050" spc="-10" dirty="0">
                <a:solidFill>
                  <a:srgbClr val="404040"/>
                </a:solidFill>
                <a:latin typeface="Montserrat" panose="020B0604020202020204" charset="0"/>
              </a:rPr>
              <a:t>1</a:t>
            </a:r>
            <a:r>
              <a:rPr lang="vi-VN" altLang="en-US" sz="1050" spc="-10" dirty="0">
                <a:solidFill>
                  <a:srgbClr val="404040"/>
                </a:solidFill>
                <a:latin typeface="Montserrat" panose="020B0604020202020204" charset="0"/>
              </a:rPr>
              <a:t>45461</a:t>
            </a:r>
            <a:r>
              <a:rPr lang="vi-VN" sz="1050" spc="-50" dirty="0">
                <a:solidFill>
                  <a:srgbClr val="404040"/>
                </a:solidFill>
                <a:latin typeface="Montserrat" panose="020B0604020202020204" charset="0"/>
              </a:rPr>
              <a:t> </a:t>
            </a:r>
            <a:r>
              <a:rPr lang="vi-VN" sz="1050" spc="-20" dirty="0">
                <a:solidFill>
                  <a:srgbClr val="404040"/>
                </a:solidFill>
                <a:latin typeface="Montserrat" panose="020B0604020202020204" charset="0"/>
              </a:rPr>
              <a:t>dòng</a:t>
            </a:r>
            <a:endParaRPr lang="vi-VN" sz="1050" dirty="0">
              <a:latin typeface="Montserrat" panose="020B0604020202020204" charset="0"/>
            </a:endParaRPr>
          </a:p>
        </p:txBody>
      </p:sp>
      <p:sp>
        <p:nvSpPr>
          <p:cNvPr id="6" name="Google Shape;489;p60"/>
          <p:cNvSpPr txBox="1">
            <a:spLocks/>
          </p:cNvSpPr>
          <p:nvPr/>
        </p:nvSpPr>
        <p:spPr>
          <a:xfrm>
            <a:off x="579411" y="3900666"/>
            <a:ext cx="7687311" cy="1097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Lato"/>
              <a:buNone/>
            </a:pPr>
            <a:r>
              <a:rPr lang="vi-VN" sz="1050" dirty="0" smtClean="0">
                <a:solidFill>
                  <a:schemeClr val="dk1"/>
                </a:solidFill>
              </a:rPr>
              <a:t>- Mục tiêu: Dự đoán rằng ngày hôm sau có mưa hay không bằng cách huấn luyện các mô hình phân loại trên biến mục tiêu </a:t>
            </a:r>
            <a:r>
              <a:rPr lang="vi-VN" sz="1050" b="1" dirty="0" smtClean="0">
                <a:solidFill>
                  <a:schemeClr val="dk1"/>
                </a:solidFill>
              </a:rPr>
              <a:t>RainTomorrow</a:t>
            </a:r>
            <a:r>
              <a:rPr lang="vi-VN" sz="1050" dirty="0" smtClean="0">
                <a:solidFill>
                  <a:schemeClr val="dk1"/>
                </a:solidFill>
              </a:rPr>
              <a:t>. </a:t>
            </a:r>
          </a:p>
          <a:p>
            <a:pPr marL="0" indent="0">
              <a:buSzPts val="1100"/>
              <a:buFont typeface="Lato"/>
              <a:buNone/>
            </a:pPr>
            <a:r>
              <a:rPr lang="vi-VN" sz="1050" dirty="0" smtClean="0">
                <a:solidFill>
                  <a:schemeClr val="dk1"/>
                </a:solidFill>
              </a:rPr>
              <a:t>- </a:t>
            </a:r>
            <a:r>
              <a:rPr lang="vi-VN" sz="1050" b="1" dirty="0" smtClean="0">
                <a:solidFill>
                  <a:schemeClr val="dk1"/>
                </a:solidFill>
              </a:rPr>
              <a:t>RainTomorrow</a:t>
            </a:r>
            <a:r>
              <a:rPr lang="vi-VN" sz="1050" dirty="0" smtClean="0">
                <a:solidFill>
                  <a:schemeClr val="dk1"/>
                </a:solidFill>
              </a:rPr>
              <a:t> là ngày hôm sau trời mưa, Có hay Không? Cột này là Có nếu lượng mưa trong ngày hôm đó từ 1 mm trở lên.</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88"/>
                                        </p:tgtEl>
                                        <p:attrNameLst>
                                          <p:attrName>style.visibility</p:attrName>
                                        </p:attrNameLst>
                                      </p:cBhvr>
                                      <p:to>
                                        <p:strVal val="visible"/>
                                      </p:to>
                                    </p:set>
                                    <p:animEffect transition="in" filter="wipe(up)">
                                      <p:cBhvr>
                                        <p:cTn id="7" dur="500"/>
                                        <p:tgtEl>
                                          <p:spTgt spid="4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89">
                                            <p:txEl>
                                              <p:pRg st="0" end="0"/>
                                            </p:txEl>
                                          </p:spTgt>
                                        </p:tgtEl>
                                        <p:attrNameLst>
                                          <p:attrName>style.visibility</p:attrName>
                                        </p:attrNameLst>
                                      </p:cBhvr>
                                      <p:to>
                                        <p:strVal val="visible"/>
                                      </p:to>
                                    </p:set>
                                    <p:animEffect transition="in" filter="wipe(up)">
                                      <p:cBhvr>
                                        <p:cTn id="10" dur="500"/>
                                        <p:tgtEl>
                                          <p:spTgt spid="489">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89">
                                            <p:txEl>
                                              <p:pRg st="2" end="2"/>
                                            </p:txEl>
                                          </p:spTgt>
                                        </p:tgtEl>
                                        <p:attrNameLst>
                                          <p:attrName>style.visibility</p:attrName>
                                        </p:attrNameLst>
                                      </p:cBhvr>
                                      <p:to>
                                        <p:strVal val="visible"/>
                                      </p:to>
                                    </p:set>
                                    <p:animEffect transition="in" filter="wipe(up)">
                                      <p:cBhvr>
                                        <p:cTn id="16" dur="500"/>
                                        <p:tgtEl>
                                          <p:spTgt spid="489">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 grpId="0"/>
      <p:bldP spid="489" grpId="0" uiExpand="1" build="p"/>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lvl="0"/>
            <a:r>
              <a:rPr lang="vi-VN" sz="2400" b="1" dirty="0" smtClean="0">
                <a:latin typeface="Montserrat" panose="020B0604020202020204" charset="0"/>
              </a:rPr>
              <a:t>1. Thông tin về tập dữ liệu</a:t>
            </a:r>
            <a:endParaRPr sz="2400" b="1" dirty="0">
              <a:latin typeface="Montserrat" panose="020B0604020202020204" charset="0"/>
            </a:endParaRPr>
          </a:p>
        </p:txBody>
      </p:sp>
      <p:sp>
        <p:nvSpPr>
          <p:cNvPr id="489" name="Google Shape;489;p60"/>
          <p:cNvSpPr txBox="1">
            <a:spLocks noGrp="1"/>
          </p:cNvSpPr>
          <p:nvPr>
            <p:ph type="body" idx="1"/>
          </p:nvPr>
        </p:nvSpPr>
        <p:spPr>
          <a:xfrm>
            <a:off x="713225" y="1017725"/>
            <a:ext cx="2115035" cy="307801"/>
          </a:xfrm>
          <a:prstGeom prst="rect">
            <a:avLst/>
          </a:prstGeom>
        </p:spPr>
        <p:txBody>
          <a:bodyPr spcFirstLastPara="1" wrap="square" lIns="91425" tIns="91425" rIns="91425" bIns="91425" anchor="t" anchorCtr="0">
            <a:noAutofit/>
          </a:bodyPr>
          <a:lstStyle/>
          <a:p>
            <a:pPr marL="0" lvl="0" indent="0">
              <a:buSzPts val="1100"/>
              <a:buNone/>
            </a:pPr>
            <a:r>
              <a:rPr lang="vi-VN" sz="1050" dirty="0">
                <a:solidFill>
                  <a:schemeClr val="dk1"/>
                </a:solidFill>
              </a:rPr>
              <a:t>Ý nghĩa các cột thông tin:</a:t>
            </a:r>
          </a:p>
        </p:txBody>
      </p:sp>
      <p:pic>
        <p:nvPicPr>
          <p:cNvPr id="2" name="Picture 1"/>
          <p:cNvPicPr>
            <a:picLocks noChangeAspect="1"/>
          </p:cNvPicPr>
          <p:nvPr/>
        </p:nvPicPr>
        <p:blipFill>
          <a:blip r:embed="rId3"/>
          <a:stretch>
            <a:fillRect/>
          </a:stretch>
        </p:blipFill>
        <p:spPr>
          <a:xfrm>
            <a:off x="986263" y="1325526"/>
            <a:ext cx="7216637" cy="3352054"/>
          </a:xfrm>
          <a:prstGeom prst="rect">
            <a:avLst/>
          </a:prstGeom>
        </p:spPr>
      </p:pic>
    </p:spTree>
    <p:extLst>
      <p:ext uri="{BB962C8B-B14F-4D97-AF65-F5344CB8AC3E}">
        <p14:creationId xmlns:p14="http://schemas.microsoft.com/office/powerpoint/2010/main" val="3320805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1332502" y="2288293"/>
            <a:ext cx="2336400" cy="405000"/>
          </a:xfrm>
          <a:prstGeom prst="rect">
            <a:avLst/>
          </a:prstGeom>
        </p:spPr>
        <p:txBody>
          <a:bodyPr spcFirstLastPara="1" wrap="square" lIns="91425" tIns="91425" rIns="91425" bIns="91425" anchor="t" anchorCtr="0">
            <a:noAutofit/>
          </a:bodyPr>
          <a:lstStyle/>
          <a:p>
            <a:pPr lvl="0">
              <a:buSzPts val="1100"/>
            </a:pPr>
            <a:r>
              <a:rPr lang="vi-VN" sz="1800" b="1" dirty="0">
                <a:latin typeface="Montserrat" panose="020B0604020202020204" charset="0"/>
              </a:rPr>
              <a:t>Kiểm tra dữ liệu</a:t>
            </a:r>
            <a:endParaRPr sz="1800" b="1" dirty="0">
              <a:latin typeface="Montserrat" panose="020B0604020202020204" charset="0"/>
            </a:endParaRPr>
          </a:p>
        </p:txBody>
      </p:sp>
      <p:sp>
        <p:nvSpPr>
          <p:cNvPr id="514" name="Google Shape;514;p62"/>
          <p:cNvSpPr txBox="1">
            <a:spLocks noGrp="1"/>
          </p:cNvSpPr>
          <p:nvPr>
            <p:ph type="title" idx="4"/>
          </p:nvPr>
        </p:nvSpPr>
        <p:spPr>
          <a:xfrm>
            <a:off x="6354821" y="161065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b="1" dirty="0" smtClean="0">
                <a:latin typeface="Montserrat" panose="020B0604020202020204" charset="0"/>
              </a:rPr>
              <a:t>2.</a:t>
            </a:r>
            <a:r>
              <a:rPr lang="en" sz="3200" b="1" dirty="0" smtClean="0">
                <a:latin typeface="Montserrat" panose="020B0604020202020204" charset="0"/>
              </a:rPr>
              <a:t>2</a:t>
            </a:r>
            <a:endParaRPr sz="3200" b="1" dirty="0">
              <a:latin typeface="Montserrat" panose="020B0604020202020204" charset="0"/>
            </a:endParaRPr>
          </a:p>
        </p:txBody>
      </p:sp>
      <p:sp>
        <p:nvSpPr>
          <p:cNvPr id="516" name="Google Shape;516;p62"/>
          <p:cNvSpPr txBox="1">
            <a:spLocks noGrp="1"/>
          </p:cNvSpPr>
          <p:nvPr>
            <p:ph type="title" idx="2"/>
          </p:nvPr>
        </p:nvSpPr>
        <p:spPr>
          <a:xfrm>
            <a:off x="2095102" y="1706400"/>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b="1" dirty="0" smtClean="0">
                <a:latin typeface="Montserrat" panose="020B0604020202020204" charset="0"/>
              </a:rPr>
              <a:t>2.</a:t>
            </a:r>
            <a:r>
              <a:rPr lang="en" sz="3200" b="1" dirty="0" smtClean="0">
                <a:latin typeface="Montserrat" panose="020B0604020202020204" charset="0"/>
              </a:rPr>
              <a:t>1</a:t>
            </a:r>
            <a:endParaRPr sz="3200" b="1" dirty="0">
              <a:latin typeface="Montserrat" panose="020B0604020202020204" charset="0"/>
            </a:endParaRPr>
          </a:p>
        </p:txBody>
      </p:sp>
      <p:sp>
        <p:nvSpPr>
          <p:cNvPr id="517" name="Google Shape;517;p62"/>
          <p:cNvSpPr txBox="1">
            <a:spLocks noGrp="1"/>
          </p:cNvSpPr>
          <p:nvPr>
            <p:ph type="title" idx="3"/>
          </p:nvPr>
        </p:nvSpPr>
        <p:spPr>
          <a:xfrm>
            <a:off x="5401245" y="2242074"/>
            <a:ext cx="2718351" cy="405000"/>
          </a:xfrm>
          <a:prstGeom prst="rect">
            <a:avLst/>
          </a:prstGeom>
        </p:spPr>
        <p:txBody>
          <a:bodyPr spcFirstLastPara="1" wrap="square" lIns="91425" tIns="91425" rIns="91425" bIns="91425" anchor="t" anchorCtr="0">
            <a:noAutofit/>
          </a:bodyPr>
          <a:lstStyle/>
          <a:p>
            <a:pPr lvl="0">
              <a:buSzPts val="1100"/>
            </a:pPr>
            <a:r>
              <a:rPr lang="vi-VN" sz="1800" b="1" dirty="0" smtClean="0">
                <a:latin typeface="Montserrat" panose="020B0604020202020204" charset="0"/>
              </a:rPr>
              <a:t>Phân tích sơ bộ</a:t>
            </a:r>
            <a:endParaRPr sz="1800" b="1" dirty="0">
              <a:latin typeface="Montserrat" panose="020B0604020202020204" charset="0"/>
            </a:endParaRPr>
          </a:p>
        </p:txBody>
      </p:sp>
      <p:sp>
        <p:nvSpPr>
          <p:cNvPr id="529" name="Google Shape;529;p62"/>
          <p:cNvSpPr txBox="1">
            <a:spLocks noGrp="1"/>
          </p:cNvSpPr>
          <p:nvPr>
            <p:ph type="title" idx="21"/>
          </p:nvPr>
        </p:nvSpPr>
        <p:spPr>
          <a:xfrm>
            <a:off x="226105" y="817992"/>
            <a:ext cx="7996668" cy="572700"/>
          </a:xfrm>
          <a:prstGeom prst="rect">
            <a:avLst/>
          </a:prstGeom>
        </p:spPr>
        <p:txBody>
          <a:bodyPr spcFirstLastPara="1" wrap="square" lIns="91425" tIns="91425" rIns="91425" bIns="91425" anchor="t" anchorCtr="0">
            <a:noAutofit/>
          </a:bodyPr>
          <a:lstStyle/>
          <a:p>
            <a:pPr lvl="0"/>
            <a:r>
              <a:rPr lang="vi-VN" sz="2400" b="1" u="sng" dirty="0">
                <a:latin typeface="Montserrat" panose="020B0604020202020204" charset="0"/>
              </a:rPr>
              <a:t>2. Kiểm tra và đánh giá sơ bộ về dữ liệu (EDA).</a:t>
            </a:r>
            <a:endParaRPr sz="2400" b="1" u="sng" dirty="0">
              <a:latin typeface="Montserrat" panose="020B0604020202020204" charset="0"/>
            </a:endParaRPr>
          </a:p>
        </p:txBody>
      </p:sp>
      <p:sp>
        <p:nvSpPr>
          <p:cNvPr id="10" name="Google Shape;514;p62"/>
          <p:cNvSpPr txBox="1">
            <a:spLocks noGrp="1"/>
          </p:cNvSpPr>
          <p:nvPr>
            <p:ph type="title" idx="4"/>
          </p:nvPr>
        </p:nvSpPr>
        <p:spPr>
          <a:xfrm>
            <a:off x="4108692" y="2785893"/>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b="1" dirty="0" smtClean="0">
                <a:latin typeface="Montserrat" panose="020B0604020202020204" charset="0"/>
              </a:rPr>
              <a:t>2.</a:t>
            </a:r>
            <a:r>
              <a:rPr lang="vi-VN" sz="3200" b="1" dirty="0">
                <a:latin typeface="Montserrat" panose="020B0604020202020204" charset="0"/>
              </a:rPr>
              <a:t>3</a:t>
            </a:r>
            <a:endParaRPr sz="3200" b="1" dirty="0">
              <a:latin typeface="Montserrat" panose="020B0604020202020204" charset="0"/>
            </a:endParaRPr>
          </a:p>
        </p:txBody>
      </p:sp>
      <p:sp>
        <p:nvSpPr>
          <p:cNvPr id="11" name="Google Shape;517;p62"/>
          <p:cNvSpPr txBox="1">
            <a:spLocks noGrp="1"/>
          </p:cNvSpPr>
          <p:nvPr>
            <p:ph type="title" idx="3"/>
          </p:nvPr>
        </p:nvSpPr>
        <p:spPr>
          <a:xfrm>
            <a:off x="3155116" y="3417310"/>
            <a:ext cx="2718351" cy="405000"/>
          </a:xfrm>
          <a:prstGeom prst="rect">
            <a:avLst/>
          </a:prstGeom>
        </p:spPr>
        <p:txBody>
          <a:bodyPr spcFirstLastPara="1" wrap="square" lIns="91425" tIns="91425" rIns="91425" bIns="91425" anchor="t" anchorCtr="0">
            <a:noAutofit/>
          </a:bodyPr>
          <a:lstStyle/>
          <a:p>
            <a:pPr lvl="0">
              <a:buSzPts val="1100"/>
            </a:pPr>
            <a:r>
              <a:rPr lang="it-IT" sz="1800" b="1" dirty="0">
                <a:latin typeface="Montserrat" panose="020B0604020202020204" charset="0"/>
              </a:rPr>
              <a:t>Tiền xử lý dữ liệu</a:t>
            </a:r>
            <a:endParaRPr sz="1800" b="1" dirty="0">
              <a:latin typeface="Montserrat" panose="020B0604020202020204" charset="0"/>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101" name="Google Shape;1101;p97"/>
          <p:cNvSpPr txBox="1">
            <a:spLocks noGrp="1"/>
          </p:cNvSpPr>
          <p:nvPr>
            <p:ph type="subTitle" idx="3"/>
          </p:nvPr>
        </p:nvSpPr>
        <p:spPr>
          <a:xfrm>
            <a:off x="504480" y="1049421"/>
            <a:ext cx="749165" cy="409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smtClean="0"/>
              <a:t>1</a:t>
            </a:r>
            <a:endParaRPr sz="1400" dirty="0"/>
          </a:p>
        </p:txBody>
      </p:sp>
      <p:sp>
        <p:nvSpPr>
          <p:cNvPr id="1102" name="Google Shape;1102;p97"/>
          <p:cNvSpPr txBox="1">
            <a:spLocks noGrp="1"/>
          </p:cNvSpPr>
          <p:nvPr>
            <p:ph type="subTitle" idx="4"/>
          </p:nvPr>
        </p:nvSpPr>
        <p:spPr>
          <a:xfrm>
            <a:off x="757142" y="1039972"/>
            <a:ext cx="3401165" cy="572700"/>
          </a:xfrm>
          <a:prstGeom prst="rect">
            <a:avLst/>
          </a:prstGeom>
        </p:spPr>
        <p:txBody>
          <a:bodyPr spcFirstLastPara="1" wrap="square" lIns="91425" tIns="91425" rIns="91425" bIns="91425" anchor="t" anchorCtr="0">
            <a:noAutofit/>
          </a:bodyPr>
          <a:lstStyle/>
          <a:p>
            <a:pPr marL="0" lvl="0" indent="0"/>
            <a:r>
              <a:rPr lang="vi-VN" dirty="0" smtClean="0"/>
              <a:t>    Kiểm </a:t>
            </a:r>
            <a:r>
              <a:rPr lang="vi-VN" dirty="0"/>
              <a:t>tra kiểu giá trị của dữ liệu</a:t>
            </a:r>
          </a:p>
        </p:txBody>
      </p:sp>
      <p:sp>
        <p:nvSpPr>
          <p:cNvPr id="1140" name="Google Shape;1140;p97"/>
          <p:cNvSpPr txBox="1">
            <a:spLocks noGrp="1"/>
          </p:cNvSpPr>
          <p:nvPr>
            <p:ph type="title"/>
          </p:nvPr>
        </p:nvSpPr>
        <p:spPr>
          <a:xfrm>
            <a:off x="255295" y="261131"/>
            <a:ext cx="8606785" cy="572700"/>
          </a:xfrm>
          <a:prstGeom prst="rect">
            <a:avLst/>
          </a:prstGeom>
        </p:spPr>
        <p:txBody>
          <a:bodyPr spcFirstLastPara="1" wrap="square" lIns="91425" tIns="91425" rIns="91425" bIns="91425" anchor="t" anchorCtr="0">
            <a:noAutofit/>
          </a:bodyPr>
          <a:lstStyle/>
          <a:p>
            <a:pPr lvl="0"/>
            <a:r>
              <a:rPr lang="it-IT" sz="2400" b="1" dirty="0">
                <a:latin typeface="Montserrat" panose="020B0604020202020204" charset="0"/>
              </a:rPr>
              <a:t>2.1 Kiểm tra dữ liệu</a:t>
            </a:r>
            <a:endParaRPr sz="2400" b="1" dirty="0">
              <a:latin typeface="Montserrat" panose="020B0604020202020204" charset="0"/>
            </a:endParaRPr>
          </a:p>
        </p:txBody>
      </p:sp>
      <p:pic>
        <p:nvPicPr>
          <p:cNvPr id="57" name="Picture 56"/>
          <p:cNvPicPr>
            <a:picLocks noChangeAspect="1"/>
          </p:cNvPicPr>
          <p:nvPr/>
        </p:nvPicPr>
        <p:blipFill rotWithShape="1">
          <a:blip r:embed="rId3"/>
          <a:srcRect l="17678"/>
          <a:stretch/>
        </p:blipFill>
        <p:spPr>
          <a:xfrm>
            <a:off x="4558687" y="711033"/>
            <a:ext cx="3579159" cy="4037531"/>
          </a:xfrm>
          <a:prstGeom prst="rect">
            <a:avLst/>
          </a:prstGeom>
          <a:effectLst>
            <a:glow rad="63500">
              <a:schemeClr val="accent1">
                <a:satMod val="175000"/>
                <a:alpha val="40000"/>
              </a:schemeClr>
            </a:glo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101" name="Google Shape;1101;p97"/>
          <p:cNvSpPr txBox="1">
            <a:spLocks noGrp="1"/>
          </p:cNvSpPr>
          <p:nvPr>
            <p:ph type="subTitle" idx="3"/>
          </p:nvPr>
        </p:nvSpPr>
        <p:spPr>
          <a:xfrm>
            <a:off x="459875" y="833831"/>
            <a:ext cx="749165" cy="409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smtClean="0"/>
              <a:t>1</a:t>
            </a:r>
            <a:endParaRPr sz="1400" dirty="0"/>
          </a:p>
        </p:txBody>
      </p:sp>
      <p:sp>
        <p:nvSpPr>
          <p:cNvPr id="1102" name="Google Shape;1102;p97"/>
          <p:cNvSpPr txBox="1">
            <a:spLocks noGrp="1"/>
          </p:cNvSpPr>
          <p:nvPr>
            <p:ph type="subTitle" idx="4"/>
          </p:nvPr>
        </p:nvSpPr>
        <p:spPr>
          <a:xfrm>
            <a:off x="712537" y="824382"/>
            <a:ext cx="3401165" cy="572700"/>
          </a:xfrm>
          <a:prstGeom prst="rect">
            <a:avLst/>
          </a:prstGeom>
        </p:spPr>
        <p:txBody>
          <a:bodyPr spcFirstLastPara="1" wrap="square" lIns="91425" tIns="91425" rIns="91425" bIns="91425" anchor="t" anchorCtr="0">
            <a:noAutofit/>
          </a:bodyPr>
          <a:lstStyle/>
          <a:p>
            <a:pPr marL="0" lvl="0" indent="0"/>
            <a:r>
              <a:rPr lang="vi-VN" dirty="0" smtClean="0"/>
              <a:t>    Kiểm </a:t>
            </a:r>
            <a:r>
              <a:rPr lang="vi-VN" dirty="0"/>
              <a:t>tra kiểu giá trị của dữ liệu</a:t>
            </a:r>
          </a:p>
        </p:txBody>
      </p:sp>
      <p:sp>
        <p:nvSpPr>
          <p:cNvPr id="1140" name="Google Shape;1140;p97"/>
          <p:cNvSpPr txBox="1">
            <a:spLocks noGrp="1"/>
          </p:cNvSpPr>
          <p:nvPr>
            <p:ph type="title"/>
          </p:nvPr>
        </p:nvSpPr>
        <p:spPr>
          <a:xfrm>
            <a:off x="255295" y="261131"/>
            <a:ext cx="8606785" cy="572700"/>
          </a:xfrm>
          <a:prstGeom prst="rect">
            <a:avLst/>
          </a:prstGeom>
        </p:spPr>
        <p:txBody>
          <a:bodyPr spcFirstLastPara="1" wrap="square" lIns="91425" tIns="91425" rIns="91425" bIns="91425" anchor="t" anchorCtr="0">
            <a:noAutofit/>
          </a:bodyPr>
          <a:lstStyle/>
          <a:p>
            <a:pPr lvl="0"/>
            <a:r>
              <a:rPr lang="it-IT" sz="2400" b="1" dirty="0">
                <a:latin typeface="Montserrat" panose="020B0604020202020204" charset="0"/>
              </a:rPr>
              <a:t>2.1 Kiểm tra dữ liệu</a:t>
            </a:r>
            <a:endParaRPr sz="2400" b="1" dirty="0">
              <a:latin typeface="Montserrat" panose="020B0604020202020204" charset="0"/>
            </a:endParaRPr>
          </a:p>
        </p:txBody>
      </p:sp>
      <p:sp>
        <p:nvSpPr>
          <p:cNvPr id="54" name="Google Shape;1101;p97"/>
          <p:cNvSpPr txBox="1">
            <a:spLocks noGrp="1"/>
          </p:cNvSpPr>
          <p:nvPr>
            <p:ph type="subTitle" idx="3"/>
          </p:nvPr>
        </p:nvSpPr>
        <p:spPr>
          <a:xfrm>
            <a:off x="459875" y="1262422"/>
            <a:ext cx="749165" cy="409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a:t>2</a:t>
            </a:r>
            <a:endParaRPr sz="1400" dirty="0"/>
          </a:p>
        </p:txBody>
      </p:sp>
      <p:sp>
        <p:nvSpPr>
          <p:cNvPr id="55" name="Google Shape;1102;p97"/>
          <p:cNvSpPr txBox="1">
            <a:spLocks noGrp="1"/>
          </p:cNvSpPr>
          <p:nvPr>
            <p:ph type="subTitle" idx="4"/>
          </p:nvPr>
        </p:nvSpPr>
        <p:spPr>
          <a:xfrm>
            <a:off x="712537" y="1252973"/>
            <a:ext cx="3401165" cy="572700"/>
          </a:xfrm>
          <a:prstGeom prst="rect">
            <a:avLst/>
          </a:prstGeom>
        </p:spPr>
        <p:txBody>
          <a:bodyPr spcFirstLastPara="1" wrap="square" lIns="91425" tIns="91425" rIns="91425" bIns="91425" anchor="t" anchorCtr="0">
            <a:noAutofit/>
          </a:bodyPr>
          <a:lstStyle/>
          <a:p>
            <a:pPr marL="0" lvl="0" indent="0"/>
            <a:r>
              <a:rPr lang="vi-VN" dirty="0" smtClean="0"/>
              <a:t>    Kiểm </a:t>
            </a:r>
            <a:r>
              <a:rPr lang="vi-VN" dirty="0"/>
              <a:t>tra các ký tự đặc biệt cho cột kiểu Object (nếu có)</a:t>
            </a:r>
          </a:p>
        </p:txBody>
      </p:sp>
      <p:pic>
        <p:nvPicPr>
          <p:cNvPr id="56" name="Picture 55"/>
          <p:cNvPicPr>
            <a:picLocks noChangeAspect="1"/>
          </p:cNvPicPr>
          <p:nvPr/>
        </p:nvPicPr>
        <p:blipFill>
          <a:blip r:embed="rId3"/>
          <a:stretch>
            <a:fillRect/>
          </a:stretch>
        </p:blipFill>
        <p:spPr>
          <a:xfrm>
            <a:off x="547868" y="1925634"/>
            <a:ext cx="4257040" cy="2865159"/>
          </a:xfrm>
          <a:prstGeom prst="rect">
            <a:avLst/>
          </a:prstGeom>
          <a:effectLst>
            <a:glow rad="63500">
              <a:schemeClr val="accent1">
                <a:satMod val="175000"/>
                <a:alpha val="40000"/>
              </a:schemeClr>
            </a:glow>
          </a:effectLst>
        </p:spPr>
      </p:pic>
      <p:pic>
        <p:nvPicPr>
          <p:cNvPr id="57" name="Picture 56"/>
          <p:cNvPicPr>
            <a:picLocks noChangeAspect="1"/>
          </p:cNvPicPr>
          <p:nvPr/>
        </p:nvPicPr>
        <p:blipFill rotWithShape="1">
          <a:blip r:embed="rId4"/>
          <a:srcRect l="17678"/>
          <a:stretch/>
        </p:blipFill>
        <p:spPr>
          <a:xfrm>
            <a:off x="5097481" y="753262"/>
            <a:ext cx="3579159" cy="403753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7220119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101" name="Google Shape;1101;p97"/>
          <p:cNvSpPr txBox="1">
            <a:spLocks noGrp="1"/>
          </p:cNvSpPr>
          <p:nvPr>
            <p:ph type="subTitle" idx="3"/>
          </p:nvPr>
        </p:nvSpPr>
        <p:spPr>
          <a:xfrm>
            <a:off x="459875" y="833831"/>
            <a:ext cx="749165" cy="409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a:t>3</a:t>
            </a:r>
            <a:endParaRPr sz="1400" dirty="0"/>
          </a:p>
        </p:txBody>
      </p:sp>
      <p:sp>
        <p:nvSpPr>
          <p:cNvPr id="1102" name="Google Shape;1102;p97"/>
          <p:cNvSpPr txBox="1">
            <a:spLocks noGrp="1"/>
          </p:cNvSpPr>
          <p:nvPr>
            <p:ph type="subTitle" idx="4"/>
          </p:nvPr>
        </p:nvSpPr>
        <p:spPr>
          <a:xfrm>
            <a:off x="896005" y="833831"/>
            <a:ext cx="4092371" cy="572700"/>
          </a:xfrm>
          <a:prstGeom prst="rect">
            <a:avLst/>
          </a:prstGeom>
        </p:spPr>
        <p:txBody>
          <a:bodyPr spcFirstLastPara="1" wrap="square" lIns="91425" tIns="91425" rIns="91425" bIns="91425" anchor="t" anchorCtr="0">
            <a:noAutofit/>
          </a:bodyPr>
          <a:lstStyle/>
          <a:p>
            <a:pPr marL="0" lvl="0" indent="0" algn="l"/>
            <a:r>
              <a:rPr lang="vi-VN" dirty="0"/>
              <a:t>Kiểm tra các dữ liệu Null hoặc </a:t>
            </a:r>
            <a:r>
              <a:rPr lang="vi-VN" dirty="0" smtClean="0"/>
              <a:t>bị trùng </a:t>
            </a:r>
            <a:r>
              <a:rPr lang="vi-VN" dirty="0"/>
              <a:t>lặp</a:t>
            </a:r>
          </a:p>
        </p:txBody>
      </p:sp>
      <p:sp>
        <p:nvSpPr>
          <p:cNvPr id="1140" name="Google Shape;1140;p97"/>
          <p:cNvSpPr txBox="1">
            <a:spLocks noGrp="1"/>
          </p:cNvSpPr>
          <p:nvPr>
            <p:ph type="title"/>
          </p:nvPr>
        </p:nvSpPr>
        <p:spPr>
          <a:xfrm>
            <a:off x="255295" y="261131"/>
            <a:ext cx="8606785" cy="572700"/>
          </a:xfrm>
          <a:prstGeom prst="rect">
            <a:avLst/>
          </a:prstGeom>
        </p:spPr>
        <p:txBody>
          <a:bodyPr spcFirstLastPara="1" wrap="square" lIns="91425" tIns="91425" rIns="91425" bIns="91425" anchor="t" anchorCtr="0">
            <a:noAutofit/>
          </a:bodyPr>
          <a:lstStyle/>
          <a:p>
            <a:pPr lvl="0"/>
            <a:r>
              <a:rPr lang="it-IT" sz="2400" b="1" dirty="0" smtClean="0">
                <a:latin typeface="Montserrat" panose="020B0604020202020204" charset="0"/>
              </a:rPr>
              <a:t>2.1 </a:t>
            </a:r>
            <a:r>
              <a:rPr lang="vi-VN" sz="2400" b="1" dirty="0" smtClean="0">
                <a:latin typeface="Montserrat" panose="020B0604020202020204" charset="0"/>
              </a:rPr>
              <a:t>Kiểm tra dữ liệu</a:t>
            </a:r>
            <a:endParaRPr sz="2400" b="1" dirty="0">
              <a:latin typeface="Montserrat" panose="020B0604020202020204" charset="0"/>
            </a:endParaRPr>
          </a:p>
        </p:txBody>
      </p:sp>
      <p:sp>
        <p:nvSpPr>
          <p:cNvPr id="54" name="Google Shape;1101;p97"/>
          <p:cNvSpPr txBox="1">
            <a:spLocks noGrp="1"/>
          </p:cNvSpPr>
          <p:nvPr>
            <p:ph type="subTitle" idx="3"/>
          </p:nvPr>
        </p:nvSpPr>
        <p:spPr>
          <a:xfrm>
            <a:off x="547868" y="1157916"/>
            <a:ext cx="572387" cy="4972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smtClean="0"/>
              <a:t>4</a:t>
            </a:r>
            <a:endParaRPr sz="1400" dirty="0"/>
          </a:p>
        </p:txBody>
      </p:sp>
      <p:sp>
        <p:nvSpPr>
          <p:cNvPr id="55" name="Google Shape;1102;p97"/>
          <p:cNvSpPr txBox="1">
            <a:spLocks noGrp="1"/>
          </p:cNvSpPr>
          <p:nvPr>
            <p:ph type="subTitle" idx="4"/>
          </p:nvPr>
        </p:nvSpPr>
        <p:spPr>
          <a:xfrm>
            <a:off x="850557" y="1188396"/>
            <a:ext cx="3903551" cy="572700"/>
          </a:xfrm>
          <a:prstGeom prst="rect">
            <a:avLst/>
          </a:prstGeom>
        </p:spPr>
        <p:txBody>
          <a:bodyPr spcFirstLastPara="1" wrap="square" lIns="91425" tIns="91425" rIns="91425" bIns="91425" anchor="t" anchorCtr="0">
            <a:noAutofit/>
          </a:bodyPr>
          <a:lstStyle/>
          <a:p>
            <a:pPr marL="0" lvl="0" indent="0"/>
            <a:r>
              <a:rPr lang="vi-VN" dirty="0"/>
              <a:t>Kiểm tra describe các biến có </a:t>
            </a:r>
            <a:r>
              <a:rPr lang="vi-VN" dirty="0" smtClean="0"/>
              <a:t>giá tri </a:t>
            </a:r>
            <a:r>
              <a:rPr lang="vi-VN" dirty="0"/>
              <a:t>là số</a:t>
            </a:r>
          </a:p>
        </p:txBody>
      </p:sp>
      <p:pic>
        <p:nvPicPr>
          <p:cNvPr id="9" name="Picture 8"/>
          <p:cNvPicPr>
            <a:picLocks noChangeAspect="1"/>
          </p:cNvPicPr>
          <p:nvPr/>
        </p:nvPicPr>
        <p:blipFill>
          <a:blip r:embed="rId3"/>
          <a:stretch>
            <a:fillRect/>
          </a:stretch>
        </p:blipFill>
        <p:spPr>
          <a:xfrm>
            <a:off x="1218648" y="1552353"/>
            <a:ext cx="1936294" cy="3179304"/>
          </a:xfrm>
          <a:prstGeom prst="rect">
            <a:avLst/>
          </a:prstGeom>
          <a:effectLst>
            <a:glow rad="63500">
              <a:schemeClr val="accent1">
                <a:satMod val="175000"/>
                <a:alpha val="40000"/>
              </a:schemeClr>
            </a:glow>
          </a:effectLst>
        </p:spPr>
      </p:pic>
      <p:pic>
        <p:nvPicPr>
          <p:cNvPr id="10" name="Picture 9"/>
          <p:cNvPicPr>
            <a:picLocks noChangeAspect="1"/>
          </p:cNvPicPr>
          <p:nvPr/>
        </p:nvPicPr>
        <p:blipFill>
          <a:blip r:embed="rId4"/>
          <a:stretch>
            <a:fillRect/>
          </a:stretch>
        </p:blipFill>
        <p:spPr>
          <a:xfrm>
            <a:off x="3667215" y="1552353"/>
            <a:ext cx="4986786" cy="3179304"/>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540065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102" name="Google Shape;1102;p97"/>
          <p:cNvSpPr txBox="1">
            <a:spLocks noGrp="1"/>
          </p:cNvSpPr>
          <p:nvPr>
            <p:ph type="subTitle" idx="4"/>
          </p:nvPr>
        </p:nvSpPr>
        <p:spPr>
          <a:xfrm>
            <a:off x="601049" y="833831"/>
            <a:ext cx="4416224" cy="572700"/>
          </a:xfrm>
          <a:prstGeom prst="rect">
            <a:avLst/>
          </a:prstGeom>
        </p:spPr>
        <p:txBody>
          <a:bodyPr spcFirstLastPara="1" wrap="square" lIns="91425" tIns="91425" rIns="91425" bIns="91425" anchor="t" anchorCtr="0">
            <a:noAutofit/>
          </a:bodyPr>
          <a:lstStyle/>
          <a:p>
            <a:pPr marL="0" lvl="0" indent="0"/>
            <a:r>
              <a:rPr lang="vi-VN" sz="1300" b="1" dirty="0"/>
              <a:t>Biểu đồ thể </a:t>
            </a:r>
            <a:r>
              <a:rPr lang="vi-VN" sz="1300" b="1" dirty="0" smtClean="0"/>
              <a:t>hiện tổng </a:t>
            </a:r>
            <a:r>
              <a:rPr lang="vi-VN" sz="1300" b="1" dirty="0"/>
              <a:t>lượng mưa theo các tháng ở Úc từ năm 2008 đến 2017</a:t>
            </a:r>
          </a:p>
        </p:txBody>
      </p:sp>
      <p:sp>
        <p:nvSpPr>
          <p:cNvPr id="1140" name="Google Shape;1140;p97"/>
          <p:cNvSpPr txBox="1">
            <a:spLocks noGrp="1"/>
          </p:cNvSpPr>
          <p:nvPr>
            <p:ph type="title"/>
          </p:nvPr>
        </p:nvSpPr>
        <p:spPr>
          <a:xfrm>
            <a:off x="255295" y="261131"/>
            <a:ext cx="8606785" cy="572700"/>
          </a:xfrm>
          <a:prstGeom prst="rect">
            <a:avLst/>
          </a:prstGeom>
        </p:spPr>
        <p:txBody>
          <a:bodyPr spcFirstLastPara="1" wrap="square" lIns="91425" tIns="91425" rIns="91425" bIns="91425" anchor="t" anchorCtr="0">
            <a:noAutofit/>
          </a:bodyPr>
          <a:lstStyle/>
          <a:p>
            <a:pPr lvl="0"/>
            <a:r>
              <a:rPr lang="vi-VN" sz="2400" b="1" dirty="0">
                <a:latin typeface="Montserrat" panose="020B0604020202020204" charset="0"/>
              </a:rPr>
              <a:t>2.2 Phân tích sơ bộ</a:t>
            </a:r>
          </a:p>
        </p:txBody>
      </p:sp>
      <p:sp>
        <p:nvSpPr>
          <p:cNvPr id="55" name="Google Shape;1102;p97"/>
          <p:cNvSpPr txBox="1">
            <a:spLocks noGrp="1"/>
          </p:cNvSpPr>
          <p:nvPr>
            <p:ph type="subTitle" idx="4"/>
          </p:nvPr>
        </p:nvSpPr>
        <p:spPr>
          <a:xfrm>
            <a:off x="5232400" y="742334"/>
            <a:ext cx="3629680" cy="3490536"/>
          </a:xfrm>
          <a:prstGeom prst="rect">
            <a:avLst/>
          </a:prstGeom>
        </p:spPr>
        <p:txBody>
          <a:bodyPr spcFirstLastPara="1" wrap="square" lIns="91425" tIns="91425" rIns="91425" bIns="91425" anchor="t" anchorCtr="0">
            <a:noAutofit/>
          </a:bodyPr>
          <a:lstStyle/>
          <a:p>
            <a:pPr algn="l"/>
            <a:endParaRPr lang="en-US" sz="1100" noProof="1" smtClean="0"/>
          </a:p>
          <a:p>
            <a:pPr algn="l"/>
            <a:r>
              <a:rPr lang="en-US" sz="1100" noProof="1" smtClean="0"/>
              <a:t>	Mùa mưa: Lượng mưa trung bình theo tháng cao nhất vào tháng 3, với lượng mưa trung bình khoảng 36000 mm.</a:t>
            </a:r>
          </a:p>
          <a:p>
            <a:pPr algn="l"/>
            <a:endParaRPr lang="en-US" sz="1100" noProof="1" smtClean="0"/>
          </a:p>
          <a:p>
            <a:pPr algn="l"/>
            <a:r>
              <a:rPr lang="en-US" sz="1100" noProof="1" smtClean="0"/>
              <a:t>	Mùa khô: Lượng mưa trung bình theo tháng thấp nhất vào tháng 10, với lượng mưa trung bình khoảng 19000 mm.</a:t>
            </a:r>
          </a:p>
          <a:p>
            <a:pPr algn="l"/>
            <a:endParaRPr lang="en-US" sz="1100" noProof="1" smtClean="0"/>
          </a:p>
          <a:p>
            <a:pPr algn="l"/>
            <a:r>
              <a:rPr lang="en-US" sz="1100" noProof="1" smtClean="0"/>
              <a:t>	Biên độ mưa: Biên độ mưa giữa các tháng trong năm khá lớn, với lượng mưa trung bình cao nhất gấp khoảng 1,9 lần lượng mưa trung bình thấp nhất.</a:t>
            </a:r>
          </a:p>
          <a:p>
            <a:pPr algn="l"/>
            <a:endParaRPr lang="en-US" sz="1100" noProof="1" smtClean="0"/>
          </a:p>
          <a:p>
            <a:pPr algn="l"/>
            <a:r>
              <a:rPr lang="en-US" sz="1100" noProof="1" smtClean="0"/>
              <a:t>	Phân bố mưa: Lượng mưa phân bố không đều trong năm, tập trung chủ yếu vào tháng 3.</a:t>
            </a:r>
          </a:p>
          <a:p>
            <a:pPr algn="l"/>
            <a:endParaRPr lang="en-US" sz="1100" noProof="1" smtClean="0"/>
          </a:p>
          <a:p>
            <a:pPr algn="l"/>
            <a:r>
              <a:rPr lang="en-US" sz="1100" noProof="1" smtClean="0"/>
              <a:t>	Biểu đồ cho thấy Úc có khí hậu ôn hòa với. Biên độ mưa giữa các tháng trong năm khá lớn, nhưng lượng mưa trung bình theo tháng vẫn ở mức cao, cho thấy Úc được mưa quanh năm.</a:t>
            </a:r>
            <a:endParaRPr lang="en-US" sz="1100" noProof="1"/>
          </a:p>
        </p:txBody>
      </p:sp>
      <p:pic>
        <p:nvPicPr>
          <p:cNvPr id="11" name="Picture 10"/>
          <p:cNvPicPr>
            <a:picLocks noChangeAspect="1"/>
          </p:cNvPicPr>
          <p:nvPr/>
        </p:nvPicPr>
        <p:blipFill>
          <a:blip r:embed="rId3"/>
          <a:stretch>
            <a:fillRect/>
          </a:stretch>
        </p:blipFill>
        <p:spPr>
          <a:xfrm>
            <a:off x="443980" y="1460231"/>
            <a:ext cx="4730362" cy="3204186"/>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77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p:tgtEl>
                                          <p:spTgt spid="5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2097</Words>
  <Application>Microsoft Office PowerPoint</Application>
  <PresentationFormat>On-screen Show (16:9)</PresentationFormat>
  <Paragraphs>152</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Montserrat</vt:lpstr>
      <vt:lpstr>Vidaloka</vt:lpstr>
      <vt:lpstr>Lato</vt:lpstr>
      <vt:lpstr>Crimson Text</vt:lpstr>
      <vt:lpstr>Wingdings</vt:lpstr>
      <vt:lpstr>Merriweather Light</vt:lpstr>
      <vt:lpstr>Arial</vt:lpstr>
      <vt:lpstr>Open Sans</vt:lpstr>
      <vt:lpstr>Minimalist Business Slides XL by Slidesgo</vt:lpstr>
      <vt:lpstr>Phân tích và dự đoán mưa ở Úc</vt:lpstr>
      <vt:lpstr>Mục Lục</vt:lpstr>
      <vt:lpstr>1. Thông tin về tập dữ liệu</vt:lpstr>
      <vt:lpstr>1. Thông tin về tập dữ liệu</vt:lpstr>
      <vt:lpstr>Kiểm tra dữ liệu</vt:lpstr>
      <vt:lpstr>2.1 Kiểm tra dữ liệu</vt:lpstr>
      <vt:lpstr>2.1 Kiểm tra dữ liệu</vt:lpstr>
      <vt:lpstr>2.1 Kiểm tra dữ liệu</vt:lpstr>
      <vt:lpstr>2.2 Phân tích sơ bộ</vt:lpstr>
      <vt:lpstr>Biểu đồ thể hiện lượng mưa ở các địa điểm trong năm </vt:lpstr>
      <vt:lpstr>PowerPoint Presentation</vt:lpstr>
      <vt:lpstr>Biểu đồ thể hiện sự phân bố của các tham số thời tiết (tốc độ gió, độ ẩm, áp suất, nhiệt độ) tại hai thời điểm trong ngày: 9 giờ sáng và 3 giờ chiều. Biểu đồ được chia thành 8 ô con, mỗi ô con dành cho một tham số thời tiết và được hiển thị dưới dạng biểu đồ phân bố (histogram hoặc kernel density plot). </vt:lpstr>
      <vt:lpstr>PowerPoint Presentation</vt:lpstr>
      <vt:lpstr>PowerPoint Presentation</vt:lpstr>
      <vt:lpstr>2.3 Tiền xử lý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dc:creator>ACER</dc:creator>
  <cp:lastModifiedBy>ACER</cp:lastModifiedBy>
  <cp:revision>54</cp:revision>
  <dcterms:modified xsi:type="dcterms:W3CDTF">2024-05-16T06:38:37Z</dcterms:modified>
</cp:coreProperties>
</file>