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25" r:id="rId2"/>
  </p:sldMasterIdLst>
  <p:notesMasterIdLst>
    <p:notesMasterId r:id="rId40"/>
  </p:notes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90" r:id="rId10"/>
    <p:sldId id="291" r:id="rId11"/>
    <p:sldId id="292" r:id="rId12"/>
    <p:sldId id="262" r:id="rId13"/>
    <p:sldId id="263" r:id="rId14"/>
    <p:sldId id="289" r:id="rId15"/>
    <p:sldId id="264" r:id="rId16"/>
    <p:sldId id="265" r:id="rId17"/>
    <p:sldId id="267" r:id="rId18"/>
    <p:sldId id="268" r:id="rId19"/>
    <p:sldId id="273" r:id="rId20"/>
    <p:sldId id="269" r:id="rId21"/>
    <p:sldId id="270" r:id="rId22"/>
    <p:sldId id="271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7" r:id="rId33"/>
    <p:sldId id="282" r:id="rId34"/>
    <p:sldId id="283" r:id="rId35"/>
    <p:sldId id="284" r:id="rId36"/>
    <p:sldId id="285" r:id="rId37"/>
    <p:sldId id="286" r:id="rId38"/>
    <p:sldId id="2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3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A0D-CDFF-4042-A140-6BC25513104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7F07-25A1-4D00-BF81-661FAA37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C7F07-25A1-4D00-BF81-661FAA375A7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4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9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87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6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3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43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6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26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5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92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68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4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5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47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93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9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5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23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7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87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14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journal/0163-6804_IEEE_Communications_Magazine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010" y="1537854"/>
            <a:ext cx="10969461" cy="3558401"/>
          </a:xfrm>
          <a:noFill/>
        </p:spPr>
        <p:txBody>
          <a:bodyPr/>
          <a:lstStyle/>
          <a:p>
            <a:pPr algn="ctr"/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LUẬN VĂN TỐT NGHIỆP</a:t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</a:t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WATERMARKING VÀO PHÂN PHỐI NHẠC SỐ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STREAMING AND DISTRIBUTION APPLICATION</a:t>
            </a:r>
            <a:b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WATERMARKING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3546" y="5475819"/>
            <a:ext cx="4286395" cy="86142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DƯƠNG MINH ĐỨC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825452" y="5475819"/>
            <a:ext cx="5313220" cy="1166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Khương		15520389</a:t>
            </a:r>
            <a:b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15520526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2240" y="178278"/>
            <a:ext cx="69128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TP. HỒ CHÍ MINH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PHẦN MỀM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2A6A4E3-181D-49BA-871A-87573FF7E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11" y="113271"/>
            <a:ext cx="1424584" cy="142458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CD92916-F4A5-4861-B5BE-85E9F4CC8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446" y="178278"/>
            <a:ext cx="1246495" cy="124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64CC-3EBF-4E79-A0AE-D3682F06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DACB-CCA2-4037-95D5-119270B0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3365"/>
            <a:ext cx="9208246" cy="4305302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 Spectrum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Hiding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9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30C1-F446-4BA1-B5E6-673320BD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1979" cy="11599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ED7A-3735-46A1-8310-0345075F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3579" cy="3416300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EA71-DE87-46E5-832B-5E38EB52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521F-BB77-43E9-AB17-D1DD97BA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82379" cy="3983568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205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D8B2-5B43-4B59-9696-B0963937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391C-E1B1-4870-90E4-09C1B91A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2603499"/>
            <a:ext cx="10972799" cy="3611033"/>
          </a:xfrm>
        </p:spPr>
        <p:txBody>
          <a:bodyPr>
            <a:normAutofit lnSpcReduction="1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resampling.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Hiding.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7352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A763-FF3F-412E-80F4-3F8C951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DF43-01E5-4EB2-BC96-A2F27C4C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8738-0D1B-41C7-84CC-20FF3581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THUẬT TOÁN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82FC-9001-4254-ACC9-A40C2F2B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6503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EH</a:t>
            </a:r>
          </a:p>
          <a:p>
            <a:pPr lvl="1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ự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A577-1B18-4625-B990-17015E91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50C42-7C75-4644-B08F-450DC5D4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1996 [3]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5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7CE3-DF70-4DF6-BC4E-D61C8F74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03525-C414-4E3D-81F0-E2E2CBEB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LỢI:[4][5]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BẤT LỢI: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C8BE-EA98-4F09-B1AB-55EE30F3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DCAD-16B8-4C25-A828-0EA0EED4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 DỮ 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8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F208-AB73-4856-B18D-6002F678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BC00-2968-486E-8A73-50B4E163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311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[5]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Amplitute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d)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 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5.png">
            <a:extLst>
              <a:ext uri="{FF2B5EF4-FFF2-40B4-BE49-F238E27FC236}">
                <a16:creationId xmlns:a16="http://schemas.microsoft.com/office/drawing/2014/main" id="{865ED0C1-C6B7-45B4-93D2-550F505A255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81492" y="2603499"/>
            <a:ext cx="5337975" cy="348181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1787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75BE-EF03-4603-A099-EE709055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 TỔNG QUAN KHÓA LUẬN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01A8-A673-4FDB-9062-98C65A2B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03500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Ý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453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16C5-3412-4D7B-88EA-D5E1F68F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EE085-3B52-4169-A340-773F19946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6024779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rạc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+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{0,1}</m:t>
                    </m:r>
                  </m:oMath>
                </a14:m>
                <a:r>
                  <a:rPr lang="en-US" dirty="0"/>
                  <a:t>		(1)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≠0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					(2)</a:t>
                </a:r>
              </a:p>
              <a:p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âm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kernel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EE085-3B52-4169-A340-773F19946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6024779" cy="3416300"/>
              </a:xfrm>
              <a:blipFill>
                <a:blip r:embed="rId2"/>
                <a:stretch>
                  <a:fillRect l="-202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8F9CF4B-B461-41D1-9D12-217AA86DF5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79733" y="2757143"/>
            <a:ext cx="4572000" cy="31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CD5E-2A57-4E9C-90DC-E0172E30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A81B9-D8DA-44AB-87C6-9D514E43B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A81B9-D8DA-44AB-87C6-9D514E43B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 r="-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27.png">
            <a:extLst>
              <a:ext uri="{FF2B5EF4-FFF2-40B4-BE49-F238E27FC236}">
                <a16:creationId xmlns:a16="http://schemas.microsoft.com/office/drawing/2014/main" id="{87770BB9-E2EF-4310-9307-FD29EB18BC3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3378" y="3088745"/>
            <a:ext cx="7558088" cy="18896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069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4E6E-7975-4C03-818F-9676DBD8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7E7E5-B32E-4A7D-91BB-FED24F77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5430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9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6AC4-D5A6-4BE9-BE00-242A6051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A4292-CE34-49D5-A044-07A94B405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𝑖𝑓𝑓𝑡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𝑓𝑓𝑡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A4292-CE34-49D5-A044-07A94B405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  <a:blipFill>
                <a:blip r:embed="rId2"/>
                <a:stretch>
                  <a:fillRect l="-234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97F0A75-74D7-4751-A938-594080FC4E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501370"/>
            <a:ext cx="4941045" cy="38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66B3-B65C-4DD2-B077-844B7B8B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56E8-1500-4F43-9F96-D5FA60C6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Hamming(7,4)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86A7-584D-455D-A029-A4696C2A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17B7-49C5-4DEC-8613-84BC6C18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6.png">
            <a:extLst>
              <a:ext uri="{FF2B5EF4-FFF2-40B4-BE49-F238E27FC236}">
                <a16:creationId xmlns:a16="http://schemas.microsoft.com/office/drawing/2014/main" id="{A736450E-1E09-4642-B1B5-747305556A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14083" y="3429000"/>
            <a:ext cx="5039784" cy="24754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6186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121A-00B1-4F4D-BCE6-A3DCB69F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B262-7705-4E45-BEB5-D8CF5981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MÃ: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bits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0.png">
            <a:extLst>
              <a:ext uri="{FF2B5EF4-FFF2-40B4-BE49-F238E27FC236}">
                <a16:creationId xmlns:a16="http://schemas.microsoft.com/office/drawing/2014/main" id="{B6E296AE-CFBC-4A6C-8C56-405FD1709FB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39975" y="3438247"/>
            <a:ext cx="5500158" cy="24460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6526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B5BD-6739-4A0B-98E8-011A66B9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1F07D-F019-4CDC-8044-8C198710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6.png">
            <a:extLst>
              <a:ext uri="{FF2B5EF4-FFF2-40B4-BE49-F238E27FC236}">
                <a16:creationId xmlns:a16="http://schemas.microsoft.com/office/drawing/2014/main" id="{05D62719-9EE4-4CEB-8CAB-D9F3E055272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80633" y="3525837"/>
            <a:ext cx="7168830" cy="31458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713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ỨNG DỤNG VÀO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981128" cy="34163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039" y="2422525"/>
            <a:ext cx="2700655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0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4277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THỰC NGHIỆM THUẬT TOÁN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Segment Bits Length = 8192 bit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= Offset 		= 0.04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Delta		= 0.02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 = Echo Amplitude 	= 0.3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/>
              <a:t>BER (Bit Error Rate)</a:t>
            </a:r>
          </a:p>
          <a:p>
            <a:pPr lvl="2"/>
            <a:r>
              <a:rPr lang="en-US" dirty="0"/>
              <a:t>NC (Normalized Correlation) </a:t>
            </a:r>
          </a:p>
          <a:p>
            <a:pPr lvl="2"/>
            <a:r>
              <a:rPr lang="en-US" dirty="0"/>
              <a:t>SNR (Sample-to-Noise Ration)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9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Netflix, Hulu, HBO Go,…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Twitch,…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Spotify,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Soundcloud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ZingMp3,…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548" y="2423406"/>
            <a:ext cx="1929110" cy="952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548" y="3476269"/>
            <a:ext cx="1053272" cy="1067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830" y="3424803"/>
            <a:ext cx="1139066" cy="1170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338" y="4723792"/>
            <a:ext cx="1050482" cy="1003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830" y="4726070"/>
            <a:ext cx="1018866" cy="10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737846" cy="34163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Kadir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Tekeli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Rifat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Asliyan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AC20B-6009-4C16-A818-233D771A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36504"/>
            <a:ext cx="576997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6A78-73F0-4FBF-B9EF-0C029E9B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C411-9E91-4A35-927A-CCDB8BC30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11" y="2586874"/>
            <a:ext cx="4730456" cy="34163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8EE40-6EE7-4550-8D27-772E37A6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282" y="2403129"/>
            <a:ext cx="6480094" cy="38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73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71800"/>
            <a:ext cx="6856437" cy="3048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13.0,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CE706-F7D4-4FBC-91D3-6030F38B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942" y="3751982"/>
            <a:ext cx="5667186" cy="14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081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upload, download,…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download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766113" cy="4085167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pseudorandom generated.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 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cross-platform.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7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9709" y="3093415"/>
            <a:ext cx="9308692" cy="1551322"/>
          </a:xfrm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QUÝ THẦY CÔ</a:t>
            </a:r>
            <a:b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2515672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F14C-58C8-4DC8-9A07-D9A5871F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4A10-294E-4BA5-8CB2-A1BA4A53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2123"/>
            <a:ext cx="10378678" cy="448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Frank Hartung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Friedhelm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Digital Rights Management and Watermarking of Multimedia Content for M-Commerce Applications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IEEE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Michael Arnold - AUDIO WATERMARKING: FEATURES, APPLICATIONS AND ALGORITHMS – IEEE, 2000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Lu, and W. Bender. Echo hiding. In R. J. Anderson, editor, Information Hiding, First International Workshop, Cambridge, U.K., May 30 - June 1, 1996, Proceedings, volume 1174 of Lecture Notes in Computer Science, pages 293–315. Springer, 1996.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Bender,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Morimoto, A. Lu - Techniques for data hiding - 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Journal · January 1996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Rifat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Asliyan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COMPARISON OF ECHO HIDING METHODS -  EPSTEM, 2017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E.Siwek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true cost of Sound Recording Piracy to U.S Economy – IPI, 2007</a:t>
            </a:r>
          </a:p>
          <a:p>
            <a:pPr marL="0" lv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BLACKBURN, EISENACH, HARRISON - IMPACTS OF DIGITAL VIDEO PIRACY ON THE U.S. ECONOMY – NERA, 2019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9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Download, 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Reupload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(IIPA):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29,2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(2019) [7]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12,5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(2007) [6]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04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2D6E-A741-4947-AA6D-D07F2C27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B635-74CE-4B2A-9FED-6D8BAEC2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6B5E-C093-41B8-9A1B-3F9ACADB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B88F-1A8B-4BEE-8EAF-2653D47A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:[2]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resampling,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requantisation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re-upload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Những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vấn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tại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phối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nhạc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endParaRPr lang="en-US" sz="3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nhạc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trở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phổ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biến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sao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chép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mang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l</a:t>
            </a:r>
            <a:r>
              <a:rPr lang="vi-V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ợng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hảo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</a:t>
            </a:r>
            <a:r>
              <a:rPr lang="vi-V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DRM: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khiên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chặn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chép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ợc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12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FAC6-EB53-472F-A8F8-E476B85A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E24D-F2C4-4812-8BC8-661791595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2353733"/>
            <a:ext cx="11294533" cy="42163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04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756</TotalTime>
  <Words>2243</Words>
  <Application>Microsoft Office PowerPoint</Application>
  <PresentationFormat>Widescreen</PresentationFormat>
  <Paragraphs>207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 Math</vt:lpstr>
      <vt:lpstr>Century Gothic</vt:lpstr>
      <vt:lpstr>Times New Roman</vt:lpstr>
      <vt:lpstr>Wingdings 3</vt:lpstr>
      <vt:lpstr>Ion Boardroom</vt:lpstr>
      <vt:lpstr>1_Ion Boardroom</vt:lpstr>
      <vt:lpstr> BÁO CÁO LUẬN VĂN TỐT NGHIỆP ĐỀ TÀI:  ỨNG DỤNG WATERMARKING VÀO PHÂN PHỐI NHẠC SỐ MUSIC STREAMING AND DISTRIBUTION APPLICATION USING WATERMARKING</vt:lpstr>
      <vt:lpstr>I) TỔNG QUAN KHÓA LUẬN</vt:lpstr>
      <vt:lpstr>1) Giới thiệu đề tài</vt:lpstr>
      <vt:lpstr>1) Giới thiệu đề tài</vt:lpstr>
      <vt:lpstr>1) Giới thiệu đề tài</vt:lpstr>
      <vt:lpstr>2) Mục tiêu đề tài</vt:lpstr>
      <vt:lpstr>2) Mục tiêu đề tài</vt:lpstr>
      <vt:lpstr>3) Những nghiên cứu liên quan</vt:lpstr>
      <vt:lpstr>3) Những nghiên cứu liên quan</vt:lpstr>
      <vt:lpstr>3) Những nghiên cứu liên quan</vt:lpstr>
      <vt:lpstr>4) Những vấn đề hiện tại với các hệ thống DRM </vt:lpstr>
      <vt:lpstr>5) Hướng giải quyết </vt:lpstr>
      <vt:lpstr>5) Hướng giải quyết </vt:lpstr>
      <vt:lpstr>6) Ý nghĩa thực tiễn</vt:lpstr>
      <vt:lpstr>II) THUẬT TOÁN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2) Hamming Code</vt:lpstr>
      <vt:lpstr>2) Hamming Code</vt:lpstr>
      <vt:lpstr>2) Hamming</vt:lpstr>
      <vt:lpstr>2) Hamming Code</vt:lpstr>
      <vt:lpstr>III) ỨNG DỤNG VÀO HỆ THỐNG</vt:lpstr>
      <vt:lpstr>IV) KẾT QUẢ ĐẠT ĐƯỢC</vt:lpstr>
      <vt:lpstr>IV) KẾT QUẢ ĐẠT ĐƯỢC</vt:lpstr>
      <vt:lpstr>PowerPoint Presentation</vt:lpstr>
      <vt:lpstr>IV) KẾT QUẢ ĐẠT ĐƯỢC</vt:lpstr>
      <vt:lpstr>IV) KẾT QUẢ ĐẠT ĐƯỢC</vt:lpstr>
      <vt:lpstr>IV) KẾT QUẢ ĐẠT ĐƯỢC</vt:lpstr>
      <vt:lpstr>V) HƯỚNG PHÁT TRIỂN</vt:lpstr>
      <vt:lpstr>CẢM ƠN QUÝ THẦY CÔ ĐÃ LẮNG NGHE</vt:lpstr>
      <vt:lpstr>TÀI LIỆU 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BÁO CÁO LUẬN VĂN TỐT NGHIỆP   ỨNG DỤNG WATERMARKING VÀO PHÂN PHỐI NHẠC SỐ  MUSIC STREAMING AND DISTRIBUTION APPLICATION USING WATERMARKING</dc:title>
  <dc:creator>Khương Đặng</dc:creator>
  <cp:lastModifiedBy>Khương Đặng</cp:lastModifiedBy>
  <cp:revision>63</cp:revision>
  <dcterms:created xsi:type="dcterms:W3CDTF">2020-02-16T11:02:50Z</dcterms:created>
  <dcterms:modified xsi:type="dcterms:W3CDTF">2020-02-26T04:14:21Z</dcterms:modified>
</cp:coreProperties>
</file>