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  <p:sldMasterId id="2147483725" r:id="rId2"/>
  </p:sldMasterIdLst>
  <p:notesMasterIdLst>
    <p:notesMasterId r:id="rId34"/>
  </p:notesMasterIdLst>
  <p:sldIdLst>
    <p:sldId id="256" r:id="rId3"/>
    <p:sldId id="26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8" r:id="rId15"/>
    <p:sldId id="273" r:id="rId16"/>
    <p:sldId id="269" r:id="rId17"/>
    <p:sldId id="270" r:id="rId18"/>
    <p:sldId id="271" r:id="rId19"/>
    <p:sldId id="272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53" y="9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5A0D-CDFF-4042-A140-6BC255131049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7F07-25A1-4D00-BF81-661FAA375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57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C7F07-25A1-4D00-BF81-661FAA375A7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78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5EC6ED-769C-48FD-9662-3CB85A510D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464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60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184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321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43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594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871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65EC6ED-769C-48FD-9662-3CB85A510D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26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65EC6ED-769C-48FD-9662-3CB85A510D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933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5EC6ED-769C-48FD-9662-3CB85A510D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1436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68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160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3269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753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928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689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9848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254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474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5933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395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851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1525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2237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7577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71877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65EC6ED-769C-48FD-9662-3CB85A510D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1466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65EC6ED-769C-48FD-9662-3CB85A510D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15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30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66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54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34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48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75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5EC6ED-769C-48FD-9662-3CB85A510D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77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5EC6ED-769C-48FD-9662-3CB85A510D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013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5018" y="633845"/>
            <a:ext cx="11128663" cy="4052455"/>
          </a:xfrm>
        </p:spPr>
        <p:txBody>
          <a:bodyPr/>
          <a:lstStyle/>
          <a:p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BÁO CÁO LUẬN VĂN TỐT NGHIỆP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 DỤNG WATERMARKING VÀO PHÂN PHỐI NHẠC SỐ</a:t>
            </a:r>
            <a:b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MUSIC STREAMING AND DISTRIBUTION APPLICATION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WATERMARKING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07380" y="4860508"/>
            <a:ext cx="4286395" cy="86142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GVHD: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TS. DƯƠNG MINH ĐỨC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 bwMode="gray">
          <a:xfrm>
            <a:off x="952498" y="4860507"/>
            <a:ext cx="5313220" cy="11662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Đặng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Xuân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Khương		15520389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Trương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15520526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671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FA763-FF3F-412E-80F4-3F8C95181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 Ý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tiễn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BDF43-01E5-4EB2-BC96-A2F27C4C5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watermarking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200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78738-0D1B-41C7-84CC-20FF35817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II) THUẬT TOÁN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B82FC-9001-4254-ACC9-A40C2F2B9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ECHO HIDING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HAMMING CODE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bổ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EH</a:t>
            </a:r>
          </a:p>
          <a:p>
            <a:pPr lvl="1"/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ự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81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FA577-1B18-4625-B990-17015E914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Echo Hiding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50C42-7C75-4644-B08F-450DC5D48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Gruhl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1996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vọng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952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47CE3-DF70-4DF6-BC4E-D61C8F742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Echo Hiding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03525-C414-4E3D-81F0-E2E2CBEB5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ĐIỂM LỢI: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vọng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h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chống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ĐIỂM BẤT LỢI: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Tỉ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064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0C8BE-EA98-4F09-B1AB-55EE30F38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Echo Hiding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7DCAD-16B8-4C25-A828-0EA0EED48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MÃ HÓA DỮ LIỆU</a:t>
            </a:r>
            <a:endParaRPr lang="en-GB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48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EF208-AB73-4856-B18D-6002F678E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Echo Hiding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2BC00-2968-486E-8A73-50B4E163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831167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vọng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Offset: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Delta: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Amplitute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vọng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(o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d)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α : 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vọng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25.png">
            <a:extLst>
              <a:ext uri="{FF2B5EF4-FFF2-40B4-BE49-F238E27FC236}">
                <a16:creationId xmlns:a16="http://schemas.microsoft.com/office/drawing/2014/main" id="{865ED0C1-C6B7-45B4-93D2-550F505A2551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278292" y="3429000"/>
            <a:ext cx="3391535" cy="230695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51787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616C5-3412-4D7B-88EA-D5E1F68FD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Echo Hiding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DEE085-3B52-4169-A340-773F199464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54954" y="2603500"/>
                <a:ext cx="5686113" cy="3416300"/>
              </a:xfrm>
            </p:spPr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Sử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dụng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ơng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trình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để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tạo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xung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rời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rạc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+ 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 {0,1}</m:t>
                    </m:r>
                  </m:oMath>
                </a14:m>
                <a:r>
                  <a:rPr lang="en-US" dirty="0"/>
                  <a:t>		(1)</a:t>
                </a:r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 </m:t>
                    </m:r>
                    <m:d>
                      <m:dPr>
                        <m:begChr m:val="{"/>
                        <m:endChr m:val="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≠0</m:t>
                            </m:r>
                          </m:e>
                        </m:eqAr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					(2)</a:t>
                </a:r>
              </a:p>
              <a:p>
                <a:r>
                  <a:rPr lang="en-GB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tiếng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vọng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sau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đó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đ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ợc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tạo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ra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bằng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chập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âm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gốc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kernel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tiếng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vọng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1DEE085-3B52-4169-A340-773F199464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4954" y="2603500"/>
                <a:ext cx="5686113" cy="3416300"/>
              </a:xfrm>
              <a:blipFill rotWithShape="0">
                <a:blip r:embed="rId2"/>
                <a:stretch>
                  <a:fillRect l="-214" t="-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8F9CF4B-B461-41D1-9D12-217AA86DF5F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841067" y="2757143"/>
            <a:ext cx="4910666" cy="312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92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2CD5E-2A57-4E9C-90DC-E0172E305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Echo Hiding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2A81B9-D8DA-44AB-87C6-9D514E43BA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đã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đ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ợc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mã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hóa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đ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ợc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tạo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ra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bằng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trộn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vọng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gốc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bằng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trộn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ơng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trình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trộn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𝑚𝑖𝑥𝑒𝑟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.(1−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𝑚𝑖𝑥𝑒𝑟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2A81B9-D8DA-44AB-87C6-9D514E43BA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" t="-891" r="-1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27.png">
            <a:extLst>
              <a:ext uri="{FF2B5EF4-FFF2-40B4-BE49-F238E27FC236}">
                <a16:creationId xmlns:a16="http://schemas.microsoft.com/office/drawing/2014/main" id="{87770BB9-E2EF-4310-9307-FD29EB18BC3E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753378" y="3088745"/>
            <a:ext cx="7558088" cy="188965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650691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E4E6E-7975-4C03-818F-9676DBD83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Echo Hiding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7E7E5-B32E-4A7D-91BB-FED24F779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708" y="2654300"/>
            <a:ext cx="8825659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Trích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GB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996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76AC4-D5A6-4BE9-BE00-242A60518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Echo Hiding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EA4292-CE34-49D5-A044-07A94B405C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54955" y="2603500"/>
                <a:ext cx="5195046" cy="3416300"/>
              </a:xfrm>
            </p:spPr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Phân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tích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tần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trên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tr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ờng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thời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gian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sử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dụng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công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𝑖𝑓𝑓𝑡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𝑎𝑏𝑠</m:t>
                            </m:r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𝑓𝑓𝑡</m:t>
                                </m:r>
                                <m:d>
                                  <m:d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d>
                      </m:e>
                    </m:d>
                  </m:oMath>
                </a14:m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EA4292-CE34-49D5-A044-07A94B405C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4955" y="2603500"/>
                <a:ext cx="5195046" cy="3416300"/>
              </a:xfrm>
              <a:blipFill>
                <a:blip r:embed="rId2"/>
                <a:stretch>
                  <a:fillRect l="-234" t="-8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97F0A75-74D7-4751-A938-594080FC4E6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2501370"/>
            <a:ext cx="4941045" cy="384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17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D75BE-EF03-4603-A099-EE7090559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I) TỔNG QUAN KHÓA LUẬN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301A8-A673-4FDB-9062-98C65A2B2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708" y="2603500"/>
            <a:ext cx="8825659" cy="34163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 Ý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tiễn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532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066B3-B65C-4DD2-B077-844B7B8B0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Hamming Code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356E8-1500-4F43-9F96-D5FA60C6D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ử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Hamming(7,4)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2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286A7-584D-455D-A029-A4696C2A4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Hamming Code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017B7-49C5-4DEC-8613-84BC6C180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MÃ HÓA: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bit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Hamming: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26.png">
            <a:extLst>
              <a:ext uri="{FF2B5EF4-FFF2-40B4-BE49-F238E27FC236}">
                <a16:creationId xmlns:a16="http://schemas.microsoft.com/office/drawing/2014/main" id="{A736450E-1E09-4642-B1B5-747305556ABD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614083" y="3429000"/>
            <a:ext cx="5039784" cy="247542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86186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7121A-00B1-4F4D-BCE6-A3DCB69FB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Hamming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1B262-7705-4E45-BEB5-D8CF59811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GIẢI MÃ: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 bits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30.png">
            <a:extLst>
              <a:ext uri="{FF2B5EF4-FFF2-40B4-BE49-F238E27FC236}">
                <a16:creationId xmlns:a16="http://schemas.microsoft.com/office/drawing/2014/main" id="{B6E296AE-CFBC-4A6C-8C56-405FD1709FBE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339975" y="3438247"/>
            <a:ext cx="5500158" cy="244608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66526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EB5BD-6739-4A0B-98E8-011A66B92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Hamming Code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1F07D-F019-4CDC-8044-8C1987106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xảy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bit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2: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36.png">
            <a:extLst>
              <a:ext uri="{FF2B5EF4-FFF2-40B4-BE49-F238E27FC236}">
                <a16:creationId xmlns:a16="http://schemas.microsoft.com/office/drawing/2014/main" id="{05D62719-9EE4-4CEB-8CAB-D9F3E055272F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680633" y="3525837"/>
            <a:ext cx="7168830" cy="314589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0713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III) ỨNG DỤNG VÀO HỆ THỐNG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6981128" cy="3416300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file.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config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039" y="2422525"/>
            <a:ext cx="2700655" cy="3778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008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IV) KẾT QUẢ ĐẠT ĐƯỢC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942773"/>
          </a:xfrm>
        </p:spPr>
        <p:txBody>
          <a:bodyPr/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THỰC NGHIỆM THUẬT TOÁN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= Segment Bits Length = 8192 bit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= Offset 		= 0.04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= Delta		= 0.02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Amp = Echo Amplitude 	= 0.3 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/>
            <a:r>
              <a:rPr lang="en-US" dirty="0"/>
              <a:t>BER (Bit Error Rate)</a:t>
            </a:r>
          </a:p>
          <a:p>
            <a:pPr lvl="2"/>
            <a:r>
              <a:rPr lang="en-US" dirty="0"/>
              <a:t>NC (Normalized Correlation) </a:t>
            </a:r>
          </a:p>
          <a:p>
            <a:pPr lvl="2"/>
            <a:r>
              <a:rPr lang="en-US" dirty="0"/>
              <a:t>SNR (Sample-to-Noise Ration)</a:t>
            </a:r>
          </a:p>
          <a:p>
            <a:pPr lvl="2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89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IV) KẾT QUẢ ĐẠT ĐƯỢC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3926201" cy="3416300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resampling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nén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41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5273848" y="2603500"/>
            <a:ext cx="6436706" cy="397666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72919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IV) KẾT QUẢ ĐẠT ĐƯỢC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971800"/>
            <a:ext cx="6856437" cy="30480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13.0,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40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352381" y="3741449"/>
            <a:ext cx="8761413" cy="44103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26254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IV) KẾT QUẢ ĐẠT ĐƯỢC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890818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32 file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upload, download,…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Upload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download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0%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26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IV) KẾT QUẢ ĐẠT ĐƯỢC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Watermark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pseudorandom generated.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40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streaming,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Netflix, Hulu, HBO Go,…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Youtube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Twitch,…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Spotify,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iTune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Soundcloud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ZingMp3,…</a:t>
            </a:r>
          </a:p>
          <a:p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5548" y="2423406"/>
            <a:ext cx="1929110" cy="9526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5548" y="3476269"/>
            <a:ext cx="1053272" cy="10674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1830" y="3424803"/>
            <a:ext cx="1139066" cy="11703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8338" y="4723792"/>
            <a:ext cx="1050482" cy="10032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11830" y="4726070"/>
            <a:ext cx="1018866" cy="100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41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V) HƯỚNG PHÁT TRIỂN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watermark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cross-platform.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47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49709" y="3093415"/>
            <a:ext cx="9308692" cy="1551322"/>
          </a:xfrm>
        </p:spPr>
        <p:txBody>
          <a:bodyPr/>
          <a:lstStyle/>
          <a:p>
            <a:r>
              <a:rPr lang="en-US" sz="4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CẢM ƠN QUÝ THẦY CÔ</a:t>
            </a:r>
            <a:br>
              <a:rPr lang="en-US" sz="4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 LẮNG NGHE</a:t>
            </a:r>
          </a:p>
        </p:txBody>
      </p:sp>
    </p:spTree>
    <p:extLst>
      <p:ext uri="{BB962C8B-B14F-4D97-AF65-F5344CB8AC3E}">
        <p14:creationId xmlns:p14="http://schemas.microsoft.com/office/powerpoint/2010/main" val="2515672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Download, copy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Reupload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platform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vi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(IIPA):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1,3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tỷ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1,7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tỷ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84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streaming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watermarking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phim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1043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92D6E-A741-4947-AA6D-D07F2C270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0B635-74CE-4B2A-9FED-6D8BAEC20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watermarking.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14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16B5E-C093-41B8-9A1B-3F9ACADB1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3B88F-1A8B-4BEE-8EAF-2653D47A3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:[5]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watermark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watermark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nén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resampling,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requantisation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kéo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v.v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re-upload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watermark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13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630C1-F446-4BA1-B5E6-673320BD0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021979" cy="115993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DRM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8ED7A-3735-46A1-8310-0345075F7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393579" cy="3416300"/>
          </a:xfrm>
        </p:spPr>
        <p:txBody>
          <a:bodyPr>
            <a:no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rằng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kẻ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DRM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DRM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91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9EA71-DE87-46E5-832B-5E38EB529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2521F-BB77-43E9-AB17-D1DD97BAC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983568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upload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------------------------------------------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kèm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chép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nén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resampling.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Echo Hiding.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054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1_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462</TotalTime>
  <Words>1735</Words>
  <Application>Microsoft Office PowerPoint</Application>
  <PresentationFormat>Widescreen</PresentationFormat>
  <Paragraphs>165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Cambria Math</vt:lpstr>
      <vt:lpstr>Century Gothic</vt:lpstr>
      <vt:lpstr>Times New Roman</vt:lpstr>
      <vt:lpstr>Wingdings 3</vt:lpstr>
      <vt:lpstr>Ion Boardroom</vt:lpstr>
      <vt:lpstr>1_Ion Boardroom</vt:lpstr>
      <vt:lpstr> BÁO CÁO LUẬN VĂN TỐT NGHIỆP   ỨNG DỤNG WATERMARKING VÀO PHÂN PHỐI NHẠC SỐ  MUSIC STREAMING AND DISTRIBUTION APPLICATION USING WATERMARKING</vt:lpstr>
      <vt:lpstr>I) TỔNG QUAN KHÓA LUẬN</vt:lpstr>
      <vt:lpstr>1) Giới thiệu đề tài</vt:lpstr>
      <vt:lpstr>1) Giới thiệu đề tài</vt:lpstr>
      <vt:lpstr>1) Giới thiệu đề tài</vt:lpstr>
      <vt:lpstr>2) Mục tiêu đề tài</vt:lpstr>
      <vt:lpstr>2) Mục tiêu đề tài</vt:lpstr>
      <vt:lpstr>3) Những vấn đề hiện tại với các hệ thống DRM </vt:lpstr>
      <vt:lpstr>4) Hướng giải quyết </vt:lpstr>
      <vt:lpstr>5) Ý nghĩa thực tiễn</vt:lpstr>
      <vt:lpstr>II) THUẬT TOÁN</vt:lpstr>
      <vt:lpstr>1) Echo Hiding</vt:lpstr>
      <vt:lpstr>1) Echo Hiding</vt:lpstr>
      <vt:lpstr>1) Echo Hiding</vt:lpstr>
      <vt:lpstr>1) Echo Hiding</vt:lpstr>
      <vt:lpstr>1) Echo Hiding</vt:lpstr>
      <vt:lpstr>1) Echo Hiding</vt:lpstr>
      <vt:lpstr>1) Echo Hiding</vt:lpstr>
      <vt:lpstr>1) Echo Hiding</vt:lpstr>
      <vt:lpstr>2) Hamming Code</vt:lpstr>
      <vt:lpstr>2) Hamming Code</vt:lpstr>
      <vt:lpstr>2) Hamming</vt:lpstr>
      <vt:lpstr>2) Hamming Code</vt:lpstr>
      <vt:lpstr>III) ỨNG DỤNG VÀO HỆ THỐNG</vt:lpstr>
      <vt:lpstr>IV) KẾT QUẢ ĐẠT ĐƯỢC</vt:lpstr>
      <vt:lpstr>IV) KẾT QUẢ ĐẠT ĐƯỢC</vt:lpstr>
      <vt:lpstr>IV) KẾT QUẢ ĐẠT ĐƯỢC</vt:lpstr>
      <vt:lpstr>IV) KẾT QUẢ ĐẠT ĐƯỢC</vt:lpstr>
      <vt:lpstr>IV) KẾT QUẢ ĐẠT ĐƯỢC</vt:lpstr>
      <vt:lpstr>V) HƯỚNG PHÁT TRIỂN</vt:lpstr>
      <vt:lpstr>CẢM ƠN QUÝ THẦY CÔ ĐÃ LẮNG NGHE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BÁO CÁO LUẬN VĂN TỐT NGHIỆP   ỨNG DỤNG WATERMARKING VÀO PHÂN PHỐI NHẠC SỐ  MUSIC STREAMING AND DISTRIBUTION APPLICATION USING WATERMARKING</dc:title>
  <dc:creator>Khương Đặng</dc:creator>
  <cp:lastModifiedBy>Khương Đặng</cp:lastModifiedBy>
  <cp:revision>40</cp:revision>
  <dcterms:created xsi:type="dcterms:W3CDTF">2020-02-16T11:02:50Z</dcterms:created>
  <dcterms:modified xsi:type="dcterms:W3CDTF">2020-02-17T03:47:53Z</dcterms:modified>
</cp:coreProperties>
</file>