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  <p:sldMasterId id="2147483725" r:id="rId2"/>
  </p:sldMasterIdLst>
  <p:notesMasterIdLst>
    <p:notesMasterId r:id="rId40"/>
  </p:notesMasterIdLst>
  <p:sldIdLst>
    <p:sldId id="256" r:id="rId3"/>
    <p:sldId id="266" r:id="rId4"/>
    <p:sldId id="257" r:id="rId5"/>
    <p:sldId id="258" r:id="rId6"/>
    <p:sldId id="259" r:id="rId7"/>
    <p:sldId id="260" r:id="rId8"/>
    <p:sldId id="261" r:id="rId9"/>
    <p:sldId id="290" r:id="rId10"/>
    <p:sldId id="291" r:id="rId11"/>
    <p:sldId id="292" r:id="rId12"/>
    <p:sldId id="262" r:id="rId13"/>
    <p:sldId id="263" r:id="rId14"/>
    <p:sldId id="289" r:id="rId15"/>
    <p:sldId id="264" r:id="rId16"/>
    <p:sldId id="265" r:id="rId17"/>
    <p:sldId id="267" r:id="rId18"/>
    <p:sldId id="268" r:id="rId19"/>
    <p:sldId id="273" r:id="rId20"/>
    <p:sldId id="269" r:id="rId21"/>
    <p:sldId id="270" r:id="rId22"/>
    <p:sldId id="271" r:id="rId23"/>
    <p:sldId id="272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7" r:id="rId33"/>
    <p:sldId id="282" r:id="rId34"/>
    <p:sldId id="283" r:id="rId35"/>
    <p:sldId id="284" r:id="rId36"/>
    <p:sldId id="285" r:id="rId37"/>
    <p:sldId id="286" r:id="rId38"/>
    <p:sldId id="288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38206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-78" y="-15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F95A0D-CDFF-4042-A140-6BC255131049}" type="datetimeFigureOut">
              <a:rPr lang="en-US" smtClean="0"/>
              <a:pPr/>
              <a:t>26-Feb-20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3C7F07-25A1-4D00-BF81-661FAA375A7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762573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3C7F07-25A1-4D00-BF81-661FAA375A70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307785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B65EC6ED-769C-48FD-9662-3CB85A510DB6}" type="datetimeFigureOut">
              <a:rPr lang="en-US" smtClean="0"/>
              <a:pPr/>
              <a:t>26-Feb-20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CEA2B6EC-16DD-4AED-9FD1-6A3B42DE8DC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38464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EC6ED-769C-48FD-9662-3CB85A510DB6}" type="datetimeFigureOut">
              <a:rPr lang="en-US" smtClean="0"/>
              <a:pPr/>
              <a:t>26-Feb-20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2B6EC-16DD-4AED-9FD1-6A3B42DE8DC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72360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EC6ED-769C-48FD-9662-3CB85A510DB6}" type="datetimeFigureOut">
              <a:rPr lang="en-US" smtClean="0"/>
              <a:pPr/>
              <a:t>26-Feb-20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2B6EC-16DD-4AED-9FD1-6A3B42DE8DC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281840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EC6ED-769C-48FD-9662-3CB85A510DB6}" type="datetimeFigureOut">
              <a:rPr lang="en-US" smtClean="0"/>
              <a:pPr/>
              <a:t>26-Feb-20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2B6EC-16DD-4AED-9FD1-6A3B42DE8DC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593210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EC6ED-769C-48FD-9662-3CB85A510DB6}" type="datetimeFigureOut">
              <a:rPr lang="en-US" smtClean="0"/>
              <a:pPr/>
              <a:t>26-Feb-20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2B6EC-16DD-4AED-9FD1-6A3B42DE8DC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358433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EC6ED-769C-48FD-9662-3CB85A510DB6}" type="datetimeFigureOut">
              <a:rPr lang="en-US" smtClean="0"/>
              <a:pPr/>
              <a:t>26-Feb-20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2B6EC-16DD-4AED-9FD1-6A3B42DE8DC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390594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EC6ED-769C-48FD-9662-3CB85A510DB6}" type="datetimeFigureOut">
              <a:rPr lang="en-US" smtClean="0"/>
              <a:pPr/>
              <a:t>26-Feb-20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2B6EC-16DD-4AED-9FD1-6A3B42DE8DC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283871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B65EC6ED-769C-48FD-9662-3CB85A510DB6}" type="datetimeFigureOut">
              <a:rPr lang="en-US" smtClean="0"/>
              <a:pPr/>
              <a:t>26-Feb-20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2B6EC-16DD-4AED-9FD1-6A3B42DE8DC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158268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B65EC6ED-769C-48FD-9662-3CB85A510DB6}" type="datetimeFigureOut">
              <a:rPr lang="en-US" smtClean="0"/>
              <a:pPr/>
              <a:t>26-Feb-20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2B6EC-16DD-4AED-9FD1-6A3B42DE8DC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1389330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B65EC6ED-769C-48FD-9662-3CB85A510DB6}" type="datetimeFigureOut">
              <a:rPr lang="en-US" smtClean="0"/>
              <a:pPr/>
              <a:t>26-Feb-20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CEA2B6EC-16DD-4AED-9FD1-6A3B42DE8DC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1914362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EC6ED-769C-48FD-9662-3CB85A510DB6}" type="datetimeFigureOut">
              <a:rPr lang="en-US" smtClean="0"/>
              <a:pPr/>
              <a:t>26-Feb-20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2B6EC-16DD-4AED-9FD1-6A3B42DE8DC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22368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EC6ED-769C-48FD-9662-3CB85A510DB6}" type="datetimeFigureOut">
              <a:rPr lang="en-US" smtClean="0"/>
              <a:pPr/>
              <a:t>26-Feb-20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2B6EC-16DD-4AED-9FD1-6A3B42DE8DC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8371606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EC6ED-769C-48FD-9662-3CB85A510DB6}" type="datetimeFigureOut">
              <a:rPr lang="en-US" smtClean="0"/>
              <a:pPr/>
              <a:t>26-Feb-20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2B6EC-16DD-4AED-9FD1-6A3B42DE8DC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2932694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EC6ED-769C-48FD-9662-3CB85A510DB6}" type="datetimeFigureOut">
              <a:rPr lang="en-US" smtClean="0"/>
              <a:pPr/>
              <a:t>26-Feb-20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2B6EC-16DD-4AED-9FD1-6A3B42DE8DC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2947535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EC6ED-769C-48FD-9662-3CB85A510DB6}" type="datetimeFigureOut">
              <a:rPr lang="en-US" smtClean="0"/>
              <a:pPr/>
              <a:t>26-Feb-20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2B6EC-16DD-4AED-9FD1-6A3B42DE8DC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3879282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EC6ED-769C-48FD-9662-3CB85A510DB6}" type="datetimeFigureOut">
              <a:rPr lang="en-US" smtClean="0"/>
              <a:pPr/>
              <a:t>26-Feb-20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2B6EC-16DD-4AED-9FD1-6A3B42DE8DC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5806895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EC6ED-769C-48FD-9662-3CB85A510DB6}" type="datetimeFigureOut">
              <a:rPr lang="en-US" smtClean="0"/>
              <a:pPr/>
              <a:t>26-Feb-20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2B6EC-16DD-4AED-9FD1-6A3B42DE8DC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8898489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EC6ED-769C-48FD-9662-3CB85A510DB6}" type="datetimeFigureOut">
              <a:rPr lang="en-US" smtClean="0"/>
              <a:pPr/>
              <a:t>26-Feb-20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2B6EC-16DD-4AED-9FD1-6A3B42DE8DC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3392545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EC6ED-769C-48FD-9662-3CB85A510DB6}" type="datetimeFigureOut">
              <a:rPr lang="en-US" smtClean="0"/>
              <a:pPr/>
              <a:t>26-Feb-20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2B6EC-16DD-4AED-9FD1-6A3B42DE8DC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9754748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EC6ED-769C-48FD-9662-3CB85A510DB6}" type="datetimeFigureOut">
              <a:rPr lang="en-US" smtClean="0"/>
              <a:pPr/>
              <a:t>26-Feb-20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2B6EC-16DD-4AED-9FD1-6A3B42DE8DC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6859337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EC6ED-769C-48FD-9662-3CB85A510DB6}" type="datetimeFigureOut">
              <a:rPr lang="en-US" smtClean="0"/>
              <a:pPr/>
              <a:t>26-Feb-20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2B6EC-16DD-4AED-9FD1-6A3B42DE8DC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2883956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EC6ED-769C-48FD-9662-3CB85A510DB6}" type="datetimeFigureOut">
              <a:rPr lang="en-US" smtClean="0"/>
              <a:pPr/>
              <a:t>26-Feb-20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2B6EC-16DD-4AED-9FD1-6A3B42DE8DC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47851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EC6ED-769C-48FD-9662-3CB85A510DB6}" type="datetimeFigureOut">
              <a:rPr lang="en-US" smtClean="0"/>
              <a:pPr/>
              <a:t>26-Feb-20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2B6EC-16DD-4AED-9FD1-6A3B42DE8DC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8701525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EC6ED-769C-48FD-9662-3CB85A510DB6}" type="datetimeFigureOut">
              <a:rPr lang="en-US" smtClean="0"/>
              <a:pPr/>
              <a:t>26-Feb-20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2B6EC-16DD-4AED-9FD1-6A3B42DE8DC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3522370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EC6ED-769C-48FD-9662-3CB85A510DB6}" type="datetimeFigureOut">
              <a:rPr lang="en-US" smtClean="0"/>
              <a:pPr/>
              <a:t>26-Feb-20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2B6EC-16DD-4AED-9FD1-6A3B42DE8DC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7075776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EC6ED-769C-48FD-9662-3CB85A510DB6}" type="datetimeFigureOut">
              <a:rPr lang="en-US" smtClean="0"/>
              <a:pPr/>
              <a:t>26-Feb-20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2B6EC-16DD-4AED-9FD1-6A3B42DE8DC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4671877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B65EC6ED-769C-48FD-9662-3CB85A510DB6}" type="datetimeFigureOut">
              <a:rPr lang="en-US" smtClean="0"/>
              <a:pPr/>
              <a:t>26-Feb-20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2B6EC-16DD-4AED-9FD1-6A3B42DE8DC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1381466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B65EC6ED-769C-48FD-9662-3CB85A510DB6}" type="datetimeFigureOut">
              <a:rPr lang="en-US" smtClean="0"/>
              <a:pPr/>
              <a:t>26-Feb-20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2B6EC-16DD-4AED-9FD1-6A3B42DE8DC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74015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EC6ED-769C-48FD-9662-3CB85A510DB6}" type="datetimeFigureOut">
              <a:rPr lang="en-US" smtClean="0"/>
              <a:pPr/>
              <a:t>26-Feb-20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2B6EC-16DD-4AED-9FD1-6A3B42DE8DC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76830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EC6ED-769C-48FD-9662-3CB85A510DB6}" type="datetimeFigureOut">
              <a:rPr lang="en-US" smtClean="0"/>
              <a:pPr/>
              <a:t>26-Feb-20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2B6EC-16DD-4AED-9FD1-6A3B42DE8DC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79066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EC6ED-769C-48FD-9662-3CB85A510DB6}" type="datetimeFigureOut">
              <a:rPr lang="en-US" smtClean="0"/>
              <a:pPr/>
              <a:t>26-Feb-20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2B6EC-16DD-4AED-9FD1-6A3B42DE8DC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14354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EC6ED-769C-48FD-9662-3CB85A510DB6}" type="datetimeFigureOut">
              <a:rPr lang="en-US" smtClean="0"/>
              <a:pPr/>
              <a:t>26-Feb-20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2B6EC-16DD-4AED-9FD1-6A3B42DE8DC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36343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EC6ED-769C-48FD-9662-3CB85A510DB6}" type="datetimeFigureOut">
              <a:rPr lang="en-US" smtClean="0"/>
              <a:pPr/>
              <a:t>26-Feb-20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2B6EC-16DD-4AED-9FD1-6A3B42DE8DC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43248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EC6ED-769C-48FD-9662-3CB85A510DB6}" type="datetimeFigureOut">
              <a:rPr lang="en-US" smtClean="0"/>
              <a:pPr/>
              <a:t>26-Feb-20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2B6EC-16DD-4AED-9FD1-6A3B42DE8DC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74775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B65EC6ED-769C-48FD-9662-3CB85A510DB6}" type="datetimeFigureOut">
              <a:rPr lang="en-US" smtClean="0"/>
              <a:pPr/>
              <a:t>26-Feb-20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CEA2B6EC-16DD-4AED-9FD1-6A3B42DE8DC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60377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  <p:sldLayoutId id="214748372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B65EC6ED-769C-48FD-9662-3CB85A510DB6}" type="datetimeFigureOut">
              <a:rPr lang="en-US" smtClean="0"/>
              <a:pPr/>
              <a:t>26-Feb-20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CEA2B6EC-16DD-4AED-9FD1-6A3B42DE8DC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97013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  <p:sldLayoutId id="2147483739" r:id="rId14"/>
    <p:sldLayoutId id="2147483740" r:id="rId15"/>
    <p:sldLayoutId id="2147483741" r:id="rId16"/>
    <p:sldLayoutId id="214748374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esearchgate.net/journal/0163-6804_IEEE_Communications_Magazine" TargetMode="External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8010" y="1537854"/>
            <a:ext cx="10969461" cy="3558401"/>
          </a:xfrm>
          <a:noFill/>
        </p:spPr>
        <p:txBody>
          <a:bodyPr/>
          <a:lstStyle/>
          <a:p>
            <a:pPr algn="ctr"/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BÁO CÁO LUẬN VĂN TỐT NGHIỆP</a:t>
            </a:r>
            <a:r>
              <a:rPr lang="en-US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 TÀI:</a:t>
            </a:r>
            <a:r>
              <a:rPr lang="en-US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ỨNG DỤNG WATERMARKING VÀO PHÂN PHỐI NHẠC SỐ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 OF AUDIO WATERMARKING FOR DIGITAL MUSIC DISTRIBUTION</a:t>
            </a:r>
            <a:endParaRPr lang="en-US" sz="32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53546" y="5475819"/>
            <a:ext cx="4286395" cy="861420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GVHD: </a:t>
            </a:r>
            <a:b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TS. DƯƠNG MINH ĐỨC</a:t>
            </a:r>
          </a:p>
          <a:p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 bwMode="gray">
          <a:xfrm>
            <a:off x="825452" y="5475819"/>
            <a:ext cx="5313220" cy="11662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0" i="0" kern="1200" cap="all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Đặng </a:t>
            </a:r>
            <a:r>
              <a:rPr lang="en-US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Xuân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Duy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Khương		15520389</a:t>
            </a:r>
            <a:b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Trương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15520526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82240" y="178278"/>
            <a:ext cx="691286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ĐẠI HỌC QUỐC GIA TP. HỒ CHÍ MINH</a:t>
            </a:r>
          </a:p>
          <a:p>
            <a:pPr algn="ctr"/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TRƯỜNG ĐẠI HỌC CÔNG NGHỆ THÔNG TIN</a:t>
            </a:r>
          </a:p>
          <a:p>
            <a:pPr algn="ctr"/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KHOA CÔNG NGHỆ PHẦN MỀM</a:t>
            </a:r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xmlns="" id="{12A6A4E3-181D-49BA-871A-87573FF7EB45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8011" y="113271"/>
            <a:ext cx="1424584" cy="1424584"/>
          </a:xfrm>
          <a:prstGeom prst="rect">
            <a:avLst/>
          </a:prstGeom>
        </p:spPr>
      </p:pic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xmlns="" id="{FCD92916-F4A5-4861-B5BE-85E9F4CC8BCE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193446" y="178278"/>
            <a:ext cx="1246495" cy="1246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3346714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E4264CC-3EBF-4E79-A0AE-D3682F06A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3)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cứu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FB6DACB-CCA2-4037-95D5-119270B0E3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383365"/>
            <a:ext cx="9208246" cy="4305302"/>
          </a:xfrm>
        </p:spPr>
        <p:txBody>
          <a:bodyPr>
            <a:normAutofit/>
          </a:bodyPr>
          <a:lstStyle/>
          <a:p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khả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watermarking</a:t>
            </a:r>
          </a:p>
          <a:p>
            <a:pPr lvl="1"/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lợi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2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tệp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giúp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khả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nhúng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lvl="2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vô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hại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phổ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Spread Spectrum</a:t>
            </a:r>
          </a:p>
          <a:p>
            <a:pPr lvl="2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Echo Hiding</a:t>
            </a:r>
          </a:p>
          <a:p>
            <a:pPr lvl="2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Least significant bit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362901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F8630C1-F446-4BA1-B5E6-673320BD0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9021979" cy="1159932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4)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DRM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BF8ED7A-3735-46A1-8310-0345075F78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0393579" cy="3416300"/>
          </a:xfrm>
        </p:spPr>
        <p:txBody>
          <a:bodyPr>
            <a:noAutofit/>
          </a:bodyPr>
          <a:lstStyle/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Đảm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rằng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sẵn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cũng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xem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kẻ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tấn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tiềm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DRM</a:t>
            </a:r>
          </a:p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Luôn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hạn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DRM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endParaRPr lang="en-GB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409152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759EA71-DE87-46E5-832B-5E38EB529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5)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C72521F-BB77-43E9-AB17-D1DD97BAC9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499"/>
            <a:ext cx="9682379" cy="3983568"/>
          </a:xfrm>
        </p:spPr>
        <p:txBody>
          <a:bodyPr>
            <a:normAutofit/>
          </a:bodyPr>
          <a:lstStyle/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phối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âm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nhạc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thỏa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mãn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vệ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ngay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upload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âm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biết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mẽ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trước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tấn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vô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ý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cố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ý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xmlns="" val="25205470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045D8B2-5B43-4B59-9696-B0963937E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5)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BB1391C-E1B1-4870-90E4-09C1B91A96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533" y="2603499"/>
            <a:ext cx="10972799" cy="3611033"/>
          </a:xfrm>
        </p:spPr>
        <p:txBody>
          <a:bodyPr>
            <a:normAutofit lnSpcReduction="10000"/>
          </a:bodyPr>
          <a:lstStyle/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Lợi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ích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watermarking:</a:t>
            </a:r>
          </a:p>
          <a:p>
            <a:pPr lvl="1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ẩn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rất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tai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thường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ẩn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kèm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âm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vì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thế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vệ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chép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Tùy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mẽ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tấn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phổ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nén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resampling. </a:t>
            </a:r>
          </a:p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Khóa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Echo Hiding.</a:t>
            </a:r>
            <a:endParaRPr lang="en-GB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xmlns="" val="38735277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4EFA763-FF3F-412E-80F4-3F8C95181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6) Ý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tiễn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A6BDF43-01E5-4EB2-BC96-A2F27C4C5B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minh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khả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kỹ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watermarking</a:t>
            </a:r>
          </a:p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khó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khăn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trở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endParaRPr lang="en-GB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822006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9178738-0D1B-41C7-84CC-20FF35817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II) THUẬT TOÁN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22B82FC-9001-4254-ACC9-A40C2F2B95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499"/>
            <a:ext cx="8825659" cy="3865033"/>
          </a:xfrm>
        </p:spPr>
        <p:txBody>
          <a:bodyPr>
            <a:no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ECHO HIDING</a:t>
            </a:r>
          </a:p>
          <a:p>
            <a:pPr lvl="1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Ẩn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nhạc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 HAMMING CODE</a:t>
            </a:r>
          </a:p>
          <a:p>
            <a:pPr lvl="1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bổ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EH</a:t>
            </a:r>
          </a:p>
          <a:p>
            <a:pPr lvl="1"/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lỗi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ự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lỗi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208158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A6FA577-1B18-4625-B990-17015E914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Echo Hiding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3750C42-7C75-4644-B08F-450DC5D488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bởi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D.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Gruhl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1996 [3]</a:t>
            </a:r>
          </a:p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Nhúng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vọng</a:t>
            </a:r>
            <a:endParaRPr lang="en-GB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809525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2E47CE3-DF70-4DF6-BC4E-D61C8F742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Echo Hiding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5103525-C414-4E3D-81F0-E2E2CBEB50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ĐIỂM LỢI:[4][5]</a:t>
            </a:r>
          </a:p>
          <a:p>
            <a:pPr lvl="1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Khó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vọng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âm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trở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hay h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  <a:p>
            <a:pPr lvl="1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Khó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khả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chống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tấn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tốt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ĐIỂM BẤT LỢI:</a:t>
            </a:r>
          </a:p>
          <a:p>
            <a:pPr lvl="1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Tỉ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lệ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nhúng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thấp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360648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020C8BE-EA98-4F09-B1AB-55EE30F38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Echo Hiding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E77DCAD-16B8-4C25-A828-0EA0EED483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MÃ HÓA DỮ LIỆU</a:t>
            </a:r>
            <a:endParaRPr lang="en-GB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594824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94EF208-AB73-4856-B18D-6002F678E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Echo Hiding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592BC00-2968-486E-8A73-50B4E163A1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499"/>
            <a:ext cx="8825659" cy="3831167"/>
          </a:xfrm>
        </p:spPr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vọng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[5]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giấu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Offset: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Khoảng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Delta: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Khoảng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</a:t>
            </a: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Amplitute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vọng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Lần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tắt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Khoảng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Khoảng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(o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d)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α : C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vọng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age25.png">
            <a:extLst>
              <a:ext uri="{FF2B5EF4-FFF2-40B4-BE49-F238E27FC236}">
                <a16:creationId xmlns:a16="http://schemas.microsoft.com/office/drawing/2014/main" xmlns="" id="{865ED0C1-C6B7-45B4-93D2-550F505A2551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6481492" y="2603499"/>
            <a:ext cx="5337975" cy="3481811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xmlns="" val="5178713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79D75BE-EF03-4603-A099-EE7090559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I) TỔNG QUAN KHÓA LUẬN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11301A8-A673-4FDB-9062-98C65A2B26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0708" y="2603500"/>
            <a:ext cx="8825659" cy="3416300"/>
          </a:xfrm>
        </p:spPr>
        <p:txBody>
          <a:bodyPr>
            <a:normAutofit lnSpcReduction="10000"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3)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nghiên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cứu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4)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DRM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5)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6) Ý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tiễn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xmlns="" val="3045328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53616C5-3412-4D7B-88EA-D5E1F68FD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Echo Hiding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1DEE085-3B52-4169-A340-773F199464F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54954" y="2603500"/>
                <a:ext cx="6024779" cy="3416300"/>
              </a:xfrm>
            </p:spPr>
            <p:txBody>
              <a:bodyPr/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Sử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dụng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2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ph</a:t>
                </a:r>
                <a:r>
                  <a:rPr lang="vi-V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ư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ơng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trình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để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tạo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xung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của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tín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hiệu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rời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rạc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n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+ 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α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 {0,1}</m:t>
                    </m:r>
                  </m:oMath>
                </a14:m>
                <a:r>
                  <a:rPr lang="en-US" dirty="0"/>
                  <a:t>		(1)</a:t>
                </a:r>
                <a:endParaRPr lang="en-GB" dirty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n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  </m:t>
                    </m:r>
                    <m:d>
                      <m:dPr>
                        <m:begChr m:val="{"/>
                        <m:endChr m:val="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1, 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≠0</m:t>
                            </m:r>
                          </m:e>
                        </m:eqAr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US" dirty="0"/>
                  <a:t>					(2)</a:t>
                </a:r>
              </a:p>
              <a:p>
                <a:r>
                  <a:rPr lang="en-GB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Tín</a:t>
                </a:r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r>
                  <a:rPr lang="en-GB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hiệu</a:t>
                </a:r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r>
                  <a:rPr lang="en-GB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tiếng</a:t>
                </a:r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r>
                  <a:rPr lang="en-GB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vọng</a:t>
                </a:r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r>
                  <a:rPr lang="en-GB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sau</a:t>
                </a:r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r>
                  <a:rPr lang="en-GB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đó</a:t>
                </a:r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đ</a:t>
                </a:r>
                <a:r>
                  <a:rPr lang="vi-V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ư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ợc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tạo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ra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bằng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cách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chập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tín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hiệu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âm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thanh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gốc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với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kernel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tiếng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vọng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GB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91DEE085-3B52-4169-A340-773F199464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54954" y="2603500"/>
                <a:ext cx="6024779" cy="3416300"/>
              </a:xfrm>
              <a:blipFill>
                <a:blip r:embed="rId2"/>
                <a:stretch>
                  <a:fillRect l="-202" t="-89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A8F9CF4B-B461-41D1-9D12-217AA86DF5F3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179733" y="2757143"/>
            <a:ext cx="4572000" cy="3127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4009234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782CD5E-2A57-4E9C-90DC-E0172E305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Echo Hiding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2A81B9-D8DA-44AB-87C6-9D514E43BA0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Tín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hiệu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đã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đ</a:t>
                </a:r>
                <a:r>
                  <a:rPr lang="vi-V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ư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ợc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mã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hóa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đ</a:t>
                </a:r>
                <a:r>
                  <a:rPr lang="vi-V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ư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ợc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tạo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ra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bằng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cách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trộn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tín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hiệu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vọng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và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tín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hiệu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gốc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bằng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tín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hiệu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trộn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Ph</a:t>
                </a:r>
                <a:r>
                  <a:rPr lang="vi-V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ư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ơng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trình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trộn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𝑚𝑖𝑥𝑒𝑟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.(1−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𝑚𝑖𝑥𝑒𝑟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/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GB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EF2A81B9-D8DA-44AB-87C6-9D514E43BA0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8" t="-891" r="-13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27.png">
            <a:extLst>
              <a:ext uri="{FF2B5EF4-FFF2-40B4-BE49-F238E27FC236}">
                <a16:creationId xmlns:a16="http://schemas.microsoft.com/office/drawing/2014/main" xmlns="" id="{87770BB9-E2EF-4310-9307-FD29EB18BC3E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753378" y="3088745"/>
            <a:ext cx="7558088" cy="1889655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xmlns="" val="26506914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E7E4E6E-7975-4C03-818F-9676DBD83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Echo Hiding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1B7E7E5-B32E-4A7D-91BB-FED24F779E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0708" y="2654300"/>
            <a:ext cx="8825659" cy="34163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6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Trích</a:t>
            </a:r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endParaRPr lang="en-GB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729966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A976AC4-D5A6-4BE9-BE00-242A60518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Echo Hiding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6EA4292-CE34-49D5-A044-07A94B405C7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54955" y="2603500"/>
                <a:ext cx="5195046" cy="3416300"/>
              </a:xfrm>
            </p:spPr>
            <p:txBody>
              <a:bodyPr/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Phân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tích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tần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số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trên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tr</a:t>
                </a:r>
                <a:r>
                  <a:rPr lang="vi-V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ư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ờng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thời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gian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sử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dụng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công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thức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𝑖𝑓𝑓𝑡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𝑙𝑜𝑔</m:t>
                        </m:r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𝑎𝑏𝑠</m:t>
                            </m:r>
                            <m:d>
                              <m:d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𝑓𝑓𝑡</m:t>
                                </m:r>
                                <m:d>
                                  <m:d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</m:d>
                          </m:e>
                        </m:d>
                      </m:e>
                    </m:d>
                  </m:oMath>
                </a14:m>
                <a:b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endParaRPr lang="en-GB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A6EA4292-CE34-49D5-A044-07A94B405C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54955" y="2603500"/>
                <a:ext cx="5195046" cy="3416300"/>
              </a:xfrm>
              <a:blipFill>
                <a:blip r:embed="rId2"/>
                <a:stretch>
                  <a:fillRect l="-234" t="-89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997F0A75-74D7-4751-A938-594080FC4E63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096000" y="2501370"/>
            <a:ext cx="4941045" cy="3848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641760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74066B3-B65C-4DD2-B077-844B7B8B0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 Hamming Code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7A356E8-1500-4F43-9F96-D5FA60C6D2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lỗi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Tăng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ử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Hamming(7,4)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đoạn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bit đ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ẩn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95255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5286A7-584D-455D-A029-A4696C2A4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 Hamming Code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AE017B7-49C5-4DEC-8613-84BC6C180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MÃ HÓA:</a:t>
            </a: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 bit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Hamming: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age26.png">
            <a:extLst>
              <a:ext uri="{FF2B5EF4-FFF2-40B4-BE49-F238E27FC236}">
                <a16:creationId xmlns:a16="http://schemas.microsoft.com/office/drawing/2014/main" xmlns="" id="{A736450E-1E09-4642-B1B5-747305556ABD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614083" y="3429000"/>
            <a:ext cx="5039784" cy="2475423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xmlns="" val="8618605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147121A-00B1-4F4D-BCE6-A3DCB69FB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Hamming Code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771B262-7705-4E45-BEB5-D8CF598119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GIẢI MÃ:</a:t>
            </a: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7 bits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truyền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age30.png">
            <a:extLst>
              <a:ext uri="{FF2B5EF4-FFF2-40B4-BE49-F238E27FC236}">
                <a16:creationId xmlns:a16="http://schemas.microsoft.com/office/drawing/2014/main" xmlns="" id="{B6E296AE-CFBC-4A6C-8C56-405FD1709FBE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339975" y="3438247"/>
            <a:ext cx="5500158" cy="2446086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xmlns="" val="16652615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58EB5BD-6739-4A0B-98E8-011A66B92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 Hamming Code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ED1F07D-F019-4CDC-8044-8C19871062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lỗi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lỗi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xảy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lỗi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chúng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ở bit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2: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age36.png">
            <a:extLst>
              <a:ext uri="{FF2B5EF4-FFF2-40B4-BE49-F238E27FC236}">
                <a16:creationId xmlns:a16="http://schemas.microsoft.com/office/drawing/2014/main" xmlns="" id="{05D62719-9EE4-4CEB-8CAB-D9F3E055272F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680633" y="3525837"/>
            <a:ext cx="7168830" cy="3145896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xmlns="" val="40713452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III) ỨNG DỤNG VÀO HỆ THỐNG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5" y="2603500"/>
            <a:ext cx="6981128" cy="3416300"/>
          </a:xfrm>
        </p:spPr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Chú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trọng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watermark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file.</a:t>
            </a: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Đảm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quyền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cùng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config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khảo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khóa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566039" y="2422525"/>
            <a:ext cx="2700655" cy="37782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33000857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IV) KẾT QUẢ ĐẠT ĐƯỢC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499"/>
            <a:ext cx="8825659" cy="3942773"/>
          </a:xfrm>
        </p:spPr>
        <p:txBody>
          <a:bodyPr/>
          <a:lstStyle/>
          <a:p>
            <a:pPr lvl="0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THỰC NGHIỆM THUẬT TOÁN</a:t>
            </a: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Config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2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 = Segment Bits Length = 8192 bit</a:t>
            </a:r>
          </a:p>
          <a:p>
            <a:pPr lvl="2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= Offset 		= 0.04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 = Delta		= 0.02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Amp = Echo Amplitude 	= 0.3 </a:t>
            </a: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2"/>
            <a:r>
              <a:rPr lang="en-US" dirty="0"/>
              <a:t>BER (Bit Error Rate)</a:t>
            </a:r>
          </a:p>
          <a:p>
            <a:pPr lvl="2"/>
            <a:r>
              <a:rPr lang="en-US" dirty="0"/>
              <a:t>NC (Normalized Correlation) </a:t>
            </a:r>
          </a:p>
          <a:p>
            <a:pPr lvl="2"/>
            <a:r>
              <a:rPr lang="en-US" dirty="0"/>
              <a:t>SNR (Sample-to-Noise Ration)</a:t>
            </a:r>
          </a:p>
          <a:p>
            <a:pPr lvl="2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618938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trí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trở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yếu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streaming,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âm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Phim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Netflix, Hulu, HBO Go,…</a:t>
            </a:r>
          </a:p>
          <a:p>
            <a:pPr lvl="1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Video: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Youtube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Twitch,…</a:t>
            </a:r>
          </a:p>
          <a:p>
            <a:pPr lvl="1"/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Âm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nhạc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Spotify,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iTune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Soundcloud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ZingMp3,…</a:t>
            </a:r>
          </a:p>
          <a:p>
            <a:r>
              <a:rPr lang="en-US" sz="2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vệ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quyền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càng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trở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khó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khăn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endParaRPr 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5548" y="2423406"/>
            <a:ext cx="1929110" cy="95264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5548" y="3476269"/>
            <a:ext cx="1053272" cy="106742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11830" y="3424803"/>
            <a:ext cx="1139066" cy="117035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38338" y="4723792"/>
            <a:ext cx="1050482" cy="100326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11830" y="4726070"/>
            <a:ext cx="1018866" cy="1000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194133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8820" y="1007535"/>
            <a:ext cx="8761413" cy="706964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IV) KẾT QUẢ ĐẠT ĐƯỢC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4737846" cy="341630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Kadir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Tekeli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&amp; Rifat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Asliyan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[5]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thấy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BER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thấp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tỉ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lệ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đoạn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rất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3AAAC20B-6009-4C16-A818-233D771A77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736504"/>
            <a:ext cx="5769973" cy="341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7291901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A46A78-73F0-4FBF-B9EF-0C029E9B7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IV) KẾT QUẢ ĐẠT ĐƯỢC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4CEC411-9E91-4A35-927A-CCDB8BC302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3311" y="2586874"/>
            <a:ext cx="4730456" cy="3416300"/>
          </a:xfrm>
        </p:spPr>
        <p:txBody>
          <a:bodyPr/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NC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biệt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giữa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gốc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watermark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rất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thấp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4448EE40-6EE7-4550-8D27-772E37A668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9282" y="2403129"/>
            <a:ext cx="6480094" cy="3817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5491731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IV) KẾT QUẢ ĐẠT ĐƯỢC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971800"/>
            <a:ext cx="6856437" cy="304800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SNR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13.0,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thấy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thấp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chống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tấn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khảo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khóa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6D3CE706-F7D4-4FBC-91D3-6030F38BDF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2942" y="3751982"/>
            <a:ext cx="5667186" cy="1487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625421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IV) KẾT QUẢ ĐẠT ĐƯỢC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890818"/>
          </a:xfrm>
        </p:spPr>
        <p:txBody>
          <a:bodyPr>
            <a:normAutofit/>
          </a:bodyPr>
          <a:lstStyle/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Thực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Nghiệm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nghiệm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32 file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thấy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giữa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watermarked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gốc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hay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đủ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âm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upload, download,…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gốc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Upload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vì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thế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các files của hệ thống nhanh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vẫn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hưởng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 download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dưới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tấn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cậy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Tỉ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0%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thấy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81263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IV) KẾT QUẢ ĐẠT ĐƯỢC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499"/>
            <a:ext cx="10766113" cy="4085167"/>
          </a:xfrm>
        </p:spPr>
        <p:txBody>
          <a:bodyPr/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3)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Watermark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giấu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pseudorandom generated.</a:t>
            </a:r>
          </a:p>
          <a:p>
            <a:pPr lvl="1"/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2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gốc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watermark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2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muốn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rất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mức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hưởng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chất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âm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394095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V) HƯỚNG PHÁT TRIỂN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khởi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ngẫu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nhiên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Giúp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watermark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khó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Giúp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vệ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quyền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cross-platform.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724706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49709" y="3093415"/>
            <a:ext cx="9308692" cy="1551322"/>
          </a:xfrm>
        </p:spPr>
        <p:txBody>
          <a:bodyPr/>
          <a:lstStyle/>
          <a:p>
            <a:r>
              <a:rPr lang="en-US" sz="4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CẢM ƠN QUÝ THẦY CÔ</a:t>
            </a:r>
            <a:br>
              <a:rPr lang="en-US" sz="4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ĐÃ LẮNG NGHE</a:t>
            </a:r>
          </a:p>
        </p:txBody>
      </p:sp>
    </p:spTree>
    <p:extLst>
      <p:ext uri="{BB962C8B-B14F-4D97-AF65-F5344CB8AC3E}">
        <p14:creationId xmlns:p14="http://schemas.microsoft.com/office/powerpoint/2010/main" xmlns="" val="251567226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2C5F14C-58C8-4DC8-9A07-D9A5871F8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TÀI LIỆU THAM KHẢO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C6B4A10-294E-4BA5-8CB2-A1BA4A53B1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262123"/>
            <a:ext cx="10378678" cy="44800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 Frank Hartung and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Friedhelm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Ramme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Digital Rights Management and Watermarking of Multimedia Content for M-Commerce Applications –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IEEE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2000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 Michael Arnold - AUDIO WATERMARKING: FEATURES, APPLICATIONS AND ALGORITHMS – IEEE, 2000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(3) D.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Gruhl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A. Lu, and W. Bender. Echo hiding. In R. J. Anderson, editor, Information Hiding, First International Workshop, Cambridge, U.K., May 30 - June 1, 1996, Proceedings, volume 1174 of Lecture Notes in Computer Science, pages 293–315. Springer, 1996.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(4)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W. Bender, D.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Gruhl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N. Morimoto, A. Lu - Techniques for data hiding -  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Ibm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Systems Journal · January 1996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(5)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Kadir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Tekeli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&amp; Rifat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Asliyan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A COMPARISON OF ECHO HIDING METHODS -  EPSTEM, 2017</a:t>
            </a:r>
          </a:p>
          <a:p>
            <a:pPr marL="0" lv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(6)</a:t>
            </a:r>
            <a:r>
              <a:rPr lang="en-US" dirty="0"/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Stephen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E.Siwek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The true cost of Sound Recording Piracy to U.S Economy – IPI, 2007</a:t>
            </a:r>
          </a:p>
          <a:p>
            <a:pPr marL="0" lvl="0" indent="0">
              <a:buNone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(7)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BLACKBURN, EISENACH, HARRISON - IMPACTS OF DIGITAL VIDEO PIRACY ON THE U.S. ECONOMY – NERA, 2019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77198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Download, copy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dàng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tránh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khỏi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Reupload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phim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trở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platform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nhằm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tiền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dàng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Ngành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nghiệp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thoát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 vi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phạm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quyền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(IIPA):</a:t>
            </a: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29,2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tỷ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đô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 (2019) [7]</a:t>
            </a: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Âm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âm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12,5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tỷ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đô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 (2007) [6]</a:t>
            </a: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Music piracy statistics">
            <a:extLst>
              <a:ext uri="{FF2B5EF4-FFF2-40B4-BE49-F238E27FC236}">
                <a16:creationId xmlns:a16="http://schemas.microsoft.com/office/drawing/2014/main" xmlns="" id="{09E84385-C434-4A6B-86DF-4B87C98C60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849366" y="2603500"/>
            <a:ext cx="2317582" cy="1957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usic piracy statistics 2">
            <a:extLst>
              <a:ext uri="{FF2B5EF4-FFF2-40B4-BE49-F238E27FC236}">
                <a16:creationId xmlns:a16="http://schemas.microsoft.com/office/drawing/2014/main" xmlns="" id="{07714694-C053-48BC-A861-60DB196654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037950" y="4580792"/>
            <a:ext cx="2296282" cy="1957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6138402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nhiệm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trọng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streaming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âm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nhạc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quyền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bất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dài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lực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ng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vận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watermarking </a:t>
            </a:r>
            <a:r>
              <a:rPr lang="en-US"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âm</a:t>
            </a: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nhạc</a:t>
            </a: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phim</a:t>
            </a: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36810438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E392D6E-A741-4947-AA6D-D07F2C270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2A0B635-74CE-4B2A-9FED-6D8BAEC20D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Khóa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Nghiên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cứu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cài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kỹ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watermarking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cài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phối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phù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kỹ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watermarking.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watermarking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nói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tế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061430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8016B5E-C093-41B8-9A1B-3F9ACADB1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E23B88F-1A8B-4BEE-8EAF-2653D47A3E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0450892" cy="3726962"/>
          </a:xfrm>
        </p:spPr>
        <p:txBody>
          <a:bodyPr>
            <a:normAutofit/>
          </a:bodyPr>
          <a:lstStyle/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phối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âm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nhạc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âm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:[2]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watermark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bởi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watermark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mẽ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chống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tấn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cố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ý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vô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ý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nén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lọc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resampling,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requantisation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cắt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kéo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dãn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v.v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mật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âm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watermark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dò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re-upload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watermark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221357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3)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cứu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b="1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Những</a:t>
            </a:r>
            <a:r>
              <a:rPr lang="en-US" sz="32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vấn</a:t>
            </a:r>
            <a:r>
              <a:rPr lang="en-US" sz="32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đề</a:t>
            </a:r>
            <a:r>
              <a:rPr lang="en-US" sz="32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hiện</a:t>
            </a:r>
            <a:r>
              <a:rPr lang="en-US" sz="32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tại</a:t>
            </a:r>
            <a:r>
              <a:rPr lang="en-US" sz="32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của</a:t>
            </a:r>
            <a:r>
              <a:rPr lang="en-US" sz="32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phân</a:t>
            </a:r>
            <a:r>
              <a:rPr lang="en-US" sz="32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phối</a:t>
            </a:r>
            <a:r>
              <a:rPr lang="en-US" sz="32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nhạc</a:t>
            </a:r>
            <a:r>
              <a:rPr lang="en-US" sz="32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số</a:t>
            </a:r>
            <a:endParaRPr lang="en-US" sz="3200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lvl="1"/>
            <a:r>
              <a:rPr lang="en-US" sz="28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Phân</a:t>
            </a:r>
            <a:r>
              <a:rPr lang="en-US" sz="2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phối</a:t>
            </a:r>
            <a:r>
              <a:rPr lang="en-US" sz="2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nhạc</a:t>
            </a:r>
            <a:r>
              <a:rPr lang="en-US" sz="2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số</a:t>
            </a:r>
            <a:r>
              <a:rPr lang="en-US" sz="2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trở</a:t>
            </a:r>
            <a:r>
              <a:rPr lang="en-US" sz="2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nên</a:t>
            </a:r>
            <a:r>
              <a:rPr lang="en-US" sz="2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phổ</a:t>
            </a:r>
            <a:r>
              <a:rPr lang="en-US" sz="2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biến</a:t>
            </a:r>
            <a:endParaRPr lang="en-US" sz="28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lvl="1"/>
            <a:r>
              <a:rPr lang="en-US" sz="28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Dễ</a:t>
            </a:r>
            <a:r>
              <a:rPr lang="en-US" sz="2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sao</a:t>
            </a:r>
            <a:r>
              <a:rPr lang="en-US" sz="2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chép</a:t>
            </a:r>
            <a:r>
              <a:rPr lang="en-US" sz="2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dễ</a:t>
            </a:r>
            <a:r>
              <a:rPr lang="en-US" sz="2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mang</a:t>
            </a:r>
            <a:r>
              <a:rPr lang="en-US" sz="2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theo</a:t>
            </a:r>
            <a:r>
              <a:rPr lang="en-US" sz="2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chất</a:t>
            </a:r>
            <a:r>
              <a:rPr lang="en-US" sz="2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l</a:t>
            </a:r>
            <a:r>
              <a:rPr lang="vi-VN" sz="2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ư</a:t>
            </a:r>
            <a:r>
              <a:rPr lang="en-US" sz="28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ợng</a:t>
            </a:r>
            <a:r>
              <a:rPr lang="en-US" sz="2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hoàn</a:t>
            </a:r>
            <a:r>
              <a:rPr lang="en-US" sz="2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hảo</a:t>
            </a:r>
            <a:endParaRPr lang="en-US" sz="28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lvl="1"/>
            <a:r>
              <a:rPr lang="en-US" sz="28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Cần</a:t>
            </a:r>
            <a:r>
              <a:rPr lang="en-US" sz="2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c</a:t>
            </a:r>
            <a:r>
              <a:rPr lang="vi-VN" sz="2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ơ</a:t>
            </a:r>
            <a:r>
              <a:rPr lang="en-US" sz="2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chế</a:t>
            </a:r>
            <a:r>
              <a:rPr lang="en-US" sz="2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DRM:</a:t>
            </a:r>
          </a:p>
          <a:p>
            <a:pPr lvl="2"/>
            <a:r>
              <a:rPr lang="en-US" sz="24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Điều</a:t>
            </a:r>
            <a:r>
              <a:rPr lang="en-US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khiển</a:t>
            </a:r>
            <a:r>
              <a:rPr lang="en-US" sz="24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ngăn</a:t>
            </a:r>
            <a:r>
              <a:rPr lang="en-US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chặn</a:t>
            </a:r>
            <a:r>
              <a:rPr lang="en-US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sao</a:t>
            </a:r>
            <a:r>
              <a:rPr lang="en-US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chép</a:t>
            </a:r>
            <a:endParaRPr lang="en-US" sz="24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lvl="2"/>
            <a:r>
              <a:rPr lang="en-US" sz="24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Định</a:t>
            </a:r>
            <a:r>
              <a:rPr lang="en-US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dạng</a:t>
            </a:r>
            <a:r>
              <a:rPr lang="en-US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truy</a:t>
            </a:r>
            <a:r>
              <a:rPr lang="en-US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ng</a:t>
            </a:r>
            <a:r>
              <a:rPr lang="vi-VN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ư</a:t>
            </a:r>
            <a:r>
              <a:rPr lang="en-US" sz="24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ợc</a:t>
            </a:r>
            <a:endParaRPr lang="en-US" sz="24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961222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203FAC6-EB53-472F-A8F8-E476B85A7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3)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cứu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BE0E24D-F2C4-4812-8BC8-6617915954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133" y="2353733"/>
            <a:ext cx="11294533" cy="4216399"/>
          </a:xfrm>
        </p:spPr>
        <p:txBody>
          <a:bodyPr>
            <a:normAutofit/>
          </a:bodyPr>
          <a:lstStyle/>
          <a:p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khả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watermarking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phối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nhạc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kỹ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mắt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xích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yếu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trọng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giấu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âm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khăn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khai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2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khuất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tần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âm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h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âm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còn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khuất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hậu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âm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nhỏ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rất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ngắn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ngay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phía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âm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h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  <a:p>
            <a:pPr lvl="2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biệt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biệt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pha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301048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1_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 Boardroom" id="{FC33163D-4339-46B1-8EED-24C834239D99}" vid="{B8502691-933B-45FE-8764-BA278511EF27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831</TotalTime>
  <Words>1806</Words>
  <Application>Microsoft Office PowerPoint</Application>
  <PresentationFormat>Custom</PresentationFormat>
  <Paragraphs>197</Paragraphs>
  <Slides>37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37</vt:i4>
      </vt:variant>
    </vt:vector>
  </HeadingPairs>
  <TitlesOfParts>
    <vt:vector size="39" baseType="lpstr">
      <vt:lpstr>Ion Boardroom</vt:lpstr>
      <vt:lpstr>1_Ion Boardroom</vt:lpstr>
      <vt:lpstr> BÁO CÁO LUẬN VĂN TỐT NGHIỆP ĐỀ TÀI:  ỨNG DỤNG WATERMARKING VÀO PHÂN PHỐI NHẠC SỐ APPLICATION OF AUDIO WATERMARKING FOR DIGITAL MUSIC DISTRIBUTION</vt:lpstr>
      <vt:lpstr>I) TỔNG QUAN KHÓA LUẬN</vt:lpstr>
      <vt:lpstr>1) Giới thiệu đề tài</vt:lpstr>
      <vt:lpstr>1) Giới thiệu đề tài</vt:lpstr>
      <vt:lpstr>1) Giới thiệu đề tài</vt:lpstr>
      <vt:lpstr>2) Mục tiêu đề tài</vt:lpstr>
      <vt:lpstr>2) Mục tiêu đề tài</vt:lpstr>
      <vt:lpstr>3) Những nghiên cứu liên quan</vt:lpstr>
      <vt:lpstr>3) Những nghiên cứu liên quan</vt:lpstr>
      <vt:lpstr>3) Những nghiên cứu liên quan</vt:lpstr>
      <vt:lpstr>4) Những vấn đề hiện tại với các hệ thống DRM </vt:lpstr>
      <vt:lpstr>5) Hướng giải quyết </vt:lpstr>
      <vt:lpstr>5) Hướng giải quyết </vt:lpstr>
      <vt:lpstr>6) Ý nghĩa thực tiễn</vt:lpstr>
      <vt:lpstr>II) THUẬT TOÁN</vt:lpstr>
      <vt:lpstr>1) Echo Hiding</vt:lpstr>
      <vt:lpstr>1) Echo Hiding</vt:lpstr>
      <vt:lpstr>1) Echo Hiding</vt:lpstr>
      <vt:lpstr>1) Echo Hiding</vt:lpstr>
      <vt:lpstr>1) Echo Hiding</vt:lpstr>
      <vt:lpstr>1) Echo Hiding</vt:lpstr>
      <vt:lpstr>1) Echo Hiding</vt:lpstr>
      <vt:lpstr>1) Echo Hiding</vt:lpstr>
      <vt:lpstr>2) Hamming Code</vt:lpstr>
      <vt:lpstr>2) Hamming Code</vt:lpstr>
      <vt:lpstr>2) Hamming Code</vt:lpstr>
      <vt:lpstr>2) Hamming Code</vt:lpstr>
      <vt:lpstr>III) ỨNG DỤNG VÀO HỆ THỐNG</vt:lpstr>
      <vt:lpstr>IV) KẾT QUẢ ĐẠT ĐƯỢC</vt:lpstr>
      <vt:lpstr>IV) KẾT QUẢ ĐẠT ĐƯỢC</vt:lpstr>
      <vt:lpstr>IV) KẾT QUẢ ĐẠT ĐƯỢC</vt:lpstr>
      <vt:lpstr>IV) KẾT QUẢ ĐẠT ĐƯỢC</vt:lpstr>
      <vt:lpstr>IV) KẾT QUẢ ĐẠT ĐƯỢC</vt:lpstr>
      <vt:lpstr>IV) KẾT QUẢ ĐẠT ĐƯỢC</vt:lpstr>
      <vt:lpstr>V) HƯỚNG PHÁT TRIỂN</vt:lpstr>
      <vt:lpstr>CẢM ƠN QUÝ THẦY CÔ ĐÃ LẮNG NGHE</vt:lpstr>
      <vt:lpstr>TÀI LIỆU THAM KHẢO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BÁO CÁO LUẬN VĂN TỐT NGHIỆP   ỨNG DỤNG WATERMARKING VÀO PHÂN PHỐI NHẠC SỐ  MUSIC STREAMING AND DISTRIBUTION APPLICATION USING WATERMARKING</dc:title>
  <dc:creator>Khương Đặng</dc:creator>
  <cp:lastModifiedBy>ThanhNamTruong</cp:lastModifiedBy>
  <cp:revision>72</cp:revision>
  <dcterms:created xsi:type="dcterms:W3CDTF">2020-02-16T11:02:50Z</dcterms:created>
  <dcterms:modified xsi:type="dcterms:W3CDTF">2020-02-26T07:34:40Z</dcterms:modified>
</cp:coreProperties>
</file>