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73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53" y="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6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9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11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97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4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6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85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39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2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7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8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8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9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9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018" y="633845"/>
            <a:ext cx="11128663" cy="4052455"/>
          </a:xfrm>
        </p:spPr>
        <p:txBody>
          <a:bodyPr/>
          <a:lstStyle/>
          <a:p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LUẬN VĂN TỐT NGHIỆP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WATERMARKING VÀO PHÂN PHỐI NHẠC SỐ</a:t>
            </a:r>
            <a:b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STREAMING AND DISTRIBUTION APPLICATION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WATERMARKING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07380" y="4860508"/>
            <a:ext cx="4286395" cy="8614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TS. DƯƠNG MINH ĐỨC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gray">
          <a:xfrm>
            <a:off x="952498" y="4860507"/>
            <a:ext cx="5313220" cy="11662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Khương		15520389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15520526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7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A763-FF3F-412E-80F4-3F8C9518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DF43-01E5-4EB2-BC96-A2F27C4C5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0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8738-0D1B-41C7-84CC-20FF3581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THUẬT TOÁN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B82FC-9001-4254-ACC9-A40C2F2B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EH</a:t>
            </a:r>
          </a:p>
          <a:p>
            <a:pPr lvl="1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ự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815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A577-1B18-4625-B990-17015E91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50C42-7C75-4644-B08F-450DC5D4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Gruhl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1996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952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7CE3-DF70-4DF6-BC4E-D61C8F74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03525-C414-4E3D-81F0-E2E2CBEB5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LỢI: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BẤT LỢI: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064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C8BE-EA98-4F09-B1AB-55EE30F3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7DCAD-16B8-4C25-A828-0EA0EED48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HÓA DỮ LIỆU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482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F208-AB73-4856-B18D-6002F678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BC00-2968-486E-8A73-50B4E163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311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Amplitute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(o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d)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 :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5.png">
            <a:extLst>
              <a:ext uri="{FF2B5EF4-FFF2-40B4-BE49-F238E27FC236}">
                <a16:creationId xmlns:a16="http://schemas.microsoft.com/office/drawing/2014/main" id="{865ED0C1-C6B7-45B4-93D2-550F505A255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278292" y="3429000"/>
            <a:ext cx="3391535" cy="230695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17871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16C5-3412-4D7B-88EA-D5E1F68F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EE085-3B52-4169-A340-773F19946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5686113" cy="3416300"/>
              </a:xfrm>
            </p:spPr>
            <p:txBody>
              <a:bodyPr/>
              <a:lstStyle/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rạc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baseline="-25000"/>
                        </m:ctrlPr>
                      </m:sSubPr>
                      <m:e>
                        <m:r>
                          <a:rPr lang="en-US" i="1" baseline="-25000"/>
                          <m:t>h</m:t>
                        </m:r>
                      </m:e>
                      <m:sub>
                        <m:r>
                          <a:rPr lang="en-US" i="1" baseline="-25000"/>
                          <m:t>𝑖</m:t>
                        </m:r>
                      </m:sub>
                    </m:sSub>
                    <m:r>
                      <a:rPr lang="en-US" i="1"/>
                      <m:t>[</m:t>
                    </m:r>
                    <m:r>
                      <a:rPr lang="en-US" i="1"/>
                      <m:t>𝑛</m:t>
                    </m:r>
                    <m:r>
                      <a:rPr lang="en-US" i="1"/>
                      <m:t>] =  </m:t>
                    </m:r>
                    <m:r>
                      <a:rPr lang="en-US" i="1"/>
                      <m:t>𝑛</m:t>
                    </m:r>
                    <m:r>
                      <a:rPr lang="en-US" i="1"/>
                      <m:t> +  . </m:t>
                    </m:r>
                    <m:r>
                      <a:rPr lang="en-US" i="1"/>
                      <m:t>𝑛</m:t>
                    </m:r>
                    <m:r>
                      <a:rPr lang="en-US" i="1"/>
                      <m:t>−</m:t>
                    </m:r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en-US" i="1"/>
                          <m:t>𝑑𝑜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 i="1"/>
                      <m:t>, </m:t>
                    </m:r>
                    <m:r>
                      <a:rPr lang="en-US" i="1"/>
                      <m:t>𝑖</m:t>
                    </m:r>
                    <m:r>
                      <a:rPr lang="en-US" i="1"/>
                      <m:t>  {0,1}</m:t>
                    </m:r>
                  </m:oMath>
                </a14:m>
                <a:r>
                  <a:rPr lang="en-US" dirty="0"/>
                  <a:t> 		(1)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 </m:t>
                    </m:r>
                    <m:r>
                      <a:rPr lang="en-US" i="1"/>
                      <m:t>𝑛</m:t>
                    </m:r>
                    <m:r>
                      <a:rPr lang="en-US" i="1"/>
                      <m:t> =  {</m:t>
                    </m:r>
                    <m:d>
                      <m:dPr>
                        <m:begChr m:val="{"/>
                        <m:endChr m:val=""/>
                        <m:ctrlPr>
                          <a:rPr lang="en-GB" i="1"/>
                        </m:ctrlPr>
                      </m:dPr>
                      <m:e>
                        <m:eqArr>
                          <m:eqArrPr>
                            <m:ctrlPr>
                              <a:rPr lang="en-GB" i="1"/>
                            </m:ctrlPr>
                          </m:eqArrPr>
                          <m:e>
                            <m:r>
                              <a:rPr lang="en-US" i="1"/>
                              <m:t>1, </m:t>
                            </m:r>
                            <m:r>
                              <a:rPr lang="en-US" i="1"/>
                              <m:t>𝑖𝑓</m:t>
                            </m:r>
                            <m:r>
                              <a:rPr lang="en-US" i="1"/>
                              <m:t> </m:t>
                            </m:r>
                            <m:r>
                              <a:rPr lang="en-US" i="1"/>
                              <m:t>𝑛</m:t>
                            </m:r>
                            <m:r>
                              <a:rPr lang="en-US" i="1"/>
                              <m:t>=0</m:t>
                            </m:r>
                          </m:e>
                          <m:e>
                            <m:r>
                              <a:rPr lang="en-US" i="1"/>
                              <m:t>0, </m:t>
                            </m:r>
                            <m:r>
                              <a:rPr lang="en-US" i="1"/>
                              <m:t>𝑖𝑓</m:t>
                            </m:r>
                            <m:r>
                              <a:rPr lang="en-US" i="1"/>
                              <m:t> </m:t>
                            </m:r>
                            <m:r>
                              <a:rPr lang="en-US" i="1"/>
                              <m:t>𝑛</m:t>
                            </m:r>
                            <m:r>
                              <a:rPr lang="en-US" i="1"/>
                              <m:t> ≠0</m:t>
                            </m:r>
                          </m:e>
                        </m:eqArr>
                      </m:e>
                    </m:d>
                    <m:r>
                      <a:rPr lang="en-US" i="1"/>
                      <m:t>  </m:t>
                    </m:r>
                  </m:oMath>
                </a14:m>
                <a:r>
                  <a:rPr lang="en-US" dirty="0"/>
                  <a:t>				(2)</a:t>
                </a:r>
              </a:p>
              <a:p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tiếng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chập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âm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gốc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kernel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EE085-3B52-4169-A340-773F19946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5686113" cy="3416300"/>
              </a:xfrm>
              <a:blipFill>
                <a:blip r:embed="rId2"/>
                <a:stretch>
                  <a:fillRect l="-214" t="-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8F9CF4B-B461-41D1-9D12-217AA86DF5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41067" y="2757143"/>
            <a:ext cx="4910666" cy="312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23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CD5E-2A57-4E9C-90DC-E0172E30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A81B9-D8DA-44AB-87C6-9D514E43BA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gốc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𝑛</m:t>
                        </m:r>
                      </m:sub>
                    </m:sSub>
                    <m:r>
                      <a:rPr lang="en-US" i="1"/>
                      <m:t>=</m:t>
                    </m:r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en-US" i="1"/>
                          <m:t>𝑠</m:t>
                        </m:r>
                      </m:e>
                      <m:sub>
                        <m:r>
                          <a:rPr lang="en-US" i="1"/>
                          <m:t>𝑛</m:t>
                        </m:r>
                      </m:sub>
                    </m:sSub>
                    <m:r>
                      <a:rPr lang="en-US" i="1"/>
                      <m:t>+ </m:t>
                    </m:r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en-US" i="1"/>
                          <m:t>𝑘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.</m:t>
                    </m:r>
                    <m:r>
                      <a:rPr lang="en-US" i="1"/>
                      <m:t>𝑚𝑖𝑥𝑒𝑟</m:t>
                    </m:r>
                    <m:r>
                      <a:rPr lang="en-US" i="1"/>
                      <m:t>+ </m:t>
                    </m:r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en-US" i="1"/>
                          <m:t>𝑘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  <m:r>
                      <a:rPr lang="en-US" i="1"/>
                      <m:t>.(1−</m:t>
                    </m:r>
                    <m:r>
                      <a:rPr lang="en-US" i="1"/>
                      <m:t>𝑚𝑖𝑥𝑒𝑟</m:t>
                    </m:r>
                    <m:r>
                      <a:rPr lang="en-US" i="1"/>
                      <m:t>)</m:t>
                    </m:r>
                  </m:oMath>
                </a14:m>
                <a:endParaRPr lang="en-GB" dirty="0"/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A81B9-D8DA-44AB-87C6-9D514E43B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 r="-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27.png">
            <a:extLst>
              <a:ext uri="{FF2B5EF4-FFF2-40B4-BE49-F238E27FC236}">
                <a16:creationId xmlns:a16="http://schemas.microsoft.com/office/drawing/2014/main" id="{87770BB9-E2EF-4310-9307-FD29EB18BC3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53378" y="3088745"/>
            <a:ext cx="7558088" cy="188965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50691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4E6E-7975-4C03-818F-9676DBD8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Echo Hiding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7E7E5-B32E-4A7D-91BB-FED24F779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654300"/>
            <a:ext cx="8825659" cy="3416300"/>
          </a:xfrm>
        </p:spPr>
        <p:txBody>
          <a:bodyPr>
            <a:normAutofit/>
          </a:bodyPr>
          <a:lstStyle/>
          <a:p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96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6AC4-D5A6-4BE9-BE00-242A6051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A4292-CE34-49D5-A044-07A94B405C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603500"/>
                <a:ext cx="5195046" cy="341630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ờng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en-US" i="1"/>
                          <m:t>𝑐</m:t>
                        </m:r>
                      </m:e>
                      <m:sub>
                        <m:r>
                          <a:rPr lang="en-US" i="1"/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i="1"/>
                        </m:ctrlPr>
                      </m:dPr>
                      <m:e>
                        <m:r>
                          <a:rPr lang="en-US" i="1"/>
                          <m:t>𝑖</m:t>
                        </m:r>
                      </m:e>
                    </m:d>
                    <m:r>
                      <a:rPr lang="en-US" i="1"/>
                      <m:t>=</m:t>
                    </m:r>
                    <m:r>
                      <a:rPr lang="en-US" i="1"/>
                      <m:t>𝑖𝑓𝑓𝑡</m:t>
                    </m:r>
                    <m:d>
                      <m:dPr>
                        <m:ctrlPr>
                          <a:rPr lang="en-GB" i="1"/>
                        </m:ctrlPr>
                      </m:dPr>
                      <m:e>
                        <m:r>
                          <a:rPr lang="en-US" i="1"/>
                          <m:t>𝑙𝑜𝑔</m:t>
                        </m:r>
                        <m:d>
                          <m:dPr>
                            <m:ctrlPr>
                              <a:rPr lang="en-GB" i="1"/>
                            </m:ctrlPr>
                          </m:dPr>
                          <m:e>
                            <m:r>
                              <a:rPr lang="en-US" i="1"/>
                              <m:t>𝑎𝑏𝑠</m:t>
                            </m:r>
                            <m:d>
                              <m:dPr>
                                <m:ctrlPr>
                                  <a:rPr lang="en-GB" i="1"/>
                                </m:ctrlPr>
                              </m:dPr>
                              <m:e>
                                <m:r>
                                  <a:rPr lang="en-US" i="1"/>
                                  <m:t>𝑓𝑓𝑡</m:t>
                                </m:r>
                                <m:d>
                                  <m:dPr>
                                    <m:ctrlPr>
                                      <a:rPr lang="en-GB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/>
                                        </m:ctrlPr>
                                      </m:sSubPr>
                                      <m:e>
                                        <m:r>
                                          <a:rPr lang="en-US" i="1"/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/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GB" i="1"/>
                                        </m:ctrlPr>
                                      </m:dPr>
                                      <m:e>
                                        <m:r>
                                          <a:rPr lang="en-US" i="1"/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A4292-CE34-49D5-A044-07A94B405C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603500"/>
                <a:ext cx="5195046" cy="3416300"/>
              </a:xfrm>
              <a:blipFill>
                <a:blip r:embed="rId2"/>
                <a:stretch>
                  <a:fillRect l="-234" t="-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97F0A75-74D7-4751-A938-594080FC4E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501370"/>
            <a:ext cx="4941045" cy="384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7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75BE-EF03-4603-A099-EE709055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 TỔNG QUAN KHÓA LUẬN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301A8-A673-4FDB-9062-98C65A2B2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32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66B3-B65C-4DD2-B077-844B7B8B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HAMING 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56E8-1500-4F43-9F96-D5FA60C6D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ử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Hamming(7,4)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5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86A7-584D-455D-A029-A4696C2A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17B7-49C5-4DEC-8613-84BC6C180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HÓA: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Hamming: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6.png">
            <a:extLst>
              <a:ext uri="{FF2B5EF4-FFF2-40B4-BE49-F238E27FC236}">
                <a16:creationId xmlns:a16="http://schemas.microsoft.com/office/drawing/2014/main" id="{A736450E-1E09-4642-B1B5-747305556AB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14083" y="3429000"/>
            <a:ext cx="5039784" cy="24754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61860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121A-00B1-4F4D-BCE6-A3DCB69F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B262-7705-4E45-BEB5-D8CF5981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MÃ: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bits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30.png">
            <a:extLst>
              <a:ext uri="{FF2B5EF4-FFF2-40B4-BE49-F238E27FC236}">
                <a16:creationId xmlns:a16="http://schemas.microsoft.com/office/drawing/2014/main" id="{B6E296AE-CFBC-4A6C-8C56-405FD1709FB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39975" y="3438247"/>
            <a:ext cx="5500158" cy="244608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65261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B5BD-6739-4A0B-98E8-011A66B9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1F07D-F019-4CDC-8044-8C1987106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36.png">
            <a:extLst>
              <a:ext uri="{FF2B5EF4-FFF2-40B4-BE49-F238E27FC236}">
                <a16:creationId xmlns:a16="http://schemas.microsoft.com/office/drawing/2014/main" id="{05D62719-9EE4-4CEB-8CAB-D9F3E055272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80633" y="3525837"/>
            <a:ext cx="7168830" cy="31458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7134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GIỚI THIỆU ĐỀ TÀI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streaming,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Netflix, Hulu, HBO Go,…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Twitch,…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Spotify,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Soundcloud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ZingMp3,…</a:t>
            </a:r>
          </a:p>
          <a:p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41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GIỚI THIỆU ĐỀ TÀI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Download, copy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Reupload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(IIPA):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1,3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1,7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84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GIỚI THIỆU ĐỀ TÀI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104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2D6E-A741-4947-AA6D-D07F2C27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0B635-74CE-4B2A-9FED-6D8BAEC2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4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6B5E-C093-41B8-9A1B-3F9ACADB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3B88F-1A8B-4BEE-8EAF-2653D47A3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:[5]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resampling,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requantisation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re-upload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13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30C1-F446-4BA1-B5E6-673320BD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21979" cy="11599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8ED7A-3735-46A1-8310-0345075F7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. </a:t>
            </a:r>
          </a:p>
          <a:p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kẻ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.</a:t>
            </a:r>
          </a:p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DRM</a:t>
            </a:r>
          </a:p>
          <a:p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DRM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091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EA71-DE87-46E5-832B-5E38EB52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2521F-BB77-43E9-AB17-D1DD97BAC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83568"/>
          </a:xfrm>
        </p:spPr>
        <p:txBody>
          <a:bodyPr>
            <a:normAutofit/>
          </a:bodyPr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,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upload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biết</a:t>
            </a:r>
            <a:endParaRPr lang="en-GB" dirty="0"/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ý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ý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------------------------------------------</a:t>
            </a:r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tai </a:t>
            </a:r>
            <a:r>
              <a:rPr lang="en-US" dirty="0" err="1"/>
              <a:t>thường</a:t>
            </a:r>
            <a:r>
              <a:rPr lang="en-US" dirty="0"/>
              <a:t>.</a:t>
            </a:r>
            <a:endParaRPr lang="en-GB" dirty="0"/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,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.</a:t>
            </a:r>
            <a:endParaRPr lang="en-GB" dirty="0"/>
          </a:p>
          <a:p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resampling.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Echo Hiding.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547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319</TotalTime>
  <Words>1160</Words>
  <Application>Microsoft Office PowerPoint</Application>
  <PresentationFormat>Widescreen</PresentationFormat>
  <Paragraphs>113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Times New Roman</vt:lpstr>
      <vt:lpstr>Wingdings 3</vt:lpstr>
      <vt:lpstr>Ion Boardroom</vt:lpstr>
      <vt:lpstr> BÁO CÁO LUẬN VĂN TỐT NGHIỆP   ỨNG DỤNG WATERMARKING VÀO PHÂN PHỐI NHẠC SỐ  MUSIC STREAMING AND DISTRIBUTION APPLICATION USING WATERMARKING</vt:lpstr>
      <vt:lpstr>I) TỔNG QUAN KHÓA LUẬN</vt:lpstr>
      <vt:lpstr>1) GIỚI THIỆU ĐỀ TÀI</vt:lpstr>
      <vt:lpstr>1) GIỚI THIỆU ĐỀ TÀI</vt:lpstr>
      <vt:lpstr>1) GIỚI THIỆU ĐỀ TÀI</vt:lpstr>
      <vt:lpstr>2) Mục tiêu đề tài</vt:lpstr>
      <vt:lpstr>2) Mục tiêu đề tài</vt:lpstr>
      <vt:lpstr>3) Những vấn đề hiện tại với các hệ thống DRM </vt:lpstr>
      <vt:lpstr>4) Hướng giải quyết </vt:lpstr>
      <vt:lpstr>5) Ý nghĩa thực tiễn</vt:lpstr>
      <vt:lpstr>II) THUẬT TOÁN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2) HAMING CODE</vt:lpstr>
      <vt:lpstr>2) HAMMING CODE</vt:lpstr>
      <vt:lpstr>2) HAMMING CODE</vt:lpstr>
      <vt:lpstr>2) HAMMING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BÁO CÁO LUẬN VĂN TỐT NGHIỆP   ỨNG DỤNG WATERMARKING VÀO PHÂN PHỐI NHẠC SỐ  MUSIC STREAMING AND DISTRIBUTION APPLICATION USING WATERMARKING</dc:title>
  <dc:creator>Khương Đặng</dc:creator>
  <cp:lastModifiedBy>Khương Đặng</cp:lastModifiedBy>
  <cp:revision>26</cp:revision>
  <dcterms:created xsi:type="dcterms:W3CDTF">2020-02-16T11:02:50Z</dcterms:created>
  <dcterms:modified xsi:type="dcterms:W3CDTF">2020-02-16T17:50:58Z</dcterms:modified>
</cp:coreProperties>
</file>