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42"/>
  </p:notesMasterIdLst>
  <p:sldIdLst>
    <p:sldId id="3825" r:id="rId5"/>
    <p:sldId id="3826" r:id="rId6"/>
    <p:sldId id="3827" r:id="rId7"/>
    <p:sldId id="3835" r:id="rId8"/>
    <p:sldId id="3836" r:id="rId9"/>
    <p:sldId id="3837" r:id="rId10"/>
    <p:sldId id="3838" r:id="rId11"/>
    <p:sldId id="3828" r:id="rId12"/>
    <p:sldId id="3840" r:id="rId13"/>
    <p:sldId id="3791" r:id="rId14"/>
    <p:sldId id="3839" r:id="rId15"/>
    <p:sldId id="3841" r:id="rId16"/>
    <p:sldId id="3842" r:id="rId17"/>
    <p:sldId id="3843" r:id="rId18"/>
    <p:sldId id="3844" r:id="rId19"/>
    <p:sldId id="3845" r:id="rId20"/>
    <p:sldId id="3846" r:id="rId21"/>
    <p:sldId id="3847" r:id="rId22"/>
    <p:sldId id="3848" r:id="rId23"/>
    <p:sldId id="3849" r:id="rId24"/>
    <p:sldId id="3850" r:id="rId25"/>
    <p:sldId id="3851" r:id="rId26"/>
    <p:sldId id="3852" r:id="rId27"/>
    <p:sldId id="3853" r:id="rId28"/>
    <p:sldId id="3854" r:id="rId29"/>
    <p:sldId id="3862" r:id="rId30"/>
    <p:sldId id="3863" r:id="rId31"/>
    <p:sldId id="3864" r:id="rId32"/>
    <p:sldId id="3865" r:id="rId33"/>
    <p:sldId id="3855" r:id="rId34"/>
    <p:sldId id="3856" r:id="rId35"/>
    <p:sldId id="3857" r:id="rId36"/>
    <p:sldId id="3858" r:id="rId37"/>
    <p:sldId id="3859" r:id="rId38"/>
    <p:sldId id="3861" r:id="rId39"/>
    <p:sldId id="3860" r:id="rId40"/>
    <p:sldId id="383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AE628-CE33-D43A-B01C-82E1451ABC44}" v="4" dt="2022-07-25T16:39:18.681"/>
    <p1510:client id="{8C651839-02D0-4954-878F-D164AFCA413A}" v="85" dt="2023-05-30T06:23:37.989"/>
    <p1510:client id="{B8ACDA55-5949-4BCD-98CE-ADE7E73DDCB2}" v="733" dt="2022-07-21T07:55:41.458"/>
    <p1510:client id="{C04B7BEB-0000-4748-827A-F34AC70B41AC}" v="72" dt="2022-07-21T06:59:26.972"/>
    <p1510:client id="{C7421ADA-4EB8-5926-853C-20B19CC494D9}" v="549" dt="2022-07-21T13:36:22.317"/>
    <p1510:client id="{D99184F6-D4EA-321C-F54D-3B5041205760}" v="1" dt="2022-07-21T07:28:58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200"/>
        <p:guide orient="horz" pos="3408"/>
        <p:guide pos="6936"/>
        <p:guide pos="74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US" sz="2000" err="1"/>
            <a:t>Tính</a:t>
          </a:r>
          <a:r>
            <a:rPr lang="en-US" sz="2000"/>
            <a:t> </a:t>
          </a:r>
          <a:r>
            <a:rPr lang="en-US" sz="2000" err="1"/>
            <a:t>xác</a:t>
          </a:r>
          <a:r>
            <a:rPr lang="en-US" sz="2000"/>
            <a:t> </a:t>
          </a:r>
          <a:r>
            <a:rPr lang="en-US" sz="2000" err="1"/>
            <a:t>thực</a:t>
          </a:r>
          <a:endParaRPr lang="en-US" sz="2000"/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/>
            <a:t>1</a:t>
          </a:r>
        </a:p>
      </dgm:t>
    </dgm:pt>
    <dgm:pt modelId="{0F6BA1FB-59E5-4F16-A7B4-1533BB1F09E4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US" sz="2000" err="1"/>
            <a:t>Tính</a:t>
          </a:r>
          <a:r>
            <a:rPr lang="en-US" sz="2000"/>
            <a:t> </a:t>
          </a:r>
          <a:r>
            <a:rPr lang="en-US" sz="2000" err="1"/>
            <a:t>toàn</a:t>
          </a:r>
          <a:r>
            <a:rPr lang="en-US" sz="2000"/>
            <a:t> </a:t>
          </a:r>
          <a:r>
            <a:rPr lang="en-US" sz="2000" err="1"/>
            <a:t>vẹn</a:t>
          </a:r>
          <a:endParaRPr lang="en-US" sz="2000"/>
        </a:p>
      </dgm:t>
    </dgm:pt>
    <dgm:pt modelId="{6A557BB1-C0DD-44CB-8745-CE5481476209}" type="parTrans" cxnId="{F0FA65E5-FB81-4E7A-9467-65363565F4A0}">
      <dgm:prSet/>
      <dgm:spPr/>
      <dgm:t>
        <a:bodyPr/>
        <a:lstStyle/>
        <a:p>
          <a:endParaRPr lang="en-US"/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/>
            <a:t>2</a:t>
          </a:r>
        </a:p>
      </dgm:t>
    </dgm:pt>
    <dgm:pt modelId="{1D096F01-AEA8-401D-8348-98E9A81F3CE0}">
      <dgm:prSet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US" sz="2000" err="1"/>
            <a:t>Không</a:t>
          </a:r>
          <a:r>
            <a:rPr lang="en-US" sz="2000"/>
            <a:t> thể </a:t>
          </a:r>
          <a:r>
            <a:rPr lang="en-US" sz="2000" err="1"/>
            <a:t>tái</a:t>
          </a:r>
          <a:r>
            <a:rPr lang="en-US" sz="2000"/>
            <a:t> </a:t>
          </a:r>
          <a:r>
            <a:rPr lang="en-US" sz="2000" err="1"/>
            <a:t>sử</a:t>
          </a:r>
          <a:r>
            <a:rPr lang="en-US" sz="2000"/>
            <a:t> </a:t>
          </a:r>
          <a:r>
            <a:rPr lang="en-US" sz="2000" err="1"/>
            <a:t>dụng</a:t>
          </a:r>
          <a:endParaRPr lang="en-US" sz="2000"/>
        </a:p>
      </dgm:t>
    </dgm:pt>
    <dgm:pt modelId="{AB9DA1CE-0370-48BB-8362-3A4CBF7FFB29}" type="parTrans" cxnId="{FD2381C0-DA6F-4859-90D6-313730044E7C}">
      <dgm:prSet/>
      <dgm:spPr/>
      <dgm:t>
        <a:bodyPr/>
        <a:lstStyle/>
        <a:p>
          <a:endParaRPr lang="en-US"/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/>
            <a:t>3</a:t>
          </a:r>
        </a:p>
      </dgm:t>
    </dgm:pt>
    <dgm:pt modelId="{DE16CBB4-D3F4-44AD-8379-3A5D78B889D5}">
      <dgm:prSet custT="1"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US" sz="2000" b="0" i="0" u="none" err="1"/>
            <a:t>Không</a:t>
          </a:r>
          <a:r>
            <a:rPr lang="en-US" sz="2000" b="0" i="0" u="none"/>
            <a:t> thể </a:t>
          </a:r>
          <a:r>
            <a:rPr lang="en-US" sz="2000" b="0" i="0" u="none" err="1"/>
            <a:t>giả</a:t>
          </a:r>
          <a:r>
            <a:rPr lang="en-US" sz="2000" b="0" i="0" u="none"/>
            <a:t> </a:t>
          </a:r>
          <a:r>
            <a:rPr lang="en-US" sz="2000" b="0" i="0" u="none" err="1"/>
            <a:t>mạo</a:t>
          </a:r>
          <a:endParaRPr lang="en-US" sz="2000"/>
        </a:p>
      </dgm:t>
    </dgm:pt>
    <dgm:pt modelId="{917142D8-7514-46BB-B61D-8633F0189C31}" type="parTrans" cxnId="{058D75E7-8E09-41CE-ADFC-EEAD1556353B}">
      <dgm:prSet/>
      <dgm:spPr/>
      <dgm:t>
        <a:bodyPr/>
        <a:lstStyle/>
        <a:p>
          <a:endParaRPr lang="en-US"/>
        </a:p>
      </dgm:t>
    </dgm:pt>
    <dgm:pt modelId="{C2728830-9A00-4764-A9F1-670DDF9E57B3}" type="sibTrans" cxnId="{058D75E7-8E09-41CE-ADFC-EEAD1556353B}">
      <dgm:prSet phldrT="4" phldr="0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/>
            <a:t>4</a:t>
          </a:r>
        </a:p>
      </dgm:t>
    </dgm:pt>
    <dgm:pt modelId="{F7B81412-5EAE-488C-9259-0FA0EB0F090B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US" sz="2000" err="1"/>
            <a:t>Chống</a:t>
          </a:r>
          <a:r>
            <a:rPr lang="en-US" sz="2000"/>
            <a:t> từ </a:t>
          </a:r>
          <a:r>
            <a:rPr lang="en-US" sz="2000" err="1"/>
            <a:t>chối</a:t>
          </a:r>
          <a:endParaRPr lang="en-US" sz="2000"/>
        </a:p>
      </dgm:t>
    </dgm:pt>
    <dgm:pt modelId="{C9E63F01-62A4-4331-A67D-7FE563CE9D07}" type="parTrans" cxnId="{AD7281BE-8A99-43C0-9016-4082EB985BF2}">
      <dgm:prSet/>
      <dgm:spPr/>
      <dgm:t>
        <a:bodyPr/>
        <a:lstStyle/>
        <a:p>
          <a:endParaRPr lang="en-US"/>
        </a:p>
      </dgm:t>
    </dgm:pt>
    <dgm:pt modelId="{32E76676-0672-4988-9FB1-308093FF8D5C}" type="sibTrans" cxnId="{AD7281BE-8A99-43C0-9016-4082EB985BF2}">
      <dgm:prSet phldrT="5" phldr="0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/>
            <a:t>5</a:t>
          </a:r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5" custLinFactNeighborX="-19315" custLinFactNeighborY="346"/>
      <dgm:spPr/>
    </dgm:pt>
    <dgm:pt modelId="{9C3A7F13-9585-42DF-AD32-B56F82B123C8}" type="pres">
      <dgm:prSet presAssocID="{C54063C4-24CD-4834-9424-53756AE38C6B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10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5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5"/>
      <dgm:spPr/>
    </dgm:pt>
    <dgm:pt modelId="{C08FC467-91FE-48BD-B243-273925C2B75A}" type="pres">
      <dgm:prSet presAssocID="{7DBF5CB5-29DD-4671-A0F3-981D4857150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10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5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5"/>
      <dgm:spPr/>
    </dgm:pt>
    <dgm:pt modelId="{4104A2F1-FB99-4C42-8067-46B8EEEC9610}" type="pres">
      <dgm:prSet presAssocID="{6088456C-4B73-4948-985C-DD954DEF44EF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10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5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5"/>
      <dgm:spPr/>
    </dgm:pt>
    <dgm:pt modelId="{AC6B335A-D8B4-46D8-93DE-B9EF1773F6AC}" type="pres">
      <dgm:prSet presAssocID="{C2728830-9A00-4764-A9F1-670DDF9E57B3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10">
        <dgm:presLayoutVars/>
      </dgm:prSet>
      <dgm:spPr>
        <a:ln>
          <a:solidFill>
            <a:schemeClr val="accent5"/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3" presStyleCnt="5">
        <dgm:presLayoutVars>
          <dgm:bulletEnabled val="1"/>
        </dgm:presLayoutVars>
      </dgm:prSet>
      <dgm:spPr/>
    </dgm:pt>
    <dgm:pt modelId="{4BE79C5F-B252-4C81-B7E8-356A6349584C}" type="pres">
      <dgm:prSet presAssocID="{C2728830-9A00-4764-A9F1-670DDF9E57B3}" presName="sibTrans" presStyleCnt="0"/>
      <dgm:spPr/>
    </dgm:pt>
    <dgm:pt modelId="{11D9C427-A430-492A-BD3C-E4D081DA46F5}" type="pres">
      <dgm:prSet presAssocID="{F7B81412-5EAE-488C-9259-0FA0EB0F090B}" presName="compositeNode" presStyleCnt="0">
        <dgm:presLayoutVars>
          <dgm:bulletEnabled val="1"/>
        </dgm:presLayoutVars>
      </dgm:prSet>
      <dgm:spPr/>
    </dgm:pt>
    <dgm:pt modelId="{4795DD00-81CA-4D89-AAC9-9CB098B4E837}" type="pres">
      <dgm:prSet presAssocID="{F7B81412-5EAE-488C-9259-0FA0EB0F090B}" presName="bgRect" presStyleLbl="bgAccFollowNode1" presStyleIdx="4" presStyleCnt="5"/>
      <dgm:spPr/>
    </dgm:pt>
    <dgm:pt modelId="{06772805-3643-43C2-9C80-F43268C57C20}" type="pres">
      <dgm:prSet presAssocID="{32E76676-0672-4988-9FB1-308093FF8D5C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77F59A8B-7684-4E29-B44F-B0F96367FE70}" type="pres">
      <dgm:prSet presAssocID="{F7B81412-5EAE-488C-9259-0FA0EB0F090B}" presName="bottomLine" presStyleLbl="alignNode1" presStyleIdx="9" presStyleCnt="10">
        <dgm:presLayoutVars/>
      </dgm:prSet>
      <dgm:spPr/>
    </dgm:pt>
    <dgm:pt modelId="{80C8596E-ABE7-41A1-8A35-72244067CF90}" type="pres">
      <dgm:prSet presAssocID="{F7B81412-5EAE-488C-9259-0FA0EB0F090B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10EAB407-DDBC-4E09-A41B-36376F2BB005}" type="presOf" srcId="{32E76676-0672-4988-9FB1-308093FF8D5C}" destId="{06772805-3643-43C2-9C80-F43268C57C20}" srcOrd="0" destOrd="0" presId="urn:microsoft.com/office/officeart/2016/7/layout/BasicLinearProcessNumbered#1"/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7B7DC85A-1097-4B13-A457-5376A39A58E2}" type="presOf" srcId="{F7B81412-5EAE-488C-9259-0FA0EB0F090B}" destId="{80C8596E-ABE7-41A1-8A35-72244067CF90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451EA9B5-F1ED-4BC6-8C22-CD5C870E657E}" type="presOf" srcId="{F7B81412-5EAE-488C-9259-0FA0EB0F090B}" destId="{4795DD00-81CA-4D89-AAC9-9CB098B4E837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AD7281BE-8A99-43C0-9016-4082EB985BF2}" srcId="{0F5B3066-540F-4606-ADEC-65EB1C3E9627}" destId="{F7B81412-5EAE-488C-9259-0FA0EB0F090B}" srcOrd="4" destOrd="0" parTransId="{C9E63F01-62A4-4331-A67D-7FE563CE9D07}" sibTransId="{32E76676-0672-4988-9FB1-308093FF8D5C}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  <dgm:cxn modelId="{4796AC81-FE2B-441F-A0B6-C344625F6E96}" type="presParOf" srcId="{869C0C7E-BD0C-4E5F-8D96-6B8EEC39B952}" destId="{4BE79C5F-B252-4C81-B7E8-356A6349584C}" srcOrd="7" destOrd="0" presId="urn:microsoft.com/office/officeart/2016/7/layout/BasicLinearProcessNumbered#1"/>
    <dgm:cxn modelId="{F640017D-6D0A-4410-A66B-828F2066B1C3}" type="presParOf" srcId="{869C0C7E-BD0C-4E5F-8D96-6B8EEC39B952}" destId="{11D9C427-A430-492A-BD3C-E4D081DA46F5}" srcOrd="8" destOrd="0" presId="urn:microsoft.com/office/officeart/2016/7/layout/BasicLinearProcessNumbered#1"/>
    <dgm:cxn modelId="{3F5AE0F2-FA72-4C37-BCFA-A61C660A8759}" type="presParOf" srcId="{11D9C427-A430-492A-BD3C-E4D081DA46F5}" destId="{4795DD00-81CA-4D89-AAC9-9CB098B4E837}" srcOrd="0" destOrd="0" presId="urn:microsoft.com/office/officeart/2016/7/layout/BasicLinearProcessNumbered#1"/>
    <dgm:cxn modelId="{D1D3C516-0A96-4C35-8949-341CF221BBD1}" type="presParOf" srcId="{11D9C427-A430-492A-BD3C-E4D081DA46F5}" destId="{06772805-3643-43C2-9C80-F43268C57C20}" srcOrd="1" destOrd="0" presId="urn:microsoft.com/office/officeart/2016/7/layout/BasicLinearProcessNumbered#1"/>
    <dgm:cxn modelId="{A39F6DBC-EC8C-42B3-9D5B-962E5C23F626}" type="presParOf" srcId="{11D9C427-A430-492A-BD3C-E4D081DA46F5}" destId="{77F59A8B-7684-4E29-B44F-B0F96367FE70}" srcOrd="2" destOrd="0" presId="urn:microsoft.com/office/officeart/2016/7/layout/BasicLinearProcessNumbered#1"/>
    <dgm:cxn modelId="{37B3E4C3-947D-462B-A3DF-A33AAEB8FA1C}" type="presParOf" srcId="{11D9C427-A430-492A-BD3C-E4D081DA46F5}" destId="{80C8596E-ABE7-41A1-8A35-72244067CF90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0" y="526340"/>
          <a:ext cx="1886775" cy="2641486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Tính</a:t>
          </a:r>
          <a:r>
            <a:rPr lang="en-US" sz="2000" kern="1200"/>
            <a:t> </a:t>
          </a:r>
          <a:r>
            <a:rPr lang="en-US" sz="2000" kern="1200" err="1"/>
            <a:t>xác</a:t>
          </a:r>
          <a:r>
            <a:rPr lang="en-US" sz="2000" kern="1200"/>
            <a:t> </a:t>
          </a:r>
          <a:r>
            <a:rPr lang="en-US" sz="2000" kern="1200" err="1"/>
            <a:t>thực</a:t>
          </a:r>
          <a:endParaRPr lang="en-US" sz="2000" kern="1200"/>
        </a:p>
      </dsp:txBody>
      <dsp:txXfrm>
        <a:off x="0" y="1530105"/>
        <a:ext cx="1886775" cy="1584891"/>
      </dsp:txXfrm>
    </dsp:sp>
    <dsp:sp modelId="{9C3A7F13-9585-42DF-AD32-B56F82B123C8}">
      <dsp:nvSpPr>
        <dsp:cNvPr id="0" name=""/>
        <dsp:cNvSpPr/>
      </dsp:nvSpPr>
      <dsp:spPr>
        <a:xfrm>
          <a:off x="550649" y="781349"/>
          <a:ext cx="792445" cy="792445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66700" y="897400"/>
        <a:ext cx="560343" cy="560343"/>
      </dsp:txXfrm>
    </dsp:sp>
    <dsp:sp modelId="{923B2301-552B-45D2-9EF0-53A10AA17FC6}">
      <dsp:nvSpPr>
        <dsp:cNvPr id="0" name=""/>
        <dsp:cNvSpPr/>
      </dsp:nvSpPr>
      <dsp:spPr>
        <a:xfrm>
          <a:off x="3484" y="3158615"/>
          <a:ext cx="188677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2078938" y="517200"/>
          <a:ext cx="1886775" cy="2641486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Tính</a:t>
          </a:r>
          <a:r>
            <a:rPr lang="en-US" sz="2000" kern="1200"/>
            <a:t> </a:t>
          </a:r>
          <a:r>
            <a:rPr lang="en-US" sz="2000" kern="1200" err="1"/>
            <a:t>toàn</a:t>
          </a:r>
          <a:r>
            <a:rPr lang="en-US" sz="2000" kern="1200"/>
            <a:t> </a:t>
          </a:r>
          <a:r>
            <a:rPr lang="en-US" sz="2000" kern="1200" err="1"/>
            <a:t>vẹn</a:t>
          </a:r>
          <a:endParaRPr lang="en-US" sz="2000" kern="1200"/>
        </a:p>
      </dsp:txBody>
      <dsp:txXfrm>
        <a:off x="2078938" y="1520965"/>
        <a:ext cx="1886775" cy="1584891"/>
      </dsp:txXfrm>
    </dsp:sp>
    <dsp:sp modelId="{C08FC467-91FE-48BD-B243-273925C2B75A}">
      <dsp:nvSpPr>
        <dsp:cNvPr id="0" name=""/>
        <dsp:cNvSpPr/>
      </dsp:nvSpPr>
      <dsp:spPr>
        <a:xfrm>
          <a:off x="2626103" y="781349"/>
          <a:ext cx="792445" cy="792445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42154" y="897400"/>
        <a:ext cx="560343" cy="560343"/>
      </dsp:txXfrm>
    </dsp:sp>
    <dsp:sp modelId="{DE393E47-CBB6-4D77-A342-C9AFD9FC8CB6}">
      <dsp:nvSpPr>
        <dsp:cNvPr id="0" name=""/>
        <dsp:cNvSpPr/>
      </dsp:nvSpPr>
      <dsp:spPr>
        <a:xfrm>
          <a:off x="2078938" y="3158615"/>
          <a:ext cx="188677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4154392" y="517200"/>
          <a:ext cx="1886775" cy="2641486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Không</a:t>
          </a:r>
          <a:r>
            <a:rPr lang="en-US" sz="2000" kern="1200"/>
            <a:t> thể </a:t>
          </a:r>
          <a:r>
            <a:rPr lang="en-US" sz="2000" kern="1200" err="1"/>
            <a:t>tái</a:t>
          </a:r>
          <a:r>
            <a:rPr lang="en-US" sz="2000" kern="1200"/>
            <a:t> </a:t>
          </a:r>
          <a:r>
            <a:rPr lang="en-US" sz="2000" kern="1200" err="1"/>
            <a:t>sử</a:t>
          </a:r>
          <a:r>
            <a:rPr lang="en-US" sz="2000" kern="1200"/>
            <a:t> </a:t>
          </a:r>
          <a:r>
            <a:rPr lang="en-US" sz="2000" kern="1200" err="1"/>
            <a:t>dụng</a:t>
          </a:r>
          <a:endParaRPr lang="en-US" sz="2000" kern="1200"/>
        </a:p>
      </dsp:txBody>
      <dsp:txXfrm>
        <a:off x="4154392" y="1520965"/>
        <a:ext cx="1886775" cy="1584891"/>
      </dsp:txXfrm>
    </dsp:sp>
    <dsp:sp modelId="{4104A2F1-FB99-4C42-8067-46B8EEEC9610}">
      <dsp:nvSpPr>
        <dsp:cNvPr id="0" name=""/>
        <dsp:cNvSpPr/>
      </dsp:nvSpPr>
      <dsp:spPr>
        <a:xfrm>
          <a:off x="4701557" y="781349"/>
          <a:ext cx="792445" cy="792445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17608" y="897400"/>
        <a:ext cx="560343" cy="560343"/>
      </dsp:txXfrm>
    </dsp:sp>
    <dsp:sp modelId="{2EB92C72-3528-4913-AFF6-FF0B4F338399}">
      <dsp:nvSpPr>
        <dsp:cNvPr id="0" name=""/>
        <dsp:cNvSpPr/>
      </dsp:nvSpPr>
      <dsp:spPr>
        <a:xfrm>
          <a:off x="4154392" y="3158615"/>
          <a:ext cx="1886775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6229845" y="517200"/>
          <a:ext cx="1886775" cy="264148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err="1"/>
            <a:t>Không</a:t>
          </a:r>
          <a:r>
            <a:rPr lang="en-US" sz="2000" b="0" i="0" u="none" kern="1200"/>
            <a:t> thể </a:t>
          </a:r>
          <a:r>
            <a:rPr lang="en-US" sz="2000" b="0" i="0" u="none" kern="1200" err="1"/>
            <a:t>giả</a:t>
          </a:r>
          <a:r>
            <a:rPr lang="en-US" sz="2000" b="0" i="0" u="none" kern="1200"/>
            <a:t> </a:t>
          </a:r>
          <a:r>
            <a:rPr lang="en-US" sz="2000" b="0" i="0" u="none" kern="1200" err="1"/>
            <a:t>mạo</a:t>
          </a:r>
          <a:endParaRPr lang="en-US" sz="2000" kern="1200"/>
        </a:p>
      </dsp:txBody>
      <dsp:txXfrm>
        <a:off x="6229845" y="1520965"/>
        <a:ext cx="1886775" cy="1584891"/>
      </dsp:txXfrm>
    </dsp:sp>
    <dsp:sp modelId="{AC6B335A-D8B4-46D8-93DE-B9EF1773F6AC}">
      <dsp:nvSpPr>
        <dsp:cNvPr id="0" name=""/>
        <dsp:cNvSpPr/>
      </dsp:nvSpPr>
      <dsp:spPr>
        <a:xfrm>
          <a:off x="6777010" y="781349"/>
          <a:ext cx="792445" cy="792445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893061" y="897400"/>
        <a:ext cx="560343" cy="560343"/>
      </dsp:txXfrm>
    </dsp:sp>
    <dsp:sp modelId="{7B3E0A16-DB85-46CA-87D6-4D39F6DBFC52}">
      <dsp:nvSpPr>
        <dsp:cNvPr id="0" name=""/>
        <dsp:cNvSpPr/>
      </dsp:nvSpPr>
      <dsp:spPr>
        <a:xfrm>
          <a:off x="6229845" y="3158615"/>
          <a:ext cx="188677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5DD00-81CA-4D89-AAC9-9CB098B4E837}">
      <dsp:nvSpPr>
        <dsp:cNvPr id="0" name=""/>
        <dsp:cNvSpPr/>
      </dsp:nvSpPr>
      <dsp:spPr>
        <a:xfrm>
          <a:off x="8305299" y="517200"/>
          <a:ext cx="1886775" cy="2641486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Chống</a:t>
          </a:r>
          <a:r>
            <a:rPr lang="en-US" sz="2000" kern="1200"/>
            <a:t> từ </a:t>
          </a:r>
          <a:r>
            <a:rPr lang="en-US" sz="2000" kern="1200" err="1"/>
            <a:t>chối</a:t>
          </a:r>
          <a:endParaRPr lang="en-US" sz="2000" kern="1200"/>
        </a:p>
      </dsp:txBody>
      <dsp:txXfrm>
        <a:off x="8305299" y="1520965"/>
        <a:ext cx="1886775" cy="1584891"/>
      </dsp:txXfrm>
    </dsp:sp>
    <dsp:sp modelId="{06772805-3643-43C2-9C80-F43268C57C20}">
      <dsp:nvSpPr>
        <dsp:cNvPr id="0" name=""/>
        <dsp:cNvSpPr/>
      </dsp:nvSpPr>
      <dsp:spPr>
        <a:xfrm>
          <a:off x="8852464" y="781349"/>
          <a:ext cx="792445" cy="792445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8968515" y="897400"/>
        <a:ext cx="560343" cy="560343"/>
      </dsp:txXfrm>
    </dsp:sp>
    <dsp:sp modelId="{77F59A8B-7684-4E29-B44F-B0F96367FE70}">
      <dsp:nvSpPr>
        <dsp:cNvPr id="0" name=""/>
        <dsp:cNvSpPr/>
      </dsp:nvSpPr>
      <dsp:spPr>
        <a:xfrm>
          <a:off x="8305299" y="3158615"/>
          <a:ext cx="1886775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0861" y="1559266"/>
            <a:ext cx="6592824" cy="2386584"/>
          </a:xfrm>
        </p:spPr>
        <p:txBody>
          <a:bodyPr>
            <a:normAutofit fontScale="90000"/>
          </a:bodyPr>
          <a:lstStyle/>
          <a:p>
            <a:r>
              <a:rPr lang="en-US" err="1">
                <a:solidFill>
                  <a:srgbClr val="FFFFFF"/>
                </a:solidFill>
              </a:rPr>
              <a:t>Nhóm</a:t>
            </a:r>
            <a:r>
              <a:rPr lang="en-US" dirty="0">
                <a:solidFill>
                  <a:srgbClr val="FFFFFF"/>
                </a:solidFill>
              </a:rPr>
              <a:t> 7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cs typeface="Calibri"/>
              </a:rPr>
              <a:t>BTL </a:t>
            </a:r>
            <a:r>
              <a:rPr lang="en-US" err="1">
                <a:cs typeface="Calibri"/>
              </a:rPr>
              <a:t>Nhập</a:t>
            </a:r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môn</a:t>
            </a:r>
            <a:br>
              <a:rPr lang="en-US" dirty="0">
                <a:cs typeface="Calibri"/>
              </a:rPr>
            </a:br>
            <a:r>
              <a:rPr lang="en-US">
                <a:cs typeface="Calibri"/>
              </a:rPr>
              <a:t>An </a:t>
            </a:r>
            <a:r>
              <a:rPr lang="en-US" err="1">
                <a:cs typeface="Calibri"/>
              </a:rPr>
              <a:t>toàn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thông</a:t>
            </a:r>
            <a:r>
              <a:rPr lang="en-US" dirty="0">
                <a:cs typeface="Calibri"/>
              </a:rPr>
              <a:t> tin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0035" y="4893753"/>
            <a:ext cx="7726377" cy="9966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err="1">
                <a:solidFill>
                  <a:srgbClr val="FFFFFF"/>
                </a:solidFill>
              </a:rPr>
              <a:t>Đề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err="1">
                <a:solidFill>
                  <a:srgbClr val="FFFFFF"/>
                </a:solidFill>
              </a:rPr>
              <a:t>tài</a:t>
            </a:r>
            <a:r>
              <a:rPr lang="en-US" sz="2800" dirty="0">
                <a:solidFill>
                  <a:srgbClr val="FFFFFF"/>
                </a:solidFill>
              </a:rPr>
              <a:t>: </a:t>
            </a:r>
            <a:r>
              <a:rPr lang="en-US" sz="2800" err="1">
                <a:solidFill>
                  <a:srgbClr val="FFFFFF"/>
                </a:solidFill>
              </a:rPr>
              <a:t>Tìm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err="1">
                <a:solidFill>
                  <a:srgbClr val="FFFFFF"/>
                </a:solidFill>
              </a:rPr>
              <a:t>hiểu</a:t>
            </a:r>
            <a:r>
              <a:rPr lang="en-US" sz="2800" dirty="0">
                <a:solidFill>
                  <a:srgbClr val="FFFFFF"/>
                </a:solidFill>
              </a:rPr>
              <a:t> </a:t>
            </a:r>
            <a:r>
              <a:rPr lang="en-US" sz="2800" err="1">
                <a:solidFill>
                  <a:srgbClr val="FFFFFF"/>
                </a:solidFill>
              </a:rPr>
              <a:t>về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err="1">
                <a:solidFill>
                  <a:srgbClr val="FFFFFF"/>
                </a:solidFill>
              </a:rPr>
              <a:t>Chữ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err="1">
                <a:solidFill>
                  <a:srgbClr val="FFFFFF"/>
                </a:solidFill>
              </a:rPr>
              <a:t>kí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err="1">
                <a:solidFill>
                  <a:srgbClr val="FFFFFF"/>
                </a:solidFill>
              </a:rPr>
              <a:t>số</a:t>
            </a:r>
            <a:endParaRPr lang="en-US" sz="2800">
              <a:solidFill>
                <a:srgbClr val="FFFFFF"/>
              </a:solidFill>
              <a:cs typeface="Calibri"/>
            </a:endParaRPr>
          </a:p>
          <a:p>
            <a:r>
              <a:rPr lang="en-US" sz="2800" err="1">
                <a:solidFill>
                  <a:srgbClr val="FFFFFF"/>
                </a:solidFill>
              </a:rPr>
              <a:t>Giảng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err="1">
                <a:solidFill>
                  <a:srgbClr val="FFFFFF"/>
                </a:solidFill>
              </a:rPr>
              <a:t>viên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err="1">
                <a:solidFill>
                  <a:srgbClr val="FFFFFF"/>
                </a:solidFill>
              </a:rPr>
              <a:t>hướng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err="1">
                <a:solidFill>
                  <a:srgbClr val="FFFFFF"/>
                </a:solidFill>
              </a:rPr>
              <a:t>dẫn</a:t>
            </a:r>
            <a:r>
              <a:rPr lang="en-US" sz="2800" dirty="0">
                <a:solidFill>
                  <a:srgbClr val="FFFFFF"/>
                </a:solidFill>
              </a:rPr>
              <a:t>: PGS.TS. Nguyễn Linh Giang</a:t>
            </a:r>
            <a:endParaRPr lang="en-US" sz="2800">
              <a:solidFill>
                <a:srgbClr val="FFFFFF"/>
              </a:solidFill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r>
              <a:rPr lang="en-US"/>
              <a:t>Quá trình </a:t>
            </a:r>
            <a:r>
              <a:rPr lang="en-US" err="1"/>
              <a:t>ký</a:t>
            </a:r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A02C8-85AE-C3A0-83E3-F0E77E78B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735" y="0"/>
            <a:ext cx="6543329" cy="64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r>
              <a:rPr lang="en-US"/>
              <a:t>Quá trình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tra</a:t>
            </a:r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A65BC-0E04-17F4-F14F-8360479C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161" y="0"/>
            <a:ext cx="7141678" cy="62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8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>
            <a:normAutofit/>
          </a:bodyPr>
          <a:lstStyle/>
          <a:p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hoá</a:t>
            </a:r>
            <a:r>
              <a:rPr lang="en-US"/>
              <a:t> RSA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9B44E-93C2-305D-61CD-100E65CF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896" y="0"/>
            <a:ext cx="7712104" cy="62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6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6395899" cy="1325563"/>
          </a:xfrm>
        </p:spPr>
        <p:txBody>
          <a:bodyPr>
            <a:normAutofit/>
          </a:bodyPr>
          <a:lstStyle/>
          <a:p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hàm</a:t>
            </a:r>
            <a:r>
              <a:rPr lang="en-US"/>
              <a:t> </a:t>
            </a:r>
            <a:r>
              <a:rPr lang="en-US" err="1"/>
              <a:t>băm</a:t>
            </a:r>
            <a:r>
              <a:rPr lang="en-US"/>
              <a:t> SHA1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91CB1-6B5F-3578-F6F1-CE308F9EF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77" y="1419726"/>
            <a:ext cx="5033423" cy="5301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C34381-627D-31C7-00CF-DFED0A3A8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968" y="1419726"/>
            <a:ext cx="3848433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6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171700"/>
            <a:ext cx="5559552" cy="2514600"/>
          </a:xfrm>
        </p:spPr>
        <p:txBody>
          <a:bodyPr anchor="ctr"/>
          <a:lstStyle/>
          <a:p>
            <a:r>
              <a:rPr lang="en-US">
                <a:solidFill>
                  <a:srgbClr val="FFFFFF"/>
                </a:solidFill>
              </a:rPr>
              <a:t>An </a:t>
            </a:r>
            <a:r>
              <a:rPr lang="en-US" err="1">
                <a:solidFill>
                  <a:srgbClr val="FFFFFF"/>
                </a:solidFill>
              </a:rPr>
              <a:t>toán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trong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chữ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ký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số</a:t>
            </a:r>
            <a:r>
              <a:rPr lang="en-US">
                <a:solidFill>
                  <a:srgbClr val="FFFFFF"/>
                </a:solidFill>
              </a:rPr>
              <a:t>                                            </a:t>
            </a:r>
            <a:endParaRPr lang="en-US"/>
          </a:p>
        </p:txBody>
      </p:sp>
      <p:sp>
        <p:nvSpPr>
          <p:cNvPr id="3" name="Date Placeholder 11">
            <a:extLst>
              <a:ext uri="{FF2B5EF4-FFF2-40B4-BE49-F238E27FC236}">
                <a16:creationId xmlns:a16="http://schemas.microsoft.com/office/drawing/2014/main" id="{EE9A1059-F602-94A1-F7F8-D72FEA1920E0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</p:spTree>
    <p:extLst>
      <p:ext uri="{BB962C8B-B14F-4D97-AF65-F5344CB8AC3E}">
        <p14:creationId xmlns:p14="http://schemas.microsoft.com/office/powerpoint/2010/main" val="2617406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2503-3C95-87B9-FC00-3D17B21F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1" y="160087"/>
            <a:ext cx="7182852" cy="1325563"/>
          </a:xfrm>
        </p:spPr>
        <p:txBody>
          <a:bodyPr/>
          <a:lstStyle/>
          <a:p>
            <a:r>
              <a:rPr lang="en-US" err="1"/>
              <a:t>Tính</a:t>
            </a:r>
            <a:r>
              <a:rPr lang="en-US"/>
              <a:t> an </a:t>
            </a:r>
            <a:r>
              <a:rPr lang="en-US" err="1"/>
              <a:t>toàn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chữ</a:t>
            </a:r>
            <a:r>
              <a:rPr lang="en-US"/>
              <a:t> </a:t>
            </a:r>
            <a:r>
              <a:rPr lang="en-US" err="1"/>
              <a:t>ký</a:t>
            </a:r>
            <a:r>
              <a:rPr lang="en-US"/>
              <a:t> </a:t>
            </a:r>
            <a:r>
              <a:rPr lang="en-US" err="1"/>
              <a:t>số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D55F5-5F4B-AB39-1129-74AA2B25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1303088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A6CFF2-2468-1E52-C3AE-4F644B3F5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5781"/>
              </p:ext>
            </p:extLst>
          </p:nvPr>
        </p:nvGraphicFramePr>
        <p:xfrm>
          <a:off x="689810" y="1668213"/>
          <a:ext cx="11357812" cy="383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8906">
                  <a:extLst>
                    <a:ext uri="{9D8B030D-6E8A-4147-A177-3AD203B41FA5}">
                      <a16:colId xmlns:a16="http://schemas.microsoft.com/office/drawing/2014/main" val="1928350874"/>
                    </a:ext>
                  </a:extLst>
                </a:gridCol>
                <a:gridCol w="5678906">
                  <a:extLst>
                    <a:ext uri="{9D8B030D-6E8A-4147-A177-3AD203B41FA5}">
                      <a16:colId xmlns:a16="http://schemas.microsoft.com/office/drawing/2014/main" val="2767954807"/>
                    </a:ext>
                  </a:extLst>
                </a:gridCol>
              </a:tblGrid>
              <a:tr h="754145">
                <a:tc>
                  <a:txBody>
                    <a:bodyPr/>
                    <a:lstStyle/>
                    <a:p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chế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tuyệt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endParaRPr lang="en-US" sz="2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907434"/>
                  </a:ext>
                </a:extLst>
              </a:tr>
              <a:tr h="2455300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nguồn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gốc</a:t>
                      </a:r>
                      <a:endParaRPr lang="en-US" sz="2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vẹn</a:t>
                      </a:r>
                      <a:endParaRPr lang="en-US" sz="2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thể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phủ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nhận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457200" indent="-457200">
                        <a:buFont typeface="Courier New" panose="02070309020205020404" pitchFamily="49" charset="0"/>
                        <a:buChar char="o"/>
                      </a:pP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thừa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endParaRPr lang="en-US" sz="2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Font typeface="Courier New" panose="02070309020205020404" pitchFamily="49" charset="0"/>
                        <a:buChar char="o"/>
                      </a:pP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RSA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-&gt;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</a:t>
                      </a:r>
                      <a:endParaRPr lang="en-US" sz="2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-&gt;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RSA an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 = p*q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endParaRPr lang="en-US" sz="2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52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23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E98958-EE64-411C-0E34-7AFA1B9C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Bảng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mã</a:t>
            </a:r>
            <a:r>
              <a:rPr lang="en-US"/>
              <a:t> RSA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AF0F00-45F2-8CE1-5B84-09F1DD61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97" y="1302501"/>
            <a:ext cx="8356768" cy="49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151" y="136525"/>
            <a:ext cx="7866755" cy="1325563"/>
          </a:xfrm>
        </p:spPr>
        <p:txBody>
          <a:bodyPr>
            <a:normAutofit/>
          </a:bodyPr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tấn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chữ</a:t>
            </a:r>
            <a:r>
              <a:rPr lang="en-US"/>
              <a:t> </a:t>
            </a:r>
            <a:r>
              <a:rPr lang="en-US" err="1"/>
              <a:t>ký</a:t>
            </a:r>
            <a:r>
              <a:rPr lang="en-US"/>
              <a:t> </a:t>
            </a:r>
            <a:r>
              <a:rPr lang="en-US" err="1"/>
              <a:t>số</a:t>
            </a:r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46637-CDC9-F52C-DE6E-67E7FAF81843}"/>
              </a:ext>
            </a:extLst>
          </p:cNvPr>
          <p:cNvSpPr txBox="1"/>
          <p:nvPr/>
        </p:nvSpPr>
        <p:spPr>
          <a:xfrm>
            <a:off x="1363077" y="2028616"/>
            <a:ext cx="906684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400" err="1"/>
              <a:t>Tấn</a:t>
            </a:r>
            <a:r>
              <a:rPr lang="en-US" sz="4400"/>
              <a:t> </a:t>
            </a:r>
            <a:r>
              <a:rPr lang="en-US" sz="4400" err="1"/>
              <a:t>công</a:t>
            </a:r>
            <a:r>
              <a:rPr lang="en-US" sz="4400"/>
              <a:t> </a:t>
            </a:r>
            <a:r>
              <a:rPr lang="en-US" sz="4400" err="1"/>
              <a:t>dạng</a:t>
            </a:r>
            <a:r>
              <a:rPr lang="en-US" sz="4400"/>
              <a:t> 1:</a:t>
            </a:r>
          </a:p>
          <a:p>
            <a:pPr lvl="2"/>
            <a:r>
              <a:rPr lang="en-US" sz="4400"/>
              <a:t>	 </a:t>
            </a:r>
            <a:r>
              <a:rPr lang="en-US" sz="4400" err="1"/>
              <a:t>Tìm</a:t>
            </a:r>
            <a:r>
              <a:rPr lang="en-US" sz="4400"/>
              <a:t> </a:t>
            </a:r>
            <a:r>
              <a:rPr lang="en-US" sz="4400" err="1"/>
              <a:t>cách</a:t>
            </a:r>
            <a:r>
              <a:rPr lang="en-US" sz="4400"/>
              <a:t> </a:t>
            </a:r>
            <a:r>
              <a:rPr lang="en-US" sz="4400" err="1"/>
              <a:t>xác</a:t>
            </a:r>
            <a:r>
              <a:rPr lang="en-US" sz="4400"/>
              <a:t> </a:t>
            </a:r>
            <a:r>
              <a:rPr lang="en-US" sz="4400" err="1"/>
              <a:t>định</a:t>
            </a:r>
            <a:r>
              <a:rPr lang="en-US" sz="4400"/>
              <a:t> </a:t>
            </a:r>
            <a:r>
              <a:rPr lang="en-US" sz="4400" err="1"/>
              <a:t>khoá</a:t>
            </a:r>
            <a:r>
              <a:rPr lang="en-US" sz="4400"/>
              <a:t> </a:t>
            </a:r>
            <a:r>
              <a:rPr lang="en-US" sz="4400" err="1"/>
              <a:t>bí</a:t>
            </a:r>
            <a:r>
              <a:rPr lang="en-US" sz="4400"/>
              <a:t> </a:t>
            </a:r>
            <a:r>
              <a:rPr lang="en-US" sz="4400" err="1"/>
              <a:t>mật</a:t>
            </a:r>
            <a:endParaRPr lang="en-US" sz="4400"/>
          </a:p>
          <a:p>
            <a:pPr marL="342900" indent="-342900">
              <a:buFont typeface="+mj-lt"/>
              <a:buAutoNum type="arabicPeriod"/>
            </a:pPr>
            <a:r>
              <a:rPr lang="en-US" sz="4400" err="1"/>
              <a:t>Tấn</a:t>
            </a:r>
            <a:r>
              <a:rPr lang="en-US" sz="4400"/>
              <a:t> </a:t>
            </a:r>
            <a:r>
              <a:rPr lang="en-US" sz="4400" err="1"/>
              <a:t>công</a:t>
            </a:r>
            <a:r>
              <a:rPr lang="en-US" sz="4400"/>
              <a:t> </a:t>
            </a:r>
            <a:r>
              <a:rPr lang="en-US" sz="4400" err="1"/>
              <a:t>dạng</a:t>
            </a:r>
            <a:r>
              <a:rPr lang="en-US" sz="4400"/>
              <a:t> 2:</a:t>
            </a:r>
          </a:p>
          <a:p>
            <a:r>
              <a:rPr lang="en-US" sz="4400"/>
              <a:t>		 </a:t>
            </a:r>
            <a:r>
              <a:rPr lang="en-US" sz="4400" err="1"/>
              <a:t>Giả</a:t>
            </a:r>
            <a:r>
              <a:rPr lang="en-US" sz="4400"/>
              <a:t> </a:t>
            </a:r>
            <a:r>
              <a:rPr lang="en-US" sz="4400" err="1"/>
              <a:t>mạo</a:t>
            </a:r>
            <a:r>
              <a:rPr lang="en-US" sz="4400"/>
              <a:t> </a:t>
            </a:r>
            <a:r>
              <a:rPr lang="en-US" sz="4400" err="1"/>
              <a:t>chữ</a:t>
            </a:r>
            <a:r>
              <a:rPr lang="en-US" sz="4400"/>
              <a:t> </a:t>
            </a:r>
            <a:r>
              <a:rPr lang="en-US" sz="4400" err="1"/>
              <a:t>ký</a:t>
            </a:r>
            <a:r>
              <a:rPr lang="en-US" sz="4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898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89FE3-F8A4-E719-2D10-E8EA480A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38" y="136525"/>
            <a:ext cx="10515600" cy="1325563"/>
          </a:xfrm>
        </p:spPr>
        <p:txBody>
          <a:bodyPr/>
          <a:lstStyle/>
          <a:p>
            <a:r>
              <a:rPr lang="en-US" err="1"/>
              <a:t>Tấn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DF05A0-FC6F-E740-6361-DA2B21B5F49E}"/>
                  </a:ext>
                </a:extLst>
              </p:cNvPr>
              <p:cNvSpPr txBox="1"/>
              <p:nvPr/>
            </p:nvSpPr>
            <p:spPr>
              <a:xfrm>
                <a:off x="304801" y="1219201"/>
                <a:ext cx="10788531" cy="501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/>
                  <a:t>1. </a:t>
                </a:r>
                <a:r>
                  <a:rPr lang="en-US" sz="4000" err="1"/>
                  <a:t>Bị</a:t>
                </a:r>
                <a:r>
                  <a:rPr lang="en-US" sz="4000"/>
                  <a:t> </a:t>
                </a:r>
                <a:r>
                  <a:rPr lang="en-US" sz="4000" err="1"/>
                  <a:t>lộ</a:t>
                </a:r>
                <a:r>
                  <a:rPr lang="en-US" sz="4000"/>
                  <a:t> </a:t>
                </a:r>
                <a:r>
                  <a:rPr lang="en-US" sz="4000" err="1"/>
                  <a:t>một</a:t>
                </a:r>
                <a:r>
                  <a:rPr lang="en-US" sz="4000"/>
                  <a:t> </a:t>
                </a:r>
                <a:r>
                  <a:rPr lang="en-US" sz="4000" err="1"/>
                  <a:t>trong</a:t>
                </a:r>
                <a:r>
                  <a:rPr lang="en-US" sz="4000"/>
                  <a:t> </a:t>
                </a:r>
                <a:r>
                  <a:rPr lang="en-US" sz="4000" err="1"/>
                  <a:t>các</a:t>
                </a:r>
                <a:r>
                  <a:rPr lang="en-US" sz="4000"/>
                  <a:t> </a:t>
                </a:r>
                <a:r>
                  <a:rPr lang="en-US" sz="4000" err="1"/>
                  <a:t>giá</a:t>
                </a:r>
                <a:r>
                  <a:rPr lang="en-US" sz="4000"/>
                  <a:t> </a:t>
                </a:r>
                <a:r>
                  <a:rPr lang="en-US" sz="4000" err="1"/>
                  <a:t>trị</a:t>
                </a:r>
                <a:r>
                  <a:rPr lang="en-US" sz="4000"/>
                  <a:t>: p, q,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4000"/>
              </a:p>
              <a:p>
                <a:r>
                  <a:rPr lang="en-US" sz="4000"/>
                  <a:t>-&gt; </a:t>
                </a:r>
                <a:r>
                  <a:rPr lang="en-US" sz="4000" err="1"/>
                  <a:t>Tính</a:t>
                </a:r>
                <a:r>
                  <a:rPr lang="en-US" sz="4000"/>
                  <a:t> </a:t>
                </a:r>
                <a:r>
                  <a:rPr lang="en-US" sz="4000" err="1"/>
                  <a:t>khoá</a:t>
                </a:r>
                <a:r>
                  <a:rPr lang="en-US" sz="4000"/>
                  <a:t> </a:t>
                </a:r>
                <a:r>
                  <a:rPr lang="en-US" sz="4000" err="1"/>
                  <a:t>bí</a:t>
                </a:r>
                <a:r>
                  <a:rPr lang="en-US" sz="4000"/>
                  <a:t> </a:t>
                </a:r>
                <a:r>
                  <a:rPr lang="en-US" sz="4000" err="1"/>
                  <a:t>mật</a:t>
                </a:r>
                <a:r>
                  <a:rPr lang="en-US" sz="4000"/>
                  <a:t> d </a:t>
                </a:r>
                <a14:m>
                  <m:oMath xmlns:m="http://schemas.openxmlformats.org/officeDocument/2006/math">
                    <m:r>
                      <a:rPr lang="en-US" sz="4000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40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40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4000"/>
              </a:p>
              <a:p>
                <a:r>
                  <a:rPr lang="en-US" sz="4000"/>
                  <a:t>-&gt; </a:t>
                </a:r>
                <a:r>
                  <a:rPr lang="en-US" sz="4000" err="1"/>
                  <a:t>Giả</a:t>
                </a:r>
                <a:r>
                  <a:rPr lang="en-US" sz="4000"/>
                  <a:t> </a:t>
                </a:r>
                <a:r>
                  <a:rPr lang="en-US" sz="4000" err="1"/>
                  <a:t>mạo</a:t>
                </a:r>
                <a:r>
                  <a:rPr lang="en-US" sz="4000"/>
                  <a:t> </a:t>
                </a:r>
                <a:r>
                  <a:rPr lang="en-US" sz="4000" err="1"/>
                  <a:t>chữ</a:t>
                </a:r>
                <a:r>
                  <a:rPr lang="en-US" sz="4000"/>
                  <a:t> </a:t>
                </a:r>
                <a:r>
                  <a:rPr lang="en-US" sz="4000" err="1"/>
                  <a:t>ký</a:t>
                </a:r>
                <a:r>
                  <a:rPr lang="en-US" sz="4000"/>
                  <a:t> </a:t>
                </a:r>
                <a:r>
                  <a:rPr lang="en-US" sz="4000" err="1"/>
                  <a:t>người</a:t>
                </a:r>
                <a:r>
                  <a:rPr lang="en-US" sz="4000"/>
                  <a:t> dung</a:t>
                </a:r>
              </a:p>
              <a:p>
                <a:r>
                  <a:rPr lang="en-US" sz="4000"/>
                  <a:t>-&gt; </a:t>
                </a:r>
                <a:r>
                  <a:rPr lang="en-US" sz="4000" err="1"/>
                  <a:t>Giải</a:t>
                </a:r>
                <a:r>
                  <a:rPr lang="en-US" sz="4000"/>
                  <a:t> </a:t>
                </a:r>
                <a:r>
                  <a:rPr lang="en-US" sz="4000" err="1"/>
                  <a:t>pháp</a:t>
                </a:r>
                <a:r>
                  <a:rPr lang="en-US" sz="4000"/>
                  <a:t>:</a:t>
                </a:r>
                <a:r>
                  <a:rPr lang="vi-VN" sz="4000"/>
                  <a:t> </a:t>
                </a:r>
                <a:r>
                  <a:rPr lang="vi-VN" sz="4000">
                    <a:latin typeface="Calibri" panose="020F0502020204030204" pitchFamily="34" charset="0"/>
                    <a:cs typeface="Calibri" panose="020F0502020204030204" pitchFamily="34" charset="0"/>
                  </a:rPr>
                  <a:t>Quá trình tạo lập khóa </a:t>
                </a:r>
                <a:endParaRPr lang="en-US" sz="4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vi-VN" sz="4000">
                    <a:latin typeface="Calibri" panose="020F0502020204030204" pitchFamily="34" charset="0"/>
                    <a:cs typeface="Calibri" panose="020F0502020204030204" pitchFamily="34" charset="0"/>
                  </a:rPr>
                  <a:t>phải được tiến hành ở một nơi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kín</a:t>
                </a:r>
                <a:r>
                  <a:rPr lang="vi-VN" sz="4000">
                    <a:latin typeface="Calibri" panose="020F0502020204030204" pitchFamily="34" charset="0"/>
                    <a:cs typeface="Calibri" panose="020F0502020204030204" pitchFamily="34" charset="0"/>
                  </a:rPr>
                  <a:t> đáo, bí mật. </a:t>
                </a:r>
                <a:endParaRPr lang="en-US" sz="4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vi-VN" sz="4000">
                    <a:latin typeface="Calibri" panose="020F0502020204030204" pitchFamily="34" charset="0"/>
                    <a:cs typeface="Calibri" panose="020F0502020204030204" pitchFamily="34" charset="0"/>
                  </a:rPr>
                  <a:t>Sau khi thực hiện xong thì phải giữu cẩn thận khóa </a:t>
                </a:r>
                <a:endParaRPr lang="en-US" sz="4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vi-VN" sz="4000">
                    <a:latin typeface="Calibri" panose="020F0502020204030204" pitchFamily="34" charset="0"/>
                    <a:cs typeface="Calibri" panose="020F0502020204030204" pitchFamily="34" charset="0"/>
                  </a:rPr>
                  <a:t>bí mật d, đồng thời hủy hết các giá trị trung gian </a:t>
                </a:r>
                <a:endParaRPr lang="en-US" sz="4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vi-VN" sz="4000">
                    <a:latin typeface="Calibri" panose="020F0502020204030204" pitchFamily="34" charset="0"/>
                    <a:cs typeface="Calibri" panose="020F0502020204030204" pitchFamily="34" charset="0"/>
                  </a:rPr>
                  <a:t>(p, q, 𝜙(𝑛) ).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DF05A0-FC6F-E740-6361-DA2B21B5F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1219201"/>
                <a:ext cx="10788531" cy="5016758"/>
              </a:xfrm>
              <a:prstGeom prst="rect">
                <a:avLst/>
              </a:prstGeom>
              <a:blipFill>
                <a:blip r:embed="rId2"/>
                <a:stretch>
                  <a:fillRect l="-1977" t="-2187" r="-1017" b="-4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09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89FE3-F8A4-E719-2D10-E8EA480A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38" y="136525"/>
            <a:ext cx="10515600" cy="1325563"/>
          </a:xfrm>
        </p:spPr>
        <p:txBody>
          <a:bodyPr/>
          <a:lstStyle/>
          <a:p>
            <a:r>
              <a:rPr lang="en-US" err="1"/>
              <a:t>Tấn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DF05A0-FC6F-E740-6361-DA2B21B5F49E}"/>
                  </a:ext>
                </a:extLst>
              </p:cNvPr>
              <p:cNvSpPr txBox="1"/>
              <p:nvPr/>
            </p:nvSpPr>
            <p:spPr>
              <a:xfrm>
                <a:off x="304801" y="1219201"/>
                <a:ext cx="11941089" cy="5632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2.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Tấn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công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dựa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theo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khoá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công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khai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n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và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e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của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người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ký</a:t>
                </a:r>
                <a:endParaRPr lang="en-US" sz="4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Phân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tích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n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ra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2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thừa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nguyên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tố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p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và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q</a:t>
                </a:r>
              </a:p>
              <a:p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-&gt;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Tính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= (p-1)(q-1)</a:t>
                </a:r>
              </a:p>
              <a:p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-&gt;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Tính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khoá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bí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4000" err="1">
                    <a:latin typeface="Calibri" panose="020F0502020204030204" pitchFamily="34" charset="0"/>
                    <a:cs typeface="Calibri" panose="020F0502020204030204" pitchFamily="34" charset="0"/>
                  </a:rPr>
                  <a:t>mật</a:t>
                </a:r>
                <a:r>
                  <a:rPr lang="en-US" sz="4000">
                    <a:latin typeface="Calibri" panose="020F0502020204030204" pitchFamily="34" charset="0"/>
                    <a:cs typeface="Calibri" panose="020F0502020204030204" pitchFamily="34" charset="0"/>
                  </a:rPr>
                  <a:t> d</a:t>
                </a:r>
              </a:p>
              <a:p>
                <a:r>
                  <a:rPr lang="en-US" sz="4000">
                    <a:latin typeface="+mj-lt"/>
                    <a:cs typeface="Calibri" panose="020F0502020204030204" pitchFamily="34" charset="0"/>
                  </a:rPr>
                  <a:t>-&gt; </a:t>
                </a:r>
                <a:r>
                  <a:rPr lang="en-US" sz="4000" err="1">
                    <a:latin typeface="+mj-lt"/>
                    <a:cs typeface="Calibri" panose="020F0502020204030204" pitchFamily="34" charset="0"/>
                  </a:rPr>
                  <a:t>Giải</a:t>
                </a:r>
                <a:r>
                  <a:rPr lang="en-US" sz="4000">
                    <a:latin typeface="+mj-lt"/>
                    <a:cs typeface="Calibri" panose="020F0502020204030204" pitchFamily="34" charset="0"/>
                  </a:rPr>
                  <a:t> </a:t>
                </a:r>
                <a:r>
                  <a:rPr lang="en-US" sz="4000" err="1">
                    <a:latin typeface="+mj-lt"/>
                    <a:cs typeface="Calibri" panose="020F0502020204030204" pitchFamily="34" charset="0"/>
                  </a:rPr>
                  <a:t>pháp</a:t>
                </a:r>
                <a:r>
                  <a:rPr lang="en-US" sz="4000">
                    <a:latin typeface="+mj-lt"/>
                    <a:cs typeface="Calibri" panose="020F0502020204030204" pitchFamily="34" charset="0"/>
                  </a:rPr>
                  <a:t>: </a:t>
                </a:r>
                <a:r>
                  <a:rPr lang="vi-VN" sz="4000">
                    <a:latin typeface="Calibri" panose="020F0502020204030204" pitchFamily="34" charset="0"/>
                    <a:cs typeface="Calibri" panose="020F0502020204030204" pitchFamily="34" charset="0"/>
                  </a:rPr>
                  <a:t>Nên chọn số nguyên p và q đủ lớn </a:t>
                </a:r>
                <a:endParaRPr lang="en-US" sz="4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vi-VN" sz="4000">
                    <a:latin typeface="Calibri" panose="020F0502020204030204" pitchFamily="34" charset="0"/>
                    <a:cs typeface="Calibri" panose="020F0502020204030204" pitchFamily="34" charset="0"/>
                  </a:rPr>
                  <a:t>để việc phân tích n thành tích của hai thừa số </a:t>
                </a:r>
                <a:endParaRPr lang="en-US" sz="4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vi-VN" sz="4000">
                    <a:latin typeface="Calibri" panose="020F0502020204030204" pitchFamily="34" charset="0"/>
                    <a:cs typeface="Calibri" panose="020F0502020204030204" pitchFamily="34" charset="0"/>
                  </a:rPr>
                  <a:t>nguyên tố là khó có thể thực hiện được trong </a:t>
                </a:r>
                <a:endParaRPr lang="en-US" sz="4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vi-VN" sz="4000">
                    <a:latin typeface="Calibri" panose="020F0502020204030204" pitchFamily="34" charset="0"/>
                    <a:cs typeface="Calibri" panose="020F0502020204030204" pitchFamily="34" charset="0"/>
                  </a:rPr>
                  <a:t>thời gian thực.</a:t>
                </a:r>
                <a:endParaRPr lang="en-US" sz="4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4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DF05A0-FC6F-E740-6361-DA2B21B5F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1219201"/>
                <a:ext cx="11941089" cy="5632311"/>
              </a:xfrm>
              <a:prstGeom prst="rect">
                <a:avLst/>
              </a:prstGeom>
              <a:blipFill>
                <a:blip r:embed="rId2"/>
                <a:stretch>
                  <a:fillRect l="-1787" t="-1948" r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03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rgbClr val="FFFFFF"/>
                </a:solidFill>
              </a:rPr>
              <a:t>Thành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viên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Nguyễn </a:t>
            </a:r>
            <a:r>
              <a:rPr lang="en-US" err="1">
                <a:latin typeface="Calibri"/>
                <a:cs typeface="Calibri"/>
              </a:rPr>
              <a:t>Thế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Vũ     - 20194214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/>
                <a:cs typeface="Calibri"/>
              </a:rPr>
              <a:t>Trương Văn Hiển  - 20194276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/>
                <a:cs typeface="Calibri"/>
              </a:rPr>
              <a:t>Lương Thái</a:t>
            </a:r>
            <a:r>
              <a:rPr lang="en-US">
                <a:latin typeface="Calibri"/>
                <a:cs typeface="Calibri"/>
              </a:rPr>
              <a:t> Nam   - 20194126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/>
                <a:cs typeface="Calibri"/>
              </a:rPr>
              <a:t>Phạm Ngọc Dũng  - 20194257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89FE3-F8A4-E719-2D10-E8EA480A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38" y="136525"/>
            <a:ext cx="10515600" cy="1325563"/>
          </a:xfrm>
        </p:spPr>
        <p:txBody>
          <a:bodyPr/>
          <a:lstStyle/>
          <a:p>
            <a:r>
              <a:rPr lang="en-US" err="1"/>
              <a:t>Tấn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F05A0-FC6F-E740-6361-DA2B21B5F49E}"/>
              </a:ext>
            </a:extLst>
          </p:cNvPr>
          <p:cNvSpPr txBox="1"/>
          <p:nvPr/>
        </p:nvSpPr>
        <p:spPr>
          <a:xfrm>
            <a:off x="304801" y="1219201"/>
            <a:ext cx="108077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3. Khi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cùng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chung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modun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n”</a:t>
            </a:r>
          </a:p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Nên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modun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n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gia</a:t>
            </a:r>
            <a:endParaRPr lang="en-US" sz="4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20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89FE3-F8A4-E719-2D10-E8EA480A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38" y="136525"/>
            <a:ext cx="10515600" cy="1325563"/>
          </a:xfrm>
        </p:spPr>
        <p:txBody>
          <a:bodyPr/>
          <a:lstStyle/>
          <a:p>
            <a:r>
              <a:rPr lang="en-US" err="1"/>
              <a:t>Tấn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F05A0-FC6F-E740-6361-DA2B21B5F49E}"/>
              </a:ext>
            </a:extLst>
          </p:cNvPr>
          <p:cNvSpPr txBox="1"/>
          <p:nvPr/>
        </p:nvSpPr>
        <p:spPr>
          <a:xfrm>
            <a:off x="304801" y="1219201"/>
            <a:ext cx="119853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modun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n”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nhỏ</a:t>
            </a:r>
            <a:endParaRPr lang="en-US" sz="4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Nên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p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q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đủ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để</a:t>
            </a:r>
          </a:p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việc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logarit rời rạc trên vành Z</a:t>
            </a:r>
            <a:r>
              <a:rPr lang="en-US" sz="4000" baseline="-2500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là khó có thể</a:t>
            </a:r>
          </a:p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thực hiện được trong thời gian thực.</a:t>
            </a:r>
          </a:p>
        </p:txBody>
      </p:sp>
    </p:spTree>
    <p:extLst>
      <p:ext uri="{BB962C8B-B14F-4D97-AF65-F5344CB8AC3E}">
        <p14:creationId xmlns:p14="http://schemas.microsoft.com/office/powerpoint/2010/main" val="1350916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89FE3-F8A4-E719-2D10-E8EA480A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38" y="136525"/>
            <a:ext cx="10515600" cy="1325563"/>
          </a:xfrm>
        </p:spPr>
        <p:txBody>
          <a:bodyPr/>
          <a:lstStyle/>
          <a:p>
            <a:r>
              <a:rPr lang="en-US" err="1"/>
              <a:t>Tấn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F05A0-FC6F-E740-6361-DA2B21B5F49E}"/>
              </a:ext>
            </a:extLst>
          </p:cNvPr>
          <p:cNvSpPr txBox="1"/>
          <p:nvPr/>
        </p:nvSpPr>
        <p:spPr>
          <a:xfrm>
            <a:off x="304801" y="1219201"/>
            <a:ext cx="1180406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400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 dụng các tham số (p-1) hoặc (q-1) </a:t>
            </a:r>
          </a:p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có các ước nguyên tố nhỏ</a:t>
            </a:r>
          </a:p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-&gt; Dùng thuật toán (p-1) của Pollar để phân tích moun n</a:t>
            </a:r>
          </a:p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thành thừa số nguyên tố một cách dễ dàng</a:t>
            </a:r>
          </a:p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-&gt; Sơ đồ chữ ký số sẽ trở nên mất an toàn</a:t>
            </a:r>
          </a:p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-&gt; Giải pháp: Chọn p và q sao cho (p-1) và (q-1) có các</a:t>
            </a:r>
          </a:p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ước nguyên tố lớn.</a:t>
            </a:r>
          </a:p>
          <a:p>
            <a:endParaRPr lang="en-US" sz="4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87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89FE3-F8A4-E719-2D10-E8EA480A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38" y="136525"/>
            <a:ext cx="10515600" cy="1325563"/>
          </a:xfrm>
        </p:spPr>
        <p:txBody>
          <a:bodyPr/>
          <a:lstStyle/>
          <a:p>
            <a:r>
              <a:rPr lang="en-US" err="1"/>
              <a:t>Tấn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F05A0-FC6F-E740-6361-DA2B21B5F49E}"/>
              </a:ext>
            </a:extLst>
          </p:cNvPr>
          <p:cNvSpPr txBox="1"/>
          <p:nvPr/>
        </p:nvSpPr>
        <p:spPr>
          <a:xfrm>
            <a:off x="304801" y="1219201"/>
            <a:ext cx="11453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alibri" panose="020F0502020204030204" pitchFamily="34" charset="0"/>
                <a:cs typeface="Calibri" panose="020F0502020204030204" pitchFamily="34" charset="0"/>
              </a:rPr>
              <a:t>1. Người gửi G gửi tài liệu x cùng chữ ký y đến người nhận 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861C59-FF0C-003D-6BD9-DA78D1F4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20109"/>
            <a:ext cx="7595381" cy="443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28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FFD040-013D-43A2-B26D-08B4F54DC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66" y="1625975"/>
            <a:ext cx="6443199" cy="491293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89FE3-F8A4-E719-2D10-E8EA480A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7" y="-183289"/>
            <a:ext cx="5257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Tấn công dạng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F05A0-FC6F-E740-6361-DA2B21B5F49E}"/>
              </a:ext>
            </a:extLst>
          </p:cNvPr>
          <p:cNvSpPr txBox="1"/>
          <p:nvPr/>
        </p:nvSpPr>
        <p:spPr>
          <a:xfrm>
            <a:off x="598845" y="804685"/>
            <a:ext cx="5257800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2. Giả sử H lấy trộm được thông tin trên đường truyền từ G đến 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7" name="Date Placeholder 11">
            <a:extLst>
              <a:ext uri="{FF2B5EF4-FFF2-40B4-BE49-F238E27FC236}">
                <a16:creationId xmlns:a16="http://schemas.microsoft.com/office/drawing/2014/main" id="{22ADF7F4-7A60-EA39-3F17-6260BAC5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9/3/20XX</a:t>
            </a:r>
          </a:p>
        </p:txBody>
      </p:sp>
    </p:spTree>
    <p:extLst>
      <p:ext uri="{BB962C8B-B14F-4D97-AF65-F5344CB8AC3E}">
        <p14:creationId xmlns:p14="http://schemas.microsoft.com/office/powerpoint/2010/main" val="3920202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171700"/>
            <a:ext cx="5559552" cy="25146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br>
              <a:rPr lang="en-US" dirty="0"/>
            </a:br>
            <a:r>
              <a:rPr lang="en-US" dirty="0"/>
              <a:t>ROM </a:t>
            </a:r>
          </a:p>
        </p:txBody>
      </p:sp>
      <p:sp>
        <p:nvSpPr>
          <p:cNvPr id="3" name="Date Placeholder 11">
            <a:extLst>
              <a:ext uri="{FF2B5EF4-FFF2-40B4-BE49-F238E27FC236}">
                <a16:creationId xmlns:a16="http://schemas.microsoft.com/office/drawing/2014/main" id="{EE9A1059-F602-94A1-F7F8-D72FEA1920E0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</p:spTree>
    <p:extLst>
      <p:ext uri="{BB962C8B-B14F-4D97-AF65-F5344CB8AC3E}">
        <p14:creationId xmlns:p14="http://schemas.microsoft.com/office/powerpoint/2010/main" val="279815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40A0-C9EE-B69D-9588-205B221D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01" y="-146649"/>
            <a:ext cx="9266236" cy="1600200"/>
          </a:xfrm>
        </p:spPr>
        <p:txBody>
          <a:bodyPr/>
          <a:lstStyle/>
          <a:p>
            <a:r>
              <a:rPr lang="en-US" dirty="0">
                <a:cs typeface="Calibri"/>
              </a:rPr>
              <a:t>Phương </a:t>
            </a:r>
            <a:r>
              <a:rPr lang="en-US" dirty="0" err="1">
                <a:cs typeface="Calibri"/>
              </a:rPr>
              <a:t>pháp</a:t>
            </a:r>
            <a:r>
              <a:rPr lang="en-US" dirty="0">
                <a:cs typeface="Calibri"/>
              </a:rPr>
              <a:t> Random oracle model (ROM)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D4DEC-AA25-54DE-6014-3ECF18A17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410" y="1812985"/>
            <a:ext cx="9266237" cy="38115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 err="1">
                <a:cs typeface="Calibri"/>
              </a:rPr>
              <a:t>Giả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sử</a:t>
            </a:r>
            <a:r>
              <a:rPr lang="en-US" sz="2000" dirty="0">
                <a:cs typeface="Calibri"/>
              </a:rPr>
              <a:t> X </a:t>
            </a:r>
            <a:r>
              <a:rPr lang="en-US" sz="2000" dirty="0" err="1">
                <a:cs typeface="Calibri"/>
              </a:rPr>
              <a:t>và</a:t>
            </a:r>
            <a:r>
              <a:rPr lang="en-US" sz="2000" dirty="0">
                <a:cs typeface="Calibri"/>
              </a:rPr>
              <a:t> Y </a:t>
            </a:r>
            <a:r>
              <a:rPr lang="en-US" sz="2000" dirty="0" err="1">
                <a:cs typeface="Calibri"/>
              </a:rPr>
              <a:t>là</a:t>
            </a:r>
            <a:r>
              <a:rPr lang="en-US" sz="2000" dirty="0">
                <a:cs typeface="Calibri"/>
              </a:rPr>
              <a:t> 2 </a:t>
            </a:r>
            <a:r>
              <a:rPr lang="en-US" sz="2000" dirty="0" err="1">
                <a:cs typeface="Calibri"/>
              </a:rPr>
              <a:t>tập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hữu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hạn</a:t>
            </a:r>
            <a:r>
              <a:rPr lang="en-US" sz="2000" dirty="0">
                <a:cs typeface="Calibri"/>
              </a:rPr>
              <a:t> </a:t>
            </a:r>
          </a:p>
          <a:p>
            <a:r>
              <a:rPr lang="en-US" sz="2000" dirty="0">
                <a:cs typeface="Calibri"/>
              </a:rPr>
              <a:t>ROM </a:t>
            </a:r>
            <a:r>
              <a:rPr lang="en-US" sz="2000" dirty="0" err="1">
                <a:cs typeface="Calibri"/>
              </a:rPr>
              <a:t>có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hàm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băm</a:t>
            </a:r>
            <a:r>
              <a:rPr lang="en-US" sz="2000" dirty="0">
                <a:cs typeface="Calibri"/>
              </a:rPr>
              <a:t> h </a:t>
            </a:r>
            <a:r>
              <a:rPr lang="en-US" sz="2000" dirty="0" err="1">
                <a:cs typeface="Calibri"/>
              </a:rPr>
              <a:t>ngẫu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nhiên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có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thể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coi</a:t>
            </a:r>
            <a:r>
              <a:rPr lang="en-US" sz="2000" dirty="0">
                <a:cs typeface="Calibri"/>
              </a:rPr>
              <a:t> h </a:t>
            </a:r>
            <a:r>
              <a:rPr lang="en-US" sz="2000" dirty="0" err="1">
                <a:cs typeface="Calibri"/>
              </a:rPr>
              <a:t>là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một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bảng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băm</a:t>
            </a:r>
            <a:r>
              <a:rPr lang="en-US" sz="2000" dirty="0">
                <a:cs typeface="Calibri"/>
              </a:rPr>
              <a:t> T</a:t>
            </a:r>
            <a:r>
              <a:rPr lang="en-US" sz="2000" baseline="-25000" dirty="0">
                <a:cs typeface="Calibri"/>
              </a:rPr>
              <a:t>h    </a:t>
            </a:r>
            <a:r>
              <a:rPr lang="en-US" sz="2000" dirty="0" err="1">
                <a:cs typeface="Calibri"/>
              </a:rPr>
              <a:t>xác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định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các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phần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từ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trong</a:t>
            </a:r>
            <a:r>
              <a:rPr lang="en-US" sz="2000" dirty="0">
                <a:cs typeface="Calibri"/>
              </a:rPr>
              <a:t> X </a:t>
            </a:r>
            <a:r>
              <a:rPr lang="en-US" sz="2000" dirty="0" err="1">
                <a:cs typeface="Calibri"/>
              </a:rPr>
              <a:t>tương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ứng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với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các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phần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tử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trong</a:t>
            </a:r>
            <a:r>
              <a:rPr lang="en-US" sz="2000" dirty="0">
                <a:cs typeface="Calibri"/>
              </a:rPr>
              <a:t>  Y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Mô </a:t>
            </a:r>
            <a:r>
              <a:rPr lang="en-US" sz="2000" dirty="0" err="1">
                <a:cs typeface="Calibri"/>
              </a:rPr>
              <a:t>phỏng</a:t>
            </a:r>
            <a:r>
              <a:rPr lang="en-US" sz="2000" dirty="0">
                <a:cs typeface="Calibri"/>
              </a:rPr>
              <a:t> ROM: 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Khi </a:t>
            </a:r>
            <a:r>
              <a:rPr lang="en-US" sz="2000" dirty="0" err="1">
                <a:ea typeface="+mn-lt"/>
                <a:cs typeface="+mn-lt"/>
              </a:rPr>
              <a:t>giá</a:t>
            </a:r>
            <a:r>
              <a:rPr lang="en-US" sz="2000" dirty="0">
                <a:ea typeface="+mn-lt"/>
                <a:cs typeface="+mn-lt"/>
              </a:rPr>
              <a:t> trị </a:t>
            </a:r>
            <a:r>
              <a:rPr lang="en-US" sz="2000" dirty="0" err="1">
                <a:ea typeface="+mn-lt"/>
                <a:cs typeface="+mn-lt"/>
              </a:rPr>
              <a:t>băm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của</a:t>
            </a:r>
            <a:r>
              <a:rPr lang="en-US" sz="2000" dirty="0">
                <a:ea typeface="+mn-lt"/>
                <a:cs typeface="+mn-lt"/>
              </a:rPr>
              <a:t> x </a:t>
            </a:r>
            <a:r>
              <a:rPr lang="en-US" sz="2000" dirty="0" err="1">
                <a:ea typeface="+mn-lt"/>
                <a:cs typeface="+mn-lt"/>
              </a:rPr>
              <a:t>được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truy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vấn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nếu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tồn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tại</a:t>
            </a:r>
            <a:r>
              <a:rPr lang="en-US" sz="2000" dirty="0">
                <a:ea typeface="+mn-lt"/>
                <a:cs typeface="+mn-lt"/>
              </a:rPr>
              <a:t> (𝑥̃, 𝑦̃) ∈ T </a:t>
            </a:r>
            <a:r>
              <a:rPr lang="en-US" sz="2000" dirty="0" err="1">
                <a:ea typeface="+mn-lt"/>
                <a:cs typeface="+mn-lt"/>
              </a:rPr>
              <a:t>sao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cho</a:t>
            </a:r>
            <a:r>
              <a:rPr lang="en-US" sz="2000" dirty="0">
                <a:ea typeface="+mn-lt"/>
                <a:cs typeface="+mn-lt"/>
              </a:rPr>
              <a:t> x = 𝑥̃ </a:t>
            </a:r>
            <a:r>
              <a:rPr lang="en-US" sz="2000" dirty="0" err="1">
                <a:ea typeface="+mn-lt"/>
                <a:cs typeface="+mn-lt"/>
              </a:rPr>
              <a:t>thì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tra</a:t>
            </a:r>
            <a:r>
              <a:rPr lang="en-US" sz="2000" dirty="0">
                <a:ea typeface="+mn-lt"/>
                <a:cs typeface="+mn-lt"/>
              </a:rPr>
              <a:t>̉ </a:t>
            </a:r>
            <a:r>
              <a:rPr lang="en-US" sz="2000" dirty="0" err="1">
                <a:ea typeface="+mn-lt"/>
                <a:cs typeface="+mn-lt"/>
              </a:rPr>
              <a:t>vê</a:t>
            </a:r>
            <a:r>
              <a:rPr lang="en-US" sz="2000" dirty="0">
                <a:ea typeface="+mn-lt"/>
                <a:cs typeface="+mn-lt"/>
              </a:rPr>
              <a:t>̀ 𝑦̃. </a:t>
            </a:r>
          </a:p>
          <a:p>
            <a:r>
              <a:rPr lang="en-US" sz="2000" dirty="0" err="1">
                <a:ea typeface="+mn-lt"/>
                <a:cs typeface="+mn-lt"/>
              </a:rPr>
              <a:t>Nếu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không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thì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chọn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tất</a:t>
            </a:r>
            <a:r>
              <a:rPr lang="en-US" sz="2000" dirty="0">
                <a:ea typeface="+mn-lt"/>
                <a:cs typeface="+mn-lt"/>
              </a:rPr>
              <a:t> cả y ← Y, </a:t>
            </a:r>
            <a:r>
              <a:rPr lang="en-US" sz="2000" dirty="0" err="1">
                <a:ea typeface="+mn-lt"/>
                <a:cs typeface="+mn-lt"/>
              </a:rPr>
              <a:t>thêm</a:t>
            </a:r>
            <a:r>
              <a:rPr lang="en-US" sz="2000" dirty="0">
                <a:ea typeface="+mn-lt"/>
                <a:cs typeface="+mn-lt"/>
              </a:rPr>
              <a:t> (x, y) </a:t>
            </a:r>
            <a:r>
              <a:rPr lang="en-US" sz="2000" dirty="0" err="1">
                <a:ea typeface="+mn-lt"/>
                <a:cs typeface="+mn-lt"/>
              </a:rPr>
              <a:t>vào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bảng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băm</a:t>
            </a:r>
            <a:r>
              <a:rPr lang="en-US" sz="2000" dirty="0">
                <a:ea typeface="+mn-lt"/>
                <a:cs typeface="+mn-lt"/>
              </a:rPr>
              <a:t> T </a:t>
            </a:r>
            <a:r>
              <a:rPr lang="en-US" sz="2000" dirty="0" err="1">
                <a:ea typeface="+mn-lt"/>
                <a:cs typeface="+mn-lt"/>
              </a:rPr>
              <a:t>va</a:t>
            </a:r>
            <a:r>
              <a:rPr lang="en-US" sz="2000" dirty="0">
                <a:ea typeface="+mn-lt"/>
                <a:cs typeface="+mn-lt"/>
              </a:rPr>
              <a:t>̀ </a:t>
            </a:r>
            <a:r>
              <a:rPr lang="en-US" sz="2000" dirty="0" err="1">
                <a:ea typeface="+mn-lt"/>
                <a:cs typeface="+mn-lt"/>
              </a:rPr>
              <a:t>tra</a:t>
            </a:r>
            <a:r>
              <a:rPr lang="en-US" sz="2000" dirty="0">
                <a:ea typeface="+mn-lt"/>
                <a:cs typeface="+mn-lt"/>
              </a:rPr>
              <a:t>̉ </a:t>
            </a:r>
            <a:r>
              <a:rPr lang="en-US" sz="2000" dirty="0" err="1">
                <a:ea typeface="+mn-lt"/>
                <a:cs typeface="+mn-lt"/>
              </a:rPr>
              <a:t>vê</a:t>
            </a:r>
            <a:r>
              <a:rPr lang="en-US" sz="2000" dirty="0">
                <a:ea typeface="+mn-lt"/>
                <a:cs typeface="+mn-lt"/>
              </a:rPr>
              <a:t>̀ y</a:t>
            </a:r>
            <a:endParaRPr lang="en-US" sz="2000">
              <a:cs typeface="Calibri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Ngoài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ra</a:t>
            </a:r>
            <a:r>
              <a:rPr lang="en-US" sz="2000" dirty="0">
                <a:ea typeface="+mn-lt"/>
                <a:cs typeface="+mn-lt"/>
              </a:rPr>
              <a:t>  </a:t>
            </a:r>
            <a:r>
              <a:rPr lang="en-US" sz="2000" dirty="0" err="1">
                <a:ea typeface="+mn-lt"/>
                <a:cs typeface="+mn-lt"/>
              </a:rPr>
              <a:t>còn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có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thuật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toán</a:t>
            </a:r>
            <a:r>
              <a:rPr lang="en-US" sz="2000" dirty="0">
                <a:ea typeface="+mn-lt"/>
                <a:cs typeface="+mn-lt"/>
              </a:rPr>
              <a:t> RO </a:t>
            </a:r>
            <a:r>
              <a:rPr lang="en-US" sz="2000" dirty="0" err="1">
                <a:ea typeface="+mn-lt"/>
                <a:cs typeface="+mn-lt"/>
              </a:rPr>
              <a:t>cũng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miêu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tả</a:t>
            </a:r>
            <a:r>
              <a:rPr lang="en-US" sz="2000" dirty="0">
                <a:ea typeface="+mn-lt"/>
                <a:cs typeface="+mn-lt"/>
              </a:rPr>
              <a:t> ROM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0D979-B6AD-EF7B-92CF-0DFFD8E3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CE4CD-80E5-65E5-0D4C-118C8315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6E50A-3907-27C1-0EE1-B6EAF4E5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15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ABCD6-7255-F27B-D63F-E3786807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E5C64-2BAE-9816-977A-8BFA2ED2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906C5-92C9-0584-B22E-E4DDC01D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14BEC395-2103-DCB2-32E7-F9D6D2BB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" y="452359"/>
            <a:ext cx="6682596" cy="2833395"/>
          </a:xfrm>
          <a:prstGeom prst="rect">
            <a:avLst/>
          </a:prstGeom>
        </p:spPr>
      </p:pic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5CA5FD4C-07E1-54D3-E08E-85D108558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77" y="3363385"/>
            <a:ext cx="5748067" cy="2445984"/>
          </a:xfrm>
          <a:prstGeom prst="rect">
            <a:avLst/>
          </a:prstGeom>
        </p:spPr>
      </p:pic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E978329E-97F8-5EE5-E9C6-BC17A2DEA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664" y="1574382"/>
            <a:ext cx="5676181" cy="33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94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4C64-2376-D263-C83D-C4C68E9E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98" y="250106"/>
            <a:ext cx="10515600" cy="1325563"/>
          </a:xfrm>
        </p:spPr>
        <p:txBody>
          <a:bodyPr/>
          <a:lstStyle/>
          <a:p>
            <a:r>
              <a:rPr lang="en-US" dirty="0">
                <a:cs typeface="Calibri"/>
              </a:rPr>
              <a:t>ROM </a:t>
            </a:r>
            <a:r>
              <a:rPr lang="en-US" dirty="0" err="1">
                <a:cs typeface="Calibri"/>
              </a:rPr>
              <a:t>khảo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sát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tính</a:t>
            </a:r>
            <a:r>
              <a:rPr lang="en-US" dirty="0">
                <a:cs typeface="Calibri"/>
              </a:rPr>
              <a:t> an </a:t>
            </a:r>
            <a:r>
              <a:rPr lang="en-US" dirty="0" err="1">
                <a:cs typeface="Calibri"/>
              </a:rPr>
              <a:t>toàn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của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số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F8ED0-7040-9EF8-E07E-DBD7A6D6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48933-93A1-DAB9-91C6-88039308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6A677-8EF5-6808-1716-E2AEE0D0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CF644-9B5B-BDCD-487B-19A9413E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8" y="1508530"/>
            <a:ext cx="10831901" cy="414728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Thay </a:t>
            </a:r>
            <a:r>
              <a:rPr lang="en-US" sz="2400" dirty="0" err="1">
                <a:ea typeface="+mn-lt"/>
                <a:cs typeface="+mn-lt"/>
              </a:rPr>
              <a:t>vì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ký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trực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tiếp</a:t>
            </a:r>
            <a:r>
              <a:rPr lang="en-US" sz="2400" dirty="0">
                <a:ea typeface="+mn-lt"/>
                <a:cs typeface="+mn-lt"/>
              </a:rPr>
              <a:t>, ta </a:t>
            </a:r>
            <a:r>
              <a:rPr lang="en-US" sz="2400" dirty="0" err="1">
                <a:ea typeface="+mn-lt"/>
                <a:cs typeface="+mn-lt"/>
              </a:rPr>
              <a:t>yêu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cầu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người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ký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phải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băm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thông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điệp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trước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khi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ký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dirty="0" err="1">
                <a:ea typeface="+mn-lt"/>
                <a:cs typeface="+mn-lt"/>
              </a:rPr>
              <a:t>Chư</a:t>
            </a:r>
            <a:r>
              <a:rPr lang="en-US" sz="2400" dirty="0">
                <a:ea typeface="+mn-lt"/>
                <a:cs typeface="+mn-lt"/>
              </a:rPr>
              <a:t>̃ </a:t>
            </a:r>
            <a:r>
              <a:rPr lang="en-US" sz="2400" dirty="0" err="1">
                <a:ea typeface="+mn-lt"/>
                <a:cs typeface="+mn-lt"/>
              </a:rPr>
              <a:t>ký</a:t>
            </a:r>
            <a:r>
              <a:rPr lang="en-US" sz="2400" dirty="0">
                <a:ea typeface="+mn-lt"/>
                <a:cs typeface="+mn-lt"/>
              </a:rPr>
              <a:t> S </a:t>
            </a:r>
            <a:r>
              <a:rPr lang="en-US" sz="2400" dirty="0" err="1">
                <a:ea typeface="+mn-lt"/>
                <a:cs typeface="+mn-lt"/>
              </a:rPr>
              <a:t>thỏa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mãn</a:t>
            </a:r>
            <a:r>
              <a:rPr lang="en-US" sz="2400" dirty="0">
                <a:ea typeface="+mn-lt"/>
                <a:cs typeface="+mn-lt"/>
              </a:rPr>
              <a:t> 𝑠</a:t>
            </a:r>
            <a:r>
              <a:rPr lang="en-US" sz="2400" baseline="30000" dirty="0">
                <a:ea typeface="+mn-lt"/>
                <a:cs typeface="+mn-lt"/>
              </a:rPr>
              <a:t>𝑒</a:t>
            </a:r>
            <a:r>
              <a:rPr lang="en-US" sz="2400" dirty="0">
                <a:ea typeface="+mn-lt"/>
                <a:cs typeface="+mn-lt"/>
              </a:rPr>
              <a:t> mod 𝑁 = 𝐻 (message) 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Giả </a:t>
            </a:r>
            <a:r>
              <a:rPr lang="en-US" sz="2400" dirty="0" err="1">
                <a:ea typeface="+mn-lt"/>
                <a:cs typeface="+mn-lt"/>
              </a:rPr>
              <a:t>sư</a:t>
            </a:r>
            <a:r>
              <a:rPr lang="en-US" sz="2400" dirty="0">
                <a:ea typeface="+mn-lt"/>
                <a:cs typeface="+mn-lt"/>
              </a:rPr>
              <a:t>̉ A </a:t>
            </a:r>
            <a:r>
              <a:rPr lang="en-US" sz="2400" dirty="0" err="1">
                <a:ea typeface="+mn-lt"/>
                <a:cs typeface="+mn-lt"/>
              </a:rPr>
              <a:t>là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thuật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toán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phá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vỡ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lược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đô</a:t>
            </a:r>
            <a:r>
              <a:rPr lang="en-US" sz="2400" dirty="0">
                <a:ea typeface="+mn-lt"/>
                <a:cs typeface="+mn-lt"/>
              </a:rPr>
              <a:t>̀ </a:t>
            </a:r>
            <a:r>
              <a:rPr lang="en-US" sz="2400" dirty="0" err="1">
                <a:ea typeface="+mn-lt"/>
                <a:cs typeface="+mn-lt"/>
              </a:rPr>
              <a:t>chư</a:t>
            </a:r>
            <a:r>
              <a:rPr lang="en-US" sz="2400" dirty="0">
                <a:ea typeface="+mn-lt"/>
                <a:cs typeface="+mn-lt"/>
              </a:rPr>
              <a:t>̃ </a:t>
            </a:r>
            <a:r>
              <a:rPr lang="en-US" sz="2400" dirty="0" err="1">
                <a:ea typeface="+mn-lt"/>
                <a:cs typeface="+mn-lt"/>
              </a:rPr>
              <a:t>ký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nó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lấy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khóa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công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khai</a:t>
            </a:r>
            <a:r>
              <a:rPr lang="en-US" sz="2400" dirty="0">
                <a:ea typeface="+mn-lt"/>
                <a:cs typeface="+mn-lt"/>
              </a:rPr>
              <a:t> (N, e) </a:t>
            </a:r>
            <a:r>
              <a:rPr lang="en-US" sz="2400" dirty="0" err="1">
                <a:ea typeface="+mn-lt"/>
                <a:cs typeface="+mn-lt"/>
              </a:rPr>
              <a:t>và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nó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lấy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bất</a:t>
            </a:r>
            <a:r>
              <a:rPr lang="en-US" sz="2400" dirty="0">
                <a:ea typeface="+mn-lt"/>
                <a:cs typeface="+mn-lt"/>
              </a:rPr>
              <a:t> kì (message, S’). </a:t>
            </a:r>
          </a:p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Mục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đích</a:t>
            </a:r>
            <a:r>
              <a:rPr lang="en-US" sz="2400" dirty="0">
                <a:ea typeface="+mn-lt"/>
                <a:cs typeface="+mn-lt"/>
              </a:rPr>
              <a:t> là </a:t>
            </a:r>
            <a:r>
              <a:rPr lang="en-US" sz="2400" dirty="0" err="1">
                <a:ea typeface="+mn-lt"/>
                <a:cs typeface="+mn-lt"/>
              </a:rPr>
              <a:t>thiết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kê</a:t>
            </a:r>
            <a:r>
              <a:rPr lang="en-US" sz="2400" dirty="0">
                <a:ea typeface="+mn-lt"/>
                <a:cs typeface="+mn-lt"/>
              </a:rPr>
              <a:t>́ </a:t>
            </a:r>
            <a:r>
              <a:rPr lang="en-US" sz="2400" dirty="0" err="1">
                <a:ea typeface="+mn-lt"/>
                <a:cs typeface="+mn-lt"/>
              </a:rPr>
              <a:t>thuật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toán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có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thê</a:t>
            </a:r>
            <a:r>
              <a:rPr lang="en-US" sz="2400" dirty="0">
                <a:ea typeface="+mn-lt"/>
                <a:cs typeface="+mn-lt"/>
              </a:rPr>
              <a:t>̉ </a:t>
            </a:r>
            <a:r>
              <a:rPr lang="en-US" sz="2400" dirty="0" err="1">
                <a:ea typeface="+mn-lt"/>
                <a:cs typeface="+mn-lt"/>
              </a:rPr>
              <a:t>nhận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một</a:t>
            </a:r>
            <a:r>
              <a:rPr lang="en-US" sz="2400" dirty="0">
                <a:ea typeface="+mn-lt"/>
                <a:cs typeface="+mn-lt"/>
              </a:rPr>
              <a:t> RSA (N, e, M) </a:t>
            </a:r>
            <a:r>
              <a:rPr lang="en-US" sz="2400" dirty="0" err="1">
                <a:ea typeface="+mn-lt"/>
                <a:cs typeface="+mn-lt"/>
              </a:rPr>
              <a:t>ngẫu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nhiên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và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giúp</a:t>
            </a:r>
            <a:r>
              <a:rPr lang="en-US" sz="2400" dirty="0">
                <a:ea typeface="+mn-lt"/>
                <a:cs typeface="+mn-lt"/>
              </a:rPr>
              <a:t> ta </a:t>
            </a:r>
            <a:r>
              <a:rPr lang="en-US" sz="2400" dirty="0" err="1">
                <a:ea typeface="+mn-lt"/>
                <a:cs typeface="+mn-lt"/>
              </a:rPr>
              <a:t>xư</a:t>
            </a:r>
            <a:r>
              <a:rPr lang="en-US" sz="2400" dirty="0">
                <a:ea typeface="+mn-lt"/>
                <a:cs typeface="+mn-lt"/>
              </a:rPr>
              <a:t>̉ </a:t>
            </a:r>
            <a:r>
              <a:rPr lang="en-US" sz="2400" dirty="0" err="1">
                <a:ea typeface="+mn-lt"/>
                <a:cs typeface="+mn-lt"/>
              </a:rPr>
              <a:t>lý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lấy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ra</a:t>
            </a:r>
            <a:r>
              <a:rPr lang="en-US" sz="2400" dirty="0">
                <a:ea typeface="+mn-lt"/>
                <a:cs typeface="+mn-lt"/>
              </a:rPr>
              <a:t> S </a:t>
            </a:r>
            <a:r>
              <a:rPr lang="en-US" sz="2400" dirty="0" err="1">
                <a:ea typeface="+mn-lt"/>
                <a:cs typeface="+mn-lt"/>
              </a:rPr>
              <a:t>sao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cho</a:t>
            </a:r>
            <a:r>
              <a:rPr lang="en-US" sz="2400" dirty="0">
                <a:ea typeface="+mn-lt"/>
                <a:cs typeface="+mn-lt"/>
              </a:rPr>
              <a:t> 𝑠</a:t>
            </a:r>
            <a:r>
              <a:rPr lang="en-US" sz="2400" baseline="30000" dirty="0">
                <a:ea typeface="+mn-lt"/>
                <a:cs typeface="+mn-lt"/>
              </a:rPr>
              <a:t>𝑒</a:t>
            </a:r>
            <a:r>
              <a:rPr lang="en-US" sz="2400" dirty="0">
                <a:ea typeface="+mn-lt"/>
                <a:cs typeface="+mn-lt"/>
              </a:rPr>
              <a:t> mod 𝑁 = 𝑀</a:t>
            </a:r>
          </a:p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Đầu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tiên</a:t>
            </a:r>
            <a:r>
              <a:rPr lang="en-US" sz="2400" dirty="0">
                <a:ea typeface="+mn-lt"/>
                <a:cs typeface="+mn-lt"/>
              </a:rPr>
              <a:t>, ta sẽ </a:t>
            </a:r>
            <a:r>
              <a:rPr lang="en-US" sz="2400" dirty="0" err="1">
                <a:ea typeface="+mn-lt"/>
                <a:cs typeface="+mn-lt"/>
              </a:rPr>
              <a:t>gửi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một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khóa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công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khai</a:t>
            </a:r>
            <a:r>
              <a:rPr lang="en-US" sz="2400" dirty="0">
                <a:ea typeface="+mn-lt"/>
                <a:cs typeface="+mn-lt"/>
              </a:rPr>
              <a:t> (N, e). </a:t>
            </a:r>
            <a:r>
              <a:rPr lang="en-US" sz="2400" dirty="0" err="1">
                <a:ea typeface="+mn-lt"/>
                <a:cs typeface="+mn-lt"/>
              </a:rPr>
              <a:t>Vì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sư</a:t>
            </a:r>
            <a:r>
              <a:rPr lang="en-US" sz="2400" dirty="0">
                <a:ea typeface="+mn-lt"/>
                <a:cs typeface="+mn-lt"/>
              </a:rPr>
              <a:t>̉ </a:t>
            </a:r>
            <a:r>
              <a:rPr lang="en-US" sz="2400" dirty="0" err="1">
                <a:ea typeface="+mn-lt"/>
                <a:cs typeface="+mn-lt"/>
              </a:rPr>
              <a:t>dụng</a:t>
            </a:r>
            <a:r>
              <a:rPr lang="en-US" sz="2400" dirty="0">
                <a:ea typeface="+mn-lt"/>
                <a:cs typeface="+mn-lt"/>
              </a:rPr>
              <a:t> ROM, A sẽ </a:t>
            </a:r>
            <a:r>
              <a:rPr lang="en-US" sz="2400" dirty="0" err="1">
                <a:ea typeface="+mn-lt"/>
                <a:cs typeface="+mn-lt"/>
              </a:rPr>
              <a:t>phải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thực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hiện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hàm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băm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dirty="0" err="1">
                <a:ea typeface="+mn-lt"/>
                <a:cs typeface="+mn-lt"/>
              </a:rPr>
              <a:t>Mỗi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khi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hỏi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đê</a:t>
            </a:r>
            <a:r>
              <a:rPr lang="en-US" sz="2400" dirty="0">
                <a:ea typeface="+mn-lt"/>
                <a:cs typeface="+mn-lt"/>
              </a:rPr>
              <a:t>̉ </a:t>
            </a:r>
            <a:r>
              <a:rPr lang="en-US" sz="2400" dirty="0" err="1">
                <a:ea typeface="+mn-lt"/>
                <a:cs typeface="+mn-lt"/>
              </a:rPr>
              <a:t>băm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một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thông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điệp</a:t>
            </a:r>
            <a:r>
              <a:rPr lang="en-US" sz="2400" dirty="0">
                <a:ea typeface="+mn-lt"/>
                <a:cs typeface="+mn-lt"/>
              </a:rPr>
              <a:t>, ta sẽ </a:t>
            </a:r>
            <a:r>
              <a:rPr lang="en-US" sz="2400" dirty="0" err="1">
                <a:ea typeface="+mn-lt"/>
                <a:cs typeface="+mn-lt"/>
              </a:rPr>
              <a:t>chặn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nó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và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gọi</a:t>
            </a:r>
            <a:r>
              <a:rPr lang="en-US" sz="2400" dirty="0">
                <a:ea typeface="+mn-lt"/>
                <a:cs typeface="+mn-lt"/>
              </a:rPr>
              <a:t> oracle, </a:t>
            </a:r>
            <a:r>
              <a:rPr lang="en-US" sz="2400" dirty="0" err="1">
                <a:ea typeface="+mn-lt"/>
                <a:cs typeface="+mn-lt"/>
              </a:rPr>
              <a:t>chọn</a:t>
            </a:r>
            <a:r>
              <a:rPr lang="en-US" sz="2400" dirty="0">
                <a:ea typeface="+mn-lt"/>
                <a:cs typeface="+mn-lt"/>
              </a:rPr>
              <a:t> 1 </a:t>
            </a:r>
            <a:r>
              <a:rPr lang="en-US" sz="2400" dirty="0" err="1">
                <a:ea typeface="+mn-lt"/>
                <a:cs typeface="+mn-lt"/>
              </a:rPr>
              <a:t>giá</a:t>
            </a:r>
            <a:r>
              <a:rPr lang="en-US" sz="2400" dirty="0">
                <a:ea typeface="+mn-lt"/>
                <a:cs typeface="+mn-lt"/>
              </a:rPr>
              <a:t> trị r </a:t>
            </a:r>
            <a:r>
              <a:rPr lang="en-US" sz="2400" dirty="0" err="1">
                <a:ea typeface="+mn-lt"/>
                <a:cs typeface="+mn-lt"/>
              </a:rPr>
              <a:t>ngẫu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nhiên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sao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cho</a:t>
            </a:r>
            <a:r>
              <a:rPr lang="en-US" sz="2400" dirty="0">
                <a:ea typeface="+mn-lt"/>
                <a:cs typeface="+mn-lt"/>
              </a:rPr>
              <a:t> 0 &lt;= r &lt; N </a:t>
            </a:r>
            <a:r>
              <a:rPr lang="en-US" sz="2400" dirty="0" err="1">
                <a:ea typeface="+mn-lt"/>
                <a:cs typeface="+mn-lt"/>
              </a:rPr>
              <a:t>và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tra</a:t>
            </a:r>
            <a:r>
              <a:rPr lang="en-US" sz="2400" dirty="0">
                <a:ea typeface="+mn-lt"/>
                <a:cs typeface="+mn-lt"/>
              </a:rPr>
              <a:t>̉ </a:t>
            </a:r>
            <a:r>
              <a:rPr lang="en-US" sz="2400" dirty="0" err="1">
                <a:ea typeface="+mn-lt"/>
                <a:cs typeface="+mn-lt"/>
              </a:rPr>
              <a:t>lời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truy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vấn</a:t>
            </a:r>
            <a:r>
              <a:rPr lang="en-US" sz="2400" dirty="0">
                <a:ea typeface="+mn-lt"/>
                <a:cs typeface="+mn-lt"/>
              </a:rPr>
              <a:t>: 𝐻 (𝑚𝑒𝑠𝑠𝑎𝑔𝑒) = 𝑀 ∗ 𝑟</a:t>
            </a:r>
            <a:r>
              <a:rPr lang="en-US" sz="2400" baseline="30000" dirty="0">
                <a:ea typeface="+mn-lt"/>
                <a:cs typeface="+mn-lt"/>
              </a:rPr>
              <a:t>𝑒</a:t>
            </a:r>
            <a:r>
              <a:rPr lang="en-US" sz="2400" dirty="0">
                <a:ea typeface="+mn-lt"/>
                <a:cs typeface="+mn-lt"/>
              </a:rPr>
              <a:t> mod 𝑁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Bởi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vì</a:t>
            </a:r>
            <a:r>
              <a:rPr lang="en-US" sz="2400" dirty="0">
                <a:ea typeface="+mn-lt"/>
                <a:cs typeface="+mn-lt"/>
              </a:rPr>
              <a:t> r </a:t>
            </a:r>
            <a:r>
              <a:rPr lang="en-US" sz="2400" dirty="0" err="1">
                <a:ea typeface="+mn-lt"/>
                <a:cs typeface="+mn-lt"/>
              </a:rPr>
              <a:t>ngẫu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nhiên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nên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hàm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băm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cũng</a:t>
            </a:r>
            <a:r>
              <a:rPr lang="en-US" sz="2400" dirty="0">
                <a:ea typeface="+mn-lt"/>
                <a:cs typeface="+mn-lt"/>
              </a:rPr>
              <a:t> là </a:t>
            </a:r>
            <a:r>
              <a:rPr lang="en-US" sz="2400" dirty="0" err="1">
                <a:ea typeface="+mn-lt"/>
                <a:cs typeface="+mn-lt"/>
              </a:rPr>
              <a:t>ngẫu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nhiên</a:t>
            </a:r>
            <a:r>
              <a:rPr lang="en-US" sz="2400" dirty="0">
                <a:ea typeface="+mn-lt"/>
                <a:cs typeface="+mn-lt"/>
              </a:rPr>
              <a:t>. Ta </a:t>
            </a:r>
            <a:r>
              <a:rPr lang="en-US" sz="2400" dirty="0" err="1">
                <a:ea typeface="+mn-lt"/>
                <a:cs typeface="+mn-lt"/>
              </a:rPr>
              <a:t>gia</a:t>
            </a:r>
            <a:r>
              <a:rPr lang="en-US" sz="2400" dirty="0">
                <a:ea typeface="+mn-lt"/>
                <a:cs typeface="+mn-lt"/>
              </a:rPr>
              <a:t>̉ </a:t>
            </a:r>
            <a:r>
              <a:rPr lang="en-US" sz="2400" dirty="0" err="1">
                <a:ea typeface="+mn-lt"/>
                <a:cs typeface="+mn-lt"/>
              </a:rPr>
              <a:t>sư</a:t>
            </a:r>
            <a:r>
              <a:rPr lang="en-US" sz="2400" dirty="0">
                <a:ea typeface="+mn-lt"/>
                <a:cs typeface="+mn-lt"/>
              </a:rPr>
              <a:t>̉ A sẽ </a:t>
            </a:r>
            <a:r>
              <a:rPr lang="en-US" sz="2400" dirty="0" err="1">
                <a:ea typeface="+mn-lt"/>
                <a:cs typeface="+mn-lt"/>
              </a:rPr>
              <a:t>gửi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một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thông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điệp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gia</a:t>
            </a:r>
            <a:r>
              <a:rPr lang="en-US" sz="2400" dirty="0">
                <a:ea typeface="+mn-lt"/>
                <a:cs typeface="+mn-lt"/>
              </a:rPr>
              <a:t>̉ </a:t>
            </a:r>
            <a:r>
              <a:rPr lang="en-US" sz="2400" dirty="0" err="1">
                <a:ea typeface="+mn-lt"/>
                <a:cs typeface="+mn-lt"/>
              </a:rPr>
              <a:t>mạo</a:t>
            </a:r>
            <a:r>
              <a:rPr lang="en-US" sz="2400" dirty="0">
                <a:ea typeface="+mn-lt"/>
                <a:cs typeface="+mn-lt"/>
              </a:rPr>
              <a:t> (message, S’) </a:t>
            </a:r>
            <a:r>
              <a:rPr lang="en-US" sz="2400" dirty="0" err="1">
                <a:ea typeface="+mn-lt"/>
                <a:cs typeface="+mn-lt"/>
              </a:rPr>
              <a:t>thỏa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mãn</a:t>
            </a:r>
            <a:r>
              <a:rPr lang="en-US" sz="2400" dirty="0">
                <a:ea typeface="+mn-lt"/>
                <a:cs typeface="+mn-lt"/>
              </a:rPr>
              <a:t> 𝑠′</a:t>
            </a:r>
            <a:r>
              <a:rPr lang="en-US" sz="2400" baseline="30000" dirty="0">
                <a:ea typeface="+mn-lt"/>
                <a:cs typeface="+mn-lt"/>
              </a:rPr>
              <a:t>𝑒</a:t>
            </a:r>
            <a:r>
              <a:rPr lang="en-US" sz="2400" dirty="0">
                <a:ea typeface="+mn-lt"/>
                <a:cs typeface="+mn-lt"/>
              </a:rPr>
              <a:t> mod 𝑁 = 𝐻 (message)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Nếu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trường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hợp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này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xảy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ra</a:t>
            </a:r>
            <a:r>
              <a:rPr lang="en-US" sz="2400" dirty="0">
                <a:ea typeface="+mn-lt"/>
                <a:cs typeface="+mn-lt"/>
              </a:rPr>
              <a:t>, ta </a:t>
            </a:r>
            <a:r>
              <a:rPr lang="en-US" sz="2400" dirty="0" err="1">
                <a:ea typeface="+mn-lt"/>
                <a:cs typeface="+mn-lt"/>
              </a:rPr>
              <a:t>phải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tìm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giá</a:t>
            </a:r>
            <a:r>
              <a:rPr lang="en-US" sz="2400" dirty="0">
                <a:ea typeface="+mn-lt"/>
                <a:cs typeface="+mn-lt"/>
              </a:rPr>
              <a:t> trị r </a:t>
            </a:r>
            <a:r>
              <a:rPr lang="en-US" sz="2400" dirty="0" err="1">
                <a:ea typeface="+mn-lt"/>
                <a:cs typeface="+mn-lt"/>
              </a:rPr>
              <a:t>được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dùng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đê</a:t>
            </a:r>
            <a:r>
              <a:rPr lang="en-US" sz="2400" dirty="0">
                <a:ea typeface="+mn-lt"/>
                <a:cs typeface="+mn-lt"/>
              </a:rPr>
              <a:t>̉ </a:t>
            </a:r>
            <a:r>
              <a:rPr lang="en-US" sz="2400" dirty="0" err="1">
                <a:ea typeface="+mn-lt"/>
                <a:cs typeface="+mn-lt"/>
              </a:rPr>
              <a:t>tính</a:t>
            </a:r>
            <a:r>
              <a:rPr lang="en-US" sz="2400" dirty="0">
                <a:ea typeface="+mn-lt"/>
                <a:cs typeface="+mn-lt"/>
              </a:rPr>
              <a:t> H  : 𝑠 = 𝑠 ′ ∕ 𝑟 mod 𝑁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2068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AA83-060C-4D00-C65C-BDE06EA0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ROM </a:t>
            </a:r>
            <a:r>
              <a:rPr lang="en-US" dirty="0" err="1">
                <a:cs typeface="Calibri"/>
              </a:rPr>
              <a:t>khảo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sát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các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thể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số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khác</a:t>
            </a:r>
            <a:r>
              <a:rPr lang="en-US" dirty="0">
                <a:cs typeface="Calibri"/>
              </a:rPr>
              <a:t>  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501A0-7229-663D-832D-96965A94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C2964-17E6-30F9-0FD5-4EBB0886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EEDE2-9C22-134D-C03C-B945A2B2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286AC-CDBA-7091-2452-42CB7C5C3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Với</a:t>
            </a:r>
            <a:r>
              <a:rPr lang="en-US" dirty="0">
                <a:cs typeface="Calibri" panose="020F0502020204030204"/>
              </a:rPr>
              <a:t> ECDSA hay ECDSA+ </a:t>
            </a:r>
            <a:r>
              <a:rPr lang="en-US" dirty="0" err="1">
                <a:cs typeface="Calibri" panose="020F0502020204030204"/>
              </a:rPr>
              <a:t>không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chỉ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dựa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vào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ngẫu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nhiên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cho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khóa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sinh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mà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còn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cần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một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giá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trị</a:t>
            </a:r>
            <a:r>
              <a:rPr lang="en-US" dirty="0">
                <a:cs typeface="Calibri" panose="020F0502020204030204"/>
              </a:rPr>
              <a:t> k </a:t>
            </a:r>
            <a:r>
              <a:rPr lang="en-US" dirty="0" err="1">
                <a:cs typeface="Calibri" panose="020F0502020204030204"/>
              </a:rPr>
              <a:t>ngẫu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nhiên</a:t>
            </a:r>
            <a:r>
              <a:rPr lang="en-US" dirty="0"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Còn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với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biến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thể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khác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ECSchonrr</a:t>
            </a:r>
            <a:r>
              <a:rPr lang="en-US" dirty="0">
                <a:cs typeface="Calibri" panose="020F0502020204030204"/>
              </a:rPr>
              <a:t>* </a:t>
            </a:r>
            <a:r>
              <a:rPr lang="en-US" dirty="0" err="1">
                <a:ea typeface="+mn-lt"/>
                <a:cs typeface="+mn-lt"/>
              </a:rPr>
              <a:t>sư</a:t>
            </a:r>
            <a:r>
              <a:rPr lang="en-US" dirty="0">
                <a:ea typeface="+mn-lt"/>
                <a:cs typeface="+mn-lt"/>
              </a:rPr>
              <a:t>̉ </a:t>
            </a:r>
            <a:r>
              <a:rPr lang="en-US" dirty="0" err="1">
                <a:ea typeface="+mn-lt"/>
                <a:cs typeface="+mn-lt"/>
              </a:rPr>
              <a:t>dụng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nhóm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đường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cong</a:t>
            </a:r>
            <a:r>
              <a:rPr lang="en-US" dirty="0">
                <a:ea typeface="+mn-lt"/>
                <a:cs typeface="+mn-lt"/>
              </a:rPr>
              <a:t> elliptic 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̀ </a:t>
            </a:r>
            <a:r>
              <a:rPr lang="en-US" dirty="0" err="1">
                <a:ea typeface="+mn-lt"/>
                <a:cs typeface="+mn-lt"/>
              </a:rPr>
              <a:t>xác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định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khoảng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thời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khóa</a:t>
            </a:r>
            <a:r>
              <a:rPr lang="en-US" dirty="0">
                <a:ea typeface="+mn-lt"/>
                <a:cs typeface="+mn-lt"/>
              </a:rPr>
              <a:t> k </a:t>
            </a:r>
            <a:r>
              <a:rPr lang="en-US" dirty="0" err="1">
                <a:ea typeface="+mn-lt"/>
                <a:cs typeface="+mn-lt"/>
              </a:rPr>
              <a:t>một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cách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xác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định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chư</a:t>
            </a:r>
            <a:r>
              <a:rPr lang="en-US" dirty="0">
                <a:ea typeface="+mn-lt"/>
                <a:cs typeface="+mn-lt"/>
              </a:rPr>
              <a:t>́ </a:t>
            </a:r>
            <a:r>
              <a:rPr lang="en-US" dirty="0" err="1">
                <a:ea typeface="+mn-lt"/>
                <a:cs typeface="+mn-lt"/>
              </a:rPr>
              <a:t>không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phải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ngẫu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nhiên</a:t>
            </a:r>
            <a:r>
              <a:rPr lang="en-US" dirty="0">
                <a:cs typeface="Calibri" panose="020F0502020204030204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7182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F33E6-9175-C74E-568B-4F10BD0D08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2619" y="1224822"/>
            <a:ext cx="2207046" cy="2204178"/>
          </a:xfrm>
          <a:blipFill>
            <a:blip r:embed="rId2"/>
            <a:stretch>
              <a:fillRect/>
            </a:stretch>
          </a:blipFill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71" y="410655"/>
            <a:ext cx="5806440" cy="1325880"/>
          </a:xfrm>
        </p:spPr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quan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/>
              <a:t>Chữ kí số (Digital Signature) là những thông tin đi kèm với dữ liệu nhằm chứng thực nguồn gốc và nội dung của văn bản</a:t>
            </a:r>
            <a:r>
              <a:rPr lang="en-US"/>
              <a:t>.</a:t>
            </a:r>
          </a:p>
          <a:p>
            <a:endParaRPr lang="en-US"/>
          </a:p>
          <a:p>
            <a:r>
              <a:rPr lang="vi-VN"/>
              <a:t>Chữ ký số bao gồm 3 thành phần:</a:t>
            </a:r>
            <a:endParaRPr lang="en-US"/>
          </a:p>
          <a:p>
            <a:r>
              <a:rPr lang="vi-VN"/>
              <a:t> 1. Thuật toán tạo ra khóa.</a:t>
            </a:r>
            <a:endParaRPr lang="en-US"/>
          </a:p>
          <a:p>
            <a:r>
              <a:rPr lang="vi-VN"/>
              <a:t> 2. Hàm tạo chữ ký là hàm tính toán chữ ký trên cơ sở khóa mật và dữ liệu cần ký. </a:t>
            </a:r>
            <a:endParaRPr lang="en-US"/>
          </a:p>
          <a:p>
            <a:r>
              <a:rPr lang="vi-VN"/>
              <a:t>3. Hàm kiểm tra chữ ký là hàm kiểm tra xem chữ ký đã cho có đúng với khóa công cộng không. </a:t>
            </a:r>
            <a:endParaRPr lang="en-US"/>
          </a:p>
          <a:p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FC8E4B2-6C7F-C114-A7F2-14A22F80D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56142" y="2453493"/>
            <a:ext cx="3096807" cy="3096807"/>
          </a:xfr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171700"/>
            <a:ext cx="5559552" cy="2514600"/>
          </a:xfrm>
        </p:spPr>
        <p:txBody>
          <a:bodyPr anchor="ctr">
            <a:normAutofit/>
          </a:bodyPr>
          <a:lstStyle/>
          <a:p>
            <a:r>
              <a:rPr lang="en-US"/>
              <a:t>DEMO</a:t>
            </a:r>
          </a:p>
        </p:txBody>
      </p:sp>
      <p:sp>
        <p:nvSpPr>
          <p:cNvPr id="3" name="Date Placeholder 11">
            <a:extLst>
              <a:ext uri="{FF2B5EF4-FFF2-40B4-BE49-F238E27FC236}">
                <a16:creationId xmlns:a16="http://schemas.microsoft.com/office/drawing/2014/main" id="{EE9A1059-F602-94A1-F7F8-D72FEA1920E0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</p:spTree>
    <p:extLst>
      <p:ext uri="{BB962C8B-B14F-4D97-AF65-F5344CB8AC3E}">
        <p14:creationId xmlns:p14="http://schemas.microsoft.com/office/powerpoint/2010/main" val="903554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BA8B-BA18-B101-A238-6776B98D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err="1"/>
              <a:t>Thuật</a:t>
            </a:r>
            <a:r>
              <a:rPr lang="en-SG"/>
              <a:t> </a:t>
            </a:r>
            <a:r>
              <a:rPr lang="en-SG" err="1"/>
              <a:t>toán</a:t>
            </a:r>
            <a:r>
              <a:rPr lang="en-SG"/>
              <a:t> </a:t>
            </a:r>
            <a:r>
              <a:rPr lang="en-SG" err="1"/>
              <a:t>mã</a:t>
            </a:r>
            <a:r>
              <a:rPr lang="en-SG"/>
              <a:t> </a:t>
            </a:r>
            <a:r>
              <a:rPr lang="en-SG" err="1"/>
              <a:t>hóa</a:t>
            </a:r>
            <a:r>
              <a:rPr lang="en-SG"/>
              <a:t> RSA</a:t>
            </a:r>
            <a:br>
              <a:rPr lang="en-SG"/>
            </a:br>
            <a:r>
              <a:rPr lang="en-SG" err="1"/>
              <a:t>Tạo</a:t>
            </a:r>
            <a:r>
              <a:rPr lang="en-SG"/>
              <a:t> </a:t>
            </a:r>
            <a:r>
              <a:rPr lang="en-SG" err="1"/>
              <a:t>khóa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3984D-090E-C0D4-76C4-E836C379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05C66-A8E1-31CC-0BBE-413461A4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CD17B-B656-0443-0C44-C51BF75F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F43A1A-C5C7-1777-A990-FA4F0AA8F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84"/>
          <a:stretch/>
        </p:blipFill>
        <p:spPr>
          <a:xfrm>
            <a:off x="2333459" y="1690688"/>
            <a:ext cx="7525082" cy="4434808"/>
          </a:xfrm>
        </p:spPr>
      </p:pic>
    </p:spTree>
    <p:extLst>
      <p:ext uri="{BB962C8B-B14F-4D97-AF65-F5344CB8AC3E}">
        <p14:creationId xmlns:p14="http://schemas.microsoft.com/office/powerpoint/2010/main" val="782949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BA8B-BA18-B101-A238-6776B98D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err="1"/>
              <a:t>Thuật</a:t>
            </a:r>
            <a:r>
              <a:rPr lang="en-SG"/>
              <a:t> </a:t>
            </a:r>
            <a:r>
              <a:rPr lang="en-SG" err="1"/>
              <a:t>toán</a:t>
            </a:r>
            <a:r>
              <a:rPr lang="en-SG"/>
              <a:t> </a:t>
            </a:r>
            <a:r>
              <a:rPr lang="en-SG" err="1"/>
              <a:t>mã</a:t>
            </a:r>
            <a:r>
              <a:rPr lang="en-SG"/>
              <a:t> </a:t>
            </a:r>
            <a:r>
              <a:rPr lang="en-SG" err="1"/>
              <a:t>hóa</a:t>
            </a:r>
            <a:r>
              <a:rPr lang="en-SG"/>
              <a:t> RSA</a:t>
            </a:r>
            <a:br>
              <a:rPr lang="en-SG"/>
            </a:br>
            <a:r>
              <a:rPr lang="en-SG" err="1"/>
              <a:t>Mã</a:t>
            </a:r>
            <a:r>
              <a:rPr lang="en-SG"/>
              <a:t> </a:t>
            </a:r>
            <a:r>
              <a:rPr lang="en-SG" err="1"/>
              <a:t>hóa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3984D-090E-C0D4-76C4-E836C379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05C66-A8E1-31CC-0BBE-413461A4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CD17B-B656-0443-0C44-C51BF75F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A1B4E0C-413C-3F78-1737-8EBD773A2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915" y="2094676"/>
            <a:ext cx="10228170" cy="2557042"/>
          </a:xfrm>
        </p:spPr>
      </p:pic>
    </p:spTree>
    <p:extLst>
      <p:ext uri="{BB962C8B-B14F-4D97-AF65-F5344CB8AC3E}">
        <p14:creationId xmlns:p14="http://schemas.microsoft.com/office/powerpoint/2010/main" val="3727058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BA8B-BA18-B101-A238-6776B98D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err="1"/>
              <a:t>Thuật</a:t>
            </a:r>
            <a:r>
              <a:rPr lang="en-SG"/>
              <a:t> </a:t>
            </a:r>
            <a:r>
              <a:rPr lang="en-SG" err="1"/>
              <a:t>toán</a:t>
            </a:r>
            <a:r>
              <a:rPr lang="en-SG"/>
              <a:t> </a:t>
            </a:r>
            <a:r>
              <a:rPr lang="en-SG" err="1"/>
              <a:t>mã</a:t>
            </a:r>
            <a:r>
              <a:rPr lang="en-SG"/>
              <a:t> </a:t>
            </a:r>
            <a:r>
              <a:rPr lang="en-SG" err="1"/>
              <a:t>hóa</a:t>
            </a:r>
            <a:r>
              <a:rPr lang="en-SG"/>
              <a:t> RSA</a:t>
            </a:r>
            <a:br>
              <a:rPr lang="en-SG"/>
            </a:br>
            <a:r>
              <a:rPr lang="en-SG" err="1"/>
              <a:t>Giải</a:t>
            </a:r>
            <a:r>
              <a:rPr lang="en-SG"/>
              <a:t> </a:t>
            </a:r>
            <a:r>
              <a:rPr lang="en-SG" err="1"/>
              <a:t>mã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3984D-090E-C0D4-76C4-E836C379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05C66-A8E1-31CC-0BBE-413461A4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CD17B-B656-0443-0C44-C51BF75F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10D5FF-5AB6-5F04-3F16-AC7DC134D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418" y="1753246"/>
            <a:ext cx="9197164" cy="3351508"/>
          </a:xfrm>
        </p:spPr>
      </p:pic>
    </p:spTree>
    <p:extLst>
      <p:ext uri="{BB962C8B-B14F-4D97-AF65-F5344CB8AC3E}">
        <p14:creationId xmlns:p14="http://schemas.microsoft.com/office/powerpoint/2010/main" val="941975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BA8B-BA18-B101-A238-6776B98D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err="1"/>
              <a:t>Thuật</a:t>
            </a:r>
            <a:r>
              <a:rPr lang="en-SG"/>
              <a:t> </a:t>
            </a:r>
            <a:r>
              <a:rPr lang="en-SG" err="1"/>
              <a:t>toán</a:t>
            </a:r>
            <a:r>
              <a:rPr lang="en-SG"/>
              <a:t> </a:t>
            </a:r>
            <a:r>
              <a:rPr lang="en-SG" err="1"/>
              <a:t>băm</a:t>
            </a:r>
            <a:r>
              <a:rPr lang="en-SG"/>
              <a:t> SHA-1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3984D-090E-C0D4-76C4-E836C379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05C66-A8E1-31CC-0BBE-413461A4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CD17B-B656-0443-0C44-C51BF75F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364707-770B-EC87-B8C4-8A406D06C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013" y="1370575"/>
            <a:ext cx="3364483" cy="463460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C710E5-85F5-B774-387D-BF84F7A16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82"/>
          <a:stretch/>
        </p:blipFill>
        <p:spPr>
          <a:xfrm>
            <a:off x="6184798" y="3146323"/>
            <a:ext cx="5585944" cy="77050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DE8B20-210B-FC42-9068-C5FD2AA69588}"/>
              </a:ext>
            </a:extLst>
          </p:cNvPr>
          <p:cNvSpPr/>
          <p:nvPr/>
        </p:nvSpPr>
        <p:spPr>
          <a:xfrm>
            <a:off x="5082971" y="3322755"/>
            <a:ext cx="924233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0487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2640-374D-6021-8487-BEF723C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err="1"/>
              <a:t>Thuật</a:t>
            </a:r>
            <a:r>
              <a:rPr lang="en-SG"/>
              <a:t> </a:t>
            </a:r>
            <a:r>
              <a:rPr lang="en-SG" err="1"/>
              <a:t>toán</a:t>
            </a:r>
            <a:r>
              <a:rPr lang="en-SG"/>
              <a:t> </a:t>
            </a:r>
            <a:r>
              <a:rPr lang="en-SG" err="1"/>
              <a:t>chữ</a:t>
            </a:r>
            <a:r>
              <a:rPr lang="en-SG"/>
              <a:t> </a:t>
            </a:r>
            <a:r>
              <a:rPr lang="en-SG" err="1"/>
              <a:t>ký</a:t>
            </a:r>
            <a:r>
              <a:rPr lang="en-SG"/>
              <a:t> </a:t>
            </a:r>
            <a:r>
              <a:rPr lang="en-SG" err="1"/>
              <a:t>số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BAC16-F0DC-9C5B-EE67-DB49F4710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err="1"/>
              <a:t>Quá</a:t>
            </a:r>
            <a:r>
              <a:rPr lang="en-SG"/>
              <a:t> </a:t>
            </a:r>
            <a:r>
              <a:rPr lang="en-SG" err="1"/>
              <a:t>trình</a:t>
            </a:r>
            <a:r>
              <a:rPr lang="en-SG"/>
              <a:t> </a:t>
            </a:r>
            <a:r>
              <a:rPr lang="en-SG" err="1"/>
              <a:t>ký</a:t>
            </a:r>
            <a:endParaRPr lang="en-SG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7B14FEC-C953-EBBA-10F3-E71FD2F889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0657" y="2505075"/>
            <a:ext cx="3736048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17943-6CE9-4621-2A1D-C69B7AE0C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err="1"/>
              <a:t>Quá</a:t>
            </a:r>
            <a:r>
              <a:rPr lang="en-SG"/>
              <a:t> </a:t>
            </a:r>
            <a:r>
              <a:rPr lang="en-SG" err="1"/>
              <a:t>trình</a:t>
            </a:r>
            <a:r>
              <a:rPr lang="en-SG"/>
              <a:t> </a:t>
            </a:r>
            <a:r>
              <a:rPr lang="en-SG" err="1"/>
              <a:t>xác</a:t>
            </a:r>
            <a:r>
              <a:rPr lang="en-SG"/>
              <a:t> </a:t>
            </a:r>
            <a:r>
              <a:rPr lang="en-SG" err="1"/>
              <a:t>nhận</a:t>
            </a:r>
            <a:endParaRPr lang="en-SG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69197E2-F269-C07C-9168-2E001CE35C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4002801"/>
            <a:ext cx="5183188" cy="689136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F278C-92B6-C5AC-1E95-1ADCA6D7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C0A2B-1F22-0823-76C3-6359FB01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85A35-EBC0-84B0-5E59-CF39548E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432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BA8B-BA18-B101-A238-6776B98D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err="1"/>
              <a:t>Thuật</a:t>
            </a:r>
            <a:r>
              <a:rPr lang="en-SG"/>
              <a:t> </a:t>
            </a:r>
            <a:r>
              <a:rPr lang="en-SG" err="1"/>
              <a:t>toán</a:t>
            </a:r>
            <a:r>
              <a:rPr lang="en-SG"/>
              <a:t> </a:t>
            </a:r>
            <a:r>
              <a:rPr lang="en-SG" err="1"/>
              <a:t>chữ</a:t>
            </a:r>
            <a:r>
              <a:rPr lang="en-SG"/>
              <a:t> </a:t>
            </a:r>
            <a:r>
              <a:rPr lang="en-SG" err="1"/>
              <a:t>ký</a:t>
            </a:r>
            <a:r>
              <a:rPr lang="en-SG"/>
              <a:t> </a:t>
            </a:r>
            <a:r>
              <a:rPr lang="en-SG" err="1"/>
              <a:t>số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3984D-090E-C0D4-76C4-E836C379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05C66-A8E1-31CC-0BBE-413461A4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CD17B-B656-0443-0C44-C51BF75F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C710E5-85F5-B774-387D-BF84F7A16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2"/>
          <a:stretch/>
        </p:blipFill>
        <p:spPr>
          <a:xfrm>
            <a:off x="6184798" y="3146323"/>
            <a:ext cx="5585944" cy="77050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DE8B20-210B-FC42-9068-C5FD2AA69588}"/>
              </a:ext>
            </a:extLst>
          </p:cNvPr>
          <p:cNvSpPr/>
          <p:nvPr/>
        </p:nvSpPr>
        <p:spPr>
          <a:xfrm>
            <a:off x="5082971" y="3322755"/>
            <a:ext cx="924233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7C91DC-132F-1F9B-FD32-16ECF2DA1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8172" y="1987225"/>
            <a:ext cx="3913112" cy="3859213"/>
          </a:xfrm>
        </p:spPr>
      </p:pic>
    </p:spTree>
    <p:extLst>
      <p:ext uri="{BB962C8B-B14F-4D97-AF65-F5344CB8AC3E}">
        <p14:creationId xmlns:p14="http://schemas.microsoft.com/office/powerpoint/2010/main" val="3962041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37</a:t>
            </a:fld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err="1"/>
              <a:t>Nhóm</a:t>
            </a:r>
            <a:r>
              <a:rPr lang="en-US"/>
              <a:t> 7 </a:t>
            </a:r>
          </a:p>
          <a:p>
            <a:pPr>
              <a:spcBef>
                <a:spcPts val="3000"/>
              </a:spcBef>
            </a:pPr>
            <a:r>
              <a:rPr lang="en-US" sz="1800" err="1"/>
              <a:t>Chủ</a:t>
            </a:r>
            <a:r>
              <a:rPr lang="en-US" sz="1800"/>
              <a:t> </a:t>
            </a:r>
            <a:r>
              <a:rPr lang="en-US" sz="1800" err="1"/>
              <a:t>đề</a:t>
            </a:r>
            <a:r>
              <a:rPr lang="en-US" sz="1800"/>
              <a:t> : </a:t>
            </a:r>
            <a:r>
              <a:rPr lang="en-US" sz="1800" err="1"/>
              <a:t>Chữ</a:t>
            </a:r>
            <a:r>
              <a:rPr lang="en-US" sz="1800"/>
              <a:t> </a:t>
            </a:r>
            <a:r>
              <a:rPr lang="en-US" sz="1800" err="1"/>
              <a:t>ký</a:t>
            </a:r>
            <a:r>
              <a:rPr lang="en-US" sz="1800"/>
              <a:t> </a:t>
            </a:r>
            <a:r>
              <a:rPr lang="en-US" sz="1800" err="1"/>
              <a:t>số</a:t>
            </a:r>
            <a:endParaRPr lang="en-US" sz="1800"/>
          </a:p>
          <a:p>
            <a:pPr>
              <a:spcBef>
                <a:spcPts val="3000"/>
              </a:spcBef>
            </a:pPr>
            <a:r>
              <a:rPr lang="en-US" sz="1800" err="1"/>
              <a:t>Giáo</a:t>
            </a:r>
            <a:r>
              <a:rPr lang="en-US" sz="1800"/>
              <a:t> </a:t>
            </a:r>
            <a:r>
              <a:rPr lang="en-US" sz="1800" err="1"/>
              <a:t>viên</a:t>
            </a:r>
            <a:r>
              <a:rPr lang="en-US" sz="1800"/>
              <a:t> </a:t>
            </a:r>
            <a:r>
              <a:rPr lang="en-US" sz="1800" err="1"/>
              <a:t>hướng</a:t>
            </a:r>
            <a:r>
              <a:rPr lang="en-US" sz="1800"/>
              <a:t> </a:t>
            </a:r>
            <a:r>
              <a:rPr lang="en-US" sz="1800" err="1"/>
              <a:t>dẫn</a:t>
            </a:r>
            <a:r>
              <a:rPr lang="en-US" sz="1800"/>
              <a:t> : PGS.TS. </a:t>
            </a:r>
            <a:r>
              <a:rPr lang="en-US" sz="1800" err="1"/>
              <a:t>Nguyễn</a:t>
            </a:r>
            <a:r>
              <a:rPr lang="en-US" sz="1800"/>
              <a:t> Linh </a:t>
            </a:r>
            <a:r>
              <a:rPr lang="en-US" sz="1800" err="1"/>
              <a:t>Giang</a:t>
            </a:r>
            <a:endParaRPr lang="en-US" sz="1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Yêu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 </a:t>
            </a:r>
            <a:r>
              <a:rPr lang="en-US" err="1"/>
              <a:t>chữ</a:t>
            </a:r>
            <a:r>
              <a:rPr lang="en-US"/>
              <a:t> </a:t>
            </a:r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số</a:t>
            </a:r>
            <a:endParaRPr lang="en-US"/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489263"/>
              </p:ext>
            </p:extLst>
          </p:nvPr>
        </p:nvGraphicFramePr>
        <p:xfrm>
          <a:off x="996696" y="1581912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15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52D7-B044-C6F1-86D2-D67F6E16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chất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chữ</a:t>
            </a:r>
            <a:r>
              <a:rPr lang="en-US"/>
              <a:t> </a:t>
            </a:r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số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979DF-5D81-A688-22E3-1D66ADF19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err="1"/>
              <a:t>Chuỗi</a:t>
            </a:r>
            <a:r>
              <a:rPr lang="en-US"/>
              <a:t> </a:t>
            </a:r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phụ</a:t>
            </a:r>
            <a:r>
              <a:rPr lang="en-US"/>
              <a:t> </a:t>
            </a:r>
            <a:r>
              <a:rPr lang="en-US" err="1"/>
              <a:t>thuộc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tin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61263EB-B535-50F4-7768-4F33A2872E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000" y="3429000"/>
            <a:ext cx="3539263" cy="171701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40541-702B-3793-539E-68444D97C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mới</a:t>
            </a:r>
            <a:r>
              <a:rPr lang="en-US"/>
              <a:t> </a:t>
            </a:r>
            <a:r>
              <a:rPr lang="en-US" err="1"/>
              <a:t>có</a:t>
            </a:r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0E636A6-4F8A-63F5-C377-48C5865C2B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452938" y="3551807"/>
            <a:ext cx="3292475" cy="1591123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85081-60C3-4E8D-480C-655A1414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8E6C0-6E42-BB4C-7907-4514CEBF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52938-C0EC-0B5C-747B-80BD2753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8CF70B0-A0B6-BC5F-8EB3-0235425A64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 err="1"/>
              <a:t>Gần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thể </a:t>
            </a:r>
            <a:r>
              <a:rPr lang="en-US" err="1"/>
              <a:t>giả</a:t>
            </a:r>
            <a:r>
              <a:rPr lang="en-US"/>
              <a:t> </a:t>
            </a:r>
            <a:r>
              <a:rPr lang="en-US" err="1"/>
              <a:t>mạo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07E26401-5F51-67A7-B0AF-53E72DE0646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8064500" y="3639577"/>
            <a:ext cx="3292475" cy="1415583"/>
          </a:xfrm>
        </p:spPr>
      </p:pic>
    </p:spTree>
    <p:extLst>
      <p:ext uri="{BB962C8B-B14F-4D97-AF65-F5344CB8AC3E}">
        <p14:creationId xmlns:p14="http://schemas.microsoft.com/office/powerpoint/2010/main" val="333954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2503-3C95-87B9-FC00-3D17B21F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</a:t>
            </a:r>
            <a:r>
              <a:rPr lang="en-US" err="1"/>
              <a:t>sánh</a:t>
            </a:r>
            <a:r>
              <a:rPr lang="en-US"/>
              <a:t> </a:t>
            </a:r>
            <a:r>
              <a:rPr lang="en-US" err="1"/>
              <a:t>chữ</a:t>
            </a:r>
            <a:r>
              <a:rPr lang="en-US"/>
              <a:t> </a:t>
            </a:r>
            <a:r>
              <a:rPr lang="en-US" err="1"/>
              <a:t>ký</a:t>
            </a:r>
            <a:r>
              <a:rPr lang="en-US"/>
              <a:t> </a:t>
            </a:r>
            <a:r>
              <a:rPr lang="en-US" err="1"/>
              <a:t>viết</a:t>
            </a:r>
            <a:r>
              <a:rPr lang="en-US"/>
              <a:t> </a:t>
            </a:r>
            <a:r>
              <a:rPr lang="en-US" err="1"/>
              <a:t>tay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chữ</a:t>
            </a:r>
            <a:r>
              <a:rPr lang="en-US"/>
              <a:t> </a:t>
            </a:r>
            <a:r>
              <a:rPr lang="en-US" err="1"/>
              <a:t>ký</a:t>
            </a:r>
            <a:r>
              <a:rPr lang="en-US"/>
              <a:t> </a:t>
            </a:r>
            <a:r>
              <a:rPr lang="en-US" err="1"/>
              <a:t>số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56BB8-AC9D-C03F-9A73-CEBA51B8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449B2-FBE6-AFC0-8E07-3E54779B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D55F5-5F4B-AB39-1129-74AA2B25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F55273-5792-7A77-D26E-421931A3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690688"/>
            <a:ext cx="10449043" cy="364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3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FD30-834B-E80C-98F2-4F61EA1B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chữ</a:t>
            </a:r>
            <a:r>
              <a:rPr lang="en-US"/>
              <a:t> </a:t>
            </a:r>
            <a:r>
              <a:rPr lang="en-US" err="1"/>
              <a:t>ký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quát</a:t>
            </a: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467E27-65F8-127C-4DE6-B16174D05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298" y="889113"/>
            <a:ext cx="7038702" cy="507977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9922F-D0A1-46E3-499B-3FDBE8CC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3B3A-B8B3-C0CA-D425-41D75971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78B05-A299-8125-5AA2-238B3861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0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171700"/>
            <a:ext cx="5559552" cy="2514600"/>
          </a:xfrm>
        </p:spPr>
        <p:txBody>
          <a:bodyPr anchor="ctr"/>
          <a:lstStyle/>
          <a:p>
            <a:r>
              <a:rPr lang="en-US" err="1">
                <a:solidFill>
                  <a:srgbClr val="FFFFFF"/>
                </a:solidFill>
              </a:rPr>
              <a:t>Thuật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toán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tạo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chữ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ký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số</a:t>
            </a:r>
            <a:r>
              <a:rPr lang="en-US">
                <a:solidFill>
                  <a:srgbClr val="FFFFFF"/>
                </a:solidFill>
              </a:rPr>
              <a:t> RSA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rgbClr val="FFFFFF"/>
                </a:solidFill>
              </a:rPr>
              <a:t>Sơ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đồ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thuật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toán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+mj-lt"/>
              </a:rPr>
              <a:t>Quá trình </a:t>
            </a:r>
            <a:r>
              <a:rPr lang="en-US" err="1">
                <a:latin typeface="+mj-lt"/>
              </a:rPr>
              <a:t>ký</a:t>
            </a:r>
            <a:endParaRPr lang="en-US">
              <a:latin typeface="+mj-lt"/>
            </a:endParaRPr>
          </a:p>
          <a:p>
            <a:pPr marL="0" indent="0">
              <a:buNone/>
            </a:pPr>
            <a:r>
              <a:rPr lang="en-US">
                <a:latin typeface="+mj-lt"/>
              </a:rPr>
              <a:t>Quá trình </a:t>
            </a:r>
            <a:r>
              <a:rPr lang="en-US" err="1">
                <a:latin typeface="+mj-lt"/>
              </a:rPr>
              <a:t>xác</a:t>
            </a:r>
            <a:r>
              <a:rPr lang="en-US">
                <a:latin typeface="+mj-lt"/>
              </a:rPr>
              <a:t> nhận</a:t>
            </a:r>
          </a:p>
          <a:p>
            <a:pPr marL="0" indent="0">
              <a:buNone/>
            </a:pPr>
            <a:r>
              <a:rPr lang="en-US" err="1">
                <a:latin typeface="+mj-lt"/>
              </a:rPr>
              <a:t>Thuật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toán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mã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hoá</a:t>
            </a:r>
            <a:r>
              <a:rPr lang="en-US">
                <a:latin typeface="+mj-lt"/>
              </a:rPr>
              <a:t> RSA</a:t>
            </a:r>
          </a:p>
          <a:p>
            <a:pPr marL="0" indent="0">
              <a:buNone/>
            </a:pPr>
            <a:r>
              <a:rPr lang="en-US" err="1">
                <a:latin typeface="+mj-lt"/>
              </a:rPr>
              <a:t>Thuật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toán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băm</a:t>
            </a:r>
            <a:r>
              <a:rPr lang="en-US">
                <a:latin typeface="+mj-lt"/>
              </a:rPr>
              <a:t> SHA1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93705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{64FC8CC2-AF3C-4B87-AB92-A0EC8CA086FD}tf78504181_win32</Template>
  <Application>Microsoft Office PowerPoint</Application>
  <PresentationFormat>Widescreen</PresentationFormat>
  <Slides>37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ShapesVTI</vt:lpstr>
      <vt:lpstr>Nhóm 7 BTL Nhập môn An toàn thông tin</vt:lpstr>
      <vt:lpstr>Thành viên</vt:lpstr>
      <vt:lpstr>Tổng quan</vt:lpstr>
      <vt:lpstr>Yêu cầu chữ kí số</vt:lpstr>
      <vt:lpstr>Tính chất của chữ kí số</vt:lpstr>
      <vt:lpstr>So sánh chữ ký viết tay và chữ ký số</vt:lpstr>
      <vt:lpstr>Kiến trúc chữ ký số tổng quát</vt:lpstr>
      <vt:lpstr>Thuật toán tạo chữ ký số RSA</vt:lpstr>
      <vt:lpstr>Sơ đồ thuật toán</vt:lpstr>
      <vt:lpstr>Quá trình ký</vt:lpstr>
      <vt:lpstr>Quá trình kiểm tra</vt:lpstr>
      <vt:lpstr>Thuật toán  mã hoá RSA</vt:lpstr>
      <vt:lpstr>Giải thuật hàm băm SHA1</vt:lpstr>
      <vt:lpstr>An toán trong chữ ký số                                            </vt:lpstr>
      <vt:lpstr>Tính an toàn của chữ ký số</vt:lpstr>
      <vt:lpstr>Bảng phân tích mã RSA</vt:lpstr>
      <vt:lpstr>Các dạng tấn công chữ ký số</vt:lpstr>
      <vt:lpstr>Tấn công dạng 1</vt:lpstr>
      <vt:lpstr>Tấn công dạng 1</vt:lpstr>
      <vt:lpstr>Tấn công dạng 1</vt:lpstr>
      <vt:lpstr>Tấn công dạng 1</vt:lpstr>
      <vt:lpstr>Tấn công dạng 1</vt:lpstr>
      <vt:lpstr>Tấn công dạng 2</vt:lpstr>
      <vt:lpstr>Tấn công dạng 2</vt:lpstr>
      <vt:lpstr>Phương pháp khảo sát tính an toàn của chữ ký số ROM </vt:lpstr>
      <vt:lpstr>Phương pháp Random oracle model (ROM)</vt:lpstr>
      <vt:lpstr>PowerPoint Presentation</vt:lpstr>
      <vt:lpstr>ROM khảo sát tính an toàn của chữ ký số</vt:lpstr>
      <vt:lpstr>ROM khảo sát các biến thể chữ ký số khác  </vt:lpstr>
      <vt:lpstr>DEMO</vt:lpstr>
      <vt:lpstr>Thuật toán mã hóa RSA Tạo khóa</vt:lpstr>
      <vt:lpstr>Thuật toán mã hóa RSA Mã hóa</vt:lpstr>
      <vt:lpstr>Thuật toán mã hóa RSA Giải mã</vt:lpstr>
      <vt:lpstr>Thuật toán băm SHA-1</vt:lpstr>
      <vt:lpstr>Thuật toán chữ ký số</vt:lpstr>
      <vt:lpstr>Thuật toán chữ ký số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7</dc:title>
  <dc:creator>LUONG THAI NAM 20194126</dc:creator>
  <cp:revision>143</cp:revision>
  <dcterms:created xsi:type="dcterms:W3CDTF">2022-07-21T05:51:16Z</dcterms:created>
  <dcterms:modified xsi:type="dcterms:W3CDTF">2023-05-30T06:23:50Z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