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4"/>
  </p:notesMasterIdLst>
  <p:sldIdLst>
    <p:sldId id="256" r:id="rId2"/>
    <p:sldId id="258" r:id="rId3"/>
    <p:sldId id="259" r:id="rId4"/>
    <p:sldId id="257" r:id="rId5"/>
    <p:sldId id="280" r:id="rId6"/>
    <p:sldId id="262" r:id="rId7"/>
    <p:sldId id="281" r:id="rId8"/>
    <p:sldId id="282" r:id="rId9"/>
    <p:sldId id="283" r:id="rId10"/>
    <p:sldId id="284" r:id="rId11"/>
    <p:sldId id="286" r:id="rId12"/>
    <p:sldId id="268" r:id="rId13"/>
    <p:sldId id="287" r:id="rId14"/>
    <p:sldId id="288" r:id="rId15"/>
    <p:sldId id="289" r:id="rId16"/>
    <p:sldId id="290" r:id="rId17"/>
    <p:sldId id="291" r:id="rId18"/>
    <p:sldId id="285" r:id="rId19"/>
    <p:sldId id="274" r:id="rId20"/>
    <p:sldId id="292" r:id="rId21"/>
    <p:sldId id="263" r:id="rId22"/>
    <p:sldId id="272" r:id="rId23"/>
  </p:sldIdLst>
  <p:sldSz cx="9144000" cy="5143500" type="screen16x9"/>
  <p:notesSz cx="6858000" cy="9144000"/>
  <p:embeddedFontLst>
    <p:embeddedFont>
      <p:font typeface="Bebas Neue" panose="020B0606020202050201" pitchFamily="34" charset="0"/>
      <p:regular r:id="rId25"/>
    </p:embeddedFont>
    <p:embeddedFont>
      <p:font typeface="Karla" pitchFamily="2" charset="0"/>
      <p:regular r:id="rId26"/>
      <p:bold r:id="rId27"/>
      <p:italic r:id="rId28"/>
      <p:boldItalic r:id="rId29"/>
    </p:embeddedFont>
    <p:embeddedFont>
      <p:font typeface="Rubik Black" panose="020B0604020202020204" charset="-79"/>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DE9C60-3A7A-4AAF-8AB8-2DB86965A6F8}">
  <a:tblStyle styleId="{3CDE9C60-3A7A-4AAF-8AB8-2DB86965A6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2E6DAF6-C2BE-45E1-9BFB-D6E50AF3724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9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339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9887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1125d80b41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1125d80b41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1125d80b41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1125d80b41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59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1125d80b41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1125d80b41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0912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1125d80b41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1125d80b41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1988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1125d80b41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1125d80b41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161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1125d80b41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1125d80b41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164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037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4e1613f9b3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4e1613f9b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4e1613f9b3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4e1613f9b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513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125d80b41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125d80b4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0330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3708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143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639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pic>
        <p:nvPicPr>
          <p:cNvPr id="49" name="Google Shape;49;p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50" name="Google Shape;50;p4"/>
          <p:cNvGrpSpPr/>
          <p:nvPr/>
        </p:nvGrpSpPr>
        <p:grpSpPr>
          <a:xfrm>
            <a:off x="274200" y="274200"/>
            <a:ext cx="8687100" cy="4686600"/>
            <a:chOff x="274200" y="274200"/>
            <a:chExt cx="8687100" cy="4686600"/>
          </a:xfrm>
        </p:grpSpPr>
        <p:sp>
          <p:nvSpPr>
            <p:cNvPr id="51" name="Google Shape;51;p4"/>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4"/>
            <p:cNvGrpSpPr/>
            <p:nvPr/>
          </p:nvGrpSpPr>
          <p:grpSpPr>
            <a:xfrm>
              <a:off x="274200" y="274200"/>
              <a:ext cx="8595900" cy="4595100"/>
              <a:chOff x="274200" y="274200"/>
              <a:chExt cx="8595900" cy="4595100"/>
            </a:xfrm>
          </p:grpSpPr>
          <p:grpSp>
            <p:nvGrpSpPr>
              <p:cNvPr id="53" name="Google Shape;53;p4"/>
              <p:cNvGrpSpPr/>
              <p:nvPr/>
            </p:nvGrpSpPr>
            <p:grpSpPr>
              <a:xfrm>
                <a:off x="274200" y="274200"/>
                <a:ext cx="8595900" cy="4595100"/>
                <a:chOff x="274200" y="274200"/>
                <a:chExt cx="8595900" cy="4595100"/>
              </a:xfrm>
            </p:grpSpPr>
            <p:sp>
              <p:nvSpPr>
                <p:cNvPr id="54" name="Google Shape;54;p4"/>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4"/>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56" name="Google Shape;56;p4"/>
              <p:cNvGrpSpPr/>
              <p:nvPr/>
            </p:nvGrpSpPr>
            <p:grpSpPr>
              <a:xfrm>
                <a:off x="8595300" y="365550"/>
                <a:ext cx="183000" cy="183000"/>
                <a:chOff x="8225400" y="367488"/>
                <a:chExt cx="183000" cy="183000"/>
              </a:xfrm>
            </p:grpSpPr>
            <p:cxnSp>
              <p:nvCxnSpPr>
                <p:cNvPr id="57" name="Google Shape;57;p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8" name="Google Shape;58;p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9" name="Google Shape;59;p4"/>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4"/>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61" name="Google Shape;61;p4"/>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62" name="Google Shape;62;p4"/>
          <p:cNvSpPr txBox="1">
            <a:spLocks noGrp="1"/>
          </p:cNvSpPr>
          <p:nvPr>
            <p:ph type="body" idx="1"/>
          </p:nvPr>
        </p:nvSpPr>
        <p:spPr>
          <a:xfrm>
            <a:off x="715100" y="1417200"/>
            <a:ext cx="7713900" cy="3657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1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3" name="Google Shape;83;p6"/>
          <p:cNvGrpSpPr/>
          <p:nvPr/>
        </p:nvGrpSpPr>
        <p:grpSpPr>
          <a:xfrm>
            <a:off x="274200" y="274200"/>
            <a:ext cx="8687100" cy="4686600"/>
            <a:chOff x="274200" y="274200"/>
            <a:chExt cx="8687100" cy="4686600"/>
          </a:xfrm>
        </p:grpSpPr>
        <p:sp>
          <p:nvSpPr>
            <p:cNvPr id="84" name="Google Shape;84;p6"/>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6"/>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1" name="Google Shape;91;p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92" name="Google Shape;92;p6"/>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93;p6"/>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94" name="Google Shape;94;p6"/>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pic>
        <p:nvPicPr>
          <p:cNvPr id="120" name="Google Shape;120;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1" name="Google Shape;121;p8"/>
          <p:cNvGrpSpPr/>
          <p:nvPr/>
        </p:nvGrpSpPr>
        <p:grpSpPr>
          <a:xfrm>
            <a:off x="2028115" y="535000"/>
            <a:ext cx="6492300" cy="3749100"/>
            <a:chOff x="1371300" y="742950"/>
            <a:chExt cx="6492300" cy="3749100"/>
          </a:xfrm>
        </p:grpSpPr>
        <p:sp>
          <p:nvSpPr>
            <p:cNvPr id="122" name="Google Shape;12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8"/>
            <p:cNvGrpSpPr/>
            <p:nvPr/>
          </p:nvGrpSpPr>
          <p:grpSpPr>
            <a:xfrm>
              <a:off x="1371300" y="742950"/>
              <a:ext cx="6401400" cy="3657600"/>
              <a:chOff x="1371300" y="742950"/>
              <a:chExt cx="6401400" cy="3657600"/>
            </a:xfrm>
          </p:grpSpPr>
          <p:sp>
            <p:nvSpPr>
              <p:cNvPr id="124" name="Google Shape;12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26" name="Google Shape;126;p8"/>
              <p:cNvGrpSpPr/>
              <p:nvPr/>
            </p:nvGrpSpPr>
            <p:grpSpPr>
              <a:xfrm>
                <a:off x="7498200" y="834288"/>
                <a:ext cx="183000" cy="183000"/>
                <a:chOff x="8225400" y="367488"/>
                <a:chExt cx="183000" cy="183000"/>
              </a:xfrm>
            </p:grpSpPr>
            <p:cxnSp>
              <p:nvCxnSpPr>
                <p:cNvPr id="127" name="Google Shape;12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28" name="Google Shape;12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29" name="Google Shape;12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31" name="Google Shape;131;p8"/>
          <p:cNvGrpSpPr/>
          <p:nvPr/>
        </p:nvGrpSpPr>
        <p:grpSpPr>
          <a:xfrm>
            <a:off x="1371300" y="742950"/>
            <a:ext cx="6492300" cy="3749100"/>
            <a:chOff x="1371300" y="742950"/>
            <a:chExt cx="6492300" cy="3749100"/>
          </a:xfrm>
        </p:grpSpPr>
        <p:sp>
          <p:nvSpPr>
            <p:cNvPr id="132" name="Google Shape;13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1371300" y="742950"/>
              <a:ext cx="6401400" cy="3657600"/>
              <a:chOff x="1371300" y="742950"/>
              <a:chExt cx="6401400" cy="3657600"/>
            </a:xfrm>
          </p:grpSpPr>
          <p:sp>
            <p:nvSpPr>
              <p:cNvPr id="134" name="Google Shape;13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36" name="Google Shape;136;p8"/>
              <p:cNvGrpSpPr/>
              <p:nvPr/>
            </p:nvGrpSpPr>
            <p:grpSpPr>
              <a:xfrm>
                <a:off x="7498200" y="834288"/>
                <a:ext cx="183000" cy="183000"/>
                <a:chOff x="8225400" y="367488"/>
                <a:chExt cx="183000" cy="183000"/>
              </a:xfrm>
            </p:grpSpPr>
            <p:cxnSp>
              <p:nvCxnSpPr>
                <p:cNvPr id="137" name="Google Shape;13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38" name="Google Shape;13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39" name="Google Shape;13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41" name="Google Shape;141;p8"/>
          <p:cNvSpPr txBox="1">
            <a:spLocks noGrp="1"/>
          </p:cNvSpPr>
          <p:nvPr>
            <p:ph type="title"/>
          </p:nvPr>
        </p:nvSpPr>
        <p:spPr>
          <a:xfrm>
            <a:off x="1828800" y="1307100"/>
            <a:ext cx="5486400" cy="274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8"/>
        <p:cNvGrpSpPr/>
        <p:nvPr/>
      </p:nvGrpSpPr>
      <p:grpSpPr>
        <a:xfrm>
          <a:off x="0" y="0"/>
          <a:ext cx="0" cy="0"/>
          <a:chOff x="0" y="0"/>
          <a:chExt cx="0" cy="0"/>
        </a:xfrm>
      </p:grpSpPr>
      <p:pic>
        <p:nvPicPr>
          <p:cNvPr id="169" name="Google Shape;169;p1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70" name="Google Shape;170;p11"/>
          <p:cNvGrpSpPr/>
          <p:nvPr/>
        </p:nvGrpSpPr>
        <p:grpSpPr>
          <a:xfrm>
            <a:off x="914400" y="535100"/>
            <a:ext cx="7406700" cy="4164575"/>
            <a:chOff x="914400" y="535100"/>
            <a:chExt cx="7406700" cy="4164575"/>
          </a:xfrm>
        </p:grpSpPr>
        <p:sp>
          <p:nvSpPr>
            <p:cNvPr id="171" name="Google Shape;171;p11"/>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1"/>
            <p:cNvGrpSpPr/>
            <p:nvPr/>
          </p:nvGrpSpPr>
          <p:grpSpPr>
            <a:xfrm>
              <a:off x="914400" y="535100"/>
              <a:ext cx="7315200" cy="4073400"/>
              <a:chOff x="914400" y="535100"/>
              <a:chExt cx="7315200" cy="4073400"/>
            </a:xfrm>
          </p:grpSpPr>
          <p:sp>
            <p:nvSpPr>
              <p:cNvPr id="173" name="Google Shape;173;p11"/>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1"/>
              <p:cNvGrpSpPr/>
              <p:nvPr/>
            </p:nvGrpSpPr>
            <p:grpSpPr>
              <a:xfrm>
                <a:off x="7955100" y="626350"/>
                <a:ext cx="183000" cy="183000"/>
                <a:chOff x="8225400" y="367488"/>
                <a:chExt cx="183000" cy="183000"/>
              </a:xfrm>
            </p:grpSpPr>
            <p:cxnSp>
              <p:nvCxnSpPr>
                <p:cNvPr id="175" name="Google Shape;175;p11"/>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76" name="Google Shape;176;p11"/>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77" name="Google Shape;177;p11"/>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8" name="Google Shape;178;p11"/>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79" name="Google Shape;179;p11"/>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180" name="Google Shape;180;p11"/>
          <p:cNvSpPr txBox="1">
            <a:spLocks noGrp="1"/>
          </p:cNvSpPr>
          <p:nvPr>
            <p:ph type="title" hasCustomPrompt="1"/>
          </p:nvPr>
        </p:nvSpPr>
        <p:spPr>
          <a:xfrm>
            <a:off x="1371600" y="1657350"/>
            <a:ext cx="6400800" cy="182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81" name="Google Shape;181;p11"/>
          <p:cNvSpPr txBox="1">
            <a:spLocks noGrp="1"/>
          </p:cNvSpPr>
          <p:nvPr>
            <p:ph type="subTitle" idx="1"/>
          </p:nvPr>
        </p:nvSpPr>
        <p:spPr>
          <a:xfrm>
            <a:off x="182885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3"/>
        <p:cNvGrpSpPr/>
        <p:nvPr/>
      </p:nvGrpSpPr>
      <p:grpSpPr>
        <a:xfrm>
          <a:off x="0" y="0"/>
          <a:ext cx="0" cy="0"/>
          <a:chOff x="0" y="0"/>
          <a:chExt cx="0" cy="0"/>
        </a:xfrm>
      </p:grpSpPr>
      <p:pic>
        <p:nvPicPr>
          <p:cNvPr id="184" name="Google Shape;184;p1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85" name="Google Shape;185;p13"/>
          <p:cNvGrpSpPr/>
          <p:nvPr/>
        </p:nvGrpSpPr>
        <p:grpSpPr>
          <a:xfrm>
            <a:off x="274200" y="274200"/>
            <a:ext cx="8687100" cy="4686600"/>
            <a:chOff x="274200" y="274200"/>
            <a:chExt cx="8687100" cy="4686600"/>
          </a:xfrm>
        </p:grpSpPr>
        <p:sp>
          <p:nvSpPr>
            <p:cNvPr id="186" name="Google Shape;186;p13"/>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3"/>
            <p:cNvGrpSpPr/>
            <p:nvPr/>
          </p:nvGrpSpPr>
          <p:grpSpPr>
            <a:xfrm>
              <a:off x="274200" y="274200"/>
              <a:ext cx="8595900" cy="4595100"/>
              <a:chOff x="274200" y="274200"/>
              <a:chExt cx="8595900" cy="4595100"/>
            </a:xfrm>
          </p:grpSpPr>
          <p:grpSp>
            <p:nvGrpSpPr>
              <p:cNvPr id="188" name="Google Shape;188;p13"/>
              <p:cNvGrpSpPr/>
              <p:nvPr/>
            </p:nvGrpSpPr>
            <p:grpSpPr>
              <a:xfrm>
                <a:off x="274200" y="274200"/>
                <a:ext cx="8595900" cy="4595100"/>
                <a:chOff x="274200" y="274200"/>
                <a:chExt cx="8595900" cy="4595100"/>
              </a:xfrm>
            </p:grpSpPr>
            <p:sp>
              <p:nvSpPr>
                <p:cNvPr id="189" name="Google Shape;189;p13"/>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13"/>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91" name="Google Shape;191;p13"/>
              <p:cNvGrpSpPr/>
              <p:nvPr/>
            </p:nvGrpSpPr>
            <p:grpSpPr>
              <a:xfrm>
                <a:off x="8595300" y="365550"/>
                <a:ext cx="183000" cy="183000"/>
                <a:chOff x="8225400" y="367488"/>
                <a:chExt cx="183000" cy="183000"/>
              </a:xfrm>
            </p:grpSpPr>
            <p:cxnSp>
              <p:nvCxnSpPr>
                <p:cNvPr id="192" name="Google Shape;192;p1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93" name="Google Shape;193;p1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4" name="Google Shape;194;p13"/>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 name="Google Shape;195;p13"/>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96" name="Google Shape;196;p13"/>
          <p:cNvSpPr txBox="1">
            <a:spLocks noGrp="1"/>
          </p:cNvSpPr>
          <p:nvPr>
            <p:ph type="subTitle" idx="1"/>
          </p:nvPr>
        </p:nvSpPr>
        <p:spPr>
          <a:xfrm>
            <a:off x="1957976" y="180287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7" name="Google Shape;197;p13"/>
          <p:cNvSpPr txBox="1">
            <a:spLocks noGrp="1"/>
          </p:cNvSpPr>
          <p:nvPr>
            <p:ph type="subTitle" idx="2"/>
          </p:nvPr>
        </p:nvSpPr>
        <p:spPr>
          <a:xfrm>
            <a:off x="1957956" y="3399150"/>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8" name="Google Shape;198;p13"/>
          <p:cNvSpPr txBox="1">
            <a:spLocks noGrp="1"/>
          </p:cNvSpPr>
          <p:nvPr>
            <p:ph type="subTitle" idx="3"/>
          </p:nvPr>
        </p:nvSpPr>
        <p:spPr>
          <a:xfrm>
            <a:off x="5997466" y="1803588"/>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9" name="Google Shape;199;p13"/>
          <p:cNvSpPr txBox="1">
            <a:spLocks noGrp="1"/>
          </p:cNvSpPr>
          <p:nvPr>
            <p:ph type="subTitle" idx="4"/>
          </p:nvPr>
        </p:nvSpPr>
        <p:spPr>
          <a:xfrm>
            <a:off x="6043506" y="3399143"/>
            <a:ext cx="22860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0" name="Google Shape;200;p13"/>
          <p:cNvSpPr txBox="1">
            <a:spLocks noGrp="1"/>
          </p:cNvSpPr>
          <p:nvPr>
            <p:ph type="title" hasCustomPrompt="1"/>
          </p:nvPr>
        </p:nvSpPr>
        <p:spPr>
          <a:xfrm>
            <a:off x="769317" y="1802875"/>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subTitle" idx="5"/>
          </p:nvPr>
        </p:nvSpPr>
        <p:spPr>
          <a:xfrm>
            <a:off x="1957976" y="2261521"/>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2" name="Google Shape;202;p13"/>
          <p:cNvSpPr txBox="1">
            <a:spLocks noGrp="1"/>
          </p:cNvSpPr>
          <p:nvPr>
            <p:ph type="title" idx="6" hasCustomPrompt="1"/>
          </p:nvPr>
        </p:nvSpPr>
        <p:spPr>
          <a:xfrm>
            <a:off x="4808859" y="180360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subTitle" idx="7"/>
          </p:nvPr>
        </p:nvSpPr>
        <p:spPr>
          <a:xfrm>
            <a:off x="5997466" y="2260800"/>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4" name="Google Shape;204;p13"/>
          <p:cNvSpPr txBox="1">
            <a:spLocks noGrp="1"/>
          </p:cNvSpPr>
          <p:nvPr>
            <p:ph type="title" idx="8" hasCustomPrompt="1"/>
          </p:nvPr>
        </p:nvSpPr>
        <p:spPr>
          <a:xfrm>
            <a:off x="769347" y="339915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a:spLocks noGrp="1"/>
          </p:cNvSpPr>
          <p:nvPr>
            <p:ph type="subTitle" idx="9"/>
          </p:nvPr>
        </p:nvSpPr>
        <p:spPr>
          <a:xfrm>
            <a:off x="1957956" y="3856343"/>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13"/>
          <p:cNvSpPr txBox="1">
            <a:spLocks noGrp="1"/>
          </p:cNvSpPr>
          <p:nvPr>
            <p:ph type="title" idx="13" hasCustomPrompt="1"/>
          </p:nvPr>
        </p:nvSpPr>
        <p:spPr>
          <a:xfrm>
            <a:off x="4854897" y="3399143"/>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a:spLocks noGrp="1"/>
          </p:cNvSpPr>
          <p:nvPr>
            <p:ph type="subTitle" idx="14"/>
          </p:nvPr>
        </p:nvSpPr>
        <p:spPr>
          <a:xfrm>
            <a:off x="6043506" y="3856343"/>
            <a:ext cx="22860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8" name="Google Shape;208;p13"/>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79" name="Google Shape;279;p18"/>
          <p:cNvGrpSpPr/>
          <p:nvPr/>
        </p:nvGrpSpPr>
        <p:grpSpPr>
          <a:xfrm>
            <a:off x="274200" y="274200"/>
            <a:ext cx="8687100" cy="4686600"/>
            <a:chOff x="274200" y="274200"/>
            <a:chExt cx="8687100" cy="4686600"/>
          </a:xfrm>
        </p:grpSpPr>
        <p:sp>
          <p:nvSpPr>
            <p:cNvPr id="280" name="Google Shape;280;p18"/>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18"/>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87" name="Google Shape;287;p1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8" name="Google Shape;288;p18"/>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18"/>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90" name="Google Shape;290;p18"/>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1" name="Google Shape;291;p18"/>
          <p:cNvSpPr txBox="1">
            <a:spLocks noGrp="1"/>
          </p:cNvSpPr>
          <p:nvPr>
            <p:ph type="subTitle" idx="1"/>
          </p:nvPr>
        </p:nvSpPr>
        <p:spPr>
          <a:xfrm>
            <a:off x="780350" y="2571436"/>
            <a:ext cx="21972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2" name="Google Shape;292;p18"/>
          <p:cNvSpPr txBox="1">
            <a:spLocks noGrp="1"/>
          </p:cNvSpPr>
          <p:nvPr>
            <p:ph type="subTitle" idx="2"/>
          </p:nvPr>
        </p:nvSpPr>
        <p:spPr>
          <a:xfrm>
            <a:off x="7817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8"/>
          <p:cNvSpPr txBox="1">
            <a:spLocks noGrp="1"/>
          </p:cNvSpPr>
          <p:nvPr>
            <p:ph type="subTitle" idx="3"/>
          </p:nvPr>
        </p:nvSpPr>
        <p:spPr>
          <a:xfrm>
            <a:off x="34748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8"/>
          <p:cNvSpPr txBox="1">
            <a:spLocks noGrp="1"/>
          </p:cNvSpPr>
          <p:nvPr>
            <p:ph type="subTitle" idx="4"/>
          </p:nvPr>
        </p:nvSpPr>
        <p:spPr>
          <a:xfrm>
            <a:off x="6167776" y="3053833"/>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18"/>
          <p:cNvSpPr txBox="1">
            <a:spLocks noGrp="1"/>
          </p:cNvSpPr>
          <p:nvPr>
            <p:ph type="subTitle" idx="5"/>
          </p:nvPr>
        </p:nvSpPr>
        <p:spPr>
          <a:xfrm>
            <a:off x="3474800" y="2571425"/>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6" name="Google Shape;296;p18"/>
          <p:cNvSpPr txBox="1">
            <a:spLocks noGrp="1"/>
          </p:cNvSpPr>
          <p:nvPr>
            <p:ph type="subTitle" idx="6"/>
          </p:nvPr>
        </p:nvSpPr>
        <p:spPr>
          <a:xfrm>
            <a:off x="6167776" y="2571426"/>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7" r:id="rId6"/>
    <p:sldLayoutId id="2147483658" r:id="rId7"/>
    <p:sldLayoutId id="2147483659" r:id="rId8"/>
    <p:sldLayoutId id="2147483664"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380795" y="1224113"/>
            <a:ext cx="6148568" cy="173170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sz="3200" b="1" dirty="0">
                <a:latin typeface="+mn-lt"/>
              </a:rPr>
              <a:t>Tìm hiểu Symfony framework và xây dựng website </a:t>
            </a:r>
            <a:br>
              <a:rPr lang="vi-VN" sz="3200" b="1" dirty="0">
                <a:latin typeface="+mn-lt"/>
              </a:rPr>
            </a:br>
            <a:r>
              <a:rPr lang="vi-VN" sz="3200" b="1" dirty="0">
                <a:latin typeface="+mn-lt"/>
              </a:rPr>
              <a:t>siêu thị điện máy</a:t>
            </a:r>
            <a:endParaRPr sz="3200" b="1" dirty="0">
              <a:latin typeface="+mn-lt"/>
            </a:endParaRPr>
          </a:p>
        </p:txBody>
      </p:sp>
      <p:sp>
        <p:nvSpPr>
          <p:cNvPr id="413" name="Google Shape;413;p29"/>
          <p:cNvSpPr txBox="1">
            <a:spLocks noGrp="1"/>
          </p:cNvSpPr>
          <p:nvPr>
            <p:ph type="subTitle" idx="1"/>
          </p:nvPr>
        </p:nvSpPr>
        <p:spPr>
          <a:xfrm>
            <a:off x="2047107" y="3316654"/>
            <a:ext cx="5486400" cy="6652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n-lt"/>
              </a:rPr>
              <a:t>Giáo viên hướng dẫn:			Sinh viên thực hiện:</a:t>
            </a:r>
          </a:p>
          <a:p>
            <a:pPr marL="0" lvl="0" indent="0" algn="l" rtl="0">
              <a:spcBef>
                <a:spcPts val="0"/>
              </a:spcBef>
              <a:spcAft>
                <a:spcPts val="0"/>
              </a:spcAft>
              <a:buNone/>
            </a:pPr>
            <a:r>
              <a:rPr lang="vi-VN" b="1" dirty="0">
                <a:latin typeface="+mn-lt"/>
              </a:rPr>
              <a:t>Nguyễn Mộng Hiền			Trương Vũ Huy</a:t>
            </a:r>
            <a:endParaRPr b="1" dirty="0">
              <a:latin typeface="+mn-lt"/>
            </a:endParaRPr>
          </a:p>
        </p:txBody>
      </p:sp>
      <p:sp>
        <p:nvSpPr>
          <p:cNvPr id="414" name="Google Shape;414;p29"/>
          <p:cNvSpPr/>
          <p:nvPr/>
        </p:nvSpPr>
        <p:spPr>
          <a:xfrm rot="-2700000">
            <a:off x="7125203" y="405019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29"/>
          <p:cNvGrpSpPr/>
          <p:nvPr/>
        </p:nvGrpSpPr>
        <p:grpSpPr>
          <a:xfrm>
            <a:off x="64046" y="2948863"/>
            <a:ext cx="1827475" cy="105135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29"/>
          <p:cNvGrpSpPr/>
          <p:nvPr/>
        </p:nvGrpSpPr>
        <p:grpSpPr>
          <a:xfrm>
            <a:off x="136938" y="1047512"/>
            <a:ext cx="1371600" cy="1375875"/>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7450704" y="1174899"/>
            <a:ext cx="1646100" cy="1188900"/>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9"/>
          <p:cNvGrpSpPr/>
          <p:nvPr/>
        </p:nvGrpSpPr>
        <p:grpSpPr>
          <a:xfrm>
            <a:off x="7855413" y="2571747"/>
            <a:ext cx="836668" cy="1371596"/>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55" name="Google Shape;655;p35"/>
          <p:cNvGrpSpPr/>
          <p:nvPr/>
        </p:nvGrpSpPr>
        <p:grpSpPr>
          <a:xfrm>
            <a:off x="713231" y="1595525"/>
            <a:ext cx="7981451" cy="2916600"/>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a:latin typeface="+mn-lt"/>
              </a:rPr>
              <a:t>MySQL</a:t>
            </a:r>
            <a:endParaRPr b="1" dirty="0">
              <a:latin typeface="+mn-lt"/>
            </a:endParaRPr>
          </a:p>
        </p:txBody>
      </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a:extLst>
              <a:ext uri="{FF2B5EF4-FFF2-40B4-BE49-F238E27FC236}">
                <a16:creationId xmlns:a16="http://schemas.microsoft.com/office/drawing/2014/main" id="{A6984936-DB0A-44E3-FAAA-4C0487D2B4CF}"/>
              </a:ext>
            </a:extLst>
          </p:cNvPr>
          <p:cNvSpPr txBox="1"/>
          <p:nvPr/>
        </p:nvSpPr>
        <p:spPr>
          <a:xfrm>
            <a:off x="713231" y="1828665"/>
            <a:ext cx="7591096" cy="2637710"/>
          </a:xfrm>
          <a:prstGeom prst="rect">
            <a:avLst/>
          </a:prstGeom>
          <a:noFill/>
        </p:spPr>
        <p:txBody>
          <a:bodyPr wrap="square">
            <a:spAutoFit/>
          </a:bodyPr>
          <a:lstStyle/>
          <a:p>
            <a:pPr algn="just">
              <a:lnSpc>
                <a:spcPct val="150000"/>
              </a:lnSpc>
            </a:pPr>
            <a:r>
              <a:rPr lang="vi-VN" dirty="0"/>
              <a:t>	MySQL là hệ quản trị cơ sở dữ liệu mã nguồn mở miễn phí, được sử dụng để quản lý và lưu trữ dữ liệu trong một hệ thống máy tính, vì sử dụng chung với Apache và PHP nên nó là một hệ quản trị cơ sở dữ liệu phổ biến nhất trên thế giới.</a:t>
            </a:r>
          </a:p>
          <a:p>
            <a:pPr algn="just">
              <a:lnSpc>
                <a:spcPct val="150000"/>
              </a:lnSpc>
            </a:pPr>
            <a:r>
              <a:rPr lang="vi-VN" dirty="0"/>
              <a:t>	MySQL có tốc độ cao, ổn định và dễ sử dụng, có tính khả chuyển, hoạt động trên nhiều hệ điều hành cung cấp một hệ thống lớn các hàm tiện ích rất mạnh. Với tốc độ và tính bảo mật cao, MySQL rất thích hợp cho các ứng dụng có truy cập CSDL trên internet. Nó có thể làm việc với nhiều hệ điều hành, bao gồm Windows, Unix và Linux.</a:t>
            </a:r>
          </a:p>
          <a:p>
            <a:pPr algn="just">
              <a:lnSpc>
                <a:spcPct val="150000"/>
              </a:lnSpc>
            </a:pPr>
            <a:endParaRPr lang="en-US" dirty="0"/>
          </a:p>
        </p:txBody>
      </p:sp>
    </p:spTree>
    <p:extLst>
      <p:ext uri="{BB962C8B-B14F-4D97-AF65-F5344CB8AC3E}">
        <p14:creationId xmlns:p14="http://schemas.microsoft.com/office/powerpoint/2010/main" val="326422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49" y="679350"/>
            <a:ext cx="1450845"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03</a:t>
            </a:r>
            <a:endParaRPr dirty="0"/>
          </a:p>
        </p:txBody>
      </p:sp>
      <p:sp>
        <p:nvSpPr>
          <p:cNvPr id="546" name="Google Shape;546;p32"/>
          <p:cNvSpPr txBox="1">
            <a:spLocks noGrp="1"/>
          </p:cNvSpPr>
          <p:nvPr>
            <p:ph type="title"/>
          </p:nvPr>
        </p:nvSpPr>
        <p:spPr>
          <a:xfrm>
            <a:off x="1629500" y="2189107"/>
            <a:ext cx="6036621" cy="17166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a:latin typeface="+mn-lt"/>
              </a:rPr>
              <a:t>Hiện thực hóa nghiên cứu</a:t>
            </a:r>
            <a:endParaRPr b="1" dirty="0">
              <a:latin typeface="+mn-lt"/>
            </a:endParaRP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4514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41"/>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a:latin typeface="+mn-lt"/>
              </a:rPr>
              <a:t>Bảng người dùng</a:t>
            </a:r>
            <a:endParaRPr b="1" dirty="0">
              <a:latin typeface="+mn-lt"/>
            </a:endParaRPr>
          </a:p>
        </p:txBody>
      </p:sp>
      <p:sp>
        <p:nvSpPr>
          <p:cNvPr id="882" name="Google Shape;882;p41"/>
          <p:cNvSpPr/>
          <p:nvPr/>
        </p:nvSpPr>
        <p:spPr>
          <a:xfrm>
            <a:off x="7507683" y="114420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7971828" y="993377"/>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719989" y="106866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Table 3">
            <a:extLst>
              <a:ext uri="{FF2B5EF4-FFF2-40B4-BE49-F238E27FC236}">
                <a16:creationId xmlns:a16="http://schemas.microsoft.com/office/drawing/2014/main" id="{BA5D3957-66C0-D9C9-2E3F-65A5A437C18B}"/>
              </a:ext>
            </a:extLst>
          </p:cNvPr>
          <p:cNvGraphicFramePr>
            <a:graphicFrameLocks noGrp="1"/>
          </p:cNvGraphicFramePr>
          <p:nvPr>
            <p:extLst>
              <p:ext uri="{D42A27DB-BD31-4B8C-83A1-F6EECF244321}">
                <p14:modId xmlns:p14="http://schemas.microsoft.com/office/powerpoint/2010/main" val="1319002899"/>
              </p:ext>
            </p:extLst>
          </p:nvPr>
        </p:nvGraphicFramePr>
        <p:xfrm>
          <a:off x="715125" y="1425628"/>
          <a:ext cx="7713900" cy="3326770"/>
        </p:xfrm>
        <a:graphic>
          <a:graphicData uri="http://schemas.openxmlformats.org/drawingml/2006/table">
            <a:tbl>
              <a:tblPr firstRow="1" firstCol="1" bandRow="1">
                <a:tableStyleId>{3CDE9C60-3A7A-4AAF-8AB8-2DB86965A6F8}</a:tableStyleId>
              </a:tblPr>
              <a:tblGrid>
                <a:gridCol w="2571300">
                  <a:extLst>
                    <a:ext uri="{9D8B030D-6E8A-4147-A177-3AD203B41FA5}">
                      <a16:colId xmlns:a16="http://schemas.microsoft.com/office/drawing/2014/main" val="2918488171"/>
                    </a:ext>
                  </a:extLst>
                </a:gridCol>
                <a:gridCol w="2571300">
                  <a:extLst>
                    <a:ext uri="{9D8B030D-6E8A-4147-A177-3AD203B41FA5}">
                      <a16:colId xmlns:a16="http://schemas.microsoft.com/office/drawing/2014/main" val="3938216931"/>
                    </a:ext>
                  </a:extLst>
                </a:gridCol>
                <a:gridCol w="2571300">
                  <a:extLst>
                    <a:ext uri="{9D8B030D-6E8A-4147-A177-3AD203B41FA5}">
                      <a16:colId xmlns:a16="http://schemas.microsoft.com/office/drawing/2014/main" val="1472317103"/>
                    </a:ext>
                  </a:extLst>
                </a:gridCol>
              </a:tblGrid>
              <a:tr h="153306">
                <a:tc>
                  <a:txBody>
                    <a:bodyPr/>
                    <a:lstStyle/>
                    <a:p>
                      <a:pPr algn="ctr"/>
                      <a:r>
                        <a:rPr lang="vi-VN" sz="1200" b="1" dirty="0">
                          <a:effectLst/>
                        </a:rPr>
                        <a:t>Trường</a:t>
                      </a:r>
                      <a:endParaRPr lang="en-US" sz="1300" b="1" dirty="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b="1">
                          <a:effectLst/>
                        </a:rPr>
                        <a:t>Kiểu dữ liệu</a:t>
                      </a:r>
                      <a:endParaRPr lang="en-US" sz="1300" b="1">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b="1" dirty="0">
                          <a:effectLst/>
                        </a:rPr>
                        <a:t>Mô tả</a:t>
                      </a:r>
                      <a:endParaRPr lang="en-US" sz="1300" b="1" dirty="0">
                        <a:effectLst/>
                        <a:latin typeface="Times New Roman" panose="02020603050405020304" pitchFamily="18" charset="0"/>
                        <a:ea typeface="Calibri" panose="020F0502020204030204" pitchFamily="34" charset="0"/>
                      </a:endParaRPr>
                    </a:p>
                  </a:txBody>
                  <a:tcPr marL="64969" marR="64969" marT="0" marB="0" anchor="ctr"/>
                </a:tc>
                <a:extLst>
                  <a:ext uri="{0D108BD9-81ED-4DB2-BD59-A6C34878D82A}">
                    <a16:rowId xmlns:a16="http://schemas.microsoft.com/office/drawing/2014/main" val="3349301194"/>
                  </a:ext>
                </a:extLst>
              </a:tr>
              <a:tr h="306613">
                <a:tc>
                  <a:txBody>
                    <a:bodyPr/>
                    <a:lstStyle/>
                    <a:p>
                      <a:pPr algn="ctr">
                        <a:lnSpc>
                          <a:spcPct val="150000"/>
                        </a:lnSpc>
                      </a:pPr>
                      <a:r>
                        <a:rPr lang="vi-VN" sz="1200" dirty="0">
                          <a:effectLst/>
                        </a:rPr>
                        <a:t>id</a:t>
                      </a:r>
                      <a:endParaRPr lang="en-US" sz="1300" dirty="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a:effectLst/>
                        </a:rPr>
                        <a:t>Binary</a:t>
                      </a:r>
                      <a:endParaRPr lang="en-US" sz="130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a:effectLst/>
                        </a:rPr>
                        <a:t>Mã người dùng</a:t>
                      </a:r>
                      <a:endParaRPr lang="en-US" sz="1300">
                        <a:effectLst/>
                      </a:endParaRPr>
                    </a:p>
                    <a:p>
                      <a:pPr algn="ctr"/>
                      <a:r>
                        <a:rPr lang="vi-VN" sz="1200">
                          <a:effectLst/>
                        </a:rPr>
                        <a:t>(khóa chính)</a:t>
                      </a:r>
                      <a:endParaRPr lang="en-US" sz="1300">
                        <a:effectLst/>
                        <a:latin typeface="Times New Roman" panose="02020603050405020304" pitchFamily="18" charset="0"/>
                        <a:ea typeface="Calibri" panose="020F0502020204030204" pitchFamily="34" charset="0"/>
                      </a:endParaRPr>
                    </a:p>
                  </a:txBody>
                  <a:tcPr marL="64969" marR="64969" marT="0" marB="0" anchor="ctr"/>
                </a:tc>
                <a:extLst>
                  <a:ext uri="{0D108BD9-81ED-4DB2-BD59-A6C34878D82A}">
                    <a16:rowId xmlns:a16="http://schemas.microsoft.com/office/drawing/2014/main" val="226583406"/>
                  </a:ext>
                </a:extLst>
              </a:tr>
              <a:tr h="202226">
                <a:tc>
                  <a:txBody>
                    <a:bodyPr/>
                    <a:lstStyle/>
                    <a:p>
                      <a:pPr algn="ctr">
                        <a:lnSpc>
                          <a:spcPct val="150000"/>
                        </a:lnSpc>
                      </a:pPr>
                      <a:r>
                        <a:rPr lang="vi-VN" sz="1200" dirty="0">
                          <a:effectLst/>
                        </a:rPr>
                        <a:t>username</a:t>
                      </a:r>
                      <a:endParaRPr lang="en-US" sz="1300" dirty="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a:effectLst/>
                        </a:rPr>
                        <a:t>Varchar</a:t>
                      </a:r>
                      <a:endParaRPr lang="en-US" sz="130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a:effectLst/>
                        </a:rPr>
                        <a:t>Tên tài khoản</a:t>
                      </a:r>
                      <a:endParaRPr lang="en-US" sz="1300">
                        <a:effectLst/>
                        <a:latin typeface="Times New Roman" panose="02020603050405020304" pitchFamily="18" charset="0"/>
                        <a:ea typeface="Calibri" panose="020F0502020204030204" pitchFamily="34" charset="0"/>
                      </a:endParaRPr>
                    </a:p>
                  </a:txBody>
                  <a:tcPr marL="64969" marR="64969" marT="0" marB="0" anchor="ctr"/>
                </a:tc>
                <a:extLst>
                  <a:ext uri="{0D108BD9-81ED-4DB2-BD59-A6C34878D82A}">
                    <a16:rowId xmlns:a16="http://schemas.microsoft.com/office/drawing/2014/main" val="2167554830"/>
                  </a:ext>
                </a:extLst>
              </a:tr>
              <a:tr h="202226">
                <a:tc>
                  <a:txBody>
                    <a:bodyPr/>
                    <a:lstStyle/>
                    <a:p>
                      <a:pPr algn="ctr">
                        <a:lnSpc>
                          <a:spcPct val="150000"/>
                        </a:lnSpc>
                      </a:pPr>
                      <a:r>
                        <a:rPr lang="vi-VN" sz="1200">
                          <a:effectLst/>
                        </a:rPr>
                        <a:t>roles</a:t>
                      </a:r>
                      <a:endParaRPr lang="en-US" sz="130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a:effectLst/>
                        </a:rPr>
                        <a:t>Text</a:t>
                      </a:r>
                      <a:endParaRPr lang="en-US" sz="130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a:effectLst/>
                        </a:rPr>
                        <a:t>Vai trò</a:t>
                      </a:r>
                      <a:endParaRPr lang="en-US" sz="1300">
                        <a:effectLst/>
                        <a:latin typeface="Times New Roman" panose="02020603050405020304" pitchFamily="18" charset="0"/>
                        <a:ea typeface="Calibri" panose="020F0502020204030204" pitchFamily="34" charset="0"/>
                      </a:endParaRPr>
                    </a:p>
                  </a:txBody>
                  <a:tcPr marL="64969" marR="64969" marT="0" marB="0" anchor="ctr"/>
                </a:tc>
                <a:extLst>
                  <a:ext uri="{0D108BD9-81ED-4DB2-BD59-A6C34878D82A}">
                    <a16:rowId xmlns:a16="http://schemas.microsoft.com/office/drawing/2014/main" val="2356171044"/>
                  </a:ext>
                </a:extLst>
              </a:tr>
              <a:tr h="202226">
                <a:tc>
                  <a:txBody>
                    <a:bodyPr/>
                    <a:lstStyle/>
                    <a:p>
                      <a:pPr algn="ctr">
                        <a:lnSpc>
                          <a:spcPct val="150000"/>
                        </a:lnSpc>
                      </a:pPr>
                      <a:r>
                        <a:rPr lang="vi-VN" sz="1200">
                          <a:effectLst/>
                        </a:rPr>
                        <a:t>password</a:t>
                      </a:r>
                      <a:endParaRPr lang="en-US" sz="130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a:effectLst/>
                        </a:rPr>
                        <a:t>Varchar</a:t>
                      </a:r>
                      <a:endParaRPr lang="en-US" sz="130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a:effectLst/>
                        </a:rPr>
                        <a:t>Mật khẩu</a:t>
                      </a:r>
                      <a:endParaRPr lang="en-US" sz="1300">
                        <a:effectLst/>
                        <a:latin typeface="Times New Roman" panose="02020603050405020304" pitchFamily="18" charset="0"/>
                        <a:ea typeface="Calibri" panose="020F0502020204030204" pitchFamily="34" charset="0"/>
                      </a:endParaRPr>
                    </a:p>
                  </a:txBody>
                  <a:tcPr marL="64969" marR="64969" marT="0" marB="0" anchor="ctr"/>
                </a:tc>
                <a:extLst>
                  <a:ext uri="{0D108BD9-81ED-4DB2-BD59-A6C34878D82A}">
                    <a16:rowId xmlns:a16="http://schemas.microsoft.com/office/drawing/2014/main" val="1378525858"/>
                  </a:ext>
                </a:extLst>
              </a:tr>
              <a:tr h="202226">
                <a:tc>
                  <a:txBody>
                    <a:bodyPr/>
                    <a:lstStyle/>
                    <a:p>
                      <a:pPr algn="ctr">
                        <a:lnSpc>
                          <a:spcPct val="150000"/>
                        </a:lnSpc>
                      </a:pPr>
                      <a:r>
                        <a:rPr lang="vi-VN" sz="1200">
                          <a:effectLst/>
                        </a:rPr>
                        <a:t>created_at</a:t>
                      </a:r>
                      <a:endParaRPr lang="en-US" sz="130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a:effectLst/>
                        </a:rPr>
                        <a:t>Datetime</a:t>
                      </a:r>
                      <a:endParaRPr lang="en-US" sz="130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a:effectLst/>
                        </a:rPr>
                        <a:t>Thời gian tạo tài khoản</a:t>
                      </a:r>
                      <a:endParaRPr lang="en-US" sz="1300">
                        <a:effectLst/>
                        <a:latin typeface="Times New Roman" panose="02020603050405020304" pitchFamily="18" charset="0"/>
                        <a:ea typeface="Calibri" panose="020F0502020204030204" pitchFamily="34" charset="0"/>
                      </a:endParaRPr>
                    </a:p>
                  </a:txBody>
                  <a:tcPr marL="64969" marR="64969" marT="0" marB="0" anchor="ctr"/>
                </a:tc>
                <a:extLst>
                  <a:ext uri="{0D108BD9-81ED-4DB2-BD59-A6C34878D82A}">
                    <a16:rowId xmlns:a16="http://schemas.microsoft.com/office/drawing/2014/main" val="133614795"/>
                  </a:ext>
                </a:extLst>
              </a:tr>
              <a:tr h="306613">
                <a:tc>
                  <a:txBody>
                    <a:bodyPr/>
                    <a:lstStyle/>
                    <a:p>
                      <a:pPr algn="ctr">
                        <a:lnSpc>
                          <a:spcPct val="150000"/>
                        </a:lnSpc>
                      </a:pPr>
                      <a:r>
                        <a:rPr lang="en-US" sz="1200">
                          <a:effectLst/>
                        </a:rPr>
                        <a:t>updated_at</a:t>
                      </a:r>
                      <a:endParaRPr lang="en-US" sz="130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en-US" sz="1200">
                          <a:effectLst/>
                        </a:rPr>
                        <a:t>Datetime</a:t>
                      </a:r>
                      <a:endParaRPr lang="en-US" sz="130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en-US" sz="1200">
                          <a:effectLst/>
                        </a:rPr>
                        <a:t>Thời </a:t>
                      </a:r>
                      <a:r>
                        <a:rPr lang="vi-VN" sz="1200">
                          <a:effectLst/>
                        </a:rPr>
                        <a:t>gian chỉnh sửa</a:t>
                      </a:r>
                      <a:endParaRPr lang="en-US" sz="1300">
                        <a:effectLst/>
                      </a:endParaRPr>
                    </a:p>
                    <a:p>
                      <a:pPr algn="ctr"/>
                      <a:r>
                        <a:rPr lang="vi-VN" sz="1200">
                          <a:effectLst/>
                        </a:rPr>
                        <a:t>tài khoản</a:t>
                      </a:r>
                      <a:endParaRPr lang="en-US" sz="1300">
                        <a:effectLst/>
                        <a:latin typeface="Times New Roman" panose="02020603050405020304" pitchFamily="18" charset="0"/>
                        <a:ea typeface="Calibri" panose="020F0502020204030204" pitchFamily="34" charset="0"/>
                      </a:endParaRPr>
                    </a:p>
                  </a:txBody>
                  <a:tcPr marL="64969" marR="64969" marT="0" marB="0" anchor="ctr"/>
                </a:tc>
                <a:extLst>
                  <a:ext uri="{0D108BD9-81ED-4DB2-BD59-A6C34878D82A}">
                    <a16:rowId xmlns:a16="http://schemas.microsoft.com/office/drawing/2014/main" val="2026107377"/>
                  </a:ext>
                </a:extLst>
              </a:tr>
              <a:tr h="202226">
                <a:tc>
                  <a:txBody>
                    <a:bodyPr/>
                    <a:lstStyle/>
                    <a:p>
                      <a:pPr algn="ctr">
                        <a:lnSpc>
                          <a:spcPct val="150000"/>
                        </a:lnSpc>
                      </a:pPr>
                      <a:r>
                        <a:rPr lang="vi-VN" sz="1200">
                          <a:effectLst/>
                        </a:rPr>
                        <a:t>last_name</a:t>
                      </a:r>
                      <a:endParaRPr lang="en-US" sz="130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a:effectLst/>
                        </a:rPr>
                        <a:t>Varchar</a:t>
                      </a:r>
                      <a:endParaRPr lang="en-US" sz="130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a:effectLst/>
                        </a:rPr>
                        <a:t>Họ người dùng</a:t>
                      </a:r>
                      <a:endParaRPr lang="en-US" sz="1300">
                        <a:effectLst/>
                        <a:latin typeface="Times New Roman" panose="02020603050405020304" pitchFamily="18" charset="0"/>
                        <a:ea typeface="Calibri" panose="020F0502020204030204" pitchFamily="34" charset="0"/>
                      </a:endParaRPr>
                    </a:p>
                  </a:txBody>
                  <a:tcPr marL="64969" marR="64969" marT="0" marB="0" anchor="ctr"/>
                </a:tc>
                <a:extLst>
                  <a:ext uri="{0D108BD9-81ED-4DB2-BD59-A6C34878D82A}">
                    <a16:rowId xmlns:a16="http://schemas.microsoft.com/office/drawing/2014/main" val="2278795114"/>
                  </a:ext>
                </a:extLst>
              </a:tr>
              <a:tr h="202226">
                <a:tc>
                  <a:txBody>
                    <a:bodyPr/>
                    <a:lstStyle/>
                    <a:p>
                      <a:pPr algn="ctr">
                        <a:lnSpc>
                          <a:spcPct val="150000"/>
                        </a:lnSpc>
                      </a:pPr>
                      <a:r>
                        <a:rPr lang="vi-VN" sz="1200">
                          <a:effectLst/>
                        </a:rPr>
                        <a:t>name</a:t>
                      </a:r>
                      <a:endParaRPr lang="en-US" sz="130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a:effectLst/>
                        </a:rPr>
                        <a:t>Varchar</a:t>
                      </a:r>
                      <a:endParaRPr lang="en-US" sz="130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a:effectLst/>
                        </a:rPr>
                        <a:t>Tên người dùng</a:t>
                      </a:r>
                      <a:endParaRPr lang="en-US" sz="1300">
                        <a:effectLst/>
                        <a:latin typeface="Times New Roman" panose="02020603050405020304" pitchFamily="18" charset="0"/>
                        <a:ea typeface="Calibri" panose="020F0502020204030204" pitchFamily="34" charset="0"/>
                      </a:endParaRPr>
                    </a:p>
                  </a:txBody>
                  <a:tcPr marL="64969" marR="64969" marT="0" marB="0" anchor="ctr"/>
                </a:tc>
                <a:extLst>
                  <a:ext uri="{0D108BD9-81ED-4DB2-BD59-A6C34878D82A}">
                    <a16:rowId xmlns:a16="http://schemas.microsoft.com/office/drawing/2014/main" val="509207147"/>
                  </a:ext>
                </a:extLst>
              </a:tr>
              <a:tr h="202226">
                <a:tc>
                  <a:txBody>
                    <a:bodyPr/>
                    <a:lstStyle/>
                    <a:p>
                      <a:pPr algn="ctr">
                        <a:lnSpc>
                          <a:spcPct val="150000"/>
                        </a:lnSpc>
                      </a:pPr>
                      <a:r>
                        <a:rPr lang="vi-VN" sz="1200">
                          <a:effectLst/>
                        </a:rPr>
                        <a:t>phone_number</a:t>
                      </a:r>
                      <a:endParaRPr lang="en-US" sz="130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a:effectLst/>
                        </a:rPr>
                        <a:t>Varchar</a:t>
                      </a:r>
                      <a:endParaRPr lang="en-US" sz="130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a:effectLst/>
                        </a:rPr>
                        <a:t>Số điện thoại</a:t>
                      </a:r>
                      <a:endParaRPr lang="en-US" sz="1300">
                        <a:effectLst/>
                        <a:latin typeface="Times New Roman" panose="02020603050405020304" pitchFamily="18" charset="0"/>
                        <a:ea typeface="Calibri" panose="020F0502020204030204" pitchFamily="34" charset="0"/>
                      </a:endParaRPr>
                    </a:p>
                  </a:txBody>
                  <a:tcPr marL="64969" marR="64969" marT="0" marB="0" anchor="ctr"/>
                </a:tc>
                <a:extLst>
                  <a:ext uri="{0D108BD9-81ED-4DB2-BD59-A6C34878D82A}">
                    <a16:rowId xmlns:a16="http://schemas.microsoft.com/office/drawing/2014/main" val="787003581"/>
                  </a:ext>
                </a:extLst>
              </a:tr>
              <a:tr h="202226">
                <a:tc>
                  <a:txBody>
                    <a:bodyPr/>
                    <a:lstStyle/>
                    <a:p>
                      <a:pPr algn="ctr">
                        <a:lnSpc>
                          <a:spcPct val="150000"/>
                        </a:lnSpc>
                      </a:pPr>
                      <a:r>
                        <a:rPr lang="vi-VN" sz="1200">
                          <a:effectLst/>
                        </a:rPr>
                        <a:t>address</a:t>
                      </a:r>
                      <a:endParaRPr lang="en-US" sz="130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a:effectLst/>
                        </a:rPr>
                        <a:t>Varchar</a:t>
                      </a:r>
                      <a:endParaRPr lang="en-US" sz="130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a:effectLst/>
                        </a:rPr>
                        <a:t>Địa chỉ</a:t>
                      </a:r>
                      <a:endParaRPr lang="en-US" sz="1300">
                        <a:effectLst/>
                        <a:latin typeface="Times New Roman" panose="02020603050405020304" pitchFamily="18" charset="0"/>
                        <a:ea typeface="Calibri" panose="020F0502020204030204" pitchFamily="34" charset="0"/>
                      </a:endParaRPr>
                    </a:p>
                  </a:txBody>
                  <a:tcPr marL="64969" marR="64969" marT="0" marB="0" anchor="ctr"/>
                </a:tc>
                <a:extLst>
                  <a:ext uri="{0D108BD9-81ED-4DB2-BD59-A6C34878D82A}">
                    <a16:rowId xmlns:a16="http://schemas.microsoft.com/office/drawing/2014/main" val="3705350374"/>
                  </a:ext>
                </a:extLst>
              </a:tr>
              <a:tr h="202226">
                <a:tc>
                  <a:txBody>
                    <a:bodyPr/>
                    <a:lstStyle/>
                    <a:p>
                      <a:pPr algn="ctr">
                        <a:lnSpc>
                          <a:spcPct val="150000"/>
                        </a:lnSpc>
                      </a:pPr>
                      <a:r>
                        <a:rPr lang="vi-VN" sz="1200">
                          <a:effectLst/>
                        </a:rPr>
                        <a:t>email</a:t>
                      </a:r>
                      <a:endParaRPr lang="en-US" sz="130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a:effectLst/>
                        </a:rPr>
                        <a:t>Varchar</a:t>
                      </a:r>
                      <a:endParaRPr lang="en-US" sz="130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a:effectLst/>
                        </a:rPr>
                        <a:t>Email</a:t>
                      </a:r>
                      <a:endParaRPr lang="en-US" sz="1300">
                        <a:effectLst/>
                        <a:latin typeface="Times New Roman" panose="02020603050405020304" pitchFamily="18" charset="0"/>
                        <a:ea typeface="Calibri" panose="020F0502020204030204" pitchFamily="34" charset="0"/>
                      </a:endParaRPr>
                    </a:p>
                  </a:txBody>
                  <a:tcPr marL="64969" marR="64969" marT="0" marB="0" anchor="ctr"/>
                </a:tc>
                <a:extLst>
                  <a:ext uri="{0D108BD9-81ED-4DB2-BD59-A6C34878D82A}">
                    <a16:rowId xmlns:a16="http://schemas.microsoft.com/office/drawing/2014/main" val="3422299957"/>
                  </a:ext>
                </a:extLst>
              </a:tr>
              <a:tr h="202226">
                <a:tc>
                  <a:txBody>
                    <a:bodyPr/>
                    <a:lstStyle/>
                    <a:p>
                      <a:pPr algn="ctr">
                        <a:lnSpc>
                          <a:spcPct val="150000"/>
                        </a:lnSpc>
                      </a:pPr>
                      <a:r>
                        <a:rPr lang="vi-VN" sz="1200">
                          <a:effectLst/>
                        </a:rPr>
                        <a:t>image</a:t>
                      </a:r>
                      <a:endParaRPr lang="en-US" sz="130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a:effectLst/>
                        </a:rPr>
                        <a:t>Varchar</a:t>
                      </a:r>
                      <a:endParaRPr lang="en-US" sz="1300">
                        <a:effectLst/>
                        <a:latin typeface="Times New Roman" panose="02020603050405020304" pitchFamily="18" charset="0"/>
                        <a:ea typeface="Calibri" panose="020F0502020204030204" pitchFamily="34" charset="0"/>
                      </a:endParaRPr>
                    </a:p>
                  </a:txBody>
                  <a:tcPr marL="64969" marR="64969" marT="0" marB="0" anchor="ctr"/>
                </a:tc>
                <a:tc>
                  <a:txBody>
                    <a:bodyPr/>
                    <a:lstStyle/>
                    <a:p>
                      <a:pPr algn="ctr"/>
                      <a:r>
                        <a:rPr lang="vi-VN" sz="1200" dirty="0">
                          <a:effectLst/>
                        </a:rPr>
                        <a:t>Ảnh người dùng</a:t>
                      </a:r>
                      <a:endParaRPr lang="en-US" sz="1300" dirty="0">
                        <a:effectLst/>
                        <a:latin typeface="Times New Roman" panose="02020603050405020304" pitchFamily="18" charset="0"/>
                        <a:ea typeface="Calibri" panose="020F0502020204030204" pitchFamily="34" charset="0"/>
                      </a:endParaRPr>
                    </a:p>
                  </a:txBody>
                  <a:tcPr marL="64969" marR="64969" marT="0" marB="0" anchor="ctr"/>
                </a:tc>
                <a:extLst>
                  <a:ext uri="{0D108BD9-81ED-4DB2-BD59-A6C34878D82A}">
                    <a16:rowId xmlns:a16="http://schemas.microsoft.com/office/drawing/2014/main" val="22457955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41"/>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a:latin typeface="+mn-lt"/>
              </a:rPr>
              <a:t>Bảng sản phẩm</a:t>
            </a:r>
            <a:endParaRPr b="1" dirty="0">
              <a:latin typeface="+mn-lt"/>
            </a:endParaRPr>
          </a:p>
        </p:txBody>
      </p:sp>
      <p:sp>
        <p:nvSpPr>
          <p:cNvPr id="882" name="Google Shape;882;p41"/>
          <p:cNvSpPr/>
          <p:nvPr/>
        </p:nvSpPr>
        <p:spPr>
          <a:xfrm>
            <a:off x="7507683" y="114420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7971828" y="993377"/>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719989" y="106866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DDCD67F0-571C-F313-FCA0-75D8A2F7947D}"/>
              </a:ext>
            </a:extLst>
          </p:cNvPr>
          <p:cNvGraphicFramePr>
            <a:graphicFrameLocks noGrp="1"/>
          </p:cNvGraphicFramePr>
          <p:nvPr>
            <p:extLst>
              <p:ext uri="{D42A27DB-BD31-4B8C-83A1-F6EECF244321}">
                <p14:modId xmlns:p14="http://schemas.microsoft.com/office/powerpoint/2010/main" val="690893969"/>
              </p:ext>
            </p:extLst>
          </p:nvPr>
        </p:nvGraphicFramePr>
        <p:xfrm>
          <a:off x="1623060" y="1721475"/>
          <a:ext cx="5897880" cy="1901190"/>
        </p:xfrm>
        <a:graphic>
          <a:graphicData uri="http://schemas.openxmlformats.org/drawingml/2006/table">
            <a:tbl>
              <a:tblPr firstRow="1" firstCol="1" bandRow="1">
                <a:tableStyleId>{3CDE9C60-3A7A-4AAF-8AB8-2DB86965A6F8}</a:tableStyleId>
              </a:tblPr>
              <a:tblGrid>
                <a:gridCol w="1965960">
                  <a:extLst>
                    <a:ext uri="{9D8B030D-6E8A-4147-A177-3AD203B41FA5}">
                      <a16:colId xmlns:a16="http://schemas.microsoft.com/office/drawing/2014/main" val="2226386771"/>
                    </a:ext>
                  </a:extLst>
                </a:gridCol>
                <a:gridCol w="1965960">
                  <a:extLst>
                    <a:ext uri="{9D8B030D-6E8A-4147-A177-3AD203B41FA5}">
                      <a16:colId xmlns:a16="http://schemas.microsoft.com/office/drawing/2014/main" val="4043024356"/>
                    </a:ext>
                  </a:extLst>
                </a:gridCol>
                <a:gridCol w="1965960">
                  <a:extLst>
                    <a:ext uri="{9D8B030D-6E8A-4147-A177-3AD203B41FA5}">
                      <a16:colId xmlns:a16="http://schemas.microsoft.com/office/drawing/2014/main" val="405191302"/>
                    </a:ext>
                  </a:extLst>
                </a:gridCol>
              </a:tblGrid>
              <a:tr h="0">
                <a:tc>
                  <a:txBody>
                    <a:bodyPr/>
                    <a:lstStyle/>
                    <a:p>
                      <a:pPr algn="ctr"/>
                      <a:r>
                        <a:rPr lang="vi-VN" sz="1300" b="1">
                          <a:effectLst/>
                        </a:rPr>
                        <a:t>Trường</a:t>
                      </a:r>
                      <a:endParaRPr lang="en-US" sz="1400" b="1">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b="1">
                          <a:effectLst/>
                        </a:rPr>
                        <a:t>Kiểu dữ liệu</a:t>
                      </a:r>
                      <a:endParaRPr lang="en-US" sz="1400" b="1">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b="1" dirty="0">
                          <a:effectLst/>
                        </a:rPr>
                        <a:t>Mô tả</a:t>
                      </a:r>
                      <a:endParaRPr lang="en-US" sz="1400" b="1"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15712492"/>
                  </a:ext>
                </a:extLst>
              </a:tr>
              <a:tr h="0">
                <a:tc>
                  <a:txBody>
                    <a:bodyPr/>
                    <a:lstStyle/>
                    <a:p>
                      <a:pPr algn="ctr">
                        <a:lnSpc>
                          <a:spcPct val="150000"/>
                        </a:lnSpc>
                      </a:pPr>
                      <a:r>
                        <a:rPr lang="vi-VN" sz="1300">
                          <a:effectLst/>
                        </a:rPr>
                        <a:t>id</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Varchar</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Mã sản phẩm</a:t>
                      </a:r>
                      <a:endParaRPr lang="en-US" sz="1400">
                        <a:effectLst/>
                      </a:endParaRPr>
                    </a:p>
                    <a:p>
                      <a:pPr algn="ctr"/>
                      <a:r>
                        <a:rPr lang="vi-VN" sz="1300">
                          <a:effectLst/>
                        </a:rPr>
                        <a:t>(khóa chính)</a:t>
                      </a:r>
                      <a:endParaRPr lang="en-US" sz="14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873311264"/>
                  </a:ext>
                </a:extLst>
              </a:tr>
              <a:tr h="0">
                <a:tc>
                  <a:txBody>
                    <a:bodyPr/>
                    <a:lstStyle/>
                    <a:p>
                      <a:pPr algn="ctr">
                        <a:lnSpc>
                          <a:spcPct val="150000"/>
                        </a:lnSpc>
                      </a:pPr>
                      <a:r>
                        <a:rPr lang="vi-VN" sz="1300">
                          <a:effectLst/>
                        </a:rPr>
                        <a:t>name</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Varchar</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Tên sản phẩm</a:t>
                      </a:r>
                      <a:endParaRPr lang="en-US" sz="14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314514574"/>
                  </a:ext>
                </a:extLst>
              </a:tr>
              <a:tr h="0">
                <a:tc>
                  <a:txBody>
                    <a:bodyPr/>
                    <a:lstStyle/>
                    <a:p>
                      <a:pPr algn="ctr">
                        <a:lnSpc>
                          <a:spcPct val="150000"/>
                        </a:lnSpc>
                      </a:pPr>
                      <a:r>
                        <a:rPr lang="vi-VN" sz="1300">
                          <a:effectLst/>
                        </a:rPr>
                        <a:t>image</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Varchar</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ảnh sản phẩm</a:t>
                      </a:r>
                      <a:endParaRPr lang="en-US" sz="14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086832702"/>
                  </a:ext>
                </a:extLst>
              </a:tr>
              <a:tr h="0">
                <a:tc>
                  <a:txBody>
                    <a:bodyPr/>
                    <a:lstStyle/>
                    <a:p>
                      <a:pPr algn="ctr">
                        <a:lnSpc>
                          <a:spcPct val="150000"/>
                        </a:lnSpc>
                      </a:pPr>
                      <a:r>
                        <a:rPr lang="vi-VN" sz="1300">
                          <a:effectLst/>
                        </a:rPr>
                        <a:t>description</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Varchar</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Mô tả sản phẩm</a:t>
                      </a:r>
                      <a:endParaRPr lang="en-US" sz="14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4033273822"/>
                  </a:ext>
                </a:extLst>
              </a:tr>
              <a:tr h="0">
                <a:tc>
                  <a:txBody>
                    <a:bodyPr/>
                    <a:lstStyle/>
                    <a:p>
                      <a:pPr algn="ctr">
                        <a:lnSpc>
                          <a:spcPct val="150000"/>
                        </a:lnSpc>
                      </a:pPr>
                      <a:r>
                        <a:rPr lang="vi-VN" sz="1300">
                          <a:effectLst/>
                        </a:rPr>
                        <a:t>price</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Int</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Giá sản phẩm</a:t>
                      </a:r>
                      <a:endParaRPr lang="en-US" sz="14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433368001"/>
                  </a:ext>
                </a:extLst>
              </a:tr>
              <a:tr h="0">
                <a:tc>
                  <a:txBody>
                    <a:bodyPr/>
                    <a:lstStyle/>
                    <a:p>
                      <a:pPr algn="ctr">
                        <a:lnSpc>
                          <a:spcPct val="150000"/>
                        </a:lnSpc>
                      </a:pPr>
                      <a:r>
                        <a:rPr lang="vi-VN" sz="1300">
                          <a:effectLst/>
                        </a:rPr>
                        <a:t>quantity</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Int</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dirty="0">
                          <a:effectLst/>
                        </a:rPr>
                        <a:t>Số lượng sản phẩm</a:t>
                      </a:r>
                      <a:endParaRPr lang="en-US" sz="14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822591381"/>
                  </a:ext>
                </a:extLst>
              </a:tr>
            </a:tbl>
          </a:graphicData>
        </a:graphic>
      </p:graphicFrame>
    </p:spTree>
    <p:extLst>
      <p:ext uri="{BB962C8B-B14F-4D97-AF65-F5344CB8AC3E}">
        <p14:creationId xmlns:p14="http://schemas.microsoft.com/office/powerpoint/2010/main" val="4130020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41"/>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a:latin typeface="+mn-lt"/>
              </a:rPr>
              <a:t>Bảng đơn hàng</a:t>
            </a:r>
            <a:endParaRPr b="1" dirty="0">
              <a:latin typeface="+mn-lt"/>
            </a:endParaRPr>
          </a:p>
        </p:txBody>
      </p:sp>
      <p:sp>
        <p:nvSpPr>
          <p:cNvPr id="882" name="Google Shape;882;p41"/>
          <p:cNvSpPr/>
          <p:nvPr/>
        </p:nvSpPr>
        <p:spPr>
          <a:xfrm>
            <a:off x="7507683" y="114420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7971828" y="993377"/>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719989" y="106866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 name="Table 2">
            <a:extLst>
              <a:ext uri="{FF2B5EF4-FFF2-40B4-BE49-F238E27FC236}">
                <a16:creationId xmlns:a16="http://schemas.microsoft.com/office/drawing/2014/main" id="{CEF6361E-81E0-F6A2-71DF-F0AA10850326}"/>
              </a:ext>
            </a:extLst>
          </p:cNvPr>
          <p:cNvGraphicFramePr>
            <a:graphicFrameLocks noGrp="1"/>
          </p:cNvGraphicFramePr>
          <p:nvPr>
            <p:extLst>
              <p:ext uri="{D42A27DB-BD31-4B8C-83A1-F6EECF244321}">
                <p14:modId xmlns:p14="http://schemas.microsoft.com/office/powerpoint/2010/main" val="1157651368"/>
              </p:ext>
            </p:extLst>
          </p:nvPr>
        </p:nvGraphicFramePr>
        <p:xfrm>
          <a:off x="1623060" y="1830005"/>
          <a:ext cx="5897880" cy="1766316"/>
        </p:xfrm>
        <a:graphic>
          <a:graphicData uri="http://schemas.openxmlformats.org/drawingml/2006/table">
            <a:tbl>
              <a:tblPr firstRow="1" firstCol="1" bandRow="1">
                <a:tableStyleId>{3CDE9C60-3A7A-4AAF-8AB8-2DB86965A6F8}</a:tableStyleId>
              </a:tblPr>
              <a:tblGrid>
                <a:gridCol w="1965960">
                  <a:extLst>
                    <a:ext uri="{9D8B030D-6E8A-4147-A177-3AD203B41FA5}">
                      <a16:colId xmlns:a16="http://schemas.microsoft.com/office/drawing/2014/main" val="2074464864"/>
                    </a:ext>
                  </a:extLst>
                </a:gridCol>
                <a:gridCol w="1965960">
                  <a:extLst>
                    <a:ext uri="{9D8B030D-6E8A-4147-A177-3AD203B41FA5}">
                      <a16:colId xmlns:a16="http://schemas.microsoft.com/office/drawing/2014/main" val="666122487"/>
                    </a:ext>
                  </a:extLst>
                </a:gridCol>
                <a:gridCol w="1965960">
                  <a:extLst>
                    <a:ext uri="{9D8B030D-6E8A-4147-A177-3AD203B41FA5}">
                      <a16:colId xmlns:a16="http://schemas.microsoft.com/office/drawing/2014/main" val="356144007"/>
                    </a:ext>
                  </a:extLst>
                </a:gridCol>
              </a:tblGrid>
              <a:tr h="0">
                <a:tc>
                  <a:txBody>
                    <a:bodyPr/>
                    <a:lstStyle/>
                    <a:p>
                      <a:pPr algn="ctr"/>
                      <a:r>
                        <a:rPr lang="vi-VN" sz="1300" b="1" dirty="0">
                          <a:effectLst/>
                        </a:rPr>
                        <a:t>Trường</a:t>
                      </a:r>
                      <a:endParaRPr lang="en-US" sz="1400" b="1"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b="1">
                          <a:effectLst/>
                        </a:rPr>
                        <a:t>Kiểu dữ liệu</a:t>
                      </a:r>
                      <a:endParaRPr lang="en-US" sz="1400" b="1">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b="1" dirty="0">
                          <a:effectLst/>
                        </a:rPr>
                        <a:t>Mô tả</a:t>
                      </a:r>
                      <a:endParaRPr lang="en-US" sz="1400" b="1"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869987936"/>
                  </a:ext>
                </a:extLst>
              </a:tr>
              <a:tr h="0">
                <a:tc>
                  <a:txBody>
                    <a:bodyPr/>
                    <a:lstStyle/>
                    <a:p>
                      <a:pPr algn="ctr">
                        <a:lnSpc>
                          <a:spcPct val="150000"/>
                        </a:lnSpc>
                      </a:pPr>
                      <a:r>
                        <a:rPr lang="vi-VN" sz="1300">
                          <a:effectLst/>
                        </a:rPr>
                        <a:t>id</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Int</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Mã đơn</a:t>
                      </a:r>
                      <a:endParaRPr lang="en-US" sz="14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469396399"/>
                  </a:ext>
                </a:extLst>
              </a:tr>
              <a:tr h="0">
                <a:tc>
                  <a:txBody>
                    <a:bodyPr/>
                    <a:lstStyle/>
                    <a:p>
                      <a:pPr algn="ctr">
                        <a:lnSpc>
                          <a:spcPct val="150000"/>
                        </a:lnSpc>
                      </a:pPr>
                      <a:r>
                        <a:rPr lang="vi-VN" sz="1300">
                          <a:effectLst/>
                        </a:rPr>
                        <a:t>create_at</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Datetime</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Thời gian tạo đơn</a:t>
                      </a:r>
                      <a:endParaRPr lang="en-US" sz="14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512136797"/>
                  </a:ext>
                </a:extLst>
              </a:tr>
              <a:tr h="0">
                <a:tc>
                  <a:txBody>
                    <a:bodyPr/>
                    <a:lstStyle/>
                    <a:p>
                      <a:pPr algn="ctr">
                        <a:lnSpc>
                          <a:spcPct val="150000"/>
                        </a:lnSpc>
                      </a:pPr>
                      <a:r>
                        <a:rPr lang="vi-VN" sz="1300">
                          <a:effectLst/>
                        </a:rPr>
                        <a:t>fullname</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Varchar</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Tên người dùng</a:t>
                      </a:r>
                      <a:endParaRPr lang="en-US" sz="14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260537967"/>
                  </a:ext>
                </a:extLst>
              </a:tr>
              <a:tr h="0">
                <a:tc>
                  <a:txBody>
                    <a:bodyPr/>
                    <a:lstStyle/>
                    <a:p>
                      <a:pPr algn="ctr">
                        <a:lnSpc>
                          <a:spcPct val="150000"/>
                        </a:lnSpc>
                      </a:pPr>
                      <a:r>
                        <a:rPr lang="vi-VN" sz="1300">
                          <a:effectLst/>
                        </a:rPr>
                        <a:t>phone_number</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Varchar</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Số điện thoại</a:t>
                      </a:r>
                      <a:endParaRPr lang="en-US" sz="14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435364279"/>
                  </a:ext>
                </a:extLst>
              </a:tr>
              <a:tr h="0">
                <a:tc>
                  <a:txBody>
                    <a:bodyPr/>
                    <a:lstStyle/>
                    <a:p>
                      <a:pPr algn="ctr">
                        <a:lnSpc>
                          <a:spcPct val="150000"/>
                        </a:lnSpc>
                      </a:pPr>
                      <a:r>
                        <a:rPr lang="vi-VN" sz="1300">
                          <a:effectLst/>
                        </a:rPr>
                        <a:t>address</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Varchar</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Địa chỉ</a:t>
                      </a:r>
                      <a:endParaRPr lang="en-US" sz="14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280302877"/>
                  </a:ext>
                </a:extLst>
              </a:tr>
              <a:tr h="0">
                <a:tc>
                  <a:txBody>
                    <a:bodyPr/>
                    <a:lstStyle/>
                    <a:p>
                      <a:pPr algn="ctr">
                        <a:lnSpc>
                          <a:spcPct val="150000"/>
                        </a:lnSpc>
                      </a:pPr>
                      <a:r>
                        <a:rPr lang="vi-VN" sz="1300">
                          <a:effectLst/>
                        </a:rPr>
                        <a:t>message</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Varchar</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dirty="0">
                          <a:effectLst/>
                        </a:rPr>
                        <a:t>Nội dung lời nhắn</a:t>
                      </a:r>
                      <a:endParaRPr lang="en-US" sz="14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919870153"/>
                  </a:ext>
                </a:extLst>
              </a:tr>
            </a:tbl>
          </a:graphicData>
        </a:graphic>
      </p:graphicFrame>
    </p:spTree>
    <p:extLst>
      <p:ext uri="{BB962C8B-B14F-4D97-AF65-F5344CB8AC3E}">
        <p14:creationId xmlns:p14="http://schemas.microsoft.com/office/powerpoint/2010/main" val="810753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41"/>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a:latin typeface="+mn-lt"/>
              </a:rPr>
              <a:t>Bảng giỏ hàng</a:t>
            </a:r>
            <a:endParaRPr b="1" dirty="0">
              <a:latin typeface="+mn-lt"/>
            </a:endParaRPr>
          </a:p>
        </p:txBody>
      </p:sp>
      <p:sp>
        <p:nvSpPr>
          <p:cNvPr id="882" name="Google Shape;882;p41"/>
          <p:cNvSpPr/>
          <p:nvPr/>
        </p:nvSpPr>
        <p:spPr>
          <a:xfrm>
            <a:off x="7507683" y="114420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7971828" y="993377"/>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719989" y="106866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D5E54F8C-FECF-97EA-7C4A-E65E87D55DD7}"/>
              </a:ext>
            </a:extLst>
          </p:cNvPr>
          <p:cNvGraphicFramePr>
            <a:graphicFrameLocks noGrp="1"/>
          </p:cNvGraphicFramePr>
          <p:nvPr>
            <p:extLst>
              <p:ext uri="{D42A27DB-BD31-4B8C-83A1-F6EECF244321}">
                <p14:modId xmlns:p14="http://schemas.microsoft.com/office/powerpoint/2010/main" val="603183896"/>
              </p:ext>
            </p:extLst>
          </p:nvPr>
        </p:nvGraphicFramePr>
        <p:xfrm>
          <a:off x="1623060" y="1830005"/>
          <a:ext cx="5897880" cy="1703070"/>
        </p:xfrm>
        <a:graphic>
          <a:graphicData uri="http://schemas.openxmlformats.org/drawingml/2006/table">
            <a:tbl>
              <a:tblPr firstRow="1" firstCol="1" bandRow="1">
                <a:tableStyleId>{3CDE9C60-3A7A-4AAF-8AB8-2DB86965A6F8}</a:tableStyleId>
              </a:tblPr>
              <a:tblGrid>
                <a:gridCol w="1965960">
                  <a:extLst>
                    <a:ext uri="{9D8B030D-6E8A-4147-A177-3AD203B41FA5}">
                      <a16:colId xmlns:a16="http://schemas.microsoft.com/office/drawing/2014/main" val="3727780031"/>
                    </a:ext>
                  </a:extLst>
                </a:gridCol>
                <a:gridCol w="1965960">
                  <a:extLst>
                    <a:ext uri="{9D8B030D-6E8A-4147-A177-3AD203B41FA5}">
                      <a16:colId xmlns:a16="http://schemas.microsoft.com/office/drawing/2014/main" val="935629904"/>
                    </a:ext>
                  </a:extLst>
                </a:gridCol>
                <a:gridCol w="1965960">
                  <a:extLst>
                    <a:ext uri="{9D8B030D-6E8A-4147-A177-3AD203B41FA5}">
                      <a16:colId xmlns:a16="http://schemas.microsoft.com/office/drawing/2014/main" val="3833633038"/>
                    </a:ext>
                  </a:extLst>
                </a:gridCol>
              </a:tblGrid>
              <a:tr h="0">
                <a:tc>
                  <a:txBody>
                    <a:bodyPr/>
                    <a:lstStyle/>
                    <a:p>
                      <a:pPr algn="ctr">
                        <a:lnSpc>
                          <a:spcPct val="150000"/>
                        </a:lnSpc>
                      </a:pPr>
                      <a:r>
                        <a:rPr lang="vi-VN" sz="1300" b="1">
                          <a:effectLst/>
                        </a:rPr>
                        <a:t>Trường</a:t>
                      </a:r>
                      <a:endParaRPr lang="en-US" sz="1400" b="1">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lnSpc>
                          <a:spcPct val="150000"/>
                        </a:lnSpc>
                      </a:pPr>
                      <a:r>
                        <a:rPr lang="vi-VN" sz="1300" b="1">
                          <a:effectLst/>
                        </a:rPr>
                        <a:t>Kiểu dữ liệu</a:t>
                      </a:r>
                      <a:endParaRPr lang="en-US" sz="1400" b="1">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lnSpc>
                          <a:spcPct val="150000"/>
                        </a:lnSpc>
                      </a:pPr>
                      <a:r>
                        <a:rPr lang="vi-VN" sz="1300" b="1" dirty="0">
                          <a:effectLst/>
                        </a:rPr>
                        <a:t>Mô tả</a:t>
                      </a:r>
                      <a:endParaRPr lang="en-US" sz="1400" b="1"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752079340"/>
                  </a:ext>
                </a:extLst>
              </a:tr>
              <a:tr h="0">
                <a:tc>
                  <a:txBody>
                    <a:bodyPr/>
                    <a:lstStyle/>
                    <a:p>
                      <a:pPr algn="ctr">
                        <a:lnSpc>
                          <a:spcPct val="150000"/>
                        </a:lnSpc>
                      </a:pPr>
                      <a:r>
                        <a:rPr lang="vi-VN" sz="1300">
                          <a:effectLst/>
                        </a:rPr>
                        <a:t>id</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Int</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Mã sản phẩm </a:t>
                      </a:r>
                      <a:endParaRPr lang="en-US" sz="1400">
                        <a:effectLst/>
                      </a:endParaRPr>
                    </a:p>
                    <a:p>
                      <a:pPr algn="ctr"/>
                      <a:r>
                        <a:rPr lang="vi-VN" sz="1300">
                          <a:effectLst/>
                        </a:rPr>
                        <a:t>trong giỏ hàng</a:t>
                      </a:r>
                      <a:endParaRPr lang="en-US" sz="14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4224941244"/>
                  </a:ext>
                </a:extLst>
              </a:tr>
              <a:tr h="0">
                <a:tc>
                  <a:txBody>
                    <a:bodyPr/>
                    <a:lstStyle/>
                    <a:p>
                      <a:pPr algn="ctr">
                        <a:lnSpc>
                          <a:spcPct val="150000"/>
                        </a:lnSpc>
                      </a:pPr>
                      <a:r>
                        <a:rPr lang="vi-VN" sz="1300">
                          <a:effectLst/>
                        </a:rPr>
                        <a:t>status</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Varchar</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Mã sản phẩm</a:t>
                      </a:r>
                      <a:endParaRPr lang="en-US" sz="14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941733683"/>
                  </a:ext>
                </a:extLst>
              </a:tr>
              <a:tr h="0">
                <a:tc>
                  <a:txBody>
                    <a:bodyPr/>
                    <a:lstStyle/>
                    <a:p>
                      <a:pPr algn="ctr">
                        <a:lnSpc>
                          <a:spcPct val="150000"/>
                        </a:lnSpc>
                      </a:pPr>
                      <a:r>
                        <a:rPr lang="vi-VN" sz="1300">
                          <a:effectLst/>
                        </a:rPr>
                        <a:t>create_at</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457200" indent="-457200" algn="ctr"/>
                      <a:r>
                        <a:rPr lang="vi-VN" sz="1300">
                          <a:effectLst/>
                        </a:rPr>
                        <a:t>Int</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Mã đơn hàng</a:t>
                      </a:r>
                      <a:endParaRPr lang="en-US" sz="14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604609022"/>
                  </a:ext>
                </a:extLst>
              </a:tr>
              <a:tr h="0">
                <a:tc>
                  <a:txBody>
                    <a:bodyPr/>
                    <a:lstStyle/>
                    <a:p>
                      <a:pPr algn="ctr">
                        <a:lnSpc>
                          <a:spcPct val="150000"/>
                        </a:lnSpc>
                      </a:pPr>
                      <a:r>
                        <a:rPr lang="vi-VN" sz="1300">
                          <a:effectLst/>
                        </a:rPr>
                        <a:t>update_at</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Int</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Số lượng</a:t>
                      </a:r>
                      <a:endParaRPr lang="en-US" sz="14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265984549"/>
                  </a:ext>
                </a:extLst>
              </a:tr>
              <a:tr h="0">
                <a:tc>
                  <a:txBody>
                    <a:bodyPr/>
                    <a:lstStyle/>
                    <a:p>
                      <a:pPr algn="ctr">
                        <a:lnSpc>
                          <a:spcPct val="150000"/>
                        </a:lnSpc>
                      </a:pPr>
                      <a:r>
                        <a:rPr lang="vi-VN" sz="1300">
                          <a:effectLst/>
                        </a:rPr>
                        <a:t>order_cart_id</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Int</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dirty="0">
                          <a:effectLst/>
                        </a:rPr>
                        <a:t>Mã giỏ hàng</a:t>
                      </a:r>
                      <a:endParaRPr lang="en-US" sz="14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95655690"/>
                  </a:ext>
                </a:extLst>
              </a:tr>
            </a:tbl>
          </a:graphicData>
        </a:graphic>
      </p:graphicFrame>
    </p:spTree>
    <p:extLst>
      <p:ext uri="{BB962C8B-B14F-4D97-AF65-F5344CB8AC3E}">
        <p14:creationId xmlns:p14="http://schemas.microsoft.com/office/powerpoint/2010/main" val="702885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41"/>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a:latin typeface="+mn-lt"/>
              </a:rPr>
              <a:t>Bảng sản phẩm trong giỏ hàng</a:t>
            </a:r>
            <a:endParaRPr b="1" dirty="0">
              <a:latin typeface="+mn-lt"/>
            </a:endParaRPr>
          </a:p>
        </p:txBody>
      </p:sp>
      <p:sp>
        <p:nvSpPr>
          <p:cNvPr id="882" name="Google Shape;882;p41"/>
          <p:cNvSpPr/>
          <p:nvPr/>
        </p:nvSpPr>
        <p:spPr>
          <a:xfrm>
            <a:off x="7971667" y="1147788"/>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7971828" y="993377"/>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719989" y="106866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640D443D-8C55-834A-AE29-A3BCF6C2F090}"/>
              </a:ext>
            </a:extLst>
          </p:cNvPr>
          <p:cNvGraphicFramePr>
            <a:graphicFrameLocks noGrp="1"/>
          </p:cNvGraphicFramePr>
          <p:nvPr>
            <p:extLst>
              <p:ext uri="{D42A27DB-BD31-4B8C-83A1-F6EECF244321}">
                <p14:modId xmlns:p14="http://schemas.microsoft.com/office/powerpoint/2010/main" val="3214588366"/>
              </p:ext>
            </p:extLst>
          </p:nvPr>
        </p:nvGraphicFramePr>
        <p:xfrm>
          <a:off x="1623060" y="1751838"/>
          <a:ext cx="5897880" cy="1639824"/>
        </p:xfrm>
        <a:graphic>
          <a:graphicData uri="http://schemas.openxmlformats.org/drawingml/2006/table">
            <a:tbl>
              <a:tblPr firstRow="1" firstCol="1" bandRow="1">
                <a:tableStyleId>{3CDE9C60-3A7A-4AAF-8AB8-2DB86965A6F8}</a:tableStyleId>
              </a:tblPr>
              <a:tblGrid>
                <a:gridCol w="1965960">
                  <a:extLst>
                    <a:ext uri="{9D8B030D-6E8A-4147-A177-3AD203B41FA5}">
                      <a16:colId xmlns:a16="http://schemas.microsoft.com/office/drawing/2014/main" val="1535066536"/>
                    </a:ext>
                  </a:extLst>
                </a:gridCol>
                <a:gridCol w="1965960">
                  <a:extLst>
                    <a:ext uri="{9D8B030D-6E8A-4147-A177-3AD203B41FA5}">
                      <a16:colId xmlns:a16="http://schemas.microsoft.com/office/drawing/2014/main" val="3965995865"/>
                    </a:ext>
                  </a:extLst>
                </a:gridCol>
                <a:gridCol w="1965960">
                  <a:extLst>
                    <a:ext uri="{9D8B030D-6E8A-4147-A177-3AD203B41FA5}">
                      <a16:colId xmlns:a16="http://schemas.microsoft.com/office/drawing/2014/main" val="3177033641"/>
                    </a:ext>
                  </a:extLst>
                </a:gridCol>
              </a:tblGrid>
              <a:tr h="0">
                <a:tc>
                  <a:txBody>
                    <a:bodyPr/>
                    <a:lstStyle/>
                    <a:p>
                      <a:pPr algn="ctr"/>
                      <a:r>
                        <a:rPr lang="vi-VN" sz="1300" b="1">
                          <a:effectLst/>
                        </a:rPr>
                        <a:t>Trường</a:t>
                      </a:r>
                      <a:endParaRPr lang="en-US" sz="1400" b="1">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b="1">
                          <a:effectLst/>
                        </a:rPr>
                        <a:t>Kiểu dữ liệu</a:t>
                      </a:r>
                      <a:endParaRPr lang="en-US" sz="1400" b="1">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b="1" dirty="0">
                          <a:effectLst/>
                        </a:rPr>
                        <a:t>Mô tả</a:t>
                      </a:r>
                      <a:endParaRPr lang="en-US" sz="1400" b="1"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904881513"/>
                  </a:ext>
                </a:extLst>
              </a:tr>
              <a:tr h="0">
                <a:tc>
                  <a:txBody>
                    <a:bodyPr/>
                    <a:lstStyle/>
                    <a:p>
                      <a:pPr algn="ctr">
                        <a:lnSpc>
                          <a:spcPct val="150000"/>
                        </a:lnSpc>
                      </a:pPr>
                      <a:r>
                        <a:rPr lang="vi-VN" sz="1300">
                          <a:effectLst/>
                        </a:rPr>
                        <a:t>id</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Int</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Mã sản phẩm </a:t>
                      </a:r>
                      <a:endParaRPr lang="en-US" sz="1400">
                        <a:effectLst/>
                      </a:endParaRPr>
                    </a:p>
                    <a:p>
                      <a:pPr algn="ctr"/>
                      <a:r>
                        <a:rPr lang="vi-VN" sz="1300">
                          <a:effectLst/>
                        </a:rPr>
                        <a:t>trong giỏ hàng</a:t>
                      </a:r>
                      <a:endParaRPr lang="en-US" sz="14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040978506"/>
                  </a:ext>
                </a:extLst>
              </a:tr>
              <a:tr h="0">
                <a:tc>
                  <a:txBody>
                    <a:bodyPr/>
                    <a:lstStyle/>
                    <a:p>
                      <a:pPr algn="ctr">
                        <a:lnSpc>
                          <a:spcPct val="150000"/>
                        </a:lnSpc>
                      </a:pPr>
                      <a:r>
                        <a:rPr lang="vi-VN" sz="1300">
                          <a:effectLst/>
                        </a:rPr>
                        <a:t>product_id</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Varchar</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Mã sản phẩm</a:t>
                      </a:r>
                      <a:endParaRPr lang="en-US" sz="14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01603766"/>
                  </a:ext>
                </a:extLst>
              </a:tr>
              <a:tr h="0">
                <a:tc>
                  <a:txBody>
                    <a:bodyPr/>
                    <a:lstStyle/>
                    <a:p>
                      <a:pPr algn="ctr">
                        <a:lnSpc>
                          <a:spcPct val="150000"/>
                        </a:lnSpc>
                      </a:pPr>
                      <a:r>
                        <a:rPr lang="vi-VN" sz="1300">
                          <a:effectLst/>
                        </a:rPr>
                        <a:t>ordered_id</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457200" indent="-457200" algn="ctr"/>
                      <a:r>
                        <a:rPr lang="vi-VN" sz="1300">
                          <a:effectLst/>
                        </a:rPr>
                        <a:t>Int</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Mã đơn hàng</a:t>
                      </a:r>
                      <a:endParaRPr lang="en-US" sz="14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4210636413"/>
                  </a:ext>
                </a:extLst>
              </a:tr>
              <a:tr h="0">
                <a:tc>
                  <a:txBody>
                    <a:bodyPr/>
                    <a:lstStyle/>
                    <a:p>
                      <a:pPr algn="ctr">
                        <a:lnSpc>
                          <a:spcPct val="150000"/>
                        </a:lnSpc>
                      </a:pPr>
                      <a:r>
                        <a:rPr lang="vi-VN" sz="1300">
                          <a:effectLst/>
                        </a:rPr>
                        <a:t>quantity</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Int</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Số lượng</a:t>
                      </a:r>
                      <a:endParaRPr lang="en-US" sz="14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795428934"/>
                  </a:ext>
                </a:extLst>
              </a:tr>
              <a:tr h="0">
                <a:tc>
                  <a:txBody>
                    <a:bodyPr/>
                    <a:lstStyle/>
                    <a:p>
                      <a:pPr algn="ctr">
                        <a:lnSpc>
                          <a:spcPct val="150000"/>
                        </a:lnSpc>
                      </a:pPr>
                      <a:r>
                        <a:rPr lang="vi-VN" sz="1300">
                          <a:effectLst/>
                        </a:rPr>
                        <a:t>order_cart_id</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a:effectLst/>
                        </a:rPr>
                        <a:t>Int</a:t>
                      </a:r>
                      <a:endParaRPr lang="en-US" sz="1400">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ctr"/>
                      <a:r>
                        <a:rPr lang="vi-VN" sz="1300" dirty="0">
                          <a:effectLst/>
                        </a:rPr>
                        <a:t>Mã giỏ hàng</a:t>
                      </a:r>
                      <a:endParaRPr lang="en-US" sz="14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864157269"/>
                  </a:ext>
                </a:extLst>
              </a:tr>
            </a:tbl>
          </a:graphicData>
        </a:graphic>
      </p:graphicFrame>
    </p:spTree>
    <p:extLst>
      <p:ext uri="{BB962C8B-B14F-4D97-AF65-F5344CB8AC3E}">
        <p14:creationId xmlns:p14="http://schemas.microsoft.com/office/powerpoint/2010/main" val="1489090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41"/>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a:latin typeface="+mn-lt"/>
              </a:rPr>
              <a:t>Lược đồ cơ sở dữ liệu</a:t>
            </a:r>
            <a:endParaRPr b="1" dirty="0">
              <a:latin typeface="+mn-lt"/>
            </a:endParaRPr>
          </a:p>
        </p:txBody>
      </p:sp>
      <p:sp>
        <p:nvSpPr>
          <p:cNvPr id="882" name="Google Shape;882;p41"/>
          <p:cNvSpPr/>
          <p:nvPr/>
        </p:nvSpPr>
        <p:spPr>
          <a:xfrm>
            <a:off x="7971667" y="1147788"/>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7971828" y="993377"/>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719989" y="106866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A68766E-D297-23B4-B82B-F0F461BA0EAA}"/>
              </a:ext>
            </a:extLst>
          </p:cNvPr>
          <p:cNvPicPr>
            <a:picLocks noChangeAspect="1"/>
          </p:cNvPicPr>
          <p:nvPr/>
        </p:nvPicPr>
        <p:blipFill>
          <a:blip r:embed="rId3"/>
          <a:stretch>
            <a:fillRect/>
          </a:stretch>
        </p:blipFill>
        <p:spPr>
          <a:xfrm>
            <a:off x="2214742" y="1417325"/>
            <a:ext cx="4714515" cy="3228587"/>
          </a:xfrm>
          <a:prstGeom prst="rect">
            <a:avLst/>
          </a:prstGeom>
        </p:spPr>
      </p:pic>
    </p:spTree>
    <p:extLst>
      <p:ext uri="{BB962C8B-B14F-4D97-AF65-F5344CB8AC3E}">
        <p14:creationId xmlns:p14="http://schemas.microsoft.com/office/powerpoint/2010/main" val="54256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5034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04</a:t>
            </a:r>
            <a:endParaRPr dirty="0"/>
          </a:p>
        </p:txBody>
      </p:sp>
      <p:sp>
        <p:nvSpPr>
          <p:cNvPr id="546" name="Google Shape;546;p32"/>
          <p:cNvSpPr txBox="1">
            <a:spLocks noGrp="1"/>
          </p:cNvSpPr>
          <p:nvPr>
            <p:ph type="title"/>
          </p:nvPr>
        </p:nvSpPr>
        <p:spPr>
          <a:xfrm>
            <a:off x="1694272" y="2225316"/>
            <a:ext cx="6036621"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a:latin typeface="+mn-lt"/>
              </a:rPr>
              <a:t>Kết luận</a:t>
            </a:r>
            <a:endParaRPr b="1" dirty="0">
              <a:latin typeface="+mn-lt"/>
            </a:endParaRP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28224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grpSp>
        <p:nvGrpSpPr>
          <p:cNvPr id="1033" name="Google Shape;1033;p47"/>
          <p:cNvGrpSpPr/>
          <p:nvPr/>
        </p:nvGrpSpPr>
        <p:grpSpPr>
          <a:xfrm>
            <a:off x="7174717" y="4288125"/>
            <a:ext cx="1906220" cy="207039"/>
            <a:chOff x="4572050" y="100025"/>
            <a:chExt cx="3657590" cy="348347"/>
          </a:xfrm>
        </p:grpSpPr>
        <p:sp>
          <p:nvSpPr>
            <p:cNvPr id="1034" name="Google Shape;1034;p47"/>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803E9BFC-383A-4792-77CB-8D58ED2E9C0A}"/>
              </a:ext>
            </a:extLst>
          </p:cNvPr>
          <p:cNvSpPr txBox="1"/>
          <p:nvPr/>
        </p:nvSpPr>
        <p:spPr>
          <a:xfrm>
            <a:off x="3334054" y="515564"/>
            <a:ext cx="2475891" cy="400110"/>
          </a:xfrm>
          <a:prstGeom prst="rect">
            <a:avLst/>
          </a:prstGeom>
          <a:noFill/>
        </p:spPr>
        <p:txBody>
          <a:bodyPr wrap="square" rtlCol="0">
            <a:spAutoFit/>
          </a:bodyPr>
          <a:lstStyle/>
          <a:p>
            <a:r>
              <a:rPr lang="vi-VN" sz="2000" b="1"/>
              <a:t>Kết quả đạt được</a:t>
            </a:r>
            <a:endParaRPr lang="en-US" sz="2000" b="1" dirty="0"/>
          </a:p>
        </p:txBody>
      </p:sp>
      <p:sp>
        <p:nvSpPr>
          <p:cNvPr id="10" name="TextBox 9">
            <a:extLst>
              <a:ext uri="{FF2B5EF4-FFF2-40B4-BE49-F238E27FC236}">
                <a16:creationId xmlns:a16="http://schemas.microsoft.com/office/drawing/2014/main" id="{238E5849-E7C2-B175-F270-9E0C22CA3106}"/>
              </a:ext>
            </a:extLst>
          </p:cNvPr>
          <p:cNvSpPr txBox="1"/>
          <p:nvPr/>
        </p:nvSpPr>
        <p:spPr>
          <a:xfrm>
            <a:off x="1426373" y="1091312"/>
            <a:ext cx="6291251" cy="2960875"/>
          </a:xfrm>
          <a:prstGeom prst="rect">
            <a:avLst/>
          </a:prstGeom>
          <a:noFill/>
        </p:spPr>
        <p:txBody>
          <a:bodyPr wrap="square">
            <a:spAutoFit/>
          </a:bodyPr>
          <a:lstStyle/>
          <a:p>
            <a:pPr algn="just">
              <a:lnSpc>
                <a:spcPct val="150000"/>
              </a:lnSpc>
            </a:pPr>
            <a:r>
              <a:rPr lang="vi-VN" dirty="0"/>
              <a:t>	Về chức năng: hệ thống website đã hoàn thiện được hầu hết các chức năng cơ bản của website thương mại điện tử như là: người dùng có thể tạo tài khoản, đăng nhập và sử dụng các chức năng của hệ thống, xem sản phẩm, thêm sản phẩm vào giỏ hàng, chọn phương thức thanh toán,…</a:t>
            </a:r>
          </a:p>
          <a:p>
            <a:pPr algn="just">
              <a:lnSpc>
                <a:spcPct val="150000"/>
              </a:lnSpc>
            </a:pPr>
            <a:r>
              <a:rPr lang="vi-VN" dirty="0"/>
              <a:t>	Về giao diện: hệ thống đã phát triển được giao diện tương đối đẹp, bắt mắt, bố cục gọn gàng với màu sắc chủ đạo là màu trắng xanh tạo nên một bộ giao diện vô cùng sáng sủa và thuận mắt người dùng. Bên cạnh đó giao diện còn cung cấp cho người dùng đầy đủ thông tin và chức năng tiện dụng. </a:t>
            </a:r>
          </a:p>
        </p:txBody>
      </p:sp>
      <p:sp>
        <p:nvSpPr>
          <p:cNvPr id="1048" name="Google Shape;1048;p47"/>
          <p:cNvSpPr/>
          <p:nvPr/>
        </p:nvSpPr>
        <p:spPr>
          <a:xfrm rot="5400000">
            <a:off x="2091403" y="1145471"/>
            <a:ext cx="191322" cy="308239"/>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48;p47">
            <a:extLst>
              <a:ext uri="{FF2B5EF4-FFF2-40B4-BE49-F238E27FC236}">
                <a16:creationId xmlns:a16="http://schemas.microsoft.com/office/drawing/2014/main" id="{B2BCEB5A-88B1-D51D-2A2D-39A6ECE4FB89}"/>
              </a:ext>
            </a:extLst>
          </p:cNvPr>
          <p:cNvSpPr/>
          <p:nvPr/>
        </p:nvSpPr>
        <p:spPr>
          <a:xfrm rot="5400000">
            <a:off x="2091403" y="2417630"/>
            <a:ext cx="191322" cy="308239"/>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pSp>
        <p:nvGrpSpPr>
          <p:cNvPr id="479" name="Google Shape;479;p31"/>
          <p:cNvGrpSpPr/>
          <p:nvPr/>
        </p:nvGrpSpPr>
        <p:grpSpPr>
          <a:xfrm>
            <a:off x="4754850" y="3195960"/>
            <a:ext cx="3771900" cy="1412550"/>
            <a:chOff x="4754850" y="1600325"/>
            <a:chExt cx="3771900" cy="1412550"/>
          </a:xfrm>
        </p:grpSpPr>
        <p:sp>
          <p:nvSpPr>
            <p:cNvPr id="480" name="Google Shape;480;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2" name="Google Shape;482;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3" name="Google Shape;483;p31"/>
          <p:cNvGrpSpPr/>
          <p:nvPr/>
        </p:nvGrpSpPr>
        <p:grpSpPr>
          <a:xfrm>
            <a:off x="715100" y="3195863"/>
            <a:ext cx="3771900" cy="1412550"/>
            <a:chOff x="4754850" y="1600325"/>
            <a:chExt cx="3771900" cy="1412550"/>
          </a:xfrm>
        </p:grpSpPr>
        <p:sp>
          <p:nvSpPr>
            <p:cNvPr id="484" name="Google Shape;484;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485" name="Google Shape;485;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cxnSp>
          <p:nvCxnSpPr>
            <p:cNvPr id="486" name="Google Shape;486;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7" name="Google Shape;487;p31"/>
          <p:cNvGrpSpPr/>
          <p:nvPr/>
        </p:nvGrpSpPr>
        <p:grpSpPr>
          <a:xfrm>
            <a:off x="715100" y="1600313"/>
            <a:ext cx="3771900" cy="1412550"/>
            <a:chOff x="4754850" y="1600325"/>
            <a:chExt cx="3771900" cy="1412550"/>
          </a:xfrm>
        </p:grpSpPr>
        <p:sp>
          <p:nvSpPr>
            <p:cNvPr id="488"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0"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91" name="Google Shape;491;p31"/>
          <p:cNvGrpSpPr/>
          <p:nvPr/>
        </p:nvGrpSpPr>
        <p:grpSpPr>
          <a:xfrm>
            <a:off x="4754850" y="1600313"/>
            <a:ext cx="3771900" cy="1412550"/>
            <a:chOff x="4754850" y="1600325"/>
            <a:chExt cx="3771900" cy="1412550"/>
          </a:xfrm>
        </p:grpSpPr>
        <p:sp>
          <p:nvSpPr>
            <p:cNvPr id="492" name="Google Shape;492;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4" name="Google Shape;494;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495" name="Google Shape;495;p31"/>
          <p:cNvSpPr txBox="1">
            <a:spLocks noGrp="1"/>
          </p:cNvSpPr>
          <p:nvPr>
            <p:ph type="subTitle" idx="1"/>
          </p:nvPr>
        </p:nvSpPr>
        <p:spPr>
          <a:xfrm>
            <a:off x="1913983" y="2077225"/>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dirty="0">
                <a:latin typeface="+mn-lt"/>
              </a:rPr>
              <a:t>Giới thiệu</a:t>
            </a:r>
            <a:endParaRPr b="1" dirty="0">
              <a:latin typeface="+mn-lt"/>
            </a:endParaRPr>
          </a:p>
        </p:txBody>
      </p:sp>
      <p:sp>
        <p:nvSpPr>
          <p:cNvPr id="496" name="Google Shape;496;p31"/>
          <p:cNvSpPr txBox="1">
            <a:spLocks noGrp="1"/>
          </p:cNvSpPr>
          <p:nvPr>
            <p:ph type="subTitle" idx="2"/>
          </p:nvPr>
        </p:nvSpPr>
        <p:spPr>
          <a:xfrm>
            <a:off x="1926596" y="3795506"/>
            <a:ext cx="2377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latin typeface="+mn-lt"/>
              </a:rPr>
              <a:t>Hiện thực hóa nghiên cứu</a:t>
            </a:r>
            <a:endParaRPr b="1" dirty="0">
              <a:latin typeface="+mn-lt"/>
            </a:endParaRPr>
          </a:p>
        </p:txBody>
      </p:sp>
      <p:sp>
        <p:nvSpPr>
          <p:cNvPr id="497" name="Google Shape;497;p31"/>
          <p:cNvSpPr txBox="1">
            <a:spLocks noGrp="1"/>
          </p:cNvSpPr>
          <p:nvPr>
            <p:ph type="subTitle" idx="3"/>
          </p:nvPr>
        </p:nvSpPr>
        <p:spPr>
          <a:xfrm>
            <a:off x="5994906" y="1874664"/>
            <a:ext cx="1678504" cy="8478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dirty="0">
                <a:latin typeface="+mn-lt"/>
              </a:rPr>
              <a:t>Công cụ xây dựng</a:t>
            </a:r>
            <a:endParaRPr b="1" dirty="0">
              <a:latin typeface="+mn-lt"/>
            </a:endParaRPr>
          </a:p>
        </p:txBody>
      </p:sp>
      <p:sp>
        <p:nvSpPr>
          <p:cNvPr id="498" name="Google Shape;498;p31"/>
          <p:cNvSpPr txBox="1">
            <a:spLocks noGrp="1"/>
          </p:cNvSpPr>
          <p:nvPr>
            <p:ph type="title"/>
          </p:nvPr>
        </p:nvSpPr>
        <p:spPr>
          <a:xfrm>
            <a:off x="769317" y="1802875"/>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00" name="Google Shape;500;p31"/>
          <p:cNvSpPr txBox="1">
            <a:spLocks noGrp="1"/>
          </p:cNvSpPr>
          <p:nvPr>
            <p:ph type="title" idx="6"/>
          </p:nvPr>
        </p:nvSpPr>
        <p:spPr>
          <a:xfrm>
            <a:off x="4808859" y="180360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02" name="Google Shape;502;p31"/>
          <p:cNvSpPr txBox="1">
            <a:spLocks noGrp="1"/>
          </p:cNvSpPr>
          <p:nvPr>
            <p:ph type="title" idx="8"/>
          </p:nvPr>
        </p:nvSpPr>
        <p:spPr>
          <a:xfrm>
            <a:off x="769347" y="339915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04" name="Google Shape;504;p31"/>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a:latin typeface="+mn-lt"/>
              </a:rPr>
              <a:t>NỘI DUNG</a:t>
            </a:r>
            <a:endParaRPr b="1" dirty="0">
              <a:latin typeface="+mn-lt"/>
            </a:endParaRPr>
          </a:p>
        </p:txBody>
      </p:sp>
      <p:sp>
        <p:nvSpPr>
          <p:cNvPr id="505" name="Google Shape;505;p31"/>
          <p:cNvSpPr txBox="1">
            <a:spLocks noGrp="1"/>
          </p:cNvSpPr>
          <p:nvPr>
            <p:ph type="subTitle" idx="4"/>
          </p:nvPr>
        </p:nvSpPr>
        <p:spPr>
          <a:xfrm>
            <a:off x="5952006" y="3659842"/>
            <a:ext cx="22860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dirty="0">
                <a:latin typeface="+mn-lt"/>
              </a:rPr>
              <a:t>Kết luận</a:t>
            </a:r>
            <a:endParaRPr b="1" dirty="0">
              <a:latin typeface="+mn-lt"/>
            </a:endParaRPr>
          </a:p>
        </p:txBody>
      </p:sp>
      <p:sp>
        <p:nvSpPr>
          <p:cNvPr id="506" name="Google Shape;506;p31"/>
          <p:cNvSpPr txBox="1">
            <a:spLocks noGrp="1"/>
          </p:cNvSpPr>
          <p:nvPr>
            <p:ph type="title" idx="13"/>
          </p:nvPr>
        </p:nvSpPr>
        <p:spPr>
          <a:xfrm>
            <a:off x="4854897" y="3399143"/>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08" name="Google Shape;508;p31"/>
          <p:cNvSpPr/>
          <p:nvPr/>
        </p:nvSpPr>
        <p:spPr>
          <a:xfrm>
            <a:off x="7971738" y="1225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15100" y="912725"/>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grpSp>
        <p:nvGrpSpPr>
          <p:cNvPr id="1033" name="Google Shape;1033;p47"/>
          <p:cNvGrpSpPr/>
          <p:nvPr/>
        </p:nvGrpSpPr>
        <p:grpSpPr>
          <a:xfrm>
            <a:off x="7174717" y="4288125"/>
            <a:ext cx="1906220" cy="207039"/>
            <a:chOff x="4572050" y="100025"/>
            <a:chExt cx="3657590" cy="348347"/>
          </a:xfrm>
        </p:grpSpPr>
        <p:sp>
          <p:nvSpPr>
            <p:cNvPr id="1034" name="Google Shape;1034;p47"/>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803E9BFC-383A-4792-77CB-8D58ED2E9C0A}"/>
              </a:ext>
            </a:extLst>
          </p:cNvPr>
          <p:cNvSpPr txBox="1"/>
          <p:nvPr/>
        </p:nvSpPr>
        <p:spPr>
          <a:xfrm>
            <a:off x="3334054" y="515564"/>
            <a:ext cx="2475891" cy="400110"/>
          </a:xfrm>
          <a:prstGeom prst="rect">
            <a:avLst/>
          </a:prstGeom>
          <a:noFill/>
        </p:spPr>
        <p:txBody>
          <a:bodyPr wrap="square" rtlCol="0">
            <a:spAutoFit/>
          </a:bodyPr>
          <a:lstStyle/>
          <a:p>
            <a:r>
              <a:rPr lang="vi-VN" sz="2000" b="1"/>
              <a:t>Kết quả đạt được</a:t>
            </a:r>
            <a:endParaRPr lang="en-US" sz="2000" b="1" dirty="0"/>
          </a:p>
        </p:txBody>
      </p:sp>
      <p:sp>
        <p:nvSpPr>
          <p:cNvPr id="10" name="TextBox 9">
            <a:extLst>
              <a:ext uri="{FF2B5EF4-FFF2-40B4-BE49-F238E27FC236}">
                <a16:creationId xmlns:a16="http://schemas.microsoft.com/office/drawing/2014/main" id="{238E5849-E7C2-B175-F270-9E0C22CA3106}"/>
              </a:ext>
            </a:extLst>
          </p:cNvPr>
          <p:cNvSpPr txBox="1"/>
          <p:nvPr/>
        </p:nvSpPr>
        <p:spPr>
          <a:xfrm>
            <a:off x="1426373" y="1091312"/>
            <a:ext cx="6291251" cy="2314544"/>
          </a:xfrm>
          <a:prstGeom prst="rect">
            <a:avLst/>
          </a:prstGeom>
          <a:noFill/>
        </p:spPr>
        <p:txBody>
          <a:bodyPr wrap="square">
            <a:spAutoFit/>
          </a:bodyPr>
          <a:lstStyle/>
          <a:p>
            <a:pPr algn="just">
              <a:lnSpc>
                <a:spcPct val="150000"/>
              </a:lnSpc>
            </a:pPr>
            <a:r>
              <a:rPr lang="vi-VN" dirty="0"/>
              <a:t>	Về hiệu năng: hệ thống có hiệu năng tạm chấp nhận được tuy không thể so sánh với các trang thương mại điện tử lớn.</a:t>
            </a:r>
          </a:p>
          <a:p>
            <a:pPr algn="just">
              <a:lnSpc>
                <a:spcPct val="150000"/>
              </a:lnSpc>
            </a:pPr>
            <a:r>
              <a:rPr lang="vi-VN" dirty="0"/>
              <a:t>	Về kiến thức và kỹ năng: đã mở mang được nhiều kiến thức về ngôn ngữ lập trình PHP - đặc biệt là Framework Symfony, kiến thức về lập trình giao diện: HTML, CSS và ứng dụng JavaScript vào xử lý giao diện và nội dung. Bên cạnh đó kỹ năng tìm kiếm thông tin, tìm kiếm và xử lý vấn đề cũng được cải thiện.</a:t>
            </a:r>
          </a:p>
        </p:txBody>
      </p:sp>
      <p:sp>
        <p:nvSpPr>
          <p:cNvPr id="1048" name="Google Shape;1048;p47"/>
          <p:cNvSpPr/>
          <p:nvPr/>
        </p:nvSpPr>
        <p:spPr>
          <a:xfrm rot="5400000">
            <a:off x="2091403" y="1145471"/>
            <a:ext cx="191322" cy="308239"/>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48;p47">
            <a:extLst>
              <a:ext uri="{FF2B5EF4-FFF2-40B4-BE49-F238E27FC236}">
                <a16:creationId xmlns:a16="http://schemas.microsoft.com/office/drawing/2014/main" id="{B2BCEB5A-88B1-D51D-2A2D-39A6ECE4FB89}"/>
              </a:ext>
            </a:extLst>
          </p:cNvPr>
          <p:cNvSpPr/>
          <p:nvPr/>
        </p:nvSpPr>
        <p:spPr>
          <a:xfrm rot="5400000">
            <a:off x="2102825" y="1802777"/>
            <a:ext cx="191322" cy="308239"/>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475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grpSp>
        <p:nvGrpSpPr>
          <p:cNvPr id="683" name="Google Shape;683;p36"/>
          <p:cNvGrpSpPr/>
          <p:nvPr/>
        </p:nvGrpSpPr>
        <p:grpSpPr>
          <a:xfrm>
            <a:off x="4101079" y="1618096"/>
            <a:ext cx="941841" cy="2789257"/>
            <a:chOff x="6592201" y="2061933"/>
            <a:chExt cx="941841" cy="2789257"/>
          </a:xfrm>
        </p:grpSpPr>
        <p:sp>
          <p:nvSpPr>
            <p:cNvPr id="684" name="Google Shape;684;p36"/>
            <p:cNvSpPr/>
            <p:nvPr/>
          </p:nvSpPr>
          <p:spPr>
            <a:xfrm>
              <a:off x="6592201" y="2061933"/>
              <a:ext cx="941841" cy="2789257"/>
            </a:xfrm>
            <a:custGeom>
              <a:avLst/>
              <a:gdLst/>
              <a:ahLst/>
              <a:cxnLst/>
              <a:rect l="l" t="t" r="r" b="b"/>
              <a:pathLst>
                <a:path w="8343" h="24976" extrusionOk="0">
                  <a:moveTo>
                    <a:pt x="440" y="24537"/>
                  </a:moveTo>
                  <a:cubicBezTo>
                    <a:pt x="147" y="24244"/>
                    <a:pt x="1" y="23854"/>
                    <a:pt x="1" y="23464"/>
                  </a:cubicBezTo>
                  <a:lnTo>
                    <a:pt x="1" y="4074"/>
                  </a:lnTo>
                  <a:cubicBezTo>
                    <a:pt x="50" y="1805"/>
                    <a:pt x="1903" y="1"/>
                    <a:pt x="4172" y="1"/>
                  </a:cubicBezTo>
                  <a:cubicBezTo>
                    <a:pt x="6440" y="1"/>
                    <a:pt x="8269" y="1805"/>
                    <a:pt x="8342" y="4074"/>
                  </a:cubicBezTo>
                  <a:lnTo>
                    <a:pt x="8342" y="23464"/>
                  </a:lnTo>
                  <a:cubicBezTo>
                    <a:pt x="8342" y="24293"/>
                    <a:pt x="7659" y="24976"/>
                    <a:pt x="6806" y="24976"/>
                  </a:cubicBezTo>
                  <a:lnTo>
                    <a:pt x="1537" y="24976"/>
                  </a:lnTo>
                  <a:cubicBezTo>
                    <a:pt x="1123" y="24976"/>
                    <a:pt x="733" y="24829"/>
                    <a:pt x="440" y="24537"/>
                  </a:cubicBezTo>
                  <a:close/>
                  <a:moveTo>
                    <a:pt x="4172" y="3293"/>
                  </a:moveTo>
                  <a:cubicBezTo>
                    <a:pt x="4952" y="3293"/>
                    <a:pt x="4952" y="2147"/>
                    <a:pt x="4172" y="2147"/>
                  </a:cubicBezTo>
                  <a:cubicBezTo>
                    <a:pt x="4025" y="2147"/>
                    <a:pt x="3879" y="2196"/>
                    <a:pt x="3757" y="2318"/>
                  </a:cubicBezTo>
                  <a:cubicBezTo>
                    <a:pt x="3537" y="2537"/>
                    <a:pt x="3537" y="2903"/>
                    <a:pt x="3757" y="3123"/>
                  </a:cubicBezTo>
                  <a:cubicBezTo>
                    <a:pt x="3879" y="3244"/>
                    <a:pt x="4025" y="3293"/>
                    <a:pt x="4172" y="3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6592201" y="2061933"/>
              <a:ext cx="941841" cy="2789257"/>
            </a:xfrm>
            <a:custGeom>
              <a:avLst/>
              <a:gdLst/>
              <a:ahLst/>
              <a:cxnLst/>
              <a:rect l="l" t="t" r="r" b="b"/>
              <a:pathLst>
                <a:path w="8343" h="24976" extrusionOk="0">
                  <a:moveTo>
                    <a:pt x="391" y="23464"/>
                  </a:moveTo>
                  <a:cubicBezTo>
                    <a:pt x="391" y="23756"/>
                    <a:pt x="513" y="24049"/>
                    <a:pt x="733" y="24268"/>
                  </a:cubicBezTo>
                  <a:cubicBezTo>
                    <a:pt x="928" y="24488"/>
                    <a:pt x="1220" y="24585"/>
                    <a:pt x="1537" y="24585"/>
                  </a:cubicBezTo>
                  <a:lnTo>
                    <a:pt x="6806" y="24585"/>
                  </a:lnTo>
                  <a:cubicBezTo>
                    <a:pt x="7440" y="24585"/>
                    <a:pt x="7952" y="24073"/>
                    <a:pt x="7952" y="23464"/>
                  </a:cubicBezTo>
                  <a:lnTo>
                    <a:pt x="7952" y="4074"/>
                  </a:lnTo>
                  <a:cubicBezTo>
                    <a:pt x="7879" y="2025"/>
                    <a:pt x="6220" y="391"/>
                    <a:pt x="4172" y="391"/>
                  </a:cubicBezTo>
                  <a:cubicBezTo>
                    <a:pt x="2123" y="391"/>
                    <a:pt x="440" y="2025"/>
                    <a:pt x="391" y="4074"/>
                  </a:cubicBezTo>
                  <a:close/>
                  <a:moveTo>
                    <a:pt x="4172" y="2196"/>
                  </a:moveTo>
                  <a:cubicBezTo>
                    <a:pt x="4854" y="2196"/>
                    <a:pt x="4854" y="3244"/>
                    <a:pt x="4172" y="3244"/>
                  </a:cubicBezTo>
                  <a:cubicBezTo>
                    <a:pt x="4025" y="3244"/>
                    <a:pt x="3903" y="3171"/>
                    <a:pt x="3806" y="3074"/>
                  </a:cubicBezTo>
                  <a:cubicBezTo>
                    <a:pt x="3611" y="2879"/>
                    <a:pt x="3611" y="2562"/>
                    <a:pt x="3806" y="2342"/>
                  </a:cubicBezTo>
                  <a:cubicBezTo>
                    <a:pt x="3903" y="2245"/>
                    <a:pt x="4025" y="2196"/>
                    <a:pt x="4172" y="2196"/>
                  </a:cubicBezTo>
                  <a:close/>
                  <a:moveTo>
                    <a:pt x="3611" y="2147"/>
                  </a:moveTo>
                  <a:cubicBezTo>
                    <a:pt x="4220" y="1513"/>
                    <a:pt x="5269" y="2196"/>
                    <a:pt x="4928" y="3025"/>
                  </a:cubicBezTo>
                  <a:cubicBezTo>
                    <a:pt x="4586" y="3854"/>
                    <a:pt x="3367" y="3610"/>
                    <a:pt x="3367" y="2708"/>
                  </a:cubicBezTo>
                  <a:cubicBezTo>
                    <a:pt x="3367" y="2488"/>
                    <a:pt x="3440" y="2293"/>
                    <a:pt x="3611" y="2147"/>
                  </a:cubicBezTo>
                  <a:close/>
                  <a:moveTo>
                    <a:pt x="7196" y="19951"/>
                  </a:moveTo>
                  <a:lnTo>
                    <a:pt x="7196" y="19951"/>
                  </a:lnTo>
                  <a:lnTo>
                    <a:pt x="7196" y="22805"/>
                  </a:lnTo>
                  <a:cubicBezTo>
                    <a:pt x="7196" y="22878"/>
                    <a:pt x="7123" y="22951"/>
                    <a:pt x="7049" y="22951"/>
                  </a:cubicBezTo>
                  <a:lnTo>
                    <a:pt x="1294" y="22951"/>
                  </a:lnTo>
                  <a:cubicBezTo>
                    <a:pt x="1220" y="22951"/>
                    <a:pt x="1147" y="22878"/>
                    <a:pt x="1147" y="22805"/>
                  </a:cubicBezTo>
                  <a:lnTo>
                    <a:pt x="1147" y="5635"/>
                  </a:lnTo>
                  <a:cubicBezTo>
                    <a:pt x="1147" y="5562"/>
                    <a:pt x="1220" y="5488"/>
                    <a:pt x="1294" y="5488"/>
                  </a:cubicBezTo>
                  <a:lnTo>
                    <a:pt x="7025" y="5488"/>
                  </a:lnTo>
                  <a:cubicBezTo>
                    <a:pt x="7123" y="5488"/>
                    <a:pt x="7196" y="5562"/>
                    <a:pt x="7196" y="5635"/>
                  </a:cubicBezTo>
                  <a:lnTo>
                    <a:pt x="7196" y="8488"/>
                  </a:lnTo>
                  <a:lnTo>
                    <a:pt x="7196" y="8488"/>
                  </a:lnTo>
                  <a:lnTo>
                    <a:pt x="7196" y="11366"/>
                  </a:lnTo>
                  <a:lnTo>
                    <a:pt x="7196" y="11366"/>
                  </a:lnTo>
                  <a:lnTo>
                    <a:pt x="7196" y="14220"/>
                  </a:lnTo>
                  <a:lnTo>
                    <a:pt x="7196" y="14220"/>
                  </a:lnTo>
                  <a:lnTo>
                    <a:pt x="7196" y="17073"/>
                  </a:lnTo>
                  <a:lnTo>
                    <a:pt x="7196" y="17073"/>
                  </a:lnTo>
                  <a:lnTo>
                    <a:pt x="7196" y="19927"/>
                  </a:lnTo>
                  <a:close/>
                  <a:moveTo>
                    <a:pt x="6879" y="20098"/>
                  </a:moveTo>
                  <a:lnTo>
                    <a:pt x="6879" y="22659"/>
                  </a:lnTo>
                  <a:lnTo>
                    <a:pt x="1440" y="22659"/>
                  </a:lnTo>
                  <a:lnTo>
                    <a:pt x="1440" y="20098"/>
                  </a:lnTo>
                  <a:close/>
                  <a:moveTo>
                    <a:pt x="1440" y="19781"/>
                  </a:moveTo>
                  <a:lnTo>
                    <a:pt x="1440" y="17220"/>
                  </a:lnTo>
                  <a:lnTo>
                    <a:pt x="6879" y="17220"/>
                  </a:lnTo>
                  <a:lnTo>
                    <a:pt x="6879" y="19781"/>
                  </a:lnTo>
                  <a:close/>
                  <a:moveTo>
                    <a:pt x="1440" y="16927"/>
                  </a:moveTo>
                  <a:lnTo>
                    <a:pt x="1440" y="14366"/>
                  </a:lnTo>
                  <a:lnTo>
                    <a:pt x="6879" y="14366"/>
                  </a:lnTo>
                  <a:lnTo>
                    <a:pt x="6879" y="16927"/>
                  </a:lnTo>
                  <a:close/>
                  <a:moveTo>
                    <a:pt x="1440" y="14074"/>
                  </a:moveTo>
                  <a:lnTo>
                    <a:pt x="1440" y="11513"/>
                  </a:lnTo>
                  <a:lnTo>
                    <a:pt x="6879" y="11513"/>
                  </a:lnTo>
                  <a:lnTo>
                    <a:pt x="6879" y="14074"/>
                  </a:lnTo>
                  <a:close/>
                  <a:moveTo>
                    <a:pt x="1440" y="11196"/>
                  </a:moveTo>
                  <a:lnTo>
                    <a:pt x="1440" y="8635"/>
                  </a:lnTo>
                  <a:lnTo>
                    <a:pt x="6879" y="8635"/>
                  </a:lnTo>
                  <a:lnTo>
                    <a:pt x="6879" y="11196"/>
                  </a:lnTo>
                  <a:close/>
                  <a:moveTo>
                    <a:pt x="1440" y="8342"/>
                  </a:moveTo>
                  <a:lnTo>
                    <a:pt x="1440" y="5805"/>
                  </a:lnTo>
                  <a:lnTo>
                    <a:pt x="6879" y="5805"/>
                  </a:lnTo>
                  <a:lnTo>
                    <a:pt x="6879" y="8366"/>
                  </a:lnTo>
                  <a:close/>
                  <a:moveTo>
                    <a:pt x="440" y="24537"/>
                  </a:moveTo>
                  <a:cubicBezTo>
                    <a:pt x="147" y="24244"/>
                    <a:pt x="1" y="23854"/>
                    <a:pt x="1" y="23464"/>
                  </a:cubicBezTo>
                  <a:lnTo>
                    <a:pt x="1" y="4074"/>
                  </a:lnTo>
                  <a:cubicBezTo>
                    <a:pt x="50" y="1805"/>
                    <a:pt x="1903" y="1"/>
                    <a:pt x="4172" y="1"/>
                  </a:cubicBezTo>
                  <a:cubicBezTo>
                    <a:pt x="6440" y="1"/>
                    <a:pt x="8293" y="1805"/>
                    <a:pt x="8342" y="4074"/>
                  </a:cubicBezTo>
                  <a:lnTo>
                    <a:pt x="8342" y="23464"/>
                  </a:lnTo>
                  <a:cubicBezTo>
                    <a:pt x="8342" y="24293"/>
                    <a:pt x="7659" y="24976"/>
                    <a:pt x="6830" y="24976"/>
                  </a:cubicBezTo>
                  <a:lnTo>
                    <a:pt x="1537" y="24976"/>
                  </a:lnTo>
                  <a:cubicBezTo>
                    <a:pt x="1123" y="24976"/>
                    <a:pt x="733" y="24829"/>
                    <a:pt x="440" y="245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6636341" y="2105487"/>
              <a:ext cx="853561" cy="2702149"/>
            </a:xfrm>
            <a:custGeom>
              <a:avLst/>
              <a:gdLst/>
              <a:ahLst/>
              <a:cxnLst/>
              <a:rect l="l" t="t" r="r" b="b"/>
              <a:pathLst>
                <a:path w="7561" h="24196" extrusionOk="0">
                  <a:moveTo>
                    <a:pt x="0" y="3684"/>
                  </a:moveTo>
                  <a:lnTo>
                    <a:pt x="0" y="23074"/>
                  </a:lnTo>
                  <a:cubicBezTo>
                    <a:pt x="0" y="23366"/>
                    <a:pt x="122" y="23659"/>
                    <a:pt x="342" y="23878"/>
                  </a:cubicBezTo>
                  <a:cubicBezTo>
                    <a:pt x="537" y="24098"/>
                    <a:pt x="829" y="24195"/>
                    <a:pt x="1146" y="24195"/>
                  </a:cubicBezTo>
                  <a:lnTo>
                    <a:pt x="6415" y="24195"/>
                  </a:lnTo>
                  <a:cubicBezTo>
                    <a:pt x="7049" y="24195"/>
                    <a:pt x="7561" y="23683"/>
                    <a:pt x="7561" y="23074"/>
                  </a:cubicBezTo>
                  <a:lnTo>
                    <a:pt x="7561" y="3684"/>
                  </a:lnTo>
                  <a:cubicBezTo>
                    <a:pt x="7488" y="1635"/>
                    <a:pt x="5829" y="1"/>
                    <a:pt x="3781" y="1"/>
                  </a:cubicBezTo>
                  <a:cubicBezTo>
                    <a:pt x="1732" y="1"/>
                    <a:pt x="49" y="1635"/>
                    <a:pt x="0" y="3684"/>
                  </a:cubicBezTo>
                  <a:close/>
                  <a:moveTo>
                    <a:pt x="4585" y="2318"/>
                  </a:moveTo>
                  <a:cubicBezTo>
                    <a:pt x="4585" y="3220"/>
                    <a:pt x="3366" y="3464"/>
                    <a:pt x="3024" y="2635"/>
                  </a:cubicBezTo>
                  <a:cubicBezTo>
                    <a:pt x="2683" y="1806"/>
                    <a:pt x="3732" y="1123"/>
                    <a:pt x="4366" y="1757"/>
                  </a:cubicBezTo>
                  <a:cubicBezTo>
                    <a:pt x="4512" y="1903"/>
                    <a:pt x="4585" y="2098"/>
                    <a:pt x="4585" y="2318"/>
                  </a:cubicBezTo>
                  <a:close/>
                  <a:moveTo>
                    <a:pt x="903" y="5098"/>
                  </a:moveTo>
                  <a:lnTo>
                    <a:pt x="6634" y="5098"/>
                  </a:lnTo>
                  <a:cubicBezTo>
                    <a:pt x="6732" y="5098"/>
                    <a:pt x="6805" y="5172"/>
                    <a:pt x="6805" y="5245"/>
                  </a:cubicBezTo>
                  <a:lnTo>
                    <a:pt x="6805" y="8123"/>
                  </a:lnTo>
                  <a:lnTo>
                    <a:pt x="6805" y="8123"/>
                  </a:lnTo>
                  <a:lnTo>
                    <a:pt x="6805" y="10976"/>
                  </a:lnTo>
                  <a:lnTo>
                    <a:pt x="6805" y="10976"/>
                  </a:lnTo>
                  <a:lnTo>
                    <a:pt x="6805" y="13830"/>
                  </a:lnTo>
                  <a:lnTo>
                    <a:pt x="6805" y="13830"/>
                  </a:lnTo>
                  <a:lnTo>
                    <a:pt x="6805" y="16683"/>
                  </a:lnTo>
                  <a:lnTo>
                    <a:pt x="6805" y="16683"/>
                  </a:lnTo>
                  <a:lnTo>
                    <a:pt x="6805" y="19537"/>
                  </a:lnTo>
                  <a:lnTo>
                    <a:pt x="6805" y="19537"/>
                  </a:lnTo>
                  <a:lnTo>
                    <a:pt x="6805" y="22415"/>
                  </a:lnTo>
                  <a:cubicBezTo>
                    <a:pt x="6805" y="22488"/>
                    <a:pt x="6732" y="22561"/>
                    <a:pt x="6634" y="22561"/>
                  </a:cubicBezTo>
                  <a:lnTo>
                    <a:pt x="903" y="22561"/>
                  </a:lnTo>
                  <a:cubicBezTo>
                    <a:pt x="829" y="22561"/>
                    <a:pt x="756" y="22488"/>
                    <a:pt x="756" y="22415"/>
                  </a:cubicBezTo>
                  <a:lnTo>
                    <a:pt x="756" y="5245"/>
                  </a:lnTo>
                  <a:cubicBezTo>
                    <a:pt x="756" y="5172"/>
                    <a:pt x="829" y="5098"/>
                    <a:pt x="903" y="5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6754649" y="2707541"/>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6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6754649" y="3028949"/>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7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6754649" y="3347564"/>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6754649" y="3666292"/>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8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6754649" y="3987700"/>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9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6754649" y="4306316"/>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6655532" y="2184555"/>
              <a:ext cx="834370" cy="2623081"/>
            </a:xfrm>
            <a:custGeom>
              <a:avLst/>
              <a:gdLst/>
              <a:ahLst/>
              <a:cxnLst/>
              <a:rect l="l" t="t" r="r" b="b"/>
              <a:pathLst>
                <a:path w="7391" h="23488" extrusionOk="0">
                  <a:moveTo>
                    <a:pt x="6928" y="21951"/>
                  </a:moveTo>
                  <a:cubicBezTo>
                    <a:pt x="6928" y="22244"/>
                    <a:pt x="6830" y="22536"/>
                    <a:pt x="6610" y="22756"/>
                  </a:cubicBezTo>
                  <a:cubicBezTo>
                    <a:pt x="6391" y="22975"/>
                    <a:pt x="6098" y="23073"/>
                    <a:pt x="5806" y="23097"/>
                  </a:cubicBezTo>
                  <a:lnTo>
                    <a:pt x="513" y="23097"/>
                  </a:lnTo>
                  <a:cubicBezTo>
                    <a:pt x="342" y="23097"/>
                    <a:pt x="172" y="23048"/>
                    <a:pt x="1" y="22951"/>
                  </a:cubicBezTo>
                  <a:cubicBezTo>
                    <a:pt x="50" y="23024"/>
                    <a:pt x="98" y="23097"/>
                    <a:pt x="172" y="23170"/>
                  </a:cubicBezTo>
                  <a:cubicBezTo>
                    <a:pt x="367" y="23390"/>
                    <a:pt x="659" y="23487"/>
                    <a:pt x="976" y="23487"/>
                  </a:cubicBezTo>
                  <a:lnTo>
                    <a:pt x="6245" y="23487"/>
                  </a:lnTo>
                  <a:cubicBezTo>
                    <a:pt x="6879" y="23487"/>
                    <a:pt x="7391" y="22975"/>
                    <a:pt x="7391" y="22366"/>
                  </a:cubicBezTo>
                  <a:lnTo>
                    <a:pt x="7391" y="2976"/>
                  </a:lnTo>
                  <a:cubicBezTo>
                    <a:pt x="7391" y="1976"/>
                    <a:pt x="6976" y="1025"/>
                    <a:pt x="6269" y="317"/>
                  </a:cubicBezTo>
                  <a:cubicBezTo>
                    <a:pt x="6171" y="195"/>
                    <a:pt x="6049" y="98"/>
                    <a:pt x="5928" y="0"/>
                  </a:cubicBezTo>
                  <a:cubicBezTo>
                    <a:pt x="6586" y="707"/>
                    <a:pt x="6952" y="1610"/>
                    <a:pt x="6928" y="2561"/>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36"/>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a:latin typeface="+mn-lt"/>
              </a:rPr>
              <a:t>Hướng phát triển</a:t>
            </a:r>
            <a:endParaRPr b="1" dirty="0">
              <a:latin typeface="+mn-lt"/>
            </a:endParaRPr>
          </a:p>
        </p:txBody>
      </p:sp>
      <p:sp>
        <p:nvSpPr>
          <p:cNvPr id="696" name="Google Shape;696;p36"/>
          <p:cNvSpPr txBox="1"/>
          <p:nvPr/>
        </p:nvSpPr>
        <p:spPr>
          <a:xfrm>
            <a:off x="6101475" y="1818808"/>
            <a:ext cx="2327400" cy="822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vi-VN" dirty="0">
                <a:solidFill>
                  <a:schemeClr val="dk1"/>
                </a:solidFill>
                <a:latin typeface="Karla"/>
                <a:ea typeface="Karla"/>
                <a:cs typeface="Karla"/>
                <a:sym typeface="Karla"/>
              </a:rPr>
              <a:t>Cải thiện hiệu năng cũng vô cùng quan trọng trong tương lai khi mà lượng người dùng và dữ liệu ngày một nhiều nên. </a:t>
            </a:r>
            <a:endParaRPr dirty="0">
              <a:solidFill>
                <a:schemeClr val="dk1"/>
              </a:solidFill>
              <a:latin typeface="Karla"/>
              <a:ea typeface="Karla"/>
              <a:cs typeface="Karla"/>
              <a:sym typeface="Karla"/>
            </a:endParaRPr>
          </a:p>
        </p:txBody>
      </p:sp>
      <p:sp>
        <p:nvSpPr>
          <p:cNvPr id="698" name="Google Shape;698;p36"/>
          <p:cNvSpPr txBox="1"/>
          <p:nvPr/>
        </p:nvSpPr>
        <p:spPr>
          <a:xfrm>
            <a:off x="715100" y="1801193"/>
            <a:ext cx="2327400" cy="1006778"/>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vi-VN" dirty="0">
                <a:solidFill>
                  <a:schemeClr val="dk1"/>
                </a:solidFill>
                <a:latin typeface="Karla"/>
                <a:ea typeface="Karla"/>
                <a:cs typeface="Karla"/>
                <a:sym typeface="Karla"/>
              </a:rPr>
              <a:t>Tiếp tục phát triển các chức năng đang ở mức sơ khai và phát triển thêm các chức năng mới</a:t>
            </a:r>
            <a:endParaRPr dirty="0">
              <a:solidFill>
                <a:schemeClr val="dk1"/>
              </a:solidFill>
              <a:latin typeface="Karla"/>
              <a:ea typeface="Karla"/>
              <a:cs typeface="Karla"/>
              <a:sym typeface="Karla"/>
            </a:endParaRPr>
          </a:p>
        </p:txBody>
      </p:sp>
      <p:sp>
        <p:nvSpPr>
          <p:cNvPr id="699" name="Google Shape;699;p36"/>
          <p:cNvSpPr txBox="1"/>
          <p:nvPr/>
        </p:nvSpPr>
        <p:spPr>
          <a:xfrm>
            <a:off x="745856" y="3241750"/>
            <a:ext cx="2327400" cy="822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vi-VN">
                <a:solidFill>
                  <a:schemeClr val="dk1"/>
                </a:solidFill>
                <a:latin typeface="Karla"/>
                <a:ea typeface="Karla"/>
                <a:cs typeface="Karla"/>
                <a:sym typeface="Karla"/>
              </a:rPr>
              <a:t>Tối ưu lại toàn bộ câu truy vấn, thiết kế lại toàn bộ cơ sở dữ liệu, cải thiện giao diện thu hút hơn. </a:t>
            </a:r>
            <a:endParaRPr dirty="0">
              <a:solidFill>
                <a:schemeClr val="dk1"/>
              </a:solidFill>
              <a:latin typeface="Karla"/>
              <a:ea typeface="Karla"/>
              <a:cs typeface="Karla"/>
              <a:sym typeface="Karla"/>
            </a:endParaRPr>
          </a:p>
        </p:txBody>
      </p:sp>
      <p:cxnSp>
        <p:nvCxnSpPr>
          <p:cNvPr id="703" name="Google Shape;703;p36"/>
          <p:cNvCxnSpPr>
            <a:cxnSpLocks/>
          </p:cNvCxnSpPr>
          <p:nvPr/>
        </p:nvCxnSpPr>
        <p:spPr>
          <a:xfrm>
            <a:off x="3042500" y="2005910"/>
            <a:ext cx="1530000" cy="409800"/>
          </a:xfrm>
          <a:prstGeom prst="bentConnector3">
            <a:avLst>
              <a:gd name="adj1" fmla="val 23917"/>
            </a:avLst>
          </a:prstGeom>
          <a:noFill/>
          <a:ln w="28575" cap="flat" cmpd="sng">
            <a:solidFill>
              <a:schemeClr val="dk1"/>
            </a:solidFill>
            <a:prstDash val="solid"/>
            <a:round/>
            <a:headEnd type="none" w="med" len="med"/>
            <a:tailEnd type="oval" w="med" len="med"/>
          </a:ln>
        </p:spPr>
      </p:cxnSp>
      <p:cxnSp>
        <p:nvCxnSpPr>
          <p:cNvPr id="705" name="Google Shape;705;p36"/>
          <p:cNvCxnSpPr>
            <a:cxnSpLocks/>
          </p:cNvCxnSpPr>
          <p:nvPr/>
        </p:nvCxnSpPr>
        <p:spPr>
          <a:xfrm flipH="1">
            <a:off x="4576900" y="2005900"/>
            <a:ext cx="1524600" cy="1046400"/>
          </a:xfrm>
          <a:prstGeom prst="bentConnector3">
            <a:avLst>
              <a:gd name="adj1" fmla="val 24185"/>
            </a:avLst>
          </a:prstGeom>
          <a:noFill/>
          <a:ln w="28575" cap="flat" cmpd="sng">
            <a:solidFill>
              <a:schemeClr val="dk1"/>
            </a:solidFill>
            <a:prstDash val="solid"/>
            <a:round/>
            <a:headEnd type="none" w="med" len="med"/>
            <a:tailEnd type="oval" w="med" len="med"/>
          </a:ln>
        </p:spPr>
      </p:cxnSp>
      <p:cxnSp>
        <p:nvCxnSpPr>
          <p:cNvPr id="706" name="Google Shape;706;p36"/>
          <p:cNvCxnSpPr>
            <a:cxnSpLocks/>
          </p:cNvCxnSpPr>
          <p:nvPr/>
        </p:nvCxnSpPr>
        <p:spPr>
          <a:xfrm>
            <a:off x="3042525" y="3470835"/>
            <a:ext cx="1536000" cy="230100"/>
          </a:xfrm>
          <a:prstGeom prst="bentConnector3">
            <a:avLst>
              <a:gd name="adj1" fmla="val 23901"/>
            </a:avLst>
          </a:prstGeom>
          <a:noFill/>
          <a:ln w="28575" cap="flat" cmpd="sng">
            <a:solidFill>
              <a:schemeClr val="dk1"/>
            </a:solidFill>
            <a:prstDash val="solid"/>
            <a:round/>
            <a:headEnd type="none" w="med" len="med"/>
            <a:tailEnd type="oval" w="med" len="med"/>
          </a:ln>
        </p:spPr>
      </p:cxnSp>
      <p:sp>
        <p:nvSpPr>
          <p:cNvPr id="707" name="Google Shape;707;p36"/>
          <p:cNvSpPr/>
          <p:nvPr/>
        </p:nvSpPr>
        <p:spPr>
          <a:xfrm>
            <a:off x="7746400" y="10664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7971832" y="91781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715100" y="1357700"/>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45"/>
          <p:cNvSpPr txBox="1">
            <a:spLocks noGrp="1"/>
          </p:cNvSpPr>
          <p:nvPr>
            <p:ph type="title"/>
          </p:nvPr>
        </p:nvSpPr>
        <p:spPr>
          <a:xfrm>
            <a:off x="1828800" y="1307100"/>
            <a:ext cx="5841124" cy="27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n-lt"/>
              </a:rPr>
              <a:t>Xin cảm ơn !</a:t>
            </a:r>
            <a:endParaRPr b="1" dirty="0">
              <a:latin typeface="+mn-lt"/>
            </a:endParaRPr>
          </a:p>
        </p:txBody>
      </p:sp>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45"/>
          <p:cNvGrpSpPr/>
          <p:nvPr/>
        </p:nvGrpSpPr>
        <p:grpSpPr>
          <a:xfrm>
            <a:off x="274188" y="891658"/>
            <a:ext cx="1827475" cy="1051350"/>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9" name="Google Shape;999;p45"/>
          <p:cNvSpPr/>
          <p:nvPr/>
        </p:nvSpPr>
        <p:spPr>
          <a:xfrm>
            <a:off x="1646925" y="39667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a:latin typeface="+mn-lt"/>
              </a:rPr>
              <a:t>Giới thiệu</a:t>
            </a:r>
            <a:endParaRPr b="1" dirty="0">
              <a:latin typeface="+mn-lt"/>
            </a:endParaRP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6" name="TextBox 5">
            <a:extLst>
              <a:ext uri="{FF2B5EF4-FFF2-40B4-BE49-F238E27FC236}">
                <a16:creationId xmlns:a16="http://schemas.microsoft.com/office/drawing/2014/main" id="{D568A103-BFC8-9BA1-475C-6298DF182306}"/>
              </a:ext>
            </a:extLst>
          </p:cNvPr>
          <p:cNvSpPr txBox="1"/>
          <p:nvPr/>
        </p:nvSpPr>
        <p:spPr>
          <a:xfrm>
            <a:off x="457199" y="874986"/>
            <a:ext cx="8182303" cy="3365024"/>
          </a:xfrm>
          <a:prstGeom prst="rect">
            <a:avLst/>
          </a:prstGeom>
          <a:noFill/>
        </p:spPr>
        <p:txBody>
          <a:bodyPr wrap="square">
            <a:spAutoFit/>
          </a:bodyPr>
          <a:lstStyle/>
          <a:p>
            <a:pPr algn="just">
              <a:lnSpc>
                <a:spcPct val="150000"/>
              </a:lnSpc>
            </a:pPr>
            <a:r>
              <a:rPr lang="vi-VN" sz="1800" dirty="0">
                <a:latin typeface="+mn-lt"/>
              </a:rPr>
              <a:t>	Trong thời đại “người người làm web, nhà nhà làm web” ngày nay thì việc có một website để quảng bá công ty hay một website cá nhân không còn là điều gì xa xỉ nữa. Thông qua website, khách hàng có thể lựa chọn những sản phẩm mà mình cần một cách nhanh chóng và hiệu quả.</a:t>
            </a:r>
            <a:br>
              <a:rPr lang="vi-VN" sz="1800" dirty="0">
                <a:latin typeface="+mn-lt"/>
              </a:rPr>
            </a:br>
            <a:r>
              <a:rPr lang="vi-VN" sz="1800" dirty="0">
                <a:latin typeface="+mn-lt"/>
              </a:rPr>
              <a:t>	Vì vậy, đề tài “Tìm hiểu Symfony framework và xây dựng Website siêu thị điện máy” là một đề tài ý nghĩa thực tế và khoa học. Đề tài này sẽ giúp cho các doanh nghiệp hoặc cá nhân dễ dàng quảng bá sản phẩm của mình đến người tiêu dùng nhiều nơi trên thế giới.</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02</a:t>
            </a:r>
            <a:endParaRPr dirty="0"/>
          </a:p>
        </p:txBody>
      </p:sp>
      <p:sp>
        <p:nvSpPr>
          <p:cNvPr id="546" name="Google Shape;546;p32"/>
          <p:cNvSpPr txBox="1">
            <a:spLocks noGrp="1"/>
          </p:cNvSpPr>
          <p:nvPr>
            <p:ph type="title"/>
          </p:nvPr>
        </p:nvSpPr>
        <p:spPr>
          <a:xfrm>
            <a:off x="1694272" y="2225316"/>
            <a:ext cx="6036621"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a:latin typeface="+mn-lt"/>
              </a:rPr>
              <a:t>Công cụ xây dựng</a:t>
            </a:r>
            <a:endParaRPr b="1" dirty="0">
              <a:latin typeface="+mn-lt"/>
            </a:endParaRP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06010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55" name="Google Shape;655;p35"/>
          <p:cNvGrpSpPr/>
          <p:nvPr/>
        </p:nvGrpSpPr>
        <p:grpSpPr>
          <a:xfrm>
            <a:off x="713231" y="1595525"/>
            <a:ext cx="7981451" cy="2916600"/>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a:latin typeface="+mn-lt"/>
              </a:rPr>
              <a:t>Ngôn ngữ lập trình PHP</a:t>
            </a:r>
            <a:endParaRPr b="1" dirty="0">
              <a:latin typeface="+mn-lt"/>
            </a:endParaRPr>
          </a:p>
        </p:txBody>
      </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a:extLst>
              <a:ext uri="{FF2B5EF4-FFF2-40B4-BE49-F238E27FC236}">
                <a16:creationId xmlns:a16="http://schemas.microsoft.com/office/drawing/2014/main" id="{A6984936-DB0A-44E3-FAAA-4C0487D2B4CF}"/>
              </a:ext>
            </a:extLst>
          </p:cNvPr>
          <p:cNvSpPr txBox="1"/>
          <p:nvPr/>
        </p:nvSpPr>
        <p:spPr>
          <a:xfrm>
            <a:off x="922283" y="1908813"/>
            <a:ext cx="7274273" cy="1991379"/>
          </a:xfrm>
          <a:prstGeom prst="rect">
            <a:avLst/>
          </a:prstGeom>
          <a:noFill/>
        </p:spPr>
        <p:txBody>
          <a:bodyPr wrap="square">
            <a:spAutoFit/>
          </a:bodyPr>
          <a:lstStyle/>
          <a:p>
            <a:pPr algn="just">
              <a:lnSpc>
                <a:spcPct val="150000"/>
              </a:lnSpc>
            </a:pPr>
            <a:r>
              <a:rPr lang="vi-VN" dirty="0"/>
              <a:t>	PHP là một ngôn ngữ lập trình phổ biến được sử dụng chủ yếu để phát triển các ứng dụng web động. Nó có khả năng tương tác với các cơ sở dữ liệu như MySQL, Oracle, PostgreSQL và SQL Server, cũng như các định dạng tệp như XML và JSON. </a:t>
            </a:r>
          </a:p>
          <a:p>
            <a:pPr algn="just">
              <a:lnSpc>
                <a:spcPct val="150000"/>
              </a:lnSpc>
            </a:pPr>
            <a:r>
              <a:rPr lang="vi-VN" dirty="0"/>
              <a:t>	PHP có thể chạy trên hầu hết các hệ điều hành, bao gồm Windows, Linux, macOS và các hệ thống Unix khác. Nó cũng được tích hợp sẵn trong hầu hết các máy chủ web phổ biến như Apache và Nginx.</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55" name="Google Shape;655;p35"/>
          <p:cNvGrpSpPr/>
          <p:nvPr/>
        </p:nvGrpSpPr>
        <p:grpSpPr>
          <a:xfrm>
            <a:off x="713231" y="1595525"/>
            <a:ext cx="7981451" cy="2916600"/>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a:latin typeface="+mn-lt"/>
              </a:rPr>
              <a:t>Framework Symfony</a:t>
            </a:r>
            <a:endParaRPr b="1" dirty="0">
              <a:latin typeface="+mn-lt"/>
            </a:endParaRPr>
          </a:p>
        </p:txBody>
      </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a:extLst>
              <a:ext uri="{FF2B5EF4-FFF2-40B4-BE49-F238E27FC236}">
                <a16:creationId xmlns:a16="http://schemas.microsoft.com/office/drawing/2014/main" id="{A6984936-DB0A-44E3-FAAA-4C0487D2B4CF}"/>
              </a:ext>
            </a:extLst>
          </p:cNvPr>
          <p:cNvSpPr txBox="1"/>
          <p:nvPr/>
        </p:nvSpPr>
        <p:spPr>
          <a:xfrm>
            <a:off x="922283" y="1908813"/>
            <a:ext cx="7274273" cy="2314544"/>
          </a:xfrm>
          <a:prstGeom prst="rect">
            <a:avLst/>
          </a:prstGeom>
          <a:noFill/>
        </p:spPr>
        <p:txBody>
          <a:bodyPr wrap="square">
            <a:spAutoFit/>
          </a:bodyPr>
          <a:lstStyle/>
          <a:p>
            <a:pPr algn="just">
              <a:lnSpc>
                <a:spcPct val="150000"/>
              </a:lnSpc>
            </a:pPr>
            <a:r>
              <a:rPr lang="vi-VN" dirty="0"/>
              <a:t>	Symfony là một framework PHP mã nguồn mở, được sử dụng để phát triển các ứng dụng web. Nó cung cấp các công cụ và thư viện để tạo ra các ứng dụng web chất lượng cao, nhanh chóng và dễ bảo trì.</a:t>
            </a:r>
          </a:p>
          <a:p>
            <a:pPr algn="just">
              <a:lnSpc>
                <a:spcPct val="150000"/>
              </a:lnSpc>
            </a:pPr>
            <a:r>
              <a:rPr lang="vi-VN" dirty="0"/>
              <a:t>	Symfony được phát triển bởi Sensio Labs, một công ty phát triển phần mềm có trụ sở tại Paris. Ý tưởng ban đầu của Symfony là tạo ra một framework PHP dễ sử dụng, hiệu quả và có tính linh hoạt cao để phục vụ cho các dự án phát triển web phức tạp.</a:t>
            </a:r>
            <a:endParaRPr lang="en-US" dirty="0"/>
          </a:p>
        </p:txBody>
      </p:sp>
    </p:spTree>
    <p:extLst>
      <p:ext uri="{BB962C8B-B14F-4D97-AF65-F5344CB8AC3E}">
        <p14:creationId xmlns:p14="http://schemas.microsoft.com/office/powerpoint/2010/main" val="3145579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55" name="Google Shape;655;p35"/>
          <p:cNvGrpSpPr/>
          <p:nvPr/>
        </p:nvGrpSpPr>
        <p:grpSpPr>
          <a:xfrm>
            <a:off x="713231" y="1595525"/>
            <a:ext cx="7981451" cy="2916600"/>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a:latin typeface="+mn-lt"/>
              </a:rPr>
              <a:t>Visual Studio Code</a:t>
            </a:r>
            <a:endParaRPr b="1" dirty="0">
              <a:latin typeface="+mn-lt"/>
            </a:endParaRPr>
          </a:p>
        </p:txBody>
      </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a:extLst>
              <a:ext uri="{FF2B5EF4-FFF2-40B4-BE49-F238E27FC236}">
                <a16:creationId xmlns:a16="http://schemas.microsoft.com/office/drawing/2014/main" id="{A6984936-DB0A-44E3-FAAA-4C0487D2B4CF}"/>
              </a:ext>
            </a:extLst>
          </p:cNvPr>
          <p:cNvSpPr txBox="1"/>
          <p:nvPr/>
        </p:nvSpPr>
        <p:spPr>
          <a:xfrm>
            <a:off x="922283" y="1908813"/>
            <a:ext cx="7274273" cy="1668214"/>
          </a:xfrm>
          <a:prstGeom prst="rect">
            <a:avLst/>
          </a:prstGeom>
          <a:noFill/>
        </p:spPr>
        <p:txBody>
          <a:bodyPr wrap="square">
            <a:spAutoFit/>
          </a:bodyPr>
          <a:lstStyle/>
          <a:p>
            <a:pPr algn="just">
              <a:lnSpc>
                <a:spcPct val="150000"/>
              </a:lnSpc>
            </a:pPr>
            <a:r>
              <a:rPr lang="vi-VN" dirty="0"/>
              <a:t>	VSCode là một công cụ soạn thảo mã nguồn do Microsoft phát triển, được giới thiệu lần đầu năm 2015 và chính thức phát hành năm 2016. VSCode có thể cài đặt và sử dụng trên cả Windows, MacOS và Linux. VSCode là mã nguồn mở và nó hoàn toàn miễn phí. Có thể nói VSCode là sự kết hợp tuyệt vời giữa tính đơn giản của một editor và các công cụ hỗ trợ mạnh mẽ dành cho lập trình viên như Debugger, Git, Terminal.</a:t>
            </a:r>
            <a:endParaRPr lang="en-US" dirty="0"/>
          </a:p>
        </p:txBody>
      </p:sp>
    </p:spTree>
    <p:extLst>
      <p:ext uri="{BB962C8B-B14F-4D97-AF65-F5344CB8AC3E}">
        <p14:creationId xmlns:p14="http://schemas.microsoft.com/office/powerpoint/2010/main" val="362864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55" name="Google Shape;655;p35"/>
          <p:cNvGrpSpPr/>
          <p:nvPr/>
        </p:nvGrpSpPr>
        <p:grpSpPr>
          <a:xfrm>
            <a:off x="713231" y="1595525"/>
            <a:ext cx="7981451" cy="2916600"/>
            <a:chOff x="715400" y="1600325"/>
            <a:chExt cx="2418600" cy="2916600"/>
          </a:xfrm>
        </p:grpSpPr>
        <p:sp>
          <p:nvSpPr>
            <p:cNvPr id="656" name="Google Shape;656;p35"/>
            <p:cNvSpPr/>
            <p:nvPr/>
          </p:nvSpPr>
          <p:spPr>
            <a:xfrm>
              <a:off x="806900" y="1691825"/>
              <a:ext cx="2327100" cy="282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5"/>
            <p:cNvGrpSpPr/>
            <p:nvPr/>
          </p:nvGrpSpPr>
          <p:grpSpPr>
            <a:xfrm>
              <a:off x="715400" y="1600325"/>
              <a:ext cx="2327100" cy="2825100"/>
              <a:chOff x="715400" y="1600325"/>
              <a:chExt cx="2327100" cy="2825100"/>
            </a:xfrm>
          </p:grpSpPr>
          <p:sp>
            <p:nvSpPr>
              <p:cNvPr id="658" name="Google Shape;658;p35"/>
              <p:cNvSpPr/>
              <p:nvPr/>
            </p:nvSpPr>
            <p:spPr>
              <a:xfrm>
                <a:off x="715400" y="1600325"/>
                <a:ext cx="2327100" cy="282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59" name="Google Shape;659;p35"/>
              <p:cNvCxnSpPr/>
              <p:nvPr/>
            </p:nvCxnSpPr>
            <p:spPr>
              <a:xfrm>
                <a:off x="715400" y="1783325"/>
                <a:ext cx="2322300" cy="0"/>
              </a:xfrm>
              <a:prstGeom prst="straightConnector1">
                <a:avLst/>
              </a:prstGeom>
              <a:noFill/>
              <a:ln w="28575" cap="flat" cmpd="sng">
                <a:solidFill>
                  <a:schemeClr val="dk1"/>
                </a:solidFill>
                <a:prstDash val="solid"/>
                <a:round/>
                <a:headEnd type="none" w="med" len="med"/>
                <a:tailEnd type="none" w="med" len="med"/>
              </a:ln>
            </p:spPr>
          </p:cxnSp>
        </p:grpSp>
      </p:grpSp>
      <p:sp>
        <p:nvSpPr>
          <p:cNvPr id="663" name="Google Shape;663;p35"/>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a:latin typeface="+mn-lt"/>
              </a:rPr>
              <a:t>Apache</a:t>
            </a:r>
            <a:endParaRPr b="1" dirty="0">
              <a:latin typeface="+mn-lt"/>
            </a:endParaRPr>
          </a:p>
        </p:txBody>
      </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715160" y="12527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a:extLst>
              <a:ext uri="{FF2B5EF4-FFF2-40B4-BE49-F238E27FC236}">
                <a16:creationId xmlns:a16="http://schemas.microsoft.com/office/drawing/2014/main" id="{A6984936-DB0A-44E3-FAAA-4C0487D2B4CF}"/>
              </a:ext>
            </a:extLst>
          </p:cNvPr>
          <p:cNvSpPr txBox="1"/>
          <p:nvPr/>
        </p:nvSpPr>
        <p:spPr>
          <a:xfrm>
            <a:off x="713231" y="1828665"/>
            <a:ext cx="7591096" cy="2960875"/>
          </a:xfrm>
          <a:prstGeom prst="rect">
            <a:avLst/>
          </a:prstGeom>
          <a:noFill/>
        </p:spPr>
        <p:txBody>
          <a:bodyPr wrap="square">
            <a:spAutoFit/>
          </a:bodyPr>
          <a:lstStyle/>
          <a:p>
            <a:pPr algn="just">
              <a:lnSpc>
                <a:spcPct val="150000"/>
              </a:lnSpc>
            </a:pPr>
            <a:r>
              <a:rPr lang="vi-VN" dirty="0"/>
              <a:t>	Apache là một phần mềm máy chủ được giao tiếp qua phương thức HTTP. Apache có thể sử dụng tốt trên các hệ điều hành như Linux, Novell Netware, Windows, Unix,.. Hiện nay, trên thế giới Apache chiếm đến 42% thị phần Website bởi không mất phí khi sử dụng.</a:t>
            </a:r>
          </a:p>
          <a:p>
            <a:pPr algn="just">
              <a:lnSpc>
                <a:spcPct val="150000"/>
              </a:lnSpc>
            </a:pPr>
            <a:r>
              <a:rPr lang="vi-VN" dirty="0"/>
              <a:t>	Khi người sử dụng truy cập vào các trang web thì trình duyệt sẽ gửi yêu cầu tới máy chủ. Tiếp đến, Apache sẽ thực hiện phản hồi những thông tin, gồm có toàn bộ những nội dung cấu tạo nên trang web (hình ảnh, nội dung, video, âm thanh,…) mà người dùng muốn truy cập.</a:t>
            </a:r>
          </a:p>
          <a:p>
            <a:pPr algn="just">
              <a:lnSpc>
                <a:spcPct val="150000"/>
              </a:lnSpc>
            </a:pPr>
            <a:endParaRPr lang="en-US" dirty="0"/>
          </a:p>
        </p:txBody>
      </p:sp>
    </p:spTree>
    <p:extLst>
      <p:ext uri="{BB962C8B-B14F-4D97-AF65-F5344CB8AC3E}">
        <p14:creationId xmlns:p14="http://schemas.microsoft.com/office/powerpoint/2010/main" val="580882274"/>
      </p:ext>
    </p:extLst>
  </p:cSld>
  <p:clrMapOvr>
    <a:masterClrMapping/>
  </p:clrMapOvr>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1374</Words>
  <Application>Microsoft Office PowerPoint</Application>
  <PresentationFormat>On-screen Show (16:9)</PresentationFormat>
  <Paragraphs>174</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Rubik Black</vt:lpstr>
      <vt:lpstr>Arial</vt:lpstr>
      <vt:lpstr>Karla</vt:lpstr>
      <vt:lpstr>Times New Roman</vt:lpstr>
      <vt:lpstr>Bebas Neue</vt:lpstr>
      <vt:lpstr>Soft Colors UI Design for Agencies by Slidesgo</vt:lpstr>
      <vt:lpstr>Tìm hiểu Symfony framework và xây dựng website  siêu thị điện máy</vt:lpstr>
      <vt:lpstr>01</vt:lpstr>
      <vt:lpstr>01</vt:lpstr>
      <vt:lpstr>PowerPoint Presentation</vt:lpstr>
      <vt:lpstr>02</vt:lpstr>
      <vt:lpstr>Ngôn ngữ lập trình PHP</vt:lpstr>
      <vt:lpstr>Framework Symfony</vt:lpstr>
      <vt:lpstr>Visual Studio Code</vt:lpstr>
      <vt:lpstr>Apache</vt:lpstr>
      <vt:lpstr>MySQL</vt:lpstr>
      <vt:lpstr>03</vt:lpstr>
      <vt:lpstr>Bảng người dùng</vt:lpstr>
      <vt:lpstr>Bảng sản phẩm</vt:lpstr>
      <vt:lpstr>Bảng đơn hàng</vt:lpstr>
      <vt:lpstr>Bảng giỏ hàng</vt:lpstr>
      <vt:lpstr>Bảng sản phẩm trong giỏ hàng</vt:lpstr>
      <vt:lpstr>Lược đồ cơ sở dữ liệu</vt:lpstr>
      <vt:lpstr>04</vt:lpstr>
      <vt:lpstr>PowerPoint Presentation</vt:lpstr>
      <vt:lpstr>PowerPoint Presentation</vt:lpstr>
      <vt:lpstr>Hướng phát triển</vt:lpstr>
      <vt:lpstr>Xin cảm ơn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Symfony framework và xây dựng website  siêu thị điện máy</dc:title>
  <cp:lastModifiedBy>Huy Trương</cp:lastModifiedBy>
  <cp:revision>2</cp:revision>
  <dcterms:modified xsi:type="dcterms:W3CDTF">2024-01-11T15:17:44Z</dcterms:modified>
</cp:coreProperties>
</file>