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65" r:id="rId3"/>
    <p:sldId id="257" r:id="rId4"/>
    <p:sldId id="276" r:id="rId5"/>
    <p:sldId id="278" r:id="rId6"/>
    <p:sldId id="279" r:id="rId7"/>
    <p:sldId id="277" r:id="rId8"/>
    <p:sldId id="280" r:id="rId9"/>
    <p:sldId id="275" r:id="rId10"/>
    <p:sldId id="274" r:id="rId11"/>
    <p:sldId id="273" r:id="rId12"/>
    <p:sldId id="258" r:id="rId13"/>
    <p:sldId id="259" r:id="rId14"/>
    <p:sldId id="260" r:id="rId15"/>
    <p:sldId id="262" r:id="rId16"/>
    <p:sldId id="261" r:id="rId17"/>
    <p:sldId id="263" r:id="rId18"/>
  </p:sldIdLst>
  <p:sldSz cx="9144000" cy="5143500" type="screen16x9"/>
  <p:notesSz cx="6858000" cy="9144000"/>
  <p:embeddedFontLst>
    <p:embeddedFont>
      <p:font typeface="Nunito" charset="-93"/>
      <p:regular r:id="rId20"/>
    </p:embeddedFont>
    <p:embeddedFont>
      <p:font typeface="Calibri" pitchFamily="34" charset="0"/>
      <p:regular r:id="rId21"/>
      <p:bold r:id="rId22"/>
      <p:italic r:id="rId23"/>
      <p:boldItalic r:id="rId24"/>
    </p:embeddedFont>
    <p:embeddedFont>
      <p:font typeface="Lato" charset="0"/>
      <p:regular r:id="rId25"/>
      <p:bold r:id="rId26"/>
      <p:italic r:id="rId27"/>
      <p:boldItalic r:id="rId28"/>
    </p:embeddedFont>
    <p:embeddedFont>
      <p:font typeface="Open Sans" pitchFamily="3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85" y="-77"/>
      </p:cViewPr>
      <p:guideLst>
        <p:guide orient="horz" pos="166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809091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29fd630d8f_0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29fd630d8f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9fd630d8f_0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9fd630d8f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9fd630d8f_0_6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9fd630d8f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9fd630d8f_0_8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9fd630d8f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9fd630d8f_0_8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29fd630d8f_0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9fd630d8f_0_8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9fd630d8f_0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9fd630d8f_0_8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9fd630d8f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76000"/>
          </a:schemeClr>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401320" y="1532890"/>
            <a:ext cx="8164830" cy="303911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vi-VN" altLang="en-US" sz="1600" b="1">
                <a:solidFill>
                  <a:srgbClr val="000000"/>
                </a:solidFill>
                <a:latin typeface="Arial" panose="020B0604020202020204"/>
                <a:ea typeface="Arial" panose="020B0604020202020204"/>
                <a:cs typeface="Arial" panose="020B0604020202020204"/>
                <a:sym typeface="Arial" panose="020B0604020202020204"/>
              </a:rPr>
              <a:t/>
            </a:r>
            <a:br>
              <a:rPr lang="vi-VN" altLang="en-US" sz="1600" b="1">
                <a:solidFill>
                  <a:srgbClr val="000000"/>
                </a:solidFill>
                <a:latin typeface="Arial" panose="020B0604020202020204"/>
                <a:ea typeface="Arial" panose="020B0604020202020204"/>
                <a:cs typeface="Arial" panose="020B0604020202020204"/>
                <a:sym typeface="Arial" panose="020B0604020202020204"/>
              </a:rPr>
            </a:br>
            <a:r>
              <a:rPr lang="vi-VN" altLang="en-US" sz="1600" b="1">
                <a:solidFill>
                  <a:srgbClr val="000000"/>
                </a:solidFill>
                <a:latin typeface="Arial" panose="020B0604020202020204"/>
                <a:ea typeface="Arial" panose="020B0604020202020204"/>
                <a:cs typeface="Arial" panose="020B0604020202020204"/>
                <a:sym typeface="Arial" panose="020B0604020202020204"/>
              </a:rPr>
              <a:t/>
            </a:r>
            <a:br>
              <a:rPr lang="vi-VN" altLang="en-US" sz="1600" b="1">
                <a:solidFill>
                  <a:srgbClr val="000000"/>
                </a:solidFill>
                <a:latin typeface="Arial" panose="020B0604020202020204"/>
                <a:ea typeface="Arial" panose="020B0604020202020204"/>
                <a:cs typeface="Arial" panose="020B0604020202020204"/>
                <a:sym typeface="Arial" panose="020B0604020202020204"/>
              </a:rPr>
            </a:br>
            <a:r>
              <a:rPr lang="vi-VN" altLang="en-US" sz="1600" b="1">
                <a:solidFill>
                  <a:srgbClr val="000000"/>
                </a:solidFill>
                <a:latin typeface="Arial" panose="020B0604020202020204"/>
                <a:ea typeface="Arial" panose="020B0604020202020204"/>
                <a:cs typeface="Arial" panose="020B0604020202020204"/>
                <a:sym typeface="Arial" panose="020B0604020202020204"/>
              </a:rPr>
              <a:t>ĐỒ ÁN MÔN HỌC:</a:t>
            </a:r>
            <a:br>
              <a:rPr lang="vi-VN" altLang="en-US" sz="1600" b="1">
                <a:solidFill>
                  <a:srgbClr val="000000"/>
                </a:solidFill>
                <a:latin typeface="Arial" panose="020B0604020202020204"/>
                <a:ea typeface="Arial" panose="020B0604020202020204"/>
                <a:cs typeface="Arial" panose="020B0604020202020204"/>
                <a:sym typeface="Arial" panose="020B0604020202020204"/>
              </a:rPr>
            </a:br>
            <a:r>
              <a:rPr lang="vi-VN" altLang="en-US" sz="1600" b="1">
                <a:solidFill>
                  <a:srgbClr val="000000"/>
                </a:solidFill>
                <a:latin typeface="Arial" panose="020B0604020202020204"/>
                <a:ea typeface="Arial" panose="020B0604020202020204"/>
                <a:cs typeface="Arial" panose="020B0604020202020204"/>
                <a:sym typeface="Arial" panose="020B0604020202020204"/>
              </a:rPr>
              <a:t> LẬP TRÌNH HƯỚNG ĐỐI TƯỢNG</a:t>
            </a:r>
            <a:br>
              <a:rPr lang="vi-VN" altLang="en-US" sz="1600" b="1">
                <a:solidFill>
                  <a:srgbClr val="000000"/>
                </a:solidFill>
                <a:latin typeface="Arial" panose="020B0604020202020204"/>
                <a:ea typeface="Arial" panose="020B0604020202020204"/>
                <a:cs typeface="Arial" panose="020B0604020202020204"/>
                <a:sym typeface="Arial" panose="020B0604020202020204"/>
              </a:rPr>
            </a:br>
            <a:endParaRPr sz="16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None/>
            </a:pPr>
            <a:r>
              <a:rPr lang="en-US" sz="1500" b="1">
                <a:solidFill>
                  <a:srgbClr val="000000"/>
                </a:solidFill>
                <a:latin typeface="Lato" panose="020F0502020204030203"/>
                <a:ea typeface="Lato" panose="020F0502020204030203"/>
                <a:cs typeface="Lato" panose="020F0502020204030203"/>
                <a:sym typeface="Lato" panose="020F0502020204030203"/>
              </a:rPr>
              <a:t>                                       </a:t>
            </a:r>
            <a:r>
              <a:rPr lang="en-US" sz="1400">
                <a:solidFill>
                  <a:srgbClr val="000000"/>
                </a:solidFill>
                <a:latin typeface="Lato" panose="020F0502020204030203"/>
                <a:ea typeface="Lato" panose="020F0502020204030203"/>
                <a:cs typeface="Lato" panose="020F0502020204030203"/>
                <a:sym typeface="Lato" panose="020F0502020204030203"/>
              </a:rPr>
              <a:t>      </a:t>
            </a:r>
            <a:r>
              <a:rPr lang="en-US" sz="1400">
                <a:solidFill>
                  <a:srgbClr val="000000"/>
                </a:solidFill>
                <a:latin typeface="Arial" panose="020B0604020202020204"/>
                <a:ea typeface="Arial" panose="020B0604020202020204"/>
                <a:cs typeface="Arial" panose="020B0604020202020204"/>
                <a:sym typeface="Arial" panose="020B0604020202020204"/>
              </a:rPr>
              <a:t>        </a:t>
            </a:r>
            <a:r>
              <a:rPr lang="vi-VN" altLang="en-US" sz="1400">
                <a:solidFill>
                  <a:srgbClr val="000000"/>
                </a:solidFill>
                <a:latin typeface="Arial" panose="020B0604020202020204"/>
                <a:ea typeface="Arial" panose="020B0604020202020204"/>
                <a:cs typeface="Arial" panose="020B0604020202020204"/>
                <a:sym typeface="Arial" panose="020B0604020202020204"/>
              </a:rPr>
              <a:t>                                        </a:t>
            </a:r>
            <a:r>
              <a:rPr lang="en-US" sz="1400">
                <a:solidFill>
                  <a:srgbClr val="000000"/>
                </a:solidFill>
                <a:latin typeface="Arial" panose="020B0604020202020204"/>
                <a:ea typeface="Arial" panose="020B0604020202020204"/>
                <a:cs typeface="Arial" panose="020B0604020202020204"/>
                <a:sym typeface="Arial" panose="020B0604020202020204"/>
              </a:rPr>
              <a:t>LỚP: 10_ĐHCNTT5</a:t>
            </a: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None/>
            </a:pPr>
            <a:r>
              <a:rPr lang="en-US" sz="1400">
                <a:solidFill>
                  <a:srgbClr val="000000"/>
                </a:solidFill>
                <a:latin typeface="Arial" panose="020B0604020202020204"/>
                <a:ea typeface="Arial" panose="020B0604020202020204"/>
                <a:cs typeface="Arial" panose="020B0604020202020204"/>
                <a:sym typeface="Arial" panose="020B0604020202020204"/>
              </a:rPr>
              <a:t>                                                                                </a:t>
            </a:r>
            <a:r>
              <a:rPr lang="vi-VN" altLang="en-US" sz="1400">
                <a:solidFill>
                  <a:srgbClr val="000000"/>
                </a:solidFill>
                <a:latin typeface="Arial" panose="020B0604020202020204"/>
                <a:ea typeface="Arial" panose="020B0604020202020204"/>
                <a:cs typeface="Arial" panose="020B0604020202020204"/>
                <a:sym typeface="Arial" panose="020B0604020202020204"/>
              </a:rPr>
              <a:t> </a:t>
            </a:r>
            <a:r>
              <a:rPr lang="en-US" sz="1400">
                <a:solidFill>
                  <a:srgbClr val="000000"/>
                </a:solidFill>
                <a:latin typeface="Arial" panose="020B0604020202020204"/>
                <a:ea typeface="Arial" panose="020B0604020202020204"/>
                <a:cs typeface="Arial" panose="020B0604020202020204"/>
                <a:sym typeface="Arial" panose="020B0604020202020204"/>
              </a:rPr>
              <a:t>TÊN THÀNH VIÊN:</a:t>
            </a: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None/>
            </a:pPr>
            <a:r>
              <a:rPr lang="en-US" sz="1400">
                <a:solidFill>
                  <a:srgbClr val="000000"/>
                </a:solidFill>
                <a:latin typeface="Arial" panose="020B0604020202020204"/>
                <a:ea typeface="Arial" panose="020B0604020202020204"/>
                <a:cs typeface="Arial" panose="020B0604020202020204"/>
                <a:sym typeface="Arial" panose="020B0604020202020204"/>
              </a:rPr>
              <a:t>                                                  </a:t>
            </a:r>
            <a:r>
              <a:rPr lang="vi-VN" altLang="en-US" sz="1400">
                <a:solidFill>
                  <a:srgbClr val="000000"/>
                </a:solidFill>
                <a:latin typeface="Arial" panose="020B0604020202020204"/>
                <a:ea typeface="Arial" panose="020B0604020202020204"/>
                <a:cs typeface="Arial" panose="020B0604020202020204"/>
                <a:sym typeface="Arial" panose="020B0604020202020204"/>
              </a:rPr>
              <a:t>                                          </a:t>
            </a:r>
            <a:r>
              <a:rPr lang="en-US" sz="1400">
                <a:solidFill>
                  <a:srgbClr val="000000"/>
                </a:solidFill>
                <a:latin typeface="Arial" panose="020B0604020202020204"/>
                <a:ea typeface="Arial" panose="020B0604020202020204"/>
                <a:cs typeface="Arial" panose="020B0604020202020204"/>
                <a:sym typeface="Arial" panose="020B0604020202020204"/>
              </a:rPr>
              <a:t>TRẦN MINH HỢP</a:t>
            </a: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None/>
            </a:pPr>
            <a:r>
              <a:rPr lang="en-US" sz="1400">
                <a:solidFill>
                  <a:srgbClr val="000000"/>
                </a:solidFill>
                <a:latin typeface="Arial" panose="020B0604020202020204"/>
                <a:ea typeface="Arial" panose="020B0604020202020204"/>
                <a:cs typeface="Arial" panose="020B0604020202020204"/>
                <a:sym typeface="Arial" panose="020B0604020202020204"/>
              </a:rPr>
              <a:t>                                                   </a:t>
            </a:r>
            <a:r>
              <a:rPr lang="vi-VN" altLang="en-US" sz="1400">
                <a:solidFill>
                  <a:srgbClr val="000000"/>
                </a:solidFill>
                <a:latin typeface="Arial" panose="020B0604020202020204"/>
                <a:ea typeface="Arial" panose="020B0604020202020204"/>
                <a:cs typeface="Arial" panose="020B0604020202020204"/>
                <a:sym typeface="Arial" panose="020B0604020202020204"/>
              </a:rPr>
              <a:t>                                         </a:t>
            </a:r>
            <a:r>
              <a:rPr lang="en-US" sz="1400">
                <a:solidFill>
                  <a:srgbClr val="000000"/>
                </a:solidFill>
                <a:latin typeface="Arial" panose="020B0604020202020204"/>
                <a:ea typeface="Arial" panose="020B0604020202020204"/>
                <a:cs typeface="Arial" panose="020B0604020202020204"/>
                <a:sym typeface="Arial" panose="020B0604020202020204"/>
              </a:rPr>
              <a:t>NGUYỄN KHÁNH DUY</a:t>
            </a: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None/>
            </a:pPr>
            <a:r>
              <a:rPr lang="en-US" sz="1400">
                <a:solidFill>
                  <a:srgbClr val="000000"/>
                </a:solidFill>
                <a:latin typeface="Arial" panose="020B0604020202020204"/>
                <a:ea typeface="Arial" panose="020B0604020202020204"/>
                <a:cs typeface="Arial" panose="020B0604020202020204"/>
                <a:sym typeface="Arial" panose="020B0604020202020204"/>
              </a:rPr>
              <a:t>                                                   </a:t>
            </a:r>
            <a:r>
              <a:rPr lang="vi-VN" altLang="en-US" sz="1400">
                <a:solidFill>
                  <a:srgbClr val="000000"/>
                </a:solidFill>
                <a:latin typeface="Arial" panose="020B0604020202020204"/>
                <a:ea typeface="Arial" panose="020B0604020202020204"/>
                <a:cs typeface="Arial" panose="020B0604020202020204"/>
                <a:sym typeface="Arial" panose="020B0604020202020204"/>
              </a:rPr>
              <a:t>                                         </a:t>
            </a:r>
            <a:r>
              <a:rPr lang="en-US" sz="1400">
                <a:solidFill>
                  <a:srgbClr val="000000"/>
                </a:solidFill>
                <a:latin typeface="Arial" panose="020B0604020202020204"/>
                <a:ea typeface="Arial" panose="020B0604020202020204"/>
                <a:cs typeface="Arial" panose="020B0604020202020204"/>
                <a:sym typeface="Arial" panose="020B0604020202020204"/>
              </a:rPr>
              <a:t>NGUYỄN VIỆT TRƯỜNG THÔNG</a:t>
            </a: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None/>
            </a:pPr>
            <a:endParaRPr sz="1500" b="1">
              <a:solidFill>
                <a:srgbClr val="000000"/>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500" b="1">
              <a:solidFill>
                <a:srgbClr val="000000"/>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500" b="1">
              <a:solidFill>
                <a:srgbClr val="000000"/>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400">
              <a:solidFill>
                <a:srgbClr val="000000"/>
              </a:solidFill>
              <a:latin typeface="Lato" panose="020F0502020204030203"/>
              <a:ea typeface="Lato" panose="020F0502020204030203"/>
              <a:cs typeface="Lato" panose="020F0502020204030203"/>
              <a:sym typeface="Lato" panose="020F0502020204030203"/>
            </a:endParaRPr>
          </a:p>
        </p:txBody>
      </p:sp>
      <p:sp>
        <p:nvSpPr>
          <p:cNvPr id="129" name="Google Shape;129;p13"/>
          <p:cNvSpPr txBox="1">
            <a:spLocks noGrp="1"/>
          </p:cNvSpPr>
          <p:nvPr>
            <p:ph type="subTitle" idx="1"/>
          </p:nvPr>
        </p:nvSpPr>
        <p:spPr>
          <a:xfrm>
            <a:off x="489585" y="902970"/>
            <a:ext cx="8164830" cy="5226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b="1">
                <a:solidFill>
                  <a:srgbClr val="000000"/>
                </a:solidFill>
                <a:latin typeface="Arial" panose="020B0604020202020204" pitchFamily="34" charset="0"/>
                <a:cs typeface="Arial" panose="020B0604020202020204" pitchFamily="34" charset="0"/>
              </a:rPr>
              <a:t>TRƯỜNG ĐẠI HỌC TÀI NGUYÊN VÀ MÔI TRƯỜNG</a:t>
            </a:r>
          </a:p>
          <a:p>
            <a:pPr marL="0" lvl="0" indent="0" algn="ctr" rtl="0">
              <a:spcBef>
                <a:spcPts val="0"/>
              </a:spcBef>
              <a:spcAft>
                <a:spcPts val="0"/>
              </a:spcAft>
              <a:buNone/>
            </a:pPr>
            <a:r>
              <a:rPr lang="vi-VN" sz="1400" b="1">
                <a:solidFill>
                  <a:srgbClr val="000000"/>
                </a:solidFill>
                <a:latin typeface="Arial" panose="020B0604020202020204" pitchFamily="34" charset="0"/>
                <a:cs typeface="Arial" panose="020B0604020202020204" pitchFamily="34" charset="0"/>
              </a:rPr>
              <a:t>Khoa Hệ Thống Thống Tin Và  Viễn Thám</a:t>
            </a:r>
          </a:p>
        </p:txBody>
      </p:sp>
      <p:pic>
        <p:nvPicPr>
          <p:cNvPr id="130" name="Google Shape;130;p13"/>
          <p:cNvPicPr preferRelativeResize="0"/>
          <p:nvPr/>
        </p:nvPicPr>
        <p:blipFill>
          <a:blip r:embed="rId3"/>
          <a:stretch>
            <a:fillRect/>
          </a:stretch>
        </p:blipFill>
        <p:spPr>
          <a:xfrm>
            <a:off x="671195" y="1532890"/>
            <a:ext cx="1995170" cy="173609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9150" y="469900"/>
            <a:ext cx="1975485" cy="652145"/>
          </a:xfrm>
        </p:spPr>
        <p:txBody>
          <a:bodyPr/>
          <a:lstStyle/>
          <a:p>
            <a:r>
              <a:rPr lang="vi-VN" altLang="en-US" sz="180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SƠ ĐỒ SQL</a:t>
            </a:r>
          </a:p>
        </p:txBody>
      </p:sp>
      <p:pic>
        <p:nvPicPr>
          <p:cNvPr id="4" name="Picture 3"/>
          <p:cNvPicPr>
            <a:picLocks noChangeAspect="1"/>
          </p:cNvPicPr>
          <p:nvPr/>
        </p:nvPicPr>
        <p:blipFill>
          <a:blip r:embed="rId2"/>
          <a:stretch>
            <a:fillRect/>
          </a:stretch>
        </p:blipFill>
        <p:spPr>
          <a:xfrm>
            <a:off x="1084580" y="929005"/>
            <a:ext cx="7292975" cy="343789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flipH="1">
            <a:off x="864235" y="469900"/>
            <a:ext cx="2213610" cy="468630"/>
          </a:xfrm>
        </p:spPr>
        <p:txBody>
          <a:bodyPr>
            <a:noAutofit/>
          </a:bodyPr>
          <a:lstStyle/>
          <a:p>
            <a:r>
              <a:rPr lang="vi-VN" altLang="en-US" sz="1800">
                <a:ln w="22225">
                  <a:solidFill>
                    <a:schemeClr val="accent2"/>
                  </a:solidFill>
                  <a:prstDash val="solid"/>
                </a:ln>
                <a:solidFill>
                  <a:schemeClr val="accent2">
                    <a:lumMod val="40000"/>
                    <a:lumOff val="60000"/>
                  </a:schemeClr>
                </a:solidFill>
                <a:effectLst/>
                <a:latin typeface="+mj-lt"/>
                <a:cs typeface="+mj-lt"/>
              </a:rPr>
              <a:t>SƠ ĐỒ UML</a:t>
            </a:r>
          </a:p>
        </p:txBody>
      </p:sp>
      <p:pic>
        <p:nvPicPr>
          <p:cNvPr id="4" name="Picture 3"/>
          <p:cNvPicPr>
            <a:picLocks noChangeAspect="1"/>
          </p:cNvPicPr>
          <p:nvPr/>
        </p:nvPicPr>
        <p:blipFill>
          <a:blip r:embed="rId2"/>
          <a:stretch>
            <a:fillRect/>
          </a:stretch>
        </p:blipFill>
        <p:spPr>
          <a:xfrm>
            <a:off x="1240566" y="938530"/>
            <a:ext cx="6726816" cy="33680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974875" y="527725"/>
            <a:ext cx="7191900" cy="1339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US" sz="1650" b="1">
                <a:solidFill>
                  <a:srgbClr val="FF6600"/>
                </a:solidFill>
              </a:rPr>
              <a:t>II.Quy trình quản lý kho vật liệu xây dựng</a:t>
            </a:r>
            <a:endParaRPr sz="1650" b="1">
              <a:solidFill>
                <a:srgbClr val="FF6600"/>
              </a:solidFill>
            </a:endParaRPr>
          </a:p>
          <a:p>
            <a:pPr marL="0" lvl="0" indent="0" algn="l" rtl="0">
              <a:lnSpc>
                <a:spcPct val="150000"/>
              </a:lnSpc>
              <a:spcBef>
                <a:spcPts val="1200"/>
              </a:spcBef>
              <a:spcAft>
                <a:spcPts val="0"/>
              </a:spcAft>
              <a:buNone/>
            </a:pPr>
            <a:r>
              <a:rPr lang="en-US" sz="1350">
                <a:solidFill>
                  <a:srgbClr val="333333"/>
                </a:solidFill>
                <a:highlight>
                  <a:srgbClr val="FFFFFF"/>
                </a:highlight>
              </a:rPr>
              <a:t>-</a:t>
            </a:r>
            <a:r>
              <a:rPr lang="en-US" sz="1400">
                <a:solidFill>
                  <a:srgbClr val="333333"/>
                </a:solidFill>
                <a:highlight>
                  <a:srgbClr val="FFFFFF"/>
                </a:highlight>
              </a:rPr>
              <a:t> Quy trình quản lý kho vật liệu xây dựng cơ bản sẽ bao gồm 4 bước: nhập kho, lưu kho, xuất kho, kiểm kê và báo cáo kiểm toán. Tối ưu hoá 4 bước trong quy trình quản lý kho hàng sẽ giúp bạn tiết kiệm chi phí và tối ưu không gian lưu trữ của kho.</a:t>
            </a:r>
            <a:endParaRPr sz="1400"/>
          </a:p>
        </p:txBody>
      </p:sp>
      <p:pic>
        <p:nvPicPr>
          <p:cNvPr id="142" name="Google Shape;142;p15"/>
          <p:cNvPicPr preferRelativeResize="0"/>
          <p:nvPr/>
        </p:nvPicPr>
        <p:blipFill rotWithShape="1">
          <a:blip r:embed="rId3"/>
          <a:srcRect l="7539" t="32845" r="4175"/>
          <a:stretch>
            <a:fillRect/>
          </a:stretch>
        </p:blipFill>
        <p:spPr>
          <a:xfrm>
            <a:off x="1066165" y="2164977"/>
            <a:ext cx="7028815" cy="2581836"/>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body" idx="1"/>
          </p:nvPr>
        </p:nvSpPr>
        <p:spPr>
          <a:xfrm>
            <a:off x="770890" y="669925"/>
            <a:ext cx="4191000" cy="3488055"/>
          </a:xfrm>
          <a:prstGeom prst="rect">
            <a:avLst/>
          </a:prstGeom>
        </p:spPr>
        <p:txBody>
          <a:bodyPr spcFirstLastPara="1" wrap="square" lIns="91425" tIns="91425" rIns="91425" bIns="91425" anchor="t" anchorCtr="0">
            <a:normAutofit fontScale="90000" lnSpcReduction="20000"/>
          </a:bodyPr>
          <a:lstStyle/>
          <a:p>
            <a:pPr marL="0" lvl="0" indent="0" algn="l" rtl="0">
              <a:spcBef>
                <a:spcPts val="0"/>
              </a:spcBef>
              <a:spcAft>
                <a:spcPts val="0"/>
              </a:spcAft>
              <a:buNone/>
            </a:pPr>
            <a:r>
              <a:rPr lang="en-US" sz="1500" b="1">
                <a:solidFill>
                  <a:srgbClr val="FF6600"/>
                </a:solidFill>
              </a:rPr>
              <a:t>1. Nhập kho</a:t>
            </a:r>
            <a:endParaRPr sz="1500" b="1">
              <a:solidFill>
                <a:srgbClr val="FF6600"/>
              </a:solidFill>
            </a:endParaRPr>
          </a:p>
          <a:p>
            <a:pPr marL="0" lvl="0" indent="0" algn="l" rtl="0">
              <a:lnSpc>
                <a:spcPct val="150000"/>
              </a:lnSpc>
              <a:spcBef>
                <a:spcPts val="1200"/>
              </a:spcBef>
              <a:spcAft>
                <a:spcPts val="0"/>
              </a:spcAft>
              <a:buNone/>
            </a:pPr>
            <a:r>
              <a:rPr lang="en-US" sz="1350">
                <a:solidFill>
                  <a:srgbClr val="333333"/>
                </a:solidFill>
                <a:highlight>
                  <a:srgbClr val="FFFFFF"/>
                </a:highlight>
                <a:latin typeface="Nunito"/>
                <a:ea typeface="Nunito"/>
                <a:cs typeface="Nunito"/>
                <a:sym typeface="Nunito"/>
              </a:rPr>
              <a:t>-</a:t>
            </a:r>
            <a:r>
              <a:rPr lang="en-US">
                <a:solidFill>
                  <a:srgbClr val="333333"/>
                </a:solidFill>
                <a:highlight>
                  <a:srgbClr val="FFFFFF"/>
                </a:highlight>
                <a:latin typeface="Nunito"/>
                <a:ea typeface="Nunito"/>
                <a:cs typeface="Nunito"/>
                <a:sym typeface="Nunito"/>
              </a:rPr>
              <a:t> Hàng hóa sau khi được đưa về kho cần được kiểm kê, đối chiếu với phiếu xuất hàng của nhà cung cấp. Sau khi kiểm kê, thủ kho sẽ lập phiếu nhập kho hàng hóa. Mọi thông tin chi tiết về hàng hóa (bao gồm nhà sản xuất, ngày sản xuất, ngày nhập kho, kích thước, màu sắc…) sẽ được lưu trữ tại phần mềm quản lý kho hoặc sổ sách/excel.</a:t>
            </a:r>
            <a:endParaRPr>
              <a:solidFill>
                <a:srgbClr val="333333"/>
              </a:solidFill>
              <a:highlight>
                <a:srgbClr val="FFFFFF"/>
              </a:highlight>
              <a:latin typeface="Nunito"/>
              <a:ea typeface="Nunito"/>
              <a:cs typeface="Nunito"/>
              <a:sym typeface="Nunito"/>
            </a:endParaRPr>
          </a:p>
          <a:p>
            <a:pPr marL="0" lvl="0" indent="0" algn="l" rtl="0">
              <a:lnSpc>
                <a:spcPct val="150000"/>
              </a:lnSpc>
              <a:spcBef>
                <a:spcPts val="1200"/>
              </a:spcBef>
              <a:spcAft>
                <a:spcPts val="1200"/>
              </a:spcAft>
              <a:buNone/>
            </a:pPr>
            <a:r>
              <a:rPr lang="en-US">
                <a:solidFill>
                  <a:srgbClr val="333333"/>
                </a:solidFill>
                <a:highlight>
                  <a:srgbClr val="FFFFFF"/>
                </a:highlight>
                <a:latin typeface="Nunito"/>
                <a:ea typeface="Nunito"/>
                <a:cs typeface="Nunito"/>
                <a:sym typeface="Nunito"/>
              </a:rPr>
              <a:t>- Hàng hóa tiến hành nhập kho sẽ được phân bổ vào vị trí trong kho theo các nguyên tắc đã định trước. Việc sắp xếp hàng hóa cần có sự hướng dẫn của thủ kho cũng như nhân viên kho để đảm bảo doanh nghiệp luôn thực hiện đúng các nguyên tắc lưu kho của mình.</a:t>
            </a:r>
            <a:endParaRPr>
              <a:solidFill>
                <a:srgbClr val="333333"/>
              </a:solidFill>
              <a:highlight>
                <a:srgbClr val="FFFFFF"/>
              </a:highlight>
              <a:latin typeface="Nunito"/>
              <a:ea typeface="Nunito"/>
              <a:cs typeface="Nunito"/>
              <a:sym typeface="Nunito"/>
            </a:endParaRPr>
          </a:p>
        </p:txBody>
      </p:sp>
      <p:pic>
        <p:nvPicPr>
          <p:cNvPr id="148" name="Google Shape;148;p16"/>
          <p:cNvPicPr preferRelativeResize="0"/>
          <p:nvPr/>
        </p:nvPicPr>
        <p:blipFill rotWithShape="1">
          <a:blip r:embed="rId3"/>
          <a:srcRect l="41860" t="7364" r="1808" b="15200"/>
          <a:stretch>
            <a:fillRect/>
          </a:stretch>
        </p:blipFill>
        <p:spPr>
          <a:xfrm>
            <a:off x="5029115" y="1153912"/>
            <a:ext cx="3218550" cy="283567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body" idx="1"/>
          </p:nvPr>
        </p:nvSpPr>
        <p:spPr>
          <a:xfrm>
            <a:off x="846455" y="682625"/>
            <a:ext cx="4540250" cy="367411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523"/>
              <a:buNone/>
            </a:pPr>
            <a:r>
              <a:rPr lang="en-US" sz="1500" b="1">
                <a:solidFill>
                  <a:srgbClr val="FF6600"/>
                </a:solidFill>
                <a:latin typeface="Nunito"/>
                <a:ea typeface="Nunito"/>
                <a:cs typeface="Nunito"/>
                <a:sym typeface="Nunito"/>
              </a:rPr>
              <a:t>2.Xuất kho</a:t>
            </a:r>
            <a:endParaRPr sz="1500" b="1">
              <a:solidFill>
                <a:srgbClr val="FF6600"/>
              </a:solidFill>
              <a:latin typeface="Nunito"/>
              <a:ea typeface="Nunito"/>
              <a:cs typeface="Nunito"/>
              <a:sym typeface="Nunito"/>
            </a:endParaRPr>
          </a:p>
          <a:p>
            <a:pPr marL="0" lvl="0" indent="0" algn="l" rtl="0">
              <a:lnSpc>
                <a:spcPct val="140000"/>
              </a:lnSpc>
              <a:spcBef>
                <a:spcPts val="1200"/>
              </a:spcBef>
              <a:spcAft>
                <a:spcPts val="0"/>
              </a:spcAft>
              <a:buSzPts val="523"/>
              <a:buNone/>
            </a:pPr>
            <a:r>
              <a:rPr lang="en-US">
                <a:solidFill>
                  <a:srgbClr val="333333"/>
                </a:solidFill>
                <a:highlight>
                  <a:srgbClr val="FFFFFF"/>
                </a:highlight>
                <a:latin typeface="Open Sans"/>
                <a:ea typeface="Open Sans"/>
                <a:cs typeface="Open Sans"/>
                <a:sym typeface="Open Sans"/>
              </a:rPr>
              <a:t> </a:t>
            </a:r>
            <a:r>
              <a:rPr lang="en-US">
                <a:solidFill>
                  <a:srgbClr val="333333"/>
                </a:solidFill>
                <a:highlight>
                  <a:srgbClr val="FFFFFF"/>
                </a:highlight>
                <a:latin typeface="Nunito"/>
                <a:ea typeface="Nunito"/>
                <a:cs typeface="Nunito"/>
                <a:sym typeface="Nunito"/>
              </a:rPr>
              <a:t>- Doanh nghiệp sẽ cần kiểm tra hàng hóa tồn kho nhằm xác định xem số lượng trong kho có đảm bảo được yêu cầu xuất kho của bộ phận sản xuất/bán hàng hay không. Việc kiểm tra hàng tồn kho thường được doanh nghiệp thực hiện một cách nhanh chóng thông qua việc tra cứu trên các phần mềm quản lý kho hay sổ sách lưu trữ trước đó. </a:t>
            </a:r>
            <a:endParaRPr>
              <a:solidFill>
                <a:srgbClr val="333333"/>
              </a:solidFill>
              <a:highlight>
                <a:srgbClr val="FFFFFF"/>
              </a:highlight>
              <a:latin typeface="Nunito"/>
              <a:ea typeface="Nunito"/>
              <a:cs typeface="Nunito"/>
              <a:sym typeface="Nunito"/>
            </a:endParaRPr>
          </a:p>
          <a:p>
            <a:pPr marL="0" lvl="0" indent="0" algn="l" rtl="0">
              <a:lnSpc>
                <a:spcPct val="140000"/>
              </a:lnSpc>
              <a:spcBef>
                <a:spcPts val="1200"/>
              </a:spcBef>
              <a:spcAft>
                <a:spcPts val="0"/>
              </a:spcAft>
              <a:buSzPts val="523"/>
              <a:buNone/>
            </a:pPr>
            <a:r>
              <a:rPr lang="en-US">
                <a:solidFill>
                  <a:srgbClr val="333333"/>
                </a:solidFill>
                <a:highlight>
                  <a:srgbClr val="FFFFFF"/>
                </a:highlight>
                <a:latin typeface="Nunito"/>
                <a:ea typeface="Nunito"/>
                <a:cs typeface="Nunito"/>
                <a:sym typeface="Nunito"/>
              </a:rPr>
              <a:t>- Sau khi kiểm tra hàng hóa và đảm bảo đủ số lượng xuất kho theo yêu cầu, người thủ kho sẽ tiến hành lập phiếu xuất kho. Đi kèm với đó, quản lý khu vực kho vận cũng cần xuất hóa đơn và hoàn tất các thủ tục giấy tờ khác nhằm đảm bảo công việc xuất kho đúng theo quy định.</a:t>
            </a:r>
            <a:endParaRPr>
              <a:solidFill>
                <a:srgbClr val="333333"/>
              </a:solidFill>
              <a:highlight>
                <a:srgbClr val="FFFFFF"/>
              </a:highlight>
              <a:latin typeface="Nunito"/>
              <a:ea typeface="Nunito"/>
              <a:cs typeface="Nunito"/>
              <a:sym typeface="Nunito"/>
            </a:endParaRPr>
          </a:p>
          <a:p>
            <a:pPr marL="0" lvl="0" indent="0" algn="l" rtl="0">
              <a:lnSpc>
                <a:spcPct val="105000"/>
              </a:lnSpc>
              <a:spcBef>
                <a:spcPts val="1200"/>
              </a:spcBef>
              <a:spcAft>
                <a:spcPts val="0"/>
              </a:spcAft>
              <a:buSzPts val="523"/>
              <a:buNone/>
            </a:pPr>
            <a:endParaRPr b="1">
              <a:solidFill>
                <a:srgbClr val="FF6600"/>
              </a:solidFill>
              <a:latin typeface="Nunito"/>
              <a:ea typeface="Nunito"/>
              <a:cs typeface="Nunito"/>
              <a:sym typeface="Nunito"/>
            </a:endParaRPr>
          </a:p>
          <a:p>
            <a:pPr marL="0" lvl="0" indent="0" algn="l" rtl="0">
              <a:lnSpc>
                <a:spcPct val="105000"/>
              </a:lnSpc>
              <a:spcBef>
                <a:spcPts val="1200"/>
              </a:spcBef>
              <a:spcAft>
                <a:spcPts val="0"/>
              </a:spcAft>
              <a:buSzPts val="523"/>
              <a:buNone/>
            </a:pPr>
            <a:endParaRPr b="1">
              <a:solidFill>
                <a:srgbClr val="FF6600"/>
              </a:solidFill>
              <a:latin typeface="Nunito"/>
              <a:ea typeface="Nunito"/>
              <a:cs typeface="Nunito"/>
              <a:sym typeface="Nunito"/>
            </a:endParaRPr>
          </a:p>
          <a:p>
            <a:pPr marL="0" lvl="0" indent="0" algn="l" rtl="0">
              <a:lnSpc>
                <a:spcPct val="105000"/>
              </a:lnSpc>
              <a:spcBef>
                <a:spcPts val="1200"/>
              </a:spcBef>
              <a:spcAft>
                <a:spcPts val="1200"/>
              </a:spcAft>
              <a:buSzPts val="523"/>
              <a:buNone/>
            </a:pPr>
            <a:endParaRPr b="1">
              <a:solidFill>
                <a:srgbClr val="FF6600"/>
              </a:solidFill>
              <a:latin typeface="Nunito"/>
              <a:ea typeface="Nunito"/>
              <a:cs typeface="Nunito"/>
              <a:sym typeface="Nunito"/>
            </a:endParaRPr>
          </a:p>
        </p:txBody>
      </p:sp>
      <p:pic>
        <p:nvPicPr>
          <p:cNvPr id="154" name="Google Shape;154;p17"/>
          <p:cNvPicPr preferRelativeResize="0"/>
          <p:nvPr/>
        </p:nvPicPr>
        <p:blipFill rotWithShape="1">
          <a:blip r:embed="rId3"/>
          <a:srcRect r="8071" b="3119"/>
          <a:stretch>
            <a:fillRect/>
          </a:stretch>
        </p:blipFill>
        <p:spPr>
          <a:xfrm>
            <a:off x="5386710" y="885325"/>
            <a:ext cx="2866600" cy="33728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body" idx="1"/>
          </p:nvPr>
        </p:nvSpPr>
        <p:spPr>
          <a:xfrm>
            <a:off x="819150" y="829310"/>
            <a:ext cx="7505700" cy="3210560"/>
          </a:xfrm>
          <a:prstGeom prst="rect">
            <a:avLst/>
          </a:prstGeom>
        </p:spPr>
        <p:txBody>
          <a:bodyPr spcFirstLastPara="1" wrap="square" lIns="91425" tIns="91425" rIns="91425" bIns="91425" anchor="t" anchorCtr="0">
            <a:normAutofit fontScale="55000" lnSpcReduction="20000"/>
          </a:bodyPr>
          <a:lstStyle/>
          <a:p>
            <a:pPr marL="0" lvl="0" indent="0" algn="l" rtl="0">
              <a:lnSpc>
                <a:spcPct val="214000"/>
              </a:lnSpc>
              <a:spcBef>
                <a:spcPts val="0"/>
              </a:spcBef>
              <a:spcAft>
                <a:spcPts val="0"/>
              </a:spcAft>
              <a:buNone/>
            </a:pPr>
            <a:r>
              <a:rPr lang="en-US" sz="2700" b="1">
                <a:solidFill>
                  <a:srgbClr val="FF6600"/>
                </a:solidFill>
                <a:highlight>
                  <a:srgbClr val="FFFFFF"/>
                </a:highlight>
                <a:latin typeface="Nunito"/>
                <a:ea typeface="Nunito"/>
                <a:cs typeface="Nunito"/>
                <a:sym typeface="Nunito"/>
              </a:rPr>
              <a:t>4.Thống kê, báo cáo</a:t>
            </a:r>
            <a:endParaRPr sz="2700" b="1">
              <a:solidFill>
                <a:srgbClr val="FF6600"/>
              </a:solidFill>
              <a:highlight>
                <a:srgbClr val="FFFFFF"/>
              </a:highlight>
              <a:latin typeface="Nunito"/>
              <a:ea typeface="Nunito"/>
              <a:cs typeface="Nunito"/>
              <a:sym typeface="Nunito"/>
            </a:endParaRPr>
          </a:p>
          <a:p>
            <a:pPr marL="0" lvl="0" indent="0" algn="just" rtl="0">
              <a:lnSpc>
                <a:spcPct val="150000"/>
              </a:lnSpc>
              <a:spcBef>
                <a:spcPts val="0"/>
              </a:spcBef>
              <a:spcAft>
                <a:spcPts val="0"/>
              </a:spcAft>
              <a:buNone/>
            </a:pPr>
            <a:r>
              <a:rPr lang="en-US" sz="2350">
                <a:solidFill>
                  <a:srgbClr val="333333"/>
                </a:solidFill>
                <a:highlight>
                  <a:srgbClr val="FFFFFF"/>
                </a:highlight>
                <a:latin typeface="Nunito"/>
                <a:ea typeface="Nunito"/>
                <a:cs typeface="Nunito"/>
                <a:sym typeface="Nunito"/>
              </a:rPr>
              <a:t>– Sổ kho: Đây là nơi lưu trữ các thông tin xuất, nhập, tồn kho thực tế;</a:t>
            </a:r>
            <a:endParaRPr sz="2350">
              <a:solidFill>
                <a:srgbClr val="333333"/>
              </a:solidFill>
              <a:highlight>
                <a:srgbClr val="FFFFFF"/>
              </a:highlight>
              <a:latin typeface="Nunito"/>
              <a:ea typeface="Nunito"/>
              <a:cs typeface="Nunito"/>
              <a:sym typeface="Nunito"/>
            </a:endParaRPr>
          </a:p>
          <a:p>
            <a:pPr marL="0" lvl="0" indent="0" algn="just" rtl="0">
              <a:lnSpc>
                <a:spcPct val="150000"/>
              </a:lnSpc>
              <a:spcBef>
                <a:spcPts val="800"/>
              </a:spcBef>
              <a:spcAft>
                <a:spcPts val="0"/>
              </a:spcAft>
              <a:buNone/>
            </a:pPr>
            <a:r>
              <a:rPr lang="en-US" sz="2350">
                <a:solidFill>
                  <a:srgbClr val="333333"/>
                </a:solidFill>
                <a:highlight>
                  <a:srgbClr val="FFFFFF"/>
                </a:highlight>
                <a:latin typeface="Nunito"/>
                <a:ea typeface="Nunito"/>
                <a:cs typeface="Nunito"/>
                <a:sym typeface="Nunito"/>
              </a:rPr>
              <a:t>– Báo cáo kho: Theo dõi giá trị tồn kho của khu vực kho vận và các chi nhánh phân phối (nếu có)</a:t>
            </a:r>
            <a:endParaRPr sz="2350">
              <a:solidFill>
                <a:srgbClr val="333333"/>
              </a:solidFill>
              <a:highlight>
                <a:srgbClr val="FFFFFF"/>
              </a:highlight>
              <a:latin typeface="Nunito"/>
              <a:ea typeface="Nunito"/>
              <a:cs typeface="Nunito"/>
              <a:sym typeface="Nunito"/>
            </a:endParaRPr>
          </a:p>
          <a:p>
            <a:pPr marL="0" lvl="0" indent="0" algn="just" rtl="0">
              <a:lnSpc>
                <a:spcPct val="150000"/>
              </a:lnSpc>
              <a:spcBef>
                <a:spcPts val="800"/>
              </a:spcBef>
              <a:spcAft>
                <a:spcPts val="0"/>
              </a:spcAft>
              <a:buNone/>
            </a:pPr>
            <a:r>
              <a:rPr lang="en-US" sz="2350">
                <a:solidFill>
                  <a:srgbClr val="333333"/>
                </a:solidFill>
                <a:highlight>
                  <a:srgbClr val="FFFFFF"/>
                </a:highlight>
                <a:latin typeface="Nunito"/>
                <a:ea typeface="Nunito"/>
                <a:cs typeface="Nunito"/>
                <a:sym typeface="Nunito"/>
              </a:rPr>
              <a:t>– Báo cáo vượt/dưới định mức: Đây là báo cáo cho phép doanh nghiệp kiểm soát liệu hàng tồn kho có đang vượt quá định mức hoặc thấp dưới định mức để có kế hoạch xả/nhập hàng phù hợp.</a:t>
            </a:r>
            <a:endParaRPr sz="2350">
              <a:solidFill>
                <a:srgbClr val="333333"/>
              </a:solidFill>
              <a:highlight>
                <a:srgbClr val="FFFFFF"/>
              </a:highlight>
              <a:latin typeface="Nunito"/>
              <a:ea typeface="Nunito"/>
              <a:cs typeface="Nunito"/>
              <a:sym typeface="Nunito"/>
            </a:endParaRPr>
          </a:p>
          <a:p>
            <a:pPr marL="0" lvl="0" indent="0" algn="just" rtl="0">
              <a:lnSpc>
                <a:spcPct val="150000"/>
              </a:lnSpc>
              <a:spcBef>
                <a:spcPts val="800"/>
              </a:spcBef>
              <a:spcAft>
                <a:spcPts val="0"/>
              </a:spcAft>
              <a:buNone/>
            </a:pPr>
            <a:r>
              <a:rPr lang="en-US" sz="2350">
                <a:solidFill>
                  <a:srgbClr val="333333"/>
                </a:solidFill>
                <a:highlight>
                  <a:srgbClr val="FFFFFF"/>
                </a:highlight>
                <a:latin typeface="Nunito"/>
                <a:ea typeface="Nunito"/>
                <a:cs typeface="Nunito"/>
                <a:sym typeface="Nunito"/>
              </a:rPr>
              <a:t>– Gợi ý nhập hàng: Các mặt hàng bán chạy hoặc dưới định mức. Gợi ý nhập hàng được thiết lập dựa trên lịch sử mua hàng và dự báo nhu cầu thị trường.</a:t>
            </a:r>
            <a:endParaRPr sz="2350">
              <a:solidFill>
                <a:srgbClr val="333333"/>
              </a:solidFill>
              <a:highlight>
                <a:srgbClr val="FFFFFF"/>
              </a:highlight>
              <a:latin typeface="Nunito"/>
              <a:ea typeface="Nunito"/>
              <a:cs typeface="Nunito"/>
              <a:sym typeface="Nunito"/>
            </a:endParaRPr>
          </a:p>
          <a:p>
            <a:pPr marL="0" lvl="0" indent="0" algn="just" rtl="0">
              <a:lnSpc>
                <a:spcPct val="150000"/>
              </a:lnSpc>
              <a:spcBef>
                <a:spcPts val="800"/>
              </a:spcBef>
              <a:spcAft>
                <a:spcPts val="0"/>
              </a:spcAft>
              <a:buNone/>
            </a:pPr>
            <a:r>
              <a:rPr lang="en-US" sz="2350">
                <a:solidFill>
                  <a:srgbClr val="333333"/>
                </a:solidFill>
                <a:highlight>
                  <a:srgbClr val="FFFFFF"/>
                </a:highlight>
                <a:latin typeface="Nunito"/>
                <a:ea typeface="Nunito"/>
                <a:cs typeface="Nunito"/>
                <a:sym typeface="Nunito"/>
              </a:rPr>
              <a:t>– Báo cáo kiểm hàng: Quản lý số lượng hàng hóa bị thiếu hụt, hỏng hóc cùng với đó là các nguyên nhân gây ra vấn đề thất thoát.</a:t>
            </a:r>
            <a:endParaRPr sz="2350">
              <a:solidFill>
                <a:srgbClr val="333333"/>
              </a:solidFill>
              <a:highlight>
                <a:srgbClr val="FFFFFF"/>
              </a:highlight>
              <a:latin typeface="Nunito"/>
              <a:ea typeface="Nunito"/>
              <a:cs typeface="Nunito"/>
              <a:sym typeface="Nunito"/>
            </a:endParaRPr>
          </a:p>
          <a:p>
            <a:pPr marL="0" lvl="0" indent="0" algn="l" rtl="0">
              <a:lnSpc>
                <a:spcPct val="214000"/>
              </a:lnSpc>
              <a:spcBef>
                <a:spcPts val="800"/>
              </a:spcBef>
              <a:spcAft>
                <a:spcPts val="0"/>
              </a:spcAft>
              <a:buNone/>
            </a:pPr>
            <a:endParaRPr sz="1500" b="1">
              <a:solidFill>
                <a:srgbClr val="FF6600"/>
              </a:solidFill>
              <a:highlight>
                <a:srgbClr val="FFFFFF"/>
              </a:highlight>
              <a:latin typeface="Nunito"/>
              <a:ea typeface="Nunito"/>
              <a:cs typeface="Nunito"/>
              <a:sym typeface="Nunito"/>
            </a:endParaRPr>
          </a:p>
          <a:p>
            <a:pPr marL="0" lvl="0" indent="0" algn="l" rtl="0">
              <a:lnSpc>
                <a:spcPct val="214000"/>
              </a:lnSpc>
              <a:spcBef>
                <a:spcPts val="0"/>
              </a:spcBef>
              <a:spcAft>
                <a:spcPts val="0"/>
              </a:spcAft>
              <a:buNone/>
            </a:pPr>
            <a:endParaRPr sz="1500" b="1">
              <a:solidFill>
                <a:srgbClr val="FF6600"/>
              </a:solidFill>
              <a:highlight>
                <a:srgbClr val="FFFFFF"/>
              </a:highlight>
              <a:latin typeface="Nunito"/>
              <a:ea typeface="Nunito"/>
              <a:cs typeface="Nunito"/>
              <a:sym typeface="Nunito"/>
            </a:endParaRPr>
          </a:p>
          <a:p>
            <a:pPr marL="0" lvl="0" indent="0" algn="l" rtl="0">
              <a:spcBef>
                <a:spcPts val="0"/>
              </a:spcBef>
              <a:spcAft>
                <a:spcPts val="1200"/>
              </a:spcAft>
              <a:buNone/>
            </a:pPr>
            <a:endParaRPr sz="1500" b="1">
              <a:solidFill>
                <a:srgbClr val="FF6600"/>
              </a:solidFill>
              <a:highlight>
                <a:srgbClr val="FFFFFF"/>
              </a:highlight>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body" idx="1"/>
          </p:nvPr>
        </p:nvSpPr>
        <p:spPr>
          <a:xfrm>
            <a:off x="982345" y="1126490"/>
            <a:ext cx="7058660" cy="245364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US" sz="1500" b="1">
                <a:solidFill>
                  <a:srgbClr val="FF6600"/>
                </a:solidFill>
                <a:highlight>
                  <a:srgbClr val="FFFFFF"/>
                </a:highlight>
                <a:latin typeface="Nunito"/>
                <a:ea typeface="Nunito"/>
                <a:cs typeface="Nunito"/>
                <a:sym typeface="Nunito"/>
              </a:rPr>
              <a:t>3.Kiểm kê kho theo định kỳ</a:t>
            </a:r>
          </a:p>
          <a:p>
            <a:pPr marL="0" lvl="0" indent="0" algn="l" rtl="0">
              <a:lnSpc>
                <a:spcPct val="150000"/>
              </a:lnSpc>
              <a:spcBef>
                <a:spcPts val="0"/>
              </a:spcBef>
              <a:spcAft>
                <a:spcPts val="0"/>
              </a:spcAft>
              <a:buNone/>
            </a:pPr>
            <a:r>
              <a:rPr lang="en-US">
                <a:solidFill>
                  <a:srgbClr val="333333"/>
                </a:solidFill>
                <a:highlight>
                  <a:srgbClr val="FFFFFF"/>
                </a:highlight>
                <a:latin typeface="Nunito"/>
                <a:ea typeface="Nunito"/>
                <a:cs typeface="Nunito"/>
                <a:sym typeface="Nunito"/>
              </a:rPr>
              <a:t>- Người quản lý cần lên kế hoạch chi tiết và phân chia công việc đến những người chịu trách nhiệm liên quan để dễ dàng thực và kiểm soát quy trình. Các danh mục cần kiểm kê bao gồm: khu vực lưu trữ, mã hàng, tên hàng, số lượng thực tế, số lượng được báo cáo, ghi chú từ bộ phận kiểm đếm.</a:t>
            </a:r>
            <a:endParaRPr>
              <a:solidFill>
                <a:srgbClr val="333333"/>
              </a:solidFill>
              <a:highlight>
                <a:srgbClr val="FFFFFF"/>
              </a:highlight>
              <a:latin typeface="Nunito"/>
              <a:ea typeface="Nunito"/>
              <a:cs typeface="Nunito"/>
              <a:sym typeface="Nunito"/>
            </a:endParaRPr>
          </a:p>
          <a:p>
            <a:pPr marL="0" lvl="0" indent="0" algn="l" rtl="0">
              <a:lnSpc>
                <a:spcPct val="150000"/>
              </a:lnSpc>
              <a:spcBef>
                <a:spcPts val="0"/>
              </a:spcBef>
              <a:spcAft>
                <a:spcPts val="0"/>
              </a:spcAft>
              <a:buNone/>
            </a:pPr>
            <a:r>
              <a:rPr lang="en-US">
                <a:solidFill>
                  <a:srgbClr val="333333"/>
                </a:solidFill>
                <a:highlight>
                  <a:srgbClr val="FFFFFF"/>
                </a:highlight>
                <a:latin typeface="Nunito"/>
                <a:ea typeface="Nunito"/>
                <a:cs typeface="Nunito"/>
                <a:sym typeface="Nunito"/>
              </a:rPr>
              <a:t>- Tiến hành so sánh kết quả kiểm đếm hàng hóa thực tế và kết quả được ghi trong sổ sách, nếu có sự chênh lệch cần lập tức báo cáo và tìm ra nguyên nhân.</a:t>
            </a:r>
            <a:endParaRPr>
              <a:solidFill>
                <a:srgbClr val="333333"/>
              </a:solidFill>
              <a:highlight>
                <a:srgbClr val="FFFFFF"/>
              </a:highlight>
              <a:latin typeface="Nunito"/>
              <a:ea typeface="Nunito"/>
              <a:cs typeface="Nunito"/>
              <a:sym typeface="Nunito"/>
            </a:endParaRPr>
          </a:p>
          <a:p>
            <a:pPr marL="0" lvl="0" indent="0" algn="l" rtl="0">
              <a:lnSpc>
                <a:spcPct val="150000"/>
              </a:lnSpc>
              <a:spcBef>
                <a:spcPts val="0"/>
              </a:spcBef>
              <a:spcAft>
                <a:spcPts val="1200"/>
              </a:spcAft>
              <a:buNone/>
            </a:pPr>
            <a:endParaRPr>
              <a:solidFill>
                <a:srgbClr val="333333"/>
              </a:solidFill>
              <a:highlight>
                <a:srgbClr val="FFFFFF"/>
              </a:highlight>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984885" y="624840"/>
            <a:ext cx="7125335" cy="3819525"/>
          </a:xfrm>
          <a:prstGeom prst="rect">
            <a:avLst/>
          </a:prstGeom>
        </p:spPr>
        <p:txBody>
          <a:bodyPr spcFirstLastPara="1" wrap="square" lIns="91425" tIns="91425" rIns="91425" bIns="91425" anchor="t" anchorCtr="0">
            <a:normAutofit fontScale="77500" lnSpcReduction="20000"/>
          </a:bodyPr>
          <a:lstStyle/>
          <a:p>
            <a:pPr marL="0" lvl="0" indent="0" algn="just" rtl="0">
              <a:lnSpc>
                <a:spcPct val="180000"/>
              </a:lnSpc>
              <a:spcBef>
                <a:spcPts val="1500"/>
              </a:spcBef>
              <a:spcAft>
                <a:spcPts val="0"/>
              </a:spcAft>
              <a:buNone/>
            </a:pPr>
            <a:r>
              <a:rPr lang="en-US" sz="2100" b="1">
                <a:solidFill>
                  <a:srgbClr val="FF6600"/>
                </a:solidFill>
                <a:highlight>
                  <a:srgbClr val="FFFFFF"/>
                </a:highlight>
                <a:latin typeface="Nunito"/>
                <a:ea typeface="Nunito"/>
                <a:cs typeface="Nunito"/>
                <a:sym typeface="Nunito"/>
              </a:rPr>
              <a:t>III. Lợi ý của việc thiết lập quy trình quản lý kho vật liệu xây dựng</a:t>
            </a:r>
            <a:endParaRPr sz="2100" b="1">
              <a:solidFill>
                <a:srgbClr val="FF6600"/>
              </a:solidFill>
              <a:highlight>
                <a:srgbClr val="FFFFFF"/>
              </a:highlight>
              <a:latin typeface="Nunito"/>
              <a:ea typeface="Nunito"/>
              <a:cs typeface="Nunito"/>
              <a:sym typeface="Nunito"/>
            </a:endParaRPr>
          </a:p>
          <a:p>
            <a:pPr marL="0" lvl="0" indent="0" algn="l" rtl="0">
              <a:lnSpc>
                <a:spcPct val="150000"/>
              </a:lnSpc>
              <a:spcBef>
                <a:spcPts val="800"/>
              </a:spcBef>
              <a:spcAft>
                <a:spcPts val="0"/>
              </a:spcAft>
              <a:buNone/>
            </a:pPr>
            <a:r>
              <a:rPr lang="en-US" sz="1850" b="1">
                <a:solidFill>
                  <a:srgbClr val="333333"/>
                </a:solidFill>
                <a:highlight>
                  <a:srgbClr val="FFFFFF"/>
                </a:highlight>
                <a:latin typeface="Open Sans"/>
                <a:ea typeface="Open Sans"/>
                <a:cs typeface="Open Sans"/>
                <a:sym typeface="Open Sans"/>
              </a:rPr>
              <a:t>-</a:t>
            </a:r>
            <a:r>
              <a:rPr lang="en-US" sz="1850" b="1">
                <a:solidFill>
                  <a:srgbClr val="333333"/>
                </a:solidFill>
                <a:highlight>
                  <a:srgbClr val="FFFFFF"/>
                </a:highlight>
                <a:latin typeface="Nunito"/>
                <a:ea typeface="Nunito"/>
                <a:cs typeface="Nunito"/>
                <a:sym typeface="Nunito"/>
              </a:rPr>
              <a:t> Bảo quản hàng hóa tốt hơn: </a:t>
            </a:r>
            <a:r>
              <a:rPr lang="en-US" sz="1850">
                <a:solidFill>
                  <a:srgbClr val="333333"/>
                </a:solidFill>
                <a:highlight>
                  <a:srgbClr val="FFFFFF"/>
                </a:highlight>
                <a:latin typeface="Nunito"/>
                <a:ea typeface="Nunito"/>
                <a:cs typeface="Nunito"/>
                <a:sym typeface="Nunito"/>
              </a:rPr>
              <a:t>Việc quản lý kho với các công việc như phân loại, sắp xếp hay theo dõi thông tin hàng tồn kho sẽ giúp doanh nghiệp giám sát sản phẩm lưu kho của mình tốt hơn.</a:t>
            </a:r>
            <a:endParaRPr sz="1850">
              <a:solidFill>
                <a:srgbClr val="333333"/>
              </a:solidFill>
              <a:highlight>
                <a:srgbClr val="FFFFFF"/>
              </a:highlight>
              <a:latin typeface="Nunito"/>
              <a:ea typeface="Nunito"/>
              <a:cs typeface="Nunito"/>
              <a:sym typeface="Nunito"/>
            </a:endParaRPr>
          </a:p>
          <a:p>
            <a:pPr marL="0" lvl="0" indent="0" algn="l" rtl="0">
              <a:lnSpc>
                <a:spcPct val="150000"/>
              </a:lnSpc>
              <a:spcBef>
                <a:spcPts val="0"/>
              </a:spcBef>
              <a:spcAft>
                <a:spcPts val="0"/>
              </a:spcAft>
              <a:buNone/>
            </a:pPr>
            <a:r>
              <a:rPr lang="en-US" sz="1850" b="1">
                <a:solidFill>
                  <a:srgbClr val="333333"/>
                </a:solidFill>
                <a:highlight>
                  <a:srgbClr val="FFFFFF"/>
                </a:highlight>
                <a:latin typeface="Nunito"/>
                <a:ea typeface="Nunito"/>
                <a:cs typeface="Nunito"/>
                <a:sym typeface="Nunito"/>
              </a:rPr>
              <a:t>- Bán hàng hiệu quả hơn: </a:t>
            </a:r>
            <a:r>
              <a:rPr lang="en-US" sz="1850">
                <a:solidFill>
                  <a:srgbClr val="333333"/>
                </a:solidFill>
                <a:highlight>
                  <a:srgbClr val="FFFFFF"/>
                </a:highlight>
                <a:latin typeface="Nunito"/>
                <a:ea typeface="Nunito"/>
                <a:cs typeface="Nunito"/>
                <a:sym typeface="Nunito"/>
              </a:rPr>
              <a:t>Quản lý kho chuyên nghiệp, hiệu quả là một trong những yếu tố quan trọng giúp công việc kinh doanh của doanh nghiệp được diễn ra thuận lợi. Từ việc nắm rõ được chính xác lượng hàng tồn kho, doanh nghiệp có thể tính toán chính xác hơn về khả năng đáp ứng nhu cầu về hàng hóa cho khách hàng, tránh tình trạng “cạn kiệt” hàng hóa.</a:t>
            </a:r>
            <a:endParaRPr sz="1850">
              <a:solidFill>
                <a:srgbClr val="333333"/>
              </a:solidFill>
              <a:highlight>
                <a:srgbClr val="FFFFFF"/>
              </a:highlight>
              <a:latin typeface="Nunito"/>
              <a:ea typeface="Nunito"/>
              <a:cs typeface="Nunito"/>
              <a:sym typeface="Nunito"/>
            </a:endParaRPr>
          </a:p>
          <a:p>
            <a:pPr marL="0" lvl="0" indent="0" algn="l" rtl="0">
              <a:lnSpc>
                <a:spcPct val="150000"/>
              </a:lnSpc>
              <a:spcBef>
                <a:spcPts val="0"/>
              </a:spcBef>
              <a:spcAft>
                <a:spcPts val="0"/>
              </a:spcAft>
              <a:buNone/>
            </a:pPr>
            <a:r>
              <a:rPr lang="en-US" sz="1850" b="1">
                <a:solidFill>
                  <a:srgbClr val="333333"/>
                </a:solidFill>
                <a:highlight>
                  <a:srgbClr val="FFFFFF"/>
                </a:highlight>
                <a:latin typeface="Nunito"/>
                <a:ea typeface="Nunito"/>
                <a:cs typeface="Nunito"/>
                <a:sym typeface="Nunito"/>
              </a:rPr>
              <a:t>-Tránh việc nhập thừa/ thiếu hàng hóa và giảm chi phí lưu kho: </a:t>
            </a:r>
            <a:r>
              <a:rPr lang="en-US" sz="1850">
                <a:solidFill>
                  <a:srgbClr val="333333"/>
                </a:solidFill>
                <a:highlight>
                  <a:srgbClr val="FFFFFF"/>
                </a:highlight>
                <a:latin typeface="Nunito"/>
                <a:ea typeface="Nunito"/>
                <a:cs typeface="Nunito"/>
                <a:sym typeface="Nunito"/>
              </a:rPr>
              <a:t>Một lợi ích rất thiết thực của việc quản lý kho đó là giúp doanh nghiệp nắm rõ thông tin của các mặt hàng cũng như khả năng tiêu thụ của mặt hàng đó trên thị trường. </a:t>
            </a:r>
            <a:endParaRPr sz="1850">
              <a:solidFill>
                <a:srgbClr val="333333"/>
              </a:solidFill>
              <a:highlight>
                <a:srgbClr val="FFFFFF"/>
              </a:highlight>
              <a:latin typeface="Open Sans"/>
              <a:ea typeface="Open Sans"/>
              <a:cs typeface="Open Sans"/>
              <a:sym typeface="Open Sans"/>
            </a:endParaRPr>
          </a:p>
          <a:p>
            <a:pPr marL="0" lvl="0" indent="0" algn="just" rtl="0">
              <a:lnSpc>
                <a:spcPct val="150000"/>
              </a:lnSpc>
              <a:spcBef>
                <a:spcPts val="1500"/>
              </a:spcBef>
              <a:spcAft>
                <a:spcPts val="800"/>
              </a:spcAft>
              <a:buNone/>
            </a:pPr>
            <a:endParaRPr sz="1850" b="1">
              <a:solidFill>
                <a:srgbClr val="FF6600"/>
              </a:solidFill>
              <a:highlight>
                <a:srgbClr val="FFFFFF"/>
              </a:highlight>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alpha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0830" y="247650"/>
            <a:ext cx="8489315" cy="4794250"/>
          </a:xfrm>
        </p:spPr>
        <p:txBody>
          <a:bodyPr>
            <a:normAutofit fontScale="90000"/>
          </a:bodyPr>
          <a:lstStyle/>
          <a:p>
            <a:pPr algn="ctr"/>
            <a:r>
              <a:rPr lang="en-US" sz="1555" b="1">
                <a:solidFill>
                  <a:srgbClr val="000000"/>
                </a:solidFill>
                <a:latin typeface="Arial" panose="020B0604020202020204" pitchFamily="34" charset="0"/>
                <a:cs typeface="Arial" panose="020B0604020202020204" pitchFamily="34" charset="0"/>
                <a:sym typeface="+mn-ea"/>
              </a:rPr>
              <a:t/>
            </a:r>
            <a:br>
              <a:rPr lang="en-US" sz="1555" b="1">
                <a:solidFill>
                  <a:srgbClr val="000000"/>
                </a:solidFill>
                <a:latin typeface="Arial" panose="020B0604020202020204" pitchFamily="34" charset="0"/>
                <a:cs typeface="Arial" panose="020B0604020202020204" pitchFamily="34" charset="0"/>
                <a:sym typeface="+mn-ea"/>
              </a:rPr>
            </a:br>
            <a:r>
              <a:rPr lang="en-US" sz="1555" b="1">
                <a:solidFill>
                  <a:srgbClr val="000000"/>
                </a:solidFill>
                <a:latin typeface="Arial" panose="020B0604020202020204" pitchFamily="34" charset="0"/>
                <a:cs typeface="Arial" panose="020B0604020202020204" pitchFamily="34" charset="0"/>
                <a:sym typeface="+mn-ea"/>
              </a:rPr>
              <a:t/>
            </a:r>
            <a:br>
              <a:rPr lang="en-US" sz="1555" b="1">
                <a:solidFill>
                  <a:srgbClr val="000000"/>
                </a:solidFill>
                <a:latin typeface="Arial" panose="020B0604020202020204" pitchFamily="34" charset="0"/>
                <a:cs typeface="Arial" panose="020B0604020202020204" pitchFamily="34" charset="0"/>
                <a:sym typeface="+mn-ea"/>
              </a:rPr>
            </a:br>
            <a:r>
              <a:rPr lang="en-US" sz="1555" b="1">
                <a:solidFill>
                  <a:srgbClr val="000000"/>
                </a:solidFill>
                <a:latin typeface="Arial" panose="020B0604020202020204" pitchFamily="34" charset="0"/>
                <a:cs typeface="Arial" panose="020B0604020202020204" pitchFamily="34" charset="0"/>
                <a:sym typeface="+mn-ea"/>
              </a:rPr>
              <a:t/>
            </a:r>
            <a:br>
              <a:rPr lang="en-US" sz="1555" b="1">
                <a:solidFill>
                  <a:srgbClr val="000000"/>
                </a:solidFill>
                <a:latin typeface="Arial" panose="020B0604020202020204" pitchFamily="34" charset="0"/>
                <a:cs typeface="Arial" panose="020B0604020202020204" pitchFamily="34" charset="0"/>
                <a:sym typeface="+mn-ea"/>
              </a:rPr>
            </a:br>
            <a:r>
              <a:rPr lang="en-US" sz="1555" b="1">
                <a:solidFill>
                  <a:srgbClr val="000000"/>
                </a:solidFill>
                <a:latin typeface="Arial" panose="020B0604020202020204" pitchFamily="34" charset="0"/>
                <a:cs typeface="Arial" panose="020B0604020202020204" pitchFamily="34" charset="0"/>
                <a:sym typeface="+mn-ea"/>
              </a:rPr>
              <a:t/>
            </a:r>
            <a:br>
              <a:rPr lang="en-US" sz="1555" b="1">
                <a:solidFill>
                  <a:srgbClr val="000000"/>
                </a:solidFill>
                <a:latin typeface="Arial" panose="020B0604020202020204" pitchFamily="34" charset="0"/>
                <a:cs typeface="Arial" panose="020B0604020202020204" pitchFamily="34" charset="0"/>
                <a:sym typeface="+mn-ea"/>
              </a:rPr>
            </a:br>
            <a:r>
              <a:rPr lang="en-US" sz="1555" b="1">
                <a:solidFill>
                  <a:srgbClr val="000000"/>
                </a:solidFill>
                <a:latin typeface="Arial" panose="020B0604020202020204" pitchFamily="34" charset="0"/>
                <a:cs typeface="Arial" panose="020B0604020202020204" pitchFamily="34" charset="0"/>
                <a:sym typeface="+mn-ea"/>
              </a:rPr>
              <a:t/>
            </a:r>
            <a:br>
              <a:rPr lang="en-US" sz="1555" b="1">
                <a:solidFill>
                  <a:srgbClr val="000000"/>
                </a:solidFill>
                <a:latin typeface="Arial" panose="020B0604020202020204" pitchFamily="34" charset="0"/>
                <a:cs typeface="Arial" panose="020B0604020202020204" pitchFamily="34" charset="0"/>
                <a:sym typeface="+mn-ea"/>
              </a:rPr>
            </a:br>
            <a:r>
              <a:rPr lang="en-US" sz="1555" b="1">
                <a:solidFill>
                  <a:srgbClr val="000000"/>
                </a:solidFill>
                <a:latin typeface="Arial" panose="020B0604020202020204" pitchFamily="34" charset="0"/>
                <a:cs typeface="Arial" panose="020B0604020202020204" pitchFamily="34" charset="0"/>
                <a:sym typeface="+mn-ea"/>
              </a:rPr>
              <a:t/>
            </a:r>
            <a:br>
              <a:rPr lang="en-US" sz="1555" b="1">
                <a:solidFill>
                  <a:srgbClr val="000000"/>
                </a:solidFill>
                <a:latin typeface="Arial" panose="020B0604020202020204" pitchFamily="34" charset="0"/>
                <a:cs typeface="Arial" panose="020B0604020202020204" pitchFamily="34" charset="0"/>
                <a:sym typeface="+mn-ea"/>
              </a:rPr>
            </a:br>
            <a:r>
              <a:rPr lang="en-US" sz="1555" b="1">
                <a:solidFill>
                  <a:srgbClr val="000000"/>
                </a:solidFill>
                <a:latin typeface="Arial" panose="020B0604020202020204" pitchFamily="34" charset="0"/>
                <a:cs typeface="Arial" panose="020B0604020202020204" pitchFamily="34" charset="0"/>
                <a:sym typeface="+mn-ea"/>
              </a:rPr>
              <a:t>TRƯỜNG ĐẠI HỌC TÀI NGUYÊN VÀ MÔI TRƯỜNG</a:t>
            </a:r>
            <a:br>
              <a:rPr lang="en-US" sz="1555" b="1">
                <a:solidFill>
                  <a:srgbClr val="000000"/>
                </a:solidFill>
                <a:latin typeface="Arial" panose="020B0604020202020204" pitchFamily="34" charset="0"/>
                <a:cs typeface="Arial" panose="020B0604020202020204" pitchFamily="34" charset="0"/>
                <a:sym typeface="+mn-ea"/>
              </a:rPr>
            </a:br>
            <a:r>
              <a:rPr lang="vi-VN" sz="1555" b="1">
                <a:solidFill>
                  <a:srgbClr val="000000"/>
                </a:solidFill>
                <a:latin typeface="Arial" panose="020B0604020202020204" pitchFamily="34" charset="0"/>
                <a:cs typeface="Arial" panose="020B0604020202020204" pitchFamily="34" charset="0"/>
                <a:sym typeface="+mn-ea"/>
              </a:rPr>
              <a:t>Khoa Hệ Thống Thống Tin Và  Viễn Thám</a:t>
            </a:r>
            <a:br>
              <a:rPr lang="vi-VN" sz="1555" b="1">
                <a:solidFill>
                  <a:srgbClr val="000000"/>
                </a:solidFill>
                <a:latin typeface="Arial" panose="020B0604020202020204" pitchFamily="34" charset="0"/>
                <a:cs typeface="Arial" panose="020B0604020202020204" pitchFamily="34" charset="0"/>
                <a:sym typeface="+mn-ea"/>
              </a:rPr>
            </a:br>
            <a:r>
              <a:rPr lang="vi-VN" sz="1555" b="1">
                <a:solidFill>
                  <a:srgbClr val="000000"/>
                </a:solidFill>
                <a:latin typeface="Arial" panose="020B0604020202020204" pitchFamily="34" charset="0"/>
                <a:cs typeface="Arial" panose="020B0604020202020204" pitchFamily="34" charset="0"/>
                <a:sym typeface="+mn-ea"/>
              </a:rPr>
              <a:t/>
            </a:r>
            <a:br>
              <a:rPr lang="vi-VN" sz="1555" b="1">
                <a:solidFill>
                  <a:srgbClr val="000000"/>
                </a:solidFill>
                <a:latin typeface="Arial" panose="020B0604020202020204" pitchFamily="34" charset="0"/>
                <a:cs typeface="Arial" panose="020B0604020202020204" pitchFamily="34" charset="0"/>
                <a:sym typeface="+mn-ea"/>
              </a:rPr>
            </a:br>
            <a:r>
              <a:rPr lang="vi-VN" sz="1555" b="1">
                <a:solidFill>
                  <a:srgbClr val="000000"/>
                </a:solidFill>
                <a:latin typeface="Arial" panose="020B0604020202020204" pitchFamily="34" charset="0"/>
                <a:cs typeface="Arial" panose="020B0604020202020204" pitchFamily="34" charset="0"/>
                <a:sym typeface="+mn-ea"/>
              </a:rPr>
              <a:t/>
            </a:r>
            <a:br>
              <a:rPr lang="vi-VN" sz="1555" b="1">
                <a:solidFill>
                  <a:srgbClr val="000000"/>
                </a:solidFill>
                <a:latin typeface="Arial" panose="020B0604020202020204" pitchFamily="34" charset="0"/>
                <a:cs typeface="Arial" panose="020B0604020202020204" pitchFamily="34" charset="0"/>
                <a:sym typeface="+mn-ea"/>
              </a:rPr>
            </a:br>
            <a:r>
              <a:rPr lang="vi-VN" sz="1555" b="1">
                <a:solidFill>
                  <a:srgbClr val="000000"/>
                </a:solidFill>
                <a:latin typeface="Arial" panose="020B0604020202020204" pitchFamily="34" charset="0"/>
                <a:cs typeface="Arial" panose="020B0604020202020204" pitchFamily="34" charset="0"/>
                <a:sym typeface="+mn-ea"/>
              </a:rPr>
              <a:t/>
            </a:r>
            <a:br>
              <a:rPr lang="vi-VN" sz="1555" b="1">
                <a:solidFill>
                  <a:srgbClr val="000000"/>
                </a:solidFill>
                <a:latin typeface="Arial" panose="020B0604020202020204" pitchFamily="34" charset="0"/>
                <a:cs typeface="Arial" panose="020B0604020202020204" pitchFamily="34" charset="0"/>
                <a:sym typeface="+mn-ea"/>
              </a:rPr>
            </a:br>
            <a:r>
              <a:rPr lang="en-US">
                <a:solidFill>
                  <a:srgbClr val="000000"/>
                </a:solidFill>
                <a:latin typeface="Arial" panose="020B0604020202020204"/>
                <a:ea typeface="Arial" panose="020B0604020202020204"/>
                <a:cs typeface="Arial" panose="020B0604020202020204"/>
                <a:sym typeface="Arial" panose="020B0604020202020204"/>
              </a:rPr>
              <a:t/>
            </a:r>
            <a:br>
              <a:rPr lang="en-US">
                <a:solidFill>
                  <a:srgbClr val="000000"/>
                </a:solidFill>
                <a:latin typeface="Arial" panose="020B0604020202020204"/>
                <a:ea typeface="Arial" panose="020B0604020202020204"/>
                <a:cs typeface="Arial" panose="020B0604020202020204"/>
                <a:sym typeface="Arial" panose="020B0604020202020204"/>
              </a:rPr>
            </a:br>
            <a:r>
              <a:rPr lang="en-US">
                <a:solidFill>
                  <a:srgbClr val="000000"/>
                </a:solidFill>
                <a:latin typeface="Arial" panose="020B0604020202020204"/>
                <a:ea typeface="Arial" panose="020B0604020202020204"/>
                <a:cs typeface="Arial" panose="020B0604020202020204"/>
                <a:sym typeface="Arial" panose="020B0604020202020204"/>
              </a:rPr>
              <a:t/>
            </a:r>
            <a:br>
              <a:rPr lang="en-US">
                <a:solidFill>
                  <a:srgbClr val="000000"/>
                </a:solidFill>
                <a:latin typeface="Arial" panose="020B0604020202020204"/>
                <a:ea typeface="Arial" panose="020B0604020202020204"/>
                <a:cs typeface="Arial" panose="020B0604020202020204"/>
                <a:sym typeface="Arial" panose="020B0604020202020204"/>
              </a:rPr>
            </a:br>
            <a:r>
              <a:rPr lang="en-US">
                <a:solidFill>
                  <a:srgbClr val="000000"/>
                </a:solidFill>
                <a:latin typeface="Arial" panose="020B0604020202020204"/>
                <a:ea typeface="Arial" panose="020B0604020202020204"/>
                <a:cs typeface="Arial" panose="020B0604020202020204"/>
                <a:sym typeface="Arial" panose="020B0604020202020204"/>
              </a:rPr>
              <a:t/>
            </a:r>
            <a:br>
              <a:rPr lang="en-US">
                <a:solidFill>
                  <a:srgbClr val="000000"/>
                </a:solidFill>
                <a:latin typeface="Arial" panose="020B0604020202020204"/>
                <a:ea typeface="Arial" panose="020B0604020202020204"/>
                <a:cs typeface="Arial" panose="020B0604020202020204"/>
                <a:sym typeface="Arial" panose="020B0604020202020204"/>
              </a:rPr>
            </a:br>
            <a:r>
              <a:rPr lang="vi-VN" altLang="en-US" sz="2220" b="1">
                <a:solidFill>
                  <a:srgbClr val="000000"/>
                </a:solidFill>
                <a:latin typeface="Arial" panose="020B0604020202020204"/>
                <a:ea typeface="Arial" panose="020B0604020202020204"/>
                <a:cs typeface="Arial" panose="020B0604020202020204"/>
                <a:sym typeface="Arial" panose="020B0604020202020204"/>
              </a:rPr>
              <a:t>PHẦN MỀM QUẢN LÝ KHO VẬT LIỆU XÂY DỰNG</a:t>
            </a:r>
            <a:r>
              <a:rPr lang="vi-VN" altLang="en-US" sz="1780">
                <a:solidFill>
                  <a:srgbClr val="000000"/>
                </a:solidFill>
                <a:latin typeface="Arial" panose="020B0604020202020204"/>
                <a:ea typeface="Arial" panose="020B0604020202020204"/>
                <a:cs typeface="Arial" panose="020B0604020202020204"/>
                <a:sym typeface="Arial" panose="020B0604020202020204"/>
              </a:rPr>
              <a:t/>
            </a:r>
            <a:br>
              <a:rPr lang="vi-VN" altLang="en-US" sz="1780">
                <a:solidFill>
                  <a:srgbClr val="000000"/>
                </a:solidFill>
                <a:latin typeface="Arial" panose="020B0604020202020204"/>
                <a:ea typeface="Arial" panose="020B0604020202020204"/>
                <a:cs typeface="Arial" panose="020B0604020202020204"/>
                <a:sym typeface="Arial" panose="020B0604020202020204"/>
              </a:rPr>
            </a:br>
            <a:r>
              <a:rPr lang="en-US">
                <a:solidFill>
                  <a:srgbClr val="000000"/>
                </a:solidFill>
                <a:latin typeface="Arial" panose="020B0604020202020204"/>
                <a:ea typeface="Arial" panose="020B0604020202020204"/>
                <a:cs typeface="Arial" panose="020B0604020202020204"/>
                <a:sym typeface="Arial" panose="020B0604020202020204"/>
              </a:rPr>
              <a:t> </a:t>
            </a:r>
            <a:r>
              <a:rPr lang="en-US" sz="1555">
                <a:solidFill>
                  <a:srgbClr val="000000"/>
                </a:solidFill>
                <a:latin typeface="Arial" panose="020B0604020202020204"/>
                <a:ea typeface="Arial" panose="020B0604020202020204"/>
                <a:cs typeface="Arial" panose="020B0604020202020204"/>
                <a:sym typeface="Arial" panose="020B0604020202020204"/>
              </a:rPr>
              <a:t>TÊN GIẢNG VIÊN: PHẠM TRỌNG HUYNH</a:t>
            </a:r>
            <a:r>
              <a:rPr>
                <a:solidFill>
                  <a:srgbClr val="000000"/>
                </a:solidFill>
                <a:latin typeface="Arial" panose="020B0604020202020204"/>
                <a:ea typeface="Arial" panose="020B0604020202020204"/>
                <a:cs typeface="Arial" panose="020B0604020202020204"/>
                <a:sym typeface="Arial" panose="020B0604020202020204"/>
              </a:rPr>
              <a:t/>
            </a:r>
            <a:br>
              <a:rPr>
                <a:solidFill>
                  <a:srgbClr val="000000"/>
                </a:solidFill>
                <a:latin typeface="Arial" panose="020B0604020202020204"/>
                <a:ea typeface="Arial" panose="020B0604020202020204"/>
                <a:cs typeface="Arial" panose="020B0604020202020204"/>
                <a:sym typeface="Arial" panose="020B0604020202020204"/>
              </a:rPr>
            </a:br>
            <a:r>
              <a:rPr lang="en-US">
                <a:solidFill>
                  <a:srgbClr val="000000"/>
                </a:solidFill>
                <a:latin typeface="Arial" panose="020B0604020202020204"/>
                <a:ea typeface="Arial" panose="020B0604020202020204"/>
                <a:cs typeface="Arial" panose="020B0604020202020204"/>
                <a:sym typeface="Arial" panose="020B0604020202020204"/>
              </a:rPr>
              <a:t/>
            </a:r>
            <a:br>
              <a:rPr lang="en-US">
                <a:solidFill>
                  <a:srgbClr val="000000"/>
                </a:solidFill>
                <a:latin typeface="Arial" panose="020B0604020202020204"/>
                <a:ea typeface="Arial" panose="020B0604020202020204"/>
                <a:cs typeface="Arial" panose="020B0604020202020204"/>
                <a:sym typeface="Arial" panose="020B0604020202020204"/>
              </a:rPr>
            </a:br>
            <a:r>
              <a:rPr lang="en-US">
                <a:solidFill>
                  <a:srgbClr val="000000"/>
                </a:solidFill>
                <a:latin typeface="Arial" panose="020B0604020202020204"/>
                <a:ea typeface="Arial" panose="020B0604020202020204"/>
                <a:cs typeface="Arial" panose="020B0604020202020204"/>
                <a:sym typeface="Arial" panose="020B0604020202020204"/>
              </a:rPr>
              <a:t/>
            </a:r>
            <a:br>
              <a:rPr lang="en-US">
                <a:solidFill>
                  <a:srgbClr val="000000"/>
                </a:solidFill>
                <a:latin typeface="Arial" panose="020B0604020202020204"/>
                <a:ea typeface="Arial" panose="020B0604020202020204"/>
                <a:cs typeface="Arial" panose="020B0604020202020204"/>
                <a:sym typeface="Arial" panose="020B0604020202020204"/>
              </a:rPr>
            </a:br>
            <a:r>
              <a:rPr lang="en-US">
                <a:solidFill>
                  <a:srgbClr val="000000"/>
                </a:solidFill>
                <a:latin typeface="Arial" panose="020B0604020202020204"/>
                <a:ea typeface="Arial" panose="020B0604020202020204"/>
                <a:cs typeface="Arial" panose="020B0604020202020204"/>
                <a:sym typeface="Arial" panose="020B0604020202020204"/>
              </a:rPr>
              <a:t/>
            </a:r>
            <a:br>
              <a:rPr lang="en-US">
                <a:solidFill>
                  <a:srgbClr val="000000"/>
                </a:solidFill>
                <a:latin typeface="Arial" panose="020B0604020202020204"/>
                <a:ea typeface="Arial" panose="020B0604020202020204"/>
                <a:cs typeface="Arial" panose="020B0604020202020204"/>
                <a:sym typeface="Arial" panose="020B0604020202020204"/>
              </a:rPr>
            </a:br>
            <a:r>
              <a:rPr lang="en-US">
                <a:solidFill>
                  <a:srgbClr val="000000"/>
                </a:solidFill>
                <a:latin typeface="Arial" panose="020B0604020202020204"/>
                <a:ea typeface="Arial" panose="020B0604020202020204"/>
                <a:cs typeface="Arial" panose="020B0604020202020204"/>
                <a:sym typeface="Arial" panose="020B0604020202020204"/>
              </a:rPr>
              <a:t>  </a:t>
            </a:r>
            <a:endParaRPr lang="en-US"/>
          </a:p>
        </p:txBody>
      </p:sp>
      <p:pic>
        <p:nvPicPr>
          <p:cNvPr id="130" name="Google Shape;130;p13"/>
          <p:cNvPicPr preferRelativeResize="0"/>
          <p:nvPr/>
        </p:nvPicPr>
        <p:blipFill>
          <a:blip r:embed="rId2"/>
          <a:srcRect l="-8719" t="-1862" r="-23532" b="1643"/>
          <a:stretch>
            <a:fillRect/>
          </a:stretch>
        </p:blipFill>
        <p:spPr>
          <a:xfrm>
            <a:off x="3475990" y="1429385"/>
            <a:ext cx="2118995" cy="1436370"/>
          </a:xfrm>
          <a:prstGeom prst="round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0150" y="428450"/>
            <a:ext cx="4293900" cy="4056900"/>
          </a:xfrm>
          <a:prstGeom prst="rect">
            <a:avLst/>
          </a:prstGeom>
        </p:spPr>
        <p:txBody>
          <a:bodyPr spcFirstLastPara="1" wrap="square" lIns="91425" tIns="91425" rIns="91425" bIns="91425" anchor="t" anchorCtr="0">
            <a:noAutofit/>
          </a:bodyPr>
          <a:lstStyle/>
          <a:p>
            <a:pPr marL="0" lvl="0" indent="0" algn="just" rtl="0">
              <a:lnSpc>
                <a:spcPct val="115000"/>
              </a:lnSpc>
              <a:spcBef>
                <a:spcPts val="1500"/>
              </a:spcBef>
              <a:spcAft>
                <a:spcPts val="0"/>
              </a:spcAft>
              <a:buNone/>
            </a:pPr>
            <a:r>
              <a:rPr lang="en-US" sz="1500" b="1">
                <a:solidFill>
                  <a:srgbClr val="FF6600"/>
                </a:solidFill>
                <a:highlight>
                  <a:srgbClr val="FFFFFF"/>
                </a:highlight>
              </a:rPr>
              <a:t>I.Gi</a:t>
            </a:r>
            <a:r>
              <a:rPr lang="vi-VN" altLang="en-US" sz="1500" b="1">
                <a:solidFill>
                  <a:srgbClr val="FF6600"/>
                </a:solidFill>
                <a:highlight>
                  <a:srgbClr val="FFFFFF"/>
                </a:highlight>
              </a:rPr>
              <a:t>ới thiệu</a:t>
            </a:r>
            <a:r>
              <a:rPr lang="en-US" sz="1500" b="1">
                <a:solidFill>
                  <a:srgbClr val="FF6600"/>
                </a:solidFill>
                <a:highlight>
                  <a:srgbClr val="FFFFFF"/>
                </a:highlight>
              </a:rPr>
              <a:t> về quy trình quản lý kho</a:t>
            </a:r>
            <a:endParaRPr sz="1500" b="1">
              <a:solidFill>
                <a:srgbClr val="FF6600"/>
              </a:solidFill>
              <a:highlight>
                <a:srgbClr val="FFFFFF"/>
              </a:highlight>
            </a:endParaRPr>
          </a:p>
          <a:p>
            <a:pPr marL="0" lvl="0" indent="0" algn="l" rtl="0">
              <a:lnSpc>
                <a:spcPct val="115000"/>
              </a:lnSpc>
              <a:spcBef>
                <a:spcPts val="1500"/>
              </a:spcBef>
              <a:spcAft>
                <a:spcPts val="0"/>
              </a:spcAft>
              <a:buNone/>
            </a:pPr>
            <a:r>
              <a:rPr lang="en-US" sz="1300" b="1">
                <a:solidFill>
                  <a:srgbClr val="333333"/>
                </a:solidFill>
                <a:highlight>
                  <a:srgbClr val="FFFFFF"/>
                </a:highlight>
              </a:rPr>
              <a:t>Quản lý kho là gì ?</a:t>
            </a:r>
            <a:endParaRPr sz="1300" b="1">
              <a:solidFill>
                <a:srgbClr val="333333"/>
              </a:solidFill>
              <a:highlight>
                <a:srgbClr val="FFFFFF"/>
              </a:highlight>
            </a:endParaRPr>
          </a:p>
          <a:p>
            <a:pPr marL="0" lvl="0" indent="0" algn="just" rtl="0">
              <a:lnSpc>
                <a:spcPct val="150000"/>
              </a:lnSpc>
              <a:spcBef>
                <a:spcPts val="800"/>
              </a:spcBef>
              <a:spcAft>
                <a:spcPts val="0"/>
              </a:spcAft>
              <a:buNone/>
            </a:pPr>
            <a:r>
              <a:rPr lang="en-US" sz="1300" b="1">
                <a:solidFill>
                  <a:srgbClr val="333333"/>
                </a:solidFill>
                <a:highlight>
                  <a:srgbClr val="FFFFFF"/>
                </a:highlight>
              </a:rPr>
              <a:t>- Quản lý kho: </a:t>
            </a:r>
            <a:r>
              <a:rPr lang="en-US" sz="1300">
                <a:solidFill>
                  <a:srgbClr val="333333"/>
                </a:solidFill>
                <a:highlight>
                  <a:srgbClr val="FFFFFF"/>
                </a:highlight>
              </a:rPr>
              <a:t>là những hoạt động liên quan trực tiếp đến việc giám sát các hoạt động trong một nhà kho. Điều này bao gồm tiếp nhận, theo dõi và lưu trữ hàng tồn kho cũng như đào tạo nhân viên, quản lý vận chuyển, lập kế hoạch khối lượng công việc và theo dõi sự di chuyển của hàng hóa..</a:t>
            </a:r>
            <a:endParaRPr sz="1300">
              <a:solidFill>
                <a:srgbClr val="333333"/>
              </a:solidFill>
              <a:highlight>
                <a:srgbClr val="FFFFFF"/>
              </a:highlight>
            </a:endParaRPr>
          </a:p>
          <a:p>
            <a:pPr marL="0" lvl="0" indent="0" algn="just" rtl="0">
              <a:lnSpc>
                <a:spcPct val="150000"/>
              </a:lnSpc>
              <a:spcBef>
                <a:spcPts val="800"/>
              </a:spcBef>
              <a:spcAft>
                <a:spcPts val="800"/>
              </a:spcAft>
              <a:buNone/>
            </a:pPr>
            <a:r>
              <a:rPr lang="en-US" sz="1300">
                <a:solidFill>
                  <a:srgbClr val="333333"/>
                </a:solidFill>
                <a:highlight>
                  <a:srgbClr val="FFFFFF"/>
                </a:highlight>
              </a:rPr>
              <a:t>- Kho hàng được quản lý tốt sẽ giúp cho quá trình sản xuất, kinh doanh được liên tục, giảm các loại chi phí liên quan và khiến cho việc khai thác và sử dụng kho đạt hiệu quả cao hơn.</a:t>
            </a:r>
            <a:endParaRPr sz="1300"/>
          </a:p>
        </p:txBody>
      </p:sp>
      <p:pic>
        <p:nvPicPr>
          <p:cNvPr id="136" name="Google Shape;136;p14"/>
          <p:cNvPicPr preferRelativeResize="0"/>
          <p:nvPr/>
        </p:nvPicPr>
        <p:blipFill rotWithShape="1">
          <a:blip r:embed="rId3"/>
          <a:srcRect l="10714" t="-5351"/>
          <a:stretch>
            <a:fillRect/>
          </a:stretch>
        </p:blipFill>
        <p:spPr>
          <a:xfrm>
            <a:off x="5238700" y="428450"/>
            <a:ext cx="3332425" cy="3994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48765" y="796925"/>
            <a:ext cx="1983740" cy="493395"/>
          </a:xfrm>
        </p:spPr>
        <p:txBody>
          <a:bodyPr/>
          <a:lstStyle/>
          <a:p>
            <a:r>
              <a:rPr lang="vi-VN" altLang="en-US" sz="1600" b="1">
                <a:ln/>
                <a:solidFill>
                  <a:schemeClr val="accent1"/>
                </a:solidFill>
                <a:effectLst>
                  <a:outerShdw blurRad="38100" dist="25400" dir="5400000" algn="ctr" rotWithShape="0">
                    <a:srgbClr val="6E747A">
                      <a:alpha val="43000"/>
                    </a:srgbClr>
                  </a:outerShdw>
                </a:effectLst>
              </a:rPr>
              <a:t>BẢNG KHO</a:t>
            </a:r>
          </a:p>
        </p:txBody>
      </p:sp>
      <p:pic>
        <p:nvPicPr>
          <p:cNvPr id="4" name="Picture 3"/>
          <p:cNvPicPr>
            <a:picLocks noChangeAspect="1"/>
          </p:cNvPicPr>
          <p:nvPr/>
        </p:nvPicPr>
        <p:blipFill>
          <a:blip r:embed="rId2"/>
          <a:stretch>
            <a:fillRect/>
          </a:stretch>
        </p:blipFill>
        <p:spPr>
          <a:xfrm>
            <a:off x="1548765" y="1457325"/>
            <a:ext cx="6282690" cy="191071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205" y="514985"/>
            <a:ext cx="3199765" cy="523875"/>
          </a:xfrm>
        </p:spPr>
        <p:txBody>
          <a:bodyPr>
            <a:normAutofit/>
            <a:scene3d>
              <a:camera prst="orthographicFront"/>
              <a:lightRig rig="threePt" dir="t"/>
            </a:scene3d>
          </a:bodyPr>
          <a:lstStyle/>
          <a:p>
            <a:r>
              <a:rPr lang="vi-VN" altLang="en-US" sz="1600" b="1">
                <a:ln/>
                <a:solidFill>
                  <a:schemeClr val="accent1"/>
                </a:solidFill>
                <a:effectLst>
                  <a:outerShdw blurRad="38100" dist="25400" dir="5400000" algn="ctr" rotWithShape="0">
                    <a:srgbClr val="6E747A">
                      <a:alpha val="43000"/>
                    </a:srgbClr>
                  </a:outerShdw>
                </a:effectLst>
              </a:rPr>
              <a:t>BẢNG THÔNG TIN VẬT TƯ</a:t>
            </a:r>
          </a:p>
        </p:txBody>
      </p:sp>
      <p:pic>
        <p:nvPicPr>
          <p:cNvPr id="4" name="Picture 3"/>
          <p:cNvPicPr>
            <a:picLocks noChangeAspect="1"/>
          </p:cNvPicPr>
          <p:nvPr/>
        </p:nvPicPr>
        <p:blipFill>
          <a:blip r:embed="rId2"/>
          <a:stretch>
            <a:fillRect/>
          </a:stretch>
        </p:blipFill>
        <p:spPr>
          <a:xfrm>
            <a:off x="1259205" y="1311910"/>
            <a:ext cx="6625590" cy="25196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61440" y="720725"/>
            <a:ext cx="2439670" cy="508635"/>
          </a:xfrm>
        </p:spPr>
        <p:txBody>
          <a:bodyPr>
            <a:normAutofit/>
          </a:bodyPr>
          <a:lstStyle/>
          <a:p>
            <a:r>
              <a:rPr lang="vi-VN" altLang="en-US" sz="1600" b="1">
                <a:ln/>
                <a:solidFill>
                  <a:schemeClr val="accent1"/>
                </a:solidFill>
                <a:effectLst>
                  <a:outerShdw blurRad="38100" dist="25400" dir="5400000" algn="ctr" rotWithShape="0">
                    <a:srgbClr val="6E747A">
                      <a:alpha val="43000"/>
                    </a:srgbClr>
                  </a:outerShdw>
                </a:effectLst>
              </a:rPr>
              <a:t>BẢNG NHẬP KHO</a:t>
            </a:r>
          </a:p>
        </p:txBody>
      </p:sp>
      <p:pic>
        <p:nvPicPr>
          <p:cNvPr id="4" name="Picture 3"/>
          <p:cNvPicPr>
            <a:picLocks noChangeAspect="1"/>
          </p:cNvPicPr>
          <p:nvPr/>
        </p:nvPicPr>
        <p:blipFill>
          <a:blip r:embed="rId2"/>
          <a:stretch>
            <a:fillRect/>
          </a:stretch>
        </p:blipFill>
        <p:spPr>
          <a:xfrm>
            <a:off x="1361440" y="1471930"/>
            <a:ext cx="6564630" cy="22002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2850" y="654685"/>
            <a:ext cx="2736850" cy="447675"/>
          </a:xfrm>
        </p:spPr>
        <p:txBody>
          <a:bodyPr>
            <a:noAutofit/>
            <a:scene3d>
              <a:camera prst="orthographicFront"/>
              <a:lightRig rig="threePt" dir="t"/>
            </a:scene3d>
          </a:bodyPr>
          <a:lstStyle/>
          <a:p>
            <a:r>
              <a:rPr lang="vi-VN" altLang="en-US" sz="1600" b="1">
                <a:ln/>
                <a:solidFill>
                  <a:schemeClr val="accent1"/>
                </a:solidFill>
                <a:effectLst>
                  <a:outerShdw blurRad="38100" dist="25400" dir="5400000" algn="ctr" rotWithShape="0">
                    <a:srgbClr val="6E747A">
                      <a:alpha val="43000"/>
                    </a:srgbClr>
                  </a:outerShdw>
                </a:effectLst>
              </a:rPr>
              <a:t>BẢNG XUẤT KHO</a:t>
            </a:r>
          </a:p>
        </p:txBody>
      </p:sp>
      <p:pic>
        <p:nvPicPr>
          <p:cNvPr id="5" name="Picture 4"/>
          <p:cNvPicPr>
            <a:picLocks noChangeAspect="1"/>
          </p:cNvPicPr>
          <p:nvPr/>
        </p:nvPicPr>
        <p:blipFill>
          <a:blip r:embed="rId2"/>
          <a:stretch>
            <a:fillRect/>
          </a:stretch>
        </p:blipFill>
        <p:spPr>
          <a:xfrm>
            <a:off x="1334770" y="1448435"/>
            <a:ext cx="6359525" cy="224663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43965" y="690245"/>
            <a:ext cx="2584450" cy="523875"/>
          </a:xfrm>
        </p:spPr>
        <p:txBody>
          <a:bodyPr/>
          <a:lstStyle/>
          <a:p>
            <a:r>
              <a:rPr lang="vi-VN" altLang="en-US" sz="1600">
                <a:ln/>
                <a:solidFill>
                  <a:schemeClr val="accent1"/>
                </a:solidFill>
                <a:effectLst>
                  <a:outerShdw blurRad="38100" dist="25400" dir="5400000" algn="ctr" rotWithShape="0">
                    <a:srgbClr val="6E747A">
                      <a:alpha val="43000"/>
                    </a:srgbClr>
                  </a:outerShdw>
                </a:effectLst>
              </a:rPr>
              <a:t>BÁO CÁO TỒN KHO</a:t>
            </a:r>
          </a:p>
        </p:txBody>
      </p:sp>
      <p:pic>
        <p:nvPicPr>
          <p:cNvPr id="4" name="Picture 3"/>
          <p:cNvPicPr>
            <a:picLocks noChangeAspect="1"/>
          </p:cNvPicPr>
          <p:nvPr/>
        </p:nvPicPr>
        <p:blipFill>
          <a:blip r:embed="rId2"/>
          <a:stretch>
            <a:fillRect/>
          </a:stretch>
        </p:blipFill>
        <p:spPr>
          <a:xfrm>
            <a:off x="1243965" y="1433830"/>
            <a:ext cx="6579235" cy="222313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54455" y="697865"/>
            <a:ext cx="3702685" cy="576580"/>
          </a:xfrm>
        </p:spPr>
        <p:txBody>
          <a:bodyPr>
            <a:normAutofit/>
          </a:bodyPr>
          <a:lstStyle/>
          <a:p>
            <a:r>
              <a:rPr lang="vi-VN" altLang="en-US" sz="1600" b="1">
                <a:ln/>
                <a:solidFill>
                  <a:schemeClr val="accent1"/>
                </a:solidFill>
                <a:effectLst>
                  <a:outerShdw blurRad="38100" dist="25400" dir="5400000" algn="ctr" rotWithShape="0">
                    <a:srgbClr val="6E747A">
                      <a:alpha val="43000"/>
                    </a:srgbClr>
                  </a:outerShdw>
                </a:effectLst>
              </a:rPr>
              <a:t>BẢNG BIÊN BẢN KIỂM KHO</a:t>
            </a:r>
          </a:p>
        </p:txBody>
      </p:sp>
      <p:pic>
        <p:nvPicPr>
          <p:cNvPr id="4" name="Picture 3"/>
          <p:cNvPicPr>
            <a:picLocks noChangeAspect="1"/>
          </p:cNvPicPr>
          <p:nvPr/>
        </p:nvPicPr>
        <p:blipFill>
          <a:blip r:embed="rId2"/>
          <a:stretch>
            <a:fillRect/>
          </a:stretch>
        </p:blipFill>
        <p:spPr>
          <a:xfrm>
            <a:off x="1354455" y="1517015"/>
            <a:ext cx="6701155" cy="2131695"/>
          </a:xfrm>
          <a:prstGeom prst="rect">
            <a:avLst/>
          </a:prstGeom>
        </p:spPr>
      </p:pic>
      <p:sp>
        <p:nvSpPr>
          <p:cNvPr id="5" name="Text Box 4"/>
          <p:cNvSpPr txBox="1"/>
          <p:nvPr/>
        </p:nvSpPr>
        <p:spPr>
          <a:xfrm>
            <a:off x="3803015" y="855345"/>
            <a:ext cx="309880" cy="306705"/>
          </a:xfrm>
          <a:prstGeom prst="rect">
            <a:avLst/>
          </a:prstGeom>
          <a:noFill/>
        </p:spPr>
        <p:txBody>
          <a:bodyPr wrap="none" rtlCol="0">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1009</Words>
  <Application>Microsoft Office PowerPoint</Application>
  <PresentationFormat>On-screen Show (16:9)</PresentationFormat>
  <Paragraphs>46</Paragraphs>
  <Slides>17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Nunito</vt:lpstr>
      <vt:lpstr>Calibri</vt:lpstr>
      <vt:lpstr>Lato</vt:lpstr>
      <vt:lpstr>Open Sans</vt:lpstr>
      <vt:lpstr>Times New Roman</vt:lpstr>
      <vt:lpstr>Shift</vt:lpstr>
      <vt:lpstr>  ĐỒ ÁN MÔN HỌC:  LẬP TRÌNH HƯỚNG ĐỐI TƯỢNG                                                                                               LỚP: 10_ĐHCNTT5                                                                                  TÊN THÀNH VIÊN:                                                                                             TRẦN MINH HỢP                                                                                             NGUYỄN KHÁNH DUY                                                                                             NGUYỄN VIỆT TRƯỜNG THÔNG    </vt:lpstr>
      <vt:lpstr>      TRƯỜNG ĐẠI HỌC TÀI NGUYÊN VÀ MÔI TRƯỜNG Khoa Hệ Thống Thống Tin Và  Viễn Thám       PHẦN MỀM QUẢN LÝ KHO VẬT LIỆU XÂY DỰNG  TÊN GIẢNG VIÊN: PHẠM TRỌNG HUYNH      </vt:lpstr>
      <vt:lpstr>I.Giới thiệu về quy trình quản lý kho Quản lý kho là gì ? - Quản lý kho: là những hoạt động liên quan trực tiếp đến việc giám sát các hoạt động trong một nhà kho. Điều này bao gồm tiếp nhận, theo dõi và lưu trữ hàng tồn kho cũng như đào tạo nhân viên, quản lý vận chuyển, lập kế hoạch khối lượng công việc và theo dõi sự di chuyển của hàng hóa.. - Kho hàng được quản lý tốt sẽ giúp cho quá trình sản xuất, kinh doanh được liên tục, giảm các loại chi phí liên quan và khiến cho việc khai thác và sử dụng kho đạt hiệu quả cao hơn.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II.Quy trình quản lý kho vật liệu xây dựng - Quy trình quản lý kho vật liệu xây dựng cơ bản sẽ bao gồm 4 bước: nhập kho, lưu kho, xuất kho, kiểm kê và báo cáo kiểm toán. Tối ưu hoá 4 bước trong quy trình quản lý kho hàng sẽ giúp bạn tiết kiệm chi phí và tối ưu không gian lưu trữ của kho.</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ĐỒ ÁN MÔN HỌC:  LẬP TRÌNH HƯỚNG ĐỐI TƯỢNG _x000d_                                                                                             LỚP: 10_ĐHCNTT5_x000d_                                                                                 TÊN THÀNH VIÊN:_x000d_                                                                                            TRẦN MINH HỢP_x000d_                                                                                            NGUYỄN KHÁNH DUY_x000d_                                                                                            NGUYỄN VIỆT TRƯỜNG THÔNG_x000d__x000d__x000d__x000d_</dc:title>
  <dc:creator/>
  <cp:lastModifiedBy>THONG</cp:lastModifiedBy>
  <cp:revision>12</cp:revision>
  <dcterms:created xsi:type="dcterms:W3CDTF">2023-04-07T18:06:00Z</dcterms:created>
  <dcterms:modified xsi:type="dcterms:W3CDTF">2023-04-10T00:20:57Z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E00F91EABFB94137848F9656CD9822A5</vt:lpwstr>
  </property>
  <property fmtid="{D5CDD505-2E9C-101B-9397-08002B2CF9AE}" pid="3" name="KSOProductBuildVer">
    <vt:lpwstr>1033-11.2.0.11516</vt:lpwstr>
  </property>
</Properties>
</file>