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0" r:id="rId8"/>
    <p:sldId id="263" r:id="rId9"/>
    <p:sldId id="269" r:id="rId10"/>
    <p:sldId id="297" r:id="rId11"/>
    <p:sldId id="266" r:id="rId12"/>
    <p:sldId id="279" r:id="rId13"/>
    <p:sldId id="285" r:id="rId14"/>
    <p:sldId id="296" r:id="rId15"/>
    <p:sldId id="268" r:id="rId16"/>
    <p:sldId id="267" r:id="rId17"/>
    <p:sldId id="265" r:id="rId18"/>
    <p:sldId id="286" r:id="rId19"/>
    <p:sldId id="289" r:id="rId20"/>
    <p:sldId id="290" r:id="rId21"/>
    <p:sldId id="291" r:id="rId22"/>
    <p:sldId id="292" r:id="rId23"/>
    <p:sldId id="293" r:id="rId24"/>
    <p:sldId id="294" r:id="rId25"/>
    <p:sldId id="288" r:id="rId26"/>
    <p:sldId id="270" r:id="rId27"/>
    <p:sldId id="282" r:id="rId28"/>
    <p:sldId id="273" r:id="rId29"/>
    <p:sldId id="275" r:id="rId30"/>
    <p:sldId id="298" r:id="rId31"/>
    <p:sldId id="300" r:id="rId32"/>
    <p:sldId id="299" r:id="rId33"/>
    <p:sldId id="283" r:id="rId34"/>
    <p:sldId id="281" r:id="rId35"/>
    <p:sldId id="278" r:id="rId36"/>
    <p:sldId id="271" r:id="rId37"/>
    <p:sldId id="276" r:id="rId38"/>
    <p:sldId id="295" r:id="rId39"/>
    <p:sldId id="272" r:id="rId40"/>
    <p:sldId id="277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7DCAF2-797D-4621-A0EA-6DE361E1E1B3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A0CD74-B03A-4302-A35D-1F9051A7AB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amazonwebservices.com/AWS_Overview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inyurl.com/ec2dem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vmware.com/files/pdf/VMware_paravirtualization.pdf" TargetMode="External"/><Relationship Id="rId4" Type="http://schemas.openxmlformats.org/officeDocument/2006/relationships/hyperlink" Target="http://www.virtuatopia.com/index.php/An_Overview_of_VirtualBox_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files/pdf/VMware_paravirtualization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xen.org/wiki/Xen_Overvi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xen.org/wiki/File:Xen_Arch_Diagram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mazonwebservices.com/AWSEC2/latest/UserGuide/using-regions-availability-zone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mazonwebservices.com/AWSEC2/latest/UserGuide/using_cluster_comput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information-technology/2012/11/amazon-google-slash-cloud-storage-prices-more-than-2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hpc-applications/" TargetMode="External"/><Relationship Id="rId3" Type="http://schemas.openxmlformats.org/officeDocument/2006/relationships/hyperlink" Target="http://media.amazonwebservices.com/AWS_Overview.pdf" TargetMode="External"/><Relationship Id="rId7" Type="http://schemas.openxmlformats.org/officeDocument/2006/relationships/hyperlink" Target="http://en.wikipedia.org/wiki/Paravirtualization" TargetMode="External"/><Relationship Id="rId2" Type="http://schemas.openxmlformats.org/officeDocument/2006/relationships/hyperlink" Target="http://aws.amazon.com/produ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rtuatopia.com/index.php/An_Overview_of_VirtualBox_2" TargetMode="External"/><Relationship Id="rId5" Type="http://schemas.openxmlformats.org/officeDocument/2006/relationships/hyperlink" Target="http://arstechnica.com/information-technology/2012/11/amazon-google-slash-cloud-storage-prices-more-than-25/" TargetMode="External"/><Relationship Id="rId4" Type="http://schemas.openxmlformats.org/officeDocument/2006/relationships/hyperlink" Target="http://wiki.xen.org/wiki/Xen_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produc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smtClean="0"/>
              <a:t>EC2 &amp;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Darren </a:t>
            </a:r>
            <a:r>
              <a:rPr lang="en-US" dirty="0" err="1" smtClean="0"/>
              <a:t>Korman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December 6, 2012</a:t>
            </a:r>
            <a:br>
              <a:rPr lang="en-US" dirty="0" smtClean="0"/>
            </a:br>
            <a:r>
              <a:rPr lang="en-US" dirty="0" smtClean="0"/>
              <a:t>CSS434 –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There’s </a:t>
            </a:r>
            <a:r>
              <a:rPr lang="en-US" dirty="0" smtClean="0"/>
              <a:t>only so much stuff amazon.com can sell…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demand for software as a service will continue to grow in the future.</a:t>
            </a:r>
          </a:p>
          <a:p>
            <a:endParaRPr lang="en-US" dirty="0"/>
          </a:p>
          <a:p>
            <a:r>
              <a:rPr lang="en-US" dirty="0" smtClean="0"/>
              <a:t>So, take the already existing infrastructure and commoditize it like a utility.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my Mandelbrot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Elastic Beanstalk live demonstration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5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smtClean="0"/>
              <a:t>Beanstalk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1-click service which packages a web-app, uploads it to AWS and deploys.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61267"/>
            <a:ext cx="2819399" cy="26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646610"/>
            <a:ext cx="2933700" cy="211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83" y="3292932"/>
            <a:ext cx="485529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Beanstalk is…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Allocating EC2 </a:t>
            </a:r>
            <a:r>
              <a:rPr lang="en-US" dirty="0" smtClean="0"/>
              <a:t>server instances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Setting </a:t>
            </a:r>
            <a:r>
              <a:rPr lang="en-US" dirty="0"/>
              <a:t>up load balancing</a:t>
            </a:r>
          </a:p>
          <a:p>
            <a:pPr marL="852678" lvl="1" indent="-514350">
              <a:buFont typeface="+mj-lt"/>
              <a:buAutoNum type="arabicPeriod"/>
            </a:pP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Configuring </a:t>
            </a:r>
            <a:r>
              <a:rPr lang="en-US" dirty="0"/>
              <a:t>auto-scaling</a:t>
            </a:r>
          </a:p>
          <a:p>
            <a:pPr marL="852678" lvl="1" indent="-514350">
              <a:buFont typeface="+mj-lt"/>
              <a:buAutoNum type="arabicPeriod"/>
            </a:pP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Setting </a:t>
            </a:r>
            <a:r>
              <a:rPr lang="en-US" dirty="0"/>
              <a:t>health monitor notifications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632460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2"/>
              </a:rPr>
              <a:t>http://media.amazonwebservices.com/AWS_Overview.pdf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3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 is a </a:t>
            </a:r>
            <a:r>
              <a:rPr lang="en-US" dirty="0" smtClean="0"/>
              <a:t>simple Mandelbrot generator </a:t>
            </a:r>
            <a:r>
              <a:rPr lang="en-US" dirty="0" smtClean="0"/>
              <a:t>running on only </a:t>
            </a:r>
            <a:r>
              <a:rPr lang="en-US" dirty="0" smtClean="0"/>
              <a:t>1 instance server.  (Performance is bad on purpose)</a:t>
            </a:r>
          </a:p>
          <a:p>
            <a:endParaRPr lang="en-US" dirty="0"/>
          </a:p>
        </p:txBody>
      </p:sp>
      <p:pic>
        <p:nvPicPr>
          <p:cNvPr id="3074" name="Picture 2" descr="C:\Users\darren\SkyDrive\css434\presentation\SystemDiagram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3733800" cy="257658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http://tinyurl.com/ec2demo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performance experiment:  In one minute, how many people successfully get a generated image?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1"/>
            <a:ext cx="3352800" cy="210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Through </a:t>
            </a:r>
            <a:r>
              <a:rPr lang="en-US" dirty="0" smtClean="0"/>
              <a:t>web console, deploy new servers to handle our increased demand.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Later, when </a:t>
            </a:r>
            <a:r>
              <a:rPr lang="en-US" dirty="0" smtClean="0"/>
              <a:t>deployment is complete, </a:t>
            </a:r>
            <a:r>
              <a:rPr lang="en-US" dirty="0" smtClean="0"/>
              <a:t>we will compare performance </a:t>
            </a:r>
            <a:r>
              <a:rPr lang="en-US" dirty="0" smtClean="0"/>
              <a:t>difference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C:\Users\darren\SkyDrive\css434\presentation\SystemDiagram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3200400" cy="220850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Servers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does EC2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67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“Fundamental idea is to abstract the hardware of a single computer into several different execution environments.  This creates the illusion that each environment is running its own private computer.”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Virtualization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ex: </a:t>
            </a:r>
            <a:r>
              <a:rPr lang="en-US" sz="1400" dirty="0" err="1" smtClean="0">
                <a:solidFill>
                  <a:schemeClr val="tx1"/>
                </a:solidFill>
              </a:rPr>
              <a:t>VirtualBox</a:t>
            </a:r>
            <a:r>
              <a:rPr lang="en-US" sz="1400" dirty="0" smtClean="0">
                <a:solidFill>
                  <a:schemeClr val="tx1"/>
                </a:solidFill>
              </a:rPr>
              <a:t>, Parallels, etc…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ex: </a:t>
            </a:r>
            <a:r>
              <a:rPr lang="en-US" sz="1400" dirty="0" err="1" smtClean="0">
                <a:solidFill>
                  <a:schemeClr val="tx1"/>
                </a:solidFill>
              </a:rPr>
              <a:t>Xen</a:t>
            </a:r>
            <a:r>
              <a:rPr lang="en-US" sz="1400" dirty="0">
                <a:solidFill>
                  <a:schemeClr val="tx1"/>
                </a:solidFill>
              </a:rPr>
              <a:t>, Microsoft Hyper-V &amp; VMware </a:t>
            </a:r>
            <a:r>
              <a:rPr lang="en-US" sz="1400" dirty="0" smtClean="0">
                <a:solidFill>
                  <a:schemeClr val="tx1"/>
                </a:solidFill>
              </a:rPr>
              <a:t>ESX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Hosted </a:t>
            </a:r>
          </a:p>
          <a:p>
            <a:r>
              <a:rPr lang="en-US" dirty="0" smtClean="0"/>
              <a:t>virtualization </a:t>
            </a:r>
            <a:r>
              <a:rPr lang="en-US" dirty="0"/>
              <a:t>is installed as an application on top of an </a:t>
            </a:r>
            <a:r>
              <a:rPr lang="en-US" dirty="0" smtClean="0"/>
              <a:t>installed OS.  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Hypervisor  (bare-metal)</a:t>
            </a:r>
            <a:endParaRPr lang="en-US" dirty="0" smtClean="0"/>
          </a:p>
          <a:p>
            <a:r>
              <a:rPr lang="en-US" dirty="0" smtClean="0"/>
              <a:t>virtualization software is run directly </a:t>
            </a:r>
            <a:r>
              <a:rPr lang="en-US" dirty="0"/>
              <a:t>on system hardware.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2590800" cy="244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:Guest os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3200400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6400" y="6248398"/>
            <a:ext cx="381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http://www.virtuatopia.com/index.php</a:t>
            </a:r>
            <a:r>
              <a:rPr lang="en-US" sz="1400" dirty="0" smtClean="0">
                <a:hlinkClick r:id="rId4"/>
              </a:rPr>
              <a:t>/</a:t>
            </a:r>
            <a:br>
              <a:rPr lang="en-US" sz="1400" dirty="0" smtClean="0">
                <a:hlinkClick r:id="rId4"/>
              </a:rPr>
            </a:br>
            <a:r>
              <a:rPr lang="en-US" sz="1400" dirty="0" smtClean="0">
                <a:hlinkClick r:id="rId4"/>
              </a:rPr>
              <a:t>An_Overview_of_VirtualBox_2</a:t>
            </a:r>
            <a:endParaRPr lang="en-US" sz="1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6248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hlinkClick r:id="rId5"/>
              </a:rPr>
              <a:t>http://www.vmware.com/files/pdf/</a:t>
            </a:r>
            <a:br>
              <a:rPr lang="en-US" sz="1400" dirty="0" smtClean="0">
                <a:hlinkClick r:id="rId5"/>
              </a:rPr>
            </a:br>
            <a:r>
              <a:rPr lang="en-US" sz="1400" dirty="0" smtClean="0">
                <a:hlinkClick r:id="rId5"/>
              </a:rPr>
              <a:t>VMware_paravirtualization.pdf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7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Amazon-EC2 and Why </a:t>
            </a:r>
            <a:r>
              <a:rPr lang="en-US" dirty="0" smtClean="0"/>
              <a:t>did Amazon create it?</a:t>
            </a:r>
          </a:p>
          <a:p>
            <a:endParaRPr lang="en-US" dirty="0" smtClean="0"/>
          </a:p>
          <a:p>
            <a:r>
              <a:rPr lang="en-US" dirty="0" smtClean="0"/>
              <a:t>Start a live </a:t>
            </a:r>
            <a:r>
              <a:rPr lang="en-US" dirty="0"/>
              <a:t>demonstration using Elastic Beanstalk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does </a:t>
            </a:r>
            <a:r>
              <a:rPr lang="en-US" dirty="0" smtClean="0"/>
              <a:t>EC2 work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Finish demo, Conclusions &amp; 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2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of x86 virtualization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instructions from apps can run on hardware as normal.</a:t>
            </a:r>
          </a:p>
          <a:p>
            <a:r>
              <a:rPr lang="en-US" dirty="0" smtClean="0"/>
              <a:t>Privileged </a:t>
            </a:r>
            <a:r>
              <a:rPr lang="en-US" dirty="0"/>
              <a:t>instructions </a:t>
            </a:r>
            <a:r>
              <a:rPr lang="en-US" dirty="0" smtClean="0"/>
              <a:t>from OS expect </a:t>
            </a:r>
            <a:r>
              <a:rPr lang="en-US" dirty="0"/>
              <a:t>to be executed from ring 0.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19194"/>
            <a:ext cx="2971800" cy="248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9776"/>
            <a:ext cx="3371994" cy="247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3200" y="6474023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hlinkClick r:id="rId4"/>
              </a:rPr>
              <a:t>http://www.vmware.com/files/pdf/VMware_paravirtualization.pdf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02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</a:t>
            </a:r>
            <a:r>
              <a:rPr lang="en-US" dirty="0"/>
              <a:t>virtualization using binary </a:t>
            </a:r>
            <a:r>
              <a:rPr lang="en-US" dirty="0" smtClean="0"/>
              <a:t>translation</a:t>
            </a:r>
          </a:p>
          <a:p>
            <a:endParaRPr lang="en-US" dirty="0"/>
          </a:p>
          <a:p>
            <a:r>
              <a:rPr lang="en-US" dirty="0" smtClean="0"/>
              <a:t>OS </a:t>
            </a:r>
            <a:r>
              <a:rPr lang="en-US" dirty="0"/>
              <a:t>assisted </a:t>
            </a:r>
            <a:r>
              <a:rPr lang="en-US" dirty="0" smtClean="0"/>
              <a:t>Para-virtualization</a:t>
            </a:r>
          </a:p>
          <a:p>
            <a:endParaRPr lang="en-US" dirty="0"/>
          </a:p>
          <a:p>
            <a:r>
              <a:rPr lang="en-US" dirty="0" smtClean="0"/>
              <a:t>Hardware </a:t>
            </a:r>
            <a:r>
              <a:rPr lang="en-US" dirty="0"/>
              <a:t>assisted </a:t>
            </a:r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virtualization using binary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Emulation </a:t>
            </a:r>
            <a:r>
              <a:rPr lang="en-US" dirty="0"/>
              <a:t>of </a:t>
            </a:r>
            <a:r>
              <a:rPr lang="en-US" dirty="0" smtClean="0"/>
              <a:t>hardware instruction </a:t>
            </a:r>
            <a:r>
              <a:rPr lang="en-US" dirty="0"/>
              <a:t>set by </a:t>
            </a:r>
            <a:r>
              <a:rPr lang="en-US" dirty="0" smtClean="0"/>
              <a:t>virtualization software </a:t>
            </a:r>
            <a:r>
              <a:rPr lang="en-US" dirty="0"/>
              <a:t>through translation of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Examples:  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en-US" dirty="0"/>
              <a:t>Rosetta – Run PowerPC mac applications on X86 hardware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VMware was one of the first to fully virtualize x86 in 1998.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assisted </a:t>
            </a:r>
            <a:r>
              <a:rPr lang="en-US" dirty="0" smtClean="0"/>
              <a:t>Para-virtualization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Guest OS presented with a similar, but not identical interface to underlying hardware.</a:t>
            </a:r>
          </a:p>
          <a:p>
            <a:endParaRPr lang="en-US" dirty="0" smtClean="0"/>
          </a:p>
          <a:p>
            <a:r>
              <a:rPr lang="en-US" dirty="0" smtClean="0"/>
              <a:t>Guest </a:t>
            </a:r>
            <a:r>
              <a:rPr lang="en-US" dirty="0"/>
              <a:t>OS needs to be specially </a:t>
            </a:r>
            <a:r>
              <a:rPr lang="en-US" dirty="0" smtClean="0"/>
              <a:t>modified (or use special drivers).</a:t>
            </a:r>
          </a:p>
          <a:p>
            <a:endParaRPr lang="en-US" dirty="0"/>
          </a:p>
          <a:p>
            <a:r>
              <a:rPr lang="en-US" dirty="0" smtClean="0"/>
              <a:t>Not as big of an issue today as most server operating systems (</a:t>
            </a:r>
            <a:r>
              <a:rPr lang="en-US" dirty="0"/>
              <a:t>L</a:t>
            </a:r>
            <a:r>
              <a:rPr lang="en-US" dirty="0" smtClean="0"/>
              <a:t>inux, Windows &amp; BSD) already have the necessary modifications.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assisted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manufactures </a:t>
            </a:r>
            <a:r>
              <a:rPr lang="en-US" dirty="0"/>
              <a:t>have added new features which improve virtualization</a:t>
            </a:r>
          </a:p>
          <a:p>
            <a:pPr lvl="1"/>
            <a:r>
              <a:rPr lang="en-US" dirty="0"/>
              <a:t>AMD-V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VT-x</a:t>
            </a:r>
          </a:p>
          <a:p>
            <a:pPr lvl="1"/>
            <a:endParaRPr lang="en-US" dirty="0"/>
          </a:p>
          <a:p>
            <a:r>
              <a:rPr lang="en-US" dirty="0" smtClean="0"/>
              <a:t>Allows for hosted OS to run some privileged instructions directly on CPU (no translation by virtualization needed)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Consolidation </a:t>
            </a:r>
            <a:r>
              <a:rPr lang="en-US" dirty="0" smtClean="0"/>
              <a:t>– Operator can run </a:t>
            </a:r>
            <a:r>
              <a:rPr lang="en-US" dirty="0"/>
              <a:t>many </a:t>
            </a:r>
            <a:r>
              <a:rPr lang="en-US" dirty="0" smtClean="0"/>
              <a:t>OS instances </a:t>
            </a:r>
            <a:r>
              <a:rPr lang="en-US" dirty="0"/>
              <a:t>on a single </a:t>
            </a:r>
            <a:r>
              <a:rPr lang="en-US" dirty="0" smtClean="0"/>
              <a:t>system.  This increases </a:t>
            </a:r>
            <a:r>
              <a:rPr lang="en-US" dirty="0"/>
              <a:t>resource </a:t>
            </a:r>
            <a:r>
              <a:rPr lang="en-US" dirty="0" smtClean="0"/>
              <a:t>optimization.</a:t>
            </a:r>
          </a:p>
          <a:p>
            <a:endParaRPr lang="en-US" dirty="0"/>
          </a:p>
          <a:p>
            <a:r>
              <a:rPr lang="en-US" dirty="0"/>
              <a:t>Protection – If a running OS instance crashes, the host machine, and other peer instances are un-affected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Mobility – Since the OS instances are not installed on any one machine, they can be moved.</a:t>
            </a:r>
          </a:p>
        </p:txBody>
      </p:sp>
    </p:spTree>
    <p:extLst>
      <p:ext uri="{BB962C8B-B14F-4D97-AF65-F5344CB8AC3E}">
        <p14:creationId xmlns:p14="http://schemas.microsoft.com/office/powerpoint/2010/main" val="25135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used by Amazon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Xen</a:t>
            </a:r>
            <a:r>
              <a:rPr lang="en-US" dirty="0" smtClean="0"/>
              <a:t> Hypervisor - Open </a:t>
            </a:r>
            <a:r>
              <a:rPr lang="en-US" dirty="0" smtClean="0"/>
              <a:t>Source </a:t>
            </a:r>
            <a:r>
              <a:rPr lang="en-US" dirty="0"/>
              <a:t>Para-virtualization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Microkernel</a:t>
            </a:r>
            <a:r>
              <a:rPr lang="en-US" dirty="0" smtClean="0"/>
              <a:t> – Only manages CPU, memory and interrupts.  No knowledge of disk or network I/O.</a:t>
            </a:r>
          </a:p>
          <a:p>
            <a:endParaRPr lang="en-US" dirty="0"/>
          </a:p>
          <a:p>
            <a:r>
              <a:rPr lang="en-US" dirty="0" smtClean="0"/>
              <a:t>Allows for many </a:t>
            </a:r>
            <a:r>
              <a:rPr lang="en-US" dirty="0" err="1" smtClean="0"/>
              <a:t>os</a:t>
            </a:r>
            <a:r>
              <a:rPr lang="en-US" dirty="0" smtClean="0"/>
              <a:t> instances to be run concurrently on same machine</a:t>
            </a:r>
          </a:p>
          <a:p>
            <a:endParaRPr lang="en-US" dirty="0"/>
          </a:p>
          <a:p>
            <a:r>
              <a:rPr lang="en-US" dirty="0" smtClean="0"/>
              <a:t>Technology is comparable to Hyper-V (Microsoft) &amp; VMware ESX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632460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2"/>
              </a:rPr>
              <a:t>http://wiki.xen.org/wiki/Xen_Overview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12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10" y="1447800"/>
            <a:ext cx="613218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429000" y="6336268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http://wiki.xen.org/wiki/File:Xen_Arch_Diagram.png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36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server OSs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(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openSuSE</a:t>
            </a:r>
            <a:r>
              <a:rPr lang="en-US" dirty="0" smtClean="0"/>
              <a:t>, Fedora, </a:t>
            </a:r>
            <a:r>
              <a:rPr lang="en-US" dirty="0" err="1" smtClean="0"/>
              <a:t>Debian,Cent</a:t>
            </a:r>
            <a:r>
              <a:rPr lang="en-US" dirty="0" smtClean="0"/>
              <a:t> OS, Gentoo, Linux)</a:t>
            </a:r>
          </a:p>
          <a:p>
            <a:r>
              <a:rPr lang="en-US" dirty="0" err="1"/>
              <a:t>OpenSolaris</a:t>
            </a:r>
            <a:endParaRPr lang="en-US" dirty="0" smtClean="0"/>
          </a:p>
          <a:p>
            <a:r>
              <a:rPr lang="en-US" dirty="0"/>
              <a:t>Windows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BSD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</a:t>
            </a:r>
            <a:r>
              <a:rPr lang="en-US" dirty="0" smtClean="0"/>
              <a:t>e over 5000 OS instance images to choose from. (2996 are versions of </a:t>
            </a:r>
            <a:r>
              <a:rPr lang="en-US" dirty="0" err="1" smtClean="0"/>
              <a:t>ubuntu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(free)</a:t>
            </a:r>
          </a:p>
          <a:p>
            <a:r>
              <a:rPr lang="en-US" dirty="0" smtClean="0"/>
              <a:t>Standard</a:t>
            </a:r>
          </a:p>
          <a:p>
            <a:r>
              <a:rPr lang="en-US" dirty="0" smtClean="0"/>
              <a:t>High-Memory (17-64 GB)</a:t>
            </a:r>
          </a:p>
          <a:p>
            <a:r>
              <a:rPr lang="en-US" dirty="0" smtClean="0"/>
              <a:t>High-CPU</a:t>
            </a:r>
          </a:p>
          <a:p>
            <a:r>
              <a:rPr lang="en-US" dirty="0" smtClean="0"/>
              <a:t>Cluster Computer</a:t>
            </a:r>
          </a:p>
          <a:p>
            <a:r>
              <a:rPr lang="en-US" dirty="0" smtClean="0"/>
              <a:t>Cluster GPU</a:t>
            </a:r>
          </a:p>
          <a:p>
            <a:r>
              <a:rPr lang="en-US" dirty="0" smtClean="0"/>
              <a:t>High-I/O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Distributed System you can actually use!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EC2?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52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infrastructure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" y="1600200"/>
            <a:ext cx="6796220" cy="4525963"/>
          </a:xfrm>
        </p:spPr>
      </p:pic>
    </p:spTree>
    <p:extLst>
      <p:ext uri="{BB962C8B-B14F-4D97-AF65-F5344CB8AC3E}">
        <p14:creationId xmlns:p14="http://schemas.microsoft.com/office/powerpoint/2010/main" val="3399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instances to an Availability Zone within a specified Region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2200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Regions and Availability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31368"/>
            <a:ext cx="445414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6096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http://docs.amazonwebservices.com/AWSEC2/latest</a:t>
            </a:r>
            <a:r>
              <a:rPr lang="en-US" sz="1400" dirty="0" smtClean="0">
                <a:hlinkClick r:id="rId4"/>
              </a:rPr>
              <a:t>/</a:t>
            </a:r>
            <a:br>
              <a:rPr lang="en-US" sz="1400" dirty="0" smtClean="0">
                <a:hlinkClick r:id="rId4"/>
              </a:rPr>
            </a:br>
            <a:r>
              <a:rPr lang="en-US" sz="1400" dirty="0" err="1" smtClean="0">
                <a:hlinkClick r:id="rId4"/>
              </a:rPr>
              <a:t>UserGuide</a:t>
            </a:r>
            <a:r>
              <a:rPr lang="en-US" sz="1400" dirty="0" smtClean="0">
                <a:hlinkClick r:id="rId4"/>
              </a:rPr>
              <a:t>/using-regions-availability-zones.html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38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clusters</a:t>
            </a:r>
          </a:p>
          <a:p>
            <a:pPr lvl="1"/>
            <a:r>
              <a:rPr lang="en-US" dirty="0" smtClean="0"/>
              <a:t>When allocating resources, developer can specify they want to use a “Placement Group” within a single Availability Zone.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“Instances within </a:t>
            </a:r>
            <a:r>
              <a:rPr lang="en-US" i="1" dirty="0"/>
              <a:t>a Placement Group have low latency, full bisection 10 </a:t>
            </a:r>
            <a:r>
              <a:rPr lang="en-US" i="1" dirty="0" err="1"/>
              <a:t>Gbps</a:t>
            </a:r>
            <a:r>
              <a:rPr lang="en-US" i="1" dirty="0"/>
              <a:t> bandwidth between instances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096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2"/>
              </a:rPr>
              <a:t>http://docs.amazonwebservices.com/AWSEC2/latest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err="1" smtClean="0">
                <a:hlinkClick r:id="rId2"/>
              </a:rPr>
              <a:t>UserGuide</a:t>
            </a:r>
            <a:r>
              <a:rPr lang="en-US" sz="1400" dirty="0" smtClean="0">
                <a:hlinkClick r:id="rId2"/>
              </a:rPr>
              <a:t>/using_cluster_computing.html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4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 smtClean="0"/>
              <a:t>Virtualization for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Flexibility.  Developers can choose to run whatever instance type they want.</a:t>
            </a:r>
          </a:p>
          <a:p>
            <a:endParaRPr lang="en-US" dirty="0" smtClean="0"/>
          </a:p>
          <a:p>
            <a:r>
              <a:rPr lang="en-US" dirty="0" smtClean="0"/>
              <a:t>Rapid deployment.  No need to install software on a dedicated machine.  Just spin up a new, pre-configured instance when needed.</a:t>
            </a:r>
          </a:p>
          <a:p>
            <a:endParaRPr lang="en-US" dirty="0"/>
          </a:p>
          <a:p>
            <a:r>
              <a:rPr lang="en-US" dirty="0" smtClean="0"/>
              <a:t>Resource Utilization.  Amazon can put a server instance wherever it best 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deployment done yet?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Elastic Beanstalk live demonstration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5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before… How many people get the downloaded image in a minute?</a:t>
            </a:r>
          </a:p>
          <a:p>
            <a:endParaRPr lang="en-US" dirty="0"/>
          </a:p>
          <a:p>
            <a:r>
              <a:rPr lang="en-US" dirty="0" smtClean="0"/>
              <a:t>Did adding capacity increase the application’s overall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at a price…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Discussion &amp; 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121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developer, there is no </a:t>
            </a:r>
            <a:r>
              <a:rPr lang="en-US" dirty="0" smtClean="0"/>
              <a:t>investment in infrastructure.  </a:t>
            </a:r>
            <a:r>
              <a:rPr lang="en-US" dirty="0" smtClean="0"/>
              <a:t>Like a utility, you pay </a:t>
            </a:r>
            <a:r>
              <a:rPr lang="en-US" dirty="0" smtClean="0"/>
              <a:t>only for what you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Developer friendly tools. 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only took me an evening to get my simple web app working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had zero experience with java web frameworks.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“Fast” deployment tools allows for rapid development iterations.</a:t>
            </a:r>
          </a:p>
          <a:p>
            <a:endParaRPr lang="en-US" dirty="0" smtClean="0"/>
          </a:p>
          <a:p>
            <a:r>
              <a:rPr lang="en-US" dirty="0" smtClean="0"/>
              <a:t>Continuing competition means better value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5486399" cy="18023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62200" y="60592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http</a:t>
            </a:r>
            <a:r>
              <a:rPr lang="en-US" dirty="0">
                <a:hlinkClick r:id="rId3"/>
              </a:rPr>
              <a:t>://arstechnica.com/information-technology/2012/11</a:t>
            </a:r>
            <a:r>
              <a:rPr lang="en-US" dirty="0" smtClean="0">
                <a:hlinkClick r:id="rId3"/>
              </a:rPr>
              <a:t>/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amazon-google-slash-cloud-storage-prices-more-than-25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for each hour that an instance is running, regardless of use.</a:t>
            </a:r>
          </a:p>
          <a:p>
            <a:endParaRPr lang="en-US" dirty="0"/>
          </a:p>
          <a:p>
            <a:r>
              <a:rPr lang="en-US" dirty="0" smtClean="0"/>
              <a:t>Like </a:t>
            </a:r>
            <a:r>
              <a:rPr lang="en-US" dirty="0"/>
              <a:t>any system, it can have </a:t>
            </a:r>
            <a:r>
              <a:rPr lang="en-US" dirty="0" smtClean="0"/>
              <a:t>downtime.  However, this is pretty rare.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the mercy of Amazon’s lawyers… (Just ask </a:t>
            </a:r>
            <a:r>
              <a:rPr lang="en-US" dirty="0" err="1" smtClean="0"/>
              <a:t>Wikileaks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“Amazon </a:t>
            </a:r>
            <a:r>
              <a:rPr lang="en-US" i="1" dirty="0"/>
              <a:t>Elastic Compute Cloud (Amazon EC2) is a web service that provides resizable compute capacity in the cloud. It is designed to make web-scale computing easier for developers</a:t>
            </a:r>
            <a:r>
              <a:rPr lang="en-US" i="1" dirty="0" smtClean="0"/>
              <a:t>.”</a:t>
            </a:r>
          </a:p>
          <a:p>
            <a:endParaRPr lang="en-US" i="1" dirty="0"/>
          </a:p>
          <a:p>
            <a:r>
              <a:rPr lang="en-US" dirty="0" smtClean="0"/>
              <a:t>EC2 is part of Amazon’s “pay per use” web services for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 and cloud computing is super cool!</a:t>
            </a:r>
          </a:p>
          <a:p>
            <a:endParaRPr lang="en-US" dirty="0"/>
          </a:p>
          <a:p>
            <a:r>
              <a:rPr lang="en-US" dirty="0" smtClean="0"/>
              <a:t>Amazon web services is a mature platform which is great for </a:t>
            </a:r>
            <a:r>
              <a:rPr lang="en-US" dirty="0" smtClean="0"/>
              <a:t>prototyping and launching a product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At most, my demo costs about $2.00. (And that’s because I’m not using the free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aws.amazon.com/products 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media.amazonwebservices.com/AWS_Overview.pdf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wiki.xen.org/wiki/Xen_Overview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http://arstechnica.com/information-technology/2012/11/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amazon-google-slash-cloud-storage-prices-more-than-25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www.virtuatopia.com/index.php/An_Overview_of_VirtualBox_2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en.wikipedia.org/wiki/Paravirtualization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Operating System Concepts with Java, </a:t>
            </a:r>
            <a:r>
              <a:rPr lang="en-US" dirty="0" err="1" smtClean="0"/>
              <a:t>Silberschatz</a:t>
            </a:r>
            <a:r>
              <a:rPr lang="en-US" dirty="0" smtClean="0"/>
              <a:t>, Galvin, </a:t>
            </a:r>
            <a:r>
              <a:rPr lang="en-US" dirty="0" err="1" smtClean="0"/>
              <a:t>Gange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8"/>
              </a:rPr>
              <a:t>http://aws.amazon.com/hpc-applications/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web services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(</a:t>
            </a:r>
            <a:r>
              <a:rPr lang="en-US" u="sng" dirty="0" smtClean="0"/>
              <a:t>EC2</a:t>
            </a:r>
            <a:r>
              <a:rPr lang="en-US" dirty="0" smtClean="0"/>
              <a:t>, </a:t>
            </a:r>
            <a:r>
              <a:rPr lang="en-US" dirty="0" err="1" smtClean="0"/>
              <a:t>MapReduce</a:t>
            </a:r>
            <a:r>
              <a:rPr lang="en-US" dirty="0" smtClean="0"/>
              <a:t>, Scaling &amp; Load-balancing)</a:t>
            </a:r>
          </a:p>
          <a:p>
            <a:r>
              <a:rPr lang="en-US" dirty="0" smtClean="0"/>
              <a:t>Database (Relational &amp; </a:t>
            </a:r>
            <a:r>
              <a:rPr lang="en-US" dirty="0" err="1" smtClean="0"/>
              <a:t>NoSQL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File Storage (S3, Elastic Block Store)</a:t>
            </a:r>
          </a:p>
          <a:p>
            <a:r>
              <a:rPr lang="en-US" dirty="0" smtClean="0"/>
              <a:t>Deployment (Elastic Beanstalk)</a:t>
            </a:r>
          </a:p>
          <a:p>
            <a:endParaRPr lang="en-US" dirty="0"/>
          </a:p>
          <a:p>
            <a:r>
              <a:rPr lang="en-US" dirty="0" smtClean="0"/>
              <a:t>Others including Email, Payments, Networking, 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248400"/>
            <a:ext cx="37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aws.amazon.com/products</a:t>
            </a:r>
            <a:r>
              <a:rPr lang="en-US" sz="1400" dirty="0">
                <a:hlinkClick r:id="rId2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11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EC2?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 and run web-sites &amp; web-services.  From a personal blog all the way up to a large services like foursquare, </a:t>
            </a:r>
            <a:r>
              <a:rPr lang="en-US" dirty="0" err="1" smtClean="0"/>
              <a:t>netflix</a:t>
            </a:r>
            <a:r>
              <a:rPr lang="en-US" dirty="0" smtClean="0"/>
              <a:t>, reddit.com</a:t>
            </a:r>
          </a:p>
          <a:p>
            <a:endParaRPr lang="en-US" dirty="0"/>
          </a:p>
          <a:p>
            <a:r>
              <a:rPr lang="en-US" dirty="0" smtClean="0"/>
              <a:t>Do large-scale data processing (Like Dr</a:t>
            </a:r>
            <a:r>
              <a:rPr lang="en-US" dirty="0"/>
              <a:t>. </a:t>
            </a:r>
            <a:r>
              <a:rPr lang="en-US" dirty="0" err="1" smtClean="0"/>
              <a:t>Stiber’s</a:t>
            </a:r>
            <a:r>
              <a:rPr lang="en-US" dirty="0" smtClean="0"/>
              <a:t> GPU calculations, or the Global Warming simulation Prof. Fukuda mentioned in last lecture)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&amp; De-allocate computing resources dynamically.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</a:p>
          <a:p>
            <a:endParaRPr lang="en-US" dirty="0" smtClean="0"/>
          </a:p>
          <a:p>
            <a:r>
              <a:rPr lang="en-US" dirty="0" smtClean="0"/>
              <a:t>Google Cloud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099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924800" cy="18263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 make money off developers! (a.k.a. you)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Why did Amazon create EC2?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71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2000’s:  Amazon </a:t>
            </a:r>
            <a:r>
              <a:rPr lang="en-US" dirty="0" smtClean="0"/>
              <a:t>already had a large distributed computing platform for its own business use.</a:t>
            </a:r>
          </a:p>
          <a:p>
            <a:endParaRPr lang="en-US" dirty="0" smtClean="0"/>
          </a:p>
          <a:p>
            <a:r>
              <a:rPr lang="en-US" dirty="0" smtClean="0"/>
              <a:t>They needed large capacity to handle high-demand service spikes, but otherwise their computing resources were under-utilized.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555</TotalTime>
  <Words>1193</Words>
  <Application>Microsoft Office PowerPoint</Application>
  <PresentationFormat>On-screen Show (4:3)</PresentationFormat>
  <Paragraphs>217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Technic</vt:lpstr>
      <vt:lpstr>Amazon EC2 &amp; Virtualization</vt:lpstr>
      <vt:lpstr>Outline</vt:lpstr>
      <vt:lpstr>A Distributed System you can actually use!</vt:lpstr>
      <vt:lpstr>What is EC2?</vt:lpstr>
      <vt:lpstr>Amazon web services include:</vt:lpstr>
      <vt:lpstr>What can you do with EC2?</vt:lpstr>
      <vt:lpstr>Comparable Cloud Services</vt:lpstr>
      <vt:lpstr>To make money off developers! (a.k.a. you)</vt:lpstr>
      <vt:lpstr>Motivation</vt:lpstr>
      <vt:lpstr>Motivation</vt:lpstr>
      <vt:lpstr>Break my Mandelbrot app</vt:lpstr>
      <vt:lpstr>Elastic Beanstalk Overview</vt:lpstr>
      <vt:lpstr>Behind the scenes…</vt:lpstr>
      <vt:lpstr>Demonstration</vt:lpstr>
      <vt:lpstr>Web App URL</vt:lpstr>
      <vt:lpstr>Demonstration</vt:lpstr>
      <vt:lpstr>Virtual Servers</vt:lpstr>
      <vt:lpstr>Virtualization 101</vt:lpstr>
      <vt:lpstr>2 Types of Virtualization</vt:lpstr>
      <vt:lpstr>Difficulty of x86 virtualization</vt:lpstr>
      <vt:lpstr>Virtualization techniques</vt:lpstr>
      <vt:lpstr>Full virtualization using binary translation</vt:lpstr>
      <vt:lpstr>OS assisted Para-virtualization</vt:lpstr>
      <vt:lpstr>Hardware assisted virtualization</vt:lpstr>
      <vt:lpstr>Benefits of Virtualization</vt:lpstr>
      <vt:lpstr>Virtualization used by Amazon</vt:lpstr>
      <vt:lpstr>Xen architecture</vt:lpstr>
      <vt:lpstr>Instance server OSs in EC2</vt:lpstr>
      <vt:lpstr>Server types</vt:lpstr>
      <vt:lpstr>Deployment infrastructure</vt:lpstr>
      <vt:lpstr>PowerPoint Presentation</vt:lpstr>
      <vt:lpstr>Special Deployments</vt:lpstr>
      <vt:lpstr>Benefits of Virtualization for EC2</vt:lpstr>
      <vt:lpstr>Is deployment done yet?</vt:lpstr>
      <vt:lpstr>Experiment #2</vt:lpstr>
      <vt:lpstr>Convenience at a price…</vt:lpstr>
      <vt:lpstr>Positives</vt:lpstr>
      <vt:lpstr>Positives</vt:lpstr>
      <vt:lpstr>Negatives</vt:lpstr>
      <vt:lpstr>Conclusion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</dc:creator>
  <cp:lastModifiedBy>darren</cp:lastModifiedBy>
  <cp:revision>73</cp:revision>
  <dcterms:created xsi:type="dcterms:W3CDTF">2012-12-04T05:19:34Z</dcterms:created>
  <dcterms:modified xsi:type="dcterms:W3CDTF">2012-12-06T08:49:30Z</dcterms:modified>
</cp:coreProperties>
</file>