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9" r:id="rId3"/>
    <p:sldId id="270" r:id="rId4"/>
    <p:sldId id="271" r:id="rId5"/>
    <p:sldId id="272" r:id="rId6"/>
    <p:sldId id="273" r:id="rId7"/>
    <p:sldId id="275" r:id="rId8"/>
    <p:sldId id="274" r:id="rId9"/>
    <p:sldId id="276" r:id="rId10"/>
    <p:sldId id="277" r:id="rId11"/>
    <p:sldId id="278" r:id="rId12"/>
    <p:sldId id="279" r:id="rId13"/>
    <p:sldId id="280" r:id="rId14"/>
    <p:sldId id="281" r:id="rId15"/>
    <p:sldId id="284" r:id="rId16"/>
    <p:sldId id="285" r:id="rId17"/>
    <p:sldId id="282" r:id="rId18"/>
    <p:sldId id="28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10/16/2021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10/16/2021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10/16/2021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10/16/2021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10/16/2021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10/16/2021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10/16/2021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10/16/2021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10/16/2021</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10/16/2021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10/16/2021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10/16/2021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10/16/2021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10/16/2021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10/16/2021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10/16/2021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10/16/2021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10/16/2021</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hyperlink" Target="https://developer.mozilla.org/en-US/docs/Web/JavaScript/Reference/Global_Objects/Object/create" TargetMode="External" /><Relationship Id="rId2" Type="http://schemas.openxmlformats.org/officeDocument/2006/relationships/hyperlink" Target="https://developer.mozilla.org/en-US/docs/Web/JavaScript/Reference/Global_Objects/Object" TargetMode="Externa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163F1-DF88-D347-A65F-5EC171759733}"/>
              </a:ext>
            </a:extLst>
          </p:cNvPr>
          <p:cNvSpPr>
            <a:spLocks noGrp="1"/>
          </p:cNvSpPr>
          <p:nvPr>
            <p:ph type="ctrTitle"/>
          </p:nvPr>
        </p:nvSpPr>
        <p:spPr/>
        <p:txBody>
          <a:bodyPr/>
          <a:lstStyle/>
          <a:p>
            <a:r>
              <a:rPr lang="en-US"/>
              <a:t>CSS</a:t>
            </a:r>
          </a:p>
        </p:txBody>
      </p:sp>
      <p:sp>
        <p:nvSpPr>
          <p:cNvPr id="3" name="Subtitle 2">
            <a:extLst>
              <a:ext uri="{FF2B5EF4-FFF2-40B4-BE49-F238E27FC236}">
                <a16:creationId xmlns:a16="http://schemas.microsoft.com/office/drawing/2014/main" id="{F98149C0-1D11-5748-A1BB-28FE3F6ACEE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978035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E0A86-5B3B-1A4D-82E3-DEAD2ABA1198}"/>
              </a:ext>
            </a:extLst>
          </p:cNvPr>
          <p:cNvSpPr>
            <a:spLocks noGrp="1"/>
          </p:cNvSpPr>
          <p:nvPr>
            <p:ph type="title"/>
          </p:nvPr>
        </p:nvSpPr>
        <p:spPr/>
        <p:txBody>
          <a:bodyPr/>
          <a:lstStyle/>
          <a:p>
            <a:r>
              <a:rPr lang="en-US"/>
              <a:t>The navigator object</a:t>
            </a:r>
          </a:p>
        </p:txBody>
      </p:sp>
      <p:sp>
        <p:nvSpPr>
          <p:cNvPr id="3" name="Content Placeholder 2">
            <a:extLst>
              <a:ext uri="{FF2B5EF4-FFF2-40B4-BE49-F238E27FC236}">
                <a16:creationId xmlns:a16="http://schemas.microsoft.com/office/drawing/2014/main" id="{38D103C5-8F61-914F-81BC-E8DC79675E0D}"/>
              </a:ext>
            </a:extLst>
          </p:cNvPr>
          <p:cNvSpPr>
            <a:spLocks noGrp="1"/>
          </p:cNvSpPr>
          <p:nvPr>
            <p:ph idx="1"/>
          </p:nvPr>
        </p:nvSpPr>
        <p:spPr>
          <a:xfrm>
            <a:off x="952501" y="2631281"/>
            <a:ext cx="8924963" cy="3102501"/>
          </a:xfrm>
        </p:spPr>
        <p:txBody>
          <a:bodyPr>
            <a:normAutofit lnSpcReduction="10000"/>
          </a:bodyPr>
          <a:lstStyle/>
          <a:p>
            <a:r>
              <a:rPr lang="en-US"/>
              <a:t>The navigator object is another object that is a property of window and is available in all browsers. </a:t>
            </a:r>
          </a:p>
          <a:p>
            <a:r>
              <a:rPr lang="en-US"/>
              <a:t>Its name is more historical than descriptive. Perhaps a better name would be the “browser object,” because the navigator object contains lots of information about the browser and the operating system in which it’s running.</a:t>
            </a:r>
          </a:p>
          <a:p>
            <a:r>
              <a:rPr lang="en-US"/>
              <a:t>Probably the most common use of the navigator object is for handling browser differences. Using its properties, you can fi nd out which browser, version, and operating system the user has.</a:t>
            </a:r>
          </a:p>
        </p:txBody>
      </p:sp>
    </p:spTree>
    <p:extLst>
      <p:ext uri="{BB962C8B-B14F-4D97-AF65-F5344CB8AC3E}">
        <p14:creationId xmlns:p14="http://schemas.microsoft.com/office/powerpoint/2010/main" val="26547401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881BF-011A-7641-BA7A-F23C3EC469C6}"/>
              </a:ext>
            </a:extLst>
          </p:cNvPr>
          <p:cNvSpPr>
            <a:spLocks noGrp="1"/>
          </p:cNvSpPr>
          <p:nvPr>
            <p:ph type="title"/>
          </p:nvPr>
        </p:nvSpPr>
        <p:spPr/>
        <p:txBody>
          <a:bodyPr/>
          <a:lstStyle/>
          <a:p>
            <a:r>
              <a:rPr lang="en-US"/>
              <a:t>The screen Object</a:t>
            </a:r>
          </a:p>
        </p:txBody>
      </p:sp>
      <p:sp>
        <p:nvSpPr>
          <p:cNvPr id="3" name="Content Placeholder 2">
            <a:extLst>
              <a:ext uri="{FF2B5EF4-FFF2-40B4-BE49-F238E27FC236}">
                <a16:creationId xmlns:a16="http://schemas.microsoft.com/office/drawing/2014/main" id="{2F3F5D26-FFFB-F847-973C-397AE611E1D8}"/>
              </a:ext>
            </a:extLst>
          </p:cNvPr>
          <p:cNvSpPr>
            <a:spLocks noGrp="1"/>
          </p:cNvSpPr>
          <p:nvPr>
            <p:ph idx="1"/>
          </p:nvPr>
        </p:nvSpPr>
        <p:spPr/>
        <p:txBody>
          <a:bodyPr>
            <a:normAutofit lnSpcReduction="10000"/>
          </a:bodyPr>
          <a:lstStyle/>
          <a:p>
            <a:endParaRPr lang="en-US"/>
          </a:p>
          <a:p>
            <a:r>
              <a:rPr lang="en-US"/>
              <a:t>The screen object property of the window object contains a lot of information about the display capabilities of the client machine. Its properties include the height and width properties, which indicate the vertical and horizontal range of the screen, respectively, in pixels.</a:t>
            </a:r>
          </a:p>
          <a:p>
            <a:r>
              <a:rPr lang="en-US"/>
              <a:t>Another property of the screen object, which you will be using in an example later, is the colorDept property. </a:t>
            </a:r>
          </a:p>
          <a:p>
            <a:r>
              <a:rPr lang="en-US"/>
              <a:t>This tells you the number of bits used for colors on the client’s screen.</a:t>
            </a:r>
          </a:p>
        </p:txBody>
      </p:sp>
    </p:spTree>
    <p:extLst>
      <p:ext uri="{BB962C8B-B14F-4D97-AF65-F5344CB8AC3E}">
        <p14:creationId xmlns:p14="http://schemas.microsoft.com/office/powerpoint/2010/main" val="3039809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241F9-3BA4-1540-88CE-FFF7C187F6C5}"/>
              </a:ext>
            </a:extLst>
          </p:cNvPr>
          <p:cNvSpPr>
            <a:spLocks noGrp="1"/>
          </p:cNvSpPr>
          <p:nvPr>
            <p:ph type="title"/>
          </p:nvPr>
        </p:nvSpPr>
        <p:spPr>
          <a:xfrm>
            <a:off x="680321" y="753228"/>
            <a:ext cx="9613861" cy="1354178"/>
          </a:xfrm>
        </p:spPr>
        <p:txBody>
          <a:bodyPr/>
          <a:lstStyle/>
          <a:p>
            <a:r>
              <a:rPr lang="en-US"/>
              <a:t>The document Object</a:t>
            </a:r>
            <a:br>
              <a:rPr lang="en-US"/>
            </a:br>
            <a:endParaRPr lang="en-US"/>
          </a:p>
        </p:txBody>
      </p:sp>
      <p:sp>
        <p:nvSpPr>
          <p:cNvPr id="3" name="Content Placeholder 2">
            <a:extLst>
              <a:ext uri="{FF2B5EF4-FFF2-40B4-BE49-F238E27FC236}">
                <a16:creationId xmlns:a16="http://schemas.microsoft.com/office/drawing/2014/main" id="{5A8C9C4A-CA32-3241-BD41-BE2A7BBD1390}"/>
              </a:ext>
            </a:extLst>
          </p:cNvPr>
          <p:cNvSpPr>
            <a:spLocks noGrp="1"/>
          </p:cNvSpPr>
          <p:nvPr>
            <p:ph idx="1"/>
          </p:nvPr>
        </p:nvSpPr>
        <p:spPr/>
        <p:txBody>
          <a:bodyPr/>
          <a:lstStyle/>
          <a:p>
            <a:r>
              <a:rPr lang="en-US"/>
              <a:t>Along with the window object, the document object is probably one of the most important and commonly used objects in the BOM. Via this object you can gain access to the HTML elements, their properties and methods inside your page.</a:t>
            </a:r>
          </a:p>
          <a:p>
            <a:r>
              <a:rPr lang="en-US"/>
              <a:t>The document object has a number of properties associated with it, which are also array-like structures called collections. </a:t>
            </a:r>
          </a:p>
          <a:p>
            <a:r>
              <a:rPr lang="en-US"/>
              <a:t>The main collections are the forms, images, and links collections. </a:t>
            </a:r>
          </a:p>
        </p:txBody>
      </p:sp>
    </p:spTree>
    <p:extLst>
      <p:ext uri="{BB962C8B-B14F-4D97-AF65-F5344CB8AC3E}">
        <p14:creationId xmlns:p14="http://schemas.microsoft.com/office/powerpoint/2010/main" val="38731701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32D59-DC90-FB4C-9A66-180274B1112E}"/>
              </a:ext>
            </a:extLst>
          </p:cNvPr>
          <p:cNvSpPr>
            <a:spLocks noGrp="1"/>
          </p:cNvSpPr>
          <p:nvPr>
            <p:ph type="title"/>
          </p:nvPr>
        </p:nvSpPr>
        <p:spPr/>
        <p:txBody>
          <a:bodyPr/>
          <a:lstStyle/>
          <a:p>
            <a:r>
              <a:rPr lang="en-US" b="0" i="0">
                <a:effectLst/>
                <a:latin typeface="Segoe UI"/>
              </a:rPr>
              <a:t>JavaScript Properties</a:t>
            </a:r>
            <a:br>
              <a:rPr lang="en-US" b="0" i="0">
                <a:effectLst/>
                <a:latin typeface="Segoe UI"/>
              </a:rPr>
            </a:br>
            <a:endParaRPr lang="en-US"/>
          </a:p>
        </p:txBody>
      </p:sp>
      <p:sp>
        <p:nvSpPr>
          <p:cNvPr id="3" name="Content Placeholder 2">
            <a:extLst>
              <a:ext uri="{FF2B5EF4-FFF2-40B4-BE49-F238E27FC236}">
                <a16:creationId xmlns:a16="http://schemas.microsoft.com/office/drawing/2014/main" id="{A09DAB41-3292-E84B-8446-916697BBAFCB}"/>
              </a:ext>
            </a:extLst>
          </p:cNvPr>
          <p:cNvSpPr>
            <a:spLocks noGrp="1"/>
          </p:cNvSpPr>
          <p:nvPr>
            <p:ph idx="1"/>
          </p:nvPr>
        </p:nvSpPr>
        <p:spPr/>
        <p:txBody>
          <a:bodyPr>
            <a:normAutofit fontScale="85000" lnSpcReduction="20000"/>
          </a:bodyPr>
          <a:lstStyle/>
          <a:p>
            <a:r>
              <a:rPr lang="en-US" b="0" i="0">
                <a:solidFill>
                  <a:srgbClr val="000000"/>
                </a:solidFill>
                <a:effectLst/>
                <a:latin typeface="Verdana" panose="020B0604030504040204" pitchFamily="34" charset="0"/>
              </a:rPr>
              <a:t>Properties are the values associated with a JavaScript object.</a:t>
            </a:r>
          </a:p>
          <a:p>
            <a:r>
              <a:rPr lang="en-US" b="0" i="0">
                <a:solidFill>
                  <a:srgbClr val="000000"/>
                </a:solidFill>
                <a:effectLst/>
                <a:latin typeface="Verdana" panose="020B0604030504040204" pitchFamily="34" charset="0"/>
              </a:rPr>
              <a:t>A JavaScript object is a collection of unordered properties.</a:t>
            </a:r>
          </a:p>
          <a:p>
            <a:r>
              <a:rPr lang="en-US" b="0" i="0">
                <a:solidFill>
                  <a:srgbClr val="000000"/>
                </a:solidFill>
                <a:effectLst/>
                <a:latin typeface="Verdana" panose="020B0604030504040204" pitchFamily="34" charset="0"/>
              </a:rPr>
              <a:t>Properties can usually be changed, added, and deleted, but some are read only.</a:t>
            </a:r>
          </a:p>
          <a:p>
            <a:r>
              <a:rPr lang="en-US" b="0" i="0">
                <a:solidFill>
                  <a:srgbClr val="000000"/>
                </a:solidFill>
                <a:effectLst/>
                <a:latin typeface="Segoe UI"/>
              </a:rPr>
              <a:t>Accessing JavaScript Properties</a:t>
            </a:r>
          </a:p>
          <a:p>
            <a:r>
              <a:rPr lang="en-US" b="0" i="0">
                <a:solidFill>
                  <a:srgbClr val="000000"/>
                </a:solidFill>
                <a:effectLst/>
                <a:latin typeface="Verdana" panose="020B0604030504040204" pitchFamily="34" charset="0"/>
              </a:rPr>
              <a:t>The syntax for accessing the property of an object is:</a:t>
            </a:r>
          </a:p>
          <a:p>
            <a:r>
              <a:rPr lang="en-US" b="0" i="1">
                <a:solidFill>
                  <a:srgbClr val="FFFFFF"/>
                </a:solidFill>
                <a:effectLst/>
                <a:latin typeface="Source Code Pro"/>
              </a:rPr>
              <a:t>objectName.</a:t>
            </a:r>
            <a:r>
              <a:rPr lang="en-US" b="0" i="1">
                <a:solidFill>
                  <a:srgbClr val="000000"/>
                </a:solidFill>
                <a:effectLst/>
                <a:latin typeface="Source Code Pro"/>
              </a:rPr>
              <a:t>property</a:t>
            </a:r>
            <a:r>
              <a:rPr lang="en-US" b="0" i="1">
                <a:solidFill>
                  <a:srgbClr val="FFFFFF"/>
                </a:solidFill>
                <a:effectLst/>
                <a:latin typeface="Source Code Pro"/>
              </a:rPr>
              <a:t>         </a:t>
            </a:r>
            <a:r>
              <a:rPr lang="en-US" b="0" i="0">
                <a:solidFill>
                  <a:srgbClr val="008000"/>
                </a:solidFill>
                <a:effectLst/>
                <a:latin typeface="Source Code Pro"/>
              </a:rPr>
              <a:t>// person.age</a:t>
            </a:r>
          </a:p>
          <a:p>
            <a:r>
              <a:rPr lang="en-US" b="0" i="0">
                <a:solidFill>
                  <a:srgbClr val="008000"/>
                </a:solidFill>
                <a:effectLst/>
                <a:latin typeface="Source Code Pro"/>
              </a:rPr>
              <a:t>Or</a:t>
            </a:r>
          </a:p>
          <a:p>
            <a:r>
              <a:rPr lang="en-US" b="0" i="1">
                <a:solidFill>
                  <a:srgbClr val="000000"/>
                </a:solidFill>
                <a:effectLst/>
                <a:latin typeface="Source Code Pro"/>
              </a:rPr>
              <a:t>objectName</a:t>
            </a:r>
            <a:r>
              <a:rPr lang="en-US" b="0" i="0">
                <a:solidFill>
                  <a:srgbClr val="000000"/>
                </a:solidFill>
                <a:effectLst/>
                <a:latin typeface="Source Code Pro"/>
              </a:rPr>
              <a:t>[</a:t>
            </a:r>
            <a:r>
              <a:rPr lang="en-US" b="0" i="0">
                <a:solidFill>
                  <a:srgbClr val="A52A2A"/>
                </a:solidFill>
                <a:effectLst/>
                <a:latin typeface="Source Code Pro"/>
              </a:rPr>
              <a:t>"</a:t>
            </a:r>
            <a:r>
              <a:rPr lang="en-US" b="0" i="1">
                <a:solidFill>
                  <a:srgbClr val="A52A2A"/>
                </a:solidFill>
                <a:effectLst/>
                <a:latin typeface="Source Code Pro"/>
              </a:rPr>
              <a:t>property</a:t>
            </a:r>
            <a:r>
              <a:rPr lang="en-US" b="0" i="0">
                <a:solidFill>
                  <a:srgbClr val="A52A2A"/>
                </a:solidFill>
                <a:effectLst/>
                <a:latin typeface="Source Code Pro"/>
              </a:rPr>
              <a:t>"</a:t>
            </a:r>
            <a:r>
              <a:rPr lang="en-US" b="0" i="0">
                <a:solidFill>
                  <a:srgbClr val="000000"/>
                </a:solidFill>
                <a:effectLst/>
                <a:latin typeface="Source Code Pro"/>
              </a:rPr>
              <a:t>]      </a:t>
            </a:r>
            <a:r>
              <a:rPr lang="en-US" b="0" i="0">
                <a:solidFill>
                  <a:srgbClr val="008000"/>
                </a:solidFill>
                <a:effectLst/>
                <a:latin typeface="Source Code Pro"/>
              </a:rPr>
              <a:t>// person["age"]</a:t>
            </a:r>
            <a:endParaRPr lang="en-US" b="0" i="0">
              <a:solidFill>
                <a:srgbClr val="000000"/>
              </a:solidFill>
              <a:effectLst/>
              <a:latin typeface="Source Code Pro"/>
            </a:endParaRPr>
          </a:p>
          <a:p>
            <a:r>
              <a:rPr lang="en-US" b="0" i="0">
                <a:solidFill>
                  <a:srgbClr val="000000"/>
                </a:solidFill>
                <a:effectLst/>
                <a:latin typeface="Verdana" panose="020B0604030504040204" pitchFamily="34" charset="0"/>
              </a:rPr>
              <a:t>or</a:t>
            </a:r>
          </a:p>
          <a:p>
            <a:r>
              <a:rPr lang="en-US" b="0" i="1">
                <a:solidFill>
                  <a:srgbClr val="000000"/>
                </a:solidFill>
                <a:effectLst/>
                <a:latin typeface="Source Code Pro"/>
              </a:rPr>
              <a:t>objectName</a:t>
            </a:r>
            <a:r>
              <a:rPr lang="en-US" b="0" i="0">
                <a:solidFill>
                  <a:srgbClr val="000000"/>
                </a:solidFill>
                <a:effectLst/>
                <a:latin typeface="Source Code Pro"/>
              </a:rPr>
              <a:t>[</a:t>
            </a:r>
            <a:r>
              <a:rPr lang="en-US" b="0" i="1">
                <a:solidFill>
                  <a:srgbClr val="000000"/>
                </a:solidFill>
                <a:effectLst/>
                <a:latin typeface="Source Code Pro"/>
              </a:rPr>
              <a:t>expression</a:t>
            </a:r>
            <a:r>
              <a:rPr lang="en-US" b="0" i="0">
                <a:solidFill>
                  <a:srgbClr val="000000"/>
                </a:solidFill>
                <a:effectLst/>
                <a:latin typeface="Source Code Pro"/>
              </a:rPr>
              <a:t>]      </a:t>
            </a:r>
            <a:r>
              <a:rPr lang="en-US" b="0" i="0">
                <a:solidFill>
                  <a:srgbClr val="008000"/>
                </a:solidFill>
                <a:effectLst/>
                <a:latin typeface="Source Code Pro"/>
              </a:rPr>
              <a:t>// x = "age"; person[x]</a:t>
            </a:r>
            <a:endParaRPr lang="en-US" b="0" i="0">
              <a:solidFill>
                <a:srgbClr val="000000"/>
              </a:solidFill>
              <a:effectLst/>
              <a:latin typeface="Source Code Pro"/>
            </a:endParaRPr>
          </a:p>
          <a:p>
            <a:endParaRPr lang="en-US"/>
          </a:p>
        </p:txBody>
      </p:sp>
    </p:spTree>
    <p:extLst>
      <p:ext uri="{BB962C8B-B14F-4D97-AF65-F5344CB8AC3E}">
        <p14:creationId xmlns:p14="http://schemas.microsoft.com/office/powerpoint/2010/main" val="26495217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446D1-9B60-C74A-8D63-093BC66F193C}"/>
              </a:ext>
            </a:extLst>
          </p:cNvPr>
          <p:cNvSpPr>
            <a:spLocks noGrp="1"/>
          </p:cNvSpPr>
          <p:nvPr>
            <p:ph type="title"/>
          </p:nvPr>
        </p:nvSpPr>
        <p:spPr/>
        <p:txBody>
          <a:bodyPr/>
          <a:lstStyle/>
          <a:p>
            <a:r>
              <a:rPr lang="en-US" b="0" i="0">
                <a:effectLst/>
                <a:latin typeface="Segoe UI"/>
              </a:rPr>
              <a:t>Adding New Properties</a:t>
            </a:r>
            <a:br>
              <a:rPr lang="en-US" b="0" i="0">
                <a:effectLst/>
                <a:latin typeface="Segoe UI"/>
              </a:rPr>
            </a:br>
            <a:endParaRPr lang="en-US"/>
          </a:p>
        </p:txBody>
      </p:sp>
      <p:sp>
        <p:nvSpPr>
          <p:cNvPr id="3" name="Content Placeholder 2">
            <a:extLst>
              <a:ext uri="{FF2B5EF4-FFF2-40B4-BE49-F238E27FC236}">
                <a16:creationId xmlns:a16="http://schemas.microsoft.com/office/drawing/2014/main" id="{89B2BA60-5499-1A43-94BB-69916EB79CDE}"/>
              </a:ext>
            </a:extLst>
          </p:cNvPr>
          <p:cNvSpPr>
            <a:spLocks noGrp="1"/>
          </p:cNvSpPr>
          <p:nvPr>
            <p:ph idx="1"/>
          </p:nvPr>
        </p:nvSpPr>
        <p:spPr/>
        <p:txBody>
          <a:bodyPr>
            <a:normAutofit fontScale="77500" lnSpcReduction="20000"/>
          </a:bodyPr>
          <a:lstStyle/>
          <a:p>
            <a:r>
              <a:rPr lang="en-US" b="0" i="0">
                <a:solidFill>
                  <a:srgbClr val="000000"/>
                </a:solidFill>
                <a:effectLst/>
                <a:latin typeface="Verdana" panose="020B0604030504040204" pitchFamily="34" charset="0"/>
              </a:rPr>
              <a:t>You can add new properties to an existing object by simply giving it a value.</a:t>
            </a:r>
          </a:p>
          <a:p>
            <a:r>
              <a:rPr lang="en-US" b="0" i="0">
                <a:solidFill>
                  <a:srgbClr val="000000"/>
                </a:solidFill>
                <a:effectLst/>
                <a:latin typeface="Verdana" panose="020B0604030504040204" pitchFamily="34" charset="0"/>
              </a:rPr>
              <a:t>Assume that the person object already exists - you can then give it new propertY.</a:t>
            </a:r>
          </a:p>
          <a:p>
            <a:r>
              <a:rPr lang="en-US" b="0" i="0">
                <a:solidFill>
                  <a:srgbClr val="000000"/>
                </a:solidFill>
                <a:effectLst/>
                <a:latin typeface="Segoe UI"/>
              </a:rPr>
              <a:t>Deleting Properties</a:t>
            </a:r>
          </a:p>
          <a:p>
            <a:r>
              <a:rPr lang="en-US" b="0" i="0">
                <a:solidFill>
                  <a:srgbClr val="000000"/>
                </a:solidFill>
                <a:effectLst/>
                <a:latin typeface="Verdana" panose="020B0604030504040204" pitchFamily="34" charset="0"/>
              </a:rPr>
              <a:t>The delete keyword deletes a property from an object:</a:t>
            </a:r>
          </a:p>
          <a:p>
            <a:br>
              <a:rPr lang="en-US" b="0" i="0">
                <a:solidFill>
                  <a:srgbClr val="000000"/>
                </a:solidFill>
                <a:effectLst/>
                <a:latin typeface="Verdana" panose="020B0604030504040204" pitchFamily="34" charset="0"/>
              </a:rPr>
            </a:br>
            <a:r>
              <a:rPr lang="en-US" b="0" i="0">
                <a:solidFill>
                  <a:srgbClr val="000000"/>
                </a:solidFill>
                <a:effectLst/>
                <a:latin typeface="Verdana" panose="020B0604030504040204" pitchFamily="34" charset="0"/>
              </a:rPr>
              <a:t>The delete keyword deletes both the value of the property and the property itself.</a:t>
            </a:r>
          </a:p>
          <a:p>
            <a:r>
              <a:rPr lang="en-US" b="0" i="0">
                <a:solidFill>
                  <a:srgbClr val="000000"/>
                </a:solidFill>
                <a:effectLst/>
                <a:latin typeface="Verdana" panose="020B0604030504040204" pitchFamily="34" charset="0"/>
              </a:rPr>
              <a:t>After deletion, the property cannot be used before it is added back again.</a:t>
            </a:r>
          </a:p>
          <a:p>
            <a:r>
              <a:rPr lang="en-US" b="0" i="0">
                <a:solidFill>
                  <a:srgbClr val="000000"/>
                </a:solidFill>
                <a:effectLst/>
                <a:latin typeface="Verdana" panose="020B0604030504040204" pitchFamily="34" charset="0"/>
              </a:rPr>
              <a:t>The delete operator is designed to be used on object properties. It has no effect on variables or functions.</a:t>
            </a:r>
          </a:p>
          <a:p>
            <a:endParaRPr lang="en-US" b="0" i="0">
              <a:solidFill>
                <a:srgbClr val="000000"/>
              </a:solidFill>
              <a:effectLst/>
              <a:latin typeface="Segoe UI"/>
            </a:endParaRPr>
          </a:p>
        </p:txBody>
      </p:sp>
    </p:spTree>
    <p:extLst>
      <p:ext uri="{BB962C8B-B14F-4D97-AF65-F5344CB8AC3E}">
        <p14:creationId xmlns:p14="http://schemas.microsoft.com/office/powerpoint/2010/main" val="2807292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66A39-12D4-A340-AA74-00DD1C3BA3D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DEA2F47-3454-7042-93BF-EBF69EAA84BD}"/>
              </a:ext>
            </a:extLst>
          </p:cNvPr>
          <p:cNvSpPr>
            <a:spLocks noGrp="1"/>
          </p:cNvSpPr>
          <p:nvPr>
            <p:ph idx="1"/>
          </p:nvPr>
        </p:nvSpPr>
        <p:spPr/>
        <p:txBody>
          <a:bodyPr/>
          <a:lstStyle/>
          <a:p>
            <a:r>
              <a:rPr lang="en-US" b="0" i="0">
                <a:solidFill>
                  <a:srgbClr val="333333"/>
                </a:solidFill>
                <a:effectLst/>
                <a:latin typeface="Arial" panose="020B0604020202020204" pitchFamily="34" charset="0"/>
              </a:rPr>
              <a:t>Objects can be initialized using </a:t>
            </a:r>
            <a:r>
              <a:rPr lang="en-US" b="0" i="0" u="none" strike="noStrike">
                <a:solidFill>
                  <a:srgbClr val="3D7E9A"/>
                </a:solidFill>
                <a:effectLst/>
                <a:latin typeface="Arial" panose="020B0604020202020204" pitchFamily="34" charset="0"/>
                <a:hlinkClick r:id="rId2"/>
              </a:rPr>
              <a:t>new Object()</a:t>
            </a:r>
            <a:r>
              <a:rPr lang="en-US" b="0" i="0">
                <a:solidFill>
                  <a:srgbClr val="333333"/>
                </a:solidFill>
                <a:effectLst/>
                <a:latin typeface="Arial" panose="020B0604020202020204" pitchFamily="34" charset="0"/>
              </a:rPr>
              <a:t>, </a:t>
            </a:r>
            <a:r>
              <a:rPr lang="en-US" b="0" i="0" u="none" strike="noStrike">
                <a:solidFill>
                  <a:srgbClr val="285C76"/>
                </a:solidFill>
                <a:effectLst/>
                <a:latin typeface="Arial" panose="020B0604020202020204" pitchFamily="34" charset="0"/>
                <a:hlinkClick r:id="rId3"/>
              </a:rPr>
              <a:t>Object.create()</a:t>
            </a:r>
            <a:r>
              <a:rPr lang="en-US" b="0" i="0">
                <a:solidFill>
                  <a:srgbClr val="333333"/>
                </a:solidFill>
                <a:effectLst/>
                <a:latin typeface="Arial" panose="020B0604020202020204" pitchFamily="34" charset="0"/>
              </a:rPr>
              <a:t>, or using the </a:t>
            </a:r>
            <a:r>
              <a:rPr lang="en-US" b="0" i="1">
                <a:solidFill>
                  <a:srgbClr val="333333"/>
                </a:solidFill>
                <a:effectLst/>
                <a:latin typeface="Arial" panose="020B0604020202020204" pitchFamily="34" charset="0"/>
              </a:rPr>
              <a:t>literal</a:t>
            </a:r>
            <a:r>
              <a:rPr lang="en-US" b="0" i="0">
                <a:solidFill>
                  <a:srgbClr val="333333"/>
                </a:solidFill>
                <a:effectLst/>
                <a:latin typeface="Arial" panose="020B0604020202020204" pitchFamily="34" charset="0"/>
              </a:rPr>
              <a:t> notation (</a:t>
            </a:r>
            <a:r>
              <a:rPr lang="en-US" b="0" i="1">
                <a:solidFill>
                  <a:srgbClr val="333333"/>
                </a:solidFill>
                <a:effectLst/>
                <a:latin typeface="Arial" panose="020B0604020202020204" pitchFamily="34" charset="0"/>
              </a:rPr>
              <a:t>initializer</a:t>
            </a:r>
            <a:r>
              <a:rPr lang="en-US" b="0" i="0">
                <a:solidFill>
                  <a:srgbClr val="333333"/>
                </a:solidFill>
                <a:effectLst/>
                <a:latin typeface="Arial" panose="020B0604020202020204" pitchFamily="34" charset="0"/>
              </a:rPr>
              <a:t> notation). An object initializer is a comma-delimited list of zero or more pairs of property names and associated values of an object, enclosed in curly braces ({}).</a:t>
            </a:r>
          </a:p>
          <a:p>
            <a:br>
              <a:rPr lang="en-US"/>
            </a:br>
            <a:endParaRPr lang="en-US"/>
          </a:p>
        </p:txBody>
      </p:sp>
    </p:spTree>
    <p:extLst>
      <p:ext uri="{BB962C8B-B14F-4D97-AF65-F5344CB8AC3E}">
        <p14:creationId xmlns:p14="http://schemas.microsoft.com/office/powerpoint/2010/main" val="24996412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2878E-D6B9-9841-8848-370EBCDB019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CFB1903-39E0-054E-ACBF-C15AEEB7383C}"/>
              </a:ext>
            </a:extLst>
          </p:cNvPr>
          <p:cNvSpPr>
            <a:spLocks noGrp="1"/>
          </p:cNvSpPr>
          <p:nvPr>
            <p:ph idx="1"/>
          </p:nvPr>
        </p:nvSpPr>
        <p:spPr/>
        <p:txBody>
          <a:bodyPr/>
          <a:lstStyle/>
          <a:p>
            <a:r>
              <a:rPr lang="en-US" b="1" i="0">
                <a:solidFill>
                  <a:srgbClr val="3C4043"/>
                </a:solidFill>
                <a:effectLst/>
                <a:latin typeface="Roboto" panose="02000000000000000000" pitchFamily="2" charset="0"/>
              </a:rPr>
              <a:t>Getters and setters</a:t>
            </a:r>
            <a:r>
              <a:rPr lang="en-US" b="0" i="0">
                <a:solidFill>
                  <a:srgbClr val="3C4043"/>
                </a:solidFill>
                <a:effectLst/>
                <a:latin typeface="Roboto" panose="02000000000000000000" pitchFamily="2" charset="0"/>
              </a:rPr>
              <a:t> are used to protect your data, particularly when creating classes. For each instance variable, a </a:t>
            </a:r>
            <a:r>
              <a:rPr lang="en-US" b="1" i="0">
                <a:solidFill>
                  <a:srgbClr val="3C4043"/>
                </a:solidFill>
                <a:effectLst/>
                <a:latin typeface="Roboto" panose="02000000000000000000" pitchFamily="2" charset="0"/>
              </a:rPr>
              <a:t>getter</a:t>
            </a:r>
            <a:r>
              <a:rPr lang="en-US" b="0" i="0">
                <a:solidFill>
                  <a:srgbClr val="3C4043"/>
                </a:solidFill>
                <a:effectLst/>
                <a:latin typeface="Roboto" panose="02000000000000000000" pitchFamily="2" charset="0"/>
              </a:rPr>
              <a:t> method returns its value while a </a:t>
            </a:r>
            <a:r>
              <a:rPr lang="en-US" b="1" i="0">
                <a:solidFill>
                  <a:srgbClr val="3C4043"/>
                </a:solidFill>
                <a:effectLst/>
                <a:latin typeface="Roboto" panose="02000000000000000000" pitchFamily="2" charset="0"/>
              </a:rPr>
              <a:t>setter</a:t>
            </a:r>
            <a:r>
              <a:rPr lang="en-US" b="0" i="0">
                <a:solidFill>
                  <a:srgbClr val="3C4043"/>
                </a:solidFill>
                <a:effectLst/>
                <a:latin typeface="Roboto" panose="02000000000000000000" pitchFamily="2" charset="0"/>
              </a:rPr>
              <a:t> method sets or updates its value. Given this, </a:t>
            </a:r>
            <a:r>
              <a:rPr lang="en-US" b="1" i="0">
                <a:solidFill>
                  <a:srgbClr val="3C4043"/>
                </a:solidFill>
                <a:effectLst/>
                <a:latin typeface="Roboto" panose="02000000000000000000" pitchFamily="2" charset="0"/>
              </a:rPr>
              <a:t>getters and setters</a:t>
            </a:r>
            <a:r>
              <a:rPr lang="en-US" b="0" i="0">
                <a:solidFill>
                  <a:srgbClr val="3C4043"/>
                </a:solidFill>
                <a:effectLst/>
                <a:latin typeface="Roboto" panose="02000000000000000000" pitchFamily="2" charset="0"/>
              </a:rPr>
              <a:t> are also known as accessors and mutators, respectively.</a:t>
            </a:r>
            <a:endParaRPr lang="en-US"/>
          </a:p>
        </p:txBody>
      </p:sp>
    </p:spTree>
    <p:extLst>
      <p:ext uri="{BB962C8B-B14F-4D97-AF65-F5344CB8AC3E}">
        <p14:creationId xmlns:p14="http://schemas.microsoft.com/office/powerpoint/2010/main" val="34439161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93186-CA4D-0449-B56D-D9FBDF585EC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F9A7959-8359-1643-B60E-A66283A14284}"/>
              </a:ext>
            </a:extLst>
          </p:cNvPr>
          <p:cNvSpPr>
            <a:spLocks noGrp="1"/>
          </p:cNvSpPr>
          <p:nvPr>
            <p:ph idx="1"/>
          </p:nvPr>
        </p:nvSpPr>
        <p:spPr/>
        <p:txBody>
          <a:bodyPr/>
          <a:lstStyle/>
          <a:p>
            <a:r>
              <a:rPr lang="en-US"/>
              <a:t>What Are Events?</a:t>
            </a:r>
          </a:p>
          <a:p>
            <a:r>
              <a:rPr lang="en-US"/>
              <a:t>Events occur when something in particular happens. For example, the user clicking on the page, clicking </a:t>
            </a:r>
          </a:p>
          <a:p>
            <a:r>
              <a:rPr lang="en-US"/>
              <a:t>on a hyperlink, or moving the mouse pointer over some text all cause events to occur. Another example, </a:t>
            </a:r>
          </a:p>
          <a:p>
            <a:r>
              <a:rPr lang="en-US"/>
              <a:t>which is used quite frequently, is the load event for the page: the window raises (or fi res) a notifi cation </a:t>
            </a:r>
          </a:p>
          <a:p>
            <a:r>
              <a:rPr lang="en-US"/>
              <a:t>when the page is completely loaded in the browser. </a:t>
            </a:r>
          </a:p>
        </p:txBody>
      </p:sp>
    </p:spTree>
    <p:extLst>
      <p:ext uri="{BB962C8B-B14F-4D97-AF65-F5344CB8AC3E}">
        <p14:creationId xmlns:p14="http://schemas.microsoft.com/office/powerpoint/2010/main" val="26548989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023BB-1A41-CE49-90C4-63583338B1A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B419557-6CAB-624B-BFD5-58D2F25626DC}"/>
              </a:ext>
            </a:extLst>
          </p:cNvPr>
          <p:cNvSpPr>
            <a:spLocks noGrp="1"/>
          </p:cNvSpPr>
          <p:nvPr>
            <p:ph idx="1"/>
          </p:nvPr>
        </p:nvSpPr>
        <p:spPr/>
        <p:txBody>
          <a:bodyPr/>
          <a:lstStyle/>
          <a:p>
            <a:r>
              <a:rPr lang="en-US"/>
              <a:t>&lt;body&gt;</a:t>
            </a:r>
          </a:p>
          <a:p>
            <a:r>
              <a:rPr lang="en-US"/>
              <a:t>&lt;a href=”somepage.htm” name=”linkSomePage”&gt;</a:t>
            </a:r>
          </a:p>
          <a:p>
            <a:r>
              <a:rPr lang="en-US"/>
              <a:t> Click Me</a:t>
            </a:r>
          </a:p>
          <a:p>
            <a:r>
              <a:rPr lang="en-US"/>
              <a:t>&lt;/a&gt;</a:t>
            </a:r>
          </a:p>
          <a:p>
            <a:endParaRPr lang="en-US"/>
          </a:p>
        </p:txBody>
      </p:sp>
    </p:spTree>
    <p:extLst>
      <p:ext uri="{BB962C8B-B14F-4D97-AF65-F5344CB8AC3E}">
        <p14:creationId xmlns:p14="http://schemas.microsoft.com/office/powerpoint/2010/main" val="477821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C11DD-6F61-8A41-B453-4C465AF7EF14}"/>
              </a:ext>
            </a:extLst>
          </p:cNvPr>
          <p:cNvSpPr>
            <a:spLocks noGrp="1"/>
          </p:cNvSpPr>
          <p:nvPr>
            <p:ph type="title"/>
          </p:nvPr>
        </p:nvSpPr>
        <p:spPr/>
        <p:txBody>
          <a:bodyPr/>
          <a:lstStyle/>
          <a:p>
            <a:r>
              <a:rPr lang="en-US"/>
              <a:t>Browser’s Object Model</a:t>
            </a:r>
          </a:p>
        </p:txBody>
      </p:sp>
      <p:sp>
        <p:nvSpPr>
          <p:cNvPr id="3" name="Content Placeholder 2">
            <a:extLst>
              <a:ext uri="{FF2B5EF4-FFF2-40B4-BE49-F238E27FC236}">
                <a16:creationId xmlns:a16="http://schemas.microsoft.com/office/drawing/2014/main" id="{3A7B001C-8676-0F4F-BB89-D703C326E5B5}"/>
              </a:ext>
            </a:extLst>
          </p:cNvPr>
          <p:cNvSpPr>
            <a:spLocks noGrp="1"/>
          </p:cNvSpPr>
          <p:nvPr>
            <p:ph idx="1"/>
          </p:nvPr>
        </p:nvSpPr>
        <p:spPr/>
        <p:txBody>
          <a:bodyPr>
            <a:normAutofit/>
          </a:bodyPr>
          <a:lstStyle/>
          <a:p>
            <a:r>
              <a:rPr lang="en-US"/>
              <a:t>The collection of objects that the browser makes available to you for use with JavaScript is generally called the Browser Object Model (BOM).</a:t>
            </a:r>
          </a:p>
          <a:p>
            <a:r>
              <a:rPr lang="en-US"/>
              <a:t>The BOM has a hierarchy. At the very top of this hierarchy is the window object. You can think of this as representing the frame of the browser and everything associated with it, such as the scrollbars, navigator bar icons, and so on.Contained inside the window frame is the page. The page is represented in the BOM by the documen objectt. </a:t>
            </a:r>
          </a:p>
        </p:txBody>
      </p:sp>
    </p:spTree>
    <p:extLst>
      <p:ext uri="{BB962C8B-B14F-4D97-AF65-F5344CB8AC3E}">
        <p14:creationId xmlns:p14="http://schemas.microsoft.com/office/powerpoint/2010/main" val="3420923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8EFE4-8E58-444E-BC34-84FBDBC30A7B}"/>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F568DD7D-FF18-724F-A311-AF070953BD26}"/>
              </a:ext>
            </a:extLst>
          </p:cNvPr>
          <p:cNvPicPr>
            <a:picLocks noGrp="1" noChangeAspect="1"/>
          </p:cNvPicPr>
          <p:nvPr>
            <p:ph idx="1"/>
          </p:nvPr>
        </p:nvPicPr>
        <p:blipFill>
          <a:blip r:embed="rId2"/>
          <a:stretch>
            <a:fillRect/>
          </a:stretch>
        </p:blipFill>
        <p:spPr>
          <a:xfrm>
            <a:off x="4323896" y="2872581"/>
            <a:ext cx="6376310" cy="3598863"/>
          </a:xfrm>
        </p:spPr>
      </p:pic>
      <p:sp>
        <p:nvSpPr>
          <p:cNvPr id="7" name="TextBox 6">
            <a:extLst>
              <a:ext uri="{FF2B5EF4-FFF2-40B4-BE49-F238E27FC236}">
                <a16:creationId xmlns:a16="http://schemas.microsoft.com/office/drawing/2014/main" id="{D16780CC-E68D-4547-B7AB-8B2B0DB94166}"/>
              </a:ext>
            </a:extLst>
          </p:cNvPr>
          <p:cNvSpPr txBox="1"/>
          <p:nvPr/>
        </p:nvSpPr>
        <p:spPr>
          <a:xfrm>
            <a:off x="785812" y="2297787"/>
            <a:ext cx="6096000" cy="369332"/>
          </a:xfrm>
          <a:prstGeom prst="rect">
            <a:avLst/>
          </a:prstGeom>
          <a:noFill/>
        </p:spPr>
        <p:txBody>
          <a:bodyPr wrap="square">
            <a:spAutoFit/>
          </a:bodyPr>
          <a:lstStyle/>
          <a:p>
            <a:r>
              <a:rPr lang="en-US"/>
              <a:t>You can see these two objects </a:t>
            </a:r>
          </a:p>
        </p:txBody>
      </p:sp>
    </p:spTree>
    <p:extLst>
      <p:ext uri="{BB962C8B-B14F-4D97-AF65-F5344CB8AC3E}">
        <p14:creationId xmlns:p14="http://schemas.microsoft.com/office/powerpoint/2010/main" val="2068639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9BB4E-0C72-F141-908D-BCEB2B8DE930}"/>
              </a:ext>
            </a:extLst>
          </p:cNvPr>
          <p:cNvSpPr>
            <a:spLocks noGrp="1"/>
          </p:cNvSpPr>
          <p:nvPr>
            <p:ph type="title"/>
          </p:nvPr>
        </p:nvSpPr>
        <p:spPr/>
        <p:txBody>
          <a:bodyPr/>
          <a:lstStyle/>
          <a:p>
            <a:r>
              <a:rPr lang="en-US"/>
              <a:t>Object Hierarchy:</a:t>
            </a:r>
          </a:p>
        </p:txBody>
      </p:sp>
      <p:pic>
        <p:nvPicPr>
          <p:cNvPr id="4" name="Picture 4">
            <a:extLst>
              <a:ext uri="{FF2B5EF4-FFF2-40B4-BE49-F238E27FC236}">
                <a16:creationId xmlns:a16="http://schemas.microsoft.com/office/drawing/2014/main" id="{54D19A97-B2A7-FC42-977B-B1D0F671F684}"/>
              </a:ext>
            </a:extLst>
          </p:cNvPr>
          <p:cNvPicPr>
            <a:picLocks noGrp="1" noChangeAspect="1"/>
          </p:cNvPicPr>
          <p:nvPr>
            <p:ph idx="1"/>
          </p:nvPr>
        </p:nvPicPr>
        <p:blipFill>
          <a:blip r:embed="rId2"/>
          <a:stretch>
            <a:fillRect/>
          </a:stretch>
        </p:blipFill>
        <p:spPr>
          <a:xfrm>
            <a:off x="681038" y="2407690"/>
            <a:ext cx="9613900" cy="3457083"/>
          </a:xfrm>
        </p:spPr>
      </p:pic>
    </p:spTree>
    <p:extLst>
      <p:ext uri="{BB962C8B-B14F-4D97-AF65-F5344CB8AC3E}">
        <p14:creationId xmlns:p14="http://schemas.microsoft.com/office/powerpoint/2010/main" val="1241071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668A7-94EB-7F44-A0D5-E1EBB042D53A}"/>
              </a:ext>
            </a:extLst>
          </p:cNvPr>
          <p:cNvSpPr>
            <a:spLocks noGrp="1"/>
          </p:cNvSpPr>
          <p:nvPr>
            <p:ph type="title"/>
          </p:nvPr>
        </p:nvSpPr>
        <p:spPr/>
        <p:txBody>
          <a:bodyPr/>
          <a:lstStyle/>
          <a:p>
            <a:r>
              <a:rPr lang="en-US"/>
              <a:t>The window Object</a:t>
            </a:r>
            <a:br>
              <a:rPr lang="en-US"/>
            </a:br>
            <a:endParaRPr lang="en-US"/>
          </a:p>
        </p:txBody>
      </p:sp>
      <p:sp>
        <p:nvSpPr>
          <p:cNvPr id="3" name="Content Placeholder 2">
            <a:extLst>
              <a:ext uri="{FF2B5EF4-FFF2-40B4-BE49-F238E27FC236}">
                <a16:creationId xmlns:a16="http://schemas.microsoft.com/office/drawing/2014/main" id="{DEFB4731-62DB-0240-9DC6-B0E6CF1109EF}"/>
              </a:ext>
            </a:extLst>
          </p:cNvPr>
          <p:cNvSpPr>
            <a:spLocks noGrp="1"/>
          </p:cNvSpPr>
          <p:nvPr>
            <p:ph idx="1"/>
          </p:nvPr>
        </p:nvSpPr>
        <p:spPr/>
        <p:txBody>
          <a:bodyPr>
            <a:normAutofit fontScale="70000" lnSpcReduction="20000"/>
          </a:bodyPr>
          <a:lstStyle/>
          <a:p>
            <a:r>
              <a:rPr lang="en-US"/>
              <a:t>The window object represents the browser’s frame or window, in which your web page is contained. </a:t>
            </a:r>
          </a:p>
          <a:p>
            <a:r>
              <a:rPr lang="en-US"/>
              <a:t>For example, via the properties of the window object, you can fi nd out what browser is running, the pages the user has visited, the size of the browser window, the size of the user’s screen, and much more.</a:t>
            </a:r>
          </a:p>
          <a:p>
            <a:r>
              <a:rPr lang="en-US"/>
              <a:t>The window object is a global object, which means you don’t need to use its name to access its properties and methods. </a:t>
            </a:r>
          </a:p>
          <a:p>
            <a:r>
              <a:rPr lang="en-US"/>
              <a:t> For example, the alert() function you have been using since the beginning of the book is, in fact, the alert() method of the window object. Although you have been using this simply as this:</a:t>
            </a:r>
          </a:p>
          <a:p>
            <a:r>
              <a:rPr lang="en-US"/>
              <a:t>alert(“Hello!”);</a:t>
            </a:r>
          </a:p>
          <a:p>
            <a:r>
              <a:rPr lang="en-US"/>
              <a:t>You could write this with the same, exact results:</a:t>
            </a:r>
          </a:p>
          <a:p>
            <a:r>
              <a:rPr lang="en-US"/>
              <a:t>window.alert(“Hello!”);</a:t>
            </a:r>
          </a:p>
          <a:p>
            <a:r>
              <a:rPr lang="en-US"/>
              <a:t>However, since the window object is the global object, it is perfectly correct to use the fi rst version. </a:t>
            </a:r>
          </a:p>
        </p:txBody>
      </p:sp>
    </p:spTree>
    <p:extLst>
      <p:ext uri="{BB962C8B-B14F-4D97-AF65-F5344CB8AC3E}">
        <p14:creationId xmlns:p14="http://schemas.microsoft.com/office/powerpoint/2010/main" val="1463073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323FD-FE46-F549-A1D3-FD40259D5C7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3A9B6E7-2555-4D45-96B8-1A3CB0F5E958}"/>
              </a:ext>
            </a:extLst>
          </p:cNvPr>
          <p:cNvSpPr>
            <a:spLocks noGrp="1"/>
          </p:cNvSpPr>
          <p:nvPr>
            <p:ph idx="1"/>
          </p:nvPr>
        </p:nvSpPr>
        <p:spPr/>
        <p:txBody>
          <a:bodyPr>
            <a:normAutofit/>
          </a:bodyPr>
          <a:lstStyle/>
          <a:p>
            <a:r>
              <a:rPr lang="en-US"/>
              <a:t>To change the default message in the window’s status bar, you need to use the window object’s </a:t>
            </a:r>
          </a:p>
          <a:p>
            <a:r>
              <a:rPr lang="en-US"/>
              <a:t>defaultStatus property. To do this, you can write the following:</a:t>
            </a:r>
          </a:p>
          <a:p>
            <a:r>
              <a:rPr lang="en-US"/>
              <a:t>window.defaultStatus = “Hello and Welcome”;</a:t>
            </a:r>
          </a:p>
          <a:p>
            <a:r>
              <a:rPr lang="en-US"/>
              <a:t>Or, because the window is the global object, you can just write this:</a:t>
            </a:r>
          </a:p>
          <a:p>
            <a:r>
              <a:rPr lang="en-US"/>
              <a:t>defaultStatus = “Hello and Welcome”;</a:t>
            </a:r>
          </a:p>
          <a:p>
            <a:endParaRPr lang="en-US"/>
          </a:p>
        </p:txBody>
      </p:sp>
    </p:spTree>
    <p:extLst>
      <p:ext uri="{BB962C8B-B14F-4D97-AF65-F5344CB8AC3E}">
        <p14:creationId xmlns:p14="http://schemas.microsoft.com/office/powerpoint/2010/main" val="3852333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F6E12-0DC2-624C-A380-FFCC50AB7CB9}"/>
              </a:ext>
            </a:extLst>
          </p:cNvPr>
          <p:cNvSpPr>
            <a:spLocks noGrp="1"/>
          </p:cNvSpPr>
          <p:nvPr>
            <p:ph type="title"/>
          </p:nvPr>
        </p:nvSpPr>
        <p:spPr/>
        <p:txBody>
          <a:bodyPr/>
          <a:lstStyle/>
          <a:p>
            <a:r>
              <a:rPr lang="en-US"/>
              <a:t>The history Object</a:t>
            </a:r>
            <a:br>
              <a:rPr lang="en-US"/>
            </a:br>
            <a:endParaRPr lang="en-US"/>
          </a:p>
        </p:txBody>
      </p:sp>
      <p:sp>
        <p:nvSpPr>
          <p:cNvPr id="3" name="Content Placeholder 2">
            <a:extLst>
              <a:ext uri="{FF2B5EF4-FFF2-40B4-BE49-F238E27FC236}">
                <a16:creationId xmlns:a16="http://schemas.microsoft.com/office/drawing/2014/main" id="{1FE0CD96-D9EE-DF4D-8CB3-955DFA22837E}"/>
              </a:ext>
            </a:extLst>
          </p:cNvPr>
          <p:cNvSpPr>
            <a:spLocks noGrp="1"/>
          </p:cNvSpPr>
          <p:nvPr>
            <p:ph idx="1"/>
          </p:nvPr>
        </p:nvSpPr>
        <p:spPr/>
        <p:txBody>
          <a:bodyPr>
            <a:normAutofit fontScale="92500"/>
          </a:bodyPr>
          <a:lstStyle/>
          <a:p>
            <a:r>
              <a:rPr lang="en-US"/>
              <a:t>The history object keeps track of each page that the user visits. </a:t>
            </a:r>
          </a:p>
          <a:p>
            <a:r>
              <a:rPr lang="en-US"/>
              <a:t>This list of pages is commonly called the history stack for the browser. It enables the user to click the browser’s Back and Forward buttons to revisit pages. You have access to this object via the window object’s history property.</a:t>
            </a:r>
          </a:p>
          <a:p>
            <a:r>
              <a:rPr lang="en-US"/>
              <a:t>Like the native JavaScript Array type, the history object has a length property. You can use this to fi nd out how many pages are in the history stack.</a:t>
            </a:r>
          </a:p>
          <a:p>
            <a:r>
              <a:rPr lang="en-US"/>
              <a:t>As you might expect, the history object has the back() and forward() methods. When they are called, the location of the page currently loaded in the browser is changed to the previous or next page that the user visit.</a:t>
            </a:r>
          </a:p>
        </p:txBody>
      </p:sp>
    </p:spTree>
    <p:extLst>
      <p:ext uri="{BB962C8B-B14F-4D97-AF65-F5344CB8AC3E}">
        <p14:creationId xmlns:p14="http://schemas.microsoft.com/office/powerpoint/2010/main" val="1291228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C40A-5BFE-0047-A2D1-F9CD7450EB1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A5D727C-959E-A54B-803A-731478D043F6}"/>
              </a:ext>
            </a:extLst>
          </p:cNvPr>
          <p:cNvSpPr>
            <a:spLocks noGrp="1"/>
          </p:cNvSpPr>
          <p:nvPr>
            <p:ph idx="1"/>
          </p:nvPr>
        </p:nvSpPr>
        <p:spPr/>
        <p:txBody>
          <a:bodyPr>
            <a:normAutofit lnSpcReduction="10000"/>
          </a:bodyPr>
          <a:lstStyle/>
          <a:p>
            <a:pPr marL="0" indent="0">
              <a:buNone/>
            </a:pPr>
            <a:endParaRPr lang="en-US"/>
          </a:p>
          <a:p>
            <a:pPr marL="0" indent="0">
              <a:buNone/>
            </a:pPr>
            <a:r>
              <a:rPr lang="en-US"/>
              <a:t>The history object also has the go() method. This takes one parameter that specifi es how far forward or backward in the history stack you want to go. For example, if you wanted to return the user to the page before the previous page, you’d write this:</a:t>
            </a:r>
          </a:p>
          <a:p>
            <a:pPr marL="0" indent="0">
              <a:buNone/>
            </a:pPr>
            <a:r>
              <a:rPr lang="en-US"/>
              <a:t>history.go(-2);</a:t>
            </a:r>
          </a:p>
          <a:p>
            <a:pPr marL="0" indent="0">
              <a:buNone/>
            </a:pPr>
            <a:r>
              <a:rPr lang="en-US"/>
              <a:t>To go forward three pages, you’d write this:</a:t>
            </a:r>
          </a:p>
          <a:p>
            <a:pPr marL="0" indent="0">
              <a:buNone/>
            </a:pPr>
            <a:r>
              <a:rPr lang="en-US"/>
              <a:t>history.go(3);.</a:t>
            </a:r>
          </a:p>
          <a:p>
            <a:pPr marL="0" indent="0">
              <a:buNone/>
            </a:pPr>
            <a:r>
              <a:rPr lang="en-US"/>
              <a:t>Note that go(-1) and back() are equivalent, as are go(1) and forward()</a:t>
            </a:r>
          </a:p>
        </p:txBody>
      </p:sp>
    </p:spTree>
    <p:extLst>
      <p:ext uri="{BB962C8B-B14F-4D97-AF65-F5344CB8AC3E}">
        <p14:creationId xmlns:p14="http://schemas.microsoft.com/office/powerpoint/2010/main" val="24919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03ED3-6ECA-D641-A8AD-93CD9BE01E9A}"/>
              </a:ext>
            </a:extLst>
          </p:cNvPr>
          <p:cNvSpPr>
            <a:spLocks noGrp="1"/>
          </p:cNvSpPr>
          <p:nvPr>
            <p:ph type="title"/>
          </p:nvPr>
        </p:nvSpPr>
        <p:spPr/>
        <p:txBody>
          <a:bodyPr/>
          <a:lstStyle/>
          <a:p>
            <a:r>
              <a:rPr lang="en-US"/>
              <a:t>The Location Object</a:t>
            </a:r>
          </a:p>
        </p:txBody>
      </p:sp>
      <p:sp>
        <p:nvSpPr>
          <p:cNvPr id="3" name="Content Placeholder 2">
            <a:extLst>
              <a:ext uri="{FF2B5EF4-FFF2-40B4-BE49-F238E27FC236}">
                <a16:creationId xmlns:a16="http://schemas.microsoft.com/office/drawing/2014/main" id="{5C2295CE-95EC-CF48-9DDE-99174227AA72}"/>
              </a:ext>
            </a:extLst>
          </p:cNvPr>
          <p:cNvSpPr>
            <a:spLocks noGrp="1"/>
          </p:cNvSpPr>
          <p:nvPr>
            <p:ph idx="1"/>
          </p:nvPr>
        </p:nvSpPr>
        <p:spPr/>
        <p:txBody>
          <a:bodyPr>
            <a:normAutofit fontScale="92500" lnSpcReduction="10000"/>
          </a:bodyPr>
          <a:lstStyle/>
          <a:p>
            <a:r>
              <a:rPr lang="en-US"/>
              <a:t>The location object contains lots of potentially useful information about the current page’s location. </a:t>
            </a:r>
          </a:p>
          <a:p>
            <a:r>
              <a:rPr lang="en-US"/>
              <a:t>Not only does it contain the Uniform Resource Locator (URL) for the page, but also the server hosting the page, the port number of the server connection, and the protocol used. This information is made available through the location object’s href, hostname, port, and protocol properties.</a:t>
            </a:r>
          </a:p>
          <a:p>
            <a:r>
              <a:rPr lang="en-US"/>
              <a:t>In addition to retrieving the current page’s location, you can use the methods of the location object to change the location and refresh the current page.</a:t>
            </a:r>
          </a:p>
          <a:p>
            <a:r>
              <a:rPr lang="en-US"/>
              <a:t>For example, to replace the current page with a new page called myPage.htm, you’d use the replace() method and write the following:</a:t>
            </a:r>
          </a:p>
          <a:p>
            <a:r>
              <a:rPr lang="en-US"/>
              <a:t>window.location.replace(“myPage.htm”);</a:t>
            </a:r>
          </a:p>
        </p:txBody>
      </p:sp>
    </p:spTree>
    <p:extLst>
      <p:ext uri="{BB962C8B-B14F-4D97-AF65-F5344CB8AC3E}">
        <p14:creationId xmlns:p14="http://schemas.microsoft.com/office/powerpoint/2010/main" val="293906195"/>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TM04033917[[fn=Berlin]]_novariants" id="{309C13C0-3BE0-4E8F-8916-1D5516B3B5DD}" vid="{18E1BE87-7240-45DF-8788-3CAEB7F17AB1}"/>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18</Slides>
  <Notes>0</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Berlin</vt:lpstr>
      <vt:lpstr>CSS</vt:lpstr>
      <vt:lpstr>Browser’s Object Model</vt:lpstr>
      <vt:lpstr>PowerPoint Presentation</vt:lpstr>
      <vt:lpstr>Object Hierarchy:</vt:lpstr>
      <vt:lpstr>The window Object </vt:lpstr>
      <vt:lpstr>PowerPoint Presentation</vt:lpstr>
      <vt:lpstr>The history Object </vt:lpstr>
      <vt:lpstr>PowerPoint Presentation</vt:lpstr>
      <vt:lpstr>The Location Object</vt:lpstr>
      <vt:lpstr>The navigator object</vt:lpstr>
      <vt:lpstr>The screen Object</vt:lpstr>
      <vt:lpstr>The document Object </vt:lpstr>
      <vt:lpstr>JavaScript Properties </vt:lpstr>
      <vt:lpstr>Adding New Properties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vairagkartrupti@gmail.com</dc:creator>
  <cp:lastModifiedBy>vairagkartrupti@gmail.com</cp:lastModifiedBy>
  <cp:revision>15</cp:revision>
  <dcterms:created xsi:type="dcterms:W3CDTF">2020-06-23T01:16:01Z</dcterms:created>
  <dcterms:modified xsi:type="dcterms:W3CDTF">2021-10-16T04:18:14Z</dcterms:modified>
</cp:coreProperties>
</file>