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3" r:id="rId2"/>
    <p:sldId id="293" r:id="rId3"/>
    <p:sldId id="295" r:id="rId4"/>
    <p:sldId id="294" r:id="rId5"/>
    <p:sldId id="296" r:id="rId6"/>
    <p:sldId id="297" r:id="rId7"/>
    <p:sldId id="298" r:id="rId8"/>
    <p:sldId id="299" r:id="rId9"/>
    <p:sldId id="300" r:id="rId10"/>
    <p:sldId id="301" r:id="rId11"/>
    <p:sldId id="305" r:id="rId12"/>
    <p:sldId id="306" r:id="rId13"/>
    <p:sldId id="307" r:id="rId14"/>
    <p:sldId id="308" r:id="rId15"/>
    <p:sldId id="309" r:id="rId16"/>
    <p:sldId id="310" r:id="rId17"/>
    <p:sldId id="304" r:id="rId18"/>
    <p:sldId id="303" r:id="rId19"/>
    <p:sldId id="30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presProps" Target="pres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10/18/2021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10/18/2021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10/18/2021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10/18/2021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10/18/2021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10/18/2021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10/18/2021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10/18/2021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10/18/2021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10/18/2021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10/18/2021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10/18/2021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10/18/2021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10/18/2021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10/18/2021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10/18/2021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10/18/2021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jpe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10/18/2021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transition spd="slow">
    <p:push dir="u"/>
  </p:transition>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01CE9-4A37-C040-98D4-618E09E03195}"/>
              </a:ext>
            </a:extLst>
          </p:cNvPr>
          <p:cNvSpPr>
            <a:spLocks noGrp="1"/>
          </p:cNvSpPr>
          <p:nvPr>
            <p:ph type="ctrTitle"/>
          </p:nvPr>
        </p:nvSpPr>
        <p:spPr>
          <a:xfrm>
            <a:off x="1154955" y="2099732"/>
            <a:ext cx="8825658" cy="2677648"/>
          </a:xfrm>
        </p:spPr>
        <p:txBody>
          <a:bodyPr/>
          <a:lstStyle/>
          <a:p>
            <a:r>
              <a:rPr lang="en-US">
                <a:latin typeface="Arial Black" panose="020B0604020202020204" pitchFamily="34" charset="0"/>
                <a:cs typeface="Arial Black" panose="020B0604020202020204" pitchFamily="34" charset="0"/>
              </a:rPr>
              <a:t>Client Side Scripting Language(22519)</a:t>
            </a:r>
            <a:br>
              <a:rPr lang="en-US"/>
            </a:br>
            <a:endParaRPr lang="en-US"/>
          </a:p>
        </p:txBody>
      </p:sp>
      <p:sp>
        <p:nvSpPr>
          <p:cNvPr id="3" name="Content Placeholder 2">
            <a:extLst>
              <a:ext uri="{FF2B5EF4-FFF2-40B4-BE49-F238E27FC236}">
                <a16:creationId xmlns:a16="http://schemas.microsoft.com/office/drawing/2014/main" id="{FDB10B03-B491-254A-9FD3-FA198B55F89A}"/>
              </a:ext>
            </a:extLst>
          </p:cNvPr>
          <p:cNvSpPr>
            <a:spLocks noGrp="1"/>
          </p:cNvSpPr>
          <p:nvPr>
            <p:ph type="subTitle" idx="1"/>
          </p:nvPr>
        </p:nvSpPr>
        <p:spPr>
          <a:xfrm>
            <a:off x="1309737" y="4240109"/>
            <a:ext cx="8825658" cy="1074542"/>
          </a:xfrm>
        </p:spPr>
        <p:txBody>
          <a:bodyPr/>
          <a:lstStyle/>
          <a:p>
            <a:r>
              <a:rPr lang="en-US">
                <a:latin typeface="Arial Black" panose="020B0604020202020204" pitchFamily="34" charset="0"/>
                <a:cs typeface="Arial Black" panose="020B0604020202020204" pitchFamily="34" charset="0"/>
              </a:rPr>
              <a:t>Department of Computer Engineering, VAPM, Almala, Latur</a:t>
            </a:r>
          </a:p>
        </p:txBody>
      </p:sp>
    </p:spTree>
    <p:extLst>
      <p:ext uri="{BB962C8B-B14F-4D97-AF65-F5344CB8AC3E}">
        <p14:creationId xmlns:p14="http://schemas.microsoft.com/office/powerpoint/2010/main" val="370336431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92B55-4BDA-FE4C-9CD7-6C263B3BE759}"/>
              </a:ext>
            </a:extLst>
          </p:cNvPr>
          <p:cNvSpPr>
            <a:spLocks noGrp="1"/>
          </p:cNvSpPr>
          <p:nvPr>
            <p:ph type="title"/>
          </p:nvPr>
        </p:nvSpPr>
        <p:spPr/>
        <p:txBody>
          <a:bodyPr/>
          <a:lstStyle/>
          <a:p>
            <a:r>
              <a:rPr lang="en-US"/>
              <a:t>Conditional statements:</a:t>
            </a:r>
          </a:p>
        </p:txBody>
      </p:sp>
      <p:sp>
        <p:nvSpPr>
          <p:cNvPr id="3" name="Content Placeholder 2">
            <a:extLst>
              <a:ext uri="{FF2B5EF4-FFF2-40B4-BE49-F238E27FC236}">
                <a16:creationId xmlns:a16="http://schemas.microsoft.com/office/drawing/2014/main" id="{015BF787-51B1-1E41-8ACA-D298FD73D11F}"/>
              </a:ext>
            </a:extLst>
          </p:cNvPr>
          <p:cNvSpPr>
            <a:spLocks noGrp="1"/>
          </p:cNvSpPr>
          <p:nvPr>
            <p:ph idx="1"/>
          </p:nvPr>
        </p:nvSpPr>
        <p:spPr/>
        <p:txBody>
          <a:bodyPr/>
          <a:lstStyle/>
          <a:p>
            <a:pPr marL="0" indent="0">
              <a:buNone/>
            </a:pPr>
            <a:r>
              <a:rPr lang="en-US"/>
              <a:t>The three types of condition statements are the if statement, switch...</a:t>
            </a:r>
          </a:p>
          <a:p>
            <a:pPr marL="0" indent="0">
              <a:buNone/>
            </a:pPr>
            <a:r>
              <a:rPr lang="en-US"/>
              <a:t>case statement, and the loop statement.</a:t>
            </a:r>
          </a:p>
          <a:p>
            <a:r>
              <a:rPr lang="en-US"/>
              <a:t>The if Statement</a:t>
            </a:r>
          </a:p>
          <a:p>
            <a:r>
              <a:rPr lang="en-US"/>
              <a:t>The if...else Statement</a:t>
            </a:r>
          </a:p>
          <a:p>
            <a:r>
              <a:rPr lang="en-US"/>
              <a:t>The if...else if Statement</a:t>
            </a:r>
          </a:p>
        </p:txBody>
      </p:sp>
    </p:spTree>
    <p:extLst>
      <p:ext uri="{BB962C8B-B14F-4D97-AF65-F5344CB8AC3E}">
        <p14:creationId xmlns:p14="http://schemas.microsoft.com/office/powerpoint/2010/main" val="3873252580"/>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0B446-1BB4-CF42-9F64-E532C90138F9}"/>
              </a:ext>
            </a:extLst>
          </p:cNvPr>
          <p:cNvSpPr>
            <a:spLocks noGrp="1"/>
          </p:cNvSpPr>
          <p:nvPr>
            <p:ph type="title"/>
          </p:nvPr>
        </p:nvSpPr>
        <p:spPr/>
        <p:txBody>
          <a:bodyPr/>
          <a:lstStyle/>
          <a:p>
            <a:r>
              <a:rPr lang="en-US"/>
              <a:t>Syntax</a:t>
            </a:r>
          </a:p>
        </p:txBody>
      </p:sp>
      <p:sp>
        <p:nvSpPr>
          <p:cNvPr id="3" name="Content Placeholder 2">
            <a:extLst>
              <a:ext uri="{FF2B5EF4-FFF2-40B4-BE49-F238E27FC236}">
                <a16:creationId xmlns:a16="http://schemas.microsoft.com/office/drawing/2014/main" id="{1D2ACC53-7552-0440-A1C0-361A26B47699}"/>
              </a:ext>
            </a:extLst>
          </p:cNvPr>
          <p:cNvSpPr>
            <a:spLocks noGrp="1"/>
          </p:cNvSpPr>
          <p:nvPr>
            <p:ph idx="1"/>
          </p:nvPr>
        </p:nvSpPr>
        <p:spPr/>
        <p:txBody>
          <a:bodyPr>
            <a:normAutofit fontScale="85000" lnSpcReduction="10000"/>
          </a:bodyPr>
          <a:lstStyle/>
          <a:p>
            <a:r>
              <a:rPr lang="en-US"/>
              <a:t>if (conditional expression)</a:t>
            </a:r>
          </a:p>
          <a:p>
            <a:r>
              <a:rPr lang="en-US"/>
              <a:t>{</a:t>
            </a:r>
          </a:p>
          <a:p>
            <a:r>
              <a:rPr lang="en-US"/>
              <a:t> //This is where the code block appears. Place statements </a:t>
            </a:r>
          </a:p>
          <a:p>
            <a:r>
              <a:rPr lang="en-US"/>
              <a:t>here.</a:t>
            </a:r>
          </a:p>
          <a:p>
            <a:r>
              <a:rPr lang="en-US"/>
              <a:t>}</a:t>
            </a:r>
          </a:p>
          <a:p>
            <a:r>
              <a:rPr lang="en-US"/>
              <a:t>A conditional expression is an expression that evaluates either to true or false. In </a:t>
            </a:r>
          </a:p>
          <a:p>
            <a:r>
              <a:rPr lang="en-US"/>
              <a:t>an if statement, the conditional expression must be enclosed in parentheses. The </a:t>
            </a:r>
          </a:p>
          <a:p>
            <a:r>
              <a:rPr lang="en-US"/>
              <a:t>code block contains statements the browser executes if the conditional expression is </a:t>
            </a:r>
          </a:p>
          <a:p>
            <a:r>
              <a:rPr lang="en-US"/>
              <a:t>true. The code block is defi ned by open and close French braces ({}), as shown in </a:t>
            </a:r>
          </a:p>
          <a:p>
            <a:r>
              <a:rPr lang="en-US"/>
              <a:t>the preceding code.</a:t>
            </a:r>
          </a:p>
        </p:txBody>
      </p:sp>
    </p:spTree>
    <p:extLst>
      <p:ext uri="{BB962C8B-B14F-4D97-AF65-F5344CB8AC3E}">
        <p14:creationId xmlns:p14="http://schemas.microsoft.com/office/powerpoint/2010/main" val="34852929"/>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0A7A6-D42E-694F-BADB-E7EAF65F3051}"/>
              </a:ext>
            </a:extLst>
          </p:cNvPr>
          <p:cNvSpPr>
            <a:spLocks noGrp="1"/>
          </p:cNvSpPr>
          <p:nvPr>
            <p:ph type="title"/>
          </p:nvPr>
        </p:nvSpPr>
        <p:spPr/>
        <p:txBody>
          <a:bodyPr/>
          <a:lstStyle/>
          <a:p>
            <a:r>
              <a:rPr lang="en-US"/>
              <a:t>Example</a:t>
            </a:r>
          </a:p>
        </p:txBody>
      </p:sp>
      <p:sp>
        <p:nvSpPr>
          <p:cNvPr id="3" name="Content Placeholder 2">
            <a:extLst>
              <a:ext uri="{FF2B5EF4-FFF2-40B4-BE49-F238E27FC236}">
                <a16:creationId xmlns:a16="http://schemas.microsoft.com/office/drawing/2014/main" id="{756DB006-15EC-CB40-8431-D9962ADD54D5}"/>
              </a:ext>
            </a:extLst>
          </p:cNvPr>
          <p:cNvSpPr>
            <a:spLocks noGrp="1"/>
          </p:cNvSpPr>
          <p:nvPr>
            <p:ph idx="1"/>
          </p:nvPr>
        </p:nvSpPr>
        <p:spPr/>
        <p:txBody>
          <a:bodyPr>
            <a:normAutofit fontScale="25000" lnSpcReduction="20000"/>
          </a:bodyPr>
          <a:lstStyle/>
          <a:p>
            <a:pPr marL="0" indent="0">
              <a:buNone/>
            </a:pPr>
            <a:r>
              <a:rPr lang="en-US"/>
              <a:t>&lt;</a:t>
            </a:r>
            <a:r>
              <a:rPr lang="en-US" sz="5600"/>
              <a:t>body&gt;</a:t>
            </a:r>
          </a:p>
          <a:p>
            <a:pPr marL="0" indent="0">
              <a:buNone/>
            </a:pPr>
            <a:r>
              <a:rPr lang="en-US" sz="5600"/>
              <a:t> &lt;script language="Javascript" type="text/javascript"&gt;</a:t>
            </a:r>
          </a:p>
          <a:p>
            <a:pPr marL="0" indent="0">
              <a:buNone/>
            </a:pPr>
            <a:r>
              <a:rPr lang="en-US" sz="5600"/>
              <a:t> &lt;!--</a:t>
            </a:r>
          </a:p>
          <a:p>
            <a:pPr marL="0" indent="0">
              <a:buNone/>
            </a:pPr>
            <a:r>
              <a:rPr lang="en-US" sz="5600"/>
              <a:t> var userID</a:t>
            </a:r>
          </a:p>
          <a:p>
            <a:pPr marL="0" indent="0">
              <a:buNone/>
            </a:pPr>
            <a:r>
              <a:rPr lang="en-US" sz="5600"/>
              <a:t> var password</a:t>
            </a:r>
          </a:p>
          <a:p>
            <a:pPr marL="0" indent="0">
              <a:buNone/>
            </a:pPr>
            <a:r>
              <a:rPr lang="en-US" sz="5600"/>
              <a:t> userID = prompt('Enter user ID',' ')</a:t>
            </a:r>
          </a:p>
          <a:p>
            <a:pPr marL="0" indent="0">
              <a:buNone/>
            </a:pPr>
            <a:r>
              <a:rPr lang="en-US" sz="5600"/>
              <a:t> password = prompt('Enter password',' ')</a:t>
            </a:r>
          </a:p>
          <a:p>
            <a:pPr marL="0" indent="0">
              <a:buNone/>
            </a:pPr>
            <a:r>
              <a:rPr lang="en-US" sz="5600"/>
              <a:t> if (userID == 'ScubaBob' &amp;&amp; password == 'diving')</a:t>
            </a:r>
          </a:p>
          <a:p>
            <a:pPr marL="0" indent="0">
              <a:buNone/>
            </a:pPr>
            <a:r>
              <a:rPr lang="en-US" sz="5600"/>
              <a:t> {</a:t>
            </a:r>
          </a:p>
          <a:p>
            <a:pPr marL="0" indent="0">
              <a:buNone/>
            </a:pPr>
            <a:r>
              <a:rPr lang="en-US" sz="5600"/>
              <a:t> alert('Logon valid')</a:t>
            </a:r>
          </a:p>
          <a:p>
            <a:pPr marL="0" indent="0">
              <a:buNone/>
            </a:pPr>
            <a:r>
              <a:rPr lang="en-US" sz="5600"/>
              <a:t> }</a:t>
            </a:r>
          </a:p>
          <a:p>
            <a:pPr marL="0" indent="0">
              <a:buNone/>
            </a:pPr>
            <a:r>
              <a:rPr lang="en-US" sz="5600"/>
              <a:t> --&gt;</a:t>
            </a:r>
          </a:p>
          <a:p>
            <a:pPr marL="0" indent="0">
              <a:buNone/>
            </a:pPr>
            <a:r>
              <a:rPr lang="en-US" sz="5600"/>
              <a:t> &lt;/script&gt;</a:t>
            </a:r>
          </a:p>
          <a:p>
            <a:pPr marL="0" indent="0">
              <a:buNone/>
            </a:pPr>
            <a:r>
              <a:rPr lang="en-US" sz="5600"/>
              <a:t> &lt;/body&gt;</a:t>
            </a:r>
          </a:p>
        </p:txBody>
      </p:sp>
    </p:spTree>
    <p:extLst>
      <p:ext uri="{BB962C8B-B14F-4D97-AF65-F5344CB8AC3E}">
        <p14:creationId xmlns:p14="http://schemas.microsoft.com/office/powerpoint/2010/main" val="973310145"/>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3CAC2-CAFD-9344-B3B5-18855D804DFA}"/>
              </a:ext>
            </a:extLst>
          </p:cNvPr>
          <p:cNvSpPr>
            <a:spLocks noGrp="1"/>
          </p:cNvSpPr>
          <p:nvPr>
            <p:ph type="title"/>
          </p:nvPr>
        </p:nvSpPr>
        <p:spPr/>
        <p:txBody>
          <a:bodyPr/>
          <a:lstStyle/>
          <a:p>
            <a:r>
              <a:rPr lang="en-US"/>
              <a:t>The if...else Statement</a:t>
            </a:r>
            <a:br>
              <a:rPr lang="en-US"/>
            </a:br>
            <a:endParaRPr lang="en-US"/>
          </a:p>
        </p:txBody>
      </p:sp>
      <p:sp>
        <p:nvSpPr>
          <p:cNvPr id="3" name="Content Placeholder 2">
            <a:extLst>
              <a:ext uri="{FF2B5EF4-FFF2-40B4-BE49-F238E27FC236}">
                <a16:creationId xmlns:a16="http://schemas.microsoft.com/office/drawing/2014/main" id="{8EA76D1D-9571-CE45-8612-FFDD2B91292A}"/>
              </a:ext>
            </a:extLst>
          </p:cNvPr>
          <p:cNvSpPr>
            <a:spLocks noGrp="1"/>
          </p:cNvSpPr>
          <p:nvPr>
            <p:ph idx="1"/>
          </p:nvPr>
        </p:nvSpPr>
        <p:spPr/>
        <p:txBody>
          <a:bodyPr>
            <a:normAutofit fontScale="85000" lnSpcReduction="20000"/>
          </a:bodyPr>
          <a:lstStyle/>
          <a:p>
            <a:r>
              <a:rPr lang="en-US"/>
              <a:t>The fi rst enhanced version of the if statement that we’ll look at is the if...else statement. The if...else statement simply tells the browser “if the condition is true, then </a:t>
            </a:r>
          </a:p>
          <a:p>
            <a:r>
              <a:rPr lang="en-US"/>
              <a:t>execute these statements, else execute these other statements.”</a:t>
            </a:r>
          </a:p>
          <a:p>
            <a:pPr marL="0" indent="0">
              <a:buNone/>
            </a:pPr>
            <a:r>
              <a:rPr lang="en-US"/>
              <a:t>if (conditional expression)</a:t>
            </a:r>
          </a:p>
          <a:p>
            <a:pPr marL="0" indent="0">
              <a:buNone/>
            </a:pPr>
            <a:r>
              <a:rPr lang="en-US"/>
              <a:t>{</a:t>
            </a:r>
          </a:p>
          <a:p>
            <a:pPr marL="0" indent="0">
              <a:buNone/>
            </a:pPr>
            <a:r>
              <a:rPr lang="en-US"/>
              <a:t> //Place statements here.</a:t>
            </a:r>
          </a:p>
          <a:p>
            <a:pPr marL="0" indent="0">
              <a:buNone/>
            </a:pPr>
            <a:r>
              <a:rPr lang="en-US"/>
              <a:t>}</a:t>
            </a:r>
          </a:p>
          <a:p>
            <a:pPr marL="0" indent="0">
              <a:buNone/>
            </a:pPr>
            <a:r>
              <a:rPr lang="en-US"/>
              <a:t>else</a:t>
            </a:r>
          </a:p>
          <a:p>
            <a:pPr marL="0" indent="0">
              <a:buNone/>
            </a:pPr>
            <a:r>
              <a:rPr lang="en-US"/>
              <a:t>{</a:t>
            </a:r>
          </a:p>
          <a:p>
            <a:pPr marL="0" indent="0">
              <a:buNone/>
            </a:pPr>
            <a:r>
              <a:rPr lang="en-US"/>
              <a:t> //Place statements here.</a:t>
            </a:r>
          </a:p>
          <a:p>
            <a:pPr marL="0" indent="0">
              <a:buNone/>
            </a:pPr>
            <a:r>
              <a:rPr lang="en-US"/>
              <a:t>}</a:t>
            </a:r>
          </a:p>
        </p:txBody>
      </p:sp>
    </p:spTree>
    <p:extLst>
      <p:ext uri="{BB962C8B-B14F-4D97-AF65-F5344CB8AC3E}">
        <p14:creationId xmlns:p14="http://schemas.microsoft.com/office/powerpoint/2010/main" val="1449059446"/>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8648A-1962-C04A-BCE0-22AEC09F464A}"/>
              </a:ext>
            </a:extLst>
          </p:cNvPr>
          <p:cNvSpPr>
            <a:spLocks noGrp="1"/>
          </p:cNvSpPr>
          <p:nvPr>
            <p:ph type="title"/>
          </p:nvPr>
        </p:nvSpPr>
        <p:spPr/>
        <p:txBody>
          <a:bodyPr/>
          <a:lstStyle/>
          <a:p>
            <a:r>
              <a:rPr lang="en-US"/>
              <a:t>Example</a:t>
            </a:r>
          </a:p>
        </p:txBody>
      </p:sp>
      <p:sp>
        <p:nvSpPr>
          <p:cNvPr id="3" name="Content Placeholder 2">
            <a:extLst>
              <a:ext uri="{FF2B5EF4-FFF2-40B4-BE49-F238E27FC236}">
                <a16:creationId xmlns:a16="http://schemas.microsoft.com/office/drawing/2014/main" id="{B3C01E9D-B37B-8B4C-9859-D079FFED00FB}"/>
              </a:ext>
            </a:extLst>
          </p:cNvPr>
          <p:cNvSpPr>
            <a:spLocks noGrp="1"/>
          </p:cNvSpPr>
          <p:nvPr>
            <p:ph idx="1"/>
          </p:nvPr>
        </p:nvSpPr>
        <p:spPr>
          <a:xfrm>
            <a:off x="1154954" y="2474466"/>
            <a:ext cx="8825659" cy="3545334"/>
          </a:xfrm>
        </p:spPr>
        <p:txBody>
          <a:bodyPr>
            <a:normAutofit fontScale="25000" lnSpcReduction="20000"/>
          </a:bodyPr>
          <a:lstStyle/>
          <a:p>
            <a:pPr marL="0" indent="0">
              <a:buNone/>
            </a:pPr>
            <a:r>
              <a:rPr lang="en-US"/>
              <a:t>&lt;</a:t>
            </a:r>
            <a:r>
              <a:rPr lang="en-US" sz="4300"/>
              <a:t>body&gt;</a:t>
            </a:r>
          </a:p>
          <a:p>
            <a:pPr marL="0" indent="0">
              <a:buNone/>
            </a:pPr>
            <a:r>
              <a:rPr lang="en-US" sz="4300"/>
              <a:t> &lt;script language="Javascript" type="text/javascript"&gt;</a:t>
            </a:r>
          </a:p>
          <a:p>
            <a:pPr marL="0" indent="0">
              <a:buNone/>
            </a:pPr>
            <a:r>
              <a:rPr lang="en-US" sz="4300"/>
              <a:t> &lt;!--</a:t>
            </a:r>
          </a:p>
          <a:p>
            <a:pPr marL="0" indent="0">
              <a:buNone/>
            </a:pPr>
            <a:r>
              <a:rPr lang="en-US" sz="4300"/>
              <a:t> var userID</a:t>
            </a:r>
          </a:p>
          <a:p>
            <a:pPr marL="0" indent="0">
              <a:buNone/>
            </a:pPr>
            <a:r>
              <a:rPr lang="en-US" sz="4300"/>
              <a:t> var password</a:t>
            </a:r>
          </a:p>
          <a:p>
            <a:pPr marL="0" indent="0">
              <a:buNone/>
            </a:pPr>
            <a:r>
              <a:rPr lang="en-US" sz="4300"/>
              <a:t> userID = prompt('Enter user ID',' ')</a:t>
            </a:r>
          </a:p>
          <a:p>
            <a:pPr marL="0" indent="0">
              <a:buNone/>
            </a:pPr>
            <a:r>
              <a:rPr lang="en-US" sz="4300"/>
              <a:t> password = prompt('Enter password',' ')</a:t>
            </a:r>
          </a:p>
          <a:p>
            <a:pPr marL="0" indent="0">
              <a:buNone/>
            </a:pPr>
            <a:r>
              <a:rPr lang="en-US" sz="4300"/>
              <a:t> if (userID == 'ScubaBob' &amp;&amp; password == 'diving')</a:t>
            </a:r>
          </a:p>
          <a:p>
            <a:pPr marL="0" indent="0">
              <a:buNone/>
            </a:pPr>
            <a:r>
              <a:rPr lang="en-US" sz="4300"/>
              <a:t> {</a:t>
            </a:r>
          </a:p>
          <a:p>
            <a:pPr marL="0" indent="0">
              <a:buNone/>
            </a:pPr>
            <a:r>
              <a:rPr lang="en-US" sz="4300"/>
              <a:t> alert('Logon valid’)</a:t>
            </a:r>
          </a:p>
          <a:p>
            <a:pPr marL="0" indent="0">
              <a:buNone/>
            </a:pPr>
            <a:r>
              <a:rPr lang="en-US" sz="4300"/>
              <a:t>} else</a:t>
            </a:r>
          </a:p>
          <a:p>
            <a:pPr marL="0" indent="0">
              <a:buNone/>
            </a:pPr>
            <a:r>
              <a:rPr lang="en-US" sz="4300"/>
              <a:t> {</a:t>
            </a:r>
          </a:p>
          <a:p>
            <a:pPr marL="0" indent="0">
              <a:buNone/>
            </a:pPr>
            <a:r>
              <a:rPr lang="en-US" sz="4300"/>
              <a:t> alert('Logon invalid')</a:t>
            </a:r>
          </a:p>
          <a:p>
            <a:pPr marL="0" indent="0">
              <a:buNone/>
            </a:pPr>
            <a:r>
              <a:rPr lang="en-US" sz="4300"/>
              <a:t> }</a:t>
            </a:r>
          </a:p>
          <a:p>
            <a:pPr marL="0" indent="0">
              <a:buNone/>
            </a:pPr>
            <a:r>
              <a:rPr lang="en-US" sz="4300"/>
              <a:t> --&gt;</a:t>
            </a:r>
          </a:p>
          <a:p>
            <a:pPr marL="0" indent="0">
              <a:buNone/>
            </a:pPr>
            <a:r>
              <a:rPr lang="en-US" sz="4300"/>
              <a:t> &lt;/script&gt;</a:t>
            </a:r>
          </a:p>
          <a:p>
            <a:pPr marL="0" indent="0">
              <a:buNone/>
            </a:pPr>
            <a:r>
              <a:rPr lang="en-US" sz="4300"/>
              <a:t> &lt;/body&gt;</a:t>
            </a:r>
          </a:p>
        </p:txBody>
      </p:sp>
    </p:spTree>
    <p:extLst>
      <p:ext uri="{BB962C8B-B14F-4D97-AF65-F5344CB8AC3E}">
        <p14:creationId xmlns:p14="http://schemas.microsoft.com/office/powerpoint/2010/main" val="3046605483"/>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630BE-16E8-ED42-AA4C-CA63D14620ED}"/>
              </a:ext>
            </a:extLst>
          </p:cNvPr>
          <p:cNvSpPr>
            <a:spLocks noGrp="1"/>
          </p:cNvSpPr>
          <p:nvPr>
            <p:ph type="title" idx="4294967295"/>
          </p:nvPr>
        </p:nvSpPr>
        <p:spPr>
          <a:xfrm>
            <a:off x="428625" y="130175"/>
            <a:ext cx="8761413" cy="708025"/>
          </a:xfrm>
        </p:spPr>
        <p:txBody>
          <a:bodyPr/>
          <a:lstStyle/>
          <a:p>
            <a:r>
              <a:rPr lang="en-US"/>
              <a:t>The if...else if Statement</a:t>
            </a:r>
          </a:p>
        </p:txBody>
      </p:sp>
      <p:sp>
        <p:nvSpPr>
          <p:cNvPr id="3" name="Content Placeholder 2">
            <a:extLst>
              <a:ext uri="{FF2B5EF4-FFF2-40B4-BE49-F238E27FC236}">
                <a16:creationId xmlns:a16="http://schemas.microsoft.com/office/drawing/2014/main" id="{AA0A382D-F2EC-374F-B36A-AA3425F4201F}"/>
              </a:ext>
            </a:extLst>
          </p:cNvPr>
          <p:cNvSpPr>
            <a:spLocks noGrp="1"/>
          </p:cNvSpPr>
          <p:nvPr>
            <p:ph idx="4294967295"/>
          </p:nvPr>
        </p:nvSpPr>
        <p:spPr>
          <a:xfrm>
            <a:off x="428625" y="1008063"/>
            <a:ext cx="8824913" cy="3416300"/>
          </a:xfrm>
        </p:spPr>
        <p:txBody>
          <a:bodyPr>
            <a:noAutofit/>
          </a:bodyPr>
          <a:lstStyle/>
          <a:p>
            <a:pPr marL="0" indent="0">
              <a:buNone/>
            </a:pPr>
            <a:r>
              <a:rPr lang="en-US" sz="1400"/>
              <a:t>Here’s the structure of the if...else if...else statement.</a:t>
            </a:r>
          </a:p>
          <a:p>
            <a:pPr marL="0" indent="0">
              <a:buNone/>
            </a:pPr>
            <a:r>
              <a:rPr lang="en-US" sz="1400"/>
              <a:t>if (conditional expression)</a:t>
            </a:r>
          </a:p>
          <a:p>
            <a:pPr marL="0" indent="0">
              <a:buNone/>
            </a:pPr>
            <a:r>
              <a:rPr lang="en-US" sz="1400"/>
              <a:t>{</a:t>
            </a:r>
          </a:p>
          <a:p>
            <a:pPr marL="0" indent="0">
              <a:buNone/>
            </a:pPr>
            <a:r>
              <a:rPr lang="en-US" sz="1400"/>
              <a:t> //Place statements here.</a:t>
            </a:r>
          </a:p>
          <a:p>
            <a:pPr marL="0" indent="0">
              <a:buNone/>
            </a:pPr>
            <a:r>
              <a:rPr lang="en-US" sz="1400"/>
              <a:t>}</a:t>
            </a:r>
          </a:p>
          <a:p>
            <a:pPr marL="0" indent="0">
              <a:buNone/>
            </a:pPr>
            <a:r>
              <a:rPr lang="en-US" sz="1400"/>
              <a:t>else if (conditional expression)</a:t>
            </a:r>
          </a:p>
          <a:p>
            <a:pPr marL="0" indent="0">
              <a:buNone/>
            </a:pPr>
            <a:r>
              <a:rPr lang="en-US" sz="1400"/>
              <a:t>{</a:t>
            </a:r>
          </a:p>
          <a:p>
            <a:pPr marL="0" indent="0">
              <a:buNone/>
            </a:pPr>
            <a:r>
              <a:rPr lang="en-US" sz="1400"/>
              <a:t> //Place statements here.</a:t>
            </a:r>
          </a:p>
          <a:p>
            <a:pPr marL="0" indent="0">
              <a:buNone/>
            </a:pPr>
            <a:r>
              <a:rPr lang="en-US" sz="1400"/>
              <a:t>}</a:t>
            </a:r>
          </a:p>
          <a:p>
            <a:pPr marL="0" indent="0">
              <a:buNone/>
            </a:pPr>
            <a:r>
              <a:rPr lang="en-US" sz="1400"/>
              <a:t>else</a:t>
            </a:r>
          </a:p>
          <a:p>
            <a:pPr marL="0" indent="0">
              <a:buNone/>
            </a:pPr>
            <a:r>
              <a:rPr lang="en-US" sz="1400"/>
              <a:t>{</a:t>
            </a:r>
          </a:p>
          <a:p>
            <a:pPr marL="0" indent="0">
              <a:buNone/>
            </a:pPr>
            <a:r>
              <a:rPr lang="en-US" sz="1400"/>
              <a:t> //Place statements here.</a:t>
            </a:r>
          </a:p>
          <a:p>
            <a:pPr marL="0" indent="0">
              <a:buNone/>
            </a:pPr>
            <a:r>
              <a:rPr lang="en-US" sz="1400"/>
              <a:t>}</a:t>
            </a:r>
          </a:p>
          <a:p>
            <a:pPr marL="0" indent="0">
              <a:buNone/>
            </a:pPr>
            <a:r>
              <a:rPr lang="en-US" sz="1400"/>
              <a:t>The if...else if....else statement contains three code blocks. Statements in the fi rst </a:t>
            </a:r>
          </a:p>
          <a:p>
            <a:pPr marL="0" indent="0">
              <a:buNone/>
            </a:pPr>
            <a:r>
              <a:rPr lang="en-US" sz="1400"/>
              <a:t>code block execute if the fi rst conditional expression is true. Statements in the second code block execute if the conditional expression in the else if portion is true. </a:t>
            </a:r>
          </a:p>
          <a:p>
            <a:pPr marL="0" indent="0">
              <a:buNone/>
            </a:pPr>
            <a:r>
              <a:rPr lang="en-US" sz="1400"/>
              <a:t>Statements in the third code block execute if neither the fi rst nor second conditional expression is true</a:t>
            </a:r>
          </a:p>
        </p:txBody>
      </p:sp>
    </p:spTree>
    <p:extLst>
      <p:ext uri="{BB962C8B-B14F-4D97-AF65-F5344CB8AC3E}">
        <p14:creationId xmlns:p14="http://schemas.microsoft.com/office/powerpoint/2010/main" val="1261197084"/>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B8C88-FD20-7B49-8A84-A2BB5CDA2AF2}"/>
              </a:ext>
            </a:extLst>
          </p:cNvPr>
          <p:cNvSpPr>
            <a:spLocks noGrp="1"/>
          </p:cNvSpPr>
          <p:nvPr>
            <p:ph type="title" idx="4294967295"/>
          </p:nvPr>
        </p:nvSpPr>
        <p:spPr>
          <a:xfrm rot="10800000" flipV="1">
            <a:off x="0" y="357189"/>
            <a:ext cx="8761413" cy="615950"/>
          </a:xfrm>
        </p:spPr>
        <p:txBody>
          <a:bodyPr/>
          <a:lstStyle/>
          <a:p>
            <a:r>
              <a:rPr lang="en-US"/>
              <a:t>Example</a:t>
            </a:r>
          </a:p>
        </p:txBody>
      </p:sp>
      <p:sp>
        <p:nvSpPr>
          <p:cNvPr id="3" name="Content Placeholder 2">
            <a:extLst>
              <a:ext uri="{FF2B5EF4-FFF2-40B4-BE49-F238E27FC236}">
                <a16:creationId xmlns:a16="http://schemas.microsoft.com/office/drawing/2014/main" id="{49758D15-DFD9-BA47-B2BD-4913C616EB68}"/>
              </a:ext>
            </a:extLst>
          </p:cNvPr>
          <p:cNvSpPr>
            <a:spLocks noGrp="1"/>
          </p:cNvSpPr>
          <p:nvPr>
            <p:ph idx="4294967295"/>
          </p:nvPr>
        </p:nvSpPr>
        <p:spPr>
          <a:xfrm>
            <a:off x="0" y="1327150"/>
            <a:ext cx="7548563" cy="5751513"/>
          </a:xfrm>
        </p:spPr>
        <p:txBody>
          <a:bodyPr>
            <a:normAutofit fontScale="25000" lnSpcReduction="20000"/>
          </a:bodyPr>
          <a:lstStyle/>
          <a:p>
            <a:pPr marL="0" indent="0">
              <a:buNone/>
            </a:pPr>
            <a:r>
              <a:rPr lang="en-US"/>
              <a:t>&lt;</a:t>
            </a:r>
            <a:r>
              <a:rPr lang="en-US" sz="4800"/>
              <a:t>body&gt;</a:t>
            </a:r>
          </a:p>
          <a:p>
            <a:pPr marL="0" indent="0">
              <a:buNone/>
            </a:pPr>
            <a:r>
              <a:rPr lang="en-US" sz="4800"/>
              <a:t> &lt;script language="Javascript" type="text/javascript"&gt;</a:t>
            </a:r>
          </a:p>
          <a:p>
            <a:pPr marL="0" indent="0">
              <a:buNone/>
            </a:pPr>
            <a:r>
              <a:rPr lang="en-US" sz="4800"/>
              <a:t> &lt;!--</a:t>
            </a:r>
          </a:p>
          <a:p>
            <a:pPr marL="0" indent="0">
              <a:buNone/>
            </a:pPr>
            <a:r>
              <a:rPr lang="en-US" sz="4800"/>
              <a:t> var userID</a:t>
            </a:r>
          </a:p>
          <a:p>
            <a:pPr marL="0" indent="0">
              <a:buNone/>
            </a:pPr>
            <a:r>
              <a:rPr lang="en-US" sz="4800"/>
              <a:t> var password</a:t>
            </a:r>
          </a:p>
          <a:p>
            <a:pPr marL="0" indent="0">
              <a:buNone/>
            </a:pPr>
            <a:r>
              <a:rPr lang="en-US" sz="4800"/>
              <a:t> userID = prompt('Enter user ID',' ')</a:t>
            </a:r>
          </a:p>
          <a:p>
            <a:pPr marL="0" indent="0">
              <a:buNone/>
            </a:pPr>
            <a:r>
              <a:rPr lang="en-US" sz="4800"/>
              <a:t> password = prompt('Enter password',' ')</a:t>
            </a:r>
          </a:p>
          <a:p>
            <a:pPr marL="0" indent="0">
              <a:buNone/>
            </a:pPr>
            <a:r>
              <a:rPr lang="en-US" sz="4800"/>
              <a:t> if (userID == 'ScubaBob' &amp;&amp; password == 'diving')</a:t>
            </a:r>
          </a:p>
          <a:p>
            <a:pPr marL="0" indent="0">
              <a:buNone/>
            </a:pPr>
            <a:r>
              <a:rPr lang="en-US" sz="4800"/>
              <a:t> {</a:t>
            </a:r>
          </a:p>
          <a:p>
            <a:pPr marL="0" indent="0">
              <a:buNone/>
            </a:pPr>
            <a:r>
              <a:rPr lang="en-US" sz="4800"/>
              <a:t> alert('Valid Login')</a:t>
            </a:r>
          </a:p>
          <a:p>
            <a:pPr marL="0" indent="0">
              <a:buNone/>
            </a:pPr>
            <a:r>
              <a:rPr lang="en-US" sz="4800"/>
              <a:t> }</a:t>
            </a:r>
          </a:p>
          <a:p>
            <a:pPr marL="0" indent="0">
              <a:buNone/>
            </a:pPr>
            <a:r>
              <a:rPr lang="en-US" sz="4800"/>
              <a:t> else if (userID == 'ScubaBob')</a:t>
            </a:r>
          </a:p>
          <a:p>
            <a:pPr marL="0" indent="0">
              <a:buNone/>
            </a:pPr>
            <a:r>
              <a:rPr lang="en-US" sz="4800"/>
              <a:t> {</a:t>
            </a:r>
          </a:p>
          <a:p>
            <a:pPr marL="0" indent="0">
              <a:buNone/>
            </a:pPr>
            <a:r>
              <a:rPr lang="en-US" sz="4800"/>
              <a:t> alert('Invalid Password’)</a:t>
            </a:r>
          </a:p>
          <a:p>
            <a:pPr marL="0" indent="0">
              <a:buNone/>
            </a:pPr>
            <a:r>
              <a:rPr lang="en-US" sz="4800"/>
              <a:t>} else</a:t>
            </a:r>
          </a:p>
          <a:p>
            <a:pPr marL="0" indent="0">
              <a:buNone/>
            </a:pPr>
            <a:r>
              <a:rPr lang="en-US" sz="4800"/>
              <a:t> {</a:t>
            </a:r>
          </a:p>
          <a:p>
            <a:pPr marL="0" indent="0">
              <a:buNone/>
            </a:pPr>
            <a:r>
              <a:rPr lang="en-US" sz="4800"/>
              <a:t> alert('Invalid User ID')</a:t>
            </a:r>
          </a:p>
          <a:p>
            <a:pPr marL="0" indent="0">
              <a:buNone/>
            </a:pPr>
            <a:r>
              <a:rPr lang="en-US" sz="4800"/>
              <a:t> }</a:t>
            </a:r>
          </a:p>
          <a:p>
            <a:pPr marL="0" indent="0">
              <a:buNone/>
            </a:pPr>
            <a:r>
              <a:rPr lang="en-US" sz="4800"/>
              <a:t> --&gt;</a:t>
            </a:r>
          </a:p>
          <a:p>
            <a:pPr marL="0" indent="0">
              <a:buNone/>
            </a:pPr>
            <a:r>
              <a:rPr lang="en-US" sz="4800"/>
              <a:t> &lt;/script&gt;</a:t>
            </a:r>
          </a:p>
        </p:txBody>
      </p:sp>
    </p:spTree>
    <p:extLst>
      <p:ext uri="{BB962C8B-B14F-4D97-AF65-F5344CB8AC3E}">
        <p14:creationId xmlns:p14="http://schemas.microsoft.com/office/powerpoint/2010/main" val="3792372216"/>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6A24B-AC8D-2C42-980C-CCE1530523C7}"/>
              </a:ext>
            </a:extLst>
          </p:cNvPr>
          <p:cNvSpPr>
            <a:spLocks noGrp="1"/>
          </p:cNvSpPr>
          <p:nvPr>
            <p:ph type="title"/>
          </p:nvPr>
        </p:nvSpPr>
        <p:spPr/>
        <p:txBody>
          <a:bodyPr/>
          <a:lstStyle/>
          <a:p>
            <a:r>
              <a:rPr lang="en-US" b="1" i="0">
                <a:solidFill>
                  <a:schemeClr val="bg1"/>
                </a:solidFill>
                <a:effectLst/>
                <a:latin typeface="Merriweather"/>
              </a:rPr>
              <a:t>nested-if</a:t>
            </a:r>
            <a:r>
              <a:rPr lang="en-US" b="1" i="0">
                <a:solidFill>
                  <a:srgbClr val="353535"/>
                </a:solidFill>
                <a:effectLst/>
                <a:latin typeface="Merriweather"/>
              </a:rPr>
              <a:t>:</a:t>
            </a:r>
            <a:r>
              <a:rPr lang="en-US" b="0" i="0">
                <a:solidFill>
                  <a:srgbClr val="353535"/>
                </a:solidFill>
                <a:effectLst/>
                <a:latin typeface="Merriweather"/>
              </a:rPr>
              <a:t> </a:t>
            </a:r>
            <a:br>
              <a:rPr lang="en-US" b="0" i="0">
                <a:solidFill>
                  <a:srgbClr val="353535"/>
                </a:solidFill>
                <a:effectLst/>
                <a:latin typeface="Merriweather"/>
              </a:rPr>
            </a:br>
            <a:endParaRPr lang="en-US"/>
          </a:p>
        </p:txBody>
      </p:sp>
      <p:sp>
        <p:nvSpPr>
          <p:cNvPr id="3" name="Content Placeholder 2">
            <a:extLst>
              <a:ext uri="{FF2B5EF4-FFF2-40B4-BE49-F238E27FC236}">
                <a16:creationId xmlns:a16="http://schemas.microsoft.com/office/drawing/2014/main" id="{6CB055BA-B7E7-9245-84AB-37FAFD1102A4}"/>
              </a:ext>
            </a:extLst>
          </p:cNvPr>
          <p:cNvSpPr>
            <a:spLocks noGrp="1"/>
          </p:cNvSpPr>
          <p:nvPr>
            <p:ph idx="1"/>
          </p:nvPr>
        </p:nvSpPr>
        <p:spPr/>
        <p:txBody>
          <a:bodyPr>
            <a:normAutofit/>
          </a:bodyPr>
          <a:lstStyle/>
          <a:p>
            <a:pPr marL="0" indent="0">
              <a:buNone/>
            </a:pPr>
            <a:r>
              <a:rPr lang="en-US" b="0" i="0">
                <a:solidFill>
                  <a:srgbClr val="353535"/>
                </a:solidFill>
                <a:effectLst/>
                <a:latin typeface="Merriweather"/>
              </a:rPr>
              <a:t>A nested if is an if statement that is the target of another if or else. Nested if statements means an if statement inside an if statement. Yes, JavaScript allows us to nest if statements within if statements. i.e, we can place an if statement inside another if statement.</a:t>
            </a:r>
            <a:br>
              <a:rPr lang="en-US"/>
            </a:br>
            <a:r>
              <a:rPr lang="en-US" b="0" i="0">
                <a:solidFill>
                  <a:srgbClr val="353535"/>
                </a:solidFill>
                <a:effectLst/>
                <a:latin typeface="Merriweather"/>
              </a:rPr>
              <a:t>Syntax:</a:t>
            </a:r>
          </a:p>
          <a:p>
            <a:pPr marL="0" indent="0">
              <a:buNone/>
            </a:pPr>
            <a:r>
              <a:rPr lang="en-US" b="0" i="0">
                <a:solidFill>
                  <a:srgbClr val="353535"/>
                </a:solidFill>
                <a:effectLst/>
                <a:latin typeface="Merriweather"/>
              </a:rPr>
              <a:t>if</a:t>
            </a:r>
            <a:r>
              <a:rPr lang="en-US"/>
              <a:t> (condition1)</a:t>
            </a:r>
          </a:p>
          <a:p>
            <a:pPr marL="0" indent="0">
              <a:buNone/>
            </a:pPr>
            <a:r>
              <a:rPr lang="en-US"/>
              <a:t> { // Executes when condition1 is true</a:t>
            </a:r>
          </a:p>
          <a:p>
            <a:pPr marL="0" indent="0">
              <a:buNone/>
            </a:pPr>
            <a:r>
              <a:rPr lang="en-US"/>
              <a:t> if (condition2)</a:t>
            </a:r>
          </a:p>
          <a:p>
            <a:pPr marL="0" indent="0">
              <a:buNone/>
            </a:pPr>
            <a:r>
              <a:rPr lang="en-US"/>
              <a:t> { // Executes when condition2 is true } }</a:t>
            </a:r>
          </a:p>
        </p:txBody>
      </p:sp>
    </p:spTree>
    <p:extLst>
      <p:ext uri="{BB962C8B-B14F-4D97-AF65-F5344CB8AC3E}">
        <p14:creationId xmlns:p14="http://schemas.microsoft.com/office/powerpoint/2010/main" val="698255060"/>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8F9A70-DCDA-6449-B374-4BE572D8E147}"/>
              </a:ext>
            </a:extLst>
          </p:cNvPr>
          <p:cNvSpPr>
            <a:spLocks noGrp="1"/>
          </p:cNvSpPr>
          <p:nvPr>
            <p:ph idx="4294967295"/>
          </p:nvPr>
        </p:nvSpPr>
        <p:spPr>
          <a:xfrm>
            <a:off x="1059656" y="666750"/>
            <a:ext cx="8824913" cy="4757737"/>
          </a:xfrm>
        </p:spPr>
        <p:txBody>
          <a:bodyPr>
            <a:normAutofit fontScale="25000" lnSpcReduction="20000"/>
          </a:bodyPr>
          <a:lstStyle/>
          <a:p>
            <a:pPr marL="0" indent="0">
              <a:buNone/>
            </a:pPr>
            <a:r>
              <a:rPr lang="en-US" sz="6400"/>
              <a:t>switch...case statement tells the browser to compare a switch value with a series of case values. If the switch value matches a case value, then the browser </a:t>
            </a:r>
          </a:p>
          <a:p>
            <a:pPr marL="0" indent="0">
              <a:buNone/>
            </a:pPr>
            <a:r>
              <a:rPr lang="en-US" sz="6400"/>
              <a:t>executes statements that are placed beneath the case value. A switch...case statement has eight parts:</a:t>
            </a:r>
          </a:p>
          <a:p>
            <a:pPr marL="0" indent="0">
              <a:buNone/>
            </a:pPr>
            <a:r>
              <a:rPr lang="en-US" sz="6400"/>
              <a:t>• The switch keyword.</a:t>
            </a:r>
          </a:p>
          <a:p>
            <a:pPr marL="0" indent="0">
              <a:buNone/>
            </a:pPr>
            <a:r>
              <a:rPr lang="en-US" sz="6400"/>
              <a:t>• A switch value is compared to case values; the switch value must be placed </a:t>
            </a:r>
          </a:p>
          <a:p>
            <a:pPr marL="0" indent="0">
              <a:buNone/>
            </a:pPr>
            <a:r>
              <a:rPr lang="en-US" sz="6400"/>
              <a:t>within parentheses.</a:t>
            </a:r>
          </a:p>
          <a:p>
            <a:pPr marL="0" indent="0">
              <a:buNone/>
            </a:pPr>
            <a:r>
              <a:rPr lang="en-US" sz="6400"/>
              <a:t>• The case keyword.</a:t>
            </a:r>
          </a:p>
          <a:p>
            <a:pPr marL="0" indent="0">
              <a:buNone/>
            </a:pPr>
            <a:r>
              <a:rPr lang="en-US" sz="6400"/>
              <a:t>• A case value is compared to the switch value; the case value must be placed </a:t>
            </a:r>
          </a:p>
          <a:p>
            <a:pPr marL="0" indent="0">
              <a:buNone/>
            </a:pPr>
            <a:r>
              <a:rPr lang="en-US" sz="6400"/>
              <a:t>between the case keyword and a colon.</a:t>
            </a:r>
          </a:p>
          <a:p>
            <a:pPr marL="0" indent="0">
              <a:buNone/>
            </a:pPr>
            <a:r>
              <a:rPr lang="en-US" sz="6400"/>
              <a:t>• Case statements are beneath a case value and are executed if the case value </a:t>
            </a:r>
          </a:p>
          <a:p>
            <a:pPr marL="0" indent="0">
              <a:buNone/>
            </a:pPr>
            <a:r>
              <a:rPr lang="en-US" sz="6400"/>
              <a:t>matches the switch value.</a:t>
            </a:r>
          </a:p>
          <a:p>
            <a:pPr marL="0" indent="0">
              <a:buNone/>
            </a:pPr>
            <a:r>
              <a:rPr lang="en-US" sz="6400"/>
              <a:t>• The break keyword (optional) tells the browser to skip all the other </a:t>
            </a:r>
          </a:p>
          <a:p>
            <a:pPr marL="0" indent="0">
              <a:buNone/>
            </a:pPr>
            <a:r>
              <a:rPr lang="en-US" sz="6400"/>
              <a:t>cases and execute the statement that appears at the end of the switch...case </a:t>
            </a:r>
          </a:p>
          <a:p>
            <a:pPr marL="0" indent="0">
              <a:buNone/>
            </a:pPr>
            <a:r>
              <a:rPr lang="en-US" sz="6400"/>
              <a:t>statement.</a:t>
            </a:r>
          </a:p>
          <a:p>
            <a:pPr marL="0" indent="0">
              <a:buNone/>
            </a:pPr>
            <a:r>
              <a:rPr lang="en-US" sz="6400"/>
              <a:t>• The default keyword (optional) contains statements that are executed </a:t>
            </a:r>
          </a:p>
          <a:p>
            <a:pPr marL="0" indent="0">
              <a:buNone/>
            </a:pPr>
            <a:r>
              <a:rPr lang="en-US" sz="6400"/>
              <a:t>if none of the case values match the switch value.</a:t>
            </a:r>
          </a:p>
          <a:p>
            <a:pPr marL="0" indent="0">
              <a:buNone/>
            </a:pPr>
            <a:r>
              <a:rPr lang="en-US" sz="6400"/>
              <a:t>• Open and close French braces defi ne the body of the switch...case </a:t>
            </a:r>
          </a:p>
        </p:txBody>
      </p:sp>
    </p:spTree>
    <p:extLst>
      <p:ext uri="{BB962C8B-B14F-4D97-AF65-F5344CB8AC3E}">
        <p14:creationId xmlns:p14="http://schemas.microsoft.com/office/powerpoint/2010/main" val="2728924918"/>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89E58-8808-E54D-93C9-DD605B272EA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C490DB2-73AC-C34C-B695-6639D6F2283B}"/>
              </a:ext>
            </a:extLst>
          </p:cNvPr>
          <p:cNvSpPr>
            <a:spLocks noGrp="1"/>
          </p:cNvSpPr>
          <p:nvPr>
            <p:ph idx="1"/>
          </p:nvPr>
        </p:nvSpPr>
        <p:spPr/>
        <p:txBody>
          <a:bodyPr>
            <a:normAutofit fontScale="70000" lnSpcReduction="20000"/>
          </a:bodyPr>
          <a:lstStyle/>
          <a:p>
            <a:pPr marL="0" indent="0">
              <a:buNone/>
            </a:pPr>
            <a:r>
              <a:rPr lang="en-US"/>
              <a:t>Here’s how a switch...case statement is structured:</a:t>
            </a:r>
          </a:p>
          <a:p>
            <a:pPr marL="0" indent="0">
              <a:buNone/>
            </a:pPr>
            <a:r>
              <a:rPr lang="en-US"/>
              <a:t>switch (value)</a:t>
            </a:r>
          </a:p>
          <a:p>
            <a:pPr marL="0" indent="0">
              <a:buNone/>
            </a:pPr>
            <a:r>
              <a:rPr lang="en-US"/>
              <a:t>{</a:t>
            </a:r>
          </a:p>
          <a:p>
            <a:pPr marL="0" indent="0">
              <a:buNone/>
            </a:pPr>
            <a:r>
              <a:rPr lang="en-US"/>
              <a:t> case value1:</a:t>
            </a:r>
          </a:p>
          <a:p>
            <a:pPr marL="0" indent="0">
              <a:buNone/>
            </a:pPr>
            <a:r>
              <a:rPr lang="en-US"/>
              <a:t> //Place statements here.</a:t>
            </a:r>
          </a:p>
          <a:p>
            <a:pPr marL="0" indent="0">
              <a:buNone/>
            </a:pPr>
            <a:r>
              <a:rPr lang="en-US"/>
              <a:t> break;</a:t>
            </a:r>
          </a:p>
          <a:p>
            <a:pPr marL="0" indent="0">
              <a:buNone/>
            </a:pPr>
            <a:r>
              <a:rPr lang="en-US"/>
              <a:t> case value2:</a:t>
            </a:r>
          </a:p>
          <a:p>
            <a:pPr marL="0" indent="0">
              <a:buNone/>
            </a:pPr>
            <a:r>
              <a:rPr lang="en-US"/>
              <a:t> //Place statements here.</a:t>
            </a:r>
          </a:p>
          <a:p>
            <a:pPr marL="0" indent="0">
              <a:buNone/>
            </a:pPr>
            <a:r>
              <a:rPr lang="en-US"/>
              <a:t> break;</a:t>
            </a:r>
          </a:p>
          <a:p>
            <a:pPr marL="0" indent="0">
              <a:buNone/>
            </a:pPr>
            <a:r>
              <a:rPr lang="en-US"/>
              <a:t> default:</a:t>
            </a:r>
          </a:p>
          <a:p>
            <a:pPr marL="0" indent="0">
              <a:buNone/>
            </a:pPr>
            <a:r>
              <a:rPr lang="en-US"/>
              <a:t> //Place statements here.</a:t>
            </a:r>
          </a:p>
          <a:p>
            <a:pPr marL="0" indent="0">
              <a:buNone/>
            </a:pPr>
            <a:r>
              <a:rPr lang="en-US"/>
              <a:t>}</a:t>
            </a:r>
          </a:p>
          <a:p>
            <a:endParaRPr lang="en-US"/>
          </a:p>
        </p:txBody>
      </p:sp>
    </p:spTree>
    <p:extLst>
      <p:ext uri="{BB962C8B-B14F-4D97-AF65-F5344CB8AC3E}">
        <p14:creationId xmlns:p14="http://schemas.microsoft.com/office/powerpoint/2010/main" val="925224355"/>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9B125-0FAA-3740-A850-1F9E26852967}"/>
              </a:ext>
            </a:extLst>
          </p:cNvPr>
          <p:cNvSpPr>
            <a:spLocks noGrp="1"/>
          </p:cNvSpPr>
          <p:nvPr>
            <p:ph type="title"/>
          </p:nvPr>
        </p:nvSpPr>
        <p:spPr/>
        <p:txBody>
          <a:bodyPr/>
          <a:lstStyle/>
          <a:p>
            <a:r>
              <a:rPr lang="en-US"/>
              <a:t>Types of Operators</a:t>
            </a:r>
            <a:br>
              <a:rPr lang="en-US"/>
            </a:br>
            <a:endParaRPr lang="en-US"/>
          </a:p>
        </p:txBody>
      </p:sp>
      <p:sp>
        <p:nvSpPr>
          <p:cNvPr id="3" name="Content Placeholder 2">
            <a:extLst>
              <a:ext uri="{FF2B5EF4-FFF2-40B4-BE49-F238E27FC236}">
                <a16:creationId xmlns:a16="http://schemas.microsoft.com/office/drawing/2014/main" id="{06D9C0D6-8358-5E40-856F-F0D4445679DA}"/>
              </a:ext>
            </a:extLst>
          </p:cNvPr>
          <p:cNvSpPr>
            <a:spLocks noGrp="1"/>
          </p:cNvSpPr>
          <p:nvPr>
            <p:ph idx="1"/>
          </p:nvPr>
        </p:nvSpPr>
        <p:spPr/>
        <p:txBody>
          <a:bodyPr/>
          <a:lstStyle/>
          <a:p>
            <a:r>
              <a:rPr lang="en-US"/>
              <a:t>JavaScript uses fi ve types of operators: arithmetic operators, logical operators, assignment operators, comparison operators, and conditional operators. </a:t>
            </a:r>
          </a:p>
          <a:p>
            <a:pPr>
              <a:buFont typeface="+mj-lt"/>
              <a:buAutoNum type="arabicPeriod"/>
            </a:pPr>
            <a:r>
              <a:rPr lang="en-US"/>
              <a:t>Aritmatic operators</a:t>
            </a:r>
          </a:p>
          <a:p>
            <a:pPr>
              <a:buFont typeface="+mj-lt"/>
              <a:buAutoNum type="arabicPeriod"/>
            </a:pPr>
            <a:endParaRPr lang="en-US"/>
          </a:p>
        </p:txBody>
      </p:sp>
      <p:graphicFrame>
        <p:nvGraphicFramePr>
          <p:cNvPr id="8" name="Table 8">
            <a:extLst>
              <a:ext uri="{FF2B5EF4-FFF2-40B4-BE49-F238E27FC236}">
                <a16:creationId xmlns:a16="http://schemas.microsoft.com/office/drawing/2014/main" id="{ACE46C88-9F30-5A4A-83A8-D72EA3697692}"/>
              </a:ext>
            </a:extLst>
          </p:cNvPr>
          <p:cNvGraphicFramePr>
            <a:graphicFrameLocks noGrp="1"/>
          </p:cNvGraphicFramePr>
          <p:nvPr>
            <p:extLst>
              <p:ext uri="{D42A27DB-BD31-4B8C-83A1-F6EECF244321}">
                <p14:modId xmlns:p14="http://schemas.microsoft.com/office/powerpoint/2010/main" val="2422626879"/>
              </p:ext>
            </p:extLst>
          </p:nvPr>
        </p:nvGraphicFramePr>
        <p:xfrm>
          <a:off x="4020344" y="3429000"/>
          <a:ext cx="5418666" cy="32359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085485673"/>
                    </a:ext>
                  </a:extLst>
                </a:gridCol>
                <a:gridCol w="2709333">
                  <a:extLst>
                    <a:ext uri="{9D8B030D-6E8A-4147-A177-3AD203B41FA5}">
                      <a16:colId xmlns:a16="http://schemas.microsoft.com/office/drawing/2014/main" val="819198130"/>
                    </a:ext>
                  </a:extLst>
                </a:gridCol>
              </a:tblGrid>
              <a:tr h="370840">
                <a:tc>
                  <a:txBody>
                    <a:bodyPr/>
                    <a:lstStyle/>
                    <a:p>
                      <a:r>
                        <a:rPr lang="en-US"/>
                        <a:t>Operator</a:t>
                      </a:r>
                    </a:p>
                  </a:txBody>
                  <a:tcPr/>
                </a:tc>
                <a:tc>
                  <a:txBody>
                    <a:bodyPr/>
                    <a:lstStyle/>
                    <a:p>
                      <a:r>
                        <a:rPr lang="en-US"/>
                        <a:t>Meaning</a:t>
                      </a:r>
                    </a:p>
                  </a:txBody>
                  <a:tcPr/>
                </a:tc>
                <a:extLst>
                  <a:ext uri="{0D108BD9-81ED-4DB2-BD59-A6C34878D82A}">
                    <a16:rowId xmlns:a16="http://schemas.microsoft.com/office/drawing/2014/main" val="4053306740"/>
                  </a:ext>
                </a:extLst>
              </a:tr>
              <a:tr h="370840">
                <a:tc>
                  <a:txBody>
                    <a:bodyPr/>
                    <a:lstStyle/>
                    <a:p>
                      <a:r>
                        <a:rPr lang="en-US"/>
                        <a:t>+ </a:t>
                      </a:r>
                    </a:p>
                  </a:txBody>
                  <a:tcPr/>
                </a:tc>
                <a:tc>
                  <a:txBody>
                    <a:bodyPr/>
                    <a:lstStyle/>
                    <a:p>
                      <a:r>
                        <a:rPr lang="en-US"/>
                        <a:t>Addition</a:t>
                      </a:r>
                    </a:p>
                  </a:txBody>
                  <a:tcPr/>
                </a:tc>
                <a:extLst>
                  <a:ext uri="{0D108BD9-81ED-4DB2-BD59-A6C34878D82A}">
                    <a16:rowId xmlns:a16="http://schemas.microsoft.com/office/drawing/2014/main" val="3671569655"/>
                  </a:ext>
                </a:extLst>
              </a:tr>
              <a:tr h="370840">
                <a:tc>
                  <a:txBody>
                    <a:bodyPr/>
                    <a:lstStyle/>
                    <a:p>
                      <a:r>
                        <a:rPr lang="en-US"/>
                        <a:t> -</a:t>
                      </a:r>
                    </a:p>
                  </a:txBody>
                  <a:tcPr/>
                </a:tc>
                <a:tc>
                  <a:txBody>
                    <a:bodyPr/>
                    <a:lstStyle/>
                    <a:p>
                      <a:r>
                        <a:rPr lang="en-US"/>
                        <a:t>Subtraction</a:t>
                      </a:r>
                    </a:p>
                  </a:txBody>
                  <a:tcPr/>
                </a:tc>
                <a:extLst>
                  <a:ext uri="{0D108BD9-81ED-4DB2-BD59-A6C34878D82A}">
                    <a16:rowId xmlns:a16="http://schemas.microsoft.com/office/drawing/2014/main" val="2014756085"/>
                  </a:ext>
                </a:extLst>
              </a:tr>
              <a:tr h="370840">
                <a:tc>
                  <a:txBody>
                    <a:bodyPr/>
                    <a:lstStyle/>
                    <a:p>
                      <a:r>
                        <a:rPr lang="en-US"/>
                        <a:t>*</a:t>
                      </a:r>
                    </a:p>
                  </a:txBody>
                  <a:tcPr/>
                </a:tc>
                <a:tc>
                  <a:txBody>
                    <a:bodyPr/>
                    <a:lstStyle/>
                    <a:p>
                      <a:r>
                        <a:rPr lang="en-US"/>
                        <a:t>Multiplication</a:t>
                      </a:r>
                    </a:p>
                  </a:txBody>
                  <a:tcPr/>
                </a:tc>
                <a:extLst>
                  <a:ext uri="{0D108BD9-81ED-4DB2-BD59-A6C34878D82A}">
                    <a16:rowId xmlns:a16="http://schemas.microsoft.com/office/drawing/2014/main" val="2583084690"/>
                  </a:ext>
                </a:extLst>
              </a:tr>
              <a:tr h="370840">
                <a:tc>
                  <a:txBody>
                    <a:bodyPr/>
                    <a:lstStyle/>
                    <a:p>
                      <a:r>
                        <a:rPr lang="en-US"/>
                        <a:t>/</a:t>
                      </a:r>
                    </a:p>
                  </a:txBody>
                  <a:tcPr/>
                </a:tc>
                <a:tc>
                  <a:txBody>
                    <a:bodyPr/>
                    <a:lstStyle/>
                    <a:p>
                      <a:r>
                        <a:rPr lang="en-US"/>
                        <a:t>Division</a:t>
                      </a:r>
                    </a:p>
                  </a:txBody>
                  <a:tcPr/>
                </a:tc>
                <a:extLst>
                  <a:ext uri="{0D108BD9-81ED-4DB2-BD59-A6C34878D82A}">
                    <a16:rowId xmlns:a16="http://schemas.microsoft.com/office/drawing/2014/main" val="3934309169"/>
                  </a:ext>
                </a:extLst>
              </a:tr>
              <a:tr h="370840">
                <a:tc>
                  <a:txBody>
                    <a:bodyPr/>
                    <a:lstStyle/>
                    <a:p>
                      <a:r>
                        <a:rPr lang="en-US"/>
                        <a:t>%</a:t>
                      </a:r>
                    </a:p>
                  </a:txBody>
                  <a:tcPr/>
                </a:tc>
                <a:tc>
                  <a:txBody>
                    <a:bodyPr/>
                    <a:lstStyle/>
                    <a:p>
                      <a:r>
                        <a:rPr lang="en-US"/>
                        <a:t>Modulus</a:t>
                      </a:r>
                    </a:p>
                  </a:txBody>
                  <a:tcPr/>
                </a:tc>
                <a:extLst>
                  <a:ext uri="{0D108BD9-81ED-4DB2-BD59-A6C34878D82A}">
                    <a16:rowId xmlns:a16="http://schemas.microsoft.com/office/drawing/2014/main" val="239108528"/>
                  </a:ext>
                </a:extLst>
              </a:tr>
              <a:tr h="370840">
                <a:tc>
                  <a:txBody>
                    <a:bodyPr/>
                    <a:lstStyle/>
                    <a:p>
                      <a:r>
                        <a:rPr lang="en-US"/>
                        <a:t>++</a:t>
                      </a:r>
                    </a:p>
                  </a:txBody>
                  <a:tcPr/>
                </a:tc>
                <a:tc>
                  <a:txBody>
                    <a:bodyPr/>
                    <a:lstStyle/>
                    <a:p>
                      <a:r>
                        <a:rPr lang="en-US"/>
                        <a:t>Incremented by 1</a:t>
                      </a:r>
                    </a:p>
                  </a:txBody>
                  <a:tcPr/>
                </a:tc>
                <a:extLst>
                  <a:ext uri="{0D108BD9-81ED-4DB2-BD59-A6C34878D82A}">
                    <a16:rowId xmlns:a16="http://schemas.microsoft.com/office/drawing/2014/main" val="1520720286"/>
                  </a:ext>
                </a:extLst>
              </a:tr>
              <a:tr h="370840">
                <a:tc>
                  <a:txBody>
                    <a:bodyPr/>
                    <a:lstStyle/>
                    <a:p>
                      <a:endParaRPr lang="en-US"/>
                    </a:p>
                    <a:p>
                      <a:r>
                        <a:rPr lang="en-US"/>
                        <a:t>-- </a:t>
                      </a:r>
                    </a:p>
                  </a:txBody>
                  <a:tcPr/>
                </a:tc>
                <a:tc>
                  <a:txBody>
                    <a:bodyPr/>
                    <a:lstStyle/>
                    <a:p>
                      <a:r>
                        <a:rPr lang="en-US"/>
                        <a:t>Decrement by 1</a:t>
                      </a:r>
                    </a:p>
                  </a:txBody>
                  <a:tcPr/>
                </a:tc>
                <a:extLst>
                  <a:ext uri="{0D108BD9-81ED-4DB2-BD59-A6C34878D82A}">
                    <a16:rowId xmlns:a16="http://schemas.microsoft.com/office/drawing/2014/main" val="2553114717"/>
                  </a:ext>
                </a:extLst>
              </a:tr>
            </a:tbl>
          </a:graphicData>
        </a:graphic>
      </p:graphicFrame>
    </p:spTree>
    <p:extLst>
      <p:ext uri="{BB962C8B-B14F-4D97-AF65-F5344CB8AC3E}">
        <p14:creationId xmlns:p14="http://schemas.microsoft.com/office/powerpoint/2010/main" val="206241407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6D2B6-9251-CD41-B113-67BF16556B51}"/>
              </a:ext>
            </a:extLst>
          </p:cNvPr>
          <p:cNvSpPr>
            <a:spLocks noGrp="1"/>
          </p:cNvSpPr>
          <p:nvPr>
            <p:ph type="title"/>
          </p:nvPr>
        </p:nvSpPr>
        <p:spPr/>
        <p:txBody>
          <a:bodyPr/>
          <a:lstStyle/>
          <a:p>
            <a:r>
              <a:rPr lang="en-US"/>
              <a:t>Example</a:t>
            </a:r>
          </a:p>
        </p:txBody>
      </p:sp>
      <p:sp>
        <p:nvSpPr>
          <p:cNvPr id="7" name="Content Placeholder 6">
            <a:extLst>
              <a:ext uri="{FF2B5EF4-FFF2-40B4-BE49-F238E27FC236}">
                <a16:creationId xmlns:a16="http://schemas.microsoft.com/office/drawing/2014/main" id="{FCAE2FB8-40BC-3C46-92C1-3BDA91E85ACF}"/>
              </a:ext>
            </a:extLst>
          </p:cNvPr>
          <p:cNvSpPr>
            <a:spLocks noGrp="1"/>
          </p:cNvSpPr>
          <p:nvPr>
            <p:ph idx="1"/>
          </p:nvPr>
        </p:nvSpPr>
        <p:spPr>
          <a:xfrm>
            <a:off x="1238297" y="2198687"/>
            <a:ext cx="8825659" cy="3416300"/>
          </a:xfrm>
        </p:spPr>
        <p:txBody>
          <a:bodyPr>
            <a:normAutofit fontScale="25000" lnSpcReduction="20000"/>
          </a:bodyPr>
          <a:lstStyle/>
          <a:p>
            <a:pPr marL="0" indent="0">
              <a:buNone/>
            </a:pPr>
            <a:r>
              <a:rPr lang="en-US"/>
              <a:t>&lt;</a:t>
            </a:r>
            <a:r>
              <a:rPr lang="en-US" sz="6400"/>
              <a:t>html&gt;</a:t>
            </a:r>
          </a:p>
          <a:p>
            <a:pPr marL="0" indent="0">
              <a:buNone/>
            </a:pPr>
            <a:r>
              <a:rPr lang="en-US" sz="6400"/>
              <a:t>&lt;head&gt;</a:t>
            </a:r>
          </a:p>
          <a:p>
            <a:pPr marL="0" indent="0">
              <a:buNone/>
            </a:pPr>
            <a:r>
              <a:rPr lang="en-US" sz="6400"/>
              <a:t> &lt;title&gt;Incremental operator&lt;/title&gt;</a:t>
            </a:r>
          </a:p>
          <a:p>
            <a:pPr marL="0" indent="0">
              <a:buNone/>
            </a:pPr>
            <a:r>
              <a:rPr lang="en-US" sz="6400"/>
              <a:t>&lt;/head&gt;</a:t>
            </a:r>
          </a:p>
          <a:p>
            <a:pPr marL="0" indent="0">
              <a:buNone/>
            </a:pPr>
            <a:r>
              <a:rPr lang="en-US" sz="6400"/>
              <a:t> &lt;body&gt;</a:t>
            </a:r>
          </a:p>
          <a:p>
            <a:pPr marL="0" indent="0">
              <a:buNone/>
            </a:pPr>
            <a:r>
              <a:rPr lang="en-US" sz="6400"/>
              <a:t> &lt;script language="Javascript" type="text/javascript"&gt;</a:t>
            </a:r>
          </a:p>
          <a:p>
            <a:pPr marL="0" indent="0">
              <a:buNone/>
            </a:pPr>
            <a:r>
              <a:rPr lang="en-US" sz="6400"/>
              <a:t> var a = 5</a:t>
            </a:r>
          </a:p>
          <a:p>
            <a:pPr marL="0" indent="0">
              <a:buNone/>
            </a:pPr>
            <a:r>
              <a:rPr lang="en-US" sz="6400"/>
              <a:t> ++a</a:t>
            </a:r>
          </a:p>
          <a:p>
            <a:pPr marL="0" indent="0">
              <a:buNone/>
            </a:pPr>
            <a:r>
              <a:rPr lang="en-US" sz="6400"/>
              <a:t> alert('The value of a is ' + a)</a:t>
            </a:r>
          </a:p>
          <a:p>
            <a:pPr marL="0" indent="0">
              <a:buNone/>
            </a:pPr>
            <a:r>
              <a:rPr lang="en-US" sz="6400"/>
              <a:t> &lt;/script&gt;</a:t>
            </a:r>
          </a:p>
          <a:p>
            <a:pPr marL="0" indent="0">
              <a:buNone/>
            </a:pPr>
            <a:r>
              <a:rPr lang="en-US" sz="6400"/>
              <a:t> &lt;/body&gt;</a:t>
            </a:r>
          </a:p>
          <a:p>
            <a:pPr marL="0" indent="0">
              <a:buNone/>
            </a:pPr>
            <a:r>
              <a:rPr lang="en-US" sz="6400"/>
              <a:t>&lt;/html&gt;</a:t>
            </a:r>
          </a:p>
        </p:txBody>
      </p:sp>
    </p:spTree>
    <p:extLst>
      <p:ext uri="{BB962C8B-B14F-4D97-AF65-F5344CB8AC3E}">
        <p14:creationId xmlns:p14="http://schemas.microsoft.com/office/powerpoint/2010/main" val="3992211335"/>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BB092-855F-A14D-A218-889197D906A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35A3804-5B28-0A40-9B18-9F972DCF2791}"/>
              </a:ext>
            </a:extLst>
          </p:cNvPr>
          <p:cNvSpPr>
            <a:spLocks noGrp="1"/>
          </p:cNvSpPr>
          <p:nvPr>
            <p:ph idx="1"/>
          </p:nvPr>
        </p:nvSpPr>
        <p:spPr/>
        <p:txBody>
          <a:bodyPr/>
          <a:lstStyle/>
          <a:p>
            <a:pPr marL="0" indent="0">
              <a:buNone/>
            </a:pPr>
            <a:r>
              <a:rPr lang="en-US"/>
              <a:t>2. Logical Operators</a:t>
            </a:r>
          </a:p>
          <a:p>
            <a:pPr marL="0" indent="0">
              <a:buNone/>
            </a:pPr>
            <a:r>
              <a:rPr lang="en-US"/>
              <a:t>Logical operators are used to combine two logical expressions into one </a:t>
            </a:r>
          </a:p>
          <a:p>
            <a:pPr marL="0" indent="0">
              <a:buNone/>
            </a:pPr>
            <a:r>
              <a:rPr lang="en-US"/>
              <a:t>expression. A logical expression is an expression that evaluates to either true or false.</a:t>
            </a:r>
          </a:p>
          <a:p>
            <a:pPr marL="0" indent="0">
              <a:buNone/>
            </a:pPr>
            <a:r>
              <a:rPr lang="en-US"/>
              <a:t>Operator ------Description</a:t>
            </a:r>
          </a:p>
          <a:p>
            <a:pPr marL="0" indent="0">
              <a:buNone/>
            </a:pPr>
            <a:r>
              <a:rPr lang="en-US"/>
              <a:t>&amp;&amp;----- AND</a:t>
            </a:r>
          </a:p>
          <a:p>
            <a:pPr marL="0" indent="0">
              <a:buNone/>
            </a:pPr>
            <a:r>
              <a:rPr lang="en-US"/>
              <a:t>|| --------OR</a:t>
            </a:r>
          </a:p>
          <a:p>
            <a:pPr marL="0" indent="0">
              <a:buNone/>
            </a:pPr>
            <a:r>
              <a:rPr lang="en-US"/>
              <a:t>! --------NOT</a:t>
            </a:r>
          </a:p>
        </p:txBody>
      </p:sp>
    </p:spTree>
    <p:extLst>
      <p:ext uri="{BB962C8B-B14F-4D97-AF65-F5344CB8AC3E}">
        <p14:creationId xmlns:p14="http://schemas.microsoft.com/office/powerpoint/2010/main" val="2241028522"/>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8F867E-272D-194C-B08E-3454118E8261}"/>
              </a:ext>
            </a:extLst>
          </p:cNvPr>
          <p:cNvSpPr>
            <a:spLocks noGrp="1"/>
          </p:cNvSpPr>
          <p:nvPr>
            <p:ph idx="4294967295"/>
          </p:nvPr>
        </p:nvSpPr>
        <p:spPr>
          <a:xfrm>
            <a:off x="549990" y="215335"/>
            <a:ext cx="8824913" cy="3416300"/>
          </a:xfrm>
        </p:spPr>
        <p:txBody>
          <a:bodyPr>
            <a:noAutofit/>
          </a:bodyPr>
          <a:lstStyle/>
          <a:p>
            <a:pPr marL="0" indent="0">
              <a:buNone/>
            </a:pPr>
            <a:r>
              <a:rPr lang="en-US" sz="1600"/>
              <a:t>&lt;HTML&gt;</a:t>
            </a:r>
          </a:p>
          <a:p>
            <a:pPr marL="0" indent="0">
              <a:buNone/>
            </a:pPr>
            <a:r>
              <a:rPr lang="en-US" sz="1600"/>
              <a:t>&lt;head&gt;</a:t>
            </a:r>
          </a:p>
          <a:p>
            <a:pPr marL="0" indent="0">
              <a:buNone/>
            </a:pPr>
            <a:r>
              <a:rPr lang="en-US" sz="1600"/>
              <a:t> &lt;title&gt;Validate userID and Password&lt;/title&gt;</a:t>
            </a:r>
          </a:p>
          <a:p>
            <a:pPr marL="0" indent="0">
              <a:buNone/>
            </a:pPr>
            <a:r>
              <a:rPr lang="en-US" sz="1600"/>
              <a:t>&lt;/head&gt;</a:t>
            </a:r>
          </a:p>
          <a:p>
            <a:pPr marL="0" indent="0">
              <a:buNone/>
            </a:pPr>
            <a:r>
              <a:rPr lang="en-US" sz="1600"/>
              <a:t> &lt;body&gt;</a:t>
            </a:r>
          </a:p>
          <a:p>
            <a:pPr marL="0" indent="0">
              <a:buNone/>
            </a:pPr>
            <a:r>
              <a:rPr lang="en-US" sz="1600"/>
              <a:t> &lt;script language="Javascript" type="text/javascript"&gt;</a:t>
            </a:r>
          </a:p>
          <a:p>
            <a:pPr marL="0" indent="0">
              <a:buNone/>
            </a:pPr>
            <a:r>
              <a:rPr lang="en-US" sz="1600"/>
              <a:t> var userID</a:t>
            </a:r>
          </a:p>
          <a:p>
            <a:pPr marL="0" indent="0">
              <a:buNone/>
            </a:pPr>
            <a:r>
              <a:rPr lang="en-US" sz="1600"/>
              <a:t> var password</a:t>
            </a:r>
          </a:p>
          <a:p>
            <a:pPr marL="0" indent="0">
              <a:buNone/>
            </a:pPr>
            <a:r>
              <a:rPr lang="en-US" sz="1600"/>
              <a:t> userID = prompt('Enter user ID',' ')</a:t>
            </a:r>
          </a:p>
          <a:p>
            <a:pPr marL="0" indent="0">
              <a:buNone/>
            </a:pPr>
            <a:r>
              <a:rPr lang="en-US" sz="1600"/>
              <a:t> password = prompt('Enter password',' ')</a:t>
            </a:r>
          </a:p>
          <a:p>
            <a:pPr marL="0" indent="0">
              <a:buNone/>
            </a:pPr>
            <a:r>
              <a:rPr lang="en-US" sz="1600"/>
              <a:t> if (userID == 'ScubaBob' &amp;&amp; password == 'diving')</a:t>
            </a:r>
          </a:p>
          <a:p>
            <a:pPr marL="0" indent="0">
              <a:buNone/>
            </a:pPr>
            <a:r>
              <a:rPr lang="en-US" sz="1600"/>
              <a:t> { alert('Logon valid') }</a:t>
            </a:r>
          </a:p>
          <a:p>
            <a:pPr marL="0" indent="0">
              <a:buNone/>
            </a:pPr>
            <a:r>
              <a:rPr lang="en-US" sz="1600"/>
              <a:t> else</a:t>
            </a:r>
          </a:p>
          <a:p>
            <a:pPr marL="0" indent="0">
              <a:buNone/>
            </a:pPr>
            <a:r>
              <a:rPr lang="en-US" sz="1600"/>
              <a:t> { alert('Logon invalid’)}</a:t>
            </a:r>
          </a:p>
          <a:p>
            <a:pPr marL="0" indent="0">
              <a:buNone/>
            </a:pPr>
            <a:r>
              <a:rPr lang="en-US" sz="1600"/>
              <a:t> &lt;/script&gt;</a:t>
            </a:r>
          </a:p>
          <a:p>
            <a:pPr marL="0" indent="0">
              <a:buNone/>
            </a:pPr>
            <a:r>
              <a:rPr lang="en-US" sz="1600"/>
              <a:t> &lt;/body&gt;</a:t>
            </a:r>
          </a:p>
          <a:p>
            <a:pPr marL="0" indent="0">
              <a:buNone/>
            </a:pPr>
            <a:r>
              <a:rPr lang="en-US" sz="1600"/>
              <a:t>&lt;/html&gt;</a:t>
            </a:r>
          </a:p>
        </p:txBody>
      </p:sp>
    </p:spTree>
    <p:extLst>
      <p:ext uri="{BB962C8B-B14F-4D97-AF65-F5344CB8AC3E}">
        <p14:creationId xmlns:p14="http://schemas.microsoft.com/office/powerpoint/2010/main" val="3846597691"/>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0FF97-ECE3-3247-AF0D-40499CC86A4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76606EE-DB24-9845-8C82-EBE292B9B057}"/>
              </a:ext>
            </a:extLst>
          </p:cNvPr>
          <p:cNvSpPr>
            <a:spLocks noGrp="1"/>
          </p:cNvSpPr>
          <p:nvPr>
            <p:ph idx="1"/>
          </p:nvPr>
        </p:nvSpPr>
        <p:spPr>
          <a:xfrm>
            <a:off x="738236" y="2115345"/>
            <a:ext cx="8825659" cy="3416300"/>
          </a:xfrm>
        </p:spPr>
        <p:txBody>
          <a:bodyPr>
            <a:normAutofit fontScale="92500" lnSpcReduction="20000"/>
          </a:bodyPr>
          <a:lstStyle/>
          <a:p>
            <a:pPr marL="0" indent="0">
              <a:buNone/>
            </a:pPr>
            <a:r>
              <a:rPr lang="en-US"/>
              <a:t>3.Assignment Operator</a:t>
            </a:r>
          </a:p>
          <a:p>
            <a:pPr marL="0" indent="0">
              <a:buNone/>
            </a:pPr>
            <a:r>
              <a:rPr lang="en-US"/>
              <a:t>The assignment operator (Table 2-5) assigns the value from the right side of the </a:t>
            </a:r>
          </a:p>
          <a:p>
            <a:pPr marL="0" indent="0">
              <a:buNone/>
            </a:pPr>
            <a:r>
              <a:rPr lang="en-US"/>
              <a:t>operator to the variable on the left side of the operator. </a:t>
            </a:r>
          </a:p>
          <a:p>
            <a:pPr marL="0" indent="0">
              <a:buNone/>
            </a:pPr>
            <a:r>
              <a:rPr lang="en-US"/>
              <a:t>Operator -----Description</a:t>
            </a:r>
          </a:p>
          <a:p>
            <a:pPr marL="0" indent="0">
              <a:buNone/>
            </a:pPr>
            <a:r>
              <a:rPr lang="en-US"/>
              <a:t>=----------------- Assign</a:t>
            </a:r>
          </a:p>
          <a:p>
            <a:pPr marL="0" indent="0">
              <a:buNone/>
            </a:pPr>
            <a:r>
              <a:rPr lang="en-US"/>
              <a:t>+= ------------Add value then assign</a:t>
            </a:r>
          </a:p>
          <a:p>
            <a:pPr marL="0" indent="0">
              <a:buNone/>
            </a:pPr>
            <a:r>
              <a:rPr lang="en-US"/>
              <a:t>-= -------------Subtract value then assign</a:t>
            </a:r>
          </a:p>
          <a:p>
            <a:pPr marL="0" indent="0">
              <a:buNone/>
            </a:pPr>
            <a:r>
              <a:rPr lang="en-US"/>
              <a:t>*= ------------Multiply value then assign</a:t>
            </a:r>
          </a:p>
          <a:p>
            <a:pPr marL="0" indent="0">
              <a:buNone/>
            </a:pPr>
            <a:r>
              <a:rPr lang="en-US"/>
              <a:t>/= ----------Divide value then assign</a:t>
            </a:r>
          </a:p>
          <a:p>
            <a:pPr marL="0" indent="0">
              <a:buNone/>
            </a:pPr>
            <a:r>
              <a:rPr lang="en-US"/>
              <a:t>%= ----------Modulus value then assign</a:t>
            </a:r>
          </a:p>
        </p:txBody>
      </p:sp>
    </p:spTree>
    <p:extLst>
      <p:ext uri="{BB962C8B-B14F-4D97-AF65-F5344CB8AC3E}">
        <p14:creationId xmlns:p14="http://schemas.microsoft.com/office/powerpoint/2010/main" val="3394799202"/>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ACB7F5-D428-1748-8547-D0DA56F66DFF}"/>
              </a:ext>
            </a:extLst>
          </p:cNvPr>
          <p:cNvSpPr>
            <a:spLocks noGrp="1"/>
          </p:cNvSpPr>
          <p:nvPr>
            <p:ph idx="4294967295"/>
          </p:nvPr>
        </p:nvSpPr>
        <p:spPr>
          <a:xfrm>
            <a:off x="130969" y="341312"/>
            <a:ext cx="8824913" cy="3416300"/>
          </a:xfrm>
        </p:spPr>
        <p:txBody>
          <a:bodyPr>
            <a:noAutofit/>
          </a:bodyPr>
          <a:lstStyle/>
          <a:p>
            <a:pPr marL="0" indent="0">
              <a:buNone/>
            </a:pPr>
            <a:r>
              <a:rPr lang="en-US" sz="1600"/>
              <a:t>&lt;Html&gt;</a:t>
            </a:r>
          </a:p>
          <a:p>
            <a:pPr marL="0" indent="0">
              <a:buNone/>
            </a:pPr>
            <a:r>
              <a:rPr lang="en-US" sz="1600"/>
              <a:t>&lt;head&gt;</a:t>
            </a:r>
          </a:p>
          <a:p>
            <a:pPr marL="0" indent="0">
              <a:buNone/>
            </a:pPr>
            <a:r>
              <a:rPr lang="en-US" sz="1600"/>
              <a:t> &lt;title&gt;Using the += operator&lt;/title&gt;</a:t>
            </a:r>
          </a:p>
          <a:p>
            <a:pPr marL="0" indent="0">
              <a:buNone/>
            </a:pPr>
            <a:r>
              <a:rPr lang="en-US" sz="1600"/>
              <a:t>&lt;/head&gt;</a:t>
            </a:r>
          </a:p>
          <a:p>
            <a:pPr marL="0" indent="0">
              <a:buNone/>
            </a:pPr>
            <a:r>
              <a:rPr lang="en-US" sz="1600"/>
              <a:t> &lt;body&gt;</a:t>
            </a:r>
          </a:p>
          <a:p>
            <a:pPr marL="0" indent="0">
              <a:buNone/>
            </a:pPr>
            <a:r>
              <a:rPr lang="en-US" sz="1600"/>
              <a:t> &lt;script language="Javascript" type="text/javascript"&gt;</a:t>
            </a:r>
          </a:p>
          <a:p>
            <a:pPr marL="0" indent="0">
              <a:buNone/>
            </a:pPr>
            <a:r>
              <a:rPr lang="en-US" sz="1600"/>
              <a:t> &lt;!--</a:t>
            </a:r>
          </a:p>
          <a:p>
            <a:pPr marL="0" indent="0">
              <a:buNone/>
            </a:pPr>
            <a:r>
              <a:rPr lang="en-US" sz="1600"/>
              <a:t> var a = 10</a:t>
            </a:r>
          </a:p>
          <a:p>
            <a:pPr marL="0" indent="0">
              <a:buNone/>
            </a:pPr>
            <a:r>
              <a:rPr lang="en-US" sz="1600"/>
              <a:t> var b = 2</a:t>
            </a:r>
          </a:p>
          <a:p>
            <a:pPr marL="0" indent="0">
              <a:buNone/>
            </a:pPr>
            <a:r>
              <a:rPr lang="en-US" sz="1600"/>
              <a:t> a += b</a:t>
            </a:r>
          </a:p>
          <a:p>
            <a:pPr marL="0" indent="0">
              <a:buNone/>
            </a:pPr>
            <a:r>
              <a:rPr lang="en-US" sz="1600"/>
              <a:t> alert('a += b is ' + a)</a:t>
            </a:r>
          </a:p>
          <a:p>
            <a:pPr marL="0" indent="0">
              <a:buNone/>
            </a:pPr>
            <a:r>
              <a:rPr lang="en-US" sz="1600"/>
              <a:t> --&gt;</a:t>
            </a:r>
          </a:p>
          <a:p>
            <a:pPr marL="0" indent="0">
              <a:buNone/>
            </a:pPr>
            <a:r>
              <a:rPr lang="en-US" sz="1600"/>
              <a:t> &lt;/script&gt;</a:t>
            </a:r>
          </a:p>
          <a:p>
            <a:pPr marL="0" indent="0">
              <a:buNone/>
            </a:pPr>
            <a:r>
              <a:rPr lang="en-US" sz="1600"/>
              <a:t> &lt;/body&gt;</a:t>
            </a:r>
          </a:p>
          <a:p>
            <a:pPr marL="0" indent="0">
              <a:buNone/>
            </a:pPr>
            <a:r>
              <a:rPr lang="en-US" sz="1600"/>
              <a:t>&lt;/html&gt;</a:t>
            </a:r>
          </a:p>
        </p:txBody>
      </p:sp>
    </p:spTree>
    <p:extLst>
      <p:ext uri="{BB962C8B-B14F-4D97-AF65-F5344CB8AC3E}">
        <p14:creationId xmlns:p14="http://schemas.microsoft.com/office/powerpoint/2010/main" val="1407804588"/>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37DC-009B-E746-8CC6-3F701A71DE5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36D6280-503C-C144-9642-E06C8D3A3054}"/>
              </a:ext>
            </a:extLst>
          </p:cNvPr>
          <p:cNvSpPr>
            <a:spLocks noGrp="1"/>
          </p:cNvSpPr>
          <p:nvPr>
            <p:ph idx="1"/>
          </p:nvPr>
        </p:nvSpPr>
        <p:spPr/>
        <p:txBody>
          <a:bodyPr>
            <a:normAutofit fontScale="92500" lnSpcReduction="20000"/>
          </a:bodyPr>
          <a:lstStyle/>
          <a:p>
            <a:pPr marL="0" indent="0">
              <a:buNone/>
            </a:pPr>
            <a:r>
              <a:rPr lang="en-US"/>
              <a:t>Comparison Operators</a:t>
            </a:r>
          </a:p>
          <a:p>
            <a:pPr marL="0" indent="0">
              <a:buNone/>
            </a:pPr>
            <a:r>
              <a:rPr lang="en-US"/>
              <a:t>Comparison operators, are used to compare two values. The result </a:t>
            </a:r>
          </a:p>
          <a:p>
            <a:pPr marL="0" indent="0">
              <a:buNone/>
            </a:pPr>
            <a:r>
              <a:rPr lang="en-US"/>
              <a:t>of the comparison is either true or false.</a:t>
            </a:r>
          </a:p>
          <a:p>
            <a:pPr marL="0" indent="0">
              <a:buNone/>
            </a:pPr>
            <a:r>
              <a:rPr lang="en-US"/>
              <a:t>Operator -------Description</a:t>
            </a:r>
          </a:p>
          <a:p>
            <a:pPr marL="0" indent="0">
              <a:buNone/>
            </a:pPr>
            <a:r>
              <a:rPr lang="en-US"/>
              <a:t>==---------- Equivalency</a:t>
            </a:r>
          </a:p>
          <a:p>
            <a:pPr marL="0" indent="0">
              <a:buNone/>
            </a:pPr>
            <a:r>
              <a:rPr lang="en-US"/>
              <a:t>!=------------ Not equivalent</a:t>
            </a:r>
          </a:p>
          <a:p>
            <a:pPr marL="0" indent="0">
              <a:buNone/>
            </a:pPr>
            <a:r>
              <a:rPr lang="en-US"/>
              <a:t>&gt; -----------Greater than</a:t>
            </a:r>
          </a:p>
          <a:p>
            <a:pPr marL="0" indent="0">
              <a:buNone/>
            </a:pPr>
            <a:r>
              <a:rPr lang="en-US"/>
              <a:t>&lt; ------------Less than</a:t>
            </a:r>
          </a:p>
          <a:p>
            <a:pPr marL="0" indent="0">
              <a:buNone/>
            </a:pPr>
            <a:r>
              <a:rPr lang="en-US"/>
              <a:t>&gt;= ----------Greater than or equal to</a:t>
            </a:r>
          </a:p>
          <a:p>
            <a:pPr marL="0" indent="0">
              <a:buNone/>
            </a:pPr>
            <a:r>
              <a:rPr lang="en-US"/>
              <a:t>&lt;= ----------Less than or equal to</a:t>
            </a:r>
          </a:p>
        </p:txBody>
      </p:sp>
    </p:spTree>
    <p:extLst>
      <p:ext uri="{BB962C8B-B14F-4D97-AF65-F5344CB8AC3E}">
        <p14:creationId xmlns:p14="http://schemas.microsoft.com/office/powerpoint/2010/main" val="4181909057"/>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8F58767-CC13-D54C-BDBD-E481B25A50E6}"/>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792DC704-1751-084B-ADEE-6F381C2647FA}"/>
              </a:ext>
            </a:extLst>
          </p:cNvPr>
          <p:cNvSpPr>
            <a:spLocks noGrp="1"/>
          </p:cNvSpPr>
          <p:nvPr>
            <p:ph idx="1"/>
          </p:nvPr>
        </p:nvSpPr>
        <p:spPr/>
        <p:txBody>
          <a:bodyPr/>
          <a:lstStyle/>
          <a:p>
            <a:pPr marL="0" indent="0">
              <a:buNone/>
            </a:pPr>
            <a:r>
              <a:rPr lang="en-US"/>
              <a:t>4.Conditional Operator</a:t>
            </a:r>
          </a:p>
          <a:p>
            <a:pPr marL="0" indent="0">
              <a:buNone/>
            </a:pPr>
            <a:r>
              <a:rPr lang="en-US"/>
              <a:t>The conditional operator (also known as the ternary operator) (Table 2-7) is different from the other operators that you’ve learned about in this chapter. The </a:t>
            </a:r>
          </a:p>
          <a:p>
            <a:pPr marL="0" indent="0">
              <a:buNone/>
            </a:pPr>
            <a:r>
              <a:rPr lang="en-US"/>
              <a:t>conditional operator tells the browser to take a specifi c action after evaluating an </a:t>
            </a:r>
          </a:p>
          <a:p>
            <a:pPr marL="0" indent="0">
              <a:buNone/>
            </a:pPr>
            <a:r>
              <a:rPr lang="en-US"/>
              <a:t>Expression</a:t>
            </a:r>
          </a:p>
          <a:p>
            <a:pPr marL="0" indent="0">
              <a:buNone/>
            </a:pPr>
            <a:r>
              <a:rPr lang="en-US"/>
              <a:t>Operator------------- Description</a:t>
            </a:r>
          </a:p>
          <a:p>
            <a:pPr marL="0" indent="0">
              <a:buNone/>
            </a:pPr>
            <a:r>
              <a:rPr lang="en-US"/>
              <a:t>Expression ? value1 : value2 -------------If expression is true, then use value1; </a:t>
            </a:r>
          </a:p>
          <a:p>
            <a:pPr marL="0" indent="0">
              <a:buNone/>
            </a:pPr>
            <a:r>
              <a:rPr lang="en-US"/>
              <a:t>otherwise, use value2</a:t>
            </a:r>
          </a:p>
        </p:txBody>
      </p:sp>
    </p:spTree>
    <p:extLst>
      <p:ext uri="{BB962C8B-B14F-4D97-AF65-F5344CB8AC3E}">
        <p14:creationId xmlns:p14="http://schemas.microsoft.com/office/powerpoint/2010/main" val="2989747967"/>
      </p:ext>
    </p:extLst>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TF10001029" id="{ED3996BA-162B-43C7-B0E2-A5CA4E649741}" vid="{187088E4-27D7-4455-856F-4A44258D82E2}"/>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19</Slides>
  <Notes>0</Notes>
  <HiddenSlides>0</HiddenSlide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Ion Boardroom</vt:lpstr>
      <vt:lpstr>Client Side Scripting Language(22519) </vt:lpstr>
      <vt:lpstr>Types of Operators </vt:lpstr>
      <vt:lpstr>Example</vt:lpstr>
      <vt:lpstr>PowerPoint Presentation</vt:lpstr>
      <vt:lpstr>PowerPoint Presentation</vt:lpstr>
      <vt:lpstr>PowerPoint Presentation</vt:lpstr>
      <vt:lpstr>PowerPoint Presentation</vt:lpstr>
      <vt:lpstr>PowerPoint Presentation</vt:lpstr>
      <vt:lpstr>PowerPoint Presentation</vt:lpstr>
      <vt:lpstr>Conditional statements:</vt:lpstr>
      <vt:lpstr>Syntax</vt:lpstr>
      <vt:lpstr>Example</vt:lpstr>
      <vt:lpstr>The if...else Statement </vt:lpstr>
      <vt:lpstr>Example</vt:lpstr>
      <vt:lpstr>The if...else if Statement</vt:lpstr>
      <vt:lpstr>Example</vt:lpstr>
      <vt:lpstr>nested-if: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Client Side Scripting Language (22519)</dc:title>
  <dc:creator>Unknown User</dc:creator>
  <cp:lastModifiedBy>vairagkartrupti@gmail.com</cp:lastModifiedBy>
  <cp:revision>55</cp:revision>
  <dcterms:created xsi:type="dcterms:W3CDTF">2020-05-26T17:17:03Z</dcterms:created>
  <dcterms:modified xsi:type="dcterms:W3CDTF">2021-10-18T09:19:06Z</dcterms:modified>
</cp:coreProperties>
</file>