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10/16/2021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10/16/2021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10/16/2021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transition spd="slow">
    <p:push dir="u"/>
  </p:transition>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1CE9-4A37-C040-98D4-618E09E03195}"/>
              </a:ext>
            </a:extLst>
          </p:cNvPr>
          <p:cNvSpPr>
            <a:spLocks noGrp="1"/>
          </p:cNvSpPr>
          <p:nvPr>
            <p:ph type="ctrTitle"/>
          </p:nvPr>
        </p:nvSpPr>
        <p:spPr>
          <a:xfrm>
            <a:off x="1154955" y="2099732"/>
            <a:ext cx="8825658" cy="2677648"/>
          </a:xfrm>
        </p:spPr>
        <p:txBody>
          <a:bodyPr/>
          <a:lstStyle/>
          <a:p>
            <a:r>
              <a:rPr lang="en-US">
                <a:latin typeface="Arial Black" panose="020B0604020202020204" pitchFamily="34" charset="0"/>
                <a:cs typeface="Arial Black" panose="020B0604020202020204" pitchFamily="34" charset="0"/>
              </a:rPr>
              <a:t>Client Side Scripting Language(22519)</a:t>
            </a:r>
            <a:br>
              <a:rPr lang="en-US"/>
            </a:br>
            <a:endParaRPr lang="en-US"/>
          </a:p>
        </p:txBody>
      </p:sp>
      <p:sp>
        <p:nvSpPr>
          <p:cNvPr id="3" name="Content Placeholder 2">
            <a:extLst>
              <a:ext uri="{FF2B5EF4-FFF2-40B4-BE49-F238E27FC236}">
                <a16:creationId xmlns:a16="http://schemas.microsoft.com/office/drawing/2014/main" id="{FDB10B03-B491-254A-9FD3-FA198B55F89A}"/>
              </a:ext>
            </a:extLst>
          </p:cNvPr>
          <p:cNvSpPr>
            <a:spLocks noGrp="1"/>
          </p:cNvSpPr>
          <p:nvPr>
            <p:ph type="subTitle" idx="1"/>
          </p:nvPr>
        </p:nvSpPr>
        <p:spPr>
          <a:xfrm>
            <a:off x="1309737" y="4240109"/>
            <a:ext cx="8825658" cy="1074542"/>
          </a:xfrm>
        </p:spPr>
        <p:txBody>
          <a:bodyPr/>
          <a:lstStyle/>
          <a:p>
            <a:r>
              <a:rPr lang="en-US">
                <a:latin typeface="Arial Black" panose="020B0604020202020204" pitchFamily="34" charset="0"/>
                <a:cs typeface="Arial Black" panose="020B0604020202020204" pitchFamily="34" charset="0"/>
              </a:rPr>
              <a:t>Department of Computer Engineering, VAPM, Almala, Latur</a:t>
            </a:r>
          </a:p>
        </p:txBody>
      </p:sp>
    </p:spTree>
    <p:extLst>
      <p:ext uri="{BB962C8B-B14F-4D97-AF65-F5344CB8AC3E}">
        <p14:creationId xmlns:p14="http://schemas.microsoft.com/office/powerpoint/2010/main" val="37033643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D42C6-3BF5-9945-832A-6C9420506B15}"/>
              </a:ext>
            </a:extLst>
          </p:cNvPr>
          <p:cNvSpPr>
            <a:spLocks noGrp="1"/>
          </p:cNvSpPr>
          <p:nvPr>
            <p:ph type="title"/>
          </p:nvPr>
        </p:nvSpPr>
        <p:spPr/>
        <p:txBody>
          <a:bodyPr/>
          <a:lstStyle/>
          <a:p>
            <a:r>
              <a:rPr lang="en-US" b="0" i="0">
                <a:solidFill>
                  <a:schemeClr val="bg1"/>
                </a:solidFill>
                <a:effectLst/>
                <a:latin typeface="Segoe UI"/>
              </a:rPr>
              <a:t>JavaScript Programs</a:t>
            </a:r>
            <a:endParaRPr lang="en-US">
              <a:solidFill>
                <a:schemeClr val="bg1"/>
              </a:solidFill>
            </a:endParaRPr>
          </a:p>
        </p:txBody>
      </p:sp>
      <p:sp>
        <p:nvSpPr>
          <p:cNvPr id="3" name="Content Placeholder 2">
            <a:extLst>
              <a:ext uri="{FF2B5EF4-FFF2-40B4-BE49-F238E27FC236}">
                <a16:creationId xmlns:a16="http://schemas.microsoft.com/office/drawing/2014/main" id="{D2C4F5FC-0898-7144-91EB-DEFEE534D048}"/>
              </a:ext>
            </a:extLst>
          </p:cNvPr>
          <p:cNvSpPr>
            <a:spLocks noGrp="1"/>
          </p:cNvSpPr>
          <p:nvPr>
            <p:ph idx="1"/>
          </p:nvPr>
        </p:nvSpPr>
        <p:spPr/>
        <p:txBody>
          <a:bodyPr>
            <a:normAutofit fontScale="85000" lnSpcReduction="20000"/>
          </a:bodyPr>
          <a:lstStyle/>
          <a:p>
            <a:r>
              <a:rPr lang="en-US" b="0" i="0">
                <a:solidFill>
                  <a:srgbClr val="000000"/>
                </a:solidFill>
                <a:effectLst/>
                <a:latin typeface="Verdana" panose="020B0604030504040204" pitchFamily="34" charset="0"/>
              </a:rPr>
              <a:t>A </a:t>
            </a:r>
            <a:r>
              <a:rPr lang="en-US" b="1" i="0">
                <a:solidFill>
                  <a:srgbClr val="000000"/>
                </a:solidFill>
                <a:effectLst/>
                <a:latin typeface="Verdana" panose="020B0604030504040204" pitchFamily="34" charset="0"/>
              </a:rPr>
              <a:t>computer program</a:t>
            </a:r>
            <a:r>
              <a:rPr lang="en-US" b="0" i="0">
                <a:solidFill>
                  <a:srgbClr val="000000"/>
                </a:solidFill>
                <a:effectLst/>
                <a:latin typeface="Verdana" panose="020B0604030504040204" pitchFamily="34" charset="0"/>
              </a:rPr>
              <a:t> is a list of "instructions" to be "executed" by a computer.</a:t>
            </a:r>
          </a:p>
          <a:p>
            <a:r>
              <a:rPr lang="en-US" b="0" i="0">
                <a:solidFill>
                  <a:srgbClr val="000000"/>
                </a:solidFill>
                <a:effectLst/>
                <a:latin typeface="Verdana" panose="020B0604030504040204" pitchFamily="34" charset="0"/>
              </a:rPr>
              <a:t>In a programming language, these programming instructions are called </a:t>
            </a:r>
            <a:r>
              <a:rPr lang="en-US" b="1" i="0">
                <a:solidFill>
                  <a:srgbClr val="000000"/>
                </a:solidFill>
                <a:effectLst/>
                <a:latin typeface="Verdana" panose="020B0604030504040204" pitchFamily="34" charset="0"/>
              </a:rPr>
              <a:t>statements</a:t>
            </a:r>
            <a:r>
              <a:rPr lang="en-US" b="0" i="0">
                <a:solidFill>
                  <a:srgbClr val="000000"/>
                </a:solidFill>
                <a:effectLst/>
                <a:latin typeface="Verdana" panose="020B0604030504040204" pitchFamily="34" charset="0"/>
              </a:rPr>
              <a:t>.</a:t>
            </a:r>
          </a:p>
          <a:p>
            <a:r>
              <a:rPr lang="en-US" b="0" i="0">
                <a:solidFill>
                  <a:srgbClr val="000000"/>
                </a:solidFill>
                <a:effectLst/>
                <a:latin typeface="Verdana" panose="020B0604030504040204" pitchFamily="34" charset="0"/>
              </a:rPr>
              <a:t>A </a:t>
            </a:r>
            <a:r>
              <a:rPr lang="en-US" b="1" i="0">
                <a:solidFill>
                  <a:srgbClr val="000000"/>
                </a:solidFill>
                <a:effectLst/>
                <a:latin typeface="Verdana" panose="020B0604030504040204" pitchFamily="34" charset="0"/>
              </a:rPr>
              <a:t>JavaScript program</a:t>
            </a:r>
            <a:r>
              <a:rPr lang="en-US" b="0" i="0">
                <a:solidFill>
                  <a:srgbClr val="000000"/>
                </a:solidFill>
                <a:effectLst/>
                <a:latin typeface="Verdana" panose="020B0604030504040204" pitchFamily="34" charset="0"/>
              </a:rPr>
              <a:t> is a list of programming </a:t>
            </a:r>
            <a:r>
              <a:rPr lang="en-US" b="1" i="0">
                <a:solidFill>
                  <a:srgbClr val="000000"/>
                </a:solidFill>
                <a:effectLst/>
                <a:latin typeface="Verdana" panose="020B0604030504040204" pitchFamily="34" charset="0"/>
              </a:rPr>
              <a:t>statements</a:t>
            </a:r>
            <a:r>
              <a:rPr lang="en-US" b="0" i="0">
                <a:solidFill>
                  <a:srgbClr val="000000"/>
                </a:solidFill>
                <a:effectLst/>
                <a:latin typeface="Verdana" panose="020B0604030504040204" pitchFamily="34" charset="0"/>
              </a:rPr>
              <a:t>.</a:t>
            </a:r>
          </a:p>
          <a:p>
            <a:pPr marL="0" indent="0">
              <a:buNone/>
            </a:pPr>
            <a:r>
              <a:rPr lang="en-US" sz="2400" b="1" i="0">
                <a:solidFill>
                  <a:srgbClr val="000000"/>
                </a:solidFill>
                <a:effectLst/>
                <a:latin typeface="Segoe UI"/>
              </a:rPr>
              <a:t>JavaScript Statements</a:t>
            </a:r>
          </a:p>
          <a:p>
            <a:r>
              <a:rPr lang="en-US" b="0" i="0">
                <a:solidFill>
                  <a:srgbClr val="000000"/>
                </a:solidFill>
                <a:effectLst/>
                <a:latin typeface="Verdana" panose="020B0604030504040204" pitchFamily="34" charset="0"/>
              </a:rPr>
              <a:t>JavaScript statements are composed of:</a:t>
            </a:r>
          </a:p>
          <a:p>
            <a:r>
              <a:rPr lang="en-US" b="0" i="0">
                <a:solidFill>
                  <a:srgbClr val="000000"/>
                </a:solidFill>
                <a:effectLst/>
                <a:latin typeface="Verdana" panose="020B0604030504040204" pitchFamily="34" charset="0"/>
              </a:rPr>
              <a:t>Values, Operators, Expressions, Keywords, and Comments.</a:t>
            </a:r>
          </a:p>
          <a:p>
            <a:r>
              <a:rPr lang="en-US" b="0" i="0">
                <a:solidFill>
                  <a:srgbClr val="000000"/>
                </a:solidFill>
                <a:effectLst/>
                <a:latin typeface="Verdana" panose="020B0604030504040204" pitchFamily="34" charset="0"/>
              </a:rPr>
              <a:t>This statement tells the browser to write "Hello Dolly." inside an HTML element with id="demo":</a:t>
            </a:r>
          </a:p>
          <a:p>
            <a:pPr marL="0" indent="0">
              <a:buNone/>
            </a:pPr>
            <a:r>
              <a:rPr lang="en-US" b="1" i="0">
                <a:solidFill>
                  <a:srgbClr val="000000"/>
                </a:solidFill>
                <a:effectLst/>
                <a:latin typeface="Segoe UI"/>
              </a:rPr>
              <a:t>Example</a:t>
            </a:r>
          </a:p>
          <a:p>
            <a:r>
              <a:rPr lang="en-US" b="0" i="0">
                <a:solidFill>
                  <a:srgbClr val="000000"/>
                </a:solidFill>
                <a:effectLst/>
                <a:latin typeface="Source Code Pro"/>
              </a:rPr>
              <a:t>document.getElementById(</a:t>
            </a:r>
            <a:r>
              <a:rPr lang="en-US" b="0" i="0">
                <a:solidFill>
                  <a:srgbClr val="A52A2A"/>
                </a:solidFill>
                <a:effectLst/>
                <a:latin typeface="Source Code Pro"/>
              </a:rPr>
              <a:t>"demo"</a:t>
            </a:r>
            <a:r>
              <a:rPr lang="en-US" b="0" i="0">
                <a:solidFill>
                  <a:srgbClr val="000000"/>
                </a:solidFill>
                <a:effectLst/>
                <a:latin typeface="Source Code Pro"/>
              </a:rPr>
              <a:t>).innerHTML = </a:t>
            </a:r>
            <a:r>
              <a:rPr lang="en-US" b="0" i="0">
                <a:solidFill>
                  <a:srgbClr val="A52A2A"/>
                </a:solidFill>
                <a:effectLst/>
                <a:latin typeface="Source Code Pro"/>
              </a:rPr>
              <a:t>"Hello Dolly."</a:t>
            </a:r>
            <a:r>
              <a:rPr lang="en-US" b="0" i="0">
                <a:solidFill>
                  <a:srgbClr val="000000"/>
                </a:solidFill>
                <a:effectLst/>
                <a:latin typeface="Source Code Pro"/>
              </a:rPr>
              <a:t>;</a:t>
            </a:r>
            <a:endParaRPr lang="en-US" b="0" i="0">
              <a:solidFill>
                <a:srgbClr val="FFFFFF"/>
              </a:solidFill>
              <a:effectLst/>
              <a:latin typeface="Source Code Pro"/>
            </a:endParaRPr>
          </a:p>
          <a:p>
            <a:r>
              <a:rPr lang="en-US" b="0" i="0">
                <a:solidFill>
                  <a:srgbClr val="000000"/>
                </a:solidFill>
                <a:effectLst/>
                <a:latin typeface="Verdana" panose="020B0604030504040204" pitchFamily="34" charset="0"/>
              </a:rPr>
              <a:t>Semicolons separate JavaScript statements.</a:t>
            </a:r>
            <a:endParaRPr lang="en-US"/>
          </a:p>
        </p:txBody>
      </p:sp>
    </p:spTree>
    <p:extLst>
      <p:ext uri="{BB962C8B-B14F-4D97-AF65-F5344CB8AC3E}">
        <p14:creationId xmlns:p14="http://schemas.microsoft.com/office/powerpoint/2010/main" val="34361277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wipe(down)">
                                      <p:cBhvr>
                                        <p:cTn id="5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6D85-DBB7-8E4E-B18B-0D7D9E86C820}"/>
              </a:ext>
            </a:extLst>
          </p:cNvPr>
          <p:cNvSpPr>
            <a:spLocks noGrp="1"/>
          </p:cNvSpPr>
          <p:nvPr>
            <p:ph type="title"/>
          </p:nvPr>
        </p:nvSpPr>
        <p:spPr/>
        <p:txBody>
          <a:bodyPr/>
          <a:lstStyle/>
          <a:p>
            <a:r>
              <a:rPr lang="en-US" b="0" i="0">
                <a:solidFill>
                  <a:schemeClr val="bg1"/>
                </a:solidFill>
                <a:effectLst/>
                <a:latin typeface="Verdana" panose="020B0604030504040204" pitchFamily="34" charset="0"/>
              </a:rPr>
              <a:t>JavaScript syntax</a:t>
            </a:r>
            <a:endParaRPr lang="en-US">
              <a:solidFill>
                <a:schemeClr val="bg1"/>
              </a:solidFill>
            </a:endParaRPr>
          </a:p>
        </p:txBody>
      </p:sp>
      <p:sp>
        <p:nvSpPr>
          <p:cNvPr id="3" name="Content Placeholder 2">
            <a:extLst>
              <a:ext uri="{FF2B5EF4-FFF2-40B4-BE49-F238E27FC236}">
                <a16:creationId xmlns:a16="http://schemas.microsoft.com/office/drawing/2014/main" id="{279A5516-67D5-3643-8D99-8B3317060044}"/>
              </a:ext>
            </a:extLst>
          </p:cNvPr>
          <p:cNvSpPr>
            <a:spLocks noGrp="1"/>
          </p:cNvSpPr>
          <p:nvPr>
            <p:ph idx="1"/>
          </p:nvPr>
        </p:nvSpPr>
        <p:spPr/>
        <p:txBody>
          <a:bodyPr>
            <a:normAutofit fontScale="77500" lnSpcReduction="20000"/>
          </a:bodyPr>
          <a:lstStyle/>
          <a:p>
            <a:pPr marL="0" indent="0">
              <a:buNone/>
            </a:pPr>
            <a:r>
              <a:rPr lang="en-US" b="1" i="0">
                <a:solidFill>
                  <a:srgbClr val="000000"/>
                </a:solidFill>
                <a:effectLst/>
                <a:latin typeface="Verdana" panose="020B0604030504040204" pitchFamily="34" charset="0"/>
              </a:rPr>
              <a:t>JavaScript syntax </a:t>
            </a:r>
            <a:r>
              <a:rPr lang="en-US" b="0" i="0">
                <a:solidFill>
                  <a:srgbClr val="000000"/>
                </a:solidFill>
                <a:effectLst/>
                <a:latin typeface="Verdana" panose="020B0604030504040204" pitchFamily="34" charset="0"/>
              </a:rPr>
              <a:t>is the set of rules, how JavaScript programs are constructed:</a:t>
            </a:r>
          </a:p>
          <a:p>
            <a:pPr marL="0" indent="0">
              <a:buNone/>
            </a:pPr>
            <a:r>
              <a:rPr lang="en-US" b="0" i="0">
                <a:solidFill>
                  <a:srgbClr val="0000CD"/>
                </a:solidFill>
                <a:effectLst/>
                <a:latin typeface="Source Code Pro"/>
              </a:rPr>
              <a:t>var</a:t>
            </a:r>
            <a:r>
              <a:rPr lang="en-US" b="0" i="0">
                <a:solidFill>
                  <a:srgbClr val="000000"/>
                </a:solidFill>
                <a:effectLst/>
                <a:latin typeface="Source Code Pro"/>
              </a:rPr>
              <a:t> x, y, z;       </a:t>
            </a:r>
            <a:r>
              <a:rPr lang="en-US" b="0" i="0">
                <a:solidFill>
                  <a:srgbClr val="008000"/>
                </a:solidFill>
                <a:effectLst/>
                <a:latin typeface="Source Code Pro"/>
              </a:rPr>
              <a:t>// How to declare variables</a:t>
            </a:r>
            <a:br>
              <a:rPr lang="en-US" b="0" i="0">
                <a:solidFill>
                  <a:srgbClr val="008000"/>
                </a:solidFill>
                <a:effectLst/>
                <a:latin typeface="Source Code Pro"/>
              </a:rPr>
            </a:br>
            <a:r>
              <a:rPr lang="en-US" b="0" i="0">
                <a:solidFill>
                  <a:srgbClr val="000000"/>
                </a:solidFill>
                <a:effectLst/>
                <a:latin typeface="Source Code Pro"/>
              </a:rPr>
              <a:t>x = </a:t>
            </a:r>
            <a:r>
              <a:rPr lang="en-US" b="0" i="0">
                <a:solidFill>
                  <a:srgbClr val="FF0000"/>
                </a:solidFill>
                <a:effectLst/>
                <a:latin typeface="Source Code Pro"/>
              </a:rPr>
              <a:t>5</a:t>
            </a:r>
            <a:r>
              <a:rPr lang="en-US" b="0" i="0">
                <a:solidFill>
                  <a:srgbClr val="000000"/>
                </a:solidFill>
                <a:effectLst/>
                <a:latin typeface="Source Code Pro"/>
              </a:rPr>
              <a:t>; y = </a:t>
            </a:r>
            <a:r>
              <a:rPr lang="en-US" b="0" i="0">
                <a:solidFill>
                  <a:srgbClr val="FF0000"/>
                </a:solidFill>
                <a:effectLst/>
                <a:latin typeface="Source Code Pro"/>
              </a:rPr>
              <a:t>6</a:t>
            </a:r>
            <a:r>
              <a:rPr lang="en-US" b="0" i="0">
                <a:solidFill>
                  <a:srgbClr val="000000"/>
                </a:solidFill>
                <a:effectLst/>
                <a:latin typeface="Source Code Pro"/>
              </a:rPr>
              <a:t>;      </a:t>
            </a:r>
            <a:r>
              <a:rPr lang="en-US" b="0" i="0">
                <a:solidFill>
                  <a:srgbClr val="008000"/>
                </a:solidFill>
                <a:effectLst/>
                <a:latin typeface="Source Code Pro"/>
              </a:rPr>
              <a:t>// How to assign values</a:t>
            </a:r>
            <a:br>
              <a:rPr lang="en-US" b="0" i="0">
                <a:solidFill>
                  <a:srgbClr val="008000"/>
                </a:solidFill>
                <a:effectLst/>
                <a:latin typeface="Source Code Pro"/>
              </a:rPr>
            </a:br>
            <a:r>
              <a:rPr lang="en-US" b="0" i="0">
                <a:solidFill>
                  <a:srgbClr val="000000"/>
                </a:solidFill>
                <a:effectLst/>
                <a:latin typeface="Source Code Pro"/>
              </a:rPr>
              <a:t>z = x + y;         </a:t>
            </a:r>
            <a:r>
              <a:rPr lang="en-US" b="0" i="0">
                <a:solidFill>
                  <a:srgbClr val="008000"/>
                </a:solidFill>
                <a:effectLst/>
                <a:latin typeface="Source Code Pro"/>
              </a:rPr>
              <a:t>// How to compute values</a:t>
            </a:r>
            <a:endParaRPr lang="en-US" b="0" i="0">
              <a:solidFill>
                <a:srgbClr val="FFFFFF"/>
              </a:solidFill>
              <a:effectLst/>
              <a:latin typeface="Source Code Pro"/>
            </a:endParaRPr>
          </a:p>
          <a:p>
            <a:pPr marL="0" indent="0">
              <a:buNone/>
            </a:pPr>
            <a:r>
              <a:rPr lang="en-US" b="1" i="0">
                <a:solidFill>
                  <a:srgbClr val="000000"/>
                </a:solidFill>
                <a:effectLst/>
                <a:latin typeface="Segoe UI"/>
              </a:rPr>
              <a:t>JavaScript Values</a:t>
            </a:r>
          </a:p>
          <a:p>
            <a:r>
              <a:rPr lang="en-US" b="0" i="0">
                <a:solidFill>
                  <a:srgbClr val="000000"/>
                </a:solidFill>
                <a:effectLst/>
                <a:latin typeface="Verdana" panose="020B0604030504040204" pitchFamily="34" charset="0"/>
              </a:rPr>
              <a:t>The JavaScript syntax defines two types of values: Fixed values and variable values.</a:t>
            </a:r>
          </a:p>
          <a:p>
            <a:r>
              <a:rPr lang="en-US" b="0" i="0">
                <a:solidFill>
                  <a:srgbClr val="000000"/>
                </a:solidFill>
                <a:effectLst/>
                <a:latin typeface="Verdana" panose="020B0604030504040204" pitchFamily="34" charset="0"/>
              </a:rPr>
              <a:t>Fixed values are called </a:t>
            </a:r>
            <a:r>
              <a:rPr lang="en-US" b="1" i="0">
                <a:solidFill>
                  <a:srgbClr val="000000"/>
                </a:solidFill>
                <a:effectLst/>
                <a:latin typeface="Verdana" panose="020B0604030504040204" pitchFamily="34" charset="0"/>
              </a:rPr>
              <a:t>literals</a:t>
            </a:r>
            <a:r>
              <a:rPr lang="en-US" b="0" i="0">
                <a:solidFill>
                  <a:srgbClr val="000000"/>
                </a:solidFill>
                <a:effectLst/>
                <a:latin typeface="Verdana" panose="020B0604030504040204" pitchFamily="34" charset="0"/>
              </a:rPr>
              <a:t>. Variable values are called </a:t>
            </a:r>
            <a:r>
              <a:rPr lang="en-US" b="1" i="0">
                <a:solidFill>
                  <a:srgbClr val="000000"/>
                </a:solidFill>
                <a:effectLst/>
                <a:latin typeface="Verdana" panose="020B0604030504040204" pitchFamily="34" charset="0"/>
              </a:rPr>
              <a:t>variables</a:t>
            </a:r>
            <a:r>
              <a:rPr lang="en-US" b="0" i="0">
                <a:solidFill>
                  <a:srgbClr val="000000"/>
                </a:solidFill>
                <a:effectLst/>
                <a:latin typeface="Verdana" panose="020B0604030504040204" pitchFamily="34" charset="0"/>
              </a:rPr>
              <a:t>.</a:t>
            </a:r>
          </a:p>
          <a:p>
            <a:pPr marL="0" indent="0">
              <a:buNone/>
            </a:pPr>
            <a:r>
              <a:rPr lang="en-US" b="1" i="0">
                <a:solidFill>
                  <a:srgbClr val="000000"/>
                </a:solidFill>
                <a:effectLst/>
                <a:latin typeface="Segoe UI"/>
              </a:rPr>
              <a:t>JavaScript Literals</a:t>
            </a:r>
          </a:p>
          <a:p>
            <a:r>
              <a:rPr lang="en-US" b="0" i="0">
                <a:solidFill>
                  <a:srgbClr val="000000"/>
                </a:solidFill>
                <a:effectLst/>
                <a:latin typeface="Verdana" panose="020B0604030504040204" pitchFamily="34" charset="0"/>
              </a:rPr>
              <a:t>The most important rules for writing fixed values are:</a:t>
            </a:r>
          </a:p>
          <a:p>
            <a:r>
              <a:rPr lang="en-US" b="1" i="0">
                <a:solidFill>
                  <a:srgbClr val="000000"/>
                </a:solidFill>
                <a:effectLst/>
                <a:latin typeface="Verdana" panose="020B0604030504040204" pitchFamily="34" charset="0"/>
              </a:rPr>
              <a:t>Numbers</a:t>
            </a:r>
            <a:r>
              <a:rPr lang="en-US" b="0" i="0">
                <a:solidFill>
                  <a:srgbClr val="000000"/>
                </a:solidFill>
                <a:effectLst/>
                <a:latin typeface="Verdana" panose="020B0604030504040204" pitchFamily="34" charset="0"/>
              </a:rPr>
              <a:t> are written with or without decimals:</a:t>
            </a:r>
          </a:p>
          <a:p>
            <a:r>
              <a:rPr lang="en-US" b="0" i="0">
                <a:solidFill>
                  <a:srgbClr val="FF0000"/>
                </a:solidFill>
                <a:effectLst/>
                <a:latin typeface="Source Code Pro"/>
              </a:rPr>
              <a:t>10.50</a:t>
            </a:r>
            <a:br>
              <a:rPr lang="en-US" b="0" i="0">
                <a:solidFill>
                  <a:srgbClr val="000000"/>
                </a:solidFill>
                <a:effectLst/>
                <a:latin typeface="Source Code Pro"/>
              </a:rPr>
            </a:br>
            <a:br>
              <a:rPr lang="en-US" b="0" i="0">
                <a:solidFill>
                  <a:srgbClr val="000000"/>
                </a:solidFill>
                <a:effectLst/>
                <a:latin typeface="Source Code Pro"/>
              </a:rPr>
            </a:br>
            <a:r>
              <a:rPr lang="en-US" b="0" i="0">
                <a:solidFill>
                  <a:srgbClr val="FF0000"/>
                </a:solidFill>
                <a:effectLst/>
                <a:latin typeface="Source Code Pro"/>
              </a:rPr>
              <a:t>1001</a:t>
            </a:r>
            <a:endParaRPr lang="en-US" b="0" i="0">
              <a:solidFill>
                <a:srgbClr val="FFFFFF"/>
              </a:solidFill>
              <a:effectLst/>
              <a:latin typeface="Source Code Pro"/>
            </a:endParaRPr>
          </a:p>
          <a:p>
            <a:endParaRPr lang="en-US"/>
          </a:p>
        </p:txBody>
      </p:sp>
    </p:spTree>
    <p:extLst>
      <p:ext uri="{BB962C8B-B14F-4D97-AF65-F5344CB8AC3E}">
        <p14:creationId xmlns:p14="http://schemas.microsoft.com/office/powerpoint/2010/main" val="25136410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C30C-A43A-BB4D-AE18-95BA05C314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06214B-7B37-344F-A2F4-D8A1143FF31C}"/>
              </a:ext>
            </a:extLst>
          </p:cNvPr>
          <p:cNvSpPr>
            <a:spLocks noGrp="1"/>
          </p:cNvSpPr>
          <p:nvPr>
            <p:ph idx="1"/>
          </p:nvPr>
        </p:nvSpPr>
        <p:spPr/>
        <p:txBody>
          <a:bodyPr>
            <a:normAutofit fontScale="85000" lnSpcReduction="20000"/>
          </a:bodyPr>
          <a:lstStyle/>
          <a:p>
            <a:r>
              <a:rPr lang="en-US" b="1" i="0">
                <a:solidFill>
                  <a:srgbClr val="000000"/>
                </a:solidFill>
                <a:effectLst/>
                <a:latin typeface="Verdana" panose="020B0604030504040204" pitchFamily="34" charset="0"/>
              </a:rPr>
              <a:t>Strings</a:t>
            </a:r>
            <a:r>
              <a:rPr lang="en-US" b="0" i="0">
                <a:solidFill>
                  <a:srgbClr val="000000"/>
                </a:solidFill>
                <a:effectLst/>
                <a:latin typeface="Verdana" panose="020B0604030504040204" pitchFamily="34" charset="0"/>
              </a:rPr>
              <a:t> are text, written within double or single quotes:</a:t>
            </a:r>
          </a:p>
          <a:p>
            <a:r>
              <a:rPr lang="en-US" b="0" i="0">
                <a:solidFill>
                  <a:srgbClr val="A52A2A"/>
                </a:solidFill>
                <a:effectLst/>
                <a:latin typeface="Source Code Pro"/>
              </a:rPr>
              <a:t>"John Doe"</a:t>
            </a:r>
            <a:br>
              <a:rPr lang="en-US" b="0" i="0">
                <a:solidFill>
                  <a:srgbClr val="000000"/>
                </a:solidFill>
                <a:effectLst/>
                <a:latin typeface="Source Code Pro"/>
              </a:rPr>
            </a:br>
            <a:br>
              <a:rPr lang="en-US" b="0" i="0">
                <a:solidFill>
                  <a:srgbClr val="000000"/>
                </a:solidFill>
                <a:effectLst/>
                <a:latin typeface="Source Code Pro"/>
              </a:rPr>
            </a:br>
            <a:r>
              <a:rPr lang="en-US" b="0" i="0">
                <a:solidFill>
                  <a:srgbClr val="A52A2A"/>
                </a:solidFill>
                <a:effectLst/>
                <a:latin typeface="Source Code Pro"/>
              </a:rPr>
              <a:t>'John Doe'</a:t>
            </a:r>
            <a:endParaRPr lang="en-US" b="0" i="0">
              <a:solidFill>
                <a:srgbClr val="FFFFFF"/>
              </a:solidFill>
              <a:effectLst/>
              <a:latin typeface="Source Code Pro"/>
            </a:endParaRPr>
          </a:p>
          <a:p>
            <a:pPr marL="0" indent="0">
              <a:buNone/>
            </a:pPr>
            <a:r>
              <a:rPr lang="en-US" sz="2400" b="1" i="0">
                <a:solidFill>
                  <a:srgbClr val="000000"/>
                </a:solidFill>
                <a:effectLst/>
                <a:latin typeface="Segoe UI"/>
              </a:rPr>
              <a:t>JavaScript Variables</a:t>
            </a:r>
          </a:p>
          <a:p>
            <a:r>
              <a:rPr lang="en-US" b="0" i="0">
                <a:solidFill>
                  <a:srgbClr val="000000"/>
                </a:solidFill>
                <a:effectLst/>
                <a:latin typeface="Verdana" panose="020B0604030504040204" pitchFamily="34" charset="0"/>
              </a:rPr>
              <a:t>In a programming language, </a:t>
            </a:r>
            <a:r>
              <a:rPr lang="en-US" b="1" i="0">
                <a:solidFill>
                  <a:srgbClr val="000000"/>
                </a:solidFill>
                <a:effectLst/>
                <a:latin typeface="Verdana" panose="020B0604030504040204" pitchFamily="34" charset="0"/>
              </a:rPr>
              <a:t>variables</a:t>
            </a:r>
            <a:r>
              <a:rPr lang="en-US" b="0" i="0">
                <a:solidFill>
                  <a:srgbClr val="000000"/>
                </a:solidFill>
                <a:effectLst/>
                <a:latin typeface="Verdana" panose="020B0604030504040204" pitchFamily="34" charset="0"/>
              </a:rPr>
              <a:t> are used to </a:t>
            </a:r>
            <a:r>
              <a:rPr lang="en-US" b="1" i="0">
                <a:solidFill>
                  <a:srgbClr val="000000"/>
                </a:solidFill>
                <a:effectLst/>
                <a:latin typeface="Verdana" panose="020B0604030504040204" pitchFamily="34" charset="0"/>
              </a:rPr>
              <a:t>store</a:t>
            </a:r>
            <a:r>
              <a:rPr lang="en-US" b="0" i="0">
                <a:solidFill>
                  <a:srgbClr val="000000"/>
                </a:solidFill>
                <a:effectLst/>
                <a:latin typeface="Verdana" panose="020B0604030504040204" pitchFamily="34" charset="0"/>
              </a:rPr>
              <a:t> data values.</a:t>
            </a:r>
          </a:p>
          <a:p>
            <a:r>
              <a:rPr lang="en-US" b="0" i="0">
                <a:solidFill>
                  <a:srgbClr val="000000"/>
                </a:solidFill>
                <a:effectLst/>
                <a:latin typeface="Verdana" panose="020B0604030504040204" pitchFamily="34" charset="0"/>
              </a:rPr>
              <a:t>JavaScript uses the var keyword to </a:t>
            </a:r>
            <a:r>
              <a:rPr lang="en-US" b="1" i="0">
                <a:solidFill>
                  <a:srgbClr val="000000"/>
                </a:solidFill>
                <a:effectLst/>
                <a:latin typeface="Verdana" panose="020B0604030504040204" pitchFamily="34" charset="0"/>
              </a:rPr>
              <a:t>declare</a:t>
            </a:r>
            <a:r>
              <a:rPr lang="en-US" b="0" i="0">
                <a:solidFill>
                  <a:srgbClr val="000000"/>
                </a:solidFill>
                <a:effectLst/>
                <a:latin typeface="Verdana" panose="020B0604030504040204" pitchFamily="34" charset="0"/>
              </a:rPr>
              <a:t> variables.</a:t>
            </a:r>
          </a:p>
          <a:p>
            <a:r>
              <a:rPr lang="en-US" b="0" i="0">
                <a:solidFill>
                  <a:srgbClr val="000000"/>
                </a:solidFill>
                <a:effectLst/>
                <a:latin typeface="Verdana" panose="020B0604030504040204" pitchFamily="34" charset="0"/>
              </a:rPr>
              <a:t>An </a:t>
            </a:r>
            <a:r>
              <a:rPr lang="en-US" b="1" i="0">
                <a:solidFill>
                  <a:srgbClr val="000000"/>
                </a:solidFill>
                <a:effectLst/>
                <a:latin typeface="Verdana" panose="020B0604030504040204" pitchFamily="34" charset="0"/>
              </a:rPr>
              <a:t>equal sign</a:t>
            </a:r>
            <a:r>
              <a:rPr lang="en-US" b="0" i="0">
                <a:solidFill>
                  <a:srgbClr val="000000"/>
                </a:solidFill>
                <a:effectLst/>
                <a:latin typeface="Verdana" panose="020B0604030504040204" pitchFamily="34" charset="0"/>
              </a:rPr>
              <a:t> is used to </a:t>
            </a:r>
            <a:r>
              <a:rPr lang="en-US" b="1" i="0">
                <a:solidFill>
                  <a:srgbClr val="000000"/>
                </a:solidFill>
                <a:effectLst/>
                <a:latin typeface="Verdana" panose="020B0604030504040204" pitchFamily="34" charset="0"/>
              </a:rPr>
              <a:t>assign values</a:t>
            </a:r>
            <a:r>
              <a:rPr lang="en-US" b="0" i="0">
                <a:solidFill>
                  <a:srgbClr val="000000"/>
                </a:solidFill>
                <a:effectLst/>
                <a:latin typeface="Verdana" panose="020B0604030504040204" pitchFamily="34" charset="0"/>
              </a:rPr>
              <a:t> to variables.</a:t>
            </a:r>
          </a:p>
          <a:p>
            <a:r>
              <a:rPr lang="en-US" b="0" i="0">
                <a:solidFill>
                  <a:srgbClr val="000000"/>
                </a:solidFill>
                <a:effectLst/>
                <a:latin typeface="Verdana" panose="020B0604030504040204" pitchFamily="34" charset="0"/>
              </a:rPr>
              <a:t>In this example, x is defined as a variable. Then, x is assigned (given) the value 6:</a:t>
            </a:r>
          </a:p>
          <a:p>
            <a:r>
              <a:rPr lang="en-US" b="0" i="0">
                <a:solidFill>
                  <a:srgbClr val="0000CD"/>
                </a:solidFill>
                <a:effectLst/>
                <a:latin typeface="Source Code Pro"/>
              </a:rPr>
              <a:t>var</a:t>
            </a:r>
            <a:r>
              <a:rPr lang="en-US" b="0" i="0">
                <a:solidFill>
                  <a:srgbClr val="000000"/>
                </a:solidFill>
                <a:effectLst/>
                <a:latin typeface="Source Code Pro"/>
              </a:rPr>
              <a:t> x;</a:t>
            </a:r>
            <a:br>
              <a:rPr lang="en-US" b="0" i="0">
                <a:solidFill>
                  <a:srgbClr val="000000"/>
                </a:solidFill>
                <a:effectLst/>
                <a:latin typeface="Source Code Pro"/>
              </a:rPr>
            </a:br>
            <a:br>
              <a:rPr lang="en-US" b="0" i="0">
                <a:solidFill>
                  <a:srgbClr val="000000"/>
                </a:solidFill>
                <a:effectLst/>
                <a:latin typeface="Source Code Pro"/>
              </a:rPr>
            </a:br>
            <a:r>
              <a:rPr lang="en-US" b="0" i="0">
                <a:solidFill>
                  <a:srgbClr val="000000"/>
                </a:solidFill>
                <a:effectLst/>
                <a:latin typeface="Source Code Pro"/>
              </a:rPr>
              <a:t>x = </a:t>
            </a:r>
            <a:r>
              <a:rPr lang="en-US" b="0" i="0">
                <a:solidFill>
                  <a:srgbClr val="FF0000"/>
                </a:solidFill>
                <a:effectLst/>
                <a:latin typeface="Source Code Pro"/>
              </a:rPr>
              <a:t>6</a:t>
            </a:r>
            <a:r>
              <a:rPr lang="en-US" b="0" i="0">
                <a:solidFill>
                  <a:srgbClr val="000000"/>
                </a:solidFill>
                <a:effectLst/>
                <a:latin typeface="Source Code Pro"/>
              </a:rPr>
              <a:t>;</a:t>
            </a:r>
            <a:endParaRPr lang="en-US" b="0" i="0">
              <a:solidFill>
                <a:srgbClr val="FFFFFF"/>
              </a:solidFill>
              <a:effectLst/>
              <a:latin typeface="Source Code Pro"/>
            </a:endParaRPr>
          </a:p>
          <a:p>
            <a:endParaRPr lang="en-US"/>
          </a:p>
        </p:txBody>
      </p:sp>
    </p:spTree>
    <p:extLst>
      <p:ext uri="{BB962C8B-B14F-4D97-AF65-F5344CB8AC3E}">
        <p14:creationId xmlns:p14="http://schemas.microsoft.com/office/powerpoint/2010/main" val="33090317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B471D-52CB-7347-9D71-0805D8D80B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771ADB-1F41-9746-8638-88F3DB5B9CED}"/>
              </a:ext>
            </a:extLst>
          </p:cNvPr>
          <p:cNvSpPr>
            <a:spLocks noGrp="1"/>
          </p:cNvSpPr>
          <p:nvPr>
            <p:ph idx="1"/>
          </p:nvPr>
        </p:nvSpPr>
        <p:spPr/>
        <p:txBody>
          <a:bodyPr/>
          <a:lstStyle/>
          <a:p>
            <a:pPr marL="0" indent="0">
              <a:buNone/>
            </a:pPr>
            <a:r>
              <a:rPr lang="en-US" sz="2000" b="1" i="0">
                <a:solidFill>
                  <a:srgbClr val="000000"/>
                </a:solidFill>
                <a:effectLst/>
                <a:latin typeface="Segoe UI"/>
              </a:rPr>
              <a:t>JavaScript Operators</a:t>
            </a:r>
          </a:p>
          <a:p>
            <a:r>
              <a:rPr lang="en-US" b="0" i="0">
                <a:solidFill>
                  <a:srgbClr val="000000"/>
                </a:solidFill>
                <a:effectLst/>
                <a:latin typeface="Verdana" panose="020B0604030504040204" pitchFamily="34" charset="0"/>
              </a:rPr>
              <a:t>JavaScript uses </a:t>
            </a:r>
            <a:r>
              <a:rPr lang="en-US" b="1" i="0">
                <a:solidFill>
                  <a:srgbClr val="000000"/>
                </a:solidFill>
                <a:effectLst/>
                <a:latin typeface="Verdana" panose="020B0604030504040204" pitchFamily="34" charset="0"/>
              </a:rPr>
              <a:t>arithmetic operators</a:t>
            </a:r>
            <a:r>
              <a:rPr lang="en-US" b="0" i="0">
                <a:solidFill>
                  <a:srgbClr val="000000"/>
                </a:solidFill>
                <a:effectLst/>
                <a:latin typeface="Verdana" panose="020B0604030504040204" pitchFamily="34" charset="0"/>
              </a:rPr>
              <a:t> ( + - * / ) to </a:t>
            </a:r>
            <a:r>
              <a:rPr lang="en-US" b="1" i="0">
                <a:solidFill>
                  <a:srgbClr val="000000"/>
                </a:solidFill>
                <a:effectLst/>
                <a:latin typeface="Verdana" panose="020B0604030504040204" pitchFamily="34" charset="0"/>
              </a:rPr>
              <a:t>compute</a:t>
            </a:r>
            <a:r>
              <a:rPr lang="en-US" b="0" i="0">
                <a:solidFill>
                  <a:srgbClr val="000000"/>
                </a:solidFill>
                <a:effectLst/>
                <a:latin typeface="Verdana" panose="020B0604030504040204" pitchFamily="34" charset="0"/>
              </a:rPr>
              <a:t> values:</a:t>
            </a:r>
          </a:p>
          <a:p>
            <a:r>
              <a:rPr lang="en-US" b="0" i="0">
                <a:solidFill>
                  <a:srgbClr val="000000"/>
                </a:solidFill>
                <a:effectLst/>
                <a:latin typeface="Source Code Pro"/>
              </a:rPr>
              <a:t>(</a:t>
            </a:r>
            <a:r>
              <a:rPr lang="en-US" b="0" i="0">
                <a:solidFill>
                  <a:srgbClr val="FF0000"/>
                </a:solidFill>
                <a:effectLst/>
                <a:latin typeface="Source Code Pro"/>
              </a:rPr>
              <a:t>5</a:t>
            </a:r>
            <a:r>
              <a:rPr lang="en-US" b="0" i="0">
                <a:solidFill>
                  <a:srgbClr val="000000"/>
                </a:solidFill>
                <a:effectLst/>
                <a:latin typeface="Source Code Pro"/>
              </a:rPr>
              <a:t> + </a:t>
            </a:r>
            <a:r>
              <a:rPr lang="en-US" b="0" i="0">
                <a:solidFill>
                  <a:srgbClr val="FF0000"/>
                </a:solidFill>
                <a:effectLst/>
                <a:latin typeface="Source Code Pro"/>
              </a:rPr>
              <a:t>6</a:t>
            </a:r>
            <a:r>
              <a:rPr lang="en-US" b="0" i="0">
                <a:solidFill>
                  <a:srgbClr val="000000"/>
                </a:solidFill>
                <a:effectLst/>
                <a:latin typeface="Source Code Pro"/>
              </a:rPr>
              <a:t>) * </a:t>
            </a:r>
            <a:r>
              <a:rPr lang="en-US" b="0" i="0">
                <a:solidFill>
                  <a:srgbClr val="FF0000"/>
                </a:solidFill>
                <a:effectLst/>
                <a:latin typeface="Source Code Pro"/>
              </a:rPr>
              <a:t>10</a:t>
            </a:r>
            <a:endParaRPr lang="en-US" b="0" i="0">
              <a:solidFill>
                <a:srgbClr val="FFFFFF"/>
              </a:solidFill>
              <a:effectLst/>
              <a:latin typeface="Source Code Pro"/>
            </a:endParaRPr>
          </a:p>
          <a:p>
            <a:r>
              <a:rPr lang="en-US" b="0" i="0">
                <a:solidFill>
                  <a:srgbClr val="000000"/>
                </a:solidFill>
                <a:effectLst/>
                <a:latin typeface="Verdana" panose="020B0604030504040204" pitchFamily="34" charset="0"/>
              </a:rPr>
              <a:t>JavaScript uses an </a:t>
            </a:r>
            <a:r>
              <a:rPr lang="en-US" b="1" i="0">
                <a:solidFill>
                  <a:srgbClr val="000000"/>
                </a:solidFill>
                <a:effectLst/>
                <a:latin typeface="Verdana" panose="020B0604030504040204" pitchFamily="34" charset="0"/>
              </a:rPr>
              <a:t>assignment operator</a:t>
            </a:r>
            <a:r>
              <a:rPr lang="en-US" b="0" i="0">
                <a:solidFill>
                  <a:srgbClr val="000000"/>
                </a:solidFill>
                <a:effectLst/>
                <a:latin typeface="Verdana" panose="020B0604030504040204" pitchFamily="34" charset="0"/>
              </a:rPr>
              <a:t> ( = ) to </a:t>
            </a:r>
            <a:r>
              <a:rPr lang="en-US" b="1" i="0">
                <a:solidFill>
                  <a:srgbClr val="000000"/>
                </a:solidFill>
                <a:effectLst/>
                <a:latin typeface="Verdana" panose="020B0604030504040204" pitchFamily="34" charset="0"/>
              </a:rPr>
              <a:t>assign</a:t>
            </a:r>
            <a:r>
              <a:rPr lang="en-US" b="0" i="0">
                <a:solidFill>
                  <a:srgbClr val="000000"/>
                </a:solidFill>
                <a:effectLst/>
                <a:latin typeface="Verdana" panose="020B0604030504040204" pitchFamily="34" charset="0"/>
              </a:rPr>
              <a:t> values to variables:</a:t>
            </a:r>
          </a:p>
          <a:p>
            <a:r>
              <a:rPr lang="en-US" b="0" i="0">
                <a:solidFill>
                  <a:srgbClr val="0000CD"/>
                </a:solidFill>
                <a:effectLst/>
                <a:latin typeface="Source Code Pro"/>
              </a:rPr>
              <a:t>var</a:t>
            </a:r>
            <a:r>
              <a:rPr lang="en-US" b="0" i="0">
                <a:solidFill>
                  <a:srgbClr val="000000"/>
                </a:solidFill>
                <a:effectLst/>
                <a:latin typeface="Source Code Pro"/>
              </a:rPr>
              <a:t> x, y;</a:t>
            </a:r>
            <a:br>
              <a:rPr lang="en-US" b="0" i="0">
                <a:solidFill>
                  <a:srgbClr val="000000"/>
                </a:solidFill>
                <a:effectLst/>
                <a:latin typeface="Source Code Pro"/>
              </a:rPr>
            </a:br>
            <a:r>
              <a:rPr lang="en-US" b="0" i="0">
                <a:solidFill>
                  <a:srgbClr val="000000"/>
                </a:solidFill>
                <a:effectLst/>
                <a:latin typeface="Source Code Pro"/>
              </a:rPr>
              <a:t>x = </a:t>
            </a:r>
            <a:r>
              <a:rPr lang="en-US" b="0" i="0">
                <a:solidFill>
                  <a:srgbClr val="FF0000"/>
                </a:solidFill>
                <a:effectLst/>
                <a:latin typeface="Source Code Pro"/>
              </a:rPr>
              <a:t>5</a:t>
            </a:r>
            <a:r>
              <a:rPr lang="en-US" b="0" i="0">
                <a:solidFill>
                  <a:srgbClr val="000000"/>
                </a:solidFill>
                <a:effectLst/>
                <a:latin typeface="Source Code Pro"/>
              </a:rPr>
              <a:t>;</a:t>
            </a:r>
            <a:br>
              <a:rPr lang="en-US" b="0" i="0">
                <a:solidFill>
                  <a:srgbClr val="000000"/>
                </a:solidFill>
                <a:effectLst/>
                <a:latin typeface="Source Code Pro"/>
              </a:rPr>
            </a:br>
            <a:r>
              <a:rPr lang="en-US" b="0" i="0">
                <a:solidFill>
                  <a:srgbClr val="000000"/>
                </a:solidFill>
                <a:effectLst/>
                <a:latin typeface="Source Code Pro"/>
              </a:rPr>
              <a:t>y = </a:t>
            </a:r>
            <a:r>
              <a:rPr lang="en-US" b="0" i="0">
                <a:solidFill>
                  <a:srgbClr val="FF0000"/>
                </a:solidFill>
                <a:effectLst/>
                <a:latin typeface="Source Code Pro"/>
              </a:rPr>
              <a:t>6</a:t>
            </a:r>
            <a:r>
              <a:rPr lang="en-US" b="0" i="0">
                <a:solidFill>
                  <a:srgbClr val="000000"/>
                </a:solidFill>
                <a:effectLst/>
                <a:latin typeface="Source Code Pro"/>
              </a:rPr>
              <a:t>;</a:t>
            </a:r>
            <a:endParaRPr lang="en-US" b="0" i="0">
              <a:solidFill>
                <a:srgbClr val="FFFFFF"/>
              </a:solidFill>
              <a:effectLst/>
              <a:latin typeface="Source Code Pro"/>
            </a:endParaRPr>
          </a:p>
          <a:p>
            <a:endParaRPr lang="en-US"/>
          </a:p>
        </p:txBody>
      </p:sp>
    </p:spTree>
    <p:extLst>
      <p:ext uri="{BB962C8B-B14F-4D97-AF65-F5344CB8AC3E}">
        <p14:creationId xmlns:p14="http://schemas.microsoft.com/office/powerpoint/2010/main" val="8180930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E79F-78D3-4A41-A888-0628DDDC07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A74B00-3EF8-D24D-942D-69B4EFB96655}"/>
              </a:ext>
            </a:extLst>
          </p:cNvPr>
          <p:cNvSpPr>
            <a:spLocks noGrp="1"/>
          </p:cNvSpPr>
          <p:nvPr>
            <p:ph idx="1"/>
          </p:nvPr>
        </p:nvSpPr>
        <p:spPr/>
        <p:txBody>
          <a:bodyPr>
            <a:normAutofit fontScale="85000" lnSpcReduction="20000"/>
          </a:bodyPr>
          <a:lstStyle/>
          <a:p>
            <a:pPr marL="0" indent="0">
              <a:buNone/>
            </a:pPr>
            <a:r>
              <a:rPr lang="en-US" sz="2400" b="1" i="0">
                <a:solidFill>
                  <a:srgbClr val="000000"/>
                </a:solidFill>
                <a:effectLst/>
                <a:latin typeface="Segoe UI"/>
              </a:rPr>
              <a:t>JavaScript Expressions</a:t>
            </a:r>
          </a:p>
          <a:p>
            <a:r>
              <a:rPr lang="en-US" b="0" i="0">
                <a:solidFill>
                  <a:srgbClr val="000000"/>
                </a:solidFill>
                <a:effectLst/>
                <a:latin typeface="Verdana" panose="020B0604030504040204" pitchFamily="34" charset="0"/>
              </a:rPr>
              <a:t>An expression is a combination of values, variables, and operators, which computes to a value.</a:t>
            </a:r>
          </a:p>
          <a:p>
            <a:r>
              <a:rPr lang="en-US" b="0" i="0">
                <a:solidFill>
                  <a:srgbClr val="000000"/>
                </a:solidFill>
                <a:effectLst/>
                <a:latin typeface="Verdana" panose="020B0604030504040204" pitchFamily="34" charset="0"/>
              </a:rPr>
              <a:t>The computation is called an evaluation.</a:t>
            </a:r>
          </a:p>
          <a:p>
            <a:r>
              <a:rPr lang="en-US" b="0" i="0">
                <a:solidFill>
                  <a:srgbClr val="000000"/>
                </a:solidFill>
                <a:effectLst/>
                <a:latin typeface="Verdana" panose="020B0604030504040204" pitchFamily="34" charset="0"/>
              </a:rPr>
              <a:t>For example, 5 * 10 evaluates to 50:</a:t>
            </a:r>
          </a:p>
          <a:p>
            <a:r>
              <a:rPr lang="en-US" b="0" i="0">
                <a:solidFill>
                  <a:srgbClr val="FF0000"/>
                </a:solidFill>
                <a:effectLst/>
                <a:latin typeface="Source Code Pro"/>
              </a:rPr>
              <a:t>5</a:t>
            </a:r>
            <a:r>
              <a:rPr lang="en-US" b="0" i="0">
                <a:solidFill>
                  <a:srgbClr val="000000"/>
                </a:solidFill>
                <a:effectLst/>
                <a:latin typeface="Source Code Pro"/>
              </a:rPr>
              <a:t> * </a:t>
            </a:r>
            <a:r>
              <a:rPr lang="en-US" b="0" i="0">
                <a:solidFill>
                  <a:srgbClr val="FF0000"/>
                </a:solidFill>
                <a:effectLst/>
                <a:latin typeface="Source Code Pro"/>
              </a:rPr>
              <a:t>10</a:t>
            </a:r>
            <a:endParaRPr lang="en-US" b="0" i="0">
              <a:solidFill>
                <a:srgbClr val="FFFFFF"/>
              </a:solidFill>
              <a:effectLst/>
              <a:latin typeface="Source Code Pro"/>
            </a:endParaRPr>
          </a:p>
          <a:p>
            <a:r>
              <a:rPr lang="en-US" b="0" i="0">
                <a:solidFill>
                  <a:srgbClr val="000000"/>
                </a:solidFill>
                <a:effectLst/>
                <a:latin typeface="Verdana" panose="020B0604030504040204" pitchFamily="34" charset="0"/>
              </a:rPr>
              <a:t>Expressions can also contain variable values:</a:t>
            </a:r>
          </a:p>
          <a:p>
            <a:r>
              <a:rPr lang="en-US" b="0" i="0">
                <a:solidFill>
                  <a:srgbClr val="000000"/>
                </a:solidFill>
                <a:effectLst/>
                <a:latin typeface="Source Code Pro"/>
              </a:rPr>
              <a:t>x * </a:t>
            </a:r>
            <a:r>
              <a:rPr lang="en-US" b="0" i="0">
                <a:solidFill>
                  <a:srgbClr val="FF0000"/>
                </a:solidFill>
                <a:effectLst/>
                <a:latin typeface="Source Code Pro"/>
              </a:rPr>
              <a:t>10</a:t>
            </a:r>
            <a:endParaRPr lang="en-US" b="0" i="0">
              <a:solidFill>
                <a:srgbClr val="FFFFFF"/>
              </a:solidFill>
              <a:effectLst/>
              <a:latin typeface="Source Code Pro"/>
            </a:endParaRPr>
          </a:p>
          <a:p>
            <a:r>
              <a:rPr lang="en-US" b="0" i="0">
                <a:solidFill>
                  <a:srgbClr val="000000"/>
                </a:solidFill>
                <a:effectLst/>
                <a:latin typeface="Verdana" panose="020B0604030504040204" pitchFamily="34" charset="0"/>
              </a:rPr>
              <a:t>The values can be of various types, such as numbers and strings.</a:t>
            </a:r>
          </a:p>
          <a:p>
            <a:r>
              <a:rPr lang="en-US" b="0" i="0">
                <a:solidFill>
                  <a:srgbClr val="000000"/>
                </a:solidFill>
                <a:effectLst/>
                <a:latin typeface="Verdana" panose="020B0604030504040204" pitchFamily="34" charset="0"/>
              </a:rPr>
              <a:t>For example, "John" + " " + "Doe", evaluates to "John Doe":</a:t>
            </a:r>
          </a:p>
          <a:p>
            <a:r>
              <a:rPr lang="en-US" b="0" i="0">
                <a:solidFill>
                  <a:srgbClr val="A52A2A"/>
                </a:solidFill>
                <a:effectLst/>
                <a:latin typeface="Source Code Pro"/>
              </a:rPr>
              <a:t>"John"</a:t>
            </a:r>
            <a:r>
              <a:rPr lang="en-US" b="0" i="0">
                <a:solidFill>
                  <a:srgbClr val="000000"/>
                </a:solidFill>
                <a:effectLst/>
                <a:latin typeface="Source Code Pro"/>
              </a:rPr>
              <a:t> + </a:t>
            </a:r>
            <a:r>
              <a:rPr lang="en-US" b="0" i="0">
                <a:solidFill>
                  <a:srgbClr val="A52A2A"/>
                </a:solidFill>
                <a:effectLst/>
                <a:latin typeface="Source Code Pro"/>
              </a:rPr>
              <a:t>" "</a:t>
            </a:r>
            <a:r>
              <a:rPr lang="en-US" b="0" i="0">
                <a:solidFill>
                  <a:srgbClr val="000000"/>
                </a:solidFill>
                <a:effectLst/>
                <a:latin typeface="Source Code Pro"/>
              </a:rPr>
              <a:t> + </a:t>
            </a:r>
            <a:r>
              <a:rPr lang="en-US" b="0" i="0">
                <a:solidFill>
                  <a:srgbClr val="A52A2A"/>
                </a:solidFill>
                <a:effectLst/>
                <a:latin typeface="Source Code Pro"/>
              </a:rPr>
              <a:t>"Doe"</a:t>
            </a:r>
            <a:endParaRPr lang="en-US" b="0" i="0">
              <a:solidFill>
                <a:srgbClr val="FFFFFF"/>
              </a:solidFill>
              <a:effectLst/>
              <a:latin typeface="Source Code Pro"/>
            </a:endParaRPr>
          </a:p>
          <a:p>
            <a:endParaRPr lang="en-US"/>
          </a:p>
        </p:txBody>
      </p:sp>
    </p:spTree>
    <p:extLst>
      <p:ext uri="{BB962C8B-B14F-4D97-AF65-F5344CB8AC3E}">
        <p14:creationId xmlns:p14="http://schemas.microsoft.com/office/powerpoint/2010/main" val="33366432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90584-5BAB-4149-8731-16C3E14652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F62175-7B23-9443-BA41-5ED14C3D7844}"/>
              </a:ext>
            </a:extLst>
          </p:cNvPr>
          <p:cNvSpPr>
            <a:spLocks noGrp="1"/>
          </p:cNvSpPr>
          <p:nvPr>
            <p:ph idx="1"/>
          </p:nvPr>
        </p:nvSpPr>
        <p:spPr/>
        <p:txBody>
          <a:bodyPr/>
          <a:lstStyle/>
          <a:p>
            <a:r>
              <a:rPr lang="en-US" b="1" i="0">
                <a:solidFill>
                  <a:srgbClr val="000000"/>
                </a:solidFill>
                <a:effectLst/>
                <a:latin typeface="Segoe UI"/>
              </a:rPr>
              <a:t>JavaScript Keywords</a:t>
            </a:r>
          </a:p>
          <a:p>
            <a:r>
              <a:rPr lang="en-US" b="0" i="0">
                <a:solidFill>
                  <a:srgbClr val="000000"/>
                </a:solidFill>
                <a:effectLst/>
                <a:latin typeface="Verdana" panose="020B0604030504040204" pitchFamily="34" charset="0"/>
              </a:rPr>
              <a:t>JavaScript </a:t>
            </a:r>
            <a:r>
              <a:rPr lang="en-US" b="1" i="0">
                <a:solidFill>
                  <a:srgbClr val="000000"/>
                </a:solidFill>
                <a:effectLst/>
                <a:latin typeface="Verdana" panose="020B0604030504040204" pitchFamily="34" charset="0"/>
              </a:rPr>
              <a:t>keywords</a:t>
            </a:r>
            <a:r>
              <a:rPr lang="en-US" b="0" i="0">
                <a:solidFill>
                  <a:srgbClr val="000000"/>
                </a:solidFill>
                <a:effectLst/>
                <a:latin typeface="Verdana" panose="020B0604030504040204" pitchFamily="34" charset="0"/>
              </a:rPr>
              <a:t> are used to identify actions to be performed.</a:t>
            </a:r>
          </a:p>
          <a:p>
            <a:r>
              <a:rPr lang="en-US" b="0" i="0">
                <a:solidFill>
                  <a:srgbClr val="000000"/>
                </a:solidFill>
                <a:effectLst/>
                <a:latin typeface="Verdana" panose="020B0604030504040204" pitchFamily="34" charset="0"/>
              </a:rPr>
              <a:t>The var keyword tells the browser to create variables:</a:t>
            </a:r>
          </a:p>
          <a:p>
            <a:r>
              <a:rPr lang="en-US" b="0" i="0">
                <a:solidFill>
                  <a:srgbClr val="0000CD"/>
                </a:solidFill>
                <a:effectLst/>
                <a:latin typeface="Source Code Pro"/>
              </a:rPr>
              <a:t>var</a:t>
            </a:r>
            <a:r>
              <a:rPr lang="en-US" b="0" i="0">
                <a:solidFill>
                  <a:srgbClr val="000000"/>
                </a:solidFill>
                <a:effectLst/>
                <a:latin typeface="Source Code Pro"/>
              </a:rPr>
              <a:t> x, y;</a:t>
            </a:r>
            <a:br>
              <a:rPr lang="en-US" b="0" i="0">
                <a:solidFill>
                  <a:srgbClr val="000000"/>
                </a:solidFill>
                <a:effectLst/>
                <a:latin typeface="Source Code Pro"/>
              </a:rPr>
            </a:br>
            <a:r>
              <a:rPr lang="en-US" b="0" i="0">
                <a:solidFill>
                  <a:srgbClr val="000000"/>
                </a:solidFill>
                <a:effectLst/>
                <a:latin typeface="Source Code Pro"/>
              </a:rPr>
              <a:t>x = </a:t>
            </a:r>
            <a:r>
              <a:rPr lang="en-US" b="0" i="0">
                <a:solidFill>
                  <a:srgbClr val="FF0000"/>
                </a:solidFill>
                <a:effectLst/>
                <a:latin typeface="Source Code Pro"/>
              </a:rPr>
              <a:t>5</a:t>
            </a:r>
            <a:r>
              <a:rPr lang="en-US" b="0" i="0">
                <a:solidFill>
                  <a:srgbClr val="000000"/>
                </a:solidFill>
                <a:effectLst/>
                <a:latin typeface="Source Code Pro"/>
              </a:rPr>
              <a:t> + </a:t>
            </a:r>
            <a:r>
              <a:rPr lang="en-US" b="0" i="0">
                <a:solidFill>
                  <a:srgbClr val="FF0000"/>
                </a:solidFill>
                <a:effectLst/>
                <a:latin typeface="Source Code Pro"/>
              </a:rPr>
              <a:t>6</a:t>
            </a:r>
            <a:r>
              <a:rPr lang="en-US" b="0" i="0">
                <a:solidFill>
                  <a:srgbClr val="000000"/>
                </a:solidFill>
                <a:effectLst/>
                <a:latin typeface="Source Code Pro"/>
              </a:rPr>
              <a:t>;</a:t>
            </a:r>
            <a:br>
              <a:rPr lang="en-US" b="0" i="0">
                <a:solidFill>
                  <a:srgbClr val="000000"/>
                </a:solidFill>
                <a:effectLst/>
                <a:latin typeface="Source Code Pro"/>
              </a:rPr>
            </a:br>
            <a:r>
              <a:rPr lang="en-US" b="0" i="0">
                <a:solidFill>
                  <a:srgbClr val="000000"/>
                </a:solidFill>
                <a:effectLst/>
                <a:latin typeface="Source Code Pro"/>
              </a:rPr>
              <a:t>y = x * </a:t>
            </a:r>
            <a:r>
              <a:rPr lang="en-US" b="0" i="0">
                <a:solidFill>
                  <a:srgbClr val="FF0000"/>
                </a:solidFill>
                <a:effectLst/>
                <a:latin typeface="Source Code Pro"/>
              </a:rPr>
              <a:t>10</a:t>
            </a:r>
            <a:r>
              <a:rPr lang="en-US" b="0" i="0">
                <a:solidFill>
                  <a:srgbClr val="000000"/>
                </a:solidFill>
                <a:effectLst/>
                <a:latin typeface="Source Code Pro"/>
              </a:rPr>
              <a:t>;</a:t>
            </a:r>
            <a:endParaRPr lang="en-US" b="0" i="0">
              <a:solidFill>
                <a:srgbClr val="FFFFFF"/>
              </a:solidFill>
              <a:effectLst/>
              <a:latin typeface="Source Code Pro"/>
            </a:endParaRPr>
          </a:p>
          <a:p>
            <a:endParaRPr lang="en-US"/>
          </a:p>
        </p:txBody>
      </p:sp>
    </p:spTree>
    <p:extLst>
      <p:ext uri="{BB962C8B-B14F-4D97-AF65-F5344CB8AC3E}">
        <p14:creationId xmlns:p14="http://schemas.microsoft.com/office/powerpoint/2010/main" val="174563985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D9C48-96A6-EA45-A48B-D8F4967AAE29}"/>
              </a:ext>
            </a:extLst>
          </p:cNvPr>
          <p:cNvSpPr>
            <a:spLocks noGrp="1"/>
          </p:cNvSpPr>
          <p:nvPr>
            <p:ph type="title"/>
          </p:nvPr>
        </p:nvSpPr>
        <p:spPr/>
        <p:txBody>
          <a:bodyPr/>
          <a:lstStyle/>
          <a:p>
            <a:r>
              <a:rPr lang="en-US" sz="2800">
                <a:latin typeface="Arial" panose="020B0604020202020204" pitchFamily="34" charset="0"/>
                <a:cs typeface="Arial" panose="020B0604020202020204" pitchFamily="34" charset="0"/>
              </a:rPr>
              <a:t>Data Types in JavaScript:</a:t>
            </a:r>
          </a:p>
        </p:txBody>
      </p:sp>
      <p:pic>
        <p:nvPicPr>
          <p:cNvPr id="6" name="Picture 6">
            <a:extLst>
              <a:ext uri="{FF2B5EF4-FFF2-40B4-BE49-F238E27FC236}">
                <a16:creationId xmlns:a16="http://schemas.microsoft.com/office/drawing/2014/main" id="{A0A311C8-9438-984F-B2D3-BF7AB912BC62}"/>
              </a:ext>
            </a:extLst>
          </p:cNvPr>
          <p:cNvPicPr>
            <a:picLocks noGrp="1" noChangeAspect="1"/>
          </p:cNvPicPr>
          <p:nvPr>
            <p:ph idx="1"/>
          </p:nvPr>
        </p:nvPicPr>
        <p:blipFill>
          <a:blip r:embed="rId2"/>
          <a:stretch>
            <a:fillRect/>
          </a:stretch>
        </p:blipFill>
        <p:spPr>
          <a:xfrm>
            <a:off x="1155700" y="2669186"/>
            <a:ext cx="8824913" cy="3284927"/>
          </a:xfrm>
        </p:spPr>
      </p:pic>
    </p:spTree>
    <p:extLst>
      <p:ext uri="{BB962C8B-B14F-4D97-AF65-F5344CB8AC3E}">
        <p14:creationId xmlns:p14="http://schemas.microsoft.com/office/powerpoint/2010/main" val="39651719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2937-533D-724E-B08A-B8DC7F351C88}"/>
              </a:ext>
            </a:extLst>
          </p:cNvPr>
          <p:cNvSpPr>
            <a:spLocks noGrp="1"/>
          </p:cNvSpPr>
          <p:nvPr>
            <p:ph type="title"/>
          </p:nvPr>
        </p:nvSpPr>
        <p:spPr>
          <a:xfrm>
            <a:off x="4286297" y="-4532973"/>
            <a:ext cx="8761413" cy="706964"/>
          </a:xfrm>
        </p:spPr>
        <p:txBody>
          <a:bodyPr/>
          <a:lstStyle/>
          <a:p>
            <a:br>
              <a:rPr lang="en-US" b="0" i="0">
                <a:solidFill>
                  <a:srgbClr val="610B38"/>
                </a:solidFill>
                <a:effectLst/>
                <a:latin typeface="erdana"/>
              </a:rPr>
            </a:br>
            <a:endParaRPr lang="en-US"/>
          </a:p>
        </p:txBody>
      </p:sp>
      <p:sp>
        <p:nvSpPr>
          <p:cNvPr id="3" name="Content Placeholder 2">
            <a:extLst>
              <a:ext uri="{FF2B5EF4-FFF2-40B4-BE49-F238E27FC236}">
                <a16:creationId xmlns:a16="http://schemas.microsoft.com/office/drawing/2014/main" id="{408CC160-B694-6447-8519-DD9EFAAB3AE0}"/>
              </a:ext>
            </a:extLst>
          </p:cNvPr>
          <p:cNvSpPr>
            <a:spLocks noGrp="1"/>
          </p:cNvSpPr>
          <p:nvPr>
            <p:ph idx="1"/>
          </p:nvPr>
        </p:nvSpPr>
        <p:spPr>
          <a:xfrm>
            <a:off x="797767" y="2657079"/>
            <a:ext cx="8825659" cy="3416300"/>
          </a:xfrm>
        </p:spPr>
        <p:txBody>
          <a:bodyPr>
            <a:normAutofit lnSpcReduction="10000"/>
          </a:bodyPr>
          <a:lstStyle/>
          <a:p>
            <a:r>
              <a:rPr lang="en-US" b="1" i="0">
                <a:solidFill>
                  <a:srgbClr val="000000"/>
                </a:solidFill>
                <a:effectLst/>
                <a:latin typeface="Segoe UI"/>
              </a:rPr>
              <a:t>The &lt;script&gt; Tag</a:t>
            </a:r>
          </a:p>
          <a:p>
            <a:pPr>
              <a:buFont typeface="+mj-lt"/>
              <a:buAutoNum type="arabicPeriod"/>
            </a:pPr>
            <a:r>
              <a:rPr lang="en-US" b="0" i="0">
                <a:solidFill>
                  <a:srgbClr val="000000"/>
                </a:solidFill>
                <a:effectLst/>
                <a:latin typeface="Verdana"/>
              </a:rPr>
              <a:t>In HTML, JavaScript code is inserted between &lt;script&gt; and &lt;/script&gt; tags.</a:t>
            </a:r>
          </a:p>
          <a:p>
            <a:pPr>
              <a:buFont typeface="+mj-lt"/>
              <a:buAutoNum type="arabicPeriod"/>
            </a:pPr>
            <a:r>
              <a:rPr lang="en-US" b="0" i="0">
                <a:solidFill>
                  <a:srgbClr val="000000"/>
                </a:solidFill>
                <a:effectLst/>
                <a:latin typeface="Verdana"/>
              </a:rPr>
              <a:t>You can place any number of scripts in an HTML document</a:t>
            </a:r>
          </a:p>
          <a:p>
            <a:pPr>
              <a:buFont typeface="+mj-lt"/>
              <a:buAutoNum type="arabicPeriod"/>
            </a:pPr>
            <a:r>
              <a:rPr lang="en-US">
                <a:solidFill>
                  <a:srgbClr val="000000"/>
                </a:solidFill>
                <a:latin typeface="Verdana"/>
              </a:rPr>
              <a:t>Script</a:t>
            </a:r>
            <a:r>
              <a:rPr lang="en-US" b="0" i="0">
                <a:solidFill>
                  <a:srgbClr val="000000"/>
                </a:solidFill>
                <a:effectLst/>
                <a:latin typeface="Verdana"/>
              </a:rPr>
              <a:t>s can be placed in the &lt;body&gt;, or in the &lt;head&gt; section of an HTML page, or in both.</a:t>
            </a:r>
          </a:p>
          <a:p>
            <a:r>
              <a:rPr lang="en-US" b="1">
                <a:solidFill>
                  <a:srgbClr val="610B38"/>
                </a:solidFill>
                <a:latin typeface="erdana"/>
              </a:rPr>
              <a:t>Three</a:t>
            </a:r>
            <a:r>
              <a:rPr lang="en-US" b="1" i="0">
                <a:solidFill>
                  <a:srgbClr val="610B38"/>
                </a:solidFill>
                <a:effectLst/>
                <a:latin typeface="erdana"/>
              </a:rPr>
              <a:t> Places to put JavaScript code</a:t>
            </a:r>
          </a:p>
          <a:p>
            <a:pPr>
              <a:buFont typeface="+mj-lt"/>
              <a:buAutoNum type="arabicPeriod"/>
            </a:pPr>
            <a:r>
              <a:rPr lang="en-US" b="0" i="0">
                <a:solidFill>
                  <a:srgbClr val="000000"/>
                </a:solidFill>
                <a:effectLst/>
                <a:latin typeface="verdana" panose="020B0604030504040204"/>
              </a:rPr>
              <a:t>Between the body tag of html</a:t>
            </a:r>
          </a:p>
          <a:p>
            <a:pPr>
              <a:buFont typeface="+mj-lt"/>
              <a:buAutoNum type="arabicPeriod"/>
            </a:pPr>
            <a:r>
              <a:rPr lang="en-US" b="0" i="0">
                <a:solidFill>
                  <a:srgbClr val="000000"/>
                </a:solidFill>
                <a:effectLst/>
                <a:latin typeface="verdana" panose="020B0604030504040204"/>
              </a:rPr>
              <a:t>Between the head tag of html</a:t>
            </a:r>
          </a:p>
          <a:p>
            <a:pPr>
              <a:buFont typeface="+mj-lt"/>
              <a:buAutoNum type="arabicPeriod"/>
            </a:pPr>
            <a:r>
              <a:rPr lang="en-US" b="0" i="0">
                <a:solidFill>
                  <a:srgbClr val="000000"/>
                </a:solidFill>
                <a:effectLst/>
                <a:latin typeface="verdana" panose="020B0604030504040204"/>
              </a:rPr>
              <a:t>In .js file (external javaScript)</a:t>
            </a:r>
            <a:endParaRPr lang="en-US" b="0" i="0">
              <a:solidFill>
                <a:srgbClr val="000000"/>
              </a:solidFill>
              <a:effectLst/>
              <a:latin typeface="Segoe UI"/>
            </a:endParaRPr>
          </a:p>
          <a:p>
            <a:endParaRPr lang="en-US"/>
          </a:p>
        </p:txBody>
      </p:sp>
      <p:sp>
        <p:nvSpPr>
          <p:cNvPr id="4" name="TextBox 3">
            <a:extLst>
              <a:ext uri="{FF2B5EF4-FFF2-40B4-BE49-F238E27FC236}">
                <a16:creationId xmlns:a16="http://schemas.microsoft.com/office/drawing/2014/main" id="{B357B929-59CB-1B4A-803C-675950155F94}"/>
              </a:ext>
            </a:extLst>
          </p:cNvPr>
          <p:cNvSpPr txBox="1"/>
          <p:nvPr/>
        </p:nvSpPr>
        <p:spPr>
          <a:xfrm>
            <a:off x="797767" y="1020366"/>
            <a:ext cx="6486525" cy="646331"/>
          </a:xfrm>
          <a:prstGeom prst="rect">
            <a:avLst/>
          </a:prstGeom>
          <a:noFill/>
        </p:spPr>
        <p:txBody>
          <a:bodyPr wrap="square" rtlCol="0">
            <a:spAutoFit/>
          </a:bodyPr>
          <a:lstStyle/>
          <a:p>
            <a:pPr algn="l"/>
            <a:r>
              <a:rPr lang="en-US" sz="3600" b="1">
                <a:solidFill>
                  <a:schemeClr val="bg1"/>
                </a:solidFill>
              </a:rPr>
              <a:t>JavaScript where to</a:t>
            </a:r>
          </a:p>
        </p:txBody>
      </p:sp>
    </p:spTree>
    <p:extLst>
      <p:ext uri="{BB962C8B-B14F-4D97-AF65-F5344CB8AC3E}">
        <p14:creationId xmlns:p14="http://schemas.microsoft.com/office/powerpoint/2010/main" val="24505661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7246-2E26-F14F-9109-2028B0CDEB67}"/>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JavaScript Output</a:t>
            </a:r>
            <a:r>
              <a:rPr lang="en-US"/>
              <a:t>:</a:t>
            </a:r>
          </a:p>
        </p:txBody>
      </p:sp>
      <p:sp>
        <p:nvSpPr>
          <p:cNvPr id="3" name="Content Placeholder 2">
            <a:extLst>
              <a:ext uri="{FF2B5EF4-FFF2-40B4-BE49-F238E27FC236}">
                <a16:creationId xmlns:a16="http://schemas.microsoft.com/office/drawing/2014/main" id="{9BD436E7-2482-B54F-9B13-2E4C84A165D1}"/>
              </a:ext>
            </a:extLst>
          </p:cNvPr>
          <p:cNvSpPr>
            <a:spLocks noGrp="1"/>
          </p:cNvSpPr>
          <p:nvPr>
            <p:ph idx="1"/>
          </p:nvPr>
        </p:nvSpPr>
        <p:spPr>
          <a:xfrm>
            <a:off x="1154954" y="2603500"/>
            <a:ext cx="8825659" cy="3153172"/>
          </a:xfrm>
        </p:spPr>
        <p:txBody>
          <a:bodyPr>
            <a:normAutofit fontScale="85000" lnSpcReduction="10000"/>
          </a:bodyPr>
          <a:lstStyle/>
          <a:p>
            <a:pPr marL="0" indent="0">
              <a:buNone/>
            </a:pPr>
            <a:r>
              <a:rPr lang="en-US" sz="2200" b="1" i="0">
                <a:solidFill>
                  <a:srgbClr val="000000"/>
                </a:solidFill>
                <a:effectLst/>
                <a:latin typeface="Arial" panose="020B0604020202020204" pitchFamily="34" charset="0"/>
                <a:cs typeface="Arial" panose="020B0604020202020204" pitchFamily="34" charset="0"/>
              </a:rPr>
              <a:t>JavaScript Display Possibilities</a:t>
            </a:r>
          </a:p>
          <a:p>
            <a:pPr marL="0" indent="0">
              <a:buNone/>
            </a:pPr>
            <a:r>
              <a:rPr lang="en-US" b="0" i="0">
                <a:solidFill>
                  <a:srgbClr val="000000"/>
                </a:solidFill>
                <a:effectLst/>
                <a:latin typeface="Arial" panose="020B0604020202020204" pitchFamily="34" charset="0"/>
                <a:cs typeface="Arial" panose="020B0604020202020204" pitchFamily="34" charset="0"/>
              </a:rPr>
              <a:t>JavaScript can "display" data in different ways:</a:t>
            </a:r>
          </a:p>
          <a:p>
            <a:pPr>
              <a:buFont typeface="+mj-lt"/>
              <a:buAutoNum type="arabicPeriod"/>
            </a:pPr>
            <a:r>
              <a:rPr lang="en-US" b="0" i="0">
                <a:solidFill>
                  <a:srgbClr val="000000"/>
                </a:solidFill>
                <a:effectLst/>
                <a:latin typeface="Arial" panose="020B0604020202020204" pitchFamily="34" charset="0"/>
                <a:cs typeface="Arial" panose="020B0604020202020204" pitchFamily="34" charset="0"/>
              </a:rPr>
              <a:t>Writing into an HTML element, using innerHTML.</a:t>
            </a:r>
          </a:p>
          <a:p>
            <a:pPr>
              <a:buFont typeface="+mj-lt"/>
              <a:buAutoNum type="arabicPeriod"/>
            </a:pPr>
            <a:r>
              <a:rPr lang="en-US" b="0" i="0">
                <a:solidFill>
                  <a:srgbClr val="000000"/>
                </a:solidFill>
                <a:effectLst/>
                <a:latin typeface="Arial" panose="020B0604020202020204" pitchFamily="34" charset="0"/>
                <a:cs typeface="Arial" panose="020B0604020202020204" pitchFamily="34" charset="0"/>
              </a:rPr>
              <a:t>Writing into the HTML output using document.write().</a:t>
            </a:r>
          </a:p>
          <a:p>
            <a:pPr>
              <a:buFont typeface="+mj-lt"/>
              <a:buAutoNum type="arabicPeriod"/>
            </a:pPr>
            <a:r>
              <a:rPr lang="en-US" b="0" i="0">
                <a:solidFill>
                  <a:srgbClr val="000000"/>
                </a:solidFill>
                <a:effectLst/>
                <a:latin typeface="Arial" panose="020B0604020202020204" pitchFamily="34" charset="0"/>
                <a:cs typeface="Arial" panose="020B0604020202020204" pitchFamily="34" charset="0"/>
              </a:rPr>
              <a:t>Writing into an alert box, using window.alert().</a:t>
            </a:r>
          </a:p>
          <a:p>
            <a:pPr>
              <a:buFont typeface="+mj-lt"/>
              <a:buAutoNum type="arabicPeriod"/>
            </a:pPr>
            <a:r>
              <a:rPr lang="en-US" b="0" i="0">
                <a:solidFill>
                  <a:srgbClr val="000000"/>
                </a:solidFill>
                <a:effectLst/>
                <a:latin typeface="Arial" panose="020B0604020202020204" pitchFamily="34" charset="0"/>
                <a:cs typeface="Arial" panose="020B0604020202020204" pitchFamily="34" charset="0"/>
              </a:rPr>
              <a:t>Writing into the browser console, using console.log().</a:t>
            </a:r>
          </a:p>
          <a:p>
            <a:pPr marL="0" indent="0">
              <a:buNone/>
            </a:pPr>
            <a:r>
              <a:rPr lang="en-US" sz="2400" b="1" i="0">
                <a:solidFill>
                  <a:srgbClr val="000000"/>
                </a:solidFill>
                <a:effectLst/>
                <a:latin typeface="Arial" panose="020B0604020202020204" pitchFamily="34" charset="0"/>
                <a:cs typeface="Arial" panose="020B0604020202020204" pitchFamily="34" charset="0"/>
              </a:rPr>
              <a:t>Using innerHTML</a:t>
            </a:r>
          </a:p>
          <a:p>
            <a:pPr marL="0" indent="0">
              <a:buNone/>
            </a:pPr>
            <a:r>
              <a:rPr lang="en-US" b="0" i="0">
                <a:solidFill>
                  <a:srgbClr val="000000"/>
                </a:solidFill>
                <a:effectLst/>
                <a:latin typeface="Arial" panose="020B0604020202020204" pitchFamily="34" charset="0"/>
                <a:cs typeface="Arial" panose="020B0604020202020204" pitchFamily="34" charset="0"/>
              </a:rPr>
              <a:t>To access an HTML element, JavaScript can use the </a:t>
            </a:r>
            <a:r>
              <a:rPr lang="en-US" b="1" i="0">
                <a:solidFill>
                  <a:srgbClr val="000000"/>
                </a:solidFill>
                <a:effectLst/>
                <a:latin typeface="Arial" panose="020B0604020202020204" pitchFamily="34" charset="0"/>
                <a:cs typeface="Arial" panose="020B0604020202020204" pitchFamily="34" charset="0"/>
              </a:rPr>
              <a:t>document.getElementById(id)</a:t>
            </a:r>
            <a:r>
              <a:rPr lang="en-US" b="0" i="0">
                <a:solidFill>
                  <a:srgbClr val="000000"/>
                </a:solidFill>
                <a:effectLst/>
                <a:latin typeface="Arial" panose="020B0604020202020204" pitchFamily="34" charset="0"/>
                <a:cs typeface="Arial" panose="020B0604020202020204" pitchFamily="34" charset="0"/>
              </a:rPr>
              <a:t> method.</a:t>
            </a:r>
          </a:p>
          <a:p>
            <a:pPr marL="0" indent="0">
              <a:buNone/>
            </a:pPr>
            <a:r>
              <a:rPr lang="en-US" b="0" i="0">
                <a:solidFill>
                  <a:srgbClr val="000000"/>
                </a:solidFill>
                <a:effectLst/>
                <a:latin typeface="Arial" panose="020B0604020202020204" pitchFamily="34" charset="0"/>
                <a:cs typeface="Arial" panose="020B0604020202020204" pitchFamily="34" charset="0"/>
              </a:rPr>
              <a:t>The id attribute defines the HTML element. The innerHTML property defines the HTML content.</a:t>
            </a:r>
          </a:p>
          <a:p>
            <a:pPr marL="0" indent="0">
              <a:buNone/>
            </a:pPr>
            <a:endParaRPr lang="en-US"/>
          </a:p>
        </p:txBody>
      </p:sp>
    </p:spTree>
    <p:extLst>
      <p:ext uri="{BB962C8B-B14F-4D97-AF65-F5344CB8AC3E}">
        <p14:creationId xmlns:p14="http://schemas.microsoft.com/office/powerpoint/2010/main" val="18705488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10754-7214-2943-AB15-FC0CEADD0D36}"/>
              </a:ext>
            </a:extLst>
          </p:cNvPr>
          <p:cNvSpPr>
            <a:spLocks noGrp="1"/>
          </p:cNvSpPr>
          <p:nvPr>
            <p:ph type="title"/>
          </p:nvPr>
        </p:nvSpPr>
        <p:spPr/>
        <p:txBody>
          <a:bodyPr/>
          <a:lstStyle/>
          <a:p>
            <a:r>
              <a:rPr lang="en-US" b="1">
                <a:latin typeface="Arial" panose="020B0604020202020204" pitchFamily="34" charset="0"/>
                <a:cs typeface="Arial" panose="020B0604020202020204" pitchFamily="34" charset="0"/>
              </a:rPr>
              <a:t>Example</a:t>
            </a:r>
          </a:p>
        </p:txBody>
      </p:sp>
      <p:sp>
        <p:nvSpPr>
          <p:cNvPr id="3" name="Content Placeholder 2">
            <a:extLst>
              <a:ext uri="{FF2B5EF4-FFF2-40B4-BE49-F238E27FC236}">
                <a16:creationId xmlns:a16="http://schemas.microsoft.com/office/drawing/2014/main" id="{0E59381F-5834-2442-986F-8D3B20AE0805}"/>
              </a:ext>
            </a:extLst>
          </p:cNvPr>
          <p:cNvSpPr>
            <a:spLocks noGrp="1"/>
          </p:cNvSpPr>
          <p:nvPr>
            <p:ph idx="1"/>
          </p:nvPr>
        </p:nvSpPr>
        <p:spPr/>
        <p:txBody>
          <a:bodyPr>
            <a:normAutofit fontScale="92500" lnSpcReduction="20000"/>
          </a:bodyPr>
          <a:lstStyle/>
          <a:p>
            <a:r>
              <a:rPr lang="en-US" b="0" i="0">
                <a:solidFill>
                  <a:srgbClr val="0000CD"/>
                </a:solidFill>
                <a:effectLst/>
                <a:latin typeface="Source Code Pro"/>
              </a:rPr>
              <a:t>&lt;</a:t>
            </a:r>
            <a:r>
              <a:rPr lang="en-US" b="0" i="0">
                <a:solidFill>
                  <a:srgbClr val="A52A2A"/>
                </a:solidFill>
                <a:effectLst/>
                <a:latin typeface="Source Code Pro"/>
              </a:rPr>
              <a:t>!DOCTYPE</a:t>
            </a:r>
            <a:r>
              <a:rPr lang="en-US" b="0" i="0">
                <a:solidFill>
                  <a:srgbClr val="FF0000"/>
                </a:solidFill>
                <a:effectLst/>
                <a:latin typeface="Source Code Pro"/>
              </a:rPr>
              <a:t> html</a:t>
            </a:r>
            <a:r>
              <a:rPr lang="en-US" b="0" i="0">
                <a:solidFill>
                  <a:srgbClr val="0000CD"/>
                </a:solidFill>
                <a:effectLst/>
                <a:latin typeface="Source Code Pro"/>
              </a:rPr>
              <a:t>&gt;</a:t>
            </a:r>
            <a:br>
              <a:rPr lang="en-US"/>
            </a:br>
            <a:r>
              <a:rPr lang="en-US" b="0" i="0">
                <a:solidFill>
                  <a:srgbClr val="0000CD"/>
                </a:solidFill>
                <a:effectLst/>
                <a:latin typeface="Source Code Pro"/>
              </a:rPr>
              <a:t>&lt;</a:t>
            </a:r>
            <a:r>
              <a:rPr lang="en-US" b="0" i="0">
                <a:solidFill>
                  <a:srgbClr val="A52A2A"/>
                </a:solidFill>
                <a:effectLst/>
                <a:latin typeface="Source Code Pro"/>
              </a:rPr>
              <a:t>html</a:t>
            </a:r>
            <a:r>
              <a:rPr lang="en-US" b="0" i="0">
                <a:solidFill>
                  <a:srgbClr val="0000CD"/>
                </a:solidFill>
                <a:effectLst/>
                <a:latin typeface="Source Code Pro"/>
              </a:rPr>
              <a:t>&gt;</a:t>
            </a:r>
            <a:br>
              <a:rPr lang="en-US"/>
            </a:br>
            <a:r>
              <a:rPr lang="en-US" b="0" i="0">
                <a:solidFill>
                  <a:srgbClr val="0000CD"/>
                </a:solidFill>
                <a:effectLst/>
                <a:latin typeface="Source Code Pro"/>
              </a:rPr>
              <a:t>&lt;</a:t>
            </a:r>
            <a:r>
              <a:rPr lang="en-US" b="0" i="0">
                <a:solidFill>
                  <a:srgbClr val="A52A2A"/>
                </a:solidFill>
                <a:effectLst/>
                <a:latin typeface="Source Code Pro"/>
              </a:rPr>
              <a:t>body</a:t>
            </a:r>
            <a:r>
              <a:rPr lang="en-US" b="0" i="0">
                <a:solidFill>
                  <a:srgbClr val="0000CD"/>
                </a:solidFill>
                <a:effectLst/>
                <a:latin typeface="Source Code Pro"/>
              </a:rPr>
              <a:t>&gt;</a:t>
            </a:r>
            <a:br>
              <a:rPr lang="en-US"/>
            </a:br>
            <a:br>
              <a:rPr lang="en-US"/>
            </a:br>
            <a:r>
              <a:rPr lang="en-US" b="0" i="0">
                <a:solidFill>
                  <a:srgbClr val="0000CD"/>
                </a:solidFill>
                <a:effectLst/>
                <a:latin typeface="Source Code Pro"/>
              </a:rPr>
              <a:t>&lt;</a:t>
            </a:r>
            <a:r>
              <a:rPr lang="en-US" b="0" i="0">
                <a:solidFill>
                  <a:srgbClr val="A52A2A"/>
                </a:solidFill>
                <a:effectLst/>
                <a:latin typeface="Source Code Pro"/>
              </a:rPr>
              <a:t>h1</a:t>
            </a:r>
            <a:r>
              <a:rPr lang="en-US" b="0" i="0">
                <a:solidFill>
                  <a:srgbClr val="0000CD"/>
                </a:solidFill>
                <a:effectLst/>
                <a:latin typeface="Source Code Pro"/>
              </a:rPr>
              <a:t>&gt;Program&lt;</a:t>
            </a:r>
            <a:r>
              <a:rPr lang="en-US" b="0" i="0">
                <a:solidFill>
                  <a:srgbClr val="A52A2A"/>
                </a:solidFill>
                <a:effectLst/>
                <a:latin typeface="Source Code Pro"/>
              </a:rPr>
              <a:t>/h1</a:t>
            </a:r>
            <a:r>
              <a:rPr lang="en-US" b="0" i="0">
                <a:solidFill>
                  <a:srgbClr val="0000CD"/>
                </a:solidFill>
                <a:effectLst/>
                <a:latin typeface="Source Code Pro"/>
              </a:rPr>
              <a:t>&gt;</a:t>
            </a:r>
            <a:br>
              <a:rPr lang="en-US"/>
            </a:br>
            <a:br>
              <a:rPr lang="en-US"/>
            </a:br>
            <a:br>
              <a:rPr lang="en-US"/>
            </a:br>
            <a:r>
              <a:rPr lang="en-US" b="0" i="0">
                <a:solidFill>
                  <a:srgbClr val="0000CD"/>
                </a:solidFill>
                <a:effectLst/>
                <a:latin typeface="Source Code Pro"/>
              </a:rPr>
              <a:t>&lt;</a:t>
            </a:r>
            <a:r>
              <a:rPr lang="en-US" b="0" i="0">
                <a:solidFill>
                  <a:srgbClr val="A52A2A"/>
                </a:solidFill>
                <a:effectLst/>
                <a:latin typeface="Source Code Pro"/>
              </a:rPr>
              <a:t>p</a:t>
            </a:r>
            <a:r>
              <a:rPr lang="en-US" b="0" i="0">
                <a:solidFill>
                  <a:srgbClr val="FF0000"/>
                </a:solidFill>
                <a:effectLst/>
                <a:latin typeface="Source Code Pro"/>
              </a:rPr>
              <a:t> id</a:t>
            </a:r>
            <a:r>
              <a:rPr lang="en-US" b="0" i="0">
                <a:solidFill>
                  <a:srgbClr val="0000CD"/>
                </a:solidFill>
                <a:effectLst/>
                <a:latin typeface="Source Code Pro"/>
              </a:rPr>
              <a:t>="demo"&gt;Wellcome&lt;</a:t>
            </a:r>
            <a:r>
              <a:rPr lang="en-US" b="0" i="0">
                <a:solidFill>
                  <a:srgbClr val="A52A2A"/>
                </a:solidFill>
                <a:effectLst/>
                <a:latin typeface="Source Code Pro"/>
              </a:rPr>
              <a:t>/p</a:t>
            </a:r>
            <a:r>
              <a:rPr lang="en-US" b="0" i="0">
                <a:solidFill>
                  <a:srgbClr val="0000CD"/>
                </a:solidFill>
                <a:effectLst/>
                <a:latin typeface="Source Code Pro"/>
              </a:rPr>
              <a:t>&gt;</a:t>
            </a:r>
            <a:br>
              <a:rPr lang="en-US"/>
            </a:br>
            <a:br>
              <a:rPr lang="en-US"/>
            </a:br>
            <a:r>
              <a:rPr lang="en-US" b="0" i="0">
                <a:solidFill>
                  <a:srgbClr val="0000CD"/>
                </a:solidFill>
                <a:effectLst/>
                <a:latin typeface="Source Code Pro"/>
              </a:rPr>
              <a:t>&lt;</a:t>
            </a:r>
            <a:r>
              <a:rPr lang="en-US" b="0" i="0">
                <a:solidFill>
                  <a:srgbClr val="A52A2A"/>
                </a:solidFill>
                <a:effectLst/>
                <a:latin typeface="Source Code Pro"/>
              </a:rPr>
              <a:t>script</a:t>
            </a:r>
            <a:r>
              <a:rPr lang="en-US" b="0" i="0">
                <a:solidFill>
                  <a:srgbClr val="0000CD"/>
                </a:solidFill>
                <a:effectLst/>
                <a:latin typeface="Source Code Pro"/>
              </a:rPr>
              <a:t>&gt;</a:t>
            </a:r>
            <a:br>
              <a:rPr lang="en-US" b="0" i="0">
                <a:solidFill>
                  <a:srgbClr val="000000"/>
                </a:solidFill>
                <a:effectLst/>
                <a:latin typeface="Source Code Pro"/>
              </a:rPr>
            </a:br>
            <a:r>
              <a:rPr lang="en-US" b="0" i="0">
                <a:solidFill>
                  <a:srgbClr val="000000"/>
                </a:solidFill>
                <a:effectLst/>
                <a:latin typeface="Source Code Pro"/>
              </a:rPr>
              <a:t>document.getElementById(</a:t>
            </a:r>
            <a:r>
              <a:rPr lang="en-US" b="0" i="0">
                <a:solidFill>
                  <a:srgbClr val="A52A2A"/>
                </a:solidFill>
                <a:effectLst/>
                <a:latin typeface="Source Code Pro"/>
              </a:rPr>
              <a:t>"demo"</a:t>
            </a:r>
            <a:r>
              <a:rPr lang="en-US" b="0" i="0">
                <a:solidFill>
                  <a:srgbClr val="000000"/>
                </a:solidFill>
                <a:effectLst/>
                <a:latin typeface="Source Code Pro"/>
              </a:rPr>
              <a:t>).innerHTML = </a:t>
            </a:r>
            <a:r>
              <a:rPr lang="en-US" b="0" i="0">
                <a:solidFill>
                  <a:srgbClr val="FF0000"/>
                </a:solidFill>
                <a:effectLst/>
                <a:latin typeface="Source Code Pro"/>
              </a:rPr>
              <a:t>50</a:t>
            </a:r>
            <a:r>
              <a:rPr lang="en-US" b="0" i="0">
                <a:solidFill>
                  <a:srgbClr val="000000"/>
                </a:solidFill>
                <a:effectLst/>
                <a:latin typeface="Source Code Pro"/>
              </a:rPr>
              <a:t> + </a:t>
            </a:r>
            <a:r>
              <a:rPr lang="en-US" b="0" i="0">
                <a:solidFill>
                  <a:srgbClr val="FF0000"/>
                </a:solidFill>
                <a:effectLst/>
                <a:latin typeface="Source Code Pro"/>
              </a:rPr>
              <a:t>60</a:t>
            </a:r>
            <a:r>
              <a:rPr lang="en-US" b="0" i="0">
                <a:solidFill>
                  <a:srgbClr val="000000"/>
                </a:solidFill>
                <a:effectLst/>
                <a:latin typeface="Source Code Pro"/>
              </a:rPr>
              <a:t>;</a:t>
            </a:r>
            <a:br>
              <a:rPr lang="en-US" b="0" i="0">
                <a:solidFill>
                  <a:srgbClr val="000000"/>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/script</a:t>
            </a:r>
            <a:r>
              <a:rPr lang="en-US" b="0" i="0">
                <a:solidFill>
                  <a:srgbClr val="0000CD"/>
                </a:solidFill>
                <a:effectLst/>
                <a:latin typeface="Source Code Pro"/>
              </a:rPr>
              <a:t>&gt;</a:t>
            </a:r>
            <a:br>
              <a:rPr lang="en-US"/>
            </a:br>
            <a:br>
              <a:rPr lang="en-US"/>
            </a:br>
            <a:r>
              <a:rPr lang="en-US" b="0" i="0">
                <a:solidFill>
                  <a:srgbClr val="0000CD"/>
                </a:solidFill>
                <a:effectLst/>
                <a:latin typeface="Source Code Pro"/>
              </a:rPr>
              <a:t>&lt;</a:t>
            </a:r>
            <a:r>
              <a:rPr lang="en-US" b="0" i="0">
                <a:solidFill>
                  <a:srgbClr val="A52A2A"/>
                </a:solidFill>
                <a:effectLst/>
                <a:latin typeface="Source Code Pro"/>
              </a:rPr>
              <a:t>/body</a:t>
            </a:r>
            <a:r>
              <a:rPr lang="en-US" b="0" i="0">
                <a:solidFill>
                  <a:srgbClr val="0000CD"/>
                </a:solidFill>
                <a:effectLst/>
                <a:latin typeface="Source Code Pro"/>
              </a:rPr>
              <a:t>&gt;</a:t>
            </a:r>
            <a:br>
              <a:rPr lang="en-US"/>
            </a:br>
            <a:r>
              <a:rPr lang="en-US" b="0" i="0">
                <a:solidFill>
                  <a:srgbClr val="0000CD"/>
                </a:solidFill>
                <a:effectLst/>
                <a:latin typeface="Source Code Pro"/>
              </a:rPr>
              <a:t>&lt;</a:t>
            </a:r>
            <a:r>
              <a:rPr lang="en-US" b="0" i="0">
                <a:solidFill>
                  <a:srgbClr val="A52A2A"/>
                </a:solidFill>
                <a:effectLst/>
                <a:latin typeface="Source Code Pro"/>
              </a:rPr>
              <a:t>/html</a:t>
            </a:r>
            <a:r>
              <a:rPr lang="en-US" b="0" i="0">
                <a:solidFill>
                  <a:srgbClr val="0000CD"/>
                </a:solidFill>
                <a:effectLst/>
                <a:latin typeface="Source Code Pro"/>
              </a:rPr>
              <a:t>&gt;</a:t>
            </a:r>
            <a:endParaRPr lang="en-US"/>
          </a:p>
        </p:txBody>
      </p:sp>
    </p:spTree>
    <p:extLst>
      <p:ext uri="{BB962C8B-B14F-4D97-AF65-F5344CB8AC3E}">
        <p14:creationId xmlns:p14="http://schemas.microsoft.com/office/powerpoint/2010/main" val="14161130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0BA6E-FA56-2243-A615-1513E6BA26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5486A9-9708-4441-AE7E-35EDE4698B4D}"/>
              </a:ext>
            </a:extLst>
          </p:cNvPr>
          <p:cNvSpPr>
            <a:spLocks noGrp="1"/>
          </p:cNvSpPr>
          <p:nvPr>
            <p:ph idx="1"/>
          </p:nvPr>
        </p:nvSpPr>
        <p:spPr/>
        <p:txBody>
          <a:bodyPr>
            <a:normAutofit fontScale="77500" lnSpcReduction="20000"/>
          </a:bodyPr>
          <a:lstStyle/>
          <a:p>
            <a:pPr marL="0" indent="0">
              <a:buNone/>
            </a:pPr>
            <a:r>
              <a:rPr lang="en-US" sz="2400" b="1" i="0">
                <a:solidFill>
                  <a:srgbClr val="000000"/>
                </a:solidFill>
                <a:effectLst/>
                <a:latin typeface="Segoe UI"/>
              </a:rPr>
              <a:t>Using document.write()</a:t>
            </a:r>
          </a:p>
          <a:p>
            <a:pPr marL="0" indent="0">
              <a:buNone/>
            </a:pPr>
            <a:r>
              <a:rPr lang="en-US" b="0" i="0">
                <a:solidFill>
                  <a:srgbClr val="000000"/>
                </a:solidFill>
                <a:effectLst/>
                <a:latin typeface="Verdana" panose="020B0604030504040204" pitchFamily="34" charset="0"/>
              </a:rPr>
              <a:t>For testing purposes, it is convenient to use document.write():</a:t>
            </a:r>
          </a:p>
          <a:p>
            <a:pPr marL="0" indent="0">
              <a:buNone/>
            </a:pPr>
            <a:r>
              <a:rPr lang="en-US" b="1" i="0">
                <a:solidFill>
                  <a:srgbClr val="000000"/>
                </a:solidFill>
                <a:effectLst/>
                <a:latin typeface="Segoe UI"/>
              </a:rPr>
              <a:t>Example</a:t>
            </a:r>
          </a:p>
          <a:p>
            <a:r>
              <a:rPr lang="en-US" b="0" i="0">
                <a:solidFill>
                  <a:srgbClr val="0000CD"/>
                </a:solidFill>
                <a:effectLst/>
                <a:latin typeface="Source Code Pro"/>
              </a:rPr>
              <a:t>&lt;</a:t>
            </a:r>
            <a:r>
              <a:rPr lang="en-US" b="0" i="0">
                <a:solidFill>
                  <a:srgbClr val="A52A2A"/>
                </a:solidFill>
                <a:effectLst/>
                <a:latin typeface="Source Code Pro"/>
              </a:rPr>
              <a:t>!DOCTYPE</a:t>
            </a:r>
            <a:r>
              <a:rPr lang="en-US" b="0" i="0">
                <a:solidFill>
                  <a:srgbClr val="FF0000"/>
                </a:solidFill>
                <a:effectLst/>
                <a:latin typeface="Source Code Pro"/>
              </a:rPr>
              <a:t> html</a:t>
            </a:r>
            <a:r>
              <a:rPr lang="en-US" b="0" i="0">
                <a:solidFill>
                  <a:srgbClr val="0000CD"/>
                </a:solidFill>
                <a:effectLst/>
                <a:latin typeface="Source Code Pro"/>
              </a:rPr>
              <a:t>&gt;</a:t>
            </a:r>
            <a:br>
              <a:rPr lang="en-US" b="0" i="0">
                <a:solidFill>
                  <a:srgbClr val="FFFFFF"/>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html</a:t>
            </a:r>
            <a:r>
              <a:rPr lang="en-US" b="0" i="0">
                <a:solidFill>
                  <a:srgbClr val="0000CD"/>
                </a:solidFill>
                <a:effectLst/>
                <a:latin typeface="Source Code Pro"/>
              </a:rPr>
              <a:t>&gt;</a:t>
            </a:r>
            <a:br>
              <a:rPr lang="en-US" b="0" i="0">
                <a:solidFill>
                  <a:srgbClr val="FFFFFF"/>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body</a:t>
            </a:r>
            <a:r>
              <a:rPr lang="en-US" b="0" i="0">
                <a:solidFill>
                  <a:srgbClr val="0000CD"/>
                </a:solidFill>
                <a:effectLst/>
                <a:latin typeface="Source Code Pro"/>
              </a:rPr>
              <a:t>&gt;</a:t>
            </a:r>
            <a:br>
              <a:rPr lang="en-US" b="0" i="0">
                <a:solidFill>
                  <a:srgbClr val="FFFFFF"/>
                </a:solidFill>
                <a:effectLst/>
                <a:latin typeface="Source Code Pro"/>
              </a:rPr>
            </a:br>
            <a:br>
              <a:rPr lang="en-US" b="0" i="0">
                <a:solidFill>
                  <a:srgbClr val="FFFFFF"/>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h1</a:t>
            </a:r>
            <a:r>
              <a:rPr lang="en-US" b="0" i="0">
                <a:solidFill>
                  <a:srgbClr val="0000CD"/>
                </a:solidFill>
                <a:effectLst/>
                <a:latin typeface="Source Code Pro"/>
              </a:rPr>
              <a:t>&gt;Program&lt;</a:t>
            </a:r>
            <a:r>
              <a:rPr lang="en-US" b="0" i="0">
                <a:solidFill>
                  <a:srgbClr val="A52A2A"/>
                </a:solidFill>
                <a:effectLst/>
                <a:latin typeface="Source Code Pro"/>
              </a:rPr>
              <a:t>/h1</a:t>
            </a:r>
            <a:r>
              <a:rPr lang="en-US" b="0" i="0">
                <a:solidFill>
                  <a:srgbClr val="0000CD"/>
                </a:solidFill>
                <a:effectLst/>
                <a:latin typeface="Source Code Pro"/>
              </a:rPr>
              <a:t>&gt;</a:t>
            </a:r>
            <a:br>
              <a:rPr lang="en-US" b="0" i="0">
                <a:solidFill>
                  <a:srgbClr val="FFFFFF"/>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p</a:t>
            </a:r>
            <a:r>
              <a:rPr lang="en-US" b="0" i="0">
                <a:solidFill>
                  <a:srgbClr val="0000CD"/>
                </a:solidFill>
                <a:effectLst/>
                <a:latin typeface="Source Code Pro"/>
              </a:rPr>
              <a:t>&gt;hii</a:t>
            </a:r>
            <a:r>
              <a:rPr lang="en-US" b="0" i="0">
                <a:solidFill>
                  <a:srgbClr val="FFFFFF"/>
                </a:solidFill>
                <a:effectLst/>
                <a:latin typeface="Source Code Pro"/>
              </a:rPr>
              <a:t>.</a:t>
            </a:r>
            <a:r>
              <a:rPr lang="en-US" b="0" i="0">
                <a:solidFill>
                  <a:srgbClr val="0000CD"/>
                </a:solidFill>
                <a:effectLst/>
                <a:latin typeface="Source Code Pro"/>
              </a:rPr>
              <a:t>&lt;</a:t>
            </a:r>
            <a:r>
              <a:rPr lang="en-US" b="0" i="0">
                <a:solidFill>
                  <a:srgbClr val="A52A2A"/>
                </a:solidFill>
                <a:effectLst/>
                <a:latin typeface="Source Code Pro"/>
              </a:rPr>
              <a:t>/p</a:t>
            </a:r>
            <a:r>
              <a:rPr lang="en-US" b="0" i="0">
                <a:solidFill>
                  <a:srgbClr val="0000CD"/>
                </a:solidFill>
                <a:effectLst/>
                <a:latin typeface="Source Code Pro"/>
              </a:rPr>
              <a:t>&gt;</a:t>
            </a:r>
            <a:br>
              <a:rPr lang="en-US" b="0" i="0">
                <a:solidFill>
                  <a:srgbClr val="FFFFFF"/>
                </a:solidFill>
                <a:effectLst/>
                <a:latin typeface="Source Code Pro"/>
              </a:rPr>
            </a:br>
            <a:br>
              <a:rPr lang="en-US" b="0" i="0">
                <a:solidFill>
                  <a:srgbClr val="FFFFFF"/>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script</a:t>
            </a:r>
            <a:r>
              <a:rPr lang="en-US" b="0" i="0">
                <a:solidFill>
                  <a:srgbClr val="0000CD"/>
                </a:solidFill>
                <a:effectLst/>
                <a:latin typeface="Source Code Pro"/>
              </a:rPr>
              <a:t>&gt;</a:t>
            </a:r>
            <a:br>
              <a:rPr lang="en-US" b="0" i="0">
                <a:solidFill>
                  <a:srgbClr val="000000"/>
                </a:solidFill>
                <a:effectLst/>
                <a:latin typeface="Source Code Pro"/>
              </a:rPr>
            </a:br>
            <a:r>
              <a:rPr lang="en-US" b="0" i="0">
                <a:solidFill>
                  <a:srgbClr val="000000"/>
                </a:solidFill>
                <a:effectLst/>
                <a:latin typeface="Source Code Pro"/>
              </a:rPr>
              <a:t>document.write(</a:t>
            </a:r>
            <a:r>
              <a:rPr lang="en-US" b="0" i="0">
                <a:solidFill>
                  <a:srgbClr val="FF0000"/>
                </a:solidFill>
                <a:effectLst/>
                <a:latin typeface="Source Code Pro"/>
              </a:rPr>
              <a:t>55</a:t>
            </a:r>
            <a:r>
              <a:rPr lang="en-US" b="0" i="0">
                <a:solidFill>
                  <a:srgbClr val="000000"/>
                </a:solidFill>
                <a:effectLst/>
                <a:latin typeface="Source Code Pro"/>
              </a:rPr>
              <a:t> + </a:t>
            </a:r>
            <a:r>
              <a:rPr lang="en-US" b="0" i="0">
                <a:solidFill>
                  <a:srgbClr val="FF0000"/>
                </a:solidFill>
                <a:effectLst/>
                <a:latin typeface="Source Code Pro"/>
              </a:rPr>
              <a:t>65</a:t>
            </a:r>
            <a:r>
              <a:rPr lang="en-US" b="0" i="0">
                <a:solidFill>
                  <a:srgbClr val="000000"/>
                </a:solidFill>
                <a:effectLst/>
                <a:latin typeface="Source Code Pro"/>
              </a:rPr>
              <a:t>);</a:t>
            </a:r>
            <a:br>
              <a:rPr lang="en-US" b="0" i="0">
                <a:solidFill>
                  <a:srgbClr val="000000"/>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/script</a:t>
            </a:r>
            <a:r>
              <a:rPr lang="en-US" b="0" i="0">
                <a:solidFill>
                  <a:srgbClr val="0000CD"/>
                </a:solidFill>
                <a:effectLst/>
                <a:latin typeface="Source Code Pro"/>
              </a:rPr>
              <a:t>&gt;</a:t>
            </a:r>
            <a:br>
              <a:rPr lang="en-US" b="0" i="0">
                <a:solidFill>
                  <a:srgbClr val="FFFFFF"/>
                </a:solidFill>
                <a:effectLst/>
                <a:latin typeface="Source Code Pro"/>
              </a:rPr>
            </a:br>
            <a:br>
              <a:rPr lang="en-US" b="0" i="0">
                <a:solidFill>
                  <a:srgbClr val="FFFFFF"/>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/body</a:t>
            </a:r>
            <a:r>
              <a:rPr lang="en-US" b="0" i="0">
                <a:solidFill>
                  <a:srgbClr val="0000CD"/>
                </a:solidFill>
                <a:effectLst/>
                <a:latin typeface="Source Code Pro"/>
              </a:rPr>
              <a:t>&gt;</a:t>
            </a:r>
            <a:br>
              <a:rPr lang="en-US" b="0" i="0">
                <a:solidFill>
                  <a:srgbClr val="FFFFFF"/>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/html</a:t>
            </a:r>
            <a:r>
              <a:rPr lang="en-US" b="0" i="0">
                <a:solidFill>
                  <a:srgbClr val="0000CD"/>
                </a:solidFill>
                <a:effectLst/>
                <a:latin typeface="Source Code Pro"/>
              </a:rPr>
              <a:t>&gt;</a:t>
            </a:r>
            <a:endParaRPr lang="en-US" b="0" i="0">
              <a:solidFill>
                <a:srgbClr val="FFFFFF"/>
              </a:solidFill>
              <a:effectLst/>
              <a:latin typeface="Source Code Pro"/>
            </a:endParaRPr>
          </a:p>
          <a:p>
            <a:endParaRPr lang="en-US"/>
          </a:p>
        </p:txBody>
      </p:sp>
    </p:spTree>
    <p:extLst>
      <p:ext uri="{BB962C8B-B14F-4D97-AF65-F5344CB8AC3E}">
        <p14:creationId xmlns:p14="http://schemas.microsoft.com/office/powerpoint/2010/main" val="36069211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1E06C-7131-F048-9D5C-E9FE8D4D31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F3FC21-7285-EC42-8780-A6136F78FABE}"/>
              </a:ext>
            </a:extLst>
          </p:cNvPr>
          <p:cNvSpPr>
            <a:spLocks noGrp="1"/>
          </p:cNvSpPr>
          <p:nvPr>
            <p:ph idx="1"/>
          </p:nvPr>
        </p:nvSpPr>
        <p:spPr/>
        <p:txBody>
          <a:bodyPr/>
          <a:lstStyle/>
          <a:p>
            <a:r>
              <a:rPr lang="en-US" b="0" i="0">
                <a:solidFill>
                  <a:srgbClr val="0000CD"/>
                </a:solidFill>
                <a:effectLst/>
                <a:latin typeface="Source Code Pro"/>
              </a:rPr>
              <a:t>&lt;</a:t>
            </a:r>
            <a:r>
              <a:rPr lang="en-US" b="0" i="0">
                <a:solidFill>
                  <a:srgbClr val="A52A2A"/>
                </a:solidFill>
                <a:effectLst/>
                <a:latin typeface="Source Code Pro"/>
              </a:rPr>
              <a:t>!DOCTYPE</a:t>
            </a:r>
            <a:r>
              <a:rPr lang="en-US" b="0" i="0">
                <a:solidFill>
                  <a:srgbClr val="FF0000"/>
                </a:solidFill>
                <a:effectLst/>
                <a:latin typeface="Source Code Pro"/>
              </a:rPr>
              <a:t> html</a:t>
            </a:r>
            <a:r>
              <a:rPr lang="en-US" b="0" i="0">
                <a:solidFill>
                  <a:srgbClr val="0000CD"/>
                </a:solidFill>
                <a:effectLst/>
                <a:latin typeface="Source Code Pro"/>
              </a:rPr>
              <a:t>&gt;</a:t>
            </a:r>
            <a:br>
              <a:rPr lang="en-US"/>
            </a:br>
            <a:r>
              <a:rPr lang="en-US" b="0" i="0">
                <a:solidFill>
                  <a:srgbClr val="0000CD"/>
                </a:solidFill>
                <a:effectLst/>
                <a:latin typeface="Source Code Pro"/>
              </a:rPr>
              <a:t>&lt;</a:t>
            </a:r>
            <a:r>
              <a:rPr lang="en-US" b="0" i="0">
                <a:solidFill>
                  <a:srgbClr val="A52A2A"/>
                </a:solidFill>
                <a:effectLst/>
                <a:latin typeface="Source Code Pro"/>
              </a:rPr>
              <a:t>html</a:t>
            </a:r>
            <a:r>
              <a:rPr lang="en-US" b="0" i="0">
                <a:solidFill>
                  <a:srgbClr val="0000CD"/>
                </a:solidFill>
                <a:effectLst/>
                <a:latin typeface="Source Code Pro"/>
              </a:rPr>
              <a:t>&gt;</a:t>
            </a:r>
            <a:br>
              <a:rPr lang="en-US"/>
            </a:br>
            <a:r>
              <a:rPr lang="en-US" b="0" i="0">
                <a:solidFill>
                  <a:srgbClr val="0000CD"/>
                </a:solidFill>
                <a:effectLst/>
                <a:latin typeface="Source Code Pro"/>
              </a:rPr>
              <a:t>&lt;</a:t>
            </a:r>
            <a:r>
              <a:rPr lang="en-US" b="0" i="0">
                <a:solidFill>
                  <a:srgbClr val="A52A2A"/>
                </a:solidFill>
                <a:effectLst/>
                <a:latin typeface="Source Code Pro"/>
              </a:rPr>
              <a:t>body</a:t>
            </a:r>
            <a:r>
              <a:rPr lang="en-US" b="0" i="0">
                <a:solidFill>
                  <a:srgbClr val="0000CD"/>
                </a:solidFill>
                <a:effectLst/>
                <a:latin typeface="Source Code Pro"/>
              </a:rPr>
              <a:t>&gt;</a:t>
            </a:r>
            <a:br>
              <a:rPr lang="en-US"/>
            </a:br>
            <a:br>
              <a:rPr lang="en-US"/>
            </a:br>
            <a:r>
              <a:rPr lang="en-US" b="0" i="0">
                <a:solidFill>
                  <a:srgbClr val="0000CD"/>
                </a:solidFill>
                <a:effectLst/>
                <a:latin typeface="Source Code Pro"/>
              </a:rPr>
              <a:t>&lt;</a:t>
            </a:r>
            <a:r>
              <a:rPr lang="en-US" b="0" i="0">
                <a:solidFill>
                  <a:srgbClr val="A52A2A"/>
                </a:solidFill>
                <a:effectLst/>
                <a:latin typeface="Source Code Pro"/>
              </a:rPr>
              <a:t>button</a:t>
            </a:r>
            <a:r>
              <a:rPr lang="en-US" b="0" i="0">
                <a:solidFill>
                  <a:srgbClr val="FF0000"/>
                </a:solidFill>
                <a:effectLst/>
                <a:latin typeface="Source Code Pro"/>
              </a:rPr>
              <a:t> type</a:t>
            </a:r>
            <a:r>
              <a:rPr lang="en-US" b="0" i="0">
                <a:solidFill>
                  <a:srgbClr val="0000CD"/>
                </a:solidFill>
                <a:effectLst/>
                <a:latin typeface="Source Code Pro"/>
              </a:rPr>
              <a:t>="button"</a:t>
            </a:r>
            <a:r>
              <a:rPr lang="en-US" b="0" i="0">
                <a:solidFill>
                  <a:srgbClr val="FF0000"/>
                </a:solidFill>
                <a:effectLst/>
                <a:latin typeface="Source Code Pro"/>
              </a:rPr>
              <a:t> onclick</a:t>
            </a:r>
            <a:r>
              <a:rPr lang="en-US" b="0" i="0">
                <a:solidFill>
                  <a:srgbClr val="0000CD"/>
                </a:solidFill>
                <a:effectLst/>
                <a:latin typeface="Source Code Pro"/>
              </a:rPr>
              <a:t>="document.write(5 + 6)"&gt;</a:t>
            </a:r>
            <a:r>
              <a:rPr lang="en-US" b="0" i="0">
                <a:solidFill>
                  <a:srgbClr val="FFFFFF"/>
                </a:solidFill>
                <a:effectLst/>
                <a:latin typeface="Source Code Pro"/>
              </a:rPr>
              <a:t>Try it</a:t>
            </a:r>
            <a:r>
              <a:rPr lang="en-US" b="0" i="0">
                <a:solidFill>
                  <a:srgbClr val="0000CD"/>
                </a:solidFill>
                <a:effectLst/>
                <a:latin typeface="Source Code Pro"/>
              </a:rPr>
              <a:t>&lt;</a:t>
            </a:r>
            <a:r>
              <a:rPr lang="en-US" b="0" i="0">
                <a:solidFill>
                  <a:srgbClr val="A52A2A"/>
                </a:solidFill>
                <a:effectLst/>
                <a:latin typeface="Source Code Pro"/>
              </a:rPr>
              <a:t>/button</a:t>
            </a:r>
            <a:r>
              <a:rPr lang="en-US" b="0" i="0">
                <a:solidFill>
                  <a:srgbClr val="0000CD"/>
                </a:solidFill>
                <a:effectLst/>
                <a:latin typeface="Source Code Pro"/>
              </a:rPr>
              <a:t>&gt;</a:t>
            </a:r>
            <a:br>
              <a:rPr lang="en-US"/>
            </a:br>
            <a:br>
              <a:rPr lang="en-US"/>
            </a:br>
            <a:r>
              <a:rPr lang="en-US" b="0" i="0">
                <a:solidFill>
                  <a:srgbClr val="0000CD"/>
                </a:solidFill>
                <a:effectLst/>
                <a:latin typeface="Source Code Pro"/>
              </a:rPr>
              <a:t>&lt;</a:t>
            </a:r>
            <a:r>
              <a:rPr lang="en-US" b="0" i="0">
                <a:solidFill>
                  <a:srgbClr val="A52A2A"/>
                </a:solidFill>
                <a:effectLst/>
                <a:latin typeface="Source Code Pro"/>
              </a:rPr>
              <a:t>/body</a:t>
            </a:r>
            <a:r>
              <a:rPr lang="en-US" b="0" i="0">
                <a:solidFill>
                  <a:srgbClr val="0000CD"/>
                </a:solidFill>
                <a:effectLst/>
                <a:latin typeface="Source Code Pro"/>
              </a:rPr>
              <a:t>&gt;</a:t>
            </a:r>
            <a:br>
              <a:rPr lang="en-US"/>
            </a:br>
            <a:r>
              <a:rPr lang="en-US" b="0" i="0">
                <a:solidFill>
                  <a:srgbClr val="0000CD"/>
                </a:solidFill>
                <a:effectLst/>
                <a:latin typeface="Source Code Pro"/>
              </a:rPr>
              <a:t>&lt;</a:t>
            </a:r>
            <a:r>
              <a:rPr lang="en-US" b="0" i="0">
                <a:solidFill>
                  <a:srgbClr val="A52A2A"/>
                </a:solidFill>
                <a:effectLst/>
                <a:latin typeface="Source Code Pro"/>
              </a:rPr>
              <a:t>/html</a:t>
            </a:r>
            <a:r>
              <a:rPr lang="en-US" b="0" i="0">
                <a:solidFill>
                  <a:srgbClr val="0000CD"/>
                </a:solidFill>
                <a:effectLst/>
                <a:latin typeface="Source Code Pro"/>
              </a:rPr>
              <a:t>&gt;</a:t>
            </a:r>
            <a:endParaRPr lang="en-US"/>
          </a:p>
        </p:txBody>
      </p:sp>
    </p:spTree>
    <p:extLst>
      <p:ext uri="{BB962C8B-B14F-4D97-AF65-F5344CB8AC3E}">
        <p14:creationId xmlns:p14="http://schemas.microsoft.com/office/powerpoint/2010/main" val="13528664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D753-6A42-0047-8E6A-CD4EC1695E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C6247F-0AE7-8544-B9A2-DA0F22B3EB10}"/>
              </a:ext>
            </a:extLst>
          </p:cNvPr>
          <p:cNvSpPr>
            <a:spLocks noGrp="1"/>
          </p:cNvSpPr>
          <p:nvPr>
            <p:ph idx="1"/>
          </p:nvPr>
        </p:nvSpPr>
        <p:spPr/>
        <p:txBody>
          <a:bodyPr>
            <a:normAutofit fontScale="92500" lnSpcReduction="20000"/>
          </a:bodyPr>
          <a:lstStyle/>
          <a:p>
            <a:pPr marL="0" indent="0">
              <a:buNone/>
            </a:pPr>
            <a:r>
              <a:rPr lang="en-US" sz="2400" b="1" i="0">
                <a:solidFill>
                  <a:srgbClr val="000000"/>
                </a:solidFill>
                <a:effectLst/>
                <a:latin typeface="Segoe UI"/>
              </a:rPr>
              <a:t>Using window.alert()</a:t>
            </a:r>
          </a:p>
          <a:p>
            <a:pPr marL="0" indent="0">
              <a:buNone/>
            </a:pPr>
            <a:r>
              <a:rPr lang="en-US" b="0" i="0">
                <a:solidFill>
                  <a:srgbClr val="000000"/>
                </a:solidFill>
                <a:effectLst/>
                <a:latin typeface="Verdana" panose="020B0604030504040204" pitchFamily="34" charset="0"/>
              </a:rPr>
              <a:t>You can use an alert box to display data:</a:t>
            </a:r>
          </a:p>
          <a:p>
            <a:pPr marL="0" indent="0">
              <a:buNone/>
            </a:pPr>
            <a:r>
              <a:rPr lang="en-US" b="1" i="0">
                <a:solidFill>
                  <a:srgbClr val="000000"/>
                </a:solidFill>
                <a:effectLst/>
                <a:latin typeface="Segoe UI"/>
              </a:rPr>
              <a:t>Example</a:t>
            </a:r>
          </a:p>
          <a:p>
            <a:r>
              <a:rPr lang="en-US" b="0" i="0">
                <a:solidFill>
                  <a:srgbClr val="0000CD"/>
                </a:solidFill>
                <a:effectLst/>
                <a:latin typeface="Source Code Pro"/>
              </a:rPr>
              <a:t>&lt;</a:t>
            </a:r>
            <a:r>
              <a:rPr lang="en-US" b="0" i="0">
                <a:solidFill>
                  <a:srgbClr val="A52A2A"/>
                </a:solidFill>
                <a:effectLst/>
                <a:latin typeface="Source Code Pro"/>
              </a:rPr>
              <a:t>!DOCTYPE</a:t>
            </a:r>
            <a:r>
              <a:rPr lang="en-US" b="0" i="0">
                <a:solidFill>
                  <a:srgbClr val="FF0000"/>
                </a:solidFill>
                <a:effectLst/>
                <a:latin typeface="Source Code Pro"/>
              </a:rPr>
              <a:t> html</a:t>
            </a:r>
            <a:r>
              <a:rPr lang="en-US" b="0" i="0">
                <a:solidFill>
                  <a:srgbClr val="0000CD"/>
                </a:solidFill>
                <a:effectLst/>
                <a:latin typeface="Source Code Pro"/>
              </a:rPr>
              <a:t>&gt;</a:t>
            </a:r>
            <a:br>
              <a:rPr lang="en-US" b="0" i="0">
                <a:solidFill>
                  <a:srgbClr val="FFFFFF"/>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html</a:t>
            </a:r>
            <a:r>
              <a:rPr lang="en-US" b="0" i="0">
                <a:solidFill>
                  <a:srgbClr val="0000CD"/>
                </a:solidFill>
                <a:effectLst/>
                <a:latin typeface="Source Code Pro"/>
              </a:rPr>
              <a:t>&gt;</a:t>
            </a:r>
            <a:br>
              <a:rPr lang="en-US" b="0" i="0">
                <a:solidFill>
                  <a:srgbClr val="FFFFFF"/>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body</a:t>
            </a:r>
            <a:r>
              <a:rPr lang="en-US">
                <a:solidFill>
                  <a:srgbClr val="0000CD"/>
                </a:solidFill>
                <a:latin typeface="Source Code Pro"/>
              </a:rPr>
              <a:t>&gt;</a:t>
            </a:r>
            <a:br>
              <a:rPr lang="en-US" b="0" i="0">
                <a:solidFill>
                  <a:srgbClr val="FFFFFF"/>
                </a:solidFill>
                <a:effectLst/>
                <a:latin typeface="Source Code Pro"/>
              </a:rPr>
            </a:br>
            <a:br>
              <a:rPr lang="en-US" b="0" i="0">
                <a:solidFill>
                  <a:srgbClr val="FFFFFF"/>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script</a:t>
            </a:r>
            <a:r>
              <a:rPr lang="en-US" b="0" i="0">
                <a:solidFill>
                  <a:srgbClr val="0000CD"/>
                </a:solidFill>
                <a:effectLst/>
                <a:latin typeface="Source Code Pro"/>
              </a:rPr>
              <a:t>&gt;</a:t>
            </a:r>
            <a:br>
              <a:rPr lang="en-US" b="0" i="0">
                <a:solidFill>
                  <a:srgbClr val="000000"/>
                </a:solidFill>
                <a:effectLst/>
                <a:latin typeface="Source Code Pro"/>
              </a:rPr>
            </a:br>
            <a:r>
              <a:rPr lang="en-US" b="0" i="0">
                <a:solidFill>
                  <a:srgbClr val="000000"/>
                </a:solidFill>
                <a:effectLst/>
                <a:latin typeface="Source Code Pro"/>
              </a:rPr>
              <a:t>window.alert(</a:t>
            </a:r>
            <a:r>
              <a:rPr lang="en-US" b="0" i="0">
                <a:solidFill>
                  <a:srgbClr val="FF0000"/>
                </a:solidFill>
                <a:effectLst/>
                <a:latin typeface="Source Code Pro"/>
              </a:rPr>
              <a:t>5</a:t>
            </a:r>
            <a:r>
              <a:rPr lang="en-US" b="0" i="0">
                <a:solidFill>
                  <a:srgbClr val="000000"/>
                </a:solidFill>
                <a:effectLst/>
                <a:latin typeface="Source Code Pro"/>
              </a:rPr>
              <a:t> + </a:t>
            </a:r>
            <a:r>
              <a:rPr lang="en-US" b="0" i="0">
                <a:solidFill>
                  <a:srgbClr val="FF0000"/>
                </a:solidFill>
                <a:effectLst/>
                <a:latin typeface="Source Code Pro"/>
              </a:rPr>
              <a:t>6</a:t>
            </a:r>
            <a:r>
              <a:rPr lang="en-US" b="0" i="0">
                <a:solidFill>
                  <a:srgbClr val="000000"/>
                </a:solidFill>
                <a:effectLst/>
                <a:latin typeface="Source Code Pro"/>
              </a:rPr>
              <a:t>);</a:t>
            </a:r>
            <a:br>
              <a:rPr lang="en-US" b="0" i="0">
                <a:solidFill>
                  <a:srgbClr val="000000"/>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/script</a:t>
            </a:r>
            <a:r>
              <a:rPr lang="en-US" b="0" i="0">
                <a:solidFill>
                  <a:srgbClr val="0000CD"/>
                </a:solidFill>
                <a:effectLst/>
                <a:latin typeface="Source Code Pro"/>
              </a:rPr>
              <a:t>&gt;</a:t>
            </a:r>
            <a:br>
              <a:rPr lang="en-US" b="0" i="0">
                <a:solidFill>
                  <a:srgbClr val="FFFFFF"/>
                </a:solidFill>
                <a:effectLst/>
                <a:latin typeface="Source Code Pro"/>
              </a:rPr>
            </a:br>
            <a:br>
              <a:rPr lang="en-US" b="0" i="0">
                <a:solidFill>
                  <a:srgbClr val="FFFFFF"/>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/body</a:t>
            </a:r>
            <a:r>
              <a:rPr lang="en-US" b="0" i="0">
                <a:solidFill>
                  <a:srgbClr val="0000CD"/>
                </a:solidFill>
                <a:effectLst/>
                <a:latin typeface="Source Code Pro"/>
              </a:rPr>
              <a:t>&gt;</a:t>
            </a:r>
            <a:br>
              <a:rPr lang="en-US" b="0" i="0">
                <a:solidFill>
                  <a:srgbClr val="FFFFFF"/>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/html</a:t>
            </a:r>
            <a:r>
              <a:rPr lang="en-US" b="0" i="0">
                <a:solidFill>
                  <a:srgbClr val="0000CD"/>
                </a:solidFill>
                <a:effectLst/>
                <a:latin typeface="Source Code Pro"/>
              </a:rPr>
              <a:t>&gt;</a:t>
            </a:r>
            <a:endParaRPr lang="en-US" b="0" i="0">
              <a:solidFill>
                <a:srgbClr val="FFFFFF"/>
              </a:solidFill>
              <a:effectLst/>
              <a:latin typeface="Source Code Pro"/>
            </a:endParaRPr>
          </a:p>
          <a:p>
            <a:endParaRPr lang="en-US"/>
          </a:p>
        </p:txBody>
      </p:sp>
    </p:spTree>
    <p:extLst>
      <p:ext uri="{BB962C8B-B14F-4D97-AF65-F5344CB8AC3E}">
        <p14:creationId xmlns:p14="http://schemas.microsoft.com/office/powerpoint/2010/main" val="14338594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4D81-438B-2A48-83FE-78D94CDA65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C530DD-C424-C441-9127-730757193909}"/>
              </a:ext>
            </a:extLst>
          </p:cNvPr>
          <p:cNvSpPr>
            <a:spLocks noGrp="1"/>
          </p:cNvSpPr>
          <p:nvPr>
            <p:ph idx="1"/>
          </p:nvPr>
        </p:nvSpPr>
        <p:spPr/>
        <p:txBody>
          <a:bodyPr>
            <a:normAutofit fontScale="92500" lnSpcReduction="20000"/>
          </a:bodyPr>
          <a:lstStyle/>
          <a:p>
            <a:r>
              <a:rPr lang="en-US" b="0" i="0">
                <a:solidFill>
                  <a:srgbClr val="000000"/>
                </a:solidFill>
                <a:effectLst/>
                <a:latin typeface="Verdana" panose="020B0604030504040204" pitchFamily="34" charset="0"/>
              </a:rPr>
              <a:t>You can skip the window keyword.</a:t>
            </a:r>
          </a:p>
          <a:p>
            <a:r>
              <a:rPr lang="en-US" b="0" i="0">
                <a:solidFill>
                  <a:srgbClr val="000000"/>
                </a:solidFill>
                <a:effectLst/>
                <a:latin typeface="Verdana" panose="020B0604030504040204" pitchFamily="34" charset="0"/>
              </a:rPr>
              <a:t>In JavaScript, the window object is the global scope object, that means that variables, properties, and methods by default belongs to the window object. This also means that specifying the window keyword is optional:</a:t>
            </a:r>
          </a:p>
          <a:p>
            <a:r>
              <a:rPr lang="en-US" b="1" i="0">
                <a:solidFill>
                  <a:srgbClr val="000000"/>
                </a:solidFill>
                <a:effectLst/>
                <a:latin typeface="Segoe UI"/>
              </a:rPr>
              <a:t>Example</a:t>
            </a:r>
          </a:p>
          <a:p>
            <a:r>
              <a:rPr lang="en-US" b="0" i="0">
                <a:solidFill>
                  <a:srgbClr val="0000CD"/>
                </a:solidFill>
                <a:effectLst/>
                <a:latin typeface="Source Code Pro"/>
              </a:rPr>
              <a:t>&lt;</a:t>
            </a:r>
            <a:r>
              <a:rPr lang="en-US" b="0" i="0">
                <a:solidFill>
                  <a:srgbClr val="A52A2A"/>
                </a:solidFill>
                <a:effectLst/>
                <a:latin typeface="Source Code Pro"/>
              </a:rPr>
              <a:t>!DOCTYPE</a:t>
            </a:r>
            <a:r>
              <a:rPr lang="en-US" b="0" i="0">
                <a:solidFill>
                  <a:srgbClr val="FF0000"/>
                </a:solidFill>
                <a:effectLst/>
                <a:latin typeface="Source Code Pro"/>
              </a:rPr>
              <a:t> html</a:t>
            </a:r>
            <a:r>
              <a:rPr lang="en-US" b="0" i="0">
                <a:solidFill>
                  <a:srgbClr val="0000CD"/>
                </a:solidFill>
                <a:effectLst/>
                <a:latin typeface="Source Code Pro"/>
              </a:rPr>
              <a:t>&gt;</a:t>
            </a:r>
            <a:br>
              <a:rPr lang="en-US" b="0" i="0">
                <a:solidFill>
                  <a:srgbClr val="FFFFFF"/>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html</a:t>
            </a:r>
            <a:r>
              <a:rPr lang="en-US" b="0" i="0">
                <a:solidFill>
                  <a:srgbClr val="0000CD"/>
                </a:solidFill>
                <a:effectLst/>
                <a:latin typeface="Source Code Pro"/>
              </a:rPr>
              <a:t>&gt;</a:t>
            </a:r>
            <a:br>
              <a:rPr lang="en-US" b="0" i="0">
                <a:solidFill>
                  <a:srgbClr val="FFFFFF"/>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body</a:t>
            </a:r>
            <a:r>
              <a:rPr lang="en-US" b="0" i="0">
                <a:solidFill>
                  <a:srgbClr val="0000CD"/>
                </a:solidFill>
                <a:effectLst/>
                <a:latin typeface="Source Code Pro"/>
              </a:rPr>
              <a:t>&gt;</a:t>
            </a:r>
            <a:br>
              <a:rPr lang="en-US" b="0" i="0">
                <a:solidFill>
                  <a:srgbClr val="FFFFFF"/>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script</a:t>
            </a:r>
            <a:r>
              <a:rPr lang="en-US" b="0" i="0">
                <a:solidFill>
                  <a:srgbClr val="0000CD"/>
                </a:solidFill>
                <a:effectLst/>
                <a:latin typeface="Source Code Pro"/>
              </a:rPr>
              <a:t>&gt;</a:t>
            </a:r>
            <a:br>
              <a:rPr lang="en-US" b="0" i="0">
                <a:solidFill>
                  <a:srgbClr val="000000"/>
                </a:solidFill>
                <a:effectLst/>
                <a:latin typeface="Source Code Pro"/>
              </a:rPr>
            </a:br>
            <a:r>
              <a:rPr lang="en-US" b="0" i="0">
                <a:solidFill>
                  <a:srgbClr val="000000"/>
                </a:solidFill>
                <a:effectLst/>
                <a:latin typeface="Source Code Pro"/>
              </a:rPr>
              <a:t>alert(</a:t>
            </a:r>
            <a:r>
              <a:rPr lang="en-US" b="0" i="0">
                <a:solidFill>
                  <a:srgbClr val="FF0000"/>
                </a:solidFill>
                <a:effectLst/>
                <a:latin typeface="Source Code Pro"/>
              </a:rPr>
              <a:t>5</a:t>
            </a:r>
            <a:r>
              <a:rPr lang="en-US" b="0" i="0">
                <a:solidFill>
                  <a:srgbClr val="000000"/>
                </a:solidFill>
                <a:effectLst/>
                <a:latin typeface="Source Code Pro"/>
              </a:rPr>
              <a:t> + </a:t>
            </a:r>
            <a:r>
              <a:rPr lang="en-US" b="0" i="0">
                <a:solidFill>
                  <a:srgbClr val="FF0000"/>
                </a:solidFill>
                <a:effectLst/>
                <a:latin typeface="Source Code Pro"/>
              </a:rPr>
              <a:t>6</a:t>
            </a:r>
            <a:r>
              <a:rPr lang="en-US" b="0" i="0">
                <a:solidFill>
                  <a:srgbClr val="000000"/>
                </a:solidFill>
                <a:effectLst/>
                <a:latin typeface="Source Code Pro"/>
              </a:rPr>
              <a:t>);</a:t>
            </a:r>
            <a:br>
              <a:rPr lang="en-US" b="0" i="0">
                <a:solidFill>
                  <a:srgbClr val="000000"/>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/script</a:t>
            </a:r>
            <a:r>
              <a:rPr lang="en-US" b="0" i="0">
                <a:solidFill>
                  <a:srgbClr val="0000CD"/>
                </a:solidFill>
                <a:effectLst/>
                <a:latin typeface="Source Code Pro"/>
              </a:rPr>
              <a:t>&gt;</a:t>
            </a:r>
            <a:br>
              <a:rPr lang="en-US" b="0" i="0">
                <a:solidFill>
                  <a:srgbClr val="FFFFFF"/>
                </a:solidFill>
                <a:effectLst/>
                <a:latin typeface="Source Code Pro"/>
              </a:rPr>
            </a:br>
            <a:br>
              <a:rPr lang="en-US" b="0" i="0">
                <a:solidFill>
                  <a:srgbClr val="FFFFFF"/>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/body</a:t>
            </a:r>
            <a:r>
              <a:rPr lang="en-US" b="0" i="0">
                <a:solidFill>
                  <a:srgbClr val="0000CD"/>
                </a:solidFill>
                <a:effectLst/>
                <a:latin typeface="Source Code Pro"/>
              </a:rPr>
              <a:t>&gt;</a:t>
            </a:r>
            <a:br>
              <a:rPr lang="en-US" b="0" i="0">
                <a:solidFill>
                  <a:srgbClr val="FFFFFF"/>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/html</a:t>
            </a:r>
            <a:r>
              <a:rPr lang="en-US" b="0" i="0">
                <a:solidFill>
                  <a:srgbClr val="0000CD"/>
                </a:solidFill>
                <a:effectLst/>
                <a:latin typeface="Source Code Pro"/>
              </a:rPr>
              <a:t>&gt;</a:t>
            </a:r>
            <a:endParaRPr lang="en-US" b="0" i="0">
              <a:solidFill>
                <a:srgbClr val="FFFFFF"/>
              </a:solidFill>
              <a:effectLst/>
              <a:latin typeface="Source Code Pro"/>
            </a:endParaRPr>
          </a:p>
          <a:p>
            <a:endParaRPr lang="en-US"/>
          </a:p>
        </p:txBody>
      </p:sp>
    </p:spTree>
    <p:extLst>
      <p:ext uri="{BB962C8B-B14F-4D97-AF65-F5344CB8AC3E}">
        <p14:creationId xmlns:p14="http://schemas.microsoft.com/office/powerpoint/2010/main" val="19785383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ACA9-84FF-E445-A073-AD3EA19C5F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5536F9-E000-F743-A8D3-74E4E8D66A4F}"/>
              </a:ext>
            </a:extLst>
          </p:cNvPr>
          <p:cNvSpPr>
            <a:spLocks noGrp="1"/>
          </p:cNvSpPr>
          <p:nvPr>
            <p:ph idx="1"/>
          </p:nvPr>
        </p:nvSpPr>
        <p:spPr>
          <a:xfrm>
            <a:off x="1154954" y="2603500"/>
            <a:ext cx="9310640" cy="4254500"/>
          </a:xfrm>
        </p:spPr>
        <p:txBody>
          <a:bodyPr>
            <a:normAutofit lnSpcReduction="10000"/>
          </a:bodyPr>
          <a:lstStyle/>
          <a:p>
            <a:pPr marL="0" indent="0">
              <a:buNone/>
            </a:pPr>
            <a:r>
              <a:rPr lang="en-US" sz="2200" b="1" i="0">
                <a:solidFill>
                  <a:srgbClr val="000000"/>
                </a:solidFill>
                <a:effectLst/>
                <a:latin typeface="Segoe UI"/>
              </a:rPr>
              <a:t>Using console.log()</a:t>
            </a:r>
          </a:p>
          <a:p>
            <a:pPr marL="0" indent="0">
              <a:buNone/>
            </a:pPr>
            <a:r>
              <a:rPr lang="en-US" b="0" i="0">
                <a:solidFill>
                  <a:srgbClr val="000000"/>
                </a:solidFill>
                <a:effectLst/>
                <a:latin typeface="Verdana" panose="020B0604030504040204" pitchFamily="34" charset="0"/>
              </a:rPr>
              <a:t>For debugging purposes, you can call the console.log() method in the browser to display data.</a:t>
            </a:r>
          </a:p>
          <a:p>
            <a:pPr marL="0" indent="0">
              <a:buNone/>
            </a:pPr>
            <a:r>
              <a:rPr lang="en-US" b="1" i="0">
                <a:solidFill>
                  <a:srgbClr val="000000"/>
                </a:solidFill>
                <a:effectLst/>
                <a:latin typeface="Segoe UI"/>
              </a:rPr>
              <a:t>Example</a:t>
            </a:r>
          </a:p>
          <a:p>
            <a:r>
              <a:rPr lang="en-US" b="0" i="0">
                <a:solidFill>
                  <a:srgbClr val="0000CD"/>
                </a:solidFill>
                <a:effectLst/>
                <a:latin typeface="Source Code Pro"/>
              </a:rPr>
              <a:t>&lt;</a:t>
            </a:r>
            <a:r>
              <a:rPr lang="en-US" b="0" i="0">
                <a:solidFill>
                  <a:srgbClr val="A52A2A"/>
                </a:solidFill>
                <a:effectLst/>
                <a:latin typeface="Source Code Pro"/>
              </a:rPr>
              <a:t>!DOCTYPE</a:t>
            </a:r>
            <a:r>
              <a:rPr lang="en-US" b="0" i="0">
                <a:solidFill>
                  <a:srgbClr val="FF0000"/>
                </a:solidFill>
                <a:effectLst/>
                <a:latin typeface="Source Code Pro"/>
              </a:rPr>
              <a:t> html</a:t>
            </a:r>
            <a:r>
              <a:rPr lang="en-US" b="0" i="0">
                <a:solidFill>
                  <a:srgbClr val="0000CD"/>
                </a:solidFill>
                <a:effectLst/>
                <a:latin typeface="Source Code Pro"/>
              </a:rPr>
              <a:t>&gt;</a:t>
            </a:r>
            <a:br>
              <a:rPr lang="en-US" b="0" i="0">
                <a:solidFill>
                  <a:srgbClr val="FFFFFF"/>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html</a:t>
            </a:r>
            <a:r>
              <a:rPr lang="en-US" b="0" i="0">
                <a:solidFill>
                  <a:srgbClr val="0000CD"/>
                </a:solidFill>
                <a:effectLst/>
                <a:latin typeface="Source Code Pro"/>
              </a:rPr>
              <a:t>&gt;</a:t>
            </a:r>
            <a:br>
              <a:rPr lang="en-US" b="0" i="0">
                <a:solidFill>
                  <a:srgbClr val="FFFFFF"/>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body</a:t>
            </a:r>
            <a:r>
              <a:rPr lang="en-US" b="0" i="0">
                <a:solidFill>
                  <a:srgbClr val="0000CD"/>
                </a:solidFill>
                <a:effectLst/>
                <a:latin typeface="Source Code Pro"/>
              </a:rPr>
              <a:t>&gt;</a:t>
            </a:r>
            <a:br>
              <a:rPr lang="en-US" b="0" i="0">
                <a:solidFill>
                  <a:srgbClr val="FFFFFF"/>
                </a:solidFill>
                <a:effectLst/>
                <a:latin typeface="Source Code Pro"/>
              </a:rPr>
            </a:br>
            <a:br>
              <a:rPr lang="en-US" b="0" i="0">
                <a:solidFill>
                  <a:srgbClr val="FFFFFF"/>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script</a:t>
            </a:r>
            <a:r>
              <a:rPr lang="en-US" b="0" i="0">
                <a:solidFill>
                  <a:srgbClr val="0000CD"/>
                </a:solidFill>
                <a:effectLst/>
                <a:latin typeface="Source Code Pro"/>
              </a:rPr>
              <a:t>&gt;</a:t>
            </a:r>
            <a:br>
              <a:rPr lang="en-US" b="0" i="0">
                <a:solidFill>
                  <a:srgbClr val="000000"/>
                </a:solidFill>
                <a:effectLst/>
                <a:latin typeface="Source Code Pro"/>
              </a:rPr>
            </a:br>
            <a:r>
              <a:rPr lang="en-US" b="0" i="0">
                <a:solidFill>
                  <a:srgbClr val="000000"/>
                </a:solidFill>
                <a:effectLst/>
                <a:latin typeface="Source Code Pro"/>
              </a:rPr>
              <a:t>console.log(</a:t>
            </a:r>
            <a:r>
              <a:rPr lang="en-US" b="0" i="0">
                <a:solidFill>
                  <a:srgbClr val="FF0000"/>
                </a:solidFill>
                <a:effectLst/>
                <a:latin typeface="Source Code Pro"/>
              </a:rPr>
              <a:t>5</a:t>
            </a:r>
            <a:r>
              <a:rPr lang="en-US" b="0" i="0">
                <a:solidFill>
                  <a:srgbClr val="000000"/>
                </a:solidFill>
                <a:effectLst/>
                <a:latin typeface="Source Code Pro"/>
              </a:rPr>
              <a:t> + </a:t>
            </a:r>
            <a:r>
              <a:rPr lang="en-US" b="0" i="0">
                <a:solidFill>
                  <a:srgbClr val="FF0000"/>
                </a:solidFill>
                <a:effectLst/>
                <a:latin typeface="Source Code Pro"/>
              </a:rPr>
              <a:t>6</a:t>
            </a:r>
            <a:r>
              <a:rPr lang="en-US" b="0" i="0">
                <a:solidFill>
                  <a:srgbClr val="000000"/>
                </a:solidFill>
                <a:effectLst/>
                <a:latin typeface="Source Code Pro"/>
              </a:rPr>
              <a:t>);</a:t>
            </a:r>
            <a:br>
              <a:rPr lang="en-US" b="0" i="0">
                <a:solidFill>
                  <a:srgbClr val="000000"/>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/script</a:t>
            </a:r>
            <a:r>
              <a:rPr lang="en-US" b="0" i="0">
                <a:solidFill>
                  <a:srgbClr val="0000CD"/>
                </a:solidFill>
                <a:effectLst/>
                <a:latin typeface="Source Code Pro"/>
              </a:rPr>
              <a:t>&gt;</a:t>
            </a:r>
            <a:br>
              <a:rPr lang="en-US" b="0" i="0">
                <a:solidFill>
                  <a:srgbClr val="FFFFFF"/>
                </a:solidFill>
                <a:effectLst/>
                <a:latin typeface="Source Code Pro"/>
              </a:rPr>
            </a:br>
            <a:br>
              <a:rPr lang="en-US" b="0" i="0">
                <a:solidFill>
                  <a:srgbClr val="FFFFFF"/>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/body</a:t>
            </a:r>
            <a:r>
              <a:rPr lang="en-US" b="0" i="0">
                <a:solidFill>
                  <a:srgbClr val="0000CD"/>
                </a:solidFill>
                <a:effectLst/>
                <a:latin typeface="Source Code Pro"/>
              </a:rPr>
              <a:t>&gt;</a:t>
            </a:r>
            <a:br>
              <a:rPr lang="en-US" b="0" i="0">
                <a:solidFill>
                  <a:srgbClr val="FFFFFF"/>
                </a:solidFill>
                <a:effectLst/>
                <a:latin typeface="Source Code Pro"/>
              </a:rPr>
            </a:br>
            <a:r>
              <a:rPr lang="en-US" b="0" i="0">
                <a:solidFill>
                  <a:srgbClr val="0000CD"/>
                </a:solidFill>
                <a:effectLst/>
                <a:latin typeface="Source Code Pro"/>
              </a:rPr>
              <a:t>&lt;</a:t>
            </a:r>
            <a:r>
              <a:rPr lang="en-US" b="0" i="0">
                <a:solidFill>
                  <a:srgbClr val="A52A2A"/>
                </a:solidFill>
                <a:effectLst/>
                <a:latin typeface="Source Code Pro"/>
              </a:rPr>
              <a:t>/html</a:t>
            </a:r>
            <a:r>
              <a:rPr lang="en-US" b="0" i="0">
                <a:solidFill>
                  <a:srgbClr val="0000CD"/>
                </a:solidFill>
                <a:effectLst/>
                <a:latin typeface="Source Code Pro"/>
              </a:rPr>
              <a:t>&gt;</a:t>
            </a:r>
            <a:endParaRPr lang="en-US" b="0" i="0">
              <a:solidFill>
                <a:srgbClr val="FFFFFF"/>
              </a:solidFill>
              <a:effectLst/>
              <a:latin typeface="Source Code Pro"/>
            </a:endParaRPr>
          </a:p>
          <a:p>
            <a:endParaRPr lang="en-US"/>
          </a:p>
        </p:txBody>
      </p:sp>
    </p:spTree>
    <p:extLst>
      <p:ext uri="{BB962C8B-B14F-4D97-AF65-F5344CB8AC3E}">
        <p14:creationId xmlns:p14="http://schemas.microsoft.com/office/powerpoint/2010/main" val="34306736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 Boardroom</vt:lpstr>
      <vt:lpstr>Client Side Scripting Language(22519) </vt:lpstr>
      <vt:lpstr> </vt:lpstr>
      <vt:lpstr>JavaScript Output:</vt:lpstr>
      <vt:lpstr>Example</vt:lpstr>
      <vt:lpstr>PowerPoint Presentation</vt:lpstr>
      <vt:lpstr>PowerPoint Presentation</vt:lpstr>
      <vt:lpstr>PowerPoint Presentation</vt:lpstr>
      <vt:lpstr>PowerPoint Presentation</vt:lpstr>
      <vt:lpstr>PowerPoint Presentation</vt:lpstr>
      <vt:lpstr>JavaScript Programs</vt:lpstr>
      <vt:lpstr>JavaScript syntax</vt:lpstr>
      <vt:lpstr>PowerPoint Presentation</vt:lpstr>
      <vt:lpstr>PowerPoint Presentation</vt:lpstr>
      <vt:lpstr>PowerPoint Presentation</vt:lpstr>
      <vt:lpstr>PowerPoint Presentation</vt:lpstr>
      <vt:lpstr>Data Types in JavaScript: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Side Scripting Language (22519)</dc:title>
  <dc:creator>Unknown User</dc:creator>
  <cp:lastModifiedBy>vairagkartrupti@gmail.com</cp:lastModifiedBy>
  <cp:revision>50</cp:revision>
  <dcterms:created xsi:type="dcterms:W3CDTF">2020-05-26T17:17:03Z</dcterms:created>
  <dcterms:modified xsi:type="dcterms:W3CDTF">2021-10-16T04:24:54Z</dcterms:modified>
</cp:coreProperties>
</file>