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8128000" cy="4572000"/>
  <p:notesSz cx="8128000" cy="4572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ECF"/>
    <a:srgbClr val="3333FF"/>
    <a:srgbClr val="4E37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4660"/>
  </p:normalViewPr>
  <p:slideViewPr>
    <p:cSldViewPr>
      <p:cViewPr>
        <p:scale>
          <a:sx n="120" d="100"/>
          <a:sy n="120" d="100"/>
        </p:scale>
        <p:origin x="1142" y="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09600" y="1417320"/>
            <a:ext cx="6908800" cy="960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19200" y="2560320"/>
            <a:ext cx="5689600" cy="1143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0640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185920" y="1051560"/>
            <a:ext cx="3535680" cy="30175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22475" y="4130040"/>
            <a:ext cx="1334857" cy="27127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94857" y="3592067"/>
            <a:ext cx="4242435" cy="0"/>
          </a:xfrm>
          <a:custGeom>
            <a:avLst/>
            <a:gdLst/>
            <a:ahLst/>
            <a:cxnLst/>
            <a:rect l="l" t="t" r="r" b="b"/>
            <a:pathLst>
              <a:path w="4242435">
                <a:moveTo>
                  <a:pt x="0" y="0"/>
                </a:moveTo>
                <a:lnTo>
                  <a:pt x="4242285" y="0"/>
                </a:lnTo>
              </a:path>
            </a:pathLst>
          </a:custGeom>
          <a:ln w="3175">
            <a:solidFill>
              <a:srgbClr val="03030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50095" y="0"/>
            <a:ext cx="1977904" cy="140208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10271" y="303529"/>
            <a:ext cx="4328159" cy="322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02944" y="1543573"/>
            <a:ext cx="4264659" cy="2134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0" i="0">
                <a:solidFill>
                  <a:srgbClr val="050505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3520" y="4251960"/>
            <a:ext cx="260096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0640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852160" y="4251960"/>
            <a:ext cx="18694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s.ai/?utm_source=free_pdf_download&amp;utm_medium=presentation&amp;utm_campaign=Created%20using%20Presentations.ai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resentations.ai/?utm_source=free_pdf_download&amp;utm_medium=presentation&amp;utm_campaign=Created%20using%20Presentations.a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389" y="583946"/>
            <a:ext cx="4023995" cy="220726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765" marR="626110" indent="-12700">
              <a:lnSpc>
                <a:spcPct val="90500"/>
              </a:lnSpc>
              <a:spcBef>
                <a:spcPts val="525"/>
              </a:spcBef>
            </a:pPr>
            <a:r>
              <a:rPr sz="3750" spc="-120" dirty="0">
                <a:solidFill>
                  <a:srgbClr val="0C0C0C"/>
                </a:solidFill>
              </a:rPr>
              <a:t>CryptoForensics: </a:t>
            </a:r>
            <a:r>
              <a:rPr sz="3700" spc="-114" dirty="0">
                <a:solidFill>
                  <a:srgbClr val="0C0C0C"/>
                </a:solidFill>
              </a:rPr>
              <a:t>Trocking</a:t>
            </a:r>
            <a:r>
              <a:rPr sz="3700" spc="-215" dirty="0">
                <a:solidFill>
                  <a:srgbClr val="0C0C0C"/>
                </a:solidFill>
              </a:rPr>
              <a:t> </a:t>
            </a:r>
            <a:r>
              <a:rPr sz="3700" spc="-10" dirty="0">
                <a:solidFill>
                  <a:srgbClr val="0C0C0C"/>
                </a:solidFill>
              </a:rPr>
              <a:t>Illicit </a:t>
            </a:r>
            <a:r>
              <a:rPr sz="3800" spc="-75" dirty="0">
                <a:solidFill>
                  <a:srgbClr val="0C0C0C"/>
                </a:solidFill>
              </a:rPr>
              <a:t>Tronsoctions</a:t>
            </a:r>
            <a:endParaRPr sz="3800"/>
          </a:p>
          <a:p>
            <a:pPr marL="21590" marR="5080" indent="1905">
              <a:lnSpc>
                <a:spcPct val="120000"/>
              </a:lnSpc>
              <a:spcBef>
                <a:spcPts val="645"/>
              </a:spcBef>
            </a:pPr>
            <a:r>
              <a:rPr sz="900" dirty="0">
                <a:solidFill>
                  <a:srgbClr val="6B6B6B"/>
                </a:solidFill>
              </a:rPr>
              <a:t>Exploring</a:t>
            </a:r>
            <a:r>
              <a:rPr sz="900" spc="120" dirty="0">
                <a:solidFill>
                  <a:srgbClr val="6B6B6B"/>
                </a:solidFill>
              </a:rPr>
              <a:t> </a:t>
            </a:r>
            <a:r>
              <a:rPr sz="900" dirty="0">
                <a:solidFill>
                  <a:srgbClr val="6D6D6D"/>
                </a:solidFill>
              </a:rPr>
              <a:t>blockchain</a:t>
            </a:r>
            <a:r>
              <a:rPr sz="900" spc="85" dirty="0">
                <a:solidFill>
                  <a:srgbClr val="6D6D6D"/>
                </a:solidFill>
              </a:rPr>
              <a:t> </a:t>
            </a:r>
            <a:r>
              <a:rPr sz="900" dirty="0">
                <a:solidFill>
                  <a:srgbClr val="6E6E6E"/>
                </a:solidFill>
              </a:rPr>
              <a:t>solutions</a:t>
            </a:r>
            <a:r>
              <a:rPr sz="900" spc="60" dirty="0">
                <a:solidFill>
                  <a:srgbClr val="6E6E6E"/>
                </a:solidFill>
              </a:rPr>
              <a:t> </a:t>
            </a:r>
            <a:r>
              <a:rPr sz="900" dirty="0">
                <a:solidFill>
                  <a:srgbClr val="707070"/>
                </a:solidFill>
              </a:rPr>
              <a:t>to</a:t>
            </a:r>
            <a:r>
              <a:rPr sz="900" spc="30" dirty="0">
                <a:solidFill>
                  <a:srgbClr val="707070"/>
                </a:solidFill>
              </a:rPr>
              <a:t> </a:t>
            </a:r>
            <a:r>
              <a:rPr sz="900" dirty="0">
                <a:solidFill>
                  <a:srgbClr val="6B6B6B"/>
                </a:solidFill>
              </a:rPr>
              <a:t>enhance</a:t>
            </a:r>
            <a:r>
              <a:rPr sz="900" spc="80" dirty="0">
                <a:solidFill>
                  <a:srgbClr val="6B6B6B"/>
                </a:solidFill>
              </a:rPr>
              <a:t> </a:t>
            </a:r>
            <a:r>
              <a:rPr sz="900" dirty="0">
                <a:solidFill>
                  <a:srgbClr val="6B6B6B"/>
                </a:solidFill>
              </a:rPr>
              <a:t>transparency</a:t>
            </a:r>
            <a:r>
              <a:rPr sz="900" spc="135" dirty="0">
                <a:solidFill>
                  <a:srgbClr val="6B6B6B"/>
                </a:solidFill>
              </a:rPr>
              <a:t> </a:t>
            </a:r>
            <a:r>
              <a:rPr sz="900" dirty="0">
                <a:solidFill>
                  <a:srgbClr val="6E6E6E"/>
                </a:solidFill>
              </a:rPr>
              <a:t>and</a:t>
            </a:r>
            <a:r>
              <a:rPr sz="900" spc="70" dirty="0">
                <a:solidFill>
                  <a:srgbClr val="6E6E6E"/>
                </a:solidFill>
              </a:rPr>
              <a:t> </a:t>
            </a:r>
            <a:r>
              <a:rPr sz="900" dirty="0">
                <a:solidFill>
                  <a:srgbClr val="6B6B6B"/>
                </a:solidFill>
              </a:rPr>
              <a:t>accountability</a:t>
            </a:r>
            <a:r>
              <a:rPr sz="900" spc="60" dirty="0">
                <a:solidFill>
                  <a:srgbClr val="6B6B6B"/>
                </a:solidFill>
              </a:rPr>
              <a:t> </a:t>
            </a:r>
            <a:r>
              <a:rPr sz="900" spc="-25" dirty="0">
                <a:solidFill>
                  <a:srgbClr val="6D6D6D"/>
                </a:solidFill>
              </a:rPr>
              <a:t>in </a:t>
            </a:r>
            <a:r>
              <a:rPr sz="900" dirty="0">
                <a:solidFill>
                  <a:srgbClr val="6E6E6E"/>
                </a:solidFill>
              </a:rPr>
              <a:t>tracking</a:t>
            </a:r>
            <a:r>
              <a:rPr sz="900" spc="110" dirty="0">
                <a:solidFill>
                  <a:srgbClr val="6E6E6E"/>
                </a:solidFill>
              </a:rPr>
              <a:t> </a:t>
            </a:r>
            <a:r>
              <a:rPr sz="900" dirty="0">
                <a:solidFill>
                  <a:srgbClr val="6D6D6D"/>
                </a:solidFill>
              </a:rPr>
              <a:t>illicit</a:t>
            </a:r>
            <a:r>
              <a:rPr sz="900" spc="140" dirty="0">
                <a:solidFill>
                  <a:srgbClr val="6D6D6D"/>
                </a:solidFill>
              </a:rPr>
              <a:t> </a:t>
            </a:r>
            <a:r>
              <a:rPr sz="900" dirty="0">
                <a:solidFill>
                  <a:srgbClr val="6B6B6B"/>
                </a:solidFill>
              </a:rPr>
              <a:t>cryptocurrency</a:t>
            </a:r>
            <a:r>
              <a:rPr sz="900" spc="-15" dirty="0">
                <a:solidFill>
                  <a:srgbClr val="6B6B6B"/>
                </a:solidFill>
              </a:rPr>
              <a:t> </a:t>
            </a:r>
            <a:r>
              <a:rPr sz="900" dirty="0">
                <a:solidFill>
                  <a:srgbClr val="6D6D6D"/>
                </a:solidFill>
              </a:rPr>
              <a:t>transactions</a:t>
            </a:r>
            <a:r>
              <a:rPr sz="900" spc="175" dirty="0">
                <a:solidFill>
                  <a:srgbClr val="6D6D6D"/>
                </a:solidFill>
              </a:rPr>
              <a:t> </a:t>
            </a:r>
            <a:r>
              <a:rPr sz="900" dirty="0">
                <a:solidFill>
                  <a:srgbClr val="706E82"/>
                </a:solidFill>
              </a:rPr>
              <a:t>for</a:t>
            </a:r>
            <a:r>
              <a:rPr sz="900" spc="80" dirty="0">
                <a:solidFill>
                  <a:srgbClr val="706E82"/>
                </a:solidFill>
              </a:rPr>
              <a:t> </a:t>
            </a:r>
            <a:r>
              <a:rPr sz="900" dirty="0">
                <a:solidFill>
                  <a:srgbClr val="707070"/>
                </a:solidFill>
              </a:rPr>
              <a:t>law</a:t>
            </a:r>
            <a:r>
              <a:rPr sz="900" spc="90" dirty="0">
                <a:solidFill>
                  <a:srgbClr val="707070"/>
                </a:solidFill>
              </a:rPr>
              <a:t> </a:t>
            </a:r>
            <a:r>
              <a:rPr sz="900" dirty="0">
                <a:solidFill>
                  <a:srgbClr val="6D6D6D"/>
                </a:solidFill>
              </a:rPr>
              <a:t>enforcement</a:t>
            </a:r>
            <a:r>
              <a:rPr sz="900" spc="220" dirty="0">
                <a:solidFill>
                  <a:srgbClr val="6D6D6D"/>
                </a:solidFill>
              </a:rPr>
              <a:t> </a:t>
            </a:r>
            <a:r>
              <a:rPr sz="900" dirty="0">
                <a:solidFill>
                  <a:srgbClr val="6E6E6E"/>
                </a:solidFill>
              </a:rPr>
              <a:t>and</a:t>
            </a:r>
            <a:r>
              <a:rPr sz="900" spc="65" dirty="0">
                <a:solidFill>
                  <a:srgbClr val="6E6E6E"/>
                </a:solidFill>
              </a:rPr>
              <a:t> </a:t>
            </a:r>
            <a:r>
              <a:rPr sz="900" spc="-10" dirty="0">
                <a:solidFill>
                  <a:srgbClr val="6E6E6E"/>
                </a:solidFill>
              </a:rPr>
              <a:t>financial </a:t>
            </a:r>
            <a:r>
              <a:rPr sz="900" spc="-10" dirty="0">
                <a:solidFill>
                  <a:srgbClr val="696969"/>
                </a:solidFill>
              </a:rPr>
              <a:t>sectors.</a:t>
            </a:r>
            <a:endParaRPr sz="900"/>
          </a:p>
        </p:txBody>
      </p:sp>
      <p:sp>
        <p:nvSpPr>
          <p:cNvPr id="3" name="object 3"/>
          <p:cNvSpPr txBox="1"/>
          <p:nvPr/>
        </p:nvSpPr>
        <p:spPr>
          <a:xfrm>
            <a:off x="665284" y="3672840"/>
            <a:ext cx="203962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1D4FD1"/>
                </a:solidFill>
                <a:latin typeface="Arial MT"/>
                <a:cs typeface="Arial MT"/>
              </a:rPr>
              <a:t>Prepared</a:t>
            </a:r>
            <a:r>
              <a:rPr sz="1100" spc="60" dirty="0">
                <a:solidFill>
                  <a:srgbClr val="1D4FD1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1F4FCF"/>
                </a:solidFill>
                <a:latin typeface="Arial MT"/>
                <a:cs typeface="Arial MT"/>
              </a:rPr>
              <a:t>by:</a:t>
            </a:r>
            <a:r>
              <a:rPr sz="1100" spc="75" dirty="0">
                <a:solidFill>
                  <a:srgbClr val="1F4FCF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214BD1"/>
                </a:solidFill>
                <a:latin typeface="Arial MT"/>
                <a:cs typeface="Arial MT"/>
              </a:rPr>
              <a:t>Team</a:t>
            </a:r>
            <a:r>
              <a:rPr sz="1100" spc="25" dirty="0">
                <a:solidFill>
                  <a:srgbClr val="214BD1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214FCF"/>
                </a:solidFill>
                <a:latin typeface="Arial MT"/>
                <a:cs typeface="Arial MT"/>
              </a:rPr>
              <a:t>BlockMinds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BFB7AF-1D01-6001-D1EB-2337FB511593}"/>
              </a:ext>
            </a:extLst>
          </p:cNvPr>
          <p:cNvSpPr/>
          <p:nvPr/>
        </p:nvSpPr>
        <p:spPr>
          <a:xfrm>
            <a:off x="6578600" y="41148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301142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75637" y="3189477"/>
            <a:ext cx="77089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5" dirty="0">
                <a:solidFill>
                  <a:srgbClr val="4869C3"/>
                </a:solidFill>
                <a:latin typeface="Arial MT"/>
                <a:cs typeface="Arial MT"/>
              </a:rPr>
              <a:t>Crypto</a:t>
            </a:r>
            <a:r>
              <a:rPr sz="850" spc="-10" dirty="0">
                <a:solidFill>
                  <a:srgbClr val="4869C3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3656B5"/>
                </a:solidFill>
                <a:latin typeface="Arial MT"/>
                <a:cs typeface="Arial MT"/>
              </a:rPr>
              <a:t>Forensics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6122" y="3394202"/>
            <a:ext cx="6621780" cy="414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50" spc="10" dirty="0">
                <a:solidFill>
                  <a:srgbClr val="0A0A0A"/>
                </a:solidFill>
                <a:latin typeface="Arial MT"/>
                <a:cs typeface="Arial MT"/>
              </a:rPr>
              <a:t>CryptoForensics:</a:t>
            </a:r>
            <a:r>
              <a:rPr sz="2550" spc="-12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2550" spc="10" dirty="0">
                <a:solidFill>
                  <a:srgbClr val="0C0C0C"/>
                </a:solidFill>
                <a:latin typeface="Arial MT"/>
                <a:cs typeface="Arial MT"/>
              </a:rPr>
              <a:t>Trocking</a:t>
            </a:r>
            <a:r>
              <a:rPr sz="2550" spc="5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550" spc="45" dirty="0">
                <a:solidFill>
                  <a:srgbClr val="0C0C0C"/>
                </a:solidFill>
                <a:latin typeface="Arial MT"/>
                <a:cs typeface="Arial MT"/>
              </a:rPr>
              <a:t>Illicit</a:t>
            </a:r>
            <a:r>
              <a:rPr sz="2550" spc="180" dirty="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sz="2550" spc="-10" dirty="0">
                <a:solidFill>
                  <a:srgbClr val="0A0A0A"/>
                </a:solidFill>
                <a:latin typeface="Arial MT"/>
                <a:cs typeface="Arial MT"/>
              </a:rPr>
              <a:t>Tronsoctions</a:t>
            </a:r>
            <a:endParaRPr sz="25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8524" y="3854958"/>
            <a:ext cx="724979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04845" marR="5080" indent="-3192780">
              <a:lnSpc>
                <a:spcPct val="115799"/>
              </a:lnSpc>
              <a:spcBef>
                <a:spcPts val="100"/>
              </a:spcBef>
            </a:pPr>
            <a:r>
              <a:rPr sz="950" spc="-80" dirty="0">
                <a:solidFill>
                  <a:srgbClr val="6E6E6E"/>
                </a:solidFill>
                <a:latin typeface="Arial MT"/>
                <a:cs typeface="Arial MT"/>
              </a:rPr>
              <a:t>A</a:t>
            </a:r>
            <a:r>
              <a:rPr sz="95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6E6E6E"/>
                </a:solidFill>
                <a:latin typeface="Arial MT"/>
                <a:cs typeface="Arial MT"/>
              </a:rPr>
              <a:t>groundbreaking</a:t>
            </a:r>
            <a:r>
              <a:rPr sz="950" spc="-4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6B6B6B"/>
                </a:solidFill>
                <a:latin typeface="Arial MT"/>
                <a:cs typeface="Arial MT"/>
              </a:rPr>
              <a:t>blockchain</a:t>
            </a:r>
            <a:r>
              <a:rPr sz="950" spc="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6B6B6B"/>
                </a:solidFill>
                <a:latin typeface="Arial MT"/>
                <a:cs typeface="Arial MT"/>
              </a:rPr>
              <a:t>solution</a:t>
            </a:r>
            <a:r>
              <a:rPr sz="950" spc="20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6E6E6E"/>
                </a:solidFill>
                <a:latin typeface="Arial MT"/>
                <a:cs typeface="Arial MT"/>
              </a:rPr>
              <a:t>designed</a:t>
            </a:r>
            <a:r>
              <a:rPr sz="950" spc="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6E6E6E"/>
                </a:solidFill>
                <a:latin typeface="Arial MT"/>
                <a:cs typeface="Arial MT"/>
              </a:rPr>
              <a:t>to</a:t>
            </a:r>
            <a:r>
              <a:rPr sz="950" spc="-2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35" dirty="0">
                <a:solidFill>
                  <a:srgbClr val="6E6E6E"/>
                </a:solidFill>
                <a:latin typeface="Arial MT"/>
                <a:cs typeface="Arial MT"/>
              </a:rPr>
              <a:t>enhance</a:t>
            </a:r>
            <a:r>
              <a:rPr sz="950" spc="2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6E6E6E"/>
                </a:solidFill>
                <a:latin typeface="Arial MT"/>
                <a:cs typeface="Arial MT"/>
              </a:rPr>
              <a:t>transparency</a:t>
            </a:r>
            <a:r>
              <a:rPr sz="950" spc="8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30" dirty="0">
                <a:solidFill>
                  <a:srgbClr val="6E6E6E"/>
                </a:solidFill>
                <a:latin typeface="Arial MT"/>
                <a:cs typeface="Arial MT"/>
              </a:rPr>
              <a:t>and</a:t>
            </a:r>
            <a:r>
              <a:rPr sz="950" spc="-1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696969"/>
                </a:solidFill>
                <a:latin typeface="Arial MT"/>
                <a:cs typeface="Arial MT"/>
              </a:rPr>
              <a:t>accountability</a:t>
            </a:r>
            <a:r>
              <a:rPr sz="950" spc="-3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6E6E6E"/>
                </a:solidFill>
                <a:latin typeface="Arial MT"/>
                <a:cs typeface="Arial MT"/>
              </a:rPr>
              <a:t>in</a:t>
            </a:r>
            <a:r>
              <a:rPr sz="950" spc="1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6D6D6D"/>
                </a:solidFill>
                <a:latin typeface="Arial MT"/>
                <a:cs typeface="Arial MT"/>
              </a:rPr>
              <a:t>cryptocurrency</a:t>
            </a:r>
            <a:r>
              <a:rPr sz="950" spc="-35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6E6E6E"/>
                </a:solidFill>
                <a:latin typeface="Arial MT"/>
                <a:cs typeface="Arial MT"/>
              </a:rPr>
              <a:t>transactions,</a:t>
            </a:r>
            <a:r>
              <a:rPr sz="950" spc="3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6E6E6E"/>
                </a:solidFill>
                <a:latin typeface="Arial MT"/>
                <a:cs typeface="Arial MT"/>
              </a:rPr>
              <a:t>ensuring</a:t>
            </a:r>
            <a:r>
              <a:rPr sz="950" spc="3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70" dirty="0">
                <a:solidFill>
                  <a:srgbClr val="6E6E6E"/>
                </a:solidFill>
                <a:latin typeface="Arial MT"/>
                <a:cs typeface="Arial MT"/>
              </a:rPr>
              <a:t>a</a:t>
            </a:r>
            <a:r>
              <a:rPr sz="950" spc="-5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6E6E6E"/>
                </a:solidFill>
                <a:latin typeface="Arial MT"/>
                <a:cs typeface="Arial MT"/>
              </a:rPr>
              <a:t>safer </a:t>
            </a:r>
            <a:r>
              <a:rPr sz="950" dirty="0">
                <a:solidFill>
                  <a:srgbClr val="696969"/>
                </a:solidFill>
                <a:latin typeface="Arial MT"/>
                <a:cs typeface="Arial MT"/>
              </a:rPr>
              <a:t>digital</a:t>
            </a:r>
            <a:r>
              <a:rPr sz="950" spc="-4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696969"/>
                </a:solidFill>
                <a:latin typeface="Arial MT"/>
                <a:cs typeface="Arial MT"/>
              </a:rPr>
              <a:t>economy.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B2523-E850-C04C-D23E-9B2DF61D1AB5}"/>
              </a:ext>
            </a:extLst>
          </p:cNvPr>
          <p:cNvSpPr/>
          <p:nvPr/>
        </p:nvSpPr>
        <p:spPr>
          <a:xfrm>
            <a:off x="6578600" y="41148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8400" y="956854"/>
            <a:ext cx="2959238" cy="3355847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53523" y="3848100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761" y="0"/>
                </a:lnTo>
              </a:path>
            </a:pathLst>
          </a:custGeom>
          <a:ln w="9144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3523" y="3131820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761" y="0"/>
                </a:lnTo>
              </a:path>
            </a:pathLst>
          </a:custGeom>
          <a:ln w="9144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3523" y="2561844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761" y="0"/>
                </a:lnTo>
              </a:path>
            </a:pathLst>
          </a:custGeom>
          <a:ln w="9144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53523" y="1991867"/>
            <a:ext cx="4337050" cy="0"/>
          </a:xfrm>
          <a:custGeom>
            <a:avLst/>
            <a:gdLst/>
            <a:ahLst/>
            <a:cxnLst/>
            <a:rect l="l" t="t" r="r" b="b"/>
            <a:pathLst>
              <a:path w="4337050">
                <a:moveTo>
                  <a:pt x="0" y="0"/>
                </a:moveTo>
                <a:lnTo>
                  <a:pt x="4336761" y="0"/>
                </a:lnTo>
              </a:path>
            </a:pathLst>
          </a:custGeom>
          <a:ln w="3175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25571" y="161404"/>
            <a:ext cx="5057775" cy="669290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45"/>
              </a:spcBef>
            </a:pPr>
            <a:r>
              <a:rPr sz="2050" dirty="0">
                <a:solidFill>
                  <a:srgbClr val="0A0A0A"/>
                </a:solidFill>
              </a:rPr>
              <a:t>Ch</a:t>
            </a:r>
            <a:r>
              <a:rPr lang="en-IN" sz="2050" dirty="0">
                <a:solidFill>
                  <a:srgbClr val="0A0A0A"/>
                </a:solidFill>
              </a:rPr>
              <a:t>a</a:t>
            </a:r>
            <a:r>
              <a:rPr sz="2050" dirty="0" err="1">
                <a:solidFill>
                  <a:srgbClr val="0A0A0A"/>
                </a:solidFill>
              </a:rPr>
              <a:t>llenges</a:t>
            </a:r>
            <a:r>
              <a:rPr sz="2050" spc="-30" dirty="0">
                <a:solidFill>
                  <a:srgbClr val="0A0A0A"/>
                </a:solidFill>
              </a:rPr>
              <a:t> </a:t>
            </a:r>
            <a:r>
              <a:rPr sz="2050" dirty="0">
                <a:solidFill>
                  <a:srgbClr val="0C0C0C"/>
                </a:solidFill>
              </a:rPr>
              <a:t>in</a:t>
            </a:r>
            <a:r>
              <a:rPr sz="2050" spc="-30" dirty="0">
                <a:solidFill>
                  <a:srgbClr val="0C0C0C"/>
                </a:solidFill>
              </a:rPr>
              <a:t> </a:t>
            </a:r>
            <a:r>
              <a:rPr sz="2050" spc="-10" dirty="0">
                <a:solidFill>
                  <a:srgbClr val="0A0A0A"/>
                </a:solidFill>
              </a:rPr>
              <a:t>Trocking</a:t>
            </a:r>
            <a:r>
              <a:rPr sz="2050" spc="-80" dirty="0">
                <a:solidFill>
                  <a:srgbClr val="0A0A0A"/>
                </a:solidFill>
              </a:rPr>
              <a:t> </a:t>
            </a:r>
            <a:r>
              <a:rPr sz="2050" dirty="0">
                <a:solidFill>
                  <a:srgbClr val="0A0A0A"/>
                </a:solidFill>
              </a:rPr>
              <a:t>Crypto</a:t>
            </a:r>
            <a:r>
              <a:rPr sz="2050" spc="-50" dirty="0">
                <a:solidFill>
                  <a:srgbClr val="0A0A0A"/>
                </a:solidFill>
              </a:rPr>
              <a:t> </a:t>
            </a:r>
            <a:r>
              <a:rPr sz="2050" spc="-10" dirty="0">
                <a:solidFill>
                  <a:srgbClr val="0A0A0A"/>
                </a:solidFill>
              </a:rPr>
              <a:t>Tr</a:t>
            </a:r>
            <a:r>
              <a:rPr lang="en-IN" sz="2050" spc="-10" dirty="0">
                <a:solidFill>
                  <a:srgbClr val="0A0A0A"/>
                </a:solidFill>
              </a:rPr>
              <a:t>a</a:t>
            </a:r>
            <a:r>
              <a:rPr sz="2050" spc="-10" dirty="0">
                <a:solidFill>
                  <a:srgbClr val="0A0A0A"/>
                </a:solidFill>
              </a:rPr>
              <a:t>ns</a:t>
            </a:r>
            <a:r>
              <a:rPr lang="en-IN" sz="2050" spc="-10" dirty="0">
                <a:solidFill>
                  <a:srgbClr val="0A0A0A"/>
                </a:solidFill>
              </a:rPr>
              <a:t>a</a:t>
            </a:r>
            <a:r>
              <a:rPr sz="2050" spc="-10" dirty="0" err="1">
                <a:solidFill>
                  <a:srgbClr val="0A0A0A"/>
                </a:solidFill>
              </a:rPr>
              <a:t>ctions</a:t>
            </a:r>
            <a:endParaRPr sz="2050" dirty="0"/>
          </a:p>
          <a:p>
            <a:pPr marL="17780" algn="ctr">
              <a:lnSpc>
                <a:spcPct val="100000"/>
              </a:lnSpc>
              <a:spcBef>
                <a:spcPts val="464"/>
              </a:spcBef>
            </a:pPr>
            <a:r>
              <a:rPr sz="1000" spc="-85" dirty="0">
                <a:solidFill>
                  <a:srgbClr val="707070"/>
                </a:solidFill>
              </a:rPr>
              <a:t>An</a:t>
            </a:r>
            <a:r>
              <a:rPr sz="1000" spc="5" dirty="0">
                <a:solidFill>
                  <a:srgbClr val="707070"/>
                </a:solidFill>
              </a:rPr>
              <a:t> </a:t>
            </a:r>
            <a:r>
              <a:rPr sz="1000" spc="-75" dirty="0">
                <a:solidFill>
                  <a:srgbClr val="707070"/>
                </a:solidFill>
              </a:rPr>
              <a:t>Overview</a:t>
            </a:r>
            <a:r>
              <a:rPr sz="1000" spc="50" dirty="0">
                <a:solidFill>
                  <a:srgbClr val="707070"/>
                </a:solidFill>
              </a:rPr>
              <a:t> </a:t>
            </a:r>
            <a:r>
              <a:rPr sz="1000" dirty="0">
                <a:solidFill>
                  <a:srgbClr val="707070"/>
                </a:solidFill>
              </a:rPr>
              <a:t>of</a:t>
            </a:r>
            <a:r>
              <a:rPr sz="1000" spc="-10" dirty="0">
                <a:solidFill>
                  <a:srgbClr val="707070"/>
                </a:solidFill>
              </a:rPr>
              <a:t> </a:t>
            </a:r>
            <a:r>
              <a:rPr sz="1000" spc="-105" dirty="0">
                <a:solidFill>
                  <a:srgbClr val="6D6D6D"/>
                </a:solidFill>
              </a:rPr>
              <a:t>Key</a:t>
            </a:r>
            <a:r>
              <a:rPr sz="1000" spc="5" dirty="0">
                <a:solidFill>
                  <a:srgbClr val="6D6D6D"/>
                </a:solidFill>
              </a:rPr>
              <a:t> </a:t>
            </a:r>
            <a:r>
              <a:rPr sz="1000" spc="-10" dirty="0">
                <a:solidFill>
                  <a:srgbClr val="727272"/>
                </a:solidFill>
              </a:rPr>
              <a:t>Issues</a:t>
            </a:r>
            <a:endParaRPr sz="1000" dirty="0"/>
          </a:p>
        </p:txBody>
      </p:sp>
      <p:sp>
        <p:nvSpPr>
          <p:cNvPr id="8" name="object 8"/>
          <p:cNvSpPr txBox="1"/>
          <p:nvPr/>
        </p:nvSpPr>
        <p:spPr>
          <a:xfrm>
            <a:off x="316068" y="1451012"/>
            <a:ext cx="4180204" cy="22948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50495" indent="-137795">
              <a:lnSpc>
                <a:spcPct val="100000"/>
              </a:lnSpc>
              <a:spcBef>
                <a:spcPts val="625"/>
              </a:spcBef>
              <a:buClr>
                <a:srgbClr val="184DCA"/>
              </a:buClr>
              <a:buChar char="•"/>
              <a:tabLst>
                <a:tab pos="150495" algn="l"/>
              </a:tabLst>
            </a:pPr>
            <a:r>
              <a:rPr sz="1050" spc="10" dirty="0">
                <a:solidFill>
                  <a:srgbClr val="080808"/>
                </a:solidFill>
                <a:latin typeface="Calibri"/>
                <a:cs typeface="Calibri"/>
              </a:rPr>
              <a:t>Pseudonymity</a:t>
            </a:r>
            <a:r>
              <a:rPr sz="1050" spc="2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1050" dirty="0">
                <a:solidFill>
                  <a:srgbClr val="0A0A0A"/>
                </a:solidFill>
                <a:latin typeface="Calibri"/>
                <a:cs typeface="Calibri"/>
              </a:rPr>
              <a:t>of</a:t>
            </a:r>
            <a:r>
              <a:rPr sz="1050" spc="95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1050" spc="-10" dirty="0">
                <a:solidFill>
                  <a:srgbClr val="080808"/>
                </a:solidFill>
                <a:latin typeface="Calibri"/>
                <a:cs typeface="Calibri"/>
              </a:rPr>
              <a:t>Cryptocurrencies</a:t>
            </a:r>
            <a:endParaRPr sz="1050">
              <a:latin typeface="Calibri"/>
              <a:cs typeface="Calibri"/>
            </a:endParaRPr>
          </a:p>
          <a:p>
            <a:pPr marL="156845">
              <a:lnSpc>
                <a:spcPct val="100000"/>
              </a:lnSpc>
              <a:spcBef>
                <a:spcPts val="430"/>
              </a:spcBef>
            </a:pPr>
            <a:r>
              <a:rPr sz="850" spc="-40" dirty="0">
                <a:latin typeface="Arial MT"/>
                <a:cs typeface="Arial MT"/>
              </a:rPr>
              <a:t>Cryptocurrencies</a:t>
            </a:r>
            <a:r>
              <a:rPr sz="850" spc="-50" dirty="0"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080808"/>
                </a:solidFill>
                <a:latin typeface="Arial MT"/>
                <a:cs typeface="Arial MT"/>
              </a:rPr>
              <a:t>like</a:t>
            </a:r>
            <a:r>
              <a:rPr sz="8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70707"/>
                </a:solidFill>
                <a:latin typeface="Arial MT"/>
                <a:cs typeface="Arial MT"/>
              </a:rPr>
              <a:t>Bitcoin</a:t>
            </a:r>
            <a:r>
              <a:rPr sz="850" spc="-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80808"/>
                </a:solidFill>
                <a:latin typeface="Arial MT"/>
                <a:cs typeface="Arial MT"/>
              </a:rPr>
              <a:t>provide</a:t>
            </a:r>
            <a:r>
              <a:rPr sz="850" spc="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latin typeface="Arial MT"/>
                <a:cs typeface="Arial MT"/>
              </a:rPr>
              <a:t>anonymity,</a:t>
            </a:r>
            <a:r>
              <a:rPr sz="850" spc="10" dirty="0">
                <a:latin typeface="Arial MT"/>
                <a:cs typeface="Arial MT"/>
              </a:rPr>
              <a:t> </a:t>
            </a:r>
            <a:r>
              <a:rPr sz="850" spc="-30" dirty="0">
                <a:latin typeface="Arial MT"/>
                <a:cs typeface="Arial MT"/>
              </a:rPr>
              <a:t>complicating</a:t>
            </a:r>
            <a:r>
              <a:rPr sz="850" spc="35" dirty="0"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5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080808"/>
                </a:solidFill>
                <a:latin typeface="Arial MT"/>
                <a:cs typeface="Arial MT"/>
              </a:rPr>
              <a:t>tracing</a:t>
            </a:r>
            <a:r>
              <a:rPr sz="850" spc="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80808"/>
                </a:solidFill>
                <a:latin typeface="Arial MT"/>
                <a:cs typeface="Arial MT"/>
              </a:rPr>
              <a:t>of</a:t>
            </a:r>
            <a:r>
              <a:rPr sz="850" spc="-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transactions.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80"/>
              </a:spcBef>
            </a:pPr>
            <a:endParaRPr sz="850">
              <a:latin typeface="Arial MT"/>
              <a:cs typeface="Arial MT"/>
            </a:endParaRPr>
          </a:p>
          <a:p>
            <a:pPr marL="151765" indent="-133350">
              <a:lnSpc>
                <a:spcPct val="100000"/>
              </a:lnSpc>
              <a:buClr>
                <a:srgbClr val="1F4FCF"/>
              </a:buClr>
              <a:buChar char="•"/>
              <a:tabLst>
                <a:tab pos="151765" algn="l"/>
              </a:tabLst>
            </a:pPr>
            <a:r>
              <a:rPr sz="950" spc="20" dirty="0">
                <a:solidFill>
                  <a:srgbClr val="0A0A0A"/>
                </a:solidFill>
                <a:latin typeface="Arial MT"/>
                <a:cs typeface="Arial MT"/>
              </a:rPr>
              <a:t>Obfuscotion</a:t>
            </a:r>
            <a:r>
              <a:rPr sz="950" spc="26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80808"/>
                </a:solidFill>
                <a:latin typeface="Arial MT"/>
                <a:cs typeface="Arial MT"/>
              </a:rPr>
              <a:t>Techniques</a:t>
            </a:r>
            <a:endParaRPr sz="950">
              <a:latin typeface="Arial MT"/>
              <a:cs typeface="Arial MT"/>
            </a:endParaRPr>
          </a:p>
          <a:p>
            <a:pPr marL="154305">
              <a:lnSpc>
                <a:spcPct val="100000"/>
              </a:lnSpc>
              <a:spcBef>
                <a:spcPts val="545"/>
              </a:spcBef>
            </a:pP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Methods</a:t>
            </a:r>
            <a:r>
              <a:rPr sz="800" spc="-6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such</a:t>
            </a: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30" dirty="0">
                <a:solidFill>
                  <a:srgbClr val="0C0C0C"/>
                </a:solidFill>
                <a:latin typeface="Arial MT"/>
                <a:cs typeface="Arial MT"/>
              </a:rPr>
              <a:t>as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tumblers </a:t>
            </a:r>
            <a:r>
              <a:rPr sz="800" spc="-35" dirty="0">
                <a:solidFill>
                  <a:srgbClr val="0A0A0A"/>
                </a:solidFill>
                <a:latin typeface="Arial MT"/>
                <a:cs typeface="Arial MT"/>
              </a:rPr>
              <a:t>and</a:t>
            </a:r>
            <a:r>
              <a:rPr sz="800" spc="-2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mixers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obscure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transaction</a:t>
            </a:r>
            <a:r>
              <a:rPr sz="800" spc="1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trails,</a:t>
            </a:r>
            <a:r>
              <a:rPr sz="800" spc="-50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70707"/>
                </a:solidFill>
                <a:latin typeface="Arial MT"/>
                <a:cs typeface="Arial MT"/>
              </a:rPr>
              <a:t>making</a:t>
            </a:r>
            <a:r>
              <a:rPr sz="800" spc="-3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tracking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difficult.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800">
              <a:latin typeface="Arial MT"/>
              <a:cs typeface="Arial MT"/>
            </a:endParaRPr>
          </a:p>
          <a:p>
            <a:pPr marL="149860" indent="-132080">
              <a:lnSpc>
                <a:spcPct val="100000"/>
              </a:lnSpc>
              <a:buClr>
                <a:srgbClr val="214DCA"/>
              </a:buClr>
              <a:buChar char="•"/>
              <a:tabLst>
                <a:tab pos="149860" algn="l"/>
              </a:tabLst>
            </a:pPr>
            <a:r>
              <a:rPr sz="1100" spc="-90" dirty="0">
                <a:solidFill>
                  <a:srgbClr val="080808"/>
                </a:solidFill>
                <a:latin typeface="Arial MT"/>
                <a:cs typeface="Arial MT"/>
              </a:rPr>
              <a:t>Low</a:t>
            </a:r>
            <a:r>
              <a:rPr sz="1100" spc="-8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100" spc="-45" dirty="0">
                <a:solidFill>
                  <a:srgbClr val="080808"/>
                </a:solidFill>
                <a:latin typeface="Arial MT"/>
                <a:cs typeface="Arial MT"/>
              </a:rPr>
              <a:t>Enforcement</a:t>
            </a:r>
            <a:r>
              <a:rPr sz="11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A0A0A"/>
                </a:solidFill>
                <a:latin typeface="Arial MT"/>
                <a:cs typeface="Arial MT"/>
              </a:rPr>
              <a:t>Needs</a:t>
            </a:r>
            <a:endParaRPr sz="1100">
              <a:latin typeface="Arial MT"/>
              <a:cs typeface="Arial MT"/>
            </a:endParaRPr>
          </a:p>
          <a:p>
            <a:pPr marL="159385">
              <a:lnSpc>
                <a:spcPct val="100000"/>
              </a:lnSpc>
              <a:spcBef>
                <a:spcPts val="445"/>
              </a:spcBef>
            </a:pP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Agencies</a:t>
            </a:r>
            <a:r>
              <a:rPr sz="850" spc="8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require</a:t>
            </a:r>
            <a:r>
              <a:rPr sz="850" spc="6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65" dirty="0">
                <a:solidFill>
                  <a:srgbClr val="070707"/>
                </a:solidFill>
                <a:latin typeface="Arial MT"/>
                <a:cs typeface="Arial MT"/>
              </a:rPr>
              <a:t>advanced</a:t>
            </a:r>
            <a:r>
              <a:rPr sz="850" spc="3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20" dirty="0">
                <a:latin typeface="Arial MT"/>
                <a:cs typeface="Arial MT"/>
              </a:rPr>
              <a:t>tools</a:t>
            </a:r>
            <a:r>
              <a:rPr sz="850" spc="-55" dirty="0"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80808"/>
                </a:solidFill>
                <a:latin typeface="Arial MT"/>
                <a:cs typeface="Arial MT"/>
              </a:rPr>
              <a:t>to</a:t>
            </a: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070707"/>
                </a:solidFill>
                <a:latin typeface="Arial MT"/>
                <a:cs typeface="Arial MT"/>
              </a:rPr>
              <a:t>trace</a:t>
            </a:r>
            <a:r>
              <a:rPr sz="850" spc="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70" dirty="0">
                <a:latin typeface="Arial MT"/>
                <a:cs typeface="Arial MT"/>
              </a:rPr>
              <a:t>end</a:t>
            </a:r>
            <a:r>
              <a:rPr sz="850" spc="-30" dirty="0">
                <a:latin typeface="Arial MT"/>
                <a:cs typeface="Arial MT"/>
              </a:rPr>
              <a:t> </a:t>
            </a:r>
            <a:r>
              <a:rPr sz="850" spc="-40" dirty="0">
                <a:latin typeface="Arial MT"/>
                <a:cs typeface="Arial MT"/>
              </a:rPr>
              <a:t>receivers</a:t>
            </a:r>
            <a:r>
              <a:rPr sz="850" spc="55" dirty="0"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080808"/>
                </a:solidFill>
                <a:latin typeface="Arial MT"/>
                <a:cs typeface="Arial MT"/>
              </a:rPr>
              <a:t>of </a:t>
            </a:r>
            <a:r>
              <a:rPr sz="850" spc="-35" dirty="0">
                <a:latin typeface="Arial MT"/>
                <a:cs typeface="Arial MT"/>
              </a:rPr>
              <a:t>cryptocurrencies</a:t>
            </a:r>
            <a:r>
              <a:rPr sz="850" spc="-45" dirty="0"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80808"/>
                </a:solidFill>
                <a:latin typeface="Arial MT"/>
                <a:cs typeface="Arial MT"/>
              </a:rPr>
              <a:t>linked</a:t>
            </a:r>
            <a:r>
              <a:rPr sz="85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70707"/>
                </a:solidFill>
                <a:latin typeface="Arial MT"/>
                <a:cs typeface="Arial MT"/>
              </a:rPr>
              <a:t>to</a:t>
            </a:r>
            <a:r>
              <a:rPr sz="850" spc="-4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crime.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850">
              <a:latin typeface="Arial MT"/>
              <a:cs typeface="Arial MT"/>
            </a:endParaRPr>
          </a:p>
          <a:p>
            <a:pPr marL="153035" indent="-133985">
              <a:lnSpc>
                <a:spcPct val="100000"/>
              </a:lnSpc>
              <a:buClr>
                <a:srgbClr val="214DCD"/>
              </a:buClr>
              <a:buChar char="•"/>
              <a:tabLst>
                <a:tab pos="153035" algn="l"/>
              </a:tabLst>
            </a:pPr>
            <a:r>
              <a:rPr sz="850" spc="90" dirty="0">
                <a:solidFill>
                  <a:srgbClr val="050505"/>
                </a:solidFill>
                <a:latin typeface="Arial MT"/>
                <a:cs typeface="Arial MT"/>
              </a:rPr>
              <a:t>Growing</a:t>
            </a:r>
            <a:r>
              <a:rPr sz="850" spc="-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60" dirty="0">
                <a:solidFill>
                  <a:srgbClr val="080808"/>
                </a:solidFill>
                <a:latin typeface="Arial MT"/>
                <a:cs typeface="Arial MT"/>
              </a:rPr>
              <a:t>Illicit</a:t>
            </a:r>
            <a:r>
              <a:rPr sz="85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105" dirty="0">
                <a:solidFill>
                  <a:srgbClr val="0A0A0A"/>
                </a:solidFill>
                <a:latin typeface="Arial MT"/>
                <a:cs typeface="Arial MT"/>
              </a:rPr>
              <a:t>Use</a:t>
            </a:r>
            <a:endParaRPr sz="850">
              <a:latin typeface="Arial MT"/>
              <a:cs typeface="Arial MT"/>
            </a:endParaRPr>
          </a:p>
          <a:p>
            <a:pPr marL="155575" marR="259715" indent="1270">
              <a:lnSpc>
                <a:spcPct val="122500"/>
              </a:lnSpc>
              <a:spcBef>
                <a:spcPts val="300"/>
              </a:spcBef>
            </a:pPr>
            <a:r>
              <a:rPr sz="800" spc="-25" dirty="0">
                <a:solidFill>
                  <a:srgbClr val="080808"/>
                </a:solidFill>
                <a:latin typeface="Arial MT"/>
                <a:cs typeface="Arial MT"/>
              </a:rPr>
              <a:t>The</a:t>
            </a:r>
            <a:r>
              <a:rPr sz="800" spc="-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rise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of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cryptocurrencies</a:t>
            </a:r>
            <a:r>
              <a:rPr sz="800" spc="-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70707"/>
                </a:solidFill>
                <a:latin typeface="Arial MT"/>
                <a:cs typeface="Arial MT"/>
              </a:rPr>
              <a:t>in</a:t>
            </a:r>
            <a:r>
              <a:rPr sz="800" spc="-3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70707"/>
                </a:solidFill>
                <a:latin typeface="Arial MT"/>
                <a:cs typeface="Arial MT"/>
              </a:rPr>
              <a:t>illegal</a:t>
            </a:r>
            <a:r>
              <a:rPr sz="800" spc="-2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A0A0A"/>
                </a:solidFill>
                <a:latin typeface="Arial MT"/>
                <a:cs typeface="Arial MT"/>
              </a:rPr>
              <a:t>trade on</a:t>
            </a:r>
            <a:r>
              <a:rPr sz="800" spc="-2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solidFill>
                  <a:srgbClr val="080808"/>
                </a:solidFill>
                <a:latin typeface="Arial MT"/>
                <a:cs typeface="Arial MT"/>
              </a:rPr>
              <a:t>darknet</a:t>
            </a:r>
            <a:r>
              <a:rPr sz="800" spc="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marketplaces</a:t>
            </a:r>
            <a:r>
              <a:rPr sz="80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demands</a:t>
            </a:r>
            <a:r>
              <a:rPr sz="800" spc="3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A0A0A"/>
                </a:solidFill>
                <a:latin typeface="Arial MT"/>
                <a:cs typeface="Arial MT"/>
              </a:rPr>
              <a:t>urgent 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monitoring</a:t>
            </a:r>
            <a:r>
              <a:rPr sz="800" spc="-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solutions.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FA96BF-C0D0-E610-9C0E-AC1548F94A67}"/>
              </a:ext>
            </a:extLst>
          </p:cNvPr>
          <p:cNvSpPr/>
          <p:nvPr/>
        </p:nvSpPr>
        <p:spPr>
          <a:xfrm>
            <a:off x="6583346" y="4134061"/>
            <a:ext cx="1443054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62FFA1-1D13-28E3-6EEB-757C1DCBC2EA}"/>
              </a:ext>
            </a:extLst>
          </p:cNvPr>
          <p:cNvSpPr/>
          <p:nvPr/>
        </p:nvSpPr>
        <p:spPr>
          <a:xfrm>
            <a:off x="7797801" y="3962400"/>
            <a:ext cx="330200" cy="3048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97200" y="-17046"/>
            <a:ext cx="4894475" cy="456590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335238" y="0"/>
            <a:ext cx="2233930" cy="4563110"/>
          </a:xfrm>
          <a:custGeom>
            <a:avLst/>
            <a:gdLst/>
            <a:ahLst/>
            <a:cxnLst/>
            <a:rect l="l" t="t" r="r" b="b"/>
            <a:pathLst>
              <a:path w="2233930" h="4563110">
                <a:moveTo>
                  <a:pt x="2234184" y="4562856"/>
                </a:moveTo>
                <a:lnTo>
                  <a:pt x="0" y="4562856"/>
                </a:lnTo>
                <a:lnTo>
                  <a:pt x="0" y="0"/>
                </a:lnTo>
                <a:lnTo>
                  <a:pt x="2234184" y="0"/>
                </a:lnTo>
                <a:lnTo>
                  <a:pt x="2234184" y="4562856"/>
                </a:lnTo>
                <a:close/>
              </a:path>
            </a:pathLst>
          </a:custGeom>
          <a:solidFill>
            <a:srgbClr val="214D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1761" y="1552701"/>
            <a:ext cx="1695450" cy="337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50" dirty="0">
                <a:solidFill>
                  <a:srgbClr val="FFFFFF"/>
                </a:solidFill>
              </a:rPr>
              <a:t>Crypto</a:t>
            </a:r>
            <a:r>
              <a:rPr sz="2050" spc="-60" dirty="0">
                <a:solidFill>
                  <a:srgbClr val="FFFFFF"/>
                </a:solidFill>
              </a:rPr>
              <a:t> </a:t>
            </a:r>
            <a:r>
              <a:rPr sz="2050" dirty="0">
                <a:solidFill>
                  <a:srgbClr val="FFFFFF"/>
                </a:solidFill>
              </a:rPr>
              <a:t>in</a:t>
            </a:r>
            <a:r>
              <a:rPr sz="2050" spc="-55" dirty="0">
                <a:solidFill>
                  <a:srgbClr val="FFFFFF"/>
                </a:solidFill>
              </a:rPr>
              <a:t> </a:t>
            </a:r>
            <a:r>
              <a:rPr sz="2050" spc="-20" dirty="0">
                <a:solidFill>
                  <a:srgbClr val="FFFFFF"/>
                </a:solidFill>
              </a:rPr>
              <a:t>Drug</a:t>
            </a:r>
            <a:endParaRPr sz="2050"/>
          </a:p>
        </p:txBody>
      </p:sp>
      <p:sp>
        <p:nvSpPr>
          <p:cNvPr id="5" name="object 5"/>
          <p:cNvSpPr txBox="1"/>
          <p:nvPr/>
        </p:nvSpPr>
        <p:spPr>
          <a:xfrm>
            <a:off x="328478" y="1869439"/>
            <a:ext cx="224790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56235" indent="-635">
              <a:lnSpc>
                <a:spcPct val="100000"/>
              </a:lnSpc>
              <a:spcBef>
                <a:spcPts val="100"/>
              </a:spcBef>
            </a:pPr>
            <a:r>
              <a:rPr sz="2100" spc="-20" dirty="0">
                <a:solidFill>
                  <a:srgbClr val="FFFFFF"/>
                </a:solidFill>
                <a:latin typeface="Arial MT"/>
                <a:cs typeface="Arial MT"/>
              </a:rPr>
              <a:t>Trafficking</a:t>
            </a:r>
            <a:r>
              <a:rPr sz="21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100" spc="-45" dirty="0">
                <a:solidFill>
                  <a:srgbClr val="FFFFFF"/>
                </a:solidFill>
                <a:latin typeface="Arial MT"/>
                <a:cs typeface="Arial MT"/>
              </a:rPr>
              <a:t>Case </a:t>
            </a:r>
            <a:r>
              <a:rPr sz="2100" spc="-10" dirty="0">
                <a:solidFill>
                  <a:srgbClr val="FFFFFF"/>
                </a:solidFill>
                <a:latin typeface="Arial MT"/>
                <a:cs typeface="Arial MT"/>
              </a:rPr>
              <a:t>Studies</a:t>
            </a:r>
            <a:endParaRPr sz="2100">
              <a:latin typeface="Arial MT"/>
              <a:cs typeface="Arial MT"/>
            </a:endParaRPr>
          </a:p>
          <a:p>
            <a:pPr marL="14604" marR="5080" indent="-2540">
              <a:lnSpc>
                <a:spcPct val="122200"/>
              </a:lnSpc>
              <a:spcBef>
                <a:spcPts val="575"/>
              </a:spcBef>
            </a:pP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Exploring</a:t>
            </a:r>
            <a:r>
              <a:rPr sz="900" spc="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role</a:t>
            </a:r>
            <a:r>
              <a:rPr sz="9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900" spc="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cryptocurrency</a:t>
            </a:r>
            <a:r>
              <a:rPr sz="900" spc="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9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Arial MT"/>
                <a:cs typeface="Arial MT"/>
              </a:rPr>
              <a:t>illicit </a:t>
            </a:r>
            <a:r>
              <a:rPr sz="900" dirty="0">
                <a:solidFill>
                  <a:srgbClr val="FFFFFF"/>
                </a:solidFill>
                <a:latin typeface="Arial MT"/>
                <a:cs typeface="Arial MT"/>
              </a:rPr>
              <a:t>drug</a:t>
            </a:r>
            <a:r>
              <a:rPr sz="9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FFFFFF"/>
                </a:solidFill>
                <a:latin typeface="Arial MT"/>
                <a:cs typeface="Arial MT"/>
              </a:rPr>
              <a:t>trade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11428" y="917447"/>
            <a:ext cx="774700" cy="100965"/>
          </a:xfrm>
          <a:prstGeom prst="rect">
            <a:avLst/>
          </a:prstGeom>
          <a:solidFill>
            <a:srgbClr val="214DCF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90"/>
              </a:lnSpc>
            </a:pPr>
            <a:r>
              <a:rPr sz="1050" spc="-65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05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45" dirty="0">
                <a:solidFill>
                  <a:srgbClr val="FFFFFF"/>
                </a:solidFill>
                <a:latin typeface="Arial MT"/>
                <a:cs typeface="Arial MT"/>
              </a:rPr>
              <a:t>Silk</a:t>
            </a:r>
            <a:r>
              <a:rPr sz="105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FFFFFF"/>
                </a:solidFill>
                <a:latin typeface="Arial MT"/>
                <a:cs typeface="Arial MT"/>
              </a:rPr>
              <a:t>Rood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289D3E-6F2D-824C-8D68-50E117C6C123}"/>
              </a:ext>
            </a:extLst>
          </p:cNvPr>
          <p:cNvSpPr/>
          <p:nvPr/>
        </p:nvSpPr>
        <p:spPr>
          <a:xfrm>
            <a:off x="2997200" y="4114800"/>
            <a:ext cx="5029200" cy="4572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6124EB-220C-5204-3090-A72184372BC5}"/>
              </a:ext>
            </a:extLst>
          </p:cNvPr>
          <p:cNvSpPr/>
          <p:nvPr/>
        </p:nvSpPr>
        <p:spPr>
          <a:xfrm>
            <a:off x="2862475" y="0"/>
            <a:ext cx="320921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B171E6-99F5-00C9-E9C5-5C7A6FAEADA9}"/>
              </a:ext>
            </a:extLst>
          </p:cNvPr>
          <p:cNvSpPr/>
          <p:nvPr/>
        </p:nvSpPr>
        <p:spPr>
          <a:xfrm>
            <a:off x="2997200" y="-23143"/>
            <a:ext cx="4953000" cy="48034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1A6A96-14BB-7F66-25F3-546D865D1E39}"/>
              </a:ext>
            </a:extLst>
          </p:cNvPr>
          <p:cNvSpPr/>
          <p:nvPr/>
        </p:nvSpPr>
        <p:spPr>
          <a:xfrm>
            <a:off x="7704921" y="141436"/>
            <a:ext cx="320921" cy="419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654045" y="1360198"/>
            <a:ext cx="3741420" cy="255270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100" spc="20" dirty="0">
                <a:solidFill>
                  <a:srgbClr val="030303"/>
                </a:solidFill>
                <a:latin typeface="Calibri"/>
                <a:cs typeface="Calibri"/>
              </a:rPr>
              <a:t>De-ononymizotion</a:t>
            </a:r>
            <a:r>
              <a:rPr sz="110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50505"/>
                </a:solidFill>
                <a:latin typeface="Calibri"/>
                <a:cs typeface="Calibri"/>
              </a:rPr>
              <a:t>Techniques</a:t>
            </a:r>
            <a:endParaRPr sz="1100">
              <a:latin typeface="Calibri"/>
              <a:cs typeface="Calibri"/>
            </a:endParaRPr>
          </a:p>
          <a:p>
            <a:pPr marL="14604">
              <a:lnSpc>
                <a:spcPct val="100000"/>
              </a:lnSpc>
              <a:spcBef>
                <a:spcPts val="365"/>
              </a:spcBef>
              <a:tabLst>
                <a:tab pos="1299210" algn="l"/>
              </a:tabLst>
            </a:pP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Employs</a:t>
            </a:r>
            <a:r>
              <a:rPr sz="900" spc="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050505"/>
                </a:solidFill>
                <a:latin typeface="Calibri"/>
                <a:cs typeface="Calibri"/>
              </a:rPr>
              <a:t>methods</a:t>
            </a:r>
            <a:r>
              <a:rPr sz="900" spc="2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50" dirty="0">
                <a:solidFill>
                  <a:srgbClr val="080808"/>
                </a:solidFill>
                <a:latin typeface="Calibri"/>
                <a:cs typeface="Calibri"/>
              </a:rPr>
              <a:t>to</a:t>
            </a:r>
            <a:r>
              <a:rPr sz="90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20" dirty="0">
                <a:solidFill>
                  <a:srgbClr val="070707"/>
                </a:solidFill>
                <a:latin typeface="Calibri"/>
                <a:cs typeface="Calibri"/>
              </a:rPr>
              <a:t>trac</a:t>
            </a:r>
            <a:r>
              <a:rPr sz="900" dirty="0">
                <a:solidFill>
                  <a:srgbClr val="070707"/>
                </a:solidFill>
                <a:latin typeface="Calibri"/>
                <a:cs typeface="Calibri"/>
              </a:rPr>
              <a:t>	</a:t>
            </a:r>
            <a:r>
              <a:rPr sz="900" dirty="0">
                <a:solidFill>
                  <a:srgbClr val="050505"/>
                </a:solidFill>
                <a:latin typeface="Calibri"/>
                <a:cs typeface="Calibri"/>
              </a:rPr>
              <a:t>cit</a:t>
            </a:r>
            <a:r>
              <a:rPr sz="900" spc="-4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funds </a:t>
            </a:r>
            <a:r>
              <a:rPr sz="900" spc="-20" dirty="0">
                <a:solidFill>
                  <a:srgbClr val="070707"/>
                </a:solidFill>
                <a:latin typeface="Calibri"/>
                <a:cs typeface="Calibri"/>
              </a:rPr>
              <a:t>by</a:t>
            </a:r>
            <a:r>
              <a:rPr sz="900" spc="-30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050505"/>
                </a:solidFill>
                <a:latin typeface="Calibri"/>
                <a:cs typeface="Calibri"/>
              </a:rPr>
              <a:t>breaking</a:t>
            </a:r>
            <a:r>
              <a:rPr sz="900" spc="2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050505"/>
                </a:solidFill>
                <a:latin typeface="Calibri"/>
                <a:cs typeface="Calibri"/>
              </a:rPr>
              <a:t>anonymity</a:t>
            </a:r>
            <a:r>
              <a:rPr sz="900" spc="-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50505"/>
                </a:solidFill>
                <a:latin typeface="Calibri"/>
                <a:cs typeface="Calibri"/>
              </a:rPr>
              <a:t>barriers.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85"/>
              </a:spcBef>
            </a:pPr>
            <a:endParaRPr sz="9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30303"/>
                </a:solidFill>
                <a:latin typeface="Calibri"/>
                <a:cs typeface="Calibri"/>
              </a:rPr>
              <a:t>Transaction</a:t>
            </a:r>
            <a:r>
              <a:rPr sz="1100" spc="14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50505"/>
                </a:solidFill>
                <a:latin typeface="Calibri"/>
                <a:cs typeface="Calibri"/>
              </a:rPr>
              <a:t>Graph</a:t>
            </a:r>
            <a:r>
              <a:rPr sz="1100" spc="7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50505"/>
                </a:solidFill>
                <a:latin typeface="Calibri"/>
                <a:cs typeface="Calibri"/>
              </a:rPr>
              <a:t>Analysis</a:t>
            </a:r>
            <a:endParaRPr sz="1100">
              <a:latin typeface="Calibri"/>
              <a:cs typeface="Calibri"/>
            </a:endParaRPr>
          </a:p>
          <a:p>
            <a:pPr marL="330200">
              <a:lnSpc>
                <a:spcPct val="100000"/>
              </a:lnSpc>
              <a:spcBef>
                <a:spcPts val="440"/>
              </a:spcBef>
            </a:pPr>
            <a:r>
              <a:rPr sz="850" dirty="0">
                <a:solidFill>
                  <a:srgbClr val="030303"/>
                </a:solidFill>
                <a:latin typeface="Calibri"/>
                <a:cs typeface="Calibri"/>
              </a:rPr>
              <a:t>Visualizes</a:t>
            </a:r>
            <a:r>
              <a:rPr sz="850" spc="4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transaction</a:t>
            </a:r>
            <a:r>
              <a:rPr sz="850" spc="75" dirty="0"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70707"/>
                </a:solidFill>
                <a:latin typeface="Calibri"/>
                <a:cs typeface="Calibri"/>
              </a:rPr>
              <a:t>flows</a:t>
            </a:r>
            <a:r>
              <a:rPr sz="850" spc="35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850" spc="-35" dirty="0">
                <a:solidFill>
                  <a:srgbClr val="070707"/>
                </a:solidFill>
                <a:latin typeface="Calibri"/>
                <a:cs typeface="Calibri"/>
              </a:rPr>
              <a:t>to</a:t>
            </a:r>
            <a:r>
              <a:rPr sz="850" spc="-15" dirty="0">
                <a:solidFill>
                  <a:srgbClr val="070707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detect</a:t>
            </a:r>
            <a:r>
              <a:rPr sz="850" spc="1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dirty="0">
                <a:latin typeface="Calibri"/>
                <a:cs typeface="Calibri"/>
              </a:rPr>
              <a:t>suspicious</a:t>
            </a:r>
            <a:r>
              <a:rPr sz="850" spc="75" dirty="0">
                <a:latin typeface="Calibri"/>
                <a:cs typeface="Calibri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Calibri"/>
                <a:cs typeface="Calibri"/>
              </a:rPr>
              <a:t>activities</a:t>
            </a:r>
            <a:r>
              <a:rPr sz="850" spc="5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050505"/>
                </a:solidFill>
                <a:latin typeface="Calibri"/>
                <a:cs typeface="Calibri"/>
              </a:rPr>
              <a:t>and</a:t>
            </a:r>
            <a:r>
              <a:rPr sz="850" spc="1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850" spc="-10" dirty="0">
                <a:latin typeface="Calibri"/>
                <a:cs typeface="Calibri"/>
              </a:rPr>
              <a:t>networks.</a:t>
            </a: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8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endParaRPr sz="850">
              <a:latin typeface="Calibri"/>
              <a:cs typeface="Calibri"/>
            </a:endParaRPr>
          </a:p>
          <a:p>
            <a:pPr marL="636270">
              <a:lnSpc>
                <a:spcPct val="100000"/>
              </a:lnSpc>
              <a:spcBef>
                <a:spcPts val="5"/>
              </a:spcBef>
            </a:pPr>
            <a:r>
              <a:rPr sz="1100" dirty="0">
                <a:solidFill>
                  <a:srgbClr val="050505"/>
                </a:solidFill>
                <a:latin typeface="Calibri"/>
                <a:cs typeface="Calibri"/>
              </a:rPr>
              <a:t>On-chain</a:t>
            </a:r>
            <a:r>
              <a:rPr sz="1100" spc="16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50505"/>
                </a:solidFill>
                <a:latin typeface="Calibri"/>
                <a:cs typeface="Calibri"/>
              </a:rPr>
              <a:t>&amp;</a:t>
            </a:r>
            <a:r>
              <a:rPr sz="1100" spc="5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50505"/>
                </a:solidFill>
                <a:latin typeface="Calibri"/>
                <a:cs typeface="Calibri"/>
              </a:rPr>
              <a:t>Off-chain</a:t>
            </a:r>
            <a:r>
              <a:rPr sz="1100" spc="19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1100" dirty="0">
                <a:solidFill>
                  <a:srgbClr val="010101"/>
                </a:solidFill>
                <a:latin typeface="Calibri"/>
                <a:cs typeface="Calibri"/>
              </a:rPr>
              <a:t>Data</a:t>
            </a:r>
            <a:r>
              <a:rPr sz="1100" spc="105" dirty="0">
                <a:solidFill>
                  <a:srgbClr val="010101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10101"/>
                </a:solidFill>
                <a:latin typeface="Calibri"/>
                <a:cs typeface="Calibri"/>
              </a:rPr>
              <a:t>Correlation</a:t>
            </a:r>
            <a:endParaRPr sz="1100">
              <a:latin typeface="Calibri"/>
              <a:cs typeface="Calibri"/>
            </a:endParaRPr>
          </a:p>
          <a:p>
            <a:pPr marL="636270">
              <a:lnSpc>
                <a:spcPct val="100000"/>
              </a:lnSpc>
              <a:spcBef>
                <a:spcPts val="365"/>
              </a:spcBef>
            </a:pP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Integrates</a:t>
            </a:r>
            <a:r>
              <a:rPr sz="900" spc="-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blockchain</a:t>
            </a:r>
            <a:r>
              <a:rPr sz="900" spc="1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data</a:t>
            </a:r>
            <a:r>
              <a:rPr sz="900" spc="-30" dirty="0">
                <a:latin typeface="Calibri"/>
                <a:cs typeface="Calibri"/>
              </a:rPr>
              <a:t> </a:t>
            </a:r>
            <a:r>
              <a:rPr sz="900" spc="-55" dirty="0">
                <a:solidFill>
                  <a:srgbClr val="050505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050505"/>
                </a:solidFill>
                <a:latin typeface="Calibri"/>
                <a:cs typeface="Calibri"/>
              </a:rPr>
              <a:t>external</a:t>
            </a:r>
            <a:r>
              <a:rPr sz="900" spc="4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050505"/>
                </a:solidFill>
                <a:latin typeface="Calibri"/>
                <a:cs typeface="Calibri"/>
              </a:rPr>
              <a:t>sources</a:t>
            </a:r>
            <a:r>
              <a:rPr sz="900" spc="1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050505"/>
                </a:solidFill>
                <a:latin typeface="Calibri"/>
                <a:cs typeface="Calibri"/>
              </a:rPr>
              <a:t>for</a:t>
            </a: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latin typeface="Calibri"/>
                <a:cs typeface="Calibri"/>
              </a:rPr>
              <a:t>holistic</a:t>
            </a:r>
            <a:r>
              <a:rPr sz="900" spc="5" dirty="0"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50505"/>
                </a:solidFill>
                <a:latin typeface="Calibri"/>
                <a:cs typeface="Calibri"/>
              </a:rPr>
              <a:t>insights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</a:pPr>
            <a:endParaRPr sz="900">
              <a:latin typeface="Calibri"/>
              <a:cs typeface="Calibri"/>
            </a:endParaRPr>
          </a:p>
          <a:p>
            <a:pPr marL="793115">
              <a:lnSpc>
                <a:spcPct val="100000"/>
              </a:lnSpc>
            </a:pPr>
            <a:r>
              <a:rPr sz="950" spc="65" dirty="0">
                <a:solidFill>
                  <a:srgbClr val="080808"/>
                </a:solidFill>
                <a:latin typeface="Calibri"/>
                <a:cs typeface="Calibri"/>
              </a:rPr>
              <a:t>Al-</a:t>
            </a:r>
            <a:r>
              <a:rPr sz="950" spc="80" dirty="0">
                <a:solidFill>
                  <a:srgbClr val="080808"/>
                </a:solidFill>
                <a:latin typeface="Calibri"/>
                <a:cs typeface="Calibri"/>
              </a:rPr>
              <a:t>Driven</a:t>
            </a:r>
            <a:r>
              <a:rPr sz="950" spc="1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50" spc="80" dirty="0">
                <a:solidFill>
                  <a:srgbClr val="080808"/>
                </a:solidFill>
                <a:latin typeface="Calibri"/>
                <a:cs typeface="Calibri"/>
              </a:rPr>
              <a:t>Blockchoin</a:t>
            </a:r>
            <a:r>
              <a:rPr sz="950" spc="5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50" spc="65" dirty="0">
                <a:solidFill>
                  <a:srgbClr val="080808"/>
                </a:solidFill>
                <a:latin typeface="Calibri"/>
                <a:cs typeface="Calibri"/>
              </a:rPr>
              <a:t>Analytics</a:t>
            </a:r>
            <a:endParaRPr sz="950">
              <a:latin typeface="Calibri"/>
              <a:cs typeface="Calibri"/>
            </a:endParaRPr>
          </a:p>
          <a:p>
            <a:pPr marL="789940" marR="5080" indent="-1270">
              <a:lnSpc>
                <a:spcPct val="106700"/>
              </a:lnSpc>
              <a:spcBef>
                <a:spcPts val="375"/>
              </a:spcBef>
            </a:pPr>
            <a:r>
              <a:rPr sz="900" spc="-20" dirty="0">
                <a:solidFill>
                  <a:srgbClr val="050505"/>
                </a:solidFill>
                <a:latin typeface="Calibri"/>
                <a:cs typeface="Calibri"/>
              </a:rPr>
              <a:t>Utilizes</a:t>
            </a:r>
            <a:r>
              <a:rPr sz="900" spc="5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050505"/>
                </a:solidFill>
                <a:latin typeface="Calibri"/>
                <a:cs typeface="Calibri"/>
              </a:rPr>
              <a:t>AI</a:t>
            </a:r>
            <a:r>
              <a:rPr sz="900" spc="-1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30" dirty="0">
                <a:solidFill>
                  <a:srgbClr val="030303"/>
                </a:solidFill>
                <a:latin typeface="Calibri"/>
                <a:cs typeface="Calibri"/>
              </a:rPr>
              <a:t>to</a:t>
            </a:r>
            <a:r>
              <a:rPr sz="900" spc="-10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analyze</a:t>
            </a:r>
            <a:r>
              <a:rPr sz="900" spc="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50505"/>
                </a:solidFill>
                <a:latin typeface="Calibri"/>
                <a:cs typeface="Calibri"/>
              </a:rPr>
              <a:t>blockchain</a:t>
            </a:r>
            <a:r>
              <a:rPr sz="900" spc="4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latin typeface="Calibri"/>
                <a:cs typeface="Calibri"/>
              </a:rPr>
              <a:t>data,</a:t>
            </a:r>
            <a:r>
              <a:rPr sz="900" spc="-20" dirty="0">
                <a:latin typeface="Calibri"/>
                <a:cs typeface="Calibri"/>
              </a:rPr>
              <a:t> </a:t>
            </a:r>
            <a:r>
              <a:rPr sz="900" spc="-35" dirty="0">
                <a:latin typeface="Calibri"/>
                <a:cs typeface="Calibri"/>
              </a:rPr>
              <a:t>revealing</a:t>
            </a:r>
            <a:r>
              <a:rPr sz="900" spc="40" dirty="0"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50505"/>
                </a:solidFill>
                <a:latin typeface="Calibri"/>
                <a:cs typeface="Calibri"/>
              </a:rPr>
              <a:t>hidden</a:t>
            </a:r>
            <a:r>
              <a:rPr sz="900" spc="-5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50505"/>
                </a:solidFill>
                <a:latin typeface="Calibri"/>
                <a:cs typeface="Calibri"/>
              </a:rPr>
              <a:t>transaction</a:t>
            </a:r>
            <a:r>
              <a:rPr sz="900" spc="500" dirty="0">
                <a:solidFill>
                  <a:srgbClr val="050505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50505"/>
                </a:solidFill>
                <a:latin typeface="Calibri"/>
                <a:cs typeface="Calibri"/>
              </a:rPr>
              <a:t>patterns.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A9A18D-6814-A5AD-0264-9A3D6A6C8F68}"/>
              </a:ext>
            </a:extLst>
          </p:cNvPr>
          <p:cNvSpPr/>
          <p:nvPr/>
        </p:nvSpPr>
        <p:spPr>
          <a:xfrm>
            <a:off x="6578600" y="4191000"/>
            <a:ext cx="1371600" cy="228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942C15-9650-95D3-32F3-A7A6E9FD3488}"/>
              </a:ext>
            </a:extLst>
          </p:cNvPr>
          <p:cNvSpPr/>
          <p:nvPr/>
        </p:nvSpPr>
        <p:spPr>
          <a:xfrm>
            <a:off x="0" y="4114800"/>
            <a:ext cx="8128000" cy="457200"/>
          </a:xfrm>
          <a:prstGeom prst="rect">
            <a:avLst/>
          </a:prstGeom>
          <a:solidFill>
            <a:srgbClr val="214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8124952" cy="457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25138" y="867917"/>
            <a:ext cx="535940" cy="2051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497CDF"/>
                </a:solidFill>
              </a:rPr>
              <a:t>Go</a:t>
            </a:r>
            <a:r>
              <a:rPr lang="en-IN" sz="1250" dirty="0">
                <a:solidFill>
                  <a:srgbClr val="497CDF"/>
                </a:solidFill>
              </a:rPr>
              <a:t>o</a:t>
            </a:r>
            <a:r>
              <a:rPr sz="1250" spc="-25" dirty="0" err="1">
                <a:solidFill>
                  <a:srgbClr val="5085E9"/>
                </a:solidFill>
              </a:rPr>
              <a:t>gle</a:t>
            </a:r>
            <a:endParaRPr sz="1250" dirty="0"/>
          </a:p>
        </p:txBody>
      </p:sp>
      <p:sp>
        <p:nvSpPr>
          <p:cNvPr id="4" name="object 4"/>
          <p:cNvSpPr txBox="1"/>
          <p:nvPr/>
        </p:nvSpPr>
        <p:spPr>
          <a:xfrm>
            <a:off x="3325877" y="2935732"/>
            <a:ext cx="5416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235" dirty="0">
                <a:solidFill>
                  <a:srgbClr val="FF0066"/>
                </a:solidFill>
                <a:latin typeface="Arial MT"/>
                <a:cs typeface="Arial MT"/>
              </a:rPr>
              <a:t>vision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173655" y="831596"/>
            <a:ext cx="3011170" cy="184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sz="1200" spc="50" dirty="0">
                <a:solidFill>
                  <a:srgbClr val="264FC8"/>
                </a:solidFill>
                <a:latin typeface="Arial MT"/>
                <a:cs typeface="Arial MT"/>
              </a:rPr>
              <a:t>Phase</a:t>
            </a:r>
            <a:r>
              <a:rPr sz="1200" spc="-85" dirty="0">
                <a:solidFill>
                  <a:srgbClr val="264FC8"/>
                </a:solidFill>
                <a:latin typeface="Arial MT"/>
                <a:cs typeface="Arial MT"/>
              </a:rPr>
              <a:t> </a:t>
            </a:r>
            <a:r>
              <a:rPr sz="1200" spc="-95" dirty="0">
                <a:solidFill>
                  <a:srgbClr val="264FCD"/>
                </a:solidFill>
                <a:latin typeface="Arial MT"/>
                <a:cs typeface="Arial MT"/>
              </a:rPr>
              <a:t>1:</a:t>
            </a:r>
            <a:r>
              <a:rPr sz="1200" spc="-15" dirty="0">
                <a:solidFill>
                  <a:srgbClr val="264FCD"/>
                </a:solidFill>
                <a:latin typeface="Arial MT"/>
                <a:cs typeface="Arial MT"/>
              </a:rPr>
              <a:t> </a:t>
            </a:r>
            <a:r>
              <a:rPr sz="1200" spc="-229" dirty="0">
                <a:solidFill>
                  <a:srgbClr val="1D4DCA"/>
                </a:solidFill>
                <a:latin typeface="Arial MT"/>
                <a:cs typeface="Arial MT"/>
              </a:rPr>
              <a:t>QT</a:t>
            </a:r>
            <a:r>
              <a:rPr sz="1200" spc="100" dirty="0">
                <a:solidFill>
                  <a:srgbClr val="1D4DCA"/>
                </a:solidFill>
                <a:latin typeface="Arial MT"/>
                <a:cs typeface="Arial MT"/>
              </a:rPr>
              <a:t> </a:t>
            </a:r>
            <a:r>
              <a:rPr sz="1200" spc="-20" dirty="0">
                <a:solidFill>
                  <a:srgbClr val="264FCF"/>
                </a:solidFill>
                <a:latin typeface="Arial MT"/>
                <a:cs typeface="Arial MT"/>
              </a:rPr>
              <a:t>2023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Data</a:t>
            </a:r>
            <a:r>
              <a:rPr sz="1000" spc="2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80808"/>
                </a:solidFill>
                <a:latin typeface="Arial MT"/>
                <a:cs typeface="Arial MT"/>
              </a:rPr>
              <a:t>Collection</a:t>
            </a:r>
            <a:r>
              <a:rPr sz="1000" spc="4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&amp;</a:t>
            </a:r>
            <a:r>
              <a:rPr sz="1000" spc="15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Processing</a:t>
            </a:r>
            <a:endParaRPr sz="1000">
              <a:latin typeface="Arial MT"/>
              <a:cs typeface="Arial MT"/>
            </a:endParaRPr>
          </a:p>
          <a:p>
            <a:pPr marL="12700" marR="194310" indent="3810">
              <a:lnSpc>
                <a:spcPct val="112900"/>
              </a:lnSpc>
              <a:spcBef>
                <a:spcPts val="305"/>
              </a:spcBef>
            </a:pPr>
            <a:r>
              <a:rPr sz="850" spc="-50" dirty="0">
                <a:solidFill>
                  <a:srgbClr val="050505"/>
                </a:solidFill>
                <a:latin typeface="Arial MT"/>
                <a:cs typeface="Arial MT"/>
              </a:rPr>
              <a:t>Aggregated</a:t>
            </a:r>
            <a:r>
              <a:rPr sz="850" spc="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40" dirty="0">
                <a:solidFill>
                  <a:srgbClr val="050505"/>
                </a:solidFill>
                <a:latin typeface="Arial MT"/>
                <a:cs typeface="Arial MT"/>
              </a:rPr>
              <a:t>blockchain</a:t>
            </a:r>
            <a:r>
              <a:rPr sz="850" spc="5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latin typeface="Arial MT"/>
                <a:cs typeface="Arial MT"/>
              </a:rPr>
              <a:t>transaction</a:t>
            </a:r>
            <a:r>
              <a:rPr sz="850" spc="65" dirty="0"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70707"/>
                </a:solidFill>
                <a:latin typeface="Arial MT"/>
                <a:cs typeface="Arial MT"/>
              </a:rPr>
              <a:t>data</a:t>
            </a:r>
            <a:r>
              <a:rPr sz="85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30303"/>
                </a:solidFill>
                <a:latin typeface="Arial MT"/>
                <a:cs typeface="Arial MT"/>
              </a:rPr>
              <a:t>and </a:t>
            </a:r>
            <a:r>
              <a:rPr sz="850" spc="-35" dirty="0">
                <a:solidFill>
                  <a:srgbClr val="010101"/>
                </a:solidFill>
                <a:latin typeface="Arial MT"/>
                <a:cs typeface="Arial MT"/>
              </a:rPr>
              <a:t>monitored</a:t>
            </a:r>
            <a:r>
              <a:rPr sz="850" spc="10" dirty="0">
                <a:solidFill>
                  <a:srgbClr val="01010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Arial MT"/>
                <a:cs typeface="Arial MT"/>
              </a:rPr>
              <a:t>darknet </a:t>
            </a:r>
            <a:r>
              <a:rPr sz="850" spc="-35" dirty="0">
                <a:solidFill>
                  <a:srgbClr val="030303"/>
                </a:solidFill>
                <a:latin typeface="Arial MT"/>
                <a:cs typeface="Arial MT"/>
              </a:rPr>
              <a:t>intelligence</a:t>
            </a:r>
            <a:r>
              <a:rPr sz="850" spc="1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30303"/>
                </a:solidFill>
                <a:latin typeface="Arial MT"/>
                <a:cs typeface="Arial MT"/>
              </a:rPr>
              <a:t>for</a:t>
            </a:r>
            <a:r>
              <a:rPr sz="850" spc="-2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latin typeface="Arial MT"/>
                <a:cs typeface="Arial MT"/>
              </a:rPr>
              <a:t>insights.</a:t>
            </a:r>
            <a:endParaRPr sz="8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00"/>
              </a:spcBef>
            </a:pPr>
            <a:endParaRPr sz="850">
              <a:latin typeface="Arial MT"/>
              <a:cs typeface="Arial MT"/>
            </a:endParaRPr>
          </a:p>
          <a:p>
            <a:pPr marL="13335">
              <a:lnSpc>
                <a:spcPct val="100000"/>
              </a:lnSpc>
            </a:pPr>
            <a:r>
              <a:rPr sz="1250" dirty="0">
                <a:solidFill>
                  <a:srgbClr val="13B3F2"/>
                </a:solidFill>
                <a:latin typeface="Arial MT"/>
                <a:cs typeface="Arial MT"/>
              </a:rPr>
              <a:t>Phase</a:t>
            </a:r>
            <a:r>
              <a:rPr sz="1250" spc="30" dirty="0">
                <a:solidFill>
                  <a:srgbClr val="13B3F2"/>
                </a:solidFill>
                <a:latin typeface="Arial MT"/>
                <a:cs typeface="Arial MT"/>
              </a:rPr>
              <a:t> </a:t>
            </a:r>
            <a:r>
              <a:rPr sz="1250" spc="-55" dirty="0">
                <a:solidFill>
                  <a:srgbClr val="0EB8F0"/>
                </a:solidFill>
                <a:latin typeface="Arial MT"/>
                <a:cs typeface="Arial MT"/>
              </a:rPr>
              <a:t>2: </a:t>
            </a:r>
            <a:r>
              <a:rPr sz="1250" spc="-20" dirty="0">
                <a:solidFill>
                  <a:srgbClr val="0AB8F2"/>
                </a:solidFill>
                <a:latin typeface="Arial MT"/>
                <a:cs typeface="Arial MT"/>
              </a:rPr>
              <a:t>Q2</a:t>
            </a:r>
            <a:r>
              <a:rPr sz="1250" spc="10" dirty="0">
                <a:solidFill>
                  <a:srgbClr val="0AB8F2"/>
                </a:solidFill>
                <a:latin typeface="Arial MT"/>
                <a:cs typeface="Arial MT"/>
              </a:rPr>
              <a:t> </a:t>
            </a:r>
            <a:r>
              <a:rPr sz="1250" spc="-20" dirty="0">
                <a:solidFill>
                  <a:srgbClr val="08BAF7"/>
                </a:solidFill>
                <a:latin typeface="Arial MT"/>
                <a:cs typeface="Arial MT"/>
              </a:rPr>
              <a:t>2023</a:t>
            </a:r>
            <a:endParaRPr sz="125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1055"/>
              </a:spcBef>
            </a:pPr>
            <a:r>
              <a:rPr sz="950" spc="10" dirty="0">
                <a:solidFill>
                  <a:srgbClr val="030303"/>
                </a:solidFill>
                <a:latin typeface="Arial MT"/>
                <a:cs typeface="Arial MT"/>
              </a:rPr>
              <a:t>Transaction</a:t>
            </a:r>
            <a:r>
              <a:rPr sz="950" spc="19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030303"/>
                </a:solidFill>
                <a:latin typeface="Arial MT"/>
                <a:cs typeface="Arial MT"/>
              </a:rPr>
              <a:t>Trocking</a:t>
            </a:r>
            <a:r>
              <a:rPr sz="950" spc="12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950" spc="10" dirty="0">
                <a:solidFill>
                  <a:srgbClr val="050505"/>
                </a:solidFill>
                <a:latin typeface="Arial MT"/>
                <a:cs typeface="Arial MT"/>
              </a:rPr>
              <a:t>A</a:t>
            </a:r>
            <a:r>
              <a:rPr sz="950" spc="9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950" spc="55" dirty="0">
                <a:solidFill>
                  <a:srgbClr val="030303"/>
                </a:solidFill>
                <a:latin typeface="Arial MT"/>
                <a:cs typeface="Arial MT"/>
              </a:rPr>
              <a:t>Anonymity</a:t>
            </a:r>
            <a:r>
              <a:rPr sz="950" spc="14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30303"/>
                </a:solidFill>
                <a:latin typeface="Arial MT"/>
                <a:cs typeface="Arial MT"/>
              </a:rPr>
              <a:t>Breaking</a:t>
            </a:r>
            <a:endParaRPr sz="950">
              <a:latin typeface="Arial MT"/>
              <a:cs typeface="Arial MT"/>
            </a:endParaRPr>
          </a:p>
          <a:p>
            <a:pPr marL="12700" marR="5080" indent="1270">
              <a:lnSpc>
                <a:spcPct val="122500"/>
              </a:lnSpc>
              <a:spcBef>
                <a:spcPts val="305"/>
              </a:spcBef>
            </a:pP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Conducted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graph-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based</a:t>
            </a:r>
            <a:r>
              <a:rPr sz="800" spc="5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30303"/>
                </a:solidFill>
                <a:latin typeface="Arial MT"/>
                <a:cs typeface="Arial MT"/>
              </a:rPr>
              <a:t>analysis</a:t>
            </a:r>
            <a:r>
              <a:rPr sz="800" spc="-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80808"/>
                </a:solidFill>
                <a:latin typeface="Arial MT"/>
                <a:cs typeface="Arial MT"/>
              </a:rPr>
              <a:t>of</a:t>
            </a:r>
            <a:r>
              <a:rPr sz="800" spc="-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fund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movements</a:t>
            </a:r>
            <a:r>
              <a:rPr sz="800" spc="3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35" dirty="0">
                <a:solidFill>
                  <a:srgbClr val="050505"/>
                </a:solidFill>
                <a:latin typeface="Arial MT"/>
                <a:cs typeface="Arial MT"/>
              </a:rPr>
              <a:t>and</a:t>
            </a:r>
            <a:r>
              <a:rPr sz="800" spc="-2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trained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25" dirty="0">
                <a:latin typeface="Arial MT"/>
                <a:cs typeface="Arial MT"/>
              </a:rPr>
              <a:t>AI</a:t>
            </a:r>
            <a:r>
              <a:rPr sz="800" dirty="0">
                <a:latin typeface="Arial MT"/>
                <a:cs typeface="Arial MT"/>
              </a:rPr>
              <a:t> models</a:t>
            </a:r>
            <a:r>
              <a:rPr sz="800" spc="10" dirty="0"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030303"/>
                </a:solidFill>
                <a:latin typeface="Arial MT"/>
                <a:cs typeface="Arial MT"/>
              </a:rPr>
              <a:t>for</a:t>
            </a:r>
            <a:r>
              <a:rPr sz="800" spc="-5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00" spc="-10" dirty="0">
                <a:solidFill>
                  <a:srgbClr val="050505"/>
                </a:solidFill>
                <a:latin typeface="Arial MT"/>
                <a:cs typeface="Arial MT"/>
              </a:rPr>
              <a:t>money</a:t>
            </a:r>
            <a:r>
              <a:rPr sz="80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00" spc="-20" dirty="0">
                <a:latin typeface="Arial MT"/>
                <a:cs typeface="Arial MT"/>
              </a:rPr>
              <a:t>laundering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spc="-10" dirty="0">
                <a:latin typeface="Arial MT"/>
                <a:cs typeface="Arial MT"/>
              </a:rPr>
              <a:t>techniques.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1057" y="2848610"/>
            <a:ext cx="2630805" cy="840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1350" spc="-25" dirty="0">
                <a:solidFill>
                  <a:srgbClr val="08CDA1"/>
                </a:solidFill>
                <a:latin typeface="Arial MT"/>
                <a:cs typeface="Arial MT"/>
              </a:rPr>
              <a:t>Phase</a:t>
            </a:r>
            <a:r>
              <a:rPr sz="1350" spc="-45" dirty="0">
                <a:solidFill>
                  <a:srgbClr val="08CDA1"/>
                </a:solidFill>
                <a:latin typeface="Arial MT"/>
                <a:cs typeface="Arial MT"/>
              </a:rPr>
              <a:t> </a:t>
            </a:r>
            <a:r>
              <a:rPr sz="1350" spc="-70" dirty="0">
                <a:solidFill>
                  <a:srgbClr val="00D1A1"/>
                </a:solidFill>
                <a:latin typeface="Arial MT"/>
                <a:cs typeface="Arial MT"/>
              </a:rPr>
              <a:t>3:</a:t>
            </a:r>
            <a:r>
              <a:rPr sz="1350" spc="-85" dirty="0">
                <a:solidFill>
                  <a:srgbClr val="00D1A1"/>
                </a:solidFill>
                <a:latin typeface="Arial MT"/>
                <a:cs typeface="Arial MT"/>
              </a:rPr>
              <a:t> </a:t>
            </a:r>
            <a:r>
              <a:rPr sz="1350" spc="-125" dirty="0">
                <a:solidFill>
                  <a:srgbClr val="00D1A7"/>
                </a:solidFill>
                <a:latin typeface="Arial MT"/>
                <a:cs typeface="Arial MT"/>
              </a:rPr>
              <a:t>Q3</a:t>
            </a:r>
            <a:r>
              <a:rPr sz="1350" spc="20" dirty="0">
                <a:solidFill>
                  <a:srgbClr val="00D1A7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03D1A8"/>
                </a:solidFill>
                <a:latin typeface="Arial MT"/>
                <a:cs typeface="Arial MT"/>
              </a:rPr>
              <a:t>2023</a:t>
            </a:r>
            <a:endParaRPr sz="1350" dirty="0">
              <a:latin typeface="Arial MT"/>
              <a:cs typeface="Arial MT"/>
            </a:endParaRPr>
          </a:p>
          <a:p>
            <a:pPr marL="14604" marR="5080" indent="-2540">
              <a:lnSpc>
                <a:spcPct val="124600"/>
              </a:lnSpc>
              <a:spcBef>
                <a:spcPts val="600"/>
              </a:spcBef>
            </a:pPr>
            <a:r>
              <a:rPr sz="1050" spc="-70" dirty="0">
                <a:solidFill>
                  <a:srgbClr val="050505"/>
                </a:solidFill>
                <a:latin typeface="Arial MT"/>
                <a:cs typeface="Arial MT"/>
              </a:rPr>
              <a:t>Low </a:t>
            </a:r>
            <a:r>
              <a:rPr sz="1050" spc="-25" dirty="0">
                <a:solidFill>
                  <a:srgbClr val="050505"/>
                </a:solidFill>
                <a:latin typeface="Arial MT"/>
                <a:cs typeface="Arial MT"/>
              </a:rPr>
              <a:t>Enforcement</a:t>
            </a:r>
            <a:r>
              <a:rPr sz="1050" spc="60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1050" spc="-20" dirty="0">
                <a:solidFill>
                  <a:srgbClr val="030303"/>
                </a:solidFill>
                <a:latin typeface="Arial MT"/>
                <a:cs typeface="Arial MT"/>
              </a:rPr>
              <a:t>Dashboard</a:t>
            </a:r>
            <a:r>
              <a:rPr sz="1050" spc="-3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1050" spc="-10" dirty="0">
                <a:solidFill>
                  <a:srgbClr val="030303"/>
                </a:solidFill>
                <a:latin typeface="Arial MT"/>
                <a:cs typeface="Arial MT"/>
              </a:rPr>
              <a:t>Development </a:t>
            </a:r>
            <a:r>
              <a:rPr sz="850" spc="-55" dirty="0">
                <a:solidFill>
                  <a:srgbClr val="050505"/>
                </a:solidFill>
                <a:latin typeface="Arial MT"/>
                <a:cs typeface="Arial MT"/>
              </a:rPr>
              <a:t>Created</a:t>
            </a:r>
            <a:r>
              <a:rPr sz="850" spc="-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70" dirty="0">
                <a:solidFill>
                  <a:srgbClr val="070707"/>
                </a:solidFill>
                <a:latin typeface="Arial MT"/>
                <a:cs typeface="Arial MT"/>
              </a:rPr>
              <a:t>an</a:t>
            </a:r>
            <a:r>
              <a:rPr sz="850" spc="-4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35" dirty="0">
                <a:solidFill>
                  <a:srgbClr val="050505"/>
                </a:solidFill>
                <a:latin typeface="Arial MT"/>
                <a:cs typeface="Arial MT"/>
              </a:rPr>
              <a:t>interactive</a:t>
            </a:r>
            <a:r>
              <a:rPr sz="850" spc="1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25" dirty="0">
                <a:solidFill>
                  <a:srgbClr val="070707"/>
                </a:solidFill>
                <a:latin typeface="Arial MT"/>
                <a:cs typeface="Arial MT"/>
              </a:rPr>
              <a:t>forensic</a:t>
            </a:r>
            <a:r>
              <a:rPr sz="850" spc="20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30303"/>
                </a:solidFill>
                <a:latin typeface="Arial MT"/>
                <a:cs typeface="Arial MT"/>
              </a:rPr>
              <a:t>dashboard</a:t>
            </a:r>
            <a:r>
              <a:rPr sz="850" spc="4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65" dirty="0">
                <a:solidFill>
                  <a:srgbClr val="030303"/>
                </a:solidFill>
                <a:latin typeface="Arial MT"/>
                <a:cs typeface="Arial MT"/>
              </a:rPr>
              <a:t>and</a:t>
            </a:r>
            <a:r>
              <a:rPr sz="850" spc="-1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30303"/>
                </a:solidFill>
                <a:latin typeface="Arial MT"/>
                <a:cs typeface="Arial MT"/>
              </a:rPr>
              <a:t>developed</a:t>
            </a:r>
            <a:r>
              <a:rPr sz="850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80808"/>
                </a:solidFill>
                <a:latin typeface="Arial MT"/>
                <a:cs typeface="Arial MT"/>
              </a:rPr>
              <a:t>a</a:t>
            </a:r>
            <a:r>
              <a:rPr sz="850" spc="50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50505"/>
                </a:solidFill>
                <a:latin typeface="Arial MT"/>
                <a:cs typeface="Arial MT"/>
              </a:rPr>
              <a:t>comprehensive</a:t>
            </a:r>
            <a:r>
              <a:rPr sz="850" spc="6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030303"/>
                </a:solidFill>
                <a:latin typeface="Arial MT"/>
                <a:cs typeface="Arial MT"/>
              </a:rPr>
              <a:t>case</a:t>
            </a:r>
            <a:r>
              <a:rPr sz="850" spc="-25" dirty="0">
                <a:solidFill>
                  <a:srgbClr val="030303"/>
                </a:solidFill>
                <a:latin typeface="Arial MT"/>
                <a:cs typeface="Arial MT"/>
              </a:rPr>
              <a:t> </a:t>
            </a:r>
            <a:r>
              <a:rPr sz="850" spc="-45" dirty="0">
                <a:solidFill>
                  <a:srgbClr val="050505"/>
                </a:solidFill>
                <a:latin typeface="Arial MT"/>
                <a:cs typeface="Arial MT"/>
              </a:rPr>
              <a:t>management</a:t>
            </a:r>
            <a:r>
              <a:rPr sz="850" spc="45" dirty="0">
                <a:solidFill>
                  <a:srgbClr val="050505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050505"/>
                </a:solidFill>
                <a:latin typeface="Arial MT"/>
                <a:cs typeface="Arial MT"/>
              </a:rPr>
              <a:t>system</a:t>
            </a:r>
            <a:endParaRPr sz="850" dirty="0">
              <a:latin typeface="Arial MT"/>
              <a:cs typeface="Arial MT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BE00DF-2643-7652-A0CF-63BC65D8BDF9}"/>
              </a:ext>
            </a:extLst>
          </p:cNvPr>
          <p:cNvSpPr/>
          <p:nvPr/>
        </p:nvSpPr>
        <p:spPr>
          <a:xfrm>
            <a:off x="0" y="4191000"/>
            <a:ext cx="8128000" cy="381000"/>
          </a:xfrm>
          <a:prstGeom prst="rect">
            <a:avLst/>
          </a:prstGeom>
          <a:solidFill>
            <a:srgbClr val="214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9142" y="2926079"/>
            <a:ext cx="5235809" cy="16459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613333" y="4194047"/>
            <a:ext cx="1350645" cy="210820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1910" rIns="0" bIns="0" rtlCol="0">
            <a:spAutoFit/>
          </a:bodyPr>
          <a:lstStyle/>
          <a:p>
            <a:pPr marL="48260">
              <a:lnSpc>
                <a:spcPct val="100000"/>
              </a:lnSpc>
              <a:spcBef>
                <a:spcPts val="330"/>
              </a:spcBef>
              <a:tabLst>
                <a:tab pos="671195" algn="l"/>
              </a:tabLst>
            </a:pPr>
            <a:r>
              <a:rPr sz="650" spc="-8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^œn'ea</a:t>
            </a:r>
            <a:r>
              <a:rPr sz="650" spc="-6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 </a:t>
            </a:r>
            <a:r>
              <a:rPr sz="650" spc="-2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3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38667" y="1545336"/>
            <a:ext cx="146285" cy="24079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39619" y="1950720"/>
            <a:ext cx="149333" cy="237743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60004" y="294385"/>
            <a:ext cx="3606800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A0A0A"/>
                </a:solidFill>
              </a:rPr>
              <a:t>Dashboard</a:t>
            </a:r>
            <a:r>
              <a:rPr spc="100" dirty="0">
                <a:solidFill>
                  <a:srgbClr val="0A0A0A"/>
                </a:solidFill>
              </a:rPr>
              <a:t> </a:t>
            </a:r>
            <a:r>
              <a:rPr spc="-80" dirty="0">
                <a:solidFill>
                  <a:srgbClr val="0C0C0C"/>
                </a:solidFill>
              </a:rPr>
              <a:t>UI</a:t>
            </a:r>
            <a:r>
              <a:rPr spc="-100" dirty="0">
                <a:solidFill>
                  <a:srgbClr val="0C0C0C"/>
                </a:solidFill>
              </a:rPr>
              <a:t> </a:t>
            </a:r>
            <a:r>
              <a:rPr dirty="0">
                <a:solidFill>
                  <a:srgbClr val="0A0A0A"/>
                </a:solidFill>
              </a:rPr>
              <a:t>&amp;</a:t>
            </a:r>
            <a:r>
              <a:rPr spc="405" dirty="0">
                <a:solidFill>
                  <a:srgbClr val="0A0A0A"/>
                </a:solidFill>
              </a:rPr>
              <a:t> </a:t>
            </a:r>
            <a:r>
              <a:rPr dirty="0">
                <a:solidFill>
                  <a:srgbClr val="0A0A0A"/>
                </a:solidFill>
              </a:rPr>
              <a:t>Anolytics</a:t>
            </a:r>
            <a:r>
              <a:rPr spc="225" dirty="0">
                <a:solidFill>
                  <a:srgbClr val="0A0A0A"/>
                </a:solidFill>
              </a:rPr>
              <a:t> </a:t>
            </a:r>
            <a:r>
              <a:rPr spc="-10" dirty="0">
                <a:solidFill>
                  <a:srgbClr val="0A0A0A"/>
                </a:solidFill>
              </a:rPr>
              <a:t>Tools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820682" y="686308"/>
            <a:ext cx="24790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5" dirty="0">
                <a:solidFill>
                  <a:srgbClr val="6D6D6D"/>
                </a:solidFill>
                <a:latin typeface="Arial MT"/>
                <a:cs typeface="Arial MT"/>
              </a:rPr>
              <a:t>Explore</a:t>
            </a:r>
            <a:r>
              <a:rPr sz="1000" dirty="0">
                <a:solidFill>
                  <a:srgbClr val="6D6D6D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6E6E6E"/>
                </a:solidFill>
                <a:latin typeface="Arial MT"/>
                <a:cs typeface="Arial MT"/>
              </a:rPr>
              <a:t>the</a:t>
            </a:r>
            <a:r>
              <a:rPr sz="1000" spc="-3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spc="-70" dirty="0">
                <a:solidFill>
                  <a:srgbClr val="6E6E6E"/>
                </a:solidFill>
                <a:latin typeface="Arial MT"/>
                <a:cs typeface="Arial MT"/>
              </a:rPr>
              <a:t>key</a:t>
            </a:r>
            <a:r>
              <a:rPr sz="1000" spc="30" dirty="0">
                <a:solidFill>
                  <a:srgbClr val="6E6E6E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6B6B6B"/>
                </a:solidFill>
                <a:latin typeface="Arial MT"/>
                <a:cs typeface="Arial MT"/>
              </a:rPr>
              <a:t>functionalities</a:t>
            </a:r>
            <a:r>
              <a:rPr sz="1000" spc="-3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6D6B7C"/>
                </a:solidFill>
                <a:latin typeface="Arial MT"/>
                <a:cs typeface="Arial MT"/>
              </a:rPr>
              <a:t>of </a:t>
            </a:r>
            <a:r>
              <a:rPr sz="1000" spc="-40" dirty="0">
                <a:solidFill>
                  <a:srgbClr val="707070"/>
                </a:solidFill>
                <a:latin typeface="Arial MT"/>
                <a:cs typeface="Arial MT"/>
              </a:rPr>
              <a:t>our</a:t>
            </a:r>
            <a:r>
              <a:rPr sz="1000" spc="2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6E6E6E"/>
                </a:solidFill>
                <a:latin typeface="Arial MT"/>
                <a:cs typeface="Arial MT"/>
              </a:rPr>
              <a:t>dashboard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2844" y="1325992"/>
            <a:ext cx="3111500" cy="44132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070735">
              <a:lnSpc>
                <a:spcPct val="100000"/>
              </a:lnSpc>
              <a:spcBef>
                <a:spcPts val="580"/>
              </a:spcBef>
            </a:pPr>
            <a:r>
              <a:rPr sz="1100" dirty="0">
                <a:solidFill>
                  <a:srgbClr val="0A0A0A"/>
                </a:solidFill>
                <a:latin typeface="Calibri"/>
                <a:cs typeface="Calibri"/>
              </a:rPr>
              <a:t>Automated</a:t>
            </a:r>
            <a:r>
              <a:rPr sz="1100" spc="120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1100" spc="-10" dirty="0">
                <a:solidFill>
                  <a:srgbClr val="0A0A0A"/>
                </a:solidFill>
                <a:latin typeface="Calibri"/>
                <a:cs typeface="Calibri"/>
              </a:rPr>
              <a:t>Alerts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0" dirty="0">
                <a:solidFill>
                  <a:srgbClr val="080808"/>
                </a:solidFill>
                <a:latin typeface="Calibri"/>
                <a:cs typeface="Calibri"/>
              </a:rPr>
              <a:t>Provides</a:t>
            </a:r>
            <a:r>
              <a:rPr sz="900" spc="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45" dirty="0">
                <a:solidFill>
                  <a:srgbClr val="080808"/>
                </a:solidFill>
                <a:latin typeface="Calibri"/>
                <a:cs typeface="Calibri"/>
              </a:rPr>
              <a:t>real-</a:t>
            </a:r>
            <a:r>
              <a:rPr sz="900" spc="-55" dirty="0">
                <a:solidFill>
                  <a:srgbClr val="080808"/>
                </a:solidFill>
                <a:latin typeface="Calibri"/>
                <a:cs typeface="Calibri"/>
              </a:rPr>
              <a:t>time</a:t>
            </a:r>
            <a:r>
              <a:rPr sz="900" spc="-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A0A0A"/>
                </a:solidFill>
                <a:latin typeface="Calibri"/>
                <a:cs typeface="Calibri"/>
              </a:rPr>
              <a:t>notifications</a:t>
            </a:r>
            <a:r>
              <a:rPr sz="900" spc="65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35" dirty="0">
                <a:solidFill>
                  <a:srgbClr val="080808"/>
                </a:solidFill>
                <a:latin typeface="Calibri"/>
                <a:cs typeface="Calibri"/>
              </a:rPr>
              <a:t>for</a:t>
            </a:r>
            <a:r>
              <a:rPr sz="900" spc="10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40" dirty="0">
                <a:solidFill>
                  <a:srgbClr val="080808"/>
                </a:solidFill>
                <a:latin typeface="Calibri"/>
                <a:cs typeface="Calibri"/>
              </a:rPr>
              <a:t>any</a:t>
            </a:r>
            <a:r>
              <a:rPr sz="900" spc="-35" dirty="0">
                <a:solidFill>
                  <a:srgbClr val="08080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A0A0A"/>
                </a:solidFill>
                <a:latin typeface="Calibri"/>
                <a:cs typeface="Calibri"/>
              </a:rPr>
              <a:t>suspicious</a:t>
            </a:r>
            <a:r>
              <a:rPr sz="900" spc="105" dirty="0">
                <a:solidFill>
                  <a:srgbClr val="0A0A0A"/>
                </a:solidFill>
                <a:latin typeface="Calibri"/>
                <a:cs typeface="Calibri"/>
              </a:rPr>
              <a:t> </a:t>
            </a:r>
            <a:r>
              <a:rPr sz="900" spc="-25" dirty="0">
                <a:solidFill>
                  <a:srgbClr val="0C0C0C"/>
                </a:solidFill>
                <a:latin typeface="Calibri"/>
                <a:cs typeface="Calibri"/>
              </a:rPr>
              <a:t>activities</a:t>
            </a:r>
            <a:r>
              <a:rPr sz="900" spc="65" dirty="0">
                <a:solidFill>
                  <a:srgbClr val="0C0C0C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0C0C0C"/>
                </a:solidFill>
                <a:latin typeface="Calibri"/>
                <a:cs typeface="Calibri"/>
              </a:rPr>
              <a:t>detected.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25355" y="1744076"/>
            <a:ext cx="2630805" cy="5689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000" dirty="0">
                <a:solidFill>
                  <a:srgbClr val="0A0A0A"/>
                </a:solidFill>
                <a:latin typeface="Arial MT"/>
                <a:cs typeface="Arial MT"/>
              </a:rPr>
              <a:t>Case</a:t>
            </a:r>
            <a:r>
              <a:rPr sz="1000" spc="30" dirty="0">
                <a:solidFill>
                  <a:srgbClr val="0A0A0A"/>
                </a:solidFill>
                <a:latin typeface="Arial MT"/>
                <a:cs typeface="Arial MT"/>
              </a:rPr>
              <a:t> </a:t>
            </a:r>
            <a:r>
              <a:rPr sz="1000" spc="10" dirty="0">
                <a:solidFill>
                  <a:srgbClr val="080808"/>
                </a:solidFill>
                <a:latin typeface="Arial MT"/>
                <a:cs typeface="Arial MT"/>
              </a:rPr>
              <a:t>Management</a:t>
            </a:r>
            <a:r>
              <a:rPr sz="1000" spc="12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80808"/>
                </a:solidFill>
                <a:latin typeface="Arial MT"/>
                <a:cs typeface="Arial MT"/>
              </a:rPr>
              <a:t>Features</a:t>
            </a:r>
            <a:endParaRPr sz="1000">
              <a:latin typeface="Arial MT"/>
              <a:cs typeface="Arial MT"/>
            </a:endParaRPr>
          </a:p>
          <a:p>
            <a:pPr marL="17780" marR="5080" indent="-5080">
              <a:lnSpc>
                <a:spcPct val="108900"/>
              </a:lnSpc>
              <a:spcBef>
                <a:spcPts val="290"/>
              </a:spcBef>
            </a:pPr>
            <a:r>
              <a:rPr sz="900" spc="-85" dirty="0">
                <a:solidFill>
                  <a:srgbClr val="070707"/>
                </a:solidFill>
                <a:latin typeface="Arial MT"/>
                <a:cs typeface="Arial MT"/>
              </a:rPr>
              <a:t>Enables</a:t>
            </a:r>
            <a:r>
              <a:rPr sz="900" spc="15" dirty="0">
                <a:solidFill>
                  <a:srgbClr val="070707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080808"/>
                </a:solidFill>
                <a:latin typeface="Arial MT"/>
                <a:cs typeface="Arial MT"/>
              </a:rPr>
              <a:t>tracking</a:t>
            </a:r>
            <a:r>
              <a:rPr sz="900" spc="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40" dirty="0">
                <a:solidFill>
                  <a:srgbClr val="080808"/>
                </a:solidFill>
                <a:latin typeface="Arial MT"/>
                <a:cs typeface="Arial MT"/>
              </a:rPr>
              <a:t>of</a:t>
            </a:r>
            <a:r>
              <a:rPr sz="900" spc="1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080808"/>
                </a:solidFill>
                <a:latin typeface="Arial MT"/>
                <a:cs typeface="Arial MT"/>
              </a:rPr>
              <a:t>individual</a:t>
            </a:r>
            <a:r>
              <a:rPr sz="900" spc="6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65" dirty="0">
                <a:latin typeface="Arial MT"/>
                <a:cs typeface="Arial MT"/>
              </a:rPr>
              <a:t>wallet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080808"/>
                </a:solidFill>
                <a:latin typeface="Arial MT"/>
                <a:cs typeface="Arial MT"/>
              </a:rPr>
              <a:t>transactions</a:t>
            </a:r>
            <a:r>
              <a:rPr sz="900" spc="5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85" dirty="0">
                <a:solidFill>
                  <a:srgbClr val="080808"/>
                </a:solidFill>
                <a:latin typeface="Arial MT"/>
                <a:cs typeface="Arial MT"/>
              </a:rPr>
              <a:t>over</a:t>
            </a:r>
            <a:r>
              <a:rPr sz="900" spc="15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080808"/>
                </a:solidFill>
                <a:latin typeface="Arial MT"/>
                <a:cs typeface="Arial MT"/>
              </a:rPr>
              <a:t>time </a:t>
            </a:r>
            <a:r>
              <a:rPr sz="900" spc="-40" dirty="0">
                <a:solidFill>
                  <a:srgbClr val="080808"/>
                </a:solidFill>
                <a:latin typeface="Arial MT"/>
                <a:cs typeface="Arial MT"/>
              </a:rPr>
              <a:t>for</a:t>
            </a:r>
            <a:r>
              <a:rPr sz="9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45" dirty="0">
                <a:solidFill>
                  <a:srgbClr val="080808"/>
                </a:solidFill>
                <a:latin typeface="Arial MT"/>
                <a:cs typeface="Arial MT"/>
              </a:rPr>
              <a:t>better</a:t>
            </a:r>
            <a:r>
              <a:rPr sz="900" spc="-30" dirty="0">
                <a:solidFill>
                  <a:srgbClr val="080808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latin typeface="Arial MT"/>
                <a:cs typeface="Arial MT"/>
              </a:rPr>
              <a:t>oversight.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66ED73-4531-3C53-662C-59D67E584F0B}"/>
              </a:ext>
            </a:extLst>
          </p:cNvPr>
          <p:cNvSpPr/>
          <p:nvPr/>
        </p:nvSpPr>
        <p:spPr>
          <a:xfrm>
            <a:off x="6578600" y="41148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8128000" cy="4572000"/>
            <a:chOff x="0" y="0"/>
            <a:chExt cx="8128000" cy="457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8128000" cy="4572000"/>
            </a:xfrm>
            <a:prstGeom prst="rect">
              <a:avLst/>
            </a:prstGeom>
          </p:spPr>
        </p:pic>
        <p:pic>
          <p:nvPicPr>
            <p:cNvPr id="4" name="object 4">
              <a:hlinkClick r:id="rId3"/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20933" y="4199466"/>
              <a:ext cx="1337733" cy="20320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F84FE2E3-381D-4168-9D00-91A50583A4C9}"/>
              </a:ext>
            </a:extLst>
          </p:cNvPr>
          <p:cNvSpPr/>
          <p:nvPr/>
        </p:nvSpPr>
        <p:spPr>
          <a:xfrm>
            <a:off x="6578600" y="4199466"/>
            <a:ext cx="1549400" cy="37253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7A7AED-623E-F08B-551A-9CE9E4A46613}"/>
              </a:ext>
            </a:extLst>
          </p:cNvPr>
          <p:cNvSpPr/>
          <p:nvPr/>
        </p:nvSpPr>
        <p:spPr>
          <a:xfrm>
            <a:off x="0" y="4114800"/>
            <a:ext cx="8128000" cy="457200"/>
          </a:xfrm>
          <a:prstGeom prst="rect">
            <a:avLst/>
          </a:prstGeom>
          <a:solidFill>
            <a:srgbClr val="214E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798064"/>
            <a:ext cx="2995809" cy="17739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" y="0"/>
            <a:ext cx="2992761" cy="253593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331047" y="3214116"/>
            <a:ext cx="4257675" cy="0"/>
          </a:xfrm>
          <a:custGeom>
            <a:avLst/>
            <a:gdLst/>
            <a:ahLst/>
            <a:cxnLst/>
            <a:rect l="l" t="t" r="r" b="b"/>
            <a:pathLst>
              <a:path w="4257675">
                <a:moveTo>
                  <a:pt x="0" y="0"/>
                </a:moveTo>
                <a:lnTo>
                  <a:pt x="4257523" y="0"/>
                </a:lnTo>
              </a:path>
            </a:pathLst>
          </a:custGeom>
          <a:ln w="9144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334095" y="2641092"/>
            <a:ext cx="4254500" cy="0"/>
          </a:xfrm>
          <a:custGeom>
            <a:avLst/>
            <a:gdLst/>
            <a:ahLst/>
            <a:cxnLst/>
            <a:rect l="l" t="t" r="r" b="b"/>
            <a:pathLst>
              <a:path w="4254500">
                <a:moveTo>
                  <a:pt x="0" y="0"/>
                </a:moveTo>
                <a:lnTo>
                  <a:pt x="4254476" y="0"/>
                </a:lnTo>
              </a:path>
            </a:pathLst>
          </a:custGeom>
          <a:ln w="3175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31047" y="2071116"/>
            <a:ext cx="4257675" cy="0"/>
          </a:xfrm>
          <a:custGeom>
            <a:avLst/>
            <a:gdLst/>
            <a:ahLst/>
            <a:cxnLst/>
            <a:rect l="l" t="t" r="r" b="b"/>
            <a:pathLst>
              <a:path w="4257675">
                <a:moveTo>
                  <a:pt x="0" y="0"/>
                </a:moveTo>
                <a:lnTo>
                  <a:pt x="4257523" y="0"/>
                </a:lnTo>
              </a:path>
            </a:pathLst>
          </a:custGeom>
          <a:ln w="9144">
            <a:solidFill>
              <a:srgbClr val="6B6B7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607237" y="4200144"/>
            <a:ext cx="1350645" cy="21653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45085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355"/>
              </a:spcBef>
              <a:tabLst>
                <a:tab pos="671195" algn="l"/>
              </a:tabLst>
            </a:pPr>
            <a:r>
              <a:rPr sz="650" spc="-1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’œn'eó'1°nç</a:t>
            </a:r>
            <a:r>
              <a:rPr sz="650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	</a:t>
            </a:r>
            <a:r>
              <a:rPr sz="650" spc="-25" dirty="0">
                <a:solidFill>
                  <a:srgbClr val="FFFFFF"/>
                </a:solidFill>
                <a:latin typeface="Courier New"/>
                <a:cs typeface="Courier New"/>
                <a:hlinkClick r:id="rId4"/>
              </a:rPr>
              <a:t>preseutotions</a:t>
            </a:r>
            <a:endParaRPr sz="65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Str</a:t>
            </a:r>
            <a:r>
              <a:rPr lang="en-IN" dirty="0"/>
              <a:t>a</a:t>
            </a:r>
            <a:r>
              <a:rPr dirty="0" err="1"/>
              <a:t>tegic</a:t>
            </a:r>
            <a:r>
              <a:rPr spc="95" dirty="0"/>
              <a:t> </a:t>
            </a:r>
            <a:r>
              <a:rPr spc="65" dirty="0"/>
              <a:t>Ro</a:t>
            </a:r>
            <a:r>
              <a:rPr lang="en-IN" spc="65" dirty="0"/>
              <a:t>a</a:t>
            </a:r>
            <a:r>
              <a:rPr spc="65" dirty="0"/>
              <a:t>dm</a:t>
            </a:r>
            <a:r>
              <a:rPr lang="en-IN" spc="65" dirty="0"/>
              <a:t>a</a:t>
            </a:r>
            <a:r>
              <a:rPr spc="65" dirty="0"/>
              <a:t>p</a:t>
            </a:r>
            <a:r>
              <a:rPr spc="114" dirty="0"/>
              <a:t> </a:t>
            </a:r>
            <a:r>
              <a:rPr dirty="0"/>
              <a:t>for</a:t>
            </a:r>
            <a:r>
              <a:rPr spc="75" dirty="0"/>
              <a:t> </a:t>
            </a:r>
            <a:r>
              <a:rPr dirty="0"/>
              <a:t>Future</a:t>
            </a:r>
            <a:r>
              <a:rPr spc="-20" dirty="0"/>
              <a:t> </a:t>
            </a:r>
            <a:r>
              <a:rPr spc="-10" dirty="0">
                <a:solidFill>
                  <a:srgbClr val="030303"/>
                </a:solidFill>
              </a:rPr>
              <a:t>Growth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310441" y="677926"/>
            <a:ext cx="244284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696969"/>
                </a:solidFill>
                <a:latin typeface="Arial MT"/>
                <a:cs typeface="Arial MT"/>
              </a:rPr>
              <a:t>Key</a:t>
            </a:r>
            <a:r>
              <a:rPr sz="850" spc="90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696969"/>
                </a:solidFill>
                <a:latin typeface="Arial MT"/>
                <a:cs typeface="Arial MT"/>
              </a:rPr>
              <a:t>Strategies</a:t>
            </a:r>
            <a:r>
              <a:rPr sz="850" spc="229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696969"/>
                </a:solidFill>
                <a:latin typeface="Arial MT"/>
                <a:cs typeface="Arial MT"/>
              </a:rPr>
              <a:t>for</a:t>
            </a:r>
            <a:r>
              <a:rPr sz="850" spc="9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6B6B6B"/>
                </a:solidFill>
                <a:latin typeface="Arial MT"/>
                <a:cs typeface="Arial MT"/>
              </a:rPr>
              <a:t>Expansion</a:t>
            </a:r>
            <a:r>
              <a:rPr sz="850" spc="175" dirty="0">
                <a:solidFill>
                  <a:srgbClr val="6B6B6B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696969"/>
                </a:solidFill>
                <a:latin typeface="Arial MT"/>
                <a:cs typeface="Arial MT"/>
              </a:rPr>
              <a:t>and</a:t>
            </a:r>
            <a:r>
              <a:rPr sz="850" spc="75" dirty="0">
                <a:solidFill>
                  <a:srgbClr val="696969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696969"/>
                </a:solidFill>
                <a:latin typeface="Arial MT"/>
                <a:cs typeface="Arial MT"/>
              </a:rPr>
              <a:t>Collaboration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675"/>
              </a:spcBef>
            </a:pPr>
            <a:r>
              <a:rPr spc="80" dirty="0"/>
              <a:t>Scalability</a:t>
            </a:r>
            <a:r>
              <a:rPr spc="40" dirty="0"/>
              <a:t> </a:t>
            </a:r>
            <a:r>
              <a:rPr spc="55" dirty="0"/>
              <a:t>Plans</a:t>
            </a:r>
          </a:p>
          <a:p>
            <a:pPr marL="13970">
              <a:lnSpc>
                <a:spcPct val="100000"/>
              </a:lnSpc>
              <a:spcBef>
                <a:spcPts val="540"/>
              </a:spcBef>
            </a:pPr>
            <a:r>
              <a:rPr sz="800" spc="-25" dirty="0"/>
              <a:t>Expansion</a:t>
            </a:r>
            <a:r>
              <a:rPr sz="800" spc="10" dirty="0"/>
              <a:t> </a:t>
            </a:r>
            <a:r>
              <a:rPr sz="800" dirty="0"/>
              <a:t>to</a:t>
            </a:r>
            <a:r>
              <a:rPr sz="800" spc="-45" dirty="0"/>
              <a:t> </a:t>
            </a:r>
            <a:r>
              <a:rPr sz="800" spc="-10" dirty="0"/>
              <a:t>encompass</a:t>
            </a:r>
            <a:r>
              <a:rPr sz="800" spc="50" dirty="0"/>
              <a:t> </a:t>
            </a:r>
            <a:r>
              <a:rPr sz="800" spc="-20" dirty="0"/>
              <a:t>more</a:t>
            </a:r>
            <a:r>
              <a:rPr sz="800" spc="-30" dirty="0"/>
              <a:t> </a:t>
            </a:r>
            <a:r>
              <a:rPr sz="800" spc="-10" dirty="0">
                <a:solidFill>
                  <a:srgbClr val="000000"/>
                </a:solidFill>
              </a:rPr>
              <a:t>blockchain</a:t>
            </a:r>
            <a:r>
              <a:rPr sz="800" spc="25" dirty="0">
                <a:solidFill>
                  <a:srgbClr val="000000"/>
                </a:solidFill>
              </a:rPr>
              <a:t> </a:t>
            </a:r>
            <a:r>
              <a:rPr sz="800" dirty="0">
                <a:solidFill>
                  <a:srgbClr val="030303"/>
                </a:solidFill>
              </a:rPr>
              <a:t>networks</a:t>
            </a:r>
            <a:r>
              <a:rPr sz="800" spc="30" dirty="0">
                <a:solidFill>
                  <a:srgbClr val="030303"/>
                </a:solidFill>
              </a:rPr>
              <a:t> </a:t>
            </a:r>
            <a:r>
              <a:rPr sz="800" spc="-20" dirty="0">
                <a:solidFill>
                  <a:srgbClr val="070707"/>
                </a:solidFill>
              </a:rPr>
              <a:t>and</a:t>
            </a:r>
            <a:r>
              <a:rPr sz="800" spc="-10" dirty="0">
                <a:solidFill>
                  <a:srgbClr val="070707"/>
                </a:solidFill>
              </a:rPr>
              <a:t> </a:t>
            </a:r>
            <a:r>
              <a:rPr sz="800" spc="-10" dirty="0">
                <a:solidFill>
                  <a:srgbClr val="000000"/>
                </a:solidFill>
              </a:rPr>
              <a:t>cryptocurrencies</a:t>
            </a:r>
            <a:r>
              <a:rPr sz="800" spc="-45" dirty="0">
                <a:solidFill>
                  <a:srgbClr val="000000"/>
                </a:solidFill>
              </a:rPr>
              <a:t> </a:t>
            </a:r>
            <a:r>
              <a:rPr sz="800" spc="-20" dirty="0">
                <a:solidFill>
                  <a:srgbClr val="030303"/>
                </a:solidFill>
              </a:rPr>
              <a:t>enhances</a:t>
            </a:r>
            <a:r>
              <a:rPr sz="800" spc="45" dirty="0">
                <a:solidFill>
                  <a:srgbClr val="030303"/>
                </a:solidFill>
              </a:rPr>
              <a:t> </a:t>
            </a:r>
            <a:r>
              <a:rPr sz="800" dirty="0"/>
              <a:t>our</a:t>
            </a:r>
            <a:r>
              <a:rPr sz="800" spc="-15" dirty="0"/>
              <a:t> </a:t>
            </a:r>
            <a:r>
              <a:rPr sz="800" spc="-10" dirty="0">
                <a:solidFill>
                  <a:srgbClr val="000000"/>
                </a:solidFill>
              </a:rPr>
              <a:t>reach.</a:t>
            </a:r>
            <a:endParaRPr sz="800"/>
          </a:p>
          <a:p>
            <a:pPr>
              <a:lnSpc>
                <a:spcPct val="100000"/>
              </a:lnSpc>
            </a:pPr>
            <a:endParaRPr sz="80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800"/>
          </a:p>
          <a:p>
            <a:pPr marL="12700">
              <a:lnSpc>
                <a:spcPct val="100000"/>
              </a:lnSpc>
            </a:pPr>
            <a:r>
              <a:rPr sz="950" spc="20" dirty="0"/>
              <a:t>Partnership</a:t>
            </a:r>
            <a:r>
              <a:rPr sz="950" spc="130" dirty="0"/>
              <a:t> </a:t>
            </a:r>
            <a:r>
              <a:rPr sz="950" spc="-10" dirty="0">
                <a:solidFill>
                  <a:srgbClr val="030303"/>
                </a:solidFill>
              </a:rPr>
              <a:t>Opportunities</a:t>
            </a:r>
            <a:endParaRPr sz="950"/>
          </a:p>
          <a:p>
            <a:pPr marL="13335">
              <a:lnSpc>
                <a:spcPct val="100000"/>
              </a:lnSpc>
              <a:spcBef>
                <a:spcPts val="525"/>
              </a:spcBef>
            </a:pPr>
            <a:r>
              <a:rPr sz="800" spc="-10" dirty="0"/>
              <a:t>Fostering</a:t>
            </a:r>
            <a:r>
              <a:rPr sz="800" spc="-35" dirty="0"/>
              <a:t> </a:t>
            </a:r>
            <a:r>
              <a:rPr sz="800" dirty="0">
                <a:solidFill>
                  <a:srgbClr val="030303"/>
                </a:solidFill>
              </a:rPr>
              <a:t>collaborations</a:t>
            </a:r>
            <a:r>
              <a:rPr sz="800" spc="-10" dirty="0">
                <a:solidFill>
                  <a:srgbClr val="030303"/>
                </a:solidFill>
              </a:rPr>
              <a:t> </a:t>
            </a:r>
            <a:r>
              <a:rPr sz="800" dirty="0">
                <a:solidFill>
                  <a:srgbClr val="070707"/>
                </a:solidFill>
              </a:rPr>
              <a:t>with</a:t>
            </a:r>
            <a:r>
              <a:rPr sz="800" spc="-55" dirty="0">
                <a:solidFill>
                  <a:srgbClr val="070707"/>
                </a:solidFill>
              </a:rPr>
              <a:t> </a:t>
            </a:r>
            <a:r>
              <a:rPr sz="800" dirty="0"/>
              <a:t>law</a:t>
            </a:r>
            <a:r>
              <a:rPr sz="800" spc="-35" dirty="0"/>
              <a:t> </a:t>
            </a:r>
            <a:r>
              <a:rPr sz="800" spc="-10" dirty="0"/>
              <a:t>enforcement</a:t>
            </a:r>
            <a:r>
              <a:rPr sz="800" spc="50" dirty="0"/>
              <a:t> </a:t>
            </a:r>
            <a:r>
              <a:rPr sz="800" spc="-25" dirty="0"/>
              <a:t>and</a:t>
            </a:r>
            <a:r>
              <a:rPr sz="800" spc="-30" dirty="0"/>
              <a:t> </a:t>
            </a:r>
            <a:r>
              <a:rPr sz="800" spc="-10" dirty="0"/>
              <a:t>regulatory</a:t>
            </a:r>
            <a:r>
              <a:rPr sz="800" dirty="0"/>
              <a:t> bodies</a:t>
            </a:r>
            <a:r>
              <a:rPr sz="800" spc="10" dirty="0"/>
              <a:t> </a:t>
            </a:r>
            <a:r>
              <a:rPr sz="800" dirty="0"/>
              <a:t>for</a:t>
            </a:r>
            <a:r>
              <a:rPr sz="800" spc="-50" dirty="0"/>
              <a:t> </a:t>
            </a:r>
            <a:r>
              <a:rPr sz="800" spc="-10" dirty="0"/>
              <a:t>improved data</a:t>
            </a:r>
            <a:r>
              <a:rPr sz="800" spc="-30" dirty="0"/>
              <a:t> </a:t>
            </a:r>
            <a:r>
              <a:rPr sz="800" spc="-10" dirty="0">
                <a:solidFill>
                  <a:srgbClr val="000000"/>
                </a:solidFill>
              </a:rPr>
              <a:t>sharing.</a:t>
            </a:r>
            <a:endParaRPr sz="800"/>
          </a:p>
          <a:p>
            <a:pPr>
              <a:lnSpc>
                <a:spcPct val="100000"/>
              </a:lnSpc>
              <a:spcBef>
                <a:spcPts val="844"/>
              </a:spcBef>
            </a:pPr>
            <a:endParaRPr sz="800"/>
          </a:p>
          <a:p>
            <a:pPr marL="16510">
              <a:lnSpc>
                <a:spcPct val="100000"/>
              </a:lnSpc>
            </a:pPr>
            <a:r>
              <a:rPr sz="1050" dirty="0">
                <a:latin typeface="Calibri"/>
                <a:cs typeface="Calibri"/>
              </a:rPr>
              <a:t>Adoption</a:t>
            </a:r>
            <a:r>
              <a:rPr sz="1050" spc="17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Goals</a:t>
            </a:r>
            <a:endParaRPr sz="1050">
              <a:latin typeface="Calibri"/>
              <a:cs typeface="Calibri"/>
            </a:endParaRPr>
          </a:p>
          <a:p>
            <a:pPr marL="13970">
              <a:lnSpc>
                <a:spcPct val="100000"/>
              </a:lnSpc>
              <a:spcBef>
                <a:spcPts val="525"/>
              </a:spcBef>
            </a:pPr>
            <a:r>
              <a:rPr sz="800" spc="-10" dirty="0"/>
              <a:t>Striving</a:t>
            </a:r>
            <a:r>
              <a:rPr sz="800" spc="-50" dirty="0"/>
              <a:t> </a:t>
            </a:r>
            <a:r>
              <a:rPr sz="800" dirty="0">
                <a:solidFill>
                  <a:srgbClr val="070707"/>
                </a:solidFill>
              </a:rPr>
              <a:t>to</a:t>
            </a:r>
            <a:r>
              <a:rPr sz="800" spc="-55" dirty="0">
                <a:solidFill>
                  <a:srgbClr val="070707"/>
                </a:solidFill>
              </a:rPr>
              <a:t> </a:t>
            </a:r>
            <a:r>
              <a:rPr sz="800" spc="-35" dirty="0"/>
              <a:t>be </a:t>
            </a:r>
            <a:r>
              <a:rPr sz="800" dirty="0"/>
              <a:t>the</a:t>
            </a:r>
            <a:r>
              <a:rPr sz="800" spc="-30" dirty="0"/>
              <a:t> </a:t>
            </a:r>
            <a:r>
              <a:rPr sz="800" spc="-10" dirty="0"/>
              <a:t>preferred</a:t>
            </a:r>
            <a:r>
              <a:rPr sz="800" spc="5" dirty="0"/>
              <a:t> </a:t>
            </a:r>
            <a:r>
              <a:rPr sz="800" spc="-10" dirty="0">
                <a:solidFill>
                  <a:srgbClr val="030303"/>
                </a:solidFill>
              </a:rPr>
              <a:t>forensic</a:t>
            </a:r>
            <a:r>
              <a:rPr sz="800" spc="-5" dirty="0">
                <a:solidFill>
                  <a:srgbClr val="030303"/>
                </a:solidFill>
              </a:rPr>
              <a:t> </a:t>
            </a:r>
            <a:r>
              <a:rPr sz="800" dirty="0"/>
              <a:t>tool</a:t>
            </a:r>
            <a:r>
              <a:rPr sz="800" spc="-25" dirty="0"/>
              <a:t> </a:t>
            </a:r>
            <a:r>
              <a:rPr sz="800" dirty="0"/>
              <a:t>for</a:t>
            </a:r>
            <a:r>
              <a:rPr sz="800" spc="-10" dirty="0"/>
              <a:t> </a:t>
            </a:r>
            <a:r>
              <a:rPr sz="800" spc="-10" dirty="0">
                <a:solidFill>
                  <a:srgbClr val="000000"/>
                </a:solidFill>
              </a:rPr>
              <a:t>global</a:t>
            </a:r>
            <a:r>
              <a:rPr sz="800" spc="20" dirty="0">
                <a:solidFill>
                  <a:srgbClr val="000000"/>
                </a:solidFill>
              </a:rPr>
              <a:t> </a:t>
            </a:r>
            <a:r>
              <a:rPr sz="800" dirty="0"/>
              <a:t>law</a:t>
            </a:r>
            <a:r>
              <a:rPr sz="800" spc="20" dirty="0"/>
              <a:t> </a:t>
            </a:r>
            <a:r>
              <a:rPr sz="800" spc="-10" dirty="0">
                <a:solidFill>
                  <a:srgbClr val="030303"/>
                </a:solidFill>
              </a:rPr>
              <a:t>enforcement</a:t>
            </a:r>
            <a:r>
              <a:rPr sz="800" spc="45" dirty="0">
                <a:solidFill>
                  <a:srgbClr val="030303"/>
                </a:solidFill>
              </a:rPr>
              <a:t> </a:t>
            </a:r>
            <a:r>
              <a:rPr sz="800" spc="-10" dirty="0"/>
              <a:t>agencies.</a:t>
            </a:r>
            <a:endParaRPr sz="800"/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800"/>
          </a:p>
          <a:p>
            <a:pPr marL="12700">
              <a:lnSpc>
                <a:spcPct val="100000"/>
              </a:lnSpc>
            </a:pPr>
            <a:r>
              <a:rPr sz="1000" spc="55" dirty="0">
                <a:solidFill>
                  <a:srgbClr val="030303"/>
                </a:solidFill>
                <a:latin typeface="Calibri"/>
                <a:cs typeface="Calibri"/>
              </a:rPr>
              <a:t>Continuous</a:t>
            </a:r>
            <a:r>
              <a:rPr sz="1000" spc="35" dirty="0">
                <a:solidFill>
                  <a:srgbClr val="030303"/>
                </a:solidFill>
                <a:latin typeface="Calibri"/>
                <a:cs typeface="Calibri"/>
              </a:rPr>
              <a:t> </a:t>
            </a:r>
            <a:r>
              <a:rPr sz="1000" spc="45" dirty="0">
                <a:solidFill>
                  <a:srgbClr val="030303"/>
                </a:solidFill>
                <a:latin typeface="Calibri"/>
                <a:cs typeface="Calibri"/>
              </a:rPr>
              <a:t>Improvement</a:t>
            </a:r>
            <a:endParaRPr sz="1000">
              <a:latin typeface="Calibri"/>
              <a:cs typeface="Calibri"/>
            </a:endParaRPr>
          </a:p>
          <a:p>
            <a:pPr marL="16510">
              <a:lnSpc>
                <a:spcPct val="100000"/>
              </a:lnSpc>
              <a:spcBef>
                <a:spcPts val="515"/>
              </a:spcBef>
            </a:pPr>
            <a:r>
              <a:rPr sz="800" spc="-25" dirty="0"/>
              <a:t>Ongoing</a:t>
            </a:r>
            <a:r>
              <a:rPr sz="800" spc="-35" dirty="0"/>
              <a:t> </a:t>
            </a:r>
            <a:r>
              <a:rPr sz="800" spc="-10" dirty="0"/>
              <a:t>enhancements</a:t>
            </a:r>
            <a:r>
              <a:rPr sz="800" spc="35" dirty="0"/>
              <a:t> </a:t>
            </a:r>
            <a:r>
              <a:rPr sz="800" spc="-20" dirty="0"/>
              <a:t>driven</a:t>
            </a:r>
            <a:r>
              <a:rPr sz="800" spc="-10" dirty="0"/>
              <a:t> </a:t>
            </a:r>
            <a:r>
              <a:rPr sz="800" spc="-20" dirty="0"/>
              <a:t>by</a:t>
            </a:r>
            <a:r>
              <a:rPr sz="800" spc="-35" dirty="0"/>
              <a:t> </a:t>
            </a:r>
            <a:r>
              <a:rPr sz="800" spc="-10" dirty="0">
                <a:solidFill>
                  <a:srgbClr val="000000"/>
                </a:solidFill>
              </a:rPr>
              <a:t>user</a:t>
            </a:r>
            <a:r>
              <a:rPr sz="800" spc="-20" dirty="0">
                <a:solidFill>
                  <a:srgbClr val="000000"/>
                </a:solidFill>
              </a:rPr>
              <a:t> </a:t>
            </a:r>
            <a:r>
              <a:rPr sz="800" spc="-10" dirty="0">
                <a:solidFill>
                  <a:srgbClr val="000000"/>
                </a:solidFill>
              </a:rPr>
              <a:t>feedback </a:t>
            </a:r>
            <a:r>
              <a:rPr sz="800" spc="-10" dirty="0">
                <a:solidFill>
                  <a:srgbClr val="070707"/>
                </a:solidFill>
              </a:rPr>
              <a:t>and </a:t>
            </a:r>
            <a:r>
              <a:rPr sz="800" spc="-20" dirty="0"/>
              <a:t>advancements</a:t>
            </a:r>
            <a:r>
              <a:rPr sz="800" spc="50" dirty="0"/>
              <a:t> </a:t>
            </a:r>
            <a:r>
              <a:rPr sz="800" dirty="0"/>
              <a:t>in</a:t>
            </a:r>
            <a:r>
              <a:rPr sz="800" spc="-55" dirty="0"/>
              <a:t> </a:t>
            </a:r>
            <a:r>
              <a:rPr sz="800" spc="-10" dirty="0"/>
              <a:t>technology.</a:t>
            </a:r>
            <a:endParaRPr sz="8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D2B43E-DE61-D936-6A57-B2B5686D612C}"/>
              </a:ext>
            </a:extLst>
          </p:cNvPr>
          <p:cNvSpPr/>
          <p:nvPr/>
        </p:nvSpPr>
        <p:spPr>
          <a:xfrm>
            <a:off x="6578600" y="4114800"/>
            <a:ext cx="1447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414</Words>
  <Application>Microsoft Office PowerPoint</Application>
  <PresentationFormat>Custom</PresentationFormat>
  <Paragraphs>71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 MT</vt:lpstr>
      <vt:lpstr>Calibri</vt:lpstr>
      <vt:lpstr>Courier New</vt:lpstr>
      <vt:lpstr>Office Theme</vt:lpstr>
      <vt:lpstr>CryptoForensics: Trocking Illicit Tronsoctions Exploring blockchain solutions to enhance transparency and accountability in tracking illicit cryptocurrency transactions for law enforcement and financial sectors.</vt:lpstr>
      <vt:lpstr>PowerPoint Presentation</vt:lpstr>
      <vt:lpstr>Challenges in Trocking Crypto Transactions An Overview of Key Issues</vt:lpstr>
      <vt:lpstr>Crypto in Drug</vt:lpstr>
      <vt:lpstr>PowerPoint Presentation</vt:lpstr>
      <vt:lpstr>Google</vt:lpstr>
      <vt:lpstr>Dashboard UI &amp; Anolytics Tools</vt:lpstr>
      <vt:lpstr>PowerPoint Presentation</vt:lpstr>
      <vt:lpstr>Strategic Roadmap for Future Growth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Trushang Patel</cp:lastModifiedBy>
  <cp:revision>4</cp:revision>
  <dcterms:created xsi:type="dcterms:W3CDTF">2025-03-08T11:21:48Z</dcterms:created>
  <dcterms:modified xsi:type="dcterms:W3CDTF">2025-03-08T11:50:42Z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2025-03-08T00:00:00Z</vt:filetime>
  </property>
  <property fmtid="{D5CDD505-2E9C-101B-9397-08002B2CF9AE}" pid="3" name="Producer">
    <vt:lpwstr>jsPDF 2.5.1</vt:lpwstr>
  </property>
  <property fmtid="{D5CDD505-2E9C-101B-9397-08002B2CF9AE}" pid="4" name="LastSaved">
    <vt:filetime>2025-03-08T00:00:00Z</vt:filetime>
  </property>
</Properties>
</file>