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0" r:id="rId3"/>
    <p:sldId id="269" r:id="rId4"/>
    <p:sldId id="271" r:id="rId5"/>
    <p:sldId id="272" r:id="rId6"/>
    <p:sldId id="273" r:id="rId7"/>
    <p:sldId id="281" r:id="rId8"/>
    <p:sldId id="275" r:id="rId9"/>
    <p:sldId id="276" r:id="rId10"/>
    <p:sldId id="277" r:id="rId11"/>
    <p:sldId id="278" r:id="rId12"/>
    <p:sldId id="257" r:id="rId13"/>
    <p:sldId id="258" r:id="rId14"/>
    <p:sldId id="260" r:id="rId15"/>
    <p:sldId id="259" r:id="rId16"/>
    <p:sldId id="261" r:id="rId17"/>
    <p:sldId id="270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5BC2-F3D1-18A2-F38E-16B71A4D7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AD30F-17E2-DB2E-EB41-2BF131342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C80EF-5E05-F551-8EC2-AF579BF5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8EE1-26A6-B149-B37B-1DBE5BA773B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26FDA-E4D1-7B9D-E2D7-105DCA11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82015-1A3B-3A85-B277-9E501CD3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432-26CA-6C47-A517-95264BC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9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958D-3B55-F05F-6C04-09BCA1F0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1790E-7643-F0A8-5E60-8627857E2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F6870-F5E1-9FFF-96E2-016CD940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8EE1-26A6-B149-B37B-1DBE5BA773B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D929-CC42-F7FC-7235-5E7CAACE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267E6-EEF1-B008-C3CA-722A3EF4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432-26CA-6C47-A517-95264BC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4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93BD7-E30F-E50F-2945-45545F9FA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446B9-6344-759A-BD3C-02AC0F2E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BFFC5-28DA-2FB6-853C-81013E95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8EE1-26A6-B149-B37B-1DBE5BA773B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2101-357C-579B-8973-5519AE94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1D5D9-D8E6-2AF9-C67A-71E4FD9F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432-26CA-6C47-A517-95264BC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4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7889-CC4D-24C2-E7DB-EFD87530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B1B8-BC03-8DC9-4D7A-281A549F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88EE2-C3ED-9D05-2ABE-FBE869B3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8EE1-26A6-B149-B37B-1DBE5BA773B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81642-F533-1C5C-093E-3D504EFB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394D-DE1F-03E2-946B-16DF3BE6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432-26CA-6C47-A517-95264BC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3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A897-59BE-6A59-FDBA-DEA8F2DD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978B1-BBE1-B251-460B-78F26D9BC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DC08-6D02-3F40-7FB0-91FCFE3C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8EE1-26A6-B149-B37B-1DBE5BA773B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7675B-3908-ECD1-0572-661E9BB3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DFF0-45E4-089B-7778-917CC52E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432-26CA-6C47-A517-95264BC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4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51C3-8AA7-E942-053A-98C84757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456F-4518-5CBD-2FAE-DEC59247E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7F0F9-F4A2-DD07-ECD0-2EE9E7C6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8C0C3-22C3-294A-730B-A65E9975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8EE1-26A6-B149-B37B-1DBE5BA773B5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4165F-D497-F25A-8BE9-01E70512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C8551-C7BC-9469-6D0B-F6A380C5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432-26CA-6C47-A517-95264BC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DC7C-E1A6-98BE-8D0D-E345A4D3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976B0-3957-C309-E7C2-1445D613C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4A8EC-BC96-2EBC-6077-572B0BD8B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8648-2C4F-9BF1-9651-8487AA026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76558-9E0C-6D2A-5A63-388C1113E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3E04E-C17E-7A8C-2412-D4E5C290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8EE1-26A6-B149-B37B-1DBE5BA773B5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C8CAA-4B05-9F71-0748-3C9DFB48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17BB9-F17E-0442-28AC-41937981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432-26CA-6C47-A517-95264BC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2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C42D-454F-6B1F-1613-91DDB4BB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A4C7A-F14D-5B2F-889C-74D1E3C6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8EE1-26A6-B149-B37B-1DBE5BA773B5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267C-02BE-17A1-0338-D868F885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6C17C-87FF-1F4E-CCAC-ACBD7E2E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432-26CA-6C47-A517-95264BC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6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58715-7622-8025-6309-E9D16EAB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8EE1-26A6-B149-B37B-1DBE5BA773B5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FC417-6EB0-ADC2-B802-35338F68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6F16A-C75F-4526-97A2-47911391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432-26CA-6C47-A517-95264BC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64EA-6B30-816A-4703-0D27D10F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2C7A-7066-54A9-B888-435300B0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B1D37-C28E-A9E8-6A60-B72C3799E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042D-99EB-25E4-C0AB-39B16C7D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8EE1-26A6-B149-B37B-1DBE5BA773B5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9213D-81F6-566F-6889-B7EB6454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2C55B-D39D-4CEC-27DD-2C630D17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432-26CA-6C47-A517-95264BC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7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E8EF-AEF1-F017-0563-29A11112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581F8-89F6-3D56-0F91-29FDC3BA0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3D927-9ABF-0985-9655-187B004EF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FF1C-017F-66DE-1DA3-109E9ADA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8EE1-26A6-B149-B37B-1DBE5BA773B5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EDAB-F8FB-C06E-773E-3DBCF89D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7F6A9-2A35-D314-FE7D-47736A12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9432-26CA-6C47-A517-95264BC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5DEC7-FF1A-A555-068A-B44BB45A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D409-B57B-8D6B-99BA-C48BD1BF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65AB-2729-E4D8-A989-46E90CFCB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F8EE1-26A6-B149-B37B-1DBE5BA773B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9E01B-14E2-80A7-0932-AB43C9532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DEC3-6786-617A-1A51-206DD69A3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9432-26CA-6C47-A517-95264BC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2B82D11-B585-0A6D-F39B-05EC8ABD0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3" r="15510"/>
          <a:stretch/>
        </p:blipFill>
        <p:spPr>
          <a:xfrm>
            <a:off x="0" y="0"/>
            <a:ext cx="12192000" cy="6861129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87EB070-5A5D-D3AD-328D-B4C9ABDD8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065" y="4928981"/>
            <a:ext cx="2459935" cy="18561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4F3DE6-6C78-7E9E-217E-327665475874}"/>
              </a:ext>
            </a:extLst>
          </p:cNvPr>
          <p:cNvSpPr txBox="1"/>
          <p:nvPr/>
        </p:nvSpPr>
        <p:spPr>
          <a:xfrm>
            <a:off x="0" y="46719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800" b="1" dirty="0">
                <a:latin typeface="Bookman Old Style" panose="02050604050505020204" pitchFamily="18" charset="0"/>
              </a:rPr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8968313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ABFE-2D9A-4EF2-2346-260461AE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data source (Excel) with Tableau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BB04F2-E9F1-F1BC-7AEB-6408DE96A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7653"/>
            <a:ext cx="10515600" cy="356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7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8969-5DA5-7085-4583-1F9374BD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Add calculation column in Tableau</a:t>
            </a:r>
            <a:r>
              <a:rPr lang="zh-CN" altLang="en-US" sz="4000" dirty="0"/>
              <a:t> </a:t>
            </a:r>
            <a:r>
              <a:rPr lang="en-US" altLang="zh-CN" sz="4000" dirty="0"/>
              <a:t>based</a:t>
            </a:r>
            <a:r>
              <a:rPr lang="zh-CN" altLang="en-US" sz="4000" dirty="0"/>
              <a:t> </a:t>
            </a:r>
            <a:r>
              <a:rPr lang="en-CA" altLang="zh-CN" sz="4000" dirty="0"/>
              <a:t>on need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FF2FAB-69D0-6281-C68E-07D11AB3E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7283"/>
            <a:ext cx="7737764" cy="47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3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C65C-34F7-88EF-3055-4DE3475E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(Don’t need put in final PPT)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2AAE-72B6-10A0-85DC-E4143988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students in colleges</a:t>
            </a:r>
          </a:p>
          <a:p>
            <a:r>
              <a:rPr lang="en-US" dirty="0"/>
              <a:t>All students are international students</a:t>
            </a:r>
          </a:p>
          <a:p>
            <a:r>
              <a:rPr lang="en-US" dirty="0"/>
              <a:t>Conestoga College’s international students</a:t>
            </a:r>
          </a:p>
          <a:p>
            <a:r>
              <a:rPr lang="en-US" dirty="0"/>
              <a:t>Nationality of All Colleges—where is the main market?</a:t>
            </a:r>
          </a:p>
          <a:p>
            <a:r>
              <a:rPr lang="en-US" dirty="0"/>
              <a:t>Conestoga students’ nationality analysis- where can Conestoga do better?</a:t>
            </a:r>
          </a:p>
          <a:p>
            <a:r>
              <a:rPr lang="en-US" dirty="0"/>
              <a:t>Age analysis and Program Credential analysis – Who are the main future students</a:t>
            </a:r>
          </a:p>
          <a:p>
            <a:r>
              <a:rPr lang="en-US" dirty="0"/>
              <a:t>Conestoga students’ </a:t>
            </a:r>
            <a:r>
              <a:rPr lang="en-CA" b="0" i="0" u="none" strike="noStrike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demographics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5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2BFE-FE76-50A6-10F5-0E2485C9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2012-2021, International Students number increased in every year.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936F1-D3D9-C7ED-E051-D44EABFF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746673" cy="46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9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E40C-852D-693D-D403-85C3DC5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 the last 9 years, the number of international students increased mostly in Conestoga and Seneca, and Centennial’s decreased mostly.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F4D8A8-344E-8D1C-4788-C801686F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4" y="1690687"/>
            <a:ext cx="822899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8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D3EB-FE21-7E67-0BE7-2E08B01C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8796" cy="1325563"/>
          </a:xfrm>
        </p:spPr>
        <p:txBody>
          <a:bodyPr>
            <a:noAutofit/>
          </a:bodyPr>
          <a:lstStyle/>
          <a:p>
            <a:r>
              <a:rPr lang="en-US" sz="2800" dirty="0"/>
              <a:t>Between 2018-2021, According to the ranking of the number of international students, Conestoga has improved from 4th to 2</a:t>
            </a:r>
            <a:r>
              <a:rPr lang="en-US" sz="2800" baseline="30000" dirty="0"/>
              <a:t>nd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Seneca College is the benchmark in Canada Education Area.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B8A04-5BCA-E4E9-3CE4-F0654FB5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87" y="2106592"/>
            <a:ext cx="3690909" cy="4531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489021-0F1B-F0E7-FE8C-F37E678B8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645" y="2106592"/>
            <a:ext cx="3746446" cy="4531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C96A8-2105-E3B9-0276-B50C3023E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10" y="2106592"/>
            <a:ext cx="3694316" cy="45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1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DD23-455C-768D-C5A7-BBB0B7A1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According to the total amount in 2018-2021, the top 10 market are INDIA, PHILIPPINES, CHINA, VIET NAM, KOREA SOUTH, PAKISTAN, UNITED STATES, JAMAICA, NIGERIA, IRAN.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2CE3A-1C05-C907-4BD2-1C10A87D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58" y="1392140"/>
            <a:ext cx="9587608" cy="52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90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0C5D-750F-09F4-1E26-6B2E7329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According to the total amount in 2018-2021, the top 10 market for Conestoga College are: INDIA, CHINA, KOREA SOUTH, PHILIPPINES, TURKEY, VIET NAM, PAKISTAN, UNITED STATES, NIGERIA, BRAZIL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D37A7-E902-3957-8217-8ACB48ADA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94" y="1538799"/>
            <a:ext cx="8966960" cy="48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2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88C1-2472-338A-E450-B3010D13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Compare the student from top 10 market to Conestoga and other 6 colleges: Centennial, Fanshawe, George Brown, Humber, Seneca, Sheridan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95B312-0E68-3D71-4B21-84C85247B8F2}"/>
              </a:ext>
            </a:extLst>
          </p:cNvPr>
          <p:cNvGrpSpPr/>
          <p:nvPr/>
        </p:nvGrpSpPr>
        <p:grpSpPr>
          <a:xfrm>
            <a:off x="948160" y="1690687"/>
            <a:ext cx="9584802" cy="4797743"/>
            <a:chOff x="948160" y="1690687"/>
            <a:chExt cx="9584802" cy="47977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42F458-C305-39A8-1F50-C86E33946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160" y="1690687"/>
              <a:ext cx="9584802" cy="47977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9C4E2E-1EC8-D0AC-AE25-77850896BCEE}"/>
                </a:ext>
              </a:extLst>
            </p:cNvPr>
            <p:cNvSpPr/>
            <p:nvPr/>
          </p:nvSpPr>
          <p:spPr>
            <a:xfrm>
              <a:off x="1724628" y="4768770"/>
              <a:ext cx="3345083" cy="2199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57CDD2-D6FF-6891-4937-33AE13F01A66}"/>
                </a:ext>
              </a:extLst>
            </p:cNvPr>
            <p:cNvSpPr/>
            <p:nvPr/>
          </p:nvSpPr>
          <p:spPr>
            <a:xfrm>
              <a:off x="1724629" y="1979270"/>
              <a:ext cx="8530542" cy="2199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913195-14A6-9461-1F48-9DD419049D3B}"/>
                </a:ext>
              </a:extLst>
            </p:cNvPr>
            <p:cNvSpPr/>
            <p:nvPr/>
          </p:nvSpPr>
          <p:spPr>
            <a:xfrm>
              <a:off x="1724628" y="6043915"/>
              <a:ext cx="3345083" cy="2199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72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88C1-2472-338A-E450-B3010D13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Compare the student from top 10 market to Conestoga and other 6 colleges: Centennial, Fanshawe, George Brown, Humber, Seneca, Sheridan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6EC811-030D-5FF3-1CFC-8EECFD7E3871}"/>
              </a:ext>
            </a:extLst>
          </p:cNvPr>
          <p:cNvGrpSpPr/>
          <p:nvPr/>
        </p:nvGrpSpPr>
        <p:grpSpPr>
          <a:xfrm>
            <a:off x="948160" y="1690688"/>
            <a:ext cx="9862594" cy="4920313"/>
            <a:chOff x="948160" y="1690688"/>
            <a:chExt cx="9862594" cy="49203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16C052-B67D-7E65-2093-B809546AE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160" y="1690688"/>
              <a:ext cx="9862594" cy="492031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CA0539-77E4-5A4D-5320-11E9F3E791F0}"/>
                </a:ext>
              </a:extLst>
            </p:cNvPr>
            <p:cNvSpPr/>
            <p:nvPr/>
          </p:nvSpPr>
          <p:spPr>
            <a:xfrm>
              <a:off x="1817225" y="6146157"/>
              <a:ext cx="2245489" cy="210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81FAA3-9A39-C2AD-C7C8-FF74D60C8346}"/>
                </a:ext>
              </a:extLst>
            </p:cNvPr>
            <p:cNvSpPr/>
            <p:nvPr/>
          </p:nvSpPr>
          <p:spPr>
            <a:xfrm>
              <a:off x="1817225" y="4608653"/>
              <a:ext cx="2245489" cy="210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751C58-ECC2-6F27-7E95-B60BE2096F32}"/>
                </a:ext>
              </a:extLst>
            </p:cNvPr>
            <p:cNvSpPr/>
            <p:nvPr/>
          </p:nvSpPr>
          <p:spPr>
            <a:xfrm>
              <a:off x="1817225" y="3071149"/>
              <a:ext cx="2245489" cy="210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03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9865FA5-CE4A-B398-996E-03FCDA46B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85" y="1133475"/>
            <a:ext cx="6001126" cy="39157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6522D0-B23C-B667-CDE1-B1829F0257CA}"/>
              </a:ext>
            </a:extLst>
          </p:cNvPr>
          <p:cNvSpPr txBox="1"/>
          <p:nvPr/>
        </p:nvSpPr>
        <p:spPr>
          <a:xfrm>
            <a:off x="-486745" y="2170944"/>
            <a:ext cx="8884296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effectLst/>
                <a:latin typeface="Centaur" panose="02030504050205020304" pitchFamily="18" charset="0"/>
              </a:rPr>
              <a:t>HOW TO HELP CONESTOGA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effectLst/>
                <a:latin typeface="Centaur" panose="02030504050205020304" pitchFamily="18" charset="0"/>
              </a:rPr>
              <a:t>RECRUIT MORE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effectLst/>
                <a:latin typeface="Centaur" panose="02030504050205020304" pitchFamily="18" charset="0"/>
              </a:rPr>
              <a:t>INTERNATIONAL STUDENTS </a:t>
            </a:r>
            <a:r>
              <a:rPr lang="en-US" sz="3600" b="1" dirty="0">
                <a:effectLst/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62320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88C1-2472-338A-E450-B3010D13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Compare the student from top 10 market to Conestoga and other 6 colleges: Centennial, Fanshawe, George Brown, Humber, Seneca, Sheridan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48783B-6F9D-D020-3C8E-E5BB818E2CBF}"/>
              </a:ext>
            </a:extLst>
          </p:cNvPr>
          <p:cNvGrpSpPr/>
          <p:nvPr/>
        </p:nvGrpSpPr>
        <p:grpSpPr>
          <a:xfrm>
            <a:off x="959734" y="1690688"/>
            <a:ext cx="6945775" cy="4952438"/>
            <a:chOff x="959734" y="1690688"/>
            <a:chExt cx="6945775" cy="49524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F7B4BF-0232-9264-8591-03A5C1019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734" y="1690688"/>
              <a:ext cx="6945775" cy="343039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F1AA76-8FC4-38E8-BEDC-55766834F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734" y="5121082"/>
              <a:ext cx="6945775" cy="152204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0FF607-1D18-090A-769C-8E946CE31C8D}"/>
                </a:ext>
              </a:extLst>
            </p:cNvPr>
            <p:cNvSpPr/>
            <p:nvPr/>
          </p:nvSpPr>
          <p:spPr>
            <a:xfrm>
              <a:off x="1620455" y="2469265"/>
              <a:ext cx="1527859" cy="1697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39B0F5-AC82-7557-B759-D562BE6FBDB9}"/>
                </a:ext>
              </a:extLst>
            </p:cNvPr>
            <p:cNvSpPr/>
            <p:nvPr/>
          </p:nvSpPr>
          <p:spPr>
            <a:xfrm>
              <a:off x="1597304" y="3868134"/>
              <a:ext cx="1527859" cy="1697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4D1F6B-38D2-8B30-C01C-0330FC6BD76D}"/>
                </a:ext>
              </a:extLst>
            </p:cNvPr>
            <p:cNvSpPr/>
            <p:nvPr/>
          </p:nvSpPr>
          <p:spPr>
            <a:xfrm>
              <a:off x="1597303" y="5917090"/>
              <a:ext cx="1527859" cy="1697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509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B25C-01E9-0924-3372-22BFA2BC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main age range of student who study in college is 18-29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C4732-25B9-6817-F0C9-4E6D9F49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57294"/>
            <a:ext cx="11015625" cy="37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25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5D9A-9DE2-3A50-F986-CB7B73E5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students who are 18-19 years old has decreased recently, and 20-24 years old students increased slower.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7AFEC-D504-CBA0-6CE5-6AE6514C8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7224"/>
            <a:ext cx="6210782" cy="48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32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2D19-E279-F2C3-A4E1-6104CBD9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Based on the student number in 2020-2021, blow are most popular programs in Conestoga College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B4830-F935-39D8-B87B-D30EC3014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0216"/>
            <a:ext cx="7194630" cy="46999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B0955B-4CC7-4000-921C-93A117F72DBF}"/>
              </a:ext>
            </a:extLst>
          </p:cNvPr>
          <p:cNvSpPr/>
          <p:nvPr/>
        </p:nvSpPr>
        <p:spPr>
          <a:xfrm>
            <a:off x="868098" y="1725413"/>
            <a:ext cx="6991111" cy="1596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6B10-1413-6B71-D6E2-16842B58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Credentials Analysis:</a:t>
            </a:r>
            <a:br>
              <a:rPr lang="en-US" sz="2400" dirty="0"/>
            </a:br>
            <a:r>
              <a:rPr lang="en-US" sz="2400" dirty="0"/>
              <a:t>Because Conestoga have more Graduate Certificate program and Baccalaureate Degree program than other colleges, so the students in those two credentials group are more than average level.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02A8A-8248-D734-EFF2-B9E224AA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3" y="3968506"/>
            <a:ext cx="11554957" cy="2422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9850D1-377B-0CDD-1520-77B9172A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19" y="1750585"/>
            <a:ext cx="11336611" cy="22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2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2B28FFC-3979-1DE1-9819-04DDBB6BC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1112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97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5553-55DF-5089-40CF-F8349CC4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20E3-33D0-8644-9D82-43E7B7368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0003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2020-2021, a total of </a:t>
            </a:r>
            <a:r>
              <a:rPr lang="en-US" sz="2000" b="1" dirty="0">
                <a:solidFill>
                  <a:srgbClr val="FF0000"/>
                </a:solidFill>
              </a:rPr>
              <a:t>17,649</a:t>
            </a:r>
            <a:r>
              <a:rPr lang="en-US" sz="2000" dirty="0"/>
              <a:t> international students studied at Conestoga College. And the number kept increasing between 2012-2021. Here are some key insights: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179EB1-7CCA-83A3-84CE-56A001BB68A6}"/>
              </a:ext>
            </a:extLst>
          </p:cNvPr>
          <p:cNvSpPr txBox="1">
            <a:spLocks/>
          </p:cNvSpPr>
          <p:nvPr/>
        </p:nvSpPr>
        <p:spPr>
          <a:xfrm>
            <a:off x="6678592" y="1825625"/>
            <a:ext cx="50996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can we do?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9FE162-B5BC-A30F-3727-D83B6D74F414}"/>
              </a:ext>
            </a:extLst>
          </p:cNvPr>
          <p:cNvCxnSpPr/>
          <p:nvPr/>
        </p:nvCxnSpPr>
        <p:spPr>
          <a:xfrm>
            <a:off x="6528122" y="1825625"/>
            <a:ext cx="0" cy="43513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F117BD-E350-FCA5-F9CF-97D706A4B4CB}"/>
              </a:ext>
            </a:extLst>
          </p:cNvPr>
          <p:cNvSpPr txBox="1"/>
          <p:nvPr/>
        </p:nvSpPr>
        <p:spPr>
          <a:xfrm>
            <a:off x="838204" y="3151188"/>
            <a:ext cx="52577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with 2017-2018, International students increased by </a:t>
            </a:r>
            <a:r>
              <a:rPr lang="en-US" b="1" dirty="0">
                <a:solidFill>
                  <a:srgbClr val="FF0000"/>
                </a:solidFill>
              </a:rPr>
              <a:t>41%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48% </a:t>
            </a:r>
            <a:r>
              <a:rPr lang="en-US" dirty="0"/>
              <a:t>were international students at Conestoga College in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Conestoga College is the </a:t>
            </a:r>
            <a:r>
              <a:rPr lang="en-US" b="1" dirty="0">
                <a:solidFill>
                  <a:srgbClr val="FF0000"/>
                </a:solidFill>
              </a:rPr>
              <a:t>No.2</a:t>
            </a:r>
            <a:r>
              <a:rPr lang="en-US" dirty="0"/>
              <a:t> college in 2021 based on the new international student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235</a:t>
            </a:r>
            <a:r>
              <a:rPr lang="en-US" dirty="0"/>
              <a:t> programs in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7</a:t>
            </a:r>
            <a:r>
              <a:rPr lang="en-US" dirty="0"/>
              <a:t> Campuses in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countries: </a:t>
            </a:r>
            <a:r>
              <a:rPr lang="en-US" b="1" dirty="0">
                <a:solidFill>
                  <a:srgbClr val="FF0000"/>
                </a:solidFill>
              </a:rPr>
              <a:t>India (72%), China (3%), South Korea (2%)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students’ age range is </a:t>
            </a:r>
            <a:r>
              <a:rPr lang="en-US" b="1" dirty="0">
                <a:solidFill>
                  <a:srgbClr val="FF0000"/>
                </a:solidFill>
              </a:rPr>
              <a:t>18-29 years 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83AEA-B793-8F6A-ECB7-4E90C753FBB6}"/>
              </a:ext>
            </a:extLst>
          </p:cNvPr>
          <p:cNvSpPr txBox="1"/>
          <p:nvPr/>
        </p:nvSpPr>
        <p:spPr>
          <a:xfrm>
            <a:off x="6686307" y="2805877"/>
            <a:ext cx="5257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Benchmark study with Seneca College.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campaign in </a:t>
            </a:r>
            <a:r>
              <a:rPr lang="en-US" sz="1800" dirty="0"/>
              <a:t>PHILIPPINES, CHINA, VIET NAM, KOREA SOUTH, PAKISTAN, UNITED STATES, JAMAICA, NIGERIA, and IRAN.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more valuable content that is concern by 18-24 years old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</a:t>
            </a:r>
            <a:r>
              <a:rPr lang="zh-CN" altLang="en-US" dirty="0"/>
              <a:t> </a:t>
            </a:r>
            <a:r>
              <a:rPr lang="en-CA" altLang="zh-CN" dirty="0"/>
              <a:t>programs are </a:t>
            </a:r>
            <a:r>
              <a:rPr lang="en-US" dirty="0"/>
              <a:t>the starting point of marketing.</a:t>
            </a:r>
          </a:p>
        </p:txBody>
      </p:sp>
    </p:spTree>
    <p:extLst>
      <p:ext uri="{BB962C8B-B14F-4D97-AF65-F5344CB8AC3E}">
        <p14:creationId xmlns:p14="http://schemas.microsoft.com/office/powerpoint/2010/main" val="167832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BD04-9807-67D7-337B-D6D8584E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9872-19E9-2249-8EA9-D01D265C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problem: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the problem statement – “How to help Conestoga recruit more international students?”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Prepare the data: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Got clarity of the dataset, performed data cleaning (filter data, delete useless data and adjust the data table format) and exploratory data analysis using Excel and Tableau.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Deep Dive: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Prepped data and carried out time series analysis on international students at different colleges. Analysis of international students at the top 6 colleges from different countries. Compare students’ </a:t>
            </a:r>
            <a:r>
              <a:rPr lang="en-CA" sz="20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  <a:r>
              <a:rPr lang="en-US" sz="20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programs and credentials in Conestoga.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Insights: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 were presented in a dashboard using Tableau to allow stakeholders to interact with the data and get more insights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Provided recommendations based on insights obtained from the deep dive for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325875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2275-C5A3-8749-725B-7F4A30E0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512"/>
          </a:xfrm>
        </p:spPr>
        <p:txBody>
          <a:bodyPr>
            <a:normAutofit fontScale="90000"/>
          </a:bodyPr>
          <a:lstStyle/>
          <a:p>
            <a:r>
              <a:rPr lang="en-US" dirty="0"/>
              <a:t>Key Insight: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1C258B-AD5D-5706-9044-62FDDCD085BD}"/>
              </a:ext>
            </a:extLst>
          </p:cNvPr>
          <p:cNvGrpSpPr/>
          <p:nvPr/>
        </p:nvGrpSpPr>
        <p:grpSpPr>
          <a:xfrm>
            <a:off x="618283" y="1477093"/>
            <a:ext cx="4989653" cy="2497607"/>
            <a:chOff x="948160" y="1690687"/>
            <a:chExt cx="9584802" cy="479774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6793B49-D7C3-27D5-FB5A-3A75EF1D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160" y="1690687"/>
              <a:ext cx="9584802" cy="479774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9BC27C-506C-4CD5-072E-809999BD619D}"/>
                </a:ext>
              </a:extLst>
            </p:cNvPr>
            <p:cNvSpPr/>
            <p:nvPr/>
          </p:nvSpPr>
          <p:spPr>
            <a:xfrm>
              <a:off x="1724628" y="4768770"/>
              <a:ext cx="3345083" cy="2199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EAD631-A56A-1792-2650-8FF2D753E82D}"/>
                </a:ext>
              </a:extLst>
            </p:cNvPr>
            <p:cNvSpPr/>
            <p:nvPr/>
          </p:nvSpPr>
          <p:spPr>
            <a:xfrm>
              <a:off x="1724629" y="1979270"/>
              <a:ext cx="8530542" cy="2199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43AEF8-02B9-3586-A036-2D5D34CBB86B}"/>
                </a:ext>
              </a:extLst>
            </p:cNvPr>
            <p:cNvSpPr/>
            <p:nvPr/>
          </p:nvSpPr>
          <p:spPr>
            <a:xfrm>
              <a:off x="1724628" y="6043915"/>
              <a:ext cx="3345083" cy="2199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6DBC93-96C3-D20A-3C45-6033767F84AB}"/>
              </a:ext>
            </a:extLst>
          </p:cNvPr>
          <p:cNvGrpSpPr/>
          <p:nvPr/>
        </p:nvGrpSpPr>
        <p:grpSpPr>
          <a:xfrm>
            <a:off x="618282" y="4060951"/>
            <a:ext cx="4998594" cy="1828985"/>
            <a:chOff x="948160" y="1987509"/>
            <a:chExt cx="9862594" cy="462349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6343FF4-0957-898D-D462-8633096B27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033"/>
            <a:stretch/>
          </p:blipFill>
          <p:spPr>
            <a:xfrm>
              <a:off x="948160" y="1987509"/>
              <a:ext cx="9862594" cy="462349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602F5F3-0955-EA1A-3302-65851802F03C}"/>
                </a:ext>
              </a:extLst>
            </p:cNvPr>
            <p:cNvSpPr/>
            <p:nvPr/>
          </p:nvSpPr>
          <p:spPr>
            <a:xfrm>
              <a:off x="1817225" y="6146157"/>
              <a:ext cx="2245489" cy="210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08BA82-C802-B09A-311B-A94BBD58FC34}"/>
                </a:ext>
              </a:extLst>
            </p:cNvPr>
            <p:cNvSpPr/>
            <p:nvPr/>
          </p:nvSpPr>
          <p:spPr>
            <a:xfrm>
              <a:off x="1817225" y="4608653"/>
              <a:ext cx="2245489" cy="210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C1693C-9B21-3776-C3D6-D28D9D28991B}"/>
                </a:ext>
              </a:extLst>
            </p:cNvPr>
            <p:cNvSpPr/>
            <p:nvPr/>
          </p:nvSpPr>
          <p:spPr>
            <a:xfrm>
              <a:off x="1817225" y="3071149"/>
              <a:ext cx="2245489" cy="210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9EA556B-98A6-BCC6-0D84-4098CFF11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914" y="3193965"/>
            <a:ext cx="4419341" cy="34795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2A2AABA-7170-7941-5FD9-B5C326FF1C3D}"/>
              </a:ext>
            </a:extLst>
          </p:cNvPr>
          <p:cNvSpPr txBox="1"/>
          <p:nvPr/>
        </p:nvSpPr>
        <p:spPr>
          <a:xfrm>
            <a:off x="5960465" y="491969"/>
            <a:ext cx="5926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2D2B2B"/>
                </a:solidFill>
                <a:effectLst/>
                <a:latin typeface="DMSans"/>
              </a:rPr>
              <a:t>Interpretation of results </a:t>
            </a:r>
            <a:endParaRPr lang="en-C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</a:t>
            </a:r>
            <a:r>
              <a:rPr lang="en-CA" dirty="0"/>
              <a:t>d</a:t>
            </a:r>
            <a:r>
              <a:rPr lang="en-US" dirty="0"/>
              <a:t> </a:t>
            </a:r>
            <a:r>
              <a:rPr lang="en-CA" dirty="0"/>
              <a:t>with</a:t>
            </a:r>
            <a:r>
              <a:rPr lang="en-US" dirty="0"/>
              <a:t> other countries</a:t>
            </a:r>
            <a:r>
              <a:rPr lang="en-CA" dirty="0"/>
              <a:t>,</a:t>
            </a:r>
            <a:r>
              <a:rPr lang="en-US" dirty="0"/>
              <a:t> </a:t>
            </a:r>
            <a:r>
              <a:rPr lang="en-CA" dirty="0"/>
              <a:t>Conestoga</a:t>
            </a:r>
            <a:r>
              <a:rPr lang="en-US" dirty="0"/>
              <a:t> </a:t>
            </a:r>
            <a:r>
              <a:rPr lang="en-CA" dirty="0"/>
              <a:t>College</a:t>
            </a:r>
            <a:r>
              <a:rPr lang="en-US" dirty="0"/>
              <a:t> </a:t>
            </a:r>
            <a:r>
              <a:rPr lang="en-CA" dirty="0"/>
              <a:t>had good success in India Market (No.1).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compared with other colleges, Conestoga College recruits significantly fewer students in the other top market. It</a:t>
            </a:r>
            <a:r>
              <a:rPr lang="zh-CN" altLang="en-US" dirty="0"/>
              <a:t> </a:t>
            </a:r>
            <a:r>
              <a:rPr lang="en-CA" altLang="zh-CN" dirty="0"/>
              <a:t>is </a:t>
            </a:r>
            <a:r>
              <a:rPr lang="en-US" dirty="0"/>
              <a:t>only 12.7% of Seneca in the PHILIPPINES, 21.6% of Seneca in CHINA, and 14.3% of George Brown College in VIET NAM.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18-19 years old students in 2021, and 20-24 years old students’ growth rate will slow down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4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6B89-5F33-3C71-A6F3-E51D0B6F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231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B626-2D1D-B3C8-D342-411C4605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323"/>
            <a:ext cx="10515600" cy="709231"/>
          </a:xfrm>
        </p:spPr>
        <p:txBody>
          <a:bodyPr/>
          <a:lstStyle/>
          <a:p>
            <a:r>
              <a:rPr lang="en-CA" sz="1800" i="1" dirty="0">
                <a:solidFill>
                  <a:srgbClr val="2D2B2B"/>
                </a:solidFill>
                <a:effectLst/>
                <a:latin typeface="DMSans"/>
              </a:rPr>
              <a:t>Based on the analysis carried out, below are a few recommendations for Conestoga College to consider implementing: </a:t>
            </a:r>
            <a:endParaRPr lang="en-CA" dirty="0">
              <a:effectLst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94805-2B1C-7F13-24BA-5D2709694C75}"/>
              </a:ext>
            </a:extLst>
          </p:cNvPr>
          <p:cNvSpPr txBox="1"/>
          <p:nvPr/>
        </p:nvSpPr>
        <p:spPr>
          <a:xfrm>
            <a:off x="1747777" y="2069554"/>
            <a:ext cx="126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Term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4464D-2A5F-0D8A-ED6E-9EFAC9BE8E6B}"/>
              </a:ext>
            </a:extLst>
          </p:cNvPr>
          <p:cNvSpPr txBox="1"/>
          <p:nvPr/>
        </p:nvSpPr>
        <p:spPr>
          <a:xfrm>
            <a:off x="8115782" y="2069554"/>
            <a:ext cx="121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Term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7A93D-E7B9-324F-4D98-97105B985689}"/>
              </a:ext>
            </a:extLst>
          </p:cNvPr>
          <p:cNvSpPr txBox="1"/>
          <p:nvPr/>
        </p:nvSpPr>
        <p:spPr>
          <a:xfrm>
            <a:off x="838200" y="3244087"/>
            <a:ext cx="4734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</a:t>
            </a:r>
            <a:r>
              <a:rPr lang="zh-CN" altLang="en-US" dirty="0"/>
              <a:t> </a:t>
            </a:r>
            <a:r>
              <a:rPr lang="en-CA" altLang="zh-CN" dirty="0"/>
              <a:t>paid advertising in the top market: </a:t>
            </a:r>
            <a:r>
              <a:rPr lang="en-US" sz="1800" dirty="0"/>
              <a:t>PHILIPPINES, CHINA, VIET NAM, KOREA SOUTH, PAKISTAN, UNITED STATES, JAMAICA, NIGERIA, IRAN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Cooperate with more agents to recruit international 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2EB77-064B-A76B-7223-879F225E7816}"/>
              </a:ext>
            </a:extLst>
          </p:cNvPr>
          <p:cNvSpPr txBox="1"/>
          <p:nvPr/>
        </p:nvSpPr>
        <p:spPr>
          <a:xfrm>
            <a:off x="5856789" y="2610683"/>
            <a:ext cx="60419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Benchmark study with Seneca College to learn some good practices in international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Digital Marketing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customer research in a different country, select different sale 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more valuable content and promote it on social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Recruit</a:t>
            </a:r>
            <a:r>
              <a:rPr lang="zh-CN" altLang="en-US" dirty="0"/>
              <a:t> </a:t>
            </a:r>
            <a:r>
              <a:rPr lang="en-CA" altLang="zh-CN" dirty="0"/>
              <a:t>more social media ambassadors and student ambassadors to interview more international students to share their study experience at Conestoga and their working status after graduation in Waterloo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Improve education quality and student service, and build word-of-mouth.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6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Stack of files">
            <a:extLst>
              <a:ext uri="{FF2B5EF4-FFF2-40B4-BE49-F238E27FC236}">
                <a16:creationId xmlns:a16="http://schemas.microsoft.com/office/drawing/2014/main" id="{B5CFAB4E-3E53-4ED6-E7D4-13C7E57DF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68EACB-0D8E-4191-2E28-7136CCF0B5A6}"/>
              </a:ext>
            </a:extLst>
          </p:cNvPr>
          <p:cNvSpPr txBox="1"/>
          <p:nvPr/>
        </p:nvSpPr>
        <p:spPr>
          <a:xfrm>
            <a:off x="5970897" y="1346268"/>
            <a:ext cx="5568285" cy="2809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Baskerville Old Face" panose="02020602080505020303" pitchFamily="18" charset="0"/>
                <a:ea typeface="+mj-ea"/>
                <a:cs typeface="+mj-cs"/>
              </a:rPr>
              <a:t>APPENDIX </a:t>
            </a:r>
          </a:p>
        </p:txBody>
      </p:sp>
    </p:spTree>
    <p:extLst>
      <p:ext uri="{BB962C8B-B14F-4D97-AF65-F5344CB8AC3E}">
        <p14:creationId xmlns:p14="http://schemas.microsoft.com/office/powerpoint/2010/main" val="204605535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FF89-337B-C337-D32C-71308C28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Cleaning(filter data, delete useless data and adjust the format of the data table)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AB03AB-2C83-DEE8-2A84-54A23604579D}"/>
              </a:ext>
            </a:extLst>
          </p:cNvPr>
          <p:cNvGrpSpPr/>
          <p:nvPr/>
        </p:nvGrpSpPr>
        <p:grpSpPr>
          <a:xfrm>
            <a:off x="533400" y="1884218"/>
            <a:ext cx="4663633" cy="3761555"/>
            <a:chOff x="533400" y="1884218"/>
            <a:chExt cx="5410413" cy="43638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B217CC5-C0A0-9EBF-23AF-627A51F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1884218"/>
              <a:ext cx="5410413" cy="435231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DB7107-36F7-F597-496B-074172B95DCF}"/>
                </a:ext>
              </a:extLst>
            </p:cNvPr>
            <p:cNvSpPr/>
            <p:nvPr/>
          </p:nvSpPr>
          <p:spPr>
            <a:xfrm>
              <a:off x="640531" y="2072482"/>
              <a:ext cx="5303282" cy="4623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68F8BF-06F2-DFEB-05CD-14DD5E7BAB70}"/>
                </a:ext>
              </a:extLst>
            </p:cNvPr>
            <p:cNvSpPr/>
            <p:nvPr/>
          </p:nvSpPr>
          <p:spPr>
            <a:xfrm>
              <a:off x="640531" y="2561074"/>
              <a:ext cx="991499" cy="36870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ight Arrow 6">
            <a:extLst>
              <a:ext uri="{FF2B5EF4-FFF2-40B4-BE49-F238E27FC236}">
                <a16:creationId xmlns:a16="http://schemas.microsoft.com/office/drawing/2014/main" id="{137CD5AA-3D83-8202-476D-DC70FBC65493}"/>
              </a:ext>
            </a:extLst>
          </p:cNvPr>
          <p:cNvSpPr/>
          <p:nvPr/>
        </p:nvSpPr>
        <p:spPr>
          <a:xfrm>
            <a:off x="5760334" y="3133584"/>
            <a:ext cx="671332" cy="1030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EFF95E-9D71-E0AE-BDE4-B10FFCBAC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596" y="1719409"/>
            <a:ext cx="5348296" cy="37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5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FF83-94A0-6848-7C2A-339B9C89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Cleaning(filter data, delete useless data and adjust the format of the data table)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E21627-10C8-3895-C121-E43C1E317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5547"/>
            <a:ext cx="10515600" cy="39914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8B241C-6F1E-FC2C-9F9C-8DBAC56E2091}"/>
              </a:ext>
            </a:extLst>
          </p:cNvPr>
          <p:cNvSpPr/>
          <p:nvPr/>
        </p:nvSpPr>
        <p:spPr>
          <a:xfrm>
            <a:off x="10324364" y="5532697"/>
            <a:ext cx="1029436" cy="356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A53B5-ACB2-5C2E-472E-156747E4E33F}"/>
              </a:ext>
            </a:extLst>
          </p:cNvPr>
          <p:cNvSpPr/>
          <p:nvPr/>
        </p:nvSpPr>
        <p:spPr>
          <a:xfrm>
            <a:off x="2350372" y="5532698"/>
            <a:ext cx="948413" cy="356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F5CF2-C17F-5767-AC2C-236B07D9A439}"/>
              </a:ext>
            </a:extLst>
          </p:cNvPr>
          <p:cNvSpPr/>
          <p:nvPr/>
        </p:nvSpPr>
        <p:spPr>
          <a:xfrm>
            <a:off x="4482043" y="5532697"/>
            <a:ext cx="948413" cy="356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FB447-B70B-3F9D-F574-EE7709D19507}"/>
              </a:ext>
            </a:extLst>
          </p:cNvPr>
          <p:cNvSpPr/>
          <p:nvPr/>
        </p:nvSpPr>
        <p:spPr>
          <a:xfrm>
            <a:off x="5556076" y="5532697"/>
            <a:ext cx="948413" cy="356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F121C-E855-7D1F-2DD3-4D6C08634D2A}"/>
              </a:ext>
            </a:extLst>
          </p:cNvPr>
          <p:cNvSpPr txBox="1"/>
          <p:nvPr/>
        </p:nvSpPr>
        <p:spPr>
          <a:xfrm>
            <a:off x="930472" y="6127233"/>
            <a:ext cx="990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According to the problem statement, determine what data are useful in analysis, what data are useless. </a:t>
            </a:r>
          </a:p>
        </p:txBody>
      </p:sp>
    </p:spTree>
    <p:extLst>
      <p:ext uri="{BB962C8B-B14F-4D97-AF65-F5344CB8AC3E}">
        <p14:creationId xmlns:p14="http://schemas.microsoft.com/office/powerpoint/2010/main" val="213335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976</Words>
  <Application>Microsoft Macintosh PowerPoint</Application>
  <PresentationFormat>Widescreen</PresentationFormat>
  <Paragraphs>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Baskerville Old Face</vt:lpstr>
      <vt:lpstr>Bookman Old Style</vt:lpstr>
      <vt:lpstr>Calibri</vt:lpstr>
      <vt:lpstr>Calibri Light</vt:lpstr>
      <vt:lpstr>Centaur</vt:lpstr>
      <vt:lpstr>DMSans</vt:lpstr>
      <vt:lpstr>Open Sans</vt:lpstr>
      <vt:lpstr>Office Theme</vt:lpstr>
      <vt:lpstr>PowerPoint Presentation</vt:lpstr>
      <vt:lpstr>PowerPoint Presentation</vt:lpstr>
      <vt:lpstr>Executive Summary</vt:lpstr>
      <vt:lpstr>Analysis approach</vt:lpstr>
      <vt:lpstr>Key Insight:</vt:lpstr>
      <vt:lpstr>Recommendations</vt:lpstr>
      <vt:lpstr>PowerPoint Presentation</vt:lpstr>
      <vt:lpstr>Data Cleaning(filter data, delete useless data and adjust the format of the data table)</vt:lpstr>
      <vt:lpstr>Data Cleaning(filter data, delete useless data and adjust the format of the data table)</vt:lpstr>
      <vt:lpstr>Connect data source (Excel) with Tableau</vt:lpstr>
      <vt:lpstr>Add calculation column in Tableau based on need</vt:lpstr>
      <vt:lpstr>Data Analysis (Don’t need put in final PPT) </vt:lpstr>
      <vt:lpstr>From 2012-2021, International Students number increased in every year. </vt:lpstr>
      <vt:lpstr>In the last 9 years, the number of international students increased mostly in Conestoga and Seneca, and Centennial’s decreased mostly. </vt:lpstr>
      <vt:lpstr>Between 2018-2021, According to the ranking of the number of international students, Conestoga has improved from 4th to 2nd. Seneca College is the benchmark in Canada Education Area. </vt:lpstr>
      <vt:lpstr>According to the total amount in 2018-2021, the top 10 market are INDIA, PHILIPPINES, CHINA, VIET NAM, KOREA SOUTH, PAKISTAN, UNITED STATES, JAMAICA, NIGERIA, IRAN.</vt:lpstr>
      <vt:lpstr>According to the total amount in 2018-2021, the top 10 market for Conestoga College are: INDIA, CHINA, KOREA SOUTH, PHILIPPINES, TURKEY, VIET NAM, PAKISTAN, UNITED STATES, NIGERIA, BRAZIL</vt:lpstr>
      <vt:lpstr>Compare the student from top 10 market to Conestoga and other 6 colleges: Centennial, Fanshawe, George Brown, Humber, Seneca, Sheridan</vt:lpstr>
      <vt:lpstr>Compare the student from top 10 market to Conestoga and other 6 colleges: Centennial, Fanshawe, George Brown, Humber, Seneca, Sheridan</vt:lpstr>
      <vt:lpstr>Compare the student from top 10 market to Conestoga and other 6 colleges: Centennial, Fanshawe, George Brown, Humber, Seneca, Sheridan</vt:lpstr>
      <vt:lpstr>The main age range of student who study in college is 18-29 </vt:lpstr>
      <vt:lpstr>The students who are 18-19 years old has decreased recently, and 20-24 years old students increased slower. </vt:lpstr>
      <vt:lpstr>Based on the student number in 2020-2021, blow are most popular programs in Conestoga College</vt:lpstr>
      <vt:lpstr>Credentials Analysis: Because Conestoga have more Graduate Certificate program and Baccalaureate Degree program than other colleges, so the students in those two credentials group are more than average level.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 Yuanding</dc:creator>
  <cp:lastModifiedBy>Kanishka Kaushalya Makewita Appuhamilage</cp:lastModifiedBy>
  <cp:revision>38</cp:revision>
  <dcterms:created xsi:type="dcterms:W3CDTF">2023-04-08T00:15:25Z</dcterms:created>
  <dcterms:modified xsi:type="dcterms:W3CDTF">2023-06-07T04:33:43Z</dcterms:modified>
</cp:coreProperties>
</file>