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8" r:id="rId4"/>
    <p:sldId id="314" r:id="rId5"/>
    <p:sldId id="266" r:id="rId6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97" r:id="rId23"/>
    <p:sldId id="291" r:id="rId24"/>
    <p:sldId id="292" r:id="rId25"/>
    <p:sldId id="306" r:id="rId26"/>
    <p:sldId id="308" r:id="rId27"/>
    <p:sldId id="312" r:id="rId28"/>
    <p:sldId id="31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70" d="100"/>
          <a:sy n="70" d="100"/>
        </p:scale>
        <p:origin x="70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  <a:endParaRPr lang="en-US" altLang="zh-CN" noProof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  <a:endParaRPr lang="en-US" altLang="zh-CN" noProof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altLang="en-US" b="1" dirty="0">
                <a:solidFill>
                  <a:schemeClr val="tx1"/>
                </a:solidFill>
              </a:rPr>
              <a:t>Blockchain-based Sanitary Dignity For Disadvantaged Girls/Women In Africa</a:t>
            </a:r>
            <a:endParaRPr lang="en-GB" altLang="en-US" b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8000" y="4276725"/>
            <a:ext cx="9211310" cy="2581275"/>
          </a:xfrm>
        </p:spPr>
        <p:txBody>
          <a:bodyPr>
            <a:normAutofit lnSpcReduction="10000"/>
          </a:bodyPr>
          <a:lstStyle/>
          <a:p>
            <a:r>
              <a:rPr lang="en-GB" altLang="en-US" sz="3200" b="1">
                <a:solidFill>
                  <a:schemeClr val="tx1"/>
                </a:solidFill>
              </a:rPr>
              <a:t>Date: 27 July 2024</a:t>
            </a:r>
            <a:endParaRPr lang="en-GB" altLang="en-US" sz="3200" b="1">
              <a:solidFill>
                <a:schemeClr val="tx1"/>
              </a:solidFill>
            </a:endParaRPr>
          </a:p>
          <a:p>
            <a:r>
              <a:rPr lang="en-GB" altLang="en-US" sz="3200" b="1">
                <a:solidFill>
                  <a:schemeClr val="tx1"/>
                </a:solidFill>
              </a:rPr>
              <a:t>Institution: BlockTech Solutions</a:t>
            </a:r>
            <a:endParaRPr lang="en-GB" altLang="en-US" sz="3200" b="1">
              <a:solidFill>
                <a:schemeClr val="tx1"/>
              </a:solidFill>
            </a:endParaRPr>
          </a:p>
          <a:p>
            <a:r>
              <a:rPr lang="en-GB" altLang="en-US" sz="3200" b="1">
                <a:solidFill>
                  <a:schemeClr val="tx1"/>
                </a:solidFill>
              </a:rPr>
              <a:t>Capstone Project For: Blockchain Studies (CSC -BSTUD)</a:t>
            </a:r>
            <a:endParaRPr lang="en-GB" altLang="en-US" sz="3200" b="1">
              <a:solidFill>
                <a:schemeClr val="tx1"/>
              </a:solidFill>
            </a:endParaRPr>
          </a:p>
          <a:p>
            <a:endParaRPr lang="en-GB" altLang="en-US" sz="3200" b="1">
              <a:solidFill>
                <a:schemeClr val="tx1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24205" y="2531745"/>
            <a:ext cx="96094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ZA" altLang="en-US" sz="3200" b="1"/>
              <a:t>Periods With </a:t>
            </a:r>
            <a:r>
              <a:rPr lang="en-ZA" altLang="en-US" sz="3200" b="1"/>
              <a:t>Dignity, Powered By Blockchain</a:t>
            </a:r>
            <a:endParaRPr lang="en-ZA" altLang="en-US" sz="3200" b="1"/>
          </a:p>
        </p:txBody>
      </p:sp>
    </p:spTree>
  </p:cSld>
  <p:clrMapOvr>
    <a:masterClrMapping/>
  </p:clrMapOvr>
  <p:transition advTm="3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/>
              <a:t>Establishing Partnerships</a:t>
            </a:r>
            <a:endParaRPr lang="en-GB" altLang="en-US" b="1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Partnering with suppliers, NGOs, government healthcare, and institutions</a:t>
            </a:r>
            <a:r>
              <a:rPr lang="en-GB" altLang="en-US"/>
              <a:t> </a:t>
            </a:r>
            <a:r>
              <a:rPr lang="en-US"/>
              <a:t>like the Red Cross to facilitate distribution.</a:t>
            </a:r>
            <a:endParaRPr lang="en-US"/>
          </a:p>
          <a:p>
            <a:r>
              <a:rPr lang="en-US"/>
              <a:t>Involvement of Government Healthcare, Red Cross, and Other Institutions such as eco-friendly sanitary pad manufacturers</a:t>
            </a:r>
            <a:r>
              <a:rPr lang="en-GB" altLang="en-US"/>
              <a:t> </a:t>
            </a:r>
            <a:r>
              <a:rPr lang="en-US"/>
              <a:t>to ensure products are sustainable; implementation of a waste management strategy for used sanitary pads, promoting recycling and proper disposal and educating the community on environmentally friendly practices related to menstrual hygiene products.   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/>
              <a:t>Partnership In General Will Ensure The Following</a:t>
            </a:r>
            <a:endParaRPr lang="en-GB" altLang="en-US" b="1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Efficient and widespread distribution of sanitary pads.</a:t>
            </a:r>
            <a:endParaRPr lang="en-US"/>
          </a:p>
          <a:p>
            <a:r>
              <a:rPr lang="en-US"/>
              <a:t>Integration with existing healthcare programs.</a:t>
            </a:r>
            <a:endParaRPr lang="en-US"/>
          </a:p>
          <a:p>
            <a:r>
              <a:rPr lang="en-US"/>
              <a:t>Broader reach and impact through established networks.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/>
              <a:t>Motivation To Encourage Partnerships</a:t>
            </a:r>
            <a:endParaRPr lang="en-GB" altLang="en-US" b="1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To encourage participation</a:t>
            </a:r>
            <a:r>
              <a:rPr lang="en-GB" altLang="en-US"/>
              <a:t> our project </a:t>
            </a:r>
            <a:r>
              <a:rPr lang="en-US"/>
              <a:t>will offer:</a:t>
            </a: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Transparent Impact Tracking</a:t>
            </a:r>
            <a:endParaRPr lang="en-GB" altLang="en-US"/>
          </a:p>
          <a:p>
            <a:r>
              <a:rPr lang="en-US"/>
              <a:t>Recognition</a:t>
            </a:r>
            <a:r>
              <a:rPr lang="en-GB" altLang="en-US"/>
              <a:t> </a:t>
            </a:r>
            <a:r>
              <a:rPr lang="en-US"/>
              <a:t>Media coverage</a:t>
            </a:r>
            <a:endParaRPr lang="en-US"/>
          </a:p>
          <a:p>
            <a:r>
              <a:rPr lang="en-US"/>
              <a:t>Partnership Benefits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/>
              <a:t>Track Record and Token Distribution</a:t>
            </a:r>
            <a:endParaRPr lang="en-GB" altLang="en-US" b="1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1360" y="773430"/>
            <a:ext cx="10972800" cy="5432425"/>
          </a:xfrm>
        </p:spPr>
        <p:txBody>
          <a:bodyPr/>
          <a:lstStyle/>
          <a:p>
            <a:r>
              <a:rPr lang="en-US"/>
              <a:t>Girls will access tokens through schools,community centers, and health clinics. </a:t>
            </a:r>
            <a:endParaRPr lang="en-US"/>
          </a:p>
          <a:p>
            <a:r>
              <a:rPr lang="en-US"/>
              <a:t>Each girl will receive a set number of </a:t>
            </a:r>
            <a:r>
              <a:rPr lang="en-GB" altLang="en-US"/>
              <a:t>sufficient </a:t>
            </a:r>
            <a:r>
              <a:rPr lang="en-US"/>
              <a:t>tokens monthly, to cover their menstrual hygiene needs. </a:t>
            </a:r>
            <a:endParaRPr lang="en-US"/>
          </a:p>
          <a:p>
            <a:r>
              <a:rPr lang="en-US"/>
              <a:t>Tokens will be distributed based on:</a:t>
            </a:r>
            <a:endParaRPr lang="en-US"/>
          </a:p>
          <a:p>
            <a:pPr>
              <a:buFont typeface="Wingdings" panose="05000000000000000000" charset="0"/>
              <a:buChar char="§"/>
            </a:pPr>
            <a:r>
              <a:rPr lang="en-US" b="1"/>
              <a:t>School Attendance</a:t>
            </a:r>
            <a:endParaRPr lang="en-US" b="1"/>
          </a:p>
          <a:p>
            <a:pPr>
              <a:buFont typeface="Wingdings" panose="05000000000000000000" charset="0"/>
              <a:buChar char="§"/>
            </a:pPr>
            <a:r>
              <a:rPr lang="en-US" b="1"/>
              <a:t>Community Participation</a:t>
            </a:r>
            <a:endParaRPr lang="en-US" b="1"/>
          </a:p>
          <a:p>
            <a:pPr>
              <a:buFont typeface="Wingdings" panose="05000000000000000000" charset="0"/>
              <a:buChar char="§"/>
            </a:pPr>
            <a:r>
              <a:rPr lang="en-US" b="1"/>
              <a:t>Health Check-Ups</a:t>
            </a:r>
            <a:endParaRPr lang="en-US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/>
              <a:t>Digital Identification System On Blockchain</a:t>
            </a:r>
            <a:endParaRPr lang="en-GB" altLang="en-US" b="1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Implementing a digital identity system on blockchain</a:t>
            </a:r>
            <a:r>
              <a:rPr lang="en-GB" altLang="en-US"/>
              <a:t> </a:t>
            </a:r>
            <a:r>
              <a:rPr lang="en-US"/>
              <a:t>for secure and easy access to services.  </a:t>
            </a:r>
            <a:endParaRPr lang="en-US"/>
          </a:p>
          <a:p>
            <a:r>
              <a:rPr lang="en-US"/>
              <a:t>This will be achieved by integrating technologies such as cybersecurity measures to protect user data and transactions. </a:t>
            </a:r>
            <a:endParaRPr lang="en-US"/>
          </a:p>
          <a:p>
            <a:r>
              <a:rPr lang="en-US"/>
              <a:t>There will also be continuous upgrading and scaling of the blockchain infrastructure to accommodate growth and additional features.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/>
              <a:t>Educational Programs &amp; Community Workshops</a:t>
            </a:r>
            <a:endParaRPr lang="en-GB" altLang="en-US" b="1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09600" y="774065"/>
            <a:ext cx="10972800" cy="5353685"/>
          </a:xfrm>
        </p:spPr>
        <p:txBody>
          <a:bodyPr/>
          <a:lstStyle/>
          <a:p>
            <a:endParaRPr lang="en-US" b="1"/>
          </a:p>
          <a:p>
            <a:r>
              <a:rPr lang="en-US"/>
              <a:t>Needs Assessment</a:t>
            </a:r>
            <a:endParaRPr lang="en-US"/>
          </a:p>
          <a:p>
            <a:r>
              <a:rPr lang="en-US"/>
              <a:t>Partnerships</a:t>
            </a:r>
            <a:endParaRPr lang="en-US"/>
          </a:p>
          <a:p>
            <a:r>
              <a:rPr lang="en-US"/>
              <a:t>Pilot Programs</a:t>
            </a:r>
            <a:endParaRPr lang="en-US"/>
          </a:p>
          <a:p>
            <a:r>
              <a:rPr lang="en-US"/>
              <a:t>Community Engagement</a:t>
            </a:r>
            <a:endParaRPr lang="en-US"/>
          </a:p>
          <a:p>
            <a:r>
              <a:rPr lang="en-US"/>
              <a:t>Monitoring and Evaluation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b="1"/>
              <a:t>Vision</a:t>
            </a:r>
            <a:endParaRPr lang="en-GB" altLang="en-US" b="1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ensure every girl/woman in Africa has access to sanitary pads and the opportunity to learn and benefit from blockchain technology.</a:t>
            </a:r>
            <a:endParaRPr lang="en-US"/>
          </a:p>
          <a:p>
            <a:endParaRPr lang="en-GB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b="1"/>
              <a:t>Mission</a:t>
            </a:r>
            <a:endParaRPr lang="en-GB" altLang="en-US" b="1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altLang="en-US">
                <a:sym typeface="+mn-ea"/>
              </a:rPr>
              <a:t>Our in-development token p</a:t>
            </a:r>
            <a:r>
              <a:rPr lang="en-US">
                <a:sym typeface="+mn-ea"/>
              </a:rPr>
              <a:t>roject aims to create a sustainable and transparent system that empowers disadvantaged girls and women, ensuring they have the resources and opportunities to thrive</a:t>
            </a:r>
            <a:r>
              <a:rPr lang="en-GB" altLang="en-US">
                <a:sym typeface="+mn-ea"/>
              </a:rPr>
              <a:t> in their own personal space.</a:t>
            </a:r>
            <a:endParaRPr lang="en-GB" alt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b="1"/>
              <a:t>Goals</a:t>
            </a:r>
            <a:endParaRPr lang="en-GB" altLang="en-US" b="1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Ensure access to sanitary pads for disadvantaged girls and unemployed women in target</a:t>
            </a:r>
            <a:r>
              <a:rPr lang="en-GB" altLang="en-US"/>
              <a:t>ed</a:t>
            </a:r>
            <a:r>
              <a:rPr lang="en-US"/>
              <a:t> areas.</a:t>
            </a:r>
            <a:endParaRPr lang="en-US"/>
          </a:p>
          <a:p>
            <a:r>
              <a:rPr lang="en-US"/>
              <a:t>Educate girls and women on blockchain technology and its applications</a:t>
            </a:r>
            <a:r>
              <a:rPr lang="en-GB" altLang="en-US"/>
              <a:t> &amp; benefits</a:t>
            </a:r>
            <a:r>
              <a:rPr lang="en-US"/>
              <a:t>.</a:t>
            </a:r>
            <a:endParaRPr lang="en-US"/>
          </a:p>
          <a:p>
            <a:r>
              <a:rPr lang="en-US"/>
              <a:t>Foster a transparent and accountable system for managing donations and distribution.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b="1"/>
              <a:t>Objectives</a:t>
            </a:r>
            <a:endParaRPr lang="en-GB" altLang="en-US" b="1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Develop and distribute </a:t>
            </a:r>
            <a:r>
              <a:rPr lang="en-GB" altLang="en-US"/>
              <a:t>of our in-development </a:t>
            </a:r>
            <a:r>
              <a:rPr lang="en-US"/>
              <a:t>tokens.</a:t>
            </a:r>
            <a:endParaRPr lang="en-US"/>
          </a:p>
          <a:p>
            <a:r>
              <a:rPr lang="en-US"/>
              <a:t>Establish and manage a DAO for community-driven decision-making.</a:t>
            </a:r>
            <a:endParaRPr lang="en-US"/>
          </a:p>
          <a:p>
            <a:r>
              <a:rPr lang="en-US"/>
              <a:t>Partner with key stakeholders to ensure efficient distribution and support.</a:t>
            </a:r>
            <a:endParaRPr lang="en-US"/>
          </a:p>
          <a:p>
            <a:r>
              <a:rPr lang="en-US"/>
              <a:t>Launch educational initiatives and workshops on menstrual health and blockchain</a:t>
            </a:r>
            <a:r>
              <a:rPr lang="en-GB" altLang="en-US"/>
              <a:t> application system.</a:t>
            </a:r>
            <a:endParaRPr lang="en-GB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330" y="221615"/>
            <a:ext cx="10972800" cy="582613"/>
          </a:xfrm>
        </p:spPr>
        <p:txBody>
          <a:bodyPr/>
          <a:lstStyle/>
          <a:p>
            <a:r>
              <a:rPr lang="en-GB" altLang="en-US" b="1"/>
              <a:t>Abstract</a:t>
            </a:r>
            <a:endParaRPr lang="en-GB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This capstone project proposes</a:t>
            </a:r>
            <a:r>
              <a:rPr lang="en-GB" altLang="en-US" sz="2400"/>
              <a:t> </a:t>
            </a:r>
            <a:r>
              <a:rPr lang="en-US" sz="2400"/>
              <a:t>a blockchain-based system to empower school-going girls and unemployed women by providing access to sanitary pads and educational resources on blockchain technology. </a:t>
            </a:r>
            <a:endParaRPr lang="en-US" sz="2400"/>
          </a:p>
          <a:p>
            <a:r>
              <a:rPr lang="en-US" sz="2400"/>
              <a:t>This initiative addresses the dual challenges of menstrual hygiene management and digital literacy. </a:t>
            </a:r>
            <a:endParaRPr lang="en-US" sz="2400"/>
          </a:p>
          <a:p>
            <a:r>
              <a:rPr lang="en-US" sz="2400"/>
              <a:t>By leveraging blockchain's transparency, security, and efficiency, the project envisions creating a sustainable, decentralized ecosystem that ensures dignity and opportunity for girls and women. </a:t>
            </a:r>
            <a:endParaRPr lang="en-US" sz="2400"/>
          </a:p>
          <a:p>
            <a:r>
              <a:rPr lang="en-US" sz="2400"/>
              <a:t>The project will issue a specific token to facilitate transactions and track the distribution of sanitary pads, ensuring that the supply reaches the intended recipients.</a:t>
            </a:r>
            <a:endParaRPr lang="en-US" sz="2400"/>
          </a:p>
        </p:txBody>
      </p:sp>
    </p:spTree>
  </p:cSld>
  <p:clrMapOvr>
    <a:masterClrMapping/>
  </p:clrMapOvr>
  <p:transition advTm="3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>
                <a:sym typeface="+mn-ea"/>
              </a:rPr>
              <a:t>Token Name,Ticker &amp; Maximum Supply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b="1">
              <a:sym typeface="+mn-ea"/>
            </a:endParaRPr>
          </a:p>
          <a:p>
            <a:r>
              <a:rPr lang="en-GB" altLang="en-US" b="1">
                <a:sym typeface="+mn-ea"/>
              </a:rPr>
              <a:t>Token Name:</a:t>
            </a:r>
            <a:r>
              <a:rPr lang="en-GB" altLang="en-US">
                <a:sym typeface="+mn-ea"/>
              </a:rPr>
              <a:t> SpectraPad Token</a:t>
            </a:r>
            <a:endParaRPr lang="en-GB" altLang="en-US"/>
          </a:p>
          <a:p>
            <a:r>
              <a:rPr lang="en-GB" altLang="en-US" b="1">
                <a:sym typeface="+mn-ea"/>
              </a:rPr>
              <a:t>Token Ticker:</a:t>
            </a:r>
            <a:r>
              <a:rPr lang="en-GB" altLang="en-US">
                <a:sym typeface="+mn-ea"/>
              </a:rPr>
              <a:t> SPTPG</a:t>
            </a:r>
            <a:endParaRPr lang="en-GB" altLang="en-US"/>
          </a:p>
          <a:p>
            <a:r>
              <a:rPr lang="en-GB" altLang="en-US" b="1">
                <a:sym typeface="+mn-ea"/>
              </a:rPr>
              <a:t>Maximum Supply:</a:t>
            </a:r>
            <a:r>
              <a:rPr lang="en-GB" altLang="en-US">
                <a:sym typeface="+mn-ea"/>
              </a:rPr>
              <a:t> 1,000,000,000</a:t>
            </a:r>
            <a:endParaRPr lang="en-GB" altLang="en-US"/>
          </a:p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/>
              <a:t>Project Budget and Allocations $1,600,000</a:t>
            </a:r>
            <a:endParaRPr lang="en-GB" altLang="en-US" b="1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Development and Infrastructure: </a:t>
            </a:r>
            <a:r>
              <a:rPr lang="en-US" b="1"/>
              <a:t>$500,000</a:t>
            </a:r>
            <a:endParaRPr lang="en-US"/>
          </a:p>
          <a:p>
            <a:r>
              <a:rPr lang="en-US"/>
              <a:t>Partnerships and Collaborations: </a:t>
            </a:r>
            <a:r>
              <a:rPr lang="en-US" b="1"/>
              <a:t>$300,000</a:t>
            </a:r>
            <a:endParaRPr lang="en-US"/>
          </a:p>
          <a:p>
            <a:r>
              <a:rPr lang="en-US"/>
              <a:t>Marketing and Outreach: </a:t>
            </a:r>
            <a:r>
              <a:rPr lang="en-US" b="1"/>
              <a:t>$200,000</a:t>
            </a:r>
            <a:endParaRPr lang="en-US"/>
          </a:p>
          <a:p>
            <a:r>
              <a:rPr lang="en-US"/>
              <a:t>Educational Programs: </a:t>
            </a:r>
            <a:r>
              <a:rPr lang="en-US" b="1"/>
              <a:t>$300,000</a:t>
            </a:r>
            <a:endParaRPr lang="en-US"/>
          </a:p>
          <a:p>
            <a:r>
              <a:rPr lang="en-US"/>
              <a:t>Operational Costs: </a:t>
            </a:r>
            <a:r>
              <a:rPr lang="en-US" b="1"/>
              <a:t>$200,000</a:t>
            </a:r>
            <a:endParaRPr lang="en-US"/>
          </a:p>
          <a:p>
            <a:r>
              <a:rPr lang="en-US"/>
              <a:t>Contingency Fund: </a:t>
            </a:r>
            <a:r>
              <a:rPr lang="en-US" b="1"/>
              <a:t>$100,000</a:t>
            </a:r>
            <a:endParaRPr lang="en-US"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/>
              <a:t>Token Slogan and Description</a:t>
            </a:r>
            <a:endParaRPr lang="en-GB" altLang="en-US" b="1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09600" y="1043940"/>
            <a:ext cx="10972800" cy="5271135"/>
          </a:xfrm>
        </p:spPr>
        <p:txBody>
          <a:bodyPr/>
          <a:lstStyle/>
          <a:p>
            <a:r>
              <a:rPr lang="en-GB" altLang="en-US" sz="3100" b="1" i="1"/>
              <a:t>Slogan: ‘’Smart Pads, Smart Girls’’</a:t>
            </a:r>
            <a:endParaRPr lang="en-GB" altLang="en-US" sz="3100" b="1" i="1"/>
          </a:p>
          <a:p>
            <a:r>
              <a:rPr lang="en-GB" altLang="en-US" sz="3100" b="1"/>
              <a:t>Description:</a:t>
            </a:r>
            <a:r>
              <a:rPr lang="en-GB" altLang="en-US" sz="3100"/>
              <a:t> The SpectraPad Token (SPTPG) is a blockchain based cryptocurrency token designed to provide disadvantaged girls/women with sanitary pads through innovative blockchain technology but also empowering girls with the knowledge and resources to thrive. </a:t>
            </a:r>
            <a:endParaRPr lang="en-GB" altLang="en-US" sz="3100"/>
          </a:p>
          <a:p>
            <a:r>
              <a:rPr lang="en-GB" altLang="en-US" sz="3100"/>
              <a:t>By leveraging smart solutions for pad distribution, the project ensures that girls can focus on their education and personal development, leading to smarter, more capable future leaders.</a:t>
            </a:r>
            <a:endParaRPr lang="en-GB" altLang="en-US" sz="31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b="1">
                <a:sym typeface="+mn-ea"/>
              </a:rPr>
              <a:t>Project Launch Date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b="1">
              <a:sym typeface="+mn-ea"/>
            </a:endParaRPr>
          </a:p>
          <a:p>
            <a:pPr algn="ctr"/>
            <a:r>
              <a:rPr lang="en-GB" altLang="en-US" sz="4000" b="1">
                <a:sym typeface="+mn-ea"/>
              </a:rPr>
              <a:t>January 1, 2025</a:t>
            </a:r>
            <a:endParaRPr lang="en-GB" altLang="en-US" sz="4000" b="1"/>
          </a:p>
          <a:p>
            <a:pPr marL="0" indent="0">
              <a:buNone/>
            </a:pPr>
            <a:endParaRPr lang="en-US" sz="4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b="1"/>
              <a:t>Token Logo</a:t>
            </a:r>
            <a:endParaRPr lang="en-GB" altLang="en-US" b="1"/>
          </a:p>
        </p:txBody>
      </p:sp>
      <p:pic>
        <p:nvPicPr>
          <p:cNvPr id="10" name="Content Placeholder 9" descr="SpectraPad 1"/>
          <p:cNvPicPr>
            <a:picLocks noGrp="1" noChangeAspect="1"/>
          </p:cNvPicPr>
          <p:nvPr>
            <p:ph sz="quarter" idx="4"/>
          </p:nvPr>
        </p:nvPicPr>
        <p:blipFill>
          <a:blip r:embed="rId1"/>
          <a:stretch>
            <a:fillRect/>
          </a:stretch>
        </p:blipFill>
        <p:spPr>
          <a:xfrm>
            <a:off x="2144395" y="2345690"/>
            <a:ext cx="7526655" cy="280098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b="1"/>
              <a:t>Blockchain Oath</a:t>
            </a:r>
            <a:endParaRPr lang="en-GB" altLang="en-US" b="1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09600" y="773430"/>
            <a:ext cx="10972800" cy="5288280"/>
          </a:xfrm>
        </p:spPr>
        <p:txBody>
          <a:bodyPr/>
          <a:lstStyle/>
          <a:p>
            <a:pPr marL="0" indent="0">
              <a:buNone/>
            </a:pPr>
            <a:r>
              <a:rPr lang="en-GB" altLang="en-US" sz="2200"/>
              <a:t>We</a:t>
            </a:r>
            <a:r>
              <a:rPr lang="en-US" sz="2200"/>
              <a:t>, </a:t>
            </a:r>
            <a:r>
              <a:rPr lang="en-GB" altLang="en-US" sz="2200" b="1"/>
              <a:t>Lindiwe Manaka, Ntombi Mkhosi, Nyenyezi Bisimwa,Tiny Hambira &amp; Trust Muhau Mwendabai</a:t>
            </a:r>
            <a:r>
              <a:rPr lang="en-GB" altLang="en-US" sz="2200"/>
              <a:t> </a:t>
            </a:r>
            <a:r>
              <a:rPr lang="en-US" sz="2200"/>
              <a:t>solemnly swear to uphold the principles of transparency, security, and decentralization inherent in blockchain technology.</a:t>
            </a:r>
            <a:endParaRPr lang="en-US" sz="2200"/>
          </a:p>
          <a:p>
            <a:pPr marL="0" indent="0">
              <a:buNone/>
            </a:pPr>
            <a:r>
              <a:rPr lang="en-GB" altLang="en-US" sz="2200" b="1"/>
              <a:t>We</a:t>
            </a:r>
            <a:r>
              <a:rPr lang="en-US" sz="2200" b="1"/>
              <a:t> commit to:</a:t>
            </a:r>
            <a:endParaRPr lang="en-US" sz="2200" b="1"/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/>
              <a:t>Integrity:</a:t>
            </a:r>
            <a:r>
              <a:rPr lang="en-US" sz="2200"/>
              <a:t> Conduct all transactions and interactions with honesty and accountability.</a:t>
            </a:r>
            <a:endParaRPr lang="en-US" sz="2200"/>
          </a:p>
          <a:p>
            <a:r>
              <a:rPr lang="en-US" sz="2200" b="1"/>
              <a:t>Security:</a:t>
            </a:r>
            <a:r>
              <a:rPr lang="en-US" sz="2200"/>
              <a:t> Protect the privacy and data of all participants, ensuring robust security measures.</a:t>
            </a:r>
            <a:endParaRPr lang="en-US" sz="2200"/>
          </a:p>
          <a:p>
            <a:r>
              <a:rPr lang="en-US" sz="2200" b="1"/>
              <a:t>Innovation:</a:t>
            </a:r>
            <a:r>
              <a:rPr lang="en-US" sz="2200"/>
              <a:t> Embrace and drive forward technological advancements for the betterment of society.</a:t>
            </a:r>
            <a:endParaRPr lang="en-US" sz="2200"/>
          </a:p>
          <a:p>
            <a:r>
              <a:rPr lang="en-US" sz="2200" b="1"/>
              <a:t>Decentralization:</a:t>
            </a:r>
            <a:r>
              <a:rPr lang="en-US" sz="2200"/>
              <a:t> Support the fair and equitable distribution of power and resources.</a:t>
            </a:r>
            <a:endParaRPr lang="en-US" sz="2200"/>
          </a:p>
          <a:p>
            <a:r>
              <a:rPr lang="en-US" sz="2200" b="1"/>
              <a:t>Community:</a:t>
            </a:r>
            <a:r>
              <a:rPr lang="en-US" sz="2200"/>
              <a:t> Foster collaboration and inclusivity within the blockchain community.</a:t>
            </a:r>
            <a:endParaRPr lang="en-US" sz="2200"/>
          </a:p>
          <a:p>
            <a:pPr marL="0" indent="0">
              <a:buNone/>
            </a:pPr>
            <a:endParaRPr lang="en-US" sz="2200"/>
          </a:p>
          <a:p>
            <a:pPr marL="0" indent="0">
              <a:buNone/>
            </a:pPr>
            <a:r>
              <a:rPr lang="en-GB" altLang="en-US" sz="2200"/>
              <a:t>We </a:t>
            </a:r>
            <a:r>
              <a:rPr lang="en-US" sz="2200"/>
              <a:t>pledge to use blockchain technology ethically and responsibly, striving to create a more transparent, secure, and just world.</a:t>
            </a:r>
            <a:endParaRPr lang="en-US" sz="2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6012180" cy="69869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635" y="0"/>
            <a:ext cx="580263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165" y="635"/>
            <a:ext cx="5989320" cy="67754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/>
              <a:t>Capstone Defense Approval</a:t>
            </a:r>
            <a:r>
              <a:rPr lang="en-GB" altLang="en-US"/>
              <a:t> 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altLang="en-US"/>
              <a:t>Committee Members</a:t>
            </a:r>
            <a:endParaRPr lang="en-GB" altLang="en-US"/>
          </a:p>
          <a:p>
            <a:pPr marL="0" indent="0">
              <a:buNone/>
            </a:pPr>
            <a:r>
              <a:rPr lang="en-GB" altLang="en-US" b="1"/>
              <a:t>1.</a:t>
            </a:r>
            <a:r>
              <a:rPr lang="en-GB" altLang="en-US"/>
              <a:t> Lindiwe Manaka </a:t>
            </a:r>
            <a:endParaRPr lang="en-GB" altLang="en-US"/>
          </a:p>
          <a:p>
            <a:pPr marL="0" indent="0">
              <a:buNone/>
            </a:pPr>
            <a:r>
              <a:rPr lang="en-GB" altLang="en-US" b="1"/>
              <a:t>2.</a:t>
            </a:r>
            <a:r>
              <a:rPr lang="en-GB" altLang="en-US"/>
              <a:t> Ntombi Mkhosi</a:t>
            </a:r>
            <a:endParaRPr lang="en-GB" altLang="en-US"/>
          </a:p>
          <a:p>
            <a:pPr marL="0" indent="0">
              <a:buNone/>
            </a:pPr>
            <a:r>
              <a:rPr lang="en-GB" altLang="en-US" b="1"/>
              <a:t>3.</a:t>
            </a:r>
            <a:r>
              <a:rPr lang="en-GB" altLang="en-US"/>
              <a:t> Nyenyezi Bisimwa</a:t>
            </a:r>
            <a:endParaRPr lang="en-GB" altLang="en-US"/>
          </a:p>
          <a:p>
            <a:pPr marL="0" indent="0">
              <a:buNone/>
            </a:pPr>
            <a:r>
              <a:rPr lang="en-GB" altLang="en-US" b="1"/>
              <a:t>4.</a:t>
            </a:r>
            <a:r>
              <a:rPr lang="en-GB" altLang="en-US"/>
              <a:t> Tiny Hambira</a:t>
            </a:r>
            <a:endParaRPr lang="en-GB" altLang="en-US"/>
          </a:p>
          <a:p>
            <a:pPr marL="0" indent="0">
              <a:buNone/>
            </a:pPr>
            <a:r>
              <a:rPr lang="en-GB" altLang="en-US" b="1"/>
              <a:t>5. </a:t>
            </a:r>
            <a:r>
              <a:rPr lang="en-GB" altLang="en-US"/>
              <a:t>Trust Muhau Mwendabai</a:t>
            </a:r>
            <a:endParaRPr lang="en-GB" altLang="en-US"/>
          </a:p>
          <a:p>
            <a:pPr marL="0" indent="0">
              <a:buNone/>
            </a:pPr>
            <a:endParaRPr lang="en-GB" altLang="en-US"/>
          </a:p>
          <a:p>
            <a:pPr marL="0" indent="0">
              <a:buNone/>
            </a:pPr>
            <a:endParaRPr lang="en-GB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600" b="1"/>
              <a:t>Introduction</a:t>
            </a:r>
            <a:endParaRPr lang="en-GB" altLang="en-US" sz="3600" b="1"/>
          </a:p>
        </p:txBody>
      </p:sp>
      <p:pic>
        <p:nvPicPr>
          <p:cNvPr id="7" name="Content Placeholder 6" descr="School Girls Pirctures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253990" y="1551940"/>
            <a:ext cx="6207760" cy="4139565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altLang="en-US"/>
              <a:t>Access to sanitary pads is a significant challenge for many girls and women, particularly in developing regions. This issue not only affects their health but also their education and overall well-being. Additionally, the lack of digital literacy, especially regarding emerging technologies like blockchain,limits their opportunities for economic empowerment. This token project we are developing seeks to address these inter-connected problems through an innovative token-based approach that combines hygiene support with technology education.</a:t>
            </a:r>
            <a:endParaRPr lang="en-GB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40317" y="0"/>
            <a:ext cx="3932767" cy="1600200"/>
          </a:xfrm>
        </p:spPr>
        <p:txBody>
          <a:bodyPr/>
          <a:lstStyle/>
          <a:p>
            <a:r>
              <a:rPr lang="en-GB" altLang="en-US" b="1"/>
              <a:t>Problem Statement</a:t>
            </a:r>
            <a:endParaRPr lang="en-GB" altLang="en-US" b="1"/>
          </a:p>
        </p:txBody>
      </p:sp>
      <p:pic>
        <p:nvPicPr>
          <p:cNvPr id="7" name="Content Placeholder 6" descr="School Girl Unhappy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853305" y="1378585"/>
            <a:ext cx="6482715" cy="4323715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839470" y="1600200"/>
            <a:ext cx="3933825" cy="4429760"/>
          </a:xfrm>
        </p:spPr>
        <p:txBody>
          <a:bodyPr/>
          <a:lstStyle/>
          <a:p>
            <a:pPr>
              <a:buFont typeface="Arial" panose="020B0604020202020204" pitchFamily="34" charset="0"/>
            </a:pPr>
            <a:r>
              <a:rPr lang="en-US"/>
              <a:t>Many girls and women in Africa lack access to affordable sanitary pads, leading to health issues and absenteeism from school and work. Simultaneously, there is a significant digital divide, with many girls and women missing out on opportunities in the burgeoning field of blockchain technology. </a:t>
            </a:r>
            <a:endParaRPr lang="en-US"/>
          </a:p>
          <a:p>
            <a:pPr>
              <a:buFont typeface="Arial" panose="020B0604020202020204" pitchFamily="34" charset="0"/>
            </a:pPr>
            <a:r>
              <a:rPr lang="en-US"/>
              <a:t>The lack of transparency in traditional charitable initiatives further exacerbates these issues, as donors often lose trust due to mismanagement of funds. This project proposes a blockchain-based solution to streamline the distribution of sanitary pads ensuring they reach disadvantaged girls in a timely and transparent manner.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/>
              <a:t>Methodology and Solution To The Problem</a:t>
            </a:r>
            <a:endParaRPr lang="en-GB" altLang="en-US" b="1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09600" y="1372870"/>
            <a:ext cx="10972800" cy="475488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>
                <a:sym typeface="+mn-ea"/>
              </a:rPr>
              <a:t>The process involves:</a:t>
            </a:r>
            <a:r>
              <a:rPr lang="en-US">
                <a:sym typeface="+mn-ea"/>
              </a:rPr>
              <a:t> </a:t>
            </a:r>
            <a:endParaRPr lang="en-US">
              <a:sym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>
                <a:sym typeface="+mn-ea"/>
              </a:rPr>
              <a:t>Creating </a:t>
            </a:r>
            <a:r>
              <a:rPr lang="en-GB" altLang="en-US" b="1">
                <a:sym typeface="+mn-ea"/>
              </a:rPr>
              <a:t>T</a:t>
            </a:r>
            <a:r>
              <a:rPr lang="en-US" b="1">
                <a:sym typeface="+mn-ea"/>
              </a:rPr>
              <a:t>he </a:t>
            </a:r>
            <a:r>
              <a:rPr lang="en-GB" altLang="en-US" b="1">
                <a:sym typeface="+mn-ea"/>
              </a:rPr>
              <a:t>System F</a:t>
            </a:r>
            <a:r>
              <a:rPr lang="en-US" b="1">
                <a:sym typeface="+mn-ea"/>
              </a:rPr>
              <a:t>or </a:t>
            </a:r>
            <a:r>
              <a:rPr lang="en-GB" altLang="en-US" b="1">
                <a:sym typeface="+mn-ea"/>
              </a:rPr>
              <a:t>S</a:t>
            </a:r>
            <a:r>
              <a:rPr lang="en-US" b="1">
                <a:sym typeface="+mn-ea"/>
              </a:rPr>
              <a:t>anitary </a:t>
            </a:r>
            <a:r>
              <a:rPr lang="en-GB" altLang="en-US" b="1">
                <a:sym typeface="+mn-ea"/>
              </a:rPr>
              <a:t>P</a:t>
            </a:r>
            <a:r>
              <a:rPr lang="en-US" b="1">
                <a:sym typeface="+mn-ea"/>
              </a:rPr>
              <a:t>ad </a:t>
            </a:r>
            <a:r>
              <a:rPr lang="en-GB" altLang="en-US" b="1">
                <a:sym typeface="+mn-ea"/>
              </a:rPr>
              <a:t>A</a:t>
            </a:r>
            <a:r>
              <a:rPr lang="en-US" b="1">
                <a:sym typeface="+mn-ea"/>
              </a:rPr>
              <a:t>ccess.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This project will develop a blockchain-based token system to address the problem of distribution of pads in Africa through use of a dedicated token. 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The blockchain system will ensure accurate tracking and facilitating of transactions,ensuring transparency and accountability.  </a:t>
            </a:r>
            <a:endParaRPr lang="en-US"/>
          </a:p>
          <a:p>
            <a:pPr marL="0" indent="0">
              <a:buNone/>
            </a:pPr>
            <a:endParaRPr lang="en-US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Effective </a:t>
            </a:r>
            <a:r>
              <a:rPr lang="en-GB" altLang="en-US" b="1"/>
              <a:t>A</a:t>
            </a:r>
            <a:r>
              <a:rPr lang="en-US" b="1"/>
              <a:t>ccounting </a:t>
            </a:r>
            <a:r>
              <a:rPr lang="en-GB" altLang="en-US" b="1"/>
              <a:t>A</a:t>
            </a:r>
            <a:r>
              <a:rPr lang="en-US" b="1"/>
              <a:t>nd </a:t>
            </a:r>
            <a:r>
              <a:rPr lang="en-GB" altLang="en-US" b="1"/>
              <a:t>F</a:t>
            </a:r>
            <a:r>
              <a:rPr lang="en-US" b="1"/>
              <a:t>inancial </a:t>
            </a:r>
            <a:r>
              <a:rPr lang="en-GB" altLang="en-US" b="1"/>
              <a:t>M</a:t>
            </a:r>
            <a:r>
              <a:rPr lang="en-US" b="1"/>
              <a:t>anagement</a:t>
            </a:r>
            <a:endParaRPr lang="en-US" b="1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09600" y="894080"/>
            <a:ext cx="10972800" cy="5233670"/>
          </a:xfrm>
        </p:spPr>
        <p:txBody>
          <a:bodyPr/>
          <a:lstStyle/>
          <a:p>
            <a:pPr marL="0" indent="0">
              <a:buNone/>
            </a:pPr>
            <a:r>
              <a:rPr lang="en-GB" altLang="en-US"/>
              <a:t>Accounting System a</a:t>
            </a:r>
            <a:r>
              <a:rPr lang="en-US"/>
              <a:t>re crucial for</a:t>
            </a:r>
            <a:r>
              <a:rPr lang="en-GB" altLang="en-US"/>
              <a:t> our </a:t>
            </a:r>
            <a:r>
              <a:rPr lang="en-US"/>
              <a:t>Token</a:t>
            </a:r>
            <a:r>
              <a:rPr lang="en-GB" altLang="en-US"/>
              <a:t> </a:t>
            </a:r>
            <a:r>
              <a:rPr lang="en-US"/>
              <a:t>to ensure transparency and efficient use of resources. </a:t>
            </a:r>
            <a:r>
              <a:rPr lang="en-GB" altLang="en-US" b="1"/>
              <a:t>Establishing</a:t>
            </a:r>
            <a:r>
              <a:rPr lang="en-US" b="1"/>
              <a:t> </a:t>
            </a:r>
            <a:r>
              <a:rPr lang="en-GB" altLang="en-US" b="1"/>
              <a:t>a </a:t>
            </a:r>
            <a:r>
              <a:rPr lang="en-US" b="1"/>
              <a:t>DAO will: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Develop a robust financial management system to track donations, expenditures, and distribution of sanitary pads.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Implement regular financial audits to maintain transparency and build trust with stakeholders and donors.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GB" altLang="en-US"/>
              <a:t>C</a:t>
            </a:r>
            <a:r>
              <a:rPr lang="en-US"/>
              <a:t>reate financial reports that are publicly accessible through the blockchain, enhancing accountability.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/>
              <a:t>DAO Second Token Development</a:t>
            </a:r>
            <a:endParaRPr lang="en-GB" altLang="en-US" b="1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DAO members will also contribute to and vote on various aspects of the project. </a:t>
            </a:r>
            <a:endParaRPr lang="en-US"/>
          </a:p>
          <a:p>
            <a:endParaRPr lang="en-US"/>
          </a:p>
          <a:p>
            <a:r>
              <a:rPr lang="en-US"/>
              <a:t>Developing a second token (SHE-VOTE)</a:t>
            </a:r>
            <a:r>
              <a:rPr lang="en-GB" altLang="en-US"/>
              <a:t> </a:t>
            </a:r>
            <a:r>
              <a:rPr lang="en-US"/>
              <a:t>for DAO voting to ensure community-driven decisions.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7638</Words>
  <Application>WPS Presentation</Application>
  <PresentationFormat>Widescreen</PresentationFormat>
  <Paragraphs>164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Arial</vt:lpstr>
      <vt:lpstr>SimSun</vt:lpstr>
      <vt:lpstr>Wingdings</vt:lpstr>
      <vt:lpstr>Microsoft YaHei</vt:lpstr>
      <vt:lpstr>Arial Unicode MS</vt:lpstr>
      <vt:lpstr>Calibri</vt:lpstr>
      <vt:lpstr>Wingdings</vt:lpstr>
      <vt:lpstr>Orange Waves</vt:lpstr>
      <vt:lpstr>Blockchain-based Sanitary Dignity For Disadvantaged Girls/Women In Africa</vt:lpstr>
      <vt:lpstr>Abstract</vt:lpstr>
      <vt:lpstr>PowerPoint 演示文稿</vt:lpstr>
      <vt:lpstr>Capstone Defense Approval </vt:lpstr>
      <vt:lpstr>Introduction</vt:lpstr>
      <vt:lpstr>Problem Statement</vt:lpstr>
      <vt:lpstr>Methodology and Solution To The Problem</vt:lpstr>
      <vt:lpstr>Effective Accounting And Financial Management</vt:lpstr>
      <vt:lpstr>DAO Second Token Development</vt:lpstr>
      <vt:lpstr>Establishing Partnerships</vt:lpstr>
      <vt:lpstr>Partnership In General Will Ensure The Following</vt:lpstr>
      <vt:lpstr>Motivation To Encourage Partnerships</vt:lpstr>
      <vt:lpstr>Track Record and Token Distribution</vt:lpstr>
      <vt:lpstr>Digital Identification System On Blockchain</vt:lpstr>
      <vt:lpstr>Educational Programs &amp; Community Workshops</vt:lpstr>
      <vt:lpstr>Vision</vt:lpstr>
      <vt:lpstr>Mission</vt:lpstr>
      <vt:lpstr>Goals</vt:lpstr>
      <vt:lpstr>Objectives</vt:lpstr>
      <vt:lpstr>Token Name,Ticker &amp; Maximum Supply</vt:lpstr>
      <vt:lpstr>Project Budget and Allocations $1,600,000</vt:lpstr>
      <vt:lpstr>Token Slogan and Description</vt:lpstr>
      <vt:lpstr>Project Launch Date</vt:lpstr>
      <vt:lpstr>Token Logo</vt:lpstr>
      <vt:lpstr>Blockchain Oath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Lindiwe Manaka</dc:creator>
  <cp:lastModifiedBy>Trust M. Mwendabai</cp:lastModifiedBy>
  <cp:revision>31</cp:revision>
  <dcterms:created xsi:type="dcterms:W3CDTF">2024-07-12T10:28:00Z</dcterms:created>
  <dcterms:modified xsi:type="dcterms:W3CDTF">2024-09-17T13:01:57Z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AC391AE2C11C4AC9A3623AA43979CCDF_13</vt:lpwstr>
  </property>
  <property fmtid="{D5CDD505-2E9C-101B-9397-08002B2CF9AE}" pid="3" name="KSOProductBuildVer">
    <vt:lpwstr>2057-12.2.0.17562</vt:lpwstr>
  </property>
</Properties>
</file>