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268" r:id="rId3"/>
    <p:sldId id="269" r:id="rId4"/>
    <p:sldId id="270" r:id="rId5"/>
    <p:sldId id="271" r:id="rId6"/>
    <p:sldId id="272" r:id="rId7"/>
    <p:sldId id="274" r:id="rId8"/>
    <p:sldId id="275" r:id="rId9"/>
    <p:sldId id="276" r:id="rId10"/>
    <p:sldId id="277" r:id="rId11"/>
    <p:sldId id="278" r:id="rId12"/>
    <p:sldId id="279" r:id="rId13"/>
    <p:sldId id="280" r:id="rId14"/>
    <p:sldId id="281" r:id="rId15"/>
    <p:sldId id="28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44437-2BDE-40D6-AAD1-F612737BF9A5}" type="datetimeFigureOut">
              <a:rPr lang="zh-CN" altLang="en-US" smtClean="0"/>
              <a:t>2019/4/25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26B8D-CD8C-4F7E-BC34-2CBA696F8DAF}" type="slidenum">
              <a:rPr lang="zh-CN" altLang="en-US" smtClean="0"/>
              <a:t>‹#›</a:t>
            </a:fld>
            <a:endParaRPr lang="zh-CN" altLang="en-US"/>
          </a:p>
        </p:txBody>
      </p:sp>
    </p:spTree>
    <p:extLst>
      <p:ext uri="{BB962C8B-B14F-4D97-AF65-F5344CB8AC3E}">
        <p14:creationId xmlns:p14="http://schemas.microsoft.com/office/powerpoint/2010/main" val="490510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126B8D-CD8C-4F7E-BC34-2CBA696F8DAF}" type="slidenum">
              <a:rPr lang="zh-CN" altLang="en-US" smtClean="0"/>
              <a:t>1</a:t>
            </a:fld>
            <a:endParaRPr lang="zh-CN" altLang="en-US"/>
          </a:p>
        </p:txBody>
      </p:sp>
    </p:spTree>
    <p:extLst>
      <p:ext uri="{BB962C8B-B14F-4D97-AF65-F5344CB8AC3E}">
        <p14:creationId xmlns:p14="http://schemas.microsoft.com/office/powerpoint/2010/main" val="1464156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126B8D-CD8C-4F7E-BC34-2CBA696F8DAF}" type="slidenum">
              <a:rPr lang="zh-CN" altLang="en-US" smtClean="0"/>
              <a:t>5</a:t>
            </a:fld>
            <a:endParaRPr lang="zh-CN" altLang="en-US"/>
          </a:p>
        </p:txBody>
      </p:sp>
    </p:spTree>
    <p:extLst>
      <p:ext uri="{BB962C8B-B14F-4D97-AF65-F5344CB8AC3E}">
        <p14:creationId xmlns:p14="http://schemas.microsoft.com/office/powerpoint/2010/main" val="2155078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126B8D-CD8C-4F7E-BC34-2CBA696F8DAF}" type="slidenum">
              <a:rPr lang="zh-CN" altLang="en-US" smtClean="0"/>
              <a:t>11</a:t>
            </a:fld>
            <a:endParaRPr lang="zh-CN" altLang="en-US"/>
          </a:p>
        </p:txBody>
      </p:sp>
    </p:spTree>
    <p:extLst>
      <p:ext uri="{BB962C8B-B14F-4D97-AF65-F5344CB8AC3E}">
        <p14:creationId xmlns:p14="http://schemas.microsoft.com/office/powerpoint/2010/main" val="2960533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126B8D-CD8C-4F7E-BC34-2CBA696F8DAF}" type="slidenum">
              <a:rPr lang="zh-CN" altLang="en-US" smtClean="0"/>
              <a:t>12</a:t>
            </a:fld>
            <a:endParaRPr lang="zh-CN" altLang="en-US"/>
          </a:p>
        </p:txBody>
      </p:sp>
    </p:spTree>
    <p:extLst>
      <p:ext uri="{BB962C8B-B14F-4D97-AF65-F5344CB8AC3E}">
        <p14:creationId xmlns:p14="http://schemas.microsoft.com/office/powerpoint/2010/main" val="3879556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126B8D-CD8C-4F7E-BC34-2CBA696F8DAF}" type="slidenum">
              <a:rPr lang="zh-CN" altLang="en-US" smtClean="0"/>
              <a:t>13</a:t>
            </a:fld>
            <a:endParaRPr lang="zh-CN" altLang="en-US"/>
          </a:p>
        </p:txBody>
      </p:sp>
    </p:spTree>
    <p:extLst>
      <p:ext uri="{BB962C8B-B14F-4D97-AF65-F5344CB8AC3E}">
        <p14:creationId xmlns:p14="http://schemas.microsoft.com/office/powerpoint/2010/main" val="1939539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0EE6A5E-3AE2-4616-95CF-5E9DD173BBB2}" type="datetimeFigureOut">
              <a:rPr lang="zh-CN" altLang="en-US" smtClean="0"/>
              <a:t>2019/4/25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EE6A5E-3AE2-4616-95CF-5E9DD173BBB2}" type="datetimeFigureOut">
              <a:rPr lang="zh-CN" altLang="en-US" smtClean="0"/>
              <a:t>2019/4/25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EE6A5E-3AE2-4616-95CF-5E9DD173BBB2}" type="datetimeFigureOut">
              <a:rPr lang="zh-CN" altLang="en-US" smtClean="0"/>
              <a:t>2019/4/25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矩形 3"/>
          <p:cNvSpPr/>
          <p:nvPr userDrawn="1"/>
        </p:nvSpPr>
        <p:spPr>
          <a:xfrm>
            <a:off x="3592648" y="-1149154"/>
            <a:ext cx="986972" cy="464457"/>
          </a:xfrm>
          <a:prstGeom prst="rect">
            <a:avLst/>
          </a:prstGeom>
          <a:solidFill>
            <a:srgbClr val="8275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4" name="矩形 3"/>
          <p:cNvSpPr/>
          <p:nvPr userDrawn="1"/>
        </p:nvSpPr>
        <p:spPr>
          <a:xfrm>
            <a:off x="3592648" y="-1149154"/>
            <a:ext cx="986972" cy="464457"/>
          </a:xfrm>
          <a:prstGeom prst="rect">
            <a:avLst/>
          </a:prstGeom>
          <a:solidFill>
            <a:srgbClr val="8275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EE6A5E-3AE2-4616-95CF-5E9DD173BBB2}" type="datetimeFigureOut">
              <a:rPr lang="zh-CN" altLang="en-US" smtClean="0"/>
              <a:t>2019/4/25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EE6A5E-3AE2-4616-95CF-5E9DD173BBB2}" type="datetimeFigureOut">
              <a:rPr lang="zh-CN" altLang="en-US" smtClean="0"/>
              <a:t>2019/4/25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EE6A5E-3AE2-4616-95CF-5E9DD173BBB2}" type="datetimeFigureOut">
              <a:rPr lang="zh-CN" altLang="en-US" smtClean="0"/>
              <a:t>2019/4/25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EE6A5E-3AE2-4616-95CF-5E9DD173BBB2}" type="datetimeFigureOut">
              <a:rPr lang="zh-CN" altLang="en-US" smtClean="0"/>
              <a:t>2019/4/25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EE6A5E-3AE2-4616-95CF-5E9DD173BBB2}" type="datetimeFigureOut">
              <a:rPr lang="zh-CN" altLang="en-US" smtClean="0"/>
              <a:t>2019/4/25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EE6A5E-3AE2-4616-95CF-5E9DD173BBB2}" type="datetimeFigureOut">
              <a:rPr lang="zh-CN" altLang="en-US" smtClean="0"/>
              <a:t>2019/4/25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EE6A5E-3AE2-4616-95CF-5E9DD173BBB2}" type="datetimeFigureOut">
              <a:rPr lang="zh-CN" altLang="en-US" smtClean="0"/>
              <a:t>2019/4/25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EE6A5E-3AE2-4616-95CF-5E9DD173BBB2}" type="datetimeFigureOut">
              <a:rPr lang="zh-CN" altLang="en-US" smtClean="0"/>
              <a:t>2019/4/25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E6A5E-3AE2-4616-95CF-5E9DD173BBB2}" type="datetimeFigureOut">
              <a:rPr lang="zh-CN" altLang="en-US" smtClean="0"/>
              <a:t>2019/4/25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E21AD3-7B81-4EE6-AC3C-148629FC6B4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microsoft.com/office/2007/relationships/hdphoto" Target="../media/hdphoto1.wdp"/><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1.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BEBA8EAE-BF5A-486C-A8C5-ECC9F3942E4B}">
                <a14:imgProps xmlns:a14="http://schemas.microsoft.com/office/drawing/2010/main">
                  <a14:imgLayer r:embed="rId4">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5" name="文本框 4">
            <a:extLst>
              <a:ext uri="{FF2B5EF4-FFF2-40B4-BE49-F238E27FC236}">
                <a16:creationId xmlns="" xmlns:a16="http://schemas.microsoft.com/office/drawing/2014/main" id="{E1DA38E1-EC71-4A00-B96B-F969B748C7ED}"/>
              </a:ext>
            </a:extLst>
          </p:cNvPr>
          <p:cNvSpPr txBox="1"/>
          <p:nvPr/>
        </p:nvSpPr>
        <p:spPr>
          <a:xfrm>
            <a:off x="1339849" y="4109258"/>
            <a:ext cx="2441117" cy="707886"/>
          </a:xfrm>
          <a:prstGeom prst="rect">
            <a:avLst/>
          </a:prstGeom>
          <a:noFill/>
        </p:spPr>
        <p:txBody>
          <a:bodyPr wrap="none" rtlCol="0">
            <a:spAutoFit/>
          </a:bodyPr>
          <a:lstStyle/>
          <a:p>
            <a:pPr algn="ctr"/>
            <a:r>
              <a:rPr kumimoji="1" lang="en-US" altLang="zh-CN" sz="4000" dirty="0"/>
              <a:t>CONTENTS</a:t>
            </a:r>
            <a:endParaRPr kumimoji="1" lang="zh-CN" altLang="en-US" sz="4000" dirty="0"/>
          </a:p>
        </p:txBody>
      </p:sp>
      <p:sp>
        <p:nvSpPr>
          <p:cNvPr id="6" name="椭圆 5">
            <a:extLst>
              <a:ext uri="{FF2B5EF4-FFF2-40B4-BE49-F238E27FC236}">
                <a16:creationId xmlns="" xmlns:a16="http://schemas.microsoft.com/office/drawing/2014/main" id="{35178CFA-5843-4F00-9299-A599DEF6A34E}"/>
              </a:ext>
            </a:extLst>
          </p:cNvPr>
          <p:cNvSpPr/>
          <p:nvPr/>
        </p:nvSpPr>
        <p:spPr>
          <a:xfrm>
            <a:off x="5152784" y="1833838"/>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panose="020B0503020204020204" charset="-122"/>
              </a:rPr>
              <a:t>1</a:t>
            </a:r>
            <a:endParaRPr kumimoji="1" lang="zh-CN" altLang="en-US" sz="3200" b="1" i="0" u="none" strike="noStrike" kern="0" cap="none" spc="0" normalizeH="0" baseline="0" noProof="0" dirty="0">
              <a:ln>
                <a:noFill/>
              </a:ln>
              <a:solidFill>
                <a:srgbClr val="FFFFFF"/>
              </a:solidFill>
              <a:effectLst/>
              <a:uLnTx/>
              <a:uFillTx/>
              <a:latin typeface="Century Gothic"/>
              <a:ea typeface="微软雅黑" panose="020B0503020204020204" charset="-122"/>
            </a:endParaRPr>
          </a:p>
        </p:txBody>
      </p:sp>
      <p:sp>
        <p:nvSpPr>
          <p:cNvPr id="7" name="椭圆 6">
            <a:extLst>
              <a:ext uri="{FF2B5EF4-FFF2-40B4-BE49-F238E27FC236}">
                <a16:creationId xmlns="" xmlns:a16="http://schemas.microsoft.com/office/drawing/2014/main" id="{43FC7FDC-5718-4125-8099-3D54AB84879C}"/>
              </a:ext>
            </a:extLst>
          </p:cNvPr>
          <p:cNvSpPr/>
          <p:nvPr/>
        </p:nvSpPr>
        <p:spPr>
          <a:xfrm>
            <a:off x="5152784" y="2719041"/>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panose="020B0503020204020204" charset="-122"/>
              </a:rPr>
              <a:t>2</a:t>
            </a:r>
            <a:endParaRPr kumimoji="1" lang="zh-CN" altLang="en-US" sz="3200" b="1" i="0" u="none" strike="noStrike" kern="0" cap="none" spc="0" normalizeH="0" baseline="0" noProof="0" dirty="0">
              <a:ln>
                <a:noFill/>
              </a:ln>
              <a:solidFill>
                <a:srgbClr val="FFFFFF"/>
              </a:solidFill>
              <a:effectLst/>
              <a:uLnTx/>
              <a:uFillTx/>
              <a:latin typeface="Century Gothic"/>
              <a:ea typeface="微软雅黑" panose="020B0503020204020204" charset="-122"/>
            </a:endParaRPr>
          </a:p>
        </p:txBody>
      </p:sp>
      <p:sp>
        <p:nvSpPr>
          <p:cNvPr id="8" name="椭圆 7">
            <a:extLst>
              <a:ext uri="{FF2B5EF4-FFF2-40B4-BE49-F238E27FC236}">
                <a16:creationId xmlns="" xmlns:a16="http://schemas.microsoft.com/office/drawing/2014/main" id="{8F17868F-184B-4A41-BA28-FBE9C43C0994}"/>
              </a:ext>
            </a:extLst>
          </p:cNvPr>
          <p:cNvSpPr/>
          <p:nvPr/>
        </p:nvSpPr>
        <p:spPr>
          <a:xfrm>
            <a:off x="5152784" y="3632233"/>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panose="020B0503020204020204" charset="-122"/>
              </a:rPr>
              <a:t>3</a:t>
            </a:r>
            <a:endParaRPr kumimoji="1" lang="zh-CN" altLang="en-US" sz="3200" b="1" i="0" u="none" strike="noStrike" kern="0" cap="none" spc="0" normalizeH="0" baseline="0" noProof="0" dirty="0">
              <a:ln>
                <a:noFill/>
              </a:ln>
              <a:solidFill>
                <a:srgbClr val="FFFFFF"/>
              </a:solidFill>
              <a:effectLst/>
              <a:uLnTx/>
              <a:uFillTx/>
              <a:latin typeface="Century Gothic"/>
              <a:ea typeface="微软雅黑" panose="020B0503020204020204" charset="-122"/>
            </a:endParaRPr>
          </a:p>
        </p:txBody>
      </p:sp>
      <p:sp>
        <p:nvSpPr>
          <p:cNvPr id="9" name="文本框 8">
            <a:extLst>
              <a:ext uri="{FF2B5EF4-FFF2-40B4-BE49-F238E27FC236}">
                <a16:creationId xmlns="" xmlns:a16="http://schemas.microsoft.com/office/drawing/2014/main" id="{07FFB8A9-3040-4F06-91EE-916B85109AA3}"/>
              </a:ext>
            </a:extLst>
          </p:cNvPr>
          <p:cNvSpPr txBox="1"/>
          <p:nvPr/>
        </p:nvSpPr>
        <p:spPr>
          <a:xfrm>
            <a:off x="993313" y="2282911"/>
            <a:ext cx="3134191" cy="1862048"/>
          </a:xfrm>
          <a:prstGeom prst="rect">
            <a:avLst/>
          </a:prstGeom>
          <a:noFill/>
        </p:spPr>
        <p:txBody>
          <a:bodyPr wrap="none" rtlCol="0">
            <a:spAutoFit/>
          </a:bodyPr>
          <a:lstStyle/>
          <a:p>
            <a:pPr algn="ctr"/>
            <a:r>
              <a:rPr kumimoji="1" lang="zh-CN" altLang="en-US" sz="11500" b="1" dirty="0">
                <a:latin typeface="微软雅黑" panose="020B0503020204020204" charset="-122"/>
                <a:ea typeface="微软雅黑" panose="020B0503020204020204" charset="-122"/>
                <a:cs typeface="微软雅黑" panose="020B0503020204020204" charset="-122"/>
              </a:rPr>
              <a:t>目录</a:t>
            </a:r>
          </a:p>
        </p:txBody>
      </p:sp>
      <p:sp>
        <p:nvSpPr>
          <p:cNvPr id="10" name="文本框 9"/>
          <p:cNvSpPr txBox="1"/>
          <p:nvPr/>
        </p:nvSpPr>
        <p:spPr>
          <a:xfrm>
            <a:off x="6167120" y="1833838"/>
            <a:ext cx="1005403" cy="584775"/>
          </a:xfrm>
          <a:prstGeom prst="rect">
            <a:avLst/>
          </a:prstGeom>
          <a:noFill/>
        </p:spPr>
        <p:txBody>
          <a:bodyPr wrap="none" rtlCol="0">
            <a:spAutoFit/>
          </a:bodyPr>
          <a:lstStyle/>
          <a:p>
            <a:r>
              <a:rPr lang="zh-CN" altLang="en-US" sz="3200" dirty="0" smtClean="0"/>
              <a:t>背景</a:t>
            </a:r>
            <a:endParaRPr lang="zh-CN" altLang="en-US" sz="3200" dirty="0"/>
          </a:p>
        </p:txBody>
      </p:sp>
      <p:sp>
        <p:nvSpPr>
          <p:cNvPr id="11" name="文本框 10"/>
          <p:cNvSpPr txBox="1"/>
          <p:nvPr/>
        </p:nvSpPr>
        <p:spPr>
          <a:xfrm>
            <a:off x="6167119" y="2719041"/>
            <a:ext cx="1826141" cy="584775"/>
          </a:xfrm>
          <a:prstGeom prst="rect">
            <a:avLst/>
          </a:prstGeom>
          <a:noFill/>
        </p:spPr>
        <p:txBody>
          <a:bodyPr wrap="none" rtlCol="0">
            <a:spAutoFit/>
          </a:bodyPr>
          <a:lstStyle/>
          <a:p>
            <a:r>
              <a:rPr lang="zh-CN" altLang="en-US" sz="3200" dirty="0" smtClean="0"/>
              <a:t>算法介绍</a:t>
            </a:r>
            <a:endParaRPr lang="zh-CN" altLang="en-US" sz="3200" dirty="0"/>
          </a:p>
        </p:txBody>
      </p:sp>
      <p:sp>
        <p:nvSpPr>
          <p:cNvPr id="13" name="文本框 12"/>
          <p:cNvSpPr txBox="1"/>
          <p:nvPr/>
        </p:nvSpPr>
        <p:spPr>
          <a:xfrm>
            <a:off x="6167118" y="3632233"/>
            <a:ext cx="1826141" cy="584775"/>
          </a:xfrm>
          <a:prstGeom prst="rect">
            <a:avLst/>
          </a:prstGeom>
          <a:noFill/>
        </p:spPr>
        <p:txBody>
          <a:bodyPr wrap="none" rtlCol="0">
            <a:spAutoFit/>
          </a:bodyPr>
          <a:lstStyle/>
          <a:p>
            <a:r>
              <a:rPr lang="zh-CN" altLang="en-US" sz="3200" dirty="0" smtClean="0"/>
              <a:t>发展状况</a:t>
            </a:r>
            <a:endParaRPr lang="zh-CN" altLang="en-US" sz="3200" dirty="0"/>
          </a:p>
        </p:txBody>
      </p:sp>
      <p:sp>
        <p:nvSpPr>
          <p:cNvPr id="14" name="椭圆 13">
            <a:extLst>
              <a:ext uri="{FF2B5EF4-FFF2-40B4-BE49-F238E27FC236}">
                <a16:creationId xmlns="" xmlns:a16="http://schemas.microsoft.com/office/drawing/2014/main" id="{8F17868F-184B-4A41-BA28-FBE9C43C0994}"/>
              </a:ext>
            </a:extLst>
          </p:cNvPr>
          <p:cNvSpPr/>
          <p:nvPr/>
        </p:nvSpPr>
        <p:spPr>
          <a:xfrm>
            <a:off x="5194380" y="4545425"/>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kern="0" dirty="0">
                <a:solidFill>
                  <a:srgbClr val="FFFFFF"/>
                </a:solidFill>
                <a:latin typeface="Century Gothic"/>
                <a:ea typeface="微软雅黑" panose="020B0503020204020204" charset="-122"/>
              </a:rPr>
              <a:t>4</a:t>
            </a:r>
            <a:endParaRPr kumimoji="1" lang="zh-CN" altLang="en-US" sz="3200" b="1" i="0" u="none" strike="noStrike" kern="0" cap="none" spc="0" normalizeH="0" baseline="0" noProof="0" dirty="0">
              <a:ln>
                <a:noFill/>
              </a:ln>
              <a:solidFill>
                <a:srgbClr val="FFFFFF"/>
              </a:solidFill>
              <a:effectLst/>
              <a:uLnTx/>
              <a:uFillTx/>
              <a:latin typeface="Century Gothic"/>
              <a:ea typeface="微软雅黑" panose="020B0503020204020204" charset="-122"/>
            </a:endParaRPr>
          </a:p>
        </p:txBody>
      </p:sp>
      <p:sp>
        <p:nvSpPr>
          <p:cNvPr id="15" name="文本框 14"/>
          <p:cNvSpPr txBox="1"/>
          <p:nvPr/>
        </p:nvSpPr>
        <p:spPr>
          <a:xfrm>
            <a:off x="6167117" y="4524756"/>
            <a:ext cx="1005403" cy="584775"/>
          </a:xfrm>
          <a:prstGeom prst="rect">
            <a:avLst/>
          </a:prstGeom>
          <a:noFill/>
        </p:spPr>
        <p:txBody>
          <a:bodyPr wrap="none" rtlCol="0">
            <a:spAutoFit/>
          </a:bodyPr>
          <a:lstStyle/>
          <a:p>
            <a:r>
              <a:rPr lang="zh-CN" altLang="en-US" sz="3200" dirty="0" smtClean="0"/>
              <a:t>总结</a:t>
            </a:r>
            <a:endParaRPr lang="zh-CN"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2" name="文本框 1"/>
          <p:cNvSpPr txBox="1"/>
          <p:nvPr/>
        </p:nvSpPr>
        <p:spPr>
          <a:xfrm>
            <a:off x="144855" y="923453"/>
            <a:ext cx="3293337" cy="954107"/>
          </a:xfrm>
          <a:prstGeom prst="rect">
            <a:avLst/>
          </a:prstGeom>
          <a:noFill/>
        </p:spPr>
        <p:txBody>
          <a:bodyPr wrap="none" rtlCol="0">
            <a:spAutoFit/>
          </a:bodyPr>
          <a:lstStyle/>
          <a:p>
            <a:r>
              <a:rPr lang="en-US" altLang="zh-CN" sz="2800" b="1" dirty="0"/>
              <a:t>Finding Similar Users</a:t>
            </a:r>
          </a:p>
          <a:p>
            <a:endParaRPr lang="zh-CN" altLang="en-US" sz="2800" dirty="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0153" y="923453"/>
            <a:ext cx="5999611" cy="3374781"/>
          </a:xfrm>
          <a:prstGeom prst="rect">
            <a:avLst/>
          </a:prstGeom>
        </p:spPr>
      </p:pic>
      <p:sp>
        <p:nvSpPr>
          <p:cNvPr id="4" name="文本框 3"/>
          <p:cNvSpPr txBox="1"/>
          <p:nvPr/>
        </p:nvSpPr>
        <p:spPr>
          <a:xfrm>
            <a:off x="144855" y="1714598"/>
            <a:ext cx="5531668" cy="1692771"/>
          </a:xfrm>
          <a:prstGeom prst="rect">
            <a:avLst/>
          </a:prstGeom>
          <a:noFill/>
        </p:spPr>
        <p:txBody>
          <a:bodyPr wrap="square" rtlCol="0">
            <a:spAutoFit/>
          </a:bodyPr>
          <a:lstStyle/>
          <a:p>
            <a:r>
              <a:rPr lang="en-US" altLang="zh-CN" dirty="0"/>
              <a:t> </a:t>
            </a:r>
            <a:r>
              <a:rPr lang="en-US" altLang="zh-CN" sz="2400" dirty="0"/>
              <a:t>“one-hot encoded filter</a:t>
            </a:r>
            <a:r>
              <a:rPr lang="en-US" altLang="zh-CN" sz="2000" dirty="0"/>
              <a:t>” to apply the scaling Tom gave to each of the four attributes </a:t>
            </a:r>
            <a:endParaRPr lang="en-US" altLang="zh-CN" sz="2000" dirty="0" smtClean="0"/>
          </a:p>
          <a:p>
            <a:r>
              <a:rPr lang="en-US" altLang="zh-CN" sz="2000" dirty="0" smtClean="0"/>
              <a:t>(</a:t>
            </a:r>
            <a:r>
              <a:rPr lang="en-US" altLang="zh-CN" sz="2000" dirty="0"/>
              <a:t>Age, Gender, Location, Occupation) above.</a:t>
            </a:r>
            <a:r>
              <a:rPr lang="en-US" altLang="zh-CN" dirty="0"/>
              <a:t> </a:t>
            </a:r>
            <a:endParaRPr lang="en-US" altLang="zh-CN" dirty="0" smtClean="0"/>
          </a:p>
          <a:p>
            <a:r>
              <a:rPr lang="en-US" altLang="zh-CN" sz="2000" dirty="0"/>
              <a:t>normalized scaled </a:t>
            </a:r>
            <a:r>
              <a:rPr lang="en-US" altLang="zh-CN" sz="2000" dirty="0" smtClean="0"/>
              <a:t>value</a:t>
            </a:r>
          </a:p>
          <a:p>
            <a:r>
              <a:rPr lang="en-US" altLang="zh-CN" dirty="0" smtClean="0"/>
              <a:t>1</a:t>
            </a:r>
            <a:r>
              <a:rPr lang="zh-CN" altLang="en-US" dirty="0" smtClean="0"/>
              <a:t>表示有这个属性，</a:t>
            </a:r>
            <a:r>
              <a:rPr lang="en-US" altLang="zh-CN" dirty="0" smtClean="0"/>
              <a:t>0</a:t>
            </a:r>
            <a:r>
              <a:rPr lang="zh-CN" altLang="en-US" dirty="0" smtClean="0"/>
              <a:t>表示没有</a:t>
            </a:r>
            <a:endParaRPr lang="zh-CN" altLang="en-US" dirty="0"/>
          </a:p>
        </p:txBody>
      </p:sp>
      <p:sp>
        <p:nvSpPr>
          <p:cNvPr id="5" name="文本框 4"/>
          <p:cNvSpPr txBox="1"/>
          <p:nvPr/>
        </p:nvSpPr>
        <p:spPr>
          <a:xfrm>
            <a:off x="144855" y="3429073"/>
            <a:ext cx="5531668" cy="1046440"/>
          </a:xfrm>
          <a:prstGeom prst="rect">
            <a:avLst/>
          </a:prstGeom>
          <a:noFill/>
        </p:spPr>
        <p:txBody>
          <a:bodyPr wrap="square" rtlCol="0">
            <a:spAutoFit/>
          </a:bodyPr>
          <a:lstStyle/>
          <a:p>
            <a:r>
              <a:rPr lang="en-US" altLang="zh-CN" sz="2200" dirty="0" smtClean="0"/>
              <a:t>Use </a:t>
            </a:r>
            <a:r>
              <a:rPr lang="en-US" altLang="zh-CN" sz="2200" dirty="0"/>
              <a:t>a cosine similarity function to take the most similar user profiles to </a:t>
            </a:r>
            <a:r>
              <a:rPr lang="en-US" altLang="zh-CN" sz="2200" dirty="0" smtClean="0"/>
              <a:t>User’s </a:t>
            </a:r>
            <a:r>
              <a:rPr lang="en-US" altLang="zh-CN" sz="2200" dirty="0"/>
              <a:t>new </a:t>
            </a:r>
            <a:r>
              <a:rPr lang="en-US" altLang="zh-CN" sz="2200" dirty="0" smtClean="0"/>
              <a:t>matrix</a:t>
            </a:r>
          </a:p>
          <a:p>
            <a:r>
              <a:rPr lang="zh-CN" altLang="en-US" sz="1600" dirty="0" smtClean="0"/>
              <a:t>使用余弦相似度</a:t>
            </a:r>
            <a:endParaRPr lang="zh-CN" altLang="en-US" sz="1600" dirty="0"/>
          </a:p>
        </p:txBody>
      </p:sp>
      <p:sp>
        <p:nvSpPr>
          <p:cNvPr id="6" name="文本框 5"/>
          <p:cNvSpPr txBox="1"/>
          <p:nvPr/>
        </p:nvSpPr>
        <p:spPr>
          <a:xfrm>
            <a:off x="235390" y="5214797"/>
            <a:ext cx="11036174" cy="954107"/>
          </a:xfrm>
          <a:prstGeom prst="rect">
            <a:avLst/>
          </a:prstGeom>
          <a:noFill/>
        </p:spPr>
        <p:txBody>
          <a:bodyPr wrap="square" rtlCol="0">
            <a:spAutoFit/>
          </a:bodyPr>
          <a:lstStyle/>
          <a:p>
            <a:r>
              <a:rPr lang="en-US" altLang="zh-CN" sz="2000" dirty="0" smtClean="0"/>
              <a:t>This </a:t>
            </a:r>
            <a:r>
              <a:rPr lang="en-US" altLang="zh-CN" sz="2000" dirty="0"/>
              <a:t>is fine for continuous values like age, which fall on a continuous scale and are easy to normalize, one-hot encoding is not ideal for categorical data like </a:t>
            </a:r>
            <a:r>
              <a:rPr lang="en-US" altLang="zh-CN" sz="2000" dirty="0" smtClean="0"/>
              <a:t>occupation</a:t>
            </a:r>
          </a:p>
          <a:p>
            <a:r>
              <a:rPr lang="zh-CN" altLang="en-US" sz="1600" dirty="0" smtClean="0"/>
              <a:t>对年</a:t>
            </a:r>
            <a:r>
              <a:rPr lang="zh-CN" altLang="en-US" sz="1600" dirty="0"/>
              <a:t>龄这样的连续值很好，这些值是连续的</a:t>
            </a:r>
            <a:r>
              <a:rPr lang="zh-CN" altLang="en-US" sz="1600" dirty="0" smtClean="0"/>
              <a:t>，易</a:t>
            </a:r>
            <a:r>
              <a:rPr lang="zh-CN" altLang="en-US" sz="1600" dirty="0"/>
              <a:t>于标准化</a:t>
            </a:r>
            <a:r>
              <a:rPr lang="zh-CN" altLang="en-US" sz="1600" dirty="0" smtClean="0"/>
              <a:t>，对</a:t>
            </a:r>
            <a:r>
              <a:rPr lang="zh-CN" altLang="en-US" sz="1600" dirty="0"/>
              <a:t>于职业等分类数据并不理</a:t>
            </a:r>
            <a:r>
              <a:rPr lang="zh-CN" altLang="en-US" sz="1600" dirty="0" smtClean="0"/>
              <a:t>想。</a:t>
            </a:r>
            <a:endParaRPr lang="zh-CN" altLang="en-US" sz="1600" dirty="0"/>
          </a:p>
        </p:txBody>
      </p:sp>
    </p:spTree>
    <p:extLst>
      <p:ext uri="{BB962C8B-B14F-4D97-AF65-F5344CB8AC3E}">
        <p14:creationId xmlns:p14="http://schemas.microsoft.com/office/powerpoint/2010/main" val="312659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BEBA8EAE-BF5A-486C-A8C5-ECC9F3942E4B}">
                <a14:imgProps xmlns:a14="http://schemas.microsoft.com/office/drawing/2010/main">
                  <a14:imgLayer r:embed="rId4">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6256" y="3730028"/>
            <a:ext cx="4718312" cy="1404392"/>
          </a:xfrm>
          <a:prstGeom prst="rect">
            <a:avLst/>
          </a:prstGeom>
        </p:spPr>
      </p:pic>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46256" y="5159206"/>
            <a:ext cx="4922065" cy="1485971"/>
          </a:xfrm>
          <a:prstGeom prst="rect">
            <a:avLst/>
          </a:prstGeom>
        </p:spPr>
      </p:pic>
      <p:sp>
        <p:nvSpPr>
          <p:cNvPr id="4" name="文本框 3"/>
          <p:cNvSpPr txBox="1"/>
          <p:nvPr/>
        </p:nvSpPr>
        <p:spPr>
          <a:xfrm>
            <a:off x="434566" y="4432224"/>
            <a:ext cx="5984340" cy="2031325"/>
          </a:xfrm>
          <a:prstGeom prst="rect">
            <a:avLst/>
          </a:prstGeom>
          <a:noFill/>
        </p:spPr>
        <p:txBody>
          <a:bodyPr wrap="square" rtlCol="0">
            <a:spAutoFit/>
          </a:bodyPr>
          <a:lstStyle/>
          <a:p>
            <a:r>
              <a:rPr lang="zh-CN" altLang="en-US" dirty="0" smtClean="0"/>
              <a:t>一</a:t>
            </a:r>
            <a:r>
              <a:rPr lang="zh-CN" altLang="en-US" dirty="0"/>
              <a:t>类</a:t>
            </a:r>
            <a:r>
              <a:rPr lang="zh-CN" altLang="en-US" dirty="0" smtClean="0"/>
              <a:t>是传</a:t>
            </a:r>
            <a:r>
              <a:rPr lang="zh-CN" altLang="en-US" dirty="0"/>
              <a:t>统的推荐系统（下</a:t>
            </a:r>
            <a:r>
              <a:rPr lang="zh-CN" altLang="en-US" dirty="0" smtClean="0"/>
              <a:t>图</a:t>
            </a:r>
            <a:r>
              <a:rPr lang="en-US" altLang="zh-CN" dirty="0" smtClean="0"/>
              <a:t>a</a:t>
            </a:r>
            <a:r>
              <a:rPr lang="zh-CN" altLang="en-US" dirty="0" smtClean="0"/>
              <a:t>），</a:t>
            </a:r>
            <a:r>
              <a:rPr lang="zh-CN" altLang="en-US" dirty="0"/>
              <a:t>将重心放在提高推荐准确性上，与推荐对象的沟通考虑得</a:t>
            </a:r>
            <a:r>
              <a:rPr lang="zh-CN" altLang="en-US" dirty="0" smtClean="0"/>
              <a:t>不够。</a:t>
            </a:r>
            <a:endParaRPr lang="en-US" altLang="zh-CN" dirty="0" smtClean="0"/>
          </a:p>
          <a:p>
            <a:r>
              <a:rPr lang="zh-CN" altLang="en-US" dirty="0" smtClean="0"/>
              <a:t>另</a:t>
            </a:r>
            <a:r>
              <a:rPr lang="zh-CN" altLang="en-US" dirty="0"/>
              <a:t>一类</a:t>
            </a:r>
            <a:r>
              <a:rPr lang="zh-CN" altLang="en-US" dirty="0" smtClean="0"/>
              <a:t>是这</a:t>
            </a:r>
            <a:r>
              <a:rPr lang="zh-CN" altLang="en-US" dirty="0"/>
              <a:t>种可解释的推荐系统（下</a:t>
            </a:r>
            <a:r>
              <a:rPr lang="zh-CN" altLang="en-US" dirty="0" smtClean="0"/>
              <a:t>图</a:t>
            </a:r>
            <a:r>
              <a:rPr lang="en-US" altLang="zh-CN" dirty="0" smtClean="0"/>
              <a:t>b</a:t>
            </a:r>
            <a:r>
              <a:rPr lang="zh-CN" altLang="en-US" dirty="0" smtClean="0"/>
              <a:t>），</a:t>
            </a:r>
            <a:r>
              <a:rPr lang="zh-CN" altLang="en-US" dirty="0"/>
              <a:t>能够以用户容易接受的方式（话家常），充分抓住用户心</a:t>
            </a:r>
            <a:r>
              <a:rPr lang="zh-CN" altLang="en-US" dirty="0" smtClean="0"/>
              <a:t>理给</a:t>
            </a:r>
            <a:r>
              <a:rPr lang="zh-CN" altLang="en-US" dirty="0"/>
              <a:t>出适当的例</a:t>
            </a:r>
            <a:r>
              <a:rPr lang="zh-CN" altLang="en-US" dirty="0" smtClean="0"/>
              <a:t>子与</a:t>
            </a:r>
            <a:r>
              <a:rPr lang="zh-CN" altLang="en-US" dirty="0"/>
              <a:t>用户沟通。研究发现，这样的系统不仅能够提升系统透明度，还能够提高用户对系统的信任和接受程度 、用户选择体验推荐产品的概率以及用户满意程度等等。</a:t>
            </a:r>
          </a:p>
        </p:txBody>
      </p:sp>
      <p:sp>
        <p:nvSpPr>
          <p:cNvPr id="16" name="文本框 15"/>
          <p:cNvSpPr txBox="1"/>
          <p:nvPr/>
        </p:nvSpPr>
        <p:spPr>
          <a:xfrm>
            <a:off x="280658" y="705394"/>
            <a:ext cx="2339102" cy="461665"/>
          </a:xfrm>
          <a:prstGeom prst="rect">
            <a:avLst/>
          </a:prstGeom>
          <a:noFill/>
        </p:spPr>
        <p:txBody>
          <a:bodyPr wrap="none" rtlCol="0">
            <a:spAutoFit/>
          </a:bodyPr>
          <a:lstStyle/>
          <a:p>
            <a:r>
              <a:rPr lang="zh-CN" altLang="en-US" sz="2400" dirty="0" smtClean="0"/>
              <a:t>微软亚洲研究院</a:t>
            </a:r>
            <a:endParaRPr lang="zh-CN" altLang="en-US" sz="2400" dirty="0"/>
          </a:p>
        </p:txBody>
      </p:sp>
      <p:pic>
        <p:nvPicPr>
          <p:cNvPr id="18" name="图片 17"/>
          <p:cNvPicPr>
            <a:picLocks noChangeAspect="1"/>
          </p:cNvPicPr>
          <p:nvPr/>
        </p:nvPicPr>
        <p:blipFill>
          <a:blip r:embed="rId7"/>
          <a:stretch>
            <a:fillRect/>
          </a:stretch>
        </p:blipFill>
        <p:spPr>
          <a:xfrm>
            <a:off x="303291" y="1357018"/>
            <a:ext cx="7034542" cy="1030868"/>
          </a:xfrm>
          <a:prstGeom prst="rect">
            <a:avLst/>
          </a:prstGeom>
        </p:spPr>
      </p:pic>
      <p:sp>
        <p:nvSpPr>
          <p:cNvPr id="19" name="文本框 18"/>
          <p:cNvSpPr txBox="1"/>
          <p:nvPr/>
        </p:nvSpPr>
        <p:spPr>
          <a:xfrm>
            <a:off x="303291" y="2389857"/>
            <a:ext cx="7512378" cy="1631216"/>
          </a:xfrm>
          <a:prstGeom prst="rect">
            <a:avLst/>
          </a:prstGeom>
          <a:noFill/>
        </p:spPr>
        <p:txBody>
          <a:bodyPr wrap="none" rtlCol="0">
            <a:spAutoFit/>
          </a:bodyPr>
          <a:lstStyle/>
          <a:p>
            <a:r>
              <a:rPr lang="en-US" altLang="zh-CN" sz="2000" i="1" dirty="0"/>
              <a:t>Research topic 1: recommendation system and deep </a:t>
            </a:r>
            <a:r>
              <a:rPr lang="en-US" altLang="zh-CN" sz="2000" i="1" dirty="0" smtClean="0"/>
              <a:t>learning</a:t>
            </a:r>
          </a:p>
          <a:p>
            <a:r>
              <a:rPr lang="en-US" altLang="zh-CN" sz="2000" i="1" dirty="0" smtClean="0"/>
              <a:t>Research </a:t>
            </a:r>
            <a:r>
              <a:rPr lang="en-US" altLang="zh-CN" sz="2000" i="1" dirty="0"/>
              <a:t>topic 2: recommendation system and </a:t>
            </a:r>
            <a:r>
              <a:rPr lang="en-US" altLang="zh-CN" sz="2000" i="1" dirty="0">
                <a:solidFill>
                  <a:schemeClr val="accent2">
                    <a:lumMod val="50000"/>
                  </a:schemeClr>
                </a:solidFill>
              </a:rPr>
              <a:t>knowledge </a:t>
            </a:r>
            <a:r>
              <a:rPr lang="en-US" altLang="zh-CN" sz="2000" i="1" dirty="0" smtClean="0">
                <a:solidFill>
                  <a:schemeClr val="accent2">
                    <a:lumMod val="50000"/>
                  </a:schemeClr>
                </a:solidFill>
              </a:rPr>
              <a:t>graph</a:t>
            </a:r>
          </a:p>
          <a:p>
            <a:r>
              <a:rPr lang="en-US" altLang="zh-CN" sz="2000" i="1" dirty="0" smtClean="0"/>
              <a:t>Research </a:t>
            </a:r>
            <a:r>
              <a:rPr lang="en-US" altLang="zh-CN" sz="2000" i="1" dirty="0"/>
              <a:t>topic 3: recommendation system and reinforcement </a:t>
            </a:r>
            <a:r>
              <a:rPr lang="en-US" altLang="zh-CN" sz="2000" i="1" dirty="0" smtClean="0"/>
              <a:t>learning</a:t>
            </a:r>
          </a:p>
          <a:p>
            <a:r>
              <a:rPr lang="en-US" altLang="zh-CN" sz="2000" i="1" dirty="0" smtClean="0"/>
              <a:t>Research </a:t>
            </a:r>
            <a:r>
              <a:rPr lang="en-US" altLang="zh-CN" sz="2000" i="1" dirty="0"/>
              <a:t>topic 4: </a:t>
            </a:r>
            <a:r>
              <a:rPr lang="en-US" altLang="zh-CN" sz="2000" i="1" dirty="0">
                <a:solidFill>
                  <a:schemeClr val="accent2">
                    <a:lumMod val="50000"/>
                  </a:schemeClr>
                </a:solidFill>
              </a:rPr>
              <a:t>user profiling</a:t>
            </a:r>
            <a:r>
              <a:rPr lang="en-US" altLang="zh-CN" sz="2000" i="1" dirty="0"/>
              <a:t> in recommendation systems</a:t>
            </a:r>
          </a:p>
          <a:p>
            <a:r>
              <a:rPr lang="en-US" altLang="zh-CN" sz="2000" i="1" dirty="0" smtClean="0"/>
              <a:t>Research </a:t>
            </a:r>
            <a:r>
              <a:rPr lang="en-US" altLang="zh-CN" sz="2000" i="1" dirty="0"/>
              <a:t>topic 5: </a:t>
            </a:r>
            <a:r>
              <a:rPr lang="en-US" altLang="zh-CN" sz="2000" i="1" dirty="0">
                <a:solidFill>
                  <a:schemeClr val="accent2">
                    <a:lumMod val="50000"/>
                  </a:schemeClr>
                </a:solidFill>
              </a:rPr>
              <a:t>explainable</a:t>
            </a:r>
            <a:r>
              <a:rPr lang="en-US" altLang="zh-CN" sz="2000" i="1" dirty="0"/>
              <a:t> recommendation </a:t>
            </a:r>
            <a:r>
              <a:rPr lang="en-US" altLang="zh-CN" sz="2000" i="1" dirty="0" smtClean="0"/>
              <a:t>system</a:t>
            </a:r>
            <a:endParaRPr lang="en-US" altLang="zh-CN" sz="2000" i="1" dirty="0"/>
          </a:p>
        </p:txBody>
      </p:sp>
    </p:spTree>
    <p:extLst>
      <p:ext uri="{BB962C8B-B14F-4D97-AF65-F5344CB8AC3E}">
        <p14:creationId xmlns:p14="http://schemas.microsoft.com/office/powerpoint/2010/main" val="280638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380" y="704416"/>
            <a:ext cx="6332012" cy="2647642"/>
          </a:xfrm>
          <a:prstGeom prst="rect">
            <a:avLst/>
          </a:prstGeom>
        </p:spPr>
      </p:pic>
      <p:pic>
        <p:nvPicPr>
          <p:cNvPr id="12" name="图片 11"/>
          <p:cNvPicPr>
            <a:picLocks noChangeAspect="1"/>
          </p:cNvPicPr>
          <p:nvPr/>
        </p:nvPicPr>
        <p:blipFill>
          <a:blip r:embed="rId4">
            <a:extLst>
              <a:ext uri="{BEBA8EAE-BF5A-486C-A8C5-ECC9F3942E4B}">
                <a14:imgProps xmlns:a14="http://schemas.microsoft.com/office/drawing/2010/main">
                  <a14:imgLayer r:embed="rId5">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2" name="文本框 1"/>
          <p:cNvSpPr txBox="1"/>
          <p:nvPr/>
        </p:nvSpPr>
        <p:spPr>
          <a:xfrm>
            <a:off x="235390" y="771134"/>
            <a:ext cx="2659702" cy="830997"/>
          </a:xfrm>
          <a:prstGeom prst="rect">
            <a:avLst/>
          </a:prstGeom>
          <a:noFill/>
        </p:spPr>
        <p:txBody>
          <a:bodyPr wrap="none" rtlCol="0">
            <a:spAutoFit/>
          </a:bodyPr>
          <a:lstStyle/>
          <a:p>
            <a:r>
              <a:rPr lang="zh-CN" altLang="en-US" sz="2400" b="1" dirty="0"/>
              <a:t>可解释推荐的分类</a:t>
            </a:r>
          </a:p>
          <a:p>
            <a:endParaRPr lang="zh-CN" altLang="en-US" sz="2400" dirty="0"/>
          </a:p>
        </p:txBody>
      </p:sp>
      <p:sp>
        <p:nvSpPr>
          <p:cNvPr id="4" name="文本框 3"/>
          <p:cNvSpPr txBox="1"/>
          <p:nvPr/>
        </p:nvSpPr>
        <p:spPr>
          <a:xfrm>
            <a:off x="320628" y="3417798"/>
            <a:ext cx="11550744" cy="2585323"/>
          </a:xfrm>
          <a:prstGeom prst="rect">
            <a:avLst/>
          </a:prstGeom>
          <a:noFill/>
        </p:spPr>
        <p:txBody>
          <a:bodyPr wrap="square" rtlCol="0">
            <a:spAutoFit/>
          </a:bodyPr>
          <a:lstStyle/>
          <a:p>
            <a:r>
              <a:rPr lang="en-US" altLang="zh-CN" dirty="0" smtClean="0"/>
              <a:t>1.</a:t>
            </a:r>
            <a:r>
              <a:rPr lang="zh-CN" altLang="en-US" dirty="0" smtClean="0"/>
              <a:t>以</a:t>
            </a:r>
            <a:r>
              <a:rPr lang="zh-CN" altLang="en-US" dirty="0"/>
              <a:t>物品为媒介的推荐解释用一句话表述是“这个推荐物品和您喜欢的其他物品相似</a:t>
            </a:r>
            <a:r>
              <a:rPr lang="zh-CN" altLang="en-US" dirty="0" smtClean="0"/>
              <a:t>”。</a:t>
            </a:r>
            <a:r>
              <a:rPr lang="zh-CN" altLang="en-US" dirty="0"/>
              <a:t>但是这类推荐解释的问题是用户有时可能难以找到物品之间的关联，另外用户有时可能希望看到一些自己没有购买过的、不一样的物品</a:t>
            </a:r>
            <a:r>
              <a:rPr lang="zh-CN" altLang="en-US" dirty="0" smtClean="0"/>
              <a:t>。</a:t>
            </a:r>
            <a:endParaRPr lang="en-US" altLang="zh-CN" dirty="0" smtClean="0"/>
          </a:p>
          <a:p>
            <a:endParaRPr lang="en-US" altLang="zh-CN" dirty="0" smtClean="0"/>
          </a:p>
          <a:p>
            <a:r>
              <a:rPr lang="en-US" altLang="zh-CN" dirty="0" smtClean="0"/>
              <a:t>2.</a:t>
            </a:r>
            <a:r>
              <a:rPr lang="zh-CN" altLang="en-US" dirty="0" smtClean="0"/>
              <a:t>以</a:t>
            </a:r>
            <a:r>
              <a:rPr lang="zh-CN" altLang="en-US" dirty="0"/>
              <a:t>用户为媒介的推荐解释用一句话表述是“跟您相似的用户都喜欢该推荐物品</a:t>
            </a:r>
            <a:r>
              <a:rPr lang="zh-CN" altLang="en-US" dirty="0" smtClean="0"/>
              <a:t>”。</a:t>
            </a:r>
            <a:r>
              <a:rPr lang="zh-CN" altLang="en-US" dirty="0"/>
              <a:t>如果只是随机选择一个朋友，说服力反而会降低</a:t>
            </a:r>
            <a:r>
              <a:rPr lang="zh-CN" altLang="en-US" dirty="0" smtClean="0"/>
              <a:t>。</a:t>
            </a:r>
            <a:endParaRPr lang="en-US" altLang="zh-CN" dirty="0" smtClean="0"/>
          </a:p>
          <a:p>
            <a:endParaRPr lang="en-US" altLang="zh-CN" dirty="0"/>
          </a:p>
          <a:p>
            <a:r>
              <a:rPr lang="en-US" altLang="zh-CN" dirty="0" smtClean="0"/>
              <a:t>3.</a:t>
            </a:r>
            <a:r>
              <a:rPr lang="zh-CN" altLang="en-US" dirty="0"/>
              <a:t>以特征为媒介的推荐解释用一句话表述是“您可能喜欢推荐物品的这些特征</a:t>
            </a:r>
            <a:r>
              <a:rPr lang="zh-CN" altLang="en-US" dirty="0" smtClean="0"/>
              <a:t>”。</a:t>
            </a:r>
            <a:r>
              <a:rPr lang="zh-CN" altLang="en-US" dirty="0"/>
              <a:t>研究表明这类推荐解释有助于用户准确判断是否喜欢推荐物品，与前两类推荐解释相比，用户对这类推荐的满意度更高。这类推荐需要判断物品特征以及用户对不同特征的感兴趣程度，从而找到最适合用于解释的特征，因此建模粒度更</a:t>
            </a:r>
            <a:r>
              <a:rPr lang="zh-CN" altLang="en-US" dirty="0" smtClean="0"/>
              <a:t>细</a:t>
            </a:r>
            <a:r>
              <a:rPr lang="zh-CN" altLang="en-US" dirty="0"/>
              <a:t>。</a:t>
            </a:r>
          </a:p>
        </p:txBody>
      </p:sp>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0543" y="1022368"/>
            <a:ext cx="2340457" cy="1945998"/>
          </a:xfrm>
          <a:prstGeom prst="rect">
            <a:avLst/>
          </a:prstGeom>
        </p:spPr>
      </p:pic>
    </p:spTree>
    <p:extLst>
      <p:ext uri="{BB962C8B-B14F-4D97-AF65-F5344CB8AC3E}">
        <p14:creationId xmlns:p14="http://schemas.microsoft.com/office/powerpoint/2010/main" val="12361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BEBA8EAE-BF5A-486C-A8C5-ECC9F3942E4B}">
                <a14:imgProps xmlns:a14="http://schemas.microsoft.com/office/drawing/2010/main">
                  <a14:imgLayer r:embed="rId4">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pic>
        <p:nvPicPr>
          <p:cNvPr id="2" name="图片 1"/>
          <p:cNvPicPr>
            <a:picLocks noChangeAspect="1"/>
          </p:cNvPicPr>
          <p:nvPr/>
        </p:nvPicPr>
        <p:blipFill>
          <a:blip r:embed="rId5"/>
          <a:stretch>
            <a:fillRect/>
          </a:stretch>
        </p:blipFill>
        <p:spPr>
          <a:xfrm>
            <a:off x="270756" y="922250"/>
            <a:ext cx="3667502" cy="714964"/>
          </a:xfrm>
          <a:prstGeom prst="rect">
            <a:avLst/>
          </a:prstGeom>
        </p:spPr>
      </p:pic>
      <p:sp>
        <p:nvSpPr>
          <p:cNvPr id="3" name="矩形 2"/>
          <p:cNvSpPr/>
          <p:nvPr/>
        </p:nvSpPr>
        <p:spPr>
          <a:xfrm>
            <a:off x="409571" y="1530904"/>
            <a:ext cx="10038127" cy="369332"/>
          </a:xfrm>
          <a:prstGeom prst="rect">
            <a:avLst/>
          </a:prstGeom>
        </p:spPr>
        <p:txBody>
          <a:bodyPr wrap="square">
            <a:spAutoFit/>
          </a:bodyPr>
          <a:lstStyle/>
          <a:p>
            <a:pPr fontAlgn="base"/>
            <a:r>
              <a:rPr lang="en-US" altLang="zh-CN" dirty="0">
                <a:solidFill>
                  <a:srgbClr val="555555"/>
                </a:solidFill>
              </a:rPr>
              <a:t>12th ACM Conference on Recommender </a:t>
            </a:r>
            <a:r>
              <a:rPr lang="en-US" altLang="zh-CN" dirty="0" smtClean="0">
                <a:solidFill>
                  <a:srgbClr val="555555"/>
                </a:solidFill>
              </a:rPr>
              <a:t>Systems </a:t>
            </a:r>
            <a:r>
              <a:rPr lang="en-US" altLang="zh-CN" sz="1600" dirty="0" smtClean="0">
                <a:solidFill>
                  <a:srgbClr val="555555"/>
                </a:solidFill>
              </a:rPr>
              <a:t>(</a:t>
            </a:r>
            <a:r>
              <a:rPr lang="en-US" altLang="zh-CN" sz="1600" dirty="0">
                <a:solidFill>
                  <a:srgbClr val="555555"/>
                </a:solidFill>
              </a:rPr>
              <a:t>Vancouver, Canada, 2nd-7th October </a:t>
            </a:r>
            <a:r>
              <a:rPr lang="en-US" altLang="zh-CN" sz="1600" dirty="0" smtClean="0">
                <a:solidFill>
                  <a:srgbClr val="555555"/>
                </a:solidFill>
              </a:rPr>
              <a:t>2018)</a:t>
            </a:r>
            <a:endParaRPr lang="en-US" altLang="zh-CN" sz="1600" dirty="0">
              <a:solidFill>
                <a:srgbClr val="555555"/>
              </a:solidFill>
            </a:endParaRPr>
          </a:p>
        </p:txBody>
      </p:sp>
      <p:pic>
        <p:nvPicPr>
          <p:cNvPr id="16" name="图片 15"/>
          <p:cNvPicPr>
            <a:picLocks noChangeAspect="1"/>
          </p:cNvPicPr>
          <p:nvPr/>
        </p:nvPicPr>
        <p:blipFill>
          <a:blip r:embed="rId6"/>
          <a:stretch>
            <a:fillRect/>
          </a:stretch>
        </p:blipFill>
        <p:spPr>
          <a:xfrm>
            <a:off x="237566" y="2462725"/>
            <a:ext cx="6742666" cy="1236930"/>
          </a:xfrm>
          <a:prstGeom prst="rect">
            <a:avLst/>
          </a:prstGeom>
        </p:spPr>
      </p:pic>
      <p:pic>
        <p:nvPicPr>
          <p:cNvPr id="17" name="图片 16"/>
          <p:cNvPicPr>
            <a:picLocks noChangeAspect="1"/>
          </p:cNvPicPr>
          <p:nvPr/>
        </p:nvPicPr>
        <p:blipFill>
          <a:blip r:embed="rId7"/>
          <a:stretch>
            <a:fillRect/>
          </a:stretch>
        </p:blipFill>
        <p:spPr>
          <a:xfrm>
            <a:off x="291883" y="4180753"/>
            <a:ext cx="6761145" cy="933450"/>
          </a:xfrm>
          <a:prstGeom prst="rect">
            <a:avLst/>
          </a:prstGeom>
        </p:spPr>
      </p:pic>
      <p:sp>
        <p:nvSpPr>
          <p:cNvPr id="20" name="文本框 19"/>
          <p:cNvSpPr txBox="1"/>
          <p:nvPr/>
        </p:nvSpPr>
        <p:spPr>
          <a:xfrm>
            <a:off x="8392562" y="2708846"/>
            <a:ext cx="45719" cy="369332"/>
          </a:xfrm>
          <a:prstGeom prst="rect">
            <a:avLst/>
          </a:prstGeom>
          <a:noFill/>
        </p:spPr>
        <p:txBody>
          <a:bodyPr wrap="square" rtlCol="0">
            <a:spAutoFit/>
          </a:bodyPr>
          <a:lstStyle/>
          <a:p>
            <a:endParaRPr lang="zh-CN" altLang="en-US" dirty="0"/>
          </a:p>
        </p:txBody>
      </p:sp>
      <p:sp>
        <p:nvSpPr>
          <p:cNvPr id="21" name="文本框 20"/>
          <p:cNvSpPr txBox="1"/>
          <p:nvPr/>
        </p:nvSpPr>
        <p:spPr>
          <a:xfrm>
            <a:off x="7903675" y="3078178"/>
            <a:ext cx="45719" cy="369332"/>
          </a:xfrm>
          <a:prstGeom prst="rect">
            <a:avLst/>
          </a:prstGeom>
          <a:noFill/>
        </p:spPr>
        <p:txBody>
          <a:bodyPr wrap="square" rtlCol="0">
            <a:spAutoFit/>
          </a:bodyPr>
          <a:lstStyle/>
          <a:p>
            <a:endParaRPr lang="zh-CN" altLang="en-US" dirty="0"/>
          </a:p>
        </p:txBody>
      </p:sp>
      <p:sp>
        <p:nvSpPr>
          <p:cNvPr id="22" name="文本框 21"/>
          <p:cNvSpPr txBox="1"/>
          <p:nvPr/>
        </p:nvSpPr>
        <p:spPr>
          <a:xfrm>
            <a:off x="7260878" y="2499326"/>
            <a:ext cx="4825497" cy="1200329"/>
          </a:xfrm>
          <a:prstGeom prst="rect">
            <a:avLst/>
          </a:prstGeom>
          <a:noFill/>
        </p:spPr>
        <p:txBody>
          <a:bodyPr wrap="square" rtlCol="0">
            <a:spAutoFit/>
          </a:bodyPr>
          <a:lstStyle/>
          <a:p>
            <a:r>
              <a:rPr lang="zh-CN" altLang="en-US" dirty="0"/>
              <a:t>探</a:t>
            </a:r>
            <a:r>
              <a:rPr lang="zh-CN" altLang="en-US" dirty="0" smtClean="0"/>
              <a:t>索</a:t>
            </a:r>
            <a:r>
              <a:rPr lang="en-US" altLang="zh-CN" dirty="0" smtClean="0"/>
              <a:t>:</a:t>
            </a:r>
            <a:r>
              <a:rPr lang="zh-CN" altLang="en-US" dirty="0" smtClean="0"/>
              <a:t>就</a:t>
            </a:r>
            <a:r>
              <a:rPr lang="zh-CN" altLang="en-US" dirty="0"/>
              <a:t>是把不确定用户喜不喜欢的商品推荐给用</a:t>
            </a:r>
            <a:r>
              <a:rPr lang="zh-CN" altLang="en-US" dirty="0" smtClean="0"/>
              <a:t>户，来</a:t>
            </a:r>
            <a:r>
              <a:rPr lang="zh-CN" altLang="en-US" dirty="0"/>
              <a:t>探索用户到底喜</a:t>
            </a:r>
            <a:r>
              <a:rPr lang="zh-CN" altLang="en-US" dirty="0" smtClean="0"/>
              <a:t>欢什么。</a:t>
            </a:r>
            <a:r>
              <a:rPr lang="zh-CN" altLang="en-US" dirty="0"/>
              <a:t>利</a:t>
            </a:r>
            <a:r>
              <a:rPr lang="zh-CN" altLang="en-US" dirty="0" smtClean="0"/>
              <a:t>用</a:t>
            </a:r>
            <a:r>
              <a:rPr lang="en-US" altLang="zh-CN" dirty="0" smtClean="0"/>
              <a:t>:</a:t>
            </a:r>
            <a:r>
              <a:rPr lang="zh-CN" altLang="en-US" dirty="0" smtClean="0"/>
              <a:t>就</a:t>
            </a:r>
            <a:r>
              <a:rPr lang="zh-CN" altLang="en-US" dirty="0"/>
              <a:t>是说从用户已知的用户喜欢的东西里找到用户最喜欢的。</a:t>
            </a:r>
          </a:p>
        </p:txBody>
      </p:sp>
      <p:sp>
        <p:nvSpPr>
          <p:cNvPr id="23" name="文本框 22"/>
          <p:cNvSpPr txBox="1"/>
          <p:nvPr/>
        </p:nvSpPr>
        <p:spPr>
          <a:xfrm>
            <a:off x="7152239" y="4198859"/>
            <a:ext cx="4979406" cy="1477328"/>
          </a:xfrm>
          <a:prstGeom prst="rect">
            <a:avLst/>
          </a:prstGeom>
          <a:noFill/>
        </p:spPr>
        <p:txBody>
          <a:bodyPr wrap="square" rtlCol="0">
            <a:spAutoFit/>
          </a:bodyPr>
          <a:lstStyle/>
          <a:p>
            <a:r>
              <a:rPr lang="zh-CN" altLang="en-US" dirty="0"/>
              <a:t>对互惠推荐系统做解释</a:t>
            </a:r>
            <a:r>
              <a:rPr lang="zh-CN" altLang="en-US" dirty="0" smtClean="0"/>
              <a:t>。作</a:t>
            </a:r>
            <a:r>
              <a:rPr lang="zh-CN" altLang="en-US" dirty="0"/>
              <a:t>者对互惠推荐系统的解释，做了一个展</a:t>
            </a:r>
            <a:r>
              <a:rPr lang="zh-CN" altLang="en-US" dirty="0" smtClean="0"/>
              <a:t>现，推荐系统给</a:t>
            </a:r>
            <a:r>
              <a:rPr lang="zh-CN" altLang="en-US" dirty="0"/>
              <a:t>这个用户推</a:t>
            </a:r>
            <a:r>
              <a:rPr lang="zh-CN" altLang="en-US" dirty="0" smtClean="0"/>
              <a:t>荐了一个朋友，这个用户的</a:t>
            </a:r>
            <a:r>
              <a:rPr lang="zh-CN" altLang="en-US" dirty="0"/>
              <a:t>是因为喜欢西班牙语艺术</a:t>
            </a:r>
            <a:r>
              <a:rPr lang="zh-CN" altLang="en-US" dirty="0" smtClean="0"/>
              <a:t>，两个人学历差不多，</a:t>
            </a:r>
            <a:r>
              <a:rPr lang="zh-CN" altLang="en-US" dirty="0"/>
              <a:t>所</a:t>
            </a:r>
            <a:r>
              <a:rPr lang="zh-CN" altLang="en-US" dirty="0" smtClean="0"/>
              <a:t>以推荐。每次推荐都会作</a:t>
            </a:r>
            <a:r>
              <a:rPr lang="zh-CN" altLang="en-US" dirty="0"/>
              <a:t>出的解释。</a:t>
            </a:r>
          </a:p>
        </p:txBody>
      </p:sp>
      <p:sp>
        <p:nvSpPr>
          <p:cNvPr id="4" name="文本框 3"/>
          <p:cNvSpPr txBox="1"/>
          <p:nvPr/>
        </p:nvSpPr>
        <p:spPr>
          <a:xfrm>
            <a:off x="6409854" y="6364587"/>
            <a:ext cx="5721791" cy="646331"/>
          </a:xfrm>
          <a:prstGeom prst="rect">
            <a:avLst/>
          </a:prstGeom>
          <a:noFill/>
        </p:spPr>
        <p:txBody>
          <a:bodyPr wrap="square" rtlCol="0">
            <a:spAutoFit/>
          </a:bodyPr>
          <a:lstStyle/>
          <a:p>
            <a:r>
              <a:rPr lang="en-US" altLang="zh-CN" dirty="0" smtClean="0">
                <a:solidFill>
                  <a:srgbClr val="555555"/>
                </a:solidFill>
              </a:rPr>
              <a:t>https</a:t>
            </a:r>
            <a:r>
              <a:rPr lang="en-US" altLang="zh-CN" dirty="0">
                <a:solidFill>
                  <a:srgbClr val="555555"/>
                </a:solidFill>
              </a:rPr>
              <a:t>://recsys.acm.org/recsys18/accepted-contributions</a:t>
            </a:r>
            <a:r>
              <a:rPr lang="en-US" altLang="zh-CN" dirty="0" smtClean="0">
                <a:solidFill>
                  <a:srgbClr val="555555"/>
                </a:solidFill>
              </a:rPr>
              <a:t>/</a:t>
            </a:r>
            <a:endParaRPr lang="en-US" altLang="zh-CN" dirty="0">
              <a:solidFill>
                <a:srgbClr val="555555"/>
              </a:solidFill>
            </a:endParaRPr>
          </a:p>
          <a:p>
            <a:endParaRPr lang="zh-CN" altLang="en-US" dirty="0"/>
          </a:p>
        </p:txBody>
      </p:sp>
    </p:spTree>
    <p:extLst>
      <p:ext uri="{BB962C8B-B14F-4D97-AF65-F5344CB8AC3E}">
        <p14:creationId xmlns:p14="http://schemas.microsoft.com/office/powerpoint/2010/main" val="1129509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83525" y="2104444"/>
            <a:ext cx="7710534" cy="4341624"/>
          </a:xfrm>
          <a:prstGeom prst="rect">
            <a:avLst/>
          </a:prstGeom>
        </p:spPr>
      </p:pic>
      <p:pic>
        <p:nvPicPr>
          <p:cNvPr id="5" name="图片 4"/>
          <p:cNvPicPr>
            <a:picLocks noChangeAspect="1"/>
          </p:cNvPicPr>
          <p:nvPr/>
        </p:nvPicPr>
        <p:blipFill>
          <a:blip r:embed="rId3"/>
          <a:stretch>
            <a:fillRect/>
          </a:stretch>
        </p:blipFill>
        <p:spPr>
          <a:xfrm>
            <a:off x="291877" y="1080254"/>
            <a:ext cx="6743700" cy="1123950"/>
          </a:xfrm>
          <a:prstGeom prst="rect">
            <a:avLst/>
          </a:prstGeom>
        </p:spPr>
      </p:pic>
      <p:pic>
        <p:nvPicPr>
          <p:cNvPr id="6" name="图片 5"/>
          <p:cNvPicPr>
            <a:picLocks noChangeAspect="1"/>
          </p:cNvPicPr>
          <p:nvPr/>
        </p:nvPicPr>
        <p:blipFill>
          <a:blip r:embed="rId4">
            <a:extLst>
              <a:ext uri="{BEBA8EAE-BF5A-486C-A8C5-ECC9F3942E4B}">
                <a14:imgProps xmlns:a14="http://schemas.microsoft.com/office/drawing/2010/main">
                  <a14:imgLayer r:embed="rId5">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Tree>
    <p:extLst>
      <p:ext uri="{BB962C8B-B14F-4D97-AF65-F5344CB8AC3E}">
        <p14:creationId xmlns:p14="http://schemas.microsoft.com/office/powerpoint/2010/main" val="206127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99996" y="2725351"/>
            <a:ext cx="3456299" cy="1107996"/>
          </a:xfrm>
          <a:prstGeom prst="rect">
            <a:avLst/>
          </a:prstGeom>
          <a:solidFill>
            <a:schemeClr val="accent5"/>
          </a:solidFill>
        </p:spPr>
        <p:txBody>
          <a:bodyPr wrap="squar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THANK</a:t>
            </a:r>
          </a:p>
        </p:txBody>
      </p:sp>
      <p:sp>
        <p:nvSpPr>
          <p:cNvPr id="21" name="矩形 20"/>
          <p:cNvSpPr/>
          <p:nvPr/>
        </p:nvSpPr>
        <p:spPr>
          <a:xfrm>
            <a:off x="6756295" y="2725351"/>
            <a:ext cx="2060308" cy="1107996"/>
          </a:xfrm>
          <a:prstGeom prst="rect">
            <a:avLst/>
          </a:prstGeom>
          <a:solidFill>
            <a:schemeClr val="accent5"/>
          </a:solidFill>
        </p:spPr>
        <p:txBody>
          <a:bodyPr wrap="non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YOU</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110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2" name="文本框 1"/>
          <p:cNvSpPr txBox="1"/>
          <p:nvPr/>
        </p:nvSpPr>
        <p:spPr>
          <a:xfrm>
            <a:off x="316870" y="599400"/>
            <a:ext cx="7549118" cy="892552"/>
          </a:xfrm>
          <a:prstGeom prst="rect">
            <a:avLst/>
          </a:prstGeom>
          <a:noFill/>
        </p:spPr>
        <p:txBody>
          <a:bodyPr wrap="none" rtlCol="0">
            <a:spAutoFit/>
          </a:bodyPr>
          <a:lstStyle/>
          <a:p>
            <a:r>
              <a:rPr lang="en-US" altLang="zh-CN" sz="3200" b="1" dirty="0"/>
              <a:t>The Waste of Unwanted Recommendations</a:t>
            </a:r>
          </a:p>
          <a:p>
            <a:r>
              <a:rPr lang="zh-CN" altLang="en-US" sz="2000" dirty="0" smtClean="0"/>
              <a:t>不想要的推荐</a:t>
            </a:r>
            <a:endParaRPr lang="zh-CN" altLang="en-US" sz="2000" dirty="0"/>
          </a:p>
        </p:txBody>
      </p:sp>
      <p:sp>
        <p:nvSpPr>
          <p:cNvPr id="4" name="文本框 3"/>
          <p:cNvSpPr txBox="1"/>
          <p:nvPr/>
        </p:nvSpPr>
        <p:spPr>
          <a:xfrm>
            <a:off x="316870" y="1785158"/>
            <a:ext cx="11371154" cy="1538883"/>
          </a:xfrm>
          <a:prstGeom prst="rect">
            <a:avLst/>
          </a:prstGeom>
          <a:noFill/>
        </p:spPr>
        <p:txBody>
          <a:bodyPr wrap="square" rtlCol="0">
            <a:spAutoFit/>
          </a:bodyPr>
          <a:lstStyle/>
          <a:p>
            <a:r>
              <a:rPr lang="en-US" altLang="zh-CN" sz="2400" dirty="0" smtClean="0"/>
              <a:t>You </a:t>
            </a:r>
            <a:r>
              <a:rPr lang="en-US" altLang="zh-CN" sz="2400" dirty="0"/>
              <a:t>return home from work. It’s been a long day and you just want to relax and watch some </a:t>
            </a:r>
            <a:r>
              <a:rPr lang="en-US" altLang="zh-CN" sz="2400" dirty="0" err="1" smtClean="0"/>
              <a:t>movie.Then</a:t>
            </a:r>
            <a:r>
              <a:rPr lang="en-US" altLang="zh-CN" sz="2400" dirty="0" smtClean="0"/>
              <a:t> </a:t>
            </a:r>
            <a:r>
              <a:rPr lang="en-US" altLang="zh-CN" sz="2400" dirty="0"/>
              <a:t>you realize your little sister has been watching </a:t>
            </a:r>
            <a:r>
              <a:rPr lang="en-US" altLang="zh-CN" sz="2400" dirty="0" smtClean="0"/>
              <a:t>cartoon movie on </a:t>
            </a:r>
            <a:r>
              <a:rPr lang="en-US" altLang="zh-CN" sz="2400" dirty="0"/>
              <a:t>your account and now you can’t relax because of all the </a:t>
            </a:r>
            <a:r>
              <a:rPr lang="en-US" altLang="zh-CN" sz="2400" dirty="0" smtClean="0"/>
              <a:t>cartoon movie recommendations?</a:t>
            </a:r>
            <a:endParaRPr lang="en-US" altLang="zh-CN" sz="2200" dirty="0" smtClean="0"/>
          </a:p>
          <a:p>
            <a:r>
              <a:rPr lang="en-US" altLang="zh-CN" sz="2200" dirty="0"/>
              <a:t>	</a:t>
            </a:r>
            <a:r>
              <a:rPr lang="zh-CN" altLang="en-US" sz="1600" dirty="0" smtClean="0"/>
              <a:t>你</a:t>
            </a:r>
            <a:r>
              <a:rPr lang="zh-CN" altLang="en-US" sz="1600" dirty="0"/>
              <a:t>下班回家</a:t>
            </a:r>
            <a:r>
              <a:rPr lang="zh-CN" altLang="en-US" sz="1600" dirty="0" smtClean="0"/>
              <a:t>了，想看</a:t>
            </a:r>
            <a:r>
              <a:rPr lang="zh-CN" altLang="en-US" sz="1600" dirty="0"/>
              <a:t>一些电影。然后</a:t>
            </a:r>
            <a:r>
              <a:rPr lang="zh-CN" altLang="en-US" sz="1600" dirty="0" smtClean="0"/>
              <a:t>你想到</a:t>
            </a:r>
            <a:r>
              <a:rPr lang="zh-CN" altLang="en-US" sz="1600" dirty="0"/>
              <a:t>你</a:t>
            </a:r>
            <a:r>
              <a:rPr lang="zh-CN" altLang="en-US" sz="1600" dirty="0" smtClean="0"/>
              <a:t>的妹</a:t>
            </a:r>
            <a:r>
              <a:rPr lang="zh-CN" altLang="en-US" sz="1600" dirty="0"/>
              <a:t>妹一</a:t>
            </a:r>
            <a:r>
              <a:rPr lang="zh-CN" altLang="en-US" sz="1600" dirty="0" smtClean="0"/>
              <a:t>直在用你</a:t>
            </a:r>
            <a:r>
              <a:rPr lang="zh-CN" altLang="en-US" sz="1600" dirty="0"/>
              <a:t>的帐户上的卡通电</a:t>
            </a:r>
            <a:r>
              <a:rPr lang="zh-CN" altLang="en-US" sz="1600" dirty="0" smtClean="0"/>
              <a:t>影。推荐给你的电影全是动画片。</a:t>
            </a:r>
            <a:endParaRPr lang="zh-CN" altLang="en-US" sz="1600" dirty="0"/>
          </a:p>
        </p:txBody>
      </p:sp>
      <p:sp>
        <p:nvSpPr>
          <p:cNvPr id="5" name="文本框 4"/>
          <p:cNvSpPr txBox="1"/>
          <p:nvPr/>
        </p:nvSpPr>
        <p:spPr>
          <a:xfrm>
            <a:off x="316870" y="3849171"/>
            <a:ext cx="10981855" cy="1446550"/>
          </a:xfrm>
          <a:prstGeom prst="rect">
            <a:avLst/>
          </a:prstGeom>
          <a:noFill/>
        </p:spPr>
        <p:txBody>
          <a:bodyPr wrap="square" rtlCol="0">
            <a:spAutoFit/>
          </a:bodyPr>
          <a:lstStyle/>
          <a:p>
            <a:r>
              <a:rPr lang="en-US" altLang="zh-CN" sz="2400" dirty="0"/>
              <a:t>it is inevitable for media users to get locked into a negative feedback loop </a:t>
            </a:r>
            <a:r>
              <a:rPr lang="en-US" altLang="zh-CN" sz="2400" dirty="0" smtClean="0"/>
              <a:t>of </a:t>
            </a:r>
            <a:r>
              <a:rPr lang="en-US" altLang="zh-CN" sz="2400" dirty="0" smtClean="0">
                <a:solidFill>
                  <a:schemeClr val="accent2">
                    <a:lumMod val="75000"/>
                  </a:schemeClr>
                </a:solidFill>
              </a:rPr>
              <a:t>unwanted  irrelevant </a:t>
            </a:r>
            <a:r>
              <a:rPr lang="en-US" altLang="zh-CN" sz="2400" dirty="0">
                <a:solidFill>
                  <a:schemeClr val="accent2">
                    <a:lumMod val="75000"/>
                  </a:schemeClr>
                </a:solidFill>
              </a:rPr>
              <a:t>ads or recommendations (recs)</a:t>
            </a:r>
            <a:r>
              <a:rPr lang="en-US" altLang="zh-CN" sz="2400" dirty="0"/>
              <a:t>. </a:t>
            </a:r>
            <a:endParaRPr lang="en-US" altLang="zh-CN" sz="2400" dirty="0" smtClean="0"/>
          </a:p>
          <a:p>
            <a:pPr algn="just"/>
            <a:r>
              <a:rPr lang="en-US" altLang="zh-CN" sz="1600" dirty="0" smtClean="0"/>
              <a:t>	</a:t>
            </a:r>
            <a:r>
              <a:rPr lang="zh-CN" altLang="en-US" sz="1600" dirty="0" smtClean="0"/>
              <a:t>不</a:t>
            </a:r>
            <a:r>
              <a:rPr lang="zh-CN" altLang="en-US" sz="1600" dirty="0"/>
              <a:t>受欢迎</a:t>
            </a:r>
            <a:r>
              <a:rPr lang="en-US" altLang="zh-CN" sz="1600" dirty="0"/>
              <a:t>/</a:t>
            </a:r>
            <a:r>
              <a:rPr lang="zh-CN" altLang="en-US" sz="1600" dirty="0"/>
              <a:t>不相关的广告或推荐（</a:t>
            </a:r>
            <a:r>
              <a:rPr lang="en-US" altLang="zh-CN" sz="1600" dirty="0"/>
              <a:t>recs</a:t>
            </a:r>
            <a:r>
              <a:rPr lang="zh-CN" altLang="en-US" sz="1600" dirty="0"/>
              <a:t>）的负面反馈循环</a:t>
            </a:r>
            <a:endParaRPr lang="en-US" altLang="zh-CN" sz="1600" dirty="0" smtClean="0"/>
          </a:p>
          <a:p>
            <a:pPr algn="just"/>
            <a:endParaRPr lang="en-US" altLang="zh-CN" sz="2400" dirty="0"/>
          </a:p>
        </p:txBody>
      </p:sp>
      <p:sp>
        <p:nvSpPr>
          <p:cNvPr id="8" name="矩形 7"/>
          <p:cNvSpPr/>
          <p:nvPr/>
        </p:nvSpPr>
        <p:spPr>
          <a:xfrm>
            <a:off x="316870" y="5103674"/>
            <a:ext cx="10758535" cy="1446550"/>
          </a:xfrm>
          <a:prstGeom prst="rect">
            <a:avLst/>
          </a:prstGeom>
        </p:spPr>
        <p:txBody>
          <a:bodyPr wrap="square">
            <a:spAutoFit/>
          </a:bodyPr>
          <a:lstStyle/>
          <a:p>
            <a:r>
              <a:rPr lang="en-US" altLang="zh-CN" sz="2400" dirty="0" smtClean="0"/>
              <a:t>We </a:t>
            </a:r>
            <a:r>
              <a:rPr lang="en-US" altLang="zh-CN" sz="2400" dirty="0"/>
              <a:t>are constantly bombarded with recs telling us what to eat, buy, and wear*, yet there is little we can do to understand our recs and even less we can do to tune our preferences </a:t>
            </a:r>
            <a:r>
              <a:rPr lang="en-US" altLang="zh-CN" sz="2400" dirty="0" smtClean="0"/>
              <a:t>efficiently.</a:t>
            </a:r>
          </a:p>
          <a:p>
            <a:pPr algn="just"/>
            <a:r>
              <a:rPr lang="en-US" altLang="zh-CN" sz="1600" dirty="0" smtClean="0"/>
              <a:t>	</a:t>
            </a:r>
            <a:r>
              <a:rPr lang="zh-CN" altLang="en-US" sz="1600" dirty="0" smtClean="0"/>
              <a:t>告</a:t>
            </a:r>
            <a:r>
              <a:rPr lang="zh-CN" altLang="en-US" sz="1600" dirty="0"/>
              <a:t>诉我们吃什么，买什么，穿什</a:t>
            </a:r>
            <a:r>
              <a:rPr lang="zh-CN" altLang="en-US" sz="1600" dirty="0" smtClean="0"/>
              <a:t>么，</a:t>
            </a:r>
            <a:r>
              <a:rPr lang="zh-CN" altLang="en-US" sz="1600" dirty="0"/>
              <a:t>但我们几乎无法理解我们</a:t>
            </a:r>
            <a:r>
              <a:rPr lang="zh-CN" altLang="en-US" sz="1600" dirty="0" smtClean="0"/>
              <a:t>的推荐，</a:t>
            </a:r>
            <a:r>
              <a:rPr lang="zh-CN" altLang="en-US" sz="1600" dirty="0"/>
              <a:t>甚至我</a:t>
            </a:r>
            <a:r>
              <a:rPr lang="zh-CN" altLang="en-US" sz="1600" dirty="0" smtClean="0"/>
              <a:t>们很难有</a:t>
            </a:r>
            <a:r>
              <a:rPr lang="zh-CN" altLang="en-US" sz="1600" dirty="0"/>
              <a:t>效地调整我们的偏好</a:t>
            </a:r>
            <a:endParaRPr lang="en-US" altLang="zh-CN" sz="1600" dirty="0" smtClean="0"/>
          </a:p>
        </p:txBody>
      </p:sp>
      <p:sp>
        <p:nvSpPr>
          <p:cNvPr id="9" name="椭圆 8">
            <a:extLst>
              <a:ext uri="{FF2B5EF4-FFF2-40B4-BE49-F238E27FC236}">
                <a16:creationId xmlns="" xmlns:a16="http://schemas.microsoft.com/office/drawing/2014/main" id="{35178CFA-5843-4F00-9299-A599DEF6A34E}"/>
              </a:ext>
            </a:extLst>
          </p:cNvPr>
          <p:cNvSpPr/>
          <p:nvPr/>
        </p:nvSpPr>
        <p:spPr>
          <a:xfrm>
            <a:off x="0" y="723083"/>
            <a:ext cx="360000" cy="360000"/>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rgbClr val="FFFFFF"/>
                </a:solidFill>
                <a:effectLst/>
                <a:uLnTx/>
                <a:uFillTx/>
                <a:latin typeface="Century Gothic"/>
                <a:ea typeface="微软雅黑" panose="020B0503020204020204" charset="-122"/>
              </a:rPr>
              <a:t>1</a:t>
            </a:r>
            <a:endParaRPr kumimoji="1" lang="zh-CN" altLang="en-US" sz="2400" b="1" i="0" u="none" strike="noStrike" kern="0" cap="none" spc="0" normalizeH="0" baseline="0" noProof="0" dirty="0">
              <a:ln>
                <a:noFill/>
              </a:ln>
              <a:solidFill>
                <a:srgbClr val="FFFFFF"/>
              </a:solidFill>
              <a:effectLst/>
              <a:uLnTx/>
              <a:uFillTx/>
              <a:latin typeface="Century Gothic"/>
              <a:ea typeface="微软雅黑" panose="020B050302020402020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5634" y="1048821"/>
            <a:ext cx="4978400" cy="2800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2" name="矩形 1"/>
          <p:cNvSpPr/>
          <p:nvPr/>
        </p:nvSpPr>
        <p:spPr>
          <a:xfrm>
            <a:off x="467763" y="1067070"/>
            <a:ext cx="11057299" cy="2492990"/>
          </a:xfrm>
          <a:prstGeom prst="rect">
            <a:avLst/>
          </a:prstGeom>
        </p:spPr>
        <p:txBody>
          <a:bodyPr wrap="square">
            <a:spAutoFit/>
          </a:bodyPr>
          <a:lstStyle/>
          <a:p>
            <a:r>
              <a:rPr lang="en-US" altLang="zh-CN" sz="2400" dirty="0"/>
              <a:t>Not only are undesired or irrelevant recs wasting our time, but they are also costing media companies millions of dollars every year. Media companies want to give you useful recs to keep you happy and engaged with their platforms, but why do they have such a hard time tuning our individual recommendation preferences? What makes this process so difficult</a:t>
            </a:r>
            <a:r>
              <a:rPr lang="en-US" altLang="zh-CN" sz="2400" dirty="0" smtClean="0"/>
              <a:t>?</a:t>
            </a:r>
          </a:p>
          <a:p>
            <a:r>
              <a:rPr lang="en-US" altLang="zh-CN" sz="1600" dirty="0" smtClean="0"/>
              <a:t>	</a:t>
            </a:r>
            <a:r>
              <a:rPr lang="zh-CN" altLang="en-US" sz="1600" dirty="0" smtClean="0"/>
              <a:t>媒</a:t>
            </a:r>
            <a:r>
              <a:rPr lang="zh-CN" altLang="en-US" sz="1600" dirty="0"/>
              <a:t>体公司希</a:t>
            </a:r>
            <a:r>
              <a:rPr lang="zh-CN" altLang="en-US" sz="1600" dirty="0" smtClean="0"/>
              <a:t>望为用户提</a:t>
            </a:r>
            <a:r>
              <a:rPr lang="zh-CN" altLang="en-US" sz="1600" dirty="0"/>
              <a:t>供有用的记录，</a:t>
            </a:r>
            <a:r>
              <a:rPr lang="zh-CN" altLang="en-US" sz="1600" dirty="0" smtClean="0"/>
              <a:t>让用户开心地与平</a:t>
            </a:r>
            <a:r>
              <a:rPr lang="zh-CN" altLang="en-US" sz="1600" dirty="0"/>
              <a:t>台互动，但为什么他们很难调整我们的个人推荐偏好？是什么让这个过程如此困难？</a:t>
            </a:r>
          </a:p>
        </p:txBody>
      </p:sp>
      <p:sp>
        <p:nvSpPr>
          <p:cNvPr id="6" name="文本框 5"/>
          <p:cNvSpPr txBox="1"/>
          <p:nvPr/>
        </p:nvSpPr>
        <p:spPr>
          <a:xfrm>
            <a:off x="467763" y="3851422"/>
            <a:ext cx="11560720" cy="2308324"/>
          </a:xfrm>
          <a:prstGeom prst="rect">
            <a:avLst/>
          </a:prstGeom>
          <a:noFill/>
        </p:spPr>
        <p:txBody>
          <a:bodyPr wrap="square" rtlCol="0">
            <a:spAutoFit/>
          </a:bodyPr>
          <a:lstStyle/>
          <a:p>
            <a:r>
              <a:rPr lang="en-US" altLang="zh-CN" sz="2400" dirty="0" smtClean="0"/>
              <a:t>Machine </a:t>
            </a:r>
            <a:r>
              <a:rPr lang="en-US" altLang="zh-CN" sz="2400" dirty="0"/>
              <a:t>learning (ML) algorithms increase in popularity and the “black boxes” of neural networks in deep learning (DL) become the industry </a:t>
            </a:r>
            <a:r>
              <a:rPr lang="en-US" altLang="zh-CN" sz="2400" dirty="0" smtClean="0"/>
              <a:t>standard</a:t>
            </a:r>
          </a:p>
          <a:p>
            <a:r>
              <a:rPr lang="en-US" altLang="zh-CN" sz="1600" dirty="0" smtClean="0"/>
              <a:t>	</a:t>
            </a:r>
            <a:r>
              <a:rPr lang="zh-CN" altLang="en-US" sz="1600" dirty="0" smtClean="0"/>
              <a:t>机</a:t>
            </a:r>
            <a:r>
              <a:rPr lang="zh-CN" altLang="en-US" sz="1600" dirty="0"/>
              <a:t>器学习（</a:t>
            </a:r>
            <a:r>
              <a:rPr lang="en-US" altLang="zh-CN" sz="1600" dirty="0"/>
              <a:t>ML</a:t>
            </a:r>
            <a:r>
              <a:rPr lang="zh-CN" altLang="en-US" sz="1600" dirty="0"/>
              <a:t>）算法的普及和深度学习（</a:t>
            </a:r>
            <a:r>
              <a:rPr lang="en-US" altLang="zh-CN" sz="1600" dirty="0"/>
              <a:t>DL</a:t>
            </a:r>
            <a:r>
              <a:rPr lang="zh-CN" altLang="en-US" sz="1600" dirty="0"/>
              <a:t>）中的神经网络的“黑盒子”成为行业标</a:t>
            </a:r>
            <a:r>
              <a:rPr lang="zh-CN" altLang="en-US" sz="1600" dirty="0" smtClean="0"/>
              <a:t>准</a:t>
            </a:r>
            <a:endParaRPr lang="en-US" altLang="zh-CN" sz="1600" dirty="0" smtClean="0"/>
          </a:p>
          <a:p>
            <a:endParaRPr lang="en-US" altLang="zh-CN" sz="1600" dirty="0"/>
          </a:p>
          <a:p>
            <a:r>
              <a:rPr lang="en-US" altLang="zh-CN" sz="2400" dirty="0"/>
              <a:t>In the recent booming world of artificial intelligence (AI), we are now entering a trade-off between sophisticated models and the interpretability of their predictions</a:t>
            </a:r>
            <a:r>
              <a:rPr lang="en-US" altLang="zh-CN" sz="2400" dirty="0" smtClean="0"/>
              <a:t>.</a:t>
            </a:r>
          </a:p>
          <a:p>
            <a:r>
              <a:rPr lang="en-US" altLang="zh-CN" sz="1600" dirty="0" smtClean="0"/>
              <a:t>	</a:t>
            </a:r>
            <a:r>
              <a:rPr lang="zh-CN" altLang="en-US" sz="1600" dirty="0" smtClean="0"/>
              <a:t>蓬</a:t>
            </a:r>
            <a:r>
              <a:rPr lang="zh-CN" altLang="en-US" sz="1600" dirty="0"/>
              <a:t>勃发展的人工智能（</a:t>
            </a:r>
            <a:r>
              <a:rPr lang="en-US" altLang="zh-CN" sz="1600" dirty="0"/>
              <a:t>AI</a:t>
            </a:r>
            <a:r>
              <a:rPr lang="zh-CN" altLang="en-US" sz="1600" dirty="0" smtClean="0"/>
              <a:t>），在</a:t>
            </a:r>
            <a:r>
              <a:rPr lang="zh-CN" altLang="en-US" sz="1600" dirty="0"/>
              <a:t>进行复杂模型与其预测可解释性之间的权衡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4" name="文本框 3"/>
          <p:cNvSpPr txBox="1"/>
          <p:nvPr/>
        </p:nvSpPr>
        <p:spPr>
          <a:xfrm>
            <a:off x="541976" y="932504"/>
            <a:ext cx="11354277" cy="1477328"/>
          </a:xfrm>
          <a:prstGeom prst="rect">
            <a:avLst/>
          </a:prstGeom>
          <a:noFill/>
        </p:spPr>
        <p:txBody>
          <a:bodyPr wrap="square" rtlCol="0">
            <a:spAutoFit/>
          </a:bodyPr>
          <a:lstStyle/>
          <a:p>
            <a:r>
              <a:rPr lang="en-US" altLang="zh-CN" sz="2400" dirty="0" smtClean="0"/>
              <a:t>This </a:t>
            </a:r>
            <a:r>
              <a:rPr lang="en-US" altLang="zh-CN" sz="2400" dirty="0"/>
              <a:t>lack of transparency in recs is what led me to build my own recommender system (RS) called Project </a:t>
            </a:r>
            <a:r>
              <a:rPr lang="en-US" altLang="zh-CN" sz="2400" dirty="0" smtClean="0"/>
              <a:t>Orient.</a:t>
            </a:r>
            <a:r>
              <a:rPr lang="en-US" altLang="zh-CN" sz="2400" dirty="0"/>
              <a:t> </a:t>
            </a:r>
            <a:r>
              <a:rPr lang="en-US" altLang="zh-CN" sz="2400" dirty="0">
                <a:solidFill>
                  <a:schemeClr val="accent2">
                    <a:lumMod val="75000"/>
                  </a:schemeClr>
                </a:solidFill>
              </a:rPr>
              <a:t>Project Orient is a movie RS </a:t>
            </a:r>
            <a:r>
              <a:rPr lang="en-US" altLang="zh-CN" sz="2400" dirty="0"/>
              <a:t>where the attributes that determine the recs are not only explainable but actually tunable to the individual consumer. </a:t>
            </a:r>
            <a:endParaRPr lang="en-US" altLang="zh-CN" sz="2400" dirty="0" smtClean="0"/>
          </a:p>
          <a:p>
            <a:r>
              <a:rPr lang="en-US" altLang="zh-CN" dirty="0"/>
              <a:t>	</a:t>
            </a:r>
            <a:r>
              <a:rPr lang="en-US" altLang="zh-CN" dirty="0" smtClean="0"/>
              <a:t>Orient</a:t>
            </a:r>
            <a:r>
              <a:rPr lang="zh-CN" altLang="en-US" dirty="0"/>
              <a:t>是一个电</a:t>
            </a:r>
            <a:r>
              <a:rPr lang="zh-CN" altLang="en-US" dirty="0" smtClean="0"/>
              <a:t>影推荐系统，</a:t>
            </a:r>
            <a:r>
              <a:rPr lang="zh-CN" altLang="en-US" dirty="0"/>
              <a:t>其中确定</a:t>
            </a:r>
            <a:r>
              <a:rPr lang="en-US" altLang="zh-CN" dirty="0"/>
              <a:t>recs</a:t>
            </a:r>
            <a:r>
              <a:rPr lang="zh-CN" altLang="en-US" dirty="0"/>
              <a:t>的属性不仅可以解释，而</a:t>
            </a:r>
            <a:r>
              <a:rPr lang="zh-CN" altLang="en-US" dirty="0" smtClean="0"/>
              <a:t>且可以根据每个人自己调整。</a:t>
            </a:r>
            <a:endParaRPr lang="zh-CN" altLang="en-US" dirty="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1451" y="2844504"/>
            <a:ext cx="5294802" cy="2978326"/>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1451" y="2844504"/>
            <a:ext cx="5294802" cy="2978326"/>
          </a:xfrm>
          <a:prstGeom prst="rect">
            <a:avLst/>
          </a:prstGeom>
        </p:spPr>
      </p:pic>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694" y="2844504"/>
            <a:ext cx="6012612" cy="33820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BEBA8EAE-BF5A-486C-A8C5-ECC9F3942E4B}">
                <a14:imgProps xmlns:a14="http://schemas.microsoft.com/office/drawing/2010/main">
                  <a14:imgLayer r:embed="rId4">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782" y="1711386"/>
            <a:ext cx="6117124" cy="3440882"/>
          </a:xfrm>
          <a:prstGeom prst="rect">
            <a:avLst/>
          </a:prstGeom>
        </p:spPr>
      </p:pic>
      <p:sp>
        <p:nvSpPr>
          <p:cNvPr id="4" name="文本框 3"/>
          <p:cNvSpPr txBox="1"/>
          <p:nvPr/>
        </p:nvSpPr>
        <p:spPr>
          <a:xfrm>
            <a:off x="6618085" y="1195058"/>
            <a:ext cx="5178580" cy="2554545"/>
          </a:xfrm>
          <a:prstGeom prst="rect">
            <a:avLst/>
          </a:prstGeom>
          <a:noFill/>
        </p:spPr>
        <p:txBody>
          <a:bodyPr wrap="square" rtlCol="0">
            <a:spAutoFit/>
          </a:bodyPr>
          <a:lstStyle/>
          <a:p>
            <a:r>
              <a:rPr lang="en-US" altLang="zh-CN" sz="2000" dirty="0" smtClean="0"/>
              <a:t>Collaborative filtering (CF) on the other hand can be divided into </a:t>
            </a:r>
            <a:r>
              <a:rPr lang="en-US" altLang="zh-CN" sz="2000" b="1" dirty="0" smtClean="0"/>
              <a:t>Item-Item CF </a:t>
            </a:r>
            <a:r>
              <a:rPr lang="en-US" altLang="zh-CN" sz="2000" i="1" dirty="0" smtClean="0"/>
              <a:t>(</a:t>
            </a:r>
            <a:r>
              <a:rPr lang="en-US" altLang="zh-CN" sz="2000" dirty="0" smtClean="0"/>
              <a:t>“Users who liked this item also liked …”) and </a:t>
            </a:r>
            <a:r>
              <a:rPr lang="en-US" altLang="zh-CN" sz="2000" b="1" dirty="0" smtClean="0"/>
              <a:t>User-Item CF</a:t>
            </a:r>
            <a:r>
              <a:rPr lang="en-US" altLang="zh-CN" sz="2000" dirty="0" smtClean="0"/>
              <a:t> (“Users who are similar to you also liked …”).</a:t>
            </a:r>
          </a:p>
          <a:p>
            <a:r>
              <a:rPr lang="en-US" altLang="zh-CN" sz="2000" dirty="0" smtClean="0"/>
              <a:t> </a:t>
            </a:r>
          </a:p>
          <a:p>
            <a:r>
              <a:rPr lang="en-US" altLang="zh-CN" sz="2000" dirty="0" smtClean="0"/>
              <a:t>Some RS’s use one type of filtering, while other systems use a hybrid approach, Orient uses the User-Item CF model.</a:t>
            </a:r>
            <a:endParaRPr lang="zh-CN" altLang="en-US" sz="2000" dirty="0"/>
          </a:p>
        </p:txBody>
      </p:sp>
      <p:sp>
        <p:nvSpPr>
          <p:cNvPr id="5" name="文本框 4"/>
          <p:cNvSpPr txBox="1"/>
          <p:nvPr/>
        </p:nvSpPr>
        <p:spPr>
          <a:xfrm>
            <a:off x="6550182" y="4054162"/>
            <a:ext cx="5641817" cy="1138773"/>
          </a:xfrm>
          <a:prstGeom prst="rect">
            <a:avLst/>
          </a:prstGeom>
          <a:noFill/>
        </p:spPr>
        <p:txBody>
          <a:bodyPr wrap="square" rtlCol="0">
            <a:spAutoFit/>
          </a:bodyPr>
          <a:lstStyle/>
          <a:p>
            <a:r>
              <a:rPr lang="zh-CN" altLang="en-US" sz="1700" dirty="0" smtClean="0"/>
              <a:t>协</a:t>
            </a:r>
            <a:r>
              <a:rPr lang="zh-CN" altLang="en-US" sz="1700" dirty="0"/>
              <a:t>作过滤（</a:t>
            </a:r>
            <a:r>
              <a:rPr lang="en-US" altLang="zh-CN" sz="1700" dirty="0"/>
              <a:t>CF</a:t>
            </a:r>
            <a:r>
              <a:rPr lang="zh-CN" altLang="en-US" sz="1700" dirty="0"/>
              <a:t>）可以分</a:t>
            </a:r>
            <a:r>
              <a:rPr lang="zh-CN" altLang="en-US" sz="1700" dirty="0" smtClean="0"/>
              <a:t>为</a:t>
            </a:r>
            <a:r>
              <a:rPr lang="en-US" altLang="zh-CN" sz="1700" b="1" dirty="0"/>
              <a:t>Item-Item CF </a:t>
            </a:r>
            <a:r>
              <a:rPr lang="en-US" altLang="zh-CN" sz="1700" b="1" dirty="0" err="1" smtClean="0"/>
              <a:t>CF</a:t>
            </a:r>
            <a:r>
              <a:rPr lang="en-US" altLang="zh-CN" sz="1700" b="1" dirty="0"/>
              <a:t> </a:t>
            </a:r>
            <a:r>
              <a:rPr lang="zh-CN" altLang="en-US" sz="1700" i="1" dirty="0"/>
              <a:t>（</a:t>
            </a:r>
            <a:r>
              <a:rPr lang="zh-CN" altLang="en-US" sz="1700" dirty="0"/>
              <a:t> “喜欢此项目的用户也喜欢</a:t>
            </a:r>
            <a:r>
              <a:rPr lang="en-US" altLang="zh-CN" sz="1700" dirty="0"/>
              <a:t>......”</a:t>
            </a:r>
            <a:r>
              <a:rPr lang="zh-CN" altLang="en-US" sz="1700" dirty="0"/>
              <a:t>）</a:t>
            </a:r>
            <a:r>
              <a:rPr lang="zh-CN" altLang="en-US" sz="1700" dirty="0" smtClean="0"/>
              <a:t>和</a:t>
            </a:r>
            <a:r>
              <a:rPr lang="en-US" altLang="zh-CN" sz="1700" b="1" dirty="0"/>
              <a:t>User-Item </a:t>
            </a:r>
            <a:r>
              <a:rPr lang="en-US" altLang="zh-CN" sz="1700" b="1" dirty="0" smtClean="0"/>
              <a:t>CF</a:t>
            </a:r>
            <a:r>
              <a:rPr lang="zh-CN" altLang="en-US" sz="1700" dirty="0"/>
              <a:t>（“与您相似的用户也喜欢</a:t>
            </a:r>
            <a:r>
              <a:rPr lang="en-US" altLang="zh-CN" sz="1700" dirty="0"/>
              <a:t>......”</a:t>
            </a:r>
            <a:r>
              <a:rPr lang="zh-CN" altLang="en-US" sz="1700" dirty="0" smtClean="0"/>
              <a:t>）。</a:t>
            </a:r>
            <a:endParaRPr lang="en-US" altLang="zh-CN" sz="1700" dirty="0" smtClean="0"/>
          </a:p>
          <a:p>
            <a:r>
              <a:rPr lang="zh-CN" altLang="en-US" sz="1700" dirty="0" smtClean="0"/>
              <a:t>一</a:t>
            </a:r>
            <a:r>
              <a:rPr lang="zh-CN" altLang="en-US" sz="1700" dirty="0"/>
              <a:t>些</a:t>
            </a:r>
            <a:r>
              <a:rPr lang="en-US" altLang="zh-CN" sz="1700" dirty="0" smtClean="0"/>
              <a:t>RS</a:t>
            </a:r>
            <a:r>
              <a:rPr lang="zh-CN" altLang="en-US" sz="1700" dirty="0" smtClean="0"/>
              <a:t>使用一种类</a:t>
            </a:r>
            <a:r>
              <a:rPr lang="zh-CN" altLang="en-US" sz="1700" dirty="0"/>
              <a:t>型的过滤</a:t>
            </a:r>
            <a:r>
              <a:rPr lang="zh-CN" altLang="en-US" sz="1700" dirty="0" smtClean="0"/>
              <a:t>，也有些系</a:t>
            </a:r>
            <a:r>
              <a:rPr lang="zh-CN" altLang="en-US" sz="1700" dirty="0"/>
              <a:t>统使用混合方法</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2" name="文本框 1"/>
          <p:cNvSpPr txBox="1"/>
          <p:nvPr/>
        </p:nvSpPr>
        <p:spPr>
          <a:xfrm>
            <a:off x="479833" y="1104524"/>
            <a:ext cx="4975849" cy="800219"/>
          </a:xfrm>
          <a:prstGeom prst="rect">
            <a:avLst/>
          </a:prstGeom>
          <a:noFill/>
        </p:spPr>
        <p:txBody>
          <a:bodyPr wrap="none" rtlCol="0">
            <a:spAutoFit/>
          </a:bodyPr>
          <a:lstStyle/>
          <a:p>
            <a:r>
              <a:rPr lang="en-US" altLang="zh-CN" sz="2800" dirty="0" smtClean="0"/>
              <a:t>User-based </a:t>
            </a:r>
            <a:r>
              <a:rPr lang="en-US" altLang="zh-CN" sz="2800" dirty="0" err="1"/>
              <a:t>collaboratIve</a:t>
            </a:r>
            <a:r>
              <a:rPr lang="en-US" altLang="zh-CN" sz="2800" dirty="0"/>
              <a:t> filtering</a:t>
            </a:r>
          </a:p>
          <a:p>
            <a:r>
              <a:rPr lang="zh-CN" altLang="en-US" dirty="0"/>
              <a:t>基于用户的协同过滤算法</a:t>
            </a:r>
            <a:r>
              <a:rPr lang="en-US" altLang="zh-CN" dirty="0" err="1"/>
              <a:t>UserCF</a:t>
            </a:r>
            <a:endParaRPr lang="zh-CN" altLang="en-US"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768" y="2381060"/>
            <a:ext cx="5618760" cy="3041965"/>
          </a:xfrm>
          <a:prstGeom prst="rect">
            <a:avLst/>
          </a:prstGeom>
        </p:spPr>
      </p:pic>
      <p:sp>
        <p:nvSpPr>
          <p:cNvPr id="5" name="文本框 4"/>
          <p:cNvSpPr txBox="1"/>
          <p:nvPr/>
        </p:nvSpPr>
        <p:spPr>
          <a:xfrm>
            <a:off x="6455119" y="3271896"/>
            <a:ext cx="5176179" cy="2308324"/>
          </a:xfrm>
          <a:prstGeom prst="rect">
            <a:avLst/>
          </a:prstGeom>
          <a:noFill/>
        </p:spPr>
        <p:txBody>
          <a:bodyPr wrap="square" rtlCol="0">
            <a:spAutoFit/>
          </a:bodyPr>
          <a:lstStyle/>
          <a:p>
            <a:r>
              <a:rPr lang="zh-CN" altLang="en-US" dirty="0"/>
              <a:t>对于一个用户</a:t>
            </a:r>
            <a:r>
              <a:rPr lang="en-US" altLang="zh-CN" dirty="0"/>
              <a:t>x</a:t>
            </a:r>
            <a:r>
              <a:rPr lang="zh-CN" altLang="en-US" dirty="0"/>
              <a:t>，首先找到与其相似的一个用户集，这个相似是通过它们的评分</a:t>
            </a:r>
            <a:r>
              <a:rPr lang="en-US" altLang="zh-CN" dirty="0"/>
              <a:t>rating</a:t>
            </a:r>
            <a:r>
              <a:rPr lang="zh-CN" altLang="en-US" dirty="0"/>
              <a:t>来判定的，</a:t>
            </a:r>
            <a:r>
              <a:rPr lang="en-US" altLang="zh-CN" dirty="0"/>
              <a:t>likes</a:t>
            </a:r>
            <a:r>
              <a:rPr lang="zh-CN" altLang="en-US" dirty="0"/>
              <a:t>和</a:t>
            </a:r>
            <a:r>
              <a:rPr lang="en-US" altLang="zh-CN" dirty="0"/>
              <a:t>dislikes</a:t>
            </a:r>
            <a:r>
              <a:rPr lang="zh-CN" altLang="en-US" dirty="0"/>
              <a:t>越相似，他们就越相似。然后推荐这些相似用户集喜欢的</a:t>
            </a:r>
            <a:r>
              <a:rPr lang="en-US" altLang="zh-CN" dirty="0"/>
              <a:t>items</a:t>
            </a:r>
            <a:r>
              <a:rPr lang="zh-CN" altLang="en-US" dirty="0"/>
              <a:t>并且预测</a:t>
            </a:r>
            <a:r>
              <a:rPr lang="en-US" altLang="zh-CN" dirty="0"/>
              <a:t>x</a:t>
            </a:r>
            <a:r>
              <a:rPr lang="zh-CN" altLang="en-US" dirty="0"/>
              <a:t>评分最高的</a:t>
            </a:r>
            <a:r>
              <a:rPr lang="en-US" altLang="zh-CN" dirty="0"/>
              <a:t>items</a:t>
            </a:r>
            <a:r>
              <a:rPr lang="zh-CN" altLang="en-US" dirty="0"/>
              <a:t>给用户</a:t>
            </a:r>
            <a:r>
              <a:rPr lang="en-US" altLang="zh-CN" dirty="0"/>
              <a:t>x</a:t>
            </a:r>
            <a:r>
              <a:rPr lang="zh-CN" altLang="en-US" dirty="0"/>
              <a:t>。</a:t>
            </a:r>
            <a:br>
              <a:rPr lang="zh-CN" altLang="en-US" dirty="0"/>
            </a:br>
            <a:endParaRPr lang="zh-CN" altLang="en-US" dirty="0"/>
          </a:p>
          <a:p>
            <a:r>
              <a:rPr lang="zh-CN" altLang="en-US" dirty="0"/>
              <a:t/>
            </a:r>
            <a:br>
              <a:rPr lang="zh-CN" altLang="en-US" dirty="0"/>
            </a:br>
            <a:endParaRPr lang="zh-CN" altLang="en-US" dirty="0"/>
          </a:p>
        </p:txBody>
      </p:sp>
      <p:sp>
        <p:nvSpPr>
          <p:cNvPr id="6" name="文本框 5"/>
          <p:cNvSpPr txBox="1"/>
          <p:nvPr/>
        </p:nvSpPr>
        <p:spPr>
          <a:xfrm>
            <a:off x="6455119" y="2381060"/>
            <a:ext cx="4108817" cy="369332"/>
          </a:xfrm>
          <a:prstGeom prst="rect">
            <a:avLst/>
          </a:prstGeom>
          <a:noFill/>
        </p:spPr>
        <p:txBody>
          <a:bodyPr wrap="none" rtlCol="0">
            <a:spAutoFit/>
          </a:bodyPr>
          <a:lstStyle/>
          <a:p>
            <a:r>
              <a:rPr lang="zh-CN" altLang="en-US" dirty="0"/>
              <a:t>兴</a:t>
            </a:r>
            <a:r>
              <a:rPr lang="zh-CN" altLang="en-US" dirty="0" smtClean="0"/>
              <a:t>趣相同的</a:t>
            </a:r>
            <a:r>
              <a:rPr lang="zh-CN" altLang="en-US" dirty="0"/>
              <a:t>用户可能带来新颖的东西。</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3" name="文本框 2"/>
          <p:cNvSpPr txBox="1"/>
          <p:nvPr/>
        </p:nvSpPr>
        <p:spPr>
          <a:xfrm>
            <a:off x="642795" y="1041148"/>
            <a:ext cx="8842485" cy="1200329"/>
          </a:xfrm>
          <a:prstGeom prst="rect">
            <a:avLst/>
          </a:prstGeom>
          <a:noFill/>
        </p:spPr>
        <p:txBody>
          <a:bodyPr wrap="none" rtlCol="0">
            <a:spAutoFit/>
          </a:bodyPr>
          <a:lstStyle/>
          <a:p>
            <a:r>
              <a:rPr lang="zh-CN" altLang="en-US" dirty="0"/>
              <a:t>基于用户的协同过滤算法主要包括两个步骤：</a:t>
            </a:r>
          </a:p>
          <a:p>
            <a:r>
              <a:rPr lang="zh-CN" altLang="en-US" dirty="0"/>
              <a:t>（</a:t>
            </a:r>
            <a:r>
              <a:rPr lang="en-US" altLang="zh-CN" dirty="0"/>
              <a:t>1</a:t>
            </a:r>
            <a:r>
              <a:rPr lang="zh-CN" altLang="en-US" dirty="0"/>
              <a:t>）找到和目标用户相似的用户集合。</a:t>
            </a:r>
          </a:p>
          <a:p>
            <a:r>
              <a:rPr lang="zh-CN" altLang="en-US" dirty="0"/>
              <a:t>（</a:t>
            </a:r>
            <a:r>
              <a:rPr lang="en-US" altLang="zh-CN" dirty="0"/>
              <a:t>2</a:t>
            </a:r>
            <a:r>
              <a:rPr lang="zh-CN" altLang="en-US" dirty="0"/>
              <a:t>）找到这个集合中的用户喜欢的，且目标用户没有听说过的物品推荐给目标用户。</a:t>
            </a:r>
          </a:p>
          <a:p>
            <a:endParaRPr lang="zh-CN" altLang="en-US" dirty="0"/>
          </a:p>
        </p:txBody>
      </p:sp>
      <p:sp>
        <p:nvSpPr>
          <p:cNvPr id="8" name="文本框 7"/>
          <p:cNvSpPr txBox="1"/>
          <p:nvPr/>
        </p:nvSpPr>
        <p:spPr>
          <a:xfrm>
            <a:off x="373233" y="2279790"/>
            <a:ext cx="8573632" cy="923330"/>
          </a:xfrm>
          <a:prstGeom prst="rect">
            <a:avLst/>
          </a:prstGeom>
          <a:noFill/>
        </p:spPr>
        <p:txBody>
          <a:bodyPr wrap="square" rtlCol="0">
            <a:spAutoFit/>
          </a:bodyPr>
          <a:lstStyle/>
          <a:p>
            <a:r>
              <a:rPr lang="en-US" altLang="zh-CN" dirty="0" smtClean="0"/>
              <a:t>(1)</a:t>
            </a:r>
            <a:r>
              <a:rPr lang="zh-CN" altLang="en-US" dirty="0" smtClean="0"/>
              <a:t>的</a:t>
            </a:r>
            <a:r>
              <a:rPr lang="zh-CN" altLang="en-US" dirty="0"/>
              <a:t>关键就是计算两个用户的兴趣相似度</a:t>
            </a:r>
            <a:r>
              <a:rPr lang="zh-CN" altLang="en-US" dirty="0" smtClean="0"/>
              <a:t>。</a:t>
            </a:r>
            <a:endParaRPr lang="en-US" altLang="zh-CN" dirty="0"/>
          </a:p>
          <a:p>
            <a:r>
              <a:rPr lang="zh-CN" altLang="en-US" dirty="0" smtClean="0"/>
              <a:t>协</a:t>
            </a:r>
            <a:r>
              <a:rPr lang="zh-CN" altLang="en-US" dirty="0"/>
              <a:t>同过滤算法主要利用行为的相似度计算兴趣的相似度</a:t>
            </a:r>
            <a:r>
              <a:rPr lang="zh-CN" altLang="en-US" dirty="0" smtClean="0"/>
              <a:t>。</a:t>
            </a:r>
            <a:endParaRPr lang="en-US" altLang="zh-CN" dirty="0" smtClean="0"/>
          </a:p>
          <a:p>
            <a:endParaRPr lang="zh-CN" altLang="en-US" dirty="0"/>
          </a:p>
        </p:txBody>
      </p:sp>
      <p:pic>
        <p:nvPicPr>
          <p:cNvPr id="9" name="图片 8"/>
          <p:cNvPicPr>
            <a:picLocks noChangeAspect="1"/>
          </p:cNvPicPr>
          <p:nvPr/>
        </p:nvPicPr>
        <p:blipFill rotWithShape="1">
          <a:blip r:embed="rId4">
            <a:extLst>
              <a:ext uri="{28A0092B-C50C-407E-A947-70E740481C1C}">
                <a14:useLocalDpi xmlns:a14="http://schemas.microsoft.com/office/drawing/2010/main" val="0"/>
              </a:ext>
            </a:extLst>
          </a:blip>
          <a:srcRect l="19699" r="10507" b="12571"/>
          <a:stretch/>
        </p:blipFill>
        <p:spPr>
          <a:xfrm>
            <a:off x="701716" y="3037673"/>
            <a:ext cx="2023377" cy="1755628"/>
          </a:xfrm>
          <a:prstGeom prst="rect">
            <a:avLst/>
          </a:prstGeom>
        </p:spPr>
      </p:pic>
      <p:pic>
        <p:nvPicPr>
          <p:cNvPr id="10" name="图片 9"/>
          <p:cNvPicPr>
            <a:picLocks noChangeAspect="1"/>
          </p:cNvPicPr>
          <p:nvPr/>
        </p:nvPicPr>
        <p:blipFill rotWithShape="1">
          <a:blip r:embed="rId5">
            <a:extLst>
              <a:ext uri="{28A0092B-C50C-407E-A947-70E740481C1C}">
                <a14:useLocalDpi xmlns:a14="http://schemas.microsoft.com/office/drawing/2010/main" val="0"/>
              </a:ext>
            </a:extLst>
          </a:blip>
          <a:srcRect l="20466" t="46887" r="25194" b="10622"/>
          <a:stretch/>
        </p:blipFill>
        <p:spPr>
          <a:xfrm>
            <a:off x="2823231" y="3160271"/>
            <a:ext cx="2101854" cy="1652984"/>
          </a:xfrm>
          <a:prstGeom prst="rect">
            <a:avLst/>
          </a:prstGeom>
        </p:spPr>
      </p:pic>
      <p:sp>
        <p:nvSpPr>
          <p:cNvPr id="11" name="文本框 10"/>
          <p:cNvSpPr txBox="1"/>
          <p:nvPr/>
        </p:nvSpPr>
        <p:spPr>
          <a:xfrm>
            <a:off x="701716" y="5088094"/>
            <a:ext cx="5843939" cy="1200329"/>
          </a:xfrm>
          <a:prstGeom prst="rect">
            <a:avLst/>
          </a:prstGeom>
          <a:noFill/>
        </p:spPr>
        <p:txBody>
          <a:bodyPr wrap="square" rtlCol="0">
            <a:spAutoFit/>
          </a:bodyPr>
          <a:lstStyle/>
          <a:p>
            <a:r>
              <a:rPr lang="zh-CN" altLang="en-US" dirty="0"/>
              <a:t>建立物品到用户的倒查</a:t>
            </a:r>
            <a:r>
              <a:rPr lang="zh-CN" altLang="en-US" dirty="0" smtClean="0"/>
              <a:t>表，</a:t>
            </a:r>
            <a:r>
              <a:rPr lang="zh-CN" altLang="en-US" dirty="0"/>
              <a:t>表示该物品被哪些用户产生过行为；</a:t>
            </a:r>
          </a:p>
          <a:p>
            <a:r>
              <a:rPr lang="zh-CN" altLang="en-US" dirty="0"/>
              <a:t>根据倒查</a:t>
            </a:r>
            <a:r>
              <a:rPr lang="zh-CN" altLang="en-US" dirty="0" smtClean="0"/>
              <a:t>表，</a:t>
            </a:r>
            <a:r>
              <a:rPr lang="zh-CN" altLang="en-US" dirty="0"/>
              <a:t>建立用户相似度矩</a:t>
            </a:r>
            <a:r>
              <a:rPr lang="zh-CN" altLang="en-US" dirty="0" smtClean="0"/>
              <a:t>阵</a:t>
            </a:r>
            <a:endParaRPr lang="zh-CN" altLang="en-US" dirty="0"/>
          </a:p>
          <a:p>
            <a:endParaRPr lang="zh-CN" altLang="en-US" dirty="0"/>
          </a:p>
        </p:txBody>
      </p:sp>
      <p:sp>
        <p:nvSpPr>
          <p:cNvPr id="14" name="文本框 13"/>
          <p:cNvSpPr txBox="1"/>
          <p:nvPr/>
        </p:nvSpPr>
        <p:spPr>
          <a:xfrm>
            <a:off x="7412213" y="2307020"/>
            <a:ext cx="4645537" cy="3693319"/>
          </a:xfrm>
          <a:prstGeom prst="rect">
            <a:avLst/>
          </a:prstGeom>
          <a:noFill/>
        </p:spPr>
        <p:txBody>
          <a:bodyPr wrap="square" rtlCol="0">
            <a:spAutoFit/>
          </a:bodyPr>
          <a:lstStyle/>
          <a:p>
            <a:r>
              <a:rPr lang="en-US" altLang="zh-CN" dirty="0"/>
              <a:t>(</a:t>
            </a:r>
            <a:r>
              <a:rPr lang="en-US" altLang="zh-CN" dirty="0" smtClean="0"/>
              <a:t>2</a:t>
            </a:r>
            <a:r>
              <a:rPr lang="en-US" altLang="zh-CN" dirty="0"/>
              <a:t>)</a:t>
            </a:r>
            <a:r>
              <a:rPr lang="zh-CN" altLang="en-US" dirty="0" smtClean="0"/>
              <a:t>针</a:t>
            </a:r>
            <a:r>
              <a:rPr lang="zh-CN" altLang="en-US" dirty="0"/>
              <a:t>对目标用户</a:t>
            </a:r>
            <a:r>
              <a:rPr lang="en-US" altLang="zh-CN" dirty="0"/>
              <a:t>u</a:t>
            </a:r>
            <a:r>
              <a:rPr lang="zh-CN" altLang="en-US" dirty="0"/>
              <a:t>，找到其最相似的</a:t>
            </a:r>
            <a:r>
              <a:rPr lang="en-US" altLang="zh-CN" dirty="0"/>
              <a:t>K</a:t>
            </a:r>
            <a:r>
              <a:rPr lang="zh-CN" altLang="en-US" dirty="0"/>
              <a:t>个用户，产生</a:t>
            </a:r>
            <a:r>
              <a:rPr lang="en-US" altLang="zh-CN" dirty="0"/>
              <a:t>N</a:t>
            </a:r>
            <a:r>
              <a:rPr lang="zh-CN" altLang="en-US" dirty="0"/>
              <a:t>个推</a:t>
            </a:r>
            <a:r>
              <a:rPr lang="zh-CN" altLang="en-US" dirty="0" smtClean="0"/>
              <a:t>荐</a:t>
            </a:r>
            <a:endParaRPr lang="en-US" altLang="zh-CN" dirty="0" smtClean="0"/>
          </a:p>
          <a:p>
            <a:r>
              <a:rPr lang="zh-CN" altLang="en-US" dirty="0" smtClean="0"/>
              <a:t>（假设</a:t>
            </a:r>
            <a:r>
              <a:rPr lang="en-US" altLang="zh-CN" dirty="0" smtClean="0"/>
              <a:t>K</a:t>
            </a:r>
            <a:r>
              <a:rPr lang="zh-CN" altLang="en-US" dirty="0" smtClean="0"/>
              <a:t>为与</a:t>
            </a:r>
            <a:r>
              <a:rPr lang="zh-CN" altLang="en-US" dirty="0"/>
              <a:t>用户</a:t>
            </a:r>
            <a:r>
              <a:rPr lang="en-US" altLang="zh-CN" dirty="0"/>
              <a:t>u</a:t>
            </a:r>
            <a:r>
              <a:rPr lang="zh-CN" altLang="en-US" dirty="0"/>
              <a:t>兴趣相似的用户个数，</a:t>
            </a:r>
            <a:r>
              <a:rPr lang="en-US" altLang="zh-CN" dirty="0" smtClean="0"/>
              <a:t>N</a:t>
            </a:r>
            <a:r>
              <a:rPr lang="zh-CN" altLang="en-US" dirty="0" smtClean="0"/>
              <a:t>为</a:t>
            </a:r>
            <a:r>
              <a:rPr lang="zh-CN" altLang="en-US" dirty="0"/>
              <a:t>用户</a:t>
            </a:r>
            <a:r>
              <a:rPr lang="en-US" altLang="zh-CN" dirty="0"/>
              <a:t>u</a:t>
            </a:r>
            <a:r>
              <a:rPr lang="zh-CN" altLang="en-US" dirty="0"/>
              <a:t>推荐的物品</a:t>
            </a:r>
            <a:r>
              <a:rPr lang="zh-CN" altLang="en-US" dirty="0" smtClean="0"/>
              <a:t>数）</a:t>
            </a:r>
            <a:endParaRPr lang="en-US" altLang="zh-CN" dirty="0" smtClean="0"/>
          </a:p>
          <a:p>
            <a:endParaRPr lang="en-US" altLang="zh-CN" dirty="0" smtClean="0"/>
          </a:p>
          <a:p>
            <a:endParaRPr lang="zh-CN" altLang="en-US" dirty="0"/>
          </a:p>
          <a:p>
            <a:r>
              <a:rPr lang="en-US" altLang="zh-CN" dirty="0" err="1" smtClean="0"/>
              <a:t>i</a:t>
            </a:r>
            <a:r>
              <a:rPr lang="en-US" altLang="zh-CN" dirty="0" smtClean="0"/>
              <a:t>.</a:t>
            </a:r>
            <a:r>
              <a:rPr lang="zh-CN" altLang="en-US" dirty="0" smtClean="0"/>
              <a:t>对</a:t>
            </a:r>
            <a:r>
              <a:rPr lang="zh-CN" altLang="en-US" dirty="0"/>
              <a:t>用户</a:t>
            </a:r>
            <a:r>
              <a:rPr lang="en-US" altLang="zh-CN" dirty="0"/>
              <a:t>u</a:t>
            </a:r>
            <a:r>
              <a:rPr lang="zh-CN" altLang="en-US" dirty="0"/>
              <a:t>，在用户相似度中找到与其相似度最高的</a:t>
            </a:r>
            <a:r>
              <a:rPr lang="en-US" altLang="zh-CN" dirty="0"/>
              <a:t>K</a:t>
            </a:r>
            <a:r>
              <a:rPr lang="zh-CN" altLang="en-US" dirty="0"/>
              <a:t>个用</a:t>
            </a:r>
            <a:r>
              <a:rPr lang="zh-CN" altLang="en-US" dirty="0" smtClean="0"/>
              <a:t>户。利用公</a:t>
            </a:r>
            <a:r>
              <a:rPr lang="zh-CN" altLang="en-US" dirty="0"/>
              <a:t>式计算用户</a:t>
            </a:r>
            <a:r>
              <a:rPr lang="en-US" altLang="zh-CN" dirty="0"/>
              <a:t>u</a:t>
            </a:r>
            <a:r>
              <a:rPr lang="zh-CN" altLang="en-US" dirty="0"/>
              <a:t>对物品</a:t>
            </a:r>
            <a:r>
              <a:rPr lang="en-US" altLang="zh-CN" dirty="0" err="1"/>
              <a:t>i</a:t>
            </a:r>
            <a:r>
              <a:rPr lang="zh-CN" altLang="en-US" dirty="0"/>
              <a:t>的感兴趣程度</a:t>
            </a:r>
            <a:r>
              <a:rPr lang="en-US" altLang="zh-CN" dirty="0"/>
              <a:t>p(u, </a:t>
            </a:r>
            <a:r>
              <a:rPr lang="en-US" altLang="zh-CN" dirty="0" err="1"/>
              <a:t>i</a:t>
            </a:r>
            <a:r>
              <a:rPr lang="en-US" altLang="zh-CN" dirty="0" smtClean="0"/>
              <a:t>)</a:t>
            </a:r>
            <a:r>
              <a:rPr lang="zh-CN" altLang="en-US" dirty="0" smtClean="0"/>
              <a:t>。</a:t>
            </a:r>
            <a:endParaRPr lang="en-US" altLang="zh-CN" dirty="0" smtClean="0"/>
          </a:p>
          <a:p>
            <a:r>
              <a:rPr lang="en-US" altLang="zh-CN" dirty="0" smtClean="0"/>
              <a:t>ii.</a:t>
            </a:r>
            <a:r>
              <a:rPr lang="zh-CN" altLang="en-US" dirty="0" smtClean="0"/>
              <a:t>根</a:t>
            </a:r>
            <a:r>
              <a:rPr lang="zh-CN" altLang="en-US" dirty="0"/>
              <a:t>据感兴趣程度由高到低确定</a:t>
            </a:r>
            <a:r>
              <a:rPr lang="en-US" altLang="zh-CN" dirty="0"/>
              <a:t>N</a:t>
            </a:r>
            <a:r>
              <a:rPr lang="zh-CN" altLang="en-US" dirty="0"/>
              <a:t>个推荐给用户</a:t>
            </a:r>
            <a:r>
              <a:rPr lang="en-US" altLang="zh-CN" dirty="0"/>
              <a:t>u</a:t>
            </a:r>
            <a:r>
              <a:rPr lang="zh-CN" altLang="en-US" dirty="0"/>
              <a:t>的物品。</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86314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2" name="矩形 1"/>
          <p:cNvSpPr/>
          <p:nvPr/>
        </p:nvSpPr>
        <p:spPr>
          <a:xfrm>
            <a:off x="404254" y="705394"/>
            <a:ext cx="3075009" cy="523220"/>
          </a:xfrm>
          <a:prstGeom prst="rect">
            <a:avLst/>
          </a:prstGeom>
        </p:spPr>
        <p:txBody>
          <a:bodyPr wrap="none">
            <a:spAutoFit/>
          </a:bodyPr>
          <a:lstStyle/>
          <a:p>
            <a:r>
              <a:rPr lang="en-US" altLang="zh-CN" sz="2800" dirty="0">
                <a:solidFill>
                  <a:schemeClr val="accent2">
                    <a:lumMod val="50000"/>
                  </a:schemeClr>
                </a:solidFill>
              </a:rPr>
              <a:t>Orient’s Movie Recs</a:t>
            </a:r>
            <a:endParaRPr lang="zh-CN" altLang="en-US" sz="2800" dirty="0">
              <a:solidFill>
                <a:schemeClr val="accent2">
                  <a:lumMod val="50000"/>
                </a:schemeClr>
              </a:solidFill>
            </a:endParaRPr>
          </a:p>
        </p:txBody>
      </p:sp>
      <p:sp>
        <p:nvSpPr>
          <p:cNvPr id="3" name="文本框 2"/>
          <p:cNvSpPr txBox="1"/>
          <p:nvPr/>
        </p:nvSpPr>
        <p:spPr>
          <a:xfrm>
            <a:off x="404254" y="1357371"/>
            <a:ext cx="10988424" cy="1661993"/>
          </a:xfrm>
          <a:prstGeom prst="rect">
            <a:avLst/>
          </a:prstGeom>
          <a:noFill/>
        </p:spPr>
        <p:txBody>
          <a:bodyPr wrap="square" rtlCol="0">
            <a:spAutoFit/>
          </a:bodyPr>
          <a:lstStyle/>
          <a:p>
            <a:r>
              <a:rPr lang="en-US" altLang="zh-CN" sz="2400" dirty="0" smtClean="0"/>
              <a:t>Entered </a:t>
            </a:r>
            <a:r>
              <a:rPr lang="en-US" altLang="zh-CN" sz="2400" dirty="0"/>
              <a:t>some characteristics about himself </a:t>
            </a:r>
            <a:r>
              <a:rPr lang="en-US" altLang="zh-CN" dirty="0"/>
              <a:t>(male, engineer, age 30, from CA</a:t>
            </a:r>
            <a:r>
              <a:rPr lang="en-US" altLang="zh-CN" dirty="0" smtClean="0"/>
              <a:t>) –</a:t>
            </a:r>
            <a:r>
              <a:rPr lang="zh-CN" altLang="en-US" dirty="0" smtClean="0"/>
              <a:t>个人信息</a:t>
            </a:r>
            <a:endParaRPr lang="en-US" altLang="zh-CN" dirty="0" smtClean="0"/>
          </a:p>
          <a:p>
            <a:r>
              <a:rPr lang="en-US" altLang="zh-CN" sz="2400" dirty="0" smtClean="0"/>
              <a:t>Some </a:t>
            </a:r>
            <a:r>
              <a:rPr lang="en-US" altLang="zh-CN" sz="2400" dirty="0"/>
              <a:t>movie preferences </a:t>
            </a:r>
            <a:endParaRPr lang="en-US" altLang="zh-CN" sz="2400" dirty="0" smtClean="0"/>
          </a:p>
          <a:p>
            <a:r>
              <a:rPr lang="en-US" altLang="zh-CN" dirty="0" smtClean="0"/>
              <a:t>(</a:t>
            </a:r>
            <a:r>
              <a:rPr lang="en-US" altLang="zh-CN" dirty="0"/>
              <a:t>genres: action and </a:t>
            </a:r>
            <a:r>
              <a:rPr lang="en-US" altLang="zh-CN" dirty="0" smtClean="0"/>
              <a:t>adventure, </a:t>
            </a:r>
          </a:p>
          <a:p>
            <a:r>
              <a:rPr lang="en-US" altLang="zh-CN" dirty="0" smtClean="0"/>
              <a:t>minimum </a:t>
            </a:r>
            <a:r>
              <a:rPr lang="en-US" altLang="zh-CN" dirty="0"/>
              <a:t>average movie rating: 3-star, </a:t>
            </a:r>
          </a:p>
          <a:p>
            <a:r>
              <a:rPr lang="en-US" altLang="zh-CN" dirty="0" smtClean="0"/>
              <a:t>the </a:t>
            </a:r>
            <a:r>
              <a:rPr lang="en-US" altLang="zh-CN" dirty="0"/>
              <a:t>number of movies to be recommended: 3 movies</a:t>
            </a:r>
            <a:r>
              <a:rPr lang="en-US" altLang="zh-CN" dirty="0" smtClean="0"/>
              <a:t>) – </a:t>
            </a:r>
            <a:r>
              <a:rPr lang="zh-CN" altLang="en-US" dirty="0" smtClean="0"/>
              <a:t>电影偏好</a:t>
            </a:r>
            <a:endParaRPr lang="zh-CN" altLang="en-US" dirty="0"/>
          </a:p>
        </p:txBody>
      </p:sp>
      <p:sp>
        <p:nvSpPr>
          <p:cNvPr id="4" name="文本框 3"/>
          <p:cNvSpPr txBox="1"/>
          <p:nvPr/>
        </p:nvSpPr>
        <p:spPr>
          <a:xfrm>
            <a:off x="404254" y="3233469"/>
            <a:ext cx="6815455" cy="1107996"/>
          </a:xfrm>
          <a:prstGeom prst="rect">
            <a:avLst/>
          </a:prstGeom>
          <a:noFill/>
        </p:spPr>
        <p:txBody>
          <a:bodyPr wrap="none" rtlCol="0">
            <a:spAutoFit/>
          </a:bodyPr>
          <a:lstStyle/>
          <a:p>
            <a:r>
              <a:rPr lang="en-US" altLang="zh-CN" sz="2400" dirty="0"/>
              <a:t>Using these factors and a cosine similarity </a:t>
            </a:r>
            <a:r>
              <a:rPr lang="en-US" altLang="zh-CN" sz="2400" dirty="0" smtClean="0"/>
              <a:t>function</a:t>
            </a:r>
            <a:r>
              <a:rPr lang="zh-CN" altLang="en-US" sz="2400" dirty="0" smtClean="0"/>
              <a:t>，</a:t>
            </a:r>
            <a:endParaRPr lang="en-US" altLang="zh-CN" sz="2400" dirty="0" smtClean="0"/>
          </a:p>
          <a:p>
            <a:r>
              <a:rPr lang="en-US" altLang="zh-CN" sz="2400" dirty="0" smtClean="0"/>
              <a:t>Orient </a:t>
            </a:r>
            <a:r>
              <a:rPr lang="en-US" altLang="zh-CN" sz="2400" dirty="0"/>
              <a:t>generates the following three movies for </a:t>
            </a:r>
            <a:r>
              <a:rPr lang="en-US" altLang="zh-CN" sz="2400" dirty="0" smtClean="0"/>
              <a:t>User</a:t>
            </a:r>
          </a:p>
          <a:p>
            <a:r>
              <a:rPr lang="zh-CN" altLang="en-US" dirty="0" smtClean="0"/>
              <a:t>使</a:t>
            </a:r>
            <a:r>
              <a:rPr lang="zh-CN" altLang="en-US" dirty="0"/>
              <a:t>用这</a:t>
            </a:r>
            <a:r>
              <a:rPr lang="zh-CN" altLang="en-US" dirty="0" smtClean="0"/>
              <a:t>些因素和</a:t>
            </a:r>
            <a:r>
              <a:rPr lang="zh-CN" altLang="en-US" dirty="0"/>
              <a:t>余弦相似度函数，</a:t>
            </a:r>
            <a:r>
              <a:rPr lang="en-US" altLang="zh-CN" dirty="0"/>
              <a:t>Orient</a:t>
            </a:r>
            <a:r>
              <a:rPr lang="zh-CN" altLang="en-US" dirty="0" smtClean="0"/>
              <a:t>为用户生成推荐电</a:t>
            </a:r>
            <a:r>
              <a:rPr lang="zh-CN" altLang="en-US" dirty="0"/>
              <a:t>影</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7504" y="2185275"/>
            <a:ext cx="3935174" cy="2438779"/>
          </a:xfrm>
          <a:prstGeom prst="rect">
            <a:avLst/>
          </a:prstGeom>
        </p:spPr>
      </p:pic>
      <p:sp>
        <p:nvSpPr>
          <p:cNvPr id="8" name="矩形 7"/>
          <p:cNvSpPr/>
          <p:nvPr/>
        </p:nvSpPr>
        <p:spPr>
          <a:xfrm>
            <a:off x="404254" y="4555571"/>
            <a:ext cx="10609715" cy="2123658"/>
          </a:xfrm>
          <a:prstGeom prst="rect">
            <a:avLst/>
          </a:prstGeom>
        </p:spPr>
        <p:txBody>
          <a:bodyPr wrap="square">
            <a:spAutoFit/>
          </a:bodyPr>
          <a:lstStyle/>
          <a:p>
            <a:r>
              <a:rPr lang="en-US" altLang="zh-CN" sz="2400" dirty="0" smtClean="0"/>
              <a:t>After </a:t>
            </a:r>
            <a:r>
              <a:rPr lang="en-US" altLang="zh-CN" sz="2400" dirty="0"/>
              <a:t>recs are generated in a given media platform, the user is then given more options to better understand what led to the recs. </a:t>
            </a:r>
            <a:endParaRPr lang="en-US" altLang="zh-CN" sz="2400" dirty="0" smtClean="0"/>
          </a:p>
          <a:p>
            <a:r>
              <a:rPr lang="zh-CN" altLang="en-US" dirty="0"/>
              <a:t>生成推荐</a:t>
            </a:r>
            <a:r>
              <a:rPr lang="zh-CN" altLang="en-US" dirty="0" smtClean="0"/>
              <a:t>后为</a:t>
            </a:r>
            <a:r>
              <a:rPr lang="zh-CN" altLang="en-US" dirty="0"/>
              <a:t>用户提供更多选项以更好地理</a:t>
            </a:r>
            <a:r>
              <a:rPr lang="zh-CN" altLang="en-US" dirty="0" smtClean="0"/>
              <a:t>解</a:t>
            </a:r>
            <a:r>
              <a:rPr lang="en-US" altLang="zh-CN" dirty="0" smtClean="0"/>
              <a:t>Recs</a:t>
            </a:r>
            <a:r>
              <a:rPr lang="zh-CN" altLang="en-US" dirty="0"/>
              <a:t>的内容</a:t>
            </a:r>
            <a:endParaRPr lang="en-US" altLang="zh-CN" dirty="0" smtClean="0"/>
          </a:p>
          <a:p>
            <a:r>
              <a:rPr lang="en-US" altLang="zh-CN" sz="2400" dirty="0" smtClean="0"/>
              <a:t>Ideally</a:t>
            </a:r>
            <a:r>
              <a:rPr lang="en-US" altLang="zh-CN" sz="2400" dirty="0"/>
              <a:t>, this could be formatted as an information button that the user would click on to fine-tune their own contributed data</a:t>
            </a:r>
            <a:r>
              <a:rPr lang="en-US" altLang="zh-CN" sz="2400" dirty="0" smtClean="0"/>
              <a:t>.</a:t>
            </a:r>
          </a:p>
          <a:p>
            <a:r>
              <a:rPr lang="zh-CN" altLang="en-US" dirty="0"/>
              <a:t>用户可以单击该按钮来微调他们自己的贡献数据</a:t>
            </a:r>
          </a:p>
        </p:txBody>
      </p:sp>
    </p:spTree>
    <p:extLst>
      <p:ext uri="{BB962C8B-B14F-4D97-AF65-F5344CB8AC3E}">
        <p14:creationId xmlns:p14="http://schemas.microsoft.com/office/powerpoint/2010/main" val="422907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1715" y="1035653"/>
            <a:ext cx="5580000" cy="3438098"/>
          </a:xfrm>
          <a:prstGeom prst="rect">
            <a:avLst/>
          </a:prstGeom>
        </p:spPr>
      </p:pic>
      <p:pic>
        <p:nvPicPr>
          <p:cNvPr id="12" name="图片 11"/>
          <p:cNvPicPr>
            <a:picLocks noChangeAspect="1"/>
          </p:cNvPicPr>
          <p:nvPr/>
        </p:nvPicPr>
        <p:blipFill>
          <a:blip r:embed="rId3">
            <a:extLst>
              <a:ext uri="{BEBA8EAE-BF5A-486C-A8C5-ECC9F3942E4B}">
                <a14:imgProps xmlns:a14="http://schemas.microsoft.com/office/drawing/2010/main">
                  <a14:imgLayer r:embed="rId4">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2" name="矩形 1"/>
          <p:cNvSpPr/>
          <p:nvPr/>
        </p:nvSpPr>
        <p:spPr>
          <a:xfrm>
            <a:off x="413442" y="995602"/>
            <a:ext cx="6096000" cy="3477875"/>
          </a:xfrm>
          <a:prstGeom prst="rect">
            <a:avLst/>
          </a:prstGeom>
        </p:spPr>
        <p:txBody>
          <a:bodyPr>
            <a:spAutoFit/>
          </a:bodyPr>
          <a:lstStyle/>
          <a:p>
            <a:r>
              <a:rPr lang="en-US" altLang="zh-CN" sz="2600" dirty="0" smtClean="0"/>
              <a:t> </a:t>
            </a:r>
            <a:r>
              <a:rPr lang="en-US" altLang="zh-CN" sz="2600" dirty="0"/>
              <a:t>“tunable factor</a:t>
            </a:r>
            <a:r>
              <a:rPr lang="en-US" altLang="zh-CN" sz="2600" dirty="0" smtClean="0"/>
              <a:t>”</a:t>
            </a:r>
          </a:p>
          <a:p>
            <a:r>
              <a:rPr lang="en-US" altLang="zh-CN" sz="2600" dirty="0" smtClean="0"/>
              <a:t> </a:t>
            </a:r>
            <a:endParaRPr lang="en-US" altLang="zh-CN" dirty="0"/>
          </a:p>
          <a:p>
            <a:r>
              <a:rPr lang="en-US" altLang="zh-CN" sz="2000" dirty="0" smtClean="0"/>
              <a:t>User </a:t>
            </a:r>
            <a:r>
              <a:rPr lang="en-US" altLang="zh-CN" sz="2000" dirty="0"/>
              <a:t>can choose to only use the top </a:t>
            </a:r>
            <a:r>
              <a:rPr lang="en-US" altLang="zh-CN" sz="2000" dirty="0" smtClean="0"/>
              <a:t>10 </a:t>
            </a:r>
            <a:r>
              <a:rPr lang="en-US" altLang="zh-CN" sz="2000" dirty="0"/>
              <a:t>most similar user profiles or even use the 300 most similar user profiles to generate his movie recommendations. </a:t>
            </a:r>
            <a:endParaRPr lang="en-US" altLang="zh-CN" sz="2000" dirty="0" smtClean="0"/>
          </a:p>
          <a:p>
            <a:r>
              <a:rPr lang="zh-CN" altLang="en-US" sz="1600" dirty="0"/>
              <a:t>使用</a:t>
            </a:r>
            <a:r>
              <a:rPr lang="zh-CN" altLang="en-US" sz="1600" dirty="0" smtClean="0"/>
              <a:t>前</a:t>
            </a:r>
            <a:r>
              <a:rPr lang="en-US" altLang="zh-CN" sz="1600" dirty="0" smtClean="0"/>
              <a:t>10</a:t>
            </a:r>
            <a:r>
              <a:rPr lang="zh-CN" altLang="en-US" sz="1600" dirty="0" smtClean="0"/>
              <a:t>个</a:t>
            </a:r>
            <a:r>
              <a:rPr lang="zh-CN" altLang="en-US" sz="1600" dirty="0"/>
              <a:t>最相似的用户配置文件</a:t>
            </a:r>
            <a:r>
              <a:rPr lang="zh-CN" altLang="en-US" sz="1600" dirty="0" smtClean="0"/>
              <a:t>，可以使</a:t>
            </a:r>
            <a:r>
              <a:rPr lang="zh-CN" altLang="en-US" sz="1600" dirty="0"/>
              <a:t>用</a:t>
            </a:r>
            <a:r>
              <a:rPr lang="en-US" altLang="zh-CN" sz="1600" dirty="0"/>
              <a:t>300</a:t>
            </a:r>
            <a:r>
              <a:rPr lang="zh-CN" altLang="en-US" sz="1600" dirty="0"/>
              <a:t>个最相似的用户配置文件来生成他的电影推</a:t>
            </a:r>
            <a:r>
              <a:rPr lang="zh-CN" altLang="en-US" sz="1600" dirty="0" smtClean="0"/>
              <a:t>荐</a:t>
            </a:r>
            <a:endParaRPr lang="en-US" altLang="zh-CN" sz="1600" dirty="0" smtClean="0"/>
          </a:p>
          <a:p>
            <a:endParaRPr lang="en-US" altLang="zh-CN" sz="1600" dirty="0" smtClean="0"/>
          </a:p>
          <a:p>
            <a:r>
              <a:rPr lang="en-US" altLang="zh-CN" sz="2000" dirty="0" smtClean="0"/>
              <a:t>Increasing </a:t>
            </a:r>
            <a:r>
              <a:rPr lang="en-US" altLang="zh-CN" sz="2000" dirty="0"/>
              <a:t>the number of similar user profiles can generate a more diverse set of movies, but might result in movies Tom would be less interested in.</a:t>
            </a:r>
            <a:endParaRPr lang="zh-CN" altLang="en-US" sz="2000" dirty="0"/>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4534" y="1035653"/>
            <a:ext cx="5608505" cy="3438000"/>
          </a:xfrm>
          <a:prstGeom prst="rect">
            <a:avLst/>
          </a:prstGeom>
        </p:spPr>
      </p:pic>
      <p:sp>
        <p:nvSpPr>
          <p:cNvPr id="4" name="矩形 3"/>
          <p:cNvSpPr/>
          <p:nvPr/>
        </p:nvSpPr>
        <p:spPr>
          <a:xfrm>
            <a:off x="413441" y="4901916"/>
            <a:ext cx="11428491" cy="1877437"/>
          </a:xfrm>
          <a:prstGeom prst="rect">
            <a:avLst/>
          </a:prstGeom>
        </p:spPr>
        <p:txBody>
          <a:bodyPr wrap="square">
            <a:spAutoFit/>
          </a:bodyPr>
          <a:lstStyle/>
          <a:p>
            <a:r>
              <a:rPr lang="en-US" altLang="zh-CN" sz="2000" dirty="0" smtClean="0"/>
              <a:t>All </a:t>
            </a:r>
            <a:r>
              <a:rPr lang="en-US" altLang="zh-CN" sz="2000" dirty="0"/>
              <a:t>the movies recommended to </a:t>
            </a:r>
            <a:r>
              <a:rPr lang="en-US" altLang="zh-CN" sz="2000" dirty="0" smtClean="0"/>
              <a:t>User </a:t>
            </a:r>
            <a:r>
              <a:rPr lang="en-US" altLang="zh-CN" sz="2000" dirty="0"/>
              <a:t>were rated by male users, and 6 of the 10 most similar user profiles had a technical profession. </a:t>
            </a:r>
            <a:endParaRPr lang="en-US" altLang="zh-CN" sz="2000" dirty="0" smtClean="0"/>
          </a:p>
          <a:p>
            <a:r>
              <a:rPr lang="en-US" altLang="zh-CN" sz="1600" dirty="0" smtClean="0"/>
              <a:t>10</a:t>
            </a:r>
            <a:r>
              <a:rPr lang="zh-CN" altLang="en-US" sz="1600" dirty="0"/>
              <a:t>个最相似的用户配置文件中有</a:t>
            </a:r>
            <a:r>
              <a:rPr lang="en-US" altLang="zh-CN" sz="1600" dirty="0"/>
              <a:t>6</a:t>
            </a:r>
            <a:r>
              <a:rPr lang="zh-CN" altLang="en-US" sz="1600" dirty="0"/>
              <a:t>个具有技</a:t>
            </a:r>
            <a:r>
              <a:rPr lang="zh-CN" altLang="en-US" sz="1600" dirty="0" smtClean="0"/>
              <a:t>术背景</a:t>
            </a:r>
            <a:endParaRPr lang="en-US" altLang="zh-CN" sz="1600" dirty="0" smtClean="0"/>
          </a:p>
          <a:p>
            <a:r>
              <a:rPr lang="en-US" altLang="zh-CN" sz="2000" dirty="0" smtClean="0"/>
              <a:t>Tom </a:t>
            </a:r>
            <a:r>
              <a:rPr lang="en-US" altLang="zh-CN" sz="2000" dirty="0"/>
              <a:t>may be satisfied with these numbers and will move on to enjoy his movie night, or he may choose to further customize his recommendations</a:t>
            </a:r>
            <a:r>
              <a:rPr lang="en-US" altLang="zh-CN" sz="2000" dirty="0" smtClean="0"/>
              <a:t>.</a:t>
            </a:r>
          </a:p>
          <a:p>
            <a:r>
              <a:rPr lang="zh-CN" altLang="en-US" sz="1600" dirty="0" smtClean="0"/>
              <a:t>进</a:t>
            </a:r>
            <a:r>
              <a:rPr lang="zh-CN" altLang="en-US" sz="1600" dirty="0"/>
              <a:t>一</a:t>
            </a:r>
            <a:r>
              <a:rPr lang="zh-CN" altLang="en-US" sz="1600" dirty="0" smtClean="0"/>
              <a:t>步定</a:t>
            </a:r>
            <a:r>
              <a:rPr lang="zh-CN" altLang="en-US" sz="1600" dirty="0"/>
              <a:t>制他的推荐</a:t>
            </a:r>
          </a:p>
        </p:txBody>
      </p:sp>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93010" y="1035555"/>
            <a:ext cx="5557409" cy="3438000"/>
          </a:xfrm>
          <a:prstGeom prst="rect">
            <a:avLst/>
          </a:prstGeom>
        </p:spPr>
      </p:pic>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1715" y="1026816"/>
            <a:ext cx="5611324" cy="3438000"/>
          </a:xfrm>
          <a:prstGeom prst="rect">
            <a:avLst/>
          </a:prstGeom>
        </p:spPr>
      </p:pic>
    </p:spTree>
    <p:extLst>
      <p:ext uri="{BB962C8B-B14F-4D97-AF65-F5344CB8AC3E}">
        <p14:creationId xmlns:p14="http://schemas.microsoft.com/office/powerpoint/2010/main" val="355324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834</TotalTime>
  <Words>1900</Words>
  <Application>Microsoft Office PowerPoint</Application>
  <PresentationFormat>宽屏</PresentationFormat>
  <Paragraphs>108</Paragraphs>
  <Slides>15</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Century Gothic</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汪 建旭</cp:lastModifiedBy>
  <cp:revision>78</cp:revision>
  <dcterms:created xsi:type="dcterms:W3CDTF">2019-01-15T07:09:00Z</dcterms:created>
  <dcterms:modified xsi:type="dcterms:W3CDTF">2019-04-25T08:57:03Z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