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94" r:id="rId3"/>
    <p:sldId id="308" r:id="rId4"/>
    <p:sldId id="299" r:id="rId5"/>
    <p:sldId id="320" r:id="rId6"/>
    <p:sldId id="300" r:id="rId7"/>
    <p:sldId id="321" r:id="rId8"/>
    <p:sldId id="322" r:id="rId9"/>
    <p:sldId id="303" r:id="rId10"/>
    <p:sldId id="302" r:id="rId11"/>
    <p:sldId id="304" r:id="rId12"/>
    <p:sldId id="305" r:id="rId13"/>
    <p:sldId id="306" r:id="rId14"/>
    <p:sldId id="307" r:id="rId15"/>
    <p:sldId id="312" r:id="rId16"/>
    <p:sldId id="28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汪 建旭" initials="汪" lastIdx="1" clrIdx="0">
    <p:extLst>
      <p:ext uri="{19B8F6BF-5375-455C-9EA6-DF929625EA0E}">
        <p15:presenceInfo xmlns:p15="http://schemas.microsoft.com/office/powerpoint/2012/main" userId="f8053c76d1af47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83700"/>
    <a:srgbClr val="005825"/>
    <a:srgbClr val="261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0401" autoAdjust="0"/>
  </p:normalViewPr>
  <p:slideViewPr>
    <p:cSldViewPr snapToGrid="0">
      <p:cViewPr varScale="1">
        <p:scale>
          <a:sx n="80" d="100"/>
          <a:sy n="80" d="100"/>
        </p:scale>
        <p:origin x="754"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44437-2BDE-40D6-AAD1-F612737BF9A5}" type="datetimeFigureOut">
              <a:rPr lang="zh-CN" altLang="en-US" smtClean="0"/>
              <a:t>2019/5/11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26B8D-CD8C-4F7E-BC34-2CBA696F8DAF}" type="slidenum">
              <a:rPr lang="zh-CN" altLang="en-US" smtClean="0"/>
              <a:t>‹#›</a:t>
            </a:fld>
            <a:endParaRPr lang="zh-CN" altLang="en-US"/>
          </a:p>
        </p:txBody>
      </p:sp>
    </p:spTree>
    <p:extLst>
      <p:ext uri="{BB962C8B-B14F-4D97-AF65-F5344CB8AC3E}">
        <p14:creationId xmlns:p14="http://schemas.microsoft.com/office/powerpoint/2010/main" val="49051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a:t>
            </a:fld>
            <a:endParaRPr lang="zh-CN" altLang="en-US"/>
          </a:p>
        </p:txBody>
      </p:sp>
    </p:spTree>
    <p:extLst>
      <p:ext uri="{BB962C8B-B14F-4D97-AF65-F5344CB8AC3E}">
        <p14:creationId xmlns:p14="http://schemas.microsoft.com/office/powerpoint/2010/main" val="146415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5</a:t>
            </a:fld>
            <a:endParaRPr lang="zh-CN" altLang="en-US"/>
          </a:p>
        </p:txBody>
      </p:sp>
    </p:spTree>
    <p:extLst>
      <p:ext uri="{BB962C8B-B14F-4D97-AF65-F5344CB8AC3E}">
        <p14:creationId xmlns:p14="http://schemas.microsoft.com/office/powerpoint/2010/main" val="72374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无监督学习，两步走</a:t>
            </a:r>
            <a:r>
              <a:rPr lang="zh-CN" altLang="en-US" dirty="0" smtClean="0"/>
              <a:t>。以</a:t>
            </a:r>
            <a:r>
              <a:rPr lang="en-US" altLang="zh-CN" dirty="0" smtClean="0"/>
              <a:t>Item2vec: Neural Item Embedding for Collaborative Filtering</a:t>
            </a:r>
            <a:r>
              <a:rPr lang="zh-CN" altLang="en-US" dirty="0" smtClean="0"/>
              <a:t>为代表。</a:t>
            </a:r>
          </a:p>
          <a:p>
            <a:pPr lvl="1"/>
            <a:r>
              <a:rPr lang="zh-CN" altLang="en-US" dirty="0" smtClean="0"/>
              <a:t>第一步，就是</a:t>
            </a:r>
            <a:r>
              <a:rPr lang="zh-CN" altLang="en-US" b="1" dirty="0" smtClean="0"/>
              <a:t>简单套用</a:t>
            </a:r>
            <a:r>
              <a:rPr lang="en-US" altLang="zh-CN" b="1" dirty="0" smtClean="0"/>
              <a:t>word2vec</a:t>
            </a:r>
            <a:r>
              <a:rPr lang="zh-CN" altLang="en-US" dirty="0" smtClean="0"/>
              <a:t>的思路，在电商场景，就将</a:t>
            </a:r>
            <a:r>
              <a:rPr lang="en-US" altLang="zh-CN" dirty="0" smtClean="0"/>
              <a:t>word2vec</a:t>
            </a:r>
            <a:r>
              <a:rPr lang="zh-CN" altLang="en-US" dirty="0" smtClean="0"/>
              <a:t>中的句子换成购物车，将单词换成商品；新闻推荐场景中，将句子换成</a:t>
            </a:r>
            <a:r>
              <a:rPr lang="en-US" altLang="zh-CN" dirty="0" smtClean="0"/>
              <a:t>session</a:t>
            </a:r>
            <a:r>
              <a:rPr lang="zh-CN" altLang="en-US" dirty="0" smtClean="0"/>
              <a:t>，将单词换成文章。再直接调</a:t>
            </a:r>
            <a:r>
              <a:rPr lang="en-US" altLang="zh-CN" dirty="0" smtClean="0"/>
              <a:t>word2vec</a:t>
            </a:r>
            <a:r>
              <a:rPr lang="zh-CN" altLang="en-US" dirty="0" smtClean="0"/>
              <a:t>算法，就得到商品、文章的</a:t>
            </a:r>
            <a:r>
              <a:rPr lang="en-US" altLang="zh-CN" dirty="0" smtClean="0"/>
              <a:t>embedding</a:t>
            </a:r>
            <a:r>
              <a:rPr lang="zh-CN" altLang="en-US" dirty="0" smtClean="0"/>
              <a:t>向量。</a:t>
            </a:r>
          </a:p>
          <a:p>
            <a:pPr lvl="1"/>
            <a:r>
              <a:rPr lang="zh-CN" altLang="en-US" dirty="0" smtClean="0"/>
              <a:t>第二步，这些</a:t>
            </a:r>
            <a:r>
              <a:rPr lang="en-US" altLang="zh-CN" dirty="0" smtClean="0"/>
              <a:t>embedding</a:t>
            </a:r>
            <a:r>
              <a:rPr lang="zh-CN" altLang="en-US" dirty="0" smtClean="0"/>
              <a:t>向量，可以用于召回，可以用于第一类方法的</a:t>
            </a:r>
            <a:r>
              <a:rPr lang="en-US" altLang="zh-CN" dirty="0" smtClean="0"/>
              <a:t>embedding</a:t>
            </a:r>
            <a:r>
              <a:rPr lang="zh-CN" altLang="en-US" dirty="0" smtClean="0"/>
              <a:t>矩阵的初值，也可以当特征喂入其他模型。</a:t>
            </a:r>
            <a:r>
              <a:rPr lang="zh-CN" altLang="en-US" b="1" dirty="0" smtClean="0"/>
              <a:t>原谅我读书少，感觉这类方法近年来遇冷，不怎么受关注</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10</a:t>
            </a:fld>
            <a:endParaRPr lang="zh-CN" altLang="en-US"/>
          </a:p>
        </p:txBody>
      </p:sp>
    </p:spTree>
    <p:extLst>
      <p:ext uri="{BB962C8B-B14F-4D97-AF65-F5344CB8AC3E}">
        <p14:creationId xmlns:p14="http://schemas.microsoft.com/office/powerpoint/2010/main" val="103541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所以，整篇文章读下来，给我留下深刻印象的就是以下这些“业务逻辑”与“算法”的结合点</a:t>
            </a:r>
          </a:p>
          <a:p>
            <a:r>
              <a:rPr lang="zh-CN" altLang="en-US" dirty="0" smtClean="0"/>
              <a:t>业务逻辑：</a:t>
            </a:r>
            <a:r>
              <a:rPr lang="en-US" altLang="zh-CN" dirty="0" err="1" smtClean="0"/>
              <a:t>Airbnb</a:t>
            </a:r>
            <a:r>
              <a:rPr lang="zh-CN" altLang="en-US" dirty="0" smtClean="0"/>
              <a:t>是一个双方市场，推荐</a:t>
            </a:r>
            <a:r>
              <a:rPr lang="en-US" altLang="zh-CN" dirty="0" smtClean="0"/>
              <a:t>listing</a:t>
            </a:r>
            <a:r>
              <a:rPr lang="zh-CN" altLang="en-US" dirty="0" smtClean="0"/>
              <a:t>给</a:t>
            </a:r>
            <a:r>
              <a:rPr lang="en-US" altLang="zh-CN" dirty="0" smtClean="0"/>
              <a:t>user</a:t>
            </a:r>
            <a:r>
              <a:rPr lang="zh-CN" altLang="en-US" dirty="0" smtClean="0"/>
              <a:t>时，不仅要考虑</a:t>
            </a:r>
            <a:r>
              <a:rPr lang="en-US" altLang="zh-CN" dirty="0" smtClean="0"/>
              <a:t>user</a:t>
            </a:r>
            <a:r>
              <a:rPr lang="zh-CN" altLang="en-US" dirty="0" smtClean="0"/>
              <a:t>的喜好，还要考虑到</a:t>
            </a:r>
            <a:r>
              <a:rPr lang="en-US" altLang="zh-CN" dirty="0" smtClean="0"/>
              <a:t>host</a:t>
            </a:r>
            <a:r>
              <a:rPr lang="zh-CN" altLang="en-US" dirty="0" smtClean="0"/>
              <a:t>拒绝的因素，才能提升“预订成功率”。</a:t>
            </a:r>
          </a:p>
          <a:p>
            <a:r>
              <a:rPr lang="zh-CN" altLang="en-US" dirty="0" smtClean="0"/>
              <a:t>解决方案：将</a:t>
            </a:r>
            <a:r>
              <a:rPr lang="en-US" altLang="zh-CN" dirty="0" smtClean="0"/>
              <a:t>host“</a:t>
            </a:r>
            <a:r>
              <a:rPr lang="zh-CN" altLang="en-US" dirty="0" smtClean="0"/>
              <a:t>明确拒绝”也作为一个“</a:t>
            </a:r>
            <a:r>
              <a:rPr lang="en-US" altLang="zh-CN" dirty="0" smtClean="0"/>
              <a:t>negative word”</a:t>
            </a:r>
            <a:r>
              <a:rPr lang="zh-CN" altLang="en-US" dirty="0" smtClean="0"/>
              <a:t>加入</a:t>
            </a:r>
            <a:r>
              <a:rPr lang="en-US" altLang="zh-CN" dirty="0" smtClean="0"/>
              <a:t>word2vec</a:t>
            </a:r>
            <a:r>
              <a:rPr lang="zh-CN" altLang="en-US" dirty="0" smtClean="0"/>
              <a:t>训练集中</a:t>
            </a:r>
          </a:p>
          <a:p>
            <a:endParaRPr lang="zh-CN" altLang="en-US" dirty="0" smtClean="0"/>
          </a:p>
          <a:p>
            <a:r>
              <a:rPr lang="zh-CN" altLang="en-US" dirty="0" smtClean="0"/>
              <a:t>业务逻辑：数据稀疏性，大量用户只预订过一次，大量</a:t>
            </a:r>
            <a:r>
              <a:rPr lang="en-US" altLang="zh-CN" dirty="0" smtClean="0"/>
              <a:t>listing</a:t>
            </a:r>
            <a:r>
              <a:rPr lang="zh-CN" altLang="en-US" dirty="0" smtClean="0"/>
              <a:t>被预订小于</a:t>
            </a:r>
            <a:r>
              <a:rPr lang="en-US" altLang="zh-CN" dirty="0" smtClean="0"/>
              <a:t>5</a:t>
            </a:r>
            <a:r>
              <a:rPr lang="zh-CN" altLang="en-US" dirty="0" smtClean="0"/>
              <a:t>次</a:t>
            </a:r>
          </a:p>
          <a:p>
            <a:r>
              <a:rPr lang="zh-CN" altLang="en-US" dirty="0" smtClean="0"/>
              <a:t>解决方案：根据业务逻辑，将</a:t>
            </a:r>
            <a:r>
              <a:rPr lang="en-US" altLang="zh-CN" dirty="0" err="1" smtClean="0"/>
              <a:t>user_id</a:t>
            </a:r>
            <a:r>
              <a:rPr lang="zh-CN" altLang="en-US" dirty="0" smtClean="0"/>
              <a:t>聚合成</a:t>
            </a:r>
            <a:r>
              <a:rPr lang="en-US" altLang="zh-CN" dirty="0" err="1" smtClean="0"/>
              <a:t>user_type</a:t>
            </a:r>
            <a:r>
              <a:rPr lang="zh-CN" altLang="en-US" dirty="0" smtClean="0"/>
              <a:t>，将</a:t>
            </a:r>
            <a:r>
              <a:rPr lang="en-US" altLang="zh-CN" dirty="0" err="1" smtClean="0"/>
              <a:t>listing_id</a:t>
            </a:r>
            <a:r>
              <a:rPr lang="zh-CN" altLang="en-US" dirty="0" smtClean="0"/>
              <a:t>聚合成</a:t>
            </a:r>
            <a:r>
              <a:rPr lang="en-US" altLang="zh-CN" dirty="0" err="1" smtClean="0"/>
              <a:t>listing_type</a:t>
            </a:r>
            <a:r>
              <a:rPr lang="zh-CN" altLang="en-US" dirty="0" smtClean="0"/>
              <a:t>。</a:t>
            </a:r>
          </a:p>
          <a:p>
            <a:endParaRPr lang="zh-CN" altLang="en-US" dirty="0" smtClean="0"/>
          </a:p>
          <a:p>
            <a:r>
              <a:rPr lang="zh-CN" altLang="en-US" dirty="0" smtClean="0"/>
              <a:t>业务逻辑：</a:t>
            </a:r>
            <a:r>
              <a:rPr lang="en-US" altLang="zh-CN" dirty="0" smtClean="0"/>
              <a:t>word2vec</a:t>
            </a:r>
            <a:r>
              <a:rPr lang="zh-CN" altLang="en-US" dirty="0" smtClean="0"/>
              <a:t>毕竟是非监督的，怎样融入提升“预订率”这一业务目标</a:t>
            </a:r>
          </a:p>
          <a:p>
            <a:r>
              <a:rPr lang="zh-CN" altLang="en-US" dirty="0" smtClean="0"/>
              <a:t>解决方案：在</a:t>
            </a:r>
            <a:r>
              <a:rPr lang="en-US" altLang="zh-CN" dirty="0" smtClean="0"/>
              <a:t>booked session</a:t>
            </a:r>
            <a:r>
              <a:rPr lang="zh-CN" altLang="en-US" dirty="0" smtClean="0"/>
              <a:t>中，将最终预订的</a:t>
            </a:r>
            <a:r>
              <a:rPr lang="en-US" altLang="zh-CN" dirty="0" smtClean="0"/>
              <a:t>listing</a:t>
            </a:r>
            <a:r>
              <a:rPr lang="zh-CN" altLang="en-US" dirty="0" smtClean="0"/>
              <a:t>增加为</a:t>
            </a:r>
            <a:r>
              <a:rPr lang="en-US" altLang="zh-CN" dirty="0" smtClean="0"/>
              <a:t>global context</a:t>
            </a:r>
            <a:r>
              <a:rPr lang="zh-CN" altLang="en-US" dirty="0" smtClean="0"/>
              <a:t>，无论是否在滑窗中都要参与学习。这样一来，</a:t>
            </a:r>
            <a:r>
              <a:rPr lang="zh-CN" altLang="en-US" b="1" dirty="0" smtClean="0"/>
              <a:t>两个</a:t>
            </a:r>
            <a:r>
              <a:rPr lang="en-US" altLang="zh-CN" b="1" dirty="0" err="1" smtClean="0"/>
              <a:t>listing_id</a:t>
            </a:r>
            <a:r>
              <a:rPr lang="zh-CN" altLang="en-US" b="1" dirty="0" smtClean="0"/>
              <a:t>相似，不仅因为所处的点击序列相似，而且还会因为导致预订相同</a:t>
            </a:r>
            <a:r>
              <a:rPr lang="en-US" altLang="zh-CN" b="1" dirty="0" smtClean="0"/>
              <a:t>listing</a:t>
            </a:r>
            <a:r>
              <a:rPr lang="zh-CN" altLang="en-US" b="1" dirty="0" smtClean="0"/>
              <a:t>而相似。而预订相同</a:t>
            </a:r>
            <a:r>
              <a:rPr lang="en-US" altLang="zh-CN" b="1" dirty="0" smtClean="0"/>
              <a:t>listing</a:t>
            </a:r>
            <a:r>
              <a:rPr lang="zh-CN" altLang="en-US" b="1" dirty="0" smtClean="0"/>
              <a:t>比点击是一个更强、更有意义的信号，训练得到的</a:t>
            </a:r>
            <a:r>
              <a:rPr lang="en-US" altLang="zh-CN" b="1" dirty="0" smtClean="0"/>
              <a:t>embedding</a:t>
            </a:r>
            <a:r>
              <a:rPr lang="zh-CN" altLang="en-US" b="1" dirty="0" smtClean="0"/>
              <a:t>对提升“预订率”也更有意义</a:t>
            </a:r>
            <a:r>
              <a:rPr lang="zh-CN" altLang="en-US" dirty="0" smtClean="0"/>
              <a:t>。</a:t>
            </a:r>
          </a:p>
          <a:p>
            <a:endParaRPr lang="zh-CN" altLang="en-US" dirty="0" smtClean="0"/>
          </a:p>
          <a:p>
            <a:r>
              <a:rPr lang="zh-CN" altLang="en-US" dirty="0" smtClean="0"/>
              <a:t>业务逻辑：</a:t>
            </a:r>
            <a:r>
              <a:rPr lang="en-US" altLang="zh-CN" dirty="0" smtClean="0"/>
              <a:t>word2vec</a:t>
            </a:r>
            <a:r>
              <a:rPr lang="zh-CN" altLang="en-US" dirty="0" smtClean="0"/>
              <a:t>中的</a:t>
            </a:r>
            <a:r>
              <a:rPr lang="en-US" altLang="zh-CN" dirty="0" smtClean="0"/>
              <a:t>negative sampling</a:t>
            </a:r>
            <a:r>
              <a:rPr lang="zh-CN" altLang="en-US" dirty="0" smtClean="0"/>
              <a:t>是随机的，而点击序列中的</a:t>
            </a:r>
            <a:r>
              <a:rPr lang="en-US" altLang="zh-CN" dirty="0" smtClean="0"/>
              <a:t>context</a:t>
            </a:r>
            <a:r>
              <a:rPr lang="zh-CN" altLang="en-US" dirty="0" smtClean="0"/>
              <a:t>都来自同一城市，导致数据集有</a:t>
            </a:r>
            <a:r>
              <a:rPr lang="en-US" altLang="zh-CN" dirty="0" smtClean="0"/>
              <a:t>bias</a:t>
            </a:r>
          </a:p>
          <a:p>
            <a:r>
              <a:rPr lang="zh-CN" altLang="en-US" dirty="0" smtClean="0"/>
              <a:t>解决方案：专门增加一个与</a:t>
            </a:r>
            <a:r>
              <a:rPr lang="en-US" altLang="zh-CN" dirty="0" smtClean="0"/>
              <a:t>central listing</a:t>
            </a:r>
            <a:r>
              <a:rPr lang="zh-CN" altLang="en-US" dirty="0" smtClean="0"/>
              <a:t>来自同一个城市的负样本集</a:t>
            </a:r>
          </a:p>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13</a:t>
            </a:fld>
            <a:endParaRPr lang="zh-CN" altLang="en-US"/>
          </a:p>
        </p:txBody>
      </p:sp>
    </p:spTree>
    <p:extLst>
      <p:ext uri="{BB962C8B-B14F-4D97-AF65-F5344CB8AC3E}">
        <p14:creationId xmlns:p14="http://schemas.microsoft.com/office/powerpoint/2010/main" val="272540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6A5E-3AE2-4616-95CF-5E9DD173BBB2}" type="datetimeFigureOut">
              <a:rPr lang="zh-CN" altLang="en-US" smtClean="0"/>
              <a:t>2019/5/11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21AD3-7B81-4EE6-AC3C-148629FC6B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5" name="文本框 4">
            <a:extLst>
              <a:ext uri="{FF2B5EF4-FFF2-40B4-BE49-F238E27FC236}">
                <a16:creationId xmlns:a16="http://schemas.microsoft.com/office/drawing/2014/main" xmlns="" id="{E1DA38E1-EC71-4A00-B96B-F969B748C7ED}"/>
              </a:ext>
            </a:extLst>
          </p:cNvPr>
          <p:cNvSpPr txBox="1"/>
          <p:nvPr/>
        </p:nvSpPr>
        <p:spPr>
          <a:xfrm>
            <a:off x="1339849" y="4109258"/>
            <a:ext cx="2441117" cy="707886"/>
          </a:xfrm>
          <a:prstGeom prst="rect">
            <a:avLst/>
          </a:prstGeom>
          <a:noFill/>
        </p:spPr>
        <p:txBody>
          <a:bodyPr wrap="none" rtlCol="0">
            <a:spAutoFit/>
          </a:bodyPr>
          <a:lstStyle/>
          <a:p>
            <a:pPr algn="ctr"/>
            <a:r>
              <a:rPr kumimoji="1" lang="en-US" altLang="zh-CN" sz="4000" dirty="0"/>
              <a:t>CONTENTS</a:t>
            </a:r>
            <a:endParaRPr kumimoji="1" lang="zh-CN" altLang="en-US" sz="4000" dirty="0"/>
          </a:p>
        </p:txBody>
      </p:sp>
      <p:sp>
        <p:nvSpPr>
          <p:cNvPr id="6" name="椭圆 5">
            <a:extLst>
              <a:ext uri="{FF2B5EF4-FFF2-40B4-BE49-F238E27FC236}">
                <a16:creationId xmlns:a16="http://schemas.microsoft.com/office/drawing/2014/main" xmlns="" id="{35178CFA-5843-4F00-9299-A599DEF6A34E}"/>
              </a:ext>
            </a:extLst>
          </p:cNvPr>
          <p:cNvSpPr/>
          <p:nvPr/>
        </p:nvSpPr>
        <p:spPr>
          <a:xfrm>
            <a:off x="5152784" y="183383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7" name="椭圆 6">
            <a:extLst>
              <a:ext uri="{FF2B5EF4-FFF2-40B4-BE49-F238E27FC236}">
                <a16:creationId xmlns:a16="http://schemas.microsoft.com/office/drawing/2014/main" xmlns="" id="{43FC7FDC-5718-4125-8099-3D54AB84879C}"/>
              </a:ext>
            </a:extLst>
          </p:cNvPr>
          <p:cNvSpPr/>
          <p:nvPr/>
        </p:nvSpPr>
        <p:spPr>
          <a:xfrm>
            <a:off x="5152784" y="2719041"/>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8" name="椭圆 7">
            <a:extLst>
              <a:ext uri="{FF2B5EF4-FFF2-40B4-BE49-F238E27FC236}">
                <a16:creationId xmlns:a16="http://schemas.microsoft.com/office/drawing/2014/main" xmlns="" id="{8F17868F-184B-4A41-BA28-FBE9C43C0994}"/>
              </a:ext>
            </a:extLst>
          </p:cNvPr>
          <p:cNvSpPr/>
          <p:nvPr/>
        </p:nvSpPr>
        <p:spPr>
          <a:xfrm>
            <a:off x="5152784" y="363223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9" name="文本框 8">
            <a:extLst>
              <a:ext uri="{FF2B5EF4-FFF2-40B4-BE49-F238E27FC236}">
                <a16:creationId xmlns:a16="http://schemas.microsoft.com/office/drawing/2014/main" xmlns="" id="{07FFB8A9-3040-4F06-91EE-916B85109AA3}"/>
              </a:ext>
            </a:extLst>
          </p:cNvPr>
          <p:cNvSpPr txBox="1"/>
          <p:nvPr/>
        </p:nvSpPr>
        <p:spPr>
          <a:xfrm>
            <a:off x="993313" y="2282911"/>
            <a:ext cx="3134191" cy="1862048"/>
          </a:xfrm>
          <a:prstGeom prst="rect">
            <a:avLst/>
          </a:prstGeom>
          <a:noFill/>
        </p:spPr>
        <p:txBody>
          <a:bodyPr wrap="none" rtlCol="0">
            <a:spAutoFit/>
          </a:bodyPr>
          <a:lstStyle/>
          <a:p>
            <a:pPr algn="ctr"/>
            <a:r>
              <a:rPr kumimoji="1" lang="zh-CN" altLang="en-US" sz="11500" b="1" dirty="0">
                <a:latin typeface="微软雅黑" panose="020B0503020204020204" charset="-122"/>
                <a:ea typeface="微软雅黑" panose="020B0503020204020204" charset="-122"/>
                <a:cs typeface="微软雅黑" panose="020B0503020204020204" charset="-122"/>
              </a:rPr>
              <a:t>目录</a:t>
            </a:r>
          </a:p>
        </p:txBody>
      </p:sp>
      <p:sp>
        <p:nvSpPr>
          <p:cNvPr id="10" name="文本框 9"/>
          <p:cNvSpPr txBox="1"/>
          <p:nvPr/>
        </p:nvSpPr>
        <p:spPr>
          <a:xfrm>
            <a:off x="6167120" y="1833838"/>
            <a:ext cx="1005403" cy="584775"/>
          </a:xfrm>
          <a:prstGeom prst="rect">
            <a:avLst/>
          </a:prstGeom>
          <a:noFill/>
        </p:spPr>
        <p:txBody>
          <a:bodyPr wrap="none" rtlCol="0">
            <a:spAutoFit/>
          </a:bodyPr>
          <a:lstStyle/>
          <a:p>
            <a:r>
              <a:rPr lang="zh-CN" altLang="en-US" sz="3200" dirty="0" smtClean="0"/>
              <a:t>背景</a:t>
            </a:r>
            <a:endParaRPr lang="zh-CN" altLang="en-US" sz="3200" dirty="0"/>
          </a:p>
        </p:txBody>
      </p:sp>
      <p:sp>
        <p:nvSpPr>
          <p:cNvPr id="11" name="文本框 10"/>
          <p:cNvSpPr txBox="1"/>
          <p:nvPr/>
        </p:nvSpPr>
        <p:spPr>
          <a:xfrm>
            <a:off x="6167119" y="2719041"/>
            <a:ext cx="3541290" cy="584775"/>
          </a:xfrm>
          <a:prstGeom prst="rect">
            <a:avLst/>
          </a:prstGeom>
          <a:noFill/>
        </p:spPr>
        <p:txBody>
          <a:bodyPr wrap="none" rtlCol="0">
            <a:spAutoFit/>
          </a:bodyPr>
          <a:lstStyle/>
          <a:p>
            <a:r>
              <a:rPr lang="en-US" altLang="zh-CN" sz="3200" dirty="0" smtClean="0"/>
              <a:t>Word2Vec</a:t>
            </a:r>
            <a:r>
              <a:rPr lang="zh-CN" altLang="en-US" sz="3200" dirty="0" smtClean="0"/>
              <a:t>与词嵌入</a:t>
            </a:r>
            <a:endParaRPr lang="zh-CN" altLang="en-US" sz="3200" dirty="0"/>
          </a:p>
        </p:txBody>
      </p:sp>
      <p:sp>
        <p:nvSpPr>
          <p:cNvPr id="13" name="文本框 12"/>
          <p:cNvSpPr txBox="1"/>
          <p:nvPr/>
        </p:nvSpPr>
        <p:spPr>
          <a:xfrm>
            <a:off x="6167118" y="3632233"/>
            <a:ext cx="1826141" cy="584775"/>
          </a:xfrm>
          <a:prstGeom prst="rect">
            <a:avLst/>
          </a:prstGeom>
          <a:noFill/>
        </p:spPr>
        <p:txBody>
          <a:bodyPr wrap="none" rtlCol="0">
            <a:spAutoFit/>
          </a:bodyPr>
          <a:lstStyle/>
          <a:p>
            <a:r>
              <a:rPr lang="zh-CN" altLang="en-US" sz="3200" dirty="0" smtClean="0"/>
              <a:t>具体应用</a:t>
            </a:r>
            <a:endParaRPr lang="zh-CN" altLang="en-US" sz="3200" dirty="0"/>
          </a:p>
        </p:txBody>
      </p:sp>
      <p:sp>
        <p:nvSpPr>
          <p:cNvPr id="14" name="椭圆 13">
            <a:extLst>
              <a:ext uri="{FF2B5EF4-FFF2-40B4-BE49-F238E27FC236}">
                <a16:creationId xmlns:a16="http://schemas.microsoft.com/office/drawing/2014/main" xmlns="" id="{8F17868F-184B-4A41-BA28-FBE9C43C0994}"/>
              </a:ext>
            </a:extLst>
          </p:cNvPr>
          <p:cNvSpPr/>
          <p:nvPr/>
        </p:nvSpPr>
        <p:spPr>
          <a:xfrm>
            <a:off x="5194380" y="454542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kern="0" dirty="0">
                <a:solidFill>
                  <a:srgbClr val="FFFFFF"/>
                </a:solidFill>
                <a:latin typeface="Century Gothic"/>
                <a:ea typeface="微软雅黑" panose="020B0503020204020204" charset="-122"/>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15" name="文本框 14"/>
          <p:cNvSpPr txBox="1"/>
          <p:nvPr/>
        </p:nvSpPr>
        <p:spPr>
          <a:xfrm>
            <a:off x="6167117" y="4524756"/>
            <a:ext cx="1005403" cy="584775"/>
          </a:xfrm>
          <a:prstGeom prst="rect">
            <a:avLst/>
          </a:prstGeom>
          <a:noFill/>
        </p:spPr>
        <p:txBody>
          <a:bodyPr wrap="none" rtlCol="0">
            <a:spAutoFit/>
          </a:bodyPr>
          <a:lstStyle/>
          <a:p>
            <a:r>
              <a:rPr lang="zh-CN" altLang="en-US" sz="3200" dirty="0" smtClean="0"/>
              <a:t>总结</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387560" y="889265"/>
            <a:ext cx="1329275" cy="461665"/>
          </a:xfrm>
          <a:prstGeom prst="rect">
            <a:avLst/>
          </a:prstGeom>
          <a:noFill/>
        </p:spPr>
        <p:txBody>
          <a:bodyPr wrap="none" rtlCol="0">
            <a:spAutoFit/>
          </a:bodyPr>
          <a:lstStyle/>
          <a:p>
            <a:r>
              <a:rPr lang="en-US" altLang="zh-CN" sz="2400" dirty="0" smtClean="0"/>
              <a:t>item2vec</a:t>
            </a:r>
            <a:endParaRPr lang="zh-CN" altLang="en-US" sz="2400" dirty="0"/>
          </a:p>
        </p:txBody>
      </p:sp>
      <p:sp>
        <p:nvSpPr>
          <p:cNvPr id="3" name="文本框 2"/>
          <p:cNvSpPr txBox="1"/>
          <p:nvPr/>
        </p:nvSpPr>
        <p:spPr>
          <a:xfrm>
            <a:off x="3875809" y="6242842"/>
            <a:ext cx="8066311" cy="523220"/>
          </a:xfrm>
          <a:prstGeom prst="rect">
            <a:avLst/>
          </a:prstGeom>
          <a:noFill/>
        </p:spPr>
        <p:txBody>
          <a:bodyPr wrap="none" rtlCol="0">
            <a:spAutoFit/>
          </a:bodyPr>
          <a:lstStyle/>
          <a:p>
            <a:r>
              <a:rPr lang="en-US" altLang="zh-CN" sz="1400" dirty="0"/>
              <a:t>Item2vec: neural item embedding for collaborative filtering[C</a:t>
            </a:r>
            <a:r>
              <a:rPr lang="en-US" altLang="zh-CN" sz="1400" dirty="0" smtClean="0"/>
              <a:t>]</a:t>
            </a:r>
          </a:p>
          <a:p>
            <a:r>
              <a:rPr lang="en-US" altLang="zh-CN" sz="1400" dirty="0" smtClean="0"/>
              <a:t>//</a:t>
            </a:r>
            <a:r>
              <a:rPr lang="en-US" altLang="zh-CN" sz="1400" dirty="0"/>
              <a:t>2016 IEEE 26th International Workshop on Machine Learning for Signal Processing (MLSP). IEEE, 2016: 1-6.</a:t>
            </a:r>
            <a:endParaRPr lang="zh-CN" altLang="en-US" sz="1400" dirty="0"/>
          </a:p>
        </p:txBody>
      </p:sp>
      <p:sp>
        <p:nvSpPr>
          <p:cNvPr id="4" name="文本框 3"/>
          <p:cNvSpPr txBox="1"/>
          <p:nvPr/>
        </p:nvSpPr>
        <p:spPr>
          <a:xfrm>
            <a:off x="387560" y="4458931"/>
            <a:ext cx="10423303" cy="1200329"/>
          </a:xfrm>
          <a:prstGeom prst="rect">
            <a:avLst/>
          </a:prstGeom>
          <a:noFill/>
        </p:spPr>
        <p:txBody>
          <a:bodyPr wrap="square" rtlCol="0">
            <a:spAutoFit/>
          </a:bodyPr>
          <a:lstStyle/>
          <a:p>
            <a:r>
              <a:rPr lang="zh-CN" altLang="en-US" dirty="0"/>
              <a:t>微软研</a:t>
            </a:r>
            <a:r>
              <a:rPr lang="zh-CN" altLang="en-US" dirty="0" smtClean="0"/>
              <a:t>究发</a:t>
            </a:r>
            <a:r>
              <a:rPr lang="zh-CN" altLang="en-US" dirty="0"/>
              <a:t>表的一篇关于将</a:t>
            </a:r>
            <a:r>
              <a:rPr lang="en-US" altLang="zh-CN" dirty="0"/>
              <a:t>word2vec</a:t>
            </a:r>
            <a:r>
              <a:rPr lang="zh-CN" altLang="en-US" dirty="0"/>
              <a:t>模型应用到协同过滤中的</a:t>
            </a:r>
            <a:r>
              <a:rPr lang="en-US" altLang="zh-CN" dirty="0"/>
              <a:t>Items</a:t>
            </a:r>
            <a:r>
              <a:rPr lang="zh-CN" altLang="en-US" dirty="0"/>
              <a:t>集合中，来计算</a:t>
            </a:r>
            <a:r>
              <a:rPr lang="en-US" altLang="zh-CN" dirty="0"/>
              <a:t>items</a:t>
            </a:r>
            <a:r>
              <a:rPr lang="zh-CN" altLang="en-US" dirty="0"/>
              <a:t>的向量</a:t>
            </a:r>
            <a:r>
              <a:rPr lang="zh-CN" altLang="en-US" dirty="0" smtClean="0"/>
              <a:t>化。论文展</a:t>
            </a:r>
            <a:r>
              <a:rPr lang="zh-CN" altLang="en-US" dirty="0"/>
              <a:t>示</a:t>
            </a:r>
            <a:r>
              <a:rPr lang="zh-CN" altLang="en-US" dirty="0" smtClean="0"/>
              <a:t>了</a:t>
            </a:r>
            <a:r>
              <a:rPr lang="en-US" altLang="zh-CN" dirty="0" smtClean="0"/>
              <a:t>item-based CF</a:t>
            </a:r>
            <a:r>
              <a:rPr lang="zh-CN" altLang="en-US" dirty="0"/>
              <a:t>可以在相同</a:t>
            </a:r>
            <a:r>
              <a:rPr lang="zh-CN" altLang="en-US" dirty="0" smtClean="0"/>
              <a:t>的框架进行</a:t>
            </a:r>
            <a:r>
              <a:rPr lang="en-US" altLang="zh-CN" dirty="0" smtClean="0"/>
              <a:t>word </a:t>
            </a:r>
            <a:r>
              <a:rPr lang="en-US" altLang="zh-CN" dirty="0"/>
              <a:t>embedding</a:t>
            </a:r>
            <a:r>
              <a:rPr lang="zh-CN" altLang="en-US" dirty="0" smtClean="0"/>
              <a:t>。他们提出了</a:t>
            </a:r>
            <a:r>
              <a:rPr lang="zh-CN" altLang="en-US" dirty="0"/>
              <a:t>一种方法</a:t>
            </a:r>
            <a:r>
              <a:rPr lang="zh-CN" altLang="en-US" dirty="0" smtClean="0"/>
              <a:t>，将</a:t>
            </a:r>
            <a:r>
              <a:rPr lang="en-US" altLang="zh-CN" dirty="0" smtClean="0"/>
              <a:t>item-based CF</a:t>
            </a:r>
            <a:r>
              <a:rPr lang="zh-CN" altLang="en-US" dirty="0"/>
              <a:t>命</a:t>
            </a:r>
            <a:r>
              <a:rPr lang="zh-CN" altLang="en-US" dirty="0" smtClean="0"/>
              <a:t>名为</a:t>
            </a:r>
            <a:r>
              <a:rPr lang="en-US" altLang="zh-CN" dirty="0" smtClean="0"/>
              <a:t>Item2Vec</a:t>
            </a:r>
            <a:r>
              <a:rPr lang="zh-CN" altLang="en-US" dirty="0"/>
              <a:t>，为潜在空间中的项目生成嵌入。即使在用户信息不可用时，该方法也能够推</a:t>
            </a:r>
            <a:r>
              <a:rPr lang="zh-CN" altLang="en-US" dirty="0" smtClean="0"/>
              <a:t>断</a:t>
            </a:r>
            <a:r>
              <a:rPr lang="en-US" altLang="zh-CN" dirty="0" smtClean="0"/>
              <a:t>item</a:t>
            </a:r>
            <a:r>
              <a:rPr lang="zh-CN" altLang="en-US" dirty="0" smtClean="0"/>
              <a:t> </a:t>
            </a:r>
            <a:r>
              <a:rPr lang="en-US" altLang="zh-CN" dirty="0"/>
              <a:t>- </a:t>
            </a:r>
            <a:r>
              <a:rPr lang="en-US" altLang="zh-CN" dirty="0" smtClean="0"/>
              <a:t>item</a:t>
            </a:r>
            <a:r>
              <a:rPr lang="zh-CN" altLang="en-US" dirty="0" smtClean="0"/>
              <a:t>关</a:t>
            </a:r>
            <a:r>
              <a:rPr lang="zh-CN" altLang="en-US" dirty="0"/>
              <a:t>系。</a:t>
            </a:r>
          </a:p>
        </p:txBody>
      </p:sp>
      <p:sp>
        <p:nvSpPr>
          <p:cNvPr id="5" name="文本框 4"/>
          <p:cNvSpPr txBox="1"/>
          <p:nvPr/>
        </p:nvSpPr>
        <p:spPr>
          <a:xfrm>
            <a:off x="387560" y="1821881"/>
            <a:ext cx="10980095" cy="2554545"/>
          </a:xfrm>
          <a:prstGeom prst="rect">
            <a:avLst/>
          </a:prstGeom>
          <a:noFill/>
        </p:spPr>
        <p:txBody>
          <a:bodyPr wrap="square" rtlCol="0">
            <a:spAutoFit/>
          </a:bodyPr>
          <a:lstStyle/>
          <a:p>
            <a:r>
              <a:rPr lang="zh-CN" altLang="en-US" sz="2000" dirty="0"/>
              <a:t>在</a:t>
            </a:r>
            <a:r>
              <a:rPr lang="en-US" altLang="zh-CN" sz="2000" dirty="0" smtClean="0"/>
              <a:t>word2vec</a:t>
            </a:r>
            <a:r>
              <a:rPr lang="zh-CN" altLang="en-US" sz="2000" dirty="0" smtClean="0"/>
              <a:t>模型诞</a:t>
            </a:r>
            <a:r>
              <a:rPr lang="zh-CN" altLang="en-US" sz="2000" dirty="0"/>
              <a:t>生之后，</a:t>
            </a:r>
            <a:r>
              <a:rPr lang="en-US" altLang="zh-CN" sz="2000" dirty="0"/>
              <a:t>embedding</a:t>
            </a:r>
            <a:r>
              <a:rPr lang="zh-CN" altLang="en-US" sz="2000" dirty="0"/>
              <a:t>的思想迅速从</a:t>
            </a:r>
            <a:r>
              <a:rPr lang="en-US" altLang="zh-CN" sz="2000" dirty="0"/>
              <a:t>NLP</a:t>
            </a:r>
            <a:r>
              <a:rPr lang="zh-CN" altLang="en-US" sz="2000" dirty="0"/>
              <a:t>领域扩散到几乎所有机器学习的领</a:t>
            </a:r>
            <a:r>
              <a:rPr lang="zh-CN" altLang="en-US" sz="2000" dirty="0" smtClean="0"/>
              <a:t>域。</a:t>
            </a:r>
            <a:endParaRPr lang="en-US" altLang="zh-CN" sz="2000" dirty="0" smtClean="0"/>
          </a:p>
          <a:p>
            <a:endParaRPr lang="en-US" altLang="zh-CN" sz="2000" dirty="0"/>
          </a:p>
          <a:p>
            <a:r>
              <a:rPr lang="zh-CN" altLang="en-US" sz="2000" dirty="0" smtClean="0"/>
              <a:t>既</a:t>
            </a:r>
            <a:r>
              <a:rPr lang="zh-CN" altLang="en-US" sz="2000" dirty="0"/>
              <a:t>然可以对一个序列中的词进行</a:t>
            </a:r>
            <a:r>
              <a:rPr lang="en-US" altLang="zh-CN" sz="2000" dirty="0"/>
              <a:t>embedding</a:t>
            </a:r>
            <a:r>
              <a:rPr lang="zh-CN" altLang="en-US" sz="2000" dirty="0"/>
              <a:t>，那自然可以</a:t>
            </a:r>
            <a:r>
              <a:rPr lang="zh-CN" altLang="en-US" sz="2000" dirty="0">
                <a:solidFill>
                  <a:schemeClr val="accent4">
                    <a:lumMod val="50000"/>
                  </a:schemeClr>
                </a:solidFill>
              </a:rPr>
              <a:t>对用户购买序列中的一个商品，用户观看序列中的一个电影进行</a:t>
            </a:r>
            <a:r>
              <a:rPr lang="en-US" altLang="zh-CN" sz="2000" dirty="0">
                <a:solidFill>
                  <a:schemeClr val="accent4">
                    <a:lumMod val="50000"/>
                  </a:schemeClr>
                </a:solidFill>
              </a:rPr>
              <a:t>embedding</a:t>
            </a:r>
            <a:r>
              <a:rPr lang="zh-CN" altLang="en-US" sz="2000" dirty="0" smtClean="0">
                <a:solidFill>
                  <a:schemeClr val="accent4">
                    <a:lumMod val="50000"/>
                  </a:schemeClr>
                </a:solidFill>
              </a:rPr>
              <a:t>。</a:t>
            </a:r>
            <a:r>
              <a:rPr lang="zh-CN" altLang="en-US" sz="2000" dirty="0" smtClean="0"/>
              <a:t>广</a:t>
            </a:r>
            <a:r>
              <a:rPr lang="zh-CN" altLang="en-US" sz="2000" dirty="0"/>
              <a:t>告、推荐、搜索等领域用户数据的稀疏性几乎必然要求在构建</a:t>
            </a:r>
            <a:r>
              <a:rPr lang="en-US" altLang="zh-CN" sz="2000" dirty="0"/>
              <a:t>DNN</a:t>
            </a:r>
            <a:r>
              <a:rPr lang="zh-CN" altLang="en-US" sz="2000" dirty="0"/>
              <a:t>之前对</a:t>
            </a:r>
            <a:r>
              <a:rPr lang="en-US" altLang="zh-CN" sz="2000" dirty="0"/>
              <a:t>user</a:t>
            </a:r>
            <a:r>
              <a:rPr lang="zh-CN" altLang="en-US" sz="2000" dirty="0"/>
              <a:t>和</a:t>
            </a:r>
            <a:r>
              <a:rPr lang="en-US" altLang="zh-CN" sz="2000" dirty="0"/>
              <a:t>item</a:t>
            </a:r>
            <a:r>
              <a:rPr lang="zh-CN" altLang="en-US" sz="2000" dirty="0"/>
              <a:t>进行</a:t>
            </a:r>
            <a:r>
              <a:rPr lang="en-US" altLang="zh-CN" sz="2000" dirty="0"/>
              <a:t>embedding</a:t>
            </a:r>
            <a:r>
              <a:rPr lang="zh-CN" altLang="en-US" sz="2000" dirty="0"/>
              <a:t>后才能进行有效的训练</a:t>
            </a:r>
            <a:r>
              <a:rPr lang="zh-CN" altLang="en-US" sz="2000" dirty="0" smtClean="0"/>
              <a:t>。</a:t>
            </a:r>
            <a:endParaRPr lang="en-US" altLang="zh-CN" sz="2000" dirty="0" smtClean="0"/>
          </a:p>
          <a:p>
            <a:endParaRPr lang="zh-CN" altLang="en-US" sz="2000" dirty="0"/>
          </a:p>
          <a:p>
            <a:r>
              <a:rPr lang="zh-CN" altLang="en-US" sz="2000" dirty="0" smtClean="0"/>
              <a:t>如</a:t>
            </a:r>
            <a:r>
              <a:rPr lang="zh-CN" altLang="en-US" sz="2000" dirty="0"/>
              <a:t>果</a:t>
            </a:r>
            <a:r>
              <a:rPr lang="en-US" altLang="zh-CN" sz="2000" dirty="0"/>
              <a:t>item</a:t>
            </a:r>
            <a:r>
              <a:rPr lang="zh-CN" altLang="en-US" sz="2000" dirty="0"/>
              <a:t>存在于一个序列中，</a:t>
            </a:r>
            <a:r>
              <a:rPr lang="en-US" altLang="zh-CN" sz="2000" dirty="0"/>
              <a:t>item2vec</a:t>
            </a:r>
            <a:r>
              <a:rPr lang="zh-CN" altLang="en-US" sz="2000" dirty="0"/>
              <a:t>的方法与</a:t>
            </a:r>
            <a:r>
              <a:rPr lang="en-US" altLang="zh-CN" sz="2000" dirty="0"/>
              <a:t>word2vec</a:t>
            </a:r>
            <a:r>
              <a:rPr lang="zh-CN" altLang="en-US" sz="2000" dirty="0"/>
              <a:t>没有任何区别。</a:t>
            </a:r>
          </a:p>
          <a:p>
            <a:endParaRPr lang="zh-CN" altLang="en-US" sz="2000" dirty="0"/>
          </a:p>
        </p:txBody>
      </p:sp>
    </p:spTree>
    <p:extLst>
      <p:ext uri="{BB962C8B-B14F-4D97-AF65-F5344CB8AC3E}">
        <p14:creationId xmlns:p14="http://schemas.microsoft.com/office/powerpoint/2010/main" val="3194760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652196" y="1058103"/>
            <a:ext cx="800219" cy="461665"/>
          </a:xfrm>
          <a:prstGeom prst="rect">
            <a:avLst/>
          </a:prstGeom>
          <a:noFill/>
        </p:spPr>
        <p:txBody>
          <a:bodyPr wrap="none" rtlCol="0">
            <a:spAutoFit/>
          </a:bodyPr>
          <a:lstStyle/>
          <a:p>
            <a:r>
              <a:rPr lang="zh-CN" altLang="en-US" sz="2400" dirty="0" smtClean="0"/>
              <a:t>聚类</a:t>
            </a:r>
            <a:endParaRPr lang="zh-CN" altLang="en-US" sz="24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78" y="1519768"/>
            <a:ext cx="7702095" cy="4035253"/>
          </a:xfrm>
          <a:prstGeom prst="rect">
            <a:avLst/>
          </a:prstGeom>
        </p:spPr>
      </p:pic>
      <p:sp>
        <p:nvSpPr>
          <p:cNvPr id="4" name="文本框 3"/>
          <p:cNvSpPr txBox="1"/>
          <p:nvPr/>
        </p:nvSpPr>
        <p:spPr>
          <a:xfrm>
            <a:off x="750968" y="5785853"/>
            <a:ext cx="5051960" cy="461665"/>
          </a:xfrm>
          <a:prstGeom prst="rect">
            <a:avLst/>
          </a:prstGeom>
          <a:noFill/>
        </p:spPr>
        <p:txBody>
          <a:bodyPr wrap="none" rtlCol="0">
            <a:spAutoFit/>
          </a:bodyPr>
          <a:lstStyle/>
          <a:p>
            <a:r>
              <a:rPr lang="zh-CN" altLang="en-US" sz="2400" dirty="0" smtClean="0"/>
              <a:t>论文显示</a:t>
            </a:r>
            <a:r>
              <a:rPr lang="en-US" altLang="zh-CN" sz="2400" dirty="0" smtClean="0"/>
              <a:t>Item2Vec</a:t>
            </a:r>
            <a:r>
              <a:rPr lang="zh-CN" altLang="en-US" sz="2400" dirty="0" smtClean="0"/>
              <a:t>效果好于矩阵分解</a:t>
            </a:r>
            <a:endParaRPr lang="zh-CN" altLang="en-US" sz="2400" dirty="0"/>
          </a:p>
        </p:txBody>
      </p:sp>
    </p:spTree>
    <p:extLst>
      <p:ext uri="{BB962C8B-B14F-4D97-AF65-F5344CB8AC3E}">
        <p14:creationId xmlns:p14="http://schemas.microsoft.com/office/powerpoint/2010/main" val="3576357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371420" y="975861"/>
            <a:ext cx="2257349" cy="461665"/>
          </a:xfrm>
          <a:prstGeom prst="rect">
            <a:avLst/>
          </a:prstGeom>
          <a:noFill/>
        </p:spPr>
        <p:txBody>
          <a:bodyPr wrap="none" rtlCol="0">
            <a:spAutoFit/>
          </a:bodyPr>
          <a:lstStyle/>
          <a:p>
            <a:r>
              <a:rPr lang="en-US" altLang="zh-CN" sz="2400" dirty="0" err="1" smtClean="0"/>
              <a:t>Airbnb</a:t>
            </a:r>
            <a:r>
              <a:rPr lang="zh-CN" altLang="en-US" sz="2400" dirty="0" smtClean="0"/>
              <a:t>推荐场景</a:t>
            </a:r>
            <a:endParaRPr lang="zh-CN" altLang="en-US" sz="2400" dirty="0"/>
          </a:p>
        </p:txBody>
      </p:sp>
      <p:sp>
        <p:nvSpPr>
          <p:cNvPr id="2" name="文本框 1"/>
          <p:cNvSpPr txBox="1"/>
          <p:nvPr/>
        </p:nvSpPr>
        <p:spPr>
          <a:xfrm>
            <a:off x="371420" y="1529491"/>
            <a:ext cx="11076709" cy="2246769"/>
          </a:xfrm>
          <a:prstGeom prst="rect">
            <a:avLst/>
          </a:prstGeom>
          <a:noFill/>
        </p:spPr>
        <p:txBody>
          <a:bodyPr wrap="square" rtlCol="0">
            <a:spAutoFit/>
          </a:bodyPr>
          <a:lstStyle/>
          <a:p>
            <a:r>
              <a:rPr lang="en-US" altLang="zh-CN" sz="2000" dirty="0" err="1"/>
              <a:t>Airbnb</a:t>
            </a:r>
            <a:r>
              <a:rPr lang="zh-CN" altLang="en-US" sz="2000" dirty="0"/>
              <a:t>作为全世界最大的短租网站，提供了一个连接房主（</a:t>
            </a:r>
            <a:r>
              <a:rPr lang="en-US" altLang="zh-CN" sz="2000" dirty="0"/>
              <a:t>host</a:t>
            </a:r>
            <a:r>
              <a:rPr lang="zh-CN" altLang="en-US" sz="2000" dirty="0"/>
              <a:t>）挂出的短租房（</a:t>
            </a:r>
            <a:r>
              <a:rPr lang="en-US" altLang="zh-CN" sz="2000" b="1" dirty="0"/>
              <a:t>listing</a:t>
            </a:r>
            <a:r>
              <a:rPr lang="zh-CN" altLang="en-US" sz="2000" dirty="0"/>
              <a:t>）和主要是以旅游为目的的租客（</a:t>
            </a:r>
            <a:r>
              <a:rPr lang="en-US" altLang="zh-CN" sz="2000" dirty="0"/>
              <a:t>guest/user</a:t>
            </a:r>
            <a:r>
              <a:rPr lang="zh-CN" altLang="en-US" sz="2000" dirty="0"/>
              <a:t>）的中介平台</a:t>
            </a:r>
            <a:r>
              <a:rPr lang="zh-CN" altLang="en-US" sz="2000" dirty="0" smtClean="0"/>
              <a:t>。</a:t>
            </a:r>
            <a:endParaRPr lang="en-US" altLang="zh-CN" sz="2000" dirty="0" smtClean="0"/>
          </a:p>
          <a:p>
            <a:r>
              <a:rPr lang="en-US" altLang="zh-CN" sz="2000" dirty="0" smtClean="0"/>
              <a:t>guest</a:t>
            </a:r>
            <a:r>
              <a:rPr lang="zh-CN" altLang="en-US" sz="2000" dirty="0"/>
              <a:t>和</a:t>
            </a:r>
            <a:r>
              <a:rPr lang="en-US" altLang="zh-CN" sz="2000" dirty="0"/>
              <a:t>host</a:t>
            </a:r>
            <a:r>
              <a:rPr lang="zh-CN" altLang="en-US" sz="2000" dirty="0"/>
              <a:t>之间的交互方</a:t>
            </a:r>
            <a:r>
              <a:rPr lang="zh-CN" altLang="en-US" sz="2000" dirty="0" smtClean="0"/>
              <a:t>式：</a:t>
            </a:r>
            <a:endParaRPr lang="zh-CN" altLang="en-US" sz="2000" dirty="0"/>
          </a:p>
          <a:p>
            <a:r>
              <a:rPr lang="en-US" altLang="zh-CN" sz="2000" dirty="0"/>
              <a:t>guest</a:t>
            </a:r>
            <a:r>
              <a:rPr lang="zh-CN" altLang="en-US" sz="2000" dirty="0"/>
              <a:t>点击</a:t>
            </a:r>
            <a:r>
              <a:rPr lang="en-US" altLang="zh-CN" sz="2000" dirty="0"/>
              <a:t>listing </a:t>
            </a:r>
            <a:r>
              <a:rPr lang="zh-CN" altLang="en-US" sz="2000" dirty="0"/>
              <a:t>（</a:t>
            </a:r>
            <a:r>
              <a:rPr lang="en-US" altLang="zh-CN" sz="2000" dirty="0"/>
              <a:t>click</a:t>
            </a:r>
            <a:r>
              <a:rPr lang="zh-CN" altLang="en-US" sz="2000" dirty="0"/>
              <a:t>）</a:t>
            </a:r>
          </a:p>
          <a:p>
            <a:r>
              <a:rPr lang="en-US" altLang="zh-CN" sz="2000" dirty="0"/>
              <a:t>guest</a:t>
            </a:r>
            <a:r>
              <a:rPr lang="zh-CN" altLang="en-US" sz="2000" dirty="0"/>
              <a:t>预定</a:t>
            </a:r>
            <a:r>
              <a:rPr lang="en-US" altLang="zh-CN" sz="2000" dirty="0" err="1"/>
              <a:t>lising</a:t>
            </a:r>
            <a:r>
              <a:rPr lang="en-US" altLang="zh-CN" sz="2000" dirty="0"/>
              <a:t> </a:t>
            </a:r>
            <a:r>
              <a:rPr lang="zh-CN" altLang="en-US" sz="2000" dirty="0"/>
              <a:t>（</a:t>
            </a:r>
            <a:r>
              <a:rPr lang="en-US" altLang="zh-CN" sz="2000" dirty="0"/>
              <a:t>book</a:t>
            </a:r>
            <a:r>
              <a:rPr lang="zh-CN" altLang="en-US" sz="2000" dirty="0"/>
              <a:t>）</a:t>
            </a:r>
          </a:p>
          <a:p>
            <a:r>
              <a:rPr lang="en-US" altLang="zh-CN" sz="2000" dirty="0"/>
              <a:t>host</a:t>
            </a:r>
            <a:r>
              <a:rPr lang="zh-CN" altLang="en-US" sz="2000" dirty="0"/>
              <a:t>有可能拒绝</a:t>
            </a:r>
            <a:r>
              <a:rPr lang="en-US" altLang="zh-CN" sz="2000" dirty="0"/>
              <a:t>guest</a:t>
            </a:r>
            <a:r>
              <a:rPr lang="zh-CN" altLang="en-US" sz="2000" dirty="0"/>
              <a:t>的预定请求 （</a:t>
            </a:r>
            <a:r>
              <a:rPr lang="en-US" altLang="zh-CN" sz="2000" dirty="0"/>
              <a:t>reject</a:t>
            </a:r>
            <a:r>
              <a:rPr lang="zh-CN" altLang="en-US" sz="2000" dirty="0"/>
              <a:t>）</a:t>
            </a:r>
          </a:p>
          <a:p>
            <a:endParaRPr lang="zh-CN" altLang="en-US" sz="2000" dirty="0"/>
          </a:p>
        </p:txBody>
      </p:sp>
      <p:pic>
        <p:nvPicPr>
          <p:cNvPr id="4" name="图片 3"/>
          <p:cNvPicPr>
            <a:picLocks noChangeAspect="1"/>
          </p:cNvPicPr>
          <p:nvPr/>
        </p:nvPicPr>
        <p:blipFill>
          <a:blip r:embed="rId4"/>
          <a:stretch>
            <a:fillRect/>
          </a:stretch>
        </p:blipFill>
        <p:spPr>
          <a:xfrm>
            <a:off x="1939581" y="3564978"/>
            <a:ext cx="5333189" cy="2851526"/>
          </a:xfrm>
          <a:prstGeom prst="rect">
            <a:avLst/>
          </a:prstGeom>
        </p:spPr>
      </p:pic>
    </p:spTree>
    <p:extLst>
      <p:ext uri="{BB962C8B-B14F-4D97-AF65-F5344CB8AC3E}">
        <p14:creationId xmlns:p14="http://schemas.microsoft.com/office/powerpoint/2010/main" val="375719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529936" y="1787236"/>
            <a:ext cx="11132127" cy="1323439"/>
          </a:xfrm>
          <a:prstGeom prst="rect">
            <a:avLst/>
          </a:prstGeom>
          <a:noFill/>
        </p:spPr>
        <p:txBody>
          <a:bodyPr wrap="square" rtlCol="0">
            <a:spAutoFit/>
          </a:bodyPr>
          <a:lstStyle/>
          <a:p>
            <a:r>
              <a:rPr lang="en-US" altLang="zh-CN" sz="2000" dirty="0" err="1"/>
              <a:t>Airbnb</a:t>
            </a:r>
            <a:r>
              <a:rPr lang="zh-CN" altLang="en-US" sz="2000" dirty="0"/>
              <a:t>采用了</a:t>
            </a:r>
            <a:r>
              <a:rPr lang="en-US" altLang="zh-CN" sz="2000" dirty="0"/>
              <a:t>click session</a:t>
            </a:r>
            <a:r>
              <a:rPr lang="zh-CN" altLang="en-US" sz="2000" dirty="0"/>
              <a:t>数据对</a:t>
            </a:r>
            <a:r>
              <a:rPr lang="en-US" altLang="zh-CN" sz="2000" dirty="0"/>
              <a:t>listing</a:t>
            </a:r>
            <a:r>
              <a:rPr lang="zh-CN" altLang="en-US" sz="2000" dirty="0"/>
              <a:t>进行</a:t>
            </a:r>
            <a:r>
              <a:rPr lang="en-US" altLang="zh-CN" sz="2000" dirty="0"/>
              <a:t>embedding</a:t>
            </a:r>
            <a:r>
              <a:rPr lang="zh-CN" altLang="en-US" sz="2000" dirty="0"/>
              <a:t>，其中</a:t>
            </a:r>
            <a:r>
              <a:rPr lang="en-US" altLang="zh-CN" sz="2000" dirty="0"/>
              <a:t>click session</a:t>
            </a:r>
            <a:r>
              <a:rPr lang="zh-CN" altLang="en-US" sz="2000" dirty="0"/>
              <a:t>指的是一个用户在一次搜索过程中，点击的</a:t>
            </a:r>
            <a:r>
              <a:rPr lang="en-US" altLang="zh-CN" sz="2000" dirty="0"/>
              <a:t>listing</a:t>
            </a:r>
            <a:r>
              <a:rPr lang="zh-CN" altLang="en-US" sz="2000" dirty="0"/>
              <a:t>的序列，这个序列需要满足两个条件，一个是只有停留时间超过</a:t>
            </a:r>
            <a:r>
              <a:rPr lang="en-US" altLang="zh-CN" sz="2000" dirty="0"/>
              <a:t>30s</a:t>
            </a:r>
            <a:r>
              <a:rPr lang="zh-CN" altLang="en-US" sz="2000" dirty="0"/>
              <a:t>的</a:t>
            </a:r>
            <a:r>
              <a:rPr lang="en-US" altLang="zh-CN" sz="2000" dirty="0"/>
              <a:t>listing page</a:t>
            </a:r>
            <a:r>
              <a:rPr lang="zh-CN" altLang="en-US" sz="2000" dirty="0"/>
              <a:t>才被算作序列中的一个数据点，二是如果用户超过</a:t>
            </a:r>
            <a:r>
              <a:rPr lang="en-US" altLang="zh-CN" sz="2000" dirty="0"/>
              <a:t>30</a:t>
            </a:r>
            <a:r>
              <a:rPr lang="zh-CN" altLang="en-US" sz="2000" dirty="0"/>
              <a:t>分钟没有动作，那么这个序列会断掉，不再是一个序列。</a:t>
            </a:r>
          </a:p>
        </p:txBody>
      </p:sp>
      <p:sp>
        <p:nvSpPr>
          <p:cNvPr id="4" name="文本框 3"/>
          <p:cNvSpPr txBox="1"/>
          <p:nvPr/>
        </p:nvSpPr>
        <p:spPr>
          <a:xfrm>
            <a:off x="540327" y="931308"/>
            <a:ext cx="4694042" cy="523220"/>
          </a:xfrm>
          <a:prstGeom prst="rect">
            <a:avLst/>
          </a:prstGeom>
          <a:noFill/>
        </p:spPr>
        <p:txBody>
          <a:bodyPr wrap="none" rtlCol="0">
            <a:spAutoFit/>
          </a:bodyPr>
          <a:lstStyle/>
          <a:p>
            <a:r>
              <a:rPr lang="en-US" altLang="zh-CN" sz="2800" dirty="0"/>
              <a:t>Listing Embedding (short term)</a:t>
            </a:r>
            <a:endParaRPr lang="zh-CN" altLang="en-US" sz="2800" dirty="0"/>
          </a:p>
        </p:txBody>
      </p:sp>
      <p:pic>
        <p:nvPicPr>
          <p:cNvPr id="7" name="图片 6"/>
          <p:cNvPicPr>
            <a:picLocks noChangeAspect="1"/>
          </p:cNvPicPr>
          <p:nvPr/>
        </p:nvPicPr>
        <p:blipFill>
          <a:blip r:embed="rId5"/>
          <a:stretch>
            <a:fillRect/>
          </a:stretch>
        </p:blipFill>
        <p:spPr>
          <a:xfrm>
            <a:off x="756479" y="3538633"/>
            <a:ext cx="5560341" cy="2994030"/>
          </a:xfrm>
          <a:prstGeom prst="rect">
            <a:avLst/>
          </a:prstGeom>
        </p:spPr>
      </p:pic>
      <p:sp>
        <p:nvSpPr>
          <p:cNvPr id="8" name="文本框 7"/>
          <p:cNvSpPr txBox="1"/>
          <p:nvPr/>
        </p:nvSpPr>
        <p:spPr>
          <a:xfrm>
            <a:off x="6438899" y="4192517"/>
            <a:ext cx="5566064" cy="1754326"/>
          </a:xfrm>
          <a:prstGeom prst="rect">
            <a:avLst/>
          </a:prstGeom>
          <a:noFill/>
        </p:spPr>
        <p:txBody>
          <a:bodyPr wrap="square" rtlCol="0">
            <a:spAutoFit/>
          </a:bodyPr>
          <a:lstStyle/>
          <a:p>
            <a:r>
              <a:rPr lang="en-US" altLang="zh-CN" dirty="0" err="1"/>
              <a:t>Airbnb</a:t>
            </a:r>
            <a:r>
              <a:rPr lang="zh-CN" altLang="en-US" dirty="0"/>
              <a:t>针对业务对模型进行了更新：</a:t>
            </a:r>
          </a:p>
          <a:p>
            <a:r>
              <a:rPr lang="en-US" altLang="zh-CN" dirty="0"/>
              <a:t>Book Listing as Global Context </a:t>
            </a:r>
            <a:r>
              <a:rPr lang="en-US" altLang="zh-CN" dirty="0" err="1"/>
              <a:t>Airbnb</a:t>
            </a:r>
            <a:r>
              <a:rPr lang="zh-CN" altLang="en-US" dirty="0"/>
              <a:t>上的这些点击会话可以细分为两种</a:t>
            </a:r>
            <a:r>
              <a:rPr lang="zh-CN" altLang="en-US" dirty="0" smtClean="0"/>
              <a:t>：</a:t>
            </a:r>
            <a:endParaRPr lang="en-US" altLang="zh-CN" dirty="0" smtClean="0"/>
          </a:p>
          <a:p>
            <a:r>
              <a:rPr lang="en-US" altLang="zh-CN" dirty="0" smtClean="0"/>
              <a:t>1</a:t>
            </a:r>
            <a:r>
              <a:rPr lang="zh-CN" altLang="en-US" dirty="0"/>
              <a:t>）用户最终预定了一个房</a:t>
            </a:r>
            <a:r>
              <a:rPr lang="zh-CN" altLang="en-US" dirty="0" smtClean="0"/>
              <a:t>源</a:t>
            </a:r>
            <a:endParaRPr lang="en-US" altLang="zh-CN" dirty="0" smtClean="0"/>
          </a:p>
          <a:p>
            <a:r>
              <a:rPr lang="en-US" altLang="zh-CN" dirty="0" smtClean="0"/>
              <a:t>2</a:t>
            </a:r>
            <a:r>
              <a:rPr lang="zh-CN" altLang="en-US" dirty="0"/>
              <a:t>）单纯的点击，没有产生预定行为。</a:t>
            </a:r>
            <a:endParaRPr lang="en-US" altLang="zh-CN" dirty="0"/>
          </a:p>
          <a:p>
            <a:endParaRPr lang="zh-CN" altLang="en-US" dirty="0"/>
          </a:p>
        </p:txBody>
      </p:sp>
    </p:spTree>
    <p:extLst>
      <p:ext uri="{BB962C8B-B14F-4D97-AF65-F5344CB8AC3E}">
        <p14:creationId xmlns:p14="http://schemas.microsoft.com/office/powerpoint/2010/main" val="3094219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146118" y="705394"/>
            <a:ext cx="3077830" cy="461665"/>
          </a:xfrm>
          <a:prstGeom prst="rect">
            <a:avLst/>
          </a:prstGeom>
          <a:noFill/>
        </p:spPr>
        <p:txBody>
          <a:bodyPr wrap="none" rtlCol="0">
            <a:spAutoFit/>
          </a:bodyPr>
          <a:lstStyle/>
          <a:p>
            <a:r>
              <a:rPr lang="en-US" altLang="zh-CN" sz="2400" dirty="0"/>
              <a:t>Listing Embedding</a:t>
            </a:r>
            <a:r>
              <a:rPr lang="zh-CN" altLang="en-US" sz="2400" dirty="0" smtClean="0"/>
              <a:t>特点</a:t>
            </a:r>
            <a:endParaRPr lang="zh-CN" altLang="en-US" sz="2400" dirty="0"/>
          </a:p>
        </p:txBody>
      </p:sp>
      <p:sp>
        <p:nvSpPr>
          <p:cNvPr id="3" name="文本框 2"/>
          <p:cNvSpPr txBox="1"/>
          <p:nvPr/>
        </p:nvSpPr>
        <p:spPr>
          <a:xfrm>
            <a:off x="136593" y="1197585"/>
            <a:ext cx="10880185" cy="1938992"/>
          </a:xfrm>
          <a:prstGeom prst="rect">
            <a:avLst/>
          </a:prstGeom>
          <a:noFill/>
        </p:spPr>
        <p:txBody>
          <a:bodyPr wrap="square" rtlCol="0">
            <a:spAutoFit/>
          </a:bodyPr>
          <a:lstStyle/>
          <a:p>
            <a:r>
              <a:rPr lang="zh-CN" altLang="en-US" sz="2000" dirty="0" smtClean="0"/>
              <a:t>作</a:t>
            </a:r>
            <a:r>
              <a:rPr lang="zh-CN" altLang="en-US" sz="2000" dirty="0"/>
              <a:t>者把预定房源（</a:t>
            </a:r>
            <a:r>
              <a:rPr lang="en-US" altLang="zh-CN" sz="2000" dirty="0"/>
              <a:t>booked listing </a:t>
            </a:r>
            <a:r>
              <a:rPr lang="zh-CN" altLang="en-US" sz="2000" dirty="0"/>
              <a:t>）视为强信息，当作全局的</a:t>
            </a:r>
            <a:r>
              <a:rPr lang="en-US" altLang="zh-CN" sz="2000" dirty="0"/>
              <a:t>context</a:t>
            </a:r>
            <a:r>
              <a:rPr lang="zh-CN" altLang="en-US" sz="2000" dirty="0"/>
              <a:t>，即无论</a:t>
            </a:r>
            <a:r>
              <a:rPr lang="en-US" altLang="zh-CN" sz="2000" dirty="0"/>
              <a:t>context</a:t>
            </a:r>
            <a:r>
              <a:rPr lang="zh-CN" altLang="en-US" sz="2000" dirty="0"/>
              <a:t>窗口滑到哪里，预定房源始终出现在</a:t>
            </a:r>
            <a:r>
              <a:rPr lang="en-US" altLang="zh-CN" sz="2000" dirty="0"/>
              <a:t>context</a:t>
            </a:r>
            <a:r>
              <a:rPr lang="zh-CN" altLang="en-US" sz="2000" dirty="0"/>
              <a:t>中。这里可以认为整个点击会话最终“造成”了最后用户预订的这个决策，因此会话中的每个</a:t>
            </a:r>
            <a:r>
              <a:rPr lang="en-US" altLang="zh-CN" sz="2000" dirty="0"/>
              <a:t>click listing</a:t>
            </a:r>
            <a:r>
              <a:rPr lang="zh-CN" altLang="en-US" sz="2000" dirty="0"/>
              <a:t>都与</a:t>
            </a:r>
            <a:r>
              <a:rPr lang="en-US" altLang="zh-CN" sz="2000" dirty="0"/>
              <a:t>book listing</a:t>
            </a:r>
            <a:r>
              <a:rPr lang="zh-CN" altLang="en-US" sz="2000" dirty="0"/>
              <a:t>相关</a:t>
            </a:r>
            <a:r>
              <a:rPr lang="zh-CN" altLang="en-US" sz="2000" dirty="0" smtClean="0"/>
              <a:t>。</a:t>
            </a:r>
            <a:endParaRPr lang="en-US" altLang="zh-CN" sz="2000" dirty="0" smtClean="0"/>
          </a:p>
          <a:p>
            <a:endParaRPr lang="zh-CN" altLang="en-US" sz="2000" dirty="0"/>
          </a:p>
          <a:p>
            <a:r>
              <a:rPr lang="en-US" altLang="zh-CN" sz="2000" dirty="0" err="1"/>
              <a:t>Airbnb</a:t>
            </a:r>
            <a:r>
              <a:rPr lang="zh-CN" altLang="en-US" sz="2000" dirty="0"/>
              <a:t>最关注的业务指标是预订率，而</a:t>
            </a:r>
            <a:r>
              <a:rPr lang="en-US" altLang="zh-CN" sz="2000" dirty="0"/>
              <a:t>word2vec</a:t>
            </a:r>
            <a:r>
              <a:rPr lang="zh-CN" altLang="en-US" sz="2000" dirty="0"/>
              <a:t>是非监督的，</a:t>
            </a:r>
            <a:r>
              <a:rPr lang="zh-CN" altLang="en-US" sz="2000" dirty="0">
                <a:solidFill>
                  <a:schemeClr val="accent4">
                    <a:lumMod val="50000"/>
                  </a:schemeClr>
                </a:solidFill>
              </a:rPr>
              <a:t>这个策略的主要动机应该是加入人为的“监督信息”，使学到的</a:t>
            </a:r>
            <a:r>
              <a:rPr lang="en-US" altLang="zh-CN" sz="2000" dirty="0">
                <a:solidFill>
                  <a:schemeClr val="accent4">
                    <a:lumMod val="50000"/>
                  </a:schemeClr>
                </a:solidFill>
              </a:rPr>
              <a:t>embedding</a:t>
            </a:r>
            <a:r>
              <a:rPr lang="zh-CN" altLang="en-US" sz="2000" dirty="0">
                <a:solidFill>
                  <a:schemeClr val="accent4">
                    <a:lumMod val="50000"/>
                  </a:schemeClr>
                </a:solidFill>
              </a:rPr>
              <a:t>更有助于提升预订</a:t>
            </a:r>
            <a:r>
              <a:rPr lang="zh-CN" altLang="en-US" sz="2000" dirty="0" smtClean="0">
                <a:solidFill>
                  <a:schemeClr val="accent4">
                    <a:lumMod val="50000"/>
                  </a:schemeClr>
                </a:solidFill>
              </a:rPr>
              <a:t>率</a:t>
            </a:r>
            <a:r>
              <a:rPr lang="zh-CN" altLang="en-US" sz="2000" dirty="0" smtClean="0"/>
              <a:t>。</a:t>
            </a:r>
            <a:endParaRPr lang="zh-CN" altLang="en-US" sz="2000" dirty="0"/>
          </a:p>
        </p:txBody>
      </p:sp>
      <p:pic>
        <p:nvPicPr>
          <p:cNvPr id="10" name="图片 9"/>
          <p:cNvPicPr>
            <a:picLocks noChangeAspect="1"/>
          </p:cNvPicPr>
          <p:nvPr/>
        </p:nvPicPr>
        <p:blipFill>
          <a:blip r:embed="rId4"/>
          <a:stretch>
            <a:fillRect/>
          </a:stretch>
        </p:blipFill>
        <p:spPr>
          <a:xfrm>
            <a:off x="2333496" y="3121324"/>
            <a:ext cx="3229103" cy="3557396"/>
          </a:xfrm>
          <a:prstGeom prst="rect">
            <a:avLst/>
          </a:prstGeom>
        </p:spPr>
      </p:pic>
      <p:pic>
        <p:nvPicPr>
          <p:cNvPr id="11" name="图片 10"/>
          <p:cNvPicPr>
            <a:picLocks noChangeAspect="1"/>
          </p:cNvPicPr>
          <p:nvPr/>
        </p:nvPicPr>
        <p:blipFill>
          <a:blip r:embed="rId5"/>
          <a:stretch>
            <a:fillRect/>
          </a:stretch>
        </p:blipFill>
        <p:spPr>
          <a:xfrm>
            <a:off x="6381751" y="3222302"/>
            <a:ext cx="3075506" cy="3456417"/>
          </a:xfrm>
          <a:prstGeom prst="rect">
            <a:avLst/>
          </a:prstGeom>
        </p:spPr>
      </p:pic>
    </p:spTree>
    <p:extLst>
      <p:ext uri="{BB962C8B-B14F-4D97-AF65-F5344CB8AC3E}">
        <p14:creationId xmlns:p14="http://schemas.microsoft.com/office/powerpoint/2010/main" val="3050882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228688" y="899602"/>
            <a:ext cx="5867312" cy="461665"/>
          </a:xfrm>
          <a:prstGeom prst="rect">
            <a:avLst/>
          </a:prstGeom>
          <a:noFill/>
        </p:spPr>
        <p:txBody>
          <a:bodyPr wrap="none" rtlCol="0">
            <a:spAutoFit/>
          </a:bodyPr>
          <a:lstStyle/>
          <a:p>
            <a:r>
              <a:rPr lang="zh-CN" altLang="en-US" sz="2400" dirty="0"/>
              <a:t>深度召回模型在</a:t>
            </a:r>
            <a:r>
              <a:rPr lang="en-US" altLang="zh-CN" sz="2400" dirty="0"/>
              <a:t>QQ</a:t>
            </a:r>
            <a:r>
              <a:rPr lang="zh-CN" altLang="en-US" sz="2400" dirty="0"/>
              <a:t>看点推荐中的应用实践</a:t>
            </a:r>
          </a:p>
        </p:txBody>
      </p:sp>
      <p:pic>
        <p:nvPicPr>
          <p:cNvPr id="3" name="图片 2"/>
          <p:cNvPicPr>
            <a:picLocks noChangeAspect="1"/>
          </p:cNvPicPr>
          <p:nvPr/>
        </p:nvPicPr>
        <p:blipFill rotWithShape="1">
          <a:blip r:embed="rId4"/>
          <a:srcRect t="-1" b="10347"/>
          <a:stretch/>
        </p:blipFill>
        <p:spPr>
          <a:xfrm>
            <a:off x="92210" y="1950466"/>
            <a:ext cx="6908665" cy="4126484"/>
          </a:xfrm>
          <a:prstGeom prst="rect">
            <a:avLst/>
          </a:prstGeom>
        </p:spPr>
      </p:pic>
      <p:sp>
        <p:nvSpPr>
          <p:cNvPr id="4" name="文本框 3"/>
          <p:cNvSpPr txBox="1"/>
          <p:nvPr/>
        </p:nvSpPr>
        <p:spPr>
          <a:xfrm>
            <a:off x="7000875" y="2050119"/>
            <a:ext cx="4492471" cy="923330"/>
          </a:xfrm>
          <a:prstGeom prst="rect">
            <a:avLst/>
          </a:prstGeom>
          <a:noFill/>
        </p:spPr>
        <p:txBody>
          <a:bodyPr wrap="square" rtlCol="0">
            <a:spAutoFit/>
          </a:bodyPr>
          <a:lstStyle/>
          <a:p>
            <a:r>
              <a:rPr lang="zh-CN" altLang="en-US" dirty="0" smtClean="0"/>
              <a:t>通过</a:t>
            </a:r>
            <a:r>
              <a:rPr lang="en-US" altLang="zh-CN" dirty="0" smtClean="0"/>
              <a:t>embedding</a:t>
            </a:r>
            <a:r>
              <a:rPr lang="zh-CN" altLang="en-US" dirty="0" smtClean="0"/>
              <a:t>方法将所有的分类变量都转化为低维稠密向量，然后和剩下的连续变量拼接到一起，得到用户的</a:t>
            </a:r>
            <a:r>
              <a:rPr lang="en-US" altLang="zh-CN" dirty="0" smtClean="0"/>
              <a:t>embedding</a:t>
            </a:r>
            <a:r>
              <a:rPr lang="zh-CN" altLang="en-US" dirty="0" smtClean="0"/>
              <a:t>向量</a:t>
            </a:r>
            <a:endParaRPr lang="zh-CN" altLang="en-US" dirty="0"/>
          </a:p>
        </p:txBody>
      </p:sp>
      <p:sp>
        <p:nvSpPr>
          <p:cNvPr id="5" name="文本框 4"/>
          <p:cNvSpPr txBox="1"/>
          <p:nvPr/>
        </p:nvSpPr>
        <p:spPr>
          <a:xfrm>
            <a:off x="7000875" y="3355203"/>
            <a:ext cx="4711546" cy="2585323"/>
          </a:xfrm>
          <a:prstGeom prst="rect">
            <a:avLst/>
          </a:prstGeom>
          <a:noFill/>
        </p:spPr>
        <p:txBody>
          <a:bodyPr wrap="square" rtlCol="0">
            <a:spAutoFit/>
          </a:bodyPr>
          <a:lstStyle/>
          <a:p>
            <a:r>
              <a:rPr lang="zh-CN" altLang="en-US" dirty="0" smtClean="0"/>
              <a:t>文章的结论是：协</a:t>
            </a:r>
            <a:r>
              <a:rPr lang="zh-CN" altLang="en-US" dirty="0"/>
              <a:t>同召回的文章在内容上会比较相似，</a:t>
            </a:r>
            <a:r>
              <a:rPr lang="en-US" altLang="zh-CN" dirty="0">
                <a:solidFill>
                  <a:schemeClr val="accent4">
                    <a:lumMod val="50000"/>
                  </a:schemeClr>
                </a:solidFill>
              </a:rPr>
              <a:t>YouTube</a:t>
            </a:r>
            <a:r>
              <a:rPr lang="zh-CN" altLang="en-US" dirty="0">
                <a:solidFill>
                  <a:schemeClr val="accent4">
                    <a:lumMod val="50000"/>
                  </a:schemeClr>
                </a:solidFill>
              </a:rPr>
              <a:t>召回的文章不仅有内容相似的，而且还有主题相关的，在多样性和推广性上会更好一些</a:t>
            </a:r>
            <a:r>
              <a:rPr lang="zh-CN" altLang="en-US" dirty="0" smtClean="0">
                <a:solidFill>
                  <a:schemeClr val="accent4">
                    <a:lumMod val="50000"/>
                  </a:schemeClr>
                </a:solidFill>
              </a:rPr>
              <a:t>。</a:t>
            </a:r>
            <a:r>
              <a:rPr lang="en-US" altLang="zh-CN" dirty="0"/>
              <a:t>YouTube</a:t>
            </a:r>
            <a:r>
              <a:rPr lang="zh-CN" altLang="en-US" dirty="0"/>
              <a:t>召回模型在推荐内容的多样性和文章覆盖度上也比协同召回更好一些，在线实验统计结果显示，在推荐出去的去重文章总数上，实验组比对照组的多</a:t>
            </a:r>
            <a:r>
              <a:rPr lang="en-US" altLang="zh-CN" dirty="0"/>
              <a:t>2%</a:t>
            </a:r>
            <a:r>
              <a:rPr lang="zh-CN" altLang="en-US" dirty="0"/>
              <a:t>左右，这个数据间接反映了</a:t>
            </a:r>
            <a:r>
              <a:rPr lang="en-US" altLang="zh-CN" dirty="0"/>
              <a:t>YouTube</a:t>
            </a:r>
            <a:r>
              <a:rPr lang="zh-CN" altLang="en-US" dirty="0"/>
              <a:t>召回比协同召回找到了更多匹配用户兴趣的文章。</a:t>
            </a:r>
          </a:p>
        </p:txBody>
      </p:sp>
      <p:sp>
        <p:nvSpPr>
          <p:cNvPr id="7" name="文本框 6"/>
          <p:cNvSpPr txBox="1"/>
          <p:nvPr/>
        </p:nvSpPr>
        <p:spPr>
          <a:xfrm>
            <a:off x="228688" y="6076950"/>
            <a:ext cx="2548903" cy="276999"/>
          </a:xfrm>
          <a:prstGeom prst="rect">
            <a:avLst/>
          </a:prstGeom>
          <a:noFill/>
        </p:spPr>
        <p:txBody>
          <a:bodyPr wrap="none" rtlCol="0">
            <a:spAutoFit/>
          </a:bodyPr>
          <a:lstStyle/>
          <a:p>
            <a:r>
              <a:rPr lang="zh-CN" altLang="en-US" sz="1200" dirty="0" smtClean="0"/>
              <a:t>用于新闻类的</a:t>
            </a:r>
            <a:r>
              <a:rPr lang="en-US" altLang="zh-CN" sz="1200" dirty="0" err="1" smtClean="0"/>
              <a:t>youtube</a:t>
            </a:r>
            <a:r>
              <a:rPr lang="zh-CN" altLang="en-US" sz="1200" dirty="0" smtClean="0"/>
              <a:t>深度召回模型</a:t>
            </a:r>
            <a:endParaRPr lang="zh-CN" altLang="en-US" sz="1200" dirty="0"/>
          </a:p>
        </p:txBody>
      </p:sp>
    </p:spTree>
    <p:extLst>
      <p:ext uri="{BB962C8B-B14F-4D97-AF65-F5344CB8AC3E}">
        <p14:creationId xmlns:p14="http://schemas.microsoft.com/office/powerpoint/2010/main" val="2458080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99996" y="2725351"/>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6756295" y="2725351"/>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10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10" name="文本框 9"/>
          <p:cNvSpPr txBox="1"/>
          <p:nvPr/>
        </p:nvSpPr>
        <p:spPr>
          <a:xfrm>
            <a:off x="311285" y="865762"/>
            <a:ext cx="3592650" cy="523220"/>
          </a:xfrm>
          <a:prstGeom prst="rect">
            <a:avLst/>
          </a:prstGeom>
          <a:noFill/>
        </p:spPr>
        <p:txBody>
          <a:bodyPr wrap="none" rtlCol="0">
            <a:spAutoFit/>
          </a:bodyPr>
          <a:lstStyle/>
          <a:p>
            <a:r>
              <a:rPr lang="en-US" altLang="zh-CN" sz="2600" dirty="0" smtClean="0"/>
              <a:t>One-hot</a:t>
            </a:r>
            <a:r>
              <a:rPr lang="zh-CN" altLang="en-US" sz="2600" dirty="0" smtClean="0"/>
              <a:t>编码 </a:t>
            </a:r>
            <a:r>
              <a:rPr lang="en-US" altLang="zh-CN" sz="2600" dirty="0" smtClean="0"/>
              <a:t>-</a:t>
            </a:r>
            <a:r>
              <a:rPr lang="zh-CN" altLang="en-US" sz="2800" dirty="0"/>
              <a:t>独热编码</a:t>
            </a:r>
            <a:endParaRPr lang="zh-CN" altLang="en-US" sz="2600" dirty="0"/>
          </a:p>
        </p:txBody>
      </p:sp>
      <p:sp>
        <p:nvSpPr>
          <p:cNvPr id="2" name="文本框 1"/>
          <p:cNvSpPr txBox="1"/>
          <p:nvPr/>
        </p:nvSpPr>
        <p:spPr>
          <a:xfrm>
            <a:off x="7461115" y="121864"/>
            <a:ext cx="800219" cy="461665"/>
          </a:xfrm>
          <a:prstGeom prst="rect">
            <a:avLst/>
          </a:prstGeom>
          <a:noFill/>
        </p:spPr>
        <p:txBody>
          <a:bodyPr wrap="none" rtlCol="0">
            <a:spAutoFit/>
          </a:bodyPr>
          <a:lstStyle/>
          <a:p>
            <a:r>
              <a:rPr lang="zh-CN" altLang="en-US" sz="2400" dirty="0" smtClean="0">
                <a:solidFill>
                  <a:schemeClr val="bg1"/>
                </a:solidFill>
              </a:rPr>
              <a:t>背景</a:t>
            </a:r>
            <a:endParaRPr lang="zh-CN" altLang="en-US" sz="2400" dirty="0">
              <a:solidFill>
                <a:schemeClr val="bg1"/>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12" y="1549350"/>
            <a:ext cx="6454588" cy="2438400"/>
          </a:xfrm>
          <a:prstGeom prst="rect">
            <a:avLst/>
          </a:prstGeom>
        </p:spPr>
      </p:pic>
      <p:sp>
        <p:nvSpPr>
          <p:cNvPr id="5" name="矩形 4"/>
          <p:cNvSpPr/>
          <p:nvPr/>
        </p:nvSpPr>
        <p:spPr>
          <a:xfrm>
            <a:off x="493512" y="4549676"/>
            <a:ext cx="11358206" cy="2308324"/>
          </a:xfrm>
          <a:prstGeom prst="rect">
            <a:avLst/>
          </a:prstGeom>
        </p:spPr>
        <p:txBody>
          <a:bodyPr wrap="square">
            <a:spAutoFit/>
          </a:bodyPr>
          <a:lstStyle/>
          <a:p>
            <a:r>
              <a:rPr lang="zh-CN" altLang="en-US" dirty="0"/>
              <a:t>自然语言处理中，将每一个词用一个向量表示出来</a:t>
            </a:r>
            <a:r>
              <a:rPr lang="zh-CN" altLang="en-US" dirty="0" smtClean="0"/>
              <a:t>。</a:t>
            </a:r>
            <a:endParaRPr lang="en-US" altLang="zh-CN" dirty="0" smtClean="0"/>
          </a:p>
          <a:p>
            <a:endParaRPr lang="en-US" altLang="zh-CN" dirty="0" smtClean="0"/>
          </a:p>
          <a:p>
            <a:r>
              <a:rPr lang="en-US" altLang="zh-CN" dirty="0"/>
              <a:t>NLP </a:t>
            </a:r>
            <a:r>
              <a:rPr lang="zh-CN" altLang="en-US" dirty="0"/>
              <a:t>中最直观，也是到目前为止最常用的词表示方法是 </a:t>
            </a:r>
            <a:r>
              <a:rPr lang="en-US" altLang="zh-CN" dirty="0"/>
              <a:t>One-hot Representation</a:t>
            </a:r>
            <a:r>
              <a:rPr lang="zh-CN" altLang="en-US" dirty="0"/>
              <a:t>，这种方法把每个词表示为一个很长的向量。这个向量的维度是词表大小，其中绝大多数元素为 </a:t>
            </a:r>
            <a:r>
              <a:rPr lang="en-US" altLang="zh-CN" dirty="0"/>
              <a:t>0</a:t>
            </a:r>
            <a:r>
              <a:rPr lang="zh-CN" altLang="en-US" dirty="0"/>
              <a:t>，只有一个维度的值为 </a:t>
            </a:r>
            <a:r>
              <a:rPr lang="en-US" altLang="zh-CN" dirty="0"/>
              <a:t>1</a:t>
            </a:r>
            <a:r>
              <a:rPr lang="zh-CN" altLang="en-US" dirty="0"/>
              <a:t>，这个维度就代表了当前的词</a:t>
            </a:r>
            <a:r>
              <a:rPr lang="zh-CN" altLang="en-US" dirty="0" smtClean="0"/>
              <a:t>。</a:t>
            </a:r>
            <a:endParaRPr lang="en-US" altLang="zh-CN" dirty="0" smtClean="0"/>
          </a:p>
          <a:p>
            <a:endParaRPr lang="en-US" altLang="zh-CN" dirty="0"/>
          </a:p>
          <a:p>
            <a:r>
              <a:rPr lang="zh-CN" altLang="en-US" dirty="0"/>
              <a:t>词具有高度抽象的特征，文本是符号数据，两个词只要字面不同，就难以刻画它们之间的联系</a:t>
            </a:r>
          </a:p>
          <a:p>
            <a:endParaRPr lang="en-US" altLang="zh-CN" dirty="0"/>
          </a:p>
        </p:txBody>
      </p:sp>
    </p:spTree>
    <p:extLst>
      <p:ext uri="{BB962C8B-B14F-4D97-AF65-F5344CB8AC3E}">
        <p14:creationId xmlns:p14="http://schemas.microsoft.com/office/powerpoint/2010/main" val="550043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7" name="文本框 6"/>
          <p:cNvSpPr txBox="1"/>
          <p:nvPr/>
        </p:nvSpPr>
        <p:spPr>
          <a:xfrm>
            <a:off x="6848273" y="1459951"/>
            <a:ext cx="5114857" cy="5078313"/>
          </a:xfrm>
          <a:prstGeom prst="rect">
            <a:avLst/>
          </a:prstGeom>
          <a:noFill/>
        </p:spPr>
        <p:txBody>
          <a:bodyPr wrap="square" rtlCol="0">
            <a:spAutoFit/>
          </a:bodyPr>
          <a:lstStyle/>
          <a:p>
            <a:r>
              <a:rPr lang="zh-CN" altLang="en-US" dirty="0" smtClean="0"/>
              <a:t>世</a:t>
            </a:r>
            <a:r>
              <a:rPr lang="zh-CN" altLang="en-US" dirty="0"/>
              <a:t>界所有城市名称作为语料库的</a:t>
            </a:r>
            <a:r>
              <a:rPr lang="zh-CN" altLang="en-US" dirty="0" smtClean="0"/>
              <a:t>话</a:t>
            </a:r>
            <a:endParaRPr lang="en-US" altLang="zh-CN" dirty="0"/>
          </a:p>
          <a:p>
            <a:endParaRPr lang="en-US" altLang="zh-CN" dirty="0" smtClean="0"/>
          </a:p>
          <a:p>
            <a:endParaRPr lang="en-US" altLang="zh-CN" dirty="0" smtClean="0"/>
          </a:p>
          <a:p>
            <a:r>
              <a:rPr lang="zh-CN" altLang="en-US" dirty="0" smtClean="0"/>
              <a:t>杭</a:t>
            </a:r>
            <a:r>
              <a:rPr lang="zh-CN" altLang="en-US" dirty="0"/>
              <a:t>州 </a:t>
            </a:r>
            <a:r>
              <a:rPr lang="en-US" altLang="zh-CN" dirty="0"/>
              <a:t>[0,0,0,0,0,0,0,1,0,……</a:t>
            </a:r>
            <a:r>
              <a:rPr lang="zh-CN" altLang="en-US" dirty="0"/>
              <a:t>，</a:t>
            </a:r>
            <a:r>
              <a:rPr lang="en-US" altLang="zh-CN" dirty="0"/>
              <a:t>0,0,0,0,0,0,0]</a:t>
            </a:r>
            <a:br>
              <a:rPr lang="en-US" altLang="zh-CN" dirty="0"/>
            </a:br>
            <a:r>
              <a:rPr lang="zh-CN" altLang="en-US" dirty="0"/>
              <a:t>上海 </a:t>
            </a:r>
            <a:r>
              <a:rPr lang="en-US" altLang="zh-CN" dirty="0"/>
              <a:t>[0,0,0,0,1,0,0,0,0,……</a:t>
            </a:r>
            <a:r>
              <a:rPr lang="zh-CN" altLang="en-US" dirty="0"/>
              <a:t>，</a:t>
            </a:r>
            <a:r>
              <a:rPr lang="en-US" altLang="zh-CN" dirty="0"/>
              <a:t>0,0,0,0,0,0,0]</a:t>
            </a:r>
            <a:br>
              <a:rPr lang="en-US" altLang="zh-CN" dirty="0"/>
            </a:br>
            <a:r>
              <a:rPr lang="zh-CN" altLang="en-US" dirty="0"/>
              <a:t>宁波 </a:t>
            </a:r>
            <a:r>
              <a:rPr lang="en-US" altLang="zh-CN" dirty="0"/>
              <a:t>[0,0,0,1,0,0,0,0,0,……</a:t>
            </a:r>
            <a:r>
              <a:rPr lang="zh-CN" altLang="en-US" dirty="0"/>
              <a:t>，</a:t>
            </a:r>
            <a:r>
              <a:rPr lang="en-US" altLang="zh-CN" dirty="0"/>
              <a:t>0,0,0,0,0,0,0]</a:t>
            </a:r>
            <a:br>
              <a:rPr lang="en-US" altLang="zh-CN" dirty="0"/>
            </a:br>
            <a:r>
              <a:rPr lang="zh-CN" altLang="en-US" dirty="0"/>
              <a:t>北京 </a:t>
            </a:r>
            <a:r>
              <a:rPr lang="en-US" altLang="zh-CN" dirty="0"/>
              <a:t>[0,0,0,0,0,0,0,0,0,……</a:t>
            </a:r>
            <a:r>
              <a:rPr lang="zh-CN" altLang="en-US" dirty="0"/>
              <a:t>，</a:t>
            </a:r>
            <a:r>
              <a:rPr lang="en-US" altLang="zh-CN" dirty="0"/>
              <a:t>1,0,0,0,0,0,0</a:t>
            </a:r>
            <a:r>
              <a:rPr lang="en-US" altLang="zh-CN" dirty="0" smtClean="0"/>
              <a:t>]</a:t>
            </a:r>
          </a:p>
          <a:p>
            <a:endParaRPr lang="en-US" altLang="zh-CN" dirty="0"/>
          </a:p>
          <a:p>
            <a:r>
              <a:rPr lang="zh-CN" altLang="en-US" dirty="0"/>
              <a:t>在语料库中，杭州、上海、宁波、北京各对应一个向</a:t>
            </a:r>
            <a:r>
              <a:rPr lang="zh-CN" altLang="en-US" dirty="0" smtClean="0"/>
              <a:t>量</a:t>
            </a:r>
            <a:r>
              <a:rPr lang="zh-CN" altLang="en-US" dirty="0"/>
              <a:t>，</a:t>
            </a:r>
            <a:r>
              <a:rPr lang="zh-CN" altLang="en-US" dirty="0" smtClean="0"/>
              <a:t>向</a:t>
            </a:r>
            <a:r>
              <a:rPr lang="zh-CN" altLang="en-US" dirty="0"/>
              <a:t>量中只有一个值为</a:t>
            </a:r>
            <a:r>
              <a:rPr lang="en-US" altLang="zh-CN" dirty="0"/>
              <a:t>1</a:t>
            </a:r>
            <a:r>
              <a:rPr lang="zh-CN" altLang="en-US" dirty="0"/>
              <a:t>，其余都为</a:t>
            </a:r>
            <a:r>
              <a:rPr lang="en-US" altLang="zh-CN" dirty="0"/>
              <a:t>0</a:t>
            </a:r>
            <a:r>
              <a:rPr lang="zh-CN" altLang="en-US" dirty="0" smtClean="0"/>
              <a:t>。</a:t>
            </a:r>
            <a:endParaRPr lang="en-US" altLang="zh-CN" dirty="0" smtClean="0"/>
          </a:p>
          <a:p>
            <a:endParaRPr lang="en-US" altLang="zh-CN" dirty="0" smtClean="0"/>
          </a:p>
          <a:p>
            <a:endParaRPr lang="en-US" altLang="zh-CN" dirty="0"/>
          </a:p>
          <a:p>
            <a:endParaRPr lang="en-US" altLang="zh-CN" dirty="0" smtClean="0"/>
          </a:p>
          <a:p>
            <a:r>
              <a:rPr lang="zh-CN" altLang="en-US" dirty="0" smtClean="0"/>
              <a:t>向</a:t>
            </a:r>
            <a:r>
              <a:rPr lang="zh-CN" altLang="en-US" dirty="0"/>
              <a:t>量会过于稀疏</a:t>
            </a:r>
          </a:p>
          <a:p>
            <a:endParaRPr lang="zh-CN" altLang="en-US" dirty="0"/>
          </a:p>
          <a:p>
            <a:r>
              <a:rPr lang="zh-CN" altLang="en-US" dirty="0"/>
              <a:t/>
            </a:r>
            <a:br>
              <a:rPr lang="zh-CN" altLang="en-US" dirty="0"/>
            </a:br>
            <a:r>
              <a:rPr lang="zh-CN" altLang="en-US" dirty="0"/>
              <a:t/>
            </a:r>
            <a:br>
              <a:rPr lang="zh-CN" altLang="en-US" dirty="0"/>
            </a:br>
            <a:endParaRPr lang="zh-CN" altLang="en-US" dirty="0"/>
          </a:p>
        </p:txBody>
      </p:sp>
      <p:sp>
        <p:nvSpPr>
          <p:cNvPr id="8" name="文本框 7"/>
          <p:cNvSpPr txBox="1"/>
          <p:nvPr/>
        </p:nvSpPr>
        <p:spPr>
          <a:xfrm>
            <a:off x="6848273" y="5369563"/>
            <a:ext cx="4493538" cy="461665"/>
          </a:xfrm>
          <a:prstGeom prst="rect">
            <a:avLst/>
          </a:prstGeom>
          <a:noFill/>
        </p:spPr>
        <p:txBody>
          <a:bodyPr wrap="none" rtlCol="0">
            <a:spAutoFit/>
          </a:bodyPr>
          <a:lstStyle/>
          <a:p>
            <a:r>
              <a:rPr lang="zh-CN" altLang="en-US" sz="2400" dirty="0"/>
              <a:t>能不能把词向量的维度变小呢？</a:t>
            </a:r>
          </a:p>
        </p:txBody>
      </p:sp>
      <p:pic>
        <p:nvPicPr>
          <p:cNvPr id="9" name="图片 8"/>
          <p:cNvPicPr>
            <a:picLocks noChangeAspect="1"/>
          </p:cNvPicPr>
          <p:nvPr/>
        </p:nvPicPr>
        <p:blipFill>
          <a:blip r:embed="rId4"/>
          <a:stretch>
            <a:fillRect/>
          </a:stretch>
        </p:blipFill>
        <p:spPr>
          <a:xfrm>
            <a:off x="228085" y="2507102"/>
            <a:ext cx="5979375" cy="3764502"/>
          </a:xfrm>
          <a:prstGeom prst="rect">
            <a:avLst/>
          </a:prstGeom>
        </p:spPr>
      </p:pic>
      <p:sp>
        <p:nvSpPr>
          <p:cNvPr id="10" name="文本框 9"/>
          <p:cNvSpPr txBox="1"/>
          <p:nvPr/>
        </p:nvSpPr>
        <p:spPr>
          <a:xfrm>
            <a:off x="372431" y="1378034"/>
            <a:ext cx="5690682" cy="1323439"/>
          </a:xfrm>
          <a:prstGeom prst="rect">
            <a:avLst/>
          </a:prstGeom>
          <a:noFill/>
        </p:spPr>
        <p:txBody>
          <a:bodyPr wrap="square" rtlCol="0">
            <a:spAutoFit/>
          </a:bodyPr>
          <a:lstStyle/>
          <a:p>
            <a:r>
              <a:rPr lang="zh-CN" altLang="en-US" sz="2000" dirty="0" smtClean="0"/>
              <a:t>有</a:t>
            </a:r>
            <a:r>
              <a:rPr lang="en-US" altLang="zh-CN" sz="2000" dirty="0"/>
              <a:t>1000</a:t>
            </a:r>
            <a:r>
              <a:rPr lang="zh-CN" altLang="en-US" sz="2000" dirty="0"/>
              <a:t>个词汇量。排在第一个位置的代表英语中的冠词</a:t>
            </a:r>
            <a:r>
              <a:rPr lang="en-US" altLang="zh-CN" sz="2000" dirty="0"/>
              <a:t>"a"</a:t>
            </a:r>
            <a:r>
              <a:rPr lang="zh-CN" altLang="en-US" sz="2000" dirty="0"/>
              <a:t>，那么这个</a:t>
            </a:r>
            <a:r>
              <a:rPr lang="en-US" altLang="zh-CN" sz="2000" dirty="0"/>
              <a:t>"a"</a:t>
            </a:r>
            <a:r>
              <a:rPr lang="zh-CN" altLang="en-US" sz="2000" dirty="0"/>
              <a:t>是用</a:t>
            </a:r>
            <a:r>
              <a:rPr lang="en-US" altLang="zh-CN" sz="2000" dirty="0"/>
              <a:t>[1,0,0,0,0,...]</a:t>
            </a:r>
            <a:r>
              <a:rPr lang="zh-CN" altLang="en-US" sz="2000" dirty="0"/>
              <a:t>，只有第一个位置是</a:t>
            </a:r>
            <a:r>
              <a:rPr lang="en-US" altLang="zh-CN" sz="2000" dirty="0"/>
              <a:t>1</a:t>
            </a:r>
            <a:r>
              <a:rPr lang="zh-CN" altLang="en-US" sz="2000" dirty="0"/>
              <a:t>，其余位置都是</a:t>
            </a:r>
            <a:r>
              <a:rPr lang="en-US" altLang="zh-CN" sz="2000" dirty="0"/>
              <a:t>0</a:t>
            </a:r>
            <a:r>
              <a:rPr lang="zh-CN" altLang="en-US" sz="2000" dirty="0"/>
              <a:t>的</a:t>
            </a:r>
            <a:r>
              <a:rPr lang="en-US" altLang="zh-CN" sz="2000" dirty="0"/>
              <a:t>1000</a:t>
            </a:r>
            <a:r>
              <a:rPr lang="zh-CN" altLang="en-US" sz="2000" dirty="0"/>
              <a:t>维度的向量表示</a:t>
            </a:r>
          </a:p>
        </p:txBody>
      </p:sp>
      <p:sp>
        <p:nvSpPr>
          <p:cNvPr id="11" name="文本框 10"/>
          <p:cNvSpPr txBox="1"/>
          <p:nvPr/>
        </p:nvSpPr>
        <p:spPr>
          <a:xfrm>
            <a:off x="405318" y="711077"/>
            <a:ext cx="1107996" cy="461665"/>
          </a:xfrm>
          <a:prstGeom prst="rect">
            <a:avLst/>
          </a:prstGeom>
          <a:noFill/>
        </p:spPr>
        <p:txBody>
          <a:bodyPr wrap="none" rtlCol="0">
            <a:spAutoFit/>
          </a:bodyPr>
          <a:lstStyle/>
          <a:p>
            <a:r>
              <a:rPr lang="zh-CN" altLang="en-US" sz="2400" dirty="0"/>
              <a:t>实例：</a:t>
            </a:r>
          </a:p>
        </p:txBody>
      </p:sp>
    </p:spTree>
    <p:extLst>
      <p:ext uri="{BB962C8B-B14F-4D97-AF65-F5344CB8AC3E}">
        <p14:creationId xmlns:p14="http://schemas.microsoft.com/office/powerpoint/2010/main" val="293451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311285" y="953311"/>
            <a:ext cx="11869660" cy="800219"/>
          </a:xfrm>
          <a:prstGeom prst="rect">
            <a:avLst/>
          </a:prstGeom>
          <a:noFill/>
        </p:spPr>
        <p:txBody>
          <a:bodyPr wrap="none" rtlCol="0">
            <a:spAutoFit/>
          </a:bodyPr>
          <a:lstStyle/>
          <a:p>
            <a:r>
              <a:rPr lang="en-US" altLang="zh-CN" sz="2800" dirty="0" err="1"/>
              <a:t>Dristributed</a:t>
            </a:r>
            <a:r>
              <a:rPr lang="en-US" altLang="zh-CN" sz="2800" dirty="0"/>
              <a:t> </a:t>
            </a:r>
            <a:r>
              <a:rPr lang="en-US" altLang="zh-CN" sz="2800" dirty="0" smtClean="0"/>
              <a:t>representation</a:t>
            </a:r>
          </a:p>
          <a:p>
            <a:r>
              <a:rPr lang="zh-CN" altLang="en-US" b="1" dirty="0"/>
              <a:t>基于神经网络的分布表示一般称为词向量、词嵌入（ </a:t>
            </a:r>
            <a:r>
              <a:rPr lang="en-US" altLang="zh-CN" b="1" dirty="0"/>
              <a:t>word embedding</a:t>
            </a:r>
            <a:r>
              <a:rPr lang="zh-CN" altLang="en-US" b="1" dirty="0"/>
              <a:t>）或分布式表示（ </a:t>
            </a:r>
            <a:r>
              <a:rPr lang="en-US" altLang="zh-CN" b="1" dirty="0"/>
              <a:t>distributed representation</a:t>
            </a:r>
            <a:r>
              <a:rPr lang="zh-CN" altLang="en-US" b="1" dirty="0"/>
              <a:t>）</a:t>
            </a:r>
            <a:endParaRPr lang="zh-CN" altLang="en-US" dirty="0"/>
          </a:p>
        </p:txBody>
      </p:sp>
      <p:sp>
        <p:nvSpPr>
          <p:cNvPr id="4" name="文本框 3"/>
          <p:cNvSpPr txBox="1"/>
          <p:nvPr/>
        </p:nvSpPr>
        <p:spPr>
          <a:xfrm>
            <a:off x="885217" y="5554494"/>
            <a:ext cx="7828205" cy="1200329"/>
          </a:xfrm>
          <a:prstGeom prst="rect">
            <a:avLst/>
          </a:prstGeom>
          <a:noFill/>
        </p:spPr>
        <p:txBody>
          <a:bodyPr wrap="square" rtlCol="0">
            <a:spAutoFit/>
          </a:bodyPr>
          <a:lstStyle/>
          <a:p>
            <a:r>
              <a:rPr lang="zh-CN" altLang="en-US" dirty="0" smtClean="0"/>
              <a:t>思路：</a:t>
            </a:r>
            <a:endParaRPr lang="en-US" altLang="zh-CN" dirty="0" smtClean="0"/>
          </a:p>
          <a:p>
            <a:r>
              <a:rPr lang="zh-CN" altLang="en-US" dirty="0" smtClean="0"/>
              <a:t>通</a:t>
            </a:r>
            <a:r>
              <a:rPr lang="zh-CN" altLang="en-US" dirty="0"/>
              <a:t>过训练，将每个词都映射到一个较短的词向量上来</a:t>
            </a:r>
            <a:r>
              <a:rPr lang="zh-CN" altLang="en-US" dirty="0" smtClean="0"/>
              <a:t>。</a:t>
            </a:r>
            <a:endParaRPr lang="en-US" altLang="zh-CN" dirty="0" smtClean="0"/>
          </a:p>
          <a:p>
            <a:r>
              <a:rPr lang="zh-CN" altLang="en-US" dirty="0" smtClean="0"/>
              <a:t>所</a:t>
            </a:r>
            <a:r>
              <a:rPr lang="zh-CN" altLang="en-US" dirty="0"/>
              <a:t>有的这些词向量就构成了向量空</a:t>
            </a:r>
            <a:r>
              <a:rPr lang="zh-CN" altLang="en-US" dirty="0" smtClean="0"/>
              <a:t>间</a:t>
            </a:r>
            <a:endParaRPr lang="en-US" altLang="zh-CN" dirty="0" smtClean="0"/>
          </a:p>
          <a:p>
            <a:r>
              <a:rPr lang="zh-CN" altLang="en-US" dirty="0" smtClean="0"/>
              <a:t>这</a:t>
            </a:r>
            <a:r>
              <a:rPr lang="zh-CN" altLang="en-US" dirty="0"/>
              <a:t>个较短的词向量维度是多大呢</a:t>
            </a:r>
            <a:r>
              <a:rPr lang="zh-CN" altLang="en-US" dirty="0" smtClean="0"/>
              <a:t>？一般在训</a:t>
            </a:r>
            <a:r>
              <a:rPr lang="zh-CN" altLang="en-US" dirty="0"/>
              <a:t>练</a:t>
            </a:r>
            <a:r>
              <a:rPr lang="zh-CN" altLang="en-US" dirty="0" smtClean="0"/>
              <a:t>时由自</a:t>
            </a:r>
            <a:r>
              <a:rPr lang="zh-CN" altLang="en-US" dirty="0"/>
              <a:t>己来指定。</a:t>
            </a:r>
          </a:p>
        </p:txBody>
      </p:sp>
      <p:pic>
        <p:nvPicPr>
          <p:cNvPr id="5" name="图片 4"/>
          <p:cNvPicPr>
            <a:picLocks noChangeAspect="1"/>
          </p:cNvPicPr>
          <p:nvPr/>
        </p:nvPicPr>
        <p:blipFill>
          <a:blip r:embed="rId4"/>
          <a:stretch>
            <a:fillRect/>
          </a:stretch>
        </p:blipFill>
        <p:spPr>
          <a:xfrm>
            <a:off x="972767" y="1905111"/>
            <a:ext cx="4558556" cy="3497802"/>
          </a:xfrm>
          <a:prstGeom prst="rect">
            <a:avLst/>
          </a:prstGeom>
        </p:spPr>
      </p:pic>
      <p:pic>
        <p:nvPicPr>
          <p:cNvPr id="7" name="图片 6"/>
          <p:cNvPicPr>
            <a:picLocks noChangeAspect="1"/>
          </p:cNvPicPr>
          <p:nvPr/>
        </p:nvPicPr>
        <p:blipFill>
          <a:blip r:embed="rId5"/>
          <a:stretch>
            <a:fillRect/>
          </a:stretch>
        </p:blipFill>
        <p:spPr>
          <a:xfrm>
            <a:off x="795291" y="1905111"/>
            <a:ext cx="5177492" cy="3638939"/>
          </a:xfrm>
          <a:prstGeom prst="rect">
            <a:avLst/>
          </a:prstGeom>
        </p:spPr>
      </p:pic>
      <p:pic>
        <p:nvPicPr>
          <p:cNvPr id="10" name="图片 9"/>
          <p:cNvPicPr>
            <a:picLocks noChangeAspect="1"/>
          </p:cNvPicPr>
          <p:nvPr/>
        </p:nvPicPr>
        <p:blipFill>
          <a:blip r:embed="rId6"/>
          <a:stretch>
            <a:fillRect/>
          </a:stretch>
        </p:blipFill>
        <p:spPr>
          <a:xfrm>
            <a:off x="6394525" y="1952069"/>
            <a:ext cx="4207190" cy="3545022"/>
          </a:xfrm>
          <a:prstGeom prst="rect">
            <a:avLst/>
          </a:prstGeom>
        </p:spPr>
      </p:pic>
    </p:spTree>
    <p:extLst>
      <p:ext uri="{BB962C8B-B14F-4D97-AF65-F5344CB8AC3E}">
        <p14:creationId xmlns:p14="http://schemas.microsoft.com/office/powerpoint/2010/main" val="391249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4" name="文本框 3"/>
          <p:cNvSpPr txBox="1"/>
          <p:nvPr/>
        </p:nvSpPr>
        <p:spPr>
          <a:xfrm>
            <a:off x="564204" y="982137"/>
            <a:ext cx="5844549" cy="400110"/>
          </a:xfrm>
          <a:prstGeom prst="rect">
            <a:avLst/>
          </a:prstGeom>
          <a:noFill/>
        </p:spPr>
        <p:txBody>
          <a:bodyPr wrap="none" rtlCol="0">
            <a:spAutoFit/>
          </a:bodyPr>
          <a:lstStyle/>
          <a:p>
            <a:r>
              <a:rPr lang="zh-CN" altLang="en-US" sz="2000" dirty="0"/>
              <a:t>词汇表里</a:t>
            </a:r>
            <a:r>
              <a:rPr lang="zh-CN" altLang="en-US" sz="2000" dirty="0" smtClean="0"/>
              <a:t>的</a:t>
            </a:r>
            <a:r>
              <a:rPr lang="en-US" altLang="zh-CN" sz="2000" dirty="0" smtClean="0"/>
              <a:t>4</a:t>
            </a:r>
            <a:r>
              <a:rPr lang="zh-CN" altLang="en-US" sz="2000" dirty="0" smtClean="0"/>
              <a:t>个词用</a:t>
            </a:r>
            <a:r>
              <a:rPr lang="en-US" altLang="zh-CN" sz="2000" dirty="0" smtClean="0"/>
              <a:t>“</a:t>
            </a:r>
            <a:r>
              <a:rPr lang="en-US" altLang="zh-CN" sz="2000" dirty="0" err="1" smtClean="0"/>
              <a:t>Gender",“ager</a:t>
            </a:r>
            <a:r>
              <a:rPr lang="en-US" altLang="zh-CN" sz="2000" dirty="0" smtClean="0"/>
              <a:t>", 2</a:t>
            </a:r>
            <a:r>
              <a:rPr lang="zh-CN" altLang="en-US" sz="2000" dirty="0" smtClean="0"/>
              <a:t>个</a:t>
            </a:r>
            <a:r>
              <a:rPr lang="zh-CN" altLang="en-US" sz="2000" dirty="0"/>
              <a:t>维度来表</a:t>
            </a:r>
            <a:r>
              <a:rPr lang="zh-CN" altLang="en-US" sz="2000" dirty="0" smtClean="0"/>
              <a:t>示</a:t>
            </a:r>
            <a:endParaRPr lang="en-US" altLang="zh-CN" sz="2000" dirty="0" smtClean="0"/>
          </a:p>
        </p:txBody>
      </p:sp>
      <p:pic>
        <p:nvPicPr>
          <p:cNvPr id="5" name="图片 4"/>
          <p:cNvPicPr>
            <a:picLocks noChangeAspect="1"/>
          </p:cNvPicPr>
          <p:nvPr/>
        </p:nvPicPr>
        <p:blipFill>
          <a:blip r:embed="rId5"/>
          <a:stretch>
            <a:fillRect/>
          </a:stretch>
        </p:blipFill>
        <p:spPr>
          <a:xfrm>
            <a:off x="993490" y="1551680"/>
            <a:ext cx="2897573" cy="4265119"/>
          </a:xfrm>
          <a:prstGeom prst="rect">
            <a:avLst/>
          </a:prstGeom>
        </p:spPr>
      </p:pic>
      <p:pic>
        <p:nvPicPr>
          <p:cNvPr id="7" name="图片 6"/>
          <p:cNvPicPr>
            <a:picLocks noChangeAspect="1"/>
          </p:cNvPicPr>
          <p:nvPr/>
        </p:nvPicPr>
        <p:blipFill>
          <a:blip r:embed="rId6"/>
          <a:stretch>
            <a:fillRect/>
          </a:stretch>
        </p:blipFill>
        <p:spPr>
          <a:xfrm>
            <a:off x="5037842" y="1818787"/>
            <a:ext cx="4473457" cy="3787344"/>
          </a:xfrm>
          <a:prstGeom prst="rect">
            <a:avLst/>
          </a:prstGeom>
        </p:spPr>
      </p:pic>
      <p:sp>
        <p:nvSpPr>
          <p:cNvPr id="8" name="文本框 7"/>
          <p:cNvSpPr txBox="1"/>
          <p:nvPr/>
        </p:nvSpPr>
        <p:spPr>
          <a:xfrm>
            <a:off x="905942" y="6042672"/>
            <a:ext cx="9648795" cy="369332"/>
          </a:xfrm>
          <a:prstGeom prst="rect">
            <a:avLst/>
          </a:prstGeom>
          <a:noFill/>
        </p:spPr>
        <p:txBody>
          <a:bodyPr wrap="none" rtlCol="0">
            <a:spAutoFit/>
          </a:bodyPr>
          <a:lstStyle/>
          <a:p>
            <a:r>
              <a:rPr lang="zh-CN" altLang="en-US" dirty="0" smtClean="0"/>
              <a:t>采用模型训练，训</a:t>
            </a:r>
            <a:r>
              <a:rPr lang="zh-CN" altLang="en-US" dirty="0"/>
              <a:t>练过</a:t>
            </a:r>
            <a:r>
              <a:rPr lang="zh-CN" altLang="en-US" dirty="0" smtClean="0"/>
              <a:t>程会同</a:t>
            </a:r>
            <a:r>
              <a:rPr lang="zh-CN" altLang="en-US" dirty="0"/>
              <a:t>时考</a:t>
            </a:r>
            <a:r>
              <a:rPr lang="zh-CN" altLang="en-US" dirty="0" smtClean="0"/>
              <a:t>虑它</a:t>
            </a:r>
            <a:r>
              <a:rPr lang="zh-CN" altLang="en-US" dirty="0"/>
              <a:t>左右的上下文，那么就可以</a:t>
            </a:r>
            <a:r>
              <a:rPr lang="zh-CN" altLang="en-US" dirty="0" smtClean="0"/>
              <a:t>使单个词带有了语</a:t>
            </a:r>
            <a:r>
              <a:rPr lang="zh-CN" altLang="en-US" dirty="0"/>
              <a:t>义信息</a:t>
            </a:r>
          </a:p>
        </p:txBody>
      </p:sp>
    </p:spTree>
    <p:extLst>
      <p:ext uri="{BB962C8B-B14F-4D97-AF65-F5344CB8AC3E}">
        <p14:creationId xmlns:p14="http://schemas.microsoft.com/office/powerpoint/2010/main" val="3642475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矩形 2"/>
          <p:cNvSpPr/>
          <p:nvPr/>
        </p:nvSpPr>
        <p:spPr>
          <a:xfrm>
            <a:off x="576980" y="1047936"/>
            <a:ext cx="2325701" cy="523220"/>
          </a:xfrm>
          <a:prstGeom prst="rect">
            <a:avLst/>
          </a:prstGeom>
        </p:spPr>
        <p:txBody>
          <a:bodyPr wrap="none">
            <a:spAutoFit/>
          </a:bodyPr>
          <a:lstStyle/>
          <a:p>
            <a:r>
              <a:rPr lang="en-US" altLang="zh-CN" sz="2800" dirty="0" smtClean="0"/>
              <a:t>word2vec</a:t>
            </a:r>
            <a:r>
              <a:rPr lang="zh-CN" altLang="en-US" sz="2800" dirty="0"/>
              <a:t>模型</a:t>
            </a:r>
            <a:endParaRPr lang="en-US" altLang="zh-CN" sz="2800"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730" y="1835877"/>
            <a:ext cx="4568951" cy="2766754"/>
          </a:xfrm>
          <a:prstGeom prst="rect">
            <a:avLst/>
          </a:prstGeom>
        </p:spPr>
      </p:pic>
      <p:sp>
        <p:nvSpPr>
          <p:cNvPr id="5" name="文本框 4"/>
          <p:cNvSpPr txBox="1"/>
          <p:nvPr/>
        </p:nvSpPr>
        <p:spPr>
          <a:xfrm>
            <a:off x="7033098" y="2144767"/>
            <a:ext cx="4212075" cy="1323439"/>
          </a:xfrm>
          <a:prstGeom prst="rect">
            <a:avLst/>
          </a:prstGeom>
          <a:noFill/>
        </p:spPr>
        <p:txBody>
          <a:bodyPr wrap="square" rtlCol="0">
            <a:spAutoFit/>
          </a:bodyPr>
          <a:lstStyle/>
          <a:p>
            <a:r>
              <a:rPr lang="zh-CN" altLang="en-US" sz="2000" dirty="0"/>
              <a:t>主要有</a:t>
            </a:r>
            <a:r>
              <a:rPr lang="en-US" altLang="zh-CN" sz="2000" dirty="0"/>
              <a:t>Skip-Gram</a:t>
            </a:r>
            <a:r>
              <a:rPr lang="zh-CN" altLang="en-US" sz="2000" dirty="0"/>
              <a:t>和</a:t>
            </a:r>
            <a:r>
              <a:rPr lang="en-US" altLang="zh-CN" sz="2000" dirty="0"/>
              <a:t>CBOW</a:t>
            </a:r>
            <a:r>
              <a:rPr lang="zh-CN" altLang="en-US" sz="2000" dirty="0"/>
              <a:t>两种模型</a:t>
            </a:r>
            <a:r>
              <a:rPr lang="zh-CN" altLang="en-US" sz="2000" dirty="0" smtClean="0"/>
              <a:t>，</a:t>
            </a:r>
            <a:endParaRPr lang="en-US" altLang="zh-CN" sz="2000" dirty="0" smtClean="0"/>
          </a:p>
          <a:p>
            <a:r>
              <a:rPr lang="zh-CN" altLang="en-US" sz="2000" dirty="0" smtClean="0"/>
              <a:t>从</a:t>
            </a:r>
            <a:r>
              <a:rPr lang="zh-CN" altLang="en-US" sz="2000" dirty="0"/>
              <a:t>直观上理解，</a:t>
            </a:r>
            <a:r>
              <a:rPr lang="en-US" altLang="zh-CN" sz="2000" dirty="0"/>
              <a:t>Skip-Gram</a:t>
            </a:r>
            <a:r>
              <a:rPr lang="zh-CN" altLang="en-US" sz="2000" dirty="0"/>
              <a:t>是给定</a:t>
            </a:r>
            <a:r>
              <a:rPr lang="en-US" altLang="zh-CN" sz="2000" dirty="0"/>
              <a:t>input word</a:t>
            </a:r>
            <a:r>
              <a:rPr lang="zh-CN" altLang="en-US" sz="2000" dirty="0"/>
              <a:t>来预测上下文。而</a:t>
            </a:r>
            <a:r>
              <a:rPr lang="en-US" altLang="zh-CN" sz="2000" dirty="0"/>
              <a:t>CBOW</a:t>
            </a:r>
            <a:r>
              <a:rPr lang="zh-CN" altLang="en-US" sz="2000" dirty="0"/>
              <a:t>是给定上下文，来预测</a:t>
            </a:r>
            <a:r>
              <a:rPr lang="en-US" altLang="zh-CN" sz="2000" dirty="0"/>
              <a:t>input word</a:t>
            </a:r>
            <a:r>
              <a:rPr lang="zh-CN" altLang="en-US" sz="2000" dirty="0"/>
              <a:t>。</a:t>
            </a:r>
          </a:p>
        </p:txBody>
      </p:sp>
      <p:pic>
        <p:nvPicPr>
          <p:cNvPr id="7" name="图片 6"/>
          <p:cNvPicPr>
            <a:picLocks noChangeAspect="1"/>
          </p:cNvPicPr>
          <p:nvPr/>
        </p:nvPicPr>
        <p:blipFill>
          <a:blip r:embed="rId5"/>
          <a:stretch>
            <a:fillRect/>
          </a:stretch>
        </p:blipFill>
        <p:spPr>
          <a:xfrm>
            <a:off x="453350" y="4867352"/>
            <a:ext cx="6315712" cy="1896894"/>
          </a:xfrm>
          <a:prstGeom prst="rect">
            <a:avLst/>
          </a:prstGeom>
        </p:spPr>
      </p:pic>
      <p:sp>
        <p:nvSpPr>
          <p:cNvPr id="8" name="文本框 7"/>
          <p:cNvSpPr txBox="1"/>
          <p:nvPr/>
        </p:nvSpPr>
        <p:spPr>
          <a:xfrm>
            <a:off x="7033098" y="4867352"/>
            <a:ext cx="4802044" cy="1631216"/>
          </a:xfrm>
          <a:prstGeom prst="rect">
            <a:avLst/>
          </a:prstGeom>
          <a:noFill/>
        </p:spPr>
        <p:txBody>
          <a:bodyPr wrap="square" rtlCol="0">
            <a:spAutoFit/>
          </a:bodyPr>
          <a:lstStyle/>
          <a:p>
            <a:r>
              <a:rPr lang="zh-CN" altLang="en-US" sz="2000" dirty="0" smtClean="0"/>
              <a:t>模</a:t>
            </a:r>
            <a:r>
              <a:rPr lang="zh-CN" altLang="en-US" sz="2000" dirty="0"/>
              <a:t>型将会从每对单词出现的次数中习得统计结果。例如</a:t>
            </a:r>
            <a:r>
              <a:rPr lang="zh-CN" altLang="en-US" sz="2000" dirty="0" smtClean="0"/>
              <a:t>，神</a:t>
            </a:r>
            <a:r>
              <a:rPr lang="zh-CN" altLang="en-US" sz="2000" dirty="0"/>
              <a:t>经网络可能会得到更多类似（“</a:t>
            </a:r>
            <a:r>
              <a:rPr lang="en-US" altLang="zh-CN" sz="2000" dirty="0"/>
              <a:t>Soviet“</a:t>
            </a:r>
            <a:r>
              <a:rPr lang="zh-CN" altLang="en-US" sz="2000" dirty="0"/>
              <a:t>，”</a:t>
            </a:r>
            <a:r>
              <a:rPr lang="en-US" altLang="zh-CN" sz="2000" dirty="0"/>
              <a:t>Union“</a:t>
            </a:r>
            <a:r>
              <a:rPr lang="zh-CN" altLang="en-US" sz="2000" dirty="0"/>
              <a:t>）这样的训练样本对，而对于（”</a:t>
            </a:r>
            <a:r>
              <a:rPr lang="en-US" altLang="zh-CN" sz="2000" dirty="0"/>
              <a:t>Soviet</a:t>
            </a:r>
            <a:r>
              <a:rPr lang="en-US" altLang="zh-CN" sz="2000" dirty="0" smtClean="0"/>
              <a:t>“</a:t>
            </a:r>
            <a:r>
              <a:rPr lang="zh-CN" altLang="en-US" sz="2000" dirty="0" smtClean="0"/>
              <a:t>，”</a:t>
            </a:r>
            <a:r>
              <a:rPr lang="en-US" altLang="zh-CN" sz="2000" dirty="0" smtClean="0"/>
              <a:t>today“</a:t>
            </a:r>
            <a:r>
              <a:rPr lang="zh-CN" altLang="en-US" sz="2000" dirty="0"/>
              <a:t>）这样的组合却看到的很少。</a:t>
            </a:r>
          </a:p>
        </p:txBody>
      </p:sp>
    </p:spTree>
    <p:extLst>
      <p:ext uri="{BB962C8B-B14F-4D97-AF65-F5344CB8AC3E}">
        <p14:creationId xmlns:p14="http://schemas.microsoft.com/office/powerpoint/2010/main" val="1177606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4" name="矩形 3"/>
          <p:cNvSpPr/>
          <p:nvPr/>
        </p:nvSpPr>
        <p:spPr>
          <a:xfrm>
            <a:off x="576980" y="1047936"/>
            <a:ext cx="3094630" cy="523220"/>
          </a:xfrm>
          <a:prstGeom prst="rect">
            <a:avLst/>
          </a:prstGeom>
        </p:spPr>
        <p:txBody>
          <a:bodyPr wrap="none">
            <a:spAutoFit/>
          </a:bodyPr>
          <a:lstStyle/>
          <a:p>
            <a:r>
              <a:rPr lang="en-US" altLang="zh-CN" sz="2800" dirty="0" smtClean="0"/>
              <a:t>Word2vec</a:t>
            </a:r>
            <a:r>
              <a:rPr lang="zh-CN" altLang="en-US" sz="2800" dirty="0" smtClean="0"/>
              <a:t>神经网络</a:t>
            </a:r>
            <a:endParaRPr lang="en-US" altLang="zh-CN" sz="2800" dirty="0"/>
          </a:p>
        </p:txBody>
      </p:sp>
      <p:pic>
        <p:nvPicPr>
          <p:cNvPr id="3" name="图片 2"/>
          <p:cNvPicPr>
            <a:picLocks noChangeAspect="1"/>
          </p:cNvPicPr>
          <p:nvPr/>
        </p:nvPicPr>
        <p:blipFill>
          <a:blip r:embed="rId4"/>
          <a:stretch>
            <a:fillRect/>
          </a:stretch>
        </p:blipFill>
        <p:spPr>
          <a:xfrm>
            <a:off x="148962" y="1913698"/>
            <a:ext cx="5637324" cy="3455970"/>
          </a:xfrm>
          <a:prstGeom prst="rect">
            <a:avLst/>
          </a:prstGeom>
        </p:spPr>
      </p:pic>
      <p:sp>
        <p:nvSpPr>
          <p:cNvPr id="5" name="文本框 4"/>
          <p:cNvSpPr txBox="1"/>
          <p:nvPr/>
        </p:nvSpPr>
        <p:spPr>
          <a:xfrm>
            <a:off x="481357" y="5466686"/>
            <a:ext cx="2079480" cy="369332"/>
          </a:xfrm>
          <a:prstGeom prst="rect">
            <a:avLst/>
          </a:prstGeom>
          <a:noFill/>
        </p:spPr>
        <p:txBody>
          <a:bodyPr wrap="none" rtlCol="0">
            <a:spAutoFit/>
          </a:bodyPr>
          <a:lstStyle/>
          <a:p>
            <a:r>
              <a:rPr lang="zh-CN" altLang="en-US" dirty="0" smtClean="0"/>
              <a:t>基于</a:t>
            </a:r>
            <a:r>
              <a:rPr lang="en-US" altLang="zh-CN" dirty="0" smtClean="0"/>
              <a:t>Skip-Gram</a:t>
            </a:r>
            <a:r>
              <a:rPr lang="zh-CN" altLang="en-US" dirty="0"/>
              <a:t>模型</a:t>
            </a:r>
          </a:p>
        </p:txBody>
      </p:sp>
      <p:sp>
        <p:nvSpPr>
          <p:cNvPr id="7" name="文本框 6"/>
          <p:cNvSpPr txBox="1"/>
          <p:nvPr/>
        </p:nvSpPr>
        <p:spPr>
          <a:xfrm>
            <a:off x="6096000" y="2102488"/>
            <a:ext cx="5839838" cy="2246769"/>
          </a:xfrm>
          <a:prstGeom prst="rect">
            <a:avLst/>
          </a:prstGeom>
          <a:noFill/>
        </p:spPr>
        <p:txBody>
          <a:bodyPr wrap="square" rtlCol="0">
            <a:spAutoFit/>
          </a:bodyPr>
          <a:lstStyle/>
          <a:p>
            <a:r>
              <a:rPr lang="zh-CN" altLang="en-US" sz="2000" dirty="0"/>
              <a:t>假设</a:t>
            </a:r>
            <a:r>
              <a:rPr lang="zh-CN" altLang="en-US" sz="2000" dirty="0" smtClean="0"/>
              <a:t>从训</a:t>
            </a:r>
            <a:r>
              <a:rPr lang="zh-CN" altLang="en-US" sz="2000" dirty="0"/>
              <a:t>练文档中抽取出</a:t>
            </a:r>
            <a:r>
              <a:rPr lang="en-US" altLang="zh-CN" sz="2000" dirty="0"/>
              <a:t>10000</a:t>
            </a:r>
            <a:r>
              <a:rPr lang="zh-CN" altLang="en-US" sz="2000" dirty="0"/>
              <a:t>个唯一不重复的单词组成词汇表</a:t>
            </a:r>
            <a:r>
              <a:rPr lang="zh-CN" altLang="en-US" sz="2000" dirty="0" smtClean="0"/>
              <a:t>。对</a:t>
            </a:r>
            <a:r>
              <a:rPr lang="zh-CN" altLang="en-US" sz="2000" dirty="0"/>
              <a:t>这</a:t>
            </a:r>
            <a:r>
              <a:rPr lang="en-US" altLang="zh-CN" sz="2000" dirty="0"/>
              <a:t>10000</a:t>
            </a:r>
            <a:r>
              <a:rPr lang="zh-CN" altLang="en-US" sz="2000" dirty="0"/>
              <a:t>个单词进行</a:t>
            </a:r>
            <a:r>
              <a:rPr lang="en-US" altLang="zh-CN" sz="2000" dirty="0"/>
              <a:t>one-hot</a:t>
            </a:r>
            <a:r>
              <a:rPr lang="zh-CN" altLang="en-US" sz="2000" dirty="0"/>
              <a:t>编</a:t>
            </a:r>
            <a:r>
              <a:rPr lang="zh-CN" altLang="en-US" sz="2000" dirty="0" smtClean="0"/>
              <a:t>码。</a:t>
            </a:r>
            <a:endParaRPr lang="en-US" altLang="zh-CN" sz="2000" dirty="0" smtClean="0"/>
          </a:p>
          <a:p>
            <a:endParaRPr lang="en-US" altLang="zh-CN" sz="2000" dirty="0"/>
          </a:p>
          <a:p>
            <a:r>
              <a:rPr lang="zh-CN" altLang="en-US" sz="2000" dirty="0" smtClean="0"/>
              <a:t>模</a:t>
            </a:r>
            <a:r>
              <a:rPr lang="zh-CN" altLang="en-US" sz="2000" dirty="0"/>
              <a:t>型的输入如果为一个</a:t>
            </a:r>
            <a:r>
              <a:rPr lang="en-US" altLang="zh-CN" sz="2000" dirty="0"/>
              <a:t>10000</a:t>
            </a:r>
            <a:r>
              <a:rPr lang="zh-CN" altLang="en-US" sz="2000" dirty="0"/>
              <a:t>维的向量，那么输出也是一个</a:t>
            </a:r>
            <a:r>
              <a:rPr lang="en-US" altLang="zh-CN" sz="2000" dirty="0"/>
              <a:t>10000</a:t>
            </a:r>
            <a:r>
              <a:rPr lang="zh-CN" altLang="en-US" sz="2000" dirty="0"/>
              <a:t>维度（词汇表的大小）的向量，它包含了</a:t>
            </a:r>
            <a:r>
              <a:rPr lang="en-US" altLang="zh-CN" sz="2000" dirty="0"/>
              <a:t>10000</a:t>
            </a:r>
            <a:r>
              <a:rPr lang="zh-CN" altLang="en-US" sz="2000" dirty="0"/>
              <a:t>个概率，每一个概率代表着当前词是输入样本中</a:t>
            </a:r>
            <a:r>
              <a:rPr lang="en-US" altLang="zh-CN" sz="2000" dirty="0"/>
              <a:t>output word</a:t>
            </a:r>
            <a:r>
              <a:rPr lang="zh-CN" altLang="en-US" sz="2000" dirty="0"/>
              <a:t>的概率大小。</a:t>
            </a:r>
          </a:p>
        </p:txBody>
      </p:sp>
      <p:sp>
        <p:nvSpPr>
          <p:cNvPr id="8" name="文本框 7"/>
          <p:cNvSpPr txBox="1"/>
          <p:nvPr/>
        </p:nvSpPr>
        <p:spPr>
          <a:xfrm>
            <a:off x="6096000" y="4769503"/>
            <a:ext cx="5839838" cy="1200329"/>
          </a:xfrm>
          <a:prstGeom prst="rect">
            <a:avLst/>
          </a:prstGeom>
          <a:noFill/>
        </p:spPr>
        <p:txBody>
          <a:bodyPr wrap="square" rtlCol="0">
            <a:spAutoFit/>
          </a:bodyPr>
          <a:lstStyle/>
          <a:p>
            <a:r>
              <a:rPr lang="zh-CN" altLang="en-US" dirty="0" smtClean="0"/>
              <a:t>基</a:t>
            </a:r>
            <a:r>
              <a:rPr lang="zh-CN" altLang="en-US" dirty="0"/>
              <a:t>于成对的单词来对神经网络进行训练，训练样本是 </a:t>
            </a:r>
            <a:r>
              <a:rPr lang="en-US" altLang="zh-CN" dirty="0"/>
              <a:t>( input word, output word ) </a:t>
            </a:r>
            <a:r>
              <a:rPr lang="zh-CN" altLang="en-US" dirty="0"/>
              <a:t>这样的单词对，</a:t>
            </a:r>
            <a:r>
              <a:rPr lang="en-US" altLang="zh-CN" dirty="0"/>
              <a:t>input word</a:t>
            </a:r>
            <a:r>
              <a:rPr lang="zh-CN" altLang="en-US" dirty="0"/>
              <a:t>和</a:t>
            </a:r>
            <a:r>
              <a:rPr lang="en-US" altLang="zh-CN" dirty="0"/>
              <a:t>output word</a:t>
            </a:r>
            <a:r>
              <a:rPr lang="zh-CN" altLang="en-US" dirty="0"/>
              <a:t>都是</a:t>
            </a:r>
            <a:r>
              <a:rPr lang="en-US" altLang="zh-CN" dirty="0"/>
              <a:t>one-hot</a:t>
            </a:r>
            <a:r>
              <a:rPr lang="zh-CN" altLang="en-US" dirty="0"/>
              <a:t>编码的向量。最终模型的输出是一个概率分布</a:t>
            </a:r>
          </a:p>
        </p:txBody>
      </p:sp>
    </p:spTree>
    <p:extLst>
      <p:ext uri="{BB962C8B-B14F-4D97-AF65-F5344CB8AC3E}">
        <p14:creationId xmlns:p14="http://schemas.microsoft.com/office/powerpoint/2010/main" val="3347690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19" y="1420237"/>
            <a:ext cx="5213978" cy="4475331"/>
          </a:xfrm>
          <a:prstGeom prst="rect">
            <a:avLst/>
          </a:prstGeom>
        </p:spPr>
      </p:pic>
      <p:sp>
        <p:nvSpPr>
          <p:cNvPr id="3" name="文本框 2"/>
          <p:cNvSpPr txBox="1"/>
          <p:nvPr/>
        </p:nvSpPr>
        <p:spPr>
          <a:xfrm>
            <a:off x="5838877" y="1896892"/>
            <a:ext cx="5912136" cy="1477328"/>
          </a:xfrm>
          <a:prstGeom prst="rect">
            <a:avLst/>
          </a:prstGeom>
          <a:noFill/>
        </p:spPr>
        <p:txBody>
          <a:bodyPr wrap="square" rtlCol="0">
            <a:spAutoFit/>
          </a:bodyPr>
          <a:lstStyle/>
          <a:p>
            <a:r>
              <a:rPr lang="zh-CN" altLang="en-US" dirty="0" smtClean="0"/>
              <a:t>训</a:t>
            </a:r>
            <a:r>
              <a:rPr lang="zh-CN" altLang="en-US" dirty="0"/>
              <a:t>练文档中抽取出</a:t>
            </a:r>
            <a:r>
              <a:rPr lang="en-US" altLang="zh-CN" dirty="0"/>
              <a:t>10000</a:t>
            </a:r>
            <a:r>
              <a:rPr lang="zh-CN" altLang="en-US" dirty="0"/>
              <a:t>个唯一不重复的单词组成词汇表</a:t>
            </a:r>
            <a:r>
              <a:rPr lang="zh-CN" altLang="en-US" dirty="0" smtClean="0"/>
              <a:t>。对</a:t>
            </a:r>
            <a:r>
              <a:rPr lang="zh-CN" altLang="en-US" dirty="0"/>
              <a:t>这</a:t>
            </a:r>
            <a:r>
              <a:rPr lang="en-US" altLang="zh-CN" dirty="0"/>
              <a:t>10000</a:t>
            </a:r>
            <a:r>
              <a:rPr lang="zh-CN" altLang="en-US" dirty="0"/>
              <a:t>个单词进行</a:t>
            </a:r>
            <a:r>
              <a:rPr lang="en-US" altLang="zh-CN" dirty="0"/>
              <a:t>one-hot</a:t>
            </a:r>
            <a:r>
              <a:rPr lang="zh-CN" altLang="en-US" dirty="0"/>
              <a:t>编码</a:t>
            </a:r>
            <a:r>
              <a:rPr lang="zh-CN" altLang="en-US" dirty="0" smtClean="0"/>
              <a:t>，现</a:t>
            </a:r>
            <a:r>
              <a:rPr lang="zh-CN" altLang="en-US" dirty="0"/>
              <a:t>在想用</a:t>
            </a:r>
            <a:r>
              <a:rPr lang="en-US" altLang="zh-CN" dirty="0"/>
              <a:t>300</a:t>
            </a:r>
            <a:r>
              <a:rPr lang="zh-CN" altLang="en-US" dirty="0"/>
              <a:t>个特征来表示一个单词（即每个词可以被表示为</a:t>
            </a:r>
            <a:r>
              <a:rPr lang="en-US" altLang="zh-CN" dirty="0"/>
              <a:t>300</a:t>
            </a:r>
            <a:r>
              <a:rPr lang="zh-CN" altLang="en-US" dirty="0"/>
              <a:t>维的向量）。那么隐层的权重矩阵应该为</a:t>
            </a:r>
            <a:r>
              <a:rPr lang="en-US" altLang="zh-CN" dirty="0"/>
              <a:t>10000</a:t>
            </a:r>
            <a:r>
              <a:rPr lang="zh-CN" altLang="en-US" dirty="0"/>
              <a:t>行，</a:t>
            </a:r>
            <a:r>
              <a:rPr lang="en-US" altLang="zh-CN" dirty="0"/>
              <a:t>300</a:t>
            </a:r>
            <a:r>
              <a:rPr lang="zh-CN" altLang="en-US" dirty="0"/>
              <a:t>列（隐层有</a:t>
            </a:r>
            <a:r>
              <a:rPr lang="en-US" altLang="zh-CN" dirty="0"/>
              <a:t>300</a:t>
            </a:r>
            <a:r>
              <a:rPr lang="zh-CN" altLang="en-US" dirty="0"/>
              <a:t>个结点）。</a:t>
            </a:r>
          </a:p>
        </p:txBody>
      </p:sp>
      <p:sp>
        <p:nvSpPr>
          <p:cNvPr id="4" name="文本框 3"/>
          <p:cNvSpPr txBox="1"/>
          <p:nvPr/>
        </p:nvSpPr>
        <p:spPr>
          <a:xfrm>
            <a:off x="5963055" y="4565718"/>
            <a:ext cx="4570482" cy="646331"/>
          </a:xfrm>
          <a:prstGeom prst="rect">
            <a:avLst/>
          </a:prstGeom>
          <a:noFill/>
        </p:spPr>
        <p:txBody>
          <a:bodyPr wrap="none" rtlCol="0">
            <a:spAutoFit/>
          </a:bodyPr>
          <a:lstStyle/>
          <a:p>
            <a:r>
              <a:rPr lang="zh-CN" altLang="en-US" dirty="0"/>
              <a:t>最终的目标就是学习这个隐层的权重矩阵</a:t>
            </a:r>
            <a:r>
              <a:rPr lang="zh-CN" altLang="en-US" dirty="0" smtClean="0"/>
              <a:t>。</a:t>
            </a:r>
            <a:endParaRPr lang="en-US" altLang="zh-CN" dirty="0"/>
          </a:p>
          <a:p>
            <a:r>
              <a:rPr lang="zh-CN" altLang="en-US" dirty="0" smtClean="0"/>
              <a:t>可以将独热编码转换成词向量</a:t>
            </a:r>
            <a:endParaRPr lang="zh-CN" altLang="en-US" dirty="0"/>
          </a:p>
        </p:txBody>
      </p:sp>
      <p:sp>
        <p:nvSpPr>
          <p:cNvPr id="5" name="文本框 4"/>
          <p:cNvSpPr txBox="1"/>
          <p:nvPr/>
        </p:nvSpPr>
        <p:spPr>
          <a:xfrm>
            <a:off x="573932" y="6313251"/>
            <a:ext cx="1813317" cy="369332"/>
          </a:xfrm>
          <a:prstGeom prst="rect">
            <a:avLst/>
          </a:prstGeom>
          <a:noFill/>
        </p:spPr>
        <p:txBody>
          <a:bodyPr wrap="none" rtlCol="0">
            <a:spAutoFit/>
          </a:bodyPr>
          <a:lstStyle/>
          <a:p>
            <a:r>
              <a:rPr lang="en-US" altLang="zh-CN" dirty="0" smtClean="0"/>
              <a:t>10000</a:t>
            </a:r>
            <a:r>
              <a:rPr lang="zh-CN" altLang="en-US" dirty="0" smtClean="0"/>
              <a:t>个词</a:t>
            </a:r>
            <a:r>
              <a:rPr lang="en-US" altLang="zh-CN" dirty="0" smtClean="0"/>
              <a:t>300</a:t>
            </a:r>
            <a:r>
              <a:rPr lang="zh-CN" altLang="en-US" dirty="0" smtClean="0"/>
              <a:t>维</a:t>
            </a:r>
            <a:endParaRPr lang="zh-CN" altLang="en-US" dirty="0"/>
          </a:p>
        </p:txBody>
      </p:sp>
    </p:spTree>
    <p:extLst>
      <p:ext uri="{BB962C8B-B14F-4D97-AF65-F5344CB8AC3E}">
        <p14:creationId xmlns:p14="http://schemas.microsoft.com/office/powerpoint/2010/main" val="151342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719846" y="1147864"/>
            <a:ext cx="3265959" cy="369332"/>
          </a:xfrm>
          <a:prstGeom prst="rect">
            <a:avLst/>
          </a:prstGeom>
          <a:noFill/>
        </p:spPr>
        <p:txBody>
          <a:bodyPr wrap="none" rtlCol="0">
            <a:spAutoFit/>
          </a:bodyPr>
          <a:lstStyle/>
          <a:p>
            <a:r>
              <a:rPr lang="zh-CN" altLang="en-US" dirty="0" smtClean="0"/>
              <a:t>假设词表是</a:t>
            </a:r>
            <a:r>
              <a:rPr lang="en-US" altLang="zh-CN" dirty="0" smtClean="0"/>
              <a:t>5</a:t>
            </a:r>
            <a:r>
              <a:rPr lang="zh-CN" altLang="en-US" dirty="0" smtClean="0"/>
              <a:t>个词，</a:t>
            </a:r>
            <a:r>
              <a:rPr lang="en-US" altLang="zh-CN" dirty="0" smtClean="0"/>
              <a:t>features</a:t>
            </a:r>
            <a:r>
              <a:rPr lang="zh-CN" altLang="en-US" dirty="0" smtClean="0"/>
              <a:t>是</a:t>
            </a:r>
            <a:r>
              <a:rPr lang="en-US" altLang="zh-CN" dirty="0" smtClean="0"/>
              <a:t>3</a:t>
            </a:r>
            <a:endParaRPr lang="zh-CN" altLang="en-US" dirty="0"/>
          </a:p>
        </p:txBody>
      </p:sp>
      <p:pic>
        <p:nvPicPr>
          <p:cNvPr id="4" name="图片 3"/>
          <p:cNvPicPr>
            <a:picLocks noChangeAspect="1"/>
          </p:cNvPicPr>
          <p:nvPr/>
        </p:nvPicPr>
        <p:blipFill>
          <a:blip r:embed="rId4"/>
          <a:stretch>
            <a:fillRect/>
          </a:stretch>
        </p:blipFill>
        <p:spPr>
          <a:xfrm>
            <a:off x="455174" y="1740931"/>
            <a:ext cx="8343900" cy="2524125"/>
          </a:xfrm>
          <a:prstGeom prst="rect">
            <a:avLst/>
          </a:prstGeom>
        </p:spPr>
      </p:pic>
      <p:sp>
        <p:nvSpPr>
          <p:cNvPr id="5" name="文本框 4"/>
          <p:cNvSpPr txBox="1"/>
          <p:nvPr/>
        </p:nvSpPr>
        <p:spPr>
          <a:xfrm>
            <a:off x="564202" y="4123549"/>
            <a:ext cx="10914436" cy="2246769"/>
          </a:xfrm>
          <a:prstGeom prst="rect">
            <a:avLst/>
          </a:prstGeom>
          <a:noFill/>
        </p:spPr>
        <p:txBody>
          <a:bodyPr wrap="square" rtlCol="0">
            <a:spAutoFit/>
          </a:bodyPr>
          <a:lstStyle/>
          <a:p>
            <a:r>
              <a:rPr lang="zh-CN" altLang="en-US" sz="2000" dirty="0"/>
              <a:t>为了有效地进行计算，这种稀疏状态下不会进行矩阵乘法计算，可以看到矩阵的计算的结果实际上是矩阵对应的向量中值为</a:t>
            </a:r>
            <a:r>
              <a:rPr lang="en-US" altLang="zh-CN" sz="2000" dirty="0"/>
              <a:t>1</a:t>
            </a:r>
            <a:r>
              <a:rPr lang="zh-CN" altLang="en-US" sz="2000" dirty="0"/>
              <a:t>的索</a:t>
            </a:r>
            <a:r>
              <a:rPr lang="zh-CN" altLang="en-US" sz="2000" dirty="0" smtClean="0"/>
              <a:t>引。</a:t>
            </a:r>
            <a:endParaRPr lang="en-US" altLang="zh-CN" sz="2000" dirty="0" smtClean="0"/>
          </a:p>
          <a:p>
            <a:endParaRPr lang="en-US" altLang="zh-CN" sz="2000" dirty="0" smtClean="0"/>
          </a:p>
          <a:p>
            <a:r>
              <a:rPr lang="zh-CN" altLang="en-US" sz="2000" dirty="0" smtClean="0"/>
              <a:t>上</a:t>
            </a:r>
            <a:r>
              <a:rPr lang="zh-CN" altLang="en-US" sz="2000" dirty="0"/>
              <a:t>面的例子中，左边向量中取值为</a:t>
            </a:r>
            <a:r>
              <a:rPr lang="en-US" altLang="zh-CN" sz="2000" dirty="0"/>
              <a:t>1</a:t>
            </a:r>
            <a:r>
              <a:rPr lang="zh-CN" altLang="en-US" sz="2000" dirty="0"/>
              <a:t>的对应维度为</a:t>
            </a:r>
            <a:r>
              <a:rPr lang="en-US" altLang="zh-CN" sz="2000" dirty="0"/>
              <a:t>3</a:t>
            </a:r>
            <a:r>
              <a:rPr lang="zh-CN" altLang="en-US" sz="2000" dirty="0"/>
              <a:t>（下标从</a:t>
            </a:r>
            <a:r>
              <a:rPr lang="en-US" altLang="zh-CN" sz="2000" dirty="0"/>
              <a:t>0</a:t>
            </a:r>
            <a:r>
              <a:rPr lang="zh-CN" altLang="en-US" sz="2000" dirty="0"/>
              <a:t>开始），那么计算结果就是矩阵的第</a:t>
            </a:r>
            <a:r>
              <a:rPr lang="en-US" altLang="zh-CN" sz="2000" dirty="0"/>
              <a:t>3</a:t>
            </a:r>
            <a:r>
              <a:rPr lang="zh-CN" altLang="en-US" sz="2000" dirty="0"/>
              <a:t>行（下标从</a:t>
            </a:r>
            <a:r>
              <a:rPr lang="en-US" altLang="zh-CN" sz="2000" dirty="0"/>
              <a:t>0</a:t>
            </a:r>
            <a:r>
              <a:rPr lang="zh-CN" altLang="en-US" sz="2000" dirty="0"/>
              <a:t>开始）</a:t>
            </a:r>
            <a:r>
              <a:rPr lang="en-US" altLang="zh-CN" sz="2000" dirty="0"/>
              <a:t>—— [10, 12, 19]</a:t>
            </a:r>
            <a:r>
              <a:rPr lang="zh-CN" altLang="en-US" sz="2000" dirty="0"/>
              <a:t>，</a:t>
            </a:r>
            <a:r>
              <a:rPr lang="zh-CN" altLang="en-US" sz="2000" dirty="0">
                <a:solidFill>
                  <a:schemeClr val="accent4">
                    <a:lumMod val="50000"/>
                  </a:schemeClr>
                </a:solidFill>
              </a:rPr>
              <a:t>这样模型中的隐层权重矩阵便成了一个”查找表“（</a:t>
            </a:r>
            <a:r>
              <a:rPr lang="en-US" altLang="zh-CN" sz="2000" dirty="0">
                <a:solidFill>
                  <a:schemeClr val="accent4">
                    <a:lumMod val="50000"/>
                  </a:schemeClr>
                </a:solidFill>
              </a:rPr>
              <a:t>lookup table</a:t>
            </a:r>
            <a:r>
              <a:rPr lang="zh-CN" altLang="en-US" sz="2000" dirty="0" smtClean="0">
                <a:solidFill>
                  <a:schemeClr val="accent4">
                    <a:lumMod val="50000"/>
                  </a:schemeClr>
                </a:solidFill>
              </a:rPr>
              <a:t>），</a:t>
            </a:r>
            <a:r>
              <a:rPr lang="zh-CN" altLang="en-US" sz="2000" dirty="0" smtClean="0"/>
              <a:t>进</a:t>
            </a:r>
            <a:r>
              <a:rPr lang="zh-CN" altLang="en-US" sz="2000" dirty="0"/>
              <a:t>行矩阵计算时，直接去查输入向量中取值为</a:t>
            </a:r>
            <a:r>
              <a:rPr lang="en-US" altLang="zh-CN" sz="2000" dirty="0"/>
              <a:t>1</a:t>
            </a:r>
            <a:r>
              <a:rPr lang="zh-CN" altLang="en-US" sz="2000" dirty="0"/>
              <a:t>的维度下对应的那些权重值</a:t>
            </a:r>
            <a:r>
              <a:rPr lang="zh-CN" altLang="en-US" sz="2000" dirty="0" smtClean="0"/>
              <a:t>。</a:t>
            </a:r>
            <a:endParaRPr lang="en-US" altLang="zh-CN" sz="2000" dirty="0" smtClean="0"/>
          </a:p>
          <a:p>
            <a:r>
              <a:rPr lang="zh-CN" altLang="en-US" sz="2000" dirty="0" smtClean="0">
                <a:solidFill>
                  <a:schemeClr val="accent4">
                    <a:lumMod val="50000"/>
                  </a:schemeClr>
                </a:solidFill>
              </a:rPr>
              <a:t>隐</a:t>
            </a:r>
            <a:r>
              <a:rPr lang="zh-CN" altLang="en-US" sz="2000" dirty="0">
                <a:solidFill>
                  <a:schemeClr val="accent4">
                    <a:lumMod val="50000"/>
                  </a:schemeClr>
                </a:solidFill>
              </a:rPr>
              <a:t>层的输出就是每个输入单词的“嵌入词向量”。</a:t>
            </a:r>
          </a:p>
        </p:txBody>
      </p:sp>
    </p:spTree>
    <p:extLst>
      <p:ext uri="{BB962C8B-B14F-4D97-AF65-F5344CB8AC3E}">
        <p14:creationId xmlns:p14="http://schemas.microsoft.com/office/powerpoint/2010/main" val="2639623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TotalTime>
  <Words>2725</Words>
  <Application>Microsoft Office PowerPoint</Application>
  <PresentationFormat>宽屏</PresentationFormat>
  <Paragraphs>111</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Century Gothic</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汪 建旭</cp:lastModifiedBy>
  <cp:revision>155</cp:revision>
  <dcterms:created xsi:type="dcterms:W3CDTF">2019-01-15T07:09:00Z</dcterms:created>
  <dcterms:modified xsi:type="dcterms:W3CDTF">2019-05-11T12:57:33Z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