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2"/>
    <p:sldId id="307" r:id="rId3"/>
    <p:sldId id="323" r:id="rId4"/>
    <p:sldId id="324" r:id="rId5"/>
    <p:sldId id="325" r:id="rId6"/>
    <p:sldId id="326" r:id="rId7"/>
    <p:sldId id="327" r:id="rId8"/>
    <p:sldId id="328" r:id="rId9"/>
    <p:sldId id="329" r:id="rId10"/>
    <p:sldId id="330" r:id="rId11"/>
    <p:sldId id="331" r:id="rId12"/>
    <p:sldId id="332" r:id="rId13"/>
    <p:sldId id="333" r:id="rId14"/>
    <p:sldId id="334" r:id="rId15"/>
    <p:sldId id="337" r:id="rId16"/>
    <p:sldId id="341" r:id="rId17"/>
    <p:sldId id="344" r:id="rId18"/>
    <p:sldId id="282" r:id="rId19"/>
    <p:sldId id="335" r:id="rId20"/>
    <p:sldId id="342" r:id="rId21"/>
    <p:sldId id="343" r:id="rId22"/>
    <p:sldId id="336" r:id="rId23"/>
    <p:sldId id="338" r:id="rId24"/>
    <p:sldId id="340" r:id="rId25"/>
    <p:sldId id="33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汪 建旭" initials="汪" lastIdx="1" clrIdx="0">
    <p:extLst>
      <p:ext uri="{19B8F6BF-5375-455C-9EA6-DF929625EA0E}">
        <p15:presenceInfo xmlns:p15="http://schemas.microsoft.com/office/powerpoint/2012/main" userId="f8053c76d1af47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83700"/>
    <a:srgbClr val="005825"/>
    <a:srgbClr val="261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383" autoAdjust="0"/>
  </p:normalViewPr>
  <p:slideViewPr>
    <p:cSldViewPr snapToGrid="0">
      <p:cViewPr varScale="1">
        <p:scale>
          <a:sx n="89" d="100"/>
          <a:sy n="89" d="100"/>
        </p:scale>
        <p:origin x="442" y="5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44437-2BDE-40D6-AAD1-F612737BF9A5}" type="datetimeFigureOut">
              <a:rPr lang="zh-CN" altLang="en-US" smtClean="0"/>
              <a:t>2019-8-8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26B8D-CD8C-4F7E-BC34-2CBA696F8DAF}" type="slidenum">
              <a:rPr lang="zh-CN" altLang="en-US" smtClean="0"/>
              <a:t>‹#›</a:t>
            </a:fld>
            <a:endParaRPr lang="zh-CN" altLang="en-US"/>
          </a:p>
        </p:txBody>
      </p:sp>
    </p:spTree>
    <p:extLst>
      <p:ext uri="{BB962C8B-B14F-4D97-AF65-F5344CB8AC3E}">
        <p14:creationId xmlns:p14="http://schemas.microsoft.com/office/powerpoint/2010/main" val="49051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a:t>
            </a:fld>
            <a:endParaRPr lang="zh-CN" altLang="en-US"/>
          </a:p>
        </p:txBody>
      </p:sp>
    </p:spTree>
    <p:extLst>
      <p:ext uri="{BB962C8B-B14F-4D97-AF65-F5344CB8AC3E}">
        <p14:creationId xmlns:p14="http://schemas.microsoft.com/office/powerpoint/2010/main" val="146415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2</a:t>
            </a:fld>
            <a:endParaRPr lang="zh-CN" altLang="en-US"/>
          </a:p>
        </p:txBody>
      </p:sp>
    </p:spTree>
    <p:extLst>
      <p:ext uri="{BB962C8B-B14F-4D97-AF65-F5344CB8AC3E}">
        <p14:creationId xmlns:p14="http://schemas.microsoft.com/office/powerpoint/2010/main" val="253269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等号右边是</a:t>
            </a:r>
            <a:r>
              <a:rPr lang="en-US" altLang="zh-CN" dirty="0" smtClean="0"/>
              <a:t>RNN</a:t>
            </a:r>
            <a:r>
              <a:rPr lang="zh-CN" altLang="en-US" dirty="0" smtClean="0"/>
              <a:t>的展开形式。由于</a:t>
            </a:r>
            <a:r>
              <a:rPr lang="en-US" altLang="zh-CN" dirty="0" smtClean="0"/>
              <a:t>RNN</a:t>
            </a:r>
            <a:r>
              <a:rPr lang="zh-CN" altLang="en-US" dirty="0" smtClean="0"/>
              <a:t>一般用来处理序列信息，因此下文说明时都以时间序列来举例，解释。等号右边的等价</a:t>
            </a:r>
            <a:r>
              <a:rPr lang="en-US" altLang="zh-CN" dirty="0" smtClean="0"/>
              <a:t>RNN</a:t>
            </a:r>
            <a:r>
              <a:rPr lang="zh-CN" altLang="en-US" dirty="0" smtClean="0"/>
              <a:t>网络中最初始的输入是</a:t>
            </a:r>
            <a:r>
              <a:rPr lang="en-US" altLang="zh-CN" dirty="0" smtClean="0"/>
              <a:t>x0</a:t>
            </a:r>
            <a:r>
              <a:rPr lang="zh-CN" altLang="en-US" dirty="0" smtClean="0"/>
              <a:t>，输出是</a:t>
            </a:r>
            <a:r>
              <a:rPr lang="en-US" altLang="zh-CN" dirty="0" smtClean="0"/>
              <a:t>h0</a:t>
            </a:r>
            <a:r>
              <a:rPr lang="zh-CN" altLang="en-US" dirty="0" smtClean="0"/>
              <a:t>，这代表着</a:t>
            </a:r>
            <a:r>
              <a:rPr lang="en-US" altLang="zh-CN" dirty="0" smtClean="0"/>
              <a:t>0</a:t>
            </a:r>
            <a:r>
              <a:rPr lang="zh-CN" altLang="en-US" dirty="0" smtClean="0"/>
              <a:t>时刻</a:t>
            </a:r>
            <a:r>
              <a:rPr lang="en-US" altLang="zh-CN" dirty="0" smtClean="0"/>
              <a:t>RNN</a:t>
            </a:r>
            <a:r>
              <a:rPr lang="zh-CN" altLang="en-US" dirty="0" smtClean="0"/>
              <a:t>网络的输入为</a:t>
            </a:r>
            <a:r>
              <a:rPr lang="en-US" altLang="zh-CN" dirty="0" smtClean="0"/>
              <a:t>x0</a:t>
            </a:r>
            <a:r>
              <a:rPr lang="zh-CN" altLang="en-US" dirty="0" smtClean="0"/>
              <a:t>，输出为</a:t>
            </a:r>
            <a:r>
              <a:rPr lang="en-US" altLang="zh-CN" dirty="0" smtClean="0"/>
              <a:t>h0</a:t>
            </a:r>
            <a:r>
              <a:rPr lang="zh-CN" altLang="en-US" dirty="0" smtClean="0"/>
              <a:t>，网络神经元在</a:t>
            </a:r>
            <a:r>
              <a:rPr lang="en-US" altLang="zh-CN" dirty="0" smtClean="0"/>
              <a:t>0</a:t>
            </a:r>
            <a:r>
              <a:rPr lang="zh-CN" altLang="en-US" dirty="0" smtClean="0"/>
              <a:t>时刻的状态保存在</a:t>
            </a:r>
            <a:r>
              <a:rPr lang="en-US" altLang="zh-CN" dirty="0" smtClean="0"/>
              <a:t>A</a:t>
            </a:r>
            <a:r>
              <a:rPr lang="zh-CN" altLang="en-US" dirty="0" smtClean="0"/>
              <a:t>中。当下一个时刻</a:t>
            </a:r>
            <a:r>
              <a:rPr lang="en-US" altLang="zh-CN" dirty="0" smtClean="0"/>
              <a:t>1</a:t>
            </a:r>
            <a:r>
              <a:rPr lang="zh-CN" altLang="en-US" dirty="0" smtClean="0"/>
              <a:t>到来时，此时网络神经元的状态不仅仅由</a:t>
            </a:r>
            <a:r>
              <a:rPr lang="en-US" altLang="zh-CN" dirty="0" smtClean="0"/>
              <a:t>1</a:t>
            </a:r>
            <a:r>
              <a:rPr lang="zh-CN" altLang="en-US" dirty="0" smtClean="0"/>
              <a:t>时刻的输入</a:t>
            </a:r>
            <a:r>
              <a:rPr lang="en-US" altLang="zh-CN" dirty="0" smtClean="0"/>
              <a:t>x1</a:t>
            </a:r>
            <a:r>
              <a:rPr lang="zh-CN" altLang="en-US" dirty="0" smtClean="0"/>
              <a:t>决定，也由</a:t>
            </a:r>
            <a:r>
              <a:rPr lang="en-US" altLang="zh-CN" dirty="0" smtClean="0"/>
              <a:t>0</a:t>
            </a:r>
            <a:r>
              <a:rPr lang="zh-CN" altLang="en-US" dirty="0" smtClean="0"/>
              <a:t>时刻的神经元状态决定。以后的情况都以此类推，直到时间序列的末尾</a:t>
            </a:r>
            <a:r>
              <a:rPr lang="en-US" altLang="zh-CN" dirty="0" smtClean="0"/>
              <a:t>t</a:t>
            </a:r>
            <a:r>
              <a:rPr lang="zh-CN" altLang="en-US" dirty="0" smtClean="0"/>
              <a:t>时刻。</a:t>
            </a:r>
          </a:p>
          <a:p>
            <a:r>
              <a:rPr lang="zh-CN" altLang="en-US" dirty="0" smtClean="0"/>
              <a:t>上面的过程可以用一个简单的例子来论证：假设现在有一句话“</a:t>
            </a:r>
            <a:r>
              <a:rPr lang="en-US" altLang="zh-CN" dirty="0" smtClean="0"/>
              <a:t>I want to play basketball”</a:t>
            </a:r>
            <a:r>
              <a:rPr lang="zh-CN" altLang="en-US" dirty="0" smtClean="0"/>
              <a:t>，由于自然语言本身就是一个时间序列，较早的语言会与较后的语言存在某种联系，例如刚才的句子中“</a:t>
            </a:r>
            <a:r>
              <a:rPr lang="en-US" altLang="zh-CN" dirty="0" smtClean="0"/>
              <a:t>play”</a:t>
            </a:r>
            <a:r>
              <a:rPr lang="zh-CN" altLang="en-US" dirty="0" smtClean="0"/>
              <a:t>这个动词意味着后面一定会有一个名词，而这个名词具体是什么可能需要更遥远的语境来决定，因此一句话也可以作为</a:t>
            </a:r>
            <a:r>
              <a:rPr lang="en-US" altLang="zh-CN" dirty="0" smtClean="0"/>
              <a:t>RNN</a:t>
            </a:r>
            <a:r>
              <a:rPr lang="zh-CN" altLang="en-US" dirty="0" smtClean="0"/>
              <a:t>的输入。回到刚才的那句话，这句话中的</a:t>
            </a:r>
            <a:r>
              <a:rPr lang="en-US" altLang="zh-CN" dirty="0" smtClean="0"/>
              <a:t>5</a:t>
            </a:r>
            <a:r>
              <a:rPr lang="zh-CN" altLang="en-US" dirty="0" smtClean="0"/>
              <a:t>个单词是以时序出现的，我们现在将这五个单词编码后依次输入到</a:t>
            </a:r>
            <a:r>
              <a:rPr lang="en-US" altLang="zh-CN" dirty="0" smtClean="0"/>
              <a:t>RNN</a:t>
            </a:r>
            <a:r>
              <a:rPr lang="zh-CN" altLang="en-US" dirty="0" smtClean="0"/>
              <a:t>中。首先是单词“</a:t>
            </a:r>
            <a:r>
              <a:rPr lang="en-US" altLang="zh-CN" dirty="0" smtClean="0"/>
              <a:t>I”</a:t>
            </a:r>
            <a:r>
              <a:rPr lang="zh-CN" altLang="en-US" dirty="0" smtClean="0"/>
              <a:t>，它作为时序上第一个出现的单词被用作</a:t>
            </a:r>
            <a:r>
              <a:rPr lang="en-US" altLang="zh-CN" dirty="0" smtClean="0"/>
              <a:t>x0</a:t>
            </a:r>
            <a:r>
              <a:rPr lang="zh-CN" altLang="en-US" dirty="0" smtClean="0"/>
              <a:t>输入，拥有一个</a:t>
            </a:r>
            <a:r>
              <a:rPr lang="en-US" altLang="zh-CN" dirty="0" smtClean="0"/>
              <a:t>h0</a:t>
            </a:r>
            <a:r>
              <a:rPr lang="zh-CN" altLang="en-US" dirty="0" smtClean="0"/>
              <a:t>输出，并且改变了初始神经元</a:t>
            </a:r>
            <a:r>
              <a:rPr lang="en-US" altLang="zh-CN" dirty="0" smtClean="0"/>
              <a:t>A</a:t>
            </a:r>
            <a:r>
              <a:rPr lang="zh-CN" altLang="en-US" dirty="0" smtClean="0"/>
              <a:t>的状态。单词“</a:t>
            </a:r>
            <a:r>
              <a:rPr lang="en-US" altLang="zh-CN" dirty="0" smtClean="0"/>
              <a:t>want”</a:t>
            </a:r>
            <a:r>
              <a:rPr lang="zh-CN" altLang="en-US" dirty="0" smtClean="0"/>
              <a:t>作为时序上第二个出现的单词作为</a:t>
            </a:r>
            <a:r>
              <a:rPr lang="en-US" altLang="zh-CN" dirty="0" smtClean="0"/>
              <a:t>x1</a:t>
            </a:r>
            <a:r>
              <a:rPr lang="zh-CN" altLang="en-US" dirty="0" smtClean="0"/>
              <a:t>输入，这时</a:t>
            </a:r>
            <a:r>
              <a:rPr lang="en-US" altLang="zh-CN" dirty="0" smtClean="0"/>
              <a:t>RNN</a:t>
            </a:r>
            <a:r>
              <a:rPr lang="zh-CN" altLang="en-US" dirty="0" smtClean="0"/>
              <a:t>的输出和神经元状态将不仅仅由</a:t>
            </a:r>
            <a:r>
              <a:rPr lang="en-US" altLang="zh-CN" dirty="0" smtClean="0"/>
              <a:t>x1</a:t>
            </a:r>
            <a:r>
              <a:rPr lang="zh-CN" altLang="en-US" dirty="0" smtClean="0"/>
              <a:t>决定，也将由上一时刻的神经元状态或者说上一时刻的输入</a:t>
            </a:r>
            <a:r>
              <a:rPr lang="en-US" altLang="zh-CN" dirty="0" smtClean="0"/>
              <a:t>x0</a:t>
            </a:r>
            <a:r>
              <a:rPr lang="zh-CN" altLang="en-US" dirty="0" smtClean="0"/>
              <a:t>决定。之后的情况以此类推，直到上述句子输入到最后一个单词“</a:t>
            </a:r>
            <a:r>
              <a:rPr lang="en-US" altLang="zh-CN" dirty="0" smtClean="0"/>
              <a:t>basketball”</a:t>
            </a:r>
            <a:r>
              <a:rPr lang="zh-CN" altLang="en-US" dirty="0" smtClean="0"/>
              <a:t>。</a:t>
            </a:r>
          </a:p>
        </p:txBody>
      </p:sp>
      <p:sp>
        <p:nvSpPr>
          <p:cNvPr id="4" name="灯片编号占位符 3"/>
          <p:cNvSpPr>
            <a:spLocks noGrp="1"/>
          </p:cNvSpPr>
          <p:nvPr>
            <p:ph type="sldNum" sz="quarter" idx="10"/>
          </p:nvPr>
        </p:nvSpPr>
        <p:spPr/>
        <p:txBody>
          <a:bodyPr/>
          <a:lstStyle/>
          <a:p>
            <a:fld id="{B4126B8D-CD8C-4F7E-BC34-2CBA696F8DAF}" type="slidenum">
              <a:rPr lang="zh-CN" altLang="en-US" smtClean="0"/>
              <a:t>14</a:t>
            </a:fld>
            <a:endParaRPr lang="zh-CN" altLang="en-US"/>
          </a:p>
        </p:txBody>
      </p:sp>
    </p:spTree>
    <p:extLst>
      <p:ext uri="{BB962C8B-B14F-4D97-AF65-F5344CB8AC3E}">
        <p14:creationId xmlns:p14="http://schemas.microsoft.com/office/powerpoint/2010/main" val="217547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这意味着在生成每个单词</a:t>
            </a:r>
            <a:r>
              <a:rPr lang="en-US" altLang="zh-CN" sz="1200" b="0" i="0" kern="1200" dirty="0" smtClean="0">
                <a:solidFill>
                  <a:schemeClr val="tx1"/>
                </a:solidFill>
                <a:effectLst/>
                <a:latin typeface="+mn-lt"/>
                <a:ea typeface="+mn-ea"/>
                <a:cs typeface="+mn-cs"/>
              </a:rPr>
              <a:t>Yi</a:t>
            </a:r>
            <a:r>
              <a:rPr lang="zh-CN" altLang="en-US" sz="1200" b="0" i="0" kern="1200" dirty="0" smtClean="0">
                <a:solidFill>
                  <a:schemeClr val="tx1"/>
                </a:solidFill>
                <a:effectLst/>
                <a:latin typeface="+mn-lt"/>
                <a:ea typeface="+mn-ea"/>
                <a:cs typeface="+mn-cs"/>
              </a:rPr>
              <a:t>的时候，原先都是相同的中间语义表示</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会替换成根据当前生成单词而不断变化的</a:t>
            </a:r>
            <a:r>
              <a:rPr lang="en-US" altLang="zh-CN" sz="1200" b="0" i="0" kern="1200" dirty="0" err="1"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。理解</a:t>
            </a:r>
            <a:r>
              <a:rPr lang="en-US" altLang="zh-CN" sz="1200" b="0" i="0" kern="1200" dirty="0" smtClean="0">
                <a:solidFill>
                  <a:schemeClr val="tx1"/>
                </a:solidFill>
                <a:effectLst/>
                <a:latin typeface="+mn-lt"/>
                <a:ea typeface="+mn-ea"/>
                <a:cs typeface="+mn-cs"/>
              </a:rPr>
              <a:t>AM</a:t>
            </a:r>
            <a:r>
              <a:rPr lang="zh-CN" altLang="en-US" sz="1200" b="0" i="0" kern="1200" dirty="0" smtClean="0">
                <a:solidFill>
                  <a:schemeClr val="tx1"/>
                </a:solidFill>
                <a:effectLst/>
                <a:latin typeface="+mn-lt"/>
                <a:ea typeface="+mn-ea"/>
                <a:cs typeface="+mn-cs"/>
              </a:rPr>
              <a:t>模型的关键就是这里，即由固定的中间语义表示</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换成了根据当前输出单词来调整成加入注意力模型的变化的</a:t>
            </a:r>
            <a:r>
              <a:rPr lang="en-US" altLang="zh-CN" sz="1200" b="0" i="0" kern="1200" dirty="0" err="1"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。增加了</a:t>
            </a:r>
            <a:r>
              <a:rPr lang="en-US" altLang="zh-CN" sz="1200" b="0" i="0" kern="1200" dirty="0" smtClean="0">
                <a:solidFill>
                  <a:schemeClr val="tx1"/>
                </a:solidFill>
                <a:effectLst/>
                <a:latin typeface="+mn-lt"/>
                <a:ea typeface="+mn-ea"/>
                <a:cs typeface="+mn-cs"/>
              </a:rPr>
              <a:t>AM</a:t>
            </a:r>
            <a:r>
              <a:rPr lang="zh-CN" altLang="en-US" sz="1200" b="0" i="0" kern="1200" dirty="0" smtClean="0">
                <a:solidFill>
                  <a:schemeClr val="tx1"/>
                </a:solidFill>
                <a:effectLst/>
                <a:latin typeface="+mn-lt"/>
                <a:ea typeface="+mn-ea"/>
                <a:cs typeface="+mn-cs"/>
              </a:rPr>
              <a:t>模型的</a:t>
            </a:r>
            <a:r>
              <a:rPr lang="en-US" altLang="zh-CN" sz="1200" b="0" i="0" kern="1200" dirty="0" smtClean="0">
                <a:solidFill>
                  <a:schemeClr val="tx1"/>
                </a:solidFill>
                <a:effectLst/>
                <a:latin typeface="+mn-lt"/>
                <a:ea typeface="+mn-ea"/>
                <a:cs typeface="+mn-cs"/>
              </a:rPr>
              <a:t>Encoder-Decoder</a:t>
            </a:r>
            <a:r>
              <a:rPr lang="zh-CN" altLang="en-US" sz="1200" b="0" i="0" kern="1200" dirty="0" smtClean="0">
                <a:solidFill>
                  <a:schemeClr val="tx1"/>
                </a:solidFill>
                <a:effectLst/>
                <a:latin typeface="+mn-lt"/>
                <a:ea typeface="+mn-ea"/>
                <a:cs typeface="+mn-cs"/>
              </a:rPr>
              <a:t>框架理解起来如图</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所示。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记录下来的信息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significance of the attention layer has two fold.it models varied effects of micro-behaviors in the sequence on recommendations. it increases the interpretation ability of the proposed framework</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15</a:t>
            </a:fld>
            <a:endParaRPr lang="zh-CN" altLang="en-US"/>
          </a:p>
        </p:txBody>
      </p:sp>
    </p:spTree>
    <p:extLst>
      <p:ext uri="{BB962C8B-B14F-4D97-AF65-F5344CB8AC3E}">
        <p14:creationId xmlns:p14="http://schemas.microsoft.com/office/powerpoint/2010/main" val="1887611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1.Sigmod</a:t>
            </a:r>
            <a:r>
              <a:rPr lang="zh-CN" altLang="en-US" dirty="0" smtClean="0"/>
              <a:t>函数</a:t>
            </a:r>
            <a:r>
              <a:rPr lang="en-US" altLang="zh-CN" dirty="0" smtClean="0"/>
              <a:t>-&gt;</a:t>
            </a:r>
            <a:r>
              <a:rPr lang="en-US" altLang="zh-CN" baseline="0" dirty="0" smtClean="0"/>
              <a:t> 0-1</a:t>
            </a:r>
            <a:r>
              <a:rPr lang="zh-CN" altLang="en-US" baseline="0" dirty="0" smtClean="0"/>
              <a:t>之间，再和</a:t>
            </a:r>
            <a:r>
              <a:rPr lang="en-US" altLang="zh-CN" baseline="0" dirty="0" smtClean="0"/>
              <a:t>Ct-1</a:t>
            </a:r>
            <a:r>
              <a:rPr lang="zh-CN" altLang="en-US" baseline="0" dirty="0" smtClean="0"/>
              <a:t>作用，决定忘记什么</a:t>
            </a:r>
            <a:endParaRPr lang="zh-CN" altLang="en-US" dirty="0"/>
          </a:p>
        </p:txBody>
      </p:sp>
      <p:sp>
        <p:nvSpPr>
          <p:cNvPr id="4" name="灯片编号占位符 3"/>
          <p:cNvSpPr>
            <a:spLocks noGrp="1"/>
          </p:cNvSpPr>
          <p:nvPr>
            <p:ph type="sldNum" sz="quarter" idx="10"/>
          </p:nvPr>
        </p:nvSpPr>
        <p:spPr/>
        <p:txBody>
          <a:bodyPr/>
          <a:lstStyle/>
          <a:p>
            <a:fld id="{B4126B8D-CD8C-4F7E-BC34-2CBA696F8DAF}" type="slidenum">
              <a:rPr lang="zh-CN" altLang="en-US" smtClean="0"/>
              <a:t>24</a:t>
            </a:fld>
            <a:endParaRPr lang="zh-CN" altLang="en-US"/>
          </a:p>
        </p:txBody>
      </p:sp>
    </p:spTree>
    <p:extLst>
      <p:ext uri="{BB962C8B-B14F-4D97-AF65-F5344CB8AC3E}">
        <p14:creationId xmlns:p14="http://schemas.microsoft.com/office/powerpoint/2010/main" val="3396005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矩形 3"/>
          <p:cNvSpPr/>
          <p:nvPr userDrawn="1"/>
        </p:nvSpPr>
        <p:spPr>
          <a:xfrm>
            <a:off x="3592648" y="-1149154"/>
            <a:ext cx="986972" cy="464457"/>
          </a:xfrm>
          <a:prstGeom prst="rect">
            <a:avLst/>
          </a:prstGeom>
          <a:solidFill>
            <a:srgbClr val="827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EE6A5E-3AE2-4616-95CF-5E9DD173BBB2}"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E21AD3-7B81-4EE6-AC3C-148629FC6B4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6A5E-3AE2-4616-95CF-5E9DD173BBB2}" type="datetimeFigureOut">
              <a:rPr lang="zh-CN" altLang="en-US" smtClean="0"/>
              <a:t>2019-8-8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21AD3-7B81-4EE6-AC3C-148629FC6B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bilibili.com/video/av25993470?from=search&amp;seid=1382170506828207041" TargetMode="External"/><Relationship Id="rId3" Type="http://schemas.openxmlformats.org/officeDocument/2006/relationships/hyperlink" Target="https://www.bilibili.com/video/av47343734?from=search&amp;seid=17873298686197618762" TargetMode="External"/><Relationship Id="rId7" Type="http://schemas.openxmlformats.org/officeDocument/2006/relationships/hyperlink" Target="https://www.bilibili.com/video/av26543556?t=5045&amp;p=2" TargetMode="External"/><Relationship Id="rId2" Type="http://schemas.openxmlformats.org/officeDocument/2006/relationships/hyperlink" Target="https://www.jianshu.com/p/87aa03352eb9" TargetMode="External"/><Relationship Id="rId1" Type="http://schemas.openxmlformats.org/officeDocument/2006/relationships/slideLayout" Target="../slideLayouts/slideLayout7.xml"/><Relationship Id="rId6" Type="http://schemas.openxmlformats.org/officeDocument/2006/relationships/hyperlink" Target="https://blog.csdn.net/qq_38284951/article/details/82769994" TargetMode="External"/><Relationship Id="rId5" Type="http://schemas.openxmlformats.org/officeDocument/2006/relationships/hyperlink" Target="https://www.cnblogs.com/shixiangwan/p/7573589.html" TargetMode="External"/><Relationship Id="rId4" Type="http://schemas.openxmlformats.org/officeDocument/2006/relationships/hyperlink" Target="https://blog.csdn.net/qq_32241189/article/details/80461635" TargetMode="External"/><Relationship Id="rId9" Type="http://schemas.openxmlformats.org/officeDocument/2006/relationships/hyperlink" Target="https://www.bilibili.com/video/av25991456?from=search&amp;seid=138217050682820704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5" name="文本框 4">
            <a:extLst>
              <a:ext uri="{FF2B5EF4-FFF2-40B4-BE49-F238E27FC236}">
                <a16:creationId xmlns="" xmlns:a16="http://schemas.microsoft.com/office/drawing/2014/main" id="{E1DA38E1-EC71-4A00-B96B-F969B748C7ED}"/>
              </a:ext>
            </a:extLst>
          </p:cNvPr>
          <p:cNvSpPr txBox="1"/>
          <p:nvPr/>
        </p:nvSpPr>
        <p:spPr>
          <a:xfrm>
            <a:off x="1339849" y="4109258"/>
            <a:ext cx="2441117" cy="707886"/>
          </a:xfrm>
          <a:prstGeom prst="rect">
            <a:avLst/>
          </a:prstGeom>
          <a:noFill/>
        </p:spPr>
        <p:txBody>
          <a:bodyPr wrap="none" rtlCol="0">
            <a:spAutoFit/>
          </a:bodyPr>
          <a:lstStyle/>
          <a:p>
            <a:pPr algn="ctr"/>
            <a:r>
              <a:rPr kumimoji="1" lang="en-US" altLang="zh-CN" sz="4000" dirty="0"/>
              <a:t>CONTENTS</a:t>
            </a:r>
            <a:endParaRPr kumimoji="1" lang="zh-CN" altLang="en-US" sz="4000" dirty="0"/>
          </a:p>
        </p:txBody>
      </p:sp>
      <p:sp>
        <p:nvSpPr>
          <p:cNvPr id="6" name="椭圆 5">
            <a:extLst>
              <a:ext uri="{FF2B5EF4-FFF2-40B4-BE49-F238E27FC236}">
                <a16:creationId xmlns="" xmlns:a16="http://schemas.microsoft.com/office/drawing/2014/main" id="{35178CFA-5843-4F00-9299-A599DEF6A34E}"/>
              </a:ext>
            </a:extLst>
          </p:cNvPr>
          <p:cNvSpPr/>
          <p:nvPr/>
        </p:nvSpPr>
        <p:spPr>
          <a:xfrm>
            <a:off x="5152784" y="183383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7" name="椭圆 6">
            <a:extLst>
              <a:ext uri="{FF2B5EF4-FFF2-40B4-BE49-F238E27FC236}">
                <a16:creationId xmlns="" xmlns:a16="http://schemas.microsoft.com/office/drawing/2014/main" id="{43FC7FDC-5718-4125-8099-3D54AB84879C}"/>
              </a:ext>
            </a:extLst>
          </p:cNvPr>
          <p:cNvSpPr/>
          <p:nvPr/>
        </p:nvSpPr>
        <p:spPr>
          <a:xfrm>
            <a:off x="5152784" y="2719041"/>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8" name="椭圆 7">
            <a:extLst>
              <a:ext uri="{FF2B5EF4-FFF2-40B4-BE49-F238E27FC236}">
                <a16:creationId xmlns="" xmlns:a16="http://schemas.microsoft.com/office/drawing/2014/main" id="{8F17868F-184B-4A41-BA28-FBE9C43C0994}"/>
              </a:ext>
            </a:extLst>
          </p:cNvPr>
          <p:cNvSpPr/>
          <p:nvPr/>
        </p:nvSpPr>
        <p:spPr>
          <a:xfrm>
            <a:off x="5152784" y="363223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9" name="文本框 8">
            <a:extLst>
              <a:ext uri="{FF2B5EF4-FFF2-40B4-BE49-F238E27FC236}">
                <a16:creationId xmlns="" xmlns:a16="http://schemas.microsoft.com/office/drawing/2014/main" id="{07FFB8A9-3040-4F06-91EE-916B85109AA3}"/>
              </a:ext>
            </a:extLst>
          </p:cNvPr>
          <p:cNvSpPr txBox="1"/>
          <p:nvPr/>
        </p:nvSpPr>
        <p:spPr>
          <a:xfrm>
            <a:off x="993313" y="2282911"/>
            <a:ext cx="3134191" cy="1862048"/>
          </a:xfrm>
          <a:prstGeom prst="rect">
            <a:avLst/>
          </a:prstGeom>
          <a:noFill/>
        </p:spPr>
        <p:txBody>
          <a:bodyPr wrap="none" rtlCol="0">
            <a:spAutoFit/>
          </a:bodyPr>
          <a:lstStyle/>
          <a:p>
            <a:pPr algn="ctr"/>
            <a:r>
              <a:rPr kumimoji="1" lang="zh-CN" altLang="en-US" sz="11500" b="1" dirty="0">
                <a:latin typeface="微软雅黑" panose="020B0503020204020204" charset="-122"/>
                <a:ea typeface="微软雅黑" panose="020B0503020204020204" charset="-122"/>
                <a:cs typeface="微软雅黑" panose="020B0503020204020204" charset="-122"/>
              </a:rPr>
              <a:t>目录</a:t>
            </a:r>
          </a:p>
        </p:txBody>
      </p:sp>
      <p:sp>
        <p:nvSpPr>
          <p:cNvPr id="10" name="文本框 9"/>
          <p:cNvSpPr txBox="1"/>
          <p:nvPr/>
        </p:nvSpPr>
        <p:spPr>
          <a:xfrm>
            <a:off x="6167120" y="1833838"/>
            <a:ext cx="3057247" cy="584775"/>
          </a:xfrm>
          <a:prstGeom prst="rect">
            <a:avLst/>
          </a:prstGeom>
          <a:noFill/>
        </p:spPr>
        <p:txBody>
          <a:bodyPr wrap="none" rtlCol="0">
            <a:spAutoFit/>
          </a:bodyPr>
          <a:lstStyle/>
          <a:p>
            <a:r>
              <a:rPr lang="zh-CN" altLang="en-US" sz="3200" dirty="0" smtClean="0"/>
              <a:t>背景与实际问题</a:t>
            </a:r>
            <a:endParaRPr lang="zh-CN" altLang="en-US" sz="3200" dirty="0"/>
          </a:p>
        </p:txBody>
      </p:sp>
      <p:sp>
        <p:nvSpPr>
          <p:cNvPr id="11" name="文本框 10"/>
          <p:cNvSpPr txBox="1"/>
          <p:nvPr/>
        </p:nvSpPr>
        <p:spPr>
          <a:xfrm>
            <a:off x="6167119" y="2719041"/>
            <a:ext cx="1826141" cy="584775"/>
          </a:xfrm>
          <a:prstGeom prst="rect">
            <a:avLst/>
          </a:prstGeom>
          <a:noFill/>
        </p:spPr>
        <p:txBody>
          <a:bodyPr wrap="none" rtlCol="0">
            <a:spAutoFit/>
          </a:bodyPr>
          <a:lstStyle/>
          <a:p>
            <a:r>
              <a:rPr lang="zh-CN" altLang="en-US" sz="3200" dirty="0" smtClean="0"/>
              <a:t>数据分析</a:t>
            </a:r>
            <a:endParaRPr lang="zh-CN" altLang="en-US" sz="3200" dirty="0"/>
          </a:p>
        </p:txBody>
      </p:sp>
      <p:sp>
        <p:nvSpPr>
          <p:cNvPr id="13" name="文本框 12"/>
          <p:cNvSpPr txBox="1"/>
          <p:nvPr/>
        </p:nvSpPr>
        <p:spPr>
          <a:xfrm>
            <a:off x="6167118" y="3632233"/>
            <a:ext cx="1826141" cy="584775"/>
          </a:xfrm>
          <a:prstGeom prst="rect">
            <a:avLst/>
          </a:prstGeom>
          <a:noFill/>
        </p:spPr>
        <p:txBody>
          <a:bodyPr wrap="none" rtlCol="0">
            <a:spAutoFit/>
          </a:bodyPr>
          <a:lstStyle/>
          <a:p>
            <a:r>
              <a:rPr lang="zh-CN" altLang="en-US" sz="3200" dirty="0" smtClean="0"/>
              <a:t>模型框架</a:t>
            </a:r>
            <a:endParaRPr lang="zh-CN" altLang="en-US" sz="3200" dirty="0"/>
          </a:p>
        </p:txBody>
      </p:sp>
      <p:sp>
        <p:nvSpPr>
          <p:cNvPr id="14" name="椭圆 13">
            <a:extLst>
              <a:ext uri="{FF2B5EF4-FFF2-40B4-BE49-F238E27FC236}">
                <a16:creationId xmlns="" xmlns:a16="http://schemas.microsoft.com/office/drawing/2014/main" id="{8F17868F-184B-4A41-BA28-FBE9C43C0994}"/>
              </a:ext>
            </a:extLst>
          </p:cNvPr>
          <p:cNvSpPr/>
          <p:nvPr/>
        </p:nvSpPr>
        <p:spPr>
          <a:xfrm>
            <a:off x="5194380" y="4545425"/>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r>
              <a:rPr kumimoji="1" lang="en-US" altLang="zh-CN" sz="3200" b="1" kern="0" dirty="0">
                <a:solidFill>
                  <a:srgbClr val="FFFFFF"/>
                </a:solidFill>
                <a:latin typeface="Century Gothic"/>
                <a:ea typeface="微软雅黑" panose="020B0503020204020204" charset="-122"/>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panose="020B0503020204020204" charset="-122"/>
            </a:endParaRPr>
          </a:p>
        </p:txBody>
      </p:sp>
      <p:sp>
        <p:nvSpPr>
          <p:cNvPr id="15" name="文本框 14"/>
          <p:cNvSpPr txBox="1"/>
          <p:nvPr/>
        </p:nvSpPr>
        <p:spPr>
          <a:xfrm>
            <a:off x="6167117" y="4524756"/>
            <a:ext cx="1005403" cy="584775"/>
          </a:xfrm>
          <a:prstGeom prst="rect">
            <a:avLst/>
          </a:prstGeom>
          <a:noFill/>
        </p:spPr>
        <p:txBody>
          <a:bodyPr wrap="none" rtlCol="0">
            <a:spAutoFit/>
          </a:bodyPr>
          <a:lstStyle/>
          <a:p>
            <a:r>
              <a:rPr lang="zh-CN" altLang="en-US" sz="3200" dirty="0" smtClean="0"/>
              <a:t>总结</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3409950" y="120619"/>
            <a:ext cx="1832553" cy="584775"/>
          </a:xfrm>
          <a:prstGeom prst="rect">
            <a:avLst/>
          </a:prstGeom>
          <a:noFill/>
        </p:spPr>
        <p:txBody>
          <a:bodyPr wrap="none" rtlCol="0">
            <a:spAutoFit/>
          </a:bodyPr>
          <a:lstStyle/>
          <a:p>
            <a:r>
              <a:rPr lang="zh-CN" altLang="en-US" sz="3200" dirty="0">
                <a:solidFill>
                  <a:schemeClr val="bg1"/>
                </a:solidFill>
              </a:rPr>
              <a:t>推荐模</a:t>
            </a:r>
            <a:r>
              <a:rPr lang="zh-CN" altLang="en-US" sz="3200" dirty="0" smtClean="0">
                <a:solidFill>
                  <a:schemeClr val="bg1"/>
                </a:solidFill>
              </a:rPr>
              <a:t>型</a:t>
            </a:r>
            <a:endParaRPr lang="zh-CN" altLang="en-US" sz="3200" dirty="0">
              <a:solidFill>
                <a:schemeClr val="bg1"/>
              </a:solidFill>
            </a:endParaRPr>
          </a:p>
        </p:txBody>
      </p:sp>
      <p:sp>
        <p:nvSpPr>
          <p:cNvPr id="3" name="文本框 2"/>
          <p:cNvSpPr txBox="1"/>
          <p:nvPr/>
        </p:nvSpPr>
        <p:spPr>
          <a:xfrm>
            <a:off x="409576" y="1009650"/>
            <a:ext cx="11144250" cy="4770537"/>
          </a:xfrm>
          <a:prstGeom prst="rect">
            <a:avLst/>
          </a:prstGeom>
          <a:noFill/>
        </p:spPr>
        <p:txBody>
          <a:bodyPr wrap="square" rtlCol="0">
            <a:spAutoFit/>
          </a:bodyPr>
          <a:lstStyle/>
          <a:p>
            <a:r>
              <a:rPr lang="en-US" altLang="zh-CN" sz="2400" dirty="0"/>
              <a:t>To model micro-behaviors, there are three major challenges. </a:t>
            </a:r>
            <a:endParaRPr lang="en-US" altLang="zh-CN" sz="2400" dirty="0" smtClean="0"/>
          </a:p>
          <a:p>
            <a:endParaRPr lang="en-US" altLang="zh-CN" sz="2000" dirty="0"/>
          </a:p>
          <a:p>
            <a:r>
              <a:rPr lang="en-US" altLang="zh-CN" sz="2000" dirty="0" smtClean="0"/>
              <a:t>First</a:t>
            </a:r>
            <a:r>
              <a:rPr lang="en-US" altLang="zh-CN" sz="2000" dirty="0"/>
              <a:t>, a user is a sequence of tuples (pi , </a:t>
            </a:r>
            <a:r>
              <a:rPr lang="en-US" altLang="zh-CN" sz="2000" dirty="0" err="1"/>
              <a:t>aj</a:t>
            </a:r>
            <a:r>
              <a:rPr lang="en-US" altLang="zh-CN" sz="2000" dirty="0"/>
              <a:t> , </a:t>
            </a:r>
            <a:r>
              <a:rPr lang="en-US" altLang="zh-CN" sz="2000" dirty="0" err="1"/>
              <a:t>dk</a:t>
            </a:r>
            <a:r>
              <a:rPr lang="en-US" altLang="zh-CN" sz="2000" dirty="0"/>
              <a:t> ) and there are in total N × M × K tuples; thus the user representation (or input data) is very sparse and high-dimensional. </a:t>
            </a:r>
            <a:endParaRPr lang="en-US" altLang="zh-CN" sz="2000" dirty="0" smtClean="0"/>
          </a:p>
          <a:p>
            <a:r>
              <a:rPr lang="en-US" altLang="zh-CN" sz="2000" dirty="0">
                <a:solidFill>
                  <a:schemeClr val="accent2">
                    <a:lumMod val="50000"/>
                  </a:schemeClr>
                </a:solidFill>
              </a:rPr>
              <a:t>an </a:t>
            </a:r>
            <a:r>
              <a:rPr lang="en-US" altLang="zh-CN" sz="2000" dirty="0" err="1">
                <a:solidFill>
                  <a:schemeClr val="accent2">
                    <a:lumMod val="50000"/>
                  </a:schemeClr>
                </a:solidFill>
              </a:rPr>
              <a:t>em</a:t>
            </a:r>
            <a:r>
              <a:rPr lang="en-US" altLang="zh-CN" sz="2000" dirty="0">
                <a:solidFill>
                  <a:schemeClr val="accent2">
                    <a:lumMod val="50000"/>
                  </a:schemeClr>
                </a:solidFill>
              </a:rPr>
              <a:t>-bedding layer to solve the sparse and high-dimensional challenge</a:t>
            </a:r>
            <a:endParaRPr lang="en-US" altLang="zh-CN" sz="2000" dirty="0" smtClean="0">
              <a:solidFill>
                <a:schemeClr val="accent2">
                  <a:lumMod val="50000"/>
                </a:schemeClr>
              </a:solidFill>
            </a:endParaRPr>
          </a:p>
          <a:p>
            <a:endParaRPr lang="en-US" altLang="zh-CN" sz="2000" dirty="0"/>
          </a:p>
          <a:p>
            <a:r>
              <a:rPr lang="en-US" altLang="zh-CN" sz="2000" dirty="0" smtClean="0"/>
              <a:t>Second</a:t>
            </a:r>
            <a:r>
              <a:rPr lang="en-US" altLang="zh-CN" sz="2000" dirty="0"/>
              <a:t>, micro behaviors in the sequence are correlated, then how to model sequential information of micro behaviors. </a:t>
            </a:r>
            <a:endParaRPr lang="en-US" altLang="zh-CN" sz="2000" dirty="0" smtClean="0"/>
          </a:p>
          <a:p>
            <a:r>
              <a:rPr lang="en-US" altLang="zh-CN" sz="2000" dirty="0" smtClean="0">
                <a:solidFill>
                  <a:schemeClr val="accent2">
                    <a:lumMod val="50000"/>
                  </a:schemeClr>
                </a:solidFill>
              </a:rPr>
              <a:t>a RNN layer to model sequential information</a:t>
            </a:r>
          </a:p>
          <a:p>
            <a:endParaRPr lang="en-US" altLang="zh-CN" sz="2000" dirty="0" smtClean="0">
              <a:solidFill>
                <a:schemeClr val="accent2">
                  <a:lumMod val="50000"/>
                </a:schemeClr>
              </a:solidFill>
            </a:endParaRPr>
          </a:p>
          <a:p>
            <a:r>
              <a:rPr lang="en-US" altLang="zh-CN" sz="2000" dirty="0" smtClean="0"/>
              <a:t>Third</a:t>
            </a:r>
            <a:r>
              <a:rPr lang="en-US" altLang="zh-CN" sz="2000" dirty="0"/>
              <a:t>, different micro behaviors have distinct importance; </a:t>
            </a:r>
            <a:endParaRPr lang="en-US" altLang="zh-CN" sz="2000" dirty="0" smtClean="0"/>
          </a:p>
          <a:p>
            <a:r>
              <a:rPr lang="en-US" altLang="zh-CN" sz="2000" dirty="0">
                <a:solidFill>
                  <a:schemeClr val="accent2">
                    <a:lumMod val="50000"/>
                  </a:schemeClr>
                </a:solidFill>
              </a:rPr>
              <a:t>an attention layer to capture varied effects of micro </a:t>
            </a:r>
            <a:r>
              <a:rPr lang="en-US" altLang="zh-CN" sz="2000" dirty="0" smtClean="0">
                <a:solidFill>
                  <a:schemeClr val="accent2">
                    <a:lumMod val="50000"/>
                  </a:schemeClr>
                </a:solidFill>
              </a:rPr>
              <a:t>behaviors</a:t>
            </a:r>
          </a:p>
          <a:p>
            <a:endParaRPr lang="en-US" altLang="zh-CN" sz="2000" dirty="0">
              <a:solidFill>
                <a:schemeClr val="accent2">
                  <a:lumMod val="50000"/>
                </a:schemeClr>
              </a:solidFill>
            </a:endParaRPr>
          </a:p>
          <a:p>
            <a:r>
              <a:rPr lang="en-US" altLang="zh-CN" sz="2000" dirty="0" smtClean="0"/>
              <a:t>In </a:t>
            </a:r>
            <a:r>
              <a:rPr lang="en-US" altLang="zh-CN" sz="2000" dirty="0"/>
              <a:t>this work, we propose a framework, which can tackle these three challenges simultaneously. The architecture of our framework is shown in Figure 7. It consists of five </a:t>
            </a:r>
            <a:r>
              <a:rPr lang="en-US" altLang="zh-CN" sz="2000" dirty="0" smtClean="0"/>
              <a:t>layers.</a:t>
            </a:r>
            <a:endParaRPr lang="zh-CN" altLang="en-US" sz="2000" dirty="0"/>
          </a:p>
        </p:txBody>
      </p:sp>
    </p:spTree>
    <p:extLst>
      <p:ext uri="{BB962C8B-B14F-4D97-AF65-F5344CB8AC3E}">
        <p14:creationId xmlns:p14="http://schemas.microsoft.com/office/powerpoint/2010/main" val="2397231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4"/>
          <a:stretch>
            <a:fillRect/>
          </a:stretch>
        </p:blipFill>
        <p:spPr>
          <a:xfrm>
            <a:off x="352425" y="1128712"/>
            <a:ext cx="11163300" cy="4486275"/>
          </a:xfrm>
          <a:prstGeom prst="rect">
            <a:avLst/>
          </a:prstGeom>
        </p:spPr>
      </p:pic>
    </p:spTree>
    <p:extLst>
      <p:ext uri="{BB962C8B-B14F-4D97-AF65-F5344CB8AC3E}">
        <p14:creationId xmlns:p14="http://schemas.microsoft.com/office/powerpoint/2010/main" val="852735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57200" y="1190625"/>
            <a:ext cx="10763250" cy="2769989"/>
          </a:xfrm>
          <a:prstGeom prst="rect">
            <a:avLst/>
          </a:prstGeom>
          <a:noFill/>
        </p:spPr>
        <p:txBody>
          <a:bodyPr wrap="square" rtlCol="0">
            <a:spAutoFit/>
          </a:bodyPr>
          <a:lstStyle/>
          <a:p>
            <a:r>
              <a:rPr lang="en-US" altLang="zh-CN" sz="2400" dirty="0" smtClean="0"/>
              <a:t>Input layer</a:t>
            </a:r>
            <a:endParaRPr lang="zh-CN" altLang="en-US" sz="2400" dirty="0"/>
          </a:p>
          <a:p>
            <a:endParaRPr lang="zh-CN" altLang="en-US" dirty="0"/>
          </a:p>
          <a:p>
            <a:r>
              <a:rPr lang="zh-CN" altLang="en-US" dirty="0"/>
              <a:t>输入层输入的是用户的行为序列，</a:t>
            </a:r>
            <a:r>
              <a:rPr lang="en-US" altLang="zh-CN" dirty="0"/>
              <a:t>Su={x1,x2,...,</a:t>
            </a:r>
            <a:r>
              <a:rPr lang="en-US" altLang="zh-CN" dirty="0" err="1"/>
              <a:t>xn</a:t>
            </a:r>
            <a:r>
              <a:rPr lang="en-US" altLang="zh-CN" dirty="0"/>
              <a:t>}</a:t>
            </a:r>
            <a:r>
              <a:rPr lang="zh-CN" altLang="en-US" dirty="0"/>
              <a:t>，序列中每一项式商品</a:t>
            </a:r>
            <a:r>
              <a:rPr lang="en-US" altLang="zh-CN" dirty="0"/>
              <a:t>ID</a:t>
            </a:r>
            <a:r>
              <a:rPr lang="zh-CN" altLang="en-US" dirty="0"/>
              <a:t>、行为</a:t>
            </a:r>
            <a:r>
              <a:rPr lang="en-US" altLang="zh-CN" dirty="0"/>
              <a:t>ID</a:t>
            </a:r>
            <a:r>
              <a:rPr lang="zh-CN" altLang="en-US" dirty="0"/>
              <a:t>、停留时长</a:t>
            </a:r>
            <a:r>
              <a:rPr lang="en-US" altLang="zh-CN" dirty="0"/>
              <a:t>ID</a:t>
            </a:r>
            <a:r>
              <a:rPr lang="zh-CN" altLang="en-US" dirty="0"/>
              <a:t>的三元组，如</a:t>
            </a:r>
            <a:r>
              <a:rPr lang="en-US" altLang="zh-CN" dirty="0" err="1"/>
              <a:t>xt</a:t>
            </a:r>
            <a:r>
              <a:rPr lang="en-US" altLang="zh-CN" dirty="0"/>
              <a:t>=(</a:t>
            </a:r>
            <a:r>
              <a:rPr lang="en-US" altLang="zh-CN" dirty="0" err="1"/>
              <a:t>pv,am,dk</a:t>
            </a:r>
            <a:r>
              <a:rPr lang="en-US" altLang="zh-CN" dirty="0"/>
              <a:t>)</a:t>
            </a:r>
            <a:r>
              <a:rPr lang="zh-CN" altLang="en-US" dirty="0"/>
              <a:t>。</a:t>
            </a:r>
          </a:p>
          <a:p>
            <a:endParaRPr lang="en-US" altLang="zh-CN" dirty="0" smtClean="0"/>
          </a:p>
          <a:p>
            <a:endParaRPr lang="zh-CN" altLang="en-US" dirty="0"/>
          </a:p>
          <a:p>
            <a:r>
              <a:rPr lang="en-US" altLang="zh-CN" sz="2400" dirty="0"/>
              <a:t>Embedding </a:t>
            </a:r>
            <a:r>
              <a:rPr lang="en-US" altLang="zh-CN" sz="2400" dirty="0" smtClean="0"/>
              <a:t>layer</a:t>
            </a:r>
            <a:endParaRPr lang="zh-CN" altLang="en-US" sz="2400" dirty="0"/>
          </a:p>
          <a:p>
            <a:r>
              <a:rPr lang="zh-CN" altLang="en-US" dirty="0" smtClean="0"/>
              <a:t>商</a:t>
            </a:r>
            <a:r>
              <a:rPr lang="zh-CN" altLang="en-US" dirty="0"/>
              <a:t>品</a:t>
            </a:r>
            <a:r>
              <a:rPr lang="en-US" altLang="zh-CN" dirty="0"/>
              <a:t>ID</a:t>
            </a:r>
            <a:r>
              <a:rPr lang="zh-CN" altLang="en-US" dirty="0"/>
              <a:t>、行为</a:t>
            </a:r>
            <a:r>
              <a:rPr lang="en-US" altLang="zh-CN" dirty="0"/>
              <a:t>ID</a:t>
            </a:r>
            <a:r>
              <a:rPr lang="zh-CN" altLang="en-US" dirty="0"/>
              <a:t>、停留时长</a:t>
            </a:r>
            <a:r>
              <a:rPr lang="en-US" altLang="zh-CN" dirty="0"/>
              <a:t>ID</a:t>
            </a:r>
            <a:r>
              <a:rPr lang="zh-CN" altLang="en-US" dirty="0"/>
              <a:t>在</a:t>
            </a:r>
            <a:r>
              <a:rPr lang="en-US" altLang="zh-CN" dirty="0"/>
              <a:t>Embedding</a:t>
            </a:r>
            <a:r>
              <a:rPr lang="zh-CN" altLang="en-US" dirty="0"/>
              <a:t>层分别转换为对应的</a:t>
            </a:r>
            <a:r>
              <a:rPr lang="en-US" altLang="zh-CN" dirty="0"/>
              <a:t>embedding</a:t>
            </a:r>
            <a:r>
              <a:rPr lang="zh-CN" altLang="en-US" dirty="0"/>
              <a:t>，然后进行横向拼接</a:t>
            </a:r>
            <a:r>
              <a:rPr lang="zh-CN" altLang="en-US" dirty="0" smtClean="0"/>
              <a:t>。</a:t>
            </a:r>
            <a:endParaRPr lang="en-US" altLang="zh-CN" dirty="0" smtClean="0"/>
          </a:p>
          <a:p>
            <a:endParaRPr lang="zh-CN" altLang="en-US" dirty="0"/>
          </a:p>
        </p:txBody>
      </p:sp>
      <p:pic>
        <p:nvPicPr>
          <p:cNvPr id="3" name="图片 2"/>
          <p:cNvPicPr>
            <a:picLocks noChangeAspect="1"/>
          </p:cNvPicPr>
          <p:nvPr/>
        </p:nvPicPr>
        <p:blipFill>
          <a:blip r:embed="rId4"/>
          <a:stretch>
            <a:fillRect/>
          </a:stretch>
        </p:blipFill>
        <p:spPr>
          <a:xfrm>
            <a:off x="371475" y="3688880"/>
            <a:ext cx="4800600" cy="514350"/>
          </a:xfrm>
          <a:prstGeom prst="rect">
            <a:avLst/>
          </a:prstGeom>
        </p:spPr>
      </p:pic>
      <p:sp>
        <p:nvSpPr>
          <p:cNvPr id="4" name="文本框 3"/>
          <p:cNvSpPr txBox="1"/>
          <p:nvPr/>
        </p:nvSpPr>
        <p:spPr>
          <a:xfrm>
            <a:off x="457200" y="4445845"/>
            <a:ext cx="10925175" cy="1477328"/>
          </a:xfrm>
          <a:prstGeom prst="rect">
            <a:avLst/>
          </a:prstGeom>
          <a:noFill/>
        </p:spPr>
        <p:txBody>
          <a:bodyPr wrap="square" rtlCol="0">
            <a:spAutoFit/>
          </a:bodyPr>
          <a:lstStyle/>
          <a:p>
            <a:r>
              <a:rPr lang="en-US" altLang="zh-CN" dirty="0"/>
              <a:t>The vocabulary sizes of P, A, D are V , M, K respectively, and there are V × M × K tuples in total. Therefore, the input data is extremely sparse and high-dimensional. </a:t>
            </a:r>
            <a:endParaRPr lang="en-US" altLang="zh-CN" dirty="0" smtClean="0"/>
          </a:p>
          <a:p>
            <a:r>
              <a:rPr lang="en-US" altLang="zh-CN" dirty="0" smtClean="0"/>
              <a:t>The </a:t>
            </a:r>
            <a:r>
              <a:rPr lang="en-US" altLang="zh-CN" dirty="0"/>
              <a:t>initial </a:t>
            </a:r>
            <a:r>
              <a:rPr lang="en-US" altLang="zh-CN" dirty="0" smtClean="0"/>
              <a:t>weights of </a:t>
            </a:r>
            <a:r>
              <a:rPr lang="en-US" altLang="zh-CN" dirty="0"/>
              <a:t>WP , WA, WD are trained via </a:t>
            </a:r>
            <a:r>
              <a:rPr lang="en-US" altLang="zh-CN" dirty="0" smtClean="0"/>
              <a:t>Word2vec. </a:t>
            </a:r>
            <a:r>
              <a:rPr lang="en-US" altLang="zh-CN" dirty="0"/>
              <a:t>And the final </a:t>
            </a:r>
            <a:r>
              <a:rPr lang="en-US" altLang="zh-CN" dirty="0" err="1"/>
              <a:t>em</a:t>
            </a:r>
            <a:r>
              <a:rPr lang="en-US" altLang="zh-CN" dirty="0"/>
              <a:t>-bedding of </a:t>
            </a:r>
            <a:r>
              <a:rPr lang="en-US" altLang="zh-CN" dirty="0" err="1"/>
              <a:t>xt</a:t>
            </a:r>
            <a:r>
              <a:rPr lang="en-US" altLang="zh-CN" dirty="0"/>
              <a:t> is </a:t>
            </a:r>
            <a:r>
              <a:rPr lang="en-US" altLang="zh-CN" dirty="0" smtClean="0"/>
              <a:t>the concatenation </a:t>
            </a:r>
            <a:r>
              <a:rPr lang="en-US" altLang="zh-CN" dirty="0"/>
              <a:t>of three </a:t>
            </a:r>
            <a:r>
              <a:rPr lang="en-US" altLang="zh-CN" dirty="0" err="1"/>
              <a:t>embeddings</a:t>
            </a:r>
            <a:r>
              <a:rPr lang="en-US" altLang="zh-CN" dirty="0"/>
              <a:t>. The </a:t>
            </a:r>
            <a:r>
              <a:rPr lang="en-US" altLang="zh-CN" dirty="0" smtClean="0"/>
              <a:t>new representation </a:t>
            </a:r>
            <a:r>
              <a:rPr lang="en-US" altLang="zh-CN" dirty="0"/>
              <a:t>of </a:t>
            </a:r>
            <a:r>
              <a:rPr lang="en-US" altLang="zh-CN" dirty="0" err="1"/>
              <a:t>xt</a:t>
            </a:r>
            <a:r>
              <a:rPr lang="en-US" altLang="zh-CN" dirty="0"/>
              <a:t> , et is dense with dimension of </a:t>
            </a:r>
            <a:r>
              <a:rPr lang="en-US" altLang="zh-CN" dirty="0" err="1"/>
              <a:t>dP</a:t>
            </a:r>
            <a:r>
              <a:rPr lang="en-US" altLang="zh-CN" dirty="0"/>
              <a:t> + </a:t>
            </a:r>
            <a:r>
              <a:rPr lang="en-US" altLang="zh-CN" dirty="0" err="1"/>
              <a:t>dA</a:t>
            </a:r>
            <a:r>
              <a:rPr lang="en-US" altLang="zh-CN" dirty="0"/>
              <a:t> + </a:t>
            </a:r>
            <a:r>
              <a:rPr lang="en-US" altLang="zh-CN" dirty="0" err="1"/>
              <a:t>dD</a:t>
            </a:r>
            <a:r>
              <a:rPr lang="en-US" altLang="zh-CN" dirty="0"/>
              <a:t> , which is much smaller than V × M × K.</a:t>
            </a:r>
            <a:endParaRPr lang="zh-CN" altLang="en-US" dirty="0"/>
          </a:p>
        </p:txBody>
      </p:sp>
    </p:spTree>
    <p:extLst>
      <p:ext uri="{BB962C8B-B14F-4D97-AF65-F5344CB8AC3E}">
        <p14:creationId xmlns:p14="http://schemas.microsoft.com/office/powerpoint/2010/main" val="1564868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33387" y="1515674"/>
            <a:ext cx="11325225" cy="646331"/>
          </a:xfrm>
          <a:prstGeom prst="rect">
            <a:avLst/>
          </a:prstGeom>
          <a:noFill/>
        </p:spPr>
        <p:txBody>
          <a:bodyPr wrap="square" rtlCol="0">
            <a:spAutoFit/>
          </a:bodyPr>
          <a:lstStyle/>
          <a:p>
            <a:r>
              <a:rPr lang="en-US" altLang="zh-CN" dirty="0" smtClean="0"/>
              <a:t>The </a:t>
            </a:r>
            <a:r>
              <a:rPr lang="en-US" altLang="zh-CN" dirty="0"/>
              <a:t>effectiveness of RNNs in sequence modeling have been widely demonstrated in the ﬁeld of natural language processing (NLP). In sequential recommendation, RNN-based models are in the majority of DL-based models</a:t>
            </a:r>
            <a:r>
              <a:rPr lang="en-US" altLang="zh-CN" dirty="0" smtClean="0"/>
              <a:t>.[1]</a:t>
            </a:r>
            <a:endParaRPr lang="zh-CN" altLang="en-US" dirty="0"/>
          </a:p>
        </p:txBody>
      </p:sp>
      <p:sp>
        <p:nvSpPr>
          <p:cNvPr id="3" name="文本框 2"/>
          <p:cNvSpPr txBox="1"/>
          <p:nvPr/>
        </p:nvSpPr>
        <p:spPr>
          <a:xfrm>
            <a:off x="433387" y="848924"/>
            <a:ext cx="3566874" cy="523220"/>
          </a:xfrm>
          <a:prstGeom prst="rect">
            <a:avLst/>
          </a:prstGeom>
          <a:noFill/>
        </p:spPr>
        <p:txBody>
          <a:bodyPr wrap="none" rtlCol="0">
            <a:spAutoFit/>
          </a:bodyPr>
          <a:lstStyle/>
          <a:p>
            <a:r>
              <a:rPr lang="en-US" altLang="zh-CN" sz="2800" dirty="0" smtClean="0"/>
              <a:t>RNN </a:t>
            </a:r>
            <a:r>
              <a:rPr lang="en-US" altLang="zh-CN" dirty="0" smtClean="0"/>
              <a:t>(</a:t>
            </a:r>
            <a:r>
              <a:rPr lang="en-US" altLang="zh-CN" dirty="0"/>
              <a:t>Recurrent neural </a:t>
            </a:r>
            <a:r>
              <a:rPr lang="en-US" altLang="zh-CN" dirty="0" smtClean="0"/>
              <a:t>networks)</a:t>
            </a:r>
            <a:endParaRPr lang="zh-CN" altLang="en-US" dirty="0"/>
          </a:p>
        </p:txBody>
      </p:sp>
      <p:sp>
        <p:nvSpPr>
          <p:cNvPr id="4" name="文本框 3"/>
          <p:cNvSpPr txBox="1"/>
          <p:nvPr/>
        </p:nvSpPr>
        <p:spPr>
          <a:xfrm>
            <a:off x="290512" y="6381750"/>
            <a:ext cx="11763605" cy="338554"/>
          </a:xfrm>
          <a:prstGeom prst="rect">
            <a:avLst/>
          </a:prstGeom>
          <a:noFill/>
        </p:spPr>
        <p:txBody>
          <a:bodyPr wrap="none" rtlCol="0">
            <a:spAutoFit/>
          </a:bodyPr>
          <a:lstStyle/>
          <a:p>
            <a:r>
              <a:rPr lang="en-US" altLang="zh-CN" sz="1600" dirty="0" smtClean="0"/>
              <a:t>[1]</a:t>
            </a:r>
            <a:r>
              <a:rPr lang="en-US" altLang="zh-CN" sz="1600" dirty="0"/>
              <a:t> Fang H , Zhang D , </a:t>
            </a:r>
            <a:r>
              <a:rPr lang="en-US" altLang="zh-CN" sz="1600" dirty="0" err="1"/>
              <a:t>Shu</a:t>
            </a:r>
            <a:r>
              <a:rPr lang="en-US" altLang="zh-CN" sz="1600" dirty="0"/>
              <a:t> Y , et al. Deep Learning-based Sequential Recommender Systems: Concepts, Algorithms, and Evaluations[J]. 2019.</a:t>
            </a:r>
            <a:endParaRPr lang="zh-CN" altLang="en-US" sz="1600" dirty="0"/>
          </a:p>
        </p:txBody>
      </p:sp>
      <p:pic>
        <p:nvPicPr>
          <p:cNvPr id="5" name="图片 4"/>
          <p:cNvPicPr>
            <a:picLocks noChangeAspect="1"/>
          </p:cNvPicPr>
          <p:nvPr/>
        </p:nvPicPr>
        <p:blipFill>
          <a:blip r:embed="rId4"/>
          <a:stretch>
            <a:fillRect/>
          </a:stretch>
        </p:blipFill>
        <p:spPr>
          <a:xfrm>
            <a:off x="433387" y="2972285"/>
            <a:ext cx="4997168" cy="2271440"/>
          </a:xfrm>
          <a:prstGeom prst="rect">
            <a:avLst/>
          </a:prstGeom>
        </p:spPr>
      </p:pic>
      <p:pic>
        <p:nvPicPr>
          <p:cNvPr id="7" name="图片 6"/>
          <p:cNvPicPr>
            <a:picLocks noChangeAspect="1"/>
          </p:cNvPicPr>
          <p:nvPr/>
        </p:nvPicPr>
        <p:blipFill>
          <a:blip r:embed="rId5"/>
          <a:stretch>
            <a:fillRect/>
          </a:stretch>
        </p:blipFill>
        <p:spPr>
          <a:xfrm>
            <a:off x="6172314" y="2553185"/>
            <a:ext cx="4558037" cy="3161815"/>
          </a:xfrm>
          <a:prstGeom prst="rect">
            <a:avLst/>
          </a:prstGeom>
        </p:spPr>
      </p:pic>
    </p:spTree>
    <p:extLst>
      <p:ext uri="{BB962C8B-B14F-4D97-AF65-F5344CB8AC3E}">
        <p14:creationId xmlns:p14="http://schemas.microsoft.com/office/powerpoint/2010/main" val="87476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561975" y="1276350"/>
            <a:ext cx="11315700" cy="923330"/>
          </a:xfrm>
          <a:prstGeom prst="rect">
            <a:avLst/>
          </a:prstGeom>
          <a:noFill/>
        </p:spPr>
        <p:txBody>
          <a:bodyPr wrap="square" rtlCol="0">
            <a:spAutoFit/>
          </a:bodyPr>
          <a:lstStyle/>
          <a:p>
            <a:r>
              <a:rPr lang="zh-CN" altLang="en-US" dirty="0"/>
              <a:t>一个典型的</a:t>
            </a:r>
            <a:r>
              <a:rPr lang="en-US" altLang="zh-CN" dirty="0"/>
              <a:t>RNN</a:t>
            </a:r>
            <a:r>
              <a:rPr lang="zh-CN" altLang="en-US" dirty="0"/>
              <a:t>网络包含一个输入</a:t>
            </a:r>
            <a:r>
              <a:rPr lang="en-US" altLang="zh-CN" dirty="0"/>
              <a:t>x</a:t>
            </a:r>
            <a:r>
              <a:rPr lang="zh-CN" altLang="en-US" dirty="0"/>
              <a:t>，一个输出</a:t>
            </a:r>
            <a:r>
              <a:rPr lang="en-US" altLang="zh-CN" dirty="0"/>
              <a:t>h</a:t>
            </a:r>
            <a:r>
              <a:rPr lang="zh-CN" altLang="en-US" dirty="0"/>
              <a:t>和一个神经网络单元</a:t>
            </a:r>
            <a:r>
              <a:rPr lang="en-US" altLang="zh-CN" dirty="0"/>
              <a:t>A</a:t>
            </a:r>
            <a:r>
              <a:rPr lang="zh-CN" altLang="en-US" dirty="0" smtClean="0"/>
              <a:t>。</a:t>
            </a:r>
            <a:endParaRPr lang="en-US" altLang="zh-CN" dirty="0" smtClean="0"/>
          </a:p>
          <a:p>
            <a:r>
              <a:rPr lang="zh-CN" altLang="en-US" dirty="0" smtClean="0"/>
              <a:t>和</a:t>
            </a:r>
            <a:r>
              <a:rPr lang="zh-CN" altLang="en-US" dirty="0"/>
              <a:t>普通的神经网络不同的是，</a:t>
            </a:r>
            <a:r>
              <a:rPr lang="en-US" altLang="zh-CN" dirty="0"/>
              <a:t>RNN</a:t>
            </a:r>
            <a:r>
              <a:rPr lang="zh-CN" altLang="en-US" dirty="0"/>
              <a:t>网络的神经网络单元</a:t>
            </a:r>
            <a:r>
              <a:rPr lang="en-US" altLang="zh-CN" dirty="0"/>
              <a:t>A</a:t>
            </a:r>
            <a:r>
              <a:rPr lang="zh-CN" altLang="en-US" dirty="0"/>
              <a:t>不仅仅与输入和输出存在联系，其与自身也存在一个回路。这种网络结构就揭示了</a:t>
            </a:r>
            <a:r>
              <a:rPr lang="en-US" altLang="zh-CN" dirty="0"/>
              <a:t>RNN</a:t>
            </a:r>
            <a:r>
              <a:rPr lang="zh-CN" altLang="en-US" dirty="0"/>
              <a:t>的实质：上一个时刻的网络状态信息将会作用于下一个时刻的网络状态。</a:t>
            </a:r>
          </a:p>
        </p:txBody>
      </p:sp>
      <p:pic>
        <p:nvPicPr>
          <p:cNvPr id="3" name="图片 2"/>
          <p:cNvPicPr>
            <a:picLocks noChangeAspect="1"/>
          </p:cNvPicPr>
          <p:nvPr/>
        </p:nvPicPr>
        <p:blipFill>
          <a:blip r:embed="rId5"/>
          <a:stretch>
            <a:fillRect/>
          </a:stretch>
        </p:blipFill>
        <p:spPr>
          <a:xfrm>
            <a:off x="490537" y="2665861"/>
            <a:ext cx="9191625" cy="3114675"/>
          </a:xfrm>
          <a:prstGeom prst="rect">
            <a:avLst/>
          </a:prstGeom>
        </p:spPr>
      </p:pic>
    </p:spTree>
    <p:extLst>
      <p:ext uri="{BB962C8B-B14F-4D97-AF65-F5344CB8AC3E}">
        <p14:creationId xmlns:p14="http://schemas.microsoft.com/office/powerpoint/2010/main" val="1870884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8" name="文本框 7"/>
          <p:cNvSpPr txBox="1"/>
          <p:nvPr/>
        </p:nvSpPr>
        <p:spPr>
          <a:xfrm>
            <a:off x="236701" y="818707"/>
            <a:ext cx="11459113" cy="1785104"/>
          </a:xfrm>
          <a:prstGeom prst="rect">
            <a:avLst/>
          </a:prstGeom>
          <a:noFill/>
        </p:spPr>
        <p:txBody>
          <a:bodyPr wrap="square" rtlCol="0">
            <a:spAutoFit/>
          </a:bodyPr>
          <a:lstStyle/>
          <a:p>
            <a:r>
              <a:rPr lang="en-US" altLang="zh-CN" sz="2800" dirty="0" smtClean="0"/>
              <a:t>Attention layer </a:t>
            </a:r>
          </a:p>
          <a:p>
            <a:endParaRPr lang="en-US" altLang="zh-CN" sz="2000" dirty="0"/>
          </a:p>
          <a:p>
            <a:r>
              <a:rPr lang="en-US" altLang="zh-CN" sz="2000" dirty="0" smtClean="0"/>
              <a:t>the </a:t>
            </a:r>
            <a:r>
              <a:rPr lang="en-US" altLang="zh-CN" sz="2000" dirty="0"/>
              <a:t>micro-behaviors in the sequence have varied effects on the following micro behaviors. </a:t>
            </a:r>
            <a:endParaRPr lang="en-US" altLang="zh-CN" sz="2000" dirty="0" smtClean="0"/>
          </a:p>
          <a:p>
            <a:r>
              <a:rPr lang="en-US" altLang="zh-CN" sz="2000" dirty="0" smtClean="0"/>
              <a:t>it </a:t>
            </a:r>
            <a:r>
              <a:rPr lang="en-US" altLang="zh-CN" sz="2000" dirty="0"/>
              <a:t>is important to capture such impacts. To achieve this goal, we introduce an attention layer </a:t>
            </a:r>
            <a:r>
              <a:rPr lang="en-US" altLang="zh-CN" sz="2000" dirty="0" smtClean="0"/>
              <a:t>that </a:t>
            </a:r>
            <a:r>
              <a:rPr lang="en-US" altLang="zh-CN" sz="2000" dirty="0"/>
              <a:t>assigns proper weight on each hidden unit. It helps get a more balanced output. The attention is formed as</a:t>
            </a:r>
            <a:endParaRPr lang="zh-CN" altLang="en-US" sz="2000" dirty="0"/>
          </a:p>
        </p:txBody>
      </p:sp>
      <p:sp>
        <p:nvSpPr>
          <p:cNvPr id="9" name="文本框 8"/>
          <p:cNvSpPr txBox="1"/>
          <p:nvPr/>
        </p:nvSpPr>
        <p:spPr>
          <a:xfrm>
            <a:off x="311129" y="5603358"/>
            <a:ext cx="11569741" cy="1015663"/>
          </a:xfrm>
          <a:prstGeom prst="rect">
            <a:avLst/>
          </a:prstGeom>
          <a:noFill/>
        </p:spPr>
        <p:txBody>
          <a:bodyPr wrap="square" rtlCol="0">
            <a:spAutoFit/>
          </a:bodyPr>
          <a:lstStyle/>
          <a:p>
            <a:r>
              <a:rPr lang="en-US" altLang="zh-CN" sz="2000" dirty="0"/>
              <a:t>where at is the attention weight on time t. The attention weight is mapped from the hidden layer vector into a real valued score by a function σ (·). Then the final output is an attention weighted pooling of the RNN layer. </a:t>
            </a:r>
            <a:endParaRPr lang="en-US" altLang="zh-CN" sz="2000" dirty="0" smtClean="0"/>
          </a:p>
          <a:p>
            <a:endParaRPr lang="en-US" altLang="zh-CN" sz="2000" dirty="0" smtClean="0"/>
          </a:p>
        </p:txBody>
      </p:sp>
      <p:pic>
        <p:nvPicPr>
          <p:cNvPr id="2" name="图片 1"/>
          <p:cNvPicPr>
            <a:picLocks noChangeAspect="1"/>
          </p:cNvPicPr>
          <p:nvPr/>
        </p:nvPicPr>
        <p:blipFill rotWithShape="1">
          <a:blip r:embed="rId5"/>
          <a:srcRect l="8484" t="455" r="23920" b="7881"/>
          <a:stretch/>
        </p:blipFill>
        <p:spPr>
          <a:xfrm>
            <a:off x="8400679" y="2857247"/>
            <a:ext cx="3791321" cy="1695388"/>
          </a:xfrm>
          <a:prstGeom prst="rect">
            <a:avLst/>
          </a:prstGeom>
        </p:spPr>
      </p:pic>
      <p:pic>
        <p:nvPicPr>
          <p:cNvPr id="3" name="图片 2"/>
          <p:cNvPicPr>
            <a:picLocks noChangeAspect="1"/>
          </p:cNvPicPr>
          <p:nvPr/>
        </p:nvPicPr>
        <p:blipFill>
          <a:blip r:embed="rId6"/>
          <a:stretch>
            <a:fillRect/>
          </a:stretch>
        </p:blipFill>
        <p:spPr>
          <a:xfrm>
            <a:off x="0" y="2954511"/>
            <a:ext cx="8353765" cy="1812901"/>
          </a:xfrm>
          <a:prstGeom prst="rect">
            <a:avLst/>
          </a:prstGeom>
        </p:spPr>
      </p:pic>
      <p:sp>
        <p:nvSpPr>
          <p:cNvPr id="4" name="文本框 3"/>
          <p:cNvSpPr txBox="1"/>
          <p:nvPr/>
        </p:nvSpPr>
        <p:spPr>
          <a:xfrm>
            <a:off x="728818" y="3779704"/>
            <a:ext cx="1280735" cy="369332"/>
          </a:xfrm>
          <a:prstGeom prst="rect">
            <a:avLst/>
          </a:prstGeom>
          <a:noFill/>
        </p:spPr>
        <p:txBody>
          <a:bodyPr wrap="none" rtlCol="0">
            <a:spAutoFit/>
          </a:bodyPr>
          <a:lstStyle/>
          <a:p>
            <a:r>
              <a:rPr lang="en-US" altLang="zh-CN" dirty="0" smtClean="0"/>
              <a:t>attention</a:t>
            </a:r>
            <a:r>
              <a:rPr lang="zh-CN" altLang="en-US" dirty="0" smtClean="0"/>
              <a:t>值</a:t>
            </a:r>
            <a:endParaRPr lang="zh-CN" altLang="en-US" dirty="0"/>
          </a:p>
        </p:txBody>
      </p:sp>
      <p:cxnSp>
        <p:nvCxnSpPr>
          <p:cNvPr id="7" name="直接箭头连接符 6"/>
          <p:cNvCxnSpPr/>
          <p:nvPr/>
        </p:nvCxnSpPr>
        <p:spPr>
          <a:xfrm flipV="1">
            <a:off x="1669311" y="5411972"/>
            <a:ext cx="653902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3349255" y="5094616"/>
            <a:ext cx="646331" cy="369332"/>
          </a:xfrm>
          <a:prstGeom prst="rect">
            <a:avLst/>
          </a:prstGeom>
          <a:noFill/>
        </p:spPr>
        <p:txBody>
          <a:bodyPr wrap="none" rtlCol="0">
            <a:spAutoFit/>
          </a:bodyPr>
          <a:lstStyle/>
          <a:p>
            <a:r>
              <a:rPr lang="zh-CN" altLang="en-US" dirty="0" smtClean="0"/>
              <a:t>时间</a:t>
            </a:r>
            <a:endParaRPr lang="zh-CN" altLang="en-US" dirty="0"/>
          </a:p>
        </p:txBody>
      </p:sp>
      <p:sp>
        <p:nvSpPr>
          <p:cNvPr id="13" name="文本框 12"/>
          <p:cNvSpPr txBox="1"/>
          <p:nvPr/>
        </p:nvSpPr>
        <p:spPr>
          <a:xfrm>
            <a:off x="2009553" y="4809333"/>
            <a:ext cx="414670" cy="369332"/>
          </a:xfrm>
          <a:prstGeom prst="rect">
            <a:avLst/>
          </a:prstGeom>
          <a:noFill/>
        </p:spPr>
        <p:txBody>
          <a:bodyPr wrap="square" rtlCol="0">
            <a:spAutoFit/>
          </a:bodyPr>
          <a:lstStyle/>
          <a:p>
            <a:r>
              <a:rPr lang="en-US" altLang="zh-CN" dirty="0" smtClean="0"/>
              <a:t>h</a:t>
            </a:r>
            <a:endParaRPr lang="zh-CN" altLang="en-US" dirty="0"/>
          </a:p>
        </p:txBody>
      </p:sp>
      <p:sp>
        <p:nvSpPr>
          <p:cNvPr id="14" name="文本框 13"/>
          <p:cNvSpPr txBox="1"/>
          <p:nvPr/>
        </p:nvSpPr>
        <p:spPr>
          <a:xfrm>
            <a:off x="2314317" y="3124894"/>
            <a:ext cx="825867" cy="369332"/>
          </a:xfrm>
          <a:prstGeom prst="rect">
            <a:avLst/>
          </a:prstGeom>
          <a:noFill/>
        </p:spPr>
        <p:txBody>
          <a:bodyPr wrap="none" rtlCol="0">
            <a:spAutoFit/>
          </a:bodyPr>
          <a:lstStyle/>
          <a:p>
            <a:r>
              <a:rPr lang="en-US" altLang="zh-CN" dirty="0" smtClean="0"/>
              <a:t>output</a:t>
            </a:r>
            <a:endParaRPr lang="zh-CN" altLang="en-US" dirty="0"/>
          </a:p>
        </p:txBody>
      </p:sp>
    </p:spTree>
    <p:extLst>
      <p:ext uri="{BB962C8B-B14F-4D97-AF65-F5344CB8AC3E}">
        <p14:creationId xmlns:p14="http://schemas.microsoft.com/office/powerpoint/2010/main" val="2885865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297712" y="882502"/>
            <a:ext cx="1415772" cy="461665"/>
          </a:xfrm>
          <a:prstGeom prst="rect">
            <a:avLst/>
          </a:prstGeom>
          <a:noFill/>
        </p:spPr>
        <p:txBody>
          <a:bodyPr wrap="none" rtlCol="0">
            <a:spAutoFit/>
          </a:bodyPr>
          <a:lstStyle/>
          <a:p>
            <a:r>
              <a:rPr lang="zh-CN" altLang="en-US" sz="2400" dirty="0" smtClean="0"/>
              <a:t>实验结果</a:t>
            </a:r>
            <a:endParaRPr lang="zh-CN" altLang="en-US" sz="2400" dirty="0"/>
          </a:p>
        </p:txBody>
      </p:sp>
      <p:pic>
        <p:nvPicPr>
          <p:cNvPr id="3" name="图片 2"/>
          <p:cNvPicPr>
            <a:picLocks noChangeAspect="1"/>
          </p:cNvPicPr>
          <p:nvPr/>
        </p:nvPicPr>
        <p:blipFill>
          <a:blip r:embed="rId4"/>
          <a:stretch>
            <a:fillRect/>
          </a:stretch>
        </p:blipFill>
        <p:spPr>
          <a:xfrm>
            <a:off x="142321" y="1254641"/>
            <a:ext cx="6123144" cy="4189229"/>
          </a:xfrm>
          <a:prstGeom prst="rect">
            <a:avLst/>
          </a:prstGeom>
        </p:spPr>
      </p:pic>
      <p:pic>
        <p:nvPicPr>
          <p:cNvPr id="5" name="图片 4"/>
          <p:cNvPicPr>
            <a:picLocks noChangeAspect="1"/>
          </p:cNvPicPr>
          <p:nvPr/>
        </p:nvPicPr>
        <p:blipFill>
          <a:blip r:embed="rId5"/>
          <a:stretch>
            <a:fillRect/>
          </a:stretch>
        </p:blipFill>
        <p:spPr>
          <a:xfrm>
            <a:off x="5987460" y="1344167"/>
            <a:ext cx="6452410" cy="4603079"/>
          </a:xfrm>
          <a:prstGeom prst="rect">
            <a:avLst/>
          </a:prstGeom>
        </p:spPr>
      </p:pic>
    </p:spTree>
    <p:extLst>
      <p:ext uri="{BB962C8B-B14F-4D97-AF65-F5344CB8AC3E}">
        <p14:creationId xmlns:p14="http://schemas.microsoft.com/office/powerpoint/2010/main" val="3355121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4" name="图片 3"/>
          <p:cNvPicPr>
            <a:picLocks noChangeAspect="1"/>
          </p:cNvPicPr>
          <p:nvPr/>
        </p:nvPicPr>
        <p:blipFill rotWithShape="1">
          <a:blip r:embed="rId4"/>
          <a:srcRect l="4896" t="5495" r="4943" b="5495"/>
          <a:stretch/>
        </p:blipFill>
        <p:spPr>
          <a:xfrm>
            <a:off x="127589" y="2045097"/>
            <a:ext cx="5720317" cy="3444949"/>
          </a:xfrm>
          <a:prstGeom prst="rect">
            <a:avLst/>
          </a:prstGeom>
        </p:spPr>
      </p:pic>
      <p:sp>
        <p:nvSpPr>
          <p:cNvPr id="7" name="文本框 6"/>
          <p:cNvSpPr txBox="1"/>
          <p:nvPr/>
        </p:nvSpPr>
        <p:spPr>
          <a:xfrm>
            <a:off x="253409" y="6305107"/>
            <a:ext cx="11685181" cy="307777"/>
          </a:xfrm>
          <a:prstGeom prst="rect">
            <a:avLst/>
          </a:prstGeom>
          <a:noFill/>
        </p:spPr>
        <p:txBody>
          <a:bodyPr wrap="square" rtlCol="0">
            <a:spAutoFit/>
          </a:bodyPr>
          <a:lstStyle/>
          <a:p>
            <a:r>
              <a:rPr lang="en-US" altLang="zh-CN" sz="1400" dirty="0"/>
              <a:t>Ni Y , Ou D , Liu S , et al. Perceive Your Users in Depth: Learning Universal User Representations from Multiple E-commerce Tasks[J]. 2018.</a:t>
            </a:r>
            <a:endParaRPr lang="zh-CN" altLang="en-US" sz="1400" dirty="0"/>
          </a:p>
        </p:txBody>
      </p:sp>
      <p:pic>
        <p:nvPicPr>
          <p:cNvPr id="8" name="图片 7"/>
          <p:cNvPicPr>
            <a:picLocks noChangeAspect="1"/>
          </p:cNvPicPr>
          <p:nvPr/>
        </p:nvPicPr>
        <p:blipFill rotWithShape="1">
          <a:blip r:embed="rId5"/>
          <a:srcRect l="2458" r="5898"/>
          <a:stretch/>
        </p:blipFill>
        <p:spPr>
          <a:xfrm>
            <a:off x="5748669" y="1023871"/>
            <a:ext cx="6443331" cy="2888909"/>
          </a:xfrm>
          <a:prstGeom prst="rect">
            <a:avLst/>
          </a:prstGeom>
        </p:spPr>
      </p:pic>
    </p:spTree>
    <p:extLst>
      <p:ext uri="{BB962C8B-B14F-4D97-AF65-F5344CB8AC3E}">
        <p14:creationId xmlns:p14="http://schemas.microsoft.com/office/powerpoint/2010/main" val="3618756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99996" y="2725351"/>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6756295" y="2725351"/>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10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65" y="243541"/>
            <a:ext cx="12350981" cy="5270674"/>
          </a:xfrm>
          <a:prstGeom prst="rect">
            <a:avLst/>
          </a:prstGeom>
          <a:noFill/>
        </p:spPr>
        <p:txBody>
          <a:bodyPr wrap="square" rtlCol="0">
            <a:spAutoFit/>
          </a:bodyPr>
          <a:lstStyle/>
          <a:p>
            <a:r>
              <a:rPr lang="en-US" altLang="zh-CN" sz="2800" dirty="0" smtClean="0"/>
              <a:t>Reference</a:t>
            </a:r>
            <a:r>
              <a:rPr lang="zh-CN" altLang="en-US" sz="2800" dirty="0" smtClean="0"/>
              <a:t>：</a:t>
            </a:r>
            <a:endParaRPr lang="en-US" altLang="zh-CN" sz="2800" dirty="0" smtClean="0"/>
          </a:p>
          <a:p>
            <a:endParaRPr lang="en-US" altLang="zh-CN" sz="2800" dirty="0" smtClean="0"/>
          </a:p>
          <a:p>
            <a:pPr>
              <a:lnSpc>
                <a:spcPct val="150000"/>
              </a:lnSpc>
            </a:pPr>
            <a:r>
              <a:rPr lang="en-US" altLang="zh-CN" sz="1700" dirty="0"/>
              <a:t>[1] Fang H , Zhang D , </a:t>
            </a:r>
            <a:r>
              <a:rPr lang="en-US" altLang="zh-CN" sz="1700" dirty="0" err="1"/>
              <a:t>Shu</a:t>
            </a:r>
            <a:r>
              <a:rPr lang="en-US" altLang="zh-CN" sz="1700" dirty="0"/>
              <a:t> Y , et al. Deep Learning-based Sequential Recommender Systems: Concepts, Algorithms, and Evaluations[J]. 2019</a:t>
            </a:r>
            <a:r>
              <a:rPr lang="en-US" altLang="zh-CN" sz="1700" dirty="0" smtClean="0"/>
              <a:t>.</a:t>
            </a:r>
            <a:endParaRPr lang="en-US" altLang="zh-CN" sz="1700" dirty="0"/>
          </a:p>
          <a:p>
            <a:pPr>
              <a:lnSpc>
                <a:spcPct val="150000"/>
              </a:lnSpc>
            </a:pPr>
            <a:r>
              <a:rPr lang="en-US" altLang="zh-CN" sz="1700" dirty="0" smtClean="0"/>
              <a:t>[2] </a:t>
            </a:r>
            <a:r>
              <a:rPr lang="zh-CN" altLang="en-US" sz="1700" dirty="0" smtClean="0"/>
              <a:t>循</a:t>
            </a:r>
            <a:r>
              <a:rPr lang="zh-CN" altLang="en-US" sz="1700" dirty="0"/>
              <a:t>环神经网络（</a:t>
            </a:r>
            <a:r>
              <a:rPr lang="en-US" altLang="zh-CN" sz="1700" dirty="0"/>
              <a:t>RNN</a:t>
            </a:r>
            <a:r>
              <a:rPr lang="zh-CN" altLang="en-US" sz="1700" dirty="0"/>
              <a:t>）浅</a:t>
            </a:r>
            <a:r>
              <a:rPr lang="zh-CN" altLang="en-US" sz="1700" dirty="0" smtClean="0"/>
              <a:t>析 </a:t>
            </a:r>
            <a:r>
              <a:rPr lang="en-US" altLang="zh-CN" sz="1700" dirty="0" smtClean="0">
                <a:hlinkClick r:id="rId2"/>
              </a:rPr>
              <a:t>https</a:t>
            </a:r>
            <a:r>
              <a:rPr lang="en-US" altLang="zh-CN" sz="1700" dirty="0">
                <a:hlinkClick r:id="rId2"/>
              </a:rPr>
              <a:t>://</a:t>
            </a:r>
            <a:r>
              <a:rPr lang="en-US" altLang="zh-CN" sz="1700" dirty="0" smtClean="0">
                <a:hlinkClick r:id="rId2"/>
              </a:rPr>
              <a:t>www.jianshu.com/p/87aa03352eb9</a:t>
            </a:r>
            <a:endParaRPr lang="en-US" altLang="zh-CN" sz="1700" dirty="0" smtClean="0"/>
          </a:p>
          <a:p>
            <a:pPr>
              <a:lnSpc>
                <a:spcPct val="150000"/>
              </a:lnSpc>
            </a:pPr>
            <a:r>
              <a:rPr lang="en-US" altLang="zh-CN" sz="1700" dirty="0" smtClean="0"/>
              <a:t>[3] </a:t>
            </a:r>
            <a:r>
              <a:rPr lang="zh-CN" altLang="en-US" sz="1700" dirty="0" smtClean="0"/>
              <a:t>深度学习 </a:t>
            </a:r>
            <a:r>
              <a:rPr lang="en-US" altLang="zh-CN" sz="1700" dirty="0" smtClean="0"/>
              <a:t>RNN </a:t>
            </a:r>
            <a:r>
              <a:rPr lang="en-US" altLang="zh-CN" sz="1700" dirty="0" smtClean="0">
                <a:hlinkClick r:id="rId3"/>
              </a:rPr>
              <a:t>https</a:t>
            </a:r>
            <a:r>
              <a:rPr lang="en-US" altLang="zh-CN" sz="1700" dirty="0">
                <a:hlinkClick r:id="rId3"/>
              </a:rPr>
              <a:t>://</a:t>
            </a:r>
            <a:r>
              <a:rPr lang="en-US" altLang="zh-CN" sz="1700" dirty="0" smtClean="0">
                <a:hlinkClick r:id="rId3"/>
              </a:rPr>
              <a:t>www.bilibili.com/video/av47343734?from=search&amp;seid=17873298686197618762</a:t>
            </a:r>
            <a:endParaRPr lang="en-US" altLang="zh-CN" sz="1700" dirty="0" smtClean="0"/>
          </a:p>
          <a:p>
            <a:pPr>
              <a:lnSpc>
                <a:spcPct val="150000"/>
              </a:lnSpc>
            </a:pPr>
            <a:r>
              <a:rPr lang="en-US" altLang="zh-CN" sz="1700" dirty="0" smtClean="0"/>
              <a:t>[4] </a:t>
            </a:r>
            <a:r>
              <a:rPr lang="zh-CN" altLang="en-US" sz="1700" dirty="0" smtClean="0"/>
              <a:t>深</a:t>
            </a:r>
            <a:r>
              <a:rPr lang="zh-CN" altLang="en-US" sz="1700" dirty="0"/>
              <a:t>度学习之</a:t>
            </a:r>
            <a:r>
              <a:rPr lang="en-US" altLang="zh-CN" sz="1700" dirty="0"/>
              <a:t>RNN(</a:t>
            </a:r>
            <a:r>
              <a:rPr lang="zh-CN" altLang="en-US" sz="1700" dirty="0"/>
              <a:t>循环神经网络</a:t>
            </a:r>
            <a:r>
              <a:rPr lang="en-US" altLang="zh-CN" sz="1700" dirty="0" smtClean="0"/>
              <a:t>) </a:t>
            </a:r>
            <a:r>
              <a:rPr lang="en-US" altLang="zh-CN" sz="1700" dirty="0">
                <a:hlinkClick r:id="rId4"/>
              </a:rPr>
              <a:t>https://</a:t>
            </a:r>
            <a:r>
              <a:rPr lang="en-US" altLang="zh-CN" sz="1700" dirty="0" smtClean="0">
                <a:hlinkClick r:id="rId4"/>
              </a:rPr>
              <a:t>blog.csdn.net/qq_32241189/article/details/80461635</a:t>
            </a:r>
            <a:endParaRPr lang="en-US" altLang="zh-CN" sz="1700" dirty="0" smtClean="0"/>
          </a:p>
          <a:p>
            <a:pPr>
              <a:lnSpc>
                <a:spcPct val="150000"/>
              </a:lnSpc>
            </a:pPr>
            <a:r>
              <a:rPr lang="en-US" altLang="zh-CN" sz="1700" dirty="0" smtClean="0"/>
              <a:t>[5] </a:t>
            </a:r>
            <a:r>
              <a:rPr lang="zh-CN" altLang="en-US" sz="1700" dirty="0" smtClean="0"/>
              <a:t>理</a:t>
            </a:r>
            <a:r>
              <a:rPr lang="zh-CN" altLang="en-US" sz="1700" dirty="0"/>
              <a:t>解</a:t>
            </a:r>
            <a:r>
              <a:rPr lang="en-US" altLang="zh-CN" sz="1700" dirty="0"/>
              <a:t>LSTM/RNN</a:t>
            </a:r>
            <a:r>
              <a:rPr lang="zh-CN" altLang="en-US" sz="1700" dirty="0"/>
              <a:t>中的</a:t>
            </a:r>
            <a:r>
              <a:rPr lang="en-US" altLang="zh-CN" sz="1700" dirty="0"/>
              <a:t>Attention</a:t>
            </a:r>
            <a:r>
              <a:rPr lang="zh-CN" altLang="en-US" sz="1700" dirty="0"/>
              <a:t>机</a:t>
            </a:r>
            <a:r>
              <a:rPr lang="zh-CN" altLang="en-US" sz="1700" dirty="0" smtClean="0"/>
              <a:t>制 </a:t>
            </a:r>
            <a:r>
              <a:rPr lang="en-US" altLang="zh-CN" sz="1700" dirty="0">
                <a:hlinkClick r:id="rId5"/>
              </a:rPr>
              <a:t>https://</a:t>
            </a:r>
            <a:r>
              <a:rPr lang="en-US" altLang="zh-CN" sz="1700" dirty="0" smtClean="0">
                <a:hlinkClick r:id="rId5"/>
              </a:rPr>
              <a:t>www.cnblogs.com/shixiangwan/p/7573589.html</a:t>
            </a:r>
            <a:endParaRPr lang="en-US" altLang="zh-CN" sz="1700" dirty="0" smtClean="0"/>
          </a:p>
          <a:p>
            <a:pPr>
              <a:lnSpc>
                <a:spcPct val="150000"/>
              </a:lnSpc>
            </a:pPr>
            <a:r>
              <a:rPr lang="en-US" altLang="zh-CN" sz="1700" dirty="0" smtClean="0"/>
              <a:t>[6] </a:t>
            </a:r>
            <a:r>
              <a:rPr lang="en-US" altLang="zh-CN" sz="1700" dirty="0"/>
              <a:t>Attention </a:t>
            </a:r>
            <a:r>
              <a:rPr lang="zh-CN" altLang="en-US" sz="1700" dirty="0"/>
              <a:t>机</a:t>
            </a:r>
            <a:r>
              <a:rPr lang="zh-CN" altLang="en-US" sz="1700" dirty="0" smtClean="0"/>
              <a:t>制</a:t>
            </a:r>
            <a:r>
              <a:rPr lang="en-US" altLang="zh-CN" sz="1700" dirty="0" smtClean="0"/>
              <a:t> </a:t>
            </a:r>
            <a:r>
              <a:rPr lang="en-US" altLang="zh-CN" sz="1700" dirty="0">
                <a:hlinkClick r:id="rId6"/>
              </a:rPr>
              <a:t>https://</a:t>
            </a:r>
            <a:r>
              <a:rPr lang="en-US" altLang="zh-CN" sz="1700" dirty="0" smtClean="0">
                <a:hlinkClick r:id="rId6"/>
              </a:rPr>
              <a:t>blog.csdn.net/qq_38284951/article/details/82769994</a:t>
            </a:r>
            <a:endParaRPr lang="en-US" altLang="zh-CN" sz="1700" dirty="0" smtClean="0"/>
          </a:p>
          <a:p>
            <a:pPr>
              <a:lnSpc>
                <a:spcPct val="150000"/>
              </a:lnSpc>
            </a:pPr>
            <a:r>
              <a:rPr lang="en-US" altLang="zh-CN" sz="1700" dirty="0" smtClean="0"/>
              <a:t>[7] </a:t>
            </a:r>
            <a:r>
              <a:rPr lang="en-US" altLang="zh-CN" sz="1700" dirty="0"/>
              <a:t>Ni Y , Ou D , Liu S , et al. Perceive Your Users in Depth: Learning Universal User Representations from Multiple E-commerce Tasks[J]. 2018</a:t>
            </a:r>
            <a:r>
              <a:rPr lang="en-US" altLang="zh-CN" sz="1700" dirty="0" smtClean="0"/>
              <a:t>.</a:t>
            </a:r>
            <a:endParaRPr lang="en-US" altLang="zh-CN" sz="1700" dirty="0"/>
          </a:p>
          <a:p>
            <a:pPr>
              <a:lnSpc>
                <a:spcPct val="150000"/>
              </a:lnSpc>
            </a:pPr>
            <a:r>
              <a:rPr lang="en-US" altLang="zh-CN" sz="1700" dirty="0" smtClean="0"/>
              <a:t>[8]</a:t>
            </a:r>
            <a:r>
              <a:rPr lang="zh-CN" altLang="en-US" sz="1700" dirty="0"/>
              <a:t>李宏毅深度学</a:t>
            </a:r>
            <a:r>
              <a:rPr lang="zh-CN" altLang="en-US" sz="1700" dirty="0" smtClean="0"/>
              <a:t>习 </a:t>
            </a:r>
            <a:r>
              <a:rPr lang="en-US" altLang="zh-CN" sz="1700" dirty="0">
                <a:hlinkClick r:id="rId7"/>
              </a:rPr>
              <a:t>https://</a:t>
            </a:r>
            <a:r>
              <a:rPr lang="en-US" altLang="zh-CN" sz="1700" dirty="0" smtClean="0">
                <a:hlinkClick r:id="rId7"/>
              </a:rPr>
              <a:t>www.bilibili.com/video/av26543556?t=5045&amp;p=2</a:t>
            </a:r>
            <a:endParaRPr lang="en-US" altLang="zh-CN" sz="1700" dirty="0" smtClean="0"/>
          </a:p>
          <a:p>
            <a:pPr>
              <a:lnSpc>
                <a:spcPct val="150000"/>
              </a:lnSpc>
            </a:pPr>
            <a:r>
              <a:rPr lang="en-US" altLang="zh-CN" sz="1700" dirty="0" smtClean="0"/>
              <a:t>[9]</a:t>
            </a:r>
            <a:r>
              <a:rPr lang="zh-CN" altLang="en-US" sz="1700" dirty="0"/>
              <a:t>应用</a:t>
            </a:r>
            <a:r>
              <a:rPr lang="en-US" altLang="zh-CN" sz="1700" dirty="0"/>
              <a:t>seq2seq</a:t>
            </a:r>
            <a:r>
              <a:rPr lang="zh-CN" altLang="en-US" sz="1700" dirty="0"/>
              <a:t>和注意力机制：机器</a:t>
            </a:r>
            <a:r>
              <a:rPr lang="zh-CN" altLang="en-US" sz="1700" dirty="0" smtClean="0"/>
              <a:t>翻译 </a:t>
            </a:r>
            <a:r>
              <a:rPr lang="en-US" altLang="zh-CN" sz="1700" dirty="0" smtClean="0">
                <a:hlinkClick r:id="rId8"/>
              </a:rPr>
              <a:t>https</a:t>
            </a:r>
            <a:r>
              <a:rPr lang="en-US" altLang="zh-CN" sz="1700" dirty="0">
                <a:hlinkClick r:id="rId8"/>
              </a:rPr>
              <a:t>://</a:t>
            </a:r>
            <a:r>
              <a:rPr lang="en-US" altLang="zh-CN" sz="1700" dirty="0" smtClean="0">
                <a:hlinkClick r:id="rId8"/>
              </a:rPr>
              <a:t>www.bilibili.com/video/av25993470?from=search&amp;seid=1382170506828207041</a:t>
            </a:r>
            <a:endParaRPr lang="en-US" altLang="zh-CN" sz="1700" dirty="0" smtClean="0"/>
          </a:p>
          <a:p>
            <a:pPr>
              <a:lnSpc>
                <a:spcPct val="150000"/>
              </a:lnSpc>
            </a:pPr>
            <a:r>
              <a:rPr lang="en-US" altLang="zh-CN" sz="1700" dirty="0" smtClean="0"/>
              <a:t>[10] </a:t>
            </a:r>
            <a:r>
              <a:rPr lang="en-US" altLang="zh-CN" sz="1700" dirty="0"/>
              <a:t>seq2seq</a:t>
            </a:r>
            <a:r>
              <a:rPr lang="zh-CN" altLang="en-US" sz="1700" dirty="0"/>
              <a:t>（编码器和解码器）和注意力机</a:t>
            </a:r>
            <a:r>
              <a:rPr lang="zh-CN" altLang="en-US" sz="1700" dirty="0" smtClean="0"/>
              <a:t>制 </a:t>
            </a:r>
            <a:r>
              <a:rPr lang="en-US" altLang="zh-CN" sz="1700" dirty="0">
                <a:hlinkClick r:id="rId9"/>
              </a:rPr>
              <a:t>https://www.bilibili.com/video/av25991456?from=search&amp;seid=1382170506828207041</a:t>
            </a:r>
            <a:endParaRPr lang="zh-CN" altLang="en-US" sz="1700" dirty="0"/>
          </a:p>
        </p:txBody>
      </p:sp>
    </p:spTree>
    <p:extLst>
      <p:ext uri="{BB962C8B-B14F-4D97-AF65-F5344CB8AC3E}">
        <p14:creationId xmlns:p14="http://schemas.microsoft.com/office/powerpoint/2010/main" val="582827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4" name="文本框 3"/>
          <p:cNvSpPr txBox="1"/>
          <p:nvPr/>
        </p:nvSpPr>
        <p:spPr>
          <a:xfrm>
            <a:off x="561975" y="1447800"/>
            <a:ext cx="11487150" cy="3046988"/>
          </a:xfrm>
          <a:prstGeom prst="rect">
            <a:avLst/>
          </a:prstGeom>
          <a:noFill/>
        </p:spPr>
        <p:txBody>
          <a:bodyPr wrap="square" rtlCol="0">
            <a:spAutoFit/>
          </a:bodyPr>
          <a:lstStyle/>
          <a:p>
            <a:r>
              <a:rPr lang="en-US" altLang="zh-CN" sz="2400" dirty="0"/>
              <a:t>The majority of traditional </a:t>
            </a:r>
            <a:r>
              <a:rPr lang="en-US" altLang="zh-CN" sz="2400" dirty="0" smtClean="0"/>
              <a:t>recommender </a:t>
            </a:r>
            <a:r>
              <a:rPr lang="en-US" altLang="zh-CN" sz="2400" dirty="0"/>
              <a:t>systems have focused on the macro interactions between users and items, i.e., the purchase history of a customer. However, within each macro interaction between a user and an item, the user actually performs a sequence of micro behaviors, which indicate how the user locates the item, what activities the user conducts on the item (e.g., reading the comments, carting, and ordering) and how long the user stays with the item. Such micro behaviors offer fine-grained and deep understandings about users and </a:t>
            </a:r>
            <a:r>
              <a:rPr lang="en-US" altLang="zh-CN" sz="2400" dirty="0" smtClean="0"/>
              <a:t>provide </a:t>
            </a:r>
            <a:r>
              <a:rPr lang="en-US" altLang="zh-CN" sz="2400" dirty="0"/>
              <a:t>tremendous opportunities to advance recommender systems in e-commerce. </a:t>
            </a:r>
            <a:endParaRPr lang="zh-CN" altLang="en-US" sz="2400" dirty="0"/>
          </a:p>
        </p:txBody>
      </p:sp>
      <p:sp>
        <p:nvSpPr>
          <p:cNvPr id="5" name="文本框 4"/>
          <p:cNvSpPr txBox="1"/>
          <p:nvPr/>
        </p:nvSpPr>
        <p:spPr>
          <a:xfrm>
            <a:off x="561975" y="801469"/>
            <a:ext cx="3208955" cy="646331"/>
          </a:xfrm>
          <a:prstGeom prst="rect">
            <a:avLst/>
          </a:prstGeom>
          <a:noFill/>
        </p:spPr>
        <p:txBody>
          <a:bodyPr wrap="none" rtlCol="0">
            <a:spAutoFit/>
          </a:bodyPr>
          <a:lstStyle/>
          <a:p>
            <a:r>
              <a:rPr lang="en-US" altLang="zh-CN" sz="3600" dirty="0"/>
              <a:t>Micro Behaviors</a:t>
            </a:r>
            <a:endParaRPr lang="zh-CN" altLang="en-US" sz="3600" dirty="0"/>
          </a:p>
        </p:txBody>
      </p:sp>
      <p:sp>
        <p:nvSpPr>
          <p:cNvPr id="7" name="文本框 6"/>
          <p:cNvSpPr txBox="1"/>
          <p:nvPr/>
        </p:nvSpPr>
        <p:spPr>
          <a:xfrm>
            <a:off x="561974" y="4819650"/>
            <a:ext cx="11420475" cy="1754326"/>
          </a:xfrm>
          <a:prstGeom prst="rect">
            <a:avLst/>
          </a:prstGeom>
          <a:noFill/>
        </p:spPr>
        <p:txBody>
          <a:bodyPr wrap="square" rtlCol="0">
            <a:spAutoFit/>
          </a:bodyPr>
          <a:lstStyle/>
          <a:p>
            <a:pPr>
              <a:lnSpc>
                <a:spcPct val="150000"/>
              </a:lnSpc>
            </a:pPr>
            <a:r>
              <a:rPr lang="zh-CN" altLang="en-US" dirty="0"/>
              <a:t>在过去传统的推荐方法中，特别是电商领域的推荐，其考虑的只是用户与商品的宏观交互行为</a:t>
            </a:r>
            <a:r>
              <a:rPr lang="en-US" altLang="zh-CN" dirty="0"/>
              <a:t>(macro interaction)</a:t>
            </a:r>
            <a:r>
              <a:rPr lang="zh-CN" altLang="en-US" dirty="0"/>
              <a:t>，如用户购买了什么物品，用户的购买记录</a:t>
            </a:r>
            <a:r>
              <a:rPr lang="zh-CN" altLang="en-US" dirty="0" smtClean="0"/>
              <a:t>。在</a:t>
            </a:r>
            <a:r>
              <a:rPr lang="zh-CN" altLang="en-US" dirty="0"/>
              <a:t>每个宏观行为中都有许多微观行为，将用户的微观行为，如浏览商品的时间、对商品详情和评论的阅读等、渠道等等微观行为</a:t>
            </a:r>
            <a:r>
              <a:rPr lang="en-US" altLang="zh-CN" dirty="0"/>
              <a:t>(micro behaviors)</a:t>
            </a:r>
            <a:r>
              <a:rPr lang="zh-CN" altLang="en-US" dirty="0"/>
              <a:t>考虑进来，能够对商品推荐系统有较大的提升</a:t>
            </a:r>
          </a:p>
        </p:txBody>
      </p:sp>
      <p:sp>
        <p:nvSpPr>
          <p:cNvPr id="12" name="文本框 11"/>
          <p:cNvSpPr txBox="1"/>
          <p:nvPr/>
        </p:nvSpPr>
        <p:spPr>
          <a:xfrm>
            <a:off x="3519170" y="54263"/>
            <a:ext cx="1005403" cy="584775"/>
          </a:xfrm>
          <a:prstGeom prst="rect">
            <a:avLst/>
          </a:prstGeom>
          <a:noFill/>
        </p:spPr>
        <p:txBody>
          <a:bodyPr wrap="none" rtlCol="0">
            <a:spAutoFit/>
          </a:bodyPr>
          <a:lstStyle/>
          <a:p>
            <a:r>
              <a:rPr lang="zh-CN" altLang="en-US" sz="3200" dirty="0" smtClean="0">
                <a:solidFill>
                  <a:schemeClr val="bg1"/>
                </a:solidFill>
              </a:rPr>
              <a:t>背景</a:t>
            </a:r>
            <a:endParaRPr lang="zh-CN" altLang="en-US" sz="3200" dirty="0">
              <a:solidFill>
                <a:schemeClr val="bg1"/>
              </a:solidFill>
            </a:endParaRPr>
          </a:p>
        </p:txBody>
      </p:sp>
    </p:spTree>
    <p:extLst>
      <p:ext uri="{BB962C8B-B14F-4D97-AF65-F5344CB8AC3E}">
        <p14:creationId xmlns:p14="http://schemas.microsoft.com/office/powerpoint/2010/main" val="3050882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78" y="1521884"/>
            <a:ext cx="8030248" cy="5004899"/>
          </a:xfrm>
          <a:prstGeom prst="rect">
            <a:avLst/>
          </a:prstGeom>
        </p:spPr>
      </p:pic>
      <p:sp>
        <p:nvSpPr>
          <p:cNvPr id="3" name="文本框 2"/>
          <p:cNvSpPr txBox="1"/>
          <p:nvPr/>
        </p:nvSpPr>
        <p:spPr>
          <a:xfrm>
            <a:off x="202018" y="852029"/>
            <a:ext cx="2277675" cy="523220"/>
          </a:xfrm>
          <a:prstGeom prst="rect">
            <a:avLst/>
          </a:prstGeom>
          <a:noFill/>
        </p:spPr>
        <p:txBody>
          <a:bodyPr wrap="none" rtlCol="0">
            <a:spAutoFit/>
          </a:bodyPr>
          <a:lstStyle/>
          <a:p>
            <a:r>
              <a:rPr lang="en-US" altLang="zh-CN" sz="2800" dirty="0" smtClean="0"/>
              <a:t>Attention</a:t>
            </a:r>
            <a:r>
              <a:rPr lang="zh-CN" altLang="en-US" sz="2800" dirty="0" smtClean="0"/>
              <a:t>模型</a:t>
            </a:r>
            <a:endParaRPr lang="zh-CN" altLang="en-US" sz="2800" dirty="0"/>
          </a:p>
        </p:txBody>
      </p:sp>
    </p:spTree>
    <p:extLst>
      <p:ext uri="{BB962C8B-B14F-4D97-AF65-F5344CB8AC3E}">
        <p14:creationId xmlns:p14="http://schemas.microsoft.com/office/powerpoint/2010/main" val="1425262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13" y="1040853"/>
            <a:ext cx="7991506" cy="5400889"/>
          </a:xfrm>
          <a:prstGeom prst="rect">
            <a:avLst/>
          </a:prstGeom>
        </p:spPr>
      </p:pic>
    </p:spTree>
    <p:extLst>
      <p:ext uri="{BB962C8B-B14F-4D97-AF65-F5344CB8AC3E}">
        <p14:creationId xmlns:p14="http://schemas.microsoft.com/office/powerpoint/2010/main" val="2380264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05394"/>
            <a:ext cx="8494850" cy="2690036"/>
          </a:xfrm>
          <a:prstGeom prst="rect">
            <a:avLst/>
          </a:prstGeom>
        </p:spPr>
      </p:pic>
      <p:sp>
        <p:nvSpPr>
          <p:cNvPr id="9" name="文本框 8"/>
          <p:cNvSpPr txBox="1"/>
          <p:nvPr/>
        </p:nvSpPr>
        <p:spPr>
          <a:xfrm>
            <a:off x="831846" y="5137534"/>
            <a:ext cx="1757212" cy="584775"/>
          </a:xfrm>
          <a:prstGeom prst="rect">
            <a:avLst/>
          </a:prstGeom>
          <a:noFill/>
        </p:spPr>
        <p:txBody>
          <a:bodyPr wrap="none" rtlCol="0">
            <a:spAutoFit/>
          </a:bodyPr>
          <a:lstStyle/>
          <a:p>
            <a:r>
              <a:rPr lang="en-US" altLang="zh-CN" sz="3200" dirty="0" smtClean="0"/>
              <a:t>RNN</a:t>
            </a:r>
            <a:r>
              <a:rPr lang="zh-CN" altLang="en-US" sz="3200" dirty="0" smtClean="0"/>
              <a:t>类型</a:t>
            </a:r>
            <a:endParaRPr lang="zh-CN" altLang="en-US" sz="3200" dirty="0"/>
          </a:p>
        </p:txBody>
      </p:sp>
      <p:pic>
        <p:nvPicPr>
          <p:cNvPr id="2" name="图片 1"/>
          <p:cNvPicPr>
            <a:picLocks noChangeAspect="1"/>
          </p:cNvPicPr>
          <p:nvPr/>
        </p:nvPicPr>
        <p:blipFill>
          <a:blip r:embed="rId5"/>
          <a:stretch>
            <a:fillRect/>
          </a:stretch>
        </p:blipFill>
        <p:spPr>
          <a:xfrm>
            <a:off x="6257482" y="3218484"/>
            <a:ext cx="5934518" cy="3561654"/>
          </a:xfrm>
          <a:prstGeom prst="rect">
            <a:avLst/>
          </a:prstGeom>
        </p:spPr>
      </p:pic>
    </p:spTree>
    <p:extLst>
      <p:ext uri="{BB962C8B-B14F-4D97-AF65-F5344CB8AC3E}">
        <p14:creationId xmlns:p14="http://schemas.microsoft.com/office/powerpoint/2010/main" val="3523785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273133" y="795647"/>
            <a:ext cx="2543453" cy="800219"/>
          </a:xfrm>
          <a:prstGeom prst="rect">
            <a:avLst/>
          </a:prstGeom>
          <a:noFill/>
        </p:spPr>
        <p:txBody>
          <a:bodyPr wrap="none" rtlCol="0">
            <a:spAutoFit/>
          </a:bodyPr>
          <a:lstStyle/>
          <a:p>
            <a:r>
              <a:rPr lang="en-US" altLang="zh-CN" sz="2800" dirty="0" smtClean="0"/>
              <a:t>RNN-LSTM/GRU</a:t>
            </a:r>
            <a:endParaRPr lang="zh-CN" altLang="en-US" sz="2800" dirty="0"/>
          </a:p>
          <a:p>
            <a:endParaRPr lang="zh-CN" altLang="en-US" dirty="0"/>
          </a:p>
        </p:txBody>
      </p:sp>
      <p:sp>
        <p:nvSpPr>
          <p:cNvPr id="3" name="文本框 2"/>
          <p:cNvSpPr txBox="1"/>
          <p:nvPr/>
        </p:nvSpPr>
        <p:spPr>
          <a:xfrm>
            <a:off x="273133" y="1311939"/>
            <a:ext cx="6436425" cy="1754326"/>
          </a:xfrm>
          <a:prstGeom prst="rect">
            <a:avLst/>
          </a:prstGeom>
          <a:noFill/>
        </p:spPr>
        <p:txBody>
          <a:bodyPr wrap="square" rtlCol="0">
            <a:spAutoFit/>
          </a:bodyPr>
          <a:lstStyle/>
          <a:p>
            <a:r>
              <a:rPr lang="zh-CN" altLang="en-US" dirty="0"/>
              <a:t>在所有的循环神经网络中都有一个如图所示的循环链，链式结构的每个单元将输入的信息进行处理后输出。在常规循环神经网络中的链式结构的单元中只含有一个非线性函数对数据进行非线性转换，比如</a:t>
            </a:r>
            <a:r>
              <a:rPr lang="en-US" altLang="zh-CN" dirty="0" err="1"/>
              <a:t>tanh</a:t>
            </a:r>
            <a:r>
              <a:rPr lang="zh-CN" altLang="en-US" dirty="0"/>
              <a:t>函数。而在</a:t>
            </a:r>
            <a:r>
              <a:rPr lang="en-US" altLang="zh-CN" dirty="0"/>
              <a:t>LSTM</a:t>
            </a:r>
            <a:r>
              <a:rPr lang="zh-CN" altLang="en-US" dirty="0"/>
              <a:t>等</a:t>
            </a:r>
            <a:r>
              <a:rPr lang="en-US" altLang="zh-CN" dirty="0"/>
              <a:t>RNN</a:t>
            </a:r>
            <a:r>
              <a:rPr lang="zh-CN" altLang="en-US" dirty="0"/>
              <a:t>变体的循环神经网络中，每个单元在不同位置多加了几个不同的非线性函数，实现不同的功能，解决不同的问题</a:t>
            </a:r>
            <a:r>
              <a:rPr lang="zh-CN" altLang="en-US" dirty="0" smtClean="0"/>
              <a:t>。</a:t>
            </a:r>
            <a:endParaRPr lang="zh-CN" altLang="en-US" dirty="0"/>
          </a:p>
        </p:txBody>
      </p:sp>
      <p:pic>
        <p:nvPicPr>
          <p:cNvPr id="4" name="图片 3"/>
          <p:cNvPicPr>
            <a:picLocks noChangeAspect="1"/>
          </p:cNvPicPr>
          <p:nvPr/>
        </p:nvPicPr>
        <p:blipFill>
          <a:blip r:embed="rId4"/>
          <a:stretch>
            <a:fillRect/>
          </a:stretch>
        </p:blipFill>
        <p:spPr>
          <a:xfrm>
            <a:off x="385143" y="3384466"/>
            <a:ext cx="5805085" cy="2707575"/>
          </a:xfrm>
          <a:prstGeom prst="rect">
            <a:avLst/>
          </a:prstGeom>
        </p:spPr>
      </p:pic>
      <p:sp>
        <p:nvSpPr>
          <p:cNvPr id="5" name="文本框 4"/>
          <p:cNvSpPr txBox="1"/>
          <p:nvPr/>
        </p:nvSpPr>
        <p:spPr>
          <a:xfrm>
            <a:off x="6970816" y="1311939"/>
            <a:ext cx="5221184" cy="1200329"/>
          </a:xfrm>
          <a:prstGeom prst="rect">
            <a:avLst/>
          </a:prstGeom>
          <a:noFill/>
        </p:spPr>
        <p:txBody>
          <a:bodyPr wrap="square" rtlCol="0">
            <a:spAutoFit/>
          </a:bodyPr>
          <a:lstStyle/>
          <a:p>
            <a:r>
              <a:rPr lang="en-US" altLang="zh-CN" dirty="0"/>
              <a:t>LSTM</a:t>
            </a:r>
            <a:r>
              <a:rPr lang="zh-CN" altLang="en-US" dirty="0"/>
              <a:t>最主要的就是记忆细胞（</a:t>
            </a:r>
            <a:r>
              <a:rPr lang="en-US" altLang="zh-CN" dirty="0"/>
              <a:t>memory cell </a:t>
            </a:r>
            <a:r>
              <a:rPr lang="zh-CN" altLang="en-US" dirty="0"/>
              <a:t>），处于整个单元的水平线上，起到了信息传送带的作用，只几个含有简单的线性操作，能够保证数据流动时保持不变，也就相当于上文说的渗漏单元。</a:t>
            </a:r>
          </a:p>
        </p:txBody>
      </p:sp>
      <p:pic>
        <p:nvPicPr>
          <p:cNvPr id="7" name="图片 6"/>
          <p:cNvPicPr>
            <a:picLocks noChangeAspect="1"/>
          </p:cNvPicPr>
          <p:nvPr/>
        </p:nvPicPr>
        <p:blipFill>
          <a:blip r:embed="rId5"/>
          <a:stretch>
            <a:fillRect/>
          </a:stretch>
        </p:blipFill>
        <p:spPr>
          <a:xfrm>
            <a:off x="6858124" y="3066265"/>
            <a:ext cx="4721481" cy="2946443"/>
          </a:xfrm>
          <a:prstGeom prst="rect">
            <a:avLst/>
          </a:prstGeom>
        </p:spPr>
      </p:pic>
    </p:spTree>
    <p:extLst>
      <p:ext uri="{BB962C8B-B14F-4D97-AF65-F5344CB8AC3E}">
        <p14:creationId xmlns:p14="http://schemas.microsoft.com/office/powerpoint/2010/main" val="1526658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27511" y="1104405"/>
            <a:ext cx="2545056" cy="369332"/>
          </a:xfrm>
          <a:prstGeom prst="rect">
            <a:avLst/>
          </a:prstGeom>
          <a:noFill/>
        </p:spPr>
        <p:txBody>
          <a:bodyPr wrap="none" rtlCol="0">
            <a:spAutoFit/>
          </a:bodyPr>
          <a:lstStyle/>
          <a:p>
            <a:r>
              <a:rPr lang="en-US" altLang="zh-CN" dirty="0" smtClean="0"/>
              <a:t>1</a:t>
            </a:r>
            <a:r>
              <a:rPr lang="zh-CN" altLang="en-US" dirty="0" smtClean="0"/>
              <a:t>、遗</a:t>
            </a:r>
            <a:r>
              <a:rPr lang="zh-CN" altLang="en-US" dirty="0"/>
              <a:t>忘门（</a:t>
            </a:r>
            <a:r>
              <a:rPr lang="en-US" altLang="zh-CN" dirty="0"/>
              <a:t>forget gate)</a:t>
            </a:r>
            <a:endParaRPr lang="zh-CN" altLang="en-US" dirty="0"/>
          </a:p>
        </p:txBody>
      </p:sp>
      <p:pic>
        <p:nvPicPr>
          <p:cNvPr id="3" name="图片 2"/>
          <p:cNvPicPr>
            <a:picLocks noChangeAspect="1"/>
          </p:cNvPicPr>
          <p:nvPr/>
        </p:nvPicPr>
        <p:blipFill>
          <a:blip r:embed="rId5"/>
          <a:stretch>
            <a:fillRect/>
          </a:stretch>
        </p:blipFill>
        <p:spPr>
          <a:xfrm>
            <a:off x="358923" y="1473737"/>
            <a:ext cx="4324172" cy="2756474"/>
          </a:xfrm>
          <a:prstGeom prst="rect">
            <a:avLst/>
          </a:prstGeom>
        </p:spPr>
      </p:pic>
      <p:pic>
        <p:nvPicPr>
          <p:cNvPr id="4" name="图片 3"/>
          <p:cNvPicPr>
            <a:picLocks noChangeAspect="1"/>
          </p:cNvPicPr>
          <p:nvPr/>
        </p:nvPicPr>
        <p:blipFill>
          <a:blip r:embed="rId6"/>
          <a:stretch>
            <a:fillRect/>
          </a:stretch>
        </p:blipFill>
        <p:spPr>
          <a:xfrm>
            <a:off x="555299" y="4056295"/>
            <a:ext cx="2939931" cy="543248"/>
          </a:xfrm>
          <a:prstGeom prst="rect">
            <a:avLst/>
          </a:prstGeom>
        </p:spPr>
      </p:pic>
      <p:sp>
        <p:nvSpPr>
          <p:cNvPr id="5" name="文本框 4"/>
          <p:cNvSpPr txBox="1"/>
          <p:nvPr/>
        </p:nvSpPr>
        <p:spPr>
          <a:xfrm>
            <a:off x="649480" y="5110385"/>
            <a:ext cx="184731" cy="369332"/>
          </a:xfrm>
          <a:prstGeom prst="rect">
            <a:avLst/>
          </a:prstGeom>
          <a:noFill/>
        </p:spPr>
        <p:txBody>
          <a:bodyPr wrap="none" rtlCol="0">
            <a:spAutoFit/>
          </a:bodyPr>
          <a:lstStyle/>
          <a:p>
            <a:endParaRPr lang="zh-CN" altLang="en-US" dirty="0"/>
          </a:p>
        </p:txBody>
      </p:sp>
      <p:sp>
        <p:nvSpPr>
          <p:cNvPr id="7" name="文本框 6"/>
          <p:cNvSpPr txBox="1"/>
          <p:nvPr/>
        </p:nvSpPr>
        <p:spPr>
          <a:xfrm>
            <a:off x="427511" y="5110385"/>
            <a:ext cx="4623053" cy="1200329"/>
          </a:xfrm>
          <a:prstGeom prst="rect">
            <a:avLst/>
          </a:prstGeom>
          <a:noFill/>
        </p:spPr>
        <p:txBody>
          <a:bodyPr wrap="square" rtlCol="0">
            <a:spAutoFit/>
          </a:bodyPr>
          <a:lstStyle/>
          <a:p>
            <a:r>
              <a:rPr lang="zh-CN" altLang="en-US" dirty="0"/>
              <a:t>主要功能： 决</a:t>
            </a:r>
            <a:r>
              <a:rPr lang="zh-CN" altLang="en-US" dirty="0" smtClean="0"/>
              <a:t>定</a:t>
            </a:r>
            <a:r>
              <a:rPr lang="en-US" altLang="zh-CN" dirty="0" smtClean="0"/>
              <a:t>cell</a:t>
            </a:r>
            <a:r>
              <a:rPr lang="zh-CN" altLang="en-US" dirty="0" smtClean="0"/>
              <a:t>中</a:t>
            </a:r>
            <a:r>
              <a:rPr lang="zh-CN" altLang="en-US" dirty="0"/>
              <a:t>要丢弃的信息，也就是决定前一时刻记忆细胞</a:t>
            </a:r>
            <a:r>
              <a:rPr lang="en-US" altLang="zh-CN" dirty="0"/>
              <a:t>Ct−1 </a:t>
            </a:r>
            <a:r>
              <a:rPr lang="zh-CN" altLang="en-US" dirty="0" smtClean="0"/>
              <a:t>中</a:t>
            </a:r>
            <a:r>
              <a:rPr lang="zh-CN" altLang="en-US" dirty="0"/>
              <a:t>有多少信息能够继续传递给当前时刻</a:t>
            </a:r>
            <a:r>
              <a:rPr lang="zh-CN" altLang="en-US" dirty="0" smtClean="0"/>
              <a:t>的记忆细胞</a:t>
            </a:r>
            <a:r>
              <a:rPr lang="en-US" altLang="zh-CN" dirty="0" smtClean="0"/>
              <a:t>Ct</a:t>
            </a:r>
          </a:p>
          <a:p>
            <a:r>
              <a:rPr lang="en-US" altLang="zh-CN" dirty="0" smtClean="0"/>
              <a:t>Ft</a:t>
            </a:r>
            <a:r>
              <a:rPr lang="zh-CN" altLang="en-US" dirty="0" smtClean="0"/>
              <a:t>是概率向量</a:t>
            </a:r>
            <a:r>
              <a:rPr lang="en-US" altLang="zh-CN" dirty="0" smtClean="0"/>
              <a:t> </a:t>
            </a:r>
            <a:endParaRPr lang="en-US" altLang="zh-CN" dirty="0"/>
          </a:p>
        </p:txBody>
      </p:sp>
      <p:sp>
        <p:nvSpPr>
          <p:cNvPr id="8" name="文本框 7"/>
          <p:cNvSpPr txBox="1"/>
          <p:nvPr/>
        </p:nvSpPr>
        <p:spPr>
          <a:xfrm>
            <a:off x="6096000" y="1016950"/>
            <a:ext cx="2464842" cy="369332"/>
          </a:xfrm>
          <a:prstGeom prst="rect">
            <a:avLst/>
          </a:prstGeom>
          <a:noFill/>
        </p:spPr>
        <p:txBody>
          <a:bodyPr wrap="none" rtlCol="0">
            <a:spAutoFit/>
          </a:bodyPr>
          <a:lstStyle/>
          <a:p>
            <a:r>
              <a:rPr lang="en-US" altLang="zh-CN" dirty="0" smtClean="0"/>
              <a:t>2.</a:t>
            </a:r>
            <a:r>
              <a:rPr lang="zh-CN" altLang="en-US" dirty="0"/>
              <a:t>输入门（</a:t>
            </a:r>
            <a:r>
              <a:rPr lang="en-US" altLang="zh-CN" dirty="0"/>
              <a:t>input gate</a:t>
            </a:r>
            <a:r>
              <a:rPr lang="zh-CN" altLang="en-US" dirty="0"/>
              <a:t>）</a:t>
            </a:r>
          </a:p>
        </p:txBody>
      </p:sp>
      <p:pic>
        <p:nvPicPr>
          <p:cNvPr id="9" name="图片 8"/>
          <p:cNvPicPr>
            <a:picLocks noChangeAspect="1"/>
          </p:cNvPicPr>
          <p:nvPr/>
        </p:nvPicPr>
        <p:blipFill>
          <a:blip r:embed="rId7"/>
          <a:stretch>
            <a:fillRect/>
          </a:stretch>
        </p:blipFill>
        <p:spPr>
          <a:xfrm>
            <a:off x="6096000" y="1386282"/>
            <a:ext cx="4047858" cy="2549440"/>
          </a:xfrm>
          <a:prstGeom prst="rect">
            <a:avLst/>
          </a:prstGeom>
        </p:spPr>
      </p:pic>
      <p:pic>
        <p:nvPicPr>
          <p:cNvPr id="10" name="图片 9"/>
          <p:cNvPicPr>
            <a:picLocks noChangeAspect="1"/>
          </p:cNvPicPr>
          <p:nvPr/>
        </p:nvPicPr>
        <p:blipFill>
          <a:blip r:embed="rId8"/>
          <a:stretch>
            <a:fillRect/>
          </a:stretch>
        </p:blipFill>
        <p:spPr>
          <a:xfrm>
            <a:off x="6552533" y="3879174"/>
            <a:ext cx="2813658" cy="702074"/>
          </a:xfrm>
          <a:prstGeom prst="rect">
            <a:avLst/>
          </a:prstGeom>
        </p:spPr>
      </p:pic>
      <p:sp>
        <p:nvSpPr>
          <p:cNvPr id="11" name="文本框 10"/>
          <p:cNvSpPr txBox="1"/>
          <p:nvPr/>
        </p:nvSpPr>
        <p:spPr>
          <a:xfrm>
            <a:off x="6418847" y="4971885"/>
            <a:ext cx="4938515" cy="1477328"/>
          </a:xfrm>
          <a:prstGeom prst="rect">
            <a:avLst/>
          </a:prstGeom>
          <a:noFill/>
        </p:spPr>
        <p:txBody>
          <a:bodyPr wrap="square" rtlCol="0">
            <a:spAutoFit/>
          </a:bodyPr>
          <a:lstStyle/>
          <a:p>
            <a:r>
              <a:rPr lang="zh-CN" altLang="en-US" dirty="0"/>
              <a:t>主要功能</a:t>
            </a:r>
            <a:r>
              <a:rPr lang="zh-CN" altLang="en-US" dirty="0" smtClean="0"/>
              <a:t>： 决定有多少新的输入信息能够进入当前时刻的记忆细胞</a:t>
            </a:r>
            <a:r>
              <a:rPr lang="en-US" altLang="zh-CN" dirty="0" smtClean="0"/>
              <a:t>Ct </a:t>
            </a:r>
            <a:r>
              <a:rPr lang="zh-CN" altLang="en-US" dirty="0" smtClean="0"/>
              <a:t>。</a:t>
            </a:r>
            <a:endParaRPr lang="en-US" altLang="zh-CN" dirty="0" smtClean="0"/>
          </a:p>
          <a:p>
            <a:r>
              <a:rPr lang="en-US" altLang="zh-CN" dirty="0" smtClean="0"/>
              <a:t>sigmoid</a:t>
            </a:r>
            <a:r>
              <a:rPr lang="zh-CN" altLang="en-US" dirty="0"/>
              <a:t>什么值需要更新，</a:t>
            </a:r>
            <a:r>
              <a:rPr lang="en-US" altLang="zh-CN" dirty="0" err="1"/>
              <a:t>tanh</a:t>
            </a:r>
            <a:r>
              <a:rPr lang="zh-CN" altLang="en-US" dirty="0"/>
              <a:t>创建一个新的候选向</a:t>
            </a:r>
            <a:r>
              <a:rPr lang="zh-CN" altLang="en-US" dirty="0" smtClean="0"/>
              <a:t>量，可能要添加到新的记忆体里面的。上述两步为更新做准备</a:t>
            </a:r>
            <a:endParaRPr lang="en-US" altLang="zh-CN" dirty="0"/>
          </a:p>
        </p:txBody>
      </p:sp>
    </p:spTree>
    <p:extLst>
      <p:ext uri="{BB962C8B-B14F-4D97-AF65-F5344CB8AC3E}">
        <p14:creationId xmlns:p14="http://schemas.microsoft.com/office/powerpoint/2010/main" val="1548655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159489" y="1020726"/>
            <a:ext cx="3995004" cy="369332"/>
          </a:xfrm>
          <a:prstGeom prst="rect">
            <a:avLst/>
          </a:prstGeom>
          <a:noFill/>
        </p:spPr>
        <p:txBody>
          <a:bodyPr wrap="none" rtlCol="0">
            <a:spAutoFit/>
          </a:bodyPr>
          <a:lstStyle/>
          <a:p>
            <a:r>
              <a:rPr lang="en-US" altLang="zh-CN" dirty="0" smtClean="0"/>
              <a:t>3</a:t>
            </a:r>
            <a:r>
              <a:rPr lang="zh-CN" altLang="en-US" dirty="0" smtClean="0"/>
              <a:t>、</a:t>
            </a:r>
            <a:r>
              <a:rPr lang="zh-CN" altLang="en-US" dirty="0"/>
              <a:t>利用遗忘门和输入门更新记忆细胞</a:t>
            </a:r>
          </a:p>
        </p:txBody>
      </p:sp>
      <p:pic>
        <p:nvPicPr>
          <p:cNvPr id="3" name="图片 2"/>
          <p:cNvPicPr>
            <a:picLocks noChangeAspect="1"/>
          </p:cNvPicPr>
          <p:nvPr/>
        </p:nvPicPr>
        <p:blipFill>
          <a:blip r:embed="rId4"/>
          <a:stretch>
            <a:fillRect/>
          </a:stretch>
        </p:blipFill>
        <p:spPr>
          <a:xfrm>
            <a:off x="346887" y="1705389"/>
            <a:ext cx="3650955" cy="2296569"/>
          </a:xfrm>
          <a:prstGeom prst="rect">
            <a:avLst/>
          </a:prstGeom>
        </p:spPr>
      </p:pic>
      <p:pic>
        <p:nvPicPr>
          <p:cNvPr id="4" name="图片 3"/>
          <p:cNvPicPr>
            <a:picLocks noChangeAspect="1"/>
          </p:cNvPicPr>
          <p:nvPr/>
        </p:nvPicPr>
        <p:blipFill>
          <a:blip r:embed="rId5"/>
          <a:stretch>
            <a:fillRect/>
          </a:stretch>
        </p:blipFill>
        <p:spPr>
          <a:xfrm>
            <a:off x="346887" y="4144594"/>
            <a:ext cx="3366755" cy="556048"/>
          </a:xfrm>
          <a:prstGeom prst="rect">
            <a:avLst/>
          </a:prstGeom>
        </p:spPr>
      </p:pic>
      <p:sp>
        <p:nvSpPr>
          <p:cNvPr id="5" name="文本框 4"/>
          <p:cNvSpPr txBox="1"/>
          <p:nvPr/>
        </p:nvSpPr>
        <p:spPr>
          <a:xfrm>
            <a:off x="159489" y="5007935"/>
            <a:ext cx="4945911" cy="1477328"/>
          </a:xfrm>
          <a:prstGeom prst="rect">
            <a:avLst/>
          </a:prstGeom>
          <a:noFill/>
        </p:spPr>
        <p:txBody>
          <a:bodyPr wrap="square" rtlCol="0">
            <a:spAutoFit/>
          </a:bodyPr>
          <a:lstStyle/>
          <a:p>
            <a:r>
              <a:rPr lang="zh-CN" altLang="en-US" dirty="0"/>
              <a:t>遗忘门的输出与旧状态相乘，决定有多少旧状态的信息能够进入到新的记忆细胞</a:t>
            </a:r>
            <a:r>
              <a:rPr lang="zh-CN" altLang="en-US" dirty="0" smtClean="0"/>
              <a:t>；</a:t>
            </a:r>
            <a:endParaRPr lang="en-US" altLang="zh-CN" dirty="0" smtClean="0"/>
          </a:p>
          <a:p>
            <a:r>
              <a:rPr lang="zh-CN" altLang="en-US" dirty="0" smtClean="0"/>
              <a:t>输</a:t>
            </a:r>
            <a:r>
              <a:rPr lang="zh-CN" altLang="en-US" dirty="0"/>
              <a:t>入门的输出与候选记忆细胞相乘，决定有多少信息要被更新。二者线性相加得到当前时刻被更新过的记忆细胞。</a:t>
            </a:r>
          </a:p>
        </p:txBody>
      </p:sp>
      <p:sp>
        <p:nvSpPr>
          <p:cNvPr id="7" name="文本框 6"/>
          <p:cNvSpPr txBox="1"/>
          <p:nvPr/>
        </p:nvSpPr>
        <p:spPr>
          <a:xfrm>
            <a:off x="6815470" y="1020726"/>
            <a:ext cx="2783839" cy="369332"/>
          </a:xfrm>
          <a:prstGeom prst="rect">
            <a:avLst/>
          </a:prstGeom>
          <a:noFill/>
        </p:spPr>
        <p:txBody>
          <a:bodyPr wrap="none" rtlCol="0">
            <a:spAutoFit/>
          </a:bodyPr>
          <a:lstStyle/>
          <a:p>
            <a:r>
              <a:rPr lang="en-US" altLang="zh-CN" dirty="0" smtClean="0"/>
              <a:t>4</a:t>
            </a:r>
            <a:r>
              <a:rPr lang="zh-CN" altLang="en-US" dirty="0" smtClean="0"/>
              <a:t>、输</a:t>
            </a:r>
            <a:r>
              <a:rPr lang="zh-CN" altLang="en-US" dirty="0"/>
              <a:t>出门（</a:t>
            </a:r>
            <a:r>
              <a:rPr lang="en-US" altLang="zh-CN" dirty="0"/>
              <a:t>output gate</a:t>
            </a:r>
            <a:r>
              <a:rPr lang="zh-CN" altLang="en-US" dirty="0"/>
              <a:t>）</a:t>
            </a:r>
          </a:p>
        </p:txBody>
      </p:sp>
      <p:pic>
        <p:nvPicPr>
          <p:cNvPr id="8" name="图片 7"/>
          <p:cNvPicPr>
            <a:picLocks noChangeAspect="1"/>
          </p:cNvPicPr>
          <p:nvPr/>
        </p:nvPicPr>
        <p:blipFill>
          <a:blip r:embed="rId6"/>
          <a:stretch>
            <a:fillRect/>
          </a:stretch>
        </p:blipFill>
        <p:spPr>
          <a:xfrm>
            <a:off x="6815470" y="1450920"/>
            <a:ext cx="3962563" cy="2551038"/>
          </a:xfrm>
          <a:prstGeom prst="rect">
            <a:avLst/>
          </a:prstGeom>
        </p:spPr>
      </p:pic>
      <p:pic>
        <p:nvPicPr>
          <p:cNvPr id="9" name="图片 8"/>
          <p:cNvPicPr>
            <a:picLocks noChangeAspect="1"/>
          </p:cNvPicPr>
          <p:nvPr/>
        </p:nvPicPr>
        <p:blipFill>
          <a:blip r:embed="rId7"/>
          <a:stretch>
            <a:fillRect/>
          </a:stretch>
        </p:blipFill>
        <p:spPr>
          <a:xfrm>
            <a:off x="7344243" y="4144594"/>
            <a:ext cx="3128827" cy="770775"/>
          </a:xfrm>
          <a:prstGeom prst="rect">
            <a:avLst/>
          </a:prstGeom>
        </p:spPr>
      </p:pic>
      <p:sp>
        <p:nvSpPr>
          <p:cNvPr id="10" name="矩形 9"/>
          <p:cNvSpPr/>
          <p:nvPr/>
        </p:nvSpPr>
        <p:spPr>
          <a:xfrm>
            <a:off x="6096000" y="5100268"/>
            <a:ext cx="5709744" cy="1754326"/>
          </a:xfrm>
          <a:prstGeom prst="rect">
            <a:avLst/>
          </a:prstGeom>
        </p:spPr>
        <p:txBody>
          <a:bodyPr wrap="square">
            <a:spAutoFit/>
          </a:bodyPr>
          <a:lstStyle/>
          <a:p>
            <a:r>
              <a:rPr lang="zh-CN" altLang="en-US" dirty="0" smtClean="0"/>
              <a:t>决</a:t>
            </a:r>
            <a:r>
              <a:rPr lang="zh-CN" altLang="en-US" dirty="0"/>
              <a:t>定有多少当前时刻的记忆细胞</a:t>
            </a:r>
            <a:r>
              <a:rPr lang="en-US" altLang="zh-CN" dirty="0"/>
              <a:t>Ct </a:t>
            </a:r>
            <a:r>
              <a:rPr lang="zh-CN" altLang="en-US" dirty="0" smtClean="0"/>
              <a:t>中</a:t>
            </a:r>
            <a:r>
              <a:rPr lang="zh-CN" altLang="en-US" dirty="0"/>
              <a:t>的信息能够进入到隐藏层状态</a:t>
            </a:r>
            <a:r>
              <a:rPr lang="en-US" altLang="zh-CN" dirty="0" err="1"/>
              <a:t>ht</a:t>
            </a:r>
            <a:r>
              <a:rPr lang="en-US" altLang="zh-CN" dirty="0"/>
              <a:t> </a:t>
            </a:r>
            <a:r>
              <a:rPr lang="en-US" altLang="zh-CN" dirty="0" smtClean="0"/>
              <a:t> </a:t>
            </a:r>
            <a:r>
              <a:rPr lang="zh-CN" altLang="en-US" dirty="0"/>
              <a:t>中</a:t>
            </a:r>
            <a:r>
              <a:rPr lang="zh-CN" altLang="en-US" dirty="0" smtClean="0"/>
              <a:t>。</a:t>
            </a:r>
            <a:endParaRPr lang="en-US" altLang="zh-CN" dirty="0" smtClean="0"/>
          </a:p>
          <a:p>
            <a:r>
              <a:rPr lang="zh-CN" altLang="en-US" dirty="0"/>
              <a:t>首先运行一个</a:t>
            </a:r>
            <a:r>
              <a:rPr lang="en-US" altLang="zh-CN" dirty="0" err="1"/>
              <a:t>sigmod</a:t>
            </a:r>
            <a:r>
              <a:rPr lang="zh-CN" altLang="en-US" dirty="0"/>
              <a:t>层来确定细胞状态哪个部分将输</a:t>
            </a:r>
            <a:r>
              <a:rPr lang="zh-CN" altLang="en-US" dirty="0" smtClean="0"/>
              <a:t>出，接着用</a:t>
            </a:r>
            <a:r>
              <a:rPr lang="en-US" altLang="zh-CN" dirty="0" err="1" smtClean="0"/>
              <a:t>tanh</a:t>
            </a:r>
            <a:r>
              <a:rPr lang="zh-CN" altLang="en-US" dirty="0" smtClean="0"/>
              <a:t>处理细胞状态（得到一个</a:t>
            </a:r>
            <a:r>
              <a:rPr lang="en-US" altLang="zh-CN" dirty="0" smtClean="0"/>
              <a:t>-1</a:t>
            </a:r>
            <a:r>
              <a:rPr lang="zh-CN" altLang="en-US" dirty="0" smtClean="0"/>
              <a:t>，</a:t>
            </a:r>
            <a:r>
              <a:rPr lang="en-US" altLang="zh-CN" dirty="0" smtClean="0"/>
              <a:t>1</a:t>
            </a:r>
            <a:r>
              <a:rPr lang="zh-CN" altLang="en-US" dirty="0" smtClean="0"/>
              <a:t>之间的值）再将它和</a:t>
            </a:r>
            <a:r>
              <a:rPr lang="en-US" altLang="zh-CN" dirty="0" smtClean="0"/>
              <a:t>sigmoid</a:t>
            </a:r>
            <a:r>
              <a:rPr lang="zh-CN" altLang="en-US" dirty="0" smtClean="0"/>
              <a:t>门的输出相乘，输出确定输出的那部分</a:t>
            </a:r>
            <a:r>
              <a:rPr lang="en-US" altLang="zh-CN" dirty="0" err="1" smtClean="0"/>
              <a:t>Ot</a:t>
            </a:r>
            <a:r>
              <a:rPr lang="zh-CN" altLang="en-US" dirty="0" smtClean="0"/>
              <a:t>也是一个概率向量，</a:t>
            </a:r>
            <a:r>
              <a:rPr lang="en-US" altLang="zh-CN" dirty="0" err="1" smtClean="0"/>
              <a:t>ht</a:t>
            </a:r>
            <a:r>
              <a:rPr lang="zh-CN" altLang="en-US" dirty="0" smtClean="0"/>
              <a:t>才是输出</a:t>
            </a:r>
            <a:endParaRPr lang="zh-CN" altLang="en-US" dirty="0"/>
          </a:p>
        </p:txBody>
      </p:sp>
    </p:spTree>
    <p:extLst>
      <p:ext uri="{BB962C8B-B14F-4D97-AF65-F5344CB8AC3E}">
        <p14:creationId xmlns:p14="http://schemas.microsoft.com/office/powerpoint/2010/main" val="2893619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95300" y="952500"/>
            <a:ext cx="10895789" cy="707886"/>
          </a:xfrm>
          <a:prstGeom prst="rect">
            <a:avLst/>
          </a:prstGeom>
          <a:noFill/>
        </p:spPr>
        <p:txBody>
          <a:bodyPr wrap="square" rtlCol="0">
            <a:spAutoFit/>
          </a:bodyPr>
          <a:lstStyle/>
          <a:p>
            <a:r>
              <a:rPr lang="en-US" altLang="zh-CN" sz="2000" dirty="0"/>
              <a:t>This evolution enables e-commerce sites to observe rich data about their users. </a:t>
            </a:r>
            <a:endParaRPr lang="en-US" altLang="zh-CN" sz="2000" dirty="0" smtClean="0"/>
          </a:p>
          <a:p>
            <a:r>
              <a:rPr lang="en-US" altLang="zh-CN" sz="2000" dirty="0" smtClean="0"/>
              <a:t>each </a:t>
            </a:r>
            <a:r>
              <a:rPr lang="en-US" altLang="zh-CN" sz="2000" dirty="0"/>
              <a:t>macro interaction includes a sequence of behaviors</a:t>
            </a:r>
            <a:endParaRPr lang="zh-CN" altLang="en-US" sz="2000" dirty="0"/>
          </a:p>
        </p:txBody>
      </p:sp>
      <p:pic>
        <p:nvPicPr>
          <p:cNvPr id="7" name="图片 6"/>
          <p:cNvPicPr>
            <a:picLocks noChangeAspect="1"/>
          </p:cNvPicPr>
          <p:nvPr/>
        </p:nvPicPr>
        <p:blipFill>
          <a:blip r:embed="rId4"/>
          <a:stretch>
            <a:fillRect/>
          </a:stretch>
        </p:blipFill>
        <p:spPr>
          <a:xfrm>
            <a:off x="409575" y="1752630"/>
            <a:ext cx="9410700" cy="3019425"/>
          </a:xfrm>
          <a:prstGeom prst="rect">
            <a:avLst/>
          </a:prstGeom>
        </p:spPr>
      </p:pic>
      <p:sp>
        <p:nvSpPr>
          <p:cNvPr id="8" name="文本框 7"/>
          <p:cNvSpPr txBox="1"/>
          <p:nvPr/>
        </p:nvSpPr>
        <p:spPr>
          <a:xfrm>
            <a:off x="495300" y="5172075"/>
            <a:ext cx="11153775" cy="923330"/>
          </a:xfrm>
          <a:prstGeom prst="rect">
            <a:avLst/>
          </a:prstGeom>
          <a:noFill/>
        </p:spPr>
        <p:txBody>
          <a:bodyPr wrap="square" rtlCol="0">
            <a:spAutoFit/>
          </a:bodyPr>
          <a:lstStyle/>
          <a:p>
            <a:r>
              <a:rPr lang="zh-CN" altLang="en-US" dirty="0"/>
              <a:t>上面的图中，宏观交互行为就是我们的一个点击序列，如</a:t>
            </a:r>
            <a:r>
              <a:rPr lang="en-US" altLang="zh-CN" dirty="0"/>
              <a:t>iphone7-&gt;</a:t>
            </a:r>
            <a:r>
              <a:rPr lang="en-US" altLang="zh-CN" dirty="0" err="1"/>
              <a:t>iphone</a:t>
            </a:r>
            <a:r>
              <a:rPr lang="en-US" altLang="zh-CN" dirty="0"/>
              <a:t> 6-&gt;</a:t>
            </a:r>
            <a:r>
              <a:rPr lang="en-US" altLang="zh-CN" dirty="0" err="1"/>
              <a:t>iphone</a:t>
            </a:r>
            <a:r>
              <a:rPr lang="en-US" altLang="zh-CN" dirty="0"/>
              <a:t> 7 case -&gt; </a:t>
            </a:r>
            <a:r>
              <a:rPr lang="en-US" altLang="zh-CN" dirty="0" err="1"/>
              <a:t>samsungGalaxy</a:t>
            </a:r>
            <a:r>
              <a:rPr lang="zh-CN" altLang="en-US" dirty="0"/>
              <a:t>。但是微观行为多种多样，比如我们搜索了</a:t>
            </a:r>
            <a:r>
              <a:rPr lang="en-US" altLang="zh-CN" dirty="0" err="1"/>
              <a:t>iphone</a:t>
            </a:r>
            <a:r>
              <a:rPr lang="zh-CN" altLang="en-US" dirty="0"/>
              <a:t>，看到了</a:t>
            </a:r>
            <a:r>
              <a:rPr lang="en-US" altLang="zh-CN" dirty="0"/>
              <a:t>iphone7</a:t>
            </a:r>
            <a:r>
              <a:rPr lang="zh-CN" altLang="en-US" dirty="0"/>
              <a:t>，点击进入商品详情页后又看了商品的描述和用户的评价，并将其加入购物车等等</a:t>
            </a:r>
            <a:r>
              <a:rPr lang="zh-CN" altLang="en-US" dirty="0" smtClean="0"/>
              <a:t>。每</a:t>
            </a:r>
            <a:r>
              <a:rPr lang="zh-CN" altLang="en-US" dirty="0"/>
              <a:t>种行为都有一定的停留时间。</a:t>
            </a:r>
          </a:p>
        </p:txBody>
      </p:sp>
    </p:spTree>
    <p:extLst>
      <p:ext uri="{BB962C8B-B14F-4D97-AF65-F5344CB8AC3E}">
        <p14:creationId xmlns:p14="http://schemas.microsoft.com/office/powerpoint/2010/main" val="3595313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128587" y="828675"/>
            <a:ext cx="11934825" cy="769441"/>
          </a:xfrm>
          <a:prstGeom prst="rect">
            <a:avLst/>
          </a:prstGeom>
          <a:noFill/>
        </p:spPr>
        <p:txBody>
          <a:bodyPr wrap="square" rtlCol="0">
            <a:spAutoFit/>
          </a:bodyPr>
          <a:lstStyle/>
          <a:p>
            <a:r>
              <a:rPr lang="en-US" altLang="zh-CN" sz="2400" dirty="0"/>
              <a:t>One major advantage of the new </a:t>
            </a:r>
            <a:r>
              <a:rPr lang="en-US" altLang="zh-CN" sz="2400" dirty="0" smtClean="0"/>
              <a:t>perspective</a:t>
            </a:r>
          </a:p>
          <a:p>
            <a:r>
              <a:rPr lang="en-US" altLang="zh-CN" sz="2000" dirty="0" smtClean="0"/>
              <a:t>it </a:t>
            </a:r>
            <a:r>
              <a:rPr lang="en-US" altLang="zh-CN" sz="2000" dirty="0"/>
              <a:t>provides a </a:t>
            </a:r>
            <a:r>
              <a:rPr lang="en-US" altLang="zh-CN" sz="2000" dirty="0" smtClean="0"/>
              <a:t>unified </a:t>
            </a:r>
            <a:r>
              <a:rPr lang="en-US" altLang="zh-CN" sz="2000" dirty="0"/>
              <a:t>setting that makes various settings of existing recommender systems </a:t>
            </a:r>
            <a:r>
              <a:rPr lang="en-US" altLang="zh-CN" sz="2000" dirty="0">
                <a:solidFill>
                  <a:schemeClr val="accent4">
                    <a:lumMod val="50000"/>
                  </a:schemeClr>
                </a:solidFill>
              </a:rPr>
              <a:t>become its special cases</a:t>
            </a:r>
            <a:endParaRPr lang="zh-CN" altLang="en-US" sz="2000" dirty="0">
              <a:solidFill>
                <a:schemeClr val="accent4">
                  <a:lumMod val="50000"/>
                </a:schemeClr>
              </a:solidFill>
            </a:endParaRPr>
          </a:p>
        </p:txBody>
      </p:sp>
      <p:sp>
        <p:nvSpPr>
          <p:cNvPr id="3" name="文本框 2"/>
          <p:cNvSpPr txBox="1"/>
          <p:nvPr/>
        </p:nvSpPr>
        <p:spPr>
          <a:xfrm>
            <a:off x="128587" y="1731321"/>
            <a:ext cx="10263084" cy="4708981"/>
          </a:xfrm>
          <a:prstGeom prst="rect">
            <a:avLst/>
          </a:prstGeom>
          <a:noFill/>
        </p:spPr>
        <p:txBody>
          <a:bodyPr wrap="square" rtlCol="0">
            <a:spAutoFit/>
          </a:bodyPr>
          <a:lstStyle/>
          <a:p>
            <a:r>
              <a:rPr lang="en-US" altLang="zh-CN" sz="2000" dirty="0" smtClean="0"/>
              <a:t>1-if </a:t>
            </a:r>
            <a:r>
              <a:rPr lang="en-US" altLang="zh-CN" sz="2000" dirty="0"/>
              <a:t>we completely </a:t>
            </a:r>
            <a:r>
              <a:rPr lang="en-US" altLang="zh-CN" sz="2000" dirty="0">
                <a:solidFill>
                  <a:schemeClr val="accent4">
                    <a:lumMod val="50000"/>
                  </a:schemeClr>
                </a:solidFill>
              </a:rPr>
              <a:t>ignore the sequential information of macro interactions and their micro-behaviors</a:t>
            </a:r>
            <a:r>
              <a:rPr lang="en-US" altLang="zh-CN" sz="2000" dirty="0"/>
              <a:t>, macro interactions can be denoted as an user-item matrix, which is the typically setting for traditional collaborative </a:t>
            </a:r>
            <a:r>
              <a:rPr lang="en-US" altLang="zh-CN" sz="2000" dirty="0" smtClean="0"/>
              <a:t>filtering;</a:t>
            </a:r>
          </a:p>
          <a:p>
            <a:r>
              <a:rPr lang="zh-CN" altLang="en-US" sz="2000" dirty="0" smtClean="0"/>
              <a:t>不考虑宏观行为的时序信息，不考虑微观行为</a:t>
            </a:r>
            <a:r>
              <a:rPr lang="en-US" altLang="zh-CN" sz="2000" dirty="0"/>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传统的</a:t>
            </a:r>
            <a:r>
              <a:rPr lang="en-US" altLang="zh-CN" sz="2000" dirty="0" smtClean="0">
                <a:sym typeface="Wingdings" panose="05000000000000000000" pitchFamily="2" charset="2"/>
              </a:rPr>
              <a:t>User-Item</a:t>
            </a:r>
            <a:r>
              <a:rPr lang="zh-CN" altLang="en-US" sz="2000" dirty="0" smtClean="0">
                <a:sym typeface="Wingdings" panose="05000000000000000000" pitchFamily="2" charset="2"/>
              </a:rPr>
              <a:t>矩阵 </a:t>
            </a:r>
            <a:endParaRPr lang="en-US" altLang="zh-CN" sz="2000" dirty="0" smtClean="0"/>
          </a:p>
          <a:p>
            <a:endParaRPr lang="en-US" altLang="zh-CN" sz="2000" dirty="0"/>
          </a:p>
          <a:p>
            <a:r>
              <a:rPr lang="en-US" altLang="zh-CN" sz="2000" dirty="0" smtClean="0"/>
              <a:t>2-when </a:t>
            </a:r>
            <a:r>
              <a:rPr lang="en-US" altLang="zh-CN" sz="2000" dirty="0"/>
              <a:t>we completely ignore the sequential information of macro interactions but consider certain micro behaviors in macro interactions, our setting is boiled down to traditional collaborative filtering with implicit feedback from certain micro behaviors such clicks </a:t>
            </a:r>
            <a:r>
              <a:rPr lang="en-US" altLang="zh-CN" sz="2000" dirty="0" smtClean="0"/>
              <a:t>and </a:t>
            </a:r>
            <a:r>
              <a:rPr lang="en-US" altLang="zh-CN" sz="2000" dirty="0"/>
              <a:t>dwell </a:t>
            </a:r>
            <a:r>
              <a:rPr lang="en-US" altLang="zh-CN" sz="2000" dirty="0" smtClean="0"/>
              <a:t>time;</a:t>
            </a:r>
          </a:p>
          <a:p>
            <a:r>
              <a:rPr lang="zh-CN" altLang="en-US" sz="2000" dirty="0" smtClean="0"/>
              <a:t>不考虑宏观行为的时序信息，考虑微观行为 </a:t>
            </a:r>
            <a:r>
              <a:rPr lang="en-US" altLang="zh-CN" sz="2000" dirty="0" smtClean="0">
                <a:sym typeface="Wingdings" panose="05000000000000000000" pitchFamily="2" charset="2"/>
              </a:rPr>
              <a:t> </a:t>
            </a:r>
            <a:r>
              <a:rPr lang="zh-CN" altLang="en-US" sz="2000" dirty="0" smtClean="0">
                <a:sym typeface="Wingdings" panose="05000000000000000000" pitchFamily="2" charset="2"/>
              </a:rPr>
              <a:t>传统的协同过滤</a:t>
            </a:r>
            <a:r>
              <a:rPr lang="en-US" altLang="zh-CN" sz="2000" dirty="0" smtClean="0">
                <a:sym typeface="Wingdings" panose="05000000000000000000" pitchFamily="2" charset="2"/>
              </a:rPr>
              <a:t>+</a:t>
            </a:r>
            <a:r>
              <a:rPr lang="zh-CN" altLang="en-US" sz="2000" dirty="0" smtClean="0">
                <a:sym typeface="Wingdings" panose="05000000000000000000" pitchFamily="2" charset="2"/>
              </a:rPr>
              <a:t>隐式反馈</a:t>
            </a:r>
            <a:endParaRPr lang="en-US" altLang="zh-CN" sz="2000" dirty="0" smtClean="0"/>
          </a:p>
          <a:p>
            <a:endParaRPr lang="en-US" altLang="zh-CN" sz="2000" dirty="0"/>
          </a:p>
          <a:p>
            <a:r>
              <a:rPr lang="en-US" altLang="zh-CN" sz="2000" dirty="0" smtClean="0"/>
              <a:t>3-when </a:t>
            </a:r>
            <a:r>
              <a:rPr lang="en-US" altLang="zh-CN" sz="2000" dirty="0"/>
              <a:t>we only consider the sequential information of macro interactions in a session and ignore micro-behaviors within macro interactions, the studied problem become session-based </a:t>
            </a:r>
            <a:r>
              <a:rPr lang="en-US" altLang="zh-CN" sz="2000" dirty="0" smtClean="0"/>
              <a:t>recommendations.</a:t>
            </a:r>
          </a:p>
          <a:p>
            <a:r>
              <a:rPr lang="zh-CN" altLang="en-US" sz="2000" dirty="0" smtClean="0"/>
              <a:t>考虑宏观行为的时序信息，不考虑微观行为</a:t>
            </a:r>
            <a:r>
              <a:rPr lang="en-US" altLang="zh-CN" sz="2000" dirty="0"/>
              <a:t> </a:t>
            </a:r>
            <a:r>
              <a:rPr lang="en-US" altLang="zh-CN" sz="2000" dirty="0" smtClean="0">
                <a:sym typeface="Wingdings" panose="05000000000000000000" pitchFamily="2" charset="2"/>
              </a:rPr>
              <a:t> </a:t>
            </a:r>
            <a:r>
              <a:rPr lang="zh-CN" altLang="en-US" sz="2000" dirty="0" smtClean="0">
                <a:sym typeface="Wingdings" panose="05000000000000000000" pitchFamily="2" charset="2"/>
              </a:rPr>
              <a:t>基于回话的推荐</a:t>
            </a:r>
            <a:endParaRPr lang="zh-CN" altLang="en-US" sz="2000" dirty="0"/>
          </a:p>
        </p:txBody>
      </p:sp>
    </p:spTree>
    <p:extLst>
      <p:ext uri="{BB962C8B-B14F-4D97-AF65-F5344CB8AC3E}">
        <p14:creationId xmlns:p14="http://schemas.microsoft.com/office/powerpoint/2010/main" val="133520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438150" y="1104900"/>
            <a:ext cx="5723683" cy="461665"/>
          </a:xfrm>
          <a:prstGeom prst="rect">
            <a:avLst/>
          </a:prstGeom>
          <a:noFill/>
        </p:spPr>
        <p:txBody>
          <a:bodyPr wrap="none" rtlCol="0">
            <a:spAutoFit/>
          </a:bodyPr>
          <a:lstStyle/>
          <a:p>
            <a:r>
              <a:rPr lang="en-US" altLang="zh-CN" sz="2400" dirty="0" smtClean="0"/>
              <a:t>major </a:t>
            </a:r>
            <a:r>
              <a:rPr lang="en-US" altLang="zh-CN" sz="2400" dirty="0"/>
              <a:t>contributions are </a:t>
            </a:r>
            <a:r>
              <a:rPr lang="en-US" altLang="zh-CN" sz="2400" dirty="0" err="1"/>
              <a:t>summarizas</a:t>
            </a:r>
            <a:r>
              <a:rPr lang="en-US" altLang="zh-CN" sz="2400" dirty="0"/>
              <a:t> follows:</a:t>
            </a:r>
            <a:endParaRPr lang="zh-CN" altLang="en-US" sz="2400" dirty="0"/>
          </a:p>
        </p:txBody>
      </p:sp>
      <p:sp>
        <p:nvSpPr>
          <p:cNvPr id="4" name="文本框 3"/>
          <p:cNvSpPr txBox="1"/>
          <p:nvPr/>
        </p:nvSpPr>
        <p:spPr>
          <a:xfrm>
            <a:off x="438151" y="2114550"/>
            <a:ext cx="11172824" cy="3170099"/>
          </a:xfrm>
          <a:prstGeom prst="rect">
            <a:avLst/>
          </a:prstGeom>
          <a:noFill/>
        </p:spPr>
        <p:txBody>
          <a:bodyPr wrap="square" rtlCol="0">
            <a:spAutoFit/>
          </a:bodyPr>
          <a:lstStyle/>
          <a:p>
            <a:r>
              <a:rPr lang="en-US" altLang="zh-CN" sz="2000" dirty="0" smtClean="0"/>
              <a:t>1.We </a:t>
            </a:r>
            <a:r>
              <a:rPr lang="en-US" altLang="zh-CN" sz="2000" dirty="0"/>
              <a:t>uncover the effects of micro behaviors on e-commerce recommendations</a:t>
            </a:r>
            <a:r>
              <a:rPr lang="en-US" altLang="zh-CN" sz="2000" dirty="0" smtClean="0"/>
              <a:t>;</a:t>
            </a:r>
          </a:p>
          <a:p>
            <a:r>
              <a:rPr lang="zh-CN" altLang="en-US" sz="2000" dirty="0" smtClean="0"/>
              <a:t>微观行为</a:t>
            </a:r>
            <a:endParaRPr lang="en-US" altLang="zh-CN" sz="2000" dirty="0" smtClean="0"/>
          </a:p>
          <a:p>
            <a:endParaRPr lang="en-US" altLang="zh-CN" sz="2000" dirty="0"/>
          </a:p>
          <a:p>
            <a:r>
              <a:rPr lang="en-US" altLang="zh-CN" sz="2000" dirty="0" smtClean="0"/>
              <a:t>2.We </a:t>
            </a:r>
            <a:r>
              <a:rPr lang="en-US" altLang="zh-CN" sz="2000" dirty="0"/>
              <a:t>provide a principled approach to capture the sequence of various micro behaviors mathematically</a:t>
            </a:r>
            <a:r>
              <a:rPr lang="en-US" altLang="zh-CN" sz="2000" dirty="0" smtClean="0"/>
              <a:t>;</a:t>
            </a:r>
          </a:p>
          <a:p>
            <a:r>
              <a:rPr lang="zh-CN" altLang="en-US" sz="2000" dirty="0"/>
              <a:t>捕捉各种微观行为的序列</a:t>
            </a:r>
            <a:endParaRPr lang="en-US" altLang="zh-CN" sz="2000" dirty="0" smtClean="0"/>
          </a:p>
          <a:p>
            <a:endParaRPr lang="en-US" altLang="zh-CN" sz="2000" dirty="0"/>
          </a:p>
          <a:p>
            <a:r>
              <a:rPr lang="en-US" altLang="zh-CN" sz="2000" dirty="0" smtClean="0"/>
              <a:t>3.We </a:t>
            </a:r>
            <a:r>
              <a:rPr lang="en-US" altLang="zh-CN" sz="2000" dirty="0"/>
              <a:t>propose an interpretable Recommendation framework from the </a:t>
            </a:r>
            <a:r>
              <a:rPr lang="en-US" altLang="zh-CN" sz="2000" dirty="0" err="1"/>
              <a:t>mIcro</a:t>
            </a:r>
            <a:r>
              <a:rPr lang="en-US" altLang="zh-CN" sz="2000" dirty="0"/>
              <a:t> Behavior perspective RIB, which </a:t>
            </a:r>
            <a:r>
              <a:rPr lang="en-US" altLang="zh-CN" sz="2000" dirty="0" err="1"/>
              <a:t>incorpo</a:t>
            </a:r>
            <a:r>
              <a:rPr lang="en-US" altLang="zh-CN" sz="2000" dirty="0"/>
              <a:t>-rates the sequence of micro behaviors and their correspond-</a:t>
            </a:r>
            <a:r>
              <a:rPr lang="en-US" altLang="zh-CN" sz="2000" dirty="0" err="1"/>
              <a:t>ing</a:t>
            </a:r>
            <a:r>
              <a:rPr lang="en-US" altLang="zh-CN" sz="2000" dirty="0"/>
              <a:t> effects into a coherent model</a:t>
            </a:r>
            <a:r>
              <a:rPr lang="en-US" altLang="zh-CN" sz="2000" dirty="0" smtClean="0"/>
              <a:t>;</a:t>
            </a:r>
          </a:p>
          <a:p>
            <a:r>
              <a:rPr lang="zh-CN" altLang="en-US" sz="2000" dirty="0" smtClean="0"/>
              <a:t>提出了</a:t>
            </a:r>
            <a:r>
              <a:rPr lang="en-US" altLang="zh-CN" sz="2000" dirty="0" smtClean="0"/>
              <a:t>RIB</a:t>
            </a:r>
            <a:r>
              <a:rPr lang="zh-CN" altLang="en-US" sz="2000" dirty="0" smtClean="0"/>
              <a:t>推荐框架</a:t>
            </a:r>
            <a:endParaRPr lang="zh-CN" altLang="en-US" sz="2000" dirty="0"/>
          </a:p>
        </p:txBody>
      </p:sp>
    </p:spTree>
    <p:extLst>
      <p:ext uri="{BB962C8B-B14F-4D97-AF65-F5344CB8AC3E}">
        <p14:creationId xmlns:p14="http://schemas.microsoft.com/office/powerpoint/2010/main" val="626920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3" name="文本框 2"/>
          <p:cNvSpPr txBox="1"/>
          <p:nvPr/>
        </p:nvSpPr>
        <p:spPr>
          <a:xfrm>
            <a:off x="3261994" y="101569"/>
            <a:ext cx="1826141" cy="584775"/>
          </a:xfrm>
          <a:prstGeom prst="rect">
            <a:avLst/>
          </a:prstGeom>
          <a:noFill/>
        </p:spPr>
        <p:txBody>
          <a:bodyPr wrap="none" rtlCol="0">
            <a:spAutoFit/>
          </a:bodyPr>
          <a:lstStyle/>
          <a:p>
            <a:r>
              <a:rPr lang="zh-CN" altLang="en-US" sz="3200" dirty="0" smtClean="0">
                <a:solidFill>
                  <a:schemeClr val="bg1"/>
                </a:solidFill>
              </a:rPr>
              <a:t>数据分析</a:t>
            </a:r>
            <a:endParaRPr lang="zh-CN" altLang="en-US" sz="3200" dirty="0">
              <a:solidFill>
                <a:schemeClr val="bg1"/>
              </a:solidFill>
            </a:endParaRPr>
          </a:p>
        </p:txBody>
      </p:sp>
      <p:sp>
        <p:nvSpPr>
          <p:cNvPr id="2" name="文本框 1"/>
          <p:cNvSpPr txBox="1"/>
          <p:nvPr/>
        </p:nvSpPr>
        <p:spPr>
          <a:xfrm>
            <a:off x="264876" y="1029240"/>
            <a:ext cx="11222274" cy="1323439"/>
          </a:xfrm>
          <a:prstGeom prst="rect">
            <a:avLst/>
          </a:prstGeom>
          <a:noFill/>
        </p:spPr>
        <p:txBody>
          <a:bodyPr wrap="square" rtlCol="0">
            <a:spAutoFit/>
          </a:bodyPr>
          <a:lstStyle/>
          <a:p>
            <a:r>
              <a:rPr lang="en-US" altLang="zh-CN" sz="2000" dirty="0" smtClean="0"/>
              <a:t>the </a:t>
            </a:r>
            <a:r>
              <a:rPr lang="en-US" altLang="zh-CN" sz="2000" dirty="0"/>
              <a:t>problem we want to study in this work is formally stated as: </a:t>
            </a:r>
            <a:endParaRPr lang="en-US" altLang="zh-CN" sz="2000" dirty="0" smtClean="0"/>
          </a:p>
          <a:p>
            <a:r>
              <a:rPr lang="en-US" altLang="zh-CN" sz="2000" dirty="0" smtClean="0"/>
              <a:t>Given </a:t>
            </a:r>
            <a:r>
              <a:rPr lang="en-US" altLang="zh-CN" sz="2000" dirty="0"/>
              <a:t>their historical data of a </a:t>
            </a:r>
            <a:r>
              <a:rPr lang="en-US" altLang="zh-CN" sz="2000" dirty="0" smtClean="0"/>
              <a:t>set of </a:t>
            </a:r>
            <a:r>
              <a:rPr lang="en-US" altLang="zh-CN" sz="2000" dirty="0"/>
              <a:t>users, i.e., sequences of tuples (or micro behaviors) (pi , </a:t>
            </a:r>
            <a:r>
              <a:rPr lang="en-US" altLang="zh-CN" sz="2000" dirty="0" err="1"/>
              <a:t>aj</a:t>
            </a:r>
            <a:r>
              <a:rPr lang="en-US" altLang="zh-CN" sz="2000" dirty="0"/>
              <a:t> , </a:t>
            </a:r>
            <a:r>
              <a:rPr lang="en-US" altLang="zh-CN" sz="2000" dirty="0" err="1"/>
              <a:t>dk</a:t>
            </a:r>
            <a:r>
              <a:rPr lang="en-US" altLang="zh-CN" sz="2000" dirty="0"/>
              <a:t> </a:t>
            </a:r>
            <a:r>
              <a:rPr lang="en-US" altLang="zh-CN" sz="2000" dirty="0" smtClean="0"/>
              <a:t>)</a:t>
            </a:r>
          </a:p>
          <a:p>
            <a:r>
              <a:rPr lang="en-US" altLang="zh-CN" sz="2000" dirty="0" smtClean="0"/>
              <a:t>we </a:t>
            </a:r>
            <a:r>
              <a:rPr lang="en-US" altLang="zh-CN" sz="2000" dirty="0"/>
              <a:t>aim to build a recommender system that can suggest the next product for each user which she is interested in.</a:t>
            </a:r>
            <a:endParaRPr lang="zh-CN" altLang="en-US" sz="2000" dirty="0"/>
          </a:p>
        </p:txBody>
      </p:sp>
      <p:sp>
        <p:nvSpPr>
          <p:cNvPr id="4" name="文本框 3"/>
          <p:cNvSpPr txBox="1"/>
          <p:nvPr/>
        </p:nvSpPr>
        <p:spPr>
          <a:xfrm>
            <a:off x="267412" y="2676525"/>
            <a:ext cx="11732699" cy="3631763"/>
          </a:xfrm>
          <a:prstGeom prst="rect">
            <a:avLst/>
          </a:prstGeom>
          <a:noFill/>
        </p:spPr>
        <p:txBody>
          <a:bodyPr wrap="none" rtlCol="0">
            <a:spAutoFit/>
          </a:bodyPr>
          <a:lstStyle/>
          <a:p>
            <a:pPr>
              <a:lnSpc>
                <a:spcPct val="150000"/>
              </a:lnSpc>
            </a:pPr>
            <a:r>
              <a:rPr lang="zh-CN" altLang="en-US" sz="2000" dirty="0"/>
              <a:t>因此</a:t>
            </a:r>
            <a:r>
              <a:rPr lang="zh-CN" altLang="en-US" sz="2000" dirty="0" smtClean="0"/>
              <a:t>，有</a:t>
            </a:r>
            <a:r>
              <a:rPr lang="zh-CN" altLang="en-US" sz="2000" dirty="0"/>
              <a:t>如下的符号定义</a:t>
            </a:r>
            <a:r>
              <a:rPr lang="zh-CN" altLang="en-US" sz="2000" dirty="0" smtClean="0"/>
              <a:t>：</a:t>
            </a:r>
            <a:endParaRPr lang="zh-CN" altLang="en-US" sz="2000" dirty="0"/>
          </a:p>
          <a:p>
            <a:pPr>
              <a:lnSpc>
                <a:spcPct val="150000"/>
              </a:lnSpc>
            </a:pPr>
            <a:r>
              <a:rPr lang="en-US" altLang="zh-CN" sz="2000" dirty="0"/>
              <a:t>P={p1,p2,..,pN}</a:t>
            </a:r>
            <a:r>
              <a:rPr lang="zh-CN" altLang="en-US" sz="2000" dirty="0"/>
              <a:t>代表</a:t>
            </a:r>
            <a:r>
              <a:rPr lang="en-US" altLang="zh-CN" sz="2000" dirty="0"/>
              <a:t>N</a:t>
            </a:r>
            <a:r>
              <a:rPr lang="zh-CN" altLang="en-US" sz="2000" dirty="0"/>
              <a:t>个不同的商品。</a:t>
            </a:r>
            <a:br>
              <a:rPr lang="zh-CN" altLang="en-US" sz="2000" dirty="0"/>
            </a:br>
            <a:r>
              <a:rPr lang="en-US" altLang="zh-CN" sz="2000" dirty="0"/>
              <a:t>A={a1,a2,...,</a:t>
            </a:r>
            <a:r>
              <a:rPr lang="en-US" altLang="zh-CN" sz="2000" dirty="0" err="1"/>
              <a:t>aM</a:t>
            </a:r>
            <a:r>
              <a:rPr lang="en-US" altLang="zh-CN" sz="2000" dirty="0"/>
              <a:t>}</a:t>
            </a:r>
            <a:r>
              <a:rPr lang="zh-CN" altLang="en-US" sz="2000" dirty="0"/>
              <a:t>代表</a:t>
            </a:r>
            <a:r>
              <a:rPr lang="en-US" altLang="zh-CN" sz="2000" dirty="0"/>
              <a:t>M</a:t>
            </a:r>
            <a:r>
              <a:rPr lang="zh-CN" altLang="en-US" sz="2000" dirty="0"/>
              <a:t>种不同的行为。</a:t>
            </a:r>
            <a:br>
              <a:rPr lang="zh-CN" altLang="en-US" sz="2000" dirty="0"/>
            </a:br>
            <a:r>
              <a:rPr lang="en-US" altLang="zh-CN" sz="2000" dirty="0"/>
              <a:t>D={d1,d2,...,</a:t>
            </a:r>
            <a:r>
              <a:rPr lang="en-US" altLang="zh-CN" sz="2000" dirty="0" err="1"/>
              <a:t>dK</a:t>
            </a:r>
            <a:r>
              <a:rPr lang="en-US" altLang="zh-CN" sz="2000" dirty="0"/>
              <a:t>}</a:t>
            </a:r>
            <a:r>
              <a:rPr lang="zh-CN" altLang="en-US" sz="2000" dirty="0"/>
              <a:t>表示将停留时间分为</a:t>
            </a:r>
            <a:r>
              <a:rPr lang="en-US" altLang="zh-CN" sz="2000" dirty="0"/>
              <a:t>K</a:t>
            </a:r>
            <a:r>
              <a:rPr lang="zh-CN" altLang="en-US" sz="2000" dirty="0"/>
              <a:t>档</a:t>
            </a:r>
            <a:r>
              <a:rPr lang="zh-CN" altLang="en-US" sz="2000" dirty="0" smtClean="0"/>
              <a:t>。</a:t>
            </a:r>
            <a:endParaRPr lang="en-US" altLang="zh-CN" sz="2000" dirty="0" smtClean="0"/>
          </a:p>
          <a:p>
            <a:pPr>
              <a:lnSpc>
                <a:spcPct val="150000"/>
              </a:lnSpc>
            </a:pPr>
            <a:endParaRPr lang="zh-CN" altLang="en-US" sz="2000" dirty="0"/>
          </a:p>
          <a:p>
            <a:pPr>
              <a:lnSpc>
                <a:spcPct val="150000"/>
              </a:lnSpc>
            </a:pPr>
            <a:r>
              <a:rPr lang="zh-CN" altLang="en-US" sz="2000" dirty="0" smtClean="0"/>
              <a:t>用</a:t>
            </a:r>
            <a:r>
              <a:rPr lang="zh-CN" altLang="en-US" sz="2000" dirty="0"/>
              <a:t>户的每一次行为可以表示为</a:t>
            </a:r>
            <a:r>
              <a:rPr lang="en-US" altLang="zh-CN" sz="2000" dirty="0"/>
              <a:t>(</a:t>
            </a:r>
            <a:r>
              <a:rPr lang="en-US" altLang="zh-CN" sz="2000" dirty="0" err="1" smtClean="0"/>
              <a:t>pi,aj,dk</a:t>
            </a:r>
            <a:r>
              <a:rPr lang="en-US" altLang="zh-CN" sz="2000" dirty="0" smtClean="0"/>
              <a:t>)</a:t>
            </a:r>
            <a:r>
              <a:rPr lang="zh-CN" altLang="en-US" sz="2000" dirty="0" smtClean="0"/>
              <a:t>三元组，</a:t>
            </a:r>
            <a:r>
              <a:rPr lang="zh-CN" altLang="en-US" sz="2000" dirty="0"/>
              <a:t>即用户在在商品</a:t>
            </a:r>
            <a:r>
              <a:rPr lang="en-US" altLang="zh-CN" sz="2000" dirty="0"/>
              <a:t>pi</a:t>
            </a:r>
            <a:r>
              <a:rPr lang="zh-CN" altLang="en-US" sz="2000" dirty="0"/>
              <a:t>上有过</a:t>
            </a:r>
            <a:r>
              <a:rPr lang="en-US" altLang="zh-CN" sz="2000" dirty="0" err="1"/>
              <a:t>aj</a:t>
            </a:r>
            <a:r>
              <a:rPr lang="zh-CN" altLang="en-US" sz="2000" dirty="0"/>
              <a:t>行为，并花费了</a:t>
            </a:r>
            <a:r>
              <a:rPr lang="en-US" altLang="zh-CN" sz="2000" dirty="0" err="1"/>
              <a:t>dk</a:t>
            </a:r>
            <a:r>
              <a:rPr lang="zh-CN" altLang="en-US" sz="2000" dirty="0"/>
              <a:t>档的时间。</a:t>
            </a:r>
          </a:p>
          <a:p>
            <a:pPr>
              <a:lnSpc>
                <a:spcPct val="150000"/>
              </a:lnSpc>
            </a:pPr>
            <a:r>
              <a:rPr lang="zh-CN" altLang="en-US" sz="2000" dirty="0"/>
              <a:t>我们的推荐问题就变为了，基于用户的行为序列</a:t>
            </a:r>
            <a:r>
              <a:rPr lang="en-US" altLang="zh-CN" sz="2000" dirty="0"/>
              <a:t>(</a:t>
            </a:r>
            <a:r>
              <a:rPr lang="en-US" altLang="zh-CN" sz="2000" dirty="0" err="1"/>
              <a:t>pi,aj,dk</a:t>
            </a:r>
            <a:r>
              <a:rPr lang="en-US" altLang="zh-CN" sz="2000" dirty="0"/>
              <a:t>)</a:t>
            </a:r>
            <a:r>
              <a:rPr lang="zh-CN" altLang="en-US" sz="2000" dirty="0"/>
              <a:t>，来预测用户下一个可能感兴趣的物品。</a:t>
            </a:r>
          </a:p>
          <a:p>
            <a:endParaRPr lang="zh-CN" altLang="en-US" sz="2000" dirty="0"/>
          </a:p>
        </p:txBody>
      </p:sp>
    </p:spTree>
    <p:extLst>
      <p:ext uri="{BB962C8B-B14F-4D97-AF65-F5344CB8AC3E}">
        <p14:creationId xmlns:p14="http://schemas.microsoft.com/office/powerpoint/2010/main" val="32662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5991225" y="755788"/>
            <a:ext cx="5538281" cy="707886"/>
          </a:xfrm>
          <a:prstGeom prst="rect">
            <a:avLst/>
          </a:prstGeom>
          <a:noFill/>
        </p:spPr>
        <p:txBody>
          <a:bodyPr wrap="square" rtlCol="0">
            <a:spAutoFit/>
          </a:bodyPr>
          <a:lstStyle/>
          <a:p>
            <a:r>
              <a:rPr lang="zh-CN" altLang="en-US" sz="2000" dirty="0"/>
              <a:t>论文收集的信息包含以下四个方面：</a:t>
            </a:r>
          </a:p>
          <a:p>
            <a:endParaRPr lang="zh-CN" altLang="en-US" sz="2000" dirty="0"/>
          </a:p>
        </p:txBody>
      </p:sp>
      <p:sp>
        <p:nvSpPr>
          <p:cNvPr id="4" name="文本框 3"/>
          <p:cNvSpPr txBox="1"/>
          <p:nvPr/>
        </p:nvSpPr>
        <p:spPr>
          <a:xfrm>
            <a:off x="6096000" y="1302774"/>
            <a:ext cx="5505450" cy="2308324"/>
          </a:xfrm>
          <a:prstGeom prst="rect">
            <a:avLst/>
          </a:prstGeom>
          <a:noFill/>
        </p:spPr>
        <p:txBody>
          <a:bodyPr wrap="square" rtlCol="0">
            <a:spAutoFit/>
          </a:bodyPr>
          <a:lstStyle/>
          <a:p>
            <a:r>
              <a:rPr lang="en-US" altLang="zh-CN" dirty="0"/>
              <a:t>Click Source</a:t>
            </a:r>
            <a:r>
              <a:rPr lang="zh-CN" altLang="en-US" dirty="0"/>
              <a:t>：用户进入商品页的渠道，如主页、搜索页、购物车页、促销页等等。不同的渠道表明了用户不同的偏好，如用户从主页进入到商品页，用户也许只是想随便看看，但如果用户从搜索页进入到商品页，那么在一定程度上说明用户是有明确需求的。</a:t>
            </a:r>
          </a:p>
          <a:p>
            <a:r>
              <a:rPr lang="zh-CN" altLang="en-US" dirty="0"/>
              <a:t>渠道包</a:t>
            </a:r>
            <a:r>
              <a:rPr lang="zh-CN" altLang="en-US" dirty="0" smtClean="0"/>
              <a:t>含五种：</a:t>
            </a:r>
            <a:r>
              <a:rPr lang="zh-CN" altLang="en-US" dirty="0" smtClean="0">
                <a:solidFill>
                  <a:schemeClr val="accent4">
                    <a:lumMod val="50000"/>
                  </a:schemeClr>
                </a:solidFill>
              </a:rPr>
              <a:t>主</a:t>
            </a:r>
            <a:r>
              <a:rPr lang="zh-CN" altLang="en-US" dirty="0">
                <a:solidFill>
                  <a:schemeClr val="accent4">
                    <a:lumMod val="50000"/>
                  </a:schemeClr>
                </a:solidFill>
              </a:rPr>
              <a:t>页、类别页、促销页、购物车、搜索结果列表</a:t>
            </a:r>
            <a:r>
              <a:rPr lang="zh-CN" altLang="en-US" dirty="0"/>
              <a:t>：</a:t>
            </a:r>
          </a:p>
          <a:p>
            <a:endParaRPr lang="zh-CN" altLang="en-US" dirty="0"/>
          </a:p>
        </p:txBody>
      </p:sp>
      <p:pic>
        <p:nvPicPr>
          <p:cNvPr id="7" name="图片 6"/>
          <p:cNvPicPr>
            <a:picLocks noChangeAspect="1"/>
          </p:cNvPicPr>
          <p:nvPr/>
        </p:nvPicPr>
        <p:blipFill>
          <a:blip r:embed="rId4"/>
          <a:stretch>
            <a:fillRect/>
          </a:stretch>
        </p:blipFill>
        <p:spPr>
          <a:xfrm>
            <a:off x="433386" y="804481"/>
            <a:ext cx="4614863" cy="5826587"/>
          </a:xfrm>
          <a:prstGeom prst="rect">
            <a:avLst/>
          </a:prstGeom>
        </p:spPr>
      </p:pic>
      <p:sp>
        <p:nvSpPr>
          <p:cNvPr id="8" name="文本框 7"/>
          <p:cNvSpPr txBox="1"/>
          <p:nvPr/>
        </p:nvSpPr>
        <p:spPr>
          <a:xfrm>
            <a:off x="6096000" y="3343275"/>
            <a:ext cx="6209489" cy="1477328"/>
          </a:xfrm>
          <a:prstGeom prst="rect">
            <a:avLst/>
          </a:prstGeom>
          <a:noFill/>
        </p:spPr>
        <p:txBody>
          <a:bodyPr wrap="square" rtlCol="0">
            <a:spAutoFit/>
          </a:bodyPr>
          <a:lstStyle/>
          <a:p>
            <a:r>
              <a:rPr lang="en-US" altLang="zh-CN" dirty="0"/>
              <a:t>Browsing Modules</a:t>
            </a:r>
            <a:r>
              <a:rPr lang="zh-CN" altLang="en-US" dirty="0"/>
              <a:t>：这里是说在商品页，用户浏览的主要模块，比如商品详情介绍、商品评论、规格。</a:t>
            </a:r>
          </a:p>
          <a:p>
            <a:r>
              <a:rPr lang="zh-CN" altLang="en-US" dirty="0"/>
              <a:t>模块这里分了三种，如下图，分别为</a:t>
            </a:r>
            <a:r>
              <a:rPr lang="zh-CN" altLang="en-US" dirty="0">
                <a:solidFill>
                  <a:schemeClr val="accent4">
                    <a:lumMod val="50000"/>
                  </a:schemeClr>
                </a:solidFill>
              </a:rPr>
              <a:t>商品评论、商品规格属性、一直浏览到最底部</a:t>
            </a:r>
            <a:r>
              <a:rPr lang="en-US" altLang="zh-CN" dirty="0"/>
              <a:t>(</a:t>
            </a:r>
            <a:r>
              <a:rPr lang="zh-CN" altLang="en-US" dirty="0"/>
              <a:t>即所有的都浏览了</a:t>
            </a:r>
            <a:r>
              <a:rPr lang="en-US" altLang="zh-CN" dirty="0" smtClean="0"/>
              <a:t>)</a:t>
            </a:r>
            <a:endParaRPr lang="zh-CN" altLang="en-US" dirty="0"/>
          </a:p>
          <a:p>
            <a:endParaRPr lang="zh-CN" altLang="en-US" dirty="0"/>
          </a:p>
        </p:txBody>
      </p:sp>
      <p:sp>
        <p:nvSpPr>
          <p:cNvPr id="9" name="文本框 8"/>
          <p:cNvSpPr txBox="1"/>
          <p:nvPr/>
        </p:nvSpPr>
        <p:spPr>
          <a:xfrm>
            <a:off x="6096000" y="4752975"/>
            <a:ext cx="6063169" cy="1200329"/>
          </a:xfrm>
          <a:prstGeom prst="rect">
            <a:avLst/>
          </a:prstGeom>
          <a:noFill/>
        </p:spPr>
        <p:txBody>
          <a:bodyPr wrap="square" rtlCol="0">
            <a:spAutoFit/>
          </a:bodyPr>
          <a:lstStyle/>
          <a:p>
            <a:r>
              <a:rPr lang="en-US" altLang="zh-CN" dirty="0"/>
              <a:t>Cart and Order:</a:t>
            </a:r>
            <a:r>
              <a:rPr lang="zh-CN" altLang="en-US" dirty="0">
                <a:solidFill>
                  <a:schemeClr val="accent4">
                    <a:lumMod val="50000"/>
                  </a:schemeClr>
                </a:solidFill>
              </a:rPr>
              <a:t>加购和下单行为。</a:t>
            </a:r>
            <a:r>
              <a:rPr lang="zh-CN" altLang="en-US" dirty="0"/>
              <a:t>这里特别提到的一点是，产品属性不同，代表的复购可能性不同，如用户刚买了一些小吃，那么他极有可能在短时间内再买一次，但是如果刚买了一个电视机，那么他基本不会在短时间内再买一次。</a:t>
            </a:r>
          </a:p>
        </p:txBody>
      </p:sp>
      <p:sp>
        <p:nvSpPr>
          <p:cNvPr id="10" name="文本框 9"/>
          <p:cNvSpPr txBox="1"/>
          <p:nvPr/>
        </p:nvSpPr>
        <p:spPr>
          <a:xfrm>
            <a:off x="6096000" y="6146347"/>
            <a:ext cx="3876189" cy="369332"/>
          </a:xfrm>
          <a:prstGeom prst="rect">
            <a:avLst/>
          </a:prstGeom>
          <a:noFill/>
        </p:spPr>
        <p:txBody>
          <a:bodyPr wrap="none" rtlCol="0">
            <a:spAutoFit/>
          </a:bodyPr>
          <a:lstStyle/>
          <a:p>
            <a:r>
              <a:rPr lang="en-US" altLang="zh-CN" dirty="0" smtClean="0"/>
              <a:t>Dwell time</a:t>
            </a:r>
            <a:r>
              <a:rPr lang="zh-CN" altLang="en-US" dirty="0" smtClean="0"/>
              <a:t>：</a:t>
            </a:r>
            <a:r>
              <a:rPr lang="zh-CN" altLang="en-US" dirty="0"/>
              <a:t>停留时间这里划分了</a:t>
            </a:r>
            <a:r>
              <a:rPr lang="en-US" altLang="zh-CN" dirty="0"/>
              <a:t>5</a:t>
            </a:r>
            <a:r>
              <a:rPr lang="zh-CN" altLang="en-US" dirty="0"/>
              <a:t>档</a:t>
            </a:r>
          </a:p>
        </p:txBody>
      </p:sp>
    </p:spTree>
    <p:extLst>
      <p:ext uri="{BB962C8B-B14F-4D97-AF65-F5344CB8AC3E}">
        <p14:creationId xmlns:p14="http://schemas.microsoft.com/office/powerpoint/2010/main" val="395463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sp>
        <p:nvSpPr>
          <p:cNvPr id="2" name="文本框 1"/>
          <p:cNvSpPr txBox="1"/>
          <p:nvPr/>
        </p:nvSpPr>
        <p:spPr>
          <a:xfrm>
            <a:off x="161925" y="857250"/>
            <a:ext cx="5262979" cy="369332"/>
          </a:xfrm>
          <a:prstGeom prst="rect">
            <a:avLst/>
          </a:prstGeom>
          <a:noFill/>
        </p:spPr>
        <p:txBody>
          <a:bodyPr wrap="none" rtlCol="0">
            <a:spAutoFit/>
          </a:bodyPr>
          <a:lstStyle/>
          <a:p>
            <a:r>
              <a:rPr lang="zh-CN" altLang="en-US" dirty="0" smtClean="0"/>
              <a:t>定义基</a:t>
            </a:r>
            <a:r>
              <a:rPr lang="zh-CN" altLang="en-US" dirty="0"/>
              <a:t>础的数据之后，作</a:t>
            </a:r>
            <a:r>
              <a:rPr lang="zh-CN" altLang="en-US" dirty="0" smtClean="0"/>
              <a:t>者对数据进行了基</a:t>
            </a:r>
            <a:r>
              <a:rPr lang="zh-CN" altLang="en-US" dirty="0"/>
              <a:t>础分析</a:t>
            </a:r>
          </a:p>
        </p:txBody>
      </p:sp>
      <p:pic>
        <p:nvPicPr>
          <p:cNvPr id="3" name="图片 2"/>
          <p:cNvPicPr>
            <a:picLocks noChangeAspect="1"/>
          </p:cNvPicPr>
          <p:nvPr/>
        </p:nvPicPr>
        <p:blipFill>
          <a:blip r:embed="rId4"/>
          <a:stretch>
            <a:fillRect/>
          </a:stretch>
        </p:blipFill>
        <p:spPr>
          <a:xfrm>
            <a:off x="317062" y="1412385"/>
            <a:ext cx="4952704" cy="3171826"/>
          </a:xfrm>
          <a:prstGeom prst="rect">
            <a:avLst/>
          </a:prstGeom>
        </p:spPr>
      </p:pic>
      <p:pic>
        <p:nvPicPr>
          <p:cNvPr id="5" name="图片 4"/>
          <p:cNvPicPr>
            <a:picLocks noChangeAspect="1"/>
          </p:cNvPicPr>
          <p:nvPr/>
        </p:nvPicPr>
        <p:blipFill>
          <a:blip r:embed="rId5"/>
          <a:stretch>
            <a:fillRect/>
          </a:stretch>
        </p:blipFill>
        <p:spPr>
          <a:xfrm>
            <a:off x="5995987" y="1283798"/>
            <a:ext cx="5591175" cy="3429000"/>
          </a:xfrm>
          <a:prstGeom prst="rect">
            <a:avLst/>
          </a:prstGeom>
        </p:spPr>
      </p:pic>
      <p:sp>
        <p:nvSpPr>
          <p:cNvPr id="4" name="文本框 3"/>
          <p:cNvSpPr txBox="1"/>
          <p:nvPr/>
        </p:nvSpPr>
        <p:spPr>
          <a:xfrm>
            <a:off x="161925" y="4898601"/>
            <a:ext cx="6000750" cy="1477328"/>
          </a:xfrm>
          <a:prstGeom prst="rect">
            <a:avLst/>
          </a:prstGeom>
          <a:noFill/>
        </p:spPr>
        <p:txBody>
          <a:bodyPr wrap="square" rtlCol="0">
            <a:spAutoFit/>
          </a:bodyPr>
          <a:lstStyle/>
          <a:p>
            <a:r>
              <a:rPr lang="zh-CN" altLang="en-US" dirty="0"/>
              <a:t>从</a:t>
            </a:r>
            <a:r>
              <a:rPr lang="en-US" altLang="zh-CN" dirty="0"/>
              <a:t>Click Source</a:t>
            </a:r>
            <a:r>
              <a:rPr lang="zh-CN" altLang="en-US" dirty="0"/>
              <a:t>来看，通过促销页和购物车页进入商品页，随后完成下单转化的比例最高</a:t>
            </a:r>
            <a:r>
              <a:rPr lang="zh-CN" altLang="en-US" dirty="0" smtClean="0"/>
              <a:t>。</a:t>
            </a:r>
            <a:endParaRPr lang="en-US" altLang="zh-CN" dirty="0" smtClean="0"/>
          </a:p>
          <a:p>
            <a:r>
              <a:rPr lang="zh-CN" altLang="en-US" dirty="0" smtClean="0"/>
              <a:t>从</a:t>
            </a:r>
            <a:r>
              <a:rPr lang="en-US" altLang="zh-CN" dirty="0"/>
              <a:t>Browsing Modules</a:t>
            </a:r>
            <a:r>
              <a:rPr lang="zh-CN" altLang="en-US" dirty="0"/>
              <a:t>来看，如果用户阅读了评论、规格活着滑倒了底部的话，其转化率也会高于只浏览商品详</a:t>
            </a:r>
            <a:r>
              <a:rPr lang="zh-CN" altLang="en-US" dirty="0" smtClean="0"/>
              <a:t>情</a:t>
            </a:r>
            <a:endParaRPr lang="en-US" altLang="zh-CN" dirty="0" smtClean="0"/>
          </a:p>
          <a:p>
            <a:r>
              <a:rPr lang="zh-CN" altLang="en-US" dirty="0" smtClean="0"/>
              <a:t>从</a:t>
            </a:r>
            <a:r>
              <a:rPr lang="zh-CN" altLang="en-US" dirty="0"/>
              <a:t>购物车页面直接下单，转化率最高。</a:t>
            </a:r>
          </a:p>
        </p:txBody>
      </p:sp>
      <p:sp>
        <p:nvSpPr>
          <p:cNvPr id="7" name="文本框 6"/>
          <p:cNvSpPr txBox="1"/>
          <p:nvPr/>
        </p:nvSpPr>
        <p:spPr>
          <a:xfrm>
            <a:off x="6724650" y="5095875"/>
            <a:ext cx="5172278" cy="923330"/>
          </a:xfrm>
          <a:prstGeom prst="rect">
            <a:avLst/>
          </a:prstGeom>
          <a:noFill/>
        </p:spPr>
        <p:txBody>
          <a:bodyPr wrap="square" rtlCol="0">
            <a:spAutoFit/>
          </a:bodyPr>
          <a:lstStyle/>
          <a:p>
            <a:r>
              <a:rPr lang="zh-CN" altLang="en-US" dirty="0" smtClean="0"/>
              <a:t>展</a:t>
            </a:r>
            <a:r>
              <a:rPr lang="zh-CN" altLang="en-US" dirty="0"/>
              <a:t>示了商品页入口和浏览模块之间的关系，如果用户从搜索列表页进入到商品页的话，他有更高的概率阅读商品的评论和规格。</a:t>
            </a:r>
          </a:p>
        </p:txBody>
      </p:sp>
    </p:spTree>
    <p:extLst>
      <p:ext uri="{BB962C8B-B14F-4D97-AF65-F5344CB8AC3E}">
        <p14:creationId xmlns:p14="http://schemas.microsoft.com/office/powerpoint/2010/main" val="311523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Effect>
                      <a14:sharpenSoften amount="5000"/>
                    </a14:imgEffect>
                  </a14:imgLayer>
                </a14:imgProps>
              </a:ext>
            </a:extLst>
          </a:blip>
          <a:stretch>
            <a:fillRect/>
          </a:stretch>
        </p:blipFill>
        <p:spPr>
          <a:xfrm>
            <a:off x="0" y="1"/>
            <a:ext cx="12192000" cy="705393"/>
          </a:xfrm>
          <a:prstGeom prst="rect">
            <a:avLst/>
          </a:prstGeom>
          <a:solidFill>
            <a:srgbClr val="005825">
              <a:alpha val="75000"/>
            </a:srgbClr>
          </a:solidFill>
        </p:spPr>
      </p:pic>
      <p:pic>
        <p:nvPicPr>
          <p:cNvPr id="3" name="图片 2"/>
          <p:cNvPicPr>
            <a:picLocks noChangeAspect="1"/>
          </p:cNvPicPr>
          <p:nvPr/>
        </p:nvPicPr>
        <p:blipFill>
          <a:blip r:embed="rId4"/>
          <a:stretch>
            <a:fillRect/>
          </a:stretch>
        </p:blipFill>
        <p:spPr>
          <a:xfrm>
            <a:off x="923925" y="719088"/>
            <a:ext cx="3737296" cy="3743556"/>
          </a:xfrm>
          <a:prstGeom prst="rect">
            <a:avLst/>
          </a:prstGeom>
        </p:spPr>
      </p:pic>
      <p:pic>
        <p:nvPicPr>
          <p:cNvPr id="2" name="图片 1"/>
          <p:cNvPicPr>
            <a:picLocks noChangeAspect="1"/>
          </p:cNvPicPr>
          <p:nvPr/>
        </p:nvPicPr>
        <p:blipFill>
          <a:blip r:embed="rId5"/>
          <a:stretch>
            <a:fillRect/>
          </a:stretch>
        </p:blipFill>
        <p:spPr>
          <a:xfrm>
            <a:off x="6029325" y="754976"/>
            <a:ext cx="3887583" cy="3660705"/>
          </a:xfrm>
          <a:prstGeom prst="rect">
            <a:avLst/>
          </a:prstGeom>
        </p:spPr>
      </p:pic>
      <p:sp>
        <p:nvSpPr>
          <p:cNvPr id="4" name="文本框 3"/>
          <p:cNvSpPr txBox="1"/>
          <p:nvPr/>
        </p:nvSpPr>
        <p:spPr>
          <a:xfrm>
            <a:off x="6096000" y="4462644"/>
            <a:ext cx="4410075" cy="923330"/>
          </a:xfrm>
          <a:prstGeom prst="rect">
            <a:avLst/>
          </a:prstGeom>
          <a:noFill/>
        </p:spPr>
        <p:txBody>
          <a:bodyPr wrap="square" rtlCol="0">
            <a:spAutoFit/>
          </a:bodyPr>
          <a:lstStyle/>
          <a:p>
            <a:r>
              <a:rPr lang="zh-CN" altLang="en-US" dirty="0"/>
              <a:t>用户通过搜索结果页进入到商品详情页后，停留时间更长，如果通过类别页进入商品页，停留时间较短。</a:t>
            </a:r>
          </a:p>
        </p:txBody>
      </p:sp>
      <p:sp>
        <p:nvSpPr>
          <p:cNvPr id="5" name="文本框 4"/>
          <p:cNvSpPr txBox="1"/>
          <p:nvPr/>
        </p:nvSpPr>
        <p:spPr>
          <a:xfrm>
            <a:off x="923925" y="4476338"/>
            <a:ext cx="4933950" cy="923330"/>
          </a:xfrm>
          <a:prstGeom prst="rect">
            <a:avLst/>
          </a:prstGeom>
          <a:noFill/>
        </p:spPr>
        <p:txBody>
          <a:bodyPr wrap="square" rtlCol="0">
            <a:spAutoFit/>
          </a:bodyPr>
          <a:lstStyle/>
          <a:p>
            <a:r>
              <a:rPr lang="zh-CN" altLang="en-US" dirty="0"/>
              <a:t>在一定的范围内，转化率随着停留时间增加而增加，当停留时间超过了一定的范围，再提升停留时间，转化率反而开始下降。</a:t>
            </a:r>
          </a:p>
        </p:txBody>
      </p:sp>
      <p:sp>
        <p:nvSpPr>
          <p:cNvPr id="7" name="文本框 6"/>
          <p:cNvSpPr txBox="1"/>
          <p:nvPr/>
        </p:nvSpPr>
        <p:spPr>
          <a:xfrm>
            <a:off x="923925" y="5857875"/>
            <a:ext cx="5493812" cy="923330"/>
          </a:xfrm>
          <a:prstGeom prst="rect">
            <a:avLst/>
          </a:prstGeom>
          <a:noFill/>
        </p:spPr>
        <p:txBody>
          <a:bodyPr wrap="none" rtlCol="0">
            <a:spAutoFit/>
          </a:bodyPr>
          <a:lstStyle/>
          <a:p>
            <a:r>
              <a:rPr lang="zh-CN" altLang="en-US" dirty="0"/>
              <a:t>通过上面</a:t>
            </a:r>
            <a:r>
              <a:rPr lang="zh-CN" altLang="en-US" dirty="0" smtClean="0"/>
              <a:t>的数据分</a:t>
            </a:r>
            <a:r>
              <a:rPr lang="zh-CN" altLang="en-US" dirty="0"/>
              <a:t>析，我们发现了两个主要的结论：</a:t>
            </a:r>
          </a:p>
          <a:p>
            <a:r>
              <a:rPr lang="en-US" altLang="zh-CN" dirty="0"/>
              <a:t>1</a:t>
            </a:r>
            <a:r>
              <a:rPr lang="zh-CN" altLang="en-US" dirty="0"/>
              <a:t>）微观行为是相互关联的</a:t>
            </a:r>
          </a:p>
          <a:p>
            <a:r>
              <a:rPr lang="en-US" altLang="zh-CN" dirty="0"/>
              <a:t>2</a:t>
            </a:r>
            <a:r>
              <a:rPr lang="zh-CN" altLang="en-US" dirty="0"/>
              <a:t>）不同的微观行为，对于转化的影响是不同的。</a:t>
            </a:r>
          </a:p>
        </p:txBody>
      </p:sp>
    </p:spTree>
    <p:extLst>
      <p:ext uri="{BB962C8B-B14F-4D97-AF65-F5344CB8AC3E}">
        <p14:creationId xmlns:p14="http://schemas.microsoft.com/office/powerpoint/2010/main" val="2594261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2378</TotalTime>
  <Words>3664</Words>
  <Application>Microsoft Office PowerPoint</Application>
  <PresentationFormat>宽屏</PresentationFormat>
  <Paragraphs>144</Paragraphs>
  <Slides>25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Century Gothic</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汪 建旭</cp:lastModifiedBy>
  <cp:revision>192</cp:revision>
  <dcterms:created xsi:type="dcterms:W3CDTF">2019-01-15T07:09:00Z</dcterms:created>
  <dcterms:modified xsi:type="dcterms:W3CDTF">2019-08-08T02:35:29Z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