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795" r:id="rId5"/>
    <p:sldMasterId id="2147483752" r:id="rId6"/>
  </p:sldMasterIdLst>
  <p:notesMasterIdLst>
    <p:notesMasterId r:id="rId16"/>
  </p:notesMasterIdLst>
  <p:sldIdLst>
    <p:sldId id="256" r:id="rId7"/>
    <p:sldId id="276" r:id="rId8"/>
    <p:sldId id="4500" r:id="rId9"/>
    <p:sldId id="4508" r:id="rId10"/>
    <p:sldId id="4509" r:id="rId11"/>
    <p:sldId id="4510" r:id="rId12"/>
    <p:sldId id="541" r:id="rId13"/>
    <p:sldId id="364" r:id="rId14"/>
    <p:sldId id="549" r:id="rId1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366AE29-23FB-99FF-885B-AF751009D52B}" name="Olivier Korach" initials="OK" userId="S::olivier.korach@trust-in-soft.com::b30662f7-5ae0-4912-9d9d-8488aceb504c" providerId="AD"/>
  <p188:author id="{BF69AB6B-B871-7E8A-0003-A654953976B6}" name="Vincent Lescaut" initials="VL" userId="S::vincent.lescaut@trust-in-soft.com::0bbb6a8f-5d9b-4d57-bd9a-28e38d0dbba6" providerId="AD"/>
  <p188:author id="{40F53B90-D9C3-A258-11A0-CC9F7E0CA683}" name="Fabrice Derepas" initials="FD" userId="S::fabrice.derepas@trust-in-soft.com::92a3ef4c-c8af-43ea-a9cc-302c44cb633a" providerId="AD"/>
  <p188:author id="{CEE28FC7-09C6-554C-9C9C-6E8A6C785886}" name="Jason Landers" initials="JL" userId="S::jason.landers@trust-in-soft.com::2f1c8f26-488b-456f-b345-f647e09342a6" providerId="AD"/>
  <p188:author id="{8906CAD1-FA4B-08D3-F4B7-7CB8405CDAEC}" name="Yichen Qiu" initials="YQ" userId="S::yichen.qiu@trust-in-soft.com::34478d8d-13c4-4faa-b1d4-9bfd1bcf8f8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3" autoAdjust="0"/>
    <p:restoredTop sz="94660"/>
  </p:normalViewPr>
  <p:slideViewPr>
    <p:cSldViewPr snapToGrid="0">
      <p:cViewPr>
        <p:scale>
          <a:sx n="100" d="100"/>
          <a:sy n="100" d="100"/>
        </p:scale>
        <p:origin x="-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706DE-EC75-4DBE-8555-750196328C04}" type="datetimeFigureOut"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C0F3C-220B-43F5-8A94-51811DA03A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0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0F11E-3834-4F5E-821B-EA90B63FA0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7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DC0E850-8393-4A17-8BCB-0B5321ADD29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5F976FD-E49B-436E-86D1-39E75F7C7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8010109-1C75-4F39-80A0-132FC8DFBF8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16A76A7-5872-42FA-8C3C-40C8E6B0AFD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ECF8C20-8DFA-4804-B896-1D27CBD90AB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3ACB3AB-97CB-4ADE-8ECE-28C24D050DD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1BD8065-308B-43E1-9CB3-BED5B1CEA95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FD5E79B-434D-48B1-B569-AF195328811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B422FBA-911E-412B-9BB9-061828EDA15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581040" y="3004560"/>
            <a:ext cx="11029320" cy="243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40F86C-8CCF-4608-8FF6-2BAB7E333D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8E4221-1675-44B1-85C0-79BFAED2E0E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B50BA1F-02F6-427B-BEEC-5B6936BF52E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6B689A0-ACFD-4292-A0B8-C164CBD670E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FF9187-6245-4F7E-A470-55E7CF95E6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AF54C4D-F434-4ADF-AFB3-CA27B055AD6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E168106-E459-43B3-B3F3-594996BEBB5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6558576-5F56-4E2B-A689-B4FEC1E1F27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e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833C-18DA-1544-8FFB-CEF8CB3A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5CA89EB-0AF7-F355-39AD-1BFD41550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1" y="6376933"/>
            <a:ext cx="2844799" cy="373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rgbClr val="929292"/>
                </a:solidFill>
              </a:defRPr>
            </a:lvl1pPr>
          </a:lstStyle>
          <a:p>
            <a:r>
              <a:rPr lang="en-US"/>
              <a:t>v1.2 - February 2024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5C5F949-34A1-AF75-11BE-1CFBC5963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39999" y="6376934"/>
            <a:ext cx="4958402" cy="373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baseline="0">
                <a:solidFill>
                  <a:srgbClr val="929292"/>
                </a:solidFill>
              </a:defRPr>
            </a:lvl1pPr>
          </a:lstStyle>
          <a:p>
            <a:r>
              <a:rPr lang="en-US"/>
              <a:t>TrustInSoft AUTOSAR Classic integration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AC23475-959A-FBC9-FCD4-05F1C5A04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295" y="6376933"/>
            <a:ext cx="958027" cy="373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rgbClr val="929292"/>
                </a:solidFill>
              </a:defRPr>
            </a:lvl1pPr>
          </a:lstStyle>
          <a:p>
            <a:fld id="{840694C1-5949-A54A-BF8F-F37044CF0B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32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833C-18DA-1544-8FFB-CEF8CB3A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8CDBA-9179-BC4F-9B92-B5AF8F77A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C0EE-D61B-CE41-A7A3-EAE26070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2C28-D640-E440-AEB2-3360267AAD2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469D3-3150-9D4E-851A-87B56C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7BDE9-AD36-9646-8868-06360591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9EEA-0817-7F44-B129-9CB52C3CB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750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タイトル スライド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6310B593-9FE0-4066-8EA6-4C8F8C6BC2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" t="3055" r="-151" b="3055"/>
          <a:stretch/>
        </p:blipFill>
        <p:spPr>
          <a:xfrm>
            <a:off x="74311" y="9979"/>
            <a:ext cx="12117689" cy="6858000"/>
          </a:xfrm>
          <a:prstGeom prst="rect">
            <a:avLst/>
          </a:prstGeom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EE851132-DF02-4429-BCFD-63DFD975B374}"/>
              </a:ext>
            </a:extLst>
          </p:cNvPr>
          <p:cNvSpPr/>
          <p:nvPr/>
        </p:nvSpPr>
        <p:spPr>
          <a:xfrm>
            <a:off x="-3185" y="29937"/>
            <a:ext cx="12195185" cy="6838042"/>
          </a:xfrm>
          <a:prstGeom prst="rect">
            <a:avLst/>
          </a:prstGeom>
          <a:gradFill flip="none" rotWithShape="1">
            <a:gsLst>
              <a:gs pos="99000">
                <a:sysClr val="windowText" lastClr="000000">
                  <a:lumMod val="85000"/>
                  <a:lumOff val="15000"/>
                  <a:alpha val="0"/>
                </a:sysClr>
              </a:gs>
              <a:gs pos="43000">
                <a:sysClr val="windowText" lastClr="000000">
                  <a:lumMod val="85000"/>
                  <a:lumOff val="15000"/>
                  <a:alpha val="90000"/>
                </a:sysClr>
              </a:gs>
              <a:gs pos="76000">
                <a:sysClr val="windowText" lastClr="000000">
                  <a:lumMod val="85000"/>
                  <a:lumOff val="15000"/>
                  <a:alpha val="5000"/>
                </a:sysClr>
              </a:gs>
              <a:gs pos="0">
                <a:sysClr val="windowText" lastClr="000000">
                  <a:lumMod val="85000"/>
                  <a:lumOff val="15000"/>
                </a:sysClr>
              </a:gs>
            </a:gsLst>
            <a:lin ang="186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07368" y="3181676"/>
            <a:ext cx="11377264" cy="1183428"/>
          </a:xfrm>
        </p:spPr>
        <p:txBody>
          <a:bodyPr/>
          <a:lstStyle>
            <a:lvl1pPr algn="l">
              <a:defRPr sz="48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407368" y="4437112"/>
            <a:ext cx="11377264" cy="1584176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09B27EF-D14C-4BC2-B21F-733B85719B9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Copyright by eSOL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79E3DDA-0E2B-47FA-B1A4-D1E3E4FC095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7368" y="450704"/>
            <a:ext cx="1728192" cy="772016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buNone/>
              <a:defRPr sz="600"/>
            </a:lvl1pPr>
            <a:lvl2pPr>
              <a:buNone/>
              <a:defRPr/>
            </a:lvl2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67523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タイトル スライド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回路, キーボード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AC423068-16C6-47A6-B89C-562DED6BEA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2" b="1017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EE851132-DF02-4429-BCFD-63DFD975B374}"/>
              </a:ext>
            </a:extLst>
          </p:cNvPr>
          <p:cNvSpPr/>
          <p:nvPr/>
        </p:nvSpPr>
        <p:spPr>
          <a:xfrm>
            <a:off x="1" y="-3"/>
            <a:ext cx="12192000" cy="6858002"/>
          </a:xfrm>
          <a:prstGeom prst="rect">
            <a:avLst/>
          </a:prstGeom>
          <a:gradFill flip="none" rotWithShape="1">
            <a:gsLst>
              <a:gs pos="99000">
                <a:sysClr val="windowText" lastClr="000000">
                  <a:lumMod val="85000"/>
                  <a:lumOff val="15000"/>
                  <a:alpha val="0"/>
                </a:sysClr>
              </a:gs>
              <a:gs pos="43000">
                <a:sysClr val="windowText" lastClr="000000">
                  <a:lumMod val="85000"/>
                  <a:lumOff val="15000"/>
                  <a:alpha val="90000"/>
                </a:sysClr>
              </a:gs>
              <a:gs pos="76000">
                <a:sysClr val="windowText" lastClr="000000">
                  <a:lumMod val="85000"/>
                  <a:lumOff val="15000"/>
                  <a:alpha val="5000"/>
                </a:sysClr>
              </a:gs>
              <a:gs pos="0">
                <a:sysClr val="windowText" lastClr="000000">
                  <a:lumMod val="85000"/>
                  <a:lumOff val="15000"/>
                </a:sysClr>
              </a:gs>
            </a:gsLst>
            <a:lin ang="186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07368" y="3181676"/>
            <a:ext cx="11377264" cy="1183428"/>
          </a:xfrm>
        </p:spPr>
        <p:txBody>
          <a:bodyPr/>
          <a:lstStyle>
            <a:lvl1pPr algn="l">
              <a:defRPr sz="48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407368" y="4437112"/>
            <a:ext cx="11377264" cy="1584176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09B27EF-D14C-4BC2-B21F-733B85719B9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Copyright by eSOL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79E3DDA-0E2B-47FA-B1A4-D1E3E4FC095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7368" y="450704"/>
            <a:ext cx="1728192" cy="772016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buNone/>
              <a:defRPr sz="600"/>
            </a:lvl1pPr>
            <a:lvl2pPr>
              <a:buNone/>
              <a:defRPr/>
            </a:lvl2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940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07368" y="3181676"/>
            <a:ext cx="11377264" cy="1183428"/>
          </a:xfrm>
        </p:spPr>
        <p:txBody>
          <a:bodyPr/>
          <a:lstStyle>
            <a:lvl1pPr algn="l">
              <a:defRPr sz="48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407368" y="4437112"/>
            <a:ext cx="11377264" cy="1584176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09B27EF-D14C-4BC2-B21F-733B85719B9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Copyright by eSOL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79E3DDA-0E2B-47FA-B1A4-D1E3E4FC095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7368" y="450704"/>
            <a:ext cx="1728192" cy="772016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buNone/>
              <a:defRPr sz="600"/>
            </a:lvl1pPr>
            <a:lvl2pPr>
              <a:buNone/>
              <a:defRPr/>
            </a:lvl2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832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B811F4D-451D-4788-8077-A4619E92702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8" name="テキスト プレースホルダー 2"/>
          <p:cNvSpPr>
            <a:spLocks noGrp="1"/>
          </p:cNvSpPr>
          <p:nvPr>
            <p:ph idx="1"/>
          </p:nvPr>
        </p:nvSpPr>
        <p:spPr>
          <a:xfrm>
            <a:off x="407368" y="1232808"/>
            <a:ext cx="11377264" cy="49441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7E694B-6275-473A-8A70-77471737289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 by eSOL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2522B7-189D-4C2B-8D0A-B4A80977895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B687F802-CAB8-45AC-9A53-08D4C289AB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97FAAAB-CADB-41B0-B265-924C34BA2C5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7368" y="6243885"/>
            <a:ext cx="1296144" cy="5790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buNone/>
              <a:defRPr sz="600"/>
            </a:lvl1pPr>
            <a:lvl2pPr>
              <a:buNone/>
              <a:defRPr/>
            </a:lvl2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80996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368" y="3429000"/>
            <a:ext cx="11377264" cy="814350"/>
          </a:xfrm>
        </p:spPr>
        <p:txBody>
          <a:bodyPr/>
          <a:lstStyle>
            <a:lvl1pPr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8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07368" y="4486024"/>
            <a:ext cx="11377264" cy="11557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フッター プレースホルダー 4">
            <a:extLst>
              <a:ext uri="{FF2B5EF4-FFF2-40B4-BE49-F238E27FC236}">
                <a16:creationId xmlns:a16="http://schemas.microsoft.com/office/drawing/2014/main" id="{75FE9FB0-D49C-4CBC-80F4-1A6D631EA1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Copyright by eSOL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8034B-18A5-41D1-843D-2EFEC8C122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7368" y="6243885"/>
            <a:ext cx="1296144" cy="5790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buNone/>
              <a:defRPr sz="600"/>
            </a:lvl1pPr>
            <a:lvl2pPr>
              <a:buNone/>
              <a:defRPr/>
            </a:lvl2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05872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8" name="テキスト プレースホルダー 2"/>
          <p:cNvSpPr>
            <a:spLocks noGrp="1"/>
          </p:cNvSpPr>
          <p:nvPr>
            <p:ph idx="1"/>
          </p:nvPr>
        </p:nvSpPr>
        <p:spPr>
          <a:xfrm>
            <a:off x="407368" y="1232808"/>
            <a:ext cx="5616624" cy="49441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9" name="テキスト プレースホルダー 2"/>
          <p:cNvSpPr>
            <a:spLocks noGrp="1"/>
          </p:cNvSpPr>
          <p:nvPr>
            <p:ph idx="13"/>
          </p:nvPr>
        </p:nvSpPr>
        <p:spPr>
          <a:xfrm>
            <a:off x="6168008" y="1232808"/>
            <a:ext cx="5616624" cy="49441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1D5D6F86-069B-4783-9CA4-098567166E6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by eSOL</a:t>
            </a:r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A843FC7E-720A-47A3-80BB-9CAF54512E6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87F802-CAB8-45AC-9A53-08D4C289AB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72DFE44-2E10-46D8-AA07-EBEA21F45C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7368" y="6243885"/>
            <a:ext cx="1296144" cy="5790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buNone/>
              <a:defRPr sz="600"/>
            </a:lvl1pPr>
            <a:lvl2pPr>
              <a:buNone/>
              <a:defRPr/>
            </a:lvl2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7297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4" name="フッター プレースホルダー 4">
            <a:extLst>
              <a:ext uri="{FF2B5EF4-FFF2-40B4-BE49-F238E27FC236}">
                <a16:creationId xmlns:a16="http://schemas.microsoft.com/office/drawing/2014/main" id="{EFF2499D-513F-45F7-8110-50E328A36F4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by eSOL</a:t>
            </a:r>
          </a:p>
        </p:txBody>
      </p:sp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3311C2D0-B291-49ED-AD7C-4D60BCD32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B687F802-CAB8-45AC-9A53-08D4C289AB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80A0239-4DD2-4EE7-BD2A-2341E2EDBC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7368" y="6243885"/>
            <a:ext cx="1296144" cy="5790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buNone/>
              <a:defRPr sz="600"/>
            </a:lvl1pPr>
            <a:lvl2pPr>
              <a:buNone/>
              <a:defRPr/>
            </a:lvl2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01723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4">
            <a:extLst>
              <a:ext uri="{FF2B5EF4-FFF2-40B4-BE49-F238E27FC236}">
                <a16:creationId xmlns:a16="http://schemas.microsoft.com/office/drawing/2014/main" id="{1AE1F7C9-A7D5-419C-A7EC-88682CD85C8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by eSOL</a:t>
            </a:r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1C2584EB-8C27-4F45-BFDE-FA3B4EB3363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B687F802-CAB8-45AC-9A53-08D4C289AB2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053BC1A-AFAE-473F-949E-54047DFDDD3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7368" y="6243885"/>
            <a:ext cx="1296144" cy="5790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buNone/>
              <a:defRPr sz="600"/>
            </a:lvl1pPr>
            <a:lvl2pPr>
              <a:buNone/>
              <a:defRPr/>
            </a:lvl2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66658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OL Spirit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665A8F22-9D48-43DD-8571-F9E688B40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333" y="2743197"/>
            <a:ext cx="730533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</a:defRPr>
            </a:lvl9pPr>
          </a:lstStyle>
          <a:p>
            <a:pPr algn="ctr"/>
            <a:r>
              <a:rPr lang="en-US" sz="5400" b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 With Passion</a:t>
            </a:r>
          </a:p>
        </p:txBody>
      </p:sp>
      <p:pic>
        <p:nvPicPr>
          <p:cNvPr id="3" name="Picture 7" descr="Logo&#10;&#10;Description automatically generated">
            <a:extLst>
              <a:ext uri="{FF2B5EF4-FFF2-40B4-BE49-F238E27FC236}">
                <a16:creationId xmlns:a16="http://schemas.microsoft.com/office/drawing/2014/main" id="{A65E05BF-D271-483A-9E6C-838513BEB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8" y="4087399"/>
            <a:ext cx="18764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1997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368" y="3429000"/>
            <a:ext cx="11377264" cy="814350"/>
          </a:xfrm>
        </p:spPr>
        <p:txBody>
          <a:bodyPr/>
          <a:lstStyle>
            <a:lvl1pPr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8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07368" y="4486024"/>
            <a:ext cx="11377264" cy="11557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43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DF9047C-46D6-40D6-85A0-FBD47A22CCD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C9268C0-CB01-4D81-8A54-83C94D65E4A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ubTitle"/>
          </p:nvPr>
        </p:nvSpPr>
        <p:spPr>
          <a:xfrm>
            <a:off x="581040" y="3004560"/>
            <a:ext cx="11029320" cy="243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D0AE172-7177-47FC-84A3-21064BDC359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B13FE75-CD0F-4391-81B1-947B1627A6B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1AF9F8B-AC95-46CF-9961-E927C6BAFF5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8217EE9-5EE3-4515-9F9B-AC7A3BBCEB7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/>
          <p:cNvSpPr/>
          <p:nvPr/>
        </p:nvSpPr>
        <p:spPr>
          <a:xfrm>
            <a:off x="354600" y="251640"/>
            <a:ext cx="3702960" cy="101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" name="Rectangle 9"/>
          <p:cNvSpPr/>
          <p:nvPr/>
        </p:nvSpPr>
        <p:spPr>
          <a:xfrm>
            <a:off x="7945200" y="251640"/>
            <a:ext cx="3702960" cy="1018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Rectangle 10"/>
          <p:cNvSpPr/>
          <p:nvPr/>
        </p:nvSpPr>
        <p:spPr>
          <a:xfrm>
            <a:off x="4149720" y="251640"/>
            <a:ext cx="3702960" cy="1018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7" descr="Text&#10;&#10;Description automatically generated"/>
          <p:cNvPicPr/>
          <p:nvPr/>
        </p:nvPicPr>
        <p:blipFill>
          <a:blip r:embed="rId14"/>
          <a:stretch/>
        </p:blipFill>
        <p:spPr>
          <a:xfrm>
            <a:off x="0" y="6180840"/>
            <a:ext cx="1925280" cy="641160"/>
          </a:xfrm>
          <a:prstGeom prst="rect">
            <a:avLst/>
          </a:prstGeom>
          <a:ln w="0">
            <a:noFill/>
          </a:ln>
        </p:spPr>
      </p:pic>
      <p:sp>
        <p:nvSpPr>
          <p:cNvPr id="4" name="TextBox 3"/>
          <p:cNvSpPr/>
          <p:nvPr/>
        </p:nvSpPr>
        <p:spPr>
          <a:xfrm rot="16200000">
            <a:off x="-1015920" y="3307680"/>
            <a:ext cx="227412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/>
                </a:solidFill>
                <a:latin typeface="Aileron"/>
              </a:rPr>
              <a:t>© 2023 TrustInSoft - Confidential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7606080" y="62028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929292"/>
                </a:solidFill>
                <a:latin typeface="Ailero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929292"/>
                </a:solidFill>
                <a:latin typeface="Aileron"/>
              </a:rPr>
              <a:t> </a:t>
            </a:r>
            <a:endParaRPr lang="fr-FR" sz="9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2540160" y="6202800"/>
            <a:ext cx="4957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cap="all" spc="-1">
                <a:solidFill>
                  <a:srgbClr val="929292"/>
                </a:solidFill>
                <a:latin typeface="Ailero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cap="all" spc="-1">
                <a:solidFill>
                  <a:srgbClr val="929292"/>
                </a:solidFill>
                <a:latin typeface="Aileron"/>
              </a:rPr>
              <a:t>Exail Proof of Concept feedback</a:t>
            </a:r>
            <a:endParaRPr lang="fr-FR" sz="900" b="0" strike="noStrike" spc="-1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3"/>
          </p:nvPr>
        </p:nvSpPr>
        <p:spPr>
          <a:xfrm>
            <a:off x="10558440" y="620280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929292"/>
                </a:solidFill>
                <a:latin typeface="Ailero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5A6412-42B9-4D15-9760-80DEC7C94A74}" type="slidenum">
              <a:rPr lang="en-US" sz="900" b="0" strike="noStrike" spc="-1">
                <a:solidFill>
                  <a:srgbClr val="929292"/>
                </a:solidFill>
                <a:latin typeface="Aileron"/>
              </a:rPr>
              <a:t>‹#›</a:t>
            </a:fld>
            <a:endParaRPr lang="fr-FR" sz="900" b="0" strike="noStrike" spc="-1">
              <a:latin typeface="Times New Roman"/>
            </a:endParaRPr>
          </a:p>
        </p:txBody>
      </p:sp>
      <p:sp>
        <p:nvSpPr>
          <p:cNvPr id="8" name="Rectangle 6"/>
          <p:cNvSpPr/>
          <p:nvPr/>
        </p:nvSpPr>
        <p:spPr>
          <a:xfrm rot="10800000" flipV="1">
            <a:off x="360" y="360"/>
            <a:ext cx="12191760" cy="6845040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hord 7"/>
          <p:cNvSpPr/>
          <p:nvPr/>
        </p:nvSpPr>
        <p:spPr>
          <a:xfrm>
            <a:off x="8733240" y="0"/>
            <a:ext cx="6916680" cy="6845040"/>
          </a:xfrm>
          <a:prstGeom prst="chord">
            <a:avLst>
              <a:gd name="adj1" fmla="val 5376134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581040" y="2832480"/>
            <a:ext cx="7024320" cy="590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1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cap="all" spc="-1">
                <a:solidFill>
                  <a:srgbClr val="FFFFFF"/>
                </a:solidFill>
                <a:latin typeface="Gotham Ultra"/>
              </a:rPr>
              <a:t>TITLE</a:t>
            </a:r>
            <a:endParaRPr lang="en-US" sz="3600" b="0" strike="noStrike" spc="-1">
              <a:solidFill>
                <a:srgbClr val="000000"/>
              </a:solidFill>
              <a:latin typeface="Aileron"/>
            </a:endParaRPr>
          </a:p>
        </p:txBody>
      </p:sp>
      <p:grpSp>
        <p:nvGrpSpPr>
          <p:cNvPr id="11" name="Group 16"/>
          <p:cNvGrpSpPr/>
          <p:nvPr/>
        </p:nvGrpSpPr>
        <p:grpSpPr>
          <a:xfrm>
            <a:off x="9542520" y="3114000"/>
            <a:ext cx="2649240" cy="486720"/>
            <a:chOff x="9542520" y="3114000"/>
            <a:chExt cx="2649240" cy="486720"/>
          </a:xfrm>
        </p:grpSpPr>
        <p:sp>
          <p:nvSpPr>
            <p:cNvPr id="12" name="TextBox 10"/>
            <p:cNvSpPr/>
            <p:nvPr/>
          </p:nvSpPr>
          <p:spPr>
            <a:xfrm>
              <a:off x="10162440" y="3173040"/>
              <a:ext cx="20293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FR" sz="1800" b="0" strike="noStrike" spc="-1">
                  <a:solidFill>
                    <a:srgbClr val="000000"/>
                  </a:solidFill>
                  <a:latin typeface="Aileron"/>
                </a:rPr>
                <a:t>TrustInSoft</a:t>
              </a:r>
              <a:endParaRPr lang="fr-FR" sz="1800" b="0" strike="noStrike" spc="-1">
                <a:latin typeface="Arial"/>
              </a:endParaRPr>
            </a:p>
          </p:txBody>
        </p:sp>
        <p:pic>
          <p:nvPicPr>
            <p:cNvPr id="13" name="Picture 2" descr="Linkedin, black, logo Free Icon - Icon-Icons.com"/>
            <p:cNvPicPr/>
            <p:nvPr/>
          </p:nvPicPr>
          <p:blipFill>
            <a:blip r:embed="rId15"/>
            <a:stretch/>
          </p:blipFill>
          <p:spPr>
            <a:xfrm>
              <a:off x="9542520" y="3114000"/>
              <a:ext cx="486720" cy="4867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" name="Group 15"/>
          <p:cNvGrpSpPr/>
          <p:nvPr/>
        </p:nvGrpSpPr>
        <p:grpSpPr>
          <a:xfrm>
            <a:off x="9514440" y="2408760"/>
            <a:ext cx="2677320" cy="515160"/>
            <a:chOff x="9514440" y="2408760"/>
            <a:chExt cx="2677320" cy="515160"/>
          </a:xfrm>
        </p:grpSpPr>
        <p:sp>
          <p:nvSpPr>
            <p:cNvPr id="15" name="TextBox 5"/>
            <p:cNvSpPr/>
            <p:nvPr/>
          </p:nvSpPr>
          <p:spPr>
            <a:xfrm>
              <a:off x="10162440" y="2459520"/>
              <a:ext cx="20293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FR" sz="1800" b="0" strike="noStrike" spc="-1">
                  <a:solidFill>
                    <a:srgbClr val="000000"/>
                  </a:solidFill>
                  <a:latin typeface="Aileron"/>
                </a:rPr>
                <a:t>@TrustInSoft</a:t>
              </a:r>
              <a:endParaRPr lang="fr-FR" sz="1800" b="0" strike="noStrike" spc="-1">
                <a:latin typeface="Arial"/>
              </a:endParaRPr>
            </a:p>
          </p:txBody>
        </p:sp>
        <p:pic>
          <p:nvPicPr>
            <p:cNvPr id="16" name="Picture 4" descr="Black round twitter icon"/>
            <p:cNvPicPr/>
            <p:nvPr/>
          </p:nvPicPr>
          <p:blipFill>
            <a:blip r:embed="rId16"/>
            <a:stretch/>
          </p:blipFill>
          <p:spPr>
            <a:xfrm>
              <a:off x="9514440" y="2408760"/>
              <a:ext cx="515160" cy="515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7" name="Group 17"/>
          <p:cNvGrpSpPr/>
          <p:nvPr/>
        </p:nvGrpSpPr>
        <p:grpSpPr>
          <a:xfrm>
            <a:off x="9365400" y="3683880"/>
            <a:ext cx="2731680" cy="851040"/>
            <a:chOff x="9365400" y="3683880"/>
            <a:chExt cx="2731680" cy="851040"/>
          </a:xfrm>
        </p:grpSpPr>
        <p:sp>
          <p:nvSpPr>
            <p:cNvPr id="18" name="TextBox 1"/>
            <p:cNvSpPr/>
            <p:nvPr/>
          </p:nvSpPr>
          <p:spPr>
            <a:xfrm>
              <a:off x="10175400" y="3896640"/>
              <a:ext cx="192168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FR" sz="1800" b="0" strike="noStrike" spc="-1">
                  <a:solidFill>
                    <a:srgbClr val="000000"/>
                  </a:solidFill>
                  <a:latin typeface="Aileron"/>
                </a:rPr>
                <a:t>trust-in-soft.com</a:t>
              </a:r>
              <a:endParaRPr lang="fr-FR" sz="1800" b="0" strike="noStrike" spc="-1">
                <a:latin typeface="Arial"/>
              </a:endParaRPr>
            </a:p>
          </p:txBody>
        </p:sp>
        <p:pic>
          <p:nvPicPr>
            <p:cNvPr id="19" name="Graphic 13" descr="Internet with solid fill"/>
            <p:cNvPicPr/>
            <p:nvPr/>
          </p:nvPicPr>
          <p:blipFill>
            <a:blip r:embed="rId17"/>
            <a:stretch/>
          </p:blipFill>
          <p:spPr>
            <a:xfrm>
              <a:off x="9365400" y="3683880"/>
              <a:ext cx="809640" cy="809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ileron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ileron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ileron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ileron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ileron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ileron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ileron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8"/>
          <p:cNvSpPr/>
          <p:nvPr/>
        </p:nvSpPr>
        <p:spPr>
          <a:xfrm>
            <a:off x="354600" y="251640"/>
            <a:ext cx="3702960" cy="101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3" name="Rectangle 9"/>
          <p:cNvSpPr/>
          <p:nvPr/>
        </p:nvSpPr>
        <p:spPr>
          <a:xfrm>
            <a:off x="7945200" y="251640"/>
            <a:ext cx="3702960" cy="1018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4" name="Rectangle 10"/>
          <p:cNvSpPr/>
          <p:nvPr/>
        </p:nvSpPr>
        <p:spPr>
          <a:xfrm>
            <a:off x="4149720" y="251640"/>
            <a:ext cx="3702960" cy="1018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05" name="Picture 7" descr="Text&#10;&#10;Description automatically generated"/>
          <p:cNvPicPr/>
          <p:nvPr/>
        </p:nvPicPr>
        <p:blipFill>
          <a:blip r:embed="rId16"/>
          <a:stretch/>
        </p:blipFill>
        <p:spPr>
          <a:xfrm>
            <a:off x="0" y="6180840"/>
            <a:ext cx="1925280" cy="641160"/>
          </a:xfrm>
          <a:prstGeom prst="rect">
            <a:avLst/>
          </a:prstGeom>
          <a:ln w="0">
            <a:noFill/>
          </a:ln>
        </p:spPr>
      </p:pic>
      <p:sp>
        <p:nvSpPr>
          <p:cNvPr id="106" name="TextBox 3"/>
          <p:cNvSpPr/>
          <p:nvPr/>
        </p:nvSpPr>
        <p:spPr>
          <a:xfrm rot="16200000">
            <a:off x="-1015920" y="3307680"/>
            <a:ext cx="227412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/>
                </a:solidFill>
                <a:latin typeface="Aileron"/>
              </a:rPr>
              <a:t>© 2023 TrustInSoft - Confidential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86720" y="47340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0" strike="noStrike" cap="all" spc="-1">
                <a:solidFill>
                  <a:srgbClr val="000000"/>
                </a:solidFill>
                <a:latin typeface="Gotham Ultra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86720" y="1740240"/>
            <a:ext cx="5419800" cy="4494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06000" indent="-3060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F26420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000000"/>
                </a:solidFill>
                <a:latin typeface="Aileron"/>
              </a:rPr>
              <a:t>Click to edit Master text styles</a:t>
            </a:r>
          </a:p>
          <a:p>
            <a:pPr marL="630000" lvl="1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26420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000000"/>
                </a:solidFill>
                <a:latin typeface="Aileron"/>
              </a:rPr>
              <a:t>Second level</a:t>
            </a:r>
          </a:p>
          <a:p>
            <a:pPr marL="900000" lvl="2" indent="-270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26420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000000"/>
                </a:solidFill>
                <a:latin typeface="Aileron"/>
              </a:rPr>
              <a:t>Third level</a:t>
            </a:r>
          </a:p>
          <a:p>
            <a:pPr marL="1242000" lvl="3" indent="-234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26420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>
                <a:solidFill>
                  <a:srgbClr val="000000"/>
                </a:solidFill>
                <a:latin typeface="Aileron"/>
              </a:rPr>
              <a:t>Fourth level</a:t>
            </a:r>
          </a:p>
          <a:p>
            <a:pPr marL="1602000" lvl="4" indent="-234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26420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>
                <a:solidFill>
                  <a:srgbClr val="000000"/>
                </a:solidFill>
                <a:latin typeface="Aileron"/>
              </a:rPr>
              <a:t>Fifth level</a:t>
            </a: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86720" y="1187280"/>
            <a:ext cx="541980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latin typeface="Gotham Ultra"/>
              </a:rPr>
              <a:t>SUBTITLE</a:t>
            </a:r>
            <a:endParaRPr lang="en-US" sz="20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dt" idx="4"/>
          </p:nvPr>
        </p:nvSpPr>
        <p:spPr>
          <a:xfrm>
            <a:off x="7606080" y="6377040"/>
            <a:ext cx="2844360" cy="373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929292"/>
                </a:solidFill>
                <a:latin typeface="Ailero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929292"/>
                </a:solidFill>
                <a:latin typeface="Aileron"/>
              </a:rPr>
              <a:t>&lt;date/heure&gt;</a:t>
            </a:r>
            <a:endParaRPr lang="fr-FR" sz="900" b="0" strike="noStrike" spc="-1"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ftr" idx="5"/>
          </p:nvPr>
        </p:nvSpPr>
        <p:spPr>
          <a:xfrm>
            <a:off x="2540160" y="6377040"/>
            <a:ext cx="4957920" cy="373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cap="all" spc="-1">
                <a:solidFill>
                  <a:srgbClr val="929292"/>
                </a:solidFill>
                <a:latin typeface="Ailero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cap="all" spc="-1">
                <a:solidFill>
                  <a:srgbClr val="929292"/>
                </a:solidFill>
                <a:latin typeface="Aileron"/>
              </a:rPr>
              <a:t>&lt;pied de page&gt;</a:t>
            </a:r>
            <a:endParaRPr lang="fr-FR" sz="900" b="0" strike="noStrike" spc="-1"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sldNum" idx="6"/>
          </p:nvPr>
        </p:nvSpPr>
        <p:spPr>
          <a:xfrm>
            <a:off x="10558440" y="6377040"/>
            <a:ext cx="957600" cy="373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929292"/>
                </a:solidFill>
                <a:latin typeface="Ailero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F7F85A-4759-4AEB-A7E4-20814127264C}" type="slidenum">
              <a:rPr lang="en-US" sz="900" b="0" strike="noStrike" spc="-1">
                <a:solidFill>
                  <a:srgbClr val="929292"/>
                </a:solidFill>
                <a:latin typeface="Aileron"/>
              </a:rPr>
              <a:t>‹#›</a:t>
            </a:fld>
            <a:endParaRPr lang="fr-FR" sz="900" b="0" strike="noStrike" spc="-1">
              <a:latin typeface="Times New Roman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95880" y="1740240"/>
            <a:ext cx="5419800" cy="4494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06000" indent="-3060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F26420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000000"/>
                </a:solidFill>
                <a:latin typeface="Aileron"/>
              </a:rPr>
              <a:t>Click to edit Master text styles</a:t>
            </a:r>
          </a:p>
          <a:p>
            <a:pPr marL="630000" lvl="1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26420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000000"/>
                </a:solidFill>
                <a:latin typeface="Aileron"/>
              </a:rPr>
              <a:t>Second level</a:t>
            </a:r>
          </a:p>
          <a:p>
            <a:pPr marL="900000" lvl="2" indent="-270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26420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000000"/>
                </a:solidFill>
                <a:latin typeface="Aileron"/>
              </a:rPr>
              <a:t>Third level</a:t>
            </a:r>
          </a:p>
          <a:p>
            <a:pPr marL="1242000" lvl="3" indent="-234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26420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>
                <a:solidFill>
                  <a:srgbClr val="000000"/>
                </a:solidFill>
                <a:latin typeface="Aileron"/>
              </a:rPr>
              <a:t>Fourth level</a:t>
            </a:r>
          </a:p>
          <a:p>
            <a:pPr marL="1602000" lvl="4" indent="-234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26420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>
                <a:solidFill>
                  <a:srgbClr val="000000"/>
                </a:solidFill>
                <a:latin typeface="Aileron"/>
              </a:rPr>
              <a:t>Fifth level</a:t>
            </a:r>
          </a:p>
        </p:txBody>
      </p:sp>
      <p:sp>
        <p:nvSpPr>
          <p:cNvPr id="114" name="PlaceHolder 8"/>
          <p:cNvSpPr>
            <a:spLocks noGrp="1"/>
          </p:cNvSpPr>
          <p:nvPr>
            <p:ph type="body"/>
          </p:nvPr>
        </p:nvSpPr>
        <p:spPr>
          <a:xfrm>
            <a:off x="6095880" y="1187280"/>
            <a:ext cx="541980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latin typeface="Gotham Ultra"/>
              </a:rPr>
              <a:t>SUBTITLE</a:t>
            </a:r>
            <a:endParaRPr lang="en-US" sz="2000" b="0" strike="noStrike" spc="-1">
              <a:solidFill>
                <a:srgbClr val="000000"/>
              </a:solidFill>
              <a:latin typeface="Ailero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762" r:id="rId8"/>
    <p:sldLayoutId id="2147483683" r:id="rId9"/>
    <p:sldLayoutId id="2147483684" r:id="rId10"/>
    <p:sldLayoutId id="2147483685" r:id="rId11"/>
    <p:sldLayoutId id="2147483686" r:id="rId12"/>
    <p:sldLayoutId id="2147483801" r:id="rId13"/>
    <p:sldLayoutId id="214748380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テキスト プレースホルダー 2">
            <a:extLst>
              <a:ext uri="{FF2B5EF4-FFF2-40B4-BE49-F238E27FC236}">
                <a16:creationId xmlns:a16="http://schemas.microsoft.com/office/drawing/2014/main" id="{A7162661-2BD3-4896-B433-DA8E8022B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7988" y="1233488"/>
            <a:ext cx="11376025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Master Text 1st Level</a:t>
            </a:r>
            <a:endParaRPr lang="ja-JP" altLang="en-US"/>
          </a:p>
          <a:p>
            <a:pPr lvl="1"/>
            <a:r>
              <a:rPr lang="en-US" altLang="ja-JP"/>
              <a:t>Text 2nd Level</a:t>
            </a:r>
            <a:endParaRPr lang="ja-JP" altLang="en-US"/>
          </a:p>
          <a:p>
            <a:pPr lvl="2"/>
            <a:r>
              <a:rPr lang="en-US" altLang="ja-JP"/>
              <a:t>Text 3rd level</a:t>
            </a:r>
            <a:endParaRPr lang="ja-JP" altLang="en-US"/>
          </a:p>
        </p:txBody>
      </p:sp>
      <p:sp>
        <p:nvSpPr>
          <p:cNvPr id="1027" name="タイトル プレースホルダー 1">
            <a:extLst>
              <a:ext uri="{FF2B5EF4-FFF2-40B4-BE49-F238E27FC236}">
                <a16:creationId xmlns:a16="http://schemas.microsoft.com/office/drawing/2014/main" id="{205F0ECB-CF9F-4916-B272-3EDD2A653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7988" y="365125"/>
            <a:ext cx="1137602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Master Title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C47098-5180-4E8D-A487-F19864069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Copyright by eSOL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741A1E-2162-4C93-A6CA-99FE93754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7425" y="6356350"/>
            <a:ext cx="317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B687F802-CAB8-45AC-9A53-08D4C289A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8" r:id="rId10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kern="1200">
          <a:solidFill>
            <a:srgbClr val="595959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>
          <a:solidFill>
            <a:srgbClr val="595959"/>
          </a:solidFill>
          <a:latin typeface="Segoe UI" panose="020B0502040204020203" pitchFamily="34" charset="0"/>
          <a:ea typeface="メイリオ" panose="020B0604030504040204" pitchFamily="34" charset="-128"/>
          <a:cs typeface="Segoe UI" panose="020B0502040204020203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>
          <a:solidFill>
            <a:srgbClr val="595959"/>
          </a:solidFill>
          <a:latin typeface="Segoe UI" panose="020B0502040204020203" pitchFamily="34" charset="0"/>
          <a:ea typeface="メイリオ" panose="020B0604030504040204" pitchFamily="34" charset="-128"/>
          <a:cs typeface="Segoe UI" panose="020B0502040204020203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>
          <a:solidFill>
            <a:srgbClr val="595959"/>
          </a:solidFill>
          <a:latin typeface="Segoe UI" panose="020B0502040204020203" pitchFamily="34" charset="0"/>
          <a:ea typeface="メイリオ" panose="020B0604030504040204" pitchFamily="34" charset="-128"/>
          <a:cs typeface="Segoe UI" panose="020B0502040204020203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>
          <a:solidFill>
            <a:srgbClr val="595959"/>
          </a:solidFill>
          <a:latin typeface="Segoe UI" panose="020B0502040204020203" pitchFamily="34" charset="0"/>
          <a:ea typeface="メイリオ" panose="020B0604030504040204" pitchFamily="34" charset="-128"/>
          <a:cs typeface="Segoe UI" panose="020B0502040204020203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>
          <a:solidFill>
            <a:srgbClr val="595959"/>
          </a:solidFill>
          <a:latin typeface="Segoe UI" panose="020B0502040204020203" pitchFamily="34" charset="0"/>
          <a:ea typeface="メイリオ" panose="020B0604030504040204" pitchFamily="34" charset="-128"/>
          <a:cs typeface="Segoe UI" panose="020B0502040204020203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>
          <a:solidFill>
            <a:srgbClr val="595959"/>
          </a:solidFill>
          <a:latin typeface="Segoe UI" panose="020B0502040204020203" pitchFamily="34" charset="0"/>
          <a:ea typeface="メイリオ" panose="020B0604030504040204" pitchFamily="34" charset="-128"/>
          <a:cs typeface="Segoe UI" panose="020B0502040204020203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>
          <a:solidFill>
            <a:srgbClr val="595959"/>
          </a:solidFill>
          <a:latin typeface="Segoe UI" panose="020B0502040204020203" pitchFamily="34" charset="0"/>
          <a:ea typeface="メイリオ" panose="020B0604030504040204" pitchFamily="34" charset="-128"/>
          <a:cs typeface="Segoe UI" panose="020B0502040204020203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>
          <a:solidFill>
            <a:srgbClr val="595959"/>
          </a:solidFill>
          <a:latin typeface="Segoe UI" panose="020B0502040204020203" pitchFamily="34" charset="0"/>
          <a:ea typeface="メイリオ" panose="020B0604030504040204" pitchFamily="34" charset="-128"/>
          <a:cs typeface="Segoe UI" panose="020B0502040204020203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rgbClr val="59595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rgbClr val="59595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639763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rgbClr val="59595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rgbClr val="59595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rgbClr val="59595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labs/s2n/blob/e5cadd53a85ac27976d5bdb7ba1501945675c5de/tls/s2n_cbc.c#L4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Box 387"/>
          <p:cNvSpPr txBox="1"/>
          <p:nvPr/>
        </p:nvSpPr>
        <p:spPr>
          <a:xfrm>
            <a:off x="352800" y="2847240"/>
            <a:ext cx="6950854" cy="622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3600" cap="all" spc="-1" dirty="0">
                <a:solidFill>
                  <a:srgbClr val="FFFFFF"/>
                </a:solidFill>
                <a:latin typeface="Arial"/>
              </a:rPr>
              <a:t>Dataflow Analysis</a:t>
            </a:r>
            <a:endParaRPr lang="fr-FR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C4F9E0AE-1AF8-4377-7050-AECB28629254}"/>
              </a:ext>
            </a:extLst>
          </p:cNvPr>
          <p:cNvSpPr txBox="1">
            <a:spLocks/>
          </p:cNvSpPr>
          <p:nvPr/>
        </p:nvSpPr>
        <p:spPr>
          <a:xfrm>
            <a:off x="343845" y="316620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cap="all" spc="-1" dirty="0">
                <a:solidFill>
                  <a:srgbClr val="000000"/>
                </a:solidFill>
                <a:latin typeface="Verdana Pro"/>
              </a:rPr>
              <a:t>A toy example</a:t>
            </a:r>
            <a:endParaRPr lang="en-US" dirty="0">
              <a:latin typeface="Verdana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624A11-60D8-86F8-672D-4901D5AA0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590" y="4292300"/>
            <a:ext cx="2514819" cy="233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3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201B-98A8-8536-77EB-8F8B044495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cap="all" spc="-1" dirty="0">
                <a:solidFill>
                  <a:srgbClr val="000000"/>
                </a:solidFill>
                <a:latin typeface="Verdana Pro"/>
              </a:rPr>
              <a:t>Smart meter 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79EBD-2C21-F0E5-34F3-552867ADBB1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v1.2 - 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F062F-EB2E-AC9B-F85A-412C7FF62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TrustInSoft</a:t>
            </a:r>
            <a:r>
              <a:rPr lang="en-US" dirty="0"/>
              <a:t> AUTOSAR  integration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E3208-2F0A-F2A6-E821-CF2E3C6B8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694C1-5949-A54A-BF8F-F37044CF0B3F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57B9E-F853-4EA3-E618-513AFDEBDC4B}"/>
              </a:ext>
            </a:extLst>
          </p:cNvPr>
          <p:cNvSpPr txBox="1"/>
          <p:nvPr/>
        </p:nvSpPr>
        <p:spPr>
          <a:xfrm>
            <a:off x="5775344" y="1610148"/>
            <a:ext cx="429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software we are analyzing runs on a smart meter.</a:t>
            </a:r>
          </a:p>
          <a:p>
            <a:endParaRPr lang="en-US" dirty="0"/>
          </a:p>
          <a:p>
            <a:r>
              <a:rPr lang="en-US" dirty="0"/>
              <a:t>It has two periods: peek hours (electricity is expensive) and off-peak hours where electricity is cheap.</a:t>
            </a:r>
          </a:p>
          <a:p>
            <a:endParaRPr lang="en-US" dirty="0"/>
          </a:p>
          <a:p>
            <a:r>
              <a:rPr lang="en-US" dirty="0"/>
              <a:t>We want to make sure that electricity consumption data is correctly computed from either peek hours or off-peak hours but do data is exchanged between the two periods.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D8003E-2281-608F-0DF7-28CA2622B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68" y="1480849"/>
            <a:ext cx="4296375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2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201B-98A8-8536-77EB-8F8B044495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cap="all" spc="-1" dirty="0">
                <a:solidFill>
                  <a:srgbClr val="000000"/>
                </a:solidFill>
                <a:latin typeface="Verdana Pro"/>
              </a:rPr>
              <a:t>Analyzed code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79EBD-2C21-F0E5-34F3-552867ADBB1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v1.2 - 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F062F-EB2E-AC9B-F85A-412C7FF62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TrustInSoft</a:t>
            </a:r>
            <a:r>
              <a:rPr lang="en-US" dirty="0"/>
              <a:t> AUTOSAR  integration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E3208-2F0A-F2A6-E821-CF2E3C6B8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694C1-5949-A54A-BF8F-F37044CF0B3F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15FD42-46AE-1BA8-54F5-0A8DA47A0B11}"/>
              </a:ext>
            </a:extLst>
          </p:cNvPr>
          <p:cNvSpPr txBox="1"/>
          <p:nvPr/>
        </p:nvSpPr>
        <p:spPr>
          <a:xfrm>
            <a:off x="904012" y="1410132"/>
            <a:ext cx="944533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period 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OFFPEAK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NBPERIOD 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current_period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total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total_during_period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NBPERIOD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previous_t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update_totals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instant_pow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duration 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previous_t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energy 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instant_pow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duration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total 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total 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energy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current_period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14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  <a:r>
              <a:rPr lang="en-US" sz="1400" dirty="0">
                <a:solidFill>
                  <a:srgbClr val="E34A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400" dirty="0" err="1">
                <a:solidFill>
                  <a:srgbClr val="69696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do_peak_things</a:t>
            </a:r>
            <a:r>
              <a:rPr lang="en-US" sz="1400" dirty="0">
                <a:solidFill>
                  <a:srgbClr val="69696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14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OFFPEAK</a:t>
            </a:r>
            <a:r>
              <a:rPr lang="en-US" sz="1400" dirty="0">
                <a:solidFill>
                  <a:srgbClr val="E34A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69696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 </a:t>
            </a:r>
            <a:r>
              <a:rPr lang="en-US" sz="1400" dirty="0" err="1">
                <a:solidFill>
                  <a:srgbClr val="69696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do_offpeak_things</a:t>
            </a:r>
            <a:r>
              <a:rPr lang="en-US" sz="1400" dirty="0">
                <a:solidFill>
                  <a:srgbClr val="69696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total_during_period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current_period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total_during_period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current_period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energy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previous_t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849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201B-98A8-8536-77EB-8F8B044495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cap="all" spc="-1" dirty="0">
                <a:solidFill>
                  <a:srgbClr val="000000"/>
                </a:solidFill>
                <a:latin typeface="Verdana Pro"/>
              </a:rPr>
              <a:t>Analysis driver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79EBD-2C21-F0E5-34F3-552867ADBB1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v1.2 - 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F062F-EB2E-AC9B-F85A-412C7FF62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TrustInSoft</a:t>
            </a:r>
            <a:r>
              <a:rPr lang="en-US" dirty="0"/>
              <a:t> AUTOSAR  integration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E3208-2F0A-F2A6-E821-CF2E3C6B8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694C1-5949-A54A-BF8F-F37044CF0B3F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04206C-98A0-4F87-A25C-9FABBC071207}"/>
              </a:ext>
            </a:extLst>
          </p:cNvPr>
          <p:cNvSpPr txBox="1"/>
          <p:nvPr/>
        </p:nvSpPr>
        <p:spPr>
          <a:xfrm>
            <a:off x="838199" y="2138018"/>
            <a:ext cx="75368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analysis driver</a:t>
            </a:r>
            <a:endParaRPr lang="en-US" sz="1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4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set up the inputs:</a:t>
            </a:r>
            <a:endParaRPr lang="en-US" sz="1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tis_make_unknown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previous_t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previous_t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current_period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tis_interval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NBPERIOD 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tis_make_unknown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instant_pow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tis_make_unknown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instant_pow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instant_pow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call the target function</a:t>
            </a:r>
            <a:endParaRPr lang="en-US" sz="1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update_totals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instant_pow</a:t>
            </a:r>
            <a:r>
              <a:rPr lang="en-US" sz="14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216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201B-98A8-8536-77EB-8F8B044495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cap="all" spc="-1" dirty="0">
                <a:solidFill>
                  <a:srgbClr val="000000"/>
                </a:solidFill>
                <a:latin typeface="Verdana Pro"/>
              </a:rPr>
              <a:t>Analysis driver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79EBD-2C21-F0E5-34F3-552867ADBB1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v1.2 - 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F062F-EB2E-AC9B-F85A-412C7FF62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TrustInSoft</a:t>
            </a:r>
            <a:r>
              <a:rPr lang="en-US" dirty="0"/>
              <a:t> AUTOSAR  integration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E3208-2F0A-F2A6-E821-CF2E3C6B8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40694C1-5949-A54A-BF8F-F37044CF0B3F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333316-818B-24B7-C176-CE33038D76FC}"/>
              </a:ext>
            </a:extLst>
          </p:cNvPr>
          <p:cNvSpPr txBox="1">
            <a:spLocks/>
          </p:cNvSpPr>
          <p:nvPr/>
        </p:nvSpPr>
        <p:spPr>
          <a:xfrm>
            <a:off x="1024449" y="1813639"/>
            <a:ext cx="10585704" cy="40142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tis-analyzer –</a:t>
            </a:r>
            <a:r>
              <a:rPr lang="en-US" sz="1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sz="1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slevel</a:t>
            </a:r>
            <a:r>
              <a:rPr lang="en-US" sz="1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10 -</a:t>
            </a:r>
            <a:r>
              <a:rPr lang="en-US" sz="1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graphdeps</a:t>
            </a:r>
            <a:r>
              <a:rPr lang="en-US" sz="1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-deps </a:t>
            </a:r>
            <a:r>
              <a:rPr lang="en-US" sz="1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update_totals.c</a:t>
            </a:r>
            <a:endParaRPr lang="en-US" sz="140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[from] Function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update_totals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total FROM total;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instant_pow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total_during_period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current_period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total_during_period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[0];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instant_pow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(and SELF)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[1]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current_period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total_during_period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instant_pow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(and SELF)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previous_t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 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3C46DA-347F-82B2-E8E0-D9FF1F605DA3}"/>
              </a:ext>
            </a:extLst>
          </p:cNvPr>
          <p:cNvSpPr txBox="1"/>
          <p:nvPr/>
        </p:nvSpPr>
        <p:spPr>
          <a:xfrm>
            <a:off x="7498401" y="2333624"/>
            <a:ext cx="4286565" cy="923330"/>
          </a:xfrm>
          <a:prstGeom prst="rect">
            <a:avLst/>
          </a:prstGeom>
          <a:solidFill>
            <a:schemeClr val="bg1"/>
          </a:solidFill>
          <a:effectLst>
            <a:outerShdw blurRad="2286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Data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total_during_period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</a:t>
            </a:r>
            <a:r>
              <a:rPr lang="en-US" dirty="0"/>
              <a:t>does not depend 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total_during_period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dirty="0"/>
              <a:t>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63529B-8251-1A4D-AA6A-31BDC185FAEB}"/>
              </a:ext>
            </a:extLst>
          </p:cNvPr>
          <p:cNvCxnSpPr>
            <a:stCxn id="8" idx="1"/>
          </p:cNvCxnSpPr>
          <p:nvPr/>
        </p:nvCxnSpPr>
        <p:spPr>
          <a:xfrm flipH="1">
            <a:off x="6553200" y="2795289"/>
            <a:ext cx="945201" cy="63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91AD62-CA99-4C57-5C85-F1623E0D090B}"/>
              </a:ext>
            </a:extLst>
          </p:cNvPr>
          <p:cNvSpPr txBox="1"/>
          <p:nvPr/>
        </p:nvSpPr>
        <p:spPr>
          <a:xfrm>
            <a:off x="6880986" y="5179060"/>
            <a:ext cx="4286565" cy="923330"/>
          </a:xfrm>
          <a:prstGeom prst="rect">
            <a:avLst/>
          </a:prstGeom>
          <a:solidFill>
            <a:schemeClr val="bg1"/>
          </a:solidFill>
          <a:effectLst>
            <a:outerShdw blurRad="2286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Data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total_during_period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US" dirty="0"/>
              <a:t>does not depend 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total_during_period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dirty="0"/>
              <a:t>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1EA03A-0173-6466-4DC3-34A1075D919C}"/>
              </a:ext>
            </a:extLst>
          </p:cNvPr>
          <p:cNvCxnSpPr/>
          <p:nvPr/>
        </p:nvCxnSpPr>
        <p:spPr>
          <a:xfrm flipH="1" flipV="1">
            <a:off x="7762875" y="4638675"/>
            <a:ext cx="1265475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0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1C1896-4103-0446-B4C1-F3882E6C8EFD}"/>
              </a:ext>
            </a:extLst>
          </p:cNvPr>
          <p:cNvSpPr txBox="1"/>
          <p:nvPr/>
        </p:nvSpPr>
        <p:spPr>
          <a:xfrm>
            <a:off x="2107324" y="1559033"/>
            <a:ext cx="7977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Effra Light" panose="02000306080000090004" pitchFamily="2" charset="77"/>
              </a:rPr>
              <a:t>real world example</a:t>
            </a:r>
          </a:p>
        </p:txBody>
      </p:sp>
      <p:pic>
        <p:nvPicPr>
          <p:cNvPr id="5122" name="Picture 2" descr="Image result for aws s2n logo">
            <a:extLst>
              <a:ext uri="{FF2B5EF4-FFF2-40B4-BE49-F238E27FC236}">
                <a16:creationId xmlns:a16="http://schemas.microsoft.com/office/drawing/2014/main" id="{B922ECE5-6EFC-B34D-9935-8B6F0B8EE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483" y="2879617"/>
            <a:ext cx="4545034" cy="227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16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cap="all" spc="-1" dirty="0">
                <a:solidFill>
                  <a:srgbClr val="000000"/>
                </a:solidFill>
                <a:latin typeface="Verdana Pro"/>
              </a:rPr>
              <a:t>Semantic Pattern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6719" y="1740240"/>
            <a:ext cx="6999931" cy="4494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Key 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mySecret</a:t>
            </a:r>
            <a:r>
              <a:rPr lang="en-US" altLang="zh-CN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f</a:t>
            </a:r>
            <a:r>
              <a:rPr lang="en-US" altLang="zh-CN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result </a:t>
            </a:r>
            <a:r>
              <a:rPr lang="en-US" altLang="zh-CN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some_computation</a:t>
            </a:r>
            <a:r>
              <a:rPr lang="en-US" altLang="zh-CN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mySecret</a:t>
            </a:r>
            <a:r>
              <a:rPr lang="en-US" altLang="zh-CN" sz="20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696969"/>
                </a:solidFill>
                <a:latin typeface="Courier New" panose="02070309020205020404" pitchFamily="49" charset="0"/>
              </a:rPr>
              <a:t>// . . . </a:t>
            </a: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result </a:t>
            </a:r>
            <a:r>
              <a:rPr lang="en-US" altLang="zh-CN" sz="2000" dirty="0">
                <a:solidFill>
                  <a:srgbClr val="808030"/>
                </a:solidFill>
                <a:latin typeface="Courier New" panose="02070309020205020404" pitchFamily="49" charset="0"/>
              </a:rPr>
              <a:t>&amp;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008C00"/>
                </a:solidFill>
                <a:latin typeface="Courier New" panose="02070309020205020404" pitchFamily="49" charset="0"/>
              </a:rPr>
              <a:t>7</a:t>
            </a:r>
            <a:r>
              <a:rPr lang="en-US" altLang="zh-CN" sz="20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dirty="0">
                <a:solidFill>
                  <a:srgbClr val="696969"/>
                </a:solidFill>
                <a:latin typeface="Courier New" panose="02070309020205020404" pitchFamily="49" charset="0"/>
              </a:rPr>
              <a:t>// . . .</a:t>
            </a: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else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dirty="0">
                <a:solidFill>
                  <a:srgbClr val="696969"/>
                </a:solidFill>
                <a:latin typeface="Courier New" panose="02070309020205020404" pitchFamily="49" charset="0"/>
              </a:rPr>
              <a:t>// . . .</a:t>
            </a: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291152" y="3897781"/>
            <a:ext cx="4824398" cy="2585323"/>
          </a:xfrm>
          <a:prstGeom prst="rect">
            <a:avLst/>
          </a:prstGeom>
          <a:solidFill>
            <a:schemeClr val="bg1"/>
          </a:solidFill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We want to detect if a computation from a secret is used in a test condition.</a:t>
            </a:r>
          </a:p>
          <a:p>
            <a:endParaRPr lang="en-US" dirty="0"/>
          </a:p>
          <a:p>
            <a:r>
              <a:rPr lang="en-US" dirty="0"/>
              <a:t>It’s a way to prevent some side channel attacks.</a:t>
            </a:r>
          </a:p>
          <a:p>
            <a:endParaRPr lang="en-US" dirty="0"/>
          </a:p>
          <a:p>
            <a:r>
              <a:rPr lang="en-US" dirty="0"/>
              <a:t>In this example variable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/>
              <a:t> is computed from a secret and used in the condition of an ”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” statement </a:t>
            </a:r>
          </a:p>
        </p:txBody>
      </p:sp>
    </p:spTree>
    <p:extLst>
      <p:ext uri="{BB962C8B-B14F-4D97-AF65-F5344CB8AC3E}">
        <p14:creationId xmlns:p14="http://schemas.microsoft.com/office/powerpoint/2010/main" val="538711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7858" y="4361912"/>
            <a:ext cx="1608881" cy="2314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cap="all" spc="-1" dirty="0">
                <a:solidFill>
                  <a:srgbClr val="000000"/>
                </a:solidFill>
                <a:latin typeface="Verdana Pro"/>
              </a:rPr>
              <a:t>s2n_verify_cbc from s2n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0947" y="1691472"/>
            <a:ext cx="8618799" cy="4351338"/>
          </a:xfrm>
        </p:spPr>
        <p:txBody>
          <a:bodyPr tIns="0" bIns="0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zh-CN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s2n_verify_cbc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s2n_connection 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</a:t>
            </a:r>
            <a:r>
              <a:rPr lang="en-US" altLang="zh-CN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s2n_hmac_state 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hmac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</a:t>
            </a:r>
            <a:r>
              <a:rPr lang="en-US" altLang="zh-CN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s2n_blob 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decrypted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696969"/>
                </a:solidFill>
                <a:latin typeface="Courier New" panose="02070309020205020404" pitchFamily="49" charset="0"/>
              </a:rPr>
              <a:t>// . . . .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cutoff 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check 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padding_length</a:t>
            </a:r>
            <a:r>
              <a:rPr lang="en-US" altLang="zh-CN" sz="16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8C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j 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decrypted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size 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8C0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check</a:t>
            </a:r>
            <a:r>
              <a:rPr lang="en-US" altLang="zh-CN" sz="16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check 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&amp;&amp;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j 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decrypted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size</a:t>
            </a:r>
            <a:r>
              <a:rPr lang="en-US" altLang="zh-CN" sz="16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++,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en-US" altLang="zh-CN" sz="1600" dirty="0" err="1">
                <a:solidFill>
                  <a:srgbClr val="808030"/>
                </a:solidFill>
                <a:latin typeface="Courier New" panose="02070309020205020404" pitchFamily="49" charset="0"/>
              </a:rPr>
              <a:t>++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uint8_t mask 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~(</a:t>
            </a:r>
            <a:r>
              <a:rPr lang="en-US" altLang="zh-CN" sz="1600" dirty="0">
                <a:solidFill>
                  <a:srgbClr val="008000"/>
                </a:solidFill>
                <a:latin typeface="Courier New" panose="02070309020205020404" pitchFamily="49" charset="0"/>
              </a:rPr>
              <a:t>0xff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((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&gt;=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cutoff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8C00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))</a:t>
            </a:r>
            <a:r>
              <a:rPr lang="en-US" altLang="zh-CN" sz="16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mismatches 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|=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decrypted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^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padding_length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&amp;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mask</a:t>
            </a:r>
            <a:r>
              <a:rPr lang="en-US" altLang="zh-CN" sz="16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mismatches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S2N_ERROR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S2N_ERR_CBC_VERIFY</a:t>
            </a:r>
            <a:r>
              <a:rPr lang="en-US" altLang="zh-CN" sz="16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16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8000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8C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16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6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32938" y="6488668"/>
            <a:ext cx="10497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Full source code: </a:t>
            </a:r>
            <a:r>
              <a:rPr lang="en-US" sz="1600" dirty="0">
                <a:hlinkClick r:id="rId3"/>
              </a:rPr>
              <a:t>https://github.com/awslabs/s2n/blob/e5cadd53a85ac27976d5bdb7ba1501945675c5de/tls/s2n_cbc.c#L48</a:t>
            </a:r>
            <a:r>
              <a:rPr lang="en-US" sz="1600" dirty="0"/>
              <a:t> </a:t>
            </a:r>
          </a:p>
        </p:txBody>
      </p:sp>
      <p:cxnSp>
        <p:nvCxnSpPr>
          <p:cNvPr id="8" name="Connecteur droit avec flèche 7"/>
          <p:cNvCxnSpPr>
            <a:cxnSpLocks/>
          </p:cNvCxnSpPr>
          <p:nvPr/>
        </p:nvCxnSpPr>
        <p:spPr>
          <a:xfrm flipH="1" flipV="1">
            <a:off x="3031299" y="4564637"/>
            <a:ext cx="2344318" cy="800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633821" y="5296087"/>
            <a:ext cx="160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detected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93070" y="2496089"/>
            <a:ext cx="3541730" cy="923330"/>
          </a:xfrm>
          <a:prstGeom prst="rect">
            <a:avLst/>
          </a:prstGeom>
          <a:solidFill>
            <a:schemeClr val="bg1"/>
          </a:solidFill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The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mistmatches</a:t>
            </a:r>
            <a:r>
              <a:rPr lang="en-US" dirty="0"/>
              <a:t> is computed from a secret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decrypted-&gt;data</a:t>
            </a:r>
            <a:r>
              <a:rPr lang="en-US" dirty="0"/>
              <a:t>).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879059" y="4361911"/>
            <a:ext cx="4474742" cy="1015663"/>
          </a:xfrm>
          <a:prstGeom prst="rect">
            <a:avLst/>
          </a:prstGeom>
          <a:solidFill>
            <a:schemeClr val="bg1"/>
          </a:solidFill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ea typeface="Courier New" charset="0"/>
                <a:cs typeface="Courier New" charset="0"/>
              </a:rPr>
              <a:t>We detect the dependency between the secret and the test in the </a:t>
            </a:r>
            <a:r>
              <a:rPr lang="en-US" sz="20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ea typeface="Courier New" charset="0"/>
                <a:cs typeface="Courier New" charset="0"/>
              </a:rPr>
              <a:t> statement.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34319" y="4280030"/>
            <a:ext cx="4548851" cy="8004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/>
          <p:cNvCxnSpPr>
            <a:cxnSpLocks/>
            <a:stCxn id="14" idx="3"/>
            <a:endCxn id="13" idx="1"/>
          </p:cNvCxnSpPr>
          <p:nvPr/>
        </p:nvCxnSpPr>
        <p:spPr>
          <a:xfrm>
            <a:off x="5683170" y="4680271"/>
            <a:ext cx="1195889" cy="189472"/>
          </a:xfrm>
          <a:prstGeom prst="straightConnector1">
            <a:avLst/>
          </a:pr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8976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03E"/>
      </a:dk2>
      <a:lt2>
        <a:srgbClr val="EEECE1"/>
      </a:lt2>
      <a:accent1>
        <a:srgbClr val="F7931C"/>
      </a:accent1>
      <a:accent2>
        <a:srgbClr val="F26420"/>
      </a:accent2>
      <a:accent3>
        <a:srgbClr val="EF4823"/>
      </a:accent3>
      <a:accent4>
        <a:srgbClr val="FE2D18"/>
      </a:accent4>
      <a:accent5>
        <a:srgbClr val="4E7F9B"/>
      </a:accent5>
      <a:accent6>
        <a:srgbClr val="8BAEC4"/>
      </a:accent6>
      <a:hlink>
        <a:srgbClr val="03B8F2"/>
      </a:hlink>
      <a:folHlink>
        <a:srgbClr val="67D1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03E"/>
      </a:dk2>
      <a:lt2>
        <a:srgbClr val="EEECE1"/>
      </a:lt2>
      <a:accent1>
        <a:srgbClr val="F7931C"/>
      </a:accent1>
      <a:accent2>
        <a:srgbClr val="F26420"/>
      </a:accent2>
      <a:accent3>
        <a:srgbClr val="EF4823"/>
      </a:accent3>
      <a:accent4>
        <a:srgbClr val="FE2D18"/>
      </a:accent4>
      <a:accent5>
        <a:srgbClr val="4E7F9B"/>
      </a:accent5>
      <a:accent6>
        <a:srgbClr val="8BAEC4"/>
      </a:accent6>
      <a:hlink>
        <a:srgbClr val="03B8F2"/>
      </a:hlink>
      <a:folHlink>
        <a:srgbClr val="67D1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ol-template-2021-new">
  <a:themeElements>
    <a:clrScheme name="pallet3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2A85F5"/>
      </a:accent1>
      <a:accent2>
        <a:srgbClr val="FF8200"/>
      </a:accent2>
      <a:accent3>
        <a:srgbClr val="A5A5A5"/>
      </a:accent3>
      <a:accent4>
        <a:srgbClr val="FFC000"/>
      </a:accent4>
      <a:accent5>
        <a:srgbClr val="F51B05"/>
      </a:accent5>
      <a:accent6>
        <a:srgbClr val="14CC99"/>
      </a:accent6>
      <a:hlink>
        <a:srgbClr val="2A85F5"/>
      </a:hlink>
      <a:folHlink>
        <a:srgbClr val="15447E"/>
      </a:folHlink>
    </a:clrScheme>
    <a:fontScheme name="Segoe 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0" id="{AB908AE6-A71F-4D32-9C0A-D6E1DA42E95C}" vid="{D5239CF9-F17C-46D4-8F20-B394EEDCB9D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93a133-4a3a-4d44-ad70-bed7ac3b1220" xsi:nil="true"/>
    <Tag xmlns="ef0ec44c-50f7-4048-bd08-8e4b66c38e2d" xsi:nil="true"/>
    <Year xmlns="ef0ec44c-50f7-4048-bd08-8e4b66c38e2d" xsi:nil="true"/>
    <DocType xmlns="ef0ec44c-50f7-4048-bd08-8e4b66c38e2d" xsi:nil="true"/>
    <lcf76f155ced4ddcb4097134ff3c332f xmlns="ef0ec44c-50f7-4048-bd08-8e4b66c38e2d">
      <Terms xmlns="http://schemas.microsoft.com/office/infopath/2007/PartnerControls"/>
    </lcf76f155ced4ddcb4097134ff3c332f>
    <SharedWithUsers xmlns="dc93a133-4a3a-4d44-ad70-bed7ac3b1220">
      <UserInfo>
        <DisplayName>Olivier Korach</DisplayName>
        <AccountId>13</AccountId>
        <AccountType/>
      </UserInfo>
      <UserInfo>
        <DisplayName>Vincent Lescaut</DisplayName>
        <AccountId>26</AccountId>
        <AccountType/>
      </UserInfo>
      <UserInfo>
        <DisplayName>Jason Landers</DisplayName>
        <AccountId>31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8413815E870646B22F407A97D85002" ma:contentTypeVersion="17" ma:contentTypeDescription="Crée un document." ma:contentTypeScope="" ma:versionID="b27aa19c01e982815f94f98102775798">
  <xsd:schema xmlns:xsd="http://www.w3.org/2001/XMLSchema" xmlns:xs="http://www.w3.org/2001/XMLSchema" xmlns:p="http://schemas.microsoft.com/office/2006/metadata/properties" xmlns:ns2="ef0ec44c-50f7-4048-bd08-8e4b66c38e2d" xmlns:ns3="dc93a133-4a3a-4d44-ad70-bed7ac3b1220" targetNamespace="http://schemas.microsoft.com/office/2006/metadata/properties" ma:root="true" ma:fieldsID="44bb3e10417973e4adae552fe39dc495" ns2:_="" ns3:_="">
    <xsd:import namespace="ef0ec44c-50f7-4048-bd08-8e4b66c38e2d"/>
    <xsd:import namespace="dc93a133-4a3a-4d44-ad70-bed7ac3b12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Tag" minOccurs="0"/>
                <xsd:element ref="ns2:Year" minOccurs="0"/>
                <xsd:element ref="ns2:DocTyp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0ec44c-50f7-4048-bd08-8e4b66c38e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cd7772ed-e52b-4eba-ac55-5dbd926e93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Tag" ma:index="18" nillable="true" ma:displayName="Tag" ma:format="Dropdown" ma:internalName="Tag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Techno"/>
                    <xsd:enumeration value="Automotive"/>
                    <xsd:enumeration value="IoT"/>
                    <xsd:enumeration value="Critical"/>
                    <xsd:enumeration value="Security"/>
                  </xsd:restriction>
                </xsd:simpleType>
              </xsd:element>
            </xsd:sequence>
          </xsd:extension>
        </xsd:complexContent>
      </xsd:complexType>
    </xsd:element>
    <xsd:element name="Year" ma:index="19" nillable="true" ma:displayName="Year" ma:decimals="0" ma:format="Dropdown" ma:internalName="Year" ma:percentage="FALSE">
      <xsd:simpleType>
        <xsd:restriction base="dms:Number">
          <xsd:maxInclusive value="2100"/>
          <xsd:minInclusive value="1980"/>
        </xsd:restriction>
      </xsd:simpleType>
    </xsd:element>
    <xsd:element name="DocType" ma:index="20" nillable="true" ma:displayName="DocType" ma:format="Dropdown" ma:internalName="DocTyp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rticle"/>
                    <xsd:enumeration value="Video"/>
                    <xsd:enumeration value="Other"/>
                  </xsd:restriction>
                </xsd:simpleType>
              </xsd:element>
            </xsd:sequence>
          </xsd:extension>
        </xsd:complexContent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93a133-4a3a-4d44-ad70-bed7ac3b122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aeb8d9d-f5b4-4058-a384-29b67b7a2a89}" ma:internalName="TaxCatchAll" ma:showField="CatchAllData" ma:web="dc93a133-4a3a-4d44-ad70-bed7ac3b122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9C92F8-F07F-4409-8A50-781B279EB508}">
  <ds:schemaRefs>
    <ds:schemaRef ds:uri="dc93a133-4a3a-4d44-ad70-bed7ac3b1220"/>
    <ds:schemaRef ds:uri="ef0ec44c-50f7-4048-bd08-8e4b66c38e2d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77FF754-3454-4F37-8FF8-26BBC7F9AFE2}">
  <ds:schemaRefs>
    <ds:schemaRef ds:uri="dc93a133-4a3a-4d44-ad70-bed7ac3b1220"/>
    <ds:schemaRef ds:uri="ef0ec44c-50f7-4048-bd08-8e4b66c38e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C0B9826-9B1A-49CA-BB6C-7C5DA031B2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Prospect demo++ feedback</Template>
  <TotalTime>0</TotalTime>
  <Words>831</Words>
  <Application>Microsoft Office PowerPoint</Application>
  <PresentationFormat>Widescreen</PresentationFormat>
  <Paragraphs>113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Aileron</vt:lpstr>
      <vt:lpstr>Arial</vt:lpstr>
      <vt:lpstr>Calibri</vt:lpstr>
      <vt:lpstr>Courier New</vt:lpstr>
      <vt:lpstr>Effra Light</vt:lpstr>
      <vt:lpstr>Gotham Ultra</vt:lpstr>
      <vt:lpstr>Segoe UI</vt:lpstr>
      <vt:lpstr>Symbol</vt:lpstr>
      <vt:lpstr>Times New Roman</vt:lpstr>
      <vt:lpstr>Verdana Pro</vt:lpstr>
      <vt:lpstr>Wingdings</vt:lpstr>
      <vt:lpstr>Wingdings 2</vt:lpstr>
      <vt:lpstr>Office Theme</vt:lpstr>
      <vt:lpstr>Office Theme</vt:lpstr>
      <vt:lpstr>esol-template-2021-new</vt:lpstr>
      <vt:lpstr>PowerPoint Presentation</vt:lpstr>
      <vt:lpstr>PowerPoint Presentation</vt:lpstr>
      <vt:lpstr>Smart meter example</vt:lpstr>
      <vt:lpstr>Analyzed code</vt:lpstr>
      <vt:lpstr>Analysis driver</vt:lpstr>
      <vt:lpstr>Analysis driver</vt:lpstr>
      <vt:lpstr>PowerPoint Presentation</vt:lpstr>
      <vt:lpstr>Semantic Pattern</vt:lpstr>
      <vt:lpstr>s2n_verify_cbc from s2n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Exail analysis PoC</dc:title>
  <dc:subject/>
  <dc:creator>Olivier Korach</dc:creator>
  <dc:description/>
  <cp:lastModifiedBy>Fabrice Derepas</cp:lastModifiedBy>
  <cp:revision>5</cp:revision>
  <dcterms:created xsi:type="dcterms:W3CDTF">2023-11-21T14:22:15Z</dcterms:created>
  <dcterms:modified xsi:type="dcterms:W3CDTF">2024-03-18T11:48:51Z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lianceAssetId">
    <vt:lpwstr/>
  </property>
  <property fmtid="{D5CDD505-2E9C-101B-9397-08002B2CF9AE}" pid="3" name="ContentTypeId">
    <vt:lpwstr>0x010100B98413815E870646B22F407A97D85002</vt:lpwstr>
  </property>
  <property fmtid="{D5CDD505-2E9C-101B-9397-08002B2CF9AE}" pid="4" name="MediaServiceImageTags">
    <vt:lpwstr/>
  </property>
  <property fmtid="{D5CDD505-2E9C-101B-9397-08002B2CF9AE}" pid="5" name="Order">
    <vt:r8>144200</vt:r8>
  </property>
  <property fmtid="{D5CDD505-2E9C-101B-9397-08002B2CF9AE}" pid="6" name="PresentationFormat">
    <vt:lpwstr>Widescreen</vt:lpwstr>
  </property>
  <property fmtid="{D5CDD505-2E9C-101B-9397-08002B2CF9AE}" pid="7" name="Slides">
    <vt:i4>12</vt:i4>
  </property>
  <property fmtid="{D5CDD505-2E9C-101B-9397-08002B2CF9AE}" pid="8" name="TriggerFlowInfo">
    <vt:lpwstr/>
  </property>
  <property fmtid="{D5CDD505-2E9C-101B-9397-08002B2CF9AE}" pid="9" name="_ExtendedDescription">
    <vt:lpwstr/>
  </property>
</Properties>
</file>