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5" r:id="rId9"/>
    <p:sldId id="262" r:id="rId10"/>
    <p:sldId id="263" r:id="rId11"/>
    <p:sldId id="264"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A549FB7-6FDB-4406-89CE-C5C91DF0CA65}" type="datetimeFigureOut">
              <a:rPr lang="ru-RU" smtClean="0"/>
              <a:pPr/>
              <a:t>14.10.2015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34727E9-EBB0-4F95-B597-2A245CDCF316}"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A549FB7-6FDB-4406-89CE-C5C91DF0CA65}" type="datetimeFigureOut">
              <a:rPr lang="ru-RU" smtClean="0"/>
              <a:pPr/>
              <a:t>14.10.2015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34727E9-EBB0-4F95-B597-2A245CDCF316}"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A549FB7-6FDB-4406-89CE-C5C91DF0CA65}" type="datetimeFigureOut">
              <a:rPr lang="ru-RU" smtClean="0"/>
              <a:pPr/>
              <a:t>14.10.2015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34727E9-EBB0-4F95-B597-2A245CDCF316}"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A549FB7-6FDB-4406-89CE-C5C91DF0CA65}" type="datetimeFigureOut">
              <a:rPr lang="ru-RU" smtClean="0"/>
              <a:pPr/>
              <a:t>14.10.2015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34727E9-EBB0-4F95-B597-2A245CDCF316}"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A549FB7-6FDB-4406-89CE-C5C91DF0CA65}" type="datetimeFigureOut">
              <a:rPr lang="ru-RU" smtClean="0"/>
              <a:pPr/>
              <a:t>14.10.2015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34727E9-EBB0-4F95-B597-2A245CDCF316}"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A549FB7-6FDB-4406-89CE-C5C91DF0CA65}" type="datetimeFigureOut">
              <a:rPr lang="ru-RU" smtClean="0"/>
              <a:pPr/>
              <a:t>14.10.2015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34727E9-EBB0-4F95-B597-2A245CDCF316}"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A549FB7-6FDB-4406-89CE-C5C91DF0CA65}" type="datetimeFigureOut">
              <a:rPr lang="ru-RU" smtClean="0"/>
              <a:pPr/>
              <a:t>14.10.2015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34727E9-EBB0-4F95-B597-2A245CDCF316}"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A549FB7-6FDB-4406-89CE-C5C91DF0CA65}" type="datetimeFigureOut">
              <a:rPr lang="ru-RU" smtClean="0"/>
              <a:pPr/>
              <a:t>14.10.2015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34727E9-EBB0-4F95-B597-2A245CDCF316}"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A549FB7-6FDB-4406-89CE-C5C91DF0CA65}" type="datetimeFigureOut">
              <a:rPr lang="ru-RU" smtClean="0"/>
              <a:pPr/>
              <a:t>14.10.2015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34727E9-EBB0-4F95-B597-2A245CDCF316}"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A549FB7-6FDB-4406-89CE-C5C91DF0CA65}" type="datetimeFigureOut">
              <a:rPr lang="ru-RU" smtClean="0"/>
              <a:pPr/>
              <a:t>14.10.2015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34727E9-EBB0-4F95-B597-2A245CDCF316}"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A549FB7-6FDB-4406-89CE-C5C91DF0CA65}" type="datetimeFigureOut">
              <a:rPr lang="ru-RU" smtClean="0"/>
              <a:pPr/>
              <a:t>14.10.2015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34727E9-EBB0-4F95-B597-2A245CDCF316}"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49FB7-6FDB-4406-89CE-C5C91DF0CA65}" type="datetimeFigureOut">
              <a:rPr lang="ru-RU" smtClean="0"/>
              <a:pPr/>
              <a:t>14.10.2015</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727E9-EBB0-4F95-B597-2A245CDCF316}"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Функции пользователя</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42844" y="285728"/>
            <a:ext cx="8715436" cy="6286544"/>
          </a:xfrm>
        </p:spPr>
        <p:txBody>
          <a:bodyPr>
            <a:normAutofit fontScale="92500" lnSpcReduction="10000"/>
          </a:bodyPr>
          <a:lstStyle/>
          <a:p>
            <a:pPr algn="just"/>
            <a:r>
              <a:rPr lang="ru-RU" dirty="0" smtClean="0"/>
              <a:t>Глобальные переменные доступны всем функциям, где они не описаны как локальные переменные. Использовать их для передачи данных между функциями довольно просто, но тем не менее этого делать не рекомендуется. Необходимо стремиться к тому, чтобы функции в программе были максимально независимыми и чтобы их интерфейс полностью определялся прототипами этих функций. Все величины, описанные внутри функции, являются локальными. Областью их действия является тело функции. При вызове функции, как и при входе в любой блок, в стеке выделяется память под локальные автоматические переменные. </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14282" y="285728"/>
            <a:ext cx="8715436" cy="6357982"/>
          </a:xfrm>
        </p:spPr>
        <p:txBody>
          <a:bodyPr>
            <a:normAutofit lnSpcReduction="10000"/>
          </a:bodyPr>
          <a:lstStyle/>
          <a:p>
            <a:pPr algn="just"/>
            <a:r>
              <a:rPr lang="ru-RU" dirty="0" smtClean="0"/>
              <a:t>Кроме того, в стеке сохраняется содержимое регистров процессора на момент, предшествующий вызову функции, и адрес возврата из функции, для того чтобы при выходе из нее можно было продолжить выполнение вызывающей функции. При выходе из функции соответствующий участок стека освобождается, поэтому значения локальных переменных между вызовами одной и той же функции не сохраняются. Если этого требуется избежать, при объявлении локальных переменных используется модификатор </a:t>
            </a:r>
            <a:r>
              <a:rPr lang="en-US" b="1" i="1" dirty="0" smtClean="0">
                <a:solidFill>
                  <a:srgbClr val="00B050"/>
                </a:solidFill>
              </a:rPr>
              <a:t>static</a:t>
            </a:r>
            <a:r>
              <a:rPr lang="ru-RU" dirty="0" smtClean="0"/>
              <a:t>.</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14282" y="357166"/>
            <a:ext cx="8786874" cy="6072230"/>
          </a:xfrm>
        </p:spPr>
        <p:txBody>
          <a:bodyPr>
            <a:normAutofit lnSpcReduction="10000"/>
          </a:bodyPr>
          <a:lstStyle/>
          <a:p>
            <a:pPr algn="just"/>
            <a:r>
              <a:rPr lang="ru-RU" dirty="0" smtClean="0"/>
              <a:t>Функция – последовательность операторов, оформленная таким  образом, что ее можно вызывать по имени из любого места программы. Функция описывается следующим образом</a:t>
            </a:r>
            <a:r>
              <a:rPr lang="en-US" dirty="0" smtClean="0"/>
              <a:t>:</a:t>
            </a:r>
          </a:p>
          <a:p>
            <a:r>
              <a:rPr lang="ru-RU" dirty="0" smtClean="0">
                <a:solidFill>
                  <a:srgbClr val="00B050"/>
                </a:solidFill>
              </a:rPr>
              <a:t>Тип</a:t>
            </a:r>
            <a:r>
              <a:rPr lang="en-US" dirty="0" smtClean="0">
                <a:solidFill>
                  <a:srgbClr val="00B050"/>
                </a:solidFill>
              </a:rPr>
              <a:t>_</a:t>
            </a:r>
            <a:r>
              <a:rPr lang="ru-RU" dirty="0" smtClean="0">
                <a:solidFill>
                  <a:srgbClr val="00B050"/>
                </a:solidFill>
              </a:rPr>
              <a:t>результата </a:t>
            </a:r>
            <a:r>
              <a:rPr lang="ru-RU" b="1" dirty="0" smtClean="0">
                <a:solidFill>
                  <a:srgbClr val="00B050"/>
                </a:solidFill>
              </a:rPr>
              <a:t>имя</a:t>
            </a:r>
            <a:r>
              <a:rPr lang="en-US" b="1" dirty="0" smtClean="0">
                <a:solidFill>
                  <a:srgbClr val="00B050"/>
                </a:solidFill>
              </a:rPr>
              <a:t>_</a:t>
            </a:r>
            <a:r>
              <a:rPr lang="ru-RU" b="1" dirty="0" smtClean="0">
                <a:solidFill>
                  <a:srgbClr val="00B050"/>
                </a:solidFill>
              </a:rPr>
              <a:t>функции </a:t>
            </a:r>
            <a:r>
              <a:rPr lang="ru-RU" dirty="0" smtClean="0">
                <a:solidFill>
                  <a:srgbClr val="00B050"/>
                </a:solidFill>
              </a:rPr>
              <a:t>(список параметров)</a:t>
            </a:r>
          </a:p>
          <a:p>
            <a:r>
              <a:rPr lang="ru-RU" dirty="0">
                <a:solidFill>
                  <a:srgbClr val="00B050"/>
                </a:solidFill>
              </a:rPr>
              <a:t> </a:t>
            </a:r>
            <a:r>
              <a:rPr lang="ru-RU" dirty="0" smtClean="0">
                <a:solidFill>
                  <a:srgbClr val="00B050"/>
                </a:solidFill>
              </a:rPr>
              <a:t>  </a:t>
            </a:r>
            <a:r>
              <a:rPr lang="en-US" dirty="0" smtClean="0">
                <a:solidFill>
                  <a:srgbClr val="00B050"/>
                </a:solidFill>
              </a:rPr>
              <a:t>{</a:t>
            </a:r>
          </a:p>
          <a:p>
            <a:pPr lvl="1" algn="just">
              <a:buNone/>
            </a:pPr>
            <a:r>
              <a:rPr lang="ru-RU" dirty="0" smtClean="0">
                <a:solidFill>
                  <a:srgbClr val="00B050"/>
                </a:solidFill>
              </a:rPr>
              <a:t>	Тело функции</a:t>
            </a:r>
            <a:endParaRPr lang="en-US" dirty="0" smtClean="0">
              <a:solidFill>
                <a:srgbClr val="00B050"/>
              </a:solidFill>
            </a:endParaRPr>
          </a:p>
          <a:p>
            <a:r>
              <a:rPr lang="en-US" dirty="0">
                <a:solidFill>
                  <a:srgbClr val="00B050"/>
                </a:solidFill>
              </a:rPr>
              <a:t> </a:t>
            </a:r>
            <a:r>
              <a:rPr lang="en-US" dirty="0" smtClean="0">
                <a:solidFill>
                  <a:srgbClr val="00B050"/>
                </a:solidFill>
              </a:rPr>
              <a:t> </a:t>
            </a:r>
            <a:r>
              <a:rPr lang="ru-RU" dirty="0" smtClean="0">
                <a:solidFill>
                  <a:srgbClr val="00B050"/>
                </a:solidFill>
              </a:rPr>
              <a:t> </a:t>
            </a:r>
            <a:r>
              <a:rPr lang="en-US" dirty="0" smtClean="0">
                <a:solidFill>
                  <a:srgbClr val="00B050"/>
                </a:solidFill>
              </a:rPr>
              <a:t>}</a:t>
            </a:r>
          </a:p>
          <a:p>
            <a:r>
              <a:rPr lang="ru-RU" dirty="0" smtClean="0"/>
              <a:t>Первые две строки описания называются </a:t>
            </a:r>
            <a:r>
              <a:rPr lang="ru-RU" i="1" dirty="0" smtClean="0">
                <a:solidFill>
                  <a:srgbClr val="00B050"/>
                </a:solidFill>
              </a:rPr>
              <a:t>заголовком функции</a:t>
            </a:r>
            <a:r>
              <a:rPr lang="ru-RU" dirty="0" smtClean="0"/>
              <a:t>.</a:t>
            </a:r>
          </a:p>
          <a:p>
            <a:endParaRPr lang="ru-RU" dirty="0">
              <a:solidFill>
                <a:srgbClr val="00B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14282" y="285728"/>
            <a:ext cx="8715436" cy="6143668"/>
          </a:xfrm>
        </p:spPr>
        <p:txBody>
          <a:bodyPr>
            <a:normAutofit fontScale="92500" lnSpcReduction="10000"/>
          </a:bodyPr>
          <a:lstStyle/>
          <a:p>
            <a:pPr algn="just"/>
            <a:r>
              <a:rPr lang="ru-RU" dirty="0" smtClean="0"/>
              <a:t>Тип возвращаемого значения может быть любым скалярным типом. Допустимо не возвращать никакого результата (тип результата – </a:t>
            </a:r>
            <a:r>
              <a:rPr lang="en-US" b="1" dirty="0" smtClean="0">
                <a:solidFill>
                  <a:srgbClr val="00B050"/>
                </a:solidFill>
              </a:rPr>
              <a:t>void</a:t>
            </a:r>
            <a:r>
              <a:rPr lang="en-US" dirty="0" smtClean="0"/>
              <a:t>)</a:t>
            </a:r>
            <a:r>
              <a:rPr lang="ru-RU" dirty="0" smtClean="0"/>
              <a:t>.</a:t>
            </a:r>
            <a:r>
              <a:rPr lang="en-US" dirty="0" smtClean="0"/>
              <a:t> </a:t>
            </a:r>
            <a:r>
              <a:rPr lang="ru-RU" dirty="0" smtClean="0"/>
              <a:t>По умолчанию тип результата – </a:t>
            </a:r>
            <a:r>
              <a:rPr lang="en-US" b="1" dirty="0" smtClean="0">
                <a:solidFill>
                  <a:srgbClr val="FF0000"/>
                </a:solidFill>
              </a:rPr>
              <a:t>int</a:t>
            </a:r>
            <a:r>
              <a:rPr lang="en-US" dirty="0" smtClean="0"/>
              <a:t>.</a:t>
            </a:r>
            <a:endParaRPr lang="ru-RU" dirty="0" smtClean="0"/>
          </a:p>
          <a:p>
            <a:pPr algn="just"/>
            <a:r>
              <a:rPr lang="ru-RU" dirty="0" smtClean="0"/>
              <a:t>Выход из функции осущес</a:t>
            </a:r>
            <a:r>
              <a:rPr lang="ru-RU" dirty="0"/>
              <a:t>т</a:t>
            </a:r>
            <a:r>
              <a:rPr lang="ru-RU" dirty="0" smtClean="0"/>
              <a:t>вляется следующими способами</a:t>
            </a:r>
            <a:r>
              <a:rPr lang="en-US" dirty="0" smtClean="0"/>
              <a:t>:</a:t>
            </a:r>
          </a:p>
          <a:p>
            <a:pPr algn="just"/>
            <a:r>
              <a:rPr lang="en-US" dirty="0" smtClean="0"/>
              <a:t>1</a:t>
            </a:r>
            <a:r>
              <a:rPr lang="ru-RU" dirty="0" smtClean="0"/>
              <a:t>. Если нет необходимости возвращать результат, то выход  </a:t>
            </a:r>
            <a:r>
              <a:rPr lang="ru-RU" dirty="0" err="1" smtClean="0"/>
              <a:t>осуще</a:t>
            </a:r>
            <a:r>
              <a:rPr lang="en-US" dirty="0" smtClean="0"/>
              <a:t>c</a:t>
            </a:r>
            <a:r>
              <a:rPr lang="ru-RU" dirty="0" err="1" smtClean="0"/>
              <a:t>твляется</a:t>
            </a:r>
            <a:r>
              <a:rPr lang="ru-RU" dirty="0" smtClean="0"/>
              <a:t> при достижении закрывающейся скобки или при выполнении оператора </a:t>
            </a:r>
            <a:r>
              <a:rPr lang="en-US" b="1" dirty="0" smtClean="0">
                <a:solidFill>
                  <a:srgbClr val="00B050"/>
                </a:solidFill>
              </a:rPr>
              <a:t>return</a:t>
            </a:r>
            <a:r>
              <a:rPr lang="en-US" dirty="0" smtClean="0"/>
              <a:t>.</a:t>
            </a:r>
          </a:p>
          <a:p>
            <a:pPr algn="just"/>
            <a:r>
              <a:rPr lang="en-US" dirty="0" smtClean="0"/>
              <a:t>2. </a:t>
            </a:r>
            <a:r>
              <a:rPr lang="ru-RU" dirty="0" smtClean="0"/>
              <a:t>Если необходимо вернуть определенное значение, то выход осуществляется оператором </a:t>
            </a:r>
            <a:r>
              <a:rPr lang="en-US" b="1" dirty="0" smtClean="0">
                <a:solidFill>
                  <a:srgbClr val="00B050"/>
                </a:solidFill>
              </a:rPr>
              <a:t>return </a:t>
            </a:r>
            <a:r>
              <a:rPr lang="ru-RU" b="1" i="1" dirty="0" smtClean="0">
                <a:solidFill>
                  <a:srgbClr val="FF0000"/>
                </a:solidFill>
              </a:rPr>
              <a:t>выражение</a:t>
            </a:r>
            <a:r>
              <a:rPr lang="en-US" b="1" i="1" smtClean="0">
                <a:solidFill>
                  <a:srgbClr val="00B050"/>
                </a:solidFill>
              </a:rPr>
              <a:t>; </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14282" y="357166"/>
            <a:ext cx="8715436" cy="6215106"/>
          </a:xfrm>
        </p:spPr>
        <p:txBody>
          <a:bodyPr>
            <a:normAutofit/>
          </a:bodyPr>
          <a:lstStyle/>
          <a:p>
            <a:pPr algn="ctr"/>
            <a:r>
              <a:rPr lang="ru-RU" b="1" dirty="0" smtClean="0"/>
              <a:t>Передача параметров</a:t>
            </a:r>
          </a:p>
          <a:p>
            <a:pPr algn="just"/>
            <a:r>
              <a:rPr lang="ru-RU" dirty="0" smtClean="0"/>
              <a:t>При объявлении и вызове функции параметры должны соответствовать по количеству, порядку следованию и типу.</a:t>
            </a:r>
            <a:r>
              <a:rPr lang="en-US" dirty="0" smtClean="0"/>
              <a:t> </a:t>
            </a:r>
            <a:r>
              <a:rPr lang="ru-RU" dirty="0" smtClean="0"/>
              <a:t>Функция может не иметь параметров. В этом случае после имени функции обязательно ставятся круглые скобки. Существует три основных способа передачи параметров</a:t>
            </a:r>
            <a:r>
              <a:rPr lang="en-US" dirty="0" smtClean="0"/>
              <a:t>: </a:t>
            </a:r>
            <a:endParaRPr lang="ru-RU" dirty="0" smtClean="0"/>
          </a:p>
          <a:p>
            <a:pPr algn="just">
              <a:buNone/>
            </a:pPr>
            <a:r>
              <a:rPr lang="ru-RU" dirty="0" smtClean="0"/>
              <a:t>    </a:t>
            </a:r>
            <a:r>
              <a:rPr lang="en-US" dirty="0" smtClean="0"/>
              <a:t>	</a:t>
            </a:r>
            <a:r>
              <a:rPr lang="ru-RU" dirty="0" smtClean="0"/>
              <a:t>По </a:t>
            </a:r>
            <a:r>
              <a:rPr lang="ru-RU" b="1" i="1" dirty="0" smtClean="0"/>
              <a:t>значению</a:t>
            </a:r>
            <a:r>
              <a:rPr lang="en-US" dirty="0" smtClean="0"/>
              <a:t>;</a:t>
            </a:r>
            <a:r>
              <a:rPr lang="ru-RU" dirty="0" smtClean="0"/>
              <a:t> </a:t>
            </a:r>
          </a:p>
          <a:p>
            <a:pPr algn="just">
              <a:buNone/>
            </a:pPr>
            <a:r>
              <a:rPr lang="ru-RU" b="1" i="1" dirty="0" smtClean="0"/>
              <a:t>	</a:t>
            </a:r>
            <a:r>
              <a:rPr lang="en-US" b="1" i="1" dirty="0" smtClean="0"/>
              <a:t>	</a:t>
            </a:r>
            <a:r>
              <a:rPr lang="ru-RU" dirty="0" smtClean="0"/>
              <a:t>По</a:t>
            </a:r>
            <a:r>
              <a:rPr lang="ru-RU" b="1" i="1" dirty="0" smtClean="0"/>
              <a:t> ссылке</a:t>
            </a:r>
            <a:r>
              <a:rPr lang="en-US" dirty="0" smtClean="0"/>
              <a:t>;</a:t>
            </a:r>
            <a:endParaRPr lang="ru-RU" dirty="0" smtClean="0"/>
          </a:p>
          <a:p>
            <a:pPr lvl="1" algn="just">
              <a:buNone/>
            </a:pPr>
            <a:r>
              <a:rPr lang="en-US" dirty="0" smtClean="0"/>
              <a:t>		</a:t>
            </a:r>
            <a:r>
              <a:rPr lang="ru-RU" sz="3200" dirty="0" smtClean="0"/>
              <a:t>По</a:t>
            </a:r>
            <a:r>
              <a:rPr lang="ru-RU" sz="3200" b="1" i="1" dirty="0" smtClean="0"/>
              <a:t> указателю</a:t>
            </a:r>
            <a:r>
              <a:rPr lang="ru-RU" dirty="0" smtClean="0"/>
              <a:t>. </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14282" y="214290"/>
            <a:ext cx="8715436" cy="6357982"/>
          </a:xfrm>
        </p:spPr>
        <p:txBody>
          <a:bodyPr>
            <a:normAutofit/>
          </a:bodyPr>
          <a:lstStyle/>
          <a:p>
            <a:pPr algn="ctr"/>
            <a:r>
              <a:rPr lang="ru-RU" b="1" i="1" dirty="0" smtClean="0"/>
              <a:t>Передача параметров по значению</a:t>
            </a:r>
          </a:p>
          <a:p>
            <a:pPr algn="just"/>
            <a:r>
              <a:rPr lang="ru-RU" dirty="0" smtClean="0"/>
              <a:t>В момент обращения к функции в памяти создаются временные переменные с именами, указанными в списке параметров. Во временные переменные копируются значения фактических параметров.</a:t>
            </a:r>
          </a:p>
          <a:p>
            <a:pPr algn="ctr"/>
            <a:r>
              <a:rPr lang="ru-RU" b="1" i="1" dirty="0" smtClean="0"/>
              <a:t>Передача параметров по ссылке</a:t>
            </a:r>
          </a:p>
          <a:p>
            <a:pPr algn="just"/>
            <a:r>
              <a:rPr lang="ru-RU" dirty="0" smtClean="0"/>
              <a:t>При передаче параметров по ссылке передается не значение соответствующей переменной, а её адрес. Для указания на данный вид передачи после имени параметра ставится символ «</a:t>
            </a:r>
            <a:r>
              <a:rPr lang="en-US" dirty="0" smtClean="0">
                <a:solidFill>
                  <a:srgbClr val="FF0000"/>
                </a:solidFill>
              </a:rPr>
              <a:t>&amp;</a:t>
            </a:r>
            <a:r>
              <a:rPr lang="ru-RU" dirty="0" smtClean="0"/>
              <a:t>».</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85720" y="285728"/>
            <a:ext cx="8643998" cy="6215106"/>
          </a:xfrm>
        </p:spPr>
        <p:txBody>
          <a:bodyPr>
            <a:normAutofit fontScale="92500" lnSpcReduction="10000"/>
          </a:bodyPr>
          <a:lstStyle/>
          <a:p>
            <a:pPr algn="ctr"/>
            <a:r>
              <a:rPr lang="ru-RU" sz="3600" b="1" i="1" dirty="0" smtClean="0"/>
              <a:t>Передача параметров по указателю</a:t>
            </a:r>
          </a:p>
          <a:p>
            <a:pPr algn="just"/>
            <a:r>
              <a:rPr lang="ru-RU" sz="3600" dirty="0" smtClean="0"/>
              <a:t>В отличие от передачи по ссылке адрес переменной передается в функцию не с помощью операции </a:t>
            </a:r>
            <a:r>
              <a:rPr lang="ru-RU" sz="3600" dirty="0" err="1" smtClean="0"/>
              <a:t>разадресации</a:t>
            </a:r>
            <a:r>
              <a:rPr lang="ru-RU" sz="3600" dirty="0" smtClean="0"/>
              <a:t> (</a:t>
            </a:r>
            <a:r>
              <a:rPr lang="en-US" sz="3600" dirty="0" smtClean="0">
                <a:solidFill>
                  <a:srgbClr val="FF0000"/>
                </a:solidFill>
              </a:rPr>
              <a:t>&amp;</a:t>
            </a:r>
            <a:r>
              <a:rPr lang="ru-RU" sz="3600" dirty="0" smtClean="0"/>
              <a:t>), а операцией косвенной адресации (</a:t>
            </a:r>
            <a:r>
              <a:rPr lang="ru-RU" sz="3600" dirty="0" smtClean="0">
                <a:solidFill>
                  <a:srgbClr val="FF0000"/>
                </a:solidFill>
              </a:rPr>
              <a:t>*</a:t>
            </a:r>
            <a:r>
              <a:rPr lang="ru-RU" sz="3600" dirty="0" smtClean="0"/>
              <a:t>).</a:t>
            </a:r>
            <a:endParaRPr lang="en-US" sz="3600" dirty="0" smtClean="0"/>
          </a:p>
          <a:p>
            <a:pPr algn="just"/>
            <a:endParaRPr lang="ru-RU" sz="3600" dirty="0" smtClean="0"/>
          </a:p>
          <a:p>
            <a:pPr algn="just"/>
            <a:r>
              <a:rPr lang="ru-RU" sz="3600" dirty="0" smtClean="0"/>
              <a:t>Через имя функции из функции можно передать только одно значение, при необходимости возвратить несколько – оставшиеся значения передаются через параметры, передаваемые по ссылке или по указателю. </a:t>
            </a:r>
          </a:p>
          <a:p>
            <a:pPr algn="just"/>
            <a:endParaRPr lang="ru-RU" sz="36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357166"/>
            <a:ext cx="8229600" cy="5768997"/>
          </a:xfrm>
        </p:spPr>
        <p:txBody>
          <a:bodyPr>
            <a:normAutofit fontScale="92500"/>
          </a:bodyPr>
          <a:lstStyle/>
          <a:p>
            <a:pPr algn="ctr"/>
            <a:r>
              <a:rPr lang="ru-RU" b="1" i="1" dirty="0" smtClean="0"/>
              <a:t>Декларация функции</a:t>
            </a:r>
          </a:p>
          <a:p>
            <a:pPr algn="just"/>
            <a:r>
              <a:rPr lang="ru-RU" dirty="0" smtClean="0"/>
              <a:t>Функции должны быть декларированы до их первого использования. Предварительное описание функции называется </a:t>
            </a:r>
            <a:r>
              <a:rPr lang="ru-RU" b="1" i="1" dirty="0" smtClean="0"/>
              <a:t>прототипом</a:t>
            </a:r>
            <a:r>
              <a:rPr lang="ru-RU" dirty="0" smtClean="0"/>
              <a:t>, который обычно размещается в начале программы (*.</a:t>
            </a:r>
            <a:r>
              <a:rPr lang="en-US" i="1" dirty="0" err="1" smtClean="0"/>
              <a:t>cpp</a:t>
            </a:r>
            <a:r>
              <a:rPr lang="ru-RU" dirty="0" smtClean="0"/>
              <a:t>) либо в заголовочном файле (*.</a:t>
            </a:r>
            <a:r>
              <a:rPr lang="en-US" i="1" dirty="0" smtClean="0"/>
              <a:t>h</a:t>
            </a:r>
            <a:r>
              <a:rPr lang="ru-RU" dirty="0" smtClean="0"/>
              <a:t>) и сообщает компилятору о том, что далее в программе будет приведен ее полный текст, т.е. </a:t>
            </a:r>
            <a:r>
              <a:rPr lang="ru-RU" b="1" i="1" dirty="0" smtClean="0"/>
              <a:t>реализация</a:t>
            </a:r>
            <a:r>
              <a:rPr lang="ru-RU" dirty="0" smtClean="0"/>
              <a:t>. Описание прототипа имеет следующий вид:</a:t>
            </a:r>
          </a:p>
          <a:p>
            <a:pPr algn="ctr"/>
            <a:r>
              <a:rPr lang="ru-RU" i="1" dirty="0" err="1" smtClean="0">
                <a:solidFill>
                  <a:srgbClr val="00B050"/>
                </a:solidFill>
              </a:rPr>
              <a:t>тип_результата</a:t>
            </a:r>
            <a:r>
              <a:rPr lang="ru-RU" i="1" dirty="0" smtClean="0">
                <a:solidFill>
                  <a:srgbClr val="00B050"/>
                </a:solidFill>
              </a:rPr>
              <a:t>  </a:t>
            </a:r>
            <a:r>
              <a:rPr lang="ru-RU" b="1" i="1" dirty="0" err="1" smtClean="0">
                <a:solidFill>
                  <a:srgbClr val="00B050"/>
                </a:solidFill>
              </a:rPr>
              <a:t>имя_функции</a:t>
            </a:r>
            <a:r>
              <a:rPr lang="ru-RU" i="1" dirty="0" smtClean="0">
                <a:solidFill>
                  <a:srgbClr val="00B050"/>
                </a:solidFill>
              </a:rPr>
              <a:t> </a:t>
            </a:r>
            <a:r>
              <a:rPr lang="ru-RU" dirty="0" smtClean="0">
                <a:solidFill>
                  <a:srgbClr val="00B050"/>
                </a:solidFill>
              </a:rPr>
              <a:t>(</a:t>
            </a:r>
            <a:r>
              <a:rPr lang="ru-RU" i="1" dirty="0" smtClean="0">
                <a:solidFill>
                  <a:srgbClr val="00B050"/>
                </a:solidFill>
              </a:rPr>
              <a:t>список типов параметров</a:t>
            </a:r>
            <a:r>
              <a:rPr lang="ru-RU" dirty="0" smtClean="0">
                <a:solidFill>
                  <a:srgbClr val="00B050"/>
                </a:solidFill>
              </a:rPr>
              <a:t>)</a:t>
            </a:r>
            <a:r>
              <a:rPr lang="ru-RU" i="1" dirty="0" smtClean="0">
                <a:solidFill>
                  <a:srgbClr val="00B050"/>
                </a:solidFill>
              </a:rPr>
              <a:t>;</a:t>
            </a:r>
            <a:r>
              <a:rPr lang="ru-RU" dirty="0" smtClean="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14282" y="214290"/>
            <a:ext cx="8715436" cy="6429420"/>
          </a:xfrm>
        </p:spPr>
        <p:txBody>
          <a:bodyPr>
            <a:normAutofit lnSpcReduction="10000"/>
          </a:bodyPr>
          <a:lstStyle/>
          <a:p>
            <a:pPr algn="just">
              <a:buNone/>
            </a:pPr>
            <a:r>
              <a:rPr lang="ru-RU" dirty="0" smtClean="0"/>
              <a:t>	Если полный текст функций приведен до их первого использования, то </a:t>
            </a:r>
            <a:r>
              <a:rPr lang="ru-RU" dirty="0" smtClean="0">
                <a:solidFill>
                  <a:srgbClr val="FF0000"/>
                </a:solidFill>
              </a:rPr>
              <a:t>описание прототипа не требуется.</a:t>
            </a:r>
          </a:p>
          <a:p>
            <a:pPr algn="ctr">
              <a:buNone/>
            </a:pPr>
            <a:r>
              <a:rPr lang="ru-RU" dirty="0" smtClean="0"/>
              <a:t>	</a:t>
            </a:r>
            <a:r>
              <a:rPr lang="ru-RU" b="1" i="1" dirty="0" smtClean="0"/>
              <a:t>Вызов функции</a:t>
            </a:r>
          </a:p>
          <a:p>
            <a:pPr algn="just"/>
            <a:r>
              <a:rPr lang="ru-RU" dirty="0" smtClean="0"/>
              <a:t>Для вызова функции нужно указать ее имя, за которым в круглых скобках через запятую перечислить список передаваемых ей </a:t>
            </a:r>
            <a:r>
              <a:rPr lang="ru-RU" b="1" i="1" dirty="0" smtClean="0"/>
              <a:t>аргументов</a:t>
            </a:r>
            <a:r>
              <a:rPr lang="en-US" dirty="0" smtClean="0"/>
              <a:t>:</a:t>
            </a:r>
            <a:endParaRPr lang="ru-RU" dirty="0" smtClean="0"/>
          </a:p>
          <a:p>
            <a:pPr algn="ctr"/>
            <a:r>
              <a:rPr lang="ru-RU" b="1" i="1" dirty="0" err="1" smtClean="0">
                <a:solidFill>
                  <a:srgbClr val="00B050"/>
                </a:solidFill>
              </a:rPr>
              <a:t>имя_функции</a:t>
            </a:r>
            <a:r>
              <a:rPr lang="ru-RU" dirty="0" smtClean="0">
                <a:solidFill>
                  <a:srgbClr val="00B050"/>
                </a:solidFill>
              </a:rPr>
              <a:t> (</a:t>
            </a:r>
            <a:r>
              <a:rPr lang="ru-RU" b="1" i="1" dirty="0" smtClean="0">
                <a:solidFill>
                  <a:srgbClr val="00B050"/>
                </a:solidFill>
              </a:rPr>
              <a:t>список аргументов</a:t>
            </a:r>
            <a:r>
              <a:rPr lang="ru-RU" dirty="0" smtClean="0">
                <a:solidFill>
                  <a:srgbClr val="00B050"/>
                </a:solidFill>
              </a:rPr>
              <a:t>)</a:t>
            </a:r>
          </a:p>
          <a:p>
            <a:pPr algn="just"/>
            <a:r>
              <a:rPr lang="ru-RU" dirty="0" smtClean="0"/>
              <a:t>где в качестве аргументов можно использовать константы, переменные, выражения (их значения перед вызовом функции будут определены компилятором). </a:t>
            </a:r>
          </a:p>
          <a:p>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14282" y="285728"/>
            <a:ext cx="8715436" cy="6286544"/>
          </a:xfrm>
        </p:spPr>
        <p:txBody>
          <a:bodyPr>
            <a:normAutofit fontScale="92500" lnSpcReduction="10000"/>
          </a:bodyPr>
          <a:lstStyle/>
          <a:p>
            <a:pPr algn="just"/>
            <a:r>
              <a:rPr lang="ru-RU" dirty="0" smtClean="0"/>
              <a:t>Вызов функции может находиться в любом месте программы, где по синтаксису допустимо выражение того типа, который возвращает функция. </a:t>
            </a:r>
          </a:p>
          <a:p>
            <a:pPr algn="just"/>
            <a:r>
              <a:rPr lang="ru-RU" dirty="0" smtClean="0"/>
              <a:t>Аргументы в списке вызова должны совпадать со списком параметров вызываемой функции по количеству и порядку следования, а типы аргументов при передаче в функцию будут преобразованы, если это возможно, к типу соответствующих им параметров. </a:t>
            </a:r>
          </a:p>
          <a:p>
            <a:pPr algn="just"/>
            <a:r>
              <a:rPr lang="ru-RU" dirty="0" smtClean="0"/>
              <a:t>Связь между функциями осуществляется через аргументы и возвращаемые функциями значения. Ее можно осуществить также через внешние, глобальные переменные.</a:t>
            </a:r>
          </a:p>
          <a:p>
            <a:pPr algn="just"/>
            <a:endParaRPr lang="ru-RU" dirty="0" smtClean="0"/>
          </a:p>
          <a:p>
            <a:pPr algn="just"/>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585</Words>
  <Application>Microsoft Office PowerPoint</Application>
  <PresentationFormat>Экран (4:3)</PresentationFormat>
  <Paragraphs>37</Paragraphs>
  <Slides>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Тема Office</vt:lpstr>
      <vt:lpstr>Функции пользователя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Функции пользователя</dc:title>
  <dc:creator>student</dc:creator>
  <cp:lastModifiedBy>stud322b</cp:lastModifiedBy>
  <cp:revision>41</cp:revision>
  <dcterms:created xsi:type="dcterms:W3CDTF">2002-01-01T05:06:17Z</dcterms:created>
  <dcterms:modified xsi:type="dcterms:W3CDTF">2015-10-14T13:02:14Z</dcterms:modified>
</cp:coreProperties>
</file>