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23.xml" ContentType="application/vnd.openxmlformats-officedocument.presentationml.slideLayout+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trictFirstAndLastChars="0" saveSubsetFonts="1" bookmarkIdSeed="4">
  <p:sldMasterIdLst>
    <p:sldMasterId id="2147483938" r:id="rId1"/>
    <p:sldMasterId id="2147483648" r:id="rId2"/>
  </p:sldMasterIdLst>
  <p:notesMasterIdLst>
    <p:notesMasterId r:id="rId25"/>
  </p:notesMasterIdLst>
  <p:handoutMasterIdLst>
    <p:handoutMasterId r:id="rId26"/>
  </p:handoutMasterIdLst>
  <p:sldIdLst>
    <p:sldId id="1587" r:id="rId3"/>
    <p:sldId id="447" r:id="rId4"/>
    <p:sldId id="1596" r:id="rId5"/>
    <p:sldId id="1628" r:id="rId6"/>
    <p:sldId id="1629" r:id="rId7"/>
    <p:sldId id="1642" r:id="rId8"/>
    <p:sldId id="1630" r:id="rId9"/>
    <p:sldId id="1632" r:id="rId10"/>
    <p:sldId id="1597" r:id="rId11"/>
    <p:sldId id="1593" r:id="rId12"/>
    <p:sldId id="1643" r:id="rId13"/>
    <p:sldId id="1631" r:id="rId14"/>
    <p:sldId id="1644" r:id="rId15"/>
    <p:sldId id="1637" r:id="rId16"/>
    <p:sldId id="1645" r:id="rId17"/>
    <p:sldId id="1633" r:id="rId18"/>
    <p:sldId id="1646" r:id="rId19"/>
    <p:sldId id="1598" r:id="rId20"/>
    <p:sldId id="1599" r:id="rId21"/>
    <p:sldId id="1640" r:id="rId22"/>
    <p:sldId id="1641" r:id="rId23"/>
    <p:sldId id="1601" r:id="rId24"/>
  </p:sldIdLst>
  <p:sldSz cx="9906000" cy="6858000" type="A4"/>
  <p:notesSz cx="6735763" cy="9866313"/>
  <p:custShowLst>
    <p:custShow name="本文" id="0">
      <p:sldLst/>
    </p:custShow>
    <p:custShow name="MBC紹介" id="1">
      <p:sldLst/>
    </p:custShow>
  </p:custShowLst>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8" orient="horz" pos="1434" userDrawn="1">
          <p15:clr>
            <a:srgbClr val="A4A3A4"/>
          </p15:clr>
        </p15:guide>
        <p15:guide id="9" pos="6068" userDrawn="1">
          <p15:clr>
            <a:srgbClr val="A4A3A4"/>
          </p15:clr>
        </p15:guide>
      </p15:sldGuideLst>
    </p:ext>
    <p:ext uri="{2D200454-40CA-4A62-9FC3-DE9A4176ACB9}">
      <p15:notesGuideLst xmlns:p15="http://schemas.microsoft.com/office/powerpoint/2012/main">
        <p15:guide id="1" orient="horz" pos="3109" userDrawn="1">
          <p15:clr>
            <a:srgbClr val="A4A3A4"/>
          </p15:clr>
        </p15:guide>
        <p15:guide id="2" pos="2122" userDrawn="1">
          <p15:clr>
            <a:srgbClr val="A4A3A4"/>
          </p15:clr>
        </p15:guide>
        <p15:guide id="3" orient="horz" pos="3111" userDrawn="1">
          <p15:clr>
            <a:srgbClr val="A4A3A4"/>
          </p15:clr>
        </p15:guide>
        <p15:guide id="4" pos="2124" userDrawn="1">
          <p15:clr>
            <a:srgbClr val="A4A3A4"/>
          </p15:clr>
        </p15:guide>
        <p15:guide id="5" orient="horz" pos="3107" userDrawn="1">
          <p15:clr>
            <a:srgbClr val="A4A3A4"/>
          </p15:clr>
        </p15:guide>
        <p15:guide id="6" pos="2121" userDrawn="1">
          <p15:clr>
            <a:srgbClr val="A4A3A4"/>
          </p15:clr>
        </p15:guide>
        <p15:guide id="7" orient="horz" pos="3105" userDrawn="1">
          <p15:clr>
            <a:srgbClr val="A4A3A4"/>
          </p15:clr>
        </p15:guide>
        <p15:guide id="8" pos="212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a:srgbClr val="FFFFCC"/>
    <a:srgbClr val="C0C0C0"/>
    <a:srgbClr val="FFCCFF"/>
    <a:srgbClr val="425584"/>
    <a:srgbClr val="CCFFFF"/>
    <a:srgbClr val="003366"/>
    <a:srgbClr val="DDDDDD"/>
    <a:srgbClr val="D6E3EE"/>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83915" autoAdjust="0"/>
  </p:normalViewPr>
  <p:slideViewPr>
    <p:cSldViewPr>
      <p:cViewPr varScale="1">
        <p:scale>
          <a:sx n="75" d="100"/>
          <a:sy n="75" d="100"/>
        </p:scale>
        <p:origin x="1572" y="66"/>
      </p:cViewPr>
      <p:guideLst>
        <p:guide orient="horz" pos="1434"/>
        <p:guide pos="606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2" d="100"/>
          <a:sy n="52" d="100"/>
        </p:scale>
        <p:origin x="-2910" y="-90"/>
      </p:cViewPr>
      <p:guideLst>
        <p:guide orient="horz" pos="3109"/>
        <p:guide pos="2122"/>
        <p:guide orient="horz" pos="3111"/>
        <p:guide pos="2124"/>
        <p:guide orient="horz" pos="3107"/>
        <p:guide pos="2121"/>
        <p:guide orient="horz" pos="3105"/>
        <p:guide pos="2120"/>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460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idx="2"/>
          </p:nvPr>
        </p:nvSpPr>
        <p:spPr bwMode="auto">
          <a:xfrm>
            <a:off x="709613" y="746125"/>
            <a:ext cx="5322887" cy="368458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898533" y="4686300"/>
            <a:ext cx="493871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2" tIns="44212" rIns="89992" bIns="44212"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Tree>
    <p:extLst>
      <p:ext uri="{BB962C8B-B14F-4D97-AF65-F5344CB8AC3E}">
        <p14:creationId xmlns:p14="http://schemas.microsoft.com/office/powerpoint/2010/main" val="41786171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a:xfrm>
            <a:off x="3814763" y="9371013"/>
            <a:ext cx="2919412" cy="493712"/>
          </a:xfrm>
          <a:prstGeom prst="rect">
            <a:avLst/>
          </a:prstGeom>
        </p:spPr>
        <p:txBody>
          <a:bodyPr lIns="91377" tIns="45685" rIns="91377" bIns="45685"/>
          <a:lstStyle/>
          <a:p>
            <a:fld id="{EB362AF5-917B-4AC7-B2B3-DC78BE2F6796}" type="slidenum">
              <a:rPr kumimoji="1" lang="ja-JP" altLang="en-US" smtClean="0"/>
              <a:pPr/>
              <a:t>0</a:t>
            </a:fld>
            <a:endParaRPr kumimoji="1" lang="ja-JP" altLang="en-US" dirty="0"/>
          </a:p>
        </p:txBody>
      </p:sp>
    </p:spTree>
    <p:extLst>
      <p:ext uri="{BB962C8B-B14F-4D97-AF65-F5344CB8AC3E}">
        <p14:creationId xmlns:p14="http://schemas.microsoft.com/office/powerpoint/2010/main" val="428005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課題</a:t>
            </a:r>
            <a:r>
              <a:rPr kumimoji="1" lang="en-US" altLang="ja-JP" dirty="0"/>
              <a:t>004</a:t>
            </a:r>
            <a:r>
              <a:rPr kumimoji="1" lang="ja-JP" altLang="en-US" dirty="0"/>
              <a:t>対応</a:t>
            </a:r>
          </a:p>
        </p:txBody>
      </p:sp>
    </p:spTree>
    <p:extLst>
      <p:ext uri="{BB962C8B-B14F-4D97-AF65-F5344CB8AC3E}">
        <p14:creationId xmlns:p14="http://schemas.microsoft.com/office/powerpoint/2010/main" val="564957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課題</a:t>
            </a:r>
            <a:r>
              <a:rPr kumimoji="1" lang="en-US" altLang="ja-JP" dirty="0"/>
              <a:t>005</a:t>
            </a:r>
            <a:r>
              <a:rPr kumimoji="1" lang="ja-JP" altLang="en-US" dirty="0"/>
              <a:t>対応</a:t>
            </a:r>
            <a:endParaRPr kumimoji="1" lang="en-US" altLang="ja-JP" dirty="0"/>
          </a:p>
          <a:p>
            <a:endParaRPr kumimoji="1" lang="en-US" altLang="ja-JP" dirty="0"/>
          </a:p>
          <a:p>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err="1">
                <a:latin typeface="Meiryo UI" panose="020B0604030504040204" pitchFamily="50" charset="-128"/>
                <a:ea typeface="Meiryo UI" panose="020B0604030504040204" pitchFamily="50" charset="-128"/>
              </a:rPr>
              <a:t>orderNumber</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or</a:t>
            </a:r>
            <a:r>
              <a:rPr kumimoji="1" lang="ja-JP" altLang="en-US" sz="1200" dirty="0">
                <a:latin typeface="Meiryo UI" panose="020B0604030504040204" pitchFamily="50" charset="-128"/>
                <a:ea typeface="Meiryo UI" panose="020B0604030504040204" pitchFamily="50" charset="-128"/>
              </a:rPr>
              <a:t> </a:t>
            </a:r>
            <a:r>
              <a:rPr kumimoji="1" lang="en-US" altLang="ja-JP" sz="1200" dirty="0" err="1">
                <a:latin typeface="Meiryo UI" panose="020B0604030504040204" pitchFamily="50" charset="-128"/>
                <a:ea typeface="Meiryo UI" panose="020B0604030504040204" pitchFamily="50" charset="-128"/>
              </a:rPr>
              <a:t>issueaceRequestId</a:t>
            </a:r>
            <a:endParaRPr kumimoji="1" lang="ja-JP" altLang="en-US" dirty="0"/>
          </a:p>
        </p:txBody>
      </p:sp>
    </p:spTree>
    <p:extLst>
      <p:ext uri="{BB962C8B-B14F-4D97-AF65-F5344CB8AC3E}">
        <p14:creationId xmlns:p14="http://schemas.microsoft.com/office/powerpoint/2010/main" val="3475915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en-US" altLang="ja-JP" dirty="0"/>
              <a:t>--------------------</a:t>
            </a:r>
          </a:p>
          <a:p>
            <a:endParaRPr kumimoji="1" lang="en-US" altLang="ja-JP" dirty="0"/>
          </a:p>
          <a:p>
            <a:r>
              <a:rPr kumimoji="1" lang="ja-JP" altLang="en-US" dirty="0"/>
              <a:t>工業会証明</a:t>
            </a:r>
            <a:endParaRPr kumimoji="1" lang="en-US" altLang="ja-JP" dirty="0"/>
          </a:p>
          <a:p>
            <a:endParaRPr kumimoji="1" lang="en-US" altLang="ja-JP" dirty="0"/>
          </a:p>
          <a:p>
            <a:r>
              <a:rPr kumimoji="1" lang="ja-JP" altLang="en-US" dirty="0"/>
              <a:t>現状：</a:t>
            </a:r>
            <a:endParaRPr kumimoji="1" lang="en-US" altLang="ja-JP" dirty="0"/>
          </a:p>
          <a:p>
            <a:r>
              <a:rPr lang="ja-JP" altLang="en-US" dirty="0"/>
              <a:t>本制度では、実際にソフトウェアを入手し 起動させて搭載されている機能を確認する方法は採らないことから、当該事 業者が本制度における機能要件等を満たしていることを書類において適切に 説明することが求められます。</a:t>
            </a:r>
            <a:endParaRPr kumimoji="1" lang="en-US" altLang="ja-JP" dirty="0"/>
          </a:p>
          <a:p>
            <a:endParaRPr kumimoji="1" lang="en-US" altLang="ja-JP" dirty="0"/>
          </a:p>
          <a:p>
            <a:endParaRPr kumimoji="1" lang="en-US" altLang="ja-JP" dirty="0"/>
          </a:p>
          <a:p>
            <a:r>
              <a:rPr kumimoji="1" lang="ja-JP" altLang="en-US" dirty="0"/>
              <a:t>基準</a:t>
            </a:r>
            <a:endParaRPr kumimoji="1" lang="en-US" altLang="ja-JP" dirty="0"/>
          </a:p>
          <a:p>
            <a:r>
              <a:rPr kumimoji="1" lang="ja-JP" altLang="en-US" dirty="0"/>
              <a:t>・導入されていることは確認をしているのか</a:t>
            </a:r>
            <a:endParaRPr kumimoji="1" lang="en-US" altLang="ja-JP" dirty="0"/>
          </a:p>
          <a:p>
            <a:endParaRPr kumimoji="1" lang="en-US" altLang="ja-JP" dirty="0"/>
          </a:p>
          <a:p>
            <a:r>
              <a:rPr kumimoji="1" lang="ja-JP" altLang="en-US" dirty="0"/>
              <a:t>いつから導入されているかの証明について、項目としていれておくことも必要かと</a:t>
            </a:r>
            <a:endParaRPr kumimoji="1" lang="en-US" altLang="ja-JP" dirty="0"/>
          </a:p>
          <a:p>
            <a:r>
              <a:rPr kumimoji="1" lang="ja-JP" altLang="en-US" dirty="0"/>
              <a:t>・導入日：</a:t>
            </a:r>
            <a:r>
              <a:rPr kumimoji="1" lang="en-US" altLang="ja-JP" dirty="0">
                <a:sym typeface="Wingdings" panose="05000000000000000000" pitchFamily="2" charset="2"/>
              </a:rPr>
              <a:t>(</a:t>
            </a:r>
            <a:r>
              <a:rPr kumimoji="1" lang="ja-JP" altLang="en-US" dirty="0">
                <a:sym typeface="Wingdings" panose="05000000000000000000" pitchFamily="2" charset="2"/>
              </a:rPr>
              <a:t>エビデンス元は、、自己申告等</a:t>
            </a:r>
            <a:r>
              <a:rPr kumimoji="1" lang="en-US" altLang="ja-JP" dirty="0">
                <a:sym typeface="Wingdings" panose="05000000000000000000" pitchFamily="2" charset="2"/>
              </a:rPr>
              <a:t>)</a:t>
            </a:r>
            <a:endParaRPr kumimoji="1" lang="en-US" altLang="ja-JP" dirty="0"/>
          </a:p>
          <a:p>
            <a:endParaRPr kumimoji="1" lang="en-US" altLang="ja-JP" dirty="0"/>
          </a:p>
          <a:p>
            <a:endParaRPr kumimoji="1" lang="en-US" altLang="ja-JP" dirty="0"/>
          </a:p>
          <a:p>
            <a:r>
              <a:rPr kumimoji="1" lang="ja-JP" altLang="en-US" dirty="0"/>
              <a:t>整理番号の紐づけ</a:t>
            </a:r>
            <a:endParaRPr kumimoji="1" lang="en-US" altLang="ja-JP" dirty="0"/>
          </a:p>
          <a:p>
            <a:r>
              <a:rPr kumimoji="1" lang="ja-JP" altLang="en-US" dirty="0"/>
              <a:t>・ トランザクション</a:t>
            </a:r>
            <a:r>
              <a:rPr kumimoji="1" lang="en-US" altLang="ja-JP" dirty="0"/>
              <a:t>ID</a:t>
            </a:r>
          </a:p>
          <a:p>
            <a:endParaRPr kumimoji="1" lang="en-US" altLang="ja-JP" dirty="0"/>
          </a:p>
          <a:p>
            <a:endParaRPr kumimoji="1" lang="en-US" altLang="ja-JP" dirty="0"/>
          </a:p>
          <a:p>
            <a:r>
              <a:rPr kumimoji="1" lang="en-US" altLang="ja-JP" dirty="0"/>
              <a:t>SW</a:t>
            </a:r>
            <a:r>
              <a:rPr kumimoji="1" lang="ja-JP" altLang="en-US" dirty="0"/>
              <a:t>利用</a:t>
            </a:r>
            <a:r>
              <a:rPr kumimoji="1" lang="en-US" altLang="ja-JP" dirty="0"/>
              <a:t>VC</a:t>
            </a:r>
            <a:r>
              <a:rPr kumimoji="1" lang="ja-JP" altLang="en-US" dirty="0"/>
              <a:t>との紐づけ</a:t>
            </a:r>
            <a:endParaRPr kumimoji="1" lang="en-US" altLang="ja-JP" dirty="0"/>
          </a:p>
          <a:p>
            <a:r>
              <a:rPr kumimoji="1" lang="ja-JP" altLang="en-US" dirty="0"/>
              <a:t>どのように実施するかの案</a:t>
            </a:r>
            <a:endParaRPr kumimoji="1" lang="en-US" altLang="ja-JP" dirty="0"/>
          </a:p>
          <a:p>
            <a:r>
              <a:rPr kumimoji="1" lang="ja-JP" altLang="en-US" dirty="0"/>
              <a:t>・ 何に対しての証明をしたのか、資格情報</a:t>
            </a:r>
            <a:r>
              <a:rPr kumimoji="1" lang="en-US" altLang="ja-JP" dirty="0"/>
              <a:t>ID (</a:t>
            </a:r>
            <a:r>
              <a:rPr kumimoji="1" lang="ja-JP" altLang="en-US" dirty="0"/>
              <a:t>認定番号</a:t>
            </a:r>
            <a:r>
              <a:rPr kumimoji="1" lang="en-US" altLang="ja-JP" dirty="0"/>
              <a:t>)</a:t>
            </a:r>
          </a:p>
          <a:p>
            <a:r>
              <a:rPr kumimoji="1" lang="ja-JP" altLang="en-US" dirty="0"/>
              <a:t>・ </a:t>
            </a:r>
            <a:endParaRPr kumimoji="1" lang="en-US" altLang="ja-JP" dirty="0"/>
          </a:p>
          <a:p>
            <a:endParaRPr kumimoji="1" lang="en-US" altLang="ja-JP" dirty="0"/>
          </a:p>
          <a:p>
            <a:r>
              <a:rPr kumimoji="1" lang="en-US" altLang="ja-JP" dirty="0"/>
              <a:t>SW</a:t>
            </a:r>
            <a:r>
              <a:rPr kumimoji="1" lang="ja-JP" altLang="en-US" dirty="0"/>
              <a:t>情報・</a:t>
            </a: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940850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必要に応じて、文言修正</a:t>
            </a:r>
            <a:endParaRPr kumimoji="1" lang="en-US" altLang="ja-JP" dirty="0"/>
          </a:p>
          <a:p>
            <a:endParaRPr kumimoji="1" lang="en-US" altLang="ja-JP" dirty="0"/>
          </a:p>
          <a:p>
            <a:r>
              <a:rPr kumimoji="1" lang="ja-JP" altLang="en-US" dirty="0"/>
              <a:t>参考</a:t>
            </a:r>
            <a:endParaRPr kumimoji="1" lang="en-US" altLang="ja-JP" dirty="0"/>
          </a:p>
          <a:p>
            <a:r>
              <a:rPr kumimoji="1" lang="en-US" altLang="ja-JP" dirty="0"/>
              <a:t>【</a:t>
            </a:r>
            <a:r>
              <a:rPr kumimoji="1" lang="ja-JP" altLang="en-US" dirty="0"/>
              <a:t>機密性</a:t>
            </a:r>
            <a:r>
              <a:rPr kumimoji="1" lang="en-US" altLang="ja-JP" dirty="0"/>
              <a:t>】</a:t>
            </a:r>
            <a:r>
              <a:rPr kumimoji="1" lang="ja-JP" altLang="en-US" dirty="0"/>
              <a:t>　ある情報へんのアクセスを認められた人だけがその情報にアクセスできる状態を確保する</a:t>
            </a:r>
            <a:endParaRPr kumimoji="1" lang="en-US" altLang="ja-JP" dirty="0"/>
          </a:p>
          <a:p>
            <a:r>
              <a:rPr kumimoji="1" lang="en-US" altLang="ja-JP" dirty="0"/>
              <a:t>【</a:t>
            </a:r>
            <a:r>
              <a:rPr kumimoji="1" lang="ja-JP" altLang="en-US" dirty="0"/>
              <a:t>完全性</a:t>
            </a:r>
            <a:r>
              <a:rPr kumimoji="1" lang="en-US" altLang="ja-JP" dirty="0"/>
              <a:t>】</a:t>
            </a:r>
            <a:r>
              <a:rPr kumimoji="1" lang="ja-JP" altLang="en-US" dirty="0"/>
              <a:t>　情報が破棄、改ざんまたは消去されていない状態を確保する</a:t>
            </a:r>
            <a:endParaRPr kumimoji="1" lang="en-US" altLang="ja-JP" dirty="0"/>
          </a:p>
          <a:p>
            <a:r>
              <a:rPr kumimoji="1" lang="en-US" altLang="ja-JP" dirty="0"/>
              <a:t>【</a:t>
            </a:r>
            <a:r>
              <a:rPr kumimoji="1" lang="ja-JP" altLang="en-US" dirty="0"/>
              <a:t>可用性</a:t>
            </a:r>
            <a:r>
              <a:rPr kumimoji="1" lang="en-US" altLang="ja-JP" dirty="0"/>
              <a:t>】</a:t>
            </a:r>
            <a:r>
              <a:rPr kumimoji="1" lang="ja-JP" altLang="en-US" dirty="0"/>
              <a:t>　情報へのアクセスを認められた人が必要時に中断することなく、情報にアクセスできる環境を保持</a:t>
            </a:r>
            <a:endParaRPr kumimoji="1" lang="en-US" altLang="ja-JP" dirty="0"/>
          </a:p>
          <a:p>
            <a:endParaRPr kumimoji="1" lang="en-US" altLang="ja-JP" dirty="0"/>
          </a:p>
          <a:p>
            <a:pPr marL="0" indent="0">
              <a:buFont typeface="Arial" panose="020B0604020202020204" pitchFamily="34" charset="0"/>
              <a:buNone/>
            </a:pPr>
            <a:r>
              <a:rPr lang="ja-JP" altLang="en-US" dirty="0"/>
              <a:t>・機密性</a:t>
            </a:r>
            <a:endParaRPr lang="en-US" altLang="ja-JP" dirty="0"/>
          </a:p>
          <a:p>
            <a:pPr marL="0" indent="0">
              <a:buFont typeface="Arial" panose="020B0604020202020204" pitchFamily="34" charset="0"/>
              <a:buNone/>
            </a:pPr>
            <a:r>
              <a:rPr lang="ja-JP" altLang="en-US" dirty="0"/>
              <a:t>　・ 証明書</a:t>
            </a:r>
            <a:r>
              <a:rPr lang="en-US" altLang="ja-JP" dirty="0"/>
              <a:t>VC</a:t>
            </a:r>
            <a:r>
              <a:rPr lang="ja-JP" altLang="en-US" dirty="0"/>
              <a:t>に対するアクセス制御</a:t>
            </a:r>
            <a:endParaRPr lang="en-US" altLang="ja-JP" dirty="0"/>
          </a:p>
          <a:p>
            <a:pPr marL="0" indent="0">
              <a:buFont typeface="Arial" panose="020B0604020202020204" pitchFamily="34" charset="0"/>
              <a:buNone/>
            </a:pPr>
            <a:r>
              <a:rPr lang="ja-JP" altLang="en-US" dirty="0"/>
              <a:t>　　アクセストークンを持ったクライアントが</a:t>
            </a:r>
            <a:r>
              <a:rPr lang="en-US" altLang="ja-JP" dirty="0"/>
              <a:t>(Oauth2.0</a:t>
            </a:r>
            <a:r>
              <a:rPr lang="ja-JP" altLang="en-US" dirty="0"/>
              <a:t>で保護された</a:t>
            </a:r>
            <a:r>
              <a:rPr lang="en-US" altLang="ja-JP" dirty="0"/>
              <a:t>)</a:t>
            </a:r>
            <a:r>
              <a:rPr lang="en-US" altLang="ja-JP" sz="1200" dirty="0">
                <a:effectLst/>
              </a:rPr>
              <a:t>Microsoft </a:t>
            </a:r>
            <a:r>
              <a:rPr lang="en-US" altLang="ja-JP" sz="1200" dirty="0" err="1">
                <a:effectLst/>
              </a:rPr>
              <a:t>Entra</a:t>
            </a:r>
            <a:r>
              <a:rPr lang="en-US" altLang="ja-JP" sz="1200" dirty="0">
                <a:effectLst/>
              </a:rPr>
              <a:t> Verified ID</a:t>
            </a:r>
            <a:r>
              <a:rPr lang="ja-JP" altLang="en-US" sz="1200" dirty="0">
                <a:effectLst/>
              </a:rPr>
              <a:t>の</a:t>
            </a:r>
            <a:r>
              <a:rPr lang="en-US" altLang="ja-JP" sz="1200" dirty="0">
                <a:effectLst/>
              </a:rPr>
              <a:t>API</a:t>
            </a:r>
            <a:r>
              <a:rPr lang="ja-JP" altLang="en-US" sz="1200" dirty="0">
                <a:effectLst/>
              </a:rPr>
              <a:t>を用いることができる。</a:t>
            </a:r>
            <a:endParaRPr lang="en-US" altLang="ja-JP" dirty="0"/>
          </a:p>
          <a:p>
            <a:pPr marL="0" indent="0">
              <a:buFont typeface="Arial" panose="020B0604020202020204" pitchFamily="34" charset="0"/>
              <a:buNone/>
            </a:pPr>
            <a:r>
              <a:rPr lang="ja-JP" altLang="en-US" dirty="0"/>
              <a:t>　・ 法人</a:t>
            </a:r>
            <a:r>
              <a:rPr lang="en-US" altLang="ja-JP" dirty="0"/>
              <a:t>Wallet</a:t>
            </a:r>
            <a:r>
              <a:rPr lang="ja-JP" altLang="en-US" dirty="0"/>
              <a:t>に対するアクセス制御</a:t>
            </a:r>
            <a:endParaRPr lang="en-US" altLang="ja-JP" dirty="0"/>
          </a:p>
          <a:p>
            <a:pPr marL="0" indent="0">
              <a:buFont typeface="Arial" panose="020B0604020202020204" pitchFamily="34" charset="0"/>
              <a:buNone/>
            </a:pPr>
            <a:r>
              <a:rPr lang="ja-JP" altLang="en-US" b="0" i="0" dirty="0">
                <a:solidFill>
                  <a:srgbClr val="343A40"/>
                </a:solidFill>
                <a:effectLst/>
                <a:latin typeface="Noto Sans JP"/>
              </a:rPr>
              <a:t>　　</a:t>
            </a:r>
            <a:r>
              <a:rPr lang="en-US" altLang="ja-JP" b="0" i="0" dirty="0">
                <a:solidFill>
                  <a:srgbClr val="343A40"/>
                </a:solidFill>
                <a:effectLst/>
                <a:latin typeface="Noto Sans JP"/>
              </a:rPr>
              <a:t>Wallet</a:t>
            </a:r>
            <a:r>
              <a:rPr lang="ja-JP" altLang="en-US" b="0" i="0" dirty="0">
                <a:solidFill>
                  <a:srgbClr val="343A40"/>
                </a:solidFill>
                <a:effectLst/>
                <a:latin typeface="Noto Sans JP"/>
              </a:rPr>
              <a:t>は認証基盤と</a:t>
            </a:r>
            <a:r>
              <a:rPr lang="en-US" altLang="ja-JP" b="0" i="0" dirty="0">
                <a:solidFill>
                  <a:srgbClr val="343A40"/>
                </a:solidFill>
                <a:effectLst/>
                <a:latin typeface="Noto Sans JP"/>
              </a:rPr>
              <a:t>OpenID Connect</a:t>
            </a:r>
            <a:r>
              <a:rPr lang="ja-JP" altLang="en-US" b="0" i="0" dirty="0">
                <a:solidFill>
                  <a:srgbClr val="343A40"/>
                </a:solidFill>
                <a:effectLst/>
                <a:latin typeface="Noto Sans JP"/>
              </a:rPr>
              <a:t>を用いて</a:t>
            </a:r>
            <a:r>
              <a:rPr lang="en-US" altLang="ja-JP" b="0" i="0" dirty="0">
                <a:solidFill>
                  <a:srgbClr val="343A40"/>
                </a:solidFill>
                <a:effectLst/>
                <a:latin typeface="Noto Sans JP"/>
              </a:rPr>
              <a:t>ID</a:t>
            </a:r>
            <a:r>
              <a:rPr lang="ja-JP" altLang="en-US" b="0" i="0" dirty="0">
                <a:solidFill>
                  <a:srgbClr val="343A40"/>
                </a:solidFill>
                <a:effectLst/>
                <a:latin typeface="Noto Sans JP"/>
              </a:rPr>
              <a:t>トークンを取得し、ユーザーの認証を行う。 </a:t>
            </a:r>
            <a:endParaRPr lang="en-US" altLang="ja-JP" b="0" i="0" dirty="0">
              <a:solidFill>
                <a:srgbClr val="343A40"/>
              </a:solidFill>
              <a:effectLst/>
              <a:latin typeface="Noto Sans JP"/>
            </a:endParaRPr>
          </a:p>
          <a:p>
            <a:pPr marL="0" indent="0">
              <a:buFont typeface="Arial" panose="020B0604020202020204" pitchFamily="34" charset="0"/>
              <a:buNone/>
            </a:pPr>
            <a:r>
              <a:rPr lang="ja-JP" altLang="en-US" b="0" i="0" dirty="0">
                <a:solidFill>
                  <a:srgbClr val="343A40"/>
                </a:solidFill>
                <a:effectLst/>
                <a:latin typeface="Noto Sans JP"/>
              </a:rPr>
              <a:t>　　</a:t>
            </a:r>
            <a:r>
              <a:rPr lang="en-US" altLang="ja-JP" b="0" i="0" dirty="0">
                <a:solidFill>
                  <a:srgbClr val="343A40"/>
                </a:solidFill>
                <a:effectLst/>
                <a:latin typeface="Noto Sans JP"/>
              </a:rPr>
              <a:t>※PoC</a:t>
            </a:r>
            <a:r>
              <a:rPr lang="ja-JP" altLang="en-US" b="0" i="0" dirty="0">
                <a:solidFill>
                  <a:srgbClr val="343A40"/>
                </a:solidFill>
                <a:effectLst/>
                <a:latin typeface="Noto Sans JP"/>
              </a:rPr>
              <a:t>では、認証基盤として</a:t>
            </a:r>
            <a:r>
              <a:rPr lang="en-US" altLang="ja-JP" b="0" i="0" dirty="0">
                <a:solidFill>
                  <a:srgbClr val="343A40"/>
                </a:solidFill>
                <a:effectLst/>
                <a:latin typeface="Noto Sans JP"/>
              </a:rPr>
              <a:t>Azure AD B2C</a:t>
            </a:r>
            <a:r>
              <a:rPr lang="ja-JP" altLang="en-US" b="0" i="0" dirty="0">
                <a:solidFill>
                  <a:srgbClr val="343A40"/>
                </a:solidFill>
                <a:effectLst/>
                <a:latin typeface="Noto Sans JP"/>
              </a:rPr>
              <a:t>を用いる。</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ja-JP" altLang="en-US" dirty="0"/>
              <a:t>・完全性</a:t>
            </a:r>
            <a:endParaRPr kumimoji="1" lang="en-US" altLang="ja-JP" sz="1200" dirty="0">
              <a:latin typeface="Arial" charset="0"/>
              <a:ea typeface="ＭＳ Ｐ明朝" pitchFamily="18" charset="-128"/>
              <a:cs typeface="+mn-cs"/>
            </a:endParaRPr>
          </a:p>
          <a:p>
            <a:pPr marL="0" indent="0">
              <a:buFont typeface="Arial" panose="020B0604020202020204" pitchFamily="34" charset="0"/>
              <a:buNone/>
            </a:pPr>
            <a:r>
              <a:rPr kumimoji="1" lang="ja-JP" altLang="en-US" sz="1200" dirty="0">
                <a:latin typeface="Arial" charset="0"/>
                <a:ea typeface="ＭＳ Ｐ明朝" pitchFamily="18" charset="-128"/>
                <a:cs typeface="+mn-cs"/>
              </a:rPr>
              <a:t>　・ </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分散型デジタル</a:t>
            </a: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システム </a:t>
            </a: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 VC</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妥当性</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Font typeface="Arial" panose="020B0604020202020204" pitchFamily="34" charset="0"/>
              <a:buNone/>
            </a:pP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DPKI </a:t>
            </a:r>
            <a:r>
              <a:rPr kumimoji="1" lang="ja-JP" altLang="en-US" sz="1200" dirty="0">
                <a:latin typeface="Meiryo UI" panose="020B0604030504040204" pitchFamily="50" charset="-128"/>
                <a:ea typeface="Meiryo UI" panose="020B0604030504040204" pitchFamily="50" charset="-128"/>
              </a:rPr>
              <a:t>公開鍵</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第三者証明</a:t>
            </a:r>
            <a:r>
              <a:rPr kumimoji="1" lang="en-US" altLang="ja-JP" sz="1200" dirty="0">
                <a:latin typeface="Meiryo UI" panose="020B0604030504040204" pitchFamily="50" charset="-128"/>
                <a:ea typeface="Meiryo UI" panose="020B0604030504040204" pitchFamily="50" charset="-128"/>
              </a:rPr>
              <a:t>)</a:t>
            </a:r>
          </a:p>
          <a:p>
            <a:pPr marL="0" indent="0">
              <a:buFont typeface="Arial" panose="020B0604020202020204" pitchFamily="34" charset="0"/>
              <a:buNone/>
            </a:pPr>
            <a:r>
              <a:rPr kumimoji="1" lang="ja-JP" altLang="en-US" sz="1200" dirty="0">
                <a:latin typeface="Meiryo UI" panose="020B0604030504040204" pitchFamily="50" charset="-128"/>
                <a:ea typeface="Meiryo UI" panose="020B0604030504040204" pitchFamily="50" charset="-128"/>
              </a:rPr>
              <a:t>　　</a:t>
            </a:r>
            <a:r>
              <a:rPr lang="ja-JP" altLang="en-US" b="0" i="0" dirty="0">
                <a:solidFill>
                  <a:srgbClr val="343A40"/>
                </a:solidFill>
                <a:effectLst/>
                <a:latin typeface="Noto Sans JP"/>
              </a:rPr>
              <a:t>デジタル署名された各種証明書</a:t>
            </a:r>
            <a:r>
              <a:rPr lang="en-US" altLang="ja-JP" b="0" i="0" dirty="0">
                <a:solidFill>
                  <a:srgbClr val="343A40"/>
                </a:solidFill>
                <a:effectLst/>
                <a:latin typeface="Noto Sans JP"/>
              </a:rPr>
              <a:t>VC</a:t>
            </a:r>
            <a:r>
              <a:rPr lang="ja-JP" altLang="en-US" b="0" i="0" dirty="0">
                <a:solidFill>
                  <a:srgbClr val="343A40"/>
                </a:solidFill>
                <a:effectLst/>
                <a:latin typeface="Noto Sans JP"/>
              </a:rPr>
              <a:t>は、</a:t>
            </a:r>
            <a:r>
              <a:rPr kumimoji="1" lang="ja-JP" altLang="en-US" sz="1200" dirty="0">
                <a:latin typeface="Meiryo UI" panose="020B0604030504040204" pitchFamily="50" charset="-128"/>
                <a:ea typeface="Meiryo UI" panose="020B0604030504040204" pitchFamily="50" charset="-128"/>
              </a:rPr>
              <a:t>分散型デジタル</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システム</a:t>
            </a:r>
            <a:r>
              <a:rPr lang="ja-JP" altLang="en-US" b="0" i="0" dirty="0">
                <a:solidFill>
                  <a:srgbClr val="343A40"/>
                </a:solidFill>
                <a:effectLst/>
                <a:latin typeface="Noto Sans JP"/>
              </a:rPr>
              <a:t>に登録された公開鍵を含む情報を参照して正当性を検証</a:t>
            </a:r>
            <a:endParaRPr kumimoji="1" lang="en-US" altLang="ja-JP" sz="1200" dirty="0">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kumimoji="1" lang="ja-JP" altLang="en-US" sz="1200" dirty="0">
                <a:latin typeface="Meiryo UI" panose="020B0604030504040204" pitchFamily="50" charset="-128"/>
                <a:ea typeface="Meiryo UI" panose="020B0604030504040204" pitchFamily="50" charset="-128"/>
              </a:rPr>
              <a:t>　　</a:t>
            </a:r>
            <a:endParaRPr lang="en-US" altLang="ja-JP" dirty="0"/>
          </a:p>
          <a:p>
            <a:pPr marL="0" indent="0">
              <a:buFont typeface="Arial" panose="020B0604020202020204" pitchFamily="34" charset="0"/>
              <a:buNone/>
            </a:pPr>
            <a:r>
              <a:rPr lang="ja-JP" altLang="en-US" dirty="0"/>
              <a:t>・可用性</a:t>
            </a:r>
            <a:endParaRPr lang="en-US" altLang="ja-JP" dirty="0"/>
          </a:p>
          <a:p>
            <a:pPr marL="0" indent="0">
              <a:buFont typeface="Arial" panose="020B0604020202020204" pitchFamily="34" charset="0"/>
              <a:buNone/>
            </a:pPr>
            <a:r>
              <a:rPr lang="ja-JP" altLang="en-US" dirty="0"/>
              <a:t>　・ </a:t>
            </a:r>
            <a:r>
              <a:rPr lang="en-US" altLang="ja-JP" dirty="0"/>
              <a:t>Azure</a:t>
            </a:r>
            <a:r>
              <a:rPr lang="ja-JP" altLang="en-US" dirty="0"/>
              <a:t>：</a:t>
            </a:r>
            <a:r>
              <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rPr>
              <a:t>Issuer App</a:t>
            </a:r>
          </a:p>
          <a:p>
            <a:pPr marL="0" indent="0">
              <a:buFont typeface="Arial" panose="020B0604020202020204" pitchFamily="34" charset="0"/>
              <a:buNone/>
            </a:pPr>
            <a:r>
              <a:rPr kumimoji="1" lang="ja-JP" altLang="en-US" sz="1200" dirty="0">
                <a:latin typeface="メイリオ" panose="020B0604030504040204" pitchFamily="50" charset="-128"/>
                <a:ea typeface="メイリオ" panose="020B0604030504040204" pitchFamily="50" charset="-128"/>
              </a:rPr>
              <a:t>　・ </a:t>
            </a:r>
            <a:r>
              <a:rPr lang="en-US" altLang="ja-JP" dirty="0"/>
              <a:t>Azure</a:t>
            </a:r>
            <a:r>
              <a:rPr lang="ja-JP" altLang="en-US" dirty="0"/>
              <a:t>：</a:t>
            </a:r>
            <a:r>
              <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rPr>
              <a:t>Verifier App</a:t>
            </a:r>
          </a:p>
          <a:p>
            <a:pPr marL="0" indent="0">
              <a:buFont typeface="Arial" panose="020B0604020202020204" pitchFamily="34" charset="0"/>
              <a:buNone/>
            </a:pP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rPr>
              <a:t>※PoC</a:t>
            </a: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のため、ロードバランス、冗長化はしていない</a:t>
            </a: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Font typeface="Arial" panose="020B0604020202020204" pitchFamily="34" charset="0"/>
              <a:buNone/>
            </a:pPr>
            <a:r>
              <a:rPr kumimoji="1" lang="ja-JP" altLang="en-US" sz="1200" dirty="0">
                <a:latin typeface="メイリオ" panose="020B0604030504040204" pitchFamily="50" charset="-128"/>
                <a:ea typeface="メイリオ" panose="020B0604030504040204" pitchFamily="50" charset="-128"/>
                <a:cs typeface="Meiryo UI" panose="020B0604030504040204" pitchFamily="50" charset="-128"/>
              </a:rPr>
              <a:t>　・ </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分散型デジタル</a:t>
            </a: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システム</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Font typeface="Arial" panose="020B0604020202020204" pitchFamily="34" charset="0"/>
              <a:buNone/>
            </a:pP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　　</a:t>
            </a:r>
          </a:p>
          <a:p>
            <a:endParaRPr kumimoji="1" lang="en-US" altLang="ja-JP" dirty="0"/>
          </a:p>
          <a:p>
            <a:endParaRPr kumimoji="1" lang="ja-JP" altLang="en-US" dirty="0"/>
          </a:p>
        </p:txBody>
      </p:sp>
    </p:spTree>
    <p:extLst>
      <p:ext uri="{BB962C8B-B14F-4D97-AF65-F5344CB8AC3E}">
        <p14:creationId xmlns:p14="http://schemas.microsoft.com/office/powerpoint/2010/main" val="111707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977133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システム全体構成図</a:t>
            </a:r>
            <a:endParaRPr kumimoji="1" lang="en-US" altLang="ja-JP" dirty="0"/>
          </a:p>
          <a:p>
            <a:endParaRPr kumimoji="1" lang="en-US" altLang="ja-JP" dirty="0"/>
          </a:p>
          <a:p>
            <a:r>
              <a:rPr kumimoji="1" lang="ja-JP" altLang="en-US" dirty="0"/>
              <a:t>登場人物 の 整理</a:t>
            </a:r>
            <a:endParaRPr kumimoji="1" lang="en-US" altLang="ja-JP" dirty="0"/>
          </a:p>
          <a:p>
            <a:endParaRPr kumimoji="1" lang="en-US" altLang="ja-JP" dirty="0"/>
          </a:p>
          <a:p>
            <a:r>
              <a:rPr kumimoji="1" lang="ja-JP" altLang="en-US" dirty="0"/>
              <a:t>・ </a:t>
            </a:r>
            <a:r>
              <a:rPr kumimoji="1" lang="en-US" altLang="ja-JP" dirty="0"/>
              <a:t>Microsoft Azure </a:t>
            </a:r>
          </a:p>
          <a:p>
            <a:r>
              <a:rPr kumimoji="1" lang="ja-JP" altLang="en-US" dirty="0"/>
              <a:t>　　</a:t>
            </a:r>
            <a:r>
              <a:rPr kumimoji="1" lang="en-US" altLang="ja-JP" dirty="0"/>
              <a:t>issuer</a:t>
            </a:r>
            <a:r>
              <a:rPr kumimoji="1" lang="ja-JP" altLang="en-US" dirty="0"/>
              <a:t>アプリ </a:t>
            </a:r>
            <a:r>
              <a:rPr kumimoji="1" lang="en-US" altLang="ja-JP" dirty="0"/>
              <a:t>(Azure App Service)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　　</a:t>
            </a:r>
            <a:r>
              <a:rPr kumimoji="1" lang="en-US" altLang="ja-JP" dirty="0"/>
              <a:t>Verifier</a:t>
            </a:r>
            <a:r>
              <a:rPr kumimoji="1" lang="ja-JP" altLang="en-US" dirty="0"/>
              <a:t>アプリ </a:t>
            </a:r>
            <a:r>
              <a:rPr kumimoji="1" lang="en-US" altLang="ja-JP" dirty="0"/>
              <a:t>(Azure App Service)</a:t>
            </a:r>
          </a:p>
          <a:p>
            <a:r>
              <a:rPr kumimoji="1" lang="ja-JP" altLang="en-US" dirty="0"/>
              <a:t>　　認証基盤 </a:t>
            </a:r>
            <a:r>
              <a:rPr kumimoji="1" lang="en-US" altLang="ja-JP" dirty="0"/>
              <a:t>(Azure AD B2C)</a:t>
            </a:r>
          </a:p>
          <a:p>
            <a:r>
              <a:rPr kumimoji="1" lang="en-US" altLang="ja-JP" dirty="0"/>
              <a:t>※</a:t>
            </a:r>
            <a:r>
              <a:rPr kumimoji="1" lang="ja-JP" altLang="en-US" dirty="0"/>
              <a:t>課題</a:t>
            </a:r>
            <a:r>
              <a:rPr kumimoji="1" lang="en-US" altLang="ja-JP" dirty="0"/>
              <a:t>008</a:t>
            </a:r>
            <a:r>
              <a:rPr kumimoji="1" lang="ja-JP" altLang="en-US" dirty="0"/>
              <a:t>対応</a:t>
            </a:r>
            <a:endParaRPr kumimoji="1" lang="en-US" altLang="ja-JP" dirty="0"/>
          </a:p>
          <a:p>
            <a:endParaRPr kumimoji="1" lang="en-US" altLang="ja-JP" dirty="0"/>
          </a:p>
          <a:p>
            <a:r>
              <a:rPr kumimoji="1" lang="ja-JP" altLang="en-US" dirty="0"/>
              <a:t>・ 分散管理台帳</a:t>
            </a:r>
            <a:endParaRPr kumimoji="1" lang="en-US" altLang="ja-JP" dirty="0"/>
          </a:p>
          <a:p>
            <a:r>
              <a:rPr kumimoji="1" lang="ja-JP" altLang="en-US" dirty="0"/>
              <a:t>　　</a:t>
            </a:r>
            <a:r>
              <a:rPr kumimoji="1" lang="en-US" altLang="ja-JP" dirty="0"/>
              <a:t>VC</a:t>
            </a:r>
            <a:r>
              <a:rPr kumimoji="1" lang="ja-JP" altLang="en-US" dirty="0"/>
              <a:t>問い合わせ先</a:t>
            </a:r>
            <a:endParaRPr kumimoji="1" lang="en-US" altLang="ja-JP" dirty="0"/>
          </a:p>
          <a:p>
            <a:endParaRPr kumimoji="1" lang="en-US" altLang="ja-JP" dirty="0"/>
          </a:p>
          <a:p>
            <a:r>
              <a:rPr kumimoji="1" lang="ja-JP" altLang="en-US" dirty="0"/>
              <a:t>・ 法人</a:t>
            </a:r>
            <a:r>
              <a:rPr kumimoji="1" lang="en-US" altLang="ja-JP" dirty="0"/>
              <a:t>Wallet (Web </a:t>
            </a:r>
            <a:r>
              <a:rPr kumimoji="1" lang="ja-JP" altLang="en-US" dirty="0"/>
              <a:t>アプリ</a:t>
            </a:r>
            <a:r>
              <a:rPr kumimoji="1" lang="en-US" altLang="ja-JP" dirty="0"/>
              <a:t>)</a:t>
            </a:r>
          </a:p>
          <a:p>
            <a:r>
              <a:rPr kumimoji="1" lang="ja-JP" altLang="en-US" dirty="0"/>
              <a:t>　　各</a:t>
            </a:r>
            <a:r>
              <a:rPr kumimoji="1" lang="en-US" altLang="ja-JP" dirty="0"/>
              <a:t>VC</a:t>
            </a:r>
            <a:r>
              <a:rPr kumimoji="1" lang="ja-JP" altLang="en-US" dirty="0"/>
              <a:t>保管先</a:t>
            </a:r>
            <a:endParaRPr kumimoji="1" lang="en-US" altLang="ja-JP" dirty="0"/>
          </a:p>
          <a:p>
            <a:endParaRPr kumimoji="1" lang="ja-JP" altLang="en-US" dirty="0"/>
          </a:p>
        </p:txBody>
      </p:sp>
    </p:spTree>
    <p:extLst>
      <p:ext uri="{BB962C8B-B14F-4D97-AF65-F5344CB8AC3E}">
        <p14:creationId xmlns:p14="http://schemas.microsoft.com/office/powerpoint/2010/main" val="1480858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稼働環境情報 </a:t>
            </a:r>
            <a:r>
              <a:rPr kumimoji="1" lang="en-US" altLang="ja-JP" dirty="0"/>
              <a:t>(</a:t>
            </a:r>
            <a:r>
              <a:rPr kumimoji="1" lang="ja-JP" altLang="en-US" dirty="0"/>
              <a:t>論理構成　一覧</a:t>
            </a:r>
            <a:r>
              <a:rPr kumimoji="1" lang="en-US" altLang="ja-JP" dirty="0"/>
              <a:t>)</a:t>
            </a:r>
          </a:p>
          <a:p>
            <a:r>
              <a:rPr kumimoji="1" lang="ja-JP" altLang="en-US" dirty="0"/>
              <a:t>・ </a:t>
            </a:r>
            <a:r>
              <a:rPr kumimoji="1" lang="en-US" altLang="ja-JP" dirty="0"/>
              <a:t>Azure</a:t>
            </a:r>
          </a:p>
          <a:p>
            <a:r>
              <a:rPr kumimoji="1" lang="ja-JP" altLang="en-US" dirty="0"/>
              <a:t>　・ </a:t>
            </a:r>
            <a:r>
              <a:rPr kumimoji="1" lang="en-US" altLang="ja-JP" dirty="0"/>
              <a:t>Issuer [</a:t>
            </a:r>
            <a:r>
              <a:rPr kumimoji="1" lang="ja-JP" altLang="en-US" dirty="0"/>
              <a:t>設備メーカー等</a:t>
            </a:r>
            <a:r>
              <a:rPr kumimoji="1" lang="en-US" altLang="ja-JP" dirty="0"/>
              <a:t>]</a:t>
            </a:r>
          </a:p>
          <a:p>
            <a:r>
              <a:rPr kumimoji="1" lang="ja-JP" altLang="en-US" dirty="0"/>
              <a:t>　・ </a:t>
            </a:r>
            <a:r>
              <a:rPr kumimoji="1" lang="en-US" altLang="ja-JP" dirty="0"/>
              <a:t>Issuer [JISA]</a:t>
            </a:r>
          </a:p>
          <a:p>
            <a:r>
              <a:rPr kumimoji="1" lang="ja-JP" altLang="en-US" dirty="0"/>
              <a:t>　・ </a:t>
            </a:r>
            <a:r>
              <a:rPr kumimoji="1" lang="en-US" altLang="ja-JP" dirty="0"/>
              <a:t>Issuer [</a:t>
            </a:r>
            <a:r>
              <a:rPr kumimoji="1" lang="ja-JP" altLang="en-US" dirty="0"/>
              <a:t>中小事業者庁</a:t>
            </a:r>
            <a:r>
              <a:rPr kumimoji="1" lang="en-US" altLang="ja-JP" dirty="0"/>
              <a:t>]</a:t>
            </a:r>
          </a:p>
          <a:p>
            <a:r>
              <a:rPr kumimoji="1" lang="ja-JP" altLang="en-US" dirty="0"/>
              <a:t>　・ </a:t>
            </a:r>
            <a:r>
              <a:rPr kumimoji="1" lang="en-US" altLang="ja-JP" dirty="0"/>
              <a:t>Issuer [</a:t>
            </a:r>
            <a:r>
              <a:rPr kumimoji="1" lang="ja-JP" altLang="en-US" dirty="0"/>
              <a:t>中小事業者等</a:t>
            </a:r>
            <a:r>
              <a:rPr kumimoji="1" lang="en-US" altLang="ja-JP" dirty="0"/>
              <a:t>]</a:t>
            </a:r>
          </a:p>
          <a:p>
            <a:endParaRPr kumimoji="1" lang="en-US" altLang="ja-JP" dirty="0"/>
          </a:p>
          <a:p>
            <a:r>
              <a:rPr kumimoji="1" lang="ja-JP" altLang="en-US" dirty="0"/>
              <a:t>　・ </a:t>
            </a:r>
            <a:r>
              <a:rPr kumimoji="1" lang="en-US" altLang="ja-JP" dirty="0"/>
              <a:t>Verifier [</a:t>
            </a:r>
            <a:r>
              <a:rPr kumimoji="1" lang="ja-JP" altLang="en-US" dirty="0"/>
              <a:t>所轄の税務署</a:t>
            </a:r>
            <a:r>
              <a:rPr kumimoji="1" lang="en-US" altLang="ja-JP" dirty="0"/>
              <a:t>]</a:t>
            </a:r>
          </a:p>
          <a:p>
            <a:endParaRPr kumimoji="1" lang="en-US" altLang="ja-JP" dirty="0"/>
          </a:p>
          <a:p>
            <a:r>
              <a:rPr kumimoji="1" lang="ja-JP" altLang="en-US" dirty="0"/>
              <a:t>・ 法人</a:t>
            </a:r>
            <a:r>
              <a:rPr kumimoji="1" lang="en-US" altLang="ja-JP" dirty="0"/>
              <a:t>wallet</a:t>
            </a:r>
          </a:p>
          <a:p>
            <a:r>
              <a:rPr kumimoji="1" lang="ja-JP" altLang="en-US" dirty="0"/>
              <a:t>　・ </a:t>
            </a:r>
            <a:r>
              <a:rPr kumimoji="1" lang="en-US" altLang="ja-JP" dirty="0" err="1"/>
              <a:t>JavaScpript</a:t>
            </a:r>
            <a:endParaRPr kumimoji="1" lang="en-US" altLang="ja-JP" dirty="0"/>
          </a:p>
          <a:p>
            <a:endParaRPr kumimoji="1" lang="en-US" altLang="ja-JP" dirty="0"/>
          </a:p>
          <a:p>
            <a:r>
              <a:rPr kumimoji="1" lang="ja-JP" altLang="en-US" dirty="0"/>
              <a:t>・ 個人用</a:t>
            </a:r>
            <a:r>
              <a:rPr kumimoji="1" lang="en-US" altLang="ja-JP" dirty="0"/>
              <a:t>Wallet</a:t>
            </a:r>
          </a:p>
          <a:p>
            <a:r>
              <a:rPr kumimoji="1" lang="ja-JP" altLang="en-US" dirty="0"/>
              <a:t>　・ </a:t>
            </a:r>
            <a:r>
              <a:rPr kumimoji="1" lang="en-US" altLang="ja-JP" dirty="0" err="1"/>
              <a:t>Javascript</a:t>
            </a:r>
            <a:endParaRPr kumimoji="1" lang="en-US" altLang="ja-JP" dirty="0"/>
          </a:p>
          <a:p>
            <a:endParaRPr kumimoji="1" lang="en-US" altLang="ja-JP" dirty="0"/>
          </a:p>
        </p:txBody>
      </p:sp>
    </p:spTree>
    <p:extLst>
      <p:ext uri="{BB962C8B-B14F-4D97-AF65-F5344CB8AC3E}">
        <p14:creationId xmlns:p14="http://schemas.microsoft.com/office/powerpoint/2010/main" val="299457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1037"/>
          <p:cNvSpPr>
            <a:spLocks noChangeArrowheads="1"/>
          </p:cNvSpPr>
          <p:nvPr userDrawn="1"/>
        </p:nvSpPr>
        <p:spPr bwMode="auto">
          <a:xfrm>
            <a:off x="315913" y="838200"/>
            <a:ext cx="9274175" cy="76200"/>
          </a:xfrm>
          <a:prstGeom prst="rect">
            <a:avLst/>
          </a:prstGeom>
          <a:gradFill rotWithShape="1">
            <a:gsLst>
              <a:gs pos="0">
                <a:srgbClr val="A9CBFF"/>
              </a:gs>
              <a:gs pos="100000">
                <a:srgbClr val="0066FF"/>
              </a:gs>
            </a:gsLst>
            <a:lin ang="5400000" scaled="1"/>
          </a:gradFill>
          <a:ln>
            <a:noFill/>
          </a:ln>
          <a:effectLst/>
          <a:extLs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lstStyle>
            <a:lvl1pPr>
              <a:defRPr sz="1200">
                <a:solidFill>
                  <a:schemeClr val="tx1"/>
                </a:solidFill>
                <a:latin typeface="Arial" panose="020B0604020202020204" pitchFamily="34" charset="0"/>
                <a:ea typeface="ＭＳ Ｐゴシック" panose="020B0600070205080204" pitchFamily="50" charset="-128"/>
              </a:defRPr>
            </a:lvl1pPr>
            <a:lvl2pPr marL="742950" indent="-285750">
              <a:defRPr sz="1200">
                <a:solidFill>
                  <a:schemeClr val="tx1"/>
                </a:solidFill>
                <a:latin typeface="Arial" panose="020B0604020202020204" pitchFamily="34" charset="0"/>
                <a:ea typeface="ＭＳ Ｐゴシック" panose="020B0600070205080204" pitchFamily="50" charset="-128"/>
              </a:defRPr>
            </a:lvl2pPr>
            <a:lvl3pPr marL="1143000" indent="-228600">
              <a:defRPr sz="1200">
                <a:solidFill>
                  <a:schemeClr val="tx1"/>
                </a:solidFill>
                <a:latin typeface="Arial" panose="020B0604020202020204" pitchFamily="34" charset="0"/>
                <a:ea typeface="ＭＳ Ｐゴシック" panose="020B0600070205080204" pitchFamily="50" charset="-128"/>
              </a:defRPr>
            </a:lvl3pPr>
            <a:lvl4pPr marL="1600200" indent="-228600">
              <a:defRPr sz="1200">
                <a:solidFill>
                  <a:schemeClr val="tx1"/>
                </a:solidFill>
                <a:latin typeface="Arial" panose="020B0604020202020204" pitchFamily="34" charset="0"/>
                <a:ea typeface="ＭＳ Ｐゴシック" panose="020B0600070205080204" pitchFamily="50" charset="-128"/>
              </a:defRPr>
            </a:lvl4pPr>
            <a:lvl5pPr marL="2057400" indent="-228600">
              <a:defRPr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9pPr>
          </a:lstStyle>
          <a:p>
            <a:pPr algn="r" eaLnBrk="1" hangingPunct="1">
              <a:lnSpc>
                <a:spcPct val="100000"/>
              </a:lnSpc>
              <a:spcBef>
                <a:spcPct val="0"/>
              </a:spcBef>
            </a:pPr>
            <a:endParaRPr kumimoji="1" lang="ja-JP" altLang="en-US" sz="130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6" name="Text Box 1048"/>
          <p:cNvSpPr txBox="1">
            <a:spLocks noChangeArrowheads="1"/>
          </p:cNvSpPr>
          <p:nvPr userDrawn="1"/>
        </p:nvSpPr>
        <p:spPr bwMode="auto">
          <a:xfrm>
            <a:off x="631825" y="1700213"/>
            <a:ext cx="244951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88900" indent="-88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Char char="•"/>
              <a:defRPr/>
            </a:pPr>
            <a:endParaRPr lang="ja-JP" altLang="en-US" sz="1200">
              <a:latin typeface="Arial" charset="0"/>
            </a:endParaRPr>
          </a:p>
        </p:txBody>
      </p:sp>
      <p:sp>
        <p:nvSpPr>
          <p:cNvPr id="7" name="Text Box 1050"/>
          <p:cNvSpPr txBox="1">
            <a:spLocks noChangeArrowheads="1"/>
          </p:cNvSpPr>
          <p:nvPr userDrawn="1"/>
        </p:nvSpPr>
        <p:spPr bwMode="auto">
          <a:xfrm>
            <a:off x="2216150" y="2133600"/>
            <a:ext cx="15843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88900" indent="-88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endParaRPr lang="ja-JP" altLang="en-US" sz="1200">
              <a:latin typeface="Arial" charset="0"/>
            </a:endParaRPr>
          </a:p>
        </p:txBody>
      </p:sp>
      <p:sp>
        <p:nvSpPr>
          <p:cNvPr id="692226" name="Rectangle 1026"/>
          <p:cNvSpPr>
            <a:spLocks noGrp="1" noChangeArrowheads="1"/>
          </p:cNvSpPr>
          <p:nvPr>
            <p:ph type="ctrTitle" sz="quarter"/>
          </p:nvPr>
        </p:nvSpPr>
        <p:spPr>
          <a:xfrm>
            <a:off x="1930400" y="3032125"/>
            <a:ext cx="6015038" cy="1752600"/>
          </a:xfrm>
          <a:extLst>
            <a:ext uri="{909E8E84-426E-40DD-AFC4-6F175D3DCCD1}">
              <a14:hiddenFill xmlns:a14="http://schemas.microsoft.com/office/drawing/2010/main">
                <a:solidFill>
                  <a:srgbClr val="3366FF"/>
                </a:solidFill>
              </a14:hiddenFill>
            </a:ext>
          </a:extLst>
        </p:spPr>
        <p:txBody>
          <a:bodyPr anchor="t"/>
          <a:lstStyle>
            <a:lvl1pPr algn="ctr">
              <a:defRPr/>
            </a:lvl1pPr>
          </a:lstStyle>
          <a:p>
            <a:pPr lvl="0"/>
            <a:r>
              <a:rPr lang="en-US" altLang="ja-JP" noProof="0"/>
              <a:t>Click to edit Master title</a:t>
            </a:r>
            <a:br>
              <a:rPr lang="en-US" altLang="ja-JP" noProof="0"/>
            </a:br>
            <a:br>
              <a:rPr lang="en-US" altLang="ja-JP" noProof="0"/>
            </a:br>
            <a:r>
              <a:rPr lang="en-US" altLang="ja-JP" noProof="0"/>
              <a:t>Second line here</a:t>
            </a:r>
          </a:p>
        </p:txBody>
      </p:sp>
      <p:sp>
        <p:nvSpPr>
          <p:cNvPr id="692227" name="Rectangle 1027"/>
          <p:cNvSpPr>
            <a:spLocks noGrp="1" noChangeArrowheads="1"/>
          </p:cNvSpPr>
          <p:nvPr>
            <p:ph type="subTitle" sz="quarter" idx="1"/>
          </p:nvPr>
        </p:nvSpPr>
        <p:spPr>
          <a:xfrm>
            <a:off x="1930400" y="5346700"/>
            <a:ext cx="6015038" cy="12969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Ctr="1"/>
          <a:lstStyle>
            <a:lvl1pPr marL="58738" algn="ctr">
              <a:defRPr b="1"/>
            </a:lvl1pPr>
          </a:lstStyle>
          <a:p>
            <a:pPr lvl="0"/>
            <a:r>
              <a:rPr lang="en-US" altLang="ja-JP" noProof="0"/>
              <a:t>Presenter’s name</a:t>
            </a:r>
          </a:p>
          <a:p>
            <a:pPr lvl="0"/>
            <a:r>
              <a:rPr lang="en-US" altLang="ja-JP" noProof="0"/>
              <a:t>Presenter’s title or date</a:t>
            </a:r>
          </a:p>
        </p:txBody>
      </p:sp>
    </p:spTree>
    <p:extLst>
      <p:ext uri="{BB962C8B-B14F-4D97-AF65-F5344CB8AC3E}">
        <p14:creationId xmlns:p14="http://schemas.microsoft.com/office/powerpoint/2010/main" val="421838329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493C32C-3E4B-453F-A414-3C0ECB495AE5}"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1260883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23138" y="381000"/>
            <a:ext cx="2330450" cy="13716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30200" y="381000"/>
            <a:ext cx="6840538" cy="13716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D4D71F-4945-4245-824D-BA61E8DEC0C2}"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619940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rot="10800000">
            <a:off x="0" y="3208339"/>
            <a:ext cx="9906000" cy="136525"/>
          </a:xfrm>
          <a:prstGeom prst="rect">
            <a:avLst/>
          </a:prstGeom>
          <a:gradFill rotWithShape="1">
            <a:gsLst>
              <a:gs pos="100000">
                <a:srgbClr val="EBF2F8"/>
              </a:gs>
              <a:gs pos="65000">
                <a:srgbClr val="0860A8"/>
              </a:gs>
              <a:gs pos="100000">
                <a:srgbClr val="FFFFFF"/>
              </a:gs>
            </a:gsLst>
            <a:lin ang="0" scaled="1"/>
          </a:gradFill>
          <a:ln>
            <a:noFill/>
          </a:ln>
        </p:spPr>
        <p:txBody>
          <a:bodyPr wrap="none" anchor="ctr"/>
          <a:lstStyle/>
          <a:p>
            <a:pPr fontAlgn="auto">
              <a:spcBef>
                <a:spcPts val="0"/>
              </a:spcBef>
              <a:spcAft>
                <a:spcPts val="0"/>
              </a:spcAft>
              <a:defRPr/>
            </a:pPr>
            <a:endParaRPr lang="ja-JP" altLang="en-US" sz="1200" dirty="0">
              <a:latin typeface="+mn-ea"/>
              <a:ea typeface="+mn-ea"/>
            </a:endParaRPr>
          </a:p>
        </p:txBody>
      </p:sp>
      <p:sp>
        <p:nvSpPr>
          <p:cNvPr id="2" name="タイトル 1"/>
          <p:cNvSpPr>
            <a:spLocks noGrp="1"/>
          </p:cNvSpPr>
          <p:nvPr>
            <p:ph type="ctrTitle"/>
          </p:nvPr>
        </p:nvSpPr>
        <p:spPr>
          <a:xfrm>
            <a:off x="506506" y="1700808"/>
            <a:ext cx="8656544" cy="1368152"/>
          </a:xfrm>
        </p:spPr>
        <p:txBody>
          <a:bodyPr anchor="b">
            <a:normAutofit/>
          </a:bodyPr>
          <a:lstStyle>
            <a:lvl1pPr algn="l">
              <a:defRPr sz="4000" b="1">
                <a:latin typeface="IPA Pゴシック" pitchFamily="50" charset="-128"/>
                <a:ea typeface="IPA Pゴシック" pitchFamily="50" charset="-128"/>
              </a:defRPr>
            </a:lvl1pPr>
          </a:lstStyle>
          <a:p>
            <a:r>
              <a:rPr lang="ja-JP" altLang="en-US" dirty="0"/>
              <a:t>マスター タイトルの書式設定</a:t>
            </a:r>
          </a:p>
        </p:txBody>
      </p:sp>
      <p:sp>
        <p:nvSpPr>
          <p:cNvPr id="3" name="サブタイトル 2"/>
          <p:cNvSpPr>
            <a:spLocks noGrp="1"/>
          </p:cNvSpPr>
          <p:nvPr>
            <p:ph type="subTitle" idx="1"/>
          </p:nvPr>
        </p:nvSpPr>
        <p:spPr>
          <a:xfrm>
            <a:off x="740532" y="4702175"/>
            <a:ext cx="5885369" cy="1391121"/>
          </a:xfrm>
        </p:spPr>
        <p:txBody>
          <a:bodyPr>
            <a:norm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p>
        </p:txBody>
      </p:sp>
      <p:sp>
        <p:nvSpPr>
          <p:cNvPr id="7" name="日付プレースホルダー 3"/>
          <p:cNvSpPr>
            <a:spLocks noGrp="1"/>
          </p:cNvSpPr>
          <p:nvPr>
            <p:ph type="dt" sz="half" idx="10"/>
          </p:nvPr>
        </p:nvSpPr>
        <p:spPr>
          <a:xfrm>
            <a:off x="495300" y="6453189"/>
            <a:ext cx="2311400" cy="268287"/>
          </a:xfrm>
          <a:prstGeom prst="rect">
            <a:avLst/>
          </a:prstGeom>
        </p:spPr>
        <p:txBody>
          <a:bodyPr/>
          <a:lstStyle>
            <a:lvl1pPr>
              <a:defRPr/>
            </a:lvl1pPr>
          </a:lstStyle>
          <a:p>
            <a:endParaRPr lang="en-US" altLang="ja-JP"/>
          </a:p>
        </p:txBody>
      </p:sp>
    </p:spTree>
    <p:extLst>
      <p:ext uri="{BB962C8B-B14F-4D97-AF65-F5344CB8AC3E}">
        <p14:creationId xmlns:p14="http://schemas.microsoft.com/office/powerpoint/2010/main" val="230258555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2" y="6356357"/>
            <a:ext cx="2311400" cy="365125"/>
          </a:xfrm>
          <a:prstGeom prst="rect">
            <a:avLst/>
          </a:prstGeom>
        </p:spPr>
        <p:txBody>
          <a:bodyPr lIns="95772" tIns="47886" rIns="95772" bIns="47886"/>
          <a:lstStyle/>
          <a:p>
            <a:fld id="{D3BDED65-427E-426C-9B52-A15DE9634F71}" type="datetime1">
              <a:rPr kumimoji="1" lang="ja-JP" altLang="en-US" smtClean="0"/>
              <a:t>2023/2/2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B51FAA64-632C-484B-94DF-515EA2AA9056}" type="slidenum">
              <a:rPr kumimoji="1" lang="ja-JP" altLang="en-US" smtClean="0"/>
              <a:t>‹#›</a:t>
            </a:fld>
            <a:endParaRPr kumimoji="1" lang="ja-JP" altLang="en-US" dirty="0"/>
          </a:p>
        </p:txBody>
      </p:sp>
      <p:pic>
        <p:nvPicPr>
          <p:cNvPr id="12" name="Picture 3" descr="\\Tktk.local\統合ファイルサーバ\東光高岳_11010_企画グループ\01_年度別\2014年度（Ｈ26年度）\⑦広告宣伝\06_ロゴマーク、ロゴタイプの社内管理\ロゴデータ\PNGファイル\社名ロゴ02（白）.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69734" y="615886"/>
            <a:ext cx="1579812" cy="17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423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122363"/>
            <a:ext cx="7429500" cy="2387600"/>
          </a:xfrm>
        </p:spPr>
        <p:txBody>
          <a:bodyPr anchor="b"/>
          <a:lstStyle>
            <a:lvl1pPr algn="ctr">
              <a:defRPr sz="4875"/>
            </a:lvl1pPr>
          </a:lstStyle>
          <a:p>
            <a:r>
              <a:rPr kumimoji="1" lang="ja-JP" altLang="en-US"/>
              <a:t>マスター タイトルの書式設定</a:t>
            </a:r>
          </a:p>
        </p:txBody>
      </p:sp>
      <p:sp>
        <p:nvSpPr>
          <p:cNvPr id="3" name="サブタイトル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75878" y="1709739"/>
            <a:ext cx="8543925" cy="2852737"/>
          </a:xfrm>
        </p:spPr>
        <p:txBody>
          <a:bodyPr anchor="b"/>
          <a:lstStyle>
            <a:lvl1pPr>
              <a:defRPr sz="4875"/>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81038" y="1825625"/>
            <a:ext cx="42100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14913" y="1825625"/>
            <a:ext cx="42100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365126"/>
            <a:ext cx="8543925"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82328" y="2505075"/>
            <a:ext cx="4190702"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14913" y="2505075"/>
            <a:ext cx="4211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sldNum" sz="quarter" idx="10"/>
          </p:nvPr>
        </p:nvSpPr>
        <p:spPr>
          <a:xfrm>
            <a:off x="3224760" y="6375400"/>
            <a:ext cx="1835150" cy="381000"/>
          </a:xfrm>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0AA57EDF-12DB-43E6-977D-02E5DC252773}"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209813576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600"/>
            </a:lvl1pPr>
          </a:lstStyle>
          <a:p>
            <a:r>
              <a:rPr kumimoji="1" lang="ja-JP" altLang="en-US"/>
              <a:t>マスター タイトルの書式設定</a:t>
            </a:r>
          </a:p>
        </p:txBody>
      </p:sp>
      <p:sp>
        <p:nvSpPr>
          <p:cNvPr id="3" name="コンテンツ プレースホルダー 2"/>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600"/>
            </a:lvl1pPr>
          </a:lstStyle>
          <a:p>
            <a:r>
              <a:rPr kumimoji="1" lang="ja-JP" altLang="en-US"/>
              <a:t>マスター タイトルの書式設定</a:t>
            </a:r>
          </a:p>
        </p:txBody>
      </p:sp>
      <p:sp>
        <p:nvSpPr>
          <p:cNvPr id="3" name="図プレースホルダー 2"/>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kumimoji="1" lang="ja-JP" altLang="en-US"/>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88981" y="365125"/>
            <a:ext cx="2135981"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81037" y="365125"/>
            <a:ext cx="6284119"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1829AB66-C35A-4F25-8FC9-DBBA0E31B2B6}"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33371437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30200" y="990600"/>
            <a:ext cx="4584700" cy="76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67300" y="990600"/>
            <a:ext cx="4586288" cy="76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013C250-5D90-461B-B45F-422990C020C8}"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25190092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7B9F5F67-F3D8-4CAB-87FC-28F284C843D9}"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11466274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8F376B8-DCA3-441D-BCE5-DC84A00A661D}"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8612836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F816D3B6-3745-4497-8C60-509DF352F517}"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23772278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E7C33651-22AC-425E-A8C6-BD64FF80B07B}"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40570131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513E0E43-8A65-4EC8-B3DC-E3E9D3FC8E80}"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32265369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1202" name="Rectangle 2"/>
          <p:cNvSpPr>
            <a:spLocks noGrp="1" noChangeArrowheads="1"/>
          </p:cNvSpPr>
          <p:nvPr>
            <p:ph type="sldNum" sz="quarter" idx="4"/>
          </p:nvPr>
        </p:nvSpPr>
        <p:spPr bwMode="auto">
          <a:xfrm>
            <a:off x="3296770" y="6375400"/>
            <a:ext cx="1835150" cy="3810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lvl1pPr algn="r">
              <a:lnSpc>
                <a:spcPct val="80000"/>
              </a:lnSpc>
              <a:spcBef>
                <a:spcPct val="0"/>
              </a:spcBef>
              <a:defRPr sz="1000">
                <a:latin typeface="ＭＳ Ｐゴシック" panose="020B0600070205080204" pitchFamily="50" charset="-128"/>
              </a:defRPr>
            </a:lvl1pPr>
          </a:lstStyle>
          <a:p>
            <a:fld id="{7CD6127A-3BDF-41D2-8B92-34E9426813A4}" type="slidenum">
              <a:rPr lang="en-US" altLang="ja-JP"/>
              <a:pPr/>
              <a:t>‹#›</a:t>
            </a:fld>
            <a:r>
              <a:rPr lang="en-US" altLang="ja-JP"/>
              <a:t> </a:t>
            </a:r>
            <a:endParaRPr kumimoji="1" lang="en-US" altLang="ja-JP"/>
          </a:p>
        </p:txBody>
      </p:sp>
      <p:sp>
        <p:nvSpPr>
          <p:cNvPr id="1027" name="Rectangle 3"/>
          <p:cNvSpPr>
            <a:spLocks noGrp="1" noChangeArrowheads="1"/>
          </p:cNvSpPr>
          <p:nvPr>
            <p:ph type="title"/>
          </p:nvPr>
        </p:nvSpPr>
        <p:spPr bwMode="auto">
          <a:xfrm>
            <a:off x="336550" y="381000"/>
            <a:ext cx="713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sp>
        <p:nvSpPr>
          <p:cNvPr id="1028" name="Rectangle 4"/>
          <p:cNvSpPr>
            <a:spLocks noGrp="1" noChangeArrowheads="1"/>
          </p:cNvSpPr>
          <p:nvPr>
            <p:ph type="body" idx="1"/>
          </p:nvPr>
        </p:nvSpPr>
        <p:spPr bwMode="auto">
          <a:xfrm>
            <a:off x="330200" y="990600"/>
            <a:ext cx="9323388"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ja-JP"/>
              <a:t>Click to edit Master text styles</a:t>
            </a:r>
          </a:p>
        </p:txBody>
      </p:sp>
      <p:sp>
        <p:nvSpPr>
          <p:cNvPr id="1030" name="Rectangle 12"/>
          <p:cNvSpPr>
            <a:spLocks noChangeArrowheads="1"/>
          </p:cNvSpPr>
          <p:nvPr/>
        </p:nvSpPr>
        <p:spPr bwMode="auto">
          <a:xfrm>
            <a:off x="315913" y="838200"/>
            <a:ext cx="9274175" cy="76200"/>
          </a:xfrm>
          <a:prstGeom prst="rect">
            <a:avLst/>
          </a:prstGeom>
          <a:gradFill rotWithShape="1">
            <a:gsLst>
              <a:gs pos="0">
                <a:srgbClr val="A9CBFF"/>
              </a:gs>
              <a:gs pos="100000">
                <a:srgbClr val="0066FF"/>
              </a:gs>
            </a:gsLst>
            <a:lin ang="5400000" scaled="1"/>
          </a:gra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lstStyle>
            <a:lvl1pPr>
              <a:defRPr sz="1200">
                <a:solidFill>
                  <a:schemeClr val="tx1"/>
                </a:solidFill>
                <a:latin typeface="Arial" panose="020B0604020202020204" pitchFamily="34" charset="0"/>
                <a:ea typeface="ＭＳ Ｐゴシック" panose="020B0600070205080204" pitchFamily="50" charset="-128"/>
              </a:defRPr>
            </a:lvl1pPr>
            <a:lvl2pPr marL="742950" indent="-285750">
              <a:defRPr sz="1200">
                <a:solidFill>
                  <a:schemeClr val="tx1"/>
                </a:solidFill>
                <a:latin typeface="Arial" panose="020B0604020202020204" pitchFamily="34" charset="0"/>
                <a:ea typeface="ＭＳ Ｐゴシック" panose="020B0600070205080204" pitchFamily="50" charset="-128"/>
              </a:defRPr>
            </a:lvl2pPr>
            <a:lvl3pPr marL="1143000" indent="-228600">
              <a:defRPr sz="1200">
                <a:solidFill>
                  <a:schemeClr val="tx1"/>
                </a:solidFill>
                <a:latin typeface="Arial" panose="020B0604020202020204" pitchFamily="34" charset="0"/>
                <a:ea typeface="ＭＳ Ｐゴシック" panose="020B0600070205080204" pitchFamily="50" charset="-128"/>
              </a:defRPr>
            </a:lvl3pPr>
            <a:lvl4pPr marL="1600200" indent="-228600">
              <a:defRPr sz="1200">
                <a:solidFill>
                  <a:schemeClr val="tx1"/>
                </a:solidFill>
                <a:latin typeface="Arial" panose="020B0604020202020204" pitchFamily="34" charset="0"/>
                <a:ea typeface="ＭＳ Ｐゴシック" panose="020B0600070205080204" pitchFamily="50" charset="-128"/>
              </a:defRPr>
            </a:lvl4pPr>
            <a:lvl5pPr marL="2057400" indent="-228600">
              <a:defRPr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9pPr>
          </a:lstStyle>
          <a:p>
            <a:pPr algn="r" eaLnBrk="1" hangingPunct="1">
              <a:lnSpc>
                <a:spcPct val="100000"/>
              </a:lnSpc>
              <a:spcBef>
                <a:spcPct val="0"/>
              </a:spcBef>
            </a:pPr>
            <a:endParaRPr kumimoji="1" lang="ja-JP" altLang="en-US" sz="130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691226" name="Text Box 26"/>
          <p:cNvSpPr txBox="1">
            <a:spLocks noChangeArrowheads="1"/>
          </p:cNvSpPr>
          <p:nvPr/>
        </p:nvSpPr>
        <p:spPr bwMode="auto">
          <a:xfrm>
            <a:off x="631825" y="2565400"/>
            <a:ext cx="540067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88900" indent="-88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Char char="•"/>
              <a:defRPr/>
            </a:pPr>
            <a:endParaRPr lang="ja-JP" altLang="en-US" sz="1200">
              <a:latin typeface="Arial" charset="0"/>
            </a:endParaRPr>
          </a:p>
        </p:txBody>
      </p:sp>
    </p:spTree>
  </p:cSld>
  <p:clrMap bg1="lt1" tx1="dk1" bg2="lt2" tx2="dk2" accent1="accent1" accent2="accent2" accent3="accent3" accent4="accent4" accent5="accent5" accent6="accent6" hlink="hlink" folHlink="folHlink"/>
  <p:sldLayoutIdLst>
    <p:sldLayoutId id="2147483933"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5" r:id="rId12"/>
    <p:sldLayoutId id="2147483937" r:id="rId13"/>
  </p:sldLayoutIdLst>
  <p:transition/>
  <p:hf hdr="0" ftr="0" dt="0"/>
  <p:txStyles>
    <p:title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tx1"/>
        </a:buClr>
        <a:defRPr sz="1400">
          <a:solidFill>
            <a:schemeClr val="tx1"/>
          </a:solidFill>
          <a:latin typeface="+mn-lt"/>
          <a:ea typeface="+mn-ea"/>
          <a:cs typeface="+mn-cs"/>
        </a:defRPr>
      </a:lvl1pPr>
      <a:lvl2pPr marL="760413" indent="-285750" algn="l" rtl="0" eaLnBrk="0" fontAlgn="base" hangingPunct="0">
        <a:spcBef>
          <a:spcPct val="20000"/>
        </a:spcBef>
        <a:spcAft>
          <a:spcPct val="0"/>
        </a:spcAft>
        <a:buClr>
          <a:schemeClr val="tx1"/>
        </a:buClr>
        <a:defRPr sz="2600">
          <a:solidFill>
            <a:schemeClr val="tx1"/>
          </a:solidFill>
          <a:latin typeface="+mn-lt"/>
          <a:ea typeface="+mn-ea"/>
        </a:defRPr>
      </a:lvl2pPr>
      <a:lvl3pPr marL="1179513" indent="-228600" algn="l" rtl="0" eaLnBrk="0" fontAlgn="base" hangingPunct="0">
        <a:spcBef>
          <a:spcPct val="20000"/>
        </a:spcBef>
        <a:spcAft>
          <a:spcPct val="0"/>
        </a:spcAft>
        <a:buClr>
          <a:schemeClr val="tx1"/>
        </a:buClr>
        <a:defRPr sz="2200">
          <a:solidFill>
            <a:schemeClr val="tx1"/>
          </a:solidFill>
          <a:latin typeface="+mn-lt"/>
          <a:ea typeface="+mn-ea"/>
        </a:defRPr>
      </a:lvl3pPr>
      <a:lvl4pPr marL="1600200" indent="-228600" algn="l" rtl="0" eaLnBrk="0" fontAlgn="base" hangingPunct="0">
        <a:spcBef>
          <a:spcPct val="20000"/>
        </a:spcBef>
        <a:spcAft>
          <a:spcPct val="0"/>
        </a:spcAft>
        <a:buClr>
          <a:schemeClr val="tx1"/>
        </a:buCl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defRPr sz="2000">
          <a:solidFill>
            <a:schemeClr val="tx1"/>
          </a:solidFill>
          <a:latin typeface="+mn-lt"/>
          <a:ea typeface="+mn-ea"/>
        </a:defRPr>
      </a:lvl5pPr>
      <a:lvl6pPr marL="2514600" indent="-228600" algn="l" rtl="0" eaLnBrk="0" fontAlgn="base" hangingPunct="0">
        <a:spcBef>
          <a:spcPct val="20000"/>
        </a:spcBef>
        <a:spcAft>
          <a:spcPct val="0"/>
        </a:spcAft>
        <a:buClr>
          <a:schemeClr val="tx1"/>
        </a:buClr>
        <a:defRPr sz="2000">
          <a:solidFill>
            <a:schemeClr val="tx1"/>
          </a:solidFill>
          <a:latin typeface="+mn-lt"/>
          <a:ea typeface="+mn-ea"/>
        </a:defRPr>
      </a:lvl6pPr>
      <a:lvl7pPr marL="2971800" indent="-228600" algn="l" rtl="0" eaLnBrk="0" fontAlgn="base" hangingPunct="0">
        <a:spcBef>
          <a:spcPct val="20000"/>
        </a:spcBef>
        <a:spcAft>
          <a:spcPct val="0"/>
        </a:spcAft>
        <a:buClr>
          <a:schemeClr val="tx1"/>
        </a:buClr>
        <a:defRPr sz="2000">
          <a:solidFill>
            <a:schemeClr val="tx1"/>
          </a:solidFill>
          <a:latin typeface="+mn-lt"/>
          <a:ea typeface="+mn-ea"/>
        </a:defRPr>
      </a:lvl7pPr>
      <a:lvl8pPr marL="3429000" indent="-228600" algn="l" rtl="0" eaLnBrk="0" fontAlgn="base" hangingPunct="0">
        <a:spcBef>
          <a:spcPct val="20000"/>
        </a:spcBef>
        <a:spcAft>
          <a:spcPct val="0"/>
        </a:spcAft>
        <a:buClr>
          <a:schemeClr val="tx1"/>
        </a:buClr>
        <a:defRPr sz="2000">
          <a:solidFill>
            <a:schemeClr val="tx1"/>
          </a:solidFill>
          <a:latin typeface="+mn-lt"/>
          <a:ea typeface="+mn-ea"/>
        </a:defRPr>
      </a:lvl8pPr>
      <a:lvl9pPr marL="3886200" indent="-228600" algn="l" rtl="0" eaLnBrk="0" fontAlgn="base" hangingPunct="0">
        <a:spcBef>
          <a:spcPct val="20000"/>
        </a:spcBef>
        <a:spcAft>
          <a:spcPct val="0"/>
        </a:spcAft>
        <a:buClr>
          <a:schemeClr val="tx1"/>
        </a:buClr>
        <a:defRPr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0E02A643-9BB0-4E02-80B2-2C0A5E5D738E}" type="datetimeFigureOut">
              <a:rPr kumimoji="1" lang="ja-JP" altLang="en-US" smtClean="0"/>
              <a:t>2023/2/2</a:t>
            </a:fld>
            <a:endParaRPr kumimoji="1" lang="ja-JP" altLang="en-US"/>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9.svg"/><Relationship Id="rId11" Type="http://schemas.openxmlformats.org/officeDocument/2006/relationships/image" Target="../media/image14.sv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sv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openid.net/specs/openid-4-verifiable-presentations-1_0.html" TargetMode="External"/><Relationship Id="rId2" Type="http://schemas.openxmlformats.org/officeDocument/2006/relationships/hyperlink" Target="https://openid.net/specs/openid-4-verifiable-credential-issuance-1_0.html#name-authorized-code-flow"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40847" y="1556740"/>
            <a:ext cx="8224306" cy="2592360"/>
          </a:xfrm>
        </p:spPr>
        <p:txBody>
          <a:bodyPr anchor="ctr"/>
          <a:lstStyle/>
          <a:p>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Trusted Web </a:t>
            </a: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の実現に向けた</a:t>
            </a:r>
            <a:b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ユースケース実証事業</a:t>
            </a:r>
            <a:b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br>
            <a:b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 法人税制と工業会証明書</a:t>
            </a:r>
            <a:br>
              <a:rPr kumimoji="1" lang="en-US" altLang="ja-JP" sz="32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基本設計書</a:t>
            </a:r>
            <a:endParaRPr kumimoji="1" lang="ja-JP" altLang="en-US" sz="3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サブタイトル 2"/>
          <p:cNvSpPr txBox="1">
            <a:spLocks/>
          </p:cNvSpPr>
          <p:nvPr/>
        </p:nvSpPr>
        <p:spPr bwMode="auto">
          <a:xfrm>
            <a:off x="1945481" y="4365130"/>
            <a:ext cx="6015038" cy="1944270"/>
          </a:xfrm>
          <a:prstGeom prst="rect">
            <a:avLst/>
          </a:prstGeom>
          <a:noFill/>
          <a:ln w="9525">
            <a:noFill/>
            <a:miter lim="800000"/>
            <a:headEnd/>
            <a:tailEnd/>
          </a:ln>
          <a:effectLst/>
        </p:spPr>
        <p:txBody>
          <a:bodyPr vert="horz" wrap="square" lIns="91440" tIns="45720" rIns="91440" bIns="45720" numCol="1" anchor="t" anchorCtr="1" compatLnSpc="1">
            <a:prstTxWarp prst="textNoShape">
              <a:avLst/>
            </a:prstTxWarp>
          </a:bodyPr>
          <a:lstStyle/>
          <a:p>
            <a:pPr marL="58738" marR="0" lvl="0" indent="0" algn="ctr" defTabSz="914400" rtl="0" eaLnBrk="1" fontAlgn="base" latinLnBrk="0" hangingPunct="0">
              <a:lnSpc>
                <a:spcPct val="100000"/>
              </a:lnSpc>
              <a:spcBef>
                <a:spcPct val="20000"/>
              </a:spcBef>
              <a:spcAft>
                <a:spcPct val="0"/>
              </a:spcAft>
              <a:buClr>
                <a:schemeClr val="tx1"/>
              </a:buClr>
              <a:buSzTx/>
              <a:buFontTx/>
              <a:buNone/>
              <a:tabLst/>
              <a:defRPr/>
            </a:pPr>
            <a:r>
              <a:rPr kumimoji="1" lang="en-US" altLang="ja-JP"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2023</a:t>
            </a:r>
            <a:r>
              <a:rPr kumimoji="1" lang="ja-JP" altLang="en-US"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年</a:t>
            </a:r>
            <a:r>
              <a:rPr kumimoji="1" lang="en-US" altLang="ja-JP"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01</a:t>
            </a:r>
            <a:r>
              <a:rPr kumimoji="1" lang="ja-JP" altLang="en-US"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800" kern="0" dirty="0">
                <a:latin typeface="Meiryo UI" panose="020B0604030504040204" pitchFamily="50" charset="-128"/>
                <a:ea typeface="Meiryo UI" panose="020B0604030504040204" pitchFamily="50" charset="-128"/>
                <a:cs typeface="Meiryo UI" panose="020B0604030504040204" pitchFamily="50" charset="-128"/>
              </a:rPr>
              <a:t>12</a:t>
            </a:r>
            <a:r>
              <a:rPr kumimoji="1" lang="ja-JP" altLang="en-US"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日</a:t>
            </a:r>
            <a:endParaRPr kumimoji="1" lang="en-US" altLang="ja-JP"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58738" marR="0" lvl="0" indent="0" algn="ctr" defTabSz="914400" rtl="0" eaLnBrk="1" fontAlgn="base" latinLnBrk="0" hangingPunct="0">
              <a:lnSpc>
                <a:spcPct val="100000"/>
              </a:lnSpc>
              <a:spcBef>
                <a:spcPct val="20000"/>
              </a:spcBef>
              <a:spcAft>
                <a:spcPct val="0"/>
              </a:spcAft>
              <a:buClr>
                <a:schemeClr val="tx1"/>
              </a:buClr>
              <a:buSzTx/>
              <a:buFontTx/>
              <a:buNone/>
              <a:tabLst/>
              <a:defRPr/>
            </a:pPr>
            <a:endParaRPr kumimoji="1" lang="en-US" altLang="ja-JP" sz="1800" kern="0" dirty="0">
              <a:latin typeface="Meiryo UI" panose="020B0604030504040204" pitchFamily="50" charset="-128"/>
              <a:ea typeface="Meiryo UI" panose="020B0604030504040204" pitchFamily="50" charset="-128"/>
              <a:cs typeface="Meiryo UI" panose="020B0604030504040204" pitchFamily="50" charset="-128"/>
            </a:endParaRPr>
          </a:p>
          <a:p>
            <a:pPr marL="58738" algn="ctr" eaLnBrk="1">
              <a:lnSpc>
                <a:spcPct val="100000"/>
              </a:lnSpc>
              <a:spcBef>
                <a:spcPct val="20000"/>
              </a:spcBef>
              <a:buClr>
                <a:schemeClr val="tx1"/>
              </a:buClr>
              <a:defRPr/>
            </a:pPr>
            <a:r>
              <a:rPr kumimoji="1" lang="ja-JP" altLang="en-US" sz="1800" kern="0" dirty="0">
                <a:latin typeface="Meiryo UI" panose="020B0604030504040204" pitchFamily="50" charset="-128"/>
                <a:ea typeface="Meiryo UI" panose="020B0604030504040204" pitchFamily="50" charset="-128"/>
                <a:cs typeface="Meiryo UI" panose="020B0604030504040204" pitchFamily="50" charset="-128"/>
              </a:rPr>
              <a:t>一般社団法人情報サービス産業協会</a:t>
            </a:r>
            <a:endParaRPr kumimoji="1" lang="en-US" altLang="ja-JP" sz="1800" kern="0" dirty="0">
              <a:latin typeface="Meiryo UI" panose="020B0604030504040204" pitchFamily="50" charset="-128"/>
              <a:ea typeface="Meiryo UI" panose="020B0604030504040204" pitchFamily="50" charset="-128"/>
              <a:cs typeface="Meiryo UI" panose="020B0604030504040204" pitchFamily="50" charset="-128"/>
            </a:endParaRPr>
          </a:p>
          <a:p>
            <a:pPr marL="58738" algn="ctr" eaLnBrk="1">
              <a:lnSpc>
                <a:spcPct val="100000"/>
              </a:lnSpc>
              <a:spcBef>
                <a:spcPct val="20000"/>
              </a:spcBef>
              <a:buClr>
                <a:schemeClr val="tx1"/>
              </a:buClr>
              <a:defRPr/>
            </a:pPr>
            <a:r>
              <a:rPr kumimoji="1" lang="ja-JP" altLang="en-US" sz="1800" kern="0" dirty="0">
                <a:latin typeface="Meiryo UI" panose="020B0604030504040204" pitchFamily="50" charset="-128"/>
                <a:ea typeface="Meiryo UI" panose="020B0604030504040204" pitchFamily="50" charset="-128"/>
                <a:cs typeface="Meiryo UI" panose="020B0604030504040204" pitchFamily="50" charset="-128"/>
              </a:rPr>
              <a:t>工業会証明書デジタル化コンソーシアム</a:t>
            </a:r>
          </a:p>
        </p:txBody>
      </p:sp>
    </p:spTree>
    <p:extLst>
      <p:ext uri="{BB962C8B-B14F-4D97-AF65-F5344CB8AC3E}">
        <p14:creationId xmlns:p14="http://schemas.microsoft.com/office/powerpoint/2010/main" val="9325099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5103961"/>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事業者</a:t>
            </a:r>
            <a:r>
              <a:rPr lang="en-US" altLang="ja-JP" sz="1600" dirty="0">
                <a:latin typeface="Meiryo UI" panose="020B0604030504040204" pitchFamily="50" charset="-128"/>
                <a:ea typeface="Meiryo UI" panose="020B0604030504040204" pitchFamily="50" charset="-128"/>
              </a:rPr>
              <a:t>VC (1/2)</a:t>
            </a:r>
          </a:p>
          <a:p>
            <a:pPr>
              <a:lnSpc>
                <a:spcPts val="1920"/>
              </a:lnSpc>
            </a:pPr>
            <a:r>
              <a:rPr lang="ja-JP" altLang="en-US" sz="1600" dirty="0">
                <a:latin typeface="Meiryo UI" panose="020B0604030504040204" pitchFamily="50" charset="-128"/>
                <a:ea typeface="Meiryo UI" panose="020B0604030504040204" pitchFamily="50" charset="-128"/>
              </a:rPr>
              <a:t>　・ 目的</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法人</a:t>
            </a:r>
            <a:r>
              <a:rPr lang="en-US" altLang="ja-JP" sz="1600" dirty="0">
                <a:latin typeface="Meiryo UI" panose="020B0604030504040204" pitchFamily="50" charset="-128"/>
                <a:ea typeface="Meiryo UI" panose="020B0604030504040204" pitchFamily="50" charset="-128"/>
              </a:rPr>
              <a:t>Wallet</a:t>
            </a:r>
            <a:r>
              <a:rPr lang="ja-JP" altLang="en-US" sz="1600" dirty="0">
                <a:latin typeface="Meiryo UI" panose="020B0604030504040204" pitchFamily="50" charset="-128"/>
                <a:ea typeface="Meiryo UI" panose="020B0604030504040204" pitchFamily="50" charset="-128"/>
              </a:rPr>
              <a:t>利用時のアカウントの認証に利用。利用該当者の証明。</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条件</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事業者の認証基盤上に、ユーザーが登録済みであること</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詳細</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発行元：</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中小事業者等</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発行先：</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中小事業者等</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型 ：</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idTokenHintAttestation</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資格情報の種類：</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EmployeeCertificate</a:t>
            </a:r>
            <a:endParaRPr lang="en-US" altLang="ja-JP" sz="1600" dirty="0">
              <a:latin typeface="Meiryo UI" panose="020B0604030504040204" pitchFamily="50" charset="-128"/>
              <a:ea typeface="Meiryo UI" panose="020B0604030504040204" pitchFamily="50" charset="-128"/>
            </a:endParaRP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9</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spTree>
    <p:extLst>
      <p:ext uri="{BB962C8B-B14F-4D97-AF65-F5344CB8AC3E}">
        <p14:creationId xmlns:p14="http://schemas.microsoft.com/office/powerpoint/2010/main" val="45967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702756"/>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事業者</a:t>
            </a:r>
            <a:r>
              <a:rPr lang="en-US" altLang="ja-JP" sz="1600" dirty="0">
                <a:latin typeface="Meiryo UI" panose="020B0604030504040204" pitchFamily="50" charset="-128"/>
                <a:ea typeface="Meiryo UI" panose="020B0604030504040204" pitchFamily="50" charset="-128"/>
              </a:rPr>
              <a:t>VC ( 2/2 )</a:t>
            </a:r>
          </a:p>
          <a:p>
            <a:pPr>
              <a:lnSpc>
                <a:spcPts val="1920"/>
              </a:lnSpc>
            </a:pPr>
            <a:r>
              <a:rPr lang="ja-JP" altLang="en-US" sz="1600" dirty="0">
                <a:latin typeface="Meiryo UI" panose="020B0604030504040204" pitchFamily="50" charset="-128"/>
                <a:ea typeface="Meiryo UI" panose="020B0604030504040204" pitchFamily="50" charset="-128"/>
              </a:rPr>
              <a:t>　　・ 属性</a:t>
            </a: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10</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graphicFrame>
        <p:nvGraphicFramePr>
          <p:cNvPr id="6" name="表 2">
            <a:extLst>
              <a:ext uri="{FF2B5EF4-FFF2-40B4-BE49-F238E27FC236}">
                <a16:creationId xmlns:a16="http://schemas.microsoft.com/office/drawing/2014/main" id="{E9B49620-9022-4D44-BF74-1F701F3F4AAE}"/>
              </a:ext>
            </a:extLst>
          </p:cNvPr>
          <p:cNvGraphicFramePr>
            <a:graphicFrameLocks noGrp="1"/>
          </p:cNvGraphicFramePr>
          <p:nvPr/>
        </p:nvGraphicFramePr>
        <p:xfrm>
          <a:off x="1496520" y="1755426"/>
          <a:ext cx="5932980" cy="4941716"/>
        </p:xfrm>
        <a:graphic>
          <a:graphicData uri="http://schemas.openxmlformats.org/drawingml/2006/table">
            <a:tbl>
              <a:tblPr firstRow="1" bandRow="1">
                <a:tableStyleId>{5C22544A-7EE6-4342-B048-85BDC9FD1C3A}</a:tableStyleId>
              </a:tblPr>
              <a:tblGrid>
                <a:gridCol w="1584220">
                  <a:extLst>
                    <a:ext uri="{9D8B030D-6E8A-4147-A177-3AD203B41FA5}">
                      <a16:colId xmlns:a16="http://schemas.microsoft.com/office/drawing/2014/main" val="3689407325"/>
                    </a:ext>
                  </a:extLst>
                </a:gridCol>
                <a:gridCol w="1728240">
                  <a:extLst>
                    <a:ext uri="{9D8B030D-6E8A-4147-A177-3AD203B41FA5}">
                      <a16:colId xmlns:a16="http://schemas.microsoft.com/office/drawing/2014/main" val="52050268"/>
                    </a:ext>
                  </a:extLst>
                </a:gridCol>
                <a:gridCol w="2620520">
                  <a:extLst>
                    <a:ext uri="{9D8B030D-6E8A-4147-A177-3AD203B41FA5}">
                      <a16:colId xmlns:a16="http://schemas.microsoft.com/office/drawing/2014/main" val="3449960850"/>
                    </a:ext>
                  </a:extLst>
                </a:gridCol>
              </a:tblGrid>
              <a:tr h="380132">
                <a:tc>
                  <a:txBody>
                    <a:bodyPr/>
                    <a:lstStyle/>
                    <a:p>
                      <a:r>
                        <a:rPr kumimoji="1" lang="ja-JP" altLang="en-US" sz="1200" dirty="0">
                          <a:latin typeface="Meiryo UI" panose="020B0604030504040204" pitchFamily="50" charset="-128"/>
                          <a:ea typeface="Meiryo UI" panose="020B0604030504040204" pitchFamily="50" charset="-128"/>
                        </a:rPr>
                        <a:t>属性値</a:t>
                      </a:r>
                    </a:p>
                  </a:txBody>
                  <a:tcPr/>
                </a:tc>
                <a:tc>
                  <a:txBody>
                    <a:bodyPr/>
                    <a:lstStyle/>
                    <a:p>
                      <a:r>
                        <a:rPr kumimoji="1" lang="ja-JP" altLang="en-US" sz="1200" dirty="0">
                          <a:latin typeface="Meiryo UI" panose="020B0604030504040204" pitchFamily="50" charset="-128"/>
                          <a:ea typeface="Meiryo UI" panose="020B0604030504040204" pitchFamily="50" charset="-128"/>
                        </a:rPr>
                        <a:t>属性取得元</a:t>
                      </a:r>
                    </a:p>
                  </a:txBody>
                  <a:tcPr/>
                </a:tc>
                <a:tc>
                  <a:txBody>
                    <a:bodyPr/>
                    <a:lstStyle/>
                    <a:p>
                      <a:r>
                        <a:rPr kumimoji="1" lang="ja-JP" altLang="en-US" sz="1200" dirty="0">
                          <a:latin typeface="Meiryo UI" panose="020B0604030504040204" pitchFamily="50" charset="-128"/>
                          <a:ea typeface="Meiryo UI" panose="020B0604030504040204" pitchFamily="50" charset="-128"/>
                        </a:rPr>
                        <a:t>属性値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vc</a:t>
                      </a:r>
                      <a:r>
                        <a:rPr kumimoji="1" lang="ja-JP" altLang="en-US" sz="1200" dirty="0">
                          <a:latin typeface="Meiryo UI" panose="020B0604030504040204" pitchFamily="50" charset="-128"/>
                          <a:ea typeface="Meiryo UI" panose="020B0604030504040204" pitchFamily="50" charset="-128"/>
                        </a:rPr>
                        <a:t>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6898162"/>
                  </a:ext>
                </a:extLst>
              </a:tr>
              <a:tr h="380132">
                <a:tc>
                  <a:txBody>
                    <a:bodyPr/>
                    <a:lstStyle/>
                    <a:p>
                      <a:r>
                        <a:rPr kumimoji="1" lang="ja-JP" altLang="en-US" sz="1200" dirty="0">
                          <a:latin typeface="Meiryo UI" panose="020B0604030504040204" pitchFamily="50" charset="-128"/>
                          <a:ea typeface="Meiryo UI" panose="020B0604030504040204" pitchFamily="50" charset="-128"/>
                        </a:rPr>
                        <a:t>氏名</a:t>
                      </a:r>
                    </a:p>
                  </a:txBody>
                  <a:tcPr/>
                </a:tc>
                <a:tc>
                  <a:txBody>
                    <a:bodyPr/>
                    <a:lstStyle/>
                    <a:p>
                      <a:r>
                        <a:rPr kumimoji="1" lang="en-US" altLang="ja-JP" sz="1200" dirty="0">
                          <a:latin typeface="Meiryo UI" panose="020B0604030504040204" pitchFamily="50" charset="-128"/>
                          <a:ea typeface="Meiryo UI" panose="020B0604030504040204" pitchFamily="50" charset="-128"/>
                        </a:rPr>
                        <a:t>ID </a:t>
                      </a:r>
                      <a:r>
                        <a:rPr kumimoji="1" lang="ja-JP" altLang="en-US" sz="1200" dirty="0">
                          <a:latin typeface="Meiryo UI" panose="020B0604030504040204" pitchFamily="50" charset="-128"/>
                          <a:ea typeface="Meiryo UI" panose="020B0604030504040204" pitchFamily="50" charset="-128"/>
                        </a:rPr>
                        <a:t>トークン</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b="0" i="0" kern="1200" dirty="0" err="1">
                          <a:solidFill>
                            <a:schemeClr val="dk1"/>
                          </a:solidFill>
                          <a:effectLst/>
                          <a:latin typeface="Meiryo UI" panose="020B0604030504040204" pitchFamily="50" charset="-128"/>
                          <a:ea typeface="Meiryo UI" panose="020B0604030504040204" pitchFamily="50" charset="-128"/>
                          <a:cs typeface="+mn-cs"/>
                        </a:rPr>
                        <a:t>displayName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38530573"/>
                  </a:ext>
                </a:extLst>
              </a:tr>
              <a:tr h="380132">
                <a:tc>
                  <a:txBody>
                    <a:bodyPr/>
                    <a:lstStyle/>
                    <a:p>
                      <a:r>
                        <a:rPr kumimoji="1" lang="ja-JP" altLang="en-US" sz="1200" b="0" i="0" kern="1200" dirty="0">
                          <a:solidFill>
                            <a:schemeClr val="dk1"/>
                          </a:solidFill>
                          <a:effectLst/>
                          <a:latin typeface="Meiryo UI" panose="020B0604030504040204" pitchFamily="50" charset="-128"/>
                          <a:ea typeface="Meiryo UI" panose="020B0604030504040204" pitchFamily="50" charset="-128"/>
                          <a:cs typeface="+mn-cs"/>
                        </a:rPr>
                        <a:t>名</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b="0" i="0" kern="1200" dirty="0" err="1">
                          <a:solidFill>
                            <a:schemeClr val="dk1"/>
                          </a:solidFill>
                          <a:effectLst/>
                          <a:latin typeface="Meiryo UI" panose="020B0604030504040204" pitchFamily="50" charset="-128"/>
                          <a:ea typeface="Meiryo UI" panose="020B0604030504040204" pitchFamily="50" charset="-128"/>
                          <a:cs typeface="+mn-cs"/>
                        </a:rPr>
                        <a:t>givenName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92011766"/>
                  </a:ext>
                </a:extLst>
              </a:tr>
              <a:tr h="380132">
                <a:tc>
                  <a:txBody>
                    <a:bodyPr/>
                    <a:lstStyle/>
                    <a:p>
                      <a:r>
                        <a:rPr kumimoji="1" lang="ja-JP" altLang="en-US" sz="1200" dirty="0">
                          <a:latin typeface="Meiryo UI" panose="020B0604030504040204" pitchFamily="50" charset="-128"/>
                          <a:ea typeface="Meiryo UI" panose="020B0604030504040204" pitchFamily="50" charset="-128"/>
                        </a:rPr>
                        <a:t>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b="0" i="0" kern="1200" dirty="0" err="1">
                          <a:solidFill>
                            <a:schemeClr val="dk1"/>
                          </a:solidFill>
                          <a:effectLst/>
                          <a:latin typeface="Meiryo UI" panose="020B0604030504040204" pitchFamily="50" charset="-128"/>
                          <a:ea typeface="Meiryo UI" panose="020B0604030504040204" pitchFamily="50" charset="-128"/>
                          <a:cs typeface="+mn-cs"/>
                        </a:rPr>
                        <a:t>familyName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03860072"/>
                  </a:ext>
                </a:extLst>
              </a:tr>
              <a:tr h="380132">
                <a:tc>
                  <a:txBody>
                    <a:bodyPr/>
                    <a:lstStyle/>
                    <a:p>
                      <a:r>
                        <a:rPr kumimoji="1" lang="ja-JP" altLang="en-US" sz="1200" dirty="0">
                          <a:latin typeface="Meiryo UI" panose="020B0604030504040204" pitchFamily="50" charset="-128"/>
                          <a:ea typeface="Meiryo UI" panose="020B0604030504040204" pitchFamily="50" charset="-128"/>
                        </a:rPr>
                        <a:t>メール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email</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4615677"/>
                  </a:ext>
                </a:extLst>
              </a:tr>
              <a:tr h="380132">
                <a:tc>
                  <a:txBody>
                    <a:bodyPr/>
                    <a:lstStyle/>
                    <a:p>
                      <a:r>
                        <a:rPr kumimoji="1" lang="ja-JP" altLang="en-US" sz="1200" dirty="0">
                          <a:latin typeface="Meiryo UI" panose="020B0604030504040204" pitchFamily="50" charset="-128"/>
                          <a:ea typeface="Meiryo UI" panose="020B0604030504040204" pitchFamily="50" charset="-128"/>
                        </a:rPr>
                        <a:t>組織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worksFor</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44581002"/>
                  </a:ext>
                </a:extLst>
              </a:tr>
              <a:tr h="380132">
                <a:tc>
                  <a:txBody>
                    <a:bodyPr/>
                    <a:lstStyle/>
                    <a:p>
                      <a:r>
                        <a:rPr kumimoji="1" lang="ja-JP" altLang="en-US" sz="1200" dirty="0">
                          <a:latin typeface="Meiryo UI" panose="020B0604030504040204" pitchFamily="50" charset="-128"/>
                          <a:ea typeface="Meiryo UI" panose="020B0604030504040204" pitchFamily="50" charset="-128"/>
                        </a:rPr>
                        <a:t>役職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role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62225261"/>
                  </a:ext>
                </a:extLst>
              </a:tr>
              <a:tr h="380132">
                <a:tc>
                  <a:txBody>
                    <a:bodyPr/>
                    <a:lstStyle/>
                    <a:p>
                      <a:r>
                        <a:rPr kumimoji="1" lang="ja-JP" altLang="en-US" sz="1200" dirty="0">
                          <a:latin typeface="Meiryo UI" panose="020B0604030504040204" pitchFamily="50" charset="-128"/>
                          <a:ea typeface="Meiryo UI" panose="020B0604030504040204" pitchFamily="50" charset="-128"/>
                        </a:rPr>
                        <a:t>在籍確認日</a:t>
                      </a:r>
                    </a:p>
                  </a:txBody>
                  <a:tcPr/>
                </a:tc>
                <a:tc>
                  <a:txBody>
                    <a:bodyPr/>
                    <a:lstStyle/>
                    <a:p>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registDate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75789238"/>
                  </a:ext>
                </a:extLst>
              </a:tr>
              <a:tr h="380132">
                <a:tc>
                  <a:txBody>
                    <a:bodyPr/>
                    <a:lstStyle/>
                    <a:p>
                      <a:r>
                        <a:rPr kumimoji="1" lang="ja-JP" altLang="en-US" sz="1200" dirty="0">
                          <a:latin typeface="Meiryo UI" panose="020B0604030504040204" pitchFamily="50" charset="-128"/>
                          <a:ea typeface="Meiryo UI" panose="020B0604030504040204" pitchFamily="50" charset="-128"/>
                        </a:rPr>
                        <a:t>在籍確認仕法</a:t>
                      </a:r>
                    </a:p>
                  </a:txBody>
                  <a:tcPr/>
                </a:tc>
                <a:tc>
                  <a:txBody>
                    <a:bodyPr/>
                    <a:lstStyle/>
                    <a:p>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registMethod</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38183667"/>
                  </a:ext>
                </a:extLst>
              </a:tr>
              <a:tr h="380132">
                <a:tc>
                  <a:txBody>
                    <a:bodyPr/>
                    <a:lstStyle/>
                    <a:p>
                      <a:r>
                        <a:rPr kumimoji="1" lang="en-US" altLang="ja-JP" sz="1200" dirty="0">
                          <a:latin typeface="Meiryo UI" panose="020B0604030504040204" pitchFamily="50" charset="-128"/>
                          <a:ea typeface="Meiryo UI" panose="020B0604030504040204" pitchFamily="50" charset="-128"/>
                        </a:rPr>
                        <a:t>VC</a:t>
                      </a:r>
                      <a:r>
                        <a:rPr kumimoji="1" lang="ja-JP" altLang="en-US" sz="1200" dirty="0">
                          <a:latin typeface="Meiryo UI" panose="020B0604030504040204" pitchFamily="50" charset="-128"/>
                          <a:ea typeface="Meiryo UI" panose="020B0604030504040204" pitchFamily="50" charset="-128"/>
                        </a:rPr>
                        <a:t>説明</a:t>
                      </a:r>
                    </a:p>
                  </a:txBody>
                  <a:tcPr/>
                </a:tc>
                <a:tc>
                  <a:txBody>
                    <a:bodyPr/>
                    <a:lstStyle/>
                    <a:p>
                      <a:r>
                        <a:rPr kumimoji="1" lang="en-US" altLang="ja-JP" sz="1200" dirty="0">
                          <a:latin typeface="Meiryo UI" panose="020B0604030504040204" pitchFamily="50" charset="-128"/>
                          <a:ea typeface="Meiryo UI" panose="020B0604030504040204" pitchFamily="50" charset="-128"/>
                        </a:rPr>
                        <a:t>issuer</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description</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40699983"/>
                  </a:ext>
                </a:extLst>
              </a:tr>
              <a:tr h="380132">
                <a:tc>
                  <a:txBody>
                    <a:bodyPr/>
                    <a:lstStyle/>
                    <a:p>
                      <a:r>
                        <a:rPr kumimoji="1" lang="ja-JP" altLang="en-US" sz="1200" dirty="0">
                          <a:latin typeface="Meiryo UI" panose="020B0604030504040204" pitchFamily="50" charset="-128"/>
                          <a:ea typeface="Meiryo UI" panose="020B0604030504040204" pitchFamily="50" charset="-128"/>
                        </a:rPr>
                        <a:t>発行元</a:t>
                      </a:r>
                    </a:p>
                  </a:txBody>
                  <a:tcPr/>
                </a:tc>
                <a:tc>
                  <a:txBody>
                    <a:bodyPr/>
                    <a:lstStyle/>
                    <a:p>
                      <a:r>
                        <a:rPr kumimoji="1" lang="en-US" altLang="ja-JP" sz="1200" dirty="0">
                          <a:latin typeface="Meiryo UI" panose="020B0604030504040204" pitchFamily="50" charset="-128"/>
                          <a:ea typeface="Meiryo UI" panose="020B0604030504040204" pitchFamily="50" charset="-128"/>
                        </a:rPr>
                        <a:t>issuer</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iss</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9119194"/>
                  </a:ext>
                </a:extLst>
              </a:tr>
              <a:tr h="380132">
                <a:tc>
                  <a:txBody>
                    <a:bodyPr/>
                    <a:lstStyle/>
                    <a:p>
                      <a:r>
                        <a:rPr kumimoji="1" lang="ja-JP" altLang="en-US" sz="1200" dirty="0">
                          <a:latin typeface="Meiryo UI" panose="020B0604030504040204" pitchFamily="50" charset="-128"/>
                          <a:ea typeface="Meiryo UI" panose="020B0604030504040204" pitchFamily="50" charset="-128"/>
                        </a:rPr>
                        <a:t>発行日</a:t>
                      </a:r>
                    </a:p>
                  </a:txBody>
                  <a:tcPr/>
                </a:tc>
                <a:tc>
                  <a:txBody>
                    <a:bodyPr/>
                    <a:lstStyle/>
                    <a:p>
                      <a:r>
                        <a:rPr kumimoji="1" lang="en-US" altLang="ja-JP" sz="1200" dirty="0">
                          <a:latin typeface="Meiryo UI" panose="020B0604030504040204" pitchFamily="50" charset="-128"/>
                          <a:ea typeface="Meiryo UI" panose="020B0604030504040204" pitchFamily="50" charset="-128"/>
                        </a:rPr>
                        <a:t>issuer</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iat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93975012"/>
                  </a:ext>
                </a:extLst>
              </a:tr>
              <a:tr h="380132">
                <a:tc>
                  <a:txBody>
                    <a:bodyPr/>
                    <a:lstStyle/>
                    <a:p>
                      <a:r>
                        <a:rPr kumimoji="1" lang="ja-JP" altLang="en-US" sz="1200" dirty="0">
                          <a:latin typeface="Meiryo UI" panose="020B0604030504040204" pitchFamily="50" charset="-128"/>
                          <a:ea typeface="Meiryo UI" panose="020B0604030504040204" pitchFamily="50" charset="-128"/>
                        </a:rPr>
                        <a:t>有効期限</a:t>
                      </a:r>
                    </a:p>
                  </a:txBody>
                  <a:tcPr/>
                </a:tc>
                <a:tc>
                  <a:txBody>
                    <a:bodyPr/>
                    <a:lstStyle/>
                    <a:p>
                      <a:r>
                        <a:rPr kumimoji="1" lang="en-US" altLang="ja-JP" sz="1200" dirty="0" err="1">
                          <a:latin typeface="Meiryo UI" panose="020B0604030504040204" pitchFamily="50" charset="-128"/>
                          <a:ea typeface="Meiryo UI" panose="020B0604030504040204" pitchFamily="50" charset="-128"/>
                        </a:rPr>
                        <a:t>isseur</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exp</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0519892"/>
                  </a:ext>
                </a:extLst>
              </a:tr>
            </a:tbl>
          </a:graphicData>
        </a:graphic>
      </p:graphicFrame>
    </p:spTree>
    <p:extLst>
      <p:ext uri="{BB962C8B-B14F-4D97-AF65-F5344CB8AC3E}">
        <p14:creationId xmlns:p14="http://schemas.microsoft.com/office/powerpoint/2010/main" val="402175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5103961"/>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SW</a:t>
            </a:r>
            <a:r>
              <a:rPr lang="ja-JP" altLang="en-US" sz="1600" dirty="0">
                <a:latin typeface="Meiryo UI" panose="020B0604030504040204" pitchFamily="50" charset="-128"/>
                <a:ea typeface="Meiryo UI" panose="020B0604030504040204" pitchFamily="50" charset="-128"/>
              </a:rPr>
              <a:t>利用</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( 1/2 )</a:t>
            </a:r>
          </a:p>
          <a:p>
            <a:pPr>
              <a:lnSpc>
                <a:spcPts val="1920"/>
              </a:lnSpc>
            </a:pPr>
            <a:r>
              <a:rPr lang="ja-JP" altLang="en-US" sz="1600" dirty="0">
                <a:latin typeface="Meiryo UI" panose="020B0604030504040204" pitchFamily="50" charset="-128"/>
                <a:ea typeface="Meiryo UI" panose="020B0604030504040204" pitchFamily="50" charset="-128"/>
              </a:rPr>
              <a:t>　・ 目的</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要件を満たす設備であることの証明</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条件</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中小事業者等からの依頼があること</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詳細</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発行元：</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設備メーカー・ベンダー等</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発行先：</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中小事業者等</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型 ：</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idTokenHintAttestation</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資格情報の種類：</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SWCertificate</a:t>
            </a:r>
            <a:endParaRPr lang="en-US" altLang="ja-JP" sz="1600" dirty="0">
              <a:latin typeface="Meiryo UI" panose="020B0604030504040204" pitchFamily="50" charset="-128"/>
              <a:ea typeface="Meiryo UI" panose="020B0604030504040204" pitchFamily="50" charset="-128"/>
            </a:endParaRP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11</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spTree>
    <p:extLst>
      <p:ext uri="{BB962C8B-B14F-4D97-AF65-F5344CB8AC3E}">
        <p14:creationId xmlns:p14="http://schemas.microsoft.com/office/powerpoint/2010/main" val="326897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702756"/>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SW</a:t>
            </a:r>
            <a:r>
              <a:rPr lang="ja-JP" altLang="en-US" sz="1600" dirty="0">
                <a:latin typeface="Meiryo UI" panose="020B0604030504040204" pitchFamily="50" charset="-128"/>
                <a:ea typeface="Meiryo UI" panose="020B0604030504040204" pitchFamily="50" charset="-128"/>
              </a:rPr>
              <a:t>利用</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( 2/2 )</a:t>
            </a:r>
          </a:p>
          <a:p>
            <a:pPr>
              <a:lnSpc>
                <a:spcPts val="1920"/>
              </a:lnSpc>
            </a:pPr>
            <a:r>
              <a:rPr lang="ja-JP" altLang="en-US" sz="1600" dirty="0">
                <a:latin typeface="Meiryo UI" panose="020B0604030504040204" pitchFamily="50" charset="-128"/>
                <a:ea typeface="Meiryo UI" panose="020B0604030504040204" pitchFamily="50" charset="-128"/>
              </a:rPr>
              <a:t>　　・ 要素</a:t>
            </a: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12</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graphicFrame>
        <p:nvGraphicFramePr>
          <p:cNvPr id="9" name="表 2">
            <a:extLst>
              <a:ext uri="{FF2B5EF4-FFF2-40B4-BE49-F238E27FC236}">
                <a16:creationId xmlns:a16="http://schemas.microsoft.com/office/drawing/2014/main" id="{4C1B19A2-35A2-475D-828A-12347364FC25}"/>
              </a:ext>
            </a:extLst>
          </p:cNvPr>
          <p:cNvGraphicFramePr>
            <a:graphicFrameLocks noGrp="1"/>
          </p:cNvGraphicFramePr>
          <p:nvPr>
            <p:extLst>
              <p:ext uri="{D42A27DB-BD31-4B8C-83A1-F6EECF244321}">
                <p14:modId xmlns:p14="http://schemas.microsoft.com/office/powerpoint/2010/main" val="1238922347"/>
              </p:ext>
            </p:extLst>
          </p:nvPr>
        </p:nvGraphicFramePr>
        <p:xfrm>
          <a:off x="1784560" y="1628750"/>
          <a:ext cx="6840950" cy="4509534"/>
        </p:xfrm>
        <a:graphic>
          <a:graphicData uri="http://schemas.openxmlformats.org/drawingml/2006/table">
            <a:tbl>
              <a:tblPr firstRow="1" bandRow="1">
                <a:tableStyleId>{5C22544A-7EE6-4342-B048-85BDC9FD1C3A}</a:tableStyleId>
              </a:tblPr>
              <a:tblGrid>
                <a:gridCol w="2663664">
                  <a:extLst>
                    <a:ext uri="{9D8B030D-6E8A-4147-A177-3AD203B41FA5}">
                      <a16:colId xmlns:a16="http://schemas.microsoft.com/office/drawing/2014/main" val="3689407325"/>
                    </a:ext>
                  </a:extLst>
                </a:gridCol>
                <a:gridCol w="1848963">
                  <a:extLst>
                    <a:ext uri="{9D8B030D-6E8A-4147-A177-3AD203B41FA5}">
                      <a16:colId xmlns:a16="http://schemas.microsoft.com/office/drawing/2014/main" val="52050268"/>
                    </a:ext>
                  </a:extLst>
                </a:gridCol>
                <a:gridCol w="2328323">
                  <a:extLst>
                    <a:ext uri="{9D8B030D-6E8A-4147-A177-3AD203B41FA5}">
                      <a16:colId xmlns:a16="http://schemas.microsoft.com/office/drawing/2014/main" val="3449960850"/>
                    </a:ext>
                  </a:extLst>
                </a:gridCol>
              </a:tblGrid>
              <a:tr h="329038">
                <a:tc>
                  <a:txBody>
                    <a:bodyPr/>
                    <a:lstStyle/>
                    <a:p>
                      <a:r>
                        <a:rPr kumimoji="1" lang="ja-JP" altLang="en-US" sz="1200" dirty="0">
                          <a:latin typeface="Meiryo UI" panose="020B0604030504040204" pitchFamily="50" charset="-128"/>
                          <a:ea typeface="Meiryo UI" panose="020B0604030504040204" pitchFamily="50" charset="-128"/>
                        </a:rPr>
                        <a:t>属性値</a:t>
                      </a:r>
                    </a:p>
                  </a:txBody>
                  <a:tcPr/>
                </a:tc>
                <a:tc>
                  <a:txBody>
                    <a:bodyPr/>
                    <a:lstStyle/>
                    <a:p>
                      <a:r>
                        <a:rPr kumimoji="1" lang="ja-JP" altLang="en-US" sz="1200" dirty="0">
                          <a:latin typeface="Meiryo UI" panose="020B0604030504040204" pitchFamily="50" charset="-128"/>
                          <a:ea typeface="Meiryo UI" panose="020B0604030504040204" pitchFamily="50" charset="-128"/>
                        </a:rPr>
                        <a:t>属性取得元</a:t>
                      </a:r>
                    </a:p>
                  </a:txBody>
                  <a:tcPr/>
                </a:tc>
                <a:tc>
                  <a:txBody>
                    <a:bodyPr/>
                    <a:lstStyle/>
                    <a:p>
                      <a:r>
                        <a:rPr kumimoji="1" lang="ja-JP" altLang="en-US" sz="1200" dirty="0">
                          <a:latin typeface="Meiryo UI" panose="020B0604030504040204" pitchFamily="50" charset="-128"/>
                          <a:ea typeface="Meiryo UI" panose="020B0604030504040204" pitchFamily="50" charset="-128"/>
                        </a:rPr>
                        <a:t>属性値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vc</a:t>
                      </a:r>
                      <a:r>
                        <a:rPr kumimoji="1" lang="ja-JP" altLang="en-US" sz="1200" dirty="0">
                          <a:latin typeface="Meiryo UI" panose="020B0604030504040204" pitchFamily="50" charset="-128"/>
                          <a:ea typeface="Meiryo UI" panose="020B0604030504040204" pitchFamily="50" charset="-128"/>
                        </a:rPr>
                        <a:t>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6898162"/>
                  </a:ext>
                </a:extLst>
              </a:tr>
              <a:tr h="0">
                <a:tc>
                  <a:txBody>
                    <a:bodyPr/>
                    <a:lstStyle/>
                    <a:p>
                      <a:r>
                        <a:rPr kumimoji="1" lang="ja-JP" altLang="en-US" sz="1200" dirty="0">
                          <a:latin typeface="Meiryo UI" panose="020B0604030504040204" pitchFamily="50" charset="-128"/>
                          <a:ea typeface="Meiryo UI" panose="020B0604030504040204" pitchFamily="50" charset="-128"/>
                        </a:rPr>
                        <a:t>発行要求番号</a:t>
                      </a:r>
                    </a:p>
                  </a:txBody>
                  <a:tcPr/>
                </a:tc>
                <a:tc>
                  <a:txBody>
                    <a:bodyPr/>
                    <a:lstStyle/>
                    <a:p>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issueaceRequestId</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38530573"/>
                  </a:ext>
                </a:extLst>
              </a:tr>
              <a:tr h="127178">
                <a:tc>
                  <a:txBody>
                    <a:bodyPr/>
                    <a:lstStyle/>
                    <a:p>
                      <a:r>
                        <a:rPr kumimoji="1" lang="ja-JP" altLang="en-US" sz="1200" dirty="0">
                          <a:latin typeface="Meiryo UI" panose="020B0604030504040204" pitchFamily="50" charset="-128"/>
                          <a:ea typeface="Meiryo UI" panose="020B0604030504040204" pitchFamily="50" charset="-128"/>
                        </a:rPr>
                        <a:t>認定番号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certificateId</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54004274"/>
                  </a:ext>
                </a:extLst>
              </a:tr>
              <a:tr h="267464">
                <a:tc>
                  <a:txBody>
                    <a:bodyPr/>
                    <a:lstStyle/>
                    <a:p>
                      <a:r>
                        <a:rPr kumimoji="1" lang="ja-JP" altLang="en-US" sz="1200" dirty="0">
                          <a:latin typeface="Meiryo UI" panose="020B0604030504040204" pitchFamily="50" charset="-128"/>
                          <a:ea typeface="Meiryo UI" panose="020B0604030504040204" pitchFamily="50" charset="-128"/>
                        </a:rPr>
                        <a:t>ソフトウェア可否</a:t>
                      </a:r>
                    </a:p>
                  </a:txBody>
                  <a:tcPr/>
                </a:tc>
                <a:tc>
                  <a:txBody>
                    <a:bodyPr/>
                    <a:lstStyle/>
                    <a:p>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a:latin typeface="Meiryo UI" panose="020B0604030504040204" pitchFamily="50" charset="-128"/>
                          <a:ea typeface="Meiryo UI" panose="020B0604030504040204" pitchFamily="50" charset="-128"/>
                        </a:rPr>
                        <a:t>category</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92011766"/>
                  </a:ext>
                </a:extLst>
              </a:tr>
              <a:tr h="208865">
                <a:tc>
                  <a:txBody>
                    <a:bodyPr/>
                    <a:lstStyle/>
                    <a:p>
                      <a:r>
                        <a:rPr kumimoji="1" lang="ja-JP" altLang="en-US" sz="1200" dirty="0">
                          <a:latin typeface="Meiryo UI" panose="020B0604030504040204" pitchFamily="50" charset="-128"/>
                          <a:ea typeface="Meiryo UI" panose="020B0604030504040204" pitchFamily="50" charset="-128"/>
                        </a:rPr>
                        <a:t>設備の名称</a:t>
                      </a:r>
                    </a:p>
                  </a:txBody>
                  <a:tcPr/>
                </a:tc>
                <a:tc>
                  <a:txBody>
                    <a:bodyPr/>
                    <a:lstStyle/>
                    <a:p>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facilityName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01369686"/>
                  </a:ext>
                </a:extLst>
              </a:tr>
              <a:tr h="150575">
                <a:tc>
                  <a:txBody>
                    <a:bodyPr/>
                    <a:lstStyle/>
                    <a:p>
                      <a:r>
                        <a:rPr kumimoji="1" lang="ja-JP" altLang="en-US" sz="1200" dirty="0">
                          <a:latin typeface="Meiryo UI" panose="020B0604030504040204" pitchFamily="50" charset="-128"/>
                          <a:ea typeface="Meiryo UI" panose="020B0604030504040204" pitchFamily="50" charset="-128"/>
                        </a:rPr>
                        <a:t>設備型式</a:t>
                      </a:r>
                    </a:p>
                  </a:txBody>
                  <a:tcPr/>
                </a:tc>
                <a:tc>
                  <a:txBody>
                    <a:bodyPr/>
                    <a:lstStyle/>
                    <a:p>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facilityModel</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42788248"/>
                  </a:ext>
                </a:extLst>
              </a:tr>
              <a:tr h="157439">
                <a:tc>
                  <a:txBody>
                    <a:bodyPr/>
                    <a:lstStyle/>
                    <a:p>
                      <a:r>
                        <a:rPr kumimoji="1" lang="ja-JP" altLang="en-US" sz="1200" dirty="0">
                          <a:latin typeface="Meiryo UI" panose="020B0604030504040204" pitchFamily="50" charset="-128"/>
                          <a:ea typeface="Meiryo UI" panose="020B0604030504040204" pitchFamily="50" charset="-128"/>
                        </a:rPr>
                        <a:t>本社名・事業所名</a:t>
                      </a:r>
                    </a:p>
                  </a:txBody>
                  <a:tcPr/>
                </a:tc>
                <a:tc>
                  <a:txBody>
                    <a:bodyPr/>
                    <a:lstStyle/>
                    <a:p>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a:latin typeface="Meiryo UI" panose="020B0604030504040204" pitchFamily="50" charset="-128"/>
                          <a:ea typeface="Meiryo UI" panose="020B0604030504040204" pitchFamily="50" charset="-128"/>
                        </a:rPr>
                        <a:t>manufacturer</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4615677"/>
                  </a:ext>
                </a:extLst>
              </a:tr>
              <a:tr h="212599">
                <a:tc>
                  <a:txBody>
                    <a:bodyPr/>
                    <a:lstStyle/>
                    <a:p>
                      <a:r>
                        <a:rPr kumimoji="1" lang="ja-JP" altLang="en-US" sz="1200" dirty="0">
                          <a:latin typeface="Meiryo UI" panose="020B0604030504040204" pitchFamily="50" charset="-128"/>
                          <a:ea typeface="Meiryo UI" panose="020B0604030504040204" pitchFamily="50" charset="-128"/>
                        </a:rPr>
                        <a:t>販売開始年度</a:t>
                      </a:r>
                    </a:p>
                  </a:txBody>
                  <a:tcPr/>
                </a:tc>
                <a:tc>
                  <a:txBody>
                    <a:bodyPr/>
                    <a:lstStyle/>
                    <a:p>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productionDate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68120252"/>
                  </a:ext>
                </a:extLst>
              </a:tr>
              <a:tr h="154309">
                <a:tc>
                  <a:txBody>
                    <a:bodyPr/>
                    <a:lstStyle/>
                    <a:p>
                      <a:r>
                        <a:rPr kumimoji="1" lang="ja-JP" altLang="en-US" sz="1200" dirty="0">
                          <a:latin typeface="Meiryo UI" panose="020B0604030504040204" pitchFamily="50" charset="-128"/>
                          <a:ea typeface="Meiryo UI" panose="020B0604030504040204" pitchFamily="50" charset="-128"/>
                        </a:rPr>
                        <a:t>取得予定日</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purchaseDate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8254743"/>
                  </a:ext>
                </a:extLst>
              </a:tr>
              <a:tr h="240039">
                <a:tc>
                  <a:txBody>
                    <a:bodyPr/>
                    <a:lstStyle/>
                    <a:p>
                      <a:r>
                        <a:rPr kumimoji="1" lang="ja-JP" altLang="en-US" sz="1200" dirty="0">
                          <a:latin typeface="Meiryo UI" panose="020B0604030504040204" pitchFamily="50" charset="-128"/>
                          <a:ea typeface="Meiryo UI" panose="020B0604030504040204" pitchFamily="50" charset="-128"/>
                        </a:rPr>
                        <a:t>生産性向上モデル可否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productivityModel</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34540658"/>
                  </a:ext>
                </a:extLst>
              </a:tr>
              <a:tr h="0">
                <a:tc>
                  <a:txBody>
                    <a:bodyPr/>
                    <a:lstStyle/>
                    <a:p>
                      <a:r>
                        <a:rPr kumimoji="1" lang="ja-JP" altLang="en-US" sz="1200" dirty="0">
                          <a:latin typeface="Meiryo UI" panose="020B0604030504040204" pitchFamily="50" charset="-128"/>
                          <a:ea typeface="Meiryo UI" panose="020B0604030504040204" pitchFamily="50" charset="-128"/>
                        </a:rPr>
                        <a:t>必要機能の実装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implementationFunction</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6088089"/>
                  </a:ext>
                </a:extLst>
              </a:tr>
              <a:tr h="195469">
                <a:tc>
                  <a:txBody>
                    <a:bodyPr/>
                    <a:lstStyle/>
                    <a:p>
                      <a:r>
                        <a:rPr kumimoji="1" lang="ja-JP" altLang="en-US" sz="1200" dirty="0">
                          <a:latin typeface="Meiryo UI" panose="020B0604030504040204" pitchFamily="50" charset="-128"/>
                          <a:ea typeface="Meiryo UI" panose="020B0604030504040204" pitchFamily="50" charset="-128"/>
                        </a:rPr>
                        <a:t>分析・指示機能</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analysisFunction</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91348844"/>
                  </a:ext>
                </a:extLst>
              </a:tr>
              <a:tr h="0">
                <a:tc>
                  <a:txBody>
                    <a:bodyPr/>
                    <a:lstStyle/>
                    <a:p>
                      <a:r>
                        <a:rPr kumimoji="1" lang="en-US" altLang="ja-JP" sz="1200" dirty="0">
                          <a:latin typeface="Meiryo UI" panose="020B0604030504040204" pitchFamily="50" charset="-128"/>
                          <a:ea typeface="Meiryo UI" panose="020B0604030504040204" pitchFamily="50" charset="-128"/>
                        </a:rPr>
                        <a:t>VC</a:t>
                      </a:r>
                      <a:r>
                        <a:rPr kumimoji="1" lang="ja-JP" altLang="en-US" sz="1200" dirty="0">
                          <a:latin typeface="Meiryo UI" panose="020B0604030504040204" pitchFamily="50" charset="-128"/>
                          <a:ea typeface="Meiryo UI" panose="020B0604030504040204" pitchFamily="50" charset="-128"/>
                        </a:rPr>
                        <a:t>説明</a:t>
                      </a:r>
                    </a:p>
                  </a:txBody>
                  <a:tcPr/>
                </a:tc>
                <a:tc>
                  <a:txBody>
                    <a:bodyPr/>
                    <a:lstStyle/>
                    <a:p>
                      <a:r>
                        <a:rPr kumimoji="1" lang="en-US" altLang="ja-JP" sz="1200">
                          <a:latin typeface="Meiryo UI" panose="020B0604030504040204" pitchFamily="50" charset="-128"/>
                          <a:ea typeface="Meiryo UI" panose="020B0604030504040204" pitchFamily="50" charset="-128"/>
                        </a:rPr>
                        <a:t>Issuer</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description</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40699983"/>
                  </a:ext>
                </a:extLst>
              </a:tr>
              <a:tr h="199568">
                <a:tc>
                  <a:txBody>
                    <a:bodyPr/>
                    <a:lstStyle/>
                    <a:p>
                      <a:r>
                        <a:rPr kumimoji="1" lang="ja-JP" altLang="en-US" sz="1200" dirty="0">
                          <a:latin typeface="Meiryo UI" panose="020B0604030504040204" pitchFamily="50" charset="-128"/>
                          <a:ea typeface="Meiryo UI" panose="020B0604030504040204" pitchFamily="50" charset="-128"/>
                        </a:rPr>
                        <a:t>発行元</a:t>
                      </a:r>
                    </a:p>
                  </a:txBody>
                  <a:tcPr/>
                </a:tc>
                <a:tc>
                  <a:txBody>
                    <a:bodyPr/>
                    <a:lstStyle/>
                    <a:p>
                      <a:r>
                        <a:rPr kumimoji="1" lang="en-US" altLang="ja-JP" sz="1200">
                          <a:latin typeface="Meiryo UI" panose="020B0604030504040204" pitchFamily="50" charset="-128"/>
                          <a:ea typeface="Meiryo UI" panose="020B0604030504040204" pitchFamily="50" charset="-128"/>
                        </a:rPr>
                        <a:t>Issuer</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iss</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9119194"/>
                  </a:ext>
                </a:extLst>
              </a:tr>
              <a:tr h="285298">
                <a:tc>
                  <a:txBody>
                    <a:bodyPr/>
                    <a:lstStyle/>
                    <a:p>
                      <a:r>
                        <a:rPr kumimoji="1" lang="ja-JP" altLang="en-US" sz="1200" dirty="0">
                          <a:latin typeface="Meiryo UI" panose="020B0604030504040204" pitchFamily="50" charset="-128"/>
                          <a:ea typeface="Meiryo UI" panose="020B0604030504040204" pitchFamily="50" charset="-128"/>
                        </a:rPr>
                        <a:t>発行日</a:t>
                      </a:r>
                    </a:p>
                  </a:txBody>
                  <a:tcPr/>
                </a:tc>
                <a:tc>
                  <a:txBody>
                    <a:bodyPr/>
                    <a:lstStyle/>
                    <a:p>
                      <a:r>
                        <a:rPr kumimoji="1" lang="en-US" altLang="ja-JP" sz="1200">
                          <a:latin typeface="Meiryo UI" panose="020B0604030504040204" pitchFamily="50" charset="-128"/>
                          <a:ea typeface="Meiryo UI" panose="020B0604030504040204" pitchFamily="50" charset="-128"/>
                        </a:rPr>
                        <a:t>Issuer</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iat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93975012"/>
                  </a:ext>
                </a:extLst>
              </a:tr>
              <a:tr h="329038">
                <a:tc>
                  <a:txBody>
                    <a:bodyPr/>
                    <a:lstStyle/>
                    <a:p>
                      <a:r>
                        <a:rPr kumimoji="1" lang="ja-JP" altLang="en-US" sz="1200" dirty="0">
                          <a:latin typeface="Meiryo UI" panose="020B0604030504040204" pitchFamily="50" charset="-128"/>
                          <a:ea typeface="Meiryo UI" panose="020B0604030504040204" pitchFamily="50" charset="-128"/>
                        </a:rPr>
                        <a:t>有効期限</a:t>
                      </a:r>
                    </a:p>
                  </a:txBody>
                  <a:tcPr/>
                </a:tc>
                <a:tc>
                  <a:txBody>
                    <a:bodyPr/>
                    <a:lstStyle/>
                    <a:p>
                      <a:r>
                        <a:rPr kumimoji="1" lang="en-US" altLang="ja-JP" sz="1200" dirty="0">
                          <a:latin typeface="Meiryo UI" panose="020B0604030504040204" pitchFamily="50" charset="-128"/>
                          <a:ea typeface="Meiryo UI" panose="020B0604030504040204" pitchFamily="50" charset="-128"/>
                        </a:rPr>
                        <a:t>Issuer</a:t>
                      </a:r>
                    </a:p>
                  </a:txBody>
                  <a:tcPr/>
                </a:tc>
                <a:tc>
                  <a:txBody>
                    <a:bodyPr/>
                    <a:lstStyle/>
                    <a:p>
                      <a:r>
                        <a:rPr kumimoji="1" lang="en-US" altLang="ja-JP" sz="1200" dirty="0">
                          <a:latin typeface="Meiryo UI" panose="020B0604030504040204" pitchFamily="50" charset="-128"/>
                          <a:ea typeface="Meiryo UI" panose="020B0604030504040204" pitchFamily="50" charset="-128"/>
                        </a:rPr>
                        <a:t>exp</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0519892"/>
                  </a:ext>
                </a:extLst>
              </a:tr>
            </a:tbl>
          </a:graphicData>
        </a:graphic>
      </p:graphicFrame>
    </p:spTree>
    <p:extLst>
      <p:ext uri="{BB962C8B-B14F-4D97-AF65-F5344CB8AC3E}">
        <p14:creationId xmlns:p14="http://schemas.microsoft.com/office/powerpoint/2010/main" val="46939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5470728"/>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a:t>
            </a:r>
            <a:r>
              <a:rPr lang="zh-TW" altLang="en-US" sz="1600" dirty="0">
                <a:latin typeface="Meiryo UI" panose="020B0604030504040204" pitchFamily="50" charset="-128"/>
                <a:ea typeface="Meiryo UI" panose="020B0604030504040204" pitchFamily="50" charset="-128"/>
              </a:rPr>
              <a:t>工業会証明書</a:t>
            </a:r>
            <a:r>
              <a:rPr lang="en-US" altLang="zh-TW" sz="1600" dirty="0">
                <a:latin typeface="Meiryo UI" panose="020B0604030504040204" pitchFamily="50" charset="-128"/>
                <a:ea typeface="Meiryo UI" panose="020B0604030504040204" pitchFamily="50" charset="-128"/>
              </a:rPr>
              <a:t>VC ( 1/2 )</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目的</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要件を満たすものであることを工業会が証明していることの証明</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条件</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提示された申請内容が要件を満たすことを工業会等の担当者が確認したこと</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詳細</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発行元：</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工業会等</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発行先：</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中小事業者</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型 ：</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verifiablePresentationAttestation</a:t>
            </a:r>
            <a:r>
              <a:rPr lang="en-US" altLang="ja-JP" sz="1600" dirty="0">
                <a:latin typeface="Meiryo UI" panose="020B0604030504040204" pitchFamily="50" charset="-128"/>
                <a:ea typeface="Meiryo UI" panose="020B0604030504040204" pitchFamily="50" charset="-128"/>
              </a:rPr>
              <a:t> [SW</a:t>
            </a:r>
            <a:r>
              <a:rPr lang="ja-JP" altLang="en-US" sz="1600" dirty="0">
                <a:latin typeface="Meiryo UI" panose="020B0604030504040204" pitchFamily="50" charset="-128"/>
                <a:ea typeface="Meiryo UI" panose="020B0604030504040204" pitchFamily="50" charset="-128"/>
              </a:rPr>
              <a:t>利用</a:t>
            </a:r>
            <a:r>
              <a:rPr lang="en-US" altLang="ja-JP" sz="1600" dirty="0">
                <a:latin typeface="Meiryo UI" panose="020B0604030504040204" pitchFamily="50" charset="-128"/>
                <a:ea typeface="Meiryo UI" panose="020B0604030504040204" pitchFamily="50" charset="-128"/>
              </a:rPr>
              <a:t>VC]</a:t>
            </a: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idTokenHintAttestation</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資格情報の種類：</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IndustryCertificate</a:t>
            </a:r>
            <a:endParaRPr lang="en-US" altLang="ja-JP" sz="1600" dirty="0">
              <a:latin typeface="Meiryo UI" panose="020B0604030504040204" pitchFamily="50" charset="-128"/>
              <a:ea typeface="Meiryo UI" panose="020B0604030504040204" pitchFamily="50" charset="-128"/>
            </a:endParaRP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13</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spTree>
    <p:extLst>
      <p:ext uri="{BB962C8B-B14F-4D97-AF65-F5344CB8AC3E}">
        <p14:creationId xmlns:p14="http://schemas.microsoft.com/office/powerpoint/2010/main" val="42077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702756"/>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a:t>
            </a:r>
            <a:r>
              <a:rPr lang="zh-TW" altLang="en-US" sz="1600" dirty="0">
                <a:latin typeface="Meiryo UI" panose="020B0604030504040204" pitchFamily="50" charset="-128"/>
                <a:ea typeface="Meiryo UI" panose="020B0604030504040204" pitchFamily="50" charset="-128"/>
              </a:rPr>
              <a:t>工業会証明書</a:t>
            </a:r>
            <a:r>
              <a:rPr lang="en-US" altLang="zh-TW" sz="1600" dirty="0">
                <a:latin typeface="Meiryo UI" panose="020B0604030504040204" pitchFamily="50" charset="-128"/>
                <a:ea typeface="Meiryo UI" panose="020B0604030504040204" pitchFamily="50" charset="-128"/>
              </a:rPr>
              <a:t>VC ( 2/2 )</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要素</a:t>
            </a: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14</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graphicFrame>
        <p:nvGraphicFramePr>
          <p:cNvPr id="6" name="表 2">
            <a:extLst>
              <a:ext uri="{FF2B5EF4-FFF2-40B4-BE49-F238E27FC236}">
                <a16:creationId xmlns:a16="http://schemas.microsoft.com/office/drawing/2014/main" id="{C15FD3D7-F851-4C71-9F14-1DA3716A779B}"/>
              </a:ext>
            </a:extLst>
          </p:cNvPr>
          <p:cNvGraphicFramePr>
            <a:graphicFrameLocks noGrp="1"/>
          </p:cNvGraphicFramePr>
          <p:nvPr/>
        </p:nvGraphicFramePr>
        <p:xfrm>
          <a:off x="1496520" y="1755426"/>
          <a:ext cx="7345020" cy="3517912"/>
        </p:xfrm>
        <a:graphic>
          <a:graphicData uri="http://schemas.openxmlformats.org/drawingml/2006/table">
            <a:tbl>
              <a:tblPr firstRow="1" bandRow="1">
                <a:tableStyleId>{5C22544A-7EE6-4342-B048-85BDC9FD1C3A}</a:tableStyleId>
              </a:tblPr>
              <a:tblGrid>
                <a:gridCol w="2952410">
                  <a:extLst>
                    <a:ext uri="{9D8B030D-6E8A-4147-A177-3AD203B41FA5}">
                      <a16:colId xmlns:a16="http://schemas.microsoft.com/office/drawing/2014/main" val="3689407325"/>
                    </a:ext>
                  </a:extLst>
                </a:gridCol>
                <a:gridCol w="1944270">
                  <a:extLst>
                    <a:ext uri="{9D8B030D-6E8A-4147-A177-3AD203B41FA5}">
                      <a16:colId xmlns:a16="http://schemas.microsoft.com/office/drawing/2014/main" val="52050268"/>
                    </a:ext>
                  </a:extLst>
                </a:gridCol>
                <a:gridCol w="2448340">
                  <a:extLst>
                    <a:ext uri="{9D8B030D-6E8A-4147-A177-3AD203B41FA5}">
                      <a16:colId xmlns:a16="http://schemas.microsoft.com/office/drawing/2014/main" val="3449960850"/>
                    </a:ext>
                  </a:extLst>
                </a:gridCol>
              </a:tblGrid>
              <a:tr h="374969">
                <a:tc>
                  <a:txBody>
                    <a:bodyPr/>
                    <a:lstStyle/>
                    <a:p>
                      <a:r>
                        <a:rPr kumimoji="1" lang="ja-JP" altLang="en-US" sz="1400" dirty="0">
                          <a:latin typeface="Meiryo UI" panose="020B0604030504040204" pitchFamily="50" charset="-128"/>
                          <a:ea typeface="Meiryo UI" panose="020B0604030504040204" pitchFamily="50" charset="-128"/>
                        </a:rPr>
                        <a:t>属性値</a:t>
                      </a:r>
                    </a:p>
                  </a:txBody>
                  <a:tcPr/>
                </a:tc>
                <a:tc>
                  <a:txBody>
                    <a:bodyPr/>
                    <a:lstStyle/>
                    <a:p>
                      <a:r>
                        <a:rPr kumimoji="1" lang="ja-JP" altLang="en-US" sz="1400" dirty="0">
                          <a:latin typeface="Meiryo UI" panose="020B0604030504040204" pitchFamily="50" charset="-128"/>
                          <a:ea typeface="Meiryo UI" panose="020B0604030504040204" pitchFamily="50" charset="-128"/>
                        </a:rPr>
                        <a:t>属性取得元</a:t>
                      </a:r>
                    </a:p>
                  </a:txBody>
                  <a:tcPr/>
                </a:tc>
                <a:tc>
                  <a:txBody>
                    <a:bodyPr/>
                    <a:lstStyle/>
                    <a:p>
                      <a:r>
                        <a:rPr kumimoji="1" lang="ja-JP" altLang="en-US" sz="1400" dirty="0">
                          <a:latin typeface="Meiryo UI" panose="020B0604030504040204" pitchFamily="50" charset="-128"/>
                          <a:ea typeface="Meiryo UI" panose="020B0604030504040204" pitchFamily="50" charset="-128"/>
                        </a:rPr>
                        <a:t>属性値 </a:t>
                      </a:r>
                      <a:r>
                        <a:rPr kumimoji="1" lang="en-US" altLang="ja-JP" sz="1400" dirty="0">
                          <a:latin typeface="Meiryo UI" panose="020B0604030504040204" pitchFamily="50" charset="-128"/>
                          <a:ea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rPr>
                        <a:t>vc</a:t>
                      </a:r>
                      <a:r>
                        <a:rPr kumimoji="1" lang="ja-JP" altLang="en-US" sz="1400" dirty="0">
                          <a:latin typeface="Meiryo UI" panose="020B0604030504040204" pitchFamily="50" charset="-128"/>
                          <a:ea typeface="Meiryo UI" panose="020B0604030504040204" pitchFamily="50" charset="-128"/>
                        </a:rPr>
                        <a:t>内</a:t>
                      </a: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6898162"/>
                  </a:ext>
                </a:extLst>
              </a:tr>
              <a:tr h="374969">
                <a:tc>
                  <a:txBody>
                    <a:bodyPr/>
                    <a:lstStyle/>
                    <a:p>
                      <a:r>
                        <a:rPr kumimoji="1" lang="ja-JP" altLang="en-US" sz="1400" dirty="0">
                          <a:latin typeface="Meiryo UI" panose="020B0604030504040204" pitchFamily="50" charset="-128"/>
                          <a:ea typeface="Meiryo UI" panose="020B0604030504040204" pitchFamily="50" charset="-128"/>
                        </a:rPr>
                        <a:t>トランザクション</a:t>
                      </a:r>
                      <a:r>
                        <a:rPr kumimoji="1" lang="en-US" altLang="ja-JP" sz="1400" dirty="0">
                          <a:latin typeface="Meiryo UI" panose="020B0604030504040204" pitchFamily="50" charset="-128"/>
                          <a:ea typeface="Meiryo UI" panose="020B0604030504040204" pitchFamily="50" charset="-128"/>
                        </a:rPr>
                        <a:t>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issuer</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orderNumber</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10013156"/>
                  </a:ext>
                </a:extLst>
              </a:tr>
              <a:tr h="374969">
                <a:tc>
                  <a:txBody>
                    <a:bodyPr/>
                    <a:lstStyle/>
                    <a:p>
                      <a:r>
                        <a:rPr kumimoji="1" lang="ja-JP" altLang="en-US" sz="1400" dirty="0">
                          <a:latin typeface="Meiryo UI" panose="020B0604030504040204" pitchFamily="50" charset="-128"/>
                          <a:ea typeface="Meiryo UI" panose="020B0604030504040204" pitchFamily="50" charset="-128"/>
                        </a:rPr>
                        <a:t>認定番号</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SW</a:t>
                      </a:r>
                      <a:r>
                        <a:rPr kumimoji="1" lang="ja-JP" altLang="en-US" sz="1400" dirty="0">
                          <a:latin typeface="Meiryo UI" panose="020B0604030504040204" pitchFamily="50" charset="-128"/>
                          <a:ea typeface="Meiryo UI" panose="020B0604030504040204" pitchFamily="50" charset="-128"/>
                        </a:rPr>
                        <a:t>利用</a:t>
                      </a:r>
                      <a:r>
                        <a:rPr kumimoji="1" lang="en-US" altLang="ja-JP" sz="1400" dirty="0">
                          <a:latin typeface="Meiryo UI" panose="020B0604030504040204" pitchFamily="50" charset="-128"/>
                          <a:ea typeface="Meiryo UI" panose="020B0604030504040204" pitchFamily="50" charset="-128"/>
                        </a:rPr>
                        <a:t>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工業会証明書</a:t>
                      </a:r>
                      <a:r>
                        <a:rPr kumimoji="1" lang="en-US" altLang="ja-JP" sz="1400" dirty="0">
                          <a:latin typeface="Meiryo UI" panose="020B0604030504040204" pitchFamily="50" charset="-128"/>
                          <a:ea typeface="Meiryo UI" panose="020B0604030504040204" pitchFamily="50" charset="-128"/>
                        </a:rPr>
                        <a:t>VC</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certificateId</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38530573"/>
                  </a:ext>
                </a:extLst>
              </a:tr>
              <a:tr h="374969">
                <a:tc>
                  <a:txBody>
                    <a:bodyPr/>
                    <a:lstStyle/>
                    <a:p>
                      <a:r>
                        <a:rPr kumimoji="1" lang="ja-JP" altLang="en-US" sz="1400" dirty="0">
                          <a:latin typeface="Meiryo UI" panose="020B0604030504040204" pitchFamily="50" charset="-128"/>
                          <a:ea typeface="Meiryo UI" panose="020B0604030504040204" pitchFamily="50" charset="-128"/>
                        </a:rPr>
                        <a:t>減価償却資産の種類</a:t>
                      </a:r>
                    </a:p>
                  </a:txBody>
                  <a:tcPr/>
                </a:tc>
                <a:tc>
                  <a:txBody>
                    <a:bodyPr/>
                    <a:lstStyle/>
                    <a:p>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lang="en-US" altLang="ja-JP" sz="1400" dirty="0" err="1">
                          <a:latin typeface="Meiryo UI" panose="020B0604030504040204" pitchFamily="50" charset="-128"/>
                          <a:ea typeface="Meiryo UI" panose="020B0604030504040204" pitchFamily="50" charset="-128"/>
                        </a:rPr>
                        <a:t>depreciable</a:t>
                      </a:r>
                      <a:r>
                        <a:rPr kumimoji="1" lang="en-US" altLang="ja-JP" sz="1400" dirty="0" err="1">
                          <a:latin typeface="Meiryo UI" panose="020B0604030504040204" pitchFamily="50" charset="-128"/>
                          <a:ea typeface="Meiryo UI" panose="020B0604030504040204" pitchFamily="50" charset="-128"/>
                        </a:rPr>
                        <a:t>Type</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40717827"/>
                  </a:ext>
                </a:extLst>
              </a:tr>
              <a:tr h="374969">
                <a:tc>
                  <a:txBody>
                    <a:bodyPr/>
                    <a:lstStyle/>
                    <a:p>
                      <a:r>
                        <a:rPr kumimoji="1" lang="ja-JP" altLang="en-US" sz="1400" dirty="0">
                          <a:latin typeface="Meiryo UI" panose="020B0604030504040204" pitchFamily="50" charset="-128"/>
                          <a:ea typeface="Meiryo UI" panose="020B0604030504040204" pitchFamily="50" charset="-128"/>
                        </a:rPr>
                        <a:t>設備の種類又はさ細目</a:t>
                      </a:r>
                    </a:p>
                  </a:txBody>
                  <a:tcPr/>
                </a:tc>
                <a:tc>
                  <a:txBody>
                    <a:bodyPr/>
                    <a:lstStyle/>
                    <a:p>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400" dirty="0" err="1">
                          <a:latin typeface="Meiryo UI" panose="020B0604030504040204" pitchFamily="50" charset="-128"/>
                          <a:ea typeface="Meiryo UI" panose="020B0604030504040204" pitchFamily="50" charset="-128"/>
                        </a:rPr>
                        <a:t>facilityType</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07581661"/>
                  </a:ext>
                </a:extLst>
              </a:tr>
              <a:tr h="374969">
                <a:tc>
                  <a:txBody>
                    <a:bodyPr/>
                    <a:lstStyle/>
                    <a:p>
                      <a:r>
                        <a:rPr kumimoji="1" lang="en-US" altLang="ja-JP" sz="1400" dirty="0">
                          <a:latin typeface="Meiryo UI" panose="020B0604030504040204" pitchFamily="50" charset="-128"/>
                          <a:ea typeface="Meiryo UI" panose="020B0604030504040204" pitchFamily="50" charset="-128"/>
                        </a:rPr>
                        <a:t>VC</a:t>
                      </a:r>
                      <a:r>
                        <a:rPr kumimoji="1" lang="ja-JP" altLang="en-US" sz="1400" dirty="0">
                          <a:latin typeface="Meiryo UI" panose="020B0604030504040204" pitchFamily="50" charset="-128"/>
                          <a:ea typeface="Meiryo UI" panose="020B0604030504040204" pitchFamily="50" charset="-128"/>
                        </a:rPr>
                        <a:t>説明</a:t>
                      </a:r>
                    </a:p>
                  </a:txBody>
                  <a:tcPr/>
                </a:tc>
                <a:tc>
                  <a:txBody>
                    <a:bodyPr/>
                    <a:lstStyle/>
                    <a:p>
                      <a:r>
                        <a:rPr kumimoji="1" lang="en-US" altLang="ja-JP" sz="1400" dirty="0">
                          <a:latin typeface="Meiryo UI" panose="020B0604030504040204" pitchFamily="50" charset="-128"/>
                          <a:ea typeface="Meiryo UI" panose="020B0604030504040204" pitchFamily="50" charset="-128"/>
                        </a:rPr>
                        <a:t>issuer</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a:latin typeface="Meiryo UI" panose="020B0604030504040204" pitchFamily="50" charset="-128"/>
                          <a:ea typeface="Meiryo UI" panose="020B0604030504040204" pitchFamily="50" charset="-128"/>
                        </a:rPr>
                        <a:t>description</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40699983"/>
                  </a:ext>
                </a:extLst>
              </a:tr>
              <a:tr h="374969">
                <a:tc>
                  <a:txBody>
                    <a:bodyPr/>
                    <a:lstStyle/>
                    <a:p>
                      <a:r>
                        <a:rPr kumimoji="1" lang="ja-JP" altLang="en-US" sz="1400" dirty="0">
                          <a:latin typeface="Meiryo UI" panose="020B0604030504040204" pitchFamily="50" charset="-128"/>
                          <a:ea typeface="Meiryo UI" panose="020B0604030504040204" pitchFamily="50" charset="-128"/>
                        </a:rPr>
                        <a:t>発行元</a:t>
                      </a:r>
                    </a:p>
                  </a:txBody>
                  <a:tcPr/>
                </a:tc>
                <a:tc>
                  <a:txBody>
                    <a:bodyPr/>
                    <a:lstStyle/>
                    <a:p>
                      <a:r>
                        <a:rPr kumimoji="1" lang="en-US" altLang="ja-JP" sz="1400" dirty="0">
                          <a:latin typeface="Meiryo UI" panose="020B0604030504040204" pitchFamily="50" charset="-128"/>
                          <a:ea typeface="Meiryo UI" panose="020B0604030504040204" pitchFamily="50" charset="-128"/>
                        </a:rPr>
                        <a:t>issuer</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iss</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9119194"/>
                  </a:ext>
                </a:extLst>
              </a:tr>
              <a:tr h="374969">
                <a:tc>
                  <a:txBody>
                    <a:bodyPr/>
                    <a:lstStyle/>
                    <a:p>
                      <a:r>
                        <a:rPr kumimoji="1" lang="ja-JP" altLang="en-US" sz="1400" dirty="0">
                          <a:latin typeface="Meiryo UI" panose="020B0604030504040204" pitchFamily="50" charset="-128"/>
                          <a:ea typeface="Meiryo UI" panose="020B0604030504040204" pitchFamily="50" charset="-128"/>
                        </a:rPr>
                        <a:t>発行日</a:t>
                      </a:r>
                    </a:p>
                  </a:txBody>
                  <a:tcPr/>
                </a:tc>
                <a:tc>
                  <a:txBody>
                    <a:bodyPr/>
                    <a:lstStyle/>
                    <a:p>
                      <a:r>
                        <a:rPr kumimoji="1" lang="en-US" altLang="ja-JP" sz="1400" dirty="0">
                          <a:latin typeface="Meiryo UI" panose="020B0604030504040204" pitchFamily="50" charset="-128"/>
                          <a:ea typeface="Meiryo UI" panose="020B0604030504040204" pitchFamily="50" charset="-128"/>
                        </a:rPr>
                        <a:t>issuer</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iat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93975012"/>
                  </a:ext>
                </a:extLst>
              </a:tr>
              <a:tr h="374969">
                <a:tc>
                  <a:txBody>
                    <a:bodyPr/>
                    <a:lstStyle/>
                    <a:p>
                      <a:r>
                        <a:rPr kumimoji="1" lang="ja-JP" altLang="en-US" sz="1400" dirty="0">
                          <a:latin typeface="Meiryo UI" panose="020B0604030504040204" pitchFamily="50" charset="-128"/>
                          <a:ea typeface="Meiryo UI" panose="020B0604030504040204" pitchFamily="50" charset="-128"/>
                        </a:rPr>
                        <a:t>有効期限</a:t>
                      </a:r>
                    </a:p>
                  </a:txBody>
                  <a:tcPr/>
                </a:tc>
                <a:tc>
                  <a:txBody>
                    <a:bodyPr/>
                    <a:lstStyle/>
                    <a:p>
                      <a:r>
                        <a:rPr kumimoji="1" lang="en-US" altLang="ja-JP" sz="1400" dirty="0" err="1">
                          <a:latin typeface="Meiryo UI" panose="020B0604030504040204" pitchFamily="50" charset="-128"/>
                          <a:ea typeface="Meiryo UI" panose="020B0604030504040204" pitchFamily="50" charset="-128"/>
                        </a:rPr>
                        <a:t>isseur</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a:latin typeface="Meiryo UI" panose="020B0604030504040204" pitchFamily="50" charset="-128"/>
                          <a:ea typeface="Meiryo UI" panose="020B0604030504040204" pitchFamily="50" charset="-128"/>
                        </a:rPr>
                        <a:t>exp</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0519892"/>
                  </a:ext>
                </a:extLst>
              </a:tr>
            </a:tbl>
          </a:graphicData>
        </a:graphic>
      </p:graphicFrame>
    </p:spTree>
    <p:extLst>
      <p:ext uri="{BB962C8B-B14F-4D97-AF65-F5344CB8AC3E}">
        <p14:creationId xmlns:p14="http://schemas.microsoft.com/office/powerpoint/2010/main" val="3423852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5470728"/>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計画認定</a:t>
            </a:r>
            <a:r>
              <a:rPr lang="en-US" altLang="ja-JP" sz="1600" dirty="0">
                <a:latin typeface="Meiryo UI" panose="020B0604030504040204" pitchFamily="50" charset="-128"/>
                <a:ea typeface="Meiryo UI" panose="020B0604030504040204" pitchFamily="50" charset="-128"/>
              </a:rPr>
              <a:t>VC ( 1/2 )</a:t>
            </a:r>
          </a:p>
          <a:p>
            <a:pPr>
              <a:lnSpc>
                <a:spcPts val="1920"/>
              </a:lnSpc>
            </a:pPr>
            <a:r>
              <a:rPr lang="ja-JP" altLang="en-US" sz="1600" dirty="0">
                <a:latin typeface="Meiryo UI" panose="020B0604030504040204" pitchFamily="50" charset="-128"/>
                <a:ea typeface="Meiryo UI" panose="020B0604030504040204" pitchFamily="50" charset="-128"/>
              </a:rPr>
              <a:t>　目的</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申請内容に対し中小企業庁から認定されていることの証明</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条件</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所管官庁（当該中小企業者の業種所管）が申請内容を確認できること</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詳細</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発行元：</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所管官庁（当該中小企業者の業種所管）</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発行先：</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中小事業者</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型 ：</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verifiablePresentationAttestation</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工業会証明書</a:t>
            </a:r>
            <a:r>
              <a:rPr lang="en-US" altLang="ja-JP" sz="1600" dirty="0">
                <a:latin typeface="Meiryo UI" panose="020B0604030504040204" pitchFamily="50" charset="-128"/>
                <a:ea typeface="Meiryo UI" panose="020B0604030504040204" pitchFamily="50" charset="-128"/>
              </a:rPr>
              <a:t>VC]</a:t>
            </a: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idTokenHintAttestation</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資格情報の種類：</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PlanCertificate</a:t>
            </a:r>
            <a:endParaRPr lang="en-US" altLang="ja-JP" sz="1600" dirty="0">
              <a:latin typeface="Meiryo UI" panose="020B0604030504040204" pitchFamily="50" charset="-128"/>
              <a:ea typeface="Meiryo UI" panose="020B0604030504040204" pitchFamily="50" charset="-128"/>
            </a:endParaRP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15</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spTree>
    <p:extLst>
      <p:ext uri="{BB962C8B-B14F-4D97-AF65-F5344CB8AC3E}">
        <p14:creationId xmlns:p14="http://schemas.microsoft.com/office/powerpoint/2010/main" val="414900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702756"/>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計画認定</a:t>
            </a:r>
            <a:r>
              <a:rPr lang="en-US" altLang="ja-JP" sz="1600" dirty="0">
                <a:latin typeface="Meiryo UI" panose="020B0604030504040204" pitchFamily="50" charset="-128"/>
                <a:ea typeface="Meiryo UI" panose="020B0604030504040204" pitchFamily="50" charset="-128"/>
              </a:rPr>
              <a:t>VC ( 2/2 )</a:t>
            </a:r>
          </a:p>
          <a:p>
            <a:pPr>
              <a:lnSpc>
                <a:spcPts val="1920"/>
              </a:lnSpc>
            </a:pPr>
            <a:r>
              <a:rPr lang="ja-JP" altLang="en-US" sz="1600" dirty="0">
                <a:latin typeface="Meiryo UI" panose="020B0604030504040204" pitchFamily="50" charset="-128"/>
                <a:ea typeface="Meiryo UI" panose="020B0604030504040204" pitchFamily="50" charset="-128"/>
              </a:rPr>
              <a:t>　　・ 要素</a:t>
            </a: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16</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graphicFrame>
        <p:nvGraphicFramePr>
          <p:cNvPr id="10" name="表 2">
            <a:extLst>
              <a:ext uri="{FF2B5EF4-FFF2-40B4-BE49-F238E27FC236}">
                <a16:creationId xmlns:a16="http://schemas.microsoft.com/office/drawing/2014/main" id="{57E59042-074B-4192-AC8B-B3FF5AD17921}"/>
              </a:ext>
            </a:extLst>
          </p:cNvPr>
          <p:cNvGraphicFramePr>
            <a:graphicFrameLocks noGrp="1"/>
          </p:cNvGraphicFramePr>
          <p:nvPr/>
        </p:nvGraphicFramePr>
        <p:xfrm>
          <a:off x="1496520" y="1755426"/>
          <a:ext cx="7345020" cy="2971412"/>
        </p:xfrm>
        <a:graphic>
          <a:graphicData uri="http://schemas.openxmlformats.org/drawingml/2006/table">
            <a:tbl>
              <a:tblPr firstRow="1" bandRow="1">
                <a:tableStyleId>{5C22544A-7EE6-4342-B048-85BDC9FD1C3A}</a:tableStyleId>
              </a:tblPr>
              <a:tblGrid>
                <a:gridCol w="2952410">
                  <a:extLst>
                    <a:ext uri="{9D8B030D-6E8A-4147-A177-3AD203B41FA5}">
                      <a16:colId xmlns:a16="http://schemas.microsoft.com/office/drawing/2014/main" val="3689407325"/>
                    </a:ext>
                  </a:extLst>
                </a:gridCol>
                <a:gridCol w="1944270">
                  <a:extLst>
                    <a:ext uri="{9D8B030D-6E8A-4147-A177-3AD203B41FA5}">
                      <a16:colId xmlns:a16="http://schemas.microsoft.com/office/drawing/2014/main" val="52050268"/>
                    </a:ext>
                  </a:extLst>
                </a:gridCol>
                <a:gridCol w="2448340">
                  <a:extLst>
                    <a:ext uri="{9D8B030D-6E8A-4147-A177-3AD203B41FA5}">
                      <a16:colId xmlns:a16="http://schemas.microsoft.com/office/drawing/2014/main" val="3449960850"/>
                    </a:ext>
                  </a:extLst>
                </a:gridCol>
              </a:tblGrid>
              <a:tr h="374969">
                <a:tc>
                  <a:txBody>
                    <a:bodyPr/>
                    <a:lstStyle/>
                    <a:p>
                      <a:r>
                        <a:rPr kumimoji="1" lang="ja-JP" altLang="en-US" sz="1400" dirty="0">
                          <a:latin typeface="Meiryo UI" panose="020B0604030504040204" pitchFamily="50" charset="-128"/>
                          <a:ea typeface="Meiryo UI" panose="020B0604030504040204" pitchFamily="50" charset="-128"/>
                        </a:rPr>
                        <a:t>属性値</a:t>
                      </a:r>
                    </a:p>
                  </a:txBody>
                  <a:tcPr/>
                </a:tc>
                <a:tc>
                  <a:txBody>
                    <a:bodyPr/>
                    <a:lstStyle/>
                    <a:p>
                      <a:r>
                        <a:rPr kumimoji="1" lang="ja-JP" altLang="en-US" sz="1400" dirty="0">
                          <a:latin typeface="Meiryo UI" panose="020B0604030504040204" pitchFamily="50" charset="-128"/>
                          <a:ea typeface="Meiryo UI" panose="020B0604030504040204" pitchFamily="50" charset="-128"/>
                        </a:rPr>
                        <a:t>属性取得元</a:t>
                      </a:r>
                    </a:p>
                  </a:txBody>
                  <a:tcPr/>
                </a:tc>
                <a:tc>
                  <a:txBody>
                    <a:bodyPr/>
                    <a:lstStyle/>
                    <a:p>
                      <a:r>
                        <a:rPr kumimoji="1" lang="ja-JP" altLang="en-US" sz="1400" dirty="0">
                          <a:latin typeface="Meiryo UI" panose="020B0604030504040204" pitchFamily="50" charset="-128"/>
                          <a:ea typeface="Meiryo UI" panose="020B0604030504040204" pitchFamily="50" charset="-128"/>
                        </a:rPr>
                        <a:t>属性値 </a:t>
                      </a:r>
                      <a:r>
                        <a:rPr kumimoji="1" lang="en-US" altLang="ja-JP" sz="1400" dirty="0">
                          <a:latin typeface="Meiryo UI" panose="020B0604030504040204" pitchFamily="50" charset="-128"/>
                          <a:ea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rPr>
                        <a:t>vc</a:t>
                      </a:r>
                      <a:r>
                        <a:rPr kumimoji="1" lang="ja-JP" altLang="en-US" sz="1400" dirty="0">
                          <a:latin typeface="Meiryo UI" panose="020B0604030504040204" pitchFamily="50" charset="-128"/>
                          <a:ea typeface="Meiryo UI" panose="020B0604030504040204" pitchFamily="50" charset="-128"/>
                        </a:rPr>
                        <a:t>内</a:t>
                      </a: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6898162"/>
                  </a:ext>
                </a:extLst>
              </a:tr>
              <a:tr h="374969">
                <a:tc>
                  <a:txBody>
                    <a:bodyPr/>
                    <a:lstStyle/>
                    <a:p>
                      <a:r>
                        <a:rPr kumimoji="1" lang="zh-CN" altLang="en-US" sz="1400" dirty="0">
                          <a:latin typeface="Meiryo UI" panose="020B0604030504040204" pitchFamily="50" charset="-128"/>
                          <a:ea typeface="Meiryo UI" panose="020B0604030504040204" pitchFamily="50" charset="-128"/>
                        </a:rPr>
                        <a:t>発行要求番号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Issuer</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issueaceRequestId</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31976111"/>
                  </a:ext>
                </a:extLst>
              </a:tr>
              <a:tr h="346629">
                <a:tc>
                  <a:txBody>
                    <a:bodyPr/>
                    <a:lstStyle/>
                    <a:p>
                      <a:r>
                        <a:rPr kumimoji="1" lang="ja-JP" altLang="en-US" sz="1400" dirty="0">
                          <a:latin typeface="Meiryo UI" panose="020B0604030504040204" pitchFamily="50" charset="-128"/>
                          <a:ea typeface="Meiryo UI" panose="020B0604030504040204" pitchFamily="50" charset="-128"/>
                        </a:rPr>
                        <a:t>認定番号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工業会証明書</a:t>
                      </a:r>
                      <a:r>
                        <a:rPr kumimoji="1" lang="en-US" altLang="ja-JP" sz="1400" dirty="0">
                          <a:latin typeface="Meiryo UI" panose="020B0604030504040204" pitchFamily="50" charset="-128"/>
                          <a:ea typeface="Meiryo UI" panose="020B0604030504040204" pitchFamily="50" charset="-128"/>
                        </a:rPr>
                        <a:t>VC</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a:latin typeface="Meiryo UI" panose="020B0604030504040204" pitchFamily="50" charset="-128"/>
                          <a:ea typeface="Meiryo UI" panose="020B0604030504040204" pitchFamily="50" charset="-128"/>
                        </a:rPr>
                        <a:t>certificateId</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95056780"/>
                  </a:ext>
                </a:extLst>
              </a:tr>
              <a:tr h="374969">
                <a:tc>
                  <a:txBody>
                    <a:bodyPr/>
                    <a:lstStyle/>
                    <a:p>
                      <a:r>
                        <a:rPr kumimoji="1" lang="ja-JP" altLang="en-US" sz="1400" dirty="0">
                          <a:latin typeface="Meiryo UI" panose="020B0604030504040204" pitchFamily="50" charset="-128"/>
                          <a:ea typeface="Meiryo UI" panose="020B0604030504040204" pitchFamily="50" charset="-128"/>
                        </a:rPr>
                        <a:t>計画認定書</a:t>
                      </a:r>
                      <a:r>
                        <a:rPr kumimoji="1" lang="en-US" altLang="ja-JP" sz="1400" dirty="0">
                          <a:latin typeface="Meiryo UI" panose="020B0604030504040204" pitchFamily="50" charset="-128"/>
                          <a:ea typeface="Meiryo UI" panose="020B0604030504040204" pitchFamily="50" charset="-128"/>
                        </a:rPr>
                        <a:t>ID</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planId</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09538642"/>
                  </a:ext>
                </a:extLst>
              </a:tr>
              <a:tr h="374969">
                <a:tc>
                  <a:txBody>
                    <a:bodyPr/>
                    <a:lstStyle/>
                    <a:p>
                      <a:r>
                        <a:rPr kumimoji="1" lang="en-US" altLang="ja-JP" sz="1400" dirty="0">
                          <a:latin typeface="Meiryo UI" panose="020B0604030504040204" pitchFamily="50" charset="-128"/>
                          <a:ea typeface="Meiryo UI" panose="020B0604030504040204" pitchFamily="50" charset="-128"/>
                        </a:rPr>
                        <a:t>VC</a:t>
                      </a:r>
                      <a:r>
                        <a:rPr kumimoji="1" lang="ja-JP" altLang="en-US" sz="1400" dirty="0">
                          <a:latin typeface="Meiryo UI" panose="020B0604030504040204" pitchFamily="50" charset="-128"/>
                          <a:ea typeface="Meiryo UI" panose="020B0604030504040204" pitchFamily="50" charset="-128"/>
                        </a:rPr>
                        <a:t>説明</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1400" dirty="0">
                          <a:latin typeface="Meiryo UI" panose="020B0604030504040204" pitchFamily="50" charset="-128"/>
                          <a:ea typeface="Meiryo UI" panose="020B0604030504040204" pitchFamily="50" charset="-128"/>
                        </a:rPr>
                        <a:t>description</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40699983"/>
                  </a:ext>
                </a:extLst>
              </a:tr>
              <a:tr h="374969">
                <a:tc>
                  <a:txBody>
                    <a:bodyPr/>
                    <a:lstStyle/>
                    <a:p>
                      <a:r>
                        <a:rPr kumimoji="1" lang="ja-JP" altLang="en-US" sz="1400" dirty="0">
                          <a:latin typeface="Meiryo UI" panose="020B0604030504040204" pitchFamily="50" charset="-128"/>
                          <a:ea typeface="Meiryo UI" panose="020B0604030504040204" pitchFamily="50" charset="-128"/>
                        </a:rPr>
                        <a:t>発行元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iss</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9119194"/>
                  </a:ext>
                </a:extLst>
              </a:tr>
              <a:tr h="374969">
                <a:tc>
                  <a:txBody>
                    <a:bodyPr/>
                    <a:lstStyle/>
                    <a:p>
                      <a:r>
                        <a:rPr kumimoji="1" lang="ja-JP" altLang="en-US" sz="1400" dirty="0">
                          <a:latin typeface="Meiryo UI" panose="020B0604030504040204" pitchFamily="50" charset="-128"/>
                          <a:ea typeface="Meiryo UI" panose="020B0604030504040204" pitchFamily="50" charset="-128"/>
                        </a:rPr>
                        <a:t>発行日</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iat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93975012"/>
                  </a:ext>
                </a:extLst>
              </a:tr>
              <a:tr h="374969">
                <a:tc>
                  <a:txBody>
                    <a:bodyPr/>
                    <a:lstStyle/>
                    <a:p>
                      <a:r>
                        <a:rPr kumimoji="1" lang="ja-JP" altLang="en-US" sz="1400" dirty="0">
                          <a:latin typeface="Meiryo UI" panose="020B0604030504040204" pitchFamily="50" charset="-128"/>
                          <a:ea typeface="Meiryo UI" panose="020B0604030504040204" pitchFamily="50" charset="-128"/>
                        </a:rPr>
                        <a:t>有効期限</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Issuer</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1400" dirty="0">
                          <a:latin typeface="Meiryo UI" panose="020B0604030504040204" pitchFamily="50" charset="-128"/>
                          <a:ea typeface="Meiryo UI" panose="020B0604030504040204" pitchFamily="50" charset="-128"/>
                        </a:rPr>
                        <a:t>exp</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0519892"/>
                  </a:ext>
                </a:extLst>
              </a:tr>
            </a:tbl>
          </a:graphicData>
        </a:graphic>
      </p:graphicFrame>
    </p:spTree>
    <p:extLst>
      <p:ext uri="{BB962C8B-B14F-4D97-AF65-F5344CB8AC3E}">
        <p14:creationId xmlns:p14="http://schemas.microsoft.com/office/powerpoint/2010/main" val="52593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17</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5. </a:t>
            </a:r>
            <a:r>
              <a:rPr lang="ja-JP" altLang="en-US" b="0" kern="0" dirty="0">
                <a:latin typeface="Meiryo UI" panose="020B0604030504040204" pitchFamily="50" charset="-128"/>
                <a:ea typeface="Meiryo UI" panose="020B0604030504040204" pitchFamily="50" charset="-128"/>
              </a:rPr>
              <a:t>システム方式・構成に関する事項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5.1</a:t>
            </a:r>
            <a:r>
              <a:rPr kumimoji="1" lang="ja-JP" altLang="en-US" sz="1800" b="0" kern="0" dirty="0">
                <a:latin typeface="Meiryo UI" panose="020B0604030504040204" pitchFamily="50" charset="-128"/>
                <a:ea typeface="Meiryo UI" panose="020B0604030504040204" pitchFamily="50" charset="-128"/>
              </a:rPr>
              <a:t>　システム方式に関する事項</a:t>
            </a:r>
          </a:p>
        </p:txBody>
      </p:sp>
      <p:sp>
        <p:nvSpPr>
          <p:cNvPr id="4" name="テキスト ボックス 3">
            <a:extLst>
              <a:ext uri="{FF2B5EF4-FFF2-40B4-BE49-F238E27FC236}">
                <a16:creationId xmlns:a16="http://schemas.microsoft.com/office/drawing/2014/main" id="{72E52D28-8D1B-4493-AAEF-C2FB61CF0DD5}"/>
              </a:ext>
            </a:extLst>
          </p:cNvPr>
          <p:cNvSpPr txBox="1"/>
          <p:nvPr/>
        </p:nvSpPr>
        <p:spPr>
          <a:xfrm>
            <a:off x="394175" y="1052670"/>
            <a:ext cx="9239475" cy="335989"/>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en-US" altLang="ja-JP" dirty="0"/>
              <a:t>5.1.1</a:t>
            </a:r>
            <a:r>
              <a:rPr lang="ja-JP" altLang="en-US" dirty="0"/>
              <a:t>　システムの利用者の種類・ユーザビリティ</a:t>
            </a:r>
          </a:p>
        </p:txBody>
      </p:sp>
      <p:sp>
        <p:nvSpPr>
          <p:cNvPr id="3" name="テキスト ボックス 2">
            <a:extLst>
              <a:ext uri="{FF2B5EF4-FFF2-40B4-BE49-F238E27FC236}">
                <a16:creationId xmlns:a16="http://schemas.microsoft.com/office/drawing/2014/main" id="{CED1CB00-8C47-6EC2-4858-1B23AB6C2DDE}"/>
              </a:ext>
            </a:extLst>
          </p:cNvPr>
          <p:cNvSpPr txBox="1"/>
          <p:nvPr/>
        </p:nvSpPr>
        <p:spPr>
          <a:xfrm>
            <a:off x="394039" y="1678688"/>
            <a:ext cx="9239475" cy="4582793"/>
          </a:xfrm>
          <a:prstGeom prst="rect">
            <a:avLst/>
          </a:prstGeom>
          <a:noFill/>
        </p:spPr>
        <p:txBody>
          <a:bodyPr wrap="square" lIns="91440" tIns="45720" rIns="91440" bIns="45720" rtlCol="0" anchor="t">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pPr marL="285750" indent="-285750">
              <a:buFont typeface="Arial"/>
              <a:buChar char="•"/>
            </a:pPr>
            <a:r>
              <a:rPr lang="ja-JP" dirty="0"/>
              <a:t>想定されるシステム利用者の種類：</a:t>
            </a:r>
          </a:p>
          <a:p>
            <a:pPr marL="742950" lvl="1" indent="-285750">
              <a:buFont typeface="Arial"/>
              <a:buChar char="•"/>
            </a:pPr>
            <a:r>
              <a:rPr lang="ja-JP" dirty="0"/>
              <a:t>中小事業者等</a:t>
            </a:r>
          </a:p>
          <a:p>
            <a:pPr marL="742950" lvl="1" indent="-285750">
              <a:buFont typeface="Arial"/>
              <a:buChar char="•"/>
            </a:pPr>
            <a:r>
              <a:rPr lang="ja-JP" dirty="0"/>
              <a:t>JISA等の工業会など（証明団体として指定団体）</a:t>
            </a:r>
          </a:p>
          <a:p>
            <a:pPr marL="742950" lvl="1" indent="-285750">
              <a:buFont typeface="Arial"/>
              <a:buChar char="•"/>
            </a:pPr>
            <a:r>
              <a:rPr lang="ja-JP" dirty="0"/>
              <a:t>所轄の税務署・</a:t>
            </a:r>
            <a:r>
              <a:rPr lang="ja-JP" altLang="en-US" dirty="0"/>
              <a:t>所管官庁（当該中小企業者の業種所管）</a:t>
            </a:r>
            <a:endParaRPr lang="ja-JP" dirty="0"/>
          </a:p>
          <a:p>
            <a:pPr marL="742950" lvl="1" indent="-285750">
              <a:buFont typeface="Arial"/>
              <a:buChar char="•"/>
            </a:pPr>
            <a:r>
              <a:rPr lang="ja-JP" dirty="0"/>
              <a:t>全国のIT企業などの設備メーカーなど</a:t>
            </a:r>
          </a:p>
          <a:p>
            <a:pPr lvl="1"/>
            <a:br>
              <a:rPr lang="en-US" altLang="ja-JP" dirty="0"/>
            </a:br>
            <a:endParaRPr lang="en-US" altLang="ja-JP" dirty="0"/>
          </a:p>
          <a:p>
            <a:pPr marL="285750" indent="-285750">
              <a:buFont typeface="Arial"/>
              <a:buChar char="•"/>
            </a:pPr>
            <a:r>
              <a:rPr lang="ja-JP" dirty="0"/>
              <a:t>ユーザービリティー方針：</a:t>
            </a:r>
          </a:p>
          <a:p>
            <a:pPr marL="742950" lvl="1" indent="-285750">
              <a:buFont typeface="Arial"/>
              <a:buChar char="•"/>
            </a:pPr>
            <a:r>
              <a:rPr lang="ja-JP" dirty="0"/>
              <a:t>上記利用者が本システムを</a:t>
            </a:r>
            <a:r>
              <a:rPr lang="ja-JP" b="1" dirty="0"/>
              <a:t>直感的に操作できる（迷わない）状態</a:t>
            </a:r>
            <a:r>
              <a:rPr lang="ja-JP" dirty="0"/>
              <a:t>を目指す</a:t>
            </a:r>
          </a:p>
          <a:p>
            <a:pPr marL="742950" lvl="1" indent="-285750">
              <a:buFont typeface="Arial"/>
              <a:buChar char="•"/>
            </a:pPr>
            <a:r>
              <a:rPr lang="ja-JP" dirty="0"/>
              <a:t>あくまでVerifiable credentialの利用を意識させず、ステップベースで進行することで一連の税務申告が完了する体験を提供</a:t>
            </a:r>
          </a:p>
          <a:p>
            <a:pPr lvl="1"/>
            <a:br>
              <a:rPr lang="en-US" altLang="ja-JP" dirty="0"/>
            </a:br>
            <a:endParaRPr lang="en-US" altLang="ja-JP" dirty="0"/>
          </a:p>
          <a:p>
            <a:pPr marL="285750" indent="-285750">
              <a:buFont typeface="Arial"/>
              <a:buChar char="•"/>
            </a:pPr>
            <a:r>
              <a:rPr lang="ja-JP" dirty="0"/>
              <a:t>UI：</a:t>
            </a:r>
          </a:p>
          <a:p>
            <a:pPr marL="742950" lvl="1" indent="-285750">
              <a:buFont typeface="Arial"/>
              <a:buChar char="•"/>
            </a:pPr>
            <a:r>
              <a:rPr lang="ja-JP" dirty="0"/>
              <a:t>デザインコンポーネントを利用するアプローチによって一貫性のあるUIを実現</a:t>
            </a:r>
          </a:p>
          <a:p>
            <a:br>
              <a:rPr lang="en-US" altLang="ja-JP" dirty="0"/>
            </a:br>
            <a:br>
              <a:rPr lang="en-US" altLang="ja-JP" dirty="0"/>
            </a:br>
            <a:endParaRPr lang="en-US" altLang="ja-JP" dirty="0"/>
          </a:p>
        </p:txBody>
      </p:sp>
    </p:spTree>
    <p:extLst>
      <p:ext uri="{BB962C8B-B14F-4D97-AF65-F5344CB8AC3E}">
        <p14:creationId xmlns:p14="http://schemas.microsoft.com/office/powerpoint/2010/main" val="2668198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18</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5. </a:t>
            </a:r>
            <a:r>
              <a:rPr lang="ja-JP" altLang="en-US" b="0" kern="0" dirty="0">
                <a:latin typeface="Meiryo UI" panose="020B0604030504040204" pitchFamily="50" charset="-128"/>
                <a:ea typeface="Meiryo UI" panose="020B0604030504040204" pitchFamily="50" charset="-128"/>
              </a:rPr>
              <a:t>システム方式・構成に関する事項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5.1</a:t>
            </a:r>
            <a:r>
              <a:rPr kumimoji="1" lang="ja-JP" altLang="en-US" sz="1800" b="0" kern="0" dirty="0">
                <a:latin typeface="Meiryo UI" panose="020B0604030504040204" pitchFamily="50" charset="-128"/>
                <a:ea typeface="Meiryo UI" panose="020B0604030504040204" pitchFamily="50" charset="-128"/>
              </a:rPr>
              <a:t>　システム方式に関する事項</a:t>
            </a:r>
          </a:p>
        </p:txBody>
      </p:sp>
      <p:sp>
        <p:nvSpPr>
          <p:cNvPr id="4" name="テキスト ボックス 3">
            <a:extLst>
              <a:ext uri="{FF2B5EF4-FFF2-40B4-BE49-F238E27FC236}">
                <a16:creationId xmlns:a16="http://schemas.microsoft.com/office/drawing/2014/main" id="{72E52D28-8D1B-4493-AAEF-C2FB61CF0DD5}"/>
              </a:ext>
            </a:extLst>
          </p:cNvPr>
          <p:cNvSpPr txBox="1"/>
          <p:nvPr/>
        </p:nvSpPr>
        <p:spPr>
          <a:xfrm>
            <a:off x="394175" y="1052670"/>
            <a:ext cx="9239475" cy="3784113"/>
          </a:xfrm>
          <a:prstGeom prst="rect">
            <a:avLst/>
          </a:prstGeom>
          <a:noFill/>
        </p:spPr>
        <p:txBody>
          <a:bodyPr wrap="square" lIns="91440" tIns="45720" rIns="91440" bIns="45720" rtlCol="0" anchor="t">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en-US" altLang="ja-JP" dirty="0"/>
              <a:t>5.1.2</a:t>
            </a:r>
            <a:r>
              <a:rPr lang="ja-JP" altLang="en-US" dirty="0"/>
              <a:t>　情報セキュリティ </a:t>
            </a:r>
            <a:r>
              <a:rPr lang="en-US" altLang="ja-JP" sz="1600" dirty="0">
                <a:latin typeface="Meiryo UI" panose="020B0604030504040204" pitchFamily="50" charset="-128"/>
                <a:ea typeface="Meiryo UI" panose="020B0604030504040204" pitchFamily="50" charset="-128"/>
              </a:rPr>
              <a:t>( 1/2 )</a:t>
            </a:r>
            <a:endParaRPr lang="en-US" altLang="ja-JP" dirty="0"/>
          </a:p>
          <a:p>
            <a:endParaRPr lang="en-US" altLang="ja-JP" dirty="0"/>
          </a:p>
          <a:p>
            <a:r>
              <a:rPr lang="ja-JP" altLang="en-US" dirty="0"/>
              <a:t>■ 機密性</a:t>
            </a:r>
            <a:endParaRPr lang="en-US" altLang="ja-JP" dirty="0"/>
          </a:p>
          <a:p>
            <a:pPr lvl="1"/>
            <a:r>
              <a:rPr lang="ja-JP" altLang="en-US" sz="1400" dirty="0">
                <a:latin typeface="Meiryo UI" panose="020B0604030504040204" pitchFamily="50" charset="-128"/>
                <a:ea typeface="Meiryo UI" panose="020B0604030504040204" pitchFamily="50" charset="-128"/>
              </a:rPr>
              <a:t>・ 証明書</a:t>
            </a:r>
            <a:r>
              <a:rPr lang="en-US" altLang="ja-JP" sz="1400" dirty="0">
                <a:latin typeface="Meiryo UI" panose="020B0604030504040204" pitchFamily="50" charset="-128"/>
                <a:ea typeface="Meiryo UI" panose="020B0604030504040204" pitchFamily="50" charset="-128"/>
              </a:rPr>
              <a:t>VC</a:t>
            </a:r>
            <a:r>
              <a:rPr lang="ja-JP" altLang="en-US" sz="1400" dirty="0">
                <a:latin typeface="Meiryo UI" panose="020B0604030504040204" pitchFamily="50" charset="-128"/>
                <a:ea typeface="Meiryo UI" panose="020B0604030504040204" pitchFamily="50" charset="-128"/>
              </a:rPr>
              <a:t>の発行および検証処理に対するアクセス制御</a:t>
            </a:r>
            <a:endParaRPr lang="en-US" altLang="ja-JP" sz="1400" dirty="0">
              <a:latin typeface="Meiryo UI" panose="020B0604030504040204" pitchFamily="50" charset="-128"/>
              <a:ea typeface="Meiryo UI" panose="020B0604030504040204" pitchFamily="50" charset="-128"/>
            </a:endParaRPr>
          </a:p>
          <a:p>
            <a:pPr lvl="1"/>
            <a:r>
              <a:rPr lang="ja-JP" altLang="en-US" sz="1400" dirty="0">
                <a:latin typeface="Meiryo UI"/>
                <a:ea typeface="Meiryo UI"/>
              </a:rPr>
              <a:t>　</a:t>
            </a:r>
            <a:r>
              <a:rPr lang="en-US" altLang="ja-JP" sz="1400" dirty="0">
                <a:latin typeface="Meiryo UI"/>
                <a:ea typeface="Meiryo UI"/>
              </a:rPr>
              <a:t>Microsoft Entra Verified ID</a:t>
            </a:r>
            <a:r>
              <a:rPr lang="ja-JP" altLang="en-US" sz="1400">
                <a:latin typeface="Meiryo UI"/>
                <a:ea typeface="Meiryo UI"/>
              </a:rPr>
              <a:t>で用意されているアクセストークンを利用した認証・認可の</a:t>
            </a:r>
            <a:r>
              <a:rPr lang="en-US" altLang="ja-JP" sz="1400" dirty="0">
                <a:latin typeface="Meiryo UI"/>
                <a:ea typeface="Meiryo UI"/>
              </a:rPr>
              <a:t>API</a:t>
            </a:r>
            <a:r>
              <a:rPr lang="ja-JP" altLang="en-US" sz="1400">
                <a:latin typeface="Meiryo UI"/>
                <a:ea typeface="Meiryo UI"/>
              </a:rPr>
              <a:t>を用いて</a:t>
            </a:r>
            <a:endParaRPr lang="en-US" altLang="ja-JP" sz="1400">
              <a:latin typeface="Meiryo UI"/>
              <a:ea typeface="Meiryo UI"/>
            </a:endParaRPr>
          </a:p>
          <a:p>
            <a:pPr lvl="1"/>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VC</a:t>
            </a:r>
            <a:r>
              <a:rPr lang="ja-JP" altLang="en-US" sz="1400" dirty="0">
                <a:latin typeface="Meiryo UI" panose="020B0604030504040204" pitchFamily="50" charset="-128"/>
                <a:ea typeface="Meiryo UI" panose="020B0604030504040204" pitchFamily="50" charset="-128"/>
              </a:rPr>
              <a:t>の発行・検証を行う。</a:t>
            </a:r>
            <a:endParaRPr lang="en-US" altLang="ja-JP" sz="1400" dirty="0">
              <a:latin typeface="Meiryo UI" panose="020B0604030504040204" pitchFamily="50" charset="-128"/>
              <a:ea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rPr>
              <a:t>・ 法人</a:t>
            </a:r>
            <a:r>
              <a:rPr lang="en-US" altLang="ja-JP" sz="1400" dirty="0">
                <a:latin typeface="Meiryo UI" panose="020B0604030504040204" pitchFamily="50" charset="-128"/>
                <a:ea typeface="Meiryo UI" panose="020B0604030504040204" pitchFamily="50" charset="-128"/>
              </a:rPr>
              <a:t>Wallet</a:t>
            </a:r>
            <a:r>
              <a:rPr lang="ja-JP" altLang="en-US" sz="1400" dirty="0">
                <a:latin typeface="Meiryo UI" panose="020B0604030504040204" pitchFamily="50" charset="-128"/>
                <a:ea typeface="Meiryo UI" panose="020B0604030504040204" pitchFamily="50" charset="-128"/>
              </a:rPr>
              <a:t>に対するアクセス制御</a:t>
            </a:r>
            <a:endParaRPr lang="en-US" altLang="ja-JP" sz="1400" dirty="0">
              <a:latin typeface="Meiryo UI" panose="020B0604030504040204" pitchFamily="50" charset="-128"/>
              <a:ea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Wallet</a:t>
            </a:r>
            <a:r>
              <a:rPr lang="ja-JP" altLang="en-US" sz="1400" dirty="0">
                <a:latin typeface="Meiryo UI" panose="020B0604030504040204" pitchFamily="50" charset="-128"/>
                <a:ea typeface="Meiryo UI" panose="020B0604030504040204" pitchFamily="50" charset="-128"/>
              </a:rPr>
              <a:t>は認証基盤と</a:t>
            </a:r>
            <a:r>
              <a:rPr lang="en-US" altLang="ja-JP" sz="1400" dirty="0">
                <a:latin typeface="Meiryo UI" panose="020B0604030504040204" pitchFamily="50" charset="-128"/>
                <a:ea typeface="Meiryo UI" panose="020B0604030504040204" pitchFamily="50" charset="-128"/>
              </a:rPr>
              <a:t>OpenID Connect</a:t>
            </a:r>
            <a:r>
              <a:rPr lang="ja-JP" altLang="en-US" sz="1400" dirty="0">
                <a:latin typeface="Meiryo UI" panose="020B0604030504040204" pitchFamily="50" charset="-128"/>
                <a:ea typeface="Meiryo UI" panose="020B0604030504040204" pitchFamily="50" charset="-128"/>
              </a:rPr>
              <a:t>を用いて</a:t>
            </a:r>
            <a:r>
              <a:rPr lang="en-US" altLang="ja-JP" sz="1400" dirty="0">
                <a:latin typeface="Meiryo UI" panose="020B0604030504040204" pitchFamily="50" charset="-128"/>
                <a:ea typeface="Meiryo UI" panose="020B0604030504040204" pitchFamily="50" charset="-128"/>
              </a:rPr>
              <a:t>ID</a:t>
            </a:r>
            <a:r>
              <a:rPr lang="ja-JP" altLang="en-US" sz="1400" dirty="0">
                <a:latin typeface="Meiryo UI" panose="020B0604030504040204" pitchFamily="50" charset="-128"/>
                <a:ea typeface="Meiryo UI" panose="020B0604030504040204" pitchFamily="50" charset="-128"/>
              </a:rPr>
              <a:t>トークンを取得し、ユーザーの認証を行う。</a:t>
            </a:r>
          </a:p>
          <a:p>
            <a:pPr lvl="1"/>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※PoC</a:t>
            </a:r>
            <a:r>
              <a:rPr lang="ja-JP" altLang="en-US" sz="1400" dirty="0">
                <a:latin typeface="Meiryo UI" panose="020B0604030504040204" pitchFamily="50" charset="-128"/>
                <a:ea typeface="Meiryo UI" panose="020B0604030504040204" pitchFamily="50" charset="-128"/>
              </a:rPr>
              <a:t>では、認証基盤として</a:t>
            </a:r>
            <a:r>
              <a:rPr lang="en-US" altLang="ja-JP" sz="1400" dirty="0">
                <a:latin typeface="Meiryo UI" panose="020B0604030504040204" pitchFamily="50" charset="-128"/>
                <a:ea typeface="Meiryo UI" panose="020B0604030504040204" pitchFamily="50" charset="-128"/>
              </a:rPr>
              <a:t>Azure AD B2C</a:t>
            </a:r>
            <a:r>
              <a:rPr lang="ja-JP" altLang="en-US" sz="1400" dirty="0">
                <a:latin typeface="Meiryo UI" panose="020B0604030504040204" pitchFamily="50" charset="-128"/>
                <a:ea typeface="Meiryo UI" panose="020B0604030504040204" pitchFamily="50" charset="-128"/>
              </a:rPr>
              <a:t>を用いる。</a:t>
            </a:r>
            <a:endParaRPr lang="en-US" altLang="ja-JP" sz="1400" dirty="0">
              <a:latin typeface="Meiryo UI" panose="020B0604030504040204" pitchFamily="50" charset="-128"/>
              <a:ea typeface="Meiryo UI" panose="020B0604030504040204" pitchFamily="50" charset="-128"/>
            </a:endParaRPr>
          </a:p>
          <a:p>
            <a:pPr lvl="1"/>
            <a:r>
              <a:rPr lang="ja-JP" altLang="en-US">
                <a:latin typeface="Meiryo UI"/>
                <a:ea typeface="Meiryo UI"/>
              </a:rPr>
              <a:t>・ </a:t>
            </a:r>
            <a:r>
              <a:rPr lang="ja-JP" altLang="en-US" sz="1400">
                <a:latin typeface="Meiryo UI"/>
                <a:ea typeface="Meiryo UI"/>
              </a:rPr>
              <a:t>証明書</a:t>
            </a:r>
            <a:r>
              <a:rPr lang="en-US" altLang="ja-JP" sz="1400" dirty="0">
                <a:latin typeface="Meiryo UI"/>
                <a:ea typeface="Meiryo UI"/>
              </a:rPr>
              <a:t>VC</a:t>
            </a:r>
            <a:r>
              <a:rPr lang="ja-JP" altLang="en-US" sz="1400">
                <a:latin typeface="Meiryo UI"/>
                <a:ea typeface="Meiryo UI"/>
              </a:rPr>
              <a:t>に対するアクセス制御</a:t>
            </a:r>
            <a:endParaRPr lang="ja-JP" altLang="en-US">
              <a:cs typeface="Arial"/>
            </a:endParaRPr>
          </a:p>
          <a:p>
            <a:pPr lvl="1"/>
            <a:r>
              <a:rPr lang="ja-JP" altLang="en-US" sz="1400">
                <a:latin typeface="Arial"/>
                <a:ea typeface="Meiryo UI"/>
                <a:cs typeface="Arial"/>
              </a:rPr>
              <a:t>  </a:t>
            </a:r>
            <a:r>
              <a:rPr lang="ja-JP" sz="1400">
                <a:latin typeface="Arial"/>
                <a:ea typeface="Meiryo UI"/>
                <a:cs typeface="Arial"/>
              </a:rPr>
              <a:t>法</a:t>
            </a:r>
            <a:r>
              <a:rPr lang="ja-JP" altLang="en-US" sz="1400">
                <a:latin typeface="Arial"/>
                <a:ea typeface="Meiryo UI"/>
                <a:cs typeface="Arial"/>
              </a:rPr>
              <a:t>人</a:t>
            </a:r>
            <a:r>
              <a:rPr lang="en-US" altLang="ja-JP" sz="1400" dirty="0">
                <a:latin typeface="Arial"/>
                <a:ea typeface="Meiryo UI"/>
                <a:cs typeface="Arial"/>
              </a:rPr>
              <a:t>wallet</a:t>
            </a:r>
            <a:r>
              <a:rPr lang="ja-JP" altLang="en-US" sz="1400">
                <a:latin typeface="Arial"/>
                <a:ea typeface="Meiryo UI"/>
                <a:cs typeface="Arial"/>
              </a:rPr>
              <a:t>内に保存されている証明書</a:t>
            </a:r>
            <a:r>
              <a:rPr lang="en-US" altLang="ja-JP" sz="1400" dirty="0">
                <a:latin typeface="Arial"/>
                <a:ea typeface="Meiryo UI"/>
                <a:cs typeface="Arial"/>
              </a:rPr>
              <a:t>VC</a:t>
            </a:r>
            <a:r>
              <a:rPr lang="ja-JP" altLang="en-US" sz="1400">
                <a:latin typeface="Arial"/>
                <a:ea typeface="Meiryo UI"/>
                <a:cs typeface="Arial"/>
              </a:rPr>
              <a:t>は</a:t>
            </a:r>
            <a:r>
              <a:rPr lang="ja-JP" sz="1400">
                <a:latin typeface="Arial"/>
                <a:ea typeface="Meiryo UI"/>
                <a:cs typeface="Arial"/>
              </a:rPr>
              <a:t>認証</a:t>
            </a:r>
            <a:r>
              <a:rPr lang="ja-JP" altLang="en-US" sz="1400">
                <a:latin typeface="Arial"/>
                <a:ea typeface="Meiryo UI"/>
                <a:cs typeface="Arial"/>
              </a:rPr>
              <a:t>済みのユーザーのみ閲覧できる。</a:t>
            </a:r>
          </a:p>
          <a:p>
            <a:pPr lvl="1"/>
            <a:r>
              <a:rPr lang="ja-JP" altLang="en-US" sz="1400">
                <a:latin typeface="Arial"/>
                <a:ea typeface="Meiryo UI"/>
                <a:cs typeface="Arial"/>
              </a:rPr>
              <a:t>  また、新しい証明書VCも認証済みのユーザーのみ保存することができる。</a:t>
            </a:r>
            <a:endParaRPr lang="ja-JP" altLang="en-US" sz="1400" dirty="0">
              <a:latin typeface="Arial"/>
              <a:ea typeface="Meiryo UI"/>
              <a:cs typeface="Arial"/>
            </a:endParaRPr>
          </a:p>
        </p:txBody>
      </p:sp>
    </p:spTree>
    <p:extLst>
      <p:ext uri="{BB962C8B-B14F-4D97-AF65-F5344CB8AC3E}">
        <p14:creationId xmlns:p14="http://schemas.microsoft.com/office/powerpoint/2010/main" val="53084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044047" y="1366713"/>
            <a:ext cx="7817906" cy="5451749"/>
          </a:xfrm>
          <a:prstGeom prst="rect">
            <a:avLst/>
          </a:prstGeom>
        </p:spPr>
        <p:txBody>
          <a:bodyPr wrap="square">
            <a:spAutoFit/>
          </a:bodyPr>
          <a:lstStyle/>
          <a:p>
            <a:pPr>
              <a:lnSpc>
                <a:spcPts val="1300"/>
              </a:lnSpc>
            </a:pPr>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はじめに</a:t>
            </a:r>
            <a:endParaRPr lang="en-US" altLang="ja-JP" sz="1800" dirty="0">
              <a:latin typeface="Meiryo UI" panose="020B0604030504040204" pitchFamily="50" charset="-128"/>
              <a:ea typeface="Meiryo UI" panose="020B0604030504040204" pitchFamily="50" charset="-128"/>
            </a:endParaRPr>
          </a:p>
          <a:p>
            <a:pPr>
              <a:lnSpc>
                <a:spcPts val="1300"/>
              </a:lnSpc>
            </a:pPr>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機能に関する事項</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2.1 </a:t>
            </a:r>
            <a:r>
              <a:rPr lang="ja-JP" altLang="en-US" sz="1800" dirty="0">
                <a:latin typeface="Meiryo UI" panose="020B0604030504040204" pitchFamily="50" charset="-128"/>
                <a:ea typeface="Meiryo UI" panose="020B0604030504040204" pitchFamily="50" charset="-128"/>
              </a:rPr>
              <a:t>機能一覧</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2.2 </a:t>
            </a:r>
            <a:r>
              <a:rPr lang="ja-JP" altLang="en-US" sz="1800" dirty="0">
                <a:latin typeface="Meiryo UI" panose="020B0604030504040204" pitchFamily="50" charset="-128"/>
                <a:ea typeface="Meiryo UI" panose="020B0604030504040204" pitchFamily="50" charset="-128"/>
              </a:rPr>
              <a:t>業務フロー</a:t>
            </a:r>
            <a:endParaRPr lang="en-US" altLang="ja-JP" sz="1800" dirty="0">
              <a:latin typeface="Meiryo UI" panose="020B0604030504040204" pitchFamily="50" charset="-128"/>
              <a:ea typeface="Meiryo UI" panose="020B0604030504040204" pitchFamily="50" charset="-128"/>
            </a:endParaRPr>
          </a:p>
          <a:p>
            <a:pPr>
              <a:lnSpc>
                <a:spcPts val="1300"/>
              </a:lnSpc>
            </a:pPr>
            <a:r>
              <a:rPr lang="en-US" altLang="ja-JP" sz="1800" dirty="0">
                <a:latin typeface="Meiryo UI" panose="020B0604030504040204" pitchFamily="50" charset="-128"/>
                <a:ea typeface="Meiryo UI" panose="020B0604030504040204" pitchFamily="50" charset="-128"/>
              </a:rPr>
              <a:t>3. </a:t>
            </a:r>
            <a:r>
              <a:rPr lang="ja-JP" altLang="en-US" sz="1800" dirty="0">
                <a:latin typeface="Meiryo UI" panose="020B0604030504040204" pitchFamily="50" charset="-128"/>
                <a:ea typeface="Meiryo UI" panose="020B0604030504040204" pitchFamily="50" charset="-128"/>
              </a:rPr>
              <a:t>画面に関する事項</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3.1 </a:t>
            </a:r>
            <a:r>
              <a:rPr lang="ja-JP" altLang="en-US" sz="1800" dirty="0">
                <a:latin typeface="Meiryo UI" panose="020B0604030504040204" pitchFamily="50" charset="-128"/>
                <a:ea typeface="Meiryo UI" panose="020B0604030504040204" pitchFamily="50" charset="-128"/>
              </a:rPr>
              <a:t>画面一覧</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3.2 </a:t>
            </a:r>
            <a:r>
              <a:rPr lang="ja-JP" altLang="en-US" sz="1800" dirty="0">
                <a:latin typeface="Meiryo UI" panose="020B0604030504040204" pitchFamily="50" charset="-128"/>
                <a:ea typeface="Meiryo UI" panose="020B0604030504040204" pitchFamily="50" charset="-128"/>
              </a:rPr>
              <a:t>画面イメージ</a:t>
            </a:r>
            <a:endParaRPr lang="en-US" altLang="ja-JP" sz="1800" dirty="0">
              <a:latin typeface="Meiryo UI" panose="020B0604030504040204" pitchFamily="50" charset="-128"/>
              <a:ea typeface="Meiryo UI" panose="020B0604030504040204" pitchFamily="50" charset="-128"/>
            </a:endParaRPr>
          </a:p>
          <a:p>
            <a:pPr>
              <a:lnSpc>
                <a:spcPts val="1300"/>
              </a:lnSpc>
            </a:pPr>
            <a:r>
              <a:rPr lang="en-US" altLang="ja-JP" sz="1800" dirty="0">
                <a:latin typeface="Meiryo UI" panose="020B0604030504040204" pitchFamily="50" charset="-128"/>
                <a:ea typeface="Meiryo UI" panose="020B0604030504040204" pitchFamily="50" charset="-128"/>
              </a:rPr>
              <a:t>4</a:t>
            </a:r>
            <a:r>
              <a:rPr lang="ja-JP" altLang="en-US" sz="1800" dirty="0">
                <a:latin typeface="Meiryo UI" panose="020B0604030504040204" pitchFamily="50" charset="-128"/>
                <a:ea typeface="Meiryo UI" panose="020B0604030504040204" pitchFamily="50" charset="-128"/>
              </a:rPr>
              <a:t>．データに関する事項</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4.1 </a:t>
            </a:r>
            <a:r>
              <a:rPr lang="ja-JP" altLang="en-US" sz="1800" dirty="0">
                <a:latin typeface="Meiryo UI" panose="020B0604030504040204" pitchFamily="50" charset="-128"/>
                <a:ea typeface="Meiryo UI" panose="020B0604030504040204" pitchFamily="50" charset="-128"/>
              </a:rPr>
              <a:t>データ一覧</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4.2 </a:t>
            </a:r>
            <a:r>
              <a:rPr lang="ja-JP" altLang="en-US" sz="1800" dirty="0">
                <a:latin typeface="Meiryo UI" panose="020B0604030504040204" pitchFamily="50" charset="-128"/>
                <a:ea typeface="Meiryo UI" panose="020B0604030504040204" pitchFamily="50" charset="-128"/>
              </a:rPr>
              <a:t>データ定義</a:t>
            </a:r>
            <a:endParaRPr lang="en-US" altLang="ja-JP" sz="1800" dirty="0">
              <a:latin typeface="Meiryo UI" panose="020B0604030504040204" pitchFamily="50" charset="-128"/>
              <a:ea typeface="Meiryo UI" panose="020B0604030504040204" pitchFamily="50" charset="-128"/>
            </a:endParaRPr>
          </a:p>
          <a:p>
            <a:pPr>
              <a:lnSpc>
                <a:spcPts val="1300"/>
              </a:lnSpc>
            </a:pPr>
            <a:r>
              <a:rPr lang="en-US" altLang="ja-JP" sz="1800" dirty="0">
                <a:latin typeface="Meiryo UI" panose="020B0604030504040204" pitchFamily="50" charset="-128"/>
                <a:ea typeface="Meiryo UI" panose="020B0604030504040204" pitchFamily="50" charset="-128"/>
              </a:rPr>
              <a:t>5</a:t>
            </a:r>
            <a:r>
              <a:rPr lang="ja-JP" altLang="en-US" sz="1800" dirty="0">
                <a:latin typeface="Meiryo UI" panose="020B0604030504040204" pitchFamily="50" charset="-128"/>
                <a:ea typeface="Meiryo UI" panose="020B0604030504040204" pitchFamily="50" charset="-128"/>
              </a:rPr>
              <a:t>．システム方式・構成に関する事項</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5.1 </a:t>
            </a:r>
            <a:r>
              <a:rPr lang="ja-JP" altLang="en-US" sz="1800" dirty="0">
                <a:latin typeface="Meiryo UI" panose="020B0604030504040204" pitchFamily="50" charset="-128"/>
                <a:ea typeface="Meiryo UI" panose="020B0604030504040204" pitchFamily="50" charset="-128"/>
              </a:rPr>
              <a:t>システム方式に関する事項		</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5.1.1 </a:t>
            </a:r>
            <a:r>
              <a:rPr lang="ja-JP" altLang="en-US" sz="1800" dirty="0">
                <a:latin typeface="Meiryo UI" panose="020B0604030504040204" pitchFamily="50" charset="-128"/>
                <a:ea typeface="Meiryo UI" panose="020B0604030504040204" pitchFamily="50" charset="-128"/>
              </a:rPr>
              <a:t>システムの利用者の種類・ユーザビリティ</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5.1.2 </a:t>
            </a:r>
            <a:r>
              <a:rPr lang="ja-JP" altLang="en-US" sz="1800" dirty="0">
                <a:latin typeface="Meiryo UI" panose="020B0604030504040204" pitchFamily="50" charset="-128"/>
                <a:ea typeface="Meiryo UI" panose="020B0604030504040204" pitchFamily="50" charset="-128"/>
              </a:rPr>
              <a:t>情報セキュリティ</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5.2 </a:t>
            </a:r>
            <a:r>
              <a:rPr lang="ja-JP" altLang="en-US" sz="1800" dirty="0">
                <a:latin typeface="Meiryo UI" panose="020B0604030504040204" pitchFamily="50" charset="-128"/>
                <a:ea typeface="Meiryo UI" panose="020B0604030504040204" pitchFamily="50" charset="-128"/>
              </a:rPr>
              <a:t>システム構成に関する事項</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5.2.1 </a:t>
            </a:r>
            <a:r>
              <a:rPr lang="ja-JP" altLang="en-US" sz="1800" dirty="0">
                <a:latin typeface="Meiryo UI" panose="020B0604030504040204" pitchFamily="50" charset="-128"/>
                <a:ea typeface="Meiryo UI" panose="020B0604030504040204" pitchFamily="50" charset="-128"/>
              </a:rPr>
              <a:t>システム全体構成図</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5.2.2 </a:t>
            </a:r>
            <a:r>
              <a:rPr lang="ja-JP" altLang="en-US" sz="1800" dirty="0">
                <a:latin typeface="Meiryo UI" panose="020B0604030504040204" pitchFamily="50" charset="-128"/>
                <a:ea typeface="Meiryo UI" panose="020B0604030504040204" pitchFamily="50" charset="-128"/>
              </a:rPr>
              <a:t>稼働環境情報</a:t>
            </a:r>
          </a:p>
          <a:p>
            <a:pPr>
              <a:lnSpc>
                <a:spcPts val="1300"/>
              </a:lnSpc>
            </a:pPr>
            <a:endParaRPr lang="en-US" altLang="ja-JP" sz="1800" dirty="0">
              <a:latin typeface="Meiryo UI" panose="020B0604030504040204" pitchFamily="50" charset="-128"/>
              <a:ea typeface="Meiryo UI" panose="020B0604030504040204" pitchFamily="50" charset="-128"/>
            </a:endParaRP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a:lnSpc>
                <a:spcPct val="100000"/>
              </a:lnSpc>
            </a:pPr>
            <a:r>
              <a:rPr lang="ja-JP" altLang="en-US" b="0" kern="0" dirty="0"/>
              <a:t>目次</a:t>
            </a:r>
            <a:endParaRPr kumimoji="1" lang="ja-JP" altLang="en-US" sz="2000" b="0" kern="0" dirty="0"/>
          </a:p>
        </p:txBody>
      </p:sp>
    </p:spTree>
    <p:extLst>
      <p:ext uri="{BB962C8B-B14F-4D97-AF65-F5344CB8AC3E}">
        <p14:creationId xmlns:p14="http://schemas.microsoft.com/office/powerpoint/2010/main" val="611538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19</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5. </a:t>
            </a:r>
            <a:r>
              <a:rPr lang="ja-JP" altLang="en-US" b="0" kern="0" dirty="0">
                <a:latin typeface="Meiryo UI" panose="020B0604030504040204" pitchFamily="50" charset="-128"/>
                <a:ea typeface="Meiryo UI" panose="020B0604030504040204" pitchFamily="50" charset="-128"/>
              </a:rPr>
              <a:t>システム方式・構成に関する事項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5.1</a:t>
            </a:r>
            <a:r>
              <a:rPr kumimoji="1" lang="ja-JP" altLang="en-US" sz="1800" b="0" kern="0" dirty="0">
                <a:latin typeface="Meiryo UI" panose="020B0604030504040204" pitchFamily="50" charset="-128"/>
                <a:ea typeface="Meiryo UI" panose="020B0604030504040204" pitchFamily="50" charset="-128"/>
              </a:rPr>
              <a:t>　システム方式に関する事項</a:t>
            </a:r>
          </a:p>
        </p:txBody>
      </p:sp>
      <p:sp>
        <p:nvSpPr>
          <p:cNvPr id="4" name="テキスト ボックス 3">
            <a:extLst>
              <a:ext uri="{FF2B5EF4-FFF2-40B4-BE49-F238E27FC236}">
                <a16:creationId xmlns:a16="http://schemas.microsoft.com/office/drawing/2014/main" id="{72E52D28-8D1B-4493-AAEF-C2FB61CF0DD5}"/>
              </a:ext>
            </a:extLst>
          </p:cNvPr>
          <p:cNvSpPr txBox="1"/>
          <p:nvPr/>
        </p:nvSpPr>
        <p:spPr>
          <a:xfrm>
            <a:off x="394175" y="1052670"/>
            <a:ext cx="9239475" cy="3504549"/>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en-US" altLang="ja-JP" dirty="0"/>
              <a:t>5.1.2</a:t>
            </a:r>
            <a:r>
              <a:rPr lang="ja-JP" altLang="en-US" dirty="0"/>
              <a:t>　情報セキュリティ </a:t>
            </a:r>
            <a:r>
              <a:rPr lang="en-US" altLang="ja-JP" sz="1600" dirty="0">
                <a:latin typeface="Meiryo UI" panose="020B0604030504040204" pitchFamily="50" charset="-128"/>
                <a:ea typeface="Meiryo UI" panose="020B0604030504040204" pitchFamily="50" charset="-128"/>
              </a:rPr>
              <a:t>( 2/2 )</a:t>
            </a:r>
            <a:endParaRPr lang="en-US" altLang="ja-JP" dirty="0"/>
          </a:p>
          <a:p>
            <a:endParaRPr lang="en-US" altLang="ja-JP" dirty="0"/>
          </a:p>
          <a:p>
            <a:r>
              <a:rPr lang="ja-JP" altLang="en-US" dirty="0"/>
              <a:t>■ 完全性</a:t>
            </a:r>
            <a:endParaRPr lang="en-US" altLang="ja-JP" dirty="0"/>
          </a:p>
          <a:p>
            <a:pPr lvl="1"/>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VC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の真正性の仕組み</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latin typeface="Meiryo UI" panose="020B0604030504040204" pitchFamily="50" charset="-128"/>
                <a:ea typeface="Meiryo UI" panose="020B0604030504040204" pitchFamily="50" charset="-128"/>
              </a:rPr>
              <a:t>　デジタル署名された各種証明書</a:t>
            </a:r>
            <a:r>
              <a:rPr kumimoji="1" lang="en-US" altLang="ja-JP" sz="1400" dirty="0">
                <a:latin typeface="Meiryo UI" panose="020B0604030504040204" pitchFamily="50" charset="-128"/>
                <a:ea typeface="Meiryo UI" panose="020B0604030504040204" pitchFamily="50" charset="-128"/>
              </a:rPr>
              <a:t>VC</a:t>
            </a:r>
            <a:r>
              <a:rPr kumimoji="1" lang="ja-JP" altLang="en-US" sz="1400" dirty="0">
                <a:latin typeface="Meiryo UI" panose="020B0604030504040204" pitchFamily="50" charset="-128"/>
                <a:ea typeface="Meiryo UI" panose="020B0604030504040204" pitchFamily="50" charset="-128"/>
              </a:rPr>
              <a:t>は、分散型デジタル</a:t>
            </a:r>
            <a:r>
              <a:rPr kumimoji="1" lang="en-US" altLang="ja-JP" sz="1400" dirty="0">
                <a:latin typeface="Meiryo UI" panose="020B0604030504040204" pitchFamily="50" charset="-128"/>
                <a:ea typeface="Meiryo UI" panose="020B0604030504040204" pitchFamily="50" charset="-128"/>
              </a:rPr>
              <a:t>ID</a:t>
            </a:r>
            <a:r>
              <a:rPr kumimoji="1" lang="ja-JP" altLang="en-US" sz="1400" dirty="0">
                <a:latin typeface="Meiryo UI" panose="020B0604030504040204" pitchFamily="50" charset="-128"/>
                <a:ea typeface="Meiryo UI" panose="020B0604030504040204" pitchFamily="50" charset="-128"/>
              </a:rPr>
              <a:t>システムに登録された公開鍵を含む情報を参照して</a:t>
            </a:r>
            <a:endParaRPr kumimoji="1" lang="en-US" altLang="ja-JP" sz="1400" dirty="0">
              <a:latin typeface="Meiryo UI" panose="020B0604030504040204" pitchFamily="50" charset="-128"/>
              <a:ea typeface="Meiryo UI" panose="020B0604030504040204" pitchFamily="50" charset="-128"/>
            </a:endParaRPr>
          </a:p>
          <a:p>
            <a:pPr lvl="1"/>
            <a:r>
              <a:rPr kumimoji="1" lang="ja-JP" altLang="en-US" sz="1400" dirty="0">
                <a:latin typeface="Meiryo UI" panose="020B0604030504040204" pitchFamily="50" charset="-128"/>
                <a:ea typeface="Meiryo UI" panose="020B0604030504040204" pitchFamily="50" charset="-128"/>
              </a:rPr>
              <a:t>　正当性を検証する。</a:t>
            </a:r>
            <a:endParaRPr lang="en-US" altLang="ja-JP" dirty="0">
              <a:latin typeface="Meiryo UI" panose="020B0604030504040204" pitchFamily="50" charset="-128"/>
              <a:ea typeface="Meiryo UI" panose="020B0604030504040204" pitchFamily="50" charset="-128"/>
            </a:endParaRPr>
          </a:p>
          <a:p>
            <a:r>
              <a:rPr lang="ja-JP" altLang="en-US" dirty="0"/>
              <a:t>■ 可用性</a:t>
            </a:r>
            <a:endParaRPr lang="en-US" altLang="ja-JP" dirty="0"/>
          </a:p>
          <a:p>
            <a:pPr lvl="1"/>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Azure</a:t>
            </a:r>
            <a:r>
              <a:rPr lang="ja-JP" altLang="en-US" sz="1400" dirty="0">
                <a:latin typeface="Meiryo UI" panose="020B0604030504040204" pitchFamily="50" charset="-128"/>
                <a:ea typeface="Meiryo UI" panose="020B0604030504040204" pitchFamily="50" charset="-128"/>
              </a:rPr>
              <a:t>上の</a:t>
            </a:r>
            <a:r>
              <a:rPr kumimoji="1" lang="ja-JP" altLang="en-US" sz="1400" dirty="0">
                <a:latin typeface="Meiryo UI" panose="020B0604030504040204" pitchFamily="50" charset="-128"/>
                <a:ea typeface="Meiryo UI" panose="020B0604030504040204" pitchFamily="50" charset="-128"/>
              </a:rPr>
              <a:t>証明書</a:t>
            </a:r>
            <a:r>
              <a:rPr kumimoji="1" lang="ja-JP" altLang="en-US" sz="1400" dirty="0">
                <a:latin typeface="Meiryo UI" panose="020B0604030504040204" pitchFamily="50" charset="-128"/>
                <a:ea typeface="Meiryo UI" panose="020B0604030504040204" pitchFamily="50" charset="-128"/>
                <a:cs typeface="メイリオ" panose="020B0604030504040204" pitchFamily="50" charset="-128"/>
              </a:rPr>
              <a:t>発行サイト</a:t>
            </a:r>
            <a:r>
              <a:rPr lang="ja-JP" altLang="en-US" sz="1400" dirty="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証明書</a:t>
            </a:r>
            <a:r>
              <a:rPr kumimoji="1" lang="ja-JP" altLang="en-US" sz="1400" dirty="0">
                <a:latin typeface="Meiryo UI" panose="020B0604030504040204" pitchFamily="50" charset="-128"/>
                <a:ea typeface="Meiryo UI" panose="020B0604030504040204" pitchFamily="50" charset="-128"/>
                <a:cs typeface="メイリオ" panose="020B0604030504040204" pitchFamily="50" charset="-128"/>
              </a:rPr>
              <a:t>検証サイトの構成</a:t>
            </a:r>
            <a:endParaRPr kumimoji="1" lang="en-US" altLang="ja-JP" sz="1400" dirty="0">
              <a:latin typeface="Meiryo UI" panose="020B0604030504040204" pitchFamily="50" charset="-128"/>
              <a:ea typeface="Meiryo UI" panose="020B0604030504040204" pitchFamily="50" charset="-128"/>
              <a:cs typeface="メイリオ" panose="020B0604030504040204" pitchFamily="50" charset="-128"/>
            </a:endParaRPr>
          </a:p>
          <a:p>
            <a:pPr lvl="1"/>
            <a:r>
              <a:rPr kumimoji="1" lang="ja-JP" altLang="en-US" sz="1400" dirty="0">
                <a:latin typeface="Meiryo UI" panose="020B0604030504040204" pitchFamily="50" charset="-128"/>
                <a:ea typeface="Meiryo UI" panose="020B0604030504040204" pitchFamily="50" charset="-128"/>
                <a:cs typeface="メイリオ" panose="020B0604030504040204" pitchFamily="50" charset="-128"/>
              </a:rPr>
              <a:t>　</a:t>
            </a:r>
            <a:r>
              <a:rPr kumimoji="1" lang="en-US" altLang="ja-JP" sz="1400" dirty="0">
                <a:latin typeface="Meiryo UI" panose="020B0604030504040204" pitchFamily="50" charset="-128"/>
                <a:ea typeface="Meiryo UI" panose="020B0604030504040204" pitchFamily="50" charset="-128"/>
                <a:cs typeface="メイリオ"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メイリオ" panose="020B0604030504040204" pitchFamily="50" charset="-128"/>
              </a:rPr>
              <a:t>のため、シングル構成で作成しているため、冗長化構成でない。</a:t>
            </a:r>
            <a:endParaRPr kumimoji="1" lang="en-US" altLang="ja-JP" sz="1400" dirty="0">
              <a:latin typeface="Meiryo UI" panose="020B0604030504040204" pitchFamily="50" charset="-128"/>
              <a:ea typeface="Meiryo UI" panose="020B0604030504040204" pitchFamily="50" charset="-128"/>
              <a:cs typeface="メイリオ" panose="020B0604030504040204" pitchFamily="50" charset="-128"/>
            </a:endParaRPr>
          </a:p>
          <a:p>
            <a:pPr lvl="1"/>
            <a:r>
              <a:rPr kumimoji="1" lang="ja-JP" altLang="en-US" sz="1400" dirty="0">
                <a:latin typeface="Meiryo UI" panose="020B0604030504040204" pitchFamily="50" charset="-128"/>
                <a:ea typeface="Meiryo UI" panose="020B0604030504040204" pitchFamily="50" charset="-128"/>
                <a:cs typeface="メイリオ" panose="020B0604030504040204" pitchFamily="50" charset="-128"/>
              </a:rPr>
              <a:t>　</a:t>
            </a:r>
            <a:r>
              <a:rPr kumimoji="1" lang="en-US" altLang="ja-JP" sz="1400"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メイリオ" panose="020B0604030504040204" pitchFamily="50" charset="-128"/>
              </a:rPr>
              <a:t> 実運用の際は、サブ機・ロードバランサー等を用意し冗長化構成とするべきである。</a:t>
            </a:r>
            <a:endParaRPr kumimoji="1" lang="en-US" altLang="ja-JP" sz="1400"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09803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20</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5. </a:t>
            </a:r>
            <a:r>
              <a:rPr lang="ja-JP" altLang="en-US" b="0" kern="0" dirty="0">
                <a:latin typeface="Meiryo UI" panose="020B0604030504040204" pitchFamily="50" charset="-128"/>
                <a:ea typeface="Meiryo UI" panose="020B0604030504040204" pitchFamily="50" charset="-128"/>
              </a:rPr>
              <a:t>システム方式・構成に関する事項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5.2</a:t>
            </a:r>
            <a:r>
              <a:rPr kumimoji="1" lang="ja-JP" altLang="en-US" sz="1800" b="0" kern="0" dirty="0">
                <a:latin typeface="Meiryo UI" panose="020B0604030504040204" pitchFamily="50" charset="-128"/>
                <a:ea typeface="Meiryo UI" panose="020B0604030504040204" pitchFamily="50" charset="-128"/>
              </a:rPr>
              <a:t>　システム方式に関する事項</a:t>
            </a:r>
          </a:p>
        </p:txBody>
      </p:sp>
      <p:sp>
        <p:nvSpPr>
          <p:cNvPr id="4" name="テキスト ボックス 3">
            <a:extLst>
              <a:ext uri="{FF2B5EF4-FFF2-40B4-BE49-F238E27FC236}">
                <a16:creationId xmlns:a16="http://schemas.microsoft.com/office/drawing/2014/main" id="{72E52D28-8D1B-4493-AAEF-C2FB61CF0DD5}"/>
              </a:ext>
            </a:extLst>
          </p:cNvPr>
          <p:cNvSpPr txBox="1"/>
          <p:nvPr/>
        </p:nvSpPr>
        <p:spPr>
          <a:xfrm>
            <a:off x="394175" y="1052670"/>
            <a:ext cx="9239475" cy="335989"/>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en-US" altLang="ja-JP" dirty="0"/>
              <a:t>5.2.1</a:t>
            </a:r>
            <a:r>
              <a:rPr lang="ja-JP" altLang="en-US" dirty="0"/>
              <a:t>　システム全体構成図</a:t>
            </a:r>
          </a:p>
        </p:txBody>
      </p:sp>
      <p:sp>
        <p:nvSpPr>
          <p:cNvPr id="48" name="テキスト ボックス 47">
            <a:extLst>
              <a:ext uri="{FF2B5EF4-FFF2-40B4-BE49-F238E27FC236}">
                <a16:creationId xmlns:a16="http://schemas.microsoft.com/office/drawing/2014/main" id="{C95F5BAF-8064-4B23-8142-8B1F9DB7C4D1}"/>
              </a:ext>
            </a:extLst>
          </p:cNvPr>
          <p:cNvSpPr txBox="1"/>
          <p:nvPr/>
        </p:nvSpPr>
        <p:spPr>
          <a:xfrm>
            <a:off x="5826069" y="3890432"/>
            <a:ext cx="759984" cy="832890"/>
          </a:xfrm>
          <a:prstGeom prst="rect">
            <a:avLst/>
          </a:prstGeom>
          <a:noFill/>
          <a:ln>
            <a:solidFill>
              <a:schemeClr val="accent1"/>
            </a:solidFill>
          </a:ln>
        </p:spPr>
        <p:txBody>
          <a:bodyPr wrap="square" tIns="72000" bIns="72000" rtlCol="0">
            <a:noAutofit/>
          </a:bodyPr>
          <a:lstStyle/>
          <a:p>
            <a:pPr algn="ct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43" name="四角形: 角を丸くする 42">
            <a:extLst>
              <a:ext uri="{FF2B5EF4-FFF2-40B4-BE49-F238E27FC236}">
                <a16:creationId xmlns:a16="http://schemas.microsoft.com/office/drawing/2014/main" id="{B46F7D51-047E-474E-836E-2FE6D8AA988D}"/>
              </a:ext>
            </a:extLst>
          </p:cNvPr>
          <p:cNvSpPr/>
          <p:nvPr/>
        </p:nvSpPr>
        <p:spPr bwMode="auto">
          <a:xfrm>
            <a:off x="2150156" y="3593141"/>
            <a:ext cx="3613108" cy="1433276"/>
          </a:xfrm>
          <a:prstGeom prst="roundRect">
            <a:avLst/>
          </a:prstGeom>
          <a:solidFill>
            <a:schemeClr val="accent1">
              <a:lumMod val="20000"/>
              <a:lumOff val="80000"/>
              <a:alpha val="30000"/>
            </a:schemeClr>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四角形: 角を丸くする 37">
            <a:extLst>
              <a:ext uri="{FF2B5EF4-FFF2-40B4-BE49-F238E27FC236}">
                <a16:creationId xmlns:a16="http://schemas.microsoft.com/office/drawing/2014/main" id="{3C1B524E-DCB4-43AF-BF0C-4D69D018572D}"/>
              </a:ext>
            </a:extLst>
          </p:cNvPr>
          <p:cNvSpPr/>
          <p:nvPr/>
        </p:nvSpPr>
        <p:spPr bwMode="auto">
          <a:xfrm>
            <a:off x="405060" y="2230605"/>
            <a:ext cx="1638546" cy="1219810"/>
          </a:xfrm>
          <a:prstGeom prst="roundRect">
            <a:avLst/>
          </a:prstGeom>
          <a:solidFill>
            <a:schemeClr val="accent1">
              <a:lumMod val="20000"/>
              <a:lumOff val="80000"/>
              <a:alpha val="30000"/>
            </a:schemeClr>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四角形: 角を丸くする 39">
            <a:extLst>
              <a:ext uri="{FF2B5EF4-FFF2-40B4-BE49-F238E27FC236}">
                <a16:creationId xmlns:a16="http://schemas.microsoft.com/office/drawing/2014/main" id="{F56606CC-FB78-4BA3-8C23-9AD4D3C083BB}"/>
              </a:ext>
            </a:extLst>
          </p:cNvPr>
          <p:cNvSpPr/>
          <p:nvPr/>
        </p:nvSpPr>
        <p:spPr bwMode="auto">
          <a:xfrm>
            <a:off x="2144610" y="2233505"/>
            <a:ext cx="1638546" cy="1219810"/>
          </a:xfrm>
          <a:prstGeom prst="roundRect">
            <a:avLst/>
          </a:prstGeom>
          <a:solidFill>
            <a:schemeClr val="accent1">
              <a:lumMod val="20000"/>
              <a:lumOff val="80000"/>
              <a:alpha val="30000"/>
            </a:schemeClr>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四角形: 角を丸くする 40">
            <a:extLst>
              <a:ext uri="{FF2B5EF4-FFF2-40B4-BE49-F238E27FC236}">
                <a16:creationId xmlns:a16="http://schemas.microsoft.com/office/drawing/2014/main" id="{69EB95BF-4AD2-4086-9B6A-1027BD0E7CE8}"/>
              </a:ext>
            </a:extLst>
          </p:cNvPr>
          <p:cNvSpPr/>
          <p:nvPr/>
        </p:nvSpPr>
        <p:spPr bwMode="auto">
          <a:xfrm>
            <a:off x="3944860" y="2224454"/>
            <a:ext cx="2408627" cy="1213872"/>
          </a:xfrm>
          <a:prstGeom prst="roundRect">
            <a:avLst/>
          </a:prstGeom>
          <a:solidFill>
            <a:schemeClr val="accent1">
              <a:lumMod val="20000"/>
              <a:lumOff val="80000"/>
              <a:alpha val="30000"/>
            </a:schemeClr>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四角形: 角を丸くする 41">
            <a:extLst>
              <a:ext uri="{FF2B5EF4-FFF2-40B4-BE49-F238E27FC236}">
                <a16:creationId xmlns:a16="http://schemas.microsoft.com/office/drawing/2014/main" id="{5450F1F6-2CD1-48FD-BBD9-59CEE2A07D52}"/>
              </a:ext>
            </a:extLst>
          </p:cNvPr>
          <p:cNvSpPr/>
          <p:nvPr/>
        </p:nvSpPr>
        <p:spPr bwMode="auto">
          <a:xfrm>
            <a:off x="416236" y="3590239"/>
            <a:ext cx="1638546" cy="1433276"/>
          </a:xfrm>
          <a:prstGeom prst="roundRect">
            <a:avLst/>
          </a:prstGeom>
          <a:solidFill>
            <a:schemeClr val="accent1">
              <a:lumMod val="20000"/>
              <a:lumOff val="80000"/>
              <a:alpha val="30000"/>
            </a:schemeClr>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グラフィックス 7" descr="DVD プレーヤー 枠線">
            <a:extLst>
              <a:ext uri="{FF2B5EF4-FFF2-40B4-BE49-F238E27FC236}">
                <a16:creationId xmlns:a16="http://schemas.microsoft.com/office/drawing/2014/main" id="{DB46DE85-27C5-4162-A37F-5E3B811624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90" y="2010530"/>
            <a:ext cx="914400" cy="914400"/>
          </a:xfrm>
          <a:prstGeom prst="rect">
            <a:avLst/>
          </a:prstGeom>
        </p:spPr>
      </p:pic>
      <p:pic>
        <p:nvPicPr>
          <p:cNvPr id="10" name="グラフィックス 9" descr="スマート フォン 枠線">
            <a:extLst>
              <a:ext uri="{FF2B5EF4-FFF2-40B4-BE49-F238E27FC236}">
                <a16:creationId xmlns:a16="http://schemas.microsoft.com/office/drawing/2014/main" id="{82987348-A90D-4C67-8153-29CDB1D1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24258" y="2564041"/>
            <a:ext cx="914400" cy="914400"/>
          </a:xfrm>
          <a:prstGeom prst="rect">
            <a:avLst/>
          </a:prstGeom>
        </p:spPr>
      </p:pic>
      <p:sp>
        <p:nvSpPr>
          <p:cNvPr id="11" name="テキスト ボックス 10">
            <a:extLst>
              <a:ext uri="{FF2B5EF4-FFF2-40B4-BE49-F238E27FC236}">
                <a16:creationId xmlns:a16="http://schemas.microsoft.com/office/drawing/2014/main" id="{E4ABC6AA-D287-48B4-9A88-EDDD5D6BDDB2}"/>
              </a:ext>
            </a:extLst>
          </p:cNvPr>
          <p:cNvSpPr txBox="1"/>
          <p:nvPr/>
        </p:nvSpPr>
        <p:spPr>
          <a:xfrm>
            <a:off x="385035" y="2724177"/>
            <a:ext cx="1950168" cy="481670"/>
          </a:xfrm>
          <a:prstGeom prst="rect">
            <a:avLst/>
          </a:prstGeom>
          <a:noFill/>
        </p:spPr>
        <p:txBody>
          <a:bodyPr wrap="square" rtlCol="0">
            <a:spAutoFit/>
          </a:bodyPr>
          <a:lstStyle/>
          <a:p>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発行サイト </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メーカー等</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p>
          <a:p>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SW</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利用</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の発行</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5" name="テキスト ボックス 14">
            <a:extLst>
              <a:ext uri="{FF2B5EF4-FFF2-40B4-BE49-F238E27FC236}">
                <a16:creationId xmlns:a16="http://schemas.microsoft.com/office/drawing/2014/main" id="{CB8E2500-92AA-4240-A184-D8A1340DCA31}"/>
              </a:ext>
            </a:extLst>
          </p:cNvPr>
          <p:cNvSpPr txBox="1"/>
          <p:nvPr/>
        </p:nvSpPr>
        <p:spPr>
          <a:xfrm>
            <a:off x="472342" y="4233393"/>
            <a:ext cx="1571264" cy="481670"/>
          </a:xfrm>
          <a:prstGeom prst="rect">
            <a:avLst/>
          </a:prstGeom>
          <a:noFill/>
        </p:spPr>
        <p:txBody>
          <a:bodyPr wrap="none" rtlCol="0">
            <a:spAutoFit/>
          </a:bodyPr>
          <a:lstStyle/>
          <a:p>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検証サイト </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税務署</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p>
          <a:p>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証明書の検証</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6" name="テキスト ボックス 15">
            <a:extLst>
              <a:ext uri="{FF2B5EF4-FFF2-40B4-BE49-F238E27FC236}">
                <a16:creationId xmlns:a16="http://schemas.microsoft.com/office/drawing/2014/main" id="{8AAF2F04-97BB-4DEF-9017-8ABBEC3EE4F2}"/>
              </a:ext>
            </a:extLst>
          </p:cNvPr>
          <p:cNvSpPr txBox="1"/>
          <p:nvPr/>
        </p:nvSpPr>
        <p:spPr>
          <a:xfrm>
            <a:off x="8396805" y="3806892"/>
            <a:ext cx="1186543" cy="481670"/>
          </a:xfrm>
          <a:prstGeom prst="rect">
            <a:avLst/>
          </a:prstGeom>
          <a:noFill/>
        </p:spPr>
        <p:txBody>
          <a:bodyPr wrap="none" rtlCol="0">
            <a:spAutoFit/>
          </a:bodyPr>
          <a:lstStyle/>
          <a:p>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個人用</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Wallet</a:t>
            </a:r>
          </a:p>
          <a:p>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事業者</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を格納</a:t>
            </a:r>
          </a:p>
        </p:txBody>
      </p:sp>
      <p:pic>
        <p:nvPicPr>
          <p:cNvPr id="17" name="グラフィックス 16" descr="ノート PC 枠線">
            <a:extLst>
              <a:ext uri="{FF2B5EF4-FFF2-40B4-BE49-F238E27FC236}">
                <a16:creationId xmlns:a16="http://schemas.microsoft.com/office/drawing/2014/main" id="{93F96E76-D658-4B8B-A1A0-A69A687CEE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24238" y="2493535"/>
            <a:ext cx="914400" cy="914400"/>
          </a:xfrm>
          <a:prstGeom prst="rect">
            <a:avLst/>
          </a:prstGeom>
        </p:spPr>
      </p:pic>
      <p:sp>
        <p:nvSpPr>
          <p:cNvPr id="19" name="テキスト ボックス 18">
            <a:extLst>
              <a:ext uri="{FF2B5EF4-FFF2-40B4-BE49-F238E27FC236}">
                <a16:creationId xmlns:a16="http://schemas.microsoft.com/office/drawing/2014/main" id="{94C4983E-61A0-4FC6-8A5D-A184ABCCD7CB}"/>
              </a:ext>
            </a:extLst>
          </p:cNvPr>
          <p:cNvSpPr txBox="1"/>
          <p:nvPr/>
        </p:nvSpPr>
        <p:spPr>
          <a:xfrm>
            <a:off x="6763382" y="3814630"/>
            <a:ext cx="1677254" cy="860941"/>
          </a:xfrm>
          <a:prstGeom prst="rect">
            <a:avLst/>
          </a:prstGeom>
          <a:noFill/>
        </p:spPr>
        <p:txBody>
          <a:bodyPr wrap="square" rtlCol="0">
            <a:spAutoFit/>
          </a:bodyPr>
          <a:lstStyle/>
          <a:p>
            <a:pPr>
              <a:lnSpc>
                <a:spcPct val="100000"/>
              </a:lnSpc>
            </a:pP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法人用</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Wallet</a:t>
            </a:r>
          </a:p>
          <a:p>
            <a:pPr>
              <a:lnSpc>
                <a:spcPct val="100000"/>
              </a:lnSpc>
            </a:pP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SW</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利用</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a:p>
            <a:pPr>
              <a:lnSpc>
                <a:spcPct val="50000"/>
              </a:lnSpc>
            </a:pP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工業会証明書</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a:p>
            <a:pPr>
              <a:lnSpc>
                <a:spcPct val="50000"/>
              </a:lnSpc>
            </a:pP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計画認定</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を格納 </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8" name="フローチャート: 磁気ディスク 17">
            <a:extLst>
              <a:ext uri="{FF2B5EF4-FFF2-40B4-BE49-F238E27FC236}">
                <a16:creationId xmlns:a16="http://schemas.microsoft.com/office/drawing/2014/main" id="{8B44F4B9-2ABC-42B4-8674-B2195FA13EA2}"/>
              </a:ext>
            </a:extLst>
          </p:cNvPr>
          <p:cNvSpPr/>
          <p:nvPr/>
        </p:nvSpPr>
        <p:spPr bwMode="auto">
          <a:xfrm>
            <a:off x="942079" y="6011223"/>
            <a:ext cx="8020623" cy="658227"/>
          </a:xfrm>
          <a:prstGeom prst="flowChartMagneticDisk">
            <a:avLst/>
          </a:prstGeom>
          <a:solidFill>
            <a:schemeClr val="bg1"/>
          </a:solidFill>
          <a:ln w="6350" cap="flat" cmpd="sng" algn="ctr">
            <a:solidFill>
              <a:schemeClr val="accent1">
                <a:lumMod val="50000"/>
              </a:schemeClr>
            </a:solidFill>
            <a:prstDash val="solid"/>
            <a:round/>
            <a:headEnd type="none" w="med" len="med"/>
            <a:tailEnd type="none" w="med" len="med"/>
          </a:ln>
          <a:effectLst/>
        </p:spPr>
        <p:txBody>
          <a:bodyPr lIns="36000" tIns="36000" rIns="36000" bIns="36000" rtlCol="0" anchor="ctr" anchorCtr="1"/>
          <a:lstStyle/>
          <a:p>
            <a:pPr algn="ctr" defTabSz="806340">
              <a:spcBef>
                <a:spcPct val="20000"/>
              </a:spcBef>
            </a:pPr>
            <a:r>
              <a:rPr kumimoji="1" lang="ja-JP" altLang="en-US" sz="1100" u="sng" dirty="0">
                <a:latin typeface="Meiryo UI" panose="020B0604030504040204" pitchFamily="50" charset="-128"/>
                <a:ea typeface="Meiryo UI" panose="020B0604030504040204" pitchFamily="50" charset="-128"/>
                <a:cs typeface="Meiryo UI" panose="020B0604030504040204" pitchFamily="50" charset="-128"/>
              </a:rPr>
              <a:t>分散型デジタル</a:t>
            </a:r>
            <a:r>
              <a:rPr kumimoji="1" lang="en-US" altLang="ja-JP" sz="1100" u="sng" dirty="0">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100" u="sng" dirty="0">
                <a:latin typeface="Meiryo UI" panose="020B0604030504040204" pitchFamily="50" charset="-128"/>
                <a:ea typeface="Meiryo UI" panose="020B0604030504040204" pitchFamily="50" charset="-128"/>
                <a:cs typeface="Meiryo UI" panose="020B0604030504040204" pitchFamily="50" charset="-128"/>
              </a:rPr>
              <a:t>システム</a:t>
            </a:r>
            <a:endParaRPr kumimoji="1" lang="en-US" altLang="ja-JP" sz="1100" u="sng" dirty="0">
              <a:latin typeface="Meiryo UI" panose="020B0604030504040204" pitchFamily="50" charset="-128"/>
              <a:ea typeface="Meiryo UI" panose="020B0604030504040204" pitchFamily="50" charset="-128"/>
              <a:cs typeface="Meiryo UI" panose="020B0604030504040204" pitchFamily="50" charset="-128"/>
            </a:endParaRPr>
          </a:p>
          <a:p>
            <a:pPr algn="ctr" defTabSz="806340">
              <a:spcBef>
                <a:spcPct val="20000"/>
              </a:spcBef>
            </a:pP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DID Document</a:t>
            </a: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を格納</a:t>
            </a:r>
          </a:p>
        </p:txBody>
      </p:sp>
      <p:sp>
        <p:nvSpPr>
          <p:cNvPr id="20" name="四角形: 角を丸くする 19">
            <a:extLst>
              <a:ext uri="{FF2B5EF4-FFF2-40B4-BE49-F238E27FC236}">
                <a16:creationId xmlns:a16="http://schemas.microsoft.com/office/drawing/2014/main" id="{75435F5C-1C65-4E4E-9911-6EDB25B147D9}"/>
              </a:ext>
            </a:extLst>
          </p:cNvPr>
          <p:cNvSpPr/>
          <p:nvPr/>
        </p:nvSpPr>
        <p:spPr bwMode="auto">
          <a:xfrm>
            <a:off x="184074" y="1874324"/>
            <a:ext cx="6440725" cy="3301104"/>
          </a:xfrm>
          <a:prstGeom prst="roundRect">
            <a:avLst/>
          </a:prstGeom>
          <a:no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四角形: 角を丸くする 2">
            <a:extLst>
              <a:ext uri="{FF2B5EF4-FFF2-40B4-BE49-F238E27FC236}">
                <a16:creationId xmlns:a16="http://schemas.microsoft.com/office/drawing/2014/main" id="{F4A503C3-3E20-44C1-A258-7D3140B63843}"/>
              </a:ext>
            </a:extLst>
          </p:cNvPr>
          <p:cNvSpPr/>
          <p:nvPr/>
        </p:nvSpPr>
        <p:spPr bwMode="auto">
          <a:xfrm>
            <a:off x="2456810" y="1469549"/>
            <a:ext cx="1489876" cy="667407"/>
          </a:xfrm>
          <a:prstGeom prst="roundRect">
            <a:avLst/>
          </a:prstGeom>
          <a:solidFill>
            <a:schemeClr val="bg1"/>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ctr" anchorCtr="1"/>
          <a:lstStyle/>
          <a:p>
            <a:pPr algn="ctr" defTabSz="806340">
              <a:spcBef>
                <a:spcPct val="20000"/>
              </a:spcBef>
            </a:pPr>
            <a:r>
              <a:rPr kumimoji="1" lang="en-US" altLang="ja-JP" sz="1600" b="1" dirty="0">
                <a:latin typeface="Meiryo UI" panose="020B0604030504040204" pitchFamily="50" charset="-128"/>
                <a:ea typeface="Meiryo UI" panose="020B0604030504040204" pitchFamily="50" charset="-128"/>
                <a:cs typeface="Meiryo UI" panose="020B0604030504040204" pitchFamily="50" charset="-128"/>
              </a:rPr>
              <a:t>Azure</a:t>
            </a:r>
            <a:endParaRPr kumimoji="1"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4" name="図 23">
            <a:extLst>
              <a:ext uri="{FF2B5EF4-FFF2-40B4-BE49-F238E27FC236}">
                <a16:creationId xmlns:a16="http://schemas.microsoft.com/office/drawing/2014/main" id="{425DF086-9D34-4A2D-A4E7-C958DA1300B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45449" y="5203244"/>
            <a:ext cx="613882" cy="613882"/>
          </a:xfrm>
          <a:prstGeom prst="rect">
            <a:avLst/>
          </a:prstGeom>
        </p:spPr>
      </p:pic>
      <p:cxnSp>
        <p:nvCxnSpPr>
          <p:cNvPr id="26" name="直線コネクタ 25">
            <a:extLst>
              <a:ext uri="{FF2B5EF4-FFF2-40B4-BE49-F238E27FC236}">
                <a16:creationId xmlns:a16="http://schemas.microsoft.com/office/drawing/2014/main" id="{93F860C7-3C4C-4119-B620-76D54C4373DD}"/>
              </a:ext>
            </a:extLst>
          </p:cNvPr>
          <p:cNvCxnSpPr>
            <a:cxnSpLocks/>
            <a:endCxn id="18" idx="1"/>
          </p:cNvCxnSpPr>
          <p:nvPr/>
        </p:nvCxnSpPr>
        <p:spPr bwMode="auto">
          <a:xfrm flipH="1">
            <a:off x="4952391" y="5871398"/>
            <a:ext cx="610" cy="139825"/>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AD49AC80-9168-494D-B2F1-3052E5D43166}"/>
              </a:ext>
            </a:extLst>
          </p:cNvPr>
          <p:cNvCxnSpPr>
            <a:cxnSpLocks/>
          </p:cNvCxnSpPr>
          <p:nvPr/>
        </p:nvCxnSpPr>
        <p:spPr bwMode="auto">
          <a:xfrm flipH="1">
            <a:off x="2570596" y="5499429"/>
            <a:ext cx="1806324" cy="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BC7BD771-3A76-4AC6-8B23-40B032106D01}"/>
              </a:ext>
            </a:extLst>
          </p:cNvPr>
          <p:cNvCxnSpPr>
            <a:cxnSpLocks/>
          </p:cNvCxnSpPr>
          <p:nvPr/>
        </p:nvCxnSpPr>
        <p:spPr bwMode="auto">
          <a:xfrm flipH="1">
            <a:off x="5529083" y="5479555"/>
            <a:ext cx="3543074" cy="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7BDD3079-0C29-4684-A987-B7403B5CD70F}"/>
              </a:ext>
            </a:extLst>
          </p:cNvPr>
          <p:cNvCxnSpPr>
            <a:cxnSpLocks/>
          </p:cNvCxnSpPr>
          <p:nvPr/>
        </p:nvCxnSpPr>
        <p:spPr bwMode="auto">
          <a:xfrm flipV="1">
            <a:off x="7460539" y="5150178"/>
            <a:ext cx="0" cy="32400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1246B5BF-901B-4DAB-A397-387ACFBCBB9E}"/>
              </a:ext>
            </a:extLst>
          </p:cNvPr>
          <p:cNvCxnSpPr>
            <a:cxnSpLocks/>
          </p:cNvCxnSpPr>
          <p:nvPr/>
        </p:nvCxnSpPr>
        <p:spPr bwMode="auto">
          <a:xfrm flipV="1">
            <a:off x="9072157" y="5158915"/>
            <a:ext cx="0" cy="32400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9E39A9CF-E0A1-4149-BD90-C2B7CF01375C}"/>
              </a:ext>
            </a:extLst>
          </p:cNvPr>
          <p:cNvCxnSpPr>
            <a:cxnSpLocks/>
          </p:cNvCxnSpPr>
          <p:nvPr/>
        </p:nvCxnSpPr>
        <p:spPr bwMode="auto">
          <a:xfrm flipV="1">
            <a:off x="2570596" y="5175429"/>
            <a:ext cx="0" cy="32400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648CBF36-D0D7-4067-B83A-F48F1E3A2107}"/>
              </a:ext>
            </a:extLst>
          </p:cNvPr>
          <p:cNvSpPr txBox="1"/>
          <p:nvPr/>
        </p:nvSpPr>
        <p:spPr>
          <a:xfrm>
            <a:off x="5181371" y="5492383"/>
            <a:ext cx="1172116" cy="248914"/>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cs typeface="メイリオ" panose="020B0604030504040204" pitchFamily="50" charset="-128"/>
              </a:rPr>
              <a:t>インターネット</a:t>
            </a:r>
          </a:p>
        </p:txBody>
      </p:sp>
      <p:pic>
        <p:nvPicPr>
          <p:cNvPr id="22" name="グラフィックス 21" descr="サーバー 枠線">
            <a:extLst>
              <a:ext uri="{FF2B5EF4-FFF2-40B4-BE49-F238E27FC236}">
                <a16:creationId xmlns:a16="http://schemas.microsoft.com/office/drawing/2014/main" id="{9189D19A-4497-4F90-92C3-BA90F51DC78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88880" y="3571140"/>
            <a:ext cx="647352" cy="647352"/>
          </a:xfrm>
          <a:prstGeom prst="rect">
            <a:avLst/>
          </a:prstGeom>
        </p:spPr>
      </p:pic>
      <p:sp>
        <p:nvSpPr>
          <p:cNvPr id="31" name="テキスト ボックス 30">
            <a:extLst>
              <a:ext uri="{FF2B5EF4-FFF2-40B4-BE49-F238E27FC236}">
                <a16:creationId xmlns:a16="http://schemas.microsoft.com/office/drawing/2014/main" id="{BCACF938-C94E-440E-A07A-5DB5A99D1C88}"/>
              </a:ext>
            </a:extLst>
          </p:cNvPr>
          <p:cNvSpPr txBox="1"/>
          <p:nvPr/>
        </p:nvSpPr>
        <p:spPr>
          <a:xfrm>
            <a:off x="3944860" y="4216923"/>
            <a:ext cx="1906005" cy="481670"/>
          </a:xfrm>
          <a:prstGeom prst="rect">
            <a:avLst/>
          </a:prstGeom>
          <a:noFill/>
        </p:spPr>
        <p:txBody>
          <a:bodyPr wrap="square" rtlCol="0">
            <a:spAutoFit/>
          </a:bodyPr>
          <a:lstStyle/>
          <a:p>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顧客認証基盤</a:t>
            </a:r>
            <a:endPar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endParaRPr>
          </a:p>
          <a:p>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事業者ユーザーの管理</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認証</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28" name="グラフィックス 27" descr="DVD プレーヤー 枠線">
            <a:extLst>
              <a:ext uri="{FF2B5EF4-FFF2-40B4-BE49-F238E27FC236}">
                <a16:creationId xmlns:a16="http://schemas.microsoft.com/office/drawing/2014/main" id="{55EAE5E0-5EAC-4B2E-9904-71431192CF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936" y="2010530"/>
            <a:ext cx="914400" cy="914400"/>
          </a:xfrm>
          <a:prstGeom prst="rect">
            <a:avLst/>
          </a:prstGeom>
        </p:spPr>
      </p:pic>
      <p:sp>
        <p:nvSpPr>
          <p:cNvPr id="30" name="テキスト ボックス 29">
            <a:extLst>
              <a:ext uri="{FF2B5EF4-FFF2-40B4-BE49-F238E27FC236}">
                <a16:creationId xmlns:a16="http://schemas.microsoft.com/office/drawing/2014/main" id="{5C521F55-5901-4827-BF1E-A885881A8E86}"/>
              </a:ext>
            </a:extLst>
          </p:cNvPr>
          <p:cNvSpPr txBox="1"/>
          <p:nvPr/>
        </p:nvSpPr>
        <p:spPr>
          <a:xfrm>
            <a:off x="2144610" y="2698862"/>
            <a:ext cx="1752716" cy="481670"/>
          </a:xfrm>
          <a:prstGeom prst="rect">
            <a:avLst/>
          </a:prstGeom>
          <a:noFill/>
        </p:spPr>
        <p:txBody>
          <a:bodyPr wrap="square" rtlCol="0">
            <a:spAutoFit/>
          </a:bodyPr>
          <a:lstStyle/>
          <a:p>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発行サイト </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工業会</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p>
          <a:p>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工業会証明書</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の発行</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32" name="グラフィックス 31" descr="DVD プレーヤー 枠線">
            <a:extLst>
              <a:ext uri="{FF2B5EF4-FFF2-40B4-BE49-F238E27FC236}">
                <a16:creationId xmlns:a16="http://schemas.microsoft.com/office/drawing/2014/main" id="{1B86C558-1B6E-436A-97E1-D80218D0DC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8880" y="2008754"/>
            <a:ext cx="914400" cy="914400"/>
          </a:xfrm>
          <a:prstGeom prst="rect">
            <a:avLst/>
          </a:prstGeom>
        </p:spPr>
      </p:pic>
      <p:sp>
        <p:nvSpPr>
          <p:cNvPr id="33" name="テキスト ボックス 32">
            <a:extLst>
              <a:ext uri="{FF2B5EF4-FFF2-40B4-BE49-F238E27FC236}">
                <a16:creationId xmlns:a16="http://schemas.microsoft.com/office/drawing/2014/main" id="{B56684D1-3E66-4537-A8CB-C657CF8D94A5}"/>
              </a:ext>
            </a:extLst>
          </p:cNvPr>
          <p:cNvSpPr txBox="1"/>
          <p:nvPr/>
        </p:nvSpPr>
        <p:spPr>
          <a:xfrm>
            <a:off x="3983828" y="2722401"/>
            <a:ext cx="2265352" cy="718658"/>
          </a:xfrm>
          <a:prstGeom prst="rect">
            <a:avLst/>
          </a:prstGeom>
          <a:noFill/>
        </p:spPr>
        <p:txBody>
          <a:bodyPr wrap="square" rtlCol="0">
            <a:spAutoFit/>
          </a:bodyPr>
          <a:lstStyle/>
          <a:p>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発行サイト </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所管官庁</a:t>
            </a:r>
            <a:endPar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endParaRPr>
          </a:p>
          <a:p>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（当該中小企業者の業種所管）</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p>
          <a:p>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計画認定</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の発行</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35" name="グラフィックス 34" descr="DVD プレーヤー 枠線">
            <a:extLst>
              <a:ext uri="{FF2B5EF4-FFF2-40B4-BE49-F238E27FC236}">
                <a16:creationId xmlns:a16="http://schemas.microsoft.com/office/drawing/2014/main" id="{39371F75-74A1-4422-899B-DB1E70C94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90" y="3378720"/>
            <a:ext cx="914400" cy="914400"/>
          </a:xfrm>
          <a:prstGeom prst="rect">
            <a:avLst/>
          </a:prstGeom>
        </p:spPr>
      </p:pic>
      <p:sp>
        <p:nvSpPr>
          <p:cNvPr id="37" name="テキスト ボックス 36">
            <a:extLst>
              <a:ext uri="{FF2B5EF4-FFF2-40B4-BE49-F238E27FC236}">
                <a16:creationId xmlns:a16="http://schemas.microsoft.com/office/drawing/2014/main" id="{DE877733-3BCF-4433-A8AC-7F7A1EF58E27}"/>
              </a:ext>
            </a:extLst>
          </p:cNvPr>
          <p:cNvSpPr txBox="1"/>
          <p:nvPr/>
        </p:nvSpPr>
        <p:spPr>
          <a:xfrm>
            <a:off x="2219949" y="4230982"/>
            <a:ext cx="1752716" cy="481670"/>
          </a:xfrm>
          <a:prstGeom prst="rect">
            <a:avLst/>
          </a:prstGeom>
          <a:noFill/>
        </p:spPr>
        <p:txBody>
          <a:bodyPr wrap="square" rtlCol="0">
            <a:spAutoFit/>
          </a:bodyPr>
          <a:lstStyle/>
          <a:p>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発行サイト </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事業者</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p>
          <a:p>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事業者</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の発行</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2" name="グラフィックス 11" descr="DVD プレーヤー 枠線">
            <a:extLst>
              <a:ext uri="{FF2B5EF4-FFF2-40B4-BE49-F238E27FC236}">
                <a16:creationId xmlns:a16="http://schemas.microsoft.com/office/drawing/2014/main" id="{5E8A3F4C-5FA1-41C9-9568-1829EF24AB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16620" y="3378720"/>
            <a:ext cx="914400" cy="914400"/>
          </a:xfrm>
          <a:prstGeom prst="rect">
            <a:avLst/>
          </a:prstGeom>
        </p:spPr>
      </p:pic>
      <p:sp>
        <p:nvSpPr>
          <p:cNvPr id="6" name="テキスト ボックス 5">
            <a:extLst>
              <a:ext uri="{FF2B5EF4-FFF2-40B4-BE49-F238E27FC236}">
                <a16:creationId xmlns:a16="http://schemas.microsoft.com/office/drawing/2014/main" id="{A0E9A3DC-70DB-4FB6-8D46-12AE9F0B5479}"/>
              </a:ext>
            </a:extLst>
          </p:cNvPr>
          <p:cNvSpPr txBox="1"/>
          <p:nvPr/>
        </p:nvSpPr>
        <p:spPr>
          <a:xfrm>
            <a:off x="3502063" y="4657209"/>
            <a:ext cx="2315057" cy="342786"/>
          </a:xfrm>
          <a:prstGeom prst="rect">
            <a:avLst/>
          </a:prstGeom>
          <a:noFill/>
        </p:spPr>
        <p:txBody>
          <a:bodyPr wrap="none" rtlCol="0">
            <a:spAutoFit/>
          </a:bodyPr>
          <a:lstStyle/>
          <a:p>
            <a:r>
              <a:rPr kumimoji="1" lang="en-US" altLang="ja-JP" sz="700" dirty="0">
                <a:latin typeface="メイリオ" panose="020B0604030504040204" pitchFamily="50" charset="-128"/>
                <a:ea typeface="メイリオ" panose="020B0604030504040204" pitchFamily="50" charset="-128"/>
                <a:cs typeface="メイリオ" panose="020B0604030504040204" pitchFamily="50" charset="-128"/>
              </a:rPr>
              <a:t>※PoC</a:t>
            </a:r>
            <a:r>
              <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rPr>
              <a:t>では認証基盤として</a:t>
            </a:r>
            <a:r>
              <a:rPr kumimoji="1" lang="en-US" altLang="ja-JP" sz="700" dirty="0">
                <a:latin typeface="メイリオ" panose="020B0604030504040204" pitchFamily="50" charset="-128"/>
                <a:ea typeface="メイリオ" panose="020B0604030504040204" pitchFamily="50" charset="-128"/>
                <a:cs typeface="メイリオ" panose="020B0604030504040204" pitchFamily="50" charset="-128"/>
              </a:rPr>
              <a:t>Azure AD B2C</a:t>
            </a:r>
            <a:r>
              <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rPr>
              <a:t>を用いる為</a:t>
            </a:r>
            <a:endParaRPr kumimoji="1" lang="en-US" altLang="ja-JP" sz="7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rPr>
              <a:t>　事業者と同一テナント内に作成する。</a:t>
            </a:r>
          </a:p>
        </p:txBody>
      </p:sp>
      <p:sp>
        <p:nvSpPr>
          <p:cNvPr id="44" name="四角形: 角を丸くする 43">
            <a:extLst>
              <a:ext uri="{FF2B5EF4-FFF2-40B4-BE49-F238E27FC236}">
                <a16:creationId xmlns:a16="http://schemas.microsoft.com/office/drawing/2014/main" id="{C7E8FE6D-EAF2-4162-B2CF-7240E772ACC8}"/>
              </a:ext>
            </a:extLst>
          </p:cNvPr>
          <p:cNvSpPr/>
          <p:nvPr/>
        </p:nvSpPr>
        <p:spPr bwMode="auto">
          <a:xfrm>
            <a:off x="5857102" y="4202864"/>
            <a:ext cx="697918" cy="459519"/>
          </a:xfrm>
          <a:prstGeom prst="roundRect">
            <a:avLst/>
          </a:prstGeom>
          <a:solidFill>
            <a:schemeClr val="accent1">
              <a:lumMod val="20000"/>
              <a:lumOff val="80000"/>
              <a:alpha val="30000"/>
            </a:schemeClr>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Azure</a:t>
            </a:r>
          </a:p>
          <a:p>
            <a:pPr algn="ctr" defTabSz="806340">
              <a:spcBef>
                <a:spcPct val="20000"/>
              </a:spcBef>
            </a:pP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テナント</a:t>
            </a:r>
          </a:p>
        </p:txBody>
      </p:sp>
      <p:sp>
        <p:nvSpPr>
          <p:cNvPr id="45" name="四角形: 角を丸くする 44">
            <a:extLst>
              <a:ext uri="{FF2B5EF4-FFF2-40B4-BE49-F238E27FC236}">
                <a16:creationId xmlns:a16="http://schemas.microsoft.com/office/drawing/2014/main" id="{9E20E013-216D-47EB-9AB4-1FDDBDC5E88B}"/>
              </a:ext>
            </a:extLst>
          </p:cNvPr>
          <p:cNvSpPr/>
          <p:nvPr/>
        </p:nvSpPr>
        <p:spPr bwMode="auto">
          <a:xfrm flipH="1">
            <a:off x="6740439" y="1874324"/>
            <a:ext cx="1435911" cy="3251021"/>
          </a:xfrm>
          <a:prstGeom prst="roundRect">
            <a:avLst/>
          </a:prstGeom>
          <a:no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四角形: 角を丸くする 46">
            <a:extLst>
              <a:ext uri="{FF2B5EF4-FFF2-40B4-BE49-F238E27FC236}">
                <a16:creationId xmlns:a16="http://schemas.microsoft.com/office/drawing/2014/main" id="{9B8836F5-C3B2-47C8-B5C2-874305C17433}"/>
              </a:ext>
            </a:extLst>
          </p:cNvPr>
          <p:cNvSpPr/>
          <p:nvPr/>
        </p:nvSpPr>
        <p:spPr bwMode="auto">
          <a:xfrm flipH="1">
            <a:off x="8286014" y="1891708"/>
            <a:ext cx="1435911" cy="3251021"/>
          </a:xfrm>
          <a:prstGeom prst="roundRect">
            <a:avLst/>
          </a:prstGeom>
          <a:no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56015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21</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5. </a:t>
            </a:r>
            <a:r>
              <a:rPr lang="ja-JP" altLang="en-US" b="0" kern="0" dirty="0">
                <a:latin typeface="Meiryo UI" panose="020B0604030504040204" pitchFamily="50" charset="-128"/>
                <a:ea typeface="Meiryo UI" panose="020B0604030504040204" pitchFamily="50" charset="-128"/>
              </a:rPr>
              <a:t>システム方式・構成に関する事項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5.2</a:t>
            </a:r>
            <a:r>
              <a:rPr kumimoji="1" lang="ja-JP" altLang="en-US" sz="1800" b="0" kern="0" dirty="0">
                <a:latin typeface="Meiryo UI" panose="020B0604030504040204" pitchFamily="50" charset="-128"/>
                <a:ea typeface="Meiryo UI" panose="020B0604030504040204" pitchFamily="50" charset="-128"/>
              </a:rPr>
              <a:t>　システム構成に関する事項</a:t>
            </a:r>
          </a:p>
        </p:txBody>
      </p:sp>
      <p:sp>
        <p:nvSpPr>
          <p:cNvPr id="4" name="テキスト ボックス 3">
            <a:extLst>
              <a:ext uri="{FF2B5EF4-FFF2-40B4-BE49-F238E27FC236}">
                <a16:creationId xmlns:a16="http://schemas.microsoft.com/office/drawing/2014/main" id="{72E52D28-8D1B-4493-AAEF-C2FB61CF0DD5}"/>
              </a:ext>
            </a:extLst>
          </p:cNvPr>
          <p:cNvSpPr txBox="1"/>
          <p:nvPr/>
        </p:nvSpPr>
        <p:spPr>
          <a:xfrm>
            <a:off x="394175" y="1052670"/>
            <a:ext cx="9239475" cy="1069524"/>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en-US" altLang="ja-JP" dirty="0"/>
              <a:t>5.2.2</a:t>
            </a:r>
            <a:r>
              <a:rPr lang="ja-JP" altLang="en-US" dirty="0"/>
              <a:t>　稼働環境情報</a:t>
            </a:r>
            <a:endParaRPr lang="en-US" altLang="ja-JP" dirty="0"/>
          </a:p>
          <a:p>
            <a:endParaRPr lang="en-US" altLang="ja-JP" dirty="0"/>
          </a:p>
          <a:p>
            <a:r>
              <a:rPr lang="ja-JP" altLang="en-US" dirty="0"/>
              <a:t>システムの実行環境の情報を下記に一覧で示します。</a:t>
            </a:r>
          </a:p>
        </p:txBody>
      </p:sp>
      <p:graphicFrame>
        <p:nvGraphicFramePr>
          <p:cNvPr id="2" name="表 2">
            <a:extLst>
              <a:ext uri="{FF2B5EF4-FFF2-40B4-BE49-F238E27FC236}">
                <a16:creationId xmlns:a16="http://schemas.microsoft.com/office/drawing/2014/main" id="{11682DD1-B822-473B-B1C1-552AC7B018C0}"/>
              </a:ext>
            </a:extLst>
          </p:cNvPr>
          <p:cNvGraphicFramePr>
            <a:graphicFrameLocks noGrp="1"/>
          </p:cNvGraphicFramePr>
          <p:nvPr>
            <p:extLst>
              <p:ext uri="{D42A27DB-BD31-4B8C-83A1-F6EECF244321}">
                <p14:modId xmlns:p14="http://schemas.microsoft.com/office/powerpoint/2010/main" val="4286506306"/>
              </p:ext>
            </p:extLst>
          </p:nvPr>
        </p:nvGraphicFramePr>
        <p:xfrm>
          <a:off x="1285720" y="2420860"/>
          <a:ext cx="7334559" cy="3672509"/>
        </p:xfrm>
        <a:graphic>
          <a:graphicData uri="http://schemas.openxmlformats.org/drawingml/2006/table">
            <a:tbl>
              <a:tblPr firstRow="1" bandRow="1">
                <a:tableStyleId>{5C22544A-7EE6-4342-B048-85BDC9FD1C3A}</a:tableStyleId>
              </a:tblPr>
              <a:tblGrid>
                <a:gridCol w="2083060">
                  <a:extLst>
                    <a:ext uri="{9D8B030D-6E8A-4147-A177-3AD203B41FA5}">
                      <a16:colId xmlns:a16="http://schemas.microsoft.com/office/drawing/2014/main" val="2111200737"/>
                    </a:ext>
                  </a:extLst>
                </a:gridCol>
                <a:gridCol w="3312460">
                  <a:extLst>
                    <a:ext uri="{9D8B030D-6E8A-4147-A177-3AD203B41FA5}">
                      <a16:colId xmlns:a16="http://schemas.microsoft.com/office/drawing/2014/main" val="3828669379"/>
                    </a:ext>
                  </a:extLst>
                </a:gridCol>
                <a:gridCol w="1939039">
                  <a:extLst>
                    <a:ext uri="{9D8B030D-6E8A-4147-A177-3AD203B41FA5}">
                      <a16:colId xmlns:a16="http://schemas.microsoft.com/office/drawing/2014/main" val="3917952677"/>
                    </a:ext>
                  </a:extLst>
                </a:gridCol>
              </a:tblGrid>
              <a:tr h="464633">
                <a:tc>
                  <a:txBody>
                    <a:bodyPr/>
                    <a:lstStyle/>
                    <a:p>
                      <a:r>
                        <a:rPr kumimoji="1" lang="ja-JP" altLang="en-US" dirty="0">
                          <a:latin typeface="Meiryo UI" panose="020B0604030504040204" pitchFamily="50" charset="-128"/>
                          <a:ea typeface="Meiryo UI" panose="020B0604030504040204" pitchFamily="50" charset="-128"/>
                        </a:rPr>
                        <a:t>システム</a:t>
                      </a:r>
                    </a:p>
                  </a:txBody>
                  <a:tcPr/>
                </a:tc>
                <a:tc>
                  <a:txBody>
                    <a:bodyPr/>
                    <a:lstStyle/>
                    <a:p>
                      <a:r>
                        <a:rPr kumimoji="1" lang="ja-JP" altLang="en-US" dirty="0">
                          <a:latin typeface="Meiryo UI" panose="020B0604030504040204" pitchFamily="50" charset="-128"/>
                          <a:ea typeface="Meiryo UI" panose="020B0604030504040204" pitchFamily="50" charset="-128"/>
                        </a:rPr>
                        <a:t>フレームワーク</a:t>
                      </a:r>
                    </a:p>
                  </a:txBody>
                  <a:tcPr/>
                </a:tc>
                <a:tc>
                  <a:txBody>
                    <a:bodyPr/>
                    <a:lstStyle/>
                    <a:p>
                      <a:r>
                        <a:rPr kumimoji="1" lang="ja-JP" altLang="en-US" dirty="0">
                          <a:latin typeface="Meiryo UI" panose="020B0604030504040204" pitchFamily="50" charset="-128"/>
                          <a:ea typeface="Meiryo UI" panose="020B0604030504040204" pitchFamily="50" charset="-128"/>
                        </a:rPr>
                        <a:t>実行環境</a:t>
                      </a:r>
                    </a:p>
                  </a:txBody>
                  <a:tcPr/>
                </a:tc>
                <a:extLst>
                  <a:ext uri="{0D108BD9-81ED-4DB2-BD59-A6C34878D82A}">
                    <a16:rowId xmlns:a16="http://schemas.microsoft.com/office/drawing/2014/main" val="2337631102"/>
                  </a:ext>
                </a:extLst>
              </a:tr>
              <a:tr h="801969">
                <a:tc>
                  <a:txBody>
                    <a:bodyPr/>
                    <a:lstStyle/>
                    <a:p>
                      <a:r>
                        <a:rPr kumimoji="1" lang="ja-JP" altLang="en-US" dirty="0">
                          <a:latin typeface="Meiryo UI" panose="020B0604030504040204" pitchFamily="50" charset="-128"/>
                          <a:ea typeface="Meiryo UI" panose="020B0604030504040204" pitchFamily="50" charset="-128"/>
                        </a:rPr>
                        <a:t>法人用</a:t>
                      </a:r>
                      <a:r>
                        <a:rPr kumimoji="1" lang="en-US" altLang="ja-JP" dirty="0">
                          <a:latin typeface="Meiryo UI" panose="020B0604030504040204" pitchFamily="50" charset="-128"/>
                          <a:ea typeface="Meiryo UI" panose="020B0604030504040204" pitchFamily="50" charset="-128"/>
                        </a:rPr>
                        <a:t>wallet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Node.js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 Next.js , Express.js )</a:t>
                      </a:r>
                    </a:p>
                  </a:txBody>
                  <a:tcPr/>
                </a:tc>
                <a:tc>
                  <a:txBody>
                    <a:bodyPr/>
                    <a:lstStyle/>
                    <a:p>
                      <a:pPr lvl="0" algn="l">
                        <a:lnSpc>
                          <a:spcPct val="100000"/>
                        </a:lnSpc>
                        <a:spcBef>
                          <a:spcPts val="0"/>
                        </a:spcBef>
                        <a:spcAft>
                          <a:spcPts val="0"/>
                        </a:spcAft>
                        <a:buNone/>
                      </a:pPr>
                      <a:r>
                        <a:rPr lang="en-US" sz="1800" b="0" i="0" u="none" strike="noStrike" noProof="0" dirty="0"/>
                        <a:t>Node 16</a:t>
                      </a:r>
                      <a:r>
                        <a:rPr lang="ja-JP" altLang="en-US" sz="1800" b="0" i="0" u="none" strike="noStrike" noProof="0" dirty="0"/>
                        <a:t>　</a:t>
                      </a:r>
                      <a:r>
                        <a:rPr lang="en-US" sz="1800" b="0" i="0" u="none" strike="noStrike" noProof="0" dirty="0"/>
                        <a:t>LTS</a:t>
                      </a:r>
                    </a:p>
                  </a:txBody>
                  <a:tcPr/>
                </a:tc>
                <a:extLst>
                  <a:ext uri="{0D108BD9-81ED-4DB2-BD59-A6C34878D82A}">
                    <a16:rowId xmlns:a16="http://schemas.microsoft.com/office/drawing/2014/main" val="4243116594"/>
                  </a:ext>
                </a:extLst>
              </a:tr>
              <a:tr h="801969">
                <a:tc>
                  <a:txBody>
                    <a:bodyPr/>
                    <a:lstStyle/>
                    <a:p>
                      <a:r>
                        <a:rPr kumimoji="1" lang="ja-JP" altLang="en-US" dirty="0">
                          <a:latin typeface="Meiryo UI" panose="020B0604030504040204" pitchFamily="50" charset="-128"/>
                          <a:ea typeface="Meiryo UI" panose="020B0604030504040204" pitchFamily="50" charset="-128"/>
                        </a:rPr>
                        <a:t>個人用</a:t>
                      </a:r>
                      <a:r>
                        <a:rPr kumimoji="1" lang="en-US" altLang="ja-JP" dirty="0">
                          <a:latin typeface="Meiryo UI" panose="020B0604030504040204" pitchFamily="50" charset="-128"/>
                          <a:ea typeface="Meiryo UI" panose="020B0604030504040204" pitchFamily="50" charset="-128"/>
                        </a:rPr>
                        <a:t>wallet</a:t>
                      </a:r>
                      <a:endParaRPr kumimoji="1" lang="ja-JP" altLang="en-US"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Node.js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 Next.js )</a:t>
                      </a:r>
                    </a:p>
                  </a:txBody>
                  <a:tcPr/>
                </a:tc>
                <a:tc>
                  <a:txBody>
                    <a:bodyPr/>
                    <a:lstStyle/>
                    <a:p>
                      <a:pPr lvl="0" algn="l">
                        <a:lnSpc>
                          <a:spcPct val="100000"/>
                        </a:lnSpc>
                        <a:spcBef>
                          <a:spcPts val="0"/>
                        </a:spcBef>
                        <a:spcAft>
                          <a:spcPts val="0"/>
                        </a:spcAft>
                        <a:buNone/>
                      </a:pPr>
                      <a:r>
                        <a:rPr lang="en-US" sz="1800" b="0" i="0" u="none" strike="noStrike" noProof="0" dirty="0"/>
                        <a:t>Node 16</a:t>
                      </a:r>
                      <a:r>
                        <a:rPr lang="ja-JP" altLang="en-US" sz="1800" b="0" i="0" u="none" strike="noStrike" noProof="0" dirty="0"/>
                        <a:t>　</a:t>
                      </a:r>
                      <a:r>
                        <a:rPr lang="en-US" sz="1800" b="0" i="0" u="none" strike="noStrike" noProof="0" dirty="0"/>
                        <a:t>LTS</a:t>
                      </a:r>
                    </a:p>
                  </a:txBody>
                  <a:tcPr/>
                </a:tc>
                <a:extLst>
                  <a:ext uri="{0D108BD9-81ED-4DB2-BD59-A6C34878D82A}">
                    <a16:rowId xmlns:a16="http://schemas.microsoft.com/office/drawing/2014/main" val="1460931463"/>
                  </a:ext>
                </a:extLst>
              </a:tr>
              <a:tr h="801969">
                <a:tc>
                  <a:txBody>
                    <a:bodyPr/>
                    <a:lstStyle/>
                    <a:p>
                      <a:r>
                        <a:rPr kumimoji="1" lang="ja-JP" altLang="en-US" dirty="0">
                          <a:latin typeface="Meiryo UI" panose="020B0604030504040204" pitchFamily="50" charset="-128"/>
                          <a:ea typeface="Meiryo UI" panose="020B0604030504040204" pitchFamily="50" charset="-128"/>
                        </a:rPr>
                        <a:t>証明書発行サイト</a:t>
                      </a:r>
                      <a:endParaRPr kumimoji="1" lang="en-US" altLang="ja-JP"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Node.js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 Express.js )</a:t>
                      </a:r>
                    </a:p>
                  </a:txBody>
                  <a:tcPr/>
                </a:tc>
                <a:tc>
                  <a:txBody>
                    <a:bodyPr/>
                    <a:lstStyle/>
                    <a:p>
                      <a:r>
                        <a:rPr kumimoji="1" lang="en-US" altLang="ja-JP" dirty="0">
                          <a:latin typeface="Meiryo UI" panose="020B0604030504040204" pitchFamily="50" charset="-128"/>
                          <a:ea typeface="Meiryo UI" panose="020B0604030504040204" pitchFamily="50" charset="-128"/>
                        </a:rPr>
                        <a:t>Node 16</a:t>
                      </a:r>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LTS</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77906341"/>
                  </a:ext>
                </a:extLst>
              </a:tr>
              <a:tr h="801969">
                <a:tc>
                  <a:txBody>
                    <a:bodyPr/>
                    <a:lstStyle/>
                    <a:p>
                      <a:r>
                        <a:rPr kumimoji="1" lang="ja-JP" altLang="en-US" dirty="0">
                          <a:latin typeface="Meiryo UI" panose="020B0604030504040204" pitchFamily="50" charset="-128"/>
                          <a:ea typeface="Meiryo UI" panose="020B0604030504040204" pitchFamily="50" charset="-128"/>
                        </a:rPr>
                        <a:t>証明書検証サイト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Node.js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 Express.js )</a:t>
                      </a:r>
                    </a:p>
                  </a:txBody>
                  <a:tcPr/>
                </a:tc>
                <a:tc>
                  <a:txBody>
                    <a:bodyPr/>
                    <a:lstStyle/>
                    <a:p>
                      <a:r>
                        <a:rPr kumimoji="1" lang="en-US" altLang="ja-JP" dirty="0">
                          <a:latin typeface="Meiryo UI" panose="020B0604030504040204" pitchFamily="50" charset="-128"/>
                          <a:ea typeface="Meiryo UI" panose="020B0604030504040204" pitchFamily="50" charset="-128"/>
                        </a:rPr>
                        <a:t>Node 16</a:t>
                      </a:r>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LTS</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78014808"/>
                  </a:ext>
                </a:extLst>
              </a:tr>
            </a:tbl>
          </a:graphicData>
        </a:graphic>
      </p:graphicFrame>
    </p:spTree>
    <p:extLst>
      <p:ext uri="{BB962C8B-B14F-4D97-AF65-F5344CB8AC3E}">
        <p14:creationId xmlns:p14="http://schemas.microsoft.com/office/powerpoint/2010/main" val="15529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2</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1. </a:t>
            </a:r>
            <a:r>
              <a:rPr lang="ja-JP" altLang="en-US" b="0" kern="0" dirty="0">
                <a:latin typeface="Meiryo UI" panose="020B0604030504040204" pitchFamily="50" charset="-128"/>
                <a:ea typeface="Meiryo UI" panose="020B0604030504040204" pitchFamily="50" charset="-128"/>
              </a:rPr>
              <a:t>はじめに</a:t>
            </a:r>
            <a:endParaRPr kumimoji="1" lang="ja-JP" altLang="en-US" sz="1800" b="0" kern="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3677494A-883F-4BFA-B551-F84384160F01}"/>
              </a:ext>
            </a:extLst>
          </p:cNvPr>
          <p:cNvSpPr txBox="1"/>
          <p:nvPr/>
        </p:nvSpPr>
        <p:spPr>
          <a:xfrm>
            <a:off x="394175" y="1052670"/>
            <a:ext cx="9239475" cy="946413"/>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ja-JP" altLang="en-US" dirty="0"/>
              <a:t>（</a:t>
            </a:r>
            <a:r>
              <a:rPr lang="en-US" altLang="ja-JP" dirty="0"/>
              <a:t>1</a:t>
            </a:r>
            <a:r>
              <a:rPr lang="ja-JP" altLang="en-US" dirty="0"/>
              <a:t>）本書の目的</a:t>
            </a:r>
            <a:endParaRPr lang="en-US" altLang="ja-JP" dirty="0"/>
          </a:p>
          <a:p>
            <a:pPr marL="360363"/>
            <a:r>
              <a:rPr lang="ja-JP" altLang="en-US" dirty="0"/>
              <a:t>　「</a:t>
            </a:r>
            <a:r>
              <a:rPr lang="en-US" altLang="ja-JP" dirty="0"/>
              <a:t>Trusted Web </a:t>
            </a:r>
            <a:r>
              <a:rPr lang="ja-JP" altLang="en-US" dirty="0"/>
              <a:t>の実現に向けたユースケース実証事業」における「ユースケース名（法人税制と工業会証明書）」の「要件定義書」に基づき、基本設計書を記載する。</a:t>
            </a:r>
          </a:p>
        </p:txBody>
      </p:sp>
    </p:spTree>
    <p:extLst>
      <p:ext uri="{BB962C8B-B14F-4D97-AF65-F5344CB8AC3E}">
        <p14:creationId xmlns:p14="http://schemas.microsoft.com/office/powerpoint/2010/main" val="108887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3</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2. </a:t>
            </a:r>
            <a:r>
              <a:rPr lang="ja-JP" altLang="en-US" b="0" kern="0" dirty="0">
                <a:latin typeface="Meiryo UI" panose="020B0604030504040204" pitchFamily="50" charset="-128"/>
                <a:ea typeface="Meiryo UI" panose="020B0604030504040204" pitchFamily="50" charset="-128"/>
              </a:rPr>
              <a:t>機能に関する事項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2.1</a:t>
            </a:r>
            <a:r>
              <a:rPr kumimoji="1" lang="ja-JP" altLang="en-US" sz="1800" b="0" kern="0" dirty="0">
                <a:latin typeface="Meiryo UI" panose="020B0604030504040204" pitchFamily="50" charset="-128"/>
                <a:ea typeface="Meiryo UI" panose="020B0604030504040204" pitchFamily="50" charset="-128"/>
              </a:rPr>
              <a:t>　機能一覧</a:t>
            </a:r>
          </a:p>
        </p:txBody>
      </p:sp>
      <p:graphicFrame>
        <p:nvGraphicFramePr>
          <p:cNvPr id="3" name="表 2">
            <a:extLst>
              <a:ext uri="{FF2B5EF4-FFF2-40B4-BE49-F238E27FC236}">
                <a16:creationId xmlns:a16="http://schemas.microsoft.com/office/drawing/2014/main" id="{23E2AEF3-FC19-6676-F6FB-4746CB2F9C1A}"/>
              </a:ext>
            </a:extLst>
          </p:cNvPr>
          <p:cNvGraphicFramePr>
            <a:graphicFrameLocks noGrp="1"/>
          </p:cNvGraphicFramePr>
          <p:nvPr/>
        </p:nvGraphicFramePr>
        <p:xfrm>
          <a:off x="180958" y="2305454"/>
          <a:ext cx="9559284" cy="2964180"/>
        </p:xfrm>
        <a:graphic>
          <a:graphicData uri="http://schemas.openxmlformats.org/drawingml/2006/table">
            <a:tbl>
              <a:tblPr firstRow="1" bandRow="1">
                <a:tableStyleId>{5C22544A-7EE6-4342-B048-85BDC9FD1C3A}</a:tableStyleId>
              </a:tblPr>
              <a:tblGrid>
                <a:gridCol w="813413">
                  <a:extLst>
                    <a:ext uri="{9D8B030D-6E8A-4147-A177-3AD203B41FA5}">
                      <a16:colId xmlns:a16="http://schemas.microsoft.com/office/drawing/2014/main" val="2259541369"/>
                    </a:ext>
                  </a:extLst>
                </a:gridCol>
                <a:gridCol w="1136551">
                  <a:extLst>
                    <a:ext uri="{9D8B030D-6E8A-4147-A177-3AD203B41FA5}">
                      <a16:colId xmlns:a16="http://schemas.microsoft.com/office/drawing/2014/main" val="729053787"/>
                    </a:ext>
                  </a:extLst>
                </a:gridCol>
                <a:gridCol w="1489787">
                  <a:extLst>
                    <a:ext uri="{9D8B030D-6E8A-4147-A177-3AD203B41FA5}">
                      <a16:colId xmlns:a16="http://schemas.microsoft.com/office/drawing/2014/main" val="659898811"/>
                    </a:ext>
                  </a:extLst>
                </a:gridCol>
                <a:gridCol w="6119533">
                  <a:extLst>
                    <a:ext uri="{9D8B030D-6E8A-4147-A177-3AD203B41FA5}">
                      <a16:colId xmlns:a16="http://schemas.microsoft.com/office/drawing/2014/main" val="918829073"/>
                    </a:ext>
                  </a:extLst>
                </a:gridCol>
              </a:tblGrid>
              <a:tr h="399223">
                <a:tc>
                  <a:txBody>
                    <a:bodyPr/>
                    <a:lstStyle/>
                    <a:p>
                      <a:pPr rtl="0" fontAlgn="t">
                        <a:spcBef>
                          <a:spcPts val="0"/>
                        </a:spcBef>
                        <a:spcAft>
                          <a:spcPts val="0"/>
                        </a:spcAft>
                      </a:pPr>
                      <a:r>
                        <a:rPr lang="af-ZA" sz="1400" dirty="0">
                          <a:effectLst/>
                        </a:rPr>
                        <a:t>No.</a:t>
                      </a:r>
                      <a:endParaRPr lang="af-ZA" dirty="0">
                        <a:effectLst/>
                      </a:endParaRPr>
                    </a:p>
                  </a:txBody>
                  <a:tcPr marL="95250" marR="95250" marT="95250" marB="95250"/>
                </a:tc>
                <a:tc>
                  <a:txBody>
                    <a:bodyPr/>
                    <a:lstStyle/>
                    <a:p>
                      <a:pPr rtl="0" fontAlgn="t">
                        <a:spcBef>
                          <a:spcPts val="0"/>
                        </a:spcBef>
                        <a:spcAft>
                          <a:spcPts val="0"/>
                        </a:spcAft>
                      </a:pPr>
                      <a:r>
                        <a:rPr lang="ja-JP" altLang="en-US" sz="1400">
                          <a:effectLst/>
                        </a:rPr>
                        <a:t>機能</a:t>
                      </a:r>
                      <a:r>
                        <a:rPr lang="af-ZA" sz="1400" dirty="0">
                          <a:effectLst/>
                        </a:rPr>
                        <a:t>ID</a:t>
                      </a:r>
                      <a:endParaRPr lang="af-ZA" dirty="0">
                        <a:effectLst/>
                      </a:endParaRPr>
                    </a:p>
                  </a:txBody>
                  <a:tcPr marL="95250" marR="95250" marT="95250" marB="95250"/>
                </a:tc>
                <a:tc>
                  <a:txBody>
                    <a:bodyPr/>
                    <a:lstStyle/>
                    <a:p>
                      <a:pPr rtl="0" fontAlgn="t">
                        <a:spcBef>
                          <a:spcPts val="0"/>
                        </a:spcBef>
                        <a:spcAft>
                          <a:spcPts val="0"/>
                        </a:spcAft>
                      </a:pPr>
                      <a:r>
                        <a:rPr lang="ja-JP" altLang="en-US" sz="1400">
                          <a:effectLst/>
                        </a:rPr>
                        <a:t>機能名</a:t>
                      </a:r>
                      <a:endParaRPr lang="ja-JP" altLang="en-US">
                        <a:effectLst/>
                      </a:endParaRPr>
                    </a:p>
                  </a:txBody>
                  <a:tcPr marL="95250" marR="95250" marT="95250" marB="95250"/>
                </a:tc>
                <a:tc>
                  <a:txBody>
                    <a:bodyPr/>
                    <a:lstStyle/>
                    <a:p>
                      <a:pPr rtl="0" fontAlgn="t">
                        <a:spcBef>
                          <a:spcPts val="0"/>
                        </a:spcBef>
                        <a:spcAft>
                          <a:spcPts val="0"/>
                        </a:spcAft>
                      </a:pPr>
                      <a:r>
                        <a:rPr lang="ja-JP" altLang="en-US" sz="1400">
                          <a:effectLst/>
                        </a:rPr>
                        <a:t>機能概要</a:t>
                      </a:r>
                      <a:endParaRPr lang="ja-JP" altLang="en-US">
                        <a:effectLst/>
                      </a:endParaRPr>
                    </a:p>
                  </a:txBody>
                  <a:tcPr marL="95250" marR="95250" marT="95250" marB="95250"/>
                </a:tc>
                <a:extLst>
                  <a:ext uri="{0D108BD9-81ED-4DB2-BD59-A6C34878D82A}">
                    <a16:rowId xmlns:a16="http://schemas.microsoft.com/office/drawing/2014/main" val="885150007"/>
                  </a:ext>
                </a:extLst>
              </a:tr>
              <a:tr h="781050">
                <a:tc>
                  <a:txBody>
                    <a:bodyPr/>
                    <a:lstStyle/>
                    <a:p>
                      <a:pPr rtl="0" fontAlgn="t">
                        <a:spcBef>
                          <a:spcPts val="0"/>
                        </a:spcBef>
                        <a:spcAft>
                          <a:spcPts val="0"/>
                        </a:spcAft>
                      </a:pPr>
                      <a:r>
                        <a:rPr lang="en-US" altLang="ja-JP" sz="1400" dirty="0">
                          <a:effectLst/>
                        </a:rPr>
                        <a:t>1</a:t>
                      </a:r>
                      <a:endParaRPr lang="ja-JP" altLang="en-US" dirty="0">
                        <a:effectLst/>
                      </a:endParaRPr>
                    </a:p>
                  </a:txBody>
                  <a:tcPr marL="95250" marR="95250" marT="95250" marB="95250"/>
                </a:tc>
                <a:tc>
                  <a:txBody>
                    <a:bodyPr/>
                    <a:lstStyle/>
                    <a:p>
                      <a:pPr rtl="0" fontAlgn="t">
                        <a:spcBef>
                          <a:spcPts val="0"/>
                        </a:spcBef>
                        <a:spcAft>
                          <a:spcPts val="0"/>
                        </a:spcAft>
                      </a:pPr>
                      <a:r>
                        <a:rPr lang="af-ZA" sz="1400" dirty="0">
                          <a:effectLst/>
                        </a:rPr>
                        <a:t>H001</a:t>
                      </a:r>
                      <a:endParaRPr lang="af-ZA" dirty="0">
                        <a:effectLst/>
                      </a:endParaRPr>
                    </a:p>
                  </a:txBody>
                  <a:tcPr marL="95250" marR="95250" marT="95250" marB="95250"/>
                </a:tc>
                <a:tc>
                  <a:txBody>
                    <a:bodyPr/>
                    <a:lstStyle/>
                    <a:p>
                      <a:pPr rtl="0" fontAlgn="t">
                        <a:spcBef>
                          <a:spcPts val="0"/>
                        </a:spcBef>
                        <a:spcAft>
                          <a:spcPts val="0"/>
                        </a:spcAft>
                      </a:pPr>
                      <a:r>
                        <a:rPr lang="ja-JP" altLang="en-US" sz="1400">
                          <a:effectLst/>
                        </a:rPr>
                        <a:t>証明書の取得</a:t>
                      </a:r>
                      <a:endParaRPr lang="ja-JP" altLang="en-US">
                        <a:effectLst/>
                      </a:endParaRPr>
                    </a:p>
                  </a:txBody>
                  <a:tcPr marL="95250" marR="95250" marT="95250" marB="95250"/>
                </a:tc>
                <a:tc>
                  <a:txBody>
                    <a:bodyPr/>
                    <a:lstStyle/>
                    <a:p>
                      <a:pPr lvl="0" algn="l">
                        <a:lnSpc>
                          <a:spcPct val="100000"/>
                        </a:lnSpc>
                        <a:spcBef>
                          <a:spcPts val="0"/>
                        </a:spcBef>
                        <a:spcAft>
                          <a:spcPts val="0"/>
                        </a:spcAft>
                        <a:buNone/>
                      </a:pPr>
                      <a:r>
                        <a:rPr lang="ja-JP" altLang="en-US" sz="1100" b="0" i="0" u="none" strike="noStrike" noProof="0">
                          <a:effectLst/>
                        </a:rPr>
                        <a:t>証明書発行サイトから</a:t>
                      </a:r>
                      <a:r>
                        <a:rPr lang="en-US" altLang="ja-JP" sz="1100" b="0" i="0" u="none" strike="noStrike" noProof="0" dirty="0">
                          <a:effectLst/>
                        </a:rPr>
                        <a:t>wallet</a:t>
                      </a:r>
                      <a:r>
                        <a:rPr lang="ja-JP" altLang="en-US" sz="1100" b="0" i="0" u="none" strike="noStrike" noProof="0">
                          <a:effectLst/>
                        </a:rPr>
                        <a:t>アプリケーションに遷移し、証明書発行の処理を行う。</a:t>
                      </a:r>
                      <a:r>
                        <a:rPr lang="en-US" altLang="ja-JP" sz="1100" b="0" i="0" u="none" strike="noStrike" noProof="0" dirty="0">
                          <a:effectLst/>
                        </a:rPr>
                        <a:t>wallet</a:t>
                      </a:r>
                      <a:r>
                        <a:rPr lang="ja-JP" altLang="en-US" sz="1100" b="0" i="0" u="none" strike="noStrike" noProof="0">
                          <a:effectLst/>
                        </a:rPr>
                        <a:t>アプリケーションはユーザーに取得する証明書に同意を求める。同意を得ると内部の秘密鍵を使って署名を行い、そのデータを証明書の発行を証明書発行サイトにリクエストすることで証明書を取得する。証明書の発行フローは</a:t>
                      </a:r>
                      <a:r>
                        <a:rPr lang="en-US" altLang="ja-JP" sz="1100" b="0" i="0" u="none" strike="noStrike" noProof="0" dirty="0">
                          <a:effectLst/>
                          <a:hlinkClick r:id="rId2"/>
                        </a:rPr>
                        <a:t>OpenID</a:t>
                      </a:r>
                      <a:r>
                        <a:rPr lang="ja-JP" altLang="en-US" sz="1100" b="0" i="0" u="none" strike="noStrike" noProof="0" dirty="0">
                          <a:effectLst/>
                          <a:hlinkClick r:id="rId2"/>
                        </a:rPr>
                        <a:t> </a:t>
                      </a:r>
                      <a:r>
                        <a:rPr lang="en-US" altLang="ja-JP" sz="1100" b="0" i="0" u="none" strike="noStrike" noProof="0" dirty="0">
                          <a:effectLst/>
                          <a:hlinkClick r:id="rId2"/>
                        </a:rPr>
                        <a:t>for</a:t>
                      </a:r>
                      <a:r>
                        <a:rPr lang="ja-JP" altLang="en-US" sz="1100" b="0" i="0" u="none" strike="noStrike" noProof="0" dirty="0">
                          <a:effectLst/>
                          <a:hlinkClick r:id="rId2"/>
                        </a:rPr>
                        <a:t> </a:t>
                      </a:r>
                      <a:r>
                        <a:rPr lang="en-US" altLang="ja-JP" sz="1100" b="0" i="0" u="none" strike="noStrike" noProof="0" dirty="0">
                          <a:effectLst/>
                          <a:hlinkClick r:id="rId2"/>
                        </a:rPr>
                        <a:t>Verifiable</a:t>
                      </a:r>
                      <a:r>
                        <a:rPr lang="ja-JP" altLang="en-US" sz="1100" b="0" i="0" u="none" strike="noStrike" noProof="0" dirty="0">
                          <a:effectLst/>
                          <a:hlinkClick r:id="rId2"/>
                        </a:rPr>
                        <a:t> </a:t>
                      </a:r>
                      <a:r>
                        <a:rPr lang="en-US" altLang="ja-JP" sz="1100" b="0" i="0" u="none" strike="noStrike" noProof="0" dirty="0">
                          <a:effectLst/>
                          <a:hlinkClick r:id="rId2"/>
                        </a:rPr>
                        <a:t>Credential</a:t>
                      </a:r>
                      <a:r>
                        <a:rPr lang="ja-JP" altLang="en-US" sz="1100" b="0" i="0" u="none" strike="noStrike" noProof="0" dirty="0">
                          <a:effectLst/>
                          <a:hlinkClick r:id="rId2"/>
                        </a:rPr>
                        <a:t> </a:t>
                      </a:r>
                      <a:r>
                        <a:rPr lang="en-US" altLang="ja-JP" sz="1100" b="0" i="0" u="none" strike="noStrike" noProof="0" dirty="0">
                          <a:effectLst/>
                          <a:hlinkClick r:id="rId2"/>
                        </a:rPr>
                        <a:t>Issuance</a:t>
                      </a:r>
                      <a:r>
                        <a:rPr lang="ja-JP" altLang="en-US" sz="1100" b="0" i="0" u="none" strike="noStrike" noProof="0">
                          <a:effectLst/>
                        </a:rPr>
                        <a:t>に準ずる。</a:t>
                      </a:r>
                      <a:endParaRPr lang="ja-JP" altLang="en-US"/>
                    </a:p>
                  </a:txBody>
                  <a:tcPr marL="95250" marR="95250" marT="95250" marB="95250"/>
                </a:tc>
                <a:extLst>
                  <a:ext uri="{0D108BD9-81ED-4DB2-BD59-A6C34878D82A}">
                    <a16:rowId xmlns:a16="http://schemas.microsoft.com/office/drawing/2014/main" val="3284255120"/>
                  </a:ext>
                </a:extLst>
              </a:tr>
              <a:tr h="771525">
                <a:tc>
                  <a:txBody>
                    <a:bodyPr/>
                    <a:lstStyle/>
                    <a:p>
                      <a:pPr rtl="0" fontAlgn="t">
                        <a:spcBef>
                          <a:spcPts val="0"/>
                        </a:spcBef>
                        <a:spcAft>
                          <a:spcPts val="0"/>
                        </a:spcAft>
                      </a:pPr>
                      <a:r>
                        <a:rPr lang="en-US" altLang="ja-JP" sz="1400" dirty="0">
                          <a:effectLst/>
                        </a:rPr>
                        <a:t>2</a:t>
                      </a:r>
                      <a:endParaRPr lang="ja-JP" altLang="en-US" dirty="0">
                        <a:effectLst/>
                      </a:endParaRPr>
                    </a:p>
                  </a:txBody>
                  <a:tcPr marL="95250" marR="95250" marT="95250" marB="95250"/>
                </a:tc>
                <a:tc>
                  <a:txBody>
                    <a:bodyPr/>
                    <a:lstStyle/>
                    <a:p>
                      <a:pPr rtl="0" fontAlgn="t">
                        <a:spcBef>
                          <a:spcPts val="0"/>
                        </a:spcBef>
                        <a:spcAft>
                          <a:spcPts val="0"/>
                        </a:spcAft>
                      </a:pPr>
                      <a:r>
                        <a:rPr lang="af-ZA" sz="1400" dirty="0">
                          <a:effectLst/>
                        </a:rPr>
                        <a:t>H002</a:t>
                      </a:r>
                      <a:endParaRPr lang="af-ZA" dirty="0">
                        <a:effectLst/>
                      </a:endParaRPr>
                    </a:p>
                  </a:txBody>
                  <a:tcPr marL="95250" marR="95250" marT="95250" marB="95250"/>
                </a:tc>
                <a:tc>
                  <a:txBody>
                    <a:bodyPr/>
                    <a:lstStyle/>
                    <a:p>
                      <a:pPr rtl="0" fontAlgn="t">
                        <a:spcBef>
                          <a:spcPts val="0"/>
                        </a:spcBef>
                        <a:spcAft>
                          <a:spcPts val="0"/>
                        </a:spcAft>
                      </a:pPr>
                      <a:r>
                        <a:rPr lang="ja-JP" altLang="en-US" sz="1400">
                          <a:effectLst/>
                        </a:rPr>
                        <a:t>証明書の提示</a:t>
                      </a:r>
                      <a:endParaRPr lang="ja-JP" altLang="en-US">
                        <a:effectLst/>
                      </a:endParaRPr>
                    </a:p>
                  </a:txBody>
                  <a:tcPr marL="95250" marR="95250" marT="95250" marB="95250"/>
                </a:tc>
                <a:tc>
                  <a:txBody>
                    <a:bodyPr/>
                    <a:lstStyle/>
                    <a:p>
                      <a:pPr rtl="0" fontAlgn="t">
                        <a:spcBef>
                          <a:spcPts val="1200"/>
                        </a:spcBef>
                        <a:spcAft>
                          <a:spcPts val="1200"/>
                        </a:spcAft>
                      </a:pPr>
                      <a:r>
                        <a:rPr lang="ja-JP" altLang="en-US" sz="1100">
                          <a:effectLst/>
                        </a:rPr>
                        <a:t>証明書検証サイトから</a:t>
                      </a:r>
                      <a:r>
                        <a:rPr lang="af-ZA" sz="1100" dirty="0" err="1">
                          <a:effectLst/>
                        </a:rPr>
                        <a:t>wallet</a:t>
                      </a:r>
                      <a:r>
                        <a:rPr lang="ja-JP" altLang="en-US" sz="1100">
                          <a:effectLst/>
                        </a:rPr>
                        <a:t>アプリケーションに遷移し、証明書提示の処理を行う。</a:t>
                      </a:r>
                      <a:r>
                        <a:rPr lang="af-ZA" sz="1100" dirty="0" err="1">
                          <a:effectLst/>
                        </a:rPr>
                        <a:t>wallet</a:t>
                      </a:r>
                      <a:r>
                        <a:rPr lang="ja-JP" altLang="en-US" sz="1100">
                          <a:effectLst/>
                        </a:rPr>
                        <a:t>アプリケーションはユーザーに提示する証明書の選択と提示の同意を求める。同意を得ると内部の秘密鍵を使って署名を行い、そのデータを証明書提示サイトにリクエストすることで証明書を提示する。証明書の提示フローは</a:t>
                      </a:r>
                      <a:r>
                        <a:rPr lang="af-ZA" sz="1100" dirty="0">
                          <a:effectLst/>
                          <a:hlinkClick r:id="rId3"/>
                        </a:rPr>
                        <a:t>OpenID for Verifiable Presentations</a:t>
                      </a:r>
                      <a:r>
                        <a:rPr lang="ja-JP" altLang="en-US" sz="1100">
                          <a:effectLst/>
                        </a:rPr>
                        <a:t>に準ずる。</a:t>
                      </a:r>
                      <a:endParaRPr lang="ja-JP" altLang="en-US">
                        <a:effectLst/>
                      </a:endParaRPr>
                    </a:p>
                  </a:txBody>
                  <a:tcPr marL="95250" marR="95250" marT="95250" marB="95250"/>
                </a:tc>
                <a:extLst>
                  <a:ext uri="{0D108BD9-81ED-4DB2-BD59-A6C34878D82A}">
                    <a16:rowId xmlns:a16="http://schemas.microsoft.com/office/drawing/2014/main" val="1520827246"/>
                  </a:ext>
                </a:extLst>
              </a:tr>
              <a:tr h="838200">
                <a:tc>
                  <a:txBody>
                    <a:bodyPr/>
                    <a:lstStyle/>
                    <a:p>
                      <a:pPr rtl="0" fontAlgn="t">
                        <a:spcBef>
                          <a:spcPts val="0"/>
                        </a:spcBef>
                        <a:spcAft>
                          <a:spcPts val="0"/>
                        </a:spcAft>
                      </a:pPr>
                      <a:r>
                        <a:rPr lang="en-US" altLang="ja-JP" sz="1400" dirty="0">
                          <a:effectLst/>
                        </a:rPr>
                        <a:t>3</a:t>
                      </a:r>
                      <a:endParaRPr lang="ja-JP" altLang="en-US" dirty="0">
                        <a:effectLst/>
                      </a:endParaRPr>
                    </a:p>
                  </a:txBody>
                  <a:tcPr marL="95250" marR="95250" marT="95250" marB="95250"/>
                </a:tc>
                <a:tc>
                  <a:txBody>
                    <a:bodyPr/>
                    <a:lstStyle/>
                    <a:p>
                      <a:pPr rtl="0" fontAlgn="t">
                        <a:spcBef>
                          <a:spcPts val="0"/>
                        </a:spcBef>
                        <a:spcAft>
                          <a:spcPts val="0"/>
                        </a:spcAft>
                      </a:pPr>
                      <a:r>
                        <a:rPr lang="af-ZA" sz="1400" dirty="0">
                          <a:effectLst/>
                        </a:rPr>
                        <a:t>H003</a:t>
                      </a:r>
                      <a:endParaRPr lang="af-ZA" dirty="0">
                        <a:effectLst/>
                      </a:endParaRPr>
                    </a:p>
                  </a:txBody>
                  <a:tcPr marL="95250" marR="95250" marT="95250" marB="95250"/>
                </a:tc>
                <a:tc>
                  <a:txBody>
                    <a:bodyPr/>
                    <a:lstStyle/>
                    <a:p>
                      <a:pPr rtl="0" fontAlgn="t">
                        <a:spcBef>
                          <a:spcPts val="0"/>
                        </a:spcBef>
                        <a:spcAft>
                          <a:spcPts val="0"/>
                        </a:spcAft>
                      </a:pPr>
                      <a:r>
                        <a:rPr lang="ja-JP" altLang="en-US" sz="1400">
                          <a:effectLst/>
                        </a:rPr>
                        <a:t>証明書の管理</a:t>
                      </a:r>
                      <a:endParaRPr lang="ja-JP" altLang="en-US">
                        <a:effectLst/>
                      </a:endParaRPr>
                    </a:p>
                  </a:txBody>
                  <a:tcPr marL="95250" marR="95250" marT="95250" marB="95250"/>
                </a:tc>
                <a:tc>
                  <a:txBody>
                    <a:bodyPr/>
                    <a:lstStyle/>
                    <a:p>
                      <a:pPr rtl="0" fontAlgn="t">
                        <a:spcBef>
                          <a:spcPts val="0"/>
                        </a:spcBef>
                        <a:spcAft>
                          <a:spcPts val="0"/>
                        </a:spcAft>
                      </a:pPr>
                      <a:r>
                        <a:rPr lang="af-ZA" sz="1100" err="1">
                          <a:effectLst/>
                        </a:rPr>
                        <a:t>wallet</a:t>
                      </a:r>
                      <a:r>
                        <a:rPr lang="ja-JP" altLang="en-US" sz="1100">
                          <a:effectLst/>
                        </a:rPr>
                        <a:t>アプリケーションは取得した証明書を管理する。また、証明書はトレース可能な情報</a:t>
                      </a:r>
                      <a:r>
                        <a:rPr lang="en-US" altLang="ja-JP" sz="1100" dirty="0">
                          <a:effectLst/>
                        </a:rPr>
                        <a:t>(</a:t>
                      </a:r>
                      <a:r>
                        <a:rPr lang="ja-JP" altLang="en-US" sz="1100">
                          <a:effectLst/>
                        </a:rPr>
                        <a:t>取得した日時や提示した日時など</a:t>
                      </a:r>
                      <a:r>
                        <a:rPr lang="en-US" altLang="ja-JP" sz="1100" dirty="0">
                          <a:effectLst/>
                        </a:rPr>
                        <a:t>)</a:t>
                      </a:r>
                      <a:r>
                        <a:rPr lang="ja-JP" altLang="en-US" sz="1100">
                          <a:effectLst/>
                        </a:rPr>
                        <a:t>を保持している。</a:t>
                      </a:r>
                      <a:endParaRPr lang="ja-JP" altLang="en-US">
                        <a:effectLst/>
                      </a:endParaRPr>
                    </a:p>
                  </a:txBody>
                  <a:tcPr marL="95250" marR="95250" marT="95250" marB="95250"/>
                </a:tc>
                <a:extLst>
                  <a:ext uri="{0D108BD9-81ED-4DB2-BD59-A6C34878D82A}">
                    <a16:rowId xmlns:a16="http://schemas.microsoft.com/office/drawing/2014/main" val="1197367014"/>
                  </a:ext>
                </a:extLst>
              </a:tr>
            </a:tbl>
          </a:graphicData>
        </a:graphic>
      </p:graphicFrame>
      <p:sp>
        <p:nvSpPr>
          <p:cNvPr id="4" name="テキスト ボックス 3">
            <a:extLst>
              <a:ext uri="{FF2B5EF4-FFF2-40B4-BE49-F238E27FC236}">
                <a16:creationId xmlns:a16="http://schemas.microsoft.com/office/drawing/2014/main" id="{2E20AAB3-F2DC-8201-46EC-F7D7BE19D153}"/>
              </a:ext>
            </a:extLst>
          </p:cNvPr>
          <p:cNvSpPr txBox="1"/>
          <p:nvPr/>
        </p:nvSpPr>
        <p:spPr>
          <a:xfrm>
            <a:off x="312479" y="1618682"/>
            <a:ext cx="3140140" cy="32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600" b="1" dirty="0">
                <a:latin typeface="Meiryo"/>
                <a:ea typeface="メイリオ"/>
                <a:cs typeface="Arial"/>
              </a:rPr>
              <a:t>■Wallet</a:t>
            </a:r>
            <a:r>
              <a:rPr lang="ja-JP" altLang="en-US" sz="1600" b="1">
                <a:latin typeface="Meiryo"/>
                <a:ea typeface="Meiryo"/>
                <a:cs typeface="Arial"/>
              </a:rPr>
              <a:t>アプリケーション</a:t>
            </a:r>
            <a:r>
              <a:rPr lang="en-US" altLang="ja-JP" sz="1600" b="1" dirty="0">
                <a:latin typeface="Meiryo"/>
                <a:ea typeface="ＭＳ Ｐゴシック"/>
              </a:rPr>
              <a:t> </a:t>
            </a:r>
          </a:p>
        </p:txBody>
      </p:sp>
    </p:spTree>
    <p:extLst>
      <p:ext uri="{BB962C8B-B14F-4D97-AF65-F5344CB8AC3E}">
        <p14:creationId xmlns:p14="http://schemas.microsoft.com/office/powerpoint/2010/main" val="32243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4</a:t>
            </a:fld>
            <a:endParaRPr kumimoji="1" lang="ja-JP" altLang="en-US" sz="1400" dirty="0"/>
          </a:p>
        </p:txBody>
      </p:sp>
      <p:graphicFrame>
        <p:nvGraphicFramePr>
          <p:cNvPr id="6" name="表 5">
            <a:extLst>
              <a:ext uri="{FF2B5EF4-FFF2-40B4-BE49-F238E27FC236}">
                <a16:creationId xmlns:a16="http://schemas.microsoft.com/office/drawing/2014/main" id="{A50E3090-C2DC-9A20-611D-2DDDECDBA638}"/>
              </a:ext>
            </a:extLst>
          </p:cNvPr>
          <p:cNvGraphicFramePr>
            <a:graphicFrameLocks noGrp="1"/>
          </p:cNvGraphicFramePr>
          <p:nvPr/>
        </p:nvGraphicFramePr>
        <p:xfrm>
          <a:off x="165758" y="2285831"/>
          <a:ext cx="9559284" cy="3467100"/>
        </p:xfrm>
        <a:graphic>
          <a:graphicData uri="http://schemas.openxmlformats.org/drawingml/2006/table">
            <a:tbl>
              <a:tblPr firstRow="1" bandRow="1">
                <a:tableStyleId>{5C22544A-7EE6-4342-B048-85BDC9FD1C3A}</a:tableStyleId>
              </a:tblPr>
              <a:tblGrid>
                <a:gridCol w="826692">
                  <a:extLst>
                    <a:ext uri="{9D8B030D-6E8A-4147-A177-3AD203B41FA5}">
                      <a16:colId xmlns:a16="http://schemas.microsoft.com/office/drawing/2014/main" val="3786745433"/>
                    </a:ext>
                  </a:extLst>
                </a:gridCol>
                <a:gridCol w="1152160">
                  <a:extLst>
                    <a:ext uri="{9D8B030D-6E8A-4147-A177-3AD203B41FA5}">
                      <a16:colId xmlns:a16="http://schemas.microsoft.com/office/drawing/2014/main" val="3118090739"/>
                    </a:ext>
                  </a:extLst>
                </a:gridCol>
                <a:gridCol w="1440200">
                  <a:extLst>
                    <a:ext uri="{9D8B030D-6E8A-4147-A177-3AD203B41FA5}">
                      <a16:colId xmlns:a16="http://schemas.microsoft.com/office/drawing/2014/main" val="2110600308"/>
                    </a:ext>
                  </a:extLst>
                </a:gridCol>
                <a:gridCol w="6140232">
                  <a:extLst>
                    <a:ext uri="{9D8B030D-6E8A-4147-A177-3AD203B41FA5}">
                      <a16:colId xmlns:a16="http://schemas.microsoft.com/office/drawing/2014/main" val="3890268363"/>
                    </a:ext>
                  </a:extLst>
                </a:gridCol>
              </a:tblGrid>
              <a:tr h="365148">
                <a:tc>
                  <a:txBody>
                    <a:bodyPr/>
                    <a:lstStyle/>
                    <a:p>
                      <a:pPr rtl="0" fontAlgn="t">
                        <a:spcBef>
                          <a:spcPts val="0"/>
                        </a:spcBef>
                        <a:spcAft>
                          <a:spcPts val="0"/>
                        </a:spcAft>
                      </a:pPr>
                      <a:r>
                        <a:rPr lang="af-ZA" sz="1400">
                          <a:effectLst/>
                        </a:rPr>
                        <a:t>No.</a:t>
                      </a:r>
                      <a:endParaRPr lang="af-ZA">
                        <a:effectLst/>
                      </a:endParaRPr>
                    </a:p>
                  </a:txBody>
                  <a:tcPr marL="95250" marR="95250" marT="95250" marB="95250"/>
                </a:tc>
                <a:tc>
                  <a:txBody>
                    <a:bodyPr/>
                    <a:lstStyle/>
                    <a:p>
                      <a:pPr rtl="0" fontAlgn="t">
                        <a:spcBef>
                          <a:spcPts val="0"/>
                        </a:spcBef>
                        <a:spcAft>
                          <a:spcPts val="0"/>
                        </a:spcAft>
                      </a:pPr>
                      <a:r>
                        <a:rPr lang="ja-JP" altLang="en-US" sz="1400">
                          <a:effectLst/>
                        </a:rPr>
                        <a:t>機能</a:t>
                      </a:r>
                      <a:r>
                        <a:rPr lang="af-ZA" sz="1400">
                          <a:effectLst/>
                        </a:rPr>
                        <a:t>ID</a:t>
                      </a:r>
                      <a:endParaRPr lang="af-ZA">
                        <a:effectLst/>
                      </a:endParaRPr>
                    </a:p>
                  </a:txBody>
                  <a:tcPr marL="95250" marR="95250" marT="95250" marB="95250"/>
                </a:tc>
                <a:tc>
                  <a:txBody>
                    <a:bodyPr/>
                    <a:lstStyle/>
                    <a:p>
                      <a:pPr rtl="0" fontAlgn="t">
                        <a:spcBef>
                          <a:spcPts val="0"/>
                        </a:spcBef>
                        <a:spcAft>
                          <a:spcPts val="0"/>
                        </a:spcAft>
                      </a:pPr>
                      <a:r>
                        <a:rPr lang="ja-JP" altLang="en-US" sz="1400">
                          <a:effectLst/>
                        </a:rPr>
                        <a:t>機能名</a:t>
                      </a:r>
                      <a:endParaRPr lang="ja-JP" altLang="en-US">
                        <a:effectLst/>
                      </a:endParaRPr>
                    </a:p>
                  </a:txBody>
                  <a:tcPr marL="95250" marR="95250" marT="95250" marB="95250"/>
                </a:tc>
                <a:tc>
                  <a:txBody>
                    <a:bodyPr/>
                    <a:lstStyle/>
                    <a:p>
                      <a:pPr rtl="0" fontAlgn="t">
                        <a:spcBef>
                          <a:spcPts val="0"/>
                        </a:spcBef>
                        <a:spcAft>
                          <a:spcPts val="0"/>
                        </a:spcAft>
                      </a:pPr>
                      <a:r>
                        <a:rPr lang="ja-JP" altLang="en-US" sz="1400">
                          <a:effectLst/>
                        </a:rPr>
                        <a:t>機能概要</a:t>
                      </a:r>
                      <a:endParaRPr lang="ja-JP" altLang="en-US">
                        <a:effectLst/>
                      </a:endParaRPr>
                    </a:p>
                  </a:txBody>
                  <a:tcPr marL="95250" marR="95250" marT="95250" marB="95250"/>
                </a:tc>
                <a:extLst>
                  <a:ext uri="{0D108BD9-81ED-4DB2-BD59-A6C34878D82A}">
                    <a16:rowId xmlns:a16="http://schemas.microsoft.com/office/drawing/2014/main" val="812173384"/>
                  </a:ext>
                </a:extLst>
              </a:tr>
              <a:tr h="1459409">
                <a:tc>
                  <a:txBody>
                    <a:bodyPr/>
                    <a:lstStyle/>
                    <a:p>
                      <a:pPr rtl="0" fontAlgn="t">
                        <a:spcBef>
                          <a:spcPts val="0"/>
                        </a:spcBef>
                        <a:spcAft>
                          <a:spcPts val="0"/>
                        </a:spcAft>
                      </a:pPr>
                      <a:r>
                        <a:rPr lang="en-US" altLang="ja-JP" sz="1400">
                          <a:effectLst/>
                        </a:rPr>
                        <a:t>1</a:t>
                      </a:r>
                      <a:endParaRPr lang="ja-JP" altLang="en-US">
                        <a:effectLst/>
                      </a:endParaRPr>
                    </a:p>
                  </a:txBody>
                  <a:tcPr marL="95250" marR="95250" marT="95250" marB="95250"/>
                </a:tc>
                <a:tc>
                  <a:txBody>
                    <a:bodyPr/>
                    <a:lstStyle/>
                    <a:p>
                      <a:pPr rtl="0" fontAlgn="t">
                        <a:spcBef>
                          <a:spcPts val="0"/>
                        </a:spcBef>
                        <a:spcAft>
                          <a:spcPts val="0"/>
                        </a:spcAft>
                      </a:pPr>
                      <a:r>
                        <a:rPr lang="af-ZA" sz="1400">
                          <a:effectLst/>
                        </a:rPr>
                        <a:t>V001</a:t>
                      </a:r>
                      <a:endParaRPr lang="af-ZA">
                        <a:effectLst/>
                      </a:endParaRPr>
                    </a:p>
                  </a:txBody>
                  <a:tcPr marL="95250" marR="95250" marT="95250" marB="95250"/>
                </a:tc>
                <a:tc>
                  <a:txBody>
                    <a:bodyPr/>
                    <a:lstStyle/>
                    <a:p>
                      <a:pPr rtl="0" fontAlgn="t">
                        <a:spcBef>
                          <a:spcPts val="0"/>
                        </a:spcBef>
                        <a:spcAft>
                          <a:spcPts val="0"/>
                        </a:spcAft>
                      </a:pPr>
                      <a:r>
                        <a:rPr lang="ja-JP" altLang="en-US" sz="1400" dirty="0">
                          <a:effectLst/>
                        </a:rPr>
                        <a:t>証明書の発行</a:t>
                      </a:r>
                      <a:endParaRPr lang="ja-JP" altLang="en-US" dirty="0">
                        <a:effectLst/>
                      </a:endParaRPr>
                    </a:p>
                  </a:txBody>
                  <a:tcPr marL="95250" marR="95250" marT="95250" marB="95250"/>
                </a:tc>
                <a:tc>
                  <a:txBody>
                    <a:bodyPr/>
                    <a:lstStyle/>
                    <a:p>
                      <a:pPr rtl="0" fontAlgn="t">
                        <a:spcBef>
                          <a:spcPts val="1200"/>
                        </a:spcBef>
                        <a:spcAft>
                          <a:spcPts val="1200"/>
                        </a:spcAft>
                      </a:pPr>
                      <a:r>
                        <a:rPr lang="ja-JP" altLang="en-US" sz="1100" b="0" i="0" u="none" strike="noStrike" noProof="0" dirty="0">
                          <a:effectLst/>
                        </a:rPr>
                        <a:t>・ 発行リクエストの作成</a:t>
                      </a:r>
                      <a:br>
                        <a:rPr lang="en-US" altLang="ja-JP" sz="1100" b="0" i="0" u="none" strike="noStrike" noProof="0" dirty="0">
                          <a:effectLst/>
                        </a:rPr>
                      </a:br>
                      <a:r>
                        <a:rPr lang="ja-JP" altLang="en-US" sz="1100" b="0" i="0" u="none" strike="noStrike" noProof="0" dirty="0">
                          <a:effectLst/>
                        </a:rPr>
                        <a:t>証明書発行サイトで発行のリクエストを受けた際、</a:t>
                      </a:r>
                      <a:r>
                        <a:rPr lang="en-US" altLang="ja-JP" sz="1100" dirty="0">
                          <a:effectLst/>
                        </a:rPr>
                        <a:t>Microsoft </a:t>
                      </a:r>
                      <a:r>
                        <a:rPr lang="en-US" altLang="ja-JP" sz="1100" dirty="0" err="1">
                          <a:effectLst/>
                        </a:rPr>
                        <a:t>Entra</a:t>
                      </a:r>
                      <a:r>
                        <a:rPr lang="en-US" altLang="ja-JP" sz="1100" dirty="0">
                          <a:effectLst/>
                        </a:rPr>
                        <a:t> Verified ID</a:t>
                      </a:r>
                      <a:r>
                        <a:rPr lang="ja-JP" altLang="en-US" sz="1100" dirty="0">
                          <a:effectLst/>
                        </a:rPr>
                        <a:t>で用意されている</a:t>
                      </a:r>
                      <a:r>
                        <a:rPr lang="en-US" altLang="ja-JP" sz="1100" dirty="0">
                          <a:effectLst/>
                        </a:rPr>
                        <a:t>VC</a:t>
                      </a:r>
                      <a:r>
                        <a:rPr lang="ja-JP" altLang="en-US" sz="1100" dirty="0">
                          <a:effectLst/>
                        </a:rPr>
                        <a:t>発行</a:t>
                      </a:r>
                      <a:r>
                        <a:rPr lang="en-US" altLang="ja-JP" sz="1100" dirty="0">
                          <a:effectLst/>
                        </a:rPr>
                        <a:t>API</a:t>
                      </a:r>
                      <a:r>
                        <a:rPr lang="ja-JP" altLang="en-US" sz="1100" dirty="0">
                          <a:effectLst/>
                        </a:rPr>
                        <a:t>を用いて、発行プロセスを開始する</a:t>
                      </a:r>
                      <a:r>
                        <a:rPr lang="en-US" altLang="ja-JP" sz="1100" dirty="0">
                          <a:effectLst/>
                        </a:rPr>
                        <a:t>URL</a:t>
                      </a:r>
                      <a:r>
                        <a:rPr lang="ja-JP" altLang="en-US" sz="1100" dirty="0">
                          <a:effectLst/>
                        </a:rPr>
                        <a:t>を取得する。</a:t>
                      </a:r>
                      <a:br>
                        <a:rPr lang="en-US" altLang="ja-JP" sz="1100" dirty="0">
                          <a:effectLst/>
                        </a:rPr>
                      </a:br>
                      <a:r>
                        <a:rPr lang="ja-JP" altLang="en-US" sz="1100" dirty="0">
                          <a:effectLst/>
                        </a:rPr>
                        <a:t>取得した</a:t>
                      </a:r>
                      <a:r>
                        <a:rPr lang="en-US" altLang="ja-JP" sz="1100" dirty="0">
                          <a:effectLst/>
                        </a:rPr>
                        <a:t>URL</a:t>
                      </a:r>
                      <a:r>
                        <a:rPr lang="ja-JP" altLang="en-US" sz="1100" dirty="0">
                          <a:effectLst/>
                        </a:rPr>
                        <a:t>を発行先の</a:t>
                      </a:r>
                      <a:r>
                        <a:rPr lang="en-US" altLang="ja-JP" sz="1100" dirty="0">
                          <a:effectLst/>
                        </a:rPr>
                        <a:t>Wallet</a:t>
                      </a:r>
                      <a:r>
                        <a:rPr lang="ja-JP" altLang="en-US" sz="1100" dirty="0">
                          <a:effectLst/>
                        </a:rPr>
                        <a:t>アプリケーションへ渡す。</a:t>
                      </a:r>
                      <a:br>
                        <a:rPr lang="en-US" altLang="ja-JP" sz="1100" dirty="0">
                          <a:effectLst/>
                        </a:rPr>
                      </a:br>
                      <a:r>
                        <a:rPr lang="ja-JP" altLang="en-US" sz="1100" dirty="0">
                          <a:effectLst/>
                        </a:rPr>
                        <a:t>・ 発行処理のステータスの確認</a:t>
                      </a:r>
                      <a:br>
                        <a:rPr lang="en-US" altLang="ja-JP" sz="1100" dirty="0">
                          <a:effectLst/>
                        </a:rPr>
                      </a:br>
                      <a:r>
                        <a:rPr lang="en-US" altLang="ja-JP" sz="1100" dirty="0">
                          <a:effectLst/>
                        </a:rPr>
                        <a:t>Wallet</a:t>
                      </a:r>
                      <a:r>
                        <a:rPr lang="ja-JP" altLang="en-US" sz="1100" dirty="0">
                          <a:effectLst/>
                        </a:rPr>
                        <a:t>アプリケーションに渡した、発行プロセスを開始する</a:t>
                      </a:r>
                      <a:r>
                        <a:rPr lang="en-US" altLang="ja-JP" sz="1100" dirty="0">
                          <a:effectLst/>
                        </a:rPr>
                        <a:t>URL</a:t>
                      </a:r>
                      <a:r>
                        <a:rPr lang="ja-JP" altLang="en-US" sz="1100" dirty="0">
                          <a:effectLst/>
                        </a:rPr>
                        <a:t>にて</a:t>
                      </a:r>
                      <a:r>
                        <a:rPr lang="en-US" altLang="ja-JP" sz="1100" dirty="0">
                          <a:effectLst/>
                        </a:rPr>
                        <a:t>VC</a:t>
                      </a:r>
                      <a:r>
                        <a:rPr lang="ja-JP" altLang="en-US" sz="1100" dirty="0">
                          <a:effectLst/>
                        </a:rPr>
                        <a:t>の発行の成功・失敗したかのステータスを確認可能。</a:t>
                      </a:r>
                      <a:br>
                        <a:rPr lang="en-US" altLang="ja-JP" sz="1100" dirty="0">
                          <a:effectLst/>
                        </a:rPr>
                      </a:br>
                      <a:r>
                        <a:rPr lang="ja-JP" altLang="en-US" sz="1100" dirty="0">
                          <a:effectLst/>
                        </a:rPr>
                        <a:t>証明書の発行フローは「</a:t>
                      </a:r>
                      <a:r>
                        <a:rPr lang="en-US" altLang="ja-JP" sz="1100" dirty="0">
                          <a:effectLst/>
                        </a:rPr>
                        <a:t>OpenID for Verifiable Credential Issuance</a:t>
                      </a:r>
                      <a:r>
                        <a:rPr lang="ja-JP" altLang="en-US" sz="1100" dirty="0">
                          <a:effectLst/>
                        </a:rPr>
                        <a:t>」</a:t>
                      </a:r>
                      <a:r>
                        <a:rPr lang="en-US" altLang="ja-JP" sz="1100" dirty="0">
                          <a:effectLst/>
                        </a:rPr>
                        <a:t>(※1)</a:t>
                      </a:r>
                      <a:r>
                        <a:rPr lang="ja-JP" altLang="en-US" sz="1100" dirty="0">
                          <a:effectLst/>
                        </a:rPr>
                        <a:t>に準ずる。</a:t>
                      </a:r>
                      <a:endParaRPr lang="ja-JP" altLang="en-US" dirty="0">
                        <a:effectLst/>
                      </a:endParaRPr>
                    </a:p>
                  </a:txBody>
                  <a:tcPr marL="95250" marR="95250" marT="95250" marB="95250"/>
                </a:tc>
                <a:extLst>
                  <a:ext uri="{0D108BD9-81ED-4DB2-BD59-A6C34878D82A}">
                    <a16:rowId xmlns:a16="http://schemas.microsoft.com/office/drawing/2014/main" val="3209328267"/>
                  </a:ext>
                </a:extLst>
              </a:tr>
              <a:tr h="1384806">
                <a:tc>
                  <a:txBody>
                    <a:bodyPr/>
                    <a:lstStyle/>
                    <a:p>
                      <a:pPr rtl="0" fontAlgn="t">
                        <a:spcBef>
                          <a:spcPts val="0"/>
                        </a:spcBef>
                        <a:spcAft>
                          <a:spcPts val="0"/>
                        </a:spcAft>
                      </a:pPr>
                      <a:r>
                        <a:rPr lang="en-US" altLang="ja-JP" sz="1400">
                          <a:effectLst/>
                        </a:rPr>
                        <a:t>2</a:t>
                      </a:r>
                      <a:endParaRPr lang="ja-JP" altLang="en-US">
                        <a:effectLst/>
                      </a:endParaRPr>
                    </a:p>
                  </a:txBody>
                  <a:tcPr marL="95250" marR="95250" marT="95250" marB="95250"/>
                </a:tc>
                <a:tc>
                  <a:txBody>
                    <a:bodyPr/>
                    <a:lstStyle/>
                    <a:p>
                      <a:pPr rtl="0" fontAlgn="t">
                        <a:spcBef>
                          <a:spcPts val="0"/>
                        </a:spcBef>
                        <a:spcAft>
                          <a:spcPts val="0"/>
                        </a:spcAft>
                      </a:pPr>
                      <a:r>
                        <a:rPr lang="af-ZA" sz="1400" dirty="0">
                          <a:effectLst/>
                        </a:rPr>
                        <a:t>V002</a:t>
                      </a:r>
                      <a:endParaRPr lang="af-ZA" dirty="0">
                        <a:effectLst/>
                      </a:endParaRPr>
                    </a:p>
                  </a:txBody>
                  <a:tcPr marL="95250" marR="95250" marT="95250" marB="95250"/>
                </a:tc>
                <a:tc>
                  <a:txBody>
                    <a:bodyPr/>
                    <a:lstStyle/>
                    <a:p>
                      <a:pPr rtl="0" fontAlgn="t">
                        <a:spcBef>
                          <a:spcPts val="0"/>
                        </a:spcBef>
                        <a:spcAft>
                          <a:spcPts val="0"/>
                        </a:spcAft>
                      </a:pPr>
                      <a:r>
                        <a:rPr lang="ja-JP" altLang="en-US" sz="1400" dirty="0">
                          <a:effectLst/>
                        </a:rPr>
                        <a:t>証明書の検証</a:t>
                      </a:r>
                    </a:p>
                  </a:txBody>
                  <a:tcPr marL="95250" marR="95250" marT="95250" marB="95250"/>
                </a:tc>
                <a:tc>
                  <a:txBody>
                    <a:bodyPr/>
                    <a:lstStyle/>
                    <a:p>
                      <a:pPr rtl="0" fontAlgn="t">
                        <a:spcBef>
                          <a:spcPts val="1200"/>
                        </a:spcBef>
                        <a:spcAft>
                          <a:spcPts val="1200"/>
                        </a:spcAft>
                      </a:pPr>
                      <a:r>
                        <a:rPr lang="ja-JP" altLang="en-US" sz="1100" b="0" i="0" u="none" strike="noStrike" noProof="0" dirty="0">
                          <a:effectLst/>
                        </a:rPr>
                        <a:t>・ 検証リクエストの作成</a:t>
                      </a:r>
                      <a:br>
                        <a:rPr lang="en-US" altLang="ja-JP" sz="1100" b="0" i="0" u="none" strike="noStrike" noProof="0" dirty="0">
                          <a:effectLst/>
                        </a:rPr>
                      </a:br>
                      <a:r>
                        <a:rPr lang="ja-JP" altLang="en-US" sz="1100" b="0" i="0" u="none" strike="noStrike" noProof="0" dirty="0">
                          <a:effectLst/>
                        </a:rPr>
                        <a:t>証明書検証サイトで検証のリクエストを受けた際、</a:t>
                      </a:r>
                      <a:r>
                        <a:rPr lang="en-US" altLang="ja-JP" sz="1100" dirty="0">
                          <a:effectLst/>
                        </a:rPr>
                        <a:t>Microsoft </a:t>
                      </a:r>
                      <a:r>
                        <a:rPr lang="en-US" altLang="ja-JP" sz="1100" dirty="0" err="1">
                          <a:effectLst/>
                        </a:rPr>
                        <a:t>Entra</a:t>
                      </a:r>
                      <a:r>
                        <a:rPr lang="en-US" altLang="ja-JP" sz="1100" dirty="0">
                          <a:effectLst/>
                        </a:rPr>
                        <a:t> Verified ID</a:t>
                      </a:r>
                      <a:r>
                        <a:rPr lang="ja-JP" altLang="en-US" sz="1100" dirty="0">
                          <a:effectLst/>
                        </a:rPr>
                        <a:t>で用意されている</a:t>
                      </a:r>
                      <a:r>
                        <a:rPr lang="en-US" altLang="ja-JP" sz="1100" dirty="0">
                          <a:effectLst/>
                        </a:rPr>
                        <a:t>VC</a:t>
                      </a:r>
                      <a:r>
                        <a:rPr lang="ja-JP" altLang="en-US" sz="1100" dirty="0">
                          <a:effectLst/>
                        </a:rPr>
                        <a:t>発行</a:t>
                      </a:r>
                      <a:r>
                        <a:rPr lang="en-US" altLang="ja-JP" sz="1100" dirty="0">
                          <a:effectLst/>
                        </a:rPr>
                        <a:t>API</a:t>
                      </a:r>
                      <a:r>
                        <a:rPr lang="ja-JP" altLang="en-US" sz="1100" dirty="0">
                          <a:effectLst/>
                        </a:rPr>
                        <a:t>を用いて、検証プロセスを開始する</a:t>
                      </a:r>
                      <a:r>
                        <a:rPr lang="en-US" altLang="ja-JP" sz="1100" dirty="0">
                          <a:effectLst/>
                        </a:rPr>
                        <a:t>URL</a:t>
                      </a:r>
                      <a:r>
                        <a:rPr lang="ja-JP" altLang="en-US" sz="1100" dirty="0">
                          <a:effectLst/>
                        </a:rPr>
                        <a:t>を取得する。</a:t>
                      </a:r>
                      <a:br>
                        <a:rPr lang="en-US" altLang="ja-JP" sz="1100" dirty="0">
                          <a:effectLst/>
                        </a:rPr>
                      </a:br>
                      <a:r>
                        <a:rPr lang="ja-JP" altLang="en-US" sz="1100" dirty="0">
                          <a:effectLst/>
                        </a:rPr>
                        <a:t>取得した</a:t>
                      </a:r>
                      <a:r>
                        <a:rPr lang="en-US" altLang="ja-JP" sz="1100" dirty="0">
                          <a:effectLst/>
                        </a:rPr>
                        <a:t>URL</a:t>
                      </a:r>
                      <a:r>
                        <a:rPr lang="ja-JP" altLang="en-US" sz="1100" dirty="0">
                          <a:effectLst/>
                        </a:rPr>
                        <a:t>をリクエストした</a:t>
                      </a:r>
                      <a:r>
                        <a:rPr lang="en-US" altLang="ja-JP" sz="1100" dirty="0">
                          <a:effectLst/>
                        </a:rPr>
                        <a:t>Wallet</a:t>
                      </a:r>
                      <a:r>
                        <a:rPr lang="ja-JP" altLang="en-US" sz="1100" dirty="0">
                          <a:effectLst/>
                        </a:rPr>
                        <a:t>アプリケーションへ渡す。</a:t>
                      </a:r>
                      <a:br>
                        <a:rPr lang="en-US" altLang="ja-JP" sz="1100" dirty="0">
                          <a:effectLst/>
                        </a:rPr>
                      </a:br>
                      <a:r>
                        <a:rPr lang="ja-JP" altLang="en-US" sz="1100" dirty="0">
                          <a:effectLst/>
                        </a:rPr>
                        <a:t>・ 検証処理のステータスの確認</a:t>
                      </a:r>
                      <a:br>
                        <a:rPr lang="af-ZA" altLang="ja-JP" sz="1100" dirty="0">
                          <a:effectLst/>
                        </a:rPr>
                      </a:br>
                      <a:r>
                        <a:rPr lang="en-US" altLang="ja-JP" sz="1100" dirty="0">
                          <a:effectLst/>
                        </a:rPr>
                        <a:t>Wallet</a:t>
                      </a:r>
                      <a:r>
                        <a:rPr lang="ja-JP" altLang="en-US" sz="1100" dirty="0">
                          <a:effectLst/>
                        </a:rPr>
                        <a:t>アプリケーションに渡した、検証プロセスを開始する</a:t>
                      </a:r>
                      <a:r>
                        <a:rPr lang="en-US" altLang="ja-JP" sz="1100" dirty="0">
                          <a:effectLst/>
                        </a:rPr>
                        <a:t>URL</a:t>
                      </a:r>
                      <a:r>
                        <a:rPr lang="ja-JP" altLang="en-US" sz="1100" dirty="0">
                          <a:effectLst/>
                        </a:rPr>
                        <a:t>にて</a:t>
                      </a:r>
                      <a:r>
                        <a:rPr lang="en-US" altLang="ja-JP" sz="1100" dirty="0">
                          <a:effectLst/>
                        </a:rPr>
                        <a:t>VC</a:t>
                      </a:r>
                      <a:r>
                        <a:rPr lang="ja-JP" altLang="en-US" sz="1100" dirty="0">
                          <a:effectLst/>
                        </a:rPr>
                        <a:t>の発行の成功・失敗したかのステータスを確認可能。</a:t>
                      </a:r>
                      <a:br>
                        <a:rPr lang="en-US" altLang="ja-JP" sz="1100" dirty="0">
                          <a:effectLst/>
                        </a:rPr>
                      </a:br>
                      <a:r>
                        <a:rPr lang="ja-JP" altLang="en-US" sz="1100" dirty="0">
                          <a:effectLst/>
                        </a:rPr>
                        <a:t>証明書の検証フローは「</a:t>
                      </a:r>
                      <a:r>
                        <a:rPr lang="en-US" altLang="ja-JP" sz="1100" dirty="0">
                          <a:effectLst/>
                        </a:rPr>
                        <a:t>OpenID for Verifiable Presentations</a:t>
                      </a:r>
                      <a:r>
                        <a:rPr lang="ja-JP" altLang="en-US" sz="1100" dirty="0">
                          <a:effectLst/>
                        </a:rPr>
                        <a:t>」</a:t>
                      </a:r>
                      <a:r>
                        <a:rPr lang="en-US" altLang="ja-JP" sz="1100" dirty="0">
                          <a:effectLst/>
                        </a:rPr>
                        <a:t>(※2)</a:t>
                      </a:r>
                      <a:r>
                        <a:rPr lang="ja-JP" altLang="en-US" sz="1100" dirty="0">
                          <a:effectLst/>
                        </a:rPr>
                        <a:t>に準ずる。</a:t>
                      </a:r>
                      <a:endParaRPr lang="en-US" altLang="ja-JP" sz="1100" dirty="0">
                        <a:effectLst/>
                      </a:endParaRPr>
                    </a:p>
                  </a:txBody>
                  <a:tcPr marL="95250" marR="95250" marT="95250" marB="95250"/>
                </a:tc>
                <a:extLst>
                  <a:ext uri="{0D108BD9-81ED-4DB2-BD59-A6C34878D82A}">
                    <a16:rowId xmlns:a16="http://schemas.microsoft.com/office/drawing/2014/main" val="1652704098"/>
                  </a:ext>
                </a:extLst>
              </a:tr>
            </a:tbl>
          </a:graphicData>
        </a:graphic>
      </p:graphicFrame>
      <p:sp>
        <p:nvSpPr>
          <p:cNvPr id="2" name="テキスト ボックス 1">
            <a:extLst>
              <a:ext uri="{FF2B5EF4-FFF2-40B4-BE49-F238E27FC236}">
                <a16:creationId xmlns:a16="http://schemas.microsoft.com/office/drawing/2014/main" id="{98E2FB99-1545-448F-9167-896DD4E3BF02}"/>
              </a:ext>
            </a:extLst>
          </p:cNvPr>
          <p:cNvSpPr txBox="1"/>
          <p:nvPr/>
        </p:nvSpPr>
        <p:spPr>
          <a:xfrm>
            <a:off x="200340" y="6114218"/>
            <a:ext cx="6196248" cy="521681"/>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https://openid.net/specs/openid-4-verifiable-credential-issuance-1_0.html</a:t>
            </a:r>
          </a:p>
          <a:p>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https://openid.net/specs/openid-4-verifiable-presentations-1_0.html</a:t>
            </a:r>
          </a:p>
        </p:txBody>
      </p:sp>
      <p:sp>
        <p:nvSpPr>
          <p:cNvPr id="10" name="テキスト ボックス 9">
            <a:extLst>
              <a:ext uri="{FF2B5EF4-FFF2-40B4-BE49-F238E27FC236}">
                <a16:creationId xmlns:a16="http://schemas.microsoft.com/office/drawing/2014/main" id="{3BD41ED9-3A44-4A44-AE3F-5BA71A73772A}"/>
              </a:ext>
            </a:extLst>
          </p:cNvPr>
          <p:cNvSpPr txBox="1"/>
          <p:nvPr/>
        </p:nvSpPr>
        <p:spPr>
          <a:xfrm>
            <a:off x="312478" y="1618682"/>
            <a:ext cx="7016851" cy="32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600" b="1" dirty="0">
                <a:latin typeface="Meiryo UI" panose="020B0604030504040204" pitchFamily="50" charset="-128"/>
                <a:ea typeface="Meiryo UI" panose="020B0604030504040204" pitchFamily="50" charset="-128"/>
                <a:cs typeface="Arial"/>
              </a:rPr>
              <a:t>■証明書発行アプリケーション及び証明書検証アプリケーション</a:t>
            </a:r>
          </a:p>
        </p:txBody>
      </p:sp>
      <p:sp>
        <p:nvSpPr>
          <p:cNvPr id="11" name="タイトル 2">
            <a:extLst>
              <a:ext uri="{FF2B5EF4-FFF2-40B4-BE49-F238E27FC236}">
                <a16:creationId xmlns:a16="http://schemas.microsoft.com/office/drawing/2014/main" id="{7AEFD747-6100-47DE-8E1B-0C26EB4F3F5D}"/>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2. </a:t>
            </a:r>
            <a:r>
              <a:rPr lang="ja-JP" altLang="en-US" b="0" kern="0" dirty="0">
                <a:latin typeface="Meiryo UI" panose="020B0604030504040204" pitchFamily="50" charset="-128"/>
                <a:ea typeface="Meiryo UI" panose="020B0604030504040204" pitchFamily="50" charset="-128"/>
              </a:rPr>
              <a:t>機能に関する事項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2.1</a:t>
            </a:r>
            <a:r>
              <a:rPr kumimoji="1" lang="ja-JP" altLang="en-US" sz="1800" b="0" kern="0" dirty="0">
                <a:latin typeface="Meiryo UI" panose="020B0604030504040204" pitchFamily="50" charset="-128"/>
                <a:ea typeface="Meiryo UI" panose="020B0604030504040204" pitchFamily="50" charset="-128"/>
              </a:rPr>
              <a:t>　機能一覧</a:t>
            </a:r>
          </a:p>
        </p:txBody>
      </p:sp>
    </p:spTree>
    <p:extLst>
      <p:ext uri="{BB962C8B-B14F-4D97-AF65-F5344CB8AC3E}">
        <p14:creationId xmlns:p14="http://schemas.microsoft.com/office/powerpoint/2010/main" val="177931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5</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2. </a:t>
            </a:r>
            <a:r>
              <a:rPr lang="ja-JP" altLang="en-US" b="0" kern="0" dirty="0">
                <a:latin typeface="Meiryo UI" panose="020B0604030504040204" pitchFamily="50" charset="-128"/>
                <a:ea typeface="Meiryo UI" panose="020B0604030504040204" pitchFamily="50" charset="-128"/>
              </a:rPr>
              <a:t>機能に関する事項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2.2</a:t>
            </a:r>
            <a:r>
              <a:rPr kumimoji="1" lang="ja-JP" altLang="en-US" sz="1800" b="0" kern="0" dirty="0">
                <a:latin typeface="Meiryo UI" panose="020B0604030504040204" pitchFamily="50" charset="-128"/>
                <a:ea typeface="Meiryo UI" panose="020B0604030504040204" pitchFamily="50" charset="-128"/>
              </a:rPr>
              <a:t>　業務フロー</a:t>
            </a:r>
          </a:p>
        </p:txBody>
      </p:sp>
      <p:cxnSp>
        <p:nvCxnSpPr>
          <p:cNvPr id="3" name="直線矢印コネクタ 2">
            <a:extLst>
              <a:ext uri="{FF2B5EF4-FFF2-40B4-BE49-F238E27FC236}">
                <a16:creationId xmlns:a16="http://schemas.microsoft.com/office/drawing/2014/main" id="{6265B130-E2E8-4627-4E01-4643643EE13A}"/>
              </a:ext>
            </a:extLst>
          </p:cNvPr>
          <p:cNvCxnSpPr>
            <a:cxnSpLocks/>
          </p:cNvCxnSpPr>
          <p:nvPr/>
        </p:nvCxnSpPr>
        <p:spPr>
          <a:xfrm flipH="1">
            <a:off x="5482660" y="2814669"/>
            <a:ext cx="2071783" cy="1084542"/>
          </a:xfrm>
          <a:prstGeom prst="straightConnector1">
            <a:avLst/>
          </a:prstGeom>
          <a:ln w="285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 name="四角形: 角を丸くする 5">
            <a:extLst>
              <a:ext uri="{FF2B5EF4-FFF2-40B4-BE49-F238E27FC236}">
                <a16:creationId xmlns:a16="http://schemas.microsoft.com/office/drawing/2014/main" id="{4C428BC6-EB6B-1E8C-2654-D46765E87D22}"/>
              </a:ext>
            </a:extLst>
          </p:cNvPr>
          <p:cNvSpPr/>
          <p:nvPr/>
        </p:nvSpPr>
        <p:spPr>
          <a:xfrm>
            <a:off x="3948193" y="3956657"/>
            <a:ext cx="2046132" cy="89093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138" dirty="0">
                <a:ea typeface="ＭＳ Ｐゴシック"/>
                <a:cs typeface="Calibri"/>
              </a:rPr>
              <a:t>中小事業者等</a:t>
            </a:r>
          </a:p>
        </p:txBody>
      </p:sp>
      <p:sp>
        <p:nvSpPr>
          <p:cNvPr id="9" name="四角形: 角を丸くする 8">
            <a:extLst>
              <a:ext uri="{FF2B5EF4-FFF2-40B4-BE49-F238E27FC236}">
                <a16:creationId xmlns:a16="http://schemas.microsoft.com/office/drawing/2014/main" id="{9A5F3767-1614-301B-5E38-5E1C79A72763}"/>
              </a:ext>
            </a:extLst>
          </p:cNvPr>
          <p:cNvSpPr/>
          <p:nvPr/>
        </p:nvSpPr>
        <p:spPr>
          <a:xfrm>
            <a:off x="1214798" y="1770680"/>
            <a:ext cx="2046132" cy="890936"/>
          </a:xfrm>
          <a:prstGeom prst="roundRect">
            <a:avLst/>
          </a:prstGeom>
        </p:spPr>
        <p:style>
          <a:lnRef idx="2">
            <a:schemeClr val="accent5"/>
          </a:lnRef>
          <a:fillRef idx="1">
            <a:schemeClr val="lt1"/>
          </a:fillRef>
          <a:effectRef idx="0">
            <a:schemeClr val="accent5"/>
          </a:effectRef>
          <a:fontRef idx="minor">
            <a:schemeClr val="dk1"/>
          </a:fontRef>
        </p:style>
        <p:txBody>
          <a:bodyPr lIns="74295" tIns="37148" rIns="74295" bIns="37148" rtlCol="0" anchor="ctr"/>
          <a:lstStyle/>
          <a:p>
            <a:pPr algn="ctr"/>
            <a:r>
              <a:rPr lang="ja-JP" altLang="en-US" sz="1138">
                <a:ea typeface="ＭＳ Ｐゴシック"/>
                <a:cs typeface="Calibri"/>
              </a:rPr>
              <a:t>全国のIT企業等の</a:t>
            </a:r>
          </a:p>
          <a:p>
            <a:pPr algn="ctr"/>
            <a:r>
              <a:rPr lang="ja-JP" altLang="en-US" sz="1138">
                <a:ea typeface="ＭＳ Ｐゴシック"/>
                <a:cs typeface="Calibri"/>
              </a:rPr>
              <a:t>設備メーカー等</a:t>
            </a:r>
          </a:p>
          <a:p>
            <a:pPr algn="ctr"/>
            <a:r>
              <a:rPr lang="ja-JP" altLang="en-US" sz="1138">
                <a:ea typeface="ＭＳ Ｐゴシック"/>
                <a:cs typeface="Calibri"/>
              </a:rPr>
              <a:t>(または代理店や子会社)</a:t>
            </a:r>
          </a:p>
        </p:txBody>
      </p:sp>
      <p:sp>
        <p:nvSpPr>
          <p:cNvPr id="11" name="四角形: 角を丸くする 10">
            <a:extLst>
              <a:ext uri="{FF2B5EF4-FFF2-40B4-BE49-F238E27FC236}">
                <a16:creationId xmlns:a16="http://schemas.microsoft.com/office/drawing/2014/main" id="{A3E9245F-3B09-DAF8-379F-2B24748BB88E}"/>
              </a:ext>
            </a:extLst>
          </p:cNvPr>
          <p:cNvSpPr/>
          <p:nvPr/>
        </p:nvSpPr>
        <p:spPr>
          <a:xfrm>
            <a:off x="3948193" y="1262239"/>
            <a:ext cx="2046132" cy="890936"/>
          </a:xfrm>
          <a:prstGeom prst="roundRect">
            <a:avLst/>
          </a:prstGeom>
        </p:spPr>
        <p:style>
          <a:lnRef idx="2">
            <a:schemeClr val="accent5"/>
          </a:lnRef>
          <a:fillRef idx="1">
            <a:schemeClr val="lt1"/>
          </a:fillRef>
          <a:effectRef idx="0">
            <a:schemeClr val="accent5"/>
          </a:effectRef>
          <a:fontRef idx="minor">
            <a:schemeClr val="dk1"/>
          </a:fontRef>
        </p:style>
        <p:txBody>
          <a:bodyPr lIns="74295" tIns="37148" rIns="74295" bIns="37148" rtlCol="0" anchor="ctr"/>
          <a:lstStyle/>
          <a:p>
            <a:pPr algn="ctr"/>
            <a:r>
              <a:rPr lang="ja-JP" altLang="en-US" sz="1138">
                <a:ea typeface="ＭＳ Ｐゴシック"/>
                <a:cs typeface="Calibri"/>
              </a:rPr>
              <a:t>JISA等の工業会等</a:t>
            </a:r>
          </a:p>
          <a:p>
            <a:pPr algn="ctr"/>
            <a:r>
              <a:rPr lang="ja-JP" altLang="en-US" sz="1138">
                <a:ea typeface="ＭＳ Ｐゴシック"/>
                <a:cs typeface="Calibri"/>
              </a:rPr>
              <a:t>(証明団体としての指定団体)</a:t>
            </a:r>
          </a:p>
        </p:txBody>
      </p:sp>
      <p:sp>
        <p:nvSpPr>
          <p:cNvPr id="13" name="四角形: 角を丸くする 12">
            <a:extLst>
              <a:ext uri="{FF2B5EF4-FFF2-40B4-BE49-F238E27FC236}">
                <a16:creationId xmlns:a16="http://schemas.microsoft.com/office/drawing/2014/main" id="{26AB848B-2F17-A93A-9F2A-B5432EFA80E1}"/>
              </a:ext>
            </a:extLst>
          </p:cNvPr>
          <p:cNvSpPr/>
          <p:nvPr/>
        </p:nvSpPr>
        <p:spPr>
          <a:xfrm>
            <a:off x="6417141" y="1819919"/>
            <a:ext cx="2136357" cy="890936"/>
          </a:xfrm>
          <a:prstGeom prst="roundRect">
            <a:avLst/>
          </a:prstGeom>
        </p:spPr>
        <p:style>
          <a:lnRef idx="2">
            <a:schemeClr val="accent5"/>
          </a:lnRef>
          <a:fillRef idx="1">
            <a:schemeClr val="lt1"/>
          </a:fillRef>
          <a:effectRef idx="0">
            <a:schemeClr val="accent5"/>
          </a:effectRef>
          <a:fontRef idx="minor">
            <a:schemeClr val="dk1"/>
          </a:fontRef>
        </p:style>
        <p:txBody>
          <a:bodyPr lIns="74295" tIns="37148" rIns="74295" bIns="37148" rtlCol="0" anchor="ctr"/>
          <a:lstStyle/>
          <a:p>
            <a:pPr algn="ctr"/>
            <a:r>
              <a:rPr lang="ja-JP" altLang="en-US" sz="1138" dirty="0">
                <a:ea typeface="ＭＳ Ｐゴシック"/>
                <a:cs typeface="Calibri"/>
              </a:rPr>
              <a:t>所管官庁</a:t>
            </a:r>
            <a:endParaRPr lang="en-US" altLang="ja-JP" sz="1138" dirty="0">
              <a:ea typeface="ＭＳ Ｐゴシック"/>
              <a:cs typeface="Calibri"/>
            </a:endParaRPr>
          </a:p>
          <a:p>
            <a:pPr algn="ctr"/>
            <a:r>
              <a:rPr lang="ja-JP" altLang="en-US" sz="1138" dirty="0">
                <a:ea typeface="ＭＳ Ｐゴシック"/>
                <a:cs typeface="Calibri"/>
              </a:rPr>
              <a:t>（当該中小企業者の業種所管）</a:t>
            </a:r>
          </a:p>
        </p:txBody>
      </p:sp>
      <p:sp>
        <p:nvSpPr>
          <p:cNvPr id="15" name="四角形: 角を丸くする 14">
            <a:extLst>
              <a:ext uri="{FF2B5EF4-FFF2-40B4-BE49-F238E27FC236}">
                <a16:creationId xmlns:a16="http://schemas.microsoft.com/office/drawing/2014/main" id="{159DC376-E267-AACC-5149-14380F0E533C}"/>
              </a:ext>
            </a:extLst>
          </p:cNvPr>
          <p:cNvSpPr/>
          <p:nvPr/>
        </p:nvSpPr>
        <p:spPr>
          <a:xfrm>
            <a:off x="7548992" y="3963719"/>
            <a:ext cx="2046132" cy="890936"/>
          </a:xfrm>
          <a:prstGeom prst="roundRect">
            <a:avLst/>
          </a:prstGeom>
        </p:spPr>
        <p:style>
          <a:lnRef idx="2">
            <a:schemeClr val="accent5"/>
          </a:lnRef>
          <a:fillRef idx="1">
            <a:schemeClr val="lt1"/>
          </a:fillRef>
          <a:effectRef idx="0">
            <a:schemeClr val="accent5"/>
          </a:effectRef>
          <a:fontRef idx="minor">
            <a:schemeClr val="dk1"/>
          </a:fontRef>
        </p:style>
        <p:txBody>
          <a:bodyPr lIns="74295" tIns="37148" rIns="74295" bIns="37148" rtlCol="0" anchor="ctr"/>
          <a:lstStyle/>
          <a:p>
            <a:pPr algn="ctr"/>
            <a:r>
              <a:rPr lang="ja-JP" altLang="en-US" sz="1138">
                <a:ea typeface="ＭＳ Ｐゴシック"/>
                <a:cs typeface="Calibri"/>
              </a:rPr>
              <a:t>所管の税務署</a:t>
            </a:r>
            <a:endParaRPr lang="ja-JP" altLang="en-US" sz="1138" dirty="0">
              <a:ea typeface="ＭＳ Ｐゴシック"/>
              <a:cs typeface="Calibri"/>
            </a:endParaRPr>
          </a:p>
        </p:txBody>
      </p:sp>
      <p:cxnSp>
        <p:nvCxnSpPr>
          <p:cNvPr id="17" name="直線矢印コネクタ 16">
            <a:extLst>
              <a:ext uri="{FF2B5EF4-FFF2-40B4-BE49-F238E27FC236}">
                <a16:creationId xmlns:a16="http://schemas.microsoft.com/office/drawing/2014/main" id="{B3684351-0081-CD5B-306A-BEAAF9D897AC}"/>
              </a:ext>
            </a:extLst>
          </p:cNvPr>
          <p:cNvCxnSpPr>
            <a:cxnSpLocks/>
          </p:cNvCxnSpPr>
          <p:nvPr/>
        </p:nvCxnSpPr>
        <p:spPr>
          <a:xfrm flipH="1" flipV="1">
            <a:off x="2550370" y="2799158"/>
            <a:ext cx="1981474" cy="1066630"/>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97EA84DA-E8F8-7A9D-A791-65FB42FEB996}"/>
              </a:ext>
            </a:extLst>
          </p:cNvPr>
          <p:cNvCxnSpPr>
            <a:cxnSpLocks/>
          </p:cNvCxnSpPr>
          <p:nvPr/>
        </p:nvCxnSpPr>
        <p:spPr>
          <a:xfrm flipV="1">
            <a:off x="4833448" y="2226577"/>
            <a:ext cx="0" cy="169907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3C1B38E-7C2A-9215-DE57-23D9FD057B49}"/>
              </a:ext>
            </a:extLst>
          </p:cNvPr>
          <p:cNvCxnSpPr>
            <a:cxnSpLocks/>
          </p:cNvCxnSpPr>
          <p:nvPr/>
        </p:nvCxnSpPr>
        <p:spPr>
          <a:xfrm flipV="1">
            <a:off x="5757209" y="2841107"/>
            <a:ext cx="2115161" cy="108454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FDDAA5D-7D32-5F56-032E-D7EFD188238F}"/>
              </a:ext>
            </a:extLst>
          </p:cNvPr>
          <p:cNvCxnSpPr>
            <a:cxnSpLocks/>
          </p:cNvCxnSpPr>
          <p:nvPr/>
        </p:nvCxnSpPr>
        <p:spPr>
          <a:xfrm>
            <a:off x="6064130" y="4579543"/>
            <a:ext cx="14366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5D29AAE-AB3A-085E-6A57-12F10AFEBFE0}"/>
              </a:ext>
            </a:extLst>
          </p:cNvPr>
          <p:cNvSpPr txBox="1"/>
          <p:nvPr/>
        </p:nvSpPr>
        <p:spPr>
          <a:xfrm>
            <a:off x="3344401" y="3071916"/>
            <a:ext cx="1086936" cy="408766"/>
          </a:xfrm>
          <a:prstGeom prst="rect">
            <a:avLst/>
          </a:prstGeom>
          <a:noFill/>
        </p:spPr>
        <p:txBody>
          <a:bodyPr wrap="square" rtlCol="0">
            <a:spAutoFit/>
          </a:bodyPr>
          <a:lstStyle/>
          <a:p>
            <a:pPr algn="ctr"/>
            <a:r>
              <a:rPr lang="ja-JP" altLang="en-US" sz="894">
                <a:solidFill>
                  <a:schemeClr val="accent1"/>
                </a:solidFill>
              </a:rPr>
              <a:t>②証明書の取得</a:t>
            </a:r>
            <a:endParaRPr lang="en-US" altLang="ja-JP" sz="894" dirty="0">
              <a:solidFill>
                <a:schemeClr val="accent1"/>
              </a:solidFill>
            </a:endParaRPr>
          </a:p>
          <a:p>
            <a:pPr algn="ctr"/>
            <a:r>
              <a:rPr lang="en-US" altLang="ja-JP" sz="894" dirty="0">
                <a:solidFill>
                  <a:schemeClr val="accent1"/>
                </a:solidFill>
              </a:rPr>
              <a:t>(H001)</a:t>
            </a:r>
            <a:endParaRPr lang="ja-JP" altLang="en-US" sz="894">
              <a:solidFill>
                <a:schemeClr val="accent1"/>
              </a:solidFill>
            </a:endParaRPr>
          </a:p>
        </p:txBody>
      </p:sp>
      <p:sp>
        <p:nvSpPr>
          <p:cNvPr id="27" name="テキスト ボックス 26">
            <a:extLst>
              <a:ext uri="{FF2B5EF4-FFF2-40B4-BE49-F238E27FC236}">
                <a16:creationId xmlns:a16="http://schemas.microsoft.com/office/drawing/2014/main" id="{0629C3A3-1DFF-D9D3-EBC8-74B252A0EC0F}"/>
              </a:ext>
            </a:extLst>
          </p:cNvPr>
          <p:cNvSpPr txBox="1"/>
          <p:nvPr/>
        </p:nvSpPr>
        <p:spPr>
          <a:xfrm>
            <a:off x="4842699" y="3128166"/>
            <a:ext cx="892413" cy="505138"/>
          </a:xfrm>
          <a:prstGeom prst="rect">
            <a:avLst/>
          </a:prstGeom>
          <a:noFill/>
        </p:spPr>
        <p:txBody>
          <a:bodyPr wrap="square" rtlCol="0">
            <a:spAutoFit/>
          </a:bodyPr>
          <a:lstStyle/>
          <a:p>
            <a:pPr algn="ctr"/>
            <a:r>
              <a:rPr lang="ja-JP" altLang="en-US" sz="894">
                <a:solidFill>
                  <a:schemeClr val="accent1"/>
                </a:solidFill>
              </a:rPr>
              <a:t>④証明書の</a:t>
            </a:r>
            <a:endParaRPr lang="en-US" altLang="ja-JP" sz="894" dirty="0">
              <a:solidFill>
                <a:schemeClr val="accent1"/>
              </a:solidFill>
            </a:endParaRPr>
          </a:p>
          <a:p>
            <a:pPr algn="ctr"/>
            <a:r>
              <a:rPr lang="ja-JP" altLang="en-US" sz="894">
                <a:solidFill>
                  <a:schemeClr val="accent1"/>
                </a:solidFill>
              </a:rPr>
              <a:t>提示・取得</a:t>
            </a:r>
            <a:endParaRPr lang="en-US" altLang="ja-JP" sz="894" dirty="0">
              <a:solidFill>
                <a:schemeClr val="accent1"/>
              </a:solidFill>
            </a:endParaRPr>
          </a:p>
          <a:p>
            <a:pPr algn="ctr"/>
            <a:r>
              <a:rPr lang="en-US" altLang="ja-JP" sz="894" dirty="0">
                <a:solidFill>
                  <a:schemeClr val="accent1"/>
                </a:solidFill>
              </a:rPr>
              <a:t>(H001,H002)</a:t>
            </a:r>
            <a:endParaRPr lang="ja-JP" altLang="en-US" sz="894">
              <a:solidFill>
                <a:schemeClr val="accent1"/>
              </a:solidFill>
            </a:endParaRPr>
          </a:p>
        </p:txBody>
      </p:sp>
      <p:sp>
        <p:nvSpPr>
          <p:cNvPr id="29" name="テキスト ボックス 28">
            <a:extLst>
              <a:ext uri="{FF2B5EF4-FFF2-40B4-BE49-F238E27FC236}">
                <a16:creationId xmlns:a16="http://schemas.microsoft.com/office/drawing/2014/main" id="{A1E47143-CEEA-87B6-54E3-F324F27182C1}"/>
              </a:ext>
            </a:extLst>
          </p:cNvPr>
          <p:cNvSpPr txBox="1"/>
          <p:nvPr/>
        </p:nvSpPr>
        <p:spPr>
          <a:xfrm>
            <a:off x="6148666" y="3637532"/>
            <a:ext cx="1275855" cy="367537"/>
          </a:xfrm>
          <a:prstGeom prst="rect">
            <a:avLst/>
          </a:prstGeom>
          <a:noFill/>
        </p:spPr>
        <p:txBody>
          <a:bodyPr wrap="square" rtlCol="0">
            <a:spAutoFit/>
          </a:bodyPr>
          <a:lstStyle/>
          <a:p>
            <a:pPr algn="ctr"/>
            <a:r>
              <a:rPr lang="ja-JP" altLang="en-US" sz="894">
                <a:solidFill>
                  <a:schemeClr val="accent1"/>
                </a:solidFill>
              </a:rPr>
              <a:t>⑦証明書の提示・取得</a:t>
            </a:r>
            <a:endParaRPr lang="en-US" altLang="ja-JP" sz="894" dirty="0">
              <a:solidFill>
                <a:schemeClr val="accent1"/>
              </a:solidFill>
            </a:endParaRPr>
          </a:p>
          <a:p>
            <a:pPr algn="ctr"/>
            <a:r>
              <a:rPr lang="en-US" altLang="ja-JP" sz="894" dirty="0">
                <a:solidFill>
                  <a:schemeClr val="accent1"/>
                </a:solidFill>
              </a:rPr>
              <a:t>(H001,H002)</a:t>
            </a:r>
            <a:endParaRPr lang="ja-JP" altLang="en-US" sz="894">
              <a:solidFill>
                <a:schemeClr val="accent1"/>
              </a:solidFill>
            </a:endParaRPr>
          </a:p>
        </p:txBody>
      </p:sp>
      <p:sp>
        <p:nvSpPr>
          <p:cNvPr id="31" name="テキスト ボックス 30">
            <a:extLst>
              <a:ext uri="{FF2B5EF4-FFF2-40B4-BE49-F238E27FC236}">
                <a16:creationId xmlns:a16="http://schemas.microsoft.com/office/drawing/2014/main" id="{2FFB5042-4A41-92E8-2BCC-B005D73C8C89}"/>
              </a:ext>
            </a:extLst>
          </p:cNvPr>
          <p:cNvSpPr txBox="1"/>
          <p:nvPr/>
        </p:nvSpPr>
        <p:spPr>
          <a:xfrm>
            <a:off x="6310046" y="4621023"/>
            <a:ext cx="1015336" cy="408766"/>
          </a:xfrm>
          <a:prstGeom prst="rect">
            <a:avLst/>
          </a:prstGeom>
          <a:noFill/>
        </p:spPr>
        <p:txBody>
          <a:bodyPr wrap="square" rtlCol="0">
            <a:spAutoFit/>
          </a:bodyPr>
          <a:lstStyle/>
          <a:p>
            <a:pPr algn="ctr"/>
            <a:r>
              <a:rPr lang="ja-JP" altLang="en-US" sz="894">
                <a:solidFill>
                  <a:schemeClr val="accent1"/>
                </a:solidFill>
              </a:rPr>
              <a:t>⑨証明書の提示</a:t>
            </a:r>
            <a:endParaRPr lang="en-US" altLang="ja-JP" sz="894" dirty="0">
              <a:solidFill>
                <a:schemeClr val="accent1"/>
              </a:solidFill>
            </a:endParaRPr>
          </a:p>
          <a:p>
            <a:pPr algn="ctr"/>
            <a:r>
              <a:rPr lang="en-US" altLang="ja-JP" sz="894" dirty="0">
                <a:solidFill>
                  <a:schemeClr val="accent1"/>
                </a:solidFill>
              </a:rPr>
              <a:t>(H002)</a:t>
            </a:r>
            <a:endParaRPr lang="ja-JP" altLang="en-US" sz="894">
              <a:solidFill>
                <a:schemeClr val="accent1"/>
              </a:solidFill>
            </a:endParaRPr>
          </a:p>
        </p:txBody>
      </p:sp>
      <p:sp>
        <p:nvSpPr>
          <p:cNvPr id="33" name="テキスト ボックス 32">
            <a:extLst>
              <a:ext uri="{FF2B5EF4-FFF2-40B4-BE49-F238E27FC236}">
                <a16:creationId xmlns:a16="http://schemas.microsoft.com/office/drawing/2014/main" id="{69050080-4F10-4ACB-FC29-A54BD3DDB8DB}"/>
              </a:ext>
            </a:extLst>
          </p:cNvPr>
          <p:cNvSpPr txBox="1"/>
          <p:nvPr/>
        </p:nvSpPr>
        <p:spPr>
          <a:xfrm>
            <a:off x="3948193" y="4504559"/>
            <a:ext cx="885255" cy="367537"/>
          </a:xfrm>
          <a:prstGeom prst="rect">
            <a:avLst/>
          </a:prstGeom>
          <a:noFill/>
        </p:spPr>
        <p:txBody>
          <a:bodyPr wrap="square" rtlCol="0">
            <a:spAutoFit/>
          </a:bodyPr>
          <a:lstStyle/>
          <a:p>
            <a:pPr algn="ctr"/>
            <a:r>
              <a:rPr lang="ja-JP" altLang="en-US" sz="894">
                <a:solidFill>
                  <a:schemeClr val="accent1"/>
                </a:solidFill>
              </a:rPr>
              <a:t>証明書の管理</a:t>
            </a:r>
            <a:endParaRPr lang="en-US" altLang="ja-JP" sz="894" dirty="0">
              <a:solidFill>
                <a:schemeClr val="accent1"/>
              </a:solidFill>
            </a:endParaRPr>
          </a:p>
          <a:p>
            <a:pPr algn="ctr"/>
            <a:r>
              <a:rPr lang="en-US" altLang="ja-JP" sz="894" dirty="0">
                <a:solidFill>
                  <a:schemeClr val="accent1"/>
                </a:solidFill>
              </a:rPr>
              <a:t>(H003)</a:t>
            </a:r>
          </a:p>
        </p:txBody>
      </p:sp>
      <p:sp>
        <p:nvSpPr>
          <p:cNvPr id="35" name="角丸四角形 8">
            <a:extLst>
              <a:ext uri="{FF2B5EF4-FFF2-40B4-BE49-F238E27FC236}">
                <a16:creationId xmlns:a16="http://schemas.microsoft.com/office/drawing/2014/main" id="{FC5210F5-5B5F-2349-7B65-AAE524F50BC8}"/>
              </a:ext>
            </a:extLst>
          </p:cNvPr>
          <p:cNvSpPr/>
          <p:nvPr/>
        </p:nvSpPr>
        <p:spPr>
          <a:xfrm>
            <a:off x="4167214" y="5573349"/>
            <a:ext cx="1350970" cy="497854"/>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ja-JP" altLang="en-US" sz="975">
                <a:solidFill>
                  <a:schemeClr val="tx1"/>
                </a:solidFill>
              </a:rPr>
              <a:t>中小企業社員</a:t>
            </a:r>
          </a:p>
        </p:txBody>
      </p:sp>
      <p:cxnSp>
        <p:nvCxnSpPr>
          <p:cNvPr id="37" name="直線矢印コネクタ 36">
            <a:extLst>
              <a:ext uri="{FF2B5EF4-FFF2-40B4-BE49-F238E27FC236}">
                <a16:creationId xmlns:a16="http://schemas.microsoft.com/office/drawing/2014/main" id="{859D7B74-C849-1439-0E14-A8CDA80EB84E}"/>
              </a:ext>
            </a:extLst>
          </p:cNvPr>
          <p:cNvCxnSpPr>
            <a:cxnSpLocks/>
          </p:cNvCxnSpPr>
          <p:nvPr/>
        </p:nvCxnSpPr>
        <p:spPr>
          <a:xfrm flipV="1">
            <a:off x="4943074" y="4870616"/>
            <a:ext cx="0" cy="7027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DD18E76D-4622-F6CC-10C5-95075588F6DC}"/>
              </a:ext>
            </a:extLst>
          </p:cNvPr>
          <p:cNvCxnSpPr>
            <a:cxnSpLocks/>
          </p:cNvCxnSpPr>
          <p:nvPr/>
        </p:nvCxnSpPr>
        <p:spPr>
          <a:xfrm flipV="1">
            <a:off x="4641664" y="4890475"/>
            <a:ext cx="0" cy="682875"/>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E0D19D1-27CA-2BAD-364D-479C9B131EBB}"/>
              </a:ext>
            </a:extLst>
          </p:cNvPr>
          <p:cNvSpPr txBox="1"/>
          <p:nvPr/>
        </p:nvSpPr>
        <p:spPr>
          <a:xfrm>
            <a:off x="3665143" y="5251785"/>
            <a:ext cx="943284" cy="408766"/>
          </a:xfrm>
          <a:prstGeom prst="rect">
            <a:avLst/>
          </a:prstGeom>
          <a:noFill/>
        </p:spPr>
        <p:txBody>
          <a:bodyPr wrap="square" rtlCol="0">
            <a:spAutoFit/>
          </a:bodyPr>
          <a:lstStyle/>
          <a:p>
            <a:pPr algn="ctr"/>
            <a:r>
              <a:rPr lang="ja-JP" altLang="en-US" sz="894">
                <a:solidFill>
                  <a:schemeClr val="accent1"/>
                </a:solidFill>
              </a:rPr>
              <a:t>証明書の取得</a:t>
            </a:r>
            <a:endParaRPr lang="en-US" altLang="ja-JP" sz="894" dirty="0">
              <a:solidFill>
                <a:schemeClr val="accent1"/>
              </a:solidFill>
            </a:endParaRPr>
          </a:p>
          <a:p>
            <a:pPr algn="ctr"/>
            <a:r>
              <a:rPr lang="en-US" altLang="ja-JP" sz="894" dirty="0">
                <a:solidFill>
                  <a:schemeClr val="accent1"/>
                </a:solidFill>
              </a:rPr>
              <a:t>(H001)</a:t>
            </a:r>
            <a:endParaRPr lang="ja-JP" altLang="en-US" sz="894">
              <a:solidFill>
                <a:schemeClr val="accent1"/>
              </a:solidFill>
            </a:endParaRPr>
          </a:p>
        </p:txBody>
      </p:sp>
      <p:sp>
        <p:nvSpPr>
          <p:cNvPr id="43" name="テキスト ボックス 42">
            <a:extLst>
              <a:ext uri="{FF2B5EF4-FFF2-40B4-BE49-F238E27FC236}">
                <a16:creationId xmlns:a16="http://schemas.microsoft.com/office/drawing/2014/main" id="{685F9EA9-880C-95C1-F342-9843D978CE96}"/>
              </a:ext>
            </a:extLst>
          </p:cNvPr>
          <p:cNvSpPr txBox="1"/>
          <p:nvPr/>
        </p:nvSpPr>
        <p:spPr>
          <a:xfrm>
            <a:off x="4974341" y="5255253"/>
            <a:ext cx="881537" cy="408766"/>
          </a:xfrm>
          <a:prstGeom prst="rect">
            <a:avLst/>
          </a:prstGeom>
          <a:noFill/>
        </p:spPr>
        <p:txBody>
          <a:bodyPr wrap="square" rtlCol="0">
            <a:spAutoFit/>
          </a:bodyPr>
          <a:lstStyle/>
          <a:p>
            <a:pPr algn="ctr"/>
            <a:r>
              <a:rPr lang="ja-JP" altLang="en-US" sz="894">
                <a:solidFill>
                  <a:schemeClr val="accent1"/>
                </a:solidFill>
              </a:rPr>
              <a:t>証明書の提示</a:t>
            </a:r>
            <a:endParaRPr lang="en-US" altLang="ja-JP" sz="894" dirty="0">
              <a:solidFill>
                <a:schemeClr val="accent1"/>
              </a:solidFill>
            </a:endParaRPr>
          </a:p>
          <a:p>
            <a:pPr algn="ctr"/>
            <a:r>
              <a:rPr lang="en-US" altLang="ja-JP" sz="894" dirty="0">
                <a:solidFill>
                  <a:schemeClr val="accent1"/>
                </a:solidFill>
              </a:rPr>
              <a:t>(H002)</a:t>
            </a:r>
            <a:endParaRPr lang="ja-JP" altLang="en-US" sz="894">
              <a:solidFill>
                <a:schemeClr val="accent1"/>
              </a:solidFill>
            </a:endParaRPr>
          </a:p>
        </p:txBody>
      </p:sp>
      <p:sp>
        <p:nvSpPr>
          <p:cNvPr id="45" name="四角形吹き出し 24">
            <a:extLst>
              <a:ext uri="{FF2B5EF4-FFF2-40B4-BE49-F238E27FC236}">
                <a16:creationId xmlns:a16="http://schemas.microsoft.com/office/drawing/2014/main" id="{040B9AE1-EBFB-D6A1-DCC2-45D88E3C5830}"/>
              </a:ext>
            </a:extLst>
          </p:cNvPr>
          <p:cNvSpPr/>
          <p:nvPr/>
        </p:nvSpPr>
        <p:spPr>
          <a:xfrm>
            <a:off x="3163168" y="2660072"/>
            <a:ext cx="1159729" cy="423428"/>
          </a:xfrm>
          <a:prstGeom prst="wedgeRectCallout">
            <a:avLst>
              <a:gd name="adj1" fmla="val -20756"/>
              <a:gd name="adj2" fmla="val 4092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53" dirty="0">
                <a:solidFill>
                  <a:srgbClr val="FF0000"/>
                </a:solidFill>
              </a:rPr>
              <a:t>SW</a:t>
            </a:r>
            <a:r>
              <a:rPr lang="ja-JP" altLang="en-US" sz="853">
                <a:solidFill>
                  <a:srgbClr val="FF0000"/>
                </a:solidFill>
              </a:rPr>
              <a:t>利用</a:t>
            </a:r>
            <a:r>
              <a:rPr lang="en-US" altLang="ja-JP" sz="853" dirty="0">
                <a:solidFill>
                  <a:srgbClr val="FF0000"/>
                </a:solidFill>
              </a:rPr>
              <a:t>VC</a:t>
            </a:r>
          </a:p>
          <a:p>
            <a:pPr algn="ctr"/>
            <a:r>
              <a:rPr lang="ja-JP" altLang="en-US" sz="853">
                <a:solidFill>
                  <a:srgbClr val="FF0000"/>
                </a:solidFill>
              </a:rPr>
              <a:t>付帯情報</a:t>
            </a:r>
            <a:r>
              <a:rPr lang="en-US" altLang="ja-JP" sz="853" dirty="0">
                <a:solidFill>
                  <a:srgbClr val="FF0000"/>
                </a:solidFill>
              </a:rPr>
              <a:t>1VC</a:t>
            </a:r>
            <a:r>
              <a:rPr lang="ja-JP" altLang="en-US" sz="853">
                <a:solidFill>
                  <a:schemeClr val="tx1"/>
                </a:solidFill>
              </a:rPr>
              <a:t>を発行</a:t>
            </a:r>
          </a:p>
        </p:txBody>
      </p:sp>
      <p:sp>
        <p:nvSpPr>
          <p:cNvPr id="48" name="四角形吹き出し 27">
            <a:extLst>
              <a:ext uri="{FF2B5EF4-FFF2-40B4-BE49-F238E27FC236}">
                <a16:creationId xmlns:a16="http://schemas.microsoft.com/office/drawing/2014/main" id="{4D5BCC13-585A-A47F-731F-15C23878A493}"/>
              </a:ext>
            </a:extLst>
          </p:cNvPr>
          <p:cNvSpPr/>
          <p:nvPr/>
        </p:nvSpPr>
        <p:spPr>
          <a:xfrm>
            <a:off x="4880804" y="2379132"/>
            <a:ext cx="1325428" cy="756419"/>
          </a:xfrm>
          <a:prstGeom prst="wedgeRectCallout">
            <a:avLst>
              <a:gd name="adj1" fmla="val -20595"/>
              <a:gd name="adj2" fmla="val 39153"/>
            </a:avLst>
          </a:prstGeom>
          <a:solidFill>
            <a:schemeClr val="accent6">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13" dirty="0">
                <a:solidFill>
                  <a:srgbClr val="FF0000"/>
                </a:solidFill>
              </a:rPr>
              <a:t>SW</a:t>
            </a:r>
            <a:r>
              <a:rPr lang="ja-JP" altLang="en-US" sz="813">
                <a:solidFill>
                  <a:srgbClr val="FF0000"/>
                </a:solidFill>
              </a:rPr>
              <a:t>利用</a:t>
            </a:r>
            <a:r>
              <a:rPr lang="en-US" altLang="ja-JP" sz="813" dirty="0">
                <a:solidFill>
                  <a:srgbClr val="FF0000"/>
                </a:solidFill>
              </a:rPr>
              <a:t>VC</a:t>
            </a:r>
          </a:p>
          <a:p>
            <a:pPr algn="ctr"/>
            <a:r>
              <a:rPr lang="ja-JP" altLang="en-US" sz="813">
                <a:solidFill>
                  <a:srgbClr val="FF0000"/>
                </a:solidFill>
              </a:rPr>
              <a:t>付帯情報</a:t>
            </a:r>
            <a:r>
              <a:rPr lang="en-US" altLang="ja-JP" sz="813" dirty="0">
                <a:solidFill>
                  <a:srgbClr val="FF0000"/>
                </a:solidFill>
              </a:rPr>
              <a:t>1VC</a:t>
            </a:r>
          </a:p>
          <a:p>
            <a:pPr algn="ctr"/>
            <a:r>
              <a:rPr lang="ja-JP" altLang="en-US" sz="813">
                <a:solidFill>
                  <a:schemeClr val="tx1"/>
                </a:solidFill>
              </a:rPr>
              <a:t>を提示の上</a:t>
            </a:r>
            <a:endParaRPr lang="en-US" altLang="ja-JP" sz="813" dirty="0">
              <a:solidFill>
                <a:schemeClr val="tx1"/>
              </a:solidFill>
            </a:endParaRPr>
          </a:p>
          <a:p>
            <a:pPr algn="ctr"/>
            <a:r>
              <a:rPr lang="ja-JP" altLang="en-US" sz="813">
                <a:solidFill>
                  <a:srgbClr val="FF0000"/>
                </a:solidFill>
              </a:rPr>
              <a:t>工業会証明書</a:t>
            </a:r>
            <a:r>
              <a:rPr lang="en-US" altLang="ja-JP" sz="813" dirty="0">
                <a:solidFill>
                  <a:srgbClr val="FF0000"/>
                </a:solidFill>
              </a:rPr>
              <a:t>VC</a:t>
            </a:r>
            <a:r>
              <a:rPr lang="ja-JP" altLang="en-US" sz="813">
                <a:solidFill>
                  <a:schemeClr val="tx1"/>
                </a:solidFill>
              </a:rPr>
              <a:t>を発行</a:t>
            </a:r>
            <a:endParaRPr lang="en-US" altLang="ja-JP" sz="813" dirty="0">
              <a:solidFill>
                <a:schemeClr val="tx1"/>
              </a:solidFill>
            </a:endParaRPr>
          </a:p>
        </p:txBody>
      </p:sp>
      <p:sp>
        <p:nvSpPr>
          <p:cNvPr id="50" name="四角形吹き出し 28">
            <a:extLst>
              <a:ext uri="{FF2B5EF4-FFF2-40B4-BE49-F238E27FC236}">
                <a16:creationId xmlns:a16="http://schemas.microsoft.com/office/drawing/2014/main" id="{30473C0C-7D64-8F8C-57A2-90BEA379681C}"/>
              </a:ext>
            </a:extLst>
          </p:cNvPr>
          <p:cNvSpPr/>
          <p:nvPr/>
        </p:nvSpPr>
        <p:spPr>
          <a:xfrm>
            <a:off x="7366500" y="2955744"/>
            <a:ext cx="1583522" cy="783994"/>
          </a:xfrm>
          <a:prstGeom prst="wedgeRectCallout">
            <a:avLst>
              <a:gd name="adj1" fmla="val -21269"/>
              <a:gd name="adj2" fmla="val 37159"/>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13">
                <a:solidFill>
                  <a:srgbClr val="FF0000"/>
                </a:solidFill>
              </a:rPr>
              <a:t>税制優遇に関する申請書</a:t>
            </a:r>
            <a:r>
              <a:rPr lang="en-US" altLang="ja-JP" sz="813" dirty="0">
                <a:solidFill>
                  <a:srgbClr val="FF0000"/>
                </a:solidFill>
              </a:rPr>
              <a:t>VC</a:t>
            </a:r>
          </a:p>
          <a:p>
            <a:pPr algn="ctr"/>
            <a:r>
              <a:rPr lang="ja-JP" altLang="en-US" sz="813">
                <a:solidFill>
                  <a:srgbClr val="FF0000"/>
                </a:solidFill>
              </a:rPr>
              <a:t>付帯情報</a:t>
            </a:r>
            <a:r>
              <a:rPr lang="en-US" altLang="ja-JP" sz="813" dirty="0">
                <a:solidFill>
                  <a:srgbClr val="FF0000"/>
                </a:solidFill>
              </a:rPr>
              <a:t>2VC</a:t>
            </a:r>
          </a:p>
          <a:p>
            <a:pPr algn="ctr"/>
            <a:r>
              <a:rPr lang="ja-JP" altLang="en-US" sz="813">
                <a:solidFill>
                  <a:schemeClr val="tx1"/>
                </a:solidFill>
              </a:rPr>
              <a:t>を提示の上</a:t>
            </a:r>
            <a:endParaRPr lang="en-US" altLang="ja-JP" sz="813" dirty="0">
              <a:solidFill>
                <a:schemeClr val="tx1"/>
              </a:solidFill>
            </a:endParaRPr>
          </a:p>
          <a:p>
            <a:pPr algn="ctr"/>
            <a:r>
              <a:rPr lang="ja-JP" altLang="en-US" sz="813">
                <a:solidFill>
                  <a:srgbClr val="FF0000"/>
                </a:solidFill>
              </a:rPr>
              <a:t>計画認定</a:t>
            </a:r>
            <a:r>
              <a:rPr lang="en-US" altLang="ja-JP" sz="813" dirty="0">
                <a:solidFill>
                  <a:srgbClr val="FF0000"/>
                </a:solidFill>
              </a:rPr>
              <a:t>VC</a:t>
            </a:r>
            <a:r>
              <a:rPr lang="ja-JP" altLang="en-US" sz="813">
                <a:solidFill>
                  <a:schemeClr val="tx1"/>
                </a:solidFill>
              </a:rPr>
              <a:t>を発行</a:t>
            </a:r>
            <a:endParaRPr lang="en-US" altLang="ja-JP" sz="813" dirty="0">
              <a:solidFill>
                <a:schemeClr val="tx1"/>
              </a:solidFill>
            </a:endParaRPr>
          </a:p>
        </p:txBody>
      </p:sp>
      <p:sp>
        <p:nvSpPr>
          <p:cNvPr id="52" name="四角形吹き出し 29">
            <a:extLst>
              <a:ext uri="{FF2B5EF4-FFF2-40B4-BE49-F238E27FC236}">
                <a16:creationId xmlns:a16="http://schemas.microsoft.com/office/drawing/2014/main" id="{4C0A1E70-2C1C-3F4A-10BB-03ECF05B4556}"/>
              </a:ext>
            </a:extLst>
          </p:cNvPr>
          <p:cNvSpPr/>
          <p:nvPr/>
        </p:nvSpPr>
        <p:spPr>
          <a:xfrm>
            <a:off x="6153687" y="4976702"/>
            <a:ext cx="1548579" cy="673107"/>
          </a:xfrm>
          <a:prstGeom prst="wedgeRectCallout">
            <a:avLst>
              <a:gd name="adj1" fmla="val -20833"/>
              <a:gd name="adj2" fmla="val 39363"/>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13">
                <a:solidFill>
                  <a:srgbClr val="FF0000"/>
                </a:solidFill>
              </a:rPr>
              <a:t>税制優遇に関する申請書</a:t>
            </a:r>
            <a:r>
              <a:rPr lang="en-US" altLang="ja-JP" sz="813" dirty="0">
                <a:solidFill>
                  <a:srgbClr val="FF0000"/>
                </a:solidFill>
              </a:rPr>
              <a:t>VC</a:t>
            </a:r>
          </a:p>
          <a:p>
            <a:pPr algn="ctr"/>
            <a:r>
              <a:rPr lang="ja-JP" altLang="en-US" sz="813">
                <a:solidFill>
                  <a:srgbClr val="FF0000"/>
                </a:solidFill>
              </a:rPr>
              <a:t>付帯書類</a:t>
            </a:r>
            <a:r>
              <a:rPr lang="en-US" altLang="ja-JP" sz="813" dirty="0">
                <a:solidFill>
                  <a:srgbClr val="FF0000"/>
                </a:solidFill>
              </a:rPr>
              <a:t>VC</a:t>
            </a:r>
          </a:p>
          <a:p>
            <a:pPr algn="ctr"/>
            <a:r>
              <a:rPr lang="ja-JP" altLang="en-US" sz="813">
                <a:solidFill>
                  <a:srgbClr val="FF0000"/>
                </a:solidFill>
              </a:rPr>
              <a:t>計画認定</a:t>
            </a:r>
            <a:r>
              <a:rPr lang="en-US" altLang="ja-JP" sz="813" dirty="0">
                <a:solidFill>
                  <a:srgbClr val="FF0000"/>
                </a:solidFill>
              </a:rPr>
              <a:t>VC</a:t>
            </a:r>
            <a:r>
              <a:rPr lang="ja-JP" altLang="en-US" sz="813">
                <a:solidFill>
                  <a:schemeClr val="tx1"/>
                </a:solidFill>
              </a:rPr>
              <a:t>を提示</a:t>
            </a:r>
            <a:endParaRPr lang="en-US" altLang="ja-JP" sz="813" dirty="0">
              <a:solidFill>
                <a:schemeClr val="tx1"/>
              </a:solidFill>
            </a:endParaRPr>
          </a:p>
        </p:txBody>
      </p:sp>
      <p:sp>
        <p:nvSpPr>
          <p:cNvPr id="54" name="U ターン矢印 30">
            <a:extLst>
              <a:ext uri="{FF2B5EF4-FFF2-40B4-BE49-F238E27FC236}">
                <a16:creationId xmlns:a16="http://schemas.microsoft.com/office/drawing/2014/main" id="{335DD1A9-564A-D802-2C82-DFFC233B3311}"/>
              </a:ext>
            </a:extLst>
          </p:cNvPr>
          <p:cNvSpPr/>
          <p:nvPr/>
        </p:nvSpPr>
        <p:spPr>
          <a:xfrm rot="16200000">
            <a:off x="3443054" y="4189065"/>
            <a:ext cx="416197" cy="534328"/>
          </a:xfrm>
          <a:prstGeom prst="uturnArrow">
            <a:avLst>
              <a:gd name="adj1" fmla="val 5434"/>
              <a:gd name="adj2" fmla="val 8964"/>
              <a:gd name="adj3" fmla="val 18478"/>
              <a:gd name="adj4" fmla="val 19837"/>
              <a:gd name="adj5" fmla="val 989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dirty="0">
              <a:solidFill>
                <a:schemeClr val="tx1"/>
              </a:solidFill>
            </a:endParaRPr>
          </a:p>
        </p:txBody>
      </p:sp>
      <p:sp>
        <p:nvSpPr>
          <p:cNvPr id="56" name="四角形吹き出し 31">
            <a:extLst>
              <a:ext uri="{FF2B5EF4-FFF2-40B4-BE49-F238E27FC236}">
                <a16:creationId xmlns:a16="http://schemas.microsoft.com/office/drawing/2014/main" id="{3B9DCF33-0F75-D9FE-099E-EBD0AA3AABDF}"/>
              </a:ext>
            </a:extLst>
          </p:cNvPr>
          <p:cNvSpPr/>
          <p:nvPr/>
        </p:nvSpPr>
        <p:spPr>
          <a:xfrm>
            <a:off x="1507672" y="4009030"/>
            <a:ext cx="1759019" cy="655298"/>
          </a:xfrm>
          <a:prstGeom prst="wedgeRectCallout">
            <a:avLst>
              <a:gd name="adj1" fmla="val 38079"/>
              <a:gd name="adj2" fmla="val -20713"/>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00000"/>
              </a:lnSpc>
            </a:pPr>
            <a:r>
              <a:rPr lang="ja-JP" altLang="en-US" sz="1000">
                <a:solidFill>
                  <a:srgbClr val="FF0000"/>
                </a:solidFill>
                <a:latin typeface="MS PGothic"/>
                <a:ea typeface="MS PGothic"/>
              </a:rPr>
              <a:t>税制優遇に関する申請書</a:t>
            </a:r>
            <a:r>
              <a:rPr lang="en-US" altLang="ja-JP" sz="1000" dirty="0">
                <a:solidFill>
                  <a:srgbClr val="FF0000"/>
                </a:solidFill>
                <a:latin typeface="MS PGothic"/>
              </a:rPr>
              <a:t>VC</a:t>
            </a:r>
            <a:endParaRPr lang="ja-JP" altLang="en-US" sz="1000">
              <a:solidFill>
                <a:srgbClr val="FFFFFF"/>
              </a:solidFill>
              <a:latin typeface="MS PGothic"/>
              <a:ea typeface="MS PGothic"/>
              <a:cs typeface="Arial"/>
            </a:endParaRPr>
          </a:p>
          <a:p>
            <a:pPr algn="ctr">
              <a:lnSpc>
                <a:spcPct val="100000"/>
              </a:lnSpc>
            </a:pPr>
            <a:r>
              <a:rPr lang="ja-JP" altLang="en-US" sz="1000">
                <a:solidFill>
                  <a:srgbClr val="FF0000"/>
                </a:solidFill>
                <a:latin typeface="MS PGothic"/>
                <a:ea typeface="MS PGothic"/>
              </a:rPr>
              <a:t>付帯情報</a:t>
            </a:r>
            <a:r>
              <a:rPr lang="en-US" altLang="ja-JP" sz="1000" dirty="0">
                <a:solidFill>
                  <a:srgbClr val="FF0000"/>
                </a:solidFill>
                <a:latin typeface="MS PGothic"/>
              </a:rPr>
              <a:t>2VC</a:t>
            </a:r>
            <a:endParaRPr lang="ja-JP" altLang="en-US" sz="1000">
              <a:solidFill>
                <a:srgbClr val="FFFFFF"/>
              </a:solidFill>
              <a:latin typeface="MS PGothic"/>
              <a:ea typeface="MS PGothic"/>
              <a:cs typeface="Arial"/>
            </a:endParaRPr>
          </a:p>
          <a:p>
            <a:pPr algn="ctr">
              <a:lnSpc>
                <a:spcPct val="100000"/>
              </a:lnSpc>
            </a:pPr>
            <a:r>
              <a:rPr lang="ja-JP" altLang="en-US" sz="1000">
                <a:solidFill>
                  <a:schemeClr val="tx1"/>
                </a:solidFill>
                <a:latin typeface="MS PGothic"/>
                <a:ea typeface="MS PGothic"/>
              </a:rPr>
              <a:t>を発行</a:t>
            </a:r>
            <a:endParaRPr lang="ja-JP">
              <a:solidFill>
                <a:schemeClr val="tx1"/>
              </a:solidFill>
              <a:cs typeface="Arial"/>
            </a:endParaRPr>
          </a:p>
        </p:txBody>
      </p:sp>
      <p:sp>
        <p:nvSpPr>
          <p:cNvPr id="58" name="テキスト ボックス 57">
            <a:extLst>
              <a:ext uri="{FF2B5EF4-FFF2-40B4-BE49-F238E27FC236}">
                <a16:creationId xmlns:a16="http://schemas.microsoft.com/office/drawing/2014/main" id="{C0AA6D63-8246-E990-72AD-18F73CBDC4CD}"/>
              </a:ext>
            </a:extLst>
          </p:cNvPr>
          <p:cNvSpPr txBox="1"/>
          <p:nvPr/>
        </p:nvSpPr>
        <p:spPr>
          <a:xfrm>
            <a:off x="2065858" y="4658059"/>
            <a:ext cx="962483" cy="505138"/>
          </a:xfrm>
          <a:prstGeom prst="rect">
            <a:avLst/>
          </a:prstGeom>
          <a:noFill/>
        </p:spPr>
        <p:txBody>
          <a:bodyPr wrap="square" rtlCol="0">
            <a:spAutoFit/>
          </a:bodyPr>
          <a:lstStyle/>
          <a:p>
            <a:pPr algn="ctr"/>
            <a:r>
              <a:rPr lang="ja-JP" altLang="en-US" sz="894">
                <a:solidFill>
                  <a:schemeClr val="accent1"/>
                </a:solidFill>
              </a:rPr>
              <a:t>⑤証明書の取得</a:t>
            </a:r>
            <a:endParaRPr lang="en-US" altLang="ja-JP" sz="894" dirty="0">
              <a:solidFill>
                <a:schemeClr val="accent1"/>
              </a:solidFill>
            </a:endParaRPr>
          </a:p>
          <a:p>
            <a:pPr algn="ctr"/>
            <a:r>
              <a:rPr lang="en-US" altLang="ja-JP" sz="894" dirty="0">
                <a:solidFill>
                  <a:schemeClr val="accent1"/>
                </a:solidFill>
              </a:rPr>
              <a:t>(H001)</a:t>
            </a:r>
            <a:endParaRPr lang="ja-JP" altLang="en-US" sz="894">
              <a:solidFill>
                <a:schemeClr val="accent1"/>
              </a:solidFill>
            </a:endParaRPr>
          </a:p>
        </p:txBody>
      </p:sp>
      <p:sp>
        <p:nvSpPr>
          <p:cNvPr id="60" name="四角形吹き出し 21">
            <a:extLst>
              <a:ext uri="{FF2B5EF4-FFF2-40B4-BE49-F238E27FC236}">
                <a16:creationId xmlns:a16="http://schemas.microsoft.com/office/drawing/2014/main" id="{698EF581-A61C-2B1B-0F92-CE9D51D0490B}"/>
              </a:ext>
            </a:extLst>
          </p:cNvPr>
          <p:cNvSpPr/>
          <p:nvPr/>
        </p:nvSpPr>
        <p:spPr>
          <a:xfrm>
            <a:off x="3667809" y="4976143"/>
            <a:ext cx="964414" cy="287550"/>
          </a:xfrm>
          <a:prstGeom prst="wedgeRectCallout">
            <a:avLst>
              <a:gd name="adj1" fmla="val 38079"/>
              <a:gd name="adj2" fmla="val -20713"/>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13">
                <a:solidFill>
                  <a:srgbClr val="FF0000"/>
                </a:solidFill>
              </a:rPr>
              <a:t>事業者</a:t>
            </a:r>
            <a:r>
              <a:rPr lang="en-US" altLang="ja-JP" sz="813" dirty="0">
                <a:solidFill>
                  <a:srgbClr val="FF0000"/>
                </a:solidFill>
              </a:rPr>
              <a:t>VC</a:t>
            </a:r>
            <a:r>
              <a:rPr lang="ja-JP" altLang="en-US" sz="813">
                <a:solidFill>
                  <a:schemeClr val="tx1"/>
                </a:solidFill>
              </a:rPr>
              <a:t>を発行</a:t>
            </a:r>
          </a:p>
        </p:txBody>
      </p:sp>
      <p:sp>
        <p:nvSpPr>
          <p:cNvPr id="62" name="四角形吹き出し 22">
            <a:extLst>
              <a:ext uri="{FF2B5EF4-FFF2-40B4-BE49-F238E27FC236}">
                <a16:creationId xmlns:a16="http://schemas.microsoft.com/office/drawing/2014/main" id="{A4B284B0-98B0-6904-8CAF-DD2C6B81E08F}"/>
              </a:ext>
            </a:extLst>
          </p:cNvPr>
          <p:cNvSpPr/>
          <p:nvPr/>
        </p:nvSpPr>
        <p:spPr>
          <a:xfrm>
            <a:off x="4975587" y="4976143"/>
            <a:ext cx="964414" cy="287550"/>
          </a:xfrm>
          <a:prstGeom prst="wedgeRectCallout">
            <a:avLst>
              <a:gd name="adj1" fmla="val 38079"/>
              <a:gd name="adj2" fmla="val -20713"/>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13">
                <a:solidFill>
                  <a:srgbClr val="FF0000"/>
                </a:solidFill>
              </a:rPr>
              <a:t>事業者</a:t>
            </a:r>
            <a:r>
              <a:rPr lang="en-US" altLang="ja-JP" sz="813" dirty="0">
                <a:solidFill>
                  <a:srgbClr val="FF0000"/>
                </a:solidFill>
              </a:rPr>
              <a:t>VC</a:t>
            </a:r>
            <a:r>
              <a:rPr lang="ja-JP" altLang="en-US" sz="813">
                <a:solidFill>
                  <a:schemeClr val="tx1"/>
                </a:solidFill>
              </a:rPr>
              <a:t>を提示</a:t>
            </a:r>
          </a:p>
        </p:txBody>
      </p:sp>
      <p:cxnSp>
        <p:nvCxnSpPr>
          <p:cNvPr id="64" name="直線矢印コネクタ 63">
            <a:extLst>
              <a:ext uri="{FF2B5EF4-FFF2-40B4-BE49-F238E27FC236}">
                <a16:creationId xmlns:a16="http://schemas.microsoft.com/office/drawing/2014/main" id="{A628CE75-51ED-4523-7B47-9D851DA456E0}"/>
              </a:ext>
            </a:extLst>
          </p:cNvPr>
          <p:cNvCxnSpPr>
            <a:cxnSpLocks/>
          </p:cNvCxnSpPr>
          <p:nvPr/>
        </p:nvCxnSpPr>
        <p:spPr>
          <a:xfrm>
            <a:off x="2257092" y="2888611"/>
            <a:ext cx="1913234" cy="1038984"/>
          </a:xfrm>
          <a:prstGeom prst="straightConnector1">
            <a:avLst/>
          </a:prstGeom>
          <a:ln w="285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97A45789-AE07-511C-B20A-C8C47ED6269F}"/>
              </a:ext>
            </a:extLst>
          </p:cNvPr>
          <p:cNvSpPr txBox="1"/>
          <p:nvPr/>
        </p:nvSpPr>
        <p:spPr>
          <a:xfrm>
            <a:off x="2345929" y="3471406"/>
            <a:ext cx="1191356" cy="367537"/>
          </a:xfrm>
          <a:prstGeom prst="rect">
            <a:avLst/>
          </a:prstGeom>
          <a:noFill/>
        </p:spPr>
        <p:txBody>
          <a:bodyPr wrap="square" rtlCol="0">
            <a:spAutoFit/>
          </a:bodyPr>
          <a:lstStyle/>
          <a:p>
            <a:pPr algn="ctr"/>
            <a:r>
              <a:rPr lang="ja-JP" altLang="en-US" sz="894">
                <a:solidFill>
                  <a:schemeClr val="accent2"/>
                </a:solidFill>
              </a:rPr>
              <a:t>①証明書発行依頼</a:t>
            </a:r>
            <a:endParaRPr lang="en-US" altLang="ja-JP" sz="894" dirty="0">
              <a:solidFill>
                <a:schemeClr val="accent2"/>
              </a:solidFill>
            </a:endParaRPr>
          </a:p>
          <a:p>
            <a:pPr algn="ctr"/>
            <a:endParaRPr lang="ja-JP" altLang="en-US" sz="894">
              <a:solidFill>
                <a:schemeClr val="accent2"/>
              </a:solidFill>
            </a:endParaRPr>
          </a:p>
        </p:txBody>
      </p:sp>
      <p:sp>
        <p:nvSpPr>
          <p:cNvPr id="68" name="テキスト ボックス 67">
            <a:extLst>
              <a:ext uri="{FF2B5EF4-FFF2-40B4-BE49-F238E27FC236}">
                <a16:creationId xmlns:a16="http://schemas.microsoft.com/office/drawing/2014/main" id="{D76173E3-1ADF-6424-BAA9-4AD383E3EBD1}"/>
              </a:ext>
            </a:extLst>
          </p:cNvPr>
          <p:cNvSpPr txBox="1"/>
          <p:nvPr/>
        </p:nvSpPr>
        <p:spPr>
          <a:xfrm>
            <a:off x="6152263" y="2888796"/>
            <a:ext cx="1101427" cy="367537"/>
          </a:xfrm>
          <a:prstGeom prst="rect">
            <a:avLst/>
          </a:prstGeom>
          <a:noFill/>
        </p:spPr>
        <p:txBody>
          <a:bodyPr wrap="square" rtlCol="0">
            <a:spAutoFit/>
          </a:bodyPr>
          <a:lstStyle/>
          <a:p>
            <a:pPr algn="ctr"/>
            <a:r>
              <a:rPr lang="ja-JP" altLang="en-US" sz="894">
                <a:solidFill>
                  <a:schemeClr val="accent2"/>
                </a:solidFill>
              </a:rPr>
              <a:t>⑥証明書発行依頼</a:t>
            </a:r>
          </a:p>
          <a:p>
            <a:pPr algn="ctr"/>
            <a:endParaRPr lang="ja-JP" altLang="en-US" sz="894">
              <a:solidFill>
                <a:schemeClr val="accent2"/>
              </a:solidFill>
            </a:endParaRPr>
          </a:p>
        </p:txBody>
      </p:sp>
      <p:cxnSp>
        <p:nvCxnSpPr>
          <p:cNvPr id="70" name="直線矢印コネクタ 69">
            <a:extLst>
              <a:ext uri="{FF2B5EF4-FFF2-40B4-BE49-F238E27FC236}">
                <a16:creationId xmlns:a16="http://schemas.microsoft.com/office/drawing/2014/main" id="{F133EA2B-4CEF-CC58-33EF-548959C7D8C8}"/>
              </a:ext>
            </a:extLst>
          </p:cNvPr>
          <p:cNvCxnSpPr>
            <a:cxnSpLocks/>
          </p:cNvCxnSpPr>
          <p:nvPr/>
        </p:nvCxnSpPr>
        <p:spPr>
          <a:xfrm flipH="1">
            <a:off x="6064130" y="4316027"/>
            <a:ext cx="1436603" cy="0"/>
          </a:xfrm>
          <a:prstGeom prst="straightConnector1">
            <a:avLst/>
          </a:prstGeom>
          <a:ln w="285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3D2A518-94C5-5E1C-003F-D3A9C9BDD9E7}"/>
              </a:ext>
            </a:extLst>
          </p:cNvPr>
          <p:cNvSpPr txBox="1"/>
          <p:nvPr/>
        </p:nvSpPr>
        <p:spPr>
          <a:xfrm>
            <a:off x="6420467" y="4134924"/>
            <a:ext cx="843518" cy="216149"/>
          </a:xfrm>
          <a:prstGeom prst="rect">
            <a:avLst/>
          </a:prstGeom>
          <a:noFill/>
        </p:spPr>
        <p:txBody>
          <a:bodyPr wrap="square" rtlCol="0">
            <a:spAutoFit/>
          </a:bodyPr>
          <a:lstStyle/>
          <a:p>
            <a:r>
              <a:rPr lang="ja-JP" altLang="en-US" sz="894">
                <a:solidFill>
                  <a:schemeClr val="accent2"/>
                </a:solidFill>
              </a:rPr>
              <a:t>⑧税務申告</a:t>
            </a:r>
          </a:p>
        </p:txBody>
      </p:sp>
      <p:cxnSp>
        <p:nvCxnSpPr>
          <p:cNvPr id="74" name="直線矢印コネクタ 73">
            <a:extLst>
              <a:ext uri="{FF2B5EF4-FFF2-40B4-BE49-F238E27FC236}">
                <a16:creationId xmlns:a16="http://schemas.microsoft.com/office/drawing/2014/main" id="{564E3D8D-C03D-259C-7D18-64797E646D25}"/>
              </a:ext>
            </a:extLst>
          </p:cNvPr>
          <p:cNvCxnSpPr>
            <a:cxnSpLocks/>
          </p:cNvCxnSpPr>
          <p:nvPr/>
        </p:nvCxnSpPr>
        <p:spPr>
          <a:xfrm>
            <a:off x="4648178" y="2229503"/>
            <a:ext cx="0" cy="1650414"/>
          </a:xfrm>
          <a:prstGeom prst="straightConnector1">
            <a:avLst/>
          </a:prstGeom>
          <a:ln w="285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248632C9-89CC-1F59-9B02-D0D857D7586B}"/>
              </a:ext>
            </a:extLst>
          </p:cNvPr>
          <p:cNvSpPr txBox="1"/>
          <p:nvPr/>
        </p:nvSpPr>
        <p:spPr>
          <a:xfrm>
            <a:off x="3585388" y="2382636"/>
            <a:ext cx="1154831" cy="216149"/>
          </a:xfrm>
          <a:prstGeom prst="rect">
            <a:avLst/>
          </a:prstGeom>
          <a:noFill/>
        </p:spPr>
        <p:txBody>
          <a:bodyPr wrap="square" rtlCol="0">
            <a:spAutoFit/>
          </a:bodyPr>
          <a:lstStyle/>
          <a:p>
            <a:r>
              <a:rPr lang="ja-JP" altLang="en-US" sz="894">
                <a:solidFill>
                  <a:schemeClr val="accent2"/>
                </a:solidFill>
              </a:rPr>
              <a:t>③証明書発行依頼</a:t>
            </a:r>
          </a:p>
        </p:txBody>
      </p:sp>
      <p:cxnSp>
        <p:nvCxnSpPr>
          <p:cNvPr id="78" name="直線矢印コネクタ 77">
            <a:extLst>
              <a:ext uri="{FF2B5EF4-FFF2-40B4-BE49-F238E27FC236}">
                <a16:creationId xmlns:a16="http://schemas.microsoft.com/office/drawing/2014/main" id="{56D84E85-01E2-96CD-80E4-B983F1A79E01}"/>
              </a:ext>
            </a:extLst>
          </p:cNvPr>
          <p:cNvCxnSpPr>
            <a:cxnSpLocks/>
          </p:cNvCxnSpPr>
          <p:nvPr/>
        </p:nvCxnSpPr>
        <p:spPr>
          <a:xfrm flipH="1">
            <a:off x="602069" y="3126724"/>
            <a:ext cx="459760" cy="0"/>
          </a:xfrm>
          <a:prstGeom prst="straightConnector1">
            <a:avLst/>
          </a:prstGeom>
          <a:ln w="285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CA727D2B-7D31-C4EA-EC22-DE78D0F83876}"/>
              </a:ext>
            </a:extLst>
          </p:cNvPr>
          <p:cNvCxnSpPr>
            <a:cxnSpLocks/>
          </p:cNvCxnSpPr>
          <p:nvPr/>
        </p:nvCxnSpPr>
        <p:spPr>
          <a:xfrm flipH="1">
            <a:off x="602069" y="3391627"/>
            <a:ext cx="459760" cy="0"/>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F125C524-6EEA-202C-65AD-F3AB1A20617F}"/>
              </a:ext>
            </a:extLst>
          </p:cNvPr>
          <p:cNvSpPr txBox="1"/>
          <p:nvPr/>
        </p:nvSpPr>
        <p:spPr>
          <a:xfrm>
            <a:off x="1061830" y="3019348"/>
            <a:ext cx="1251017" cy="258532"/>
          </a:xfrm>
          <a:prstGeom prst="rect">
            <a:avLst/>
          </a:prstGeom>
          <a:noFill/>
        </p:spPr>
        <p:txBody>
          <a:bodyPr wrap="square" lIns="91440" tIns="45720" rIns="91440" bIns="45720" rtlCol="0" anchor="t">
            <a:spAutoFit/>
          </a:bodyPr>
          <a:lstStyle/>
          <a:p>
            <a:r>
              <a:rPr lang="ja-JP" altLang="en-US">
                <a:latin typeface="Arial"/>
                <a:ea typeface="ＭＳ Ｐゴシック"/>
                <a:cs typeface="Arial"/>
              </a:rPr>
              <a:t>システム外業務</a:t>
            </a:r>
          </a:p>
        </p:txBody>
      </p:sp>
      <p:sp>
        <p:nvSpPr>
          <p:cNvPr id="84" name="テキスト ボックス 83">
            <a:extLst>
              <a:ext uri="{FF2B5EF4-FFF2-40B4-BE49-F238E27FC236}">
                <a16:creationId xmlns:a16="http://schemas.microsoft.com/office/drawing/2014/main" id="{14B8A19C-C369-B06C-34B4-BCA2DD297FA0}"/>
              </a:ext>
            </a:extLst>
          </p:cNvPr>
          <p:cNvSpPr txBox="1"/>
          <p:nvPr/>
        </p:nvSpPr>
        <p:spPr>
          <a:xfrm>
            <a:off x="1058534" y="3244410"/>
            <a:ext cx="1330406" cy="258532"/>
          </a:xfrm>
          <a:prstGeom prst="rect">
            <a:avLst/>
          </a:prstGeom>
          <a:noFill/>
        </p:spPr>
        <p:txBody>
          <a:bodyPr wrap="square" lIns="91440" tIns="45720" rIns="91440" bIns="45720" rtlCol="0" anchor="t">
            <a:spAutoFit/>
          </a:bodyPr>
          <a:lstStyle/>
          <a:p>
            <a:r>
              <a:rPr lang="ja-JP" altLang="en-US">
                <a:latin typeface="Arial"/>
                <a:ea typeface="ＭＳ Ｐゴシック"/>
                <a:cs typeface="Arial"/>
              </a:rPr>
              <a:t>システム内業務</a:t>
            </a:r>
          </a:p>
        </p:txBody>
      </p:sp>
    </p:spTree>
    <p:extLst>
      <p:ext uri="{BB962C8B-B14F-4D97-AF65-F5344CB8AC3E}">
        <p14:creationId xmlns:p14="http://schemas.microsoft.com/office/powerpoint/2010/main" val="47477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6</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3. </a:t>
            </a:r>
            <a:r>
              <a:rPr lang="ja-JP" altLang="en-US" b="0" kern="0" dirty="0">
                <a:latin typeface="Meiryo UI" panose="020B0604030504040204" pitchFamily="50" charset="-128"/>
                <a:ea typeface="Meiryo UI" panose="020B0604030504040204" pitchFamily="50" charset="-128"/>
              </a:rPr>
              <a:t>画面に関する事項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3.1</a:t>
            </a:r>
            <a:r>
              <a:rPr kumimoji="1" lang="ja-JP" altLang="en-US" sz="1800" b="0" kern="0" dirty="0">
                <a:latin typeface="Meiryo UI" panose="020B0604030504040204" pitchFamily="50" charset="-128"/>
                <a:ea typeface="Meiryo UI" panose="020B0604030504040204" pitchFamily="50" charset="-128"/>
              </a:rPr>
              <a:t>　画面一覧</a:t>
            </a:r>
          </a:p>
        </p:txBody>
      </p:sp>
      <p:pic>
        <p:nvPicPr>
          <p:cNvPr id="8" name="図 7" descr="グラフィカル ユーザー インターフェイス, ダイアグラム&#10;&#10;自動的に生成された説明">
            <a:extLst>
              <a:ext uri="{FF2B5EF4-FFF2-40B4-BE49-F238E27FC236}">
                <a16:creationId xmlns:a16="http://schemas.microsoft.com/office/drawing/2014/main" id="{098EF629-29F1-618B-EAAA-A98329393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618" y="1412720"/>
            <a:ext cx="8536764" cy="4250960"/>
          </a:xfrm>
          <a:prstGeom prst="rect">
            <a:avLst/>
          </a:prstGeom>
        </p:spPr>
      </p:pic>
    </p:spTree>
    <p:extLst>
      <p:ext uri="{BB962C8B-B14F-4D97-AF65-F5344CB8AC3E}">
        <p14:creationId xmlns:p14="http://schemas.microsoft.com/office/powerpoint/2010/main" val="3045706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7</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3. </a:t>
            </a:r>
            <a:r>
              <a:rPr lang="ja-JP" altLang="en-US" b="0" kern="0" dirty="0">
                <a:latin typeface="Meiryo UI" panose="020B0604030504040204" pitchFamily="50" charset="-128"/>
                <a:ea typeface="Meiryo UI" panose="020B0604030504040204" pitchFamily="50" charset="-128"/>
              </a:rPr>
              <a:t>画面に関する事項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3.2</a:t>
            </a:r>
            <a:r>
              <a:rPr kumimoji="1" lang="ja-JP" altLang="en-US" sz="1800" b="0" kern="0" dirty="0">
                <a:latin typeface="Meiryo UI" panose="020B0604030504040204" pitchFamily="50" charset="-128"/>
                <a:ea typeface="Meiryo UI" panose="020B0604030504040204" pitchFamily="50" charset="-128"/>
              </a:rPr>
              <a:t>　画面イメージ</a:t>
            </a:r>
          </a:p>
        </p:txBody>
      </p:sp>
      <p:pic>
        <p:nvPicPr>
          <p:cNvPr id="3" name="図 3">
            <a:extLst>
              <a:ext uri="{FF2B5EF4-FFF2-40B4-BE49-F238E27FC236}">
                <a16:creationId xmlns:a16="http://schemas.microsoft.com/office/drawing/2014/main" id="{C08DAB50-3C9E-0E69-F439-F04C188651B2}"/>
              </a:ext>
            </a:extLst>
          </p:cNvPr>
          <p:cNvPicPr>
            <a:picLocks noChangeAspect="1"/>
          </p:cNvPicPr>
          <p:nvPr/>
        </p:nvPicPr>
        <p:blipFill>
          <a:blip r:embed="rId2"/>
          <a:stretch>
            <a:fillRect/>
          </a:stretch>
        </p:blipFill>
        <p:spPr>
          <a:xfrm>
            <a:off x="2863104" y="1275175"/>
            <a:ext cx="3934340" cy="2276475"/>
          </a:xfrm>
          <a:prstGeom prst="rect">
            <a:avLst/>
          </a:prstGeom>
        </p:spPr>
      </p:pic>
      <p:pic>
        <p:nvPicPr>
          <p:cNvPr id="4" name="図 5" descr="グラフィカル ユーザー インターフェイス, アプリケーション&#10;&#10;説明は自動で生成されたものです">
            <a:extLst>
              <a:ext uri="{FF2B5EF4-FFF2-40B4-BE49-F238E27FC236}">
                <a16:creationId xmlns:a16="http://schemas.microsoft.com/office/drawing/2014/main" id="{42D605DE-D82F-5431-47D5-CDFD20E79344}"/>
              </a:ext>
            </a:extLst>
          </p:cNvPr>
          <p:cNvPicPr>
            <a:picLocks noChangeAspect="1"/>
          </p:cNvPicPr>
          <p:nvPr/>
        </p:nvPicPr>
        <p:blipFill>
          <a:blip r:embed="rId3"/>
          <a:stretch>
            <a:fillRect/>
          </a:stretch>
        </p:blipFill>
        <p:spPr>
          <a:xfrm>
            <a:off x="5218357" y="4184596"/>
            <a:ext cx="3934340" cy="2324100"/>
          </a:xfrm>
          <a:prstGeom prst="rect">
            <a:avLst/>
          </a:prstGeom>
        </p:spPr>
      </p:pic>
      <p:pic>
        <p:nvPicPr>
          <p:cNvPr id="6" name="図 7" descr="グラフィカル ユーザー インターフェイス, アプリケーション&#10;&#10;説明は自動で生成されたものです">
            <a:extLst>
              <a:ext uri="{FF2B5EF4-FFF2-40B4-BE49-F238E27FC236}">
                <a16:creationId xmlns:a16="http://schemas.microsoft.com/office/drawing/2014/main" id="{BFED92D8-A32A-D517-7E51-BA9F1F80D300}"/>
              </a:ext>
            </a:extLst>
          </p:cNvPr>
          <p:cNvPicPr>
            <a:picLocks noChangeAspect="1"/>
          </p:cNvPicPr>
          <p:nvPr/>
        </p:nvPicPr>
        <p:blipFill>
          <a:blip r:embed="rId4"/>
          <a:stretch>
            <a:fillRect/>
          </a:stretch>
        </p:blipFill>
        <p:spPr>
          <a:xfrm>
            <a:off x="656338" y="4193229"/>
            <a:ext cx="3934340" cy="2314575"/>
          </a:xfrm>
          <a:prstGeom prst="rect">
            <a:avLst/>
          </a:prstGeom>
        </p:spPr>
      </p:pic>
      <p:sp>
        <p:nvSpPr>
          <p:cNvPr id="8" name="テキスト ボックス 7">
            <a:extLst>
              <a:ext uri="{FF2B5EF4-FFF2-40B4-BE49-F238E27FC236}">
                <a16:creationId xmlns:a16="http://schemas.microsoft.com/office/drawing/2014/main" id="{664DFDBF-DFE4-FFA4-5BCD-02EE524D3425}"/>
              </a:ext>
            </a:extLst>
          </p:cNvPr>
          <p:cNvSpPr txBox="1"/>
          <p:nvPr/>
        </p:nvSpPr>
        <p:spPr>
          <a:xfrm>
            <a:off x="6447544" y="6527260"/>
            <a:ext cx="1861759" cy="263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latin typeface="Meiryo"/>
                <a:ea typeface="Meiryo"/>
                <a:cs typeface="Arial"/>
              </a:rPr>
              <a:t>証明書提示確認画面</a:t>
            </a:r>
          </a:p>
        </p:txBody>
      </p:sp>
      <p:sp>
        <p:nvSpPr>
          <p:cNvPr id="9" name="テキスト ボックス 8">
            <a:extLst>
              <a:ext uri="{FF2B5EF4-FFF2-40B4-BE49-F238E27FC236}">
                <a16:creationId xmlns:a16="http://schemas.microsoft.com/office/drawing/2014/main" id="{1A8D9782-A997-4ED4-E80D-766D5C23E6F6}"/>
              </a:ext>
            </a:extLst>
          </p:cNvPr>
          <p:cNvSpPr txBox="1"/>
          <p:nvPr/>
        </p:nvSpPr>
        <p:spPr>
          <a:xfrm>
            <a:off x="4147624" y="3632308"/>
            <a:ext cx="1365584" cy="263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メイリオ" panose="020B0604030504040204" pitchFamily="50" charset="-128"/>
              </a:rPr>
              <a:t>証明書一覧画面</a:t>
            </a:r>
            <a:endParaRPr lang="ja-JP" altLang="en-US"/>
          </a:p>
        </p:txBody>
      </p:sp>
      <p:sp>
        <p:nvSpPr>
          <p:cNvPr id="10" name="テキスト ボックス 9">
            <a:extLst>
              <a:ext uri="{FF2B5EF4-FFF2-40B4-BE49-F238E27FC236}">
                <a16:creationId xmlns:a16="http://schemas.microsoft.com/office/drawing/2014/main" id="{0DFAE2FA-F264-207B-2A46-6FBF78517D76}"/>
              </a:ext>
            </a:extLst>
          </p:cNvPr>
          <p:cNvSpPr txBox="1"/>
          <p:nvPr/>
        </p:nvSpPr>
        <p:spPr>
          <a:xfrm>
            <a:off x="1783493" y="6550606"/>
            <a:ext cx="1639939" cy="263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atin typeface="Meiryo"/>
                <a:ea typeface="Meiryo"/>
              </a:rPr>
              <a:t>証明書取得確認画面</a:t>
            </a:r>
            <a:endParaRPr lang="ja-JP" altLang="en-US">
              <a:latin typeface="Meiryo"/>
              <a:ea typeface="Meiryo"/>
            </a:endParaRPr>
          </a:p>
        </p:txBody>
      </p:sp>
    </p:spTree>
    <p:extLst>
      <p:ext uri="{BB962C8B-B14F-4D97-AF65-F5344CB8AC3E}">
        <p14:creationId xmlns:p14="http://schemas.microsoft.com/office/powerpoint/2010/main" val="2295862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8</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4.1</a:t>
            </a:r>
            <a:r>
              <a:rPr kumimoji="1" lang="ja-JP" altLang="en-US" sz="1800" b="0" kern="0" dirty="0">
                <a:latin typeface="Meiryo UI" panose="020B0604030504040204" pitchFamily="50" charset="-128"/>
                <a:ea typeface="Meiryo UI" panose="020B0604030504040204" pitchFamily="50" charset="-128"/>
              </a:rPr>
              <a:t>　データ一覧</a:t>
            </a:r>
          </a:p>
        </p:txBody>
      </p:sp>
      <p:graphicFrame>
        <p:nvGraphicFramePr>
          <p:cNvPr id="2" name="表 2">
            <a:extLst>
              <a:ext uri="{FF2B5EF4-FFF2-40B4-BE49-F238E27FC236}">
                <a16:creationId xmlns:a16="http://schemas.microsoft.com/office/drawing/2014/main" id="{F501CE52-AC91-4FCB-B513-6D74DCFD32DB}"/>
              </a:ext>
            </a:extLst>
          </p:cNvPr>
          <p:cNvGraphicFramePr>
            <a:graphicFrameLocks noGrp="1"/>
          </p:cNvGraphicFramePr>
          <p:nvPr>
            <p:extLst>
              <p:ext uri="{D42A27DB-BD31-4B8C-83A1-F6EECF244321}">
                <p14:modId xmlns:p14="http://schemas.microsoft.com/office/powerpoint/2010/main" val="1213314410"/>
              </p:ext>
            </p:extLst>
          </p:nvPr>
        </p:nvGraphicFramePr>
        <p:xfrm>
          <a:off x="1651000" y="1227666"/>
          <a:ext cx="6604000" cy="3337560"/>
        </p:xfrm>
        <a:graphic>
          <a:graphicData uri="http://schemas.openxmlformats.org/drawingml/2006/table">
            <a:tbl>
              <a:tblPr firstRow="1" bandRow="1">
                <a:tableStyleId>{5C22544A-7EE6-4342-B048-85BDC9FD1C3A}</a:tableStyleId>
              </a:tblPr>
              <a:tblGrid>
                <a:gridCol w="3518030">
                  <a:extLst>
                    <a:ext uri="{9D8B030D-6E8A-4147-A177-3AD203B41FA5}">
                      <a16:colId xmlns:a16="http://schemas.microsoft.com/office/drawing/2014/main" val="580414412"/>
                    </a:ext>
                  </a:extLst>
                </a:gridCol>
                <a:gridCol w="3085970">
                  <a:extLst>
                    <a:ext uri="{9D8B030D-6E8A-4147-A177-3AD203B41FA5}">
                      <a16:colId xmlns:a16="http://schemas.microsoft.com/office/drawing/2014/main" val="867355823"/>
                    </a:ext>
                  </a:extLst>
                </a:gridCol>
              </a:tblGrid>
              <a:tr h="370840">
                <a:tc>
                  <a:txBody>
                    <a:bodyPr/>
                    <a:lstStyle/>
                    <a:p>
                      <a:r>
                        <a:rPr kumimoji="1" lang="ja-JP" altLang="en-US" dirty="0">
                          <a:latin typeface="Meiryo UI" panose="020B0604030504040204" pitchFamily="50" charset="-128"/>
                          <a:ea typeface="Meiryo UI" panose="020B0604030504040204" pitchFamily="50" charset="-128"/>
                        </a:rPr>
                        <a:t>発行機関</a:t>
                      </a:r>
                    </a:p>
                  </a:txBody>
                  <a:tcPr/>
                </a:tc>
                <a:tc>
                  <a:txBody>
                    <a:bodyPr/>
                    <a:lstStyle/>
                    <a:p>
                      <a:r>
                        <a:rPr kumimoji="1" lang="en-US" altLang="ja-JP" dirty="0">
                          <a:latin typeface="Meiryo UI" panose="020B0604030504040204" pitchFamily="50" charset="-128"/>
                          <a:ea typeface="Meiryo UI" panose="020B0604030504040204" pitchFamily="50" charset="-128"/>
                        </a:rPr>
                        <a:t>VC</a:t>
                      </a:r>
                      <a:r>
                        <a:rPr kumimoji="1" lang="ja-JP" altLang="en-US" dirty="0">
                          <a:latin typeface="Meiryo UI" panose="020B0604030504040204" pitchFamily="50" charset="-128"/>
                          <a:ea typeface="Meiryo UI" panose="020B0604030504040204" pitchFamily="50" charset="-128"/>
                        </a:rPr>
                        <a:t>種別</a:t>
                      </a:r>
                    </a:p>
                  </a:txBody>
                  <a:tcPr/>
                </a:tc>
                <a:extLst>
                  <a:ext uri="{0D108BD9-81ED-4DB2-BD59-A6C34878D82A}">
                    <a16:rowId xmlns:a16="http://schemas.microsoft.com/office/drawing/2014/main" val="1054567321"/>
                  </a:ext>
                </a:extLst>
              </a:tr>
              <a:tr h="370840">
                <a:tc rowSpan="2">
                  <a:txBody>
                    <a:bodyPr/>
                    <a:lstStyle/>
                    <a:p>
                      <a:r>
                        <a:rPr kumimoji="1" lang="ja-JP" altLang="en-US" dirty="0">
                          <a:latin typeface="Meiryo UI" panose="020B0604030504040204" pitchFamily="50" charset="-128"/>
                          <a:ea typeface="Meiryo UI" panose="020B0604030504040204" pitchFamily="50" charset="-128"/>
                        </a:rPr>
                        <a:t>中小事業者等</a:t>
                      </a:r>
                    </a:p>
                  </a:txBody>
                  <a:tcPr/>
                </a:tc>
                <a:tc>
                  <a:txBody>
                    <a:bodyPr/>
                    <a:lstStyle/>
                    <a:p>
                      <a:r>
                        <a:rPr kumimoji="1" lang="ja-JP" altLang="en-US" dirty="0">
                          <a:latin typeface="Meiryo UI" panose="020B0604030504040204" pitchFamily="50" charset="-128"/>
                          <a:ea typeface="Meiryo UI" panose="020B0604030504040204" pitchFamily="50" charset="-128"/>
                        </a:rPr>
                        <a:t>事業者</a:t>
                      </a:r>
                      <a:r>
                        <a:rPr kumimoji="1" lang="en-US" altLang="ja-JP" dirty="0">
                          <a:latin typeface="Meiryo UI" panose="020B0604030504040204" pitchFamily="50" charset="-128"/>
                          <a:ea typeface="Meiryo UI" panose="020B0604030504040204" pitchFamily="50" charset="-128"/>
                        </a:rPr>
                        <a:t>VC</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85762713"/>
                  </a:ext>
                </a:extLst>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65495693"/>
                  </a:ext>
                </a:extLst>
              </a:tr>
              <a:tr h="370840">
                <a:tc rowSpan="2">
                  <a:txBody>
                    <a:bodyPr/>
                    <a:lstStyle/>
                    <a:p>
                      <a:r>
                        <a:rPr kumimoji="1" lang="ja-JP" altLang="en-US" dirty="0">
                          <a:latin typeface="Meiryo UI" panose="020B0604030504040204" pitchFamily="50" charset="-128"/>
                          <a:ea typeface="Meiryo UI" panose="020B0604030504040204" pitchFamily="50" charset="-128"/>
                        </a:rPr>
                        <a:t>設備メーカー・ベンダー等</a:t>
                      </a:r>
                    </a:p>
                  </a:txBody>
                  <a:tcPr/>
                </a:tc>
                <a:tc>
                  <a:txBody>
                    <a:bodyPr/>
                    <a:lstStyle/>
                    <a:p>
                      <a:r>
                        <a:rPr kumimoji="1" lang="en-US" altLang="ja-JP" dirty="0">
                          <a:latin typeface="Meiryo UI" panose="020B0604030504040204" pitchFamily="50" charset="-128"/>
                          <a:ea typeface="Meiryo UI" panose="020B0604030504040204" pitchFamily="50" charset="-128"/>
                        </a:rPr>
                        <a:t>SW</a:t>
                      </a:r>
                      <a:r>
                        <a:rPr kumimoji="1" lang="ja-JP" altLang="en-US" dirty="0">
                          <a:latin typeface="Meiryo UI" panose="020B0604030504040204" pitchFamily="50" charset="-128"/>
                          <a:ea typeface="Meiryo UI" panose="020B0604030504040204" pitchFamily="50" charset="-128"/>
                        </a:rPr>
                        <a:t>利用</a:t>
                      </a:r>
                      <a:r>
                        <a:rPr kumimoji="1" lang="en-US" altLang="ja-JP" dirty="0">
                          <a:latin typeface="Meiryo UI" panose="020B0604030504040204" pitchFamily="50" charset="-128"/>
                          <a:ea typeface="Meiryo UI" panose="020B0604030504040204" pitchFamily="50" charset="-128"/>
                        </a:rPr>
                        <a:t>VC</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0064283"/>
                  </a:ext>
                </a:extLst>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47519529"/>
                  </a:ext>
                </a:extLst>
              </a:tr>
              <a:tr h="370840">
                <a:tc rowSpan="2">
                  <a:txBody>
                    <a:bodyPr/>
                    <a:lstStyle/>
                    <a:p>
                      <a:r>
                        <a:rPr kumimoji="1" lang="ja-JP" altLang="en-US" dirty="0">
                          <a:latin typeface="Meiryo UI" panose="020B0604030504040204" pitchFamily="50" charset="-128"/>
                          <a:ea typeface="Meiryo UI" panose="020B0604030504040204" pitchFamily="50" charset="-128"/>
                        </a:rPr>
                        <a:t>工業会等</a:t>
                      </a:r>
                    </a:p>
                  </a:txBody>
                  <a:tcPr/>
                </a:tc>
                <a:tc>
                  <a:txBody>
                    <a:bodyPr/>
                    <a:lstStyle/>
                    <a:p>
                      <a:r>
                        <a:rPr kumimoji="1" lang="zh-TW" altLang="en-US" dirty="0">
                          <a:latin typeface="Meiryo UI" panose="020B0604030504040204" pitchFamily="50" charset="-128"/>
                          <a:ea typeface="Meiryo UI" panose="020B0604030504040204" pitchFamily="50" charset="-128"/>
                        </a:rPr>
                        <a:t>工業会証明書</a:t>
                      </a:r>
                      <a:r>
                        <a:rPr kumimoji="1" lang="en-US" altLang="zh-TW" dirty="0">
                          <a:latin typeface="Meiryo UI" panose="020B0604030504040204" pitchFamily="50" charset="-128"/>
                          <a:ea typeface="Meiryo UI" panose="020B0604030504040204" pitchFamily="50" charset="-128"/>
                        </a:rPr>
                        <a:t>VC</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64010540"/>
                  </a:ext>
                </a:extLst>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30492222"/>
                  </a:ext>
                </a:extLst>
              </a:tr>
              <a:tr h="370840">
                <a:tc rowSpan="2">
                  <a:txBody>
                    <a:bodyPr/>
                    <a:lstStyle/>
                    <a:p>
                      <a:r>
                        <a:rPr kumimoji="1" lang="ja-JP" altLang="en-US" dirty="0">
                          <a:latin typeface="Meiryo UI" panose="020B0604030504040204" pitchFamily="50" charset="-128"/>
                          <a:ea typeface="Meiryo UI" panose="020B0604030504040204" pitchFamily="50" charset="-128"/>
                        </a:rPr>
                        <a:t>所管官庁</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（当該中小企業者の業種所管）</a:t>
                      </a:r>
                      <a:endParaRPr kumimoji="1" lang="zh-TW"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計画認定</a:t>
                      </a:r>
                      <a:r>
                        <a:rPr kumimoji="1" lang="en-US" altLang="ja-JP" dirty="0">
                          <a:latin typeface="Meiryo UI" panose="020B0604030504040204" pitchFamily="50" charset="-128"/>
                          <a:ea typeface="Meiryo UI" panose="020B0604030504040204" pitchFamily="50" charset="-128"/>
                        </a:rPr>
                        <a:t>VC</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53582007"/>
                  </a:ext>
                </a:extLst>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20006662"/>
                  </a:ext>
                </a:extLst>
              </a:tr>
            </a:tbl>
          </a:graphicData>
        </a:graphic>
      </p:graphicFrame>
    </p:spTree>
    <p:extLst>
      <p:ext uri="{BB962C8B-B14F-4D97-AF65-F5344CB8AC3E}">
        <p14:creationId xmlns:p14="http://schemas.microsoft.com/office/powerpoint/2010/main" val="894965431"/>
      </p:ext>
    </p:extLst>
  </p:cSld>
  <p:clrMapOvr>
    <a:masterClrMapping/>
  </p:clrMapOvr>
</p:sld>
</file>

<file path=ppt/theme/theme1.xml><?xml version="1.0" encoding="utf-8"?>
<a:theme xmlns:a="http://schemas.openxmlformats.org/drawingml/2006/main" name="Business &amp; System Consult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siness &amp; System Consulting">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1">
              <a:lumMod val="50000"/>
              <a:lumOff val="50000"/>
            </a:schemeClr>
          </a:solidFill>
          <a:prstDash val="solid"/>
          <a:round/>
          <a:headEnd type="none" w="med" len="med"/>
          <a:tailEnd type="none" w="med" len="med"/>
        </a:ln>
        <a:effectLst/>
      </a:spPr>
      <a:bodyPr lIns="36000" tIns="36000" rIns="36000" bIns="36000" rtlCol="0" anchor="t" anchorCtr="0"/>
      <a:lstStyle>
        <a:defPPr defTabSz="806340">
          <a:spcBef>
            <a:spcPct val="20000"/>
          </a:spcBef>
          <a:defRPr kumimoji="1" sz="1000" b="1" u="sng" dirty="0">
            <a:latin typeface="Meiryo UI" panose="020B0604030504040204" pitchFamily="50" charset="-128"/>
            <a:ea typeface="Meiryo UI" panose="020B0604030504040204" pitchFamily="50" charset="-128"/>
            <a:cs typeface="Meiryo UI" panose="020B060403050404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rgbClr val="80808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88900" marR="0" indent="-88900" algn="l" defTabSz="914400" rtl="0" eaLnBrk="0" fontAlgn="base" latinLnBrk="0" hangingPunct="0">
          <a:lnSpc>
            <a:spcPct val="9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ea typeface="ＭＳ Ｐゴシック" pitchFamily="50" charset="-128"/>
          </a:defRPr>
        </a:defPPr>
      </a:lstStyle>
    </a:lnDef>
    <a:txDef>
      <a:spPr>
        <a:noFill/>
      </a:spPr>
      <a:bodyPr wrap="square" rtlCol="0">
        <a:spAutoFit/>
      </a:bodyPr>
      <a:lstStyle>
        <a:defPPr>
          <a:defRPr kumimoji="1" dirty="0"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Business &amp; System Consulting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usiness &amp; System Consulting 2">
        <a:dk1>
          <a:srgbClr val="000000"/>
        </a:dk1>
        <a:lt1>
          <a:srgbClr val="FFFFFF"/>
        </a:lt1>
        <a:dk2>
          <a:srgbClr val="000000"/>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Business &amp; System Consulting 3">
        <a:dk1>
          <a:srgbClr val="000000"/>
        </a:dk1>
        <a:lt1>
          <a:srgbClr val="FFFFFF"/>
        </a:lt1>
        <a:dk2>
          <a:srgbClr val="000000"/>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Business &amp; System Consulting 4">
        <a:dk1>
          <a:srgbClr val="000000"/>
        </a:dk1>
        <a:lt1>
          <a:srgbClr val="FFFFFF"/>
        </a:lt1>
        <a:dk2>
          <a:srgbClr val="000000"/>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
      <a:clrScheme name="Business &amp; System Consulting 5">
        <a:dk1>
          <a:srgbClr val="000000"/>
        </a:dk1>
        <a:lt1>
          <a:srgbClr val="FFFFFF"/>
        </a:lt1>
        <a:dk2>
          <a:srgbClr val="000000"/>
        </a:dk2>
        <a:lt2>
          <a:srgbClr val="C0C0C0"/>
        </a:lt2>
        <a:accent1>
          <a:srgbClr val="0000FF"/>
        </a:accent1>
        <a:accent2>
          <a:srgbClr val="0000CC"/>
        </a:accent2>
        <a:accent3>
          <a:srgbClr val="FFFFFF"/>
        </a:accent3>
        <a:accent4>
          <a:srgbClr val="000000"/>
        </a:accent4>
        <a:accent5>
          <a:srgbClr val="AAAAFF"/>
        </a:accent5>
        <a:accent6>
          <a:srgbClr val="0000B9"/>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Business &amp; System Consulting 6">
        <a:dk1>
          <a:srgbClr val="000000"/>
        </a:dk1>
        <a:lt1>
          <a:srgbClr val="FFFFFF"/>
        </a:lt1>
        <a:dk2>
          <a:srgbClr val="9999FF"/>
        </a:dk2>
        <a:lt2>
          <a:srgbClr val="CCFFFF"/>
        </a:lt2>
        <a:accent1>
          <a:srgbClr val="0000FF"/>
        </a:accent1>
        <a:accent2>
          <a:srgbClr val="0000CC"/>
        </a:accent2>
        <a:accent3>
          <a:srgbClr val="FFFFFF"/>
        </a:accent3>
        <a:accent4>
          <a:srgbClr val="000000"/>
        </a:accent4>
        <a:accent5>
          <a:srgbClr val="AAAAFF"/>
        </a:accent5>
        <a:accent6>
          <a:srgbClr val="0000B9"/>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Business &amp; System Consulting 7">
        <a:dk1>
          <a:srgbClr val="000000"/>
        </a:dk1>
        <a:lt1>
          <a:srgbClr val="FFFFFF"/>
        </a:lt1>
        <a:dk2>
          <a:srgbClr val="000000"/>
        </a:dk2>
        <a:lt2>
          <a:srgbClr val="DDDDDD"/>
        </a:lt2>
        <a:accent1>
          <a:srgbClr val="0000FF"/>
        </a:accent1>
        <a:accent2>
          <a:srgbClr val="0000CC"/>
        </a:accent2>
        <a:accent3>
          <a:srgbClr val="FFFFFF"/>
        </a:accent3>
        <a:accent4>
          <a:srgbClr val="000000"/>
        </a:accent4>
        <a:accent5>
          <a:srgbClr val="AAAAFF"/>
        </a:accent5>
        <a:accent6>
          <a:srgbClr val="0000B9"/>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Business &amp; System Consulting 8">
        <a:dk1>
          <a:srgbClr val="000000"/>
        </a:dk1>
        <a:lt1>
          <a:srgbClr val="FFFFFF"/>
        </a:lt1>
        <a:dk2>
          <a:srgbClr val="000000"/>
        </a:dk2>
        <a:lt2>
          <a:srgbClr val="B2B2B2"/>
        </a:lt2>
        <a:accent1>
          <a:srgbClr val="0000FF"/>
        </a:accent1>
        <a:accent2>
          <a:srgbClr val="000099"/>
        </a:accent2>
        <a:accent3>
          <a:srgbClr val="FFFFFF"/>
        </a:accent3>
        <a:accent4>
          <a:srgbClr val="000000"/>
        </a:accent4>
        <a:accent5>
          <a:srgbClr val="AAAAFF"/>
        </a:accent5>
        <a:accent6>
          <a:srgbClr val="00008A"/>
        </a:accent6>
        <a:hlink>
          <a:srgbClr val="99FFCC"/>
        </a:hlink>
        <a:folHlink>
          <a:srgbClr val="99CCFF"/>
        </a:folHlink>
      </a:clrScheme>
      <a:clrMap bg1="lt1" tx1="dk1" bg2="lt2" tx2="dk2" accent1="accent1" accent2="accent2" accent3="accent3" accent4="accent4" accent5="accent5" accent6="accent6" hlink="hlink" folHlink="folHlink"/>
    </a:extraClrScheme>
    <a:extraClrScheme>
      <a:clrScheme name="Business &amp; System Consulting 9">
        <a:dk1>
          <a:srgbClr val="000000"/>
        </a:dk1>
        <a:lt1>
          <a:srgbClr val="FFFFFF"/>
        </a:lt1>
        <a:dk2>
          <a:srgbClr val="0066FF"/>
        </a:dk2>
        <a:lt2>
          <a:srgbClr val="B2B2B2"/>
        </a:lt2>
        <a:accent1>
          <a:srgbClr val="3333CC"/>
        </a:accent1>
        <a:accent2>
          <a:srgbClr val="000099"/>
        </a:accent2>
        <a:accent3>
          <a:srgbClr val="FFFFFF"/>
        </a:accent3>
        <a:accent4>
          <a:srgbClr val="000000"/>
        </a:accent4>
        <a:accent5>
          <a:srgbClr val="ADADE2"/>
        </a:accent5>
        <a:accent6>
          <a:srgbClr val="00008A"/>
        </a:accent6>
        <a:hlink>
          <a:srgbClr val="00FFCC"/>
        </a:hlink>
        <a:folHlink>
          <a:srgbClr val="6600FF"/>
        </a:folHlink>
      </a:clrScheme>
      <a:clrMap bg1="lt1" tx1="dk1" bg2="lt2" tx2="dk2" accent1="accent1" accent2="accent2" accent3="accent3" accent4="accent4" accent5="accent5" accent6="accent6" hlink="hlink" folHlink="folHlink"/>
    </a:extraClrScheme>
    <a:extraClrScheme>
      <a:clrScheme name="Business &amp; System Consulting 10">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CCCCFF"/>
        </a:hlink>
        <a:folHlink>
          <a:srgbClr val="CCFFCC"/>
        </a:folHlink>
      </a:clrScheme>
      <a:clrMap bg1="lt1" tx1="dk1" bg2="lt2" tx2="dk2" accent1="accent1" accent2="accent2" accent3="accent3" accent4="accent4" accent5="accent5" accent6="accent6" hlink="hlink" folHlink="folHlink"/>
    </a:extraClrScheme>
    <a:extraClrScheme>
      <a:clrScheme name="Business &amp; System Consulting 11">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CCCCFF"/>
        </a:hlink>
        <a:folHlink>
          <a:srgbClr val="15DCF7"/>
        </a:folHlink>
      </a:clrScheme>
      <a:clrMap bg1="lt1" tx1="dk1" bg2="lt2" tx2="dk2" accent1="accent1" accent2="accent2" accent3="accent3" accent4="accent4" accent5="accent5" accent6="accent6" hlink="hlink" folHlink="folHlink"/>
    </a:extraClrScheme>
    <a:extraClrScheme>
      <a:clrScheme name="Business &amp; System Consulting 12">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FFCC00"/>
        </a:hlink>
        <a:folHlink>
          <a:srgbClr val="CCFFFF"/>
        </a:folHlink>
      </a:clrScheme>
      <a:clrMap bg1="lt1" tx1="dk1" bg2="lt2" tx2="dk2" accent1="accent1" accent2="accent2" accent3="accent3" accent4="accent4" accent5="accent5" accent6="accent6" hlink="hlink" folHlink="folHlink"/>
    </a:extraClrScheme>
    <a:extraClrScheme>
      <a:clrScheme name="Business &amp; System Consulting 13">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FFCC00"/>
        </a:hlink>
        <a:folHlink>
          <a:srgbClr val="CC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1CE894F88E64B438795ED51E6C87219" ma:contentTypeVersion="10" ma:contentTypeDescription="新しいドキュメントを作成します。" ma:contentTypeScope="" ma:versionID="052f4a30e0af1ddd63a7cb270b1e3966">
  <xsd:schema xmlns:xsd="http://www.w3.org/2001/XMLSchema" xmlns:xs="http://www.w3.org/2001/XMLSchema" xmlns:p="http://schemas.microsoft.com/office/2006/metadata/properties" xmlns:ns2="c83f1b00-8bb0-4983-a72c-3c7d557c8ed9" xmlns:ns3="5fac6585-e5db-49c2-84eb-07048ac402b0" targetNamespace="http://schemas.microsoft.com/office/2006/metadata/properties" ma:root="true" ma:fieldsID="81646ec1b1561b77566437c994a8ab6a" ns2:_="" ns3:_="">
    <xsd:import namespace="c83f1b00-8bb0-4983-a72c-3c7d557c8ed9"/>
    <xsd:import namespace="5fac6585-e5db-49c2-84eb-07048ac402b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f1b00-8bb0-4983-a72c-3c7d557c8e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079c317c-d538-4ed4-85e0-1d22358aeb3d"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fac6585-e5db-49c2-84eb-07048ac402b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3acb071-648e-4d25-b84a-8b13a41c8c2e}" ma:internalName="TaxCatchAll" ma:showField="CatchAllData" ma:web="5fac6585-e5db-49c2-84eb-07048ac402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fac6585-e5db-49c2-84eb-07048ac402b0" xsi:nil="true"/>
    <lcf76f155ced4ddcb4097134ff3c332f xmlns="c83f1b00-8bb0-4983-a72c-3c7d557c8e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4A5725D-9D2D-4D30-94A0-66D3DC5ABA82}"/>
</file>

<file path=customXml/itemProps2.xml><?xml version="1.0" encoding="utf-8"?>
<ds:datastoreItem xmlns:ds="http://schemas.openxmlformats.org/officeDocument/2006/customXml" ds:itemID="{63B9DA12-1838-4DA9-9AFC-BD08926CB6B2}"/>
</file>

<file path=customXml/itemProps3.xml><?xml version="1.0" encoding="utf-8"?>
<ds:datastoreItem xmlns:ds="http://schemas.openxmlformats.org/officeDocument/2006/customXml" ds:itemID="{16984CA2-3103-4661-BBE2-89C063E645A4}"/>
</file>

<file path=docProps/app.xml><?xml version="1.0" encoding="utf-8"?>
<Properties xmlns="http://schemas.openxmlformats.org/officeDocument/2006/extended-properties" xmlns:vt="http://schemas.openxmlformats.org/officeDocument/2006/docPropsVTypes">
  <Template>Ocean</Template>
  <TotalTime>0</TotalTime>
  <Words>2933</Words>
  <Application>Microsoft Office PowerPoint</Application>
  <PresentationFormat>A4 210 x 297 mm</PresentationFormat>
  <Paragraphs>564</Paragraphs>
  <Slides>22</Slides>
  <Notes>8</Notes>
  <HiddenSlides>0</HiddenSlides>
  <MMClips>0</MMClips>
  <ScaleCrop>false</ScaleCrop>
  <HeadingPairs>
    <vt:vector size="8" baseType="variant">
      <vt:variant>
        <vt:lpstr>使用されているフォント</vt:lpstr>
      </vt:variant>
      <vt:variant>
        <vt:i4>11</vt:i4>
      </vt:variant>
      <vt:variant>
        <vt:lpstr>テーマ</vt:lpstr>
      </vt:variant>
      <vt:variant>
        <vt:i4>2</vt:i4>
      </vt:variant>
      <vt:variant>
        <vt:lpstr>スライド タイトル</vt:lpstr>
      </vt:variant>
      <vt:variant>
        <vt:i4>22</vt:i4>
      </vt:variant>
      <vt:variant>
        <vt:lpstr>目的別スライド ショー</vt:lpstr>
      </vt:variant>
      <vt:variant>
        <vt:i4>2</vt:i4>
      </vt:variant>
    </vt:vector>
  </HeadingPairs>
  <TitlesOfParts>
    <vt:vector size="37" baseType="lpstr">
      <vt:lpstr>HGP創英角ｺﾞｼｯｸUB</vt:lpstr>
      <vt:lpstr>IPA Pゴシック</vt:lpstr>
      <vt:lpstr>Meiryo UI</vt:lpstr>
      <vt:lpstr>MS PGothic</vt:lpstr>
      <vt:lpstr>MS PGothic</vt:lpstr>
      <vt:lpstr>Noto Sans JP</vt:lpstr>
      <vt:lpstr>Meiryo</vt:lpstr>
      <vt:lpstr>Meiryo</vt:lpstr>
      <vt:lpstr>Arial</vt:lpstr>
      <vt:lpstr>Calibri</vt:lpstr>
      <vt:lpstr>Calibri Light</vt:lpstr>
      <vt:lpstr>Business &amp; System Consulting</vt:lpstr>
      <vt:lpstr>Office テーマ</vt:lpstr>
      <vt:lpstr>Trusted Web の実現に向けた ユースケース実証事業   法人税制と工業会証明書 基本設計書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本文</vt:lpstr>
      <vt:lpstr>MBC紹介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Trusted Web の実現に向けた ユースケース実証事業   法人税制と工業会証明書 基本設計書</dc:title>
  <dc:creator/>
  <cp:lastModifiedBy/>
  <cp:revision>184</cp:revision>
  <dcterms:created xsi:type="dcterms:W3CDTF">2017-12-14T07:51:59Z</dcterms:created>
  <dcterms:modified xsi:type="dcterms:W3CDTF">2023-02-03T00:57:18Z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0x010100A1CE894F88E64B438795ED51E6C87219</vt:lpwstr>
  </property>
</Properties>
</file>