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08" r:id="rId4"/>
  </p:sldMasterIdLst>
  <p:notesMasterIdLst>
    <p:notesMasterId r:id="rId38"/>
  </p:notesMasterIdLst>
  <p:handoutMasterIdLst>
    <p:handoutMasterId r:id="rId39"/>
  </p:handoutMasterIdLst>
  <p:sldIdLst>
    <p:sldId id="2147472648" r:id="rId5"/>
    <p:sldId id="2147472812" r:id="rId6"/>
    <p:sldId id="2147472748" r:id="rId7"/>
    <p:sldId id="2147472753" r:id="rId8"/>
    <p:sldId id="2147472914" r:id="rId9"/>
    <p:sldId id="2147472907" r:id="rId10"/>
    <p:sldId id="2147472711" r:id="rId11"/>
    <p:sldId id="2147472814" r:id="rId12"/>
    <p:sldId id="2147472712" r:id="rId13"/>
    <p:sldId id="2147472832" r:id="rId14"/>
    <p:sldId id="2147472934" r:id="rId15"/>
    <p:sldId id="2147472935" r:id="rId16"/>
    <p:sldId id="2147472936" r:id="rId17"/>
    <p:sldId id="2147472835" r:id="rId18"/>
    <p:sldId id="2147472840" r:id="rId19"/>
    <p:sldId id="2147472841" r:id="rId20"/>
    <p:sldId id="2147472842" r:id="rId21"/>
    <p:sldId id="2147472839" r:id="rId22"/>
    <p:sldId id="2147472843" r:id="rId23"/>
    <p:sldId id="2147472922" r:id="rId24"/>
    <p:sldId id="2147472831" r:id="rId25"/>
    <p:sldId id="2147472829" r:id="rId26"/>
    <p:sldId id="2147472830" r:id="rId27"/>
    <p:sldId id="2147472937" r:id="rId28"/>
    <p:sldId id="2147472938" r:id="rId29"/>
    <p:sldId id="2147472939" r:id="rId30"/>
    <p:sldId id="2147472761" r:id="rId31"/>
    <p:sldId id="2147472784" r:id="rId32"/>
    <p:sldId id="2147472713" r:id="rId33"/>
    <p:sldId id="2147472915" r:id="rId34"/>
    <p:sldId id="2147472719" r:id="rId35"/>
    <p:sldId id="2147472762" r:id="rId36"/>
    <p:sldId id="2147472940" r:id="rId37"/>
  </p:sldIdLst>
  <p:sldSz cx="9906000" cy="6858000" type="A4"/>
  <p:notesSz cx="6737350" cy="9869488"/>
  <p:custDataLst>
    <p:tags r:id="rId40"/>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既定のセクション" id="{82E2F4FF-2DA9-4070-ABB8-8E9053E77934}">
          <p14:sldIdLst>
            <p14:sldId id="2147472648"/>
            <p14:sldId id="2147472812"/>
            <p14:sldId id="2147472748"/>
            <p14:sldId id="2147472753"/>
            <p14:sldId id="2147472914"/>
            <p14:sldId id="2147472907"/>
            <p14:sldId id="2147472711"/>
            <p14:sldId id="2147472814"/>
            <p14:sldId id="2147472712"/>
            <p14:sldId id="2147472832"/>
            <p14:sldId id="2147472934"/>
            <p14:sldId id="2147472935"/>
            <p14:sldId id="2147472936"/>
            <p14:sldId id="2147472835"/>
            <p14:sldId id="2147472840"/>
            <p14:sldId id="2147472841"/>
            <p14:sldId id="2147472842"/>
            <p14:sldId id="2147472839"/>
            <p14:sldId id="2147472843"/>
            <p14:sldId id="2147472922"/>
            <p14:sldId id="2147472831"/>
            <p14:sldId id="2147472829"/>
            <p14:sldId id="2147472830"/>
            <p14:sldId id="2147472937"/>
            <p14:sldId id="2147472938"/>
            <p14:sldId id="2147472939"/>
            <p14:sldId id="2147472761"/>
            <p14:sldId id="2147472784"/>
            <p14:sldId id="2147472713"/>
            <p14:sldId id="2147472915"/>
            <p14:sldId id="2147472719"/>
            <p14:sldId id="2147472762"/>
            <p14:sldId id="2147472940"/>
          </p14:sldIdLst>
        </p14:section>
      </p14:sectionLst>
    </p:ext>
    <p:ext uri="{EFAFB233-063F-42B5-8137-9DF3F51BA10A}">
      <p15:sldGuideLst xmlns:p15="http://schemas.microsoft.com/office/powerpoint/2012/main">
        <p15:guide id="2" pos="3120" userDrawn="1">
          <p15:clr>
            <a:srgbClr val="A4A3A4"/>
          </p15:clr>
        </p15:guide>
        <p15:guide id="3" orient="horz" pos="213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5EAD"/>
    <a:srgbClr val="53565A"/>
    <a:srgbClr val="0F7BD3"/>
    <a:srgbClr val="595959"/>
    <a:srgbClr val="FFFF99"/>
    <a:srgbClr val="FFFFCC"/>
    <a:srgbClr val="FF6600"/>
    <a:srgbClr val="FFE6CC"/>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421" autoAdjust="0"/>
  </p:normalViewPr>
  <p:slideViewPr>
    <p:cSldViewPr snapToGrid="0">
      <p:cViewPr varScale="1">
        <p:scale>
          <a:sx n="153" d="100"/>
          <a:sy n="153" d="100"/>
        </p:scale>
        <p:origin x="1590" y="150"/>
      </p:cViewPr>
      <p:guideLst>
        <p:guide pos="3120"/>
        <p:guide orient="horz" pos="213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63FCC7D-5DED-5B4A-056D-833D34851D70}"/>
              </a:ext>
            </a:extLst>
          </p:cNvPr>
          <p:cNvSpPr>
            <a:spLocks noGrp="1"/>
          </p:cNvSpPr>
          <p:nvPr>
            <p:ph type="hdr" sz="quarter"/>
          </p:nvPr>
        </p:nvSpPr>
        <p:spPr>
          <a:xfrm>
            <a:off x="0" y="0"/>
            <a:ext cx="2919309" cy="494972"/>
          </a:xfrm>
          <a:prstGeom prst="rect">
            <a:avLst/>
          </a:prstGeom>
        </p:spPr>
        <p:txBody>
          <a:bodyPr vert="horz" lIns="90672" tIns="45336" rIns="90672" bIns="45336" rtlCol="0"/>
          <a:lstStyle>
            <a:lvl1pPr algn="l">
              <a:defRPr sz="1200"/>
            </a:lvl1pPr>
          </a:lstStyle>
          <a:p>
            <a:r>
              <a:rPr kumimoji="1" lang="en-US" altLang="ja-JP"/>
              <a:t>Trusted Web</a:t>
            </a:r>
            <a:r>
              <a:rPr kumimoji="1" lang="ja-JP" altLang="en-US"/>
              <a:t>調査設計</a:t>
            </a:r>
          </a:p>
        </p:txBody>
      </p:sp>
      <p:sp>
        <p:nvSpPr>
          <p:cNvPr id="3" name="日付プレースホルダー 2">
            <a:extLst>
              <a:ext uri="{FF2B5EF4-FFF2-40B4-BE49-F238E27FC236}">
                <a16:creationId xmlns:a16="http://schemas.microsoft.com/office/drawing/2014/main" id="{D15893A9-A94E-ADF8-DADB-CD86C282BC7F}"/>
              </a:ext>
            </a:extLst>
          </p:cNvPr>
          <p:cNvSpPr>
            <a:spLocks noGrp="1"/>
          </p:cNvSpPr>
          <p:nvPr>
            <p:ph type="dt" sz="quarter" idx="1"/>
          </p:nvPr>
        </p:nvSpPr>
        <p:spPr>
          <a:xfrm>
            <a:off x="3816471" y="0"/>
            <a:ext cx="2919309" cy="494972"/>
          </a:xfrm>
          <a:prstGeom prst="rect">
            <a:avLst/>
          </a:prstGeom>
        </p:spPr>
        <p:txBody>
          <a:bodyPr vert="horz" lIns="90672" tIns="45336" rIns="90672" bIns="45336" rtlCol="0"/>
          <a:lstStyle>
            <a:lvl1pPr algn="r">
              <a:defRPr sz="1200"/>
            </a:lvl1pPr>
          </a:lstStyle>
          <a:p>
            <a:fld id="{5CBD85D0-179D-4114-BCC0-3EBE49C51252}" type="datetimeFigureOut">
              <a:rPr kumimoji="1" lang="ja-JP" altLang="en-US" smtClean="0"/>
              <a:t>2024/4/22</a:t>
            </a:fld>
            <a:endParaRPr kumimoji="1" lang="ja-JP" altLang="en-US"/>
          </a:p>
        </p:txBody>
      </p:sp>
      <p:sp>
        <p:nvSpPr>
          <p:cNvPr id="4" name="フッター プレースホルダー 3">
            <a:extLst>
              <a:ext uri="{FF2B5EF4-FFF2-40B4-BE49-F238E27FC236}">
                <a16:creationId xmlns:a16="http://schemas.microsoft.com/office/drawing/2014/main" id="{F7D42C85-4812-AC04-A775-C954EACF232D}"/>
              </a:ext>
            </a:extLst>
          </p:cNvPr>
          <p:cNvSpPr>
            <a:spLocks noGrp="1"/>
          </p:cNvSpPr>
          <p:nvPr>
            <p:ph type="ftr" sz="quarter" idx="2"/>
          </p:nvPr>
        </p:nvSpPr>
        <p:spPr>
          <a:xfrm>
            <a:off x="0" y="9374517"/>
            <a:ext cx="2919309" cy="494972"/>
          </a:xfrm>
          <a:prstGeom prst="rect">
            <a:avLst/>
          </a:prstGeom>
        </p:spPr>
        <p:txBody>
          <a:bodyPr vert="horz" lIns="90672" tIns="45336" rIns="90672" bIns="45336"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40A5ACD-EDD3-01D7-0792-94CD4494FA04}"/>
              </a:ext>
            </a:extLst>
          </p:cNvPr>
          <p:cNvSpPr>
            <a:spLocks noGrp="1"/>
          </p:cNvSpPr>
          <p:nvPr>
            <p:ph type="sldNum" sz="quarter" idx="3"/>
          </p:nvPr>
        </p:nvSpPr>
        <p:spPr>
          <a:xfrm>
            <a:off x="3816471" y="9374517"/>
            <a:ext cx="2919309" cy="494972"/>
          </a:xfrm>
          <a:prstGeom prst="rect">
            <a:avLst/>
          </a:prstGeom>
        </p:spPr>
        <p:txBody>
          <a:bodyPr vert="horz" lIns="90672" tIns="45336" rIns="90672" bIns="45336" rtlCol="0" anchor="b"/>
          <a:lstStyle>
            <a:lvl1pPr algn="r">
              <a:defRPr sz="1200"/>
            </a:lvl1pPr>
          </a:lstStyle>
          <a:p>
            <a:fld id="{AD199804-C7E2-4660-9070-D3D474608265}" type="slidenum">
              <a:rPr kumimoji="1" lang="ja-JP" altLang="en-US" smtClean="0"/>
              <a:t>‹#›</a:t>
            </a:fld>
            <a:endParaRPr kumimoji="1" lang="ja-JP" altLang="en-US"/>
          </a:p>
        </p:txBody>
      </p:sp>
    </p:spTree>
    <p:extLst>
      <p:ext uri="{BB962C8B-B14F-4D97-AF65-F5344CB8AC3E}">
        <p14:creationId xmlns:p14="http://schemas.microsoft.com/office/powerpoint/2010/main" val="1763921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20101" cy="495459"/>
          </a:xfrm>
          <a:prstGeom prst="rect">
            <a:avLst/>
          </a:prstGeom>
        </p:spPr>
        <p:txBody>
          <a:bodyPr vert="horz" lIns="91461" tIns="45731" rIns="91461" bIns="45731" rtlCol="0"/>
          <a:lstStyle>
            <a:lvl1pPr algn="l">
              <a:defRPr sz="1200">
                <a:latin typeface="+mn-lt"/>
                <a:ea typeface="Yu Gothic UI" panose="020B0500000000000000" pitchFamily="50" charset="-128"/>
                <a:cs typeface="+mn-cs"/>
                <a:sym typeface="+mn-lt"/>
              </a:defRPr>
            </a:lvl1pPr>
          </a:lstStyle>
          <a:p>
            <a:r>
              <a:rPr kumimoji="1" lang="en-US" altLang="ja-JP"/>
              <a:t>Trusted Web</a:t>
            </a:r>
            <a:r>
              <a:rPr kumimoji="1" lang="ja-JP" altLang="en-US"/>
              <a:t>調査設計</a:t>
            </a:r>
          </a:p>
        </p:txBody>
      </p:sp>
      <p:sp>
        <p:nvSpPr>
          <p:cNvPr id="3" name="日付プレースホルダー 2"/>
          <p:cNvSpPr>
            <a:spLocks noGrp="1"/>
          </p:cNvSpPr>
          <p:nvPr>
            <p:ph type="dt" idx="1"/>
          </p:nvPr>
        </p:nvSpPr>
        <p:spPr>
          <a:xfrm>
            <a:off x="3815662" y="0"/>
            <a:ext cx="2920100" cy="495459"/>
          </a:xfrm>
          <a:prstGeom prst="rect">
            <a:avLst/>
          </a:prstGeom>
        </p:spPr>
        <p:txBody>
          <a:bodyPr vert="horz" lIns="91461" tIns="45731" rIns="91461" bIns="45731" rtlCol="0"/>
          <a:lstStyle>
            <a:lvl1pPr algn="r">
              <a:defRPr sz="1200">
                <a:latin typeface="+mn-lt"/>
                <a:ea typeface="Yu Gothic UI" panose="020B0500000000000000" pitchFamily="50" charset="-128"/>
                <a:cs typeface="+mn-cs"/>
                <a:sym typeface="+mn-lt"/>
              </a:defRPr>
            </a:lvl1pPr>
          </a:lstStyle>
          <a:p>
            <a:fld id="{AAE2C4BB-DD5D-4EF0-8811-528209874544}" type="datetimeFigureOut">
              <a:rPr kumimoji="1" lang="ja-JP" altLang="en-US" smtClean="0"/>
              <a:pPr/>
              <a:t>2024/4/22</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10125" cy="3330575"/>
          </a:xfrm>
          <a:prstGeom prst="rect">
            <a:avLst/>
          </a:prstGeom>
          <a:noFill/>
          <a:ln w="12700">
            <a:solidFill>
              <a:prstClr val="black"/>
            </a:solidFill>
          </a:ln>
        </p:spPr>
        <p:txBody>
          <a:bodyPr vert="horz" lIns="91461" tIns="45731" rIns="91461" bIns="45731" rtlCol="0" anchor="ctr"/>
          <a:lstStyle/>
          <a:p>
            <a:endParaRPr lang="ja-JP" altLang="en-US"/>
          </a:p>
        </p:txBody>
      </p:sp>
      <p:sp>
        <p:nvSpPr>
          <p:cNvPr id="5" name="ノート プレースホルダー 4"/>
          <p:cNvSpPr>
            <a:spLocks noGrp="1"/>
          </p:cNvSpPr>
          <p:nvPr>
            <p:ph type="body" sz="quarter" idx="3"/>
          </p:nvPr>
        </p:nvSpPr>
        <p:spPr>
          <a:xfrm>
            <a:off x="673259" y="4749741"/>
            <a:ext cx="5390833" cy="3885862"/>
          </a:xfrm>
          <a:prstGeom prst="rect">
            <a:avLst/>
          </a:prstGeom>
        </p:spPr>
        <p:txBody>
          <a:bodyPr vert="horz" lIns="91461" tIns="45731" rIns="91461" bIns="4573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4029"/>
            <a:ext cx="2920101" cy="495459"/>
          </a:xfrm>
          <a:prstGeom prst="rect">
            <a:avLst/>
          </a:prstGeom>
        </p:spPr>
        <p:txBody>
          <a:bodyPr vert="horz" lIns="91461" tIns="45731" rIns="91461" bIns="45731" rtlCol="0" anchor="b"/>
          <a:lstStyle>
            <a:lvl1pPr algn="l">
              <a:defRPr sz="1200">
                <a:latin typeface="+mn-lt"/>
                <a:ea typeface="Yu Gothic UI" panose="020B0500000000000000" pitchFamily="50" charset="-128"/>
                <a:cs typeface="+mn-cs"/>
                <a:sym typeface="+mn-lt"/>
              </a:defRPr>
            </a:lvl1pPr>
          </a:lstStyle>
          <a:p>
            <a:endParaRPr kumimoji="1" lang="ja-JP" altLang="en-US"/>
          </a:p>
        </p:txBody>
      </p:sp>
      <p:sp>
        <p:nvSpPr>
          <p:cNvPr id="7" name="スライド番号プレースホルダー 6"/>
          <p:cNvSpPr>
            <a:spLocks noGrp="1"/>
          </p:cNvSpPr>
          <p:nvPr>
            <p:ph type="sldNum" sz="quarter" idx="5"/>
          </p:nvPr>
        </p:nvSpPr>
        <p:spPr>
          <a:xfrm>
            <a:off x="3815662" y="9374029"/>
            <a:ext cx="2920100" cy="495459"/>
          </a:xfrm>
          <a:prstGeom prst="rect">
            <a:avLst/>
          </a:prstGeom>
        </p:spPr>
        <p:txBody>
          <a:bodyPr vert="horz" lIns="91461" tIns="45731" rIns="91461" bIns="45731" rtlCol="0" anchor="b"/>
          <a:lstStyle>
            <a:lvl1pPr algn="r">
              <a:defRPr sz="1200">
                <a:latin typeface="+mn-lt"/>
                <a:ea typeface="Yu Gothic UI" panose="020B0500000000000000" pitchFamily="50" charset="-128"/>
                <a:cs typeface="+mn-cs"/>
                <a:sym typeface="+mn-lt"/>
              </a:defRPr>
            </a:lvl1pPr>
          </a:lstStyle>
          <a:p>
            <a:fld id="{24DE13BB-FCB6-4491-A87D-1E9BA7500F8E}" type="slidenum">
              <a:rPr kumimoji="1" lang="ja-JP" altLang="en-US" smtClean="0"/>
              <a:pPr/>
              <a:t>‹#›</a:t>
            </a:fld>
            <a:endParaRPr kumimoji="1" lang="ja-JP" altLang="en-US"/>
          </a:p>
        </p:txBody>
      </p:sp>
    </p:spTree>
    <p:extLst>
      <p:ext uri="{BB962C8B-B14F-4D97-AF65-F5344CB8AC3E}">
        <p14:creationId xmlns:p14="http://schemas.microsoft.com/office/powerpoint/2010/main" val="9898522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1pPr>
    <a:lvl2pPr marL="4572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2pPr>
    <a:lvl3pPr marL="9144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3pPr>
    <a:lvl4pPr marL="13716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4pPr>
    <a:lvl5pPr marL="18288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2</a:t>
            </a:fld>
            <a:endParaRPr kumimoji="1" lang="ja-JP" altLang="en-US"/>
          </a:p>
        </p:txBody>
      </p:sp>
    </p:spTree>
    <p:extLst>
      <p:ext uri="{BB962C8B-B14F-4D97-AF65-F5344CB8AC3E}">
        <p14:creationId xmlns:p14="http://schemas.microsoft.com/office/powerpoint/2010/main" val="320111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セキュリティ：</a:t>
            </a:r>
            <a:endParaRPr kumimoji="1" lang="en-US" altLang="ja-JP"/>
          </a:p>
          <a:p>
            <a:r>
              <a:rPr kumimoji="1" lang="ja-JP" altLang="en-US"/>
              <a:t>各社の内容を見て有益だど思われる観点としてピックアップした。</a:t>
            </a:r>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29</a:t>
            </a:fld>
            <a:endParaRPr kumimoji="1" lang="ja-JP" altLang="en-US"/>
          </a:p>
        </p:txBody>
      </p:sp>
    </p:spTree>
    <p:extLst>
      <p:ext uri="{BB962C8B-B14F-4D97-AF65-F5344CB8AC3E}">
        <p14:creationId xmlns:p14="http://schemas.microsoft.com/office/powerpoint/2010/main" val="331934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33</a:t>
            </a:fld>
            <a:endParaRPr kumimoji="1" lang="ja-JP" altLang="en-US"/>
          </a:p>
        </p:txBody>
      </p:sp>
    </p:spTree>
    <p:extLst>
      <p:ext uri="{BB962C8B-B14F-4D97-AF65-F5344CB8AC3E}">
        <p14:creationId xmlns:p14="http://schemas.microsoft.com/office/powerpoint/2010/main" val="260765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5</a:t>
            </a:fld>
            <a:endParaRPr kumimoji="1" lang="ja-JP" altLang="en-US"/>
          </a:p>
        </p:txBody>
      </p:sp>
    </p:spTree>
    <p:extLst>
      <p:ext uri="{BB962C8B-B14F-4D97-AF65-F5344CB8AC3E}">
        <p14:creationId xmlns:p14="http://schemas.microsoft.com/office/powerpoint/2010/main" val="80720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7</a:t>
            </a:fld>
            <a:endParaRPr kumimoji="1" lang="ja-JP" altLang="en-US"/>
          </a:p>
        </p:txBody>
      </p:sp>
    </p:spTree>
    <p:extLst>
      <p:ext uri="{BB962C8B-B14F-4D97-AF65-F5344CB8AC3E}">
        <p14:creationId xmlns:p14="http://schemas.microsoft.com/office/powerpoint/2010/main" val="67709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8</a:t>
            </a:fld>
            <a:endParaRPr kumimoji="1" lang="ja-JP" altLang="en-US"/>
          </a:p>
        </p:txBody>
      </p:sp>
    </p:spTree>
    <p:extLst>
      <p:ext uri="{BB962C8B-B14F-4D97-AF65-F5344CB8AC3E}">
        <p14:creationId xmlns:p14="http://schemas.microsoft.com/office/powerpoint/2010/main" val="165374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9</a:t>
            </a:fld>
            <a:endParaRPr kumimoji="1" lang="ja-JP" altLang="en-US"/>
          </a:p>
        </p:txBody>
      </p:sp>
    </p:spTree>
    <p:extLst>
      <p:ext uri="{BB962C8B-B14F-4D97-AF65-F5344CB8AC3E}">
        <p14:creationId xmlns:p14="http://schemas.microsoft.com/office/powerpoint/2010/main" val="19527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詳細のフローです。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11</a:t>
            </a:fld>
            <a:endParaRPr kumimoji="1" lang="ja-JP" altLang="en-US"/>
          </a:p>
        </p:txBody>
      </p:sp>
    </p:spTree>
    <p:extLst>
      <p:ext uri="{BB962C8B-B14F-4D97-AF65-F5344CB8AC3E}">
        <p14:creationId xmlns:p14="http://schemas.microsoft.com/office/powerpoint/2010/main" val="324674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21</a:t>
            </a:fld>
            <a:endParaRPr kumimoji="1" lang="ja-JP" altLang="en-US"/>
          </a:p>
        </p:txBody>
      </p:sp>
    </p:spTree>
    <p:extLst>
      <p:ext uri="{BB962C8B-B14F-4D97-AF65-F5344CB8AC3E}">
        <p14:creationId xmlns:p14="http://schemas.microsoft.com/office/powerpoint/2010/main" val="254119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22</a:t>
            </a:fld>
            <a:endParaRPr kumimoji="1" lang="ja-JP" altLang="en-US"/>
          </a:p>
        </p:txBody>
      </p:sp>
    </p:spTree>
    <p:extLst>
      <p:ext uri="{BB962C8B-B14F-4D97-AF65-F5344CB8AC3E}">
        <p14:creationId xmlns:p14="http://schemas.microsoft.com/office/powerpoint/2010/main" val="220327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23</a:t>
            </a:fld>
            <a:endParaRPr kumimoji="1" lang="ja-JP" altLang="en-US"/>
          </a:p>
        </p:txBody>
      </p:sp>
    </p:spTree>
    <p:extLst>
      <p:ext uri="{BB962C8B-B14F-4D97-AF65-F5344CB8AC3E}">
        <p14:creationId xmlns:p14="http://schemas.microsoft.com/office/powerpoint/2010/main" val="3791776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772007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417000" y="1476000"/>
            <a:ext cx="4356000" cy="4824000"/>
          </a:xfrm>
          <a:prstGeom prst="rect">
            <a:avLst/>
          </a:prstGeom>
        </p:spPr>
        <p:txBody>
          <a:bodyPr/>
          <a:lstStyle>
            <a:lvl1pPr>
              <a:lnSpc>
                <a:spcPct val="110000"/>
              </a:lnSpc>
              <a:spcBef>
                <a:spcPts val="600"/>
              </a:spcBef>
              <a:tabLst>
                <a:tab pos="5448101" algn="r"/>
              </a:tabLst>
              <a:defRPr sz="1200">
                <a:latin typeface="+mn-lt"/>
                <a:ea typeface="+mn-ea"/>
                <a:cs typeface="+mn-cs"/>
                <a:sym typeface="+mn-lt"/>
              </a:defRPr>
            </a:lvl1pPr>
            <a:lvl2pPr>
              <a:lnSpc>
                <a:spcPct val="110000"/>
              </a:lnSpc>
              <a:spcBef>
                <a:spcPts val="600"/>
              </a:spcBef>
              <a:tabLst>
                <a:tab pos="5448101" algn="r"/>
              </a:tabLst>
              <a:defRPr sz="1200">
                <a:latin typeface="+mn-lt"/>
                <a:ea typeface="+mn-ea"/>
                <a:cs typeface="+mn-cs"/>
                <a:sym typeface="+mn-lt"/>
              </a:defRPr>
            </a:lvl2pPr>
            <a:lvl3pPr>
              <a:lnSpc>
                <a:spcPct val="110000"/>
              </a:lnSpc>
              <a:spcBef>
                <a:spcPts val="600"/>
              </a:spcBef>
              <a:tabLst>
                <a:tab pos="5448101" algn="r"/>
              </a:tabLst>
              <a:defRPr sz="1200">
                <a:latin typeface="+mn-lt"/>
                <a:ea typeface="+mn-ea"/>
                <a:cs typeface="+mn-cs"/>
                <a:sym typeface="+mn-lt"/>
              </a:defRPr>
            </a:lvl3pPr>
            <a:lvl4pPr>
              <a:lnSpc>
                <a:spcPct val="110000"/>
              </a:lnSpc>
              <a:spcBef>
                <a:spcPts val="600"/>
              </a:spcBef>
              <a:tabLst>
                <a:tab pos="5448101" algn="r"/>
              </a:tabLst>
              <a:defRPr sz="1200">
                <a:latin typeface="+mn-lt"/>
                <a:ea typeface="+mn-ea"/>
                <a:cs typeface="+mn-cs"/>
                <a:sym typeface="+mn-l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5133000" y="1476000"/>
            <a:ext cx="4356000" cy="4824000"/>
          </a:xfrm>
          <a:prstGeom prst="rect">
            <a:avLst/>
          </a:prstGeom>
        </p:spPr>
        <p:txBody>
          <a:bodyPr/>
          <a:lstStyle>
            <a:lvl1pPr>
              <a:lnSpc>
                <a:spcPct val="110000"/>
              </a:lnSpc>
              <a:spcBef>
                <a:spcPts val="600"/>
              </a:spcBef>
              <a:tabLst>
                <a:tab pos="5448101" algn="r"/>
              </a:tabLst>
              <a:defRPr sz="1200">
                <a:latin typeface="+mn-lt"/>
                <a:ea typeface="+mn-ea"/>
                <a:cs typeface="+mn-cs"/>
                <a:sym typeface="+mn-lt"/>
              </a:defRPr>
            </a:lvl1pPr>
            <a:lvl2pPr>
              <a:lnSpc>
                <a:spcPct val="110000"/>
              </a:lnSpc>
              <a:spcBef>
                <a:spcPts val="600"/>
              </a:spcBef>
              <a:tabLst>
                <a:tab pos="5448101" algn="r"/>
              </a:tabLst>
              <a:defRPr sz="1200">
                <a:latin typeface="+mn-lt"/>
                <a:ea typeface="+mn-ea"/>
                <a:cs typeface="+mn-cs"/>
                <a:sym typeface="+mn-lt"/>
              </a:defRPr>
            </a:lvl2pPr>
            <a:lvl3pPr>
              <a:lnSpc>
                <a:spcPct val="110000"/>
              </a:lnSpc>
              <a:spcBef>
                <a:spcPts val="600"/>
              </a:spcBef>
              <a:tabLst>
                <a:tab pos="5448101" algn="r"/>
              </a:tabLst>
              <a:defRPr sz="1200">
                <a:latin typeface="+mn-lt"/>
                <a:ea typeface="+mn-ea"/>
                <a:cs typeface="+mn-cs"/>
                <a:sym typeface="+mn-lt"/>
              </a:defRPr>
            </a:lvl3pPr>
            <a:lvl4pPr>
              <a:lnSpc>
                <a:spcPct val="110000"/>
              </a:lnSpc>
              <a:spcBef>
                <a:spcPts val="600"/>
              </a:spcBef>
              <a:tabLst>
                <a:tab pos="5448101" algn="r"/>
              </a:tabLst>
              <a:defRPr sz="1200">
                <a:latin typeface="+mn-lt"/>
                <a:ea typeface="+mn-ea"/>
                <a:cs typeface="+mn-cs"/>
                <a:sym typeface="+mn-l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6" name="タイトル 1">
            <a:extLst>
              <a:ext uri="{FF2B5EF4-FFF2-40B4-BE49-F238E27FC236}">
                <a16:creationId xmlns:a16="http://schemas.microsoft.com/office/drawing/2014/main" id="{276088EF-9292-4156-B82A-AEC6FAF17735}"/>
              </a:ext>
            </a:extLst>
          </p:cNvPr>
          <p:cNvSpPr>
            <a:spLocks noGrp="1"/>
          </p:cNvSpPr>
          <p:nvPr>
            <p:ph type="title" hasCustomPrompt="1"/>
          </p:nvPr>
        </p:nvSpPr>
        <p:spPr bwMode="gray">
          <a:xfrm>
            <a:off x="417000" y="180000"/>
            <a:ext cx="9072000" cy="615600"/>
          </a:xfrm>
        </p:spPr>
        <p:txBody>
          <a:bodyPr vert="horz"/>
          <a:lstStyle>
            <a:lvl1pPr>
              <a:defRPr>
                <a:latin typeface="+mj-lt"/>
                <a:ea typeface="+mj-ea"/>
                <a:cs typeface="+mj-cs"/>
                <a:sym typeface="+mj-lt"/>
              </a:defRPr>
            </a:lvl1pPr>
          </a:lstStyle>
          <a:p>
            <a:r>
              <a:rPr lang="ja-JP" altLang="en-US" noProof="0"/>
              <a:t>メインタイトル</a:t>
            </a:r>
            <a:endParaRPr kumimoji="1" lang="ja-JP" altLang="en-US"/>
          </a:p>
        </p:txBody>
      </p:sp>
    </p:spTree>
    <p:extLst>
      <p:ext uri="{BB962C8B-B14F-4D97-AF65-F5344CB8AC3E}">
        <p14:creationId xmlns:p14="http://schemas.microsoft.com/office/powerpoint/2010/main" val="29829031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65871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893000" y="2340000"/>
            <a:ext cx="6120000"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7243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29599" y="2232000"/>
            <a:ext cx="5184000"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Tree>
    <p:extLst>
      <p:ext uri="{BB962C8B-B14F-4D97-AF65-F5344CB8AC3E}">
        <p14:creationId xmlns:p14="http://schemas.microsoft.com/office/powerpoint/2010/main" val="163326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16496" y="327600"/>
            <a:ext cx="4356000" cy="468000"/>
          </a:xfrm>
          <a:prstGeom prst="rect">
            <a:avLst/>
          </a:prstGeom>
        </p:spPr>
        <p:txBody>
          <a:bodyPr wrap="none" anchor="ctr">
            <a:noAutofit/>
          </a:bodyPr>
          <a:lstStyle>
            <a:lvl1pPr>
              <a:lnSpc>
                <a:spcPct val="100000"/>
              </a:lnSpc>
              <a:spcBef>
                <a:spcPts val="0"/>
              </a:spcBef>
              <a:defRPr sz="2000" b="1">
                <a:solidFill>
                  <a:schemeClr val="tx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17000" y="928938"/>
            <a:ext cx="9072000" cy="615600"/>
          </a:xfrm>
        </p:spPr>
        <p:txBody>
          <a:bodyPr vert="horz" anchor="ctr" anchorCtr="0"/>
          <a:lstStyle>
            <a:lvl1pPr>
              <a:defRPr sz="1400">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3330675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16496" y="1476000"/>
            <a:ext cx="4356000"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marR="0" indent="-144000" algn="l" defTabSz="989013"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5132388" y="1476000"/>
            <a:ext cx="4356000"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indent="-144000">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16496"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5132388"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2" name="タイトル 11">
            <a:extLst>
              <a:ext uri="{FF2B5EF4-FFF2-40B4-BE49-F238E27FC236}">
                <a16:creationId xmlns:a16="http://schemas.microsoft.com/office/drawing/2014/main" id="{CA4C49CA-E5A6-08FD-DDA9-550E9BE9E623}"/>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849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2092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16999" y="1476000"/>
            <a:ext cx="9072000"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indent="-144000">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16496"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8"/>
            </p:custDataLst>
            <p:extLst>
              <p:ext uri="{D42A27DB-BD31-4B8C-83A1-F6EECF244321}">
                <p14:modId xmlns:p14="http://schemas.microsoft.com/office/powerpoint/2010/main" val="1052880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9" imgW="563" imgH="564" progId="TCLayout.ActiveDocument.1">
                  <p:embed/>
                </p:oleObj>
              </mc:Choice>
              <mc:Fallback>
                <p:oleObj name="think-cell スライド" r:id="rId9" imgW="563" imgH="564" progId="TCLayout.ActiveDocument.1">
                  <p:embed/>
                  <p:pic>
                    <p:nvPicPr>
                      <p:cNvPr id="4" name="オブジェクト 3" hidden="1"/>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17000" y="180000"/>
            <a:ext cx="9072000"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9" name="スライド番号プレースホルダ 9"/>
          <p:cNvSpPr>
            <a:spLocks noGrp="1"/>
          </p:cNvSpPr>
          <p:nvPr>
            <p:ph type="sldNum" sz="quarter" idx="4"/>
          </p:nvPr>
        </p:nvSpPr>
        <p:spPr bwMode="gray">
          <a:xfrm>
            <a:off x="4176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テキスト プレースホルダー 2"/>
          <p:cNvSpPr>
            <a:spLocks noGrp="1"/>
          </p:cNvSpPr>
          <p:nvPr>
            <p:ph type="body" idx="1"/>
          </p:nvPr>
        </p:nvSpPr>
        <p:spPr bwMode="gray">
          <a:xfrm>
            <a:off x="416999" y="1476000"/>
            <a:ext cx="9073075"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4508167" y="6444000"/>
            <a:ext cx="889667"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endParaRPr lang="en-US"/>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34" r:id="rId3"/>
    <p:sldLayoutId id="2147483936" r:id="rId4"/>
    <p:sldLayoutId id="2147483938" r:id="rId5"/>
    <p:sldLayoutId id="2147483939" r:id="rId6"/>
  </p:sldLayoutIdLst>
  <p:hf hdr="0" dt="0"/>
  <p:txStyles>
    <p:title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00" marR="0" indent="-144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00" indent="-180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00" indent="-180000" algn="l" defTabSz="990564"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120">
          <p15:clr>
            <a:srgbClr val="A4A3A4"/>
          </p15:clr>
        </p15:guide>
        <p15:guide id="2" pos="3007">
          <p15:clr>
            <a:srgbClr val="A4A3A4"/>
          </p15:clr>
        </p15:guide>
        <p15:guide id="3" pos="3233">
          <p15:clr>
            <a:srgbClr val="A4A3A4"/>
          </p15:clr>
        </p15:guide>
        <p15:guide id="4" pos="5978">
          <p15:clr>
            <a:srgbClr val="A4A3A4"/>
          </p15:clr>
        </p15:guide>
        <p15:guide id="5" pos="262">
          <p15:clr>
            <a:srgbClr val="A4A3A4"/>
          </p15:clr>
        </p15:guide>
        <p15:guide id="9" orient="horz" pos="3974">
          <p15:clr>
            <a:srgbClr val="A4A3A4"/>
          </p15:clr>
        </p15:guide>
        <p15:guide id="10" orient="horz" pos="4156">
          <p15:clr>
            <a:srgbClr val="A4A3A4"/>
          </p15:clr>
        </p15:guide>
        <p15:guide id="11" orient="horz" pos="4269">
          <p15:clr>
            <a:srgbClr val="A4A3A4"/>
          </p15:clr>
        </p15:guide>
        <p15:guide id="12" orient="horz" pos="935" userDrawn="1">
          <p15:clr>
            <a:srgbClr val="A4A3A4"/>
          </p15:clr>
        </p15:guide>
        <p15:guide id="14" orient="horz" pos="640" userDrawn="1">
          <p15:clr>
            <a:srgbClr val="A4A3A4"/>
          </p15:clr>
        </p15:guide>
        <p15:guide id="15" orient="horz" pos="96" userDrawn="1">
          <p15:clr>
            <a:srgbClr val="A4A3A4"/>
          </p15:clr>
        </p15:guide>
        <p15:guide id="17" orient="horz" pos="504"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pr.fujitsu.com/jp/news/2018/09/20-1.html" TargetMode="External"/><Relationship Id="rId2" Type="http://schemas.openxmlformats.org/officeDocument/2006/relationships/hyperlink" Target="https://pr.fujitsu.com/jp/news/2019/07/4.html" TargetMode="External"/><Relationship Id="rId1" Type="http://schemas.openxmlformats.org/officeDocument/2006/relationships/slideLayout" Target="../slideLayouts/slideLayout5.xml"/><Relationship Id="rId4" Type="http://schemas.openxmlformats.org/officeDocument/2006/relationships/hyperlink" Target="https://www.fujitsu.com/jp/about/research/technology/connectioncha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FF9A0865-264F-AE36-2D6C-DFC59F3C8200}"/>
              </a:ext>
            </a:extLst>
          </p:cNvPr>
          <p:cNvSpPr txBox="1">
            <a:spLocks/>
          </p:cNvSpPr>
          <p:nvPr/>
        </p:nvSpPr>
        <p:spPr bwMode="auto">
          <a:xfrm>
            <a:off x="415925" y="1497777"/>
            <a:ext cx="9074150" cy="324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ctr" rtl="0" eaLnBrk="0" fontAlgn="base" hangingPunct="0">
              <a:spcBef>
                <a:spcPct val="0"/>
              </a:spcBef>
              <a:spcAft>
                <a:spcPct val="0"/>
              </a:spcAft>
              <a:defRPr sz="2800" b="1" kern="1200">
                <a:solidFill>
                  <a:schemeClr val="tx1"/>
                </a:solidFill>
                <a:latin typeface="+mj-ea"/>
                <a:ea typeface="+mj-ea"/>
                <a:cs typeface="+mj-cs"/>
              </a:defRPr>
            </a:lvl1pPr>
            <a:lvl2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2pPr>
            <a:lvl3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3pPr>
            <a:lvl4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4pPr>
            <a:lvl5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5pPr>
            <a:lvl6pPr marL="4572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6pPr>
            <a:lvl7pPr marL="9144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7pPr>
            <a:lvl8pPr marL="13716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8pPr>
            <a:lvl9pPr marL="18288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令和</a:t>
            </a:r>
            <a:r>
              <a:rPr kumimoji="0" lang="en-US" altLang="ja-JP"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4</a:t>
            </a:r>
            <a:r>
              <a:rPr kumimoji="0" lang="ja-JP" altLang="en-US"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年度補正</a:t>
            </a:r>
            <a:r>
              <a:rPr kumimoji="0" lang="en-US" altLang="ja-JP"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Trusted Web </a:t>
            </a:r>
            <a:r>
              <a:rPr kumimoji="0" lang="ja-JP" altLang="en-US"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開発等推進事業に係る調査研究</a:t>
            </a:r>
            <a:endParaRPr kumimoji="0" lang="en-US" altLang="ja-JP"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000" b="0" dirty="0">
                <a:solidFill>
                  <a:schemeClr val="tx1">
                    <a:lumMod val="85000"/>
                    <a:lumOff val="15000"/>
                  </a:schemeClr>
                </a:solidFill>
                <a:latin typeface="Meiryo UI" panose="020B0604030504040204" pitchFamily="50" charset="-128"/>
                <a:ea typeface="Meiryo UI" panose="020B0604030504040204" pitchFamily="50" charset="-128"/>
              </a:rPr>
              <a:t>Trusted Web </a:t>
            </a:r>
            <a:r>
              <a:rPr lang="ja-JP" altLang="en-US" sz="2000" b="0" dirty="0">
                <a:solidFill>
                  <a:schemeClr val="tx1">
                    <a:lumMod val="85000"/>
                    <a:lumOff val="15000"/>
                  </a:schemeClr>
                </a:solidFill>
                <a:latin typeface="Meiryo UI" panose="020B0604030504040204" pitchFamily="50" charset="-128"/>
                <a:ea typeface="Meiryo UI" panose="020B0604030504040204" pitchFamily="50" charset="-128"/>
              </a:rPr>
              <a:t>ユースケース実証事業</a:t>
            </a:r>
            <a:endParaRPr lang="en-US" altLang="ja-JP" sz="2000" b="0" dirty="0">
              <a:solidFill>
                <a:schemeClr val="tx1">
                  <a:lumMod val="85000"/>
                  <a:lumOff val="15000"/>
                </a:schemeClr>
              </a:solidFill>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2000" b="0" dirty="0">
                <a:solidFill>
                  <a:schemeClr val="tx1">
                    <a:lumMod val="85000"/>
                    <a:lumOff val="15000"/>
                  </a:schemeClr>
                </a:solidFill>
                <a:latin typeface="Meiryo UI" panose="020B0604030504040204" pitchFamily="50" charset="-128"/>
                <a:ea typeface="Meiryo UI" panose="020B0604030504040204" pitchFamily="50" charset="-128"/>
              </a:rPr>
              <a:t>要件定義書</a:t>
            </a:r>
            <a:endParaRPr kumimoji="0" lang="en-US" altLang="ja-JP" sz="2000" b="0"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ja-JP" sz="2400" dirty="0">
              <a:solidFill>
                <a:schemeClr val="tx1">
                  <a:lumMod val="85000"/>
                  <a:lumOff val="15000"/>
                </a:schemeClr>
              </a:solidFill>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ja-JP" sz="2400" dirty="0">
              <a:solidFill>
                <a:schemeClr val="tx1">
                  <a:lumMod val="85000"/>
                  <a:lumOff val="15000"/>
                </a:schemeClr>
              </a:solidFill>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2400" dirty="0">
                <a:solidFill>
                  <a:schemeClr val="tx1">
                    <a:lumMod val="85000"/>
                    <a:lumOff val="15000"/>
                  </a:schemeClr>
                </a:solidFill>
                <a:latin typeface="Meiryo UI" panose="020B0604030504040204" pitchFamily="50" charset="-128"/>
                <a:ea typeface="Meiryo UI" panose="020B0604030504040204" pitchFamily="50" charset="-128"/>
              </a:rPr>
              <a:t>「大学技術職員の活躍に向けたスキルの見える化：スキルの質保証と主体的情報開示の試行」</a:t>
            </a:r>
            <a:endParaRPr lang="en-US" altLang="ja-JP" sz="2400" dirty="0">
              <a:solidFill>
                <a:schemeClr val="tx1">
                  <a:lumMod val="85000"/>
                  <a:lumOff val="15000"/>
                </a:schemeClr>
              </a:solidFill>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ja-JP" sz="2400" b="1"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2400" b="1"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富士通</a:t>
            </a:r>
            <a:r>
              <a:rPr kumimoji="0" lang="en-US" altLang="ja-JP" sz="2400" b="1"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Japan</a:t>
            </a:r>
            <a:r>
              <a:rPr kumimoji="0" lang="ja-JP" altLang="en-US" sz="2400" b="1" i="0" u="none" strike="noStrike" kern="1200" cap="none" spc="0" normalizeH="0" baseline="0" noProof="0" dirty="0">
                <a:ln>
                  <a:noFill/>
                </a:ln>
                <a:solidFill>
                  <a:schemeClr val="tx1">
                    <a:lumMod val="85000"/>
                    <a:lumOff val="15000"/>
                  </a:schemeClr>
                </a:solidFill>
                <a:effectLst/>
                <a:uLnTx/>
                <a:uFillTx/>
                <a:latin typeface="Meiryo UI" panose="020B0604030504040204" pitchFamily="50" charset="-128"/>
                <a:ea typeface="Meiryo UI" panose="020B0604030504040204" pitchFamily="50" charset="-128"/>
              </a:rPr>
              <a:t>株式会社</a:t>
            </a:r>
          </a:p>
        </p:txBody>
      </p:sp>
      <p:sp>
        <p:nvSpPr>
          <p:cNvPr id="10" name="タイトル 1">
            <a:extLst>
              <a:ext uri="{FF2B5EF4-FFF2-40B4-BE49-F238E27FC236}">
                <a16:creationId xmlns:a16="http://schemas.microsoft.com/office/drawing/2014/main" id="{67CD8180-F08D-FB86-477F-B8D2C1C2236A}"/>
              </a:ext>
            </a:extLst>
          </p:cNvPr>
          <p:cNvSpPr txBox="1">
            <a:spLocks/>
          </p:cNvSpPr>
          <p:nvPr/>
        </p:nvSpPr>
        <p:spPr bwMode="auto">
          <a:xfrm>
            <a:off x="415925" y="5960031"/>
            <a:ext cx="8783834" cy="34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ctr" rtl="0" eaLnBrk="0" fontAlgn="base" hangingPunct="0">
              <a:spcBef>
                <a:spcPct val="0"/>
              </a:spcBef>
              <a:spcAft>
                <a:spcPct val="0"/>
              </a:spcAft>
              <a:defRPr sz="2800" b="1" kern="1200">
                <a:solidFill>
                  <a:schemeClr val="tx1"/>
                </a:solidFill>
                <a:latin typeface="+mj-ea"/>
                <a:ea typeface="+mj-ea"/>
                <a:cs typeface="+mj-cs"/>
              </a:defRPr>
            </a:lvl1pPr>
            <a:lvl2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2pPr>
            <a:lvl3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3pPr>
            <a:lvl4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4pPr>
            <a:lvl5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5pPr>
            <a:lvl6pPr marL="4572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6pPr>
            <a:lvl7pPr marL="9144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7pPr>
            <a:lvl8pPr marL="13716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8pPr>
            <a:lvl9pPr marL="18288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600" b="0" i="0" u="none" strike="noStrike" kern="1200" cap="none" spc="0" normalizeH="0" baseline="0" noProof="0" dirty="0">
                <a:ln>
                  <a:noFill/>
                </a:ln>
                <a:solidFill>
                  <a:sysClr val="windowText" lastClr="000000"/>
                </a:solidFill>
                <a:effectLst/>
                <a:uLnTx/>
                <a:uFillTx/>
                <a:latin typeface="+mj-lt"/>
                <a:ea typeface="Yu Gothic UI"/>
              </a:rPr>
              <a:t>2024</a:t>
            </a:r>
            <a:r>
              <a:rPr kumimoji="0" lang="ja-JP" altLang="en-US" sz="1600" b="0" i="0" u="none" strike="noStrike" kern="1200" cap="none" spc="0" normalizeH="0" baseline="0" noProof="0" dirty="0">
                <a:ln>
                  <a:noFill/>
                </a:ln>
                <a:solidFill>
                  <a:sysClr val="windowText" lastClr="000000"/>
                </a:solidFill>
                <a:effectLst/>
                <a:uLnTx/>
                <a:uFillTx/>
                <a:latin typeface="+mj-lt"/>
                <a:ea typeface="Yu Gothic UI"/>
              </a:rPr>
              <a:t>年</a:t>
            </a:r>
            <a:r>
              <a:rPr lang="en-US" altLang="ja-JP" sz="1600" b="0" dirty="0">
                <a:solidFill>
                  <a:sysClr val="windowText" lastClr="000000"/>
                </a:solidFill>
                <a:latin typeface="+mj-lt"/>
                <a:ea typeface="Yu Gothic UI"/>
              </a:rPr>
              <a:t>3</a:t>
            </a:r>
            <a:r>
              <a:rPr kumimoji="0" lang="ja-JP" altLang="en-US" sz="1600" b="0" i="0" u="none" strike="noStrike" kern="1200" cap="none" spc="0" normalizeH="0" baseline="0" noProof="0" dirty="0">
                <a:ln>
                  <a:noFill/>
                </a:ln>
                <a:solidFill>
                  <a:sysClr val="windowText" lastClr="000000"/>
                </a:solidFill>
                <a:effectLst/>
                <a:uLnTx/>
                <a:uFillTx/>
                <a:latin typeface="+mj-lt"/>
                <a:ea typeface="Yu Gothic UI"/>
              </a:rPr>
              <a:t>月</a:t>
            </a:r>
            <a:r>
              <a:rPr lang="en-US" altLang="ja-JP" sz="1600" b="0" dirty="0">
                <a:solidFill>
                  <a:sysClr val="windowText" lastClr="000000"/>
                </a:solidFill>
                <a:latin typeface="+mj-lt"/>
                <a:ea typeface="Yu Gothic UI"/>
              </a:rPr>
              <a:t>4</a:t>
            </a:r>
            <a:r>
              <a:rPr kumimoji="0" lang="ja-JP" altLang="en-US" sz="1600" b="0" i="0" u="none" strike="noStrike" kern="1200" cap="none" spc="0" normalizeH="0" baseline="0" noProof="0" dirty="0">
                <a:ln>
                  <a:noFill/>
                </a:ln>
                <a:solidFill>
                  <a:sysClr val="windowText" lastClr="000000"/>
                </a:solidFill>
                <a:effectLst/>
                <a:uLnTx/>
                <a:uFillTx/>
                <a:latin typeface="+mj-lt"/>
                <a:ea typeface="Yu Gothic UI"/>
              </a:rPr>
              <a:t>日</a:t>
            </a:r>
          </a:p>
        </p:txBody>
      </p:sp>
      <p:sp>
        <p:nvSpPr>
          <p:cNvPr id="336" name="スライド番号プレースホルダー 335">
            <a:extLst>
              <a:ext uri="{FF2B5EF4-FFF2-40B4-BE49-F238E27FC236}">
                <a16:creationId xmlns:a16="http://schemas.microsoft.com/office/drawing/2014/main" id="{48C9FF73-5AA8-2111-F5FD-C55CABA9E526}"/>
              </a:ext>
            </a:extLst>
          </p:cNvPr>
          <p:cNvSpPr>
            <a:spLocks noGrp="1"/>
          </p:cNvSpPr>
          <p:nvPr>
            <p:ph type="sldNum" sz="quarter" idx="11"/>
          </p:nvPr>
        </p:nvSpPr>
        <p:spPr/>
        <p:txBody>
          <a:bodyPr/>
          <a:lstStyle/>
          <a:p>
            <a:fld id="{AA5FCFE5-FE56-4EF1-80A8-07776887C2A1}" type="slidenum">
              <a:rPr lang="ja-JP" altLang="en-US" smtClean="0"/>
              <a:pPr/>
              <a:t>1</a:t>
            </a:fld>
            <a:endParaRPr lang="ja-JP" altLang="en-US"/>
          </a:p>
        </p:txBody>
      </p:sp>
    </p:spTree>
    <p:extLst>
      <p:ext uri="{BB962C8B-B14F-4D97-AF65-F5344CB8AC3E}">
        <p14:creationId xmlns:p14="http://schemas.microsoft.com/office/powerpoint/2010/main" val="323413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nchor="b"/>
          <a:lstStyle/>
          <a:p>
            <a:r>
              <a:rPr kumimoji="1" lang="ja-JP" altLang="en-US" dirty="0"/>
              <a:t>業務フロー　役割について</a:t>
            </a:r>
          </a:p>
        </p:txBody>
      </p:sp>
      <p:graphicFrame>
        <p:nvGraphicFramePr>
          <p:cNvPr id="6" name="表 5">
            <a:extLst>
              <a:ext uri="{FF2B5EF4-FFF2-40B4-BE49-F238E27FC236}">
                <a16:creationId xmlns:a16="http://schemas.microsoft.com/office/drawing/2014/main" id="{65087A98-A816-5FE1-3270-08BC2DA0666D}"/>
              </a:ext>
            </a:extLst>
          </p:cNvPr>
          <p:cNvGraphicFramePr>
            <a:graphicFrameLocks noGrp="1"/>
          </p:cNvGraphicFramePr>
          <p:nvPr>
            <p:extLst>
              <p:ext uri="{D42A27DB-BD31-4B8C-83A1-F6EECF244321}">
                <p14:modId xmlns:p14="http://schemas.microsoft.com/office/powerpoint/2010/main" val="354162843"/>
              </p:ext>
            </p:extLst>
          </p:nvPr>
        </p:nvGraphicFramePr>
        <p:xfrm>
          <a:off x="415419" y="1350395"/>
          <a:ext cx="8853272" cy="3301440"/>
        </p:xfrm>
        <a:graphic>
          <a:graphicData uri="http://schemas.openxmlformats.org/drawingml/2006/table">
            <a:tbl>
              <a:tblPr firstRow="1" bandRow="1">
                <a:tableStyleId>{7E9639D4-E3E2-4D34-9284-5A2195B3D0D7}</a:tableStyleId>
              </a:tblPr>
              <a:tblGrid>
                <a:gridCol w="2215659">
                  <a:extLst>
                    <a:ext uri="{9D8B030D-6E8A-4147-A177-3AD203B41FA5}">
                      <a16:colId xmlns:a16="http://schemas.microsoft.com/office/drawing/2014/main" val="4081700020"/>
                    </a:ext>
                  </a:extLst>
                </a:gridCol>
                <a:gridCol w="2657710">
                  <a:extLst>
                    <a:ext uri="{9D8B030D-6E8A-4147-A177-3AD203B41FA5}">
                      <a16:colId xmlns:a16="http://schemas.microsoft.com/office/drawing/2014/main" val="2249718863"/>
                    </a:ext>
                  </a:extLst>
                </a:gridCol>
                <a:gridCol w="3979903">
                  <a:extLst>
                    <a:ext uri="{9D8B030D-6E8A-4147-A177-3AD203B41FA5}">
                      <a16:colId xmlns:a16="http://schemas.microsoft.com/office/drawing/2014/main" val="1892903547"/>
                    </a:ext>
                  </a:extLst>
                </a:gridCol>
              </a:tblGrid>
              <a:tr h="146386">
                <a:tc>
                  <a:txBody>
                    <a:bodyPr/>
                    <a:lstStyle/>
                    <a:p>
                      <a:pPr algn="l"/>
                      <a:r>
                        <a:rPr kumimoji="1" lang="ja-JP" altLang="en-US" sz="1200" dirty="0">
                          <a:latin typeface="+mn-ea"/>
                          <a:ea typeface="+mn-ea"/>
                        </a:rPr>
                        <a:t>役割</a:t>
                      </a:r>
                      <a:endParaRPr kumimoji="1" lang="en-US" altLang="ja-JP" sz="1200" dirty="0">
                        <a:latin typeface="+mn-ea"/>
                        <a:ea typeface="+mn-ea"/>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dirty="0">
                          <a:solidFill>
                            <a:schemeClr val="lt1"/>
                          </a:solidFill>
                          <a:latin typeface="+mn-ea"/>
                          <a:ea typeface="+mn-ea"/>
                          <a:cs typeface="Calibri"/>
                          <a:sym typeface="Arial"/>
                        </a:rPr>
                        <a:t>実施者</a:t>
                      </a:r>
                      <a:r>
                        <a:rPr kumimoji="1" lang="en-US" altLang="ja-JP" sz="1200" b="1" i="0" u="none" strike="noStrike" cap="none" dirty="0">
                          <a:solidFill>
                            <a:schemeClr val="lt1"/>
                          </a:solidFill>
                          <a:latin typeface="+mn-ea"/>
                          <a:ea typeface="+mn-ea"/>
                          <a:cs typeface="Calibri"/>
                          <a:sym typeface="Arial"/>
                        </a:rPr>
                        <a:t>(</a:t>
                      </a:r>
                      <a:r>
                        <a:rPr kumimoji="1" lang="ja-JP" altLang="en-US" sz="1200" b="1" i="0" u="none" strike="noStrike" cap="none" dirty="0">
                          <a:solidFill>
                            <a:schemeClr val="lt1"/>
                          </a:solidFill>
                          <a:latin typeface="+mn-ea"/>
                          <a:ea typeface="+mn-ea"/>
                          <a:cs typeface="Calibri"/>
                          <a:sym typeface="Arial"/>
                        </a:rPr>
                        <a:t>案</a:t>
                      </a:r>
                      <a:r>
                        <a:rPr kumimoji="1" lang="en-US" altLang="ja-JP" sz="1200" b="1" i="0" u="none" strike="noStrike" cap="none" dirty="0">
                          <a:solidFill>
                            <a:schemeClr val="lt1"/>
                          </a:solidFill>
                          <a:latin typeface="+mn-ea"/>
                          <a:ea typeface="+mn-ea"/>
                          <a:cs typeface="Calibri"/>
                          <a:sym typeface="Arial"/>
                        </a:rPr>
                        <a:t>)</a:t>
                      </a:r>
                      <a:endParaRPr kumimoji="1" lang="ja-JP" altLang="en-US" sz="1200" b="1" i="0" u="none" strike="noStrike" cap="none" dirty="0">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dirty="0">
                          <a:solidFill>
                            <a:schemeClr val="lt1"/>
                          </a:solidFill>
                          <a:latin typeface="+mn-ea"/>
                          <a:ea typeface="+mn-ea"/>
                          <a:cs typeface="Calibri"/>
                          <a:sym typeface="Arial"/>
                        </a:rPr>
                        <a:t>実施内容</a:t>
                      </a:r>
                      <a:endParaRPr kumimoji="1" lang="en-US" altLang="ja-JP" sz="1200" b="1" i="0" u="none" strike="noStrike" cap="none" dirty="0">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678928901"/>
                  </a:ext>
                </a:extLst>
              </a:tr>
              <a:tr h="429920">
                <a:tc>
                  <a:txBody>
                    <a:bodyPr/>
                    <a:lstStyle/>
                    <a:p>
                      <a:pPr marL="0" indent="0" algn="l">
                        <a:buFont typeface="+mj-ea"/>
                        <a:buNone/>
                      </a:pPr>
                      <a:r>
                        <a:rPr kumimoji="1" lang="ja-JP" altLang="en-US" sz="1200" dirty="0">
                          <a:solidFill>
                            <a:schemeClr val="tx1"/>
                          </a:solidFill>
                          <a:latin typeface="+mn-ea"/>
                          <a:ea typeface="+mn-ea"/>
                        </a:rPr>
                        <a:t>データ受取者</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プロジェクト先</a:t>
                      </a:r>
                      <a:r>
                        <a:rPr kumimoji="1" lang="en-US" altLang="ja-JP" sz="1200" dirty="0">
                          <a:solidFill>
                            <a:schemeClr val="tx1"/>
                          </a:solidFill>
                          <a:latin typeface="+mn-ea"/>
                          <a:ea typeface="+mn-ea"/>
                        </a:rPr>
                        <a:t>(</a:t>
                      </a:r>
                      <a:r>
                        <a:rPr kumimoji="1" lang="ja-JP" altLang="en-US" sz="1200" dirty="0">
                          <a:solidFill>
                            <a:schemeClr val="tx1"/>
                          </a:solidFill>
                          <a:latin typeface="+mn-ea"/>
                          <a:ea typeface="+mn-ea"/>
                        </a:rPr>
                        <a:t>他大学</a:t>
                      </a:r>
                      <a:r>
                        <a:rPr kumimoji="1" lang="en-US" altLang="ja-JP" sz="1200" dirty="0">
                          <a:solidFill>
                            <a:schemeClr val="tx1"/>
                          </a:solidFill>
                          <a:latin typeface="+mn-ea"/>
                          <a:ea typeface="+mn-ea"/>
                        </a:rPr>
                        <a:t>/</a:t>
                      </a:r>
                      <a:r>
                        <a:rPr kumimoji="1" lang="ja-JP" altLang="en-US" sz="1200" dirty="0">
                          <a:solidFill>
                            <a:schemeClr val="tx1"/>
                          </a:solidFill>
                          <a:latin typeface="+mn-ea"/>
                          <a:ea typeface="+mn-ea"/>
                        </a:rPr>
                        <a:t>企業</a:t>
                      </a:r>
                      <a:r>
                        <a:rPr kumimoji="1" lang="en-US" altLang="ja-JP" sz="1200" dirty="0">
                          <a:solidFill>
                            <a:schemeClr val="tx1"/>
                          </a:solidFill>
                          <a:latin typeface="+mn-ea"/>
                          <a:ea typeface="+mn-ea"/>
                        </a:rPr>
                        <a:t>) </a:t>
                      </a:r>
                      <a:endParaRPr kumimoji="1" lang="ja-JP" altLang="en-US" sz="1200" dirty="0">
                        <a:solidFill>
                          <a:schemeClr val="tx1"/>
                        </a:solidFill>
                        <a:latin typeface="+mn-ea"/>
                        <a:ea typeface="+mn-ea"/>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データ提供者のデータ</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スキルマップの一部</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を受け取る。またプロジェクト要求事項を発行する。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2700523"/>
                  </a:ext>
                </a:extLst>
              </a:tr>
              <a:tr h="429920">
                <a:tc>
                  <a:txBody>
                    <a:bodyPr/>
                    <a:lstStyle/>
                    <a:p>
                      <a:pPr marL="0" indent="0" algn="l">
                        <a:buFont typeface="+mj-ea"/>
                        <a:buNone/>
                      </a:pPr>
                      <a:r>
                        <a:rPr kumimoji="1" lang="ja-JP" altLang="en-US" sz="1200" dirty="0">
                          <a:solidFill>
                            <a:schemeClr val="tx1"/>
                          </a:solidFill>
                          <a:latin typeface="+mn-ea"/>
                          <a:ea typeface="+mn-ea"/>
                        </a:rPr>
                        <a:t>マッチング仲介者</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研究基盤協議会</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データ受取者とデータ管理者のマッチングを仲介する。データ受取者の発行するプロジェクト要求事項とデータ提供者のデータ</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スキルマップ</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のマッチングを支援する。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33924851"/>
                  </a:ext>
                </a:extLst>
              </a:tr>
              <a:tr h="429920">
                <a:tc>
                  <a:txBody>
                    <a:bodyPr/>
                    <a:lstStyle/>
                    <a:p>
                      <a:pPr marL="0" indent="0" algn="l">
                        <a:buFont typeface="+mj-ea"/>
                        <a:buNone/>
                      </a:pPr>
                      <a:r>
                        <a:rPr kumimoji="1" lang="ja-JP" altLang="en-US" sz="1200" dirty="0">
                          <a:solidFill>
                            <a:schemeClr val="tx1"/>
                          </a:solidFill>
                          <a:latin typeface="+mn-ea"/>
                          <a:ea typeface="+mn-ea"/>
                        </a:rPr>
                        <a:t>データ提供者</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技術職員</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自身の同意の元、自身のデータ</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スキルマップ</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を提供する。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51093137"/>
                  </a:ext>
                </a:extLst>
              </a:tr>
              <a:tr h="429920">
                <a:tc>
                  <a:txBody>
                    <a:bodyPr/>
                    <a:lstStyle/>
                    <a:p>
                      <a:pPr marL="0" indent="0" algn="l">
                        <a:buFont typeface="+mj-ea"/>
                        <a:buNone/>
                      </a:pPr>
                      <a:r>
                        <a:rPr kumimoji="1" lang="ja-JP" altLang="en-US" sz="1200" dirty="0">
                          <a:solidFill>
                            <a:schemeClr val="tx1"/>
                          </a:solidFill>
                          <a:latin typeface="+mn-ea"/>
                          <a:ea typeface="+mn-ea"/>
                        </a:rPr>
                        <a:t>データ管理者</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複数大学</a:t>
                      </a:r>
                      <a:r>
                        <a:rPr kumimoji="1" lang="en-US" altLang="ja-JP" sz="1200" dirty="0">
                          <a:solidFill>
                            <a:schemeClr val="tx1"/>
                          </a:solidFill>
                          <a:latin typeface="+mn-ea"/>
                          <a:ea typeface="+mn-ea"/>
                        </a:rPr>
                        <a:t>(</a:t>
                      </a:r>
                      <a:r>
                        <a:rPr kumimoji="1" lang="ja-JP" altLang="en-US" sz="1200" dirty="0">
                          <a:solidFill>
                            <a:schemeClr val="tx1"/>
                          </a:solidFill>
                          <a:latin typeface="+mn-ea"/>
                          <a:ea typeface="+mn-ea"/>
                        </a:rPr>
                        <a:t>人事</a:t>
                      </a:r>
                      <a:r>
                        <a:rPr kumimoji="1" lang="en-US" altLang="ja-JP" sz="1200" dirty="0">
                          <a:solidFill>
                            <a:schemeClr val="tx1"/>
                          </a:solidFill>
                          <a:latin typeface="+mn-ea"/>
                          <a:ea typeface="+mn-ea"/>
                        </a:rPr>
                        <a:t>)</a:t>
                      </a:r>
                      <a:endParaRPr kumimoji="1" lang="ja-JP" altLang="en-US" sz="1200" dirty="0">
                        <a:solidFill>
                          <a:schemeClr val="tx1"/>
                        </a:solidFill>
                        <a:latin typeface="+mn-ea"/>
                        <a:ea typeface="+mn-ea"/>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データ提供者から受け取ったデータを管理する。職員のデータ</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人事データなど</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を保持・管理する。データの外部公開・非公開範囲を、データ提供者と調整する。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978241252"/>
                  </a:ext>
                </a:extLst>
              </a:tr>
              <a:tr h="429920">
                <a:tc rowSpan="2">
                  <a:txBody>
                    <a:bodyPr/>
                    <a:lstStyle/>
                    <a:p>
                      <a:pPr marL="0" indent="0" algn="l">
                        <a:buFont typeface="+mj-ea"/>
                        <a:buNone/>
                      </a:pPr>
                      <a:r>
                        <a:rPr kumimoji="1" lang="ja-JP" altLang="en-US" sz="1200" dirty="0">
                          <a:solidFill>
                            <a:schemeClr val="tx1"/>
                          </a:solidFill>
                          <a:latin typeface="+mn-ea"/>
                          <a:ea typeface="+mn-ea"/>
                        </a:rPr>
                        <a:t>トラストアンカー</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複数大学</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データ提供者のデータ</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スキルマップ</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に対してトラストを与える。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7735773"/>
                  </a:ext>
                </a:extLst>
              </a:tr>
              <a:tr h="429920">
                <a:tc vMerge="1">
                  <a:txBody>
                    <a:bodyPr/>
                    <a:lstStyle/>
                    <a:p>
                      <a:pPr marL="0" indent="0" algn="l">
                        <a:buFont typeface="+mj-ea"/>
                        <a:buNone/>
                      </a:pPr>
                      <a:endParaRPr kumimoji="1" lang="ja-JP" altLang="en-US" sz="1200" dirty="0">
                        <a:solidFill>
                          <a:schemeClr val="tx1"/>
                        </a:solidFill>
                        <a:latin typeface="+mn-ea"/>
                        <a:ea typeface="+mn-ea"/>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mn-ea"/>
                          <a:ea typeface="+mn-ea"/>
                        </a:rPr>
                        <a:t>研究基盤協議会</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Calibri"/>
                          <a:sym typeface="Arial"/>
                        </a:rPr>
                        <a:t>マッチングプロセスに関するトラストを与える。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757536457"/>
                  </a:ext>
                </a:extLst>
              </a:tr>
            </a:tbl>
          </a:graphicData>
        </a:graphic>
      </p:graphicFrame>
      <p:sp>
        <p:nvSpPr>
          <p:cNvPr id="336" name="スライド番号プレースホルダー 335">
            <a:extLst>
              <a:ext uri="{FF2B5EF4-FFF2-40B4-BE49-F238E27FC236}">
                <a16:creationId xmlns:a16="http://schemas.microsoft.com/office/drawing/2014/main" id="{637F1874-2615-9DC0-B0A2-E173F901336B}"/>
              </a:ext>
            </a:extLst>
          </p:cNvPr>
          <p:cNvSpPr>
            <a:spLocks noGrp="1"/>
          </p:cNvSpPr>
          <p:nvPr>
            <p:ph type="sldNum" sz="quarter" idx="13"/>
          </p:nvPr>
        </p:nvSpPr>
        <p:spPr/>
        <p:txBody>
          <a:bodyPr/>
          <a:lstStyle/>
          <a:p>
            <a:fld id="{A3EB1B23-9AF8-425B-BAD7-B9FA00F18833}" type="slidenum">
              <a:rPr lang="ja-JP" altLang="en-US" smtClean="0"/>
              <a:pPr/>
              <a:t>10</a:t>
            </a:fld>
            <a:endParaRPr lang="ja-JP" altLang="en-US"/>
          </a:p>
        </p:txBody>
      </p:sp>
    </p:spTree>
    <p:extLst>
      <p:ext uri="{BB962C8B-B14F-4D97-AF65-F5344CB8AC3E}">
        <p14:creationId xmlns:p14="http://schemas.microsoft.com/office/powerpoint/2010/main" val="138289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1" y="1031214"/>
          <a:ext cx="9071992" cy="5138721"/>
        </p:xfrm>
        <a:graphic>
          <a:graphicData uri="http://schemas.openxmlformats.org/drawingml/2006/table">
            <a:tbl>
              <a:tblPr firstRow="1" bandRow="1">
                <a:tableStyleId>{5940675A-B579-460E-94D1-54222C63F5DA}</a:tableStyleId>
              </a:tblPr>
              <a:tblGrid>
                <a:gridCol w="1300377">
                  <a:extLst>
                    <a:ext uri="{9D8B030D-6E8A-4147-A177-3AD203B41FA5}">
                      <a16:colId xmlns:a16="http://schemas.microsoft.com/office/drawing/2014/main" val="1191469924"/>
                    </a:ext>
                  </a:extLst>
                </a:gridCol>
                <a:gridCol w="1291910">
                  <a:extLst>
                    <a:ext uri="{9D8B030D-6E8A-4147-A177-3AD203B41FA5}">
                      <a16:colId xmlns:a16="http://schemas.microsoft.com/office/drawing/2014/main" val="1778122972"/>
                    </a:ext>
                  </a:extLst>
                </a:gridCol>
                <a:gridCol w="1296412">
                  <a:extLst>
                    <a:ext uri="{9D8B030D-6E8A-4147-A177-3AD203B41FA5}">
                      <a16:colId xmlns:a16="http://schemas.microsoft.com/office/drawing/2014/main" val="1509163239"/>
                    </a:ext>
                  </a:extLst>
                </a:gridCol>
                <a:gridCol w="1286614">
                  <a:extLst>
                    <a:ext uri="{9D8B030D-6E8A-4147-A177-3AD203B41FA5}">
                      <a16:colId xmlns:a16="http://schemas.microsoft.com/office/drawing/2014/main" val="4173452039"/>
                    </a:ext>
                  </a:extLst>
                </a:gridCol>
                <a:gridCol w="1307038">
                  <a:extLst>
                    <a:ext uri="{9D8B030D-6E8A-4147-A177-3AD203B41FA5}">
                      <a16:colId xmlns:a16="http://schemas.microsoft.com/office/drawing/2014/main" val="925147775"/>
                    </a:ext>
                  </a:extLst>
                </a:gridCol>
                <a:gridCol w="1296826">
                  <a:extLst>
                    <a:ext uri="{9D8B030D-6E8A-4147-A177-3AD203B41FA5}">
                      <a16:colId xmlns:a16="http://schemas.microsoft.com/office/drawing/2014/main" val="3885307537"/>
                    </a:ext>
                  </a:extLst>
                </a:gridCol>
                <a:gridCol w="129281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仲介者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提供者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管理者</a:t>
                      </a:r>
                    </a:p>
                  </a:txBody>
                  <a:tcPr anchor="ctr">
                    <a:solidFill>
                      <a:srgbClr val="43B02A"/>
                    </a:solidFill>
                  </a:tcPr>
                </a:tc>
                <a:tc>
                  <a:txBody>
                    <a:bodyPr/>
                    <a:lstStyle/>
                    <a:p>
                      <a:pPr algn="ctr"/>
                      <a:r>
                        <a:rPr kumimoji="1" lang="ja-JP" altLang="en-US" sz="1200" dirty="0">
                          <a:solidFill>
                            <a:schemeClr val="bg1"/>
                          </a:solidFill>
                        </a:rPr>
                        <a:t>トラスト</a:t>
                      </a:r>
                      <a:endParaRPr kumimoji="1" lang="en-US" altLang="ja-JP" sz="1200" dirty="0">
                        <a:solidFill>
                          <a:schemeClr val="bg1"/>
                        </a:solidFill>
                      </a:endParaRPr>
                    </a:p>
                    <a:p>
                      <a:pPr algn="ctr"/>
                      <a:r>
                        <a:rPr kumimoji="1" lang="ja-JP" altLang="en-US" sz="1200" dirty="0">
                          <a:solidFill>
                            <a:schemeClr val="bg1"/>
                          </a:solidFill>
                        </a:rPr>
                        <a:t>アンカー</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システム</a:t>
                      </a:r>
                    </a:p>
                  </a:txBody>
                  <a:tcPr anchor="ctr">
                    <a:solidFill>
                      <a:srgbClr val="43B02A"/>
                    </a:solidFill>
                  </a:tcPr>
                </a:tc>
                <a:tc>
                  <a:txBody>
                    <a:bodyPr/>
                    <a:lstStyle/>
                    <a:p>
                      <a:pPr algn="ctr"/>
                      <a:r>
                        <a:rPr kumimoji="1" lang="ja-JP" altLang="en-US" sz="1200" dirty="0">
                          <a:solidFill>
                            <a:schemeClr val="bg1"/>
                          </a:solidFill>
                        </a:rPr>
                        <a:t>データトラスト</a:t>
                      </a:r>
                      <a:endParaRPr kumimoji="1" lang="en-US" altLang="ja-JP" sz="1200" dirty="0">
                        <a:solidFill>
                          <a:schemeClr val="bg1"/>
                        </a:solidFill>
                      </a:endParaRPr>
                    </a:p>
                    <a:p>
                      <a:pPr algn="ctr"/>
                      <a:r>
                        <a:rPr kumimoji="1" lang="ja-JP" altLang="en-US" sz="1200" dirty="0">
                          <a:solidFill>
                            <a:schemeClr val="bg1"/>
                          </a:solidFill>
                        </a:rPr>
                        <a:t>サービス</a:t>
                      </a:r>
                    </a:p>
                  </a:txBody>
                  <a:tcPr anchor="ctr">
                    <a:solidFill>
                      <a:srgbClr val="43B02A"/>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lang="en-US" altLang="ja-JP" dirty="0"/>
              <a:t>A</a:t>
            </a:r>
            <a:r>
              <a:rPr kumimoji="1" lang="en-US" altLang="ja-JP" dirty="0"/>
              <a:t>.</a:t>
            </a:r>
            <a:r>
              <a:rPr kumimoji="1" lang="ja-JP" altLang="en-US" dirty="0"/>
              <a:t>登録）（</a:t>
            </a:r>
            <a:r>
              <a:rPr kumimoji="1" lang="en-US" altLang="ja-JP" dirty="0"/>
              <a:t>1/3)</a:t>
            </a:r>
            <a:endParaRPr kumimoji="1" lang="ja-JP" altLang="en-US" dirty="0"/>
          </a:p>
        </p:txBody>
      </p:sp>
      <p:cxnSp>
        <p:nvCxnSpPr>
          <p:cNvPr id="56" name="直線コネクタ 55">
            <a:extLst>
              <a:ext uri="{FF2B5EF4-FFF2-40B4-BE49-F238E27FC236}">
                <a16:creationId xmlns:a16="http://schemas.microsoft.com/office/drawing/2014/main" id="{42252276-2389-EB86-4498-D65A8963398B}"/>
              </a:ext>
            </a:extLst>
          </p:cNvPr>
          <p:cNvCxnSpPr>
            <a:cxnSpLocks/>
            <a:stCxn id="65" idx="3"/>
            <a:endCxn id="66" idx="2"/>
          </p:cNvCxnSpPr>
          <p:nvPr/>
        </p:nvCxnSpPr>
        <p:spPr bwMode="gray">
          <a:xfrm>
            <a:off x="4149044" y="2672618"/>
            <a:ext cx="2889178" cy="2367"/>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6420541-B182-F21E-C021-D01CEA6B4086}"/>
              </a:ext>
            </a:extLst>
          </p:cNvPr>
          <p:cNvCxnSpPr>
            <a:cxnSpLocks/>
          </p:cNvCxnSpPr>
          <p:nvPr/>
        </p:nvCxnSpPr>
        <p:spPr bwMode="gray">
          <a:xfrm>
            <a:off x="3653208" y="2073304"/>
            <a:ext cx="0" cy="38331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BB8B3F8-7884-A361-E427-C0B49E66152C}"/>
              </a:ext>
            </a:extLst>
          </p:cNvPr>
          <p:cNvCxnSpPr>
            <a:cxnSpLocks/>
            <a:stCxn id="66" idx="3"/>
          </p:cNvCxnSpPr>
          <p:nvPr/>
        </p:nvCxnSpPr>
        <p:spPr bwMode="gray">
          <a:xfrm>
            <a:off x="7542222" y="2998985"/>
            <a:ext cx="0" cy="29910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3A2E1-107D-C7E5-96E2-D8D982543A11}"/>
              </a:ext>
            </a:extLst>
          </p:cNvPr>
          <p:cNvCxnSpPr>
            <a:cxnSpLocks/>
          </p:cNvCxnSpPr>
          <p:nvPr/>
        </p:nvCxnSpPr>
        <p:spPr bwMode="gray">
          <a:xfrm flipH="1">
            <a:off x="5446658" y="3538046"/>
            <a:ext cx="2159431"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BB6CC0E-014A-4E51-BC8E-0DDDBF91FFB4}"/>
              </a:ext>
            </a:extLst>
          </p:cNvPr>
          <p:cNvCxnSpPr>
            <a:cxnSpLocks/>
          </p:cNvCxnSpPr>
          <p:nvPr/>
        </p:nvCxnSpPr>
        <p:spPr bwMode="gray">
          <a:xfrm>
            <a:off x="4939085" y="3584370"/>
            <a:ext cx="0" cy="532018"/>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E667186-020C-9AD3-E720-CCA7947A7C5B}"/>
              </a:ext>
            </a:extLst>
          </p:cNvPr>
          <p:cNvCxnSpPr>
            <a:cxnSpLocks/>
          </p:cNvCxnSpPr>
          <p:nvPr/>
        </p:nvCxnSpPr>
        <p:spPr bwMode="gray">
          <a:xfrm>
            <a:off x="4953000" y="4402146"/>
            <a:ext cx="2085222"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AB8DC4F-1B33-BA6D-61BC-BA3AF81D164A}"/>
              </a:ext>
            </a:extLst>
          </p:cNvPr>
          <p:cNvCxnSpPr>
            <a:cxnSpLocks/>
          </p:cNvCxnSpPr>
          <p:nvPr/>
        </p:nvCxnSpPr>
        <p:spPr bwMode="gray">
          <a:xfrm>
            <a:off x="7542222" y="4609196"/>
            <a:ext cx="0" cy="41619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フローチャート: 代替処理 63">
            <a:extLst>
              <a:ext uri="{FF2B5EF4-FFF2-40B4-BE49-F238E27FC236}">
                <a16:creationId xmlns:a16="http://schemas.microsoft.com/office/drawing/2014/main" id="{2A3EA02E-B922-A491-8177-F14171EB021D}"/>
              </a:ext>
            </a:extLst>
          </p:cNvPr>
          <p:cNvSpPr/>
          <p:nvPr/>
        </p:nvSpPr>
        <p:spPr bwMode="gray">
          <a:xfrm>
            <a:off x="3141044" y="1733851"/>
            <a:ext cx="1008000" cy="432000"/>
          </a:xfrm>
          <a:prstGeom prst="flowChartAlternate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登録</a:t>
            </a:r>
          </a:p>
        </p:txBody>
      </p:sp>
      <p:sp>
        <p:nvSpPr>
          <p:cNvPr id="65" name="フローチャート: 処理 64">
            <a:extLst>
              <a:ext uri="{FF2B5EF4-FFF2-40B4-BE49-F238E27FC236}">
                <a16:creationId xmlns:a16="http://schemas.microsoft.com/office/drawing/2014/main" id="{48EC2ED3-8BB7-CB38-2474-47FB6A1B992D}"/>
              </a:ext>
            </a:extLst>
          </p:cNvPr>
          <p:cNvSpPr/>
          <p:nvPr/>
        </p:nvSpPr>
        <p:spPr bwMode="gray">
          <a:xfrm>
            <a:off x="3141044" y="2456618"/>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sp>
        <p:nvSpPr>
          <p:cNvPr id="66" name="フローチャート: 磁気ディスク 65">
            <a:extLst>
              <a:ext uri="{FF2B5EF4-FFF2-40B4-BE49-F238E27FC236}">
                <a16:creationId xmlns:a16="http://schemas.microsoft.com/office/drawing/2014/main" id="{5CB6AF38-7A0F-DDFE-F05A-C27CF1BD0CF6}"/>
              </a:ext>
            </a:extLst>
          </p:cNvPr>
          <p:cNvSpPr/>
          <p:nvPr/>
        </p:nvSpPr>
        <p:spPr bwMode="gray">
          <a:xfrm>
            <a:off x="7038222" y="2350985"/>
            <a:ext cx="1008000" cy="648000"/>
          </a:xfrm>
          <a:prstGeom prst="flowChartMagneticDisk">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保存</a:t>
            </a:r>
          </a:p>
        </p:txBody>
      </p:sp>
      <p:sp>
        <p:nvSpPr>
          <p:cNvPr id="67" name="フローチャート: 処理 66">
            <a:extLst>
              <a:ext uri="{FF2B5EF4-FFF2-40B4-BE49-F238E27FC236}">
                <a16:creationId xmlns:a16="http://schemas.microsoft.com/office/drawing/2014/main" id="{68511CA1-3FC2-5E46-2A93-1ECA25FE560A}"/>
              </a:ext>
            </a:extLst>
          </p:cNvPr>
          <p:cNvSpPr/>
          <p:nvPr/>
        </p:nvSpPr>
        <p:spPr bwMode="gray">
          <a:xfrm>
            <a:off x="4438658" y="3339255"/>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sp>
        <p:nvSpPr>
          <p:cNvPr id="68" name="フローチャート: 処理 67">
            <a:extLst>
              <a:ext uri="{FF2B5EF4-FFF2-40B4-BE49-F238E27FC236}">
                <a16:creationId xmlns:a16="http://schemas.microsoft.com/office/drawing/2014/main" id="{EEE4EE82-0385-E0DD-74AF-BE3D19162448}"/>
              </a:ext>
            </a:extLst>
          </p:cNvPr>
          <p:cNvSpPr/>
          <p:nvPr/>
        </p:nvSpPr>
        <p:spPr bwMode="gray">
          <a:xfrm>
            <a:off x="4438658" y="4116388"/>
            <a:ext cx="1008000" cy="647999"/>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確認結果を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sp>
        <p:nvSpPr>
          <p:cNvPr id="69" name="フローチャート: 磁気ディスク 68">
            <a:extLst>
              <a:ext uri="{FF2B5EF4-FFF2-40B4-BE49-F238E27FC236}">
                <a16:creationId xmlns:a16="http://schemas.microsoft.com/office/drawing/2014/main" id="{46D81C76-3645-9259-1996-77DA828C601C}"/>
              </a:ext>
            </a:extLst>
          </p:cNvPr>
          <p:cNvSpPr/>
          <p:nvPr/>
        </p:nvSpPr>
        <p:spPr bwMode="gray">
          <a:xfrm>
            <a:off x="7038222" y="4079381"/>
            <a:ext cx="1008000" cy="648000"/>
          </a:xfrm>
          <a:prstGeom prst="flowChartMagneticDisk">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スキルマップ確認</a:t>
            </a:r>
            <a:br>
              <a:rPr kumimoji="1" lang="en-US" altLang="ja-JP" sz="1200" b="0" i="0" u="none" strike="noStrike" kern="1200" cap="none" spc="0" normalizeH="0" baseline="0" noProof="0" dirty="0">
                <a:ln>
                  <a:noFill/>
                </a:ln>
                <a:solidFill>
                  <a:schemeClr val="tx1"/>
                </a:solidFill>
                <a:effectLst/>
                <a:uLnTx/>
                <a:uFillTx/>
                <a:latin typeface="+mn-lt"/>
                <a:ea typeface="+mn-ea"/>
                <a:cs typeface="+mn-cs"/>
              </a:rPr>
            </a:br>
            <a:r>
              <a:rPr kumimoji="1" lang="ja-JP" altLang="en-US" sz="1200" b="0" i="0" u="none" strike="noStrike" kern="1200" cap="none" spc="0" normalizeH="0" baseline="0" noProof="0" dirty="0">
                <a:ln>
                  <a:noFill/>
                </a:ln>
                <a:solidFill>
                  <a:schemeClr val="tx1"/>
                </a:solidFill>
                <a:effectLst/>
                <a:uLnTx/>
                <a:uFillTx/>
                <a:latin typeface="+mn-lt"/>
                <a:ea typeface="+mn-ea"/>
                <a:cs typeface="+mn-cs"/>
              </a:rPr>
              <a:t>結果を保存</a:t>
            </a:r>
          </a:p>
        </p:txBody>
      </p:sp>
      <p:sp>
        <p:nvSpPr>
          <p:cNvPr id="70" name="フローチャート: 処理 69">
            <a:extLst>
              <a:ext uri="{FF2B5EF4-FFF2-40B4-BE49-F238E27FC236}">
                <a16:creationId xmlns:a16="http://schemas.microsoft.com/office/drawing/2014/main" id="{DCB6F941-5A49-0BA8-128B-64CACA2776C3}"/>
              </a:ext>
            </a:extLst>
          </p:cNvPr>
          <p:cNvSpPr/>
          <p:nvPr/>
        </p:nvSpPr>
        <p:spPr bwMode="gray">
          <a:xfrm>
            <a:off x="7038222" y="3298085"/>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cxnSp>
        <p:nvCxnSpPr>
          <p:cNvPr id="71" name="直線コネクタ 70">
            <a:extLst>
              <a:ext uri="{FF2B5EF4-FFF2-40B4-BE49-F238E27FC236}">
                <a16:creationId xmlns:a16="http://schemas.microsoft.com/office/drawing/2014/main" id="{B5EFB47F-91C7-04C6-0EEF-1503973B24AD}"/>
              </a:ext>
            </a:extLst>
          </p:cNvPr>
          <p:cNvCxnSpPr>
            <a:cxnSpLocks/>
          </p:cNvCxnSpPr>
          <p:nvPr/>
        </p:nvCxnSpPr>
        <p:spPr bwMode="gray">
          <a:xfrm>
            <a:off x="7549314" y="5447027"/>
            <a:ext cx="0" cy="96754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E34BD70-56E5-B323-C884-B372AEA4AC7B}"/>
              </a:ext>
            </a:extLst>
          </p:cNvPr>
          <p:cNvCxnSpPr>
            <a:cxnSpLocks/>
            <a:endCxn id="76" idx="3"/>
          </p:cNvCxnSpPr>
          <p:nvPr/>
        </p:nvCxnSpPr>
        <p:spPr bwMode="gray">
          <a:xfrm flipH="1">
            <a:off x="7240960" y="5436984"/>
            <a:ext cx="199150"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73" name="フローチャート: 処理 72">
            <a:extLst>
              <a:ext uri="{FF2B5EF4-FFF2-40B4-BE49-F238E27FC236}">
                <a16:creationId xmlns:a16="http://schemas.microsoft.com/office/drawing/2014/main" id="{8FDBE334-9E03-A97A-A554-53DA148FEF46}"/>
              </a:ext>
            </a:extLst>
          </p:cNvPr>
          <p:cNvSpPr/>
          <p:nvPr/>
        </p:nvSpPr>
        <p:spPr bwMode="gray">
          <a:xfrm>
            <a:off x="7243320" y="5818676"/>
            <a:ext cx="281095"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有り</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sp>
        <p:nvSpPr>
          <p:cNvPr id="74" name="フローチャート: 処理 73">
            <a:extLst>
              <a:ext uri="{FF2B5EF4-FFF2-40B4-BE49-F238E27FC236}">
                <a16:creationId xmlns:a16="http://schemas.microsoft.com/office/drawing/2014/main" id="{02C7E281-7758-1485-8B8C-4377FE4CDF5E}"/>
              </a:ext>
            </a:extLst>
          </p:cNvPr>
          <p:cNvSpPr/>
          <p:nvPr/>
        </p:nvSpPr>
        <p:spPr bwMode="gray">
          <a:xfrm>
            <a:off x="8108853" y="5220436"/>
            <a:ext cx="293918"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無し</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75" name="直線コネクタ 74">
            <a:extLst>
              <a:ext uri="{FF2B5EF4-FFF2-40B4-BE49-F238E27FC236}">
                <a16:creationId xmlns:a16="http://schemas.microsoft.com/office/drawing/2014/main" id="{19A57387-61EF-D7ED-D278-1A6778AF7D28}"/>
              </a:ext>
            </a:extLst>
          </p:cNvPr>
          <p:cNvCxnSpPr>
            <a:cxnSpLocks/>
          </p:cNvCxnSpPr>
          <p:nvPr/>
        </p:nvCxnSpPr>
        <p:spPr bwMode="gray">
          <a:xfrm flipH="1">
            <a:off x="7985707" y="5440823"/>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76" name="フローチャート: 判断 75">
            <a:extLst>
              <a:ext uri="{FF2B5EF4-FFF2-40B4-BE49-F238E27FC236}">
                <a16:creationId xmlns:a16="http://schemas.microsoft.com/office/drawing/2014/main" id="{88236DE3-31C2-6F2D-B70C-E52FBB953AE4}"/>
              </a:ext>
            </a:extLst>
          </p:cNvPr>
          <p:cNvSpPr/>
          <p:nvPr/>
        </p:nvSpPr>
        <p:spPr bwMode="gray">
          <a:xfrm>
            <a:off x="7047014" y="5033436"/>
            <a:ext cx="1008000" cy="807095"/>
          </a:xfrm>
          <a:prstGeom prst="flowChartDecision">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100" b="0" i="0" u="none" strike="noStrike" kern="1200" cap="none" spc="0" normalizeH="0" baseline="0" noProof="0" dirty="0">
                <a:ln>
                  <a:noFill/>
                </a:ln>
                <a:solidFill>
                  <a:schemeClr val="tx1"/>
                </a:solidFill>
                <a:effectLst/>
                <a:uLnTx/>
                <a:uFillTx/>
                <a:latin typeface="+mn-lt"/>
                <a:ea typeface="+mn-ea"/>
                <a:cs typeface="+mn-cs"/>
              </a:rPr>
              <a:t>内容の</a:t>
            </a:r>
            <a:br>
              <a:rPr kumimoji="1" lang="en-US" altLang="ja-JP" sz="1100" b="0" i="0" u="none" strike="noStrike" kern="1200" cap="none" spc="0" normalizeH="0" baseline="0" noProof="0" dirty="0">
                <a:ln>
                  <a:noFill/>
                </a:ln>
                <a:solidFill>
                  <a:schemeClr val="tx1"/>
                </a:solidFill>
                <a:effectLst/>
                <a:uLnTx/>
                <a:uFillTx/>
                <a:latin typeface="+mn-lt"/>
                <a:ea typeface="+mn-ea"/>
                <a:cs typeface="+mn-cs"/>
              </a:rPr>
            </a:br>
            <a:r>
              <a:rPr kumimoji="1" lang="ja-JP" altLang="en-US" sz="1100" b="0" i="0" u="none" strike="noStrike" kern="1200" cap="none" spc="0" normalizeH="0" baseline="0" noProof="0" dirty="0">
                <a:ln>
                  <a:noFill/>
                </a:ln>
                <a:solidFill>
                  <a:schemeClr val="tx1"/>
                </a:solidFill>
                <a:effectLst/>
                <a:uLnTx/>
                <a:uFillTx/>
                <a:latin typeface="+mn-lt"/>
                <a:ea typeface="+mn-ea"/>
                <a:cs typeface="+mn-cs"/>
              </a:rPr>
              <a:t>不備</a:t>
            </a:r>
          </a:p>
        </p:txBody>
      </p:sp>
      <p:cxnSp>
        <p:nvCxnSpPr>
          <p:cNvPr id="77" name="直線コネクタ 76">
            <a:extLst>
              <a:ext uri="{FF2B5EF4-FFF2-40B4-BE49-F238E27FC236}">
                <a16:creationId xmlns:a16="http://schemas.microsoft.com/office/drawing/2014/main" id="{17DFEF1C-7932-1BF8-DF9C-D8F53B8B6EC3}"/>
              </a:ext>
            </a:extLst>
          </p:cNvPr>
          <p:cNvCxnSpPr>
            <a:cxnSpLocks/>
          </p:cNvCxnSpPr>
          <p:nvPr/>
        </p:nvCxnSpPr>
        <p:spPr bwMode="gray">
          <a:xfrm>
            <a:off x="8240999" y="5447027"/>
            <a:ext cx="0" cy="96754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FBCAD73-19E1-7260-4326-9BD6212EF511}"/>
              </a:ext>
            </a:extLst>
          </p:cNvPr>
          <p:cNvCxnSpPr>
            <a:cxnSpLocks/>
          </p:cNvCxnSpPr>
          <p:nvPr/>
        </p:nvCxnSpPr>
        <p:spPr bwMode="gray">
          <a:xfrm>
            <a:off x="2929187" y="2672618"/>
            <a:ext cx="211857"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B965ADE-50FC-B133-159A-9C007DED40DD}"/>
              </a:ext>
            </a:extLst>
          </p:cNvPr>
          <p:cNvCxnSpPr>
            <a:cxnSpLocks/>
          </p:cNvCxnSpPr>
          <p:nvPr/>
        </p:nvCxnSpPr>
        <p:spPr bwMode="gray">
          <a:xfrm>
            <a:off x="2929187" y="2672618"/>
            <a:ext cx="0" cy="3741958"/>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2A057B68-776E-A2DD-0264-37FC9A7960D2}"/>
              </a:ext>
            </a:extLst>
          </p:cNvPr>
          <p:cNvSpPr>
            <a:spLocks noGrp="1"/>
          </p:cNvSpPr>
          <p:nvPr>
            <p:ph type="sldNum" sz="quarter" idx="13"/>
          </p:nvPr>
        </p:nvSpPr>
        <p:spPr/>
        <p:txBody>
          <a:bodyPr/>
          <a:lstStyle/>
          <a:p>
            <a:fld id="{A3EB1B23-9AF8-425B-BAD7-B9FA00F18833}" type="slidenum">
              <a:rPr lang="ja-JP" altLang="en-US" smtClean="0"/>
              <a:pPr/>
              <a:t>11</a:t>
            </a:fld>
            <a:endParaRPr lang="ja-JP" altLang="en-US"/>
          </a:p>
        </p:txBody>
      </p:sp>
    </p:spTree>
    <p:extLst>
      <p:ext uri="{BB962C8B-B14F-4D97-AF65-F5344CB8AC3E}">
        <p14:creationId xmlns:p14="http://schemas.microsoft.com/office/powerpoint/2010/main" val="417569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1" y="1031214"/>
          <a:ext cx="9071992" cy="5138721"/>
        </p:xfrm>
        <a:graphic>
          <a:graphicData uri="http://schemas.openxmlformats.org/drawingml/2006/table">
            <a:tbl>
              <a:tblPr firstRow="1" bandRow="1">
                <a:tableStyleId>{5940675A-B579-460E-94D1-54222C63F5DA}</a:tableStyleId>
              </a:tblPr>
              <a:tblGrid>
                <a:gridCol w="1300377">
                  <a:extLst>
                    <a:ext uri="{9D8B030D-6E8A-4147-A177-3AD203B41FA5}">
                      <a16:colId xmlns:a16="http://schemas.microsoft.com/office/drawing/2014/main" val="1191469924"/>
                    </a:ext>
                  </a:extLst>
                </a:gridCol>
                <a:gridCol w="1291910">
                  <a:extLst>
                    <a:ext uri="{9D8B030D-6E8A-4147-A177-3AD203B41FA5}">
                      <a16:colId xmlns:a16="http://schemas.microsoft.com/office/drawing/2014/main" val="1778122972"/>
                    </a:ext>
                  </a:extLst>
                </a:gridCol>
                <a:gridCol w="1296412">
                  <a:extLst>
                    <a:ext uri="{9D8B030D-6E8A-4147-A177-3AD203B41FA5}">
                      <a16:colId xmlns:a16="http://schemas.microsoft.com/office/drawing/2014/main" val="1509163239"/>
                    </a:ext>
                  </a:extLst>
                </a:gridCol>
                <a:gridCol w="1286614">
                  <a:extLst>
                    <a:ext uri="{9D8B030D-6E8A-4147-A177-3AD203B41FA5}">
                      <a16:colId xmlns:a16="http://schemas.microsoft.com/office/drawing/2014/main" val="4173452039"/>
                    </a:ext>
                  </a:extLst>
                </a:gridCol>
                <a:gridCol w="1307038">
                  <a:extLst>
                    <a:ext uri="{9D8B030D-6E8A-4147-A177-3AD203B41FA5}">
                      <a16:colId xmlns:a16="http://schemas.microsoft.com/office/drawing/2014/main" val="925147775"/>
                    </a:ext>
                  </a:extLst>
                </a:gridCol>
                <a:gridCol w="1296826">
                  <a:extLst>
                    <a:ext uri="{9D8B030D-6E8A-4147-A177-3AD203B41FA5}">
                      <a16:colId xmlns:a16="http://schemas.microsoft.com/office/drawing/2014/main" val="3885307537"/>
                    </a:ext>
                  </a:extLst>
                </a:gridCol>
                <a:gridCol w="129281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仲介者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提供者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管理者</a:t>
                      </a:r>
                    </a:p>
                  </a:txBody>
                  <a:tcPr anchor="ctr">
                    <a:solidFill>
                      <a:srgbClr val="43B02A"/>
                    </a:solidFill>
                  </a:tcPr>
                </a:tc>
                <a:tc>
                  <a:txBody>
                    <a:bodyPr/>
                    <a:lstStyle/>
                    <a:p>
                      <a:pPr algn="ctr"/>
                      <a:r>
                        <a:rPr kumimoji="1" lang="ja-JP" altLang="en-US" sz="1200" dirty="0">
                          <a:solidFill>
                            <a:schemeClr val="bg1"/>
                          </a:solidFill>
                        </a:rPr>
                        <a:t>トラスト</a:t>
                      </a:r>
                      <a:endParaRPr kumimoji="1" lang="en-US" altLang="ja-JP" sz="1200" dirty="0">
                        <a:solidFill>
                          <a:schemeClr val="bg1"/>
                        </a:solidFill>
                      </a:endParaRPr>
                    </a:p>
                    <a:p>
                      <a:pPr algn="ctr"/>
                      <a:r>
                        <a:rPr kumimoji="1" lang="ja-JP" altLang="en-US" sz="1200" dirty="0">
                          <a:solidFill>
                            <a:schemeClr val="bg1"/>
                          </a:solidFill>
                        </a:rPr>
                        <a:t>アンカー</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システム</a:t>
                      </a:r>
                    </a:p>
                  </a:txBody>
                  <a:tcPr anchor="ctr">
                    <a:solidFill>
                      <a:srgbClr val="43B02A"/>
                    </a:solidFill>
                  </a:tcPr>
                </a:tc>
                <a:tc>
                  <a:txBody>
                    <a:bodyPr/>
                    <a:lstStyle/>
                    <a:p>
                      <a:pPr algn="ctr"/>
                      <a:r>
                        <a:rPr kumimoji="1" lang="ja-JP" altLang="en-US" sz="1200" dirty="0">
                          <a:solidFill>
                            <a:schemeClr val="bg1"/>
                          </a:solidFill>
                        </a:rPr>
                        <a:t>データトラスト</a:t>
                      </a:r>
                      <a:endParaRPr kumimoji="1" lang="en-US" altLang="ja-JP" sz="1200" dirty="0">
                        <a:solidFill>
                          <a:schemeClr val="bg1"/>
                        </a:solidFill>
                      </a:endParaRPr>
                    </a:p>
                    <a:p>
                      <a:pPr algn="ctr"/>
                      <a:r>
                        <a:rPr kumimoji="1" lang="ja-JP" altLang="en-US" sz="1200" dirty="0">
                          <a:solidFill>
                            <a:schemeClr val="bg1"/>
                          </a:solidFill>
                        </a:rPr>
                        <a:t>サービス</a:t>
                      </a:r>
                    </a:p>
                  </a:txBody>
                  <a:tcPr anchor="ctr">
                    <a:solidFill>
                      <a:srgbClr val="43B02A"/>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lang="en-US" altLang="ja-JP" dirty="0"/>
              <a:t>A</a:t>
            </a:r>
            <a:r>
              <a:rPr kumimoji="1" lang="en-US" altLang="ja-JP" dirty="0"/>
              <a:t>.</a:t>
            </a:r>
            <a:r>
              <a:rPr kumimoji="1" lang="ja-JP" altLang="en-US" dirty="0"/>
              <a:t>登録）（</a:t>
            </a:r>
            <a:r>
              <a:rPr kumimoji="1" lang="en-US" altLang="ja-JP" dirty="0"/>
              <a:t>2/3)</a:t>
            </a:r>
            <a:endParaRPr kumimoji="1" lang="ja-JP" altLang="en-US" dirty="0"/>
          </a:p>
        </p:txBody>
      </p:sp>
      <p:cxnSp>
        <p:nvCxnSpPr>
          <p:cNvPr id="26" name="直線コネクタ 25">
            <a:extLst>
              <a:ext uri="{FF2B5EF4-FFF2-40B4-BE49-F238E27FC236}">
                <a16:creationId xmlns:a16="http://schemas.microsoft.com/office/drawing/2014/main" id="{AD391094-95B4-5DEA-83CB-604ECA13F685}"/>
              </a:ext>
            </a:extLst>
          </p:cNvPr>
          <p:cNvCxnSpPr>
            <a:cxnSpLocks/>
          </p:cNvCxnSpPr>
          <p:nvPr/>
        </p:nvCxnSpPr>
        <p:spPr bwMode="gray">
          <a:xfrm flipH="1">
            <a:off x="3645044" y="5630048"/>
            <a:ext cx="4330053"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4ED2AE11-8C55-4C10-CC8B-F5287F4FCA9D}"/>
              </a:ext>
            </a:extLst>
          </p:cNvPr>
          <p:cNvCxnSpPr>
            <a:cxnSpLocks/>
          </p:cNvCxnSpPr>
          <p:nvPr/>
        </p:nvCxnSpPr>
        <p:spPr bwMode="gray">
          <a:xfrm>
            <a:off x="7545681" y="1499280"/>
            <a:ext cx="0" cy="34329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B76FA53-3856-13AB-8A40-ED658A39A352}"/>
              </a:ext>
            </a:extLst>
          </p:cNvPr>
          <p:cNvCxnSpPr>
            <a:cxnSpLocks/>
          </p:cNvCxnSpPr>
          <p:nvPr/>
        </p:nvCxnSpPr>
        <p:spPr bwMode="gray">
          <a:xfrm>
            <a:off x="8240315" y="1499280"/>
            <a:ext cx="0" cy="1251806"/>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849D5D4-4A05-58FD-5B2B-B45C3C0FE1DB}"/>
              </a:ext>
            </a:extLst>
          </p:cNvPr>
          <p:cNvCxnSpPr>
            <a:cxnSpLocks/>
          </p:cNvCxnSpPr>
          <p:nvPr/>
        </p:nvCxnSpPr>
        <p:spPr bwMode="gray">
          <a:xfrm flipH="1">
            <a:off x="8042589" y="2751086"/>
            <a:ext cx="20067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9D72EA5-6C09-BE97-33AA-789E366591D8}"/>
              </a:ext>
            </a:extLst>
          </p:cNvPr>
          <p:cNvCxnSpPr>
            <a:cxnSpLocks/>
          </p:cNvCxnSpPr>
          <p:nvPr/>
        </p:nvCxnSpPr>
        <p:spPr bwMode="gray">
          <a:xfrm flipH="1">
            <a:off x="4149044" y="2058576"/>
            <a:ext cx="345704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フローチャート: 処理 30">
            <a:extLst>
              <a:ext uri="{FF2B5EF4-FFF2-40B4-BE49-F238E27FC236}">
                <a16:creationId xmlns:a16="http://schemas.microsoft.com/office/drawing/2014/main" id="{452B483C-7C1F-3B4C-910B-D72477D7F412}"/>
              </a:ext>
            </a:extLst>
          </p:cNvPr>
          <p:cNvSpPr/>
          <p:nvPr/>
        </p:nvSpPr>
        <p:spPr bwMode="gray">
          <a:xfrm>
            <a:off x="7034589" y="1842576"/>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再確認依頼</a:t>
            </a:r>
          </a:p>
        </p:txBody>
      </p:sp>
      <p:cxnSp>
        <p:nvCxnSpPr>
          <p:cNvPr id="32" name="直線コネクタ 31">
            <a:extLst>
              <a:ext uri="{FF2B5EF4-FFF2-40B4-BE49-F238E27FC236}">
                <a16:creationId xmlns:a16="http://schemas.microsoft.com/office/drawing/2014/main" id="{9D13AB50-0859-ECB4-B88B-686188DB6B0F}"/>
              </a:ext>
            </a:extLst>
          </p:cNvPr>
          <p:cNvCxnSpPr>
            <a:cxnSpLocks/>
          </p:cNvCxnSpPr>
          <p:nvPr/>
        </p:nvCxnSpPr>
        <p:spPr bwMode="gray">
          <a:xfrm flipH="1">
            <a:off x="6743743" y="2756070"/>
            <a:ext cx="862346"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フローチャート: 処理 32">
            <a:extLst>
              <a:ext uri="{FF2B5EF4-FFF2-40B4-BE49-F238E27FC236}">
                <a16:creationId xmlns:a16="http://schemas.microsoft.com/office/drawing/2014/main" id="{8DEB4C40-C54D-ADCF-6CEF-FDE7FCFC5712}"/>
              </a:ext>
            </a:extLst>
          </p:cNvPr>
          <p:cNvSpPr/>
          <p:nvPr/>
        </p:nvSpPr>
        <p:spPr bwMode="gray">
          <a:xfrm>
            <a:off x="7034589" y="2535086"/>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証明依頼</a:t>
            </a:r>
          </a:p>
        </p:txBody>
      </p:sp>
      <p:cxnSp>
        <p:nvCxnSpPr>
          <p:cNvPr id="34" name="直線コネクタ 33">
            <a:extLst>
              <a:ext uri="{FF2B5EF4-FFF2-40B4-BE49-F238E27FC236}">
                <a16:creationId xmlns:a16="http://schemas.microsoft.com/office/drawing/2014/main" id="{42EA7C4D-76A2-0DC7-B61D-D67F401CB949}"/>
              </a:ext>
            </a:extLst>
          </p:cNvPr>
          <p:cNvCxnSpPr>
            <a:cxnSpLocks/>
          </p:cNvCxnSpPr>
          <p:nvPr/>
        </p:nvCxnSpPr>
        <p:spPr bwMode="gray">
          <a:xfrm>
            <a:off x="6236179" y="2751086"/>
            <a:ext cx="0" cy="621352"/>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フローチャート: 処理 35">
            <a:extLst>
              <a:ext uri="{FF2B5EF4-FFF2-40B4-BE49-F238E27FC236}">
                <a16:creationId xmlns:a16="http://schemas.microsoft.com/office/drawing/2014/main" id="{BAF7CB51-C61E-F25A-2B89-87FB14415BFA}"/>
              </a:ext>
            </a:extLst>
          </p:cNvPr>
          <p:cNvSpPr/>
          <p:nvPr/>
        </p:nvSpPr>
        <p:spPr bwMode="gray">
          <a:xfrm>
            <a:off x="5732539" y="2535086"/>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cxnSp>
        <p:nvCxnSpPr>
          <p:cNvPr id="37" name="直線コネクタ 36">
            <a:extLst>
              <a:ext uri="{FF2B5EF4-FFF2-40B4-BE49-F238E27FC236}">
                <a16:creationId xmlns:a16="http://schemas.microsoft.com/office/drawing/2014/main" id="{C8730032-BD9D-2D1B-948A-3CDADCC65706}"/>
              </a:ext>
            </a:extLst>
          </p:cNvPr>
          <p:cNvCxnSpPr>
            <a:cxnSpLocks/>
          </p:cNvCxnSpPr>
          <p:nvPr/>
        </p:nvCxnSpPr>
        <p:spPr bwMode="gray">
          <a:xfrm>
            <a:off x="6236179" y="3705427"/>
            <a:ext cx="798410"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フローチャート: 処理 37">
            <a:extLst>
              <a:ext uri="{FF2B5EF4-FFF2-40B4-BE49-F238E27FC236}">
                <a16:creationId xmlns:a16="http://schemas.microsoft.com/office/drawing/2014/main" id="{7A1B3253-CF20-4196-2773-716835587A83}"/>
              </a:ext>
            </a:extLst>
          </p:cNvPr>
          <p:cNvSpPr/>
          <p:nvPr/>
        </p:nvSpPr>
        <p:spPr bwMode="gray">
          <a:xfrm>
            <a:off x="5732539" y="3372438"/>
            <a:ext cx="1008000" cy="648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確認結果を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cxnSp>
        <p:nvCxnSpPr>
          <p:cNvPr id="39" name="直線コネクタ 38">
            <a:extLst>
              <a:ext uri="{FF2B5EF4-FFF2-40B4-BE49-F238E27FC236}">
                <a16:creationId xmlns:a16="http://schemas.microsoft.com/office/drawing/2014/main" id="{847626E0-5B53-2947-B0BA-F1A4EB7BE411}"/>
              </a:ext>
            </a:extLst>
          </p:cNvPr>
          <p:cNvCxnSpPr>
            <a:cxnSpLocks/>
          </p:cNvCxnSpPr>
          <p:nvPr/>
        </p:nvCxnSpPr>
        <p:spPr bwMode="gray">
          <a:xfrm>
            <a:off x="7545681" y="4661920"/>
            <a:ext cx="0" cy="73309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FC5797B-FAC6-2C5F-9C14-E4D5BC2D57E0}"/>
              </a:ext>
            </a:extLst>
          </p:cNvPr>
          <p:cNvCxnSpPr>
            <a:cxnSpLocks/>
            <a:endCxn id="44" idx="3"/>
          </p:cNvCxnSpPr>
          <p:nvPr/>
        </p:nvCxnSpPr>
        <p:spPr bwMode="gray">
          <a:xfrm flipH="1">
            <a:off x="7233694" y="4710555"/>
            <a:ext cx="199150"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41" name="フローチャート: 処理 40">
            <a:extLst>
              <a:ext uri="{FF2B5EF4-FFF2-40B4-BE49-F238E27FC236}">
                <a16:creationId xmlns:a16="http://schemas.microsoft.com/office/drawing/2014/main" id="{1B115EB2-C861-D595-13DA-0212D6B64771}"/>
              </a:ext>
            </a:extLst>
          </p:cNvPr>
          <p:cNvSpPr/>
          <p:nvPr/>
        </p:nvSpPr>
        <p:spPr bwMode="gray">
          <a:xfrm>
            <a:off x="7239687" y="5092247"/>
            <a:ext cx="281095"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有り</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sp>
        <p:nvSpPr>
          <p:cNvPr id="42" name="フローチャート: 処理 41">
            <a:extLst>
              <a:ext uri="{FF2B5EF4-FFF2-40B4-BE49-F238E27FC236}">
                <a16:creationId xmlns:a16="http://schemas.microsoft.com/office/drawing/2014/main" id="{30A75AEF-2D89-0741-8D31-5AA43D170BDC}"/>
              </a:ext>
            </a:extLst>
          </p:cNvPr>
          <p:cNvSpPr/>
          <p:nvPr/>
        </p:nvSpPr>
        <p:spPr bwMode="gray">
          <a:xfrm>
            <a:off x="8105220" y="4494007"/>
            <a:ext cx="293918"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無し</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43" name="直線コネクタ 42">
            <a:extLst>
              <a:ext uri="{FF2B5EF4-FFF2-40B4-BE49-F238E27FC236}">
                <a16:creationId xmlns:a16="http://schemas.microsoft.com/office/drawing/2014/main" id="{EA40F229-689B-014A-1470-10D1C4F2027C}"/>
              </a:ext>
            </a:extLst>
          </p:cNvPr>
          <p:cNvCxnSpPr>
            <a:cxnSpLocks/>
          </p:cNvCxnSpPr>
          <p:nvPr/>
        </p:nvCxnSpPr>
        <p:spPr bwMode="gray">
          <a:xfrm flipH="1">
            <a:off x="7982074" y="4714394"/>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44" name="フローチャート: 判断 43">
            <a:extLst>
              <a:ext uri="{FF2B5EF4-FFF2-40B4-BE49-F238E27FC236}">
                <a16:creationId xmlns:a16="http://schemas.microsoft.com/office/drawing/2014/main" id="{B1CE56A5-392B-C7E1-A081-965B2EB55644}"/>
              </a:ext>
            </a:extLst>
          </p:cNvPr>
          <p:cNvSpPr/>
          <p:nvPr/>
        </p:nvSpPr>
        <p:spPr bwMode="gray">
          <a:xfrm>
            <a:off x="7043381" y="4307007"/>
            <a:ext cx="1008000" cy="807095"/>
          </a:xfrm>
          <a:prstGeom prst="flowChartDecision">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100" b="0" i="0" u="none" strike="noStrike" kern="1200" cap="none" spc="0" normalizeH="0" baseline="0" noProof="0" dirty="0">
                <a:ln>
                  <a:noFill/>
                </a:ln>
                <a:solidFill>
                  <a:schemeClr val="tx1"/>
                </a:solidFill>
                <a:effectLst/>
                <a:uLnTx/>
                <a:uFillTx/>
                <a:latin typeface="+mn-lt"/>
                <a:ea typeface="+mn-ea"/>
                <a:cs typeface="+mn-cs"/>
              </a:rPr>
              <a:t>内容の</a:t>
            </a:r>
            <a:br>
              <a:rPr kumimoji="1" lang="en-US" altLang="ja-JP" sz="1100" b="0" i="0" u="none" strike="noStrike" kern="1200" cap="none" spc="0" normalizeH="0" baseline="0" noProof="0" dirty="0">
                <a:ln>
                  <a:noFill/>
                </a:ln>
                <a:solidFill>
                  <a:schemeClr val="tx1"/>
                </a:solidFill>
                <a:effectLst/>
                <a:uLnTx/>
                <a:uFillTx/>
                <a:latin typeface="+mn-lt"/>
                <a:ea typeface="+mn-ea"/>
                <a:cs typeface="+mn-cs"/>
              </a:rPr>
            </a:br>
            <a:r>
              <a:rPr kumimoji="1" lang="ja-JP" altLang="en-US" sz="1100" b="0" i="0" u="none" strike="noStrike" kern="1200" cap="none" spc="0" normalizeH="0" baseline="0" noProof="0" dirty="0">
                <a:ln>
                  <a:noFill/>
                </a:ln>
                <a:solidFill>
                  <a:schemeClr val="tx1"/>
                </a:solidFill>
                <a:effectLst/>
                <a:uLnTx/>
                <a:uFillTx/>
                <a:latin typeface="+mn-lt"/>
                <a:ea typeface="+mn-ea"/>
                <a:cs typeface="+mn-cs"/>
              </a:rPr>
              <a:t>不備</a:t>
            </a:r>
          </a:p>
        </p:txBody>
      </p:sp>
      <p:cxnSp>
        <p:nvCxnSpPr>
          <p:cNvPr id="45" name="直線コネクタ 44">
            <a:extLst>
              <a:ext uri="{FF2B5EF4-FFF2-40B4-BE49-F238E27FC236}">
                <a16:creationId xmlns:a16="http://schemas.microsoft.com/office/drawing/2014/main" id="{EF4989B1-1241-EB81-26FB-86EB9AA9A406}"/>
              </a:ext>
            </a:extLst>
          </p:cNvPr>
          <p:cNvCxnSpPr>
            <a:cxnSpLocks/>
          </p:cNvCxnSpPr>
          <p:nvPr/>
        </p:nvCxnSpPr>
        <p:spPr bwMode="gray">
          <a:xfrm>
            <a:off x="8237366" y="4720598"/>
            <a:ext cx="0" cy="164122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A46A0DD-F146-C828-B1DF-EA93307F8A5C}"/>
              </a:ext>
            </a:extLst>
          </p:cNvPr>
          <p:cNvCxnSpPr>
            <a:cxnSpLocks/>
          </p:cNvCxnSpPr>
          <p:nvPr/>
        </p:nvCxnSpPr>
        <p:spPr bwMode="gray">
          <a:xfrm>
            <a:off x="7545681" y="3963711"/>
            <a:ext cx="0" cy="34329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フローチャート: 磁気ディスク 47">
            <a:extLst>
              <a:ext uri="{FF2B5EF4-FFF2-40B4-BE49-F238E27FC236}">
                <a16:creationId xmlns:a16="http://schemas.microsoft.com/office/drawing/2014/main" id="{EBD588BE-BD71-B0C3-D45A-BD89E353159D}"/>
              </a:ext>
            </a:extLst>
          </p:cNvPr>
          <p:cNvSpPr/>
          <p:nvPr/>
        </p:nvSpPr>
        <p:spPr bwMode="gray">
          <a:xfrm>
            <a:off x="7034589" y="3366831"/>
            <a:ext cx="1008000" cy="648000"/>
          </a:xfrm>
          <a:prstGeom prst="flowChartMagneticDisk">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スキルマップ確認</a:t>
            </a:r>
            <a:br>
              <a:rPr kumimoji="1" lang="en-US" altLang="ja-JP" sz="1200" b="0" i="0" u="none" strike="noStrike" kern="1200" cap="none" spc="0" normalizeH="0" baseline="0" noProof="0" dirty="0">
                <a:ln>
                  <a:noFill/>
                </a:ln>
                <a:solidFill>
                  <a:schemeClr val="tx1"/>
                </a:solidFill>
                <a:effectLst/>
                <a:uLnTx/>
                <a:uFillTx/>
                <a:latin typeface="+mn-lt"/>
                <a:ea typeface="+mn-ea"/>
                <a:cs typeface="+mn-cs"/>
              </a:rPr>
            </a:br>
            <a:r>
              <a:rPr kumimoji="1" lang="ja-JP" altLang="en-US" sz="1200" b="0" i="0" u="none" strike="noStrike" kern="1200" cap="none" spc="0" normalizeH="0" baseline="0" noProof="0" dirty="0">
                <a:ln>
                  <a:noFill/>
                </a:ln>
                <a:solidFill>
                  <a:schemeClr val="tx1"/>
                </a:solidFill>
                <a:effectLst/>
                <a:uLnTx/>
                <a:uFillTx/>
                <a:latin typeface="+mn-lt"/>
                <a:ea typeface="+mn-ea"/>
                <a:cs typeface="+mn-cs"/>
              </a:rPr>
              <a:t>結果を保存</a:t>
            </a:r>
          </a:p>
        </p:txBody>
      </p:sp>
      <p:sp>
        <p:nvSpPr>
          <p:cNvPr id="49" name="フローチャート: 処理 48">
            <a:extLst>
              <a:ext uri="{FF2B5EF4-FFF2-40B4-BE49-F238E27FC236}">
                <a16:creationId xmlns:a16="http://schemas.microsoft.com/office/drawing/2014/main" id="{1B3CC4AB-EF32-B62C-C08F-1A7AE54DE337}"/>
              </a:ext>
            </a:extLst>
          </p:cNvPr>
          <p:cNvSpPr/>
          <p:nvPr/>
        </p:nvSpPr>
        <p:spPr bwMode="gray">
          <a:xfrm>
            <a:off x="7034589" y="5395014"/>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再確認依頼</a:t>
            </a:r>
          </a:p>
        </p:txBody>
      </p:sp>
      <p:cxnSp>
        <p:nvCxnSpPr>
          <p:cNvPr id="50" name="直線コネクタ 49">
            <a:extLst>
              <a:ext uri="{FF2B5EF4-FFF2-40B4-BE49-F238E27FC236}">
                <a16:creationId xmlns:a16="http://schemas.microsoft.com/office/drawing/2014/main" id="{CDC5D9C3-1683-631F-7FB8-C5877C3374F7}"/>
              </a:ext>
            </a:extLst>
          </p:cNvPr>
          <p:cNvCxnSpPr>
            <a:cxnSpLocks/>
          </p:cNvCxnSpPr>
          <p:nvPr/>
        </p:nvCxnSpPr>
        <p:spPr bwMode="gray">
          <a:xfrm flipV="1">
            <a:off x="3642745" y="2274576"/>
            <a:ext cx="0" cy="3355472"/>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4C60FD8-F585-D312-4E90-A3ECA7755520}"/>
              </a:ext>
            </a:extLst>
          </p:cNvPr>
          <p:cNvCxnSpPr>
            <a:cxnSpLocks/>
          </p:cNvCxnSpPr>
          <p:nvPr/>
        </p:nvCxnSpPr>
        <p:spPr bwMode="gray">
          <a:xfrm flipV="1">
            <a:off x="2912544" y="1499280"/>
            <a:ext cx="0" cy="55929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2DE49045-C36D-175D-B11F-284C11910ED2}"/>
              </a:ext>
            </a:extLst>
          </p:cNvPr>
          <p:cNvCxnSpPr>
            <a:cxnSpLocks/>
          </p:cNvCxnSpPr>
          <p:nvPr/>
        </p:nvCxnSpPr>
        <p:spPr bwMode="gray">
          <a:xfrm flipH="1">
            <a:off x="2912128" y="2064101"/>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53" name="フローチャート: 処理 52">
            <a:extLst>
              <a:ext uri="{FF2B5EF4-FFF2-40B4-BE49-F238E27FC236}">
                <a16:creationId xmlns:a16="http://schemas.microsoft.com/office/drawing/2014/main" id="{8FA36DBE-8BEE-A4C5-05AB-B8D0E31AD22C}"/>
              </a:ext>
            </a:extLst>
          </p:cNvPr>
          <p:cNvSpPr/>
          <p:nvPr/>
        </p:nvSpPr>
        <p:spPr bwMode="gray">
          <a:xfrm>
            <a:off x="3141044" y="1842576"/>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再確認</a:t>
            </a:r>
          </a:p>
        </p:txBody>
      </p:sp>
      <p:sp>
        <p:nvSpPr>
          <p:cNvPr id="5" name="スライド番号プレースホルダー 4">
            <a:extLst>
              <a:ext uri="{FF2B5EF4-FFF2-40B4-BE49-F238E27FC236}">
                <a16:creationId xmlns:a16="http://schemas.microsoft.com/office/drawing/2014/main" id="{4F0A55BD-2DEB-769B-C724-4D2061B65691}"/>
              </a:ext>
            </a:extLst>
          </p:cNvPr>
          <p:cNvSpPr>
            <a:spLocks noGrp="1"/>
          </p:cNvSpPr>
          <p:nvPr>
            <p:ph type="sldNum" sz="quarter" idx="13"/>
          </p:nvPr>
        </p:nvSpPr>
        <p:spPr/>
        <p:txBody>
          <a:bodyPr/>
          <a:lstStyle/>
          <a:p>
            <a:fld id="{A3EB1B23-9AF8-425B-BAD7-B9FA00F18833}" type="slidenum">
              <a:rPr lang="ja-JP" altLang="en-US" smtClean="0"/>
              <a:pPr/>
              <a:t>12</a:t>
            </a:fld>
            <a:endParaRPr lang="ja-JP" altLang="en-US"/>
          </a:p>
        </p:txBody>
      </p:sp>
    </p:spTree>
    <p:extLst>
      <p:ext uri="{BB962C8B-B14F-4D97-AF65-F5344CB8AC3E}">
        <p14:creationId xmlns:p14="http://schemas.microsoft.com/office/powerpoint/2010/main" val="32266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1" y="1031214"/>
          <a:ext cx="9071992" cy="5138721"/>
        </p:xfrm>
        <a:graphic>
          <a:graphicData uri="http://schemas.openxmlformats.org/drawingml/2006/table">
            <a:tbl>
              <a:tblPr firstRow="1" bandRow="1">
                <a:tableStyleId>{5940675A-B579-460E-94D1-54222C63F5DA}</a:tableStyleId>
              </a:tblPr>
              <a:tblGrid>
                <a:gridCol w="1300377">
                  <a:extLst>
                    <a:ext uri="{9D8B030D-6E8A-4147-A177-3AD203B41FA5}">
                      <a16:colId xmlns:a16="http://schemas.microsoft.com/office/drawing/2014/main" val="1191469924"/>
                    </a:ext>
                  </a:extLst>
                </a:gridCol>
                <a:gridCol w="1291910">
                  <a:extLst>
                    <a:ext uri="{9D8B030D-6E8A-4147-A177-3AD203B41FA5}">
                      <a16:colId xmlns:a16="http://schemas.microsoft.com/office/drawing/2014/main" val="1778122972"/>
                    </a:ext>
                  </a:extLst>
                </a:gridCol>
                <a:gridCol w="1296412">
                  <a:extLst>
                    <a:ext uri="{9D8B030D-6E8A-4147-A177-3AD203B41FA5}">
                      <a16:colId xmlns:a16="http://schemas.microsoft.com/office/drawing/2014/main" val="1509163239"/>
                    </a:ext>
                  </a:extLst>
                </a:gridCol>
                <a:gridCol w="1286614">
                  <a:extLst>
                    <a:ext uri="{9D8B030D-6E8A-4147-A177-3AD203B41FA5}">
                      <a16:colId xmlns:a16="http://schemas.microsoft.com/office/drawing/2014/main" val="4173452039"/>
                    </a:ext>
                  </a:extLst>
                </a:gridCol>
                <a:gridCol w="1307038">
                  <a:extLst>
                    <a:ext uri="{9D8B030D-6E8A-4147-A177-3AD203B41FA5}">
                      <a16:colId xmlns:a16="http://schemas.microsoft.com/office/drawing/2014/main" val="925147775"/>
                    </a:ext>
                  </a:extLst>
                </a:gridCol>
                <a:gridCol w="1296826">
                  <a:extLst>
                    <a:ext uri="{9D8B030D-6E8A-4147-A177-3AD203B41FA5}">
                      <a16:colId xmlns:a16="http://schemas.microsoft.com/office/drawing/2014/main" val="3885307537"/>
                    </a:ext>
                  </a:extLst>
                </a:gridCol>
                <a:gridCol w="129281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仲介者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提供者</a:t>
                      </a:r>
                    </a:p>
                  </a:txBody>
                  <a:tcPr anchor="ctr">
                    <a:solidFill>
                      <a:srgbClr val="43B02A"/>
                    </a:solidFill>
                  </a:tcPr>
                </a:tc>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管理者</a:t>
                      </a:r>
                    </a:p>
                  </a:txBody>
                  <a:tcPr anchor="ctr">
                    <a:solidFill>
                      <a:srgbClr val="43B02A"/>
                    </a:solidFill>
                  </a:tcPr>
                </a:tc>
                <a:tc>
                  <a:txBody>
                    <a:bodyPr/>
                    <a:lstStyle/>
                    <a:p>
                      <a:pPr algn="ctr"/>
                      <a:r>
                        <a:rPr kumimoji="1" lang="ja-JP" altLang="en-US" sz="1200" dirty="0">
                          <a:solidFill>
                            <a:schemeClr val="bg1"/>
                          </a:solidFill>
                        </a:rPr>
                        <a:t>トラスト</a:t>
                      </a:r>
                      <a:endParaRPr kumimoji="1" lang="en-US" altLang="ja-JP" sz="1200" dirty="0">
                        <a:solidFill>
                          <a:schemeClr val="bg1"/>
                        </a:solidFill>
                      </a:endParaRPr>
                    </a:p>
                    <a:p>
                      <a:pPr algn="ctr"/>
                      <a:r>
                        <a:rPr kumimoji="1" lang="ja-JP" altLang="en-US" sz="1200" dirty="0">
                          <a:solidFill>
                            <a:schemeClr val="bg1"/>
                          </a:solidFill>
                        </a:rPr>
                        <a:t>アンカー</a:t>
                      </a:r>
                    </a:p>
                  </a:txBody>
                  <a:tcPr anchor="ctr">
                    <a:solidFill>
                      <a:srgbClr val="43B02A"/>
                    </a:solidFill>
                  </a:tcPr>
                </a:tc>
                <a:tc>
                  <a:txBody>
                    <a:bodyPr/>
                    <a:lstStyle/>
                    <a:p>
                      <a:pPr algn="ctr"/>
                      <a:r>
                        <a:rPr kumimoji="1" lang="ja-JP" altLang="en-US" sz="1200" dirty="0">
                          <a:solidFill>
                            <a:schemeClr val="bg1"/>
                          </a:solidFill>
                        </a:rPr>
                        <a:t>マッチング</a:t>
                      </a:r>
                      <a:endParaRPr kumimoji="1" lang="en-US" altLang="ja-JP" sz="1200" dirty="0">
                        <a:solidFill>
                          <a:schemeClr val="bg1"/>
                        </a:solidFill>
                      </a:endParaRPr>
                    </a:p>
                    <a:p>
                      <a:pPr algn="ctr"/>
                      <a:r>
                        <a:rPr kumimoji="1" lang="ja-JP" altLang="en-US" sz="1200" dirty="0">
                          <a:solidFill>
                            <a:schemeClr val="bg1"/>
                          </a:solidFill>
                        </a:rPr>
                        <a:t>システム</a:t>
                      </a:r>
                    </a:p>
                  </a:txBody>
                  <a:tcPr anchor="ctr">
                    <a:solidFill>
                      <a:srgbClr val="43B02A"/>
                    </a:solidFill>
                  </a:tcPr>
                </a:tc>
                <a:tc>
                  <a:txBody>
                    <a:bodyPr/>
                    <a:lstStyle/>
                    <a:p>
                      <a:pPr algn="ctr"/>
                      <a:r>
                        <a:rPr kumimoji="1" lang="ja-JP" altLang="en-US" sz="1200" dirty="0">
                          <a:solidFill>
                            <a:schemeClr val="bg1"/>
                          </a:solidFill>
                        </a:rPr>
                        <a:t>データトラスト</a:t>
                      </a:r>
                      <a:endParaRPr kumimoji="1" lang="en-US" altLang="ja-JP" sz="1200" dirty="0">
                        <a:solidFill>
                          <a:schemeClr val="bg1"/>
                        </a:solidFill>
                      </a:endParaRPr>
                    </a:p>
                    <a:p>
                      <a:pPr algn="ctr"/>
                      <a:r>
                        <a:rPr kumimoji="1" lang="ja-JP" altLang="en-US" sz="1200" dirty="0">
                          <a:solidFill>
                            <a:schemeClr val="bg1"/>
                          </a:solidFill>
                        </a:rPr>
                        <a:t>サービス</a:t>
                      </a:r>
                    </a:p>
                  </a:txBody>
                  <a:tcPr anchor="ctr">
                    <a:solidFill>
                      <a:srgbClr val="43B02A"/>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lang="en-US" altLang="ja-JP" dirty="0"/>
              <a:t>A</a:t>
            </a:r>
            <a:r>
              <a:rPr kumimoji="1" lang="en-US" altLang="ja-JP" dirty="0"/>
              <a:t>.</a:t>
            </a:r>
            <a:r>
              <a:rPr kumimoji="1" lang="ja-JP" altLang="en-US" dirty="0"/>
              <a:t>登録）（</a:t>
            </a:r>
            <a:r>
              <a:rPr kumimoji="1" lang="en-US" altLang="ja-JP" dirty="0"/>
              <a:t>3/3)</a:t>
            </a:r>
            <a:endParaRPr kumimoji="1" lang="ja-JP" altLang="en-US" dirty="0"/>
          </a:p>
        </p:txBody>
      </p:sp>
      <p:cxnSp>
        <p:nvCxnSpPr>
          <p:cNvPr id="34" name="直線コネクタ 33">
            <a:extLst>
              <a:ext uri="{FF2B5EF4-FFF2-40B4-BE49-F238E27FC236}">
                <a16:creationId xmlns:a16="http://schemas.microsoft.com/office/drawing/2014/main" id="{E005152D-0324-41A8-18FA-10DC9A3AC35C}"/>
              </a:ext>
            </a:extLst>
          </p:cNvPr>
          <p:cNvCxnSpPr>
            <a:cxnSpLocks/>
          </p:cNvCxnSpPr>
          <p:nvPr/>
        </p:nvCxnSpPr>
        <p:spPr bwMode="gray">
          <a:xfrm flipH="1">
            <a:off x="8025102" y="1979791"/>
            <a:ext cx="210576"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フローチャート: 処理 35">
            <a:extLst>
              <a:ext uri="{FF2B5EF4-FFF2-40B4-BE49-F238E27FC236}">
                <a16:creationId xmlns:a16="http://schemas.microsoft.com/office/drawing/2014/main" id="{2688B017-02B3-DD8F-8756-E01004EDAEED}"/>
              </a:ext>
            </a:extLst>
          </p:cNvPr>
          <p:cNvSpPr/>
          <p:nvPr/>
        </p:nvSpPr>
        <p:spPr bwMode="gray">
          <a:xfrm>
            <a:off x="7032901" y="1773218"/>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schemeClr val="tx1"/>
                </a:solidFill>
              </a:rPr>
              <a:t>スキル証明</a:t>
            </a:r>
            <a:br>
              <a:rPr kumimoji="1" lang="en-US" altLang="ja-JP" sz="1200" dirty="0">
                <a:solidFill>
                  <a:schemeClr val="tx1"/>
                </a:solidFill>
              </a:rPr>
            </a:br>
            <a:r>
              <a:rPr kumimoji="1" lang="ja-JP" altLang="en-US" sz="1200" dirty="0">
                <a:solidFill>
                  <a:schemeClr val="tx1"/>
                </a:solidFill>
              </a:rPr>
              <a:t>発行</a:t>
            </a:r>
            <a:endParaRPr kumimoji="1" lang="ja-JP"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7" name="直線コネクタ 36">
            <a:extLst>
              <a:ext uri="{FF2B5EF4-FFF2-40B4-BE49-F238E27FC236}">
                <a16:creationId xmlns:a16="http://schemas.microsoft.com/office/drawing/2014/main" id="{9D2F5F9D-94C9-F26B-5F2F-72E649D1E94D}"/>
              </a:ext>
            </a:extLst>
          </p:cNvPr>
          <p:cNvCxnSpPr>
            <a:cxnSpLocks/>
          </p:cNvCxnSpPr>
          <p:nvPr/>
        </p:nvCxnSpPr>
        <p:spPr bwMode="gray">
          <a:xfrm flipV="1">
            <a:off x="8235678" y="1490884"/>
            <a:ext cx="0" cy="488907"/>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B8EC159-8A31-BEF9-FA32-B5BB09B0ECA0}"/>
              </a:ext>
            </a:extLst>
          </p:cNvPr>
          <p:cNvCxnSpPr>
            <a:cxnSpLocks/>
          </p:cNvCxnSpPr>
          <p:nvPr/>
        </p:nvCxnSpPr>
        <p:spPr bwMode="gray">
          <a:xfrm>
            <a:off x="7536901" y="2195791"/>
            <a:ext cx="0" cy="732577"/>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4E6FAF0-8241-4A01-D158-384B2FA574A0}"/>
              </a:ext>
            </a:extLst>
          </p:cNvPr>
          <p:cNvCxnSpPr>
            <a:cxnSpLocks/>
          </p:cNvCxnSpPr>
          <p:nvPr/>
        </p:nvCxnSpPr>
        <p:spPr bwMode="gray">
          <a:xfrm>
            <a:off x="7536901" y="2928368"/>
            <a:ext cx="800744"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5EAE7E-E2B2-EB24-F594-058607209293}"/>
              </a:ext>
            </a:extLst>
          </p:cNvPr>
          <p:cNvCxnSpPr>
            <a:cxnSpLocks/>
          </p:cNvCxnSpPr>
          <p:nvPr/>
        </p:nvCxnSpPr>
        <p:spPr bwMode="gray">
          <a:xfrm>
            <a:off x="8856251" y="2971014"/>
            <a:ext cx="0" cy="90258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フローチャート: 磁気ディスク 40">
            <a:extLst>
              <a:ext uri="{FF2B5EF4-FFF2-40B4-BE49-F238E27FC236}">
                <a16:creationId xmlns:a16="http://schemas.microsoft.com/office/drawing/2014/main" id="{58B38A65-9504-FA08-301D-AA1FC543F04F}"/>
              </a:ext>
            </a:extLst>
          </p:cNvPr>
          <p:cNvSpPr/>
          <p:nvPr/>
        </p:nvSpPr>
        <p:spPr bwMode="gray">
          <a:xfrm>
            <a:off x="8348056" y="2604368"/>
            <a:ext cx="1008000" cy="648000"/>
          </a:xfrm>
          <a:prstGeom prst="flowChartMagneticDisk">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スキルマップを</a:t>
            </a:r>
            <a:br>
              <a:rPr kumimoji="1" lang="en-US" altLang="ja-JP" sz="1200" b="0" i="0" u="none" strike="noStrike" kern="1200" cap="none" spc="0" normalizeH="0" baseline="0" noProof="0" dirty="0">
                <a:ln>
                  <a:noFill/>
                </a:ln>
                <a:solidFill>
                  <a:schemeClr val="tx1"/>
                </a:solidFill>
                <a:effectLst/>
                <a:uLnTx/>
                <a:uFillTx/>
                <a:latin typeface="+mn-lt"/>
                <a:ea typeface="+mn-ea"/>
                <a:cs typeface="+mn-cs"/>
              </a:rPr>
            </a:br>
            <a:r>
              <a:rPr kumimoji="1" lang="ja-JP" altLang="en-US" sz="1200" b="0" i="0" u="none" strike="noStrike" kern="1200" cap="none" spc="0" normalizeH="0" baseline="0" noProof="0" dirty="0">
                <a:ln>
                  <a:noFill/>
                </a:ln>
                <a:solidFill>
                  <a:schemeClr val="tx1"/>
                </a:solidFill>
                <a:effectLst/>
                <a:uLnTx/>
                <a:uFillTx/>
                <a:latin typeface="+mn-lt"/>
                <a:ea typeface="+mn-ea"/>
                <a:cs typeface="+mn-cs"/>
              </a:rPr>
              <a:t>証明</a:t>
            </a:r>
          </a:p>
        </p:txBody>
      </p:sp>
      <p:cxnSp>
        <p:nvCxnSpPr>
          <p:cNvPr id="42" name="直線コネクタ 41">
            <a:extLst>
              <a:ext uri="{FF2B5EF4-FFF2-40B4-BE49-F238E27FC236}">
                <a16:creationId xmlns:a16="http://schemas.microsoft.com/office/drawing/2014/main" id="{7CB05D07-C804-3220-A25F-94B8CCA17187}"/>
              </a:ext>
            </a:extLst>
          </p:cNvPr>
          <p:cNvCxnSpPr>
            <a:cxnSpLocks/>
          </p:cNvCxnSpPr>
          <p:nvPr/>
        </p:nvCxnSpPr>
        <p:spPr bwMode="gray">
          <a:xfrm flipH="1">
            <a:off x="4137831" y="4080808"/>
            <a:ext cx="4801999"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B5617B40-5A87-EA6C-7D52-620EAD670E3C}"/>
              </a:ext>
            </a:extLst>
          </p:cNvPr>
          <p:cNvSpPr/>
          <p:nvPr/>
        </p:nvSpPr>
        <p:spPr bwMode="gray">
          <a:xfrm>
            <a:off x="8348056" y="3873600"/>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defTabSz="990564" fontAlgn="auto">
              <a:spcBef>
                <a:spcPts val="0"/>
              </a:spcBef>
              <a:spcAft>
                <a:spcPts val="0"/>
              </a:spcAft>
              <a:buSzPct val="100000"/>
            </a:pPr>
            <a:r>
              <a:rPr kumimoji="1" lang="ja-JP" altLang="en-US" sz="1200" dirty="0">
                <a:solidFill>
                  <a:prstClr val="black"/>
                </a:solidFill>
              </a:rPr>
              <a:t>証明結果</a:t>
            </a:r>
            <a:br>
              <a:rPr kumimoji="1" lang="en-US" altLang="ja-JP" sz="1200" dirty="0">
                <a:solidFill>
                  <a:prstClr val="black"/>
                </a:solidFill>
              </a:rPr>
            </a:br>
            <a:r>
              <a:rPr kumimoji="1" lang="ja-JP" altLang="en-US" sz="1200" dirty="0">
                <a:solidFill>
                  <a:prstClr val="black"/>
                </a:solidFill>
              </a:rPr>
              <a:t>送信</a:t>
            </a:r>
          </a:p>
        </p:txBody>
      </p:sp>
      <p:cxnSp>
        <p:nvCxnSpPr>
          <p:cNvPr id="44" name="直線コネクタ 43">
            <a:extLst>
              <a:ext uri="{FF2B5EF4-FFF2-40B4-BE49-F238E27FC236}">
                <a16:creationId xmlns:a16="http://schemas.microsoft.com/office/drawing/2014/main" id="{F8BB38AF-7977-69C6-9673-F847C44BB683}"/>
              </a:ext>
            </a:extLst>
          </p:cNvPr>
          <p:cNvCxnSpPr>
            <a:cxnSpLocks/>
          </p:cNvCxnSpPr>
          <p:nvPr/>
        </p:nvCxnSpPr>
        <p:spPr bwMode="gray">
          <a:xfrm>
            <a:off x="3626131" y="4182186"/>
            <a:ext cx="0" cy="66800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フローチャート: 代替処理 44">
            <a:extLst>
              <a:ext uri="{FF2B5EF4-FFF2-40B4-BE49-F238E27FC236}">
                <a16:creationId xmlns:a16="http://schemas.microsoft.com/office/drawing/2014/main" id="{5B00F184-190D-D7FA-A61C-F398EE7D176A}"/>
              </a:ext>
            </a:extLst>
          </p:cNvPr>
          <p:cNvSpPr/>
          <p:nvPr/>
        </p:nvSpPr>
        <p:spPr bwMode="gray">
          <a:xfrm>
            <a:off x="3129831" y="4850195"/>
            <a:ext cx="1008000" cy="432000"/>
          </a:xfrm>
          <a:prstGeom prst="flowChartAlternate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a:solidFill>
                  <a:prstClr val="black"/>
                </a:solidFill>
              </a:rPr>
              <a:t>終了</a:t>
            </a:r>
            <a:endParaRPr kumimoji="1" lang="ja-JP" altLang="en-US" sz="1200" b="0" i="0" u="none" strike="noStrike" kern="1200" cap="none" spc="0" normalizeH="0" baseline="0" noProof="0">
              <a:ln>
                <a:noFill/>
              </a:ln>
              <a:solidFill>
                <a:prstClr val="black"/>
              </a:solidFill>
              <a:effectLst/>
              <a:uLnTx/>
              <a:uFillTx/>
              <a:latin typeface="+mn-lt"/>
              <a:ea typeface="+mn-ea"/>
              <a:cs typeface="+mn-cs"/>
            </a:endParaRPr>
          </a:p>
        </p:txBody>
      </p:sp>
      <p:sp>
        <p:nvSpPr>
          <p:cNvPr id="46" name="フローチャート: 処理 45">
            <a:extLst>
              <a:ext uri="{FF2B5EF4-FFF2-40B4-BE49-F238E27FC236}">
                <a16:creationId xmlns:a16="http://schemas.microsoft.com/office/drawing/2014/main" id="{FC20A2AB-33B4-5296-0816-B1E843F9CD5A}"/>
              </a:ext>
            </a:extLst>
          </p:cNvPr>
          <p:cNvSpPr/>
          <p:nvPr/>
        </p:nvSpPr>
        <p:spPr bwMode="gray">
          <a:xfrm>
            <a:off x="3129831" y="3873600"/>
            <a:ext cx="1008000" cy="432000"/>
          </a:xfrm>
          <a:prstGeom prst="flowChartProcess">
            <a:avLst/>
          </a:prstGeom>
          <a:solidFill>
            <a:schemeClr val="accent1">
              <a:lumMod val="20000"/>
              <a:lumOff val="80000"/>
            </a:schemeClr>
          </a:solidFill>
          <a:ln>
            <a:solidFill>
              <a:srgbClr val="43B02A"/>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証明内容を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sp>
        <p:nvSpPr>
          <p:cNvPr id="5" name="スライド番号プレースホルダー 4">
            <a:extLst>
              <a:ext uri="{FF2B5EF4-FFF2-40B4-BE49-F238E27FC236}">
                <a16:creationId xmlns:a16="http://schemas.microsoft.com/office/drawing/2014/main" id="{224EA756-0B12-7E7A-449D-8D68AA52492C}"/>
              </a:ext>
            </a:extLst>
          </p:cNvPr>
          <p:cNvSpPr>
            <a:spLocks noGrp="1"/>
          </p:cNvSpPr>
          <p:nvPr>
            <p:ph type="sldNum" sz="quarter" idx="13"/>
          </p:nvPr>
        </p:nvSpPr>
        <p:spPr/>
        <p:txBody>
          <a:bodyPr/>
          <a:lstStyle/>
          <a:p>
            <a:fld id="{A3EB1B23-9AF8-425B-BAD7-B9FA00F18833}" type="slidenum">
              <a:rPr lang="ja-JP" altLang="en-US" smtClean="0"/>
              <a:pPr/>
              <a:t>13</a:t>
            </a:fld>
            <a:endParaRPr lang="ja-JP" altLang="en-US"/>
          </a:p>
        </p:txBody>
      </p:sp>
    </p:spTree>
    <p:extLst>
      <p:ext uri="{BB962C8B-B14F-4D97-AF65-F5344CB8AC3E}">
        <p14:creationId xmlns:p14="http://schemas.microsoft.com/office/powerpoint/2010/main" val="343908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2" y="1031214"/>
          <a:ext cx="9071999" cy="5138721"/>
        </p:xfrm>
        <a:graphic>
          <a:graphicData uri="http://schemas.openxmlformats.org/drawingml/2006/table">
            <a:tbl>
              <a:tblPr firstRow="1" bandRow="1">
                <a:tableStyleId>{5940675A-B579-460E-94D1-54222C63F5DA}</a:tableStyleId>
              </a:tblPr>
              <a:tblGrid>
                <a:gridCol w="1300378">
                  <a:extLst>
                    <a:ext uri="{9D8B030D-6E8A-4147-A177-3AD203B41FA5}">
                      <a16:colId xmlns:a16="http://schemas.microsoft.com/office/drawing/2014/main" val="1191469924"/>
                    </a:ext>
                  </a:extLst>
                </a:gridCol>
                <a:gridCol w="1291911">
                  <a:extLst>
                    <a:ext uri="{9D8B030D-6E8A-4147-A177-3AD203B41FA5}">
                      <a16:colId xmlns:a16="http://schemas.microsoft.com/office/drawing/2014/main" val="1778122972"/>
                    </a:ext>
                  </a:extLst>
                </a:gridCol>
                <a:gridCol w="1296413">
                  <a:extLst>
                    <a:ext uri="{9D8B030D-6E8A-4147-A177-3AD203B41FA5}">
                      <a16:colId xmlns:a16="http://schemas.microsoft.com/office/drawing/2014/main" val="1509163239"/>
                    </a:ext>
                  </a:extLst>
                </a:gridCol>
                <a:gridCol w="1286615">
                  <a:extLst>
                    <a:ext uri="{9D8B030D-6E8A-4147-A177-3AD203B41FA5}">
                      <a16:colId xmlns:a16="http://schemas.microsoft.com/office/drawing/2014/main" val="4173452039"/>
                    </a:ext>
                  </a:extLst>
                </a:gridCol>
                <a:gridCol w="1307039">
                  <a:extLst>
                    <a:ext uri="{9D8B030D-6E8A-4147-A177-3AD203B41FA5}">
                      <a16:colId xmlns:a16="http://schemas.microsoft.com/office/drawing/2014/main" val="925147775"/>
                    </a:ext>
                  </a:extLst>
                </a:gridCol>
                <a:gridCol w="1296827">
                  <a:extLst>
                    <a:ext uri="{9D8B030D-6E8A-4147-A177-3AD203B41FA5}">
                      <a16:colId xmlns:a16="http://schemas.microsoft.com/office/drawing/2014/main" val="3885307537"/>
                    </a:ext>
                  </a:extLst>
                </a:gridCol>
                <a:gridCol w="1292816">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仲介者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提供者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管理者</a:t>
                      </a:r>
                    </a:p>
                  </a:txBody>
                  <a:tcPr anchor="ctr">
                    <a:solidFill>
                      <a:schemeClr val="accent6"/>
                    </a:solidFill>
                  </a:tcPr>
                </a:tc>
                <a:tc>
                  <a:txBody>
                    <a:bodyPr/>
                    <a:lstStyle/>
                    <a:p>
                      <a:pPr algn="ctr"/>
                      <a:r>
                        <a:rPr kumimoji="1" lang="ja-JP" altLang="en-US" sz="1200">
                          <a:solidFill>
                            <a:schemeClr val="bg1"/>
                          </a:solidFill>
                        </a:rPr>
                        <a:t>トラスト</a:t>
                      </a:r>
                      <a:endParaRPr kumimoji="1" lang="en-US" altLang="ja-JP" sz="1200">
                        <a:solidFill>
                          <a:schemeClr val="bg1"/>
                        </a:solidFill>
                      </a:endParaRPr>
                    </a:p>
                    <a:p>
                      <a:pPr algn="ctr"/>
                      <a:r>
                        <a:rPr kumimoji="1" lang="ja-JP" altLang="en-US" sz="1200">
                          <a:solidFill>
                            <a:schemeClr val="bg1"/>
                          </a:solidFill>
                        </a:rPr>
                        <a:t>アンカー</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システム</a:t>
                      </a:r>
                    </a:p>
                  </a:txBody>
                  <a:tcPr anchor="ctr">
                    <a:solidFill>
                      <a:schemeClr val="accent6"/>
                    </a:solidFill>
                  </a:tcPr>
                </a:tc>
                <a:tc>
                  <a:txBody>
                    <a:bodyPr/>
                    <a:lstStyle/>
                    <a:p>
                      <a:pPr algn="ctr"/>
                      <a:r>
                        <a:rPr kumimoji="1" lang="ja-JP" altLang="en-US" sz="1200">
                          <a:solidFill>
                            <a:schemeClr val="bg1"/>
                          </a:solidFill>
                        </a:rPr>
                        <a:t>データトラスト</a:t>
                      </a:r>
                      <a:endParaRPr kumimoji="1" lang="en-US" altLang="ja-JP" sz="1200">
                        <a:solidFill>
                          <a:schemeClr val="bg1"/>
                        </a:solidFill>
                      </a:endParaRPr>
                    </a:p>
                    <a:p>
                      <a:pPr algn="ctr"/>
                      <a:r>
                        <a:rPr kumimoji="1" lang="ja-JP" altLang="en-US" sz="1200">
                          <a:solidFill>
                            <a:schemeClr val="bg1"/>
                          </a:solidFill>
                        </a:rPr>
                        <a:t>サービス</a:t>
                      </a:r>
                    </a:p>
                  </a:txBody>
                  <a:tcPr anchor="ctr">
                    <a:solidFill>
                      <a:schemeClr val="accent6"/>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kumimoji="1" lang="en-US" altLang="ja-JP" dirty="0"/>
              <a:t>B.</a:t>
            </a:r>
            <a:r>
              <a:rPr kumimoji="1" lang="ja-JP" altLang="en-US" dirty="0"/>
              <a:t>マッチング）（</a:t>
            </a:r>
            <a:r>
              <a:rPr kumimoji="1" lang="en-US" altLang="ja-JP" dirty="0"/>
              <a:t>1/4)</a:t>
            </a:r>
            <a:endParaRPr kumimoji="1" lang="ja-JP" altLang="en-US" dirty="0"/>
          </a:p>
        </p:txBody>
      </p:sp>
      <p:cxnSp>
        <p:nvCxnSpPr>
          <p:cNvPr id="59" name="直線コネクタ 58">
            <a:extLst>
              <a:ext uri="{FF2B5EF4-FFF2-40B4-BE49-F238E27FC236}">
                <a16:creationId xmlns:a16="http://schemas.microsoft.com/office/drawing/2014/main" id="{E8303B1F-FDD5-9066-6577-6982C2C8578E}"/>
              </a:ext>
            </a:extLst>
          </p:cNvPr>
          <p:cNvCxnSpPr>
            <a:cxnSpLocks/>
            <a:stCxn id="69" idx="3"/>
            <a:endCxn id="70" idx="2"/>
          </p:cNvCxnSpPr>
          <p:nvPr/>
        </p:nvCxnSpPr>
        <p:spPr bwMode="gray">
          <a:xfrm>
            <a:off x="1568731" y="2672618"/>
            <a:ext cx="5471062" cy="2367"/>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125D57F-37FD-3C39-F5A7-487AD11D6651}"/>
              </a:ext>
            </a:extLst>
          </p:cNvPr>
          <p:cNvCxnSpPr>
            <a:cxnSpLocks/>
          </p:cNvCxnSpPr>
          <p:nvPr/>
        </p:nvCxnSpPr>
        <p:spPr bwMode="gray">
          <a:xfrm>
            <a:off x="1063370" y="2073304"/>
            <a:ext cx="0" cy="38331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D6019C2-FBFE-F9BE-76F8-C163C0141FC4}"/>
              </a:ext>
            </a:extLst>
          </p:cNvPr>
          <p:cNvCxnSpPr>
            <a:cxnSpLocks/>
          </p:cNvCxnSpPr>
          <p:nvPr/>
        </p:nvCxnSpPr>
        <p:spPr bwMode="gray">
          <a:xfrm>
            <a:off x="7543793" y="2695924"/>
            <a:ext cx="0" cy="64112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49577806-A1D9-73D0-7E97-B1E805B23CDC}"/>
              </a:ext>
            </a:extLst>
          </p:cNvPr>
          <p:cNvCxnSpPr>
            <a:cxnSpLocks/>
          </p:cNvCxnSpPr>
          <p:nvPr/>
        </p:nvCxnSpPr>
        <p:spPr bwMode="gray">
          <a:xfrm flipH="1">
            <a:off x="2860255" y="3701769"/>
            <a:ext cx="4845470"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7DFE58C-4241-5FE5-6C05-911B5AB8A625}"/>
              </a:ext>
            </a:extLst>
          </p:cNvPr>
          <p:cNvCxnSpPr>
            <a:cxnSpLocks/>
          </p:cNvCxnSpPr>
          <p:nvPr/>
        </p:nvCxnSpPr>
        <p:spPr bwMode="gray">
          <a:xfrm>
            <a:off x="2352682" y="3788451"/>
            <a:ext cx="0" cy="64112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D35B8BA-C389-806E-20FF-E2D0866D1C11}"/>
              </a:ext>
            </a:extLst>
          </p:cNvPr>
          <p:cNvCxnSpPr>
            <a:cxnSpLocks/>
          </p:cNvCxnSpPr>
          <p:nvPr/>
        </p:nvCxnSpPr>
        <p:spPr bwMode="gray">
          <a:xfrm>
            <a:off x="2352682" y="4617707"/>
            <a:ext cx="4687111"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BF360B5C-8AA6-0BB8-7597-4789D3A61D33}"/>
              </a:ext>
            </a:extLst>
          </p:cNvPr>
          <p:cNvCxnSpPr>
            <a:cxnSpLocks/>
          </p:cNvCxnSpPr>
          <p:nvPr/>
        </p:nvCxnSpPr>
        <p:spPr bwMode="gray">
          <a:xfrm>
            <a:off x="7543793" y="4772919"/>
            <a:ext cx="0" cy="64112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F8F0AB6-460F-5782-6F93-DE23A7B5624B}"/>
              </a:ext>
            </a:extLst>
          </p:cNvPr>
          <p:cNvCxnSpPr>
            <a:cxnSpLocks/>
          </p:cNvCxnSpPr>
          <p:nvPr/>
        </p:nvCxnSpPr>
        <p:spPr bwMode="gray">
          <a:xfrm flipH="1">
            <a:off x="1568731" y="5630048"/>
            <a:ext cx="638309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5D4F7EA-7069-0C07-EA41-E09EA98CE5A7}"/>
              </a:ext>
            </a:extLst>
          </p:cNvPr>
          <p:cNvCxnSpPr>
            <a:cxnSpLocks/>
          </p:cNvCxnSpPr>
          <p:nvPr/>
        </p:nvCxnSpPr>
        <p:spPr bwMode="gray">
          <a:xfrm>
            <a:off x="1072895" y="5481248"/>
            <a:ext cx="0" cy="871567"/>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フローチャート: 代替処理 67">
            <a:extLst>
              <a:ext uri="{FF2B5EF4-FFF2-40B4-BE49-F238E27FC236}">
                <a16:creationId xmlns:a16="http://schemas.microsoft.com/office/drawing/2014/main" id="{E7197627-FA7E-F08F-FE26-B10D6B4417B9}"/>
              </a:ext>
            </a:extLst>
          </p:cNvPr>
          <p:cNvSpPr/>
          <p:nvPr/>
        </p:nvSpPr>
        <p:spPr bwMode="gray">
          <a:xfrm>
            <a:off x="560731" y="1733851"/>
            <a:ext cx="1008000" cy="432000"/>
          </a:xfrm>
          <a:prstGeom prst="flowChartAlternate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マッチング</a:t>
            </a:r>
          </a:p>
        </p:txBody>
      </p:sp>
      <p:sp>
        <p:nvSpPr>
          <p:cNvPr id="69" name="フローチャート: 処理 68">
            <a:extLst>
              <a:ext uri="{FF2B5EF4-FFF2-40B4-BE49-F238E27FC236}">
                <a16:creationId xmlns:a16="http://schemas.microsoft.com/office/drawing/2014/main" id="{54ED9482-B75D-1673-C3E6-3166C730C98C}"/>
              </a:ext>
            </a:extLst>
          </p:cNvPr>
          <p:cNvSpPr/>
          <p:nvPr/>
        </p:nvSpPr>
        <p:spPr bwMode="gray">
          <a:xfrm>
            <a:off x="560731" y="245661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要求事項を</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送信</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70" name="フローチャート: 磁気ディスク 69">
            <a:extLst>
              <a:ext uri="{FF2B5EF4-FFF2-40B4-BE49-F238E27FC236}">
                <a16:creationId xmlns:a16="http://schemas.microsoft.com/office/drawing/2014/main" id="{E4122792-184C-574C-E2FD-E2AD410113C5}"/>
              </a:ext>
            </a:extLst>
          </p:cNvPr>
          <p:cNvSpPr/>
          <p:nvPr/>
        </p:nvSpPr>
        <p:spPr bwMode="gray">
          <a:xfrm>
            <a:off x="7039793" y="2350985"/>
            <a:ext cx="1008000" cy="64800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要求事項を</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保存</a:t>
            </a:r>
          </a:p>
        </p:txBody>
      </p:sp>
      <p:sp>
        <p:nvSpPr>
          <p:cNvPr id="71" name="フローチャート: 処理 70">
            <a:extLst>
              <a:ext uri="{FF2B5EF4-FFF2-40B4-BE49-F238E27FC236}">
                <a16:creationId xmlns:a16="http://schemas.microsoft.com/office/drawing/2014/main" id="{8857F824-3B14-2393-D7FE-A37BFA74D020}"/>
              </a:ext>
            </a:extLst>
          </p:cNvPr>
          <p:cNvSpPr/>
          <p:nvPr/>
        </p:nvSpPr>
        <p:spPr bwMode="gray">
          <a:xfrm>
            <a:off x="7039793" y="3342773"/>
            <a:ext cx="1008000" cy="756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要求事項と</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スキルマップの</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マッチング</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候補選定</a:t>
            </a:r>
          </a:p>
        </p:txBody>
      </p:sp>
      <p:sp>
        <p:nvSpPr>
          <p:cNvPr id="72" name="フローチャート: 処理 71">
            <a:extLst>
              <a:ext uri="{FF2B5EF4-FFF2-40B4-BE49-F238E27FC236}">
                <a16:creationId xmlns:a16="http://schemas.microsoft.com/office/drawing/2014/main" id="{32442C8A-9D4F-E42C-FB9D-8A83F1A46592}"/>
              </a:ext>
            </a:extLst>
          </p:cNvPr>
          <p:cNvSpPr/>
          <p:nvPr/>
        </p:nvSpPr>
        <p:spPr bwMode="gray">
          <a:xfrm>
            <a:off x="1852255" y="350297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マッチング候補を</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確認</a:t>
            </a:r>
          </a:p>
        </p:txBody>
      </p:sp>
      <p:sp>
        <p:nvSpPr>
          <p:cNvPr id="73" name="フローチャート: 処理 72">
            <a:extLst>
              <a:ext uri="{FF2B5EF4-FFF2-40B4-BE49-F238E27FC236}">
                <a16:creationId xmlns:a16="http://schemas.microsoft.com/office/drawing/2014/main" id="{52E8F144-AB70-B788-2EF0-93093E507755}"/>
              </a:ext>
            </a:extLst>
          </p:cNvPr>
          <p:cNvSpPr/>
          <p:nvPr/>
        </p:nvSpPr>
        <p:spPr bwMode="gray">
          <a:xfrm>
            <a:off x="1852255" y="443994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マッチング結果を</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送信</a:t>
            </a:r>
          </a:p>
        </p:txBody>
      </p:sp>
      <p:sp>
        <p:nvSpPr>
          <p:cNvPr id="74" name="フローチャート: 磁気ディスク 73">
            <a:extLst>
              <a:ext uri="{FF2B5EF4-FFF2-40B4-BE49-F238E27FC236}">
                <a16:creationId xmlns:a16="http://schemas.microsoft.com/office/drawing/2014/main" id="{60E5C2F2-68DE-F38B-4D88-F67D423869B2}"/>
              </a:ext>
            </a:extLst>
          </p:cNvPr>
          <p:cNvSpPr/>
          <p:nvPr/>
        </p:nvSpPr>
        <p:spPr bwMode="gray">
          <a:xfrm>
            <a:off x="7039793" y="4331948"/>
            <a:ext cx="1008000" cy="64800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結果を保存</a:t>
            </a:r>
          </a:p>
        </p:txBody>
      </p:sp>
      <p:sp>
        <p:nvSpPr>
          <p:cNvPr id="75" name="フローチャート: 処理 74">
            <a:extLst>
              <a:ext uri="{FF2B5EF4-FFF2-40B4-BE49-F238E27FC236}">
                <a16:creationId xmlns:a16="http://schemas.microsoft.com/office/drawing/2014/main" id="{37553F22-67CB-0DF8-45BF-FD340D003307}"/>
              </a:ext>
            </a:extLst>
          </p:cNvPr>
          <p:cNvSpPr/>
          <p:nvPr/>
        </p:nvSpPr>
        <p:spPr bwMode="gray">
          <a:xfrm>
            <a:off x="7039793" y="541404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マッチング結果を</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送信</a:t>
            </a:r>
          </a:p>
        </p:txBody>
      </p:sp>
      <p:sp>
        <p:nvSpPr>
          <p:cNvPr id="76" name="フローチャート: 処理 75">
            <a:extLst>
              <a:ext uri="{FF2B5EF4-FFF2-40B4-BE49-F238E27FC236}">
                <a16:creationId xmlns:a16="http://schemas.microsoft.com/office/drawing/2014/main" id="{166DACF8-9C68-890D-DD97-96623E642C5E}"/>
              </a:ext>
            </a:extLst>
          </p:cNvPr>
          <p:cNvSpPr/>
          <p:nvPr/>
        </p:nvSpPr>
        <p:spPr bwMode="gray">
          <a:xfrm>
            <a:off x="562431" y="541404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マッチング結果</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を確認</a:t>
            </a:r>
          </a:p>
        </p:txBody>
      </p:sp>
      <p:sp>
        <p:nvSpPr>
          <p:cNvPr id="4" name="スライド番号プレースホルダー 3">
            <a:extLst>
              <a:ext uri="{FF2B5EF4-FFF2-40B4-BE49-F238E27FC236}">
                <a16:creationId xmlns:a16="http://schemas.microsoft.com/office/drawing/2014/main" id="{388C2BA7-C59C-5CF8-4640-B30602D9F21B}"/>
              </a:ext>
            </a:extLst>
          </p:cNvPr>
          <p:cNvSpPr>
            <a:spLocks noGrp="1"/>
          </p:cNvSpPr>
          <p:nvPr>
            <p:ph type="sldNum" sz="quarter" idx="13"/>
          </p:nvPr>
        </p:nvSpPr>
        <p:spPr/>
        <p:txBody>
          <a:bodyPr/>
          <a:lstStyle/>
          <a:p>
            <a:fld id="{A3EB1B23-9AF8-425B-BAD7-B9FA00F18833}" type="slidenum">
              <a:rPr lang="ja-JP" altLang="en-US" smtClean="0"/>
              <a:pPr/>
              <a:t>14</a:t>
            </a:fld>
            <a:endParaRPr lang="ja-JP" altLang="en-US"/>
          </a:p>
        </p:txBody>
      </p:sp>
    </p:spTree>
    <p:extLst>
      <p:ext uri="{BB962C8B-B14F-4D97-AF65-F5344CB8AC3E}">
        <p14:creationId xmlns:p14="http://schemas.microsoft.com/office/powerpoint/2010/main" val="421254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2" y="1031214"/>
          <a:ext cx="9071999" cy="5138721"/>
        </p:xfrm>
        <a:graphic>
          <a:graphicData uri="http://schemas.openxmlformats.org/drawingml/2006/table">
            <a:tbl>
              <a:tblPr firstRow="1" bandRow="1">
                <a:tableStyleId>{5940675A-B579-460E-94D1-54222C63F5DA}</a:tableStyleId>
              </a:tblPr>
              <a:tblGrid>
                <a:gridCol w="1300378">
                  <a:extLst>
                    <a:ext uri="{9D8B030D-6E8A-4147-A177-3AD203B41FA5}">
                      <a16:colId xmlns:a16="http://schemas.microsoft.com/office/drawing/2014/main" val="1191469924"/>
                    </a:ext>
                  </a:extLst>
                </a:gridCol>
                <a:gridCol w="1291911">
                  <a:extLst>
                    <a:ext uri="{9D8B030D-6E8A-4147-A177-3AD203B41FA5}">
                      <a16:colId xmlns:a16="http://schemas.microsoft.com/office/drawing/2014/main" val="1778122972"/>
                    </a:ext>
                  </a:extLst>
                </a:gridCol>
                <a:gridCol w="1296413">
                  <a:extLst>
                    <a:ext uri="{9D8B030D-6E8A-4147-A177-3AD203B41FA5}">
                      <a16:colId xmlns:a16="http://schemas.microsoft.com/office/drawing/2014/main" val="1509163239"/>
                    </a:ext>
                  </a:extLst>
                </a:gridCol>
                <a:gridCol w="1286615">
                  <a:extLst>
                    <a:ext uri="{9D8B030D-6E8A-4147-A177-3AD203B41FA5}">
                      <a16:colId xmlns:a16="http://schemas.microsoft.com/office/drawing/2014/main" val="4173452039"/>
                    </a:ext>
                  </a:extLst>
                </a:gridCol>
                <a:gridCol w="1307039">
                  <a:extLst>
                    <a:ext uri="{9D8B030D-6E8A-4147-A177-3AD203B41FA5}">
                      <a16:colId xmlns:a16="http://schemas.microsoft.com/office/drawing/2014/main" val="925147775"/>
                    </a:ext>
                  </a:extLst>
                </a:gridCol>
                <a:gridCol w="1296827">
                  <a:extLst>
                    <a:ext uri="{9D8B030D-6E8A-4147-A177-3AD203B41FA5}">
                      <a16:colId xmlns:a16="http://schemas.microsoft.com/office/drawing/2014/main" val="3885307537"/>
                    </a:ext>
                  </a:extLst>
                </a:gridCol>
                <a:gridCol w="1292816">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仲介者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提供者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管理者</a:t>
                      </a:r>
                    </a:p>
                  </a:txBody>
                  <a:tcPr anchor="ctr">
                    <a:solidFill>
                      <a:schemeClr val="accent6"/>
                    </a:solidFill>
                  </a:tcPr>
                </a:tc>
                <a:tc>
                  <a:txBody>
                    <a:bodyPr/>
                    <a:lstStyle/>
                    <a:p>
                      <a:pPr algn="ctr"/>
                      <a:r>
                        <a:rPr kumimoji="1" lang="ja-JP" altLang="en-US" sz="1200">
                          <a:solidFill>
                            <a:schemeClr val="bg1"/>
                          </a:solidFill>
                        </a:rPr>
                        <a:t>トラスト</a:t>
                      </a:r>
                      <a:endParaRPr kumimoji="1" lang="en-US" altLang="ja-JP" sz="1200">
                        <a:solidFill>
                          <a:schemeClr val="bg1"/>
                        </a:solidFill>
                      </a:endParaRPr>
                    </a:p>
                    <a:p>
                      <a:pPr algn="ctr"/>
                      <a:r>
                        <a:rPr kumimoji="1" lang="ja-JP" altLang="en-US" sz="1200">
                          <a:solidFill>
                            <a:schemeClr val="bg1"/>
                          </a:solidFill>
                        </a:rPr>
                        <a:t>アンカー</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システム</a:t>
                      </a:r>
                    </a:p>
                  </a:txBody>
                  <a:tcPr anchor="ctr">
                    <a:solidFill>
                      <a:schemeClr val="accent6"/>
                    </a:solidFill>
                  </a:tcPr>
                </a:tc>
                <a:tc>
                  <a:txBody>
                    <a:bodyPr/>
                    <a:lstStyle/>
                    <a:p>
                      <a:pPr algn="ctr"/>
                      <a:r>
                        <a:rPr kumimoji="1" lang="ja-JP" altLang="en-US" sz="1200">
                          <a:solidFill>
                            <a:schemeClr val="bg1"/>
                          </a:solidFill>
                        </a:rPr>
                        <a:t>データトラスト</a:t>
                      </a:r>
                      <a:endParaRPr kumimoji="1" lang="en-US" altLang="ja-JP" sz="1200">
                        <a:solidFill>
                          <a:schemeClr val="bg1"/>
                        </a:solidFill>
                      </a:endParaRPr>
                    </a:p>
                    <a:p>
                      <a:pPr algn="ctr"/>
                      <a:r>
                        <a:rPr kumimoji="1" lang="ja-JP" altLang="en-US" sz="1200">
                          <a:solidFill>
                            <a:schemeClr val="bg1"/>
                          </a:solidFill>
                        </a:rPr>
                        <a:t>サービス</a:t>
                      </a:r>
                    </a:p>
                  </a:txBody>
                  <a:tcPr anchor="ctr">
                    <a:solidFill>
                      <a:schemeClr val="accent6"/>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kumimoji="1" lang="en-US" altLang="ja-JP" dirty="0"/>
              <a:t>B.</a:t>
            </a:r>
            <a:r>
              <a:rPr kumimoji="1" lang="ja-JP" altLang="en-US" dirty="0"/>
              <a:t>マッチング）（</a:t>
            </a:r>
            <a:r>
              <a:rPr kumimoji="1" lang="en-US" altLang="ja-JP" dirty="0"/>
              <a:t>2/4)</a:t>
            </a:r>
            <a:endParaRPr kumimoji="1" lang="ja-JP" altLang="en-US" dirty="0"/>
          </a:p>
        </p:txBody>
      </p:sp>
      <p:cxnSp>
        <p:nvCxnSpPr>
          <p:cNvPr id="39" name="直線コネクタ 38">
            <a:extLst>
              <a:ext uri="{FF2B5EF4-FFF2-40B4-BE49-F238E27FC236}">
                <a16:creationId xmlns:a16="http://schemas.microsoft.com/office/drawing/2014/main" id="{92CDA4CD-9633-A30A-4356-B181226715AA}"/>
              </a:ext>
            </a:extLst>
          </p:cNvPr>
          <p:cNvCxnSpPr>
            <a:cxnSpLocks/>
          </p:cNvCxnSpPr>
          <p:nvPr/>
        </p:nvCxnSpPr>
        <p:spPr bwMode="gray">
          <a:xfrm>
            <a:off x="1061788" y="1515441"/>
            <a:ext cx="0" cy="29260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17CD779-61C4-C8C3-D333-0047FC938C5C}"/>
              </a:ext>
            </a:extLst>
          </p:cNvPr>
          <p:cNvCxnSpPr>
            <a:cxnSpLocks/>
          </p:cNvCxnSpPr>
          <p:nvPr/>
        </p:nvCxnSpPr>
        <p:spPr bwMode="gray">
          <a:xfrm>
            <a:off x="1056913" y="2221637"/>
            <a:ext cx="0" cy="726432"/>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B343429-05E2-99A6-0ECE-9249C30C8909}"/>
              </a:ext>
            </a:extLst>
          </p:cNvPr>
          <p:cNvCxnSpPr>
            <a:cxnSpLocks/>
          </p:cNvCxnSpPr>
          <p:nvPr/>
        </p:nvCxnSpPr>
        <p:spPr bwMode="gray">
          <a:xfrm>
            <a:off x="1065077" y="4212563"/>
            <a:ext cx="3374398"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E22B06B-8DC5-4EBC-69F5-D8C0115832D9}"/>
              </a:ext>
            </a:extLst>
          </p:cNvPr>
          <p:cNvCxnSpPr>
            <a:cxnSpLocks/>
          </p:cNvCxnSpPr>
          <p:nvPr/>
        </p:nvCxnSpPr>
        <p:spPr bwMode="gray">
          <a:xfrm>
            <a:off x="1065077" y="4058688"/>
            <a:ext cx="0" cy="153875"/>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F66A71A-2BC3-C0E4-E177-369A659F9B45}"/>
              </a:ext>
            </a:extLst>
          </p:cNvPr>
          <p:cNvCxnSpPr>
            <a:cxnSpLocks/>
          </p:cNvCxnSpPr>
          <p:nvPr/>
        </p:nvCxnSpPr>
        <p:spPr bwMode="gray">
          <a:xfrm>
            <a:off x="4945361" y="4212563"/>
            <a:ext cx="0" cy="597413"/>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7CC73B2-0C03-9747-66B1-BA8BEF656A60}"/>
              </a:ext>
            </a:extLst>
          </p:cNvPr>
          <p:cNvCxnSpPr>
            <a:cxnSpLocks/>
          </p:cNvCxnSpPr>
          <p:nvPr/>
        </p:nvCxnSpPr>
        <p:spPr bwMode="gray">
          <a:xfrm>
            <a:off x="4953000" y="5029434"/>
            <a:ext cx="208178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69C4737-75D1-1F2D-931E-E07A3785A1A3}"/>
              </a:ext>
            </a:extLst>
          </p:cNvPr>
          <p:cNvCxnSpPr>
            <a:cxnSpLocks/>
          </p:cNvCxnSpPr>
          <p:nvPr/>
        </p:nvCxnSpPr>
        <p:spPr bwMode="gray">
          <a:xfrm>
            <a:off x="7549309" y="5029434"/>
            <a:ext cx="0" cy="597413"/>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77AF0A-8BB4-3405-B01D-65609FA56987}"/>
              </a:ext>
            </a:extLst>
          </p:cNvPr>
          <p:cNvCxnSpPr>
            <a:cxnSpLocks/>
          </p:cNvCxnSpPr>
          <p:nvPr/>
        </p:nvCxnSpPr>
        <p:spPr bwMode="gray">
          <a:xfrm>
            <a:off x="7549309" y="6074089"/>
            <a:ext cx="0" cy="278726"/>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5E88B1D-F1EB-3C78-CB33-256E13C66D86}"/>
              </a:ext>
            </a:extLst>
          </p:cNvPr>
          <p:cNvCxnSpPr>
            <a:cxnSpLocks/>
          </p:cNvCxnSpPr>
          <p:nvPr/>
        </p:nvCxnSpPr>
        <p:spPr bwMode="gray">
          <a:xfrm>
            <a:off x="1761763" y="2207755"/>
            <a:ext cx="0" cy="1644426"/>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BABDFA8-6F5E-72FC-41B9-EB1D8445A036}"/>
              </a:ext>
            </a:extLst>
          </p:cNvPr>
          <p:cNvCxnSpPr>
            <a:cxnSpLocks/>
            <a:endCxn id="51" idx="3"/>
          </p:cNvCxnSpPr>
          <p:nvPr/>
        </p:nvCxnSpPr>
        <p:spPr bwMode="gray">
          <a:xfrm flipH="1">
            <a:off x="1316426" y="2211594"/>
            <a:ext cx="199150"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11908B6-3D7F-15A5-DA08-84BDF938E50E}"/>
              </a:ext>
            </a:extLst>
          </p:cNvPr>
          <p:cNvCxnSpPr>
            <a:cxnSpLocks/>
          </p:cNvCxnSpPr>
          <p:nvPr/>
        </p:nvCxnSpPr>
        <p:spPr bwMode="gray">
          <a:xfrm flipH="1">
            <a:off x="1561088" y="3852181"/>
            <a:ext cx="20067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フローチャート: 判断 50">
            <a:extLst>
              <a:ext uri="{FF2B5EF4-FFF2-40B4-BE49-F238E27FC236}">
                <a16:creationId xmlns:a16="http://schemas.microsoft.com/office/drawing/2014/main" id="{430CDD99-8BC0-3AD0-7A02-71E19AF63C1F}"/>
              </a:ext>
            </a:extLst>
          </p:cNvPr>
          <p:cNvSpPr/>
          <p:nvPr/>
        </p:nvSpPr>
        <p:spPr bwMode="gray">
          <a:xfrm>
            <a:off x="554613" y="1808046"/>
            <a:ext cx="1008000" cy="807095"/>
          </a:xfrm>
          <a:prstGeom prst="flowChartDecision">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100" b="0" i="0" u="none" strike="noStrike" kern="1200" cap="none" spc="0" normalizeH="0" baseline="0" noProof="0" dirty="0">
                <a:ln>
                  <a:noFill/>
                </a:ln>
                <a:solidFill>
                  <a:prstClr val="black"/>
                </a:solidFill>
                <a:effectLst/>
                <a:uLnTx/>
                <a:uFillTx/>
                <a:latin typeface="+mn-lt"/>
                <a:ea typeface="+mn-ea"/>
                <a:cs typeface="+mn-cs"/>
              </a:rPr>
              <a:t>要求に</a:t>
            </a:r>
            <a:endParaRPr kumimoji="1" lang="en-US" altLang="ja-JP"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100" b="0" i="0" u="none" strike="noStrike" kern="1200" cap="none" spc="0" normalizeH="0" baseline="0" noProof="0" dirty="0">
                <a:ln>
                  <a:noFill/>
                </a:ln>
                <a:solidFill>
                  <a:prstClr val="black"/>
                </a:solidFill>
                <a:effectLst/>
                <a:uLnTx/>
                <a:uFillTx/>
                <a:latin typeface="+mn-lt"/>
                <a:ea typeface="+mn-ea"/>
                <a:cs typeface="+mn-cs"/>
              </a:rPr>
              <a:t>合致する候補</a:t>
            </a:r>
            <a:br>
              <a:rPr kumimoji="1" lang="en-US" altLang="ja-JP" sz="1100" b="0" i="0" u="none" strike="noStrike" kern="1200" cap="none" spc="0" normalizeH="0" baseline="0" noProof="0" dirty="0">
                <a:ln>
                  <a:noFill/>
                </a:ln>
                <a:solidFill>
                  <a:prstClr val="black"/>
                </a:solidFill>
                <a:effectLst/>
                <a:uLnTx/>
                <a:uFillTx/>
                <a:latin typeface="+mn-lt"/>
                <a:ea typeface="+mn-ea"/>
                <a:cs typeface="+mn-cs"/>
              </a:rPr>
            </a:br>
            <a:r>
              <a:rPr kumimoji="1" lang="ja-JP" altLang="en-US" sz="1100" b="0" i="0" u="none" strike="noStrike" kern="1200" cap="none" spc="0" normalizeH="0" baseline="0" noProof="0" dirty="0">
                <a:ln>
                  <a:noFill/>
                </a:ln>
                <a:solidFill>
                  <a:prstClr val="black"/>
                </a:solidFill>
                <a:effectLst/>
                <a:uLnTx/>
                <a:uFillTx/>
                <a:latin typeface="+mn-lt"/>
                <a:ea typeface="+mn-ea"/>
                <a:cs typeface="+mn-cs"/>
              </a:rPr>
              <a:t>の有無</a:t>
            </a:r>
          </a:p>
        </p:txBody>
      </p:sp>
      <p:sp>
        <p:nvSpPr>
          <p:cNvPr id="52" name="フローチャート: 代替処理 51">
            <a:extLst>
              <a:ext uri="{FF2B5EF4-FFF2-40B4-BE49-F238E27FC236}">
                <a16:creationId xmlns:a16="http://schemas.microsoft.com/office/drawing/2014/main" id="{3917CDB2-5E14-18C4-C301-062499896A25}"/>
              </a:ext>
            </a:extLst>
          </p:cNvPr>
          <p:cNvSpPr/>
          <p:nvPr/>
        </p:nvSpPr>
        <p:spPr bwMode="gray">
          <a:xfrm>
            <a:off x="554613" y="2948069"/>
            <a:ext cx="1008000" cy="432000"/>
          </a:xfrm>
          <a:prstGeom prst="flowChartAlternate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a:solidFill>
                  <a:prstClr val="black"/>
                </a:solidFill>
              </a:rPr>
              <a:t>終了</a:t>
            </a:r>
            <a:endParaRPr kumimoji="1" lang="ja-JP" altLang="en-US" sz="1200" b="0" i="0" u="none" strike="noStrike" kern="1200" cap="none" spc="0" normalizeH="0" baseline="0" noProof="0">
              <a:ln>
                <a:noFill/>
              </a:ln>
              <a:solidFill>
                <a:prstClr val="black"/>
              </a:solidFill>
              <a:effectLst/>
              <a:uLnTx/>
              <a:uFillTx/>
              <a:latin typeface="+mn-lt"/>
              <a:ea typeface="+mn-ea"/>
              <a:cs typeface="+mn-cs"/>
            </a:endParaRPr>
          </a:p>
        </p:txBody>
      </p:sp>
      <p:sp>
        <p:nvSpPr>
          <p:cNvPr id="53" name="フローチャート: 処理 52">
            <a:extLst>
              <a:ext uri="{FF2B5EF4-FFF2-40B4-BE49-F238E27FC236}">
                <a16:creationId xmlns:a16="http://schemas.microsoft.com/office/drawing/2014/main" id="{5018930A-6DE0-FC21-098E-1FC74ED2515C}"/>
              </a:ext>
            </a:extLst>
          </p:cNvPr>
          <p:cNvSpPr/>
          <p:nvPr/>
        </p:nvSpPr>
        <p:spPr bwMode="gray">
          <a:xfrm>
            <a:off x="554613" y="362668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マッチング依頼</a:t>
            </a:r>
          </a:p>
        </p:txBody>
      </p:sp>
      <p:sp>
        <p:nvSpPr>
          <p:cNvPr id="54" name="フローチャート: 処理 53">
            <a:extLst>
              <a:ext uri="{FF2B5EF4-FFF2-40B4-BE49-F238E27FC236}">
                <a16:creationId xmlns:a16="http://schemas.microsoft.com/office/drawing/2014/main" id="{D9B10AE1-FE17-F0C6-2559-C0412608F808}"/>
              </a:ext>
            </a:extLst>
          </p:cNvPr>
          <p:cNvSpPr/>
          <p:nvPr/>
        </p:nvSpPr>
        <p:spPr bwMode="gray">
          <a:xfrm>
            <a:off x="4439475" y="4006207"/>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マッチング依頼を</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確認</a:t>
            </a:r>
          </a:p>
        </p:txBody>
      </p:sp>
      <p:sp>
        <p:nvSpPr>
          <p:cNvPr id="55" name="フローチャート: 処理 54">
            <a:extLst>
              <a:ext uri="{FF2B5EF4-FFF2-40B4-BE49-F238E27FC236}">
                <a16:creationId xmlns:a16="http://schemas.microsoft.com/office/drawing/2014/main" id="{14F84DA0-81E0-2452-A313-84A5B2150543}"/>
              </a:ext>
            </a:extLst>
          </p:cNvPr>
          <p:cNvSpPr/>
          <p:nvPr/>
        </p:nvSpPr>
        <p:spPr bwMode="gray">
          <a:xfrm>
            <a:off x="4439475" y="4809976"/>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結果を送信</a:t>
            </a:r>
          </a:p>
        </p:txBody>
      </p:sp>
      <p:sp>
        <p:nvSpPr>
          <p:cNvPr id="56" name="フローチャート: 磁気ディスク 55">
            <a:extLst>
              <a:ext uri="{FF2B5EF4-FFF2-40B4-BE49-F238E27FC236}">
                <a16:creationId xmlns:a16="http://schemas.microsoft.com/office/drawing/2014/main" id="{EFBF0113-15BB-D50B-3A65-43C6918AC8A9}"/>
              </a:ext>
            </a:extLst>
          </p:cNvPr>
          <p:cNvSpPr/>
          <p:nvPr/>
        </p:nvSpPr>
        <p:spPr bwMode="gray">
          <a:xfrm>
            <a:off x="7034785" y="4680141"/>
            <a:ext cx="1008000" cy="64800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結果を保存</a:t>
            </a:r>
          </a:p>
        </p:txBody>
      </p:sp>
      <p:sp>
        <p:nvSpPr>
          <p:cNvPr id="57" name="フローチャート: 処理 56">
            <a:extLst>
              <a:ext uri="{FF2B5EF4-FFF2-40B4-BE49-F238E27FC236}">
                <a16:creationId xmlns:a16="http://schemas.microsoft.com/office/drawing/2014/main" id="{006FD707-CEF0-D99D-87F2-13C5A20D50BD}"/>
              </a:ext>
            </a:extLst>
          </p:cNvPr>
          <p:cNvSpPr/>
          <p:nvPr/>
        </p:nvSpPr>
        <p:spPr bwMode="gray">
          <a:xfrm>
            <a:off x="7042600" y="5642089"/>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結果を送信</a:t>
            </a:r>
          </a:p>
        </p:txBody>
      </p:sp>
      <p:sp>
        <p:nvSpPr>
          <p:cNvPr id="58" name="フローチャート: 処理 57">
            <a:extLst>
              <a:ext uri="{FF2B5EF4-FFF2-40B4-BE49-F238E27FC236}">
                <a16:creationId xmlns:a16="http://schemas.microsoft.com/office/drawing/2014/main" id="{AA8411FA-0850-8020-D26C-8D70ECB13CE1}"/>
              </a:ext>
            </a:extLst>
          </p:cNvPr>
          <p:cNvSpPr/>
          <p:nvPr/>
        </p:nvSpPr>
        <p:spPr bwMode="gray">
          <a:xfrm>
            <a:off x="1499951" y="2220127"/>
            <a:ext cx="281095"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a:solidFill>
                  <a:prstClr val="black"/>
                </a:solidFill>
                <a:latin typeface="+mn-lt"/>
                <a:cs typeface="+mn-cs"/>
              </a:rPr>
              <a:t>有り</a:t>
            </a:r>
            <a:endParaRPr kumimoji="1" lang="ja-JP" altLang="en-US" sz="1000" b="0" i="0" u="none" strike="noStrike" kern="1200" cap="none" spc="0" normalizeH="0" baseline="0" noProof="0">
              <a:ln>
                <a:noFill/>
              </a:ln>
              <a:solidFill>
                <a:prstClr val="black"/>
              </a:solidFill>
              <a:effectLst/>
              <a:uLnTx/>
              <a:uFillTx/>
              <a:latin typeface="+mn-lt"/>
              <a:ea typeface="+mn-ea"/>
              <a:cs typeface="+mn-cs"/>
            </a:endParaRPr>
          </a:p>
        </p:txBody>
      </p:sp>
      <p:sp>
        <p:nvSpPr>
          <p:cNvPr id="59" name="フローチャート: 処理 58">
            <a:extLst>
              <a:ext uri="{FF2B5EF4-FFF2-40B4-BE49-F238E27FC236}">
                <a16:creationId xmlns:a16="http://schemas.microsoft.com/office/drawing/2014/main" id="{79611A57-1BD9-5DF3-A7D2-09D2DEDE2852}"/>
              </a:ext>
            </a:extLst>
          </p:cNvPr>
          <p:cNvSpPr/>
          <p:nvPr/>
        </p:nvSpPr>
        <p:spPr bwMode="gray">
          <a:xfrm>
            <a:off x="746020" y="2566598"/>
            <a:ext cx="293918"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a:solidFill>
                  <a:prstClr val="black"/>
                </a:solidFill>
                <a:latin typeface="+mn-lt"/>
                <a:cs typeface="+mn-cs"/>
              </a:rPr>
              <a:t>無し</a:t>
            </a:r>
            <a:endParaRPr kumimoji="1" lang="ja-JP" altLang="en-US" sz="1000" b="0" i="0" u="none" strike="noStrike" kern="1200" cap="none" spc="0" normalizeH="0" baseline="0" noProof="0">
              <a:ln>
                <a:noFill/>
              </a:ln>
              <a:solidFill>
                <a:prstClr val="black"/>
              </a:solidFill>
              <a:effectLst/>
              <a:uLnTx/>
              <a:uFillTx/>
              <a:latin typeface="+mn-lt"/>
              <a:ea typeface="+mn-ea"/>
              <a:cs typeface="+mn-cs"/>
            </a:endParaRPr>
          </a:p>
        </p:txBody>
      </p:sp>
      <p:cxnSp>
        <p:nvCxnSpPr>
          <p:cNvPr id="60" name="直線コネクタ 59">
            <a:extLst>
              <a:ext uri="{FF2B5EF4-FFF2-40B4-BE49-F238E27FC236}">
                <a16:creationId xmlns:a16="http://schemas.microsoft.com/office/drawing/2014/main" id="{43FC91F4-96A7-43DE-CDD8-51E058F7FC86}"/>
              </a:ext>
            </a:extLst>
          </p:cNvPr>
          <p:cNvCxnSpPr>
            <a:cxnSpLocks/>
          </p:cNvCxnSpPr>
          <p:nvPr/>
        </p:nvCxnSpPr>
        <p:spPr bwMode="gray">
          <a:xfrm flipH="1">
            <a:off x="1573104" y="2211594"/>
            <a:ext cx="199150"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10176D13-76FD-C972-28B2-99F074F1E4DB}"/>
              </a:ext>
            </a:extLst>
          </p:cNvPr>
          <p:cNvSpPr>
            <a:spLocks noGrp="1"/>
          </p:cNvSpPr>
          <p:nvPr>
            <p:ph type="sldNum" sz="quarter" idx="13"/>
          </p:nvPr>
        </p:nvSpPr>
        <p:spPr/>
        <p:txBody>
          <a:bodyPr/>
          <a:lstStyle/>
          <a:p>
            <a:fld id="{A3EB1B23-9AF8-425B-BAD7-B9FA00F18833}" type="slidenum">
              <a:rPr lang="ja-JP" altLang="en-US" smtClean="0"/>
              <a:pPr/>
              <a:t>15</a:t>
            </a:fld>
            <a:endParaRPr lang="ja-JP" altLang="en-US"/>
          </a:p>
        </p:txBody>
      </p:sp>
    </p:spTree>
    <p:extLst>
      <p:ext uri="{BB962C8B-B14F-4D97-AF65-F5344CB8AC3E}">
        <p14:creationId xmlns:p14="http://schemas.microsoft.com/office/powerpoint/2010/main" val="88621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2" y="1031214"/>
          <a:ext cx="9071999" cy="5138721"/>
        </p:xfrm>
        <a:graphic>
          <a:graphicData uri="http://schemas.openxmlformats.org/drawingml/2006/table">
            <a:tbl>
              <a:tblPr firstRow="1" bandRow="1">
                <a:tableStyleId>{5940675A-B579-460E-94D1-54222C63F5DA}</a:tableStyleId>
              </a:tblPr>
              <a:tblGrid>
                <a:gridCol w="1300378">
                  <a:extLst>
                    <a:ext uri="{9D8B030D-6E8A-4147-A177-3AD203B41FA5}">
                      <a16:colId xmlns:a16="http://schemas.microsoft.com/office/drawing/2014/main" val="1191469924"/>
                    </a:ext>
                  </a:extLst>
                </a:gridCol>
                <a:gridCol w="1291911">
                  <a:extLst>
                    <a:ext uri="{9D8B030D-6E8A-4147-A177-3AD203B41FA5}">
                      <a16:colId xmlns:a16="http://schemas.microsoft.com/office/drawing/2014/main" val="1778122972"/>
                    </a:ext>
                  </a:extLst>
                </a:gridCol>
                <a:gridCol w="1296413">
                  <a:extLst>
                    <a:ext uri="{9D8B030D-6E8A-4147-A177-3AD203B41FA5}">
                      <a16:colId xmlns:a16="http://schemas.microsoft.com/office/drawing/2014/main" val="1509163239"/>
                    </a:ext>
                  </a:extLst>
                </a:gridCol>
                <a:gridCol w="1286615">
                  <a:extLst>
                    <a:ext uri="{9D8B030D-6E8A-4147-A177-3AD203B41FA5}">
                      <a16:colId xmlns:a16="http://schemas.microsoft.com/office/drawing/2014/main" val="4173452039"/>
                    </a:ext>
                  </a:extLst>
                </a:gridCol>
                <a:gridCol w="1307039">
                  <a:extLst>
                    <a:ext uri="{9D8B030D-6E8A-4147-A177-3AD203B41FA5}">
                      <a16:colId xmlns:a16="http://schemas.microsoft.com/office/drawing/2014/main" val="925147775"/>
                    </a:ext>
                  </a:extLst>
                </a:gridCol>
                <a:gridCol w="1296827">
                  <a:extLst>
                    <a:ext uri="{9D8B030D-6E8A-4147-A177-3AD203B41FA5}">
                      <a16:colId xmlns:a16="http://schemas.microsoft.com/office/drawing/2014/main" val="3885307537"/>
                    </a:ext>
                  </a:extLst>
                </a:gridCol>
                <a:gridCol w="1292816">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仲介者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提供者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管理者</a:t>
                      </a:r>
                    </a:p>
                  </a:txBody>
                  <a:tcPr anchor="ctr">
                    <a:solidFill>
                      <a:schemeClr val="accent6"/>
                    </a:solidFill>
                  </a:tcPr>
                </a:tc>
                <a:tc>
                  <a:txBody>
                    <a:bodyPr/>
                    <a:lstStyle/>
                    <a:p>
                      <a:pPr algn="ctr"/>
                      <a:r>
                        <a:rPr kumimoji="1" lang="ja-JP" altLang="en-US" sz="1200">
                          <a:solidFill>
                            <a:schemeClr val="bg1"/>
                          </a:solidFill>
                        </a:rPr>
                        <a:t>トラスト</a:t>
                      </a:r>
                      <a:endParaRPr kumimoji="1" lang="en-US" altLang="ja-JP" sz="1200">
                        <a:solidFill>
                          <a:schemeClr val="bg1"/>
                        </a:solidFill>
                      </a:endParaRPr>
                    </a:p>
                    <a:p>
                      <a:pPr algn="ctr"/>
                      <a:r>
                        <a:rPr kumimoji="1" lang="ja-JP" altLang="en-US" sz="1200">
                          <a:solidFill>
                            <a:schemeClr val="bg1"/>
                          </a:solidFill>
                        </a:rPr>
                        <a:t>アンカー</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システム</a:t>
                      </a:r>
                    </a:p>
                  </a:txBody>
                  <a:tcPr anchor="ctr">
                    <a:solidFill>
                      <a:schemeClr val="accent6"/>
                    </a:solidFill>
                  </a:tcPr>
                </a:tc>
                <a:tc>
                  <a:txBody>
                    <a:bodyPr/>
                    <a:lstStyle/>
                    <a:p>
                      <a:pPr algn="ctr"/>
                      <a:r>
                        <a:rPr kumimoji="1" lang="ja-JP" altLang="en-US" sz="1200">
                          <a:solidFill>
                            <a:schemeClr val="bg1"/>
                          </a:solidFill>
                        </a:rPr>
                        <a:t>データトラスト</a:t>
                      </a:r>
                      <a:endParaRPr kumimoji="1" lang="en-US" altLang="ja-JP" sz="1200">
                        <a:solidFill>
                          <a:schemeClr val="bg1"/>
                        </a:solidFill>
                      </a:endParaRPr>
                    </a:p>
                    <a:p>
                      <a:pPr algn="ctr"/>
                      <a:r>
                        <a:rPr kumimoji="1" lang="ja-JP" altLang="en-US" sz="1200">
                          <a:solidFill>
                            <a:schemeClr val="bg1"/>
                          </a:solidFill>
                        </a:rPr>
                        <a:t>サービス</a:t>
                      </a:r>
                    </a:p>
                  </a:txBody>
                  <a:tcPr anchor="ctr">
                    <a:solidFill>
                      <a:schemeClr val="accent6"/>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kumimoji="1" lang="en-US" altLang="ja-JP" dirty="0"/>
              <a:t>B.</a:t>
            </a:r>
            <a:r>
              <a:rPr kumimoji="1" lang="ja-JP" altLang="en-US" dirty="0"/>
              <a:t>マッチング）（</a:t>
            </a:r>
            <a:r>
              <a:rPr kumimoji="1" lang="en-US" altLang="ja-JP" dirty="0"/>
              <a:t>3/4)</a:t>
            </a:r>
            <a:endParaRPr kumimoji="1" lang="ja-JP" altLang="en-US" dirty="0"/>
          </a:p>
        </p:txBody>
      </p:sp>
      <p:cxnSp>
        <p:nvCxnSpPr>
          <p:cNvPr id="43" name="直線コネクタ 42">
            <a:extLst>
              <a:ext uri="{FF2B5EF4-FFF2-40B4-BE49-F238E27FC236}">
                <a16:creationId xmlns:a16="http://schemas.microsoft.com/office/drawing/2014/main" id="{1648DC6E-349B-83B5-9B9B-A59AD37BEF27}"/>
              </a:ext>
            </a:extLst>
          </p:cNvPr>
          <p:cNvCxnSpPr>
            <a:cxnSpLocks/>
          </p:cNvCxnSpPr>
          <p:nvPr/>
        </p:nvCxnSpPr>
        <p:spPr bwMode="gray">
          <a:xfrm flipH="1">
            <a:off x="1557975" y="2239781"/>
            <a:ext cx="6391647"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09AC02C-5D2C-1233-89AA-212CF86920F3}"/>
              </a:ext>
            </a:extLst>
          </p:cNvPr>
          <p:cNvCxnSpPr>
            <a:cxnSpLocks/>
          </p:cNvCxnSpPr>
          <p:nvPr/>
        </p:nvCxnSpPr>
        <p:spPr bwMode="gray">
          <a:xfrm>
            <a:off x="7550878" y="1508469"/>
            <a:ext cx="0" cy="32546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3975119-CBA1-DF0A-2AA3-6FB2E72A4E78}"/>
              </a:ext>
            </a:extLst>
          </p:cNvPr>
          <p:cNvCxnSpPr>
            <a:cxnSpLocks/>
          </p:cNvCxnSpPr>
          <p:nvPr/>
        </p:nvCxnSpPr>
        <p:spPr bwMode="gray">
          <a:xfrm>
            <a:off x="1046275" y="2252481"/>
            <a:ext cx="0" cy="56679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315F74A-D3FF-EAB6-D423-DA2A806734AF}"/>
              </a:ext>
            </a:extLst>
          </p:cNvPr>
          <p:cNvCxnSpPr>
            <a:cxnSpLocks/>
          </p:cNvCxnSpPr>
          <p:nvPr/>
        </p:nvCxnSpPr>
        <p:spPr bwMode="gray">
          <a:xfrm flipH="1">
            <a:off x="4147042" y="3139243"/>
            <a:ext cx="3403836"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9C9D6B4-F4E2-FA4C-68DA-A897B395F4EC}"/>
              </a:ext>
            </a:extLst>
          </p:cNvPr>
          <p:cNvCxnSpPr>
            <a:cxnSpLocks/>
          </p:cNvCxnSpPr>
          <p:nvPr/>
        </p:nvCxnSpPr>
        <p:spPr bwMode="gray">
          <a:xfrm>
            <a:off x="7552769" y="2557451"/>
            <a:ext cx="0" cy="581792"/>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F8732F-9BAA-1586-DD57-CBEC3F5320A9}"/>
              </a:ext>
            </a:extLst>
          </p:cNvPr>
          <p:cNvCxnSpPr>
            <a:cxnSpLocks/>
          </p:cNvCxnSpPr>
          <p:nvPr/>
        </p:nvCxnSpPr>
        <p:spPr bwMode="gray">
          <a:xfrm>
            <a:off x="3645150" y="3139243"/>
            <a:ext cx="0" cy="56679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6B4C7533-66D5-75B6-DA5B-15BBB2BDD866}"/>
              </a:ext>
            </a:extLst>
          </p:cNvPr>
          <p:cNvCxnSpPr>
            <a:cxnSpLocks/>
          </p:cNvCxnSpPr>
          <p:nvPr/>
        </p:nvCxnSpPr>
        <p:spPr bwMode="gray">
          <a:xfrm>
            <a:off x="3645150" y="3910823"/>
            <a:ext cx="4694300"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16BA95F-B9FE-5305-1DE4-1D9F08FDC3E9}"/>
              </a:ext>
            </a:extLst>
          </p:cNvPr>
          <p:cNvCxnSpPr>
            <a:cxnSpLocks/>
          </p:cNvCxnSpPr>
          <p:nvPr/>
        </p:nvCxnSpPr>
        <p:spPr bwMode="gray">
          <a:xfrm>
            <a:off x="8837995" y="3910823"/>
            <a:ext cx="0" cy="70797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F21B5CE-0601-D774-D1B7-3E1E040A8E3A}"/>
              </a:ext>
            </a:extLst>
          </p:cNvPr>
          <p:cNvCxnSpPr>
            <a:cxnSpLocks/>
          </p:cNvCxnSpPr>
          <p:nvPr/>
        </p:nvCxnSpPr>
        <p:spPr bwMode="gray">
          <a:xfrm>
            <a:off x="8837995" y="4876481"/>
            <a:ext cx="0" cy="54100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C41BE56-B3AD-1AD5-8083-85F338490B21}"/>
              </a:ext>
            </a:extLst>
          </p:cNvPr>
          <p:cNvCxnSpPr>
            <a:cxnSpLocks/>
          </p:cNvCxnSpPr>
          <p:nvPr/>
        </p:nvCxnSpPr>
        <p:spPr bwMode="gray">
          <a:xfrm flipH="1">
            <a:off x="1557975" y="4820239"/>
            <a:ext cx="7064583"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0A41D6A3-E600-4EB2-8D9E-DECA1671497C}"/>
              </a:ext>
            </a:extLst>
          </p:cNvPr>
          <p:cNvCxnSpPr>
            <a:cxnSpLocks/>
          </p:cNvCxnSpPr>
          <p:nvPr/>
        </p:nvCxnSpPr>
        <p:spPr bwMode="gray">
          <a:xfrm>
            <a:off x="1046275" y="4970240"/>
            <a:ext cx="0" cy="138279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フローチャート: 判断 54">
            <a:extLst>
              <a:ext uri="{FF2B5EF4-FFF2-40B4-BE49-F238E27FC236}">
                <a16:creationId xmlns:a16="http://schemas.microsoft.com/office/drawing/2014/main" id="{BF258ED9-8CA4-0FA5-F9C6-3B991E084129}"/>
              </a:ext>
            </a:extLst>
          </p:cNvPr>
          <p:cNvSpPr/>
          <p:nvPr/>
        </p:nvSpPr>
        <p:spPr bwMode="gray">
          <a:xfrm>
            <a:off x="7046878" y="1833934"/>
            <a:ext cx="1008000" cy="807095"/>
          </a:xfrm>
          <a:prstGeom prst="flowChartDecision">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受入</a:t>
            </a:r>
          </a:p>
        </p:txBody>
      </p:sp>
      <p:sp>
        <p:nvSpPr>
          <p:cNvPr id="56" name="フローチャート: 処理 55">
            <a:extLst>
              <a:ext uri="{FF2B5EF4-FFF2-40B4-BE49-F238E27FC236}">
                <a16:creationId xmlns:a16="http://schemas.microsoft.com/office/drawing/2014/main" id="{FDA0B029-05CE-646E-B858-099C96D55B70}"/>
              </a:ext>
            </a:extLst>
          </p:cNvPr>
          <p:cNvSpPr/>
          <p:nvPr/>
        </p:nvSpPr>
        <p:spPr bwMode="gray">
          <a:xfrm>
            <a:off x="549975" y="2051543"/>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結果を確認</a:t>
            </a:r>
          </a:p>
        </p:txBody>
      </p:sp>
      <p:sp>
        <p:nvSpPr>
          <p:cNvPr id="57" name="フローチャート: 代替処理 56">
            <a:extLst>
              <a:ext uri="{FF2B5EF4-FFF2-40B4-BE49-F238E27FC236}">
                <a16:creationId xmlns:a16="http://schemas.microsoft.com/office/drawing/2014/main" id="{9E78832C-B8C1-CC35-044C-DE5DD6BC170F}"/>
              </a:ext>
            </a:extLst>
          </p:cNvPr>
          <p:cNvSpPr/>
          <p:nvPr/>
        </p:nvSpPr>
        <p:spPr bwMode="gray">
          <a:xfrm>
            <a:off x="549975" y="2831976"/>
            <a:ext cx="1008000" cy="432000"/>
          </a:xfrm>
          <a:prstGeom prst="flowChartAlternate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a:solidFill>
                  <a:prstClr val="black"/>
                </a:solidFill>
              </a:rPr>
              <a:t>終了</a:t>
            </a:r>
            <a:endParaRPr kumimoji="1" lang="ja-JP" altLang="en-US" sz="1200" b="0" i="0" u="none" strike="noStrike" kern="1200" cap="none" spc="0" normalizeH="0" baseline="0" noProof="0">
              <a:ln>
                <a:noFill/>
              </a:ln>
              <a:solidFill>
                <a:prstClr val="black"/>
              </a:solidFill>
              <a:effectLst/>
              <a:uLnTx/>
              <a:uFillTx/>
              <a:latin typeface="+mn-lt"/>
              <a:ea typeface="+mn-ea"/>
              <a:cs typeface="+mn-cs"/>
            </a:endParaRPr>
          </a:p>
        </p:txBody>
      </p:sp>
      <p:sp>
        <p:nvSpPr>
          <p:cNvPr id="58" name="フローチャート: 処理 57">
            <a:extLst>
              <a:ext uri="{FF2B5EF4-FFF2-40B4-BE49-F238E27FC236}">
                <a16:creationId xmlns:a16="http://schemas.microsoft.com/office/drawing/2014/main" id="{7BC4AB6E-576A-F314-7362-746CCA094CB4}"/>
              </a:ext>
            </a:extLst>
          </p:cNvPr>
          <p:cNvSpPr/>
          <p:nvPr/>
        </p:nvSpPr>
        <p:spPr bwMode="gray">
          <a:xfrm>
            <a:off x="3139042" y="294341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結果を確認</a:t>
            </a:r>
          </a:p>
        </p:txBody>
      </p:sp>
      <p:sp>
        <p:nvSpPr>
          <p:cNvPr id="59" name="フローチャート: 処理 58">
            <a:extLst>
              <a:ext uri="{FF2B5EF4-FFF2-40B4-BE49-F238E27FC236}">
                <a16:creationId xmlns:a16="http://schemas.microsoft.com/office/drawing/2014/main" id="{D37EFA01-FDF5-E252-D4AB-F6502DE27A7D}"/>
              </a:ext>
            </a:extLst>
          </p:cNvPr>
          <p:cNvSpPr/>
          <p:nvPr/>
        </p:nvSpPr>
        <p:spPr bwMode="gray">
          <a:xfrm>
            <a:off x="3139042" y="371811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開示データ</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範囲を送信</a:t>
            </a:r>
          </a:p>
        </p:txBody>
      </p:sp>
      <p:sp>
        <p:nvSpPr>
          <p:cNvPr id="60" name="フローチャート: 磁気ディスク 59">
            <a:extLst>
              <a:ext uri="{FF2B5EF4-FFF2-40B4-BE49-F238E27FC236}">
                <a16:creationId xmlns:a16="http://schemas.microsoft.com/office/drawing/2014/main" id="{12F25BB7-B913-0F6D-F014-5A2201360BFB}"/>
              </a:ext>
            </a:extLst>
          </p:cNvPr>
          <p:cNvSpPr/>
          <p:nvPr/>
        </p:nvSpPr>
        <p:spPr bwMode="gray">
          <a:xfrm>
            <a:off x="8339450" y="3610118"/>
            <a:ext cx="1008000" cy="64800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開示データを</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収集</a:t>
            </a:r>
          </a:p>
        </p:txBody>
      </p:sp>
      <p:sp>
        <p:nvSpPr>
          <p:cNvPr id="61" name="フローチャート: 処理 60">
            <a:extLst>
              <a:ext uri="{FF2B5EF4-FFF2-40B4-BE49-F238E27FC236}">
                <a16:creationId xmlns:a16="http://schemas.microsoft.com/office/drawing/2014/main" id="{5968ABD8-411B-7AA9-30D1-11FB7583E663}"/>
              </a:ext>
            </a:extLst>
          </p:cNvPr>
          <p:cNvSpPr/>
          <p:nvPr/>
        </p:nvSpPr>
        <p:spPr bwMode="gray">
          <a:xfrm>
            <a:off x="8339450" y="461879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開示データを</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送信</a:t>
            </a:r>
          </a:p>
        </p:txBody>
      </p:sp>
      <p:sp>
        <p:nvSpPr>
          <p:cNvPr id="62" name="フローチャート: 処理 61">
            <a:extLst>
              <a:ext uri="{FF2B5EF4-FFF2-40B4-BE49-F238E27FC236}">
                <a16:creationId xmlns:a16="http://schemas.microsoft.com/office/drawing/2014/main" id="{18B253F5-53F8-B910-576C-99C994D890F8}"/>
              </a:ext>
            </a:extLst>
          </p:cNvPr>
          <p:cNvSpPr/>
          <p:nvPr/>
        </p:nvSpPr>
        <p:spPr bwMode="gray">
          <a:xfrm>
            <a:off x="551675" y="4459537"/>
            <a:ext cx="1008000" cy="756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マッチング受入</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結果・開示</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データを確認</a:t>
            </a:r>
          </a:p>
        </p:txBody>
      </p:sp>
      <p:sp>
        <p:nvSpPr>
          <p:cNvPr id="63" name="フローチャート: 磁気ディスク 62">
            <a:extLst>
              <a:ext uri="{FF2B5EF4-FFF2-40B4-BE49-F238E27FC236}">
                <a16:creationId xmlns:a16="http://schemas.microsoft.com/office/drawing/2014/main" id="{6D29829B-966A-6FC3-085E-73FB9DFA580C}"/>
              </a:ext>
            </a:extLst>
          </p:cNvPr>
          <p:cNvSpPr/>
          <p:nvPr/>
        </p:nvSpPr>
        <p:spPr bwMode="gray">
          <a:xfrm>
            <a:off x="8339450" y="5430310"/>
            <a:ext cx="1008000" cy="64800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開示データ</a:t>
            </a:r>
            <a:endParaRPr kumimoji="1" lang="en-US" altLang="ja-JP" sz="1200" b="0" i="0" u="none" strike="noStrike" kern="1200" cap="none" spc="0" normalizeH="0" baseline="0" noProof="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prstClr val="black"/>
                </a:solidFill>
                <a:effectLst/>
                <a:uLnTx/>
                <a:uFillTx/>
                <a:latin typeface="+mn-lt"/>
                <a:ea typeface="+mn-ea"/>
                <a:cs typeface="+mn-cs"/>
              </a:rPr>
              <a:t>流通を記録</a:t>
            </a:r>
          </a:p>
        </p:txBody>
      </p:sp>
      <p:sp>
        <p:nvSpPr>
          <p:cNvPr id="64" name="フローチャート: 処理 63">
            <a:extLst>
              <a:ext uri="{FF2B5EF4-FFF2-40B4-BE49-F238E27FC236}">
                <a16:creationId xmlns:a16="http://schemas.microsoft.com/office/drawing/2014/main" id="{D2251F84-5646-E61F-6455-7FB99B37F6C1}"/>
              </a:ext>
            </a:extLst>
          </p:cNvPr>
          <p:cNvSpPr/>
          <p:nvPr/>
        </p:nvSpPr>
        <p:spPr bwMode="gray">
          <a:xfrm>
            <a:off x="6899322" y="2338761"/>
            <a:ext cx="378877"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a:solidFill>
                  <a:prstClr val="black"/>
                </a:solidFill>
                <a:latin typeface="+mn-lt"/>
                <a:cs typeface="+mn-cs"/>
              </a:rPr>
              <a:t>しない</a:t>
            </a:r>
            <a:endParaRPr kumimoji="1" lang="ja-JP" altLang="en-US" sz="1000" b="0" i="0" u="none" strike="noStrike" kern="1200" cap="none" spc="0" normalizeH="0" baseline="0" noProof="0">
              <a:ln>
                <a:noFill/>
              </a:ln>
              <a:solidFill>
                <a:prstClr val="black"/>
              </a:solidFill>
              <a:effectLst/>
              <a:uLnTx/>
              <a:uFillTx/>
              <a:latin typeface="+mn-lt"/>
              <a:ea typeface="+mn-ea"/>
              <a:cs typeface="+mn-cs"/>
            </a:endParaRPr>
          </a:p>
        </p:txBody>
      </p:sp>
      <p:sp>
        <p:nvSpPr>
          <p:cNvPr id="65" name="フローチャート: 処理 64">
            <a:extLst>
              <a:ext uri="{FF2B5EF4-FFF2-40B4-BE49-F238E27FC236}">
                <a16:creationId xmlns:a16="http://schemas.microsoft.com/office/drawing/2014/main" id="{E4E6B8F4-A2E8-CCB6-3FFD-908B2C2D1EBC}"/>
              </a:ext>
            </a:extLst>
          </p:cNvPr>
          <p:cNvSpPr/>
          <p:nvPr/>
        </p:nvSpPr>
        <p:spPr bwMode="gray">
          <a:xfrm>
            <a:off x="7616053" y="2605385"/>
            <a:ext cx="279491"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a:solidFill>
                  <a:prstClr val="black"/>
                </a:solidFill>
                <a:latin typeface="+mn-lt"/>
                <a:cs typeface="+mn-cs"/>
              </a:rPr>
              <a:t>する</a:t>
            </a:r>
            <a:endParaRPr kumimoji="1" lang="ja-JP" altLang="en-US" sz="1000" b="0" i="0" u="none" strike="noStrike" kern="1200" cap="none" spc="0" normalizeH="0" baseline="0" noProof="0">
              <a:ln>
                <a:noFill/>
              </a:ln>
              <a:solidFill>
                <a:prstClr val="black"/>
              </a:solidFill>
              <a:effectLst/>
              <a:uLnTx/>
              <a:uFillTx/>
              <a:latin typeface="+mn-lt"/>
              <a:ea typeface="+mn-ea"/>
              <a:cs typeface="+mn-cs"/>
            </a:endParaRPr>
          </a:p>
        </p:txBody>
      </p:sp>
      <p:sp>
        <p:nvSpPr>
          <p:cNvPr id="4" name="スライド番号プレースホルダー 3">
            <a:extLst>
              <a:ext uri="{FF2B5EF4-FFF2-40B4-BE49-F238E27FC236}">
                <a16:creationId xmlns:a16="http://schemas.microsoft.com/office/drawing/2014/main" id="{9465B9EA-DEEA-941B-11D7-85088A05C572}"/>
              </a:ext>
            </a:extLst>
          </p:cNvPr>
          <p:cNvSpPr>
            <a:spLocks noGrp="1"/>
          </p:cNvSpPr>
          <p:nvPr>
            <p:ph type="sldNum" sz="quarter" idx="13"/>
          </p:nvPr>
        </p:nvSpPr>
        <p:spPr/>
        <p:txBody>
          <a:bodyPr/>
          <a:lstStyle/>
          <a:p>
            <a:fld id="{A3EB1B23-9AF8-425B-BAD7-B9FA00F18833}" type="slidenum">
              <a:rPr lang="ja-JP" altLang="en-US" smtClean="0"/>
              <a:pPr/>
              <a:t>16</a:t>
            </a:fld>
            <a:endParaRPr lang="ja-JP" altLang="en-US"/>
          </a:p>
        </p:txBody>
      </p:sp>
    </p:spTree>
    <p:extLst>
      <p:ext uri="{BB962C8B-B14F-4D97-AF65-F5344CB8AC3E}">
        <p14:creationId xmlns:p14="http://schemas.microsoft.com/office/powerpoint/2010/main" val="194017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 9">
            <a:extLst>
              <a:ext uri="{FF2B5EF4-FFF2-40B4-BE49-F238E27FC236}">
                <a16:creationId xmlns:a16="http://schemas.microsoft.com/office/drawing/2014/main" id="{3FE3C133-78C5-DCEF-DA6D-C19A44C4FA56}"/>
              </a:ext>
            </a:extLst>
          </p:cNvPr>
          <p:cNvGraphicFramePr>
            <a:graphicFrameLocks noGrp="1"/>
          </p:cNvGraphicFramePr>
          <p:nvPr/>
        </p:nvGraphicFramePr>
        <p:xfrm>
          <a:off x="414772" y="1031214"/>
          <a:ext cx="9071999" cy="5138721"/>
        </p:xfrm>
        <a:graphic>
          <a:graphicData uri="http://schemas.openxmlformats.org/drawingml/2006/table">
            <a:tbl>
              <a:tblPr firstRow="1" bandRow="1">
                <a:tableStyleId>{5940675A-B579-460E-94D1-54222C63F5DA}</a:tableStyleId>
              </a:tblPr>
              <a:tblGrid>
                <a:gridCol w="1300378">
                  <a:extLst>
                    <a:ext uri="{9D8B030D-6E8A-4147-A177-3AD203B41FA5}">
                      <a16:colId xmlns:a16="http://schemas.microsoft.com/office/drawing/2014/main" val="1191469924"/>
                    </a:ext>
                  </a:extLst>
                </a:gridCol>
                <a:gridCol w="1291911">
                  <a:extLst>
                    <a:ext uri="{9D8B030D-6E8A-4147-A177-3AD203B41FA5}">
                      <a16:colId xmlns:a16="http://schemas.microsoft.com/office/drawing/2014/main" val="1778122972"/>
                    </a:ext>
                  </a:extLst>
                </a:gridCol>
                <a:gridCol w="1296413">
                  <a:extLst>
                    <a:ext uri="{9D8B030D-6E8A-4147-A177-3AD203B41FA5}">
                      <a16:colId xmlns:a16="http://schemas.microsoft.com/office/drawing/2014/main" val="1509163239"/>
                    </a:ext>
                  </a:extLst>
                </a:gridCol>
                <a:gridCol w="1286615">
                  <a:extLst>
                    <a:ext uri="{9D8B030D-6E8A-4147-A177-3AD203B41FA5}">
                      <a16:colId xmlns:a16="http://schemas.microsoft.com/office/drawing/2014/main" val="4173452039"/>
                    </a:ext>
                  </a:extLst>
                </a:gridCol>
                <a:gridCol w="1307039">
                  <a:extLst>
                    <a:ext uri="{9D8B030D-6E8A-4147-A177-3AD203B41FA5}">
                      <a16:colId xmlns:a16="http://schemas.microsoft.com/office/drawing/2014/main" val="925147775"/>
                    </a:ext>
                  </a:extLst>
                </a:gridCol>
                <a:gridCol w="1296827">
                  <a:extLst>
                    <a:ext uri="{9D8B030D-6E8A-4147-A177-3AD203B41FA5}">
                      <a16:colId xmlns:a16="http://schemas.microsoft.com/office/drawing/2014/main" val="3885307537"/>
                    </a:ext>
                  </a:extLst>
                </a:gridCol>
                <a:gridCol w="1292816">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bg1"/>
                          </a:solidFill>
                        </a:rPr>
                        <a:t>データ</a:t>
                      </a:r>
                      <a:endParaRPr kumimoji="1" lang="en-US" altLang="ja-JP" sz="1200" dirty="0">
                        <a:solidFill>
                          <a:schemeClr val="bg1"/>
                        </a:solidFill>
                      </a:endParaRPr>
                    </a:p>
                    <a:p>
                      <a:pPr algn="ctr"/>
                      <a:r>
                        <a:rPr kumimoji="1" lang="ja-JP" altLang="en-US" sz="1200" dirty="0">
                          <a:solidFill>
                            <a:schemeClr val="bg1"/>
                          </a:solidFill>
                        </a:rPr>
                        <a:t>受取者</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仲介者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提供者</a:t>
                      </a:r>
                    </a:p>
                  </a:txBody>
                  <a:tcPr anchor="ctr">
                    <a:solidFill>
                      <a:schemeClr val="accent6"/>
                    </a:solidFill>
                  </a:tcPr>
                </a:tc>
                <a:tc>
                  <a:txBody>
                    <a:bodyPr/>
                    <a:lstStyle/>
                    <a:p>
                      <a:pPr algn="ctr"/>
                      <a:r>
                        <a:rPr kumimoji="1" lang="ja-JP" altLang="en-US" sz="1200">
                          <a:solidFill>
                            <a:schemeClr val="bg1"/>
                          </a:solidFill>
                        </a:rPr>
                        <a:t>データ</a:t>
                      </a:r>
                      <a:endParaRPr kumimoji="1" lang="en-US" altLang="ja-JP" sz="1200">
                        <a:solidFill>
                          <a:schemeClr val="bg1"/>
                        </a:solidFill>
                      </a:endParaRPr>
                    </a:p>
                    <a:p>
                      <a:pPr algn="ctr"/>
                      <a:r>
                        <a:rPr kumimoji="1" lang="ja-JP" altLang="en-US" sz="1200">
                          <a:solidFill>
                            <a:schemeClr val="bg1"/>
                          </a:solidFill>
                        </a:rPr>
                        <a:t>管理者</a:t>
                      </a:r>
                    </a:p>
                  </a:txBody>
                  <a:tcPr anchor="ctr">
                    <a:solidFill>
                      <a:schemeClr val="accent6"/>
                    </a:solidFill>
                  </a:tcPr>
                </a:tc>
                <a:tc>
                  <a:txBody>
                    <a:bodyPr/>
                    <a:lstStyle/>
                    <a:p>
                      <a:pPr algn="ctr"/>
                      <a:r>
                        <a:rPr kumimoji="1" lang="ja-JP" altLang="en-US" sz="1200">
                          <a:solidFill>
                            <a:schemeClr val="bg1"/>
                          </a:solidFill>
                        </a:rPr>
                        <a:t>トラスト</a:t>
                      </a:r>
                      <a:endParaRPr kumimoji="1" lang="en-US" altLang="ja-JP" sz="1200">
                        <a:solidFill>
                          <a:schemeClr val="bg1"/>
                        </a:solidFill>
                      </a:endParaRPr>
                    </a:p>
                    <a:p>
                      <a:pPr algn="ctr"/>
                      <a:r>
                        <a:rPr kumimoji="1" lang="ja-JP" altLang="en-US" sz="1200">
                          <a:solidFill>
                            <a:schemeClr val="bg1"/>
                          </a:solidFill>
                        </a:rPr>
                        <a:t>アンカー</a:t>
                      </a:r>
                    </a:p>
                  </a:txBody>
                  <a:tcPr anchor="ctr">
                    <a:solidFill>
                      <a:schemeClr val="accent6"/>
                    </a:solidFill>
                  </a:tcPr>
                </a:tc>
                <a:tc>
                  <a:txBody>
                    <a:bodyPr/>
                    <a:lstStyle/>
                    <a:p>
                      <a:pPr algn="ctr"/>
                      <a:r>
                        <a:rPr kumimoji="1" lang="ja-JP" altLang="en-US" sz="1200">
                          <a:solidFill>
                            <a:schemeClr val="bg1"/>
                          </a:solidFill>
                        </a:rPr>
                        <a:t>マッチング</a:t>
                      </a:r>
                      <a:endParaRPr kumimoji="1" lang="en-US" altLang="ja-JP" sz="1200">
                        <a:solidFill>
                          <a:schemeClr val="bg1"/>
                        </a:solidFill>
                      </a:endParaRPr>
                    </a:p>
                    <a:p>
                      <a:pPr algn="ctr"/>
                      <a:r>
                        <a:rPr kumimoji="1" lang="ja-JP" altLang="en-US" sz="1200">
                          <a:solidFill>
                            <a:schemeClr val="bg1"/>
                          </a:solidFill>
                        </a:rPr>
                        <a:t>システム</a:t>
                      </a:r>
                    </a:p>
                  </a:txBody>
                  <a:tcPr anchor="ctr">
                    <a:solidFill>
                      <a:schemeClr val="accent6"/>
                    </a:solidFill>
                  </a:tcPr>
                </a:tc>
                <a:tc>
                  <a:txBody>
                    <a:bodyPr/>
                    <a:lstStyle/>
                    <a:p>
                      <a:pPr algn="ctr"/>
                      <a:r>
                        <a:rPr kumimoji="1" lang="ja-JP" altLang="en-US" sz="1200">
                          <a:solidFill>
                            <a:schemeClr val="bg1"/>
                          </a:solidFill>
                        </a:rPr>
                        <a:t>データトラスト</a:t>
                      </a:r>
                      <a:endParaRPr kumimoji="1" lang="en-US" altLang="ja-JP" sz="1200">
                        <a:solidFill>
                          <a:schemeClr val="bg1"/>
                        </a:solidFill>
                      </a:endParaRPr>
                    </a:p>
                    <a:p>
                      <a:pPr algn="ctr"/>
                      <a:r>
                        <a:rPr kumimoji="1" lang="ja-JP" altLang="en-US" sz="1200">
                          <a:solidFill>
                            <a:schemeClr val="bg1"/>
                          </a:solidFill>
                        </a:rPr>
                        <a:t>サービス</a:t>
                      </a:r>
                    </a:p>
                  </a:txBody>
                  <a:tcPr anchor="ctr">
                    <a:solidFill>
                      <a:schemeClr val="accent6"/>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業務フロー（</a:t>
            </a:r>
            <a:r>
              <a:rPr kumimoji="1" lang="en-US" altLang="ja-JP" dirty="0"/>
              <a:t>B.</a:t>
            </a:r>
            <a:r>
              <a:rPr kumimoji="1" lang="ja-JP" altLang="en-US" dirty="0"/>
              <a:t>マッチング）（</a:t>
            </a:r>
            <a:r>
              <a:rPr kumimoji="1" lang="en-US" altLang="ja-JP" dirty="0"/>
              <a:t>4/4)</a:t>
            </a:r>
            <a:endParaRPr kumimoji="1" lang="ja-JP" altLang="en-US" dirty="0"/>
          </a:p>
        </p:txBody>
      </p:sp>
      <p:cxnSp>
        <p:nvCxnSpPr>
          <p:cNvPr id="50" name="直線コネクタ 49">
            <a:extLst>
              <a:ext uri="{FF2B5EF4-FFF2-40B4-BE49-F238E27FC236}">
                <a16:creationId xmlns:a16="http://schemas.microsoft.com/office/drawing/2014/main" id="{5A52CD68-1A4F-8EB6-8D80-477F4BF0F8CE}"/>
              </a:ext>
            </a:extLst>
          </p:cNvPr>
          <p:cNvCxnSpPr>
            <a:cxnSpLocks/>
          </p:cNvCxnSpPr>
          <p:nvPr/>
        </p:nvCxnSpPr>
        <p:spPr bwMode="gray">
          <a:xfrm>
            <a:off x="1037248" y="3358142"/>
            <a:ext cx="0" cy="66800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フローチャート: 代替処理 50">
            <a:extLst>
              <a:ext uri="{FF2B5EF4-FFF2-40B4-BE49-F238E27FC236}">
                <a16:creationId xmlns:a16="http://schemas.microsoft.com/office/drawing/2014/main" id="{473D3A20-2078-7D69-3C97-D5A2E770231A}"/>
              </a:ext>
            </a:extLst>
          </p:cNvPr>
          <p:cNvSpPr/>
          <p:nvPr/>
        </p:nvSpPr>
        <p:spPr bwMode="gray">
          <a:xfrm>
            <a:off x="540948" y="4026151"/>
            <a:ext cx="1008000" cy="432000"/>
          </a:xfrm>
          <a:prstGeom prst="flowChartAlternate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a:solidFill>
                  <a:prstClr val="black"/>
                </a:solidFill>
              </a:rPr>
              <a:t>終了</a:t>
            </a:r>
            <a:endParaRPr kumimoji="1" lang="ja-JP" altLang="en-US" sz="1200" b="0" i="0" u="none" strike="noStrike" kern="1200" cap="none" spc="0" normalizeH="0" baseline="0" noProof="0">
              <a:ln>
                <a:noFill/>
              </a:ln>
              <a:solidFill>
                <a:prstClr val="black"/>
              </a:solidFill>
              <a:effectLst/>
              <a:uLnTx/>
              <a:uFillTx/>
              <a:latin typeface="+mn-lt"/>
              <a:ea typeface="+mn-ea"/>
              <a:cs typeface="+mn-cs"/>
            </a:endParaRPr>
          </a:p>
        </p:txBody>
      </p:sp>
      <p:cxnSp>
        <p:nvCxnSpPr>
          <p:cNvPr id="52" name="直線コネクタ 51">
            <a:extLst>
              <a:ext uri="{FF2B5EF4-FFF2-40B4-BE49-F238E27FC236}">
                <a16:creationId xmlns:a16="http://schemas.microsoft.com/office/drawing/2014/main" id="{D3BDC490-3A64-C8C8-F1D4-AF3A6D90BBBD}"/>
              </a:ext>
            </a:extLst>
          </p:cNvPr>
          <p:cNvCxnSpPr>
            <a:cxnSpLocks/>
          </p:cNvCxnSpPr>
          <p:nvPr/>
        </p:nvCxnSpPr>
        <p:spPr bwMode="gray">
          <a:xfrm>
            <a:off x="1042738" y="1515441"/>
            <a:ext cx="0" cy="29260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1C1B739-27F6-0927-C8FD-921DD75DDCBD}"/>
              </a:ext>
            </a:extLst>
          </p:cNvPr>
          <p:cNvCxnSpPr>
            <a:cxnSpLocks/>
          </p:cNvCxnSpPr>
          <p:nvPr/>
        </p:nvCxnSpPr>
        <p:spPr bwMode="gray">
          <a:xfrm>
            <a:off x="1037248" y="2186046"/>
            <a:ext cx="731857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2B038B2-E942-3150-6990-97B83E637B93}"/>
              </a:ext>
            </a:extLst>
          </p:cNvPr>
          <p:cNvCxnSpPr>
            <a:cxnSpLocks/>
          </p:cNvCxnSpPr>
          <p:nvPr/>
        </p:nvCxnSpPr>
        <p:spPr bwMode="gray">
          <a:xfrm>
            <a:off x="8854368" y="2363168"/>
            <a:ext cx="0" cy="70797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フローチャート: 磁気ディスク 54">
            <a:extLst>
              <a:ext uri="{FF2B5EF4-FFF2-40B4-BE49-F238E27FC236}">
                <a16:creationId xmlns:a16="http://schemas.microsoft.com/office/drawing/2014/main" id="{D954D73B-98F8-BCC6-F131-4DD9E3637854}"/>
              </a:ext>
            </a:extLst>
          </p:cNvPr>
          <p:cNvSpPr/>
          <p:nvPr/>
        </p:nvSpPr>
        <p:spPr bwMode="gray">
          <a:xfrm>
            <a:off x="8355823" y="1680696"/>
            <a:ext cx="1008000" cy="1043650"/>
          </a:xfrm>
          <a:prstGeom prst="flowChartMagneticDisk">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マッチング受入</a:t>
            </a:r>
            <a:br>
              <a:rPr kumimoji="1" lang="en-US" altLang="ja-JP" sz="1200" dirty="0">
                <a:solidFill>
                  <a:prstClr val="black"/>
                </a:solidFill>
              </a:rPr>
            </a:br>
            <a:r>
              <a:rPr kumimoji="1" lang="ja-JP" altLang="en-US" sz="1200" dirty="0">
                <a:solidFill>
                  <a:prstClr val="black"/>
                </a:solidFill>
              </a:rPr>
              <a:t>結果・開示</a:t>
            </a:r>
            <a:br>
              <a:rPr kumimoji="1" lang="en-US" altLang="ja-JP" sz="1200" dirty="0">
                <a:solidFill>
                  <a:prstClr val="black"/>
                </a:solidFill>
              </a:rPr>
            </a:br>
            <a:r>
              <a:rPr kumimoji="1" lang="ja-JP" altLang="en-US" sz="1200" dirty="0">
                <a:solidFill>
                  <a:prstClr val="black"/>
                </a:solidFill>
              </a:rPr>
              <a:t>データ検証</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56" name="直線コネクタ 55">
            <a:extLst>
              <a:ext uri="{FF2B5EF4-FFF2-40B4-BE49-F238E27FC236}">
                <a16:creationId xmlns:a16="http://schemas.microsoft.com/office/drawing/2014/main" id="{112D759D-6454-FFC4-5B42-6A993D5431BA}"/>
              </a:ext>
            </a:extLst>
          </p:cNvPr>
          <p:cNvCxnSpPr>
            <a:cxnSpLocks/>
          </p:cNvCxnSpPr>
          <p:nvPr/>
        </p:nvCxnSpPr>
        <p:spPr bwMode="gray">
          <a:xfrm flipH="1">
            <a:off x="1548948" y="3264001"/>
            <a:ext cx="7064583"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フローチャート: 処理 56">
            <a:extLst>
              <a:ext uri="{FF2B5EF4-FFF2-40B4-BE49-F238E27FC236}">
                <a16:creationId xmlns:a16="http://schemas.microsoft.com/office/drawing/2014/main" id="{14FDEF5E-03DD-0229-7D48-33373F19A095}"/>
              </a:ext>
            </a:extLst>
          </p:cNvPr>
          <p:cNvSpPr/>
          <p:nvPr/>
        </p:nvSpPr>
        <p:spPr bwMode="gray">
          <a:xfrm>
            <a:off x="8355823" y="3071143"/>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検証</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結果送信</a:t>
            </a:r>
          </a:p>
        </p:txBody>
      </p:sp>
      <p:sp>
        <p:nvSpPr>
          <p:cNvPr id="58" name="フローチャート: 処理 57">
            <a:extLst>
              <a:ext uri="{FF2B5EF4-FFF2-40B4-BE49-F238E27FC236}">
                <a16:creationId xmlns:a16="http://schemas.microsoft.com/office/drawing/2014/main" id="{AC086FE5-E416-6BB8-B16B-EC1966DAE5B0}"/>
              </a:ext>
            </a:extLst>
          </p:cNvPr>
          <p:cNvSpPr/>
          <p:nvPr/>
        </p:nvSpPr>
        <p:spPr bwMode="gray">
          <a:xfrm>
            <a:off x="540948" y="3050258"/>
            <a:ext cx="1008000" cy="432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検証結果</a:t>
            </a:r>
            <a:endParaRPr kumimoji="1" lang="en-US" altLang="ja-JP" sz="1200" dirty="0">
              <a:solidFill>
                <a:prstClr val="black"/>
              </a:solidFill>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を確認</a:t>
            </a:r>
          </a:p>
        </p:txBody>
      </p:sp>
      <p:sp>
        <p:nvSpPr>
          <p:cNvPr id="59" name="フローチャート: 処理 58">
            <a:extLst>
              <a:ext uri="{FF2B5EF4-FFF2-40B4-BE49-F238E27FC236}">
                <a16:creationId xmlns:a16="http://schemas.microsoft.com/office/drawing/2014/main" id="{32D74CB9-9792-5938-BF66-BC53AF45AA0A}"/>
              </a:ext>
            </a:extLst>
          </p:cNvPr>
          <p:cNvSpPr/>
          <p:nvPr/>
        </p:nvSpPr>
        <p:spPr bwMode="gray">
          <a:xfrm>
            <a:off x="542648" y="1808046"/>
            <a:ext cx="1008000" cy="756000"/>
          </a:xfrm>
          <a:prstGeom prst="flowChartProcess">
            <a:avLst/>
          </a:prstGeom>
          <a:solidFill>
            <a:srgbClr val="E1F6FF"/>
          </a:solidFill>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sysClr val="windowText" lastClr="000000"/>
                </a:solidFill>
                <a:latin typeface="Meiryo UI" panose="020B0604030504040204" pitchFamily="50" charset="-128"/>
                <a:ea typeface="Meiryo UI" panose="020B0604030504040204" pitchFamily="50" charset="-128"/>
              </a:rPr>
              <a:t>マッチング受入</a:t>
            </a:r>
            <a:br>
              <a:rPr kumimoji="1" lang="en-US" altLang="ja-JP" sz="1200" dirty="0">
                <a:solidFill>
                  <a:sysClr val="windowText" lastClr="000000"/>
                </a:solidFill>
                <a:latin typeface="Meiryo UI" panose="020B0604030504040204" pitchFamily="50" charset="-128"/>
                <a:ea typeface="Meiryo UI" panose="020B0604030504040204" pitchFamily="50" charset="-128"/>
              </a:rPr>
            </a:br>
            <a:r>
              <a:rPr kumimoji="1" lang="ja-JP" altLang="en-US" sz="1200" dirty="0">
                <a:solidFill>
                  <a:sysClr val="windowText" lastClr="000000"/>
                </a:solidFill>
                <a:latin typeface="Meiryo UI" panose="020B0604030504040204" pitchFamily="50" charset="-128"/>
                <a:ea typeface="Meiryo UI" panose="020B0604030504040204" pitchFamily="50" charset="-128"/>
              </a:rPr>
              <a:t>結果・開示</a:t>
            </a:r>
            <a:br>
              <a:rPr kumimoji="1" lang="en-US" altLang="ja-JP" sz="1200" dirty="0">
                <a:solidFill>
                  <a:sysClr val="windowText" lastClr="000000"/>
                </a:solidFill>
                <a:latin typeface="Meiryo UI" panose="020B0604030504040204" pitchFamily="50" charset="-128"/>
                <a:ea typeface="Meiryo UI" panose="020B0604030504040204" pitchFamily="50" charset="-128"/>
              </a:rPr>
            </a:br>
            <a:r>
              <a:rPr kumimoji="1" lang="ja-JP" altLang="en-US" sz="1200" dirty="0">
                <a:solidFill>
                  <a:sysClr val="windowText" lastClr="000000"/>
                </a:solidFill>
                <a:latin typeface="Meiryo UI" panose="020B0604030504040204" pitchFamily="50" charset="-128"/>
                <a:ea typeface="Meiryo UI" panose="020B0604030504040204" pitchFamily="50" charset="-128"/>
              </a:rPr>
              <a:t>データを検証</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スライド番号プレースホルダー 3">
            <a:extLst>
              <a:ext uri="{FF2B5EF4-FFF2-40B4-BE49-F238E27FC236}">
                <a16:creationId xmlns:a16="http://schemas.microsoft.com/office/drawing/2014/main" id="{28EB93F7-E691-4BDC-61B1-335837D36785}"/>
              </a:ext>
            </a:extLst>
          </p:cNvPr>
          <p:cNvSpPr>
            <a:spLocks noGrp="1"/>
          </p:cNvSpPr>
          <p:nvPr>
            <p:ph type="sldNum" sz="quarter" idx="13"/>
          </p:nvPr>
        </p:nvSpPr>
        <p:spPr/>
        <p:txBody>
          <a:bodyPr/>
          <a:lstStyle/>
          <a:p>
            <a:fld id="{A3EB1B23-9AF8-425B-BAD7-B9FA00F18833}" type="slidenum">
              <a:rPr lang="ja-JP" altLang="en-US" smtClean="0"/>
              <a:pPr/>
              <a:t>17</a:t>
            </a:fld>
            <a:endParaRPr lang="ja-JP" altLang="en-US"/>
          </a:p>
        </p:txBody>
      </p:sp>
    </p:spTree>
    <p:extLst>
      <p:ext uri="{BB962C8B-B14F-4D97-AF65-F5344CB8AC3E}">
        <p14:creationId xmlns:p14="http://schemas.microsoft.com/office/powerpoint/2010/main" val="1173183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表 9">
            <a:extLst>
              <a:ext uri="{FF2B5EF4-FFF2-40B4-BE49-F238E27FC236}">
                <a16:creationId xmlns:a16="http://schemas.microsoft.com/office/drawing/2014/main" id="{4600F247-847D-4D87-98BC-24E28E64B0DA}"/>
              </a:ext>
            </a:extLst>
          </p:cNvPr>
          <p:cNvGraphicFramePr>
            <a:graphicFrameLocks noGrp="1"/>
          </p:cNvGraphicFramePr>
          <p:nvPr/>
        </p:nvGraphicFramePr>
        <p:xfrm>
          <a:off x="414771" y="1031214"/>
          <a:ext cx="9072129" cy="5138721"/>
        </p:xfrm>
        <a:graphic>
          <a:graphicData uri="http://schemas.openxmlformats.org/drawingml/2006/table">
            <a:tbl>
              <a:tblPr firstRow="1" bandRow="1">
                <a:tableStyleId>{5940675A-B579-460E-94D1-54222C63F5DA}</a:tableStyleId>
              </a:tblPr>
              <a:tblGrid>
                <a:gridCol w="1300396">
                  <a:extLst>
                    <a:ext uri="{9D8B030D-6E8A-4147-A177-3AD203B41FA5}">
                      <a16:colId xmlns:a16="http://schemas.microsoft.com/office/drawing/2014/main" val="1191469924"/>
                    </a:ext>
                  </a:extLst>
                </a:gridCol>
                <a:gridCol w="1291930">
                  <a:extLst>
                    <a:ext uri="{9D8B030D-6E8A-4147-A177-3AD203B41FA5}">
                      <a16:colId xmlns:a16="http://schemas.microsoft.com/office/drawing/2014/main" val="1778122972"/>
                    </a:ext>
                  </a:extLst>
                </a:gridCol>
                <a:gridCol w="1296430">
                  <a:extLst>
                    <a:ext uri="{9D8B030D-6E8A-4147-A177-3AD203B41FA5}">
                      <a16:colId xmlns:a16="http://schemas.microsoft.com/office/drawing/2014/main" val="1509163239"/>
                    </a:ext>
                  </a:extLst>
                </a:gridCol>
                <a:gridCol w="1286634">
                  <a:extLst>
                    <a:ext uri="{9D8B030D-6E8A-4147-A177-3AD203B41FA5}">
                      <a16:colId xmlns:a16="http://schemas.microsoft.com/office/drawing/2014/main" val="4173452039"/>
                    </a:ext>
                  </a:extLst>
                </a:gridCol>
                <a:gridCol w="1307058">
                  <a:extLst>
                    <a:ext uri="{9D8B030D-6E8A-4147-A177-3AD203B41FA5}">
                      <a16:colId xmlns:a16="http://schemas.microsoft.com/office/drawing/2014/main" val="925147775"/>
                    </a:ext>
                  </a:extLst>
                </a:gridCol>
                <a:gridCol w="1296846">
                  <a:extLst>
                    <a:ext uri="{9D8B030D-6E8A-4147-A177-3AD203B41FA5}">
                      <a16:colId xmlns:a16="http://schemas.microsoft.com/office/drawing/2014/main" val="3885307537"/>
                    </a:ext>
                  </a:extLst>
                </a:gridCol>
                <a:gridCol w="129283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受取者</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仲介者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提供者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管理者</a:t>
                      </a:r>
                    </a:p>
                  </a:txBody>
                  <a:tcPr anchor="ctr">
                    <a:solidFill>
                      <a:srgbClr val="FFC000"/>
                    </a:solidFill>
                  </a:tcPr>
                </a:tc>
                <a:tc>
                  <a:txBody>
                    <a:bodyPr/>
                    <a:lstStyle/>
                    <a:p>
                      <a:pPr algn="ctr"/>
                      <a:r>
                        <a:rPr kumimoji="1" lang="ja-JP" altLang="en-US" sz="1200" dirty="0">
                          <a:solidFill>
                            <a:schemeClr val="tx1"/>
                          </a:solidFill>
                        </a:rPr>
                        <a:t>トラスト</a:t>
                      </a:r>
                      <a:endParaRPr kumimoji="1" lang="en-US" altLang="ja-JP" sz="1200" dirty="0">
                        <a:solidFill>
                          <a:schemeClr val="tx1"/>
                        </a:solidFill>
                      </a:endParaRPr>
                    </a:p>
                    <a:p>
                      <a:pPr algn="ctr"/>
                      <a:r>
                        <a:rPr kumimoji="1" lang="ja-JP" altLang="en-US" sz="1200" dirty="0">
                          <a:solidFill>
                            <a:schemeClr val="tx1"/>
                          </a:solidFill>
                        </a:rPr>
                        <a:t>アンカー</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システム</a:t>
                      </a:r>
                    </a:p>
                  </a:txBody>
                  <a:tcPr anchor="ctr">
                    <a:solidFill>
                      <a:srgbClr val="FFC000"/>
                    </a:solidFill>
                  </a:tcPr>
                </a:tc>
                <a:tc>
                  <a:txBody>
                    <a:bodyPr/>
                    <a:lstStyle/>
                    <a:p>
                      <a:pPr algn="ctr"/>
                      <a:r>
                        <a:rPr kumimoji="1" lang="ja-JP" altLang="en-US" sz="1200" dirty="0">
                          <a:solidFill>
                            <a:schemeClr val="tx1"/>
                          </a:solidFill>
                        </a:rPr>
                        <a:t>データトラスト</a:t>
                      </a:r>
                      <a:endParaRPr kumimoji="1" lang="en-US" altLang="ja-JP" sz="1200" dirty="0">
                        <a:solidFill>
                          <a:schemeClr val="tx1"/>
                        </a:solidFill>
                      </a:endParaRPr>
                    </a:p>
                    <a:p>
                      <a:pPr algn="ctr"/>
                      <a:r>
                        <a:rPr kumimoji="1" lang="ja-JP" altLang="en-US" sz="1200" dirty="0">
                          <a:solidFill>
                            <a:schemeClr val="tx1"/>
                          </a:solidFill>
                        </a:rPr>
                        <a:t>サービス</a:t>
                      </a:r>
                    </a:p>
                  </a:txBody>
                  <a:tcPr anchor="ctr">
                    <a:solidFill>
                      <a:srgbClr val="FFC000"/>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a:xfrm>
            <a:off x="422599" y="180000"/>
            <a:ext cx="7883400" cy="615600"/>
          </a:xfrm>
        </p:spPr>
        <p:txBody>
          <a:bodyPr/>
          <a:lstStyle/>
          <a:p>
            <a:r>
              <a:rPr kumimoji="1" lang="ja-JP" altLang="en-US" dirty="0"/>
              <a:t>業務フロー（</a:t>
            </a:r>
            <a:r>
              <a:rPr kumimoji="1" lang="en-US" altLang="ja-JP" dirty="0"/>
              <a:t>C.</a:t>
            </a:r>
            <a:r>
              <a:rPr kumimoji="1" lang="ja-JP" altLang="en-US" dirty="0"/>
              <a:t>実績登録）（</a:t>
            </a:r>
            <a:r>
              <a:rPr kumimoji="1" lang="en-US" altLang="ja-JP" dirty="0"/>
              <a:t>1/3)</a:t>
            </a:r>
            <a:endParaRPr kumimoji="1" lang="ja-JP" altLang="en-US" dirty="0"/>
          </a:p>
        </p:txBody>
      </p:sp>
      <p:cxnSp>
        <p:nvCxnSpPr>
          <p:cNvPr id="84" name="直線コネクタ 83">
            <a:extLst>
              <a:ext uri="{FF2B5EF4-FFF2-40B4-BE49-F238E27FC236}">
                <a16:creationId xmlns:a16="http://schemas.microsoft.com/office/drawing/2014/main" id="{CB362C22-C95F-4725-B0CD-9E0E95825240}"/>
              </a:ext>
            </a:extLst>
          </p:cNvPr>
          <p:cNvCxnSpPr>
            <a:cxnSpLocks/>
          </p:cNvCxnSpPr>
          <p:nvPr/>
        </p:nvCxnSpPr>
        <p:spPr bwMode="gray">
          <a:xfrm>
            <a:off x="3644645" y="2073304"/>
            <a:ext cx="0" cy="38331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フローチャート: 代替処理 84">
            <a:extLst>
              <a:ext uri="{FF2B5EF4-FFF2-40B4-BE49-F238E27FC236}">
                <a16:creationId xmlns:a16="http://schemas.microsoft.com/office/drawing/2014/main" id="{BECD9F6F-644B-7DEC-1D4A-8132C2D4B009}"/>
              </a:ext>
            </a:extLst>
          </p:cNvPr>
          <p:cNvSpPr/>
          <p:nvPr/>
        </p:nvSpPr>
        <p:spPr bwMode="gray">
          <a:xfrm>
            <a:off x="3142006" y="1733851"/>
            <a:ext cx="1008000" cy="432000"/>
          </a:xfrm>
          <a:prstGeom prst="flowChartAlternate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実勢登録</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86" name="直線コネクタ 85">
            <a:extLst>
              <a:ext uri="{FF2B5EF4-FFF2-40B4-BE49-F238E27FC236}">
                <a16:creationId xmlns:a16="http://schemas.microsoft.com/office/drawing/2014/main" id="{F7797D22-4B92-681C-DDEA-47EE28BDE727}"/>
              </a:ext>
            </a:extLst>
          </p:cNvPr>
          <p:cNvCxnSpPr>
            <a:cxnSpLocks/>
          </p:cNvCxnSpPr>
          <p:nvPr/>
        </p:nvCxnSpPr>
        <p:spPr bwMode="gray">
          <a:xfrm>
            <a:off x="7539918" y="2848943"/>
            <a:ext cx="0" cy="70797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7" name="フローチャート: 磁気ディスク 86">
            <a:extLst>
              <a:ext uri="{FF2B5EF4-FFF2-40B4-BE49-F238E27FC236}">
                <a16:creationId xmlns:a16="http://schemas.microsoft.com/office/drawing/2014/main" id="{C9D51EA9-C1FD-A013-2E4E-0E4FC3582DBF}"/>
              </a:ext>
            </a:extLst>
          </p:cNvPr>
          <p:cNvSpPr/>
          <p:nvPr/>
        </p:nvSpPr>
        <p:spPr bwMode="gray">
          <a:xfrm>
            <a:off x="7041373" y="2347821"/>
            <a:ext cx="1008000" cy="648000"/>
          </a:xfrm>
          <a:prstGeom prst="flowChartMagneticDisk">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実績情報を</a:t>
            </a:r>
            <a:br>
              <a:rPr kumimoji="1" lang="en-US" altLang="ja-JP" sz="1200" dirty="0">
                <a:solidFill>
                  <a:prstClr val="black"/>
                </a:solidFill>
              </a:rPr>
            </a:br>
            <a:r>
              <a:rPr kumimoji="1" lang="ja-JP" altLang="en-US" sz="1200" dirty="0">
                <a:solidFill>
                  <a:prstClr val="black"/>
                </a:solidFill>
              </a:rPr>
              <a:t>保存</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89" name="直線コネクタ 88">
            <a:extLst>
              <a:ext uri="{FF2B5EF4-FFF2-40B4-BE49-F238E27FC236}">
                <a16:creationId xmlns:a16="http://schemas.microsoft.com/office/drawing/2014/main" id="{289CDD8F-33B0-1BF9-18C5-F7883ED47893}"/>
              </a:ext>
            </a:extLst>
          </p:cNvPr>
          <p:cNvCxnSpPr>
            <a:cxnSpLocks/>
          </p:cNvCxnSpPr>
          <p:nvPr/>
        </p:nvCxnSpPr>
        <p:spPr bwMode="gray">
          <a:xfrm>
            <a:off x="3644645" y="2671821"/>
            <a:ext cx="3381278"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フローチャート: 処理 89">
            <a:extLst>
              <a:ext uri="{FF2B5EF4-FFF2-40B4-BE49-F238E27FC236}">
                <a16:creationId xmlns:a16="http://schemas.microsoft.com/office/drawing/2014/main" id="{6860FF28-4526-9452-A37E-36640A629135}"/>
              </a:ext>
            </a:extLst>
          </p:cNvPr>
          <p:cNvSpPr/>
          <p:nvPr/>
        </p:nvSpPr>
        <p:spPr bwMode="gray">
          <a:xfrm>
            <a:off x="3142006" y="2456618"/>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cxnSp>
        <p:nvCxnSpPr>
          <p:cNvPr id="91" name="直線コネクタ 90">
            <a:extLst>
              <a:ext uri="{FF2B5EF4-FFF2-40B4-BE49-F238E27FC236}">
                <a16:creationId xmlns:a16="http://schemas.microsoft.com/office/drawing/2014/main" id="{D0FD5E01-6EFE-B75A-205C-14EACF76DF75}"/>
              </a:ext>
            </a:extLst>
          </p:cNvPr>
          <p:cNvCxnSpPr>
            <a:cxnSpLocks/>
          </p:cNvCxnSpPr>
          <p:nvPr/>
        </p:nvCxnSpPr>
        <p:spPr bwMode="gray">
          <a:xfrm>
            <a:off x="4934438" y="3929115"/>
            <a:ext cx="0" cy="661572"/>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フローチャート: 処理 91">
            <a:extLst>
              <a:ext uri="{FF2B5EF4-FFF2-40B4-BE49-F238E27FC236}">
                <a16:creationId xmlns:a16="http://schemas.microsoft.com/office/drawing/2014/main" id="{EB03F70F-FA72-A396-A598-CEF197F59687}"/>
              </a:ext>
            </a:extLst>
          </p:cNvPr>
          <p:cNvSpPr/>
          <p:nvPr/>
        </p:nvSpPr>
        <p:spPr bwMode="gray">
          <a:xfrm>
            <a:off x="4431799" y="3560423"/>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cxnSp>
        <p:nvCxnSpPr>
          <p:cNvPr id="93" name="直線コネクタ 92">
            <a:extLst>
              <a:ext uri="{FF2B5EF4-FFF2-40B4-BE49-F238E27FC236}">
                <a16:creationId xmlns:a16="http://schemas.microsoft.com/office/drawing/2014/main" id="{AF7CAC8F-7C09-3E39-AD15-DB8475DC2022}"/>
              </a:ext>
            </a:extLst>
          </p:cNvPr>
          <p:cNvCxnSpPr>
            <a:cxnSpLocks/>
          </p:cNvCxnSpPr>
          <p:nvPr/>
        </p:nvCxnSpPr>
        <p:spPr bwMode="gray">
          <a:xfrm>
            <a:off x="7539918" y="5091809"/>
            <a:ext cx="0" cy="130005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フローチャート: 磁気ディスク 93">
            <a:extLst>
              <a:ext uri="{FF2B5EF4-FFF2-40B4-BE49-F238E27FC236}">
                <a16:creationId xmlns:a16="http://schemas.microsoft.com/office/drawing/2014/main" id="{6F86F0A7-FA05-3F45-D92B-6FC176C81CB2}"/>
              </a:ext>
            </a:extLst>
          </p:cNvPr>
          <p:cNvSpPr/>
          <p:nvPr/>
        </p:nvSpPr>
        <p:spPr bwMode="gray">
          <a:xfrm>
            <a:off x="7041373" y="4482686"/>
            <a:ext cx="1008000" cy="864000"/>
          </a:xfrm>
          <a:prstGeom prst="flowChartMagneticDisk">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実績情報</a:t>
            </a:r>
            <a:br>
              <a:rPr kumimoji="1" lang="en-US" altLang="ja-JP" sz="1200" dirty="0">
                <a:solidFill>
                  <a:prstClr val="black"/>
                </a:solidFill>
              </a:rPr>
            </a:br>
            <a:r>
              <a:rPr kumimoji="1" lang="ja-JP" altLang="en-US" sz="1200" dirty="0">
                <a:solidFill>
                  <a:prstClr val="black"/>
                </a:solidFill>
              </a:rPr>
              <a:t>確認結果を</a:t>
            </a:r>
            <a:br>
              <a:rPr kumimoji="1" lang="en-US" altLang="ja-JP" sz="1200" dirty="0">
                <a:solidFill>
                  <a:prstClr val="black"/>
                </a:solidFill>
              </a:rPr>
            </a:br>
            <a:r>
              <a:rPr kumimoji="1" lang="ja-JP" altLang="en-US" sz="1200" dirty="0">
                <a:solidFill>
                  <a:prstClr val="black"/>
                </a:solidFill>
              </a:rPr>
              <a:t>保存</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95" name="直線コネクタ 94">
            <a:extLst>
              <a:ext uri="{FF2B5EF4-FFF2-40B4-BE49-F238E27FC236}">
                <a16:creationId xmlns:a16="http://schemas.microsoft.com/office/drawing/2014/main" id="{B555D450-AACD-6F6E-C962-71E3BA7694AB}"/>
              </a:ext>
            </a:extLst>
          </p:cNvPr>
          <p:cNvCxnSpPr>
            <a:cxnSpLocks/>
          </p:cNvCxnSpPr>
          <p:nvPr/>
        </p:nvCxnSpPr>
        <p:spPr bwMode="gray">
          <a:xfrm>
            <a:off x="4934438" y="4914686"/>
            <a:ext cx="2091485"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6" name="フローチャート: 処理 95">
            <a:extLst>
              <a:ext uri="{FF2B5EF4-FFF2-40B4-BE49-F238E27FC236}">
                <a16:creationId xmlns:a16="http://schemas.microsoft.com/office/drawing/2014/main" id="{F1D167B3-D455-BB93-2E91-5611A327AF41}"/>
              </a:ext>
            </a:extLst>
          </p:cNvPr>
          <p:cNvSpPr/>
          <p:nvPr/>
        </p:nvSpPr>
        <p:spPr bwMode="gray">
          <a:xfrm>
            <a:off x="4431799" y="4590687"/>
            <a:ext cx="1008000" cy="648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dirty="0">
                <a:solidFill>
                  <a:prstClr val="black"/>
                </a:solidFill>
              </a:rPr>
              <a:t>確認結果を</a:t>
            </a:r>
            <a:br>
              <a:rPr kumimoji="1" lang="en-US" altLang="ja-JP" sz="1200" dirty="0">
                <a:solidFill>
                  <a:prstClr val="black"/>
                </a:solidFill>
              </a:rPr>
            </a:br>
            <a:r>
              <a:rPr kumimoji="1" lang="ja-JP" altLang="en-US" sz="1200" dirty="0">
                <a:solidFill>
                  <a:prstClr val="black"/>
                </a:solidFill>
              </a:rPr>
              <a:t>送信</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97" name="直線コネクタ 96">
            <a:extLst>
              <a:ext uri="{FF2B5EF4-FFF2-40B4-BE49-F238E27FC236}">
                <a16:creationId xmlns:a16="http://schemas.microsoft.com/office/drawing/2014/main" id="{9BBEBECA-2D2D-9C62-A3ED-3E5398C2FD15}"/>
              </a:ext>
            </a:extLst>
          </p:cNvPr>
          <p:cNvCxnSpPr>
            <a:cxnSpLocks/>
          </p:cNvCxnSpPr>
          <p:nvPr/>
        </p:nvCxnSpPr>
        <p:spPr bwMode="gray">
          <a:xfrm flipV="1">
            <a:off x="2922069" y="2671821"/>
            <a:ext cx="0" cy="3496088"/>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9B1B7494-4DEC-D8E7-8FBF-48582DDAA56A}"/>
              </a:ext>
            </a:extLst>
          </p:cNvPr>
          <p:cNvCxnSpPr>
            <a:cxnSpLocks/>
          </p:cNvCxnSpPr>
          <p:nvPr/>
        </p:nvCxnSpPr>
        <p:spPr bwMode="gray">
          <a:xfrm>
            <a:off x="2922069" y="2671821"/>
            <a:ext cx="219937"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1E80AA0-0545-3666-55C8-EA21B6FC254D}"/>
              </a:ext>
            </a:extLst>
          </p:cNvPr>
          <p:cNvCxnSpPr>
            <a:cxnSpLocks/>
          </p:cNvCxnSpPr>
          <p:nvPr/>
        </p:nvCxnSpPr>
        <p:spPr bwMode="gray">
          <a:xfrm flipH="1">
            <a:off x="5439799" y="3766646"/>
            <a:ext cx="2100119"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8" name="フローチャート: 処理 87">
            <a:extLst>
              <a:ext uri="{FF2B5EF4-FFF2-40B4-BE49-F238E27FC236}">
                <a16:creationId xmlns:a16="http://schemas.microsoft.com/office/drawing/2014/main" id="{5097F0BC-2138-BA3C-44F9-D0030576FB74}"/>
              </a:ext>
            </a:extLst>
          </p:cNvPr>
          <p:cNvSpPr/>
          <p:nvPr/>
        </p:nvSpPr>
        <p:spPr bwMode="gray">
          <a:xfrm>
            <a:off x="7041373" y="3556918"/>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sp>
        <p:nvSpPr>
          <p:cNvPr id="4" name="スライド番号プレースホルダー 3">
            <a:extLst>
              <a:ext uri="{FF2B5EF4-FFF2-40B4-BE49-F238E27FC236}">
                <a16:creationId xmlns:a16="http://schemas.microsoft.com/office/drawing/2014/main" id="{FFB11188-7CD6-E28F-FAAE-201831EE4C3D}"/>
              </a:ext>
            </a:extLst>
          </p:cNvPr>
          <p:cNvSpPr>
            <a:spLocks noGrp="1"/>
          </p:cNvSpPr>
          <p:nvPr>
            <p:ph type="sldNum" sz="quarter" idx="13"/>
          </p:nvPr>
        </p:nvSpPr>
        <p:spPr/>
        <p:txBody>
          <a:bodyPr/>
          <a:lstStyle/>
          <a:p>
            <a:fld id="{A3EB1B23-9AF8-425B-BAD7-B9FA00F18833}" type="slidenum">
              <a:rPr lang="ja-JP" altLang="en-US" smtClean="0"/>
              <a:pPr/>
              <a:t>18</a:t>
            </a:fld>
            <a:endParaRPr lang="ja-JP" altLang="en-US"/>
          </a:p>
        </p:txBody>
      </p:sp>
    </p:spTree>
    <p:extLst>
      <p:ext uri="{BB962C8B-B14F-4D97-AF65-F5344CB8AC3E}">
        <p14:creationId xmlns:p14="http://schemas.microsoft.com/office/powerpoint/2010/main" val="165504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表 9">
            <a:extLst>
              <a:ext uri="{FF2B5EF4-FFF2-40B4-BE49-F238E27FC236}">
                <a16:creationId xmlns:a16="http://schemas.microsoft.com/office/drawing/2014/main" id="{4600F247-847D-4D87-98BC-24E28E64B0DA}"/>
              </a:ext>
            </a:extLst>
          </p:cNvPr>
          <p:cNvGraphicFramePr>
            <a:graphicFrameLocks noGrp="1"/>
          </p:cNvGraphicFramePr>
          <p:nvPr/>
        </p:nvGraphicFramePr>
        <p:xfrm>
          <a:off x="414771" y="1031214"/>
          <a:ext cx="9072129" cy="5138721"/>
        </p:xfrm>
        <a:graphic>
          <a:graphicData uri="http://schemas.openxmlformats.org/drawingml/2006/table">
            <a:tbl>
              <a:tblPr firstRow="1" bandRow="1">
                <a:tableStyleId>{5940675A-B579-460E-94D1-54222C63F5DA}</a:tableStyleId>
              </a:tblPr>
              <a:tblGrid>
                <a:gridCol w="1300396">
                  <a:extLst>
                    <a:ext uri="{9D8B030D-6E8A-4147-A177-3AD203B41FA5}">
                      <a16:colId xmlns:a16="http://schemas.microsoft.com/office/drawing/2014/main" val="1191469924"/>
                    </a:ext>
                  </a:extLst>
                </a:gridCol>
                <a:gridCol w="1291930">
                  <a:extLst>
                    <a:ext uri="{9D8B030D-6E8A-4147-A177-3AD203B41FA5}">
                      <a16:colId xmlns:a16="http://schemas.microsoft.com/office/drawing/2014/main" val="1778122972"/>
                    </a:ext>
                  </a:extLst>
                </a:gridCol>
                <a:gridCol w="1296430">
                  <a:extLst>
                    <a:ext uri="{9D8B030D-6E8A-4147-A177-3AD203B41FA5}">
                      <a16:colId xmlns:a16="http://schemas.microsoft.com/office/drawing/2014/main" val="1509163239"/>
                    </a:ext>
                  </a:extLst>
                </a:gridCol>
                <a:gridCol w="1286634">
                  <a:extLst>
                    <a:ext uri="{9D8B030D-6E8A-4147-A177-3AD203B41FA5}">
                      <a16:colId xmlns:a16="http://schemas.microsoft.com/office/drawing/2014/main" val="4173452039"/>
                    </a:ext>
                  </a:extLst>
                </a:gridCol>
                <a:gridCol w="1307058">
                  <a:extLst>
                    <a:ext uri="{9D8B030D-6E8A-4147-A177-3AD203B41FA5}">
                      <a16:colId xmlns:a16="http://schemas.microsoft.com/office/drawing/2014/main" val="925147775"/>
                    </a:ext>
                  </a:extLst>
                </a:gridCol>
                <a:gridCol w="1296846">
                  <a:extLst>
                    <a:ext uri="{9D8B030D-6E8A-4147-A177-3AD203B41FA5}">
                      <a16:colId xmlns:a16="http://schemas.microsoft.com/office/drawing/2014/main" val="3885307537"/>
                    </a:ext>
                  </a:extLst>
                </a:gridCol>
                <a:gridCol w="129283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受取者</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仲介者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提供者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管理者</a:t>
                      </a:r>
                    </a:p>
                  </a:txBody>
                  <a:tcPr anchor="ctr">
                    <a:solidFill>
                      <a:srgbClr val="FFC000"/>
                    </a:solidFill>
                  </a:tcPr>
                </a:tc>
                <a:tc>
                  <a:txBody>
                    <a:bodyPr/>
                    <a:lstStyle/>
                    <a:p>
                      <a:pPr algn="ctr"/>
                      <a:r>
                        <a:rPr kumimoji="1" lang="ja-JP" altLang="en-US" sz="1200" dirty="0">
                          <a:solidFill>
                            <a:schemeClr val="tx1"/>
                          </a:solidFill>
                        </a:rPr>
                        <a:t>トラスト</a:t>
                      </a:r>
                      <a:endParaRPr kumimoji="1" lang="en-US" altLang="ja-JP" sz="1200" dirty="0">
                        <a:solidFill>
                          <a:schemeClr val="tx1"/>
                        </a:solidFill>
                      </a:endParaRPr>
                    </a:p>
                    <a:p>
                      <a:pPr algn="ctr"/>
                      <a:r>
                        <a:rPr kumimoji="1" lang="ja-JP" altLang="en-US" sz="1200" dirty="0">
                          <a:solidFill>
                            <a:schemeClr val="tx1"/>
                          </a:solidFill>
                        </a:rPr>
                        <a:t>アンカー</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システム</a:t>
                      </a:r>
                    </a:p>
                  </a:txBody>
                  <a:tcPr anchor="ctr">
                    <a:solidFill>
                      <a:srgbClr val="FFC000"/>
                    </a:solidFill>
                  </a:tcPr>
                </a:tc>
                <a:tc>
                  <a:txBody>
                    <a:bodyPr/>
                    <a:lstStyle/>
                    <a:p>
                      <a:pPr algn="ctr"/>
                      <a:r>
                        <a:rPr kumimoji="1" lang="ja-JP" altLang="en-US" sz="1200" dirty="0">
                          <a:solidFill>
                            <a:schemeClr val="tx1"/>
                          </a:solidFill>
                        </a:rPr>
                        <a:t>データトラスト</a:t>
                      </a:r>
                      <a:endParaRPr kumimoji="1" lang="en-US" altLang="ja-JP" sz="1200" dirty="0">
                        <a:solidFill>
                          <a:schemeClr val="tx1"/>
                        </a:solidFill>
                      </a:endParaRPr>
                    </a:p>
                    <a:p>
                      <a:pPr algn="ctr"/>
                      <a:r>
                        <a:rPr kumimoji="1" lang="ja-JP" altLang="en-US" sz="1200" dirty="0">
                          <a:solidFill>
                            <a:schemeClr val="tx1"/>
                          </a:solidFill>
                        </a:rPr>
                        <a:t>サービス</a:t>
                      </a:r>
                    </a:p>
                  </a:txBody>
                  <a:tcPr anchor="ctr">
                    <a:solidFill>
                      <a:srgbClr val="FFC000"/>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a:xfrm>
            <a:off x="422599" y="180000"/>
            <a:ext cx="7883400" cy="615600"/>
          </a:xfrm>
        </p:spPr>
        <p:txBody>
          <a:bodyPr/>
          <a:lstStyle/>
          <a:p>
            <a:r>
              <a:rPr kumimoji="1" lang="ja-JP" altLang="en-US" dirty="0"/>
              <a:t>業務フロー（</a:t>
            </a:r>
            <a:r>
              <a:rPr kumimoji="1" lang="en-US" altLang="ja-JP" dirty="0"/>
              <a:t>C.</a:t>
            </a:r>
            <a:r>
              <a:rPr kumimoji="1" lang="ja-JP" altLang="en-US" dirty="0"/>
              <a:t>実績登録）（</a:t>
            </a:r>
            <a:r>
              <a:rPr lang="en-US" altLang="ja-JP" dirty="0"/>
              <a:t>2</a:t>
            </a:r>
            <a:r>
              <a:rPr kumimoji="1" lang="en-US" altLang="ja-JP" dirty="0"/>
              <a:t>/3)</a:t>
            </a:r>
            <a:endParaRPr kumimoji="1" lang="ja-JP" altLang="en-US" dirty="0"/>
          </a:p>
        </p:txBody>
      </p:sp>
      <p:cxnSp>
        <p:nvCxnSpPr>
          <p:cNvPr id="68" name="直線コネクタ 67">
            <a:extLst>
              <a:ext uri="{FF2B5EF4-FFF2-40B4-BE49-F238E27FC236}">
                <a16:creationId xmlns:a16="http://schemas.microsoft.com/office/drawing/2014/main" id="{D47EAA2E-3B6D-15F3-DAAD-16DEE4543FBF}"/>
              </a:ext>
            </a:extLst>
          </p:cNvPr>
          <p:cNvCxnSpPr>
            <a:cxnSpLocks/>
          </p:cNvCxnSpPr>
          <p:nvPr/>
        </p:nvCxnSpPr>
        <p:spPr bwMode="gray">
          <a:xfrm>
            <a:off x="7544624" y="1508469"/>
            <a:ext cx="0" cy="325465"/>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352D0A8-F647-6F81-C755-EC6EF6485FFA}"/>
              </a:ext>
            </a:extLst>
          </p:cNvPr>
          <p:cNvCxnSpPr>
            <a:cxnSpLocks/>
          </p:cNvCxnSpPr>
          <p:nvPr/>
        </p:nvCxnSpPr>
        <p:spPr bwMode="gray">
          <a:xfrm>
            <a:off x="7543357" y="2432394"/>
            <a:ext cx="0" cy="73309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フローチャート: 処理 69">
            <a:extLst>
              <a:ext uri="{FF2B5EF4-FFF2-40B4-BE49-F238E27FC236}">
                <a16:creationId xmlns:a16="http://schemas.microsoft.com/office/drawing/2014/main" id="{623F82CD-DC11-98CE-FBFE-8B63CAC51C6D}"/>
              </a:ext>
            </a:extLst>
          </p:cNvPr>
          <p:cNvSpPr/>
          <p:nvPr/>
        </p:nvSpPr>
        <p:spPr bwMode="gray">
          <a:xfrm>
            <a:off x="7256413" y="2667690"/>
            <a:ext cx="281095"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有り</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フローチャート: 処理 70">
            <a:extLst>
              <a:ext uri="{FF2B5EF4-FFF2-40B4-BE49-F238E27FC236}">
                <a16:creationId xmlns:a16="http://schemas.microsoft.com/office/drawing/2014/main" id="{7C797176-2B88-D37D-852E-88EB1B554D01}"/>
              </a:ext>
            </a:extLst>
          </p:cNvPr>
          <p:cNvSpPr/>
          <p:nvPr/>
        </p:nvSpPr>
        <p:spPr bwMode="gray">
          <a:xfrm>
            <a:off x="8216191" y="1999845"/>
            <a:ext cx="293918"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無し</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72" name="直線コネクタ 71">
            <a:extLst>
              <a:ext uri="{FF2B5EF4-FFF2-40B4-BE49-F238E27FC236}">
                <a16:creationId xmlns:a16="http://schemas.microsoft.com/office/drawing/2014/main" id="{C54B65FA-C987-39D9-6786-AACBBD3A976F}"/>
              </a:ext>
            </a:extLst>
          </p:cNvPr>
          <p:cNvCxnSpPr>
            <a:cxnSpLocks/>
          </p:cNvCxnSpPr>
          <p:nvPr/>
        </p:nvCxnSpPr>
        <p:spPr bwMode="gray">
          <a:xfrm flipH="1">
            <a:off x="7998800" y="2220232"/>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67A1E67-6828-7C72-ADCA-A9B666E3163A}"/>
              </a:ext>
            </a:extLst>
          </p:cNvPr>
          <p:cNvCxnSpPr>
            <a:cxnSpLocks/>
          </p:cNvCxnSpPr>
          <p:nvPr/>
        </p:nvCxnSpPr>
        <p:spPr bwMode="gray">
          <a:xfrm>
            <a:off x="8258165" y="2220232"/>
            <a:ext cx="0" cy="1868972"/>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74" name="フローチャート: 判断 73">
            <a:extLst>
              <a:ext uri="{FF2B5EF4-FFF2-40B4-BE49-F238E27FC236}">
                <a16:creationId xmlns:a16="http://schemas.microsoft.com/office/drawing/2014/main" id="{3AE7B2A2-B468-BAF3-A3D2-8C281B6CBD31}"/>
              </a:ext>
            </a:extLst>
          </p:cNvPr>
          <p:cNvSpPr/>
          <p:nvPr/>
        </p:nvSpPr>
        <p:spPr bwMode="gray">
          <a:xfrm>
            <a:off x="7039658" y="1833934"/>
            <a:ext cx="1008000" cy="807095"/>
          </a:xfrm>
          <a:prstGeom prst="flowChartDecision">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内容の</a:t>
            </a:r>
            <a:br>
              <a:rPr kumimoji="1" lang="en-US" altLang="ja-JP" sz="1200" dirty="0">
                <a:solidFill>
                  <a:prstClr val="black"/>
                </a:solidFill>
              </a:rPr>
            </a:br>
            <a:r>
              <a:rPr kumimoji="1" lang="ja-JP" altLang="en-US" sz="1200" dirty="0">
                <a:solidFill>
                  <a:prstClr val="black"/>
                </a:solidFill>
              </a:rPr>
              <a:t>不備</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75" name="直線コネクタ 74">
            <a:extLst>
              <a:ext uri="{FF2B5EF4-FFF2-40B4-BE49-F238E27FC236}">
                <a16:creationId xmlns:a16="http://schemas.microsoft.com/office/drawing/2014/main" id="{D82ED78E-B08C-50AE-FD70-876B8B056812}"/>
              </a:ext>
            </a:extLst>
          </p:cNvPr>
          <p:cNvCxnSpPr>
            <a:cxnSpLocks/>
          </p:cNvCxnSpPr>
          <p:nvPr/>
        </p:nvCxnSpPr>
        <p:spPr bwMode="gray">
          <a:xfrm flipH="1">
            <a:off x="4143375" y="3372438"/>
            <a:ext cx="3802873"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フローチャート: 処理 75">
            <a:extLst>
              <a:ext uri="{FF2B5EF4-FFF2-40B4-BE49-F238E27FC236}">
                <a16:creationId xmlns:a16="http://schemas.microsoft.com/office/drawing/2014/main" id="{2843C4FA-AAA2-7AB8-4B63-437C5F8DACA9}"/>
              </a:ext>
            </a:extLst>
          </p:cNvPr>
          <p:cNvSpPr/>
          <p:nvPr/>
        </p:nvSpPr>
        <p:spPr bwMode="gray">
          <a:xfrm>
            <a:off x="7048574" y="3168574"/>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再確認依頼</a:t>
            </a:r>
          </a:p>
        </p:txBody>
      </p:sp>
      <p:cxnSp>
        <p:nvCxnSpPr>
          <p:cNvPr id="77" name="直線コネクタ 76">
            <a:extLst>
              <a:ext uri="{FF2B5EF4-FFF2-40B4-BE49-F238E27FC236}">
                <a16:creationId xmlns:a16="http://schemas.microsoft.com/office/drawing/2014/main" id="{1D1D9F48-D3F8-8309-2067-3E2669A736F2}"/>
              </a:ext>
            </a:extLst>
          </p:cNvPr>
          <p:cNvCxnSpPr>
            <a:cxnSpLocks/>
          </p:cNvCxnSpPr>
          <p:nvPr/>
        </p:nvCxnSpPr>
        <p:spPr bwMode="gray">
          <a:xfrm flipH="1">
            <a:off x="6760469" y="4094188"/>
            <a:ext cx="777039"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フローチャート: 処理 77">
            <a:extLst>
              <a:ext uri="{FF2B5EF4-FFF2-40B4-BE49-F238E27FC236}">
                <a16:creationId xmlns:a16="http://schemas.microsoft.com/office/drawing/2014/main" id="{968974BC-1A9C-D48C-7C53-2C3DE220A211}"/>
              </a:ext>
            </a:extLst>
          </p:cNvPr>
          <p:cNvSpPr/>
          <p:nvPr/>
        </p:nvSpPr>
        <p:spPr bwMode="gray">
          <a:xfrm>
            <a:off x="7051315" y="3873204"/>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証明依頼</a:t>
            </a:r>
          </a:p>
        </p:txBody>
      </p:sp>
      <p:cxnSp>
        <p:nvCxnSpPr>
          <p:cNvPr id="79" name="直線コネクタ 78">
            <a:extLst>
              <a:ext uri="{FF2B5EF4-FFF2-40B4-BE49-F238E27FC236}">
                <a16:creationId xmlns:a16="http://schemas.microsoft.com/office/drawing/2014/main" id="{BB98DF46-B4C2-8BBE-C6FF-88F3174243D3}"/>
              </a:ext>
            </a:extLst>
          </p:cNvPr>
          <p:cNvCxnSpPr>
            <a:cxnSpLocks/>
          </p:cNvCxnSpPr>
          <p:nvPr/>
        </p:nvCxnSpPr>
        <p:spPr bwMode="gray">
          <a:xfrm>
            <a:off x="6236179" y="4084201"/>
            <a:ext cx="360" cy="769508"/>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フローチャート: 処理 79">
            <a:extLst>
              <a:ext uri="{FF2B5EF4-FFF2-40B4-BE49-F238E27FC236}">
                <a16:creationId xmlns:a16="http://schemas.microsoft.com/office/drawing/2014/main" id="{4482F8B7-59C9-C346-8D41-4F407F89815D}"/>
              </a:ext>
            </a:extLst>
          </p:cNvPr>
          <p:cNvSpPr/>
          <p:nvPr/>
        </p:nvSpPr>
        <p:spPr bwMode="gray">
          <a:xfrm>
            <a:off x="5732539" y="3873204"/>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cxnSp>
        <p:nvCxnSpPr>
          <p:cNvPr id="81" name="直線コネクタ 80">
            <a:extLst>
              <a:ext uri="{FF2B5EF4-FFF2-40B4-BE49-F238E27FC236}">
                <a16:creationId xmlns:a16="http://schemas.microsoft.com/office/drawing/2014/main" id="{CA5B7306-8C02-600F-729B-67AB599496A9}"/>
              </a:ext>
            </a:extLst>
          </p:cNvPr>
          <p:cNvCxnSpPr>
            <a:cxnSpLocks/>
          </p:cNvCxnSpPr>
          <p:nvPr/>
        </p:nvCxnSpPr>
        <p:spPr bwMode="gray">
          <a:xfrm>
            <a:off x="6305550" y="5191701"/>
            <a:ext cx="734108"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557656E4-8FA3-5A1A-B00B-A42B916BB931}"/>
              </a:ext>
            </a:extLst>
          </p:cNvPr>
          <p:cNvSpPr/>
          <p:nvPr/>
        </p:nvSpPr>
        <p:spPr bwMode="gray">
          <a:xfrm>
            <a:off x="5732539" y="4858712"/>
            <a:ext cx="1008000" cy="648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確認結果を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送信</a:t>
            </a:r>
          </a:p>
        </p:txBody>
      </p:sp>
      <p:cxnSp>
        <p:nvCxnSpPr>
          <p:cNvPr id="83" name="直線コネクタ 82">
            <a:extLst>
              <a:ext uri="{FF2B5EF4-FFF2-40B4-BE49-F238E27FC236}">
                <a16:creationId xmlns:a16="http://schemas.microsoft.com/office/drawing/2014/main" id="{CA637B9D-D01F-0FD9-5C25-3DA33A24BC2B}"/>
              </a:ext>
            </a:extLst>
          </p:cNvPr>
          <p:cNvCxnSpPr>
            <a:cxnSpLocks/>
          </p:cNvCxnSpPr>
          <p:nvPr/>
        </p:nvCxnSpPr>
        <p:spPr bwMode="gray">
          <a:xfrm>
            <a:off x="7562407" y="5358919"/>
            <a:ext cx="0" cy="109009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C18B182-9A92-1C26-BBC4-2CF7C984BECF}"/>
              </a:ext>
            </a:extLst>
          </p:cNvPr>
          <p:cNvCxnSpPr>
            <a:cxnSpLocks/>
          </p:cNvCxnSpPr>
          <p:nvPr/>
        </p:nvCxnSpPr>
        <p:spPr bwMode="gray">
          <a:xfrm flipH="1">
            <a:off x="8069234" y="4094188"/>
            <a:ext cx="184858"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フローチャート: 磁気ディスク 84">
            <a:extLst>
              <a:ext uri="{FF2B5EF4-FFF2-40B4-BE49-F238E27FC236}">
                <a16:creationId xmlns:a16="http://schemas.microsoft.com/office/drawing/2014/main" id="{AB4FD972-8BC6-EB5C-4736-65AFC69B866A}"/>
              </a:ext>
            </a:extLst>
          </p:cNvPr>
          <p:cNvSpPr/>
          <p:nvPr/>
        </p:nvSpPr>
        <p:spPr bwMode="gray">
          <a:xfrm>
            <a:off x="7048574" y="4750712"/>
            <a:ext cx="1008000" cy="864000"/>
          </a:xfrm>
          <a:prstGeom prst="flowChartMagneticDisk">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実績情報</a:t>
            </a:r>
            <a:br>
              <a:rPr kumimoji="1" lang="en-US" altLang="ja-JP" sz="1200" dirty="0">
                <a:solidFill>
                  <a:prstClr val="black"/>
                </a:solidFill>
              </a:rPr>
            </a:br>
            <a:r>
              <a:rPr kumimoji="1" lang="ja-JP" altLang="en-US" sz="1200" dirty="0">
                <a:solidFill>
                  <a:prstClr val="black"/>
                </a:solidFill>
              </a:rPr>
              <a:t>確認結果を</a:t>
            </a:r>
            <a:br>
              <a:rPr kumimoji="1" lang="en-US" altLang="ja-JP" sz="1200" dirty="0">
                <a:solidFill>
                  <a:prstClr val="black"/>
                </a:solidFill>
              </a:rPr>
            </a:br>
            <a:r>
              <a:rPr kumimoji="1" lang="ja-JP" altLang="en-US" sz="1200" dirty="0">
                <a:solidFill>
                  <a:prstClr val="black"/>
                </a:solidFill>
              </a:rPr>
              <a:t>保存</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86" name="直線コネクタ 85">
            <a:extLst>
              <a:ext uri="{FF2B5EF4-FFF2-40B4-BE49-F238E27FC236}">
                <a16:creationId xmlns:a16="http://schemas.microsoft.com/office/drawing/2014/main" id="{35165158-2B6B-87DD-856E-357C62CBD283}"/>
              </a:ext>
            </a:extLst>
          </p:cNvPr>
          <p:cNvCxnSpPr>
            <a:cxnSpLocks/>
          </p:cNvCxnSpPr>
          <p:nvPr/>
        </p:nvCxnSpPr>
        <p:spPr bwMode="gray">
          <a:xfrm flipV="1">
            <a:off x="3678531" y="3600574"/>
            <a:ext cx="0" cy="2569361"/>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C81716D-8018-2BA0-CBED-06DDF4BF726D}"/>
              </a:ext>
            </a:extLst>
          </p:cNvPr>
          <p:cNvCxnSpPr>
            <a:cxnSpLocks/>
          </p:cNvCxnSpPr>
          <p:nvPr/>
        </p:nvCxnSpPr>
        <p:spPr bwMode="gray">
          <a:xfrm flipV="1">
            <a:off x="2922069" y="1508469"/>
            <a:ext cx="0" cy="185844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D7B1679-D1DD-2114-9FAC-DD3FA0E7D95D}"/>
              </a:ext>
            </a:extLst>
          </p:cNvPr>
          <p:cNvCxnSpPr>
            <a:cxnSpLocks/>
          </p:cNvCxnSpPr>
          <p:nvPr/>
        </p:nvCxnSpPr>
        <p:spPr bwMode="gray">
          <a:xfrm flipH="1">
            <a:off x="2921653" y="3372438"/>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89" name="フローチャート: 処理 88">
            <a:extLst>
              <a:ext uri="{FF2B5EF4-FFF2-40B4-BE49-F238E27FC236}">
                <a16:creationId xmlns:a16="http://schemas.microsoft.com/office/drawing/2014/main" id="{86EE782F-AA52-CC52-05BB-4940539524ED}"/>
              </a:ext>
            </a:extLst>
          </p:cNvPr>
          <p:cNvSpPr/>
          <p:nvPr/>
        </p:nvSpPr>
        <p:spPr bwMode="gray">
          <a:xfrm>
            <a:off x="3142006" y="3156438"/>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dirty="0">
                <a:solidFill>
                  <a:prstClr val="black"/>
                </a:solidFill>
              </a:rPr>
              <a:t>再確認</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スライド番号プレースホルダー 3">
            <a:extLst>
              <a:ext uri="{FF2B5EF4-FFF2-40B4-BE49-F238E27FC236}">
                <a16:creationId xmlns:a16="http://schemas.microsoft.com/office/drawing/2014/main" id="{B3664C19-B75C-380D-E756-961C796BECE2}"/>
              </a:ext>
            </a:extLst>
          </p:cNvPr>
          <p:cNvSpPr>
            <a:spLocks noGrp="1"/>
          </p:cNvSpPr>
          <p:nvPr>
            <p:ph type="sldNum" sz="quarter" idx="13"/>
          </p:nvPr>
        </p:nvSpPr>
        <p:spPr/>
        <p:txBody>
          <a:bodyPr/>
          <a:lstStyle/>
          <a:p>
            <a:fld id="{A3EB1B23-9AF8-425B-BAD7-B9FA00F18833}" type="slidenum">
              <a:rPr lang="ja-JP" altLang="en-US" smtClean="0"/>
              <a:pPr/>
              <a:t>19</a:t>
            </a:fld>
            <a:endParaRPr lang="ja-JP" altLang="en-US"/>
          </a:p>
        </p:txBody>
      </p:sp>
    </p:spTree>
    <p:extLst>
      <p:ext uri="{BB962C8B-B14F-4D97-AF65-F5344CB8AC3E}">
        <p14:creationId xmlns:p14="http://schemas.microsoft.com/office/powerpoint/2010/main" val="12512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D762D672-13D4-87A9-7471-CA64000549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9" name="think-cell data - do not delete" hidden="1">
                        <a:extLst>
                          <a:ext uri="{FF2B5EF4-FFF2-40B4-BE49-F238E27FC236}">
                            <a16:creationId xmlns:a16="http://schemas.microsoft.com/office/drawing/2014/main" id="{D762D672-13D4-87A9-7471-CA64000549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Rectangle: Rounded Corners 7">
            <a:extLst>
              <a:ext uri="{FF2B5EF4-FFF2-40B4-BE49-F238E27FC236}">
                <a16:creationId xmlns:a16="http://schemas.microsoft.com/office/drawing/2014/main" id="{C4B0BB2D-534D-E2CB-D452-9F95769BA06C}"/>
              </a:ext>
            </a:extLst>
          </p:cNvPr>
          <p:cNvSpPr/>
          <p:nvPr/>
        </p:nvSpPr>
        <p:spPr bwMode="gray">
          <a:xfrm>
            <a:off x="4057713" y="1260746"/>
            <a:ext cx="1705640" cy="1283794"/>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effectLst/>
                <a:uLnTx/>
                <a:uFillTx/>
                <a:latin typeface="+mj-ea"/>
                <a:ea typeface="+mj-ea"/>
                <a:cs typeface="+mn-cs"/>
              </a:rPr>
              <a:t>現職大学</a:t>
            </a:r>
          </a:p>
        </p:txBody>
      </p:sp>
      <p:sp>
        <p:nvSpPr>
          <p:cNvPr id="33" name="Rectangle: Rounded Corners 10">
            <a:extLst>
              <a:ext uri="{FF2B5EF4-FFF2-40B4-BE49-F238E27FC236}">
                <a16:creationId xmlns:a16="http://schemas.microsoft.com/office/drawing/2014/main" id="{0FA13FFE-A188-654E-9356-307E660899F2}"/>
              </a:ext>
            </a:extLst>
          </p:cNvPr>
          <p:cNvSpPr/>
          <p:nvPr/>
        </p:nvSpPr>
        <p:spPr bwMode="gray">
          <a:xfrm>
            <a:off x="7495201" y="1260744"/>
            <a:ext cx="1556960" cy="1283960"/>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effectLst/>
                <a:uLnTx/>
                <a:uFillTx/>
                <a:latin typeface="+mj-ea"/>
                <a:ea typeface="+mj-ea"/>
                <a:cs typeface="+mn-cs"/>
              </a:rPr>
              <a:t>プロジェクト先</a:t>
            </a:r>
            <a:endParaRPr kumimoji="0" lang="en-US" altLang="ja-JP" sz="1600" b="0" i="0" u="none" strike="noStrike" kern="0" cap="none" spc="0" normalizeH="0" baseline="0" noProof="0" dirty="0">
              <a:ln>
                <a:noFill/>
              </a:ln>
              <a:effectLst/>
              <a:uLnTx/>
              <a:uFillTx/>
              <a:latin typeface="+mj-ea"/>
              <a:ea typeface="+mj-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effectLst/>
                <a:uLnTx/>
                <a:uFillTx/>
                <a:latin typeface="+mj-ea"/>
                <a:ea typeface="+mj-ea"/>
                <a:cs typeface="+mn-cs"/>
              </a:rPr>
              <a:t>（他大学、企業</a:t>
            </a:r>
            <a:br>
              <a:rPr lang="en-US" altLang="ja-JP" sz="1600" kern="0" dirty="0">
                <a:highlight>
                  <a:srgbClr val="FFFF00"/>
                </a:highlight>
                <a:latin typeface="+mj-ea"/>
                <a:ea typeface="+mj-ea"/>
                <a:cs typeface="+mn-cs"/>
              </a:rPr>
            </a:br>
            <a:r>
              <a:rPr kumimoji="0" lang="ja-JP" altLang="en-US" sz="1600" b="0" i="0" u="none" strike="noStrike" kern="0" cap="none" spc="0" normalizeH="0" baseline="0" noProof="0" dirty="0">
                <a:ln>
                  <a:noFill/>
                </a:ln>
                <a:effectLst/>
                <a:uLnTx/>
                <a:uFillTx/>
                <a:latin typeface="+mj-ea"/>
                <a:ea typeface="+mj-ea"/>
                <a:cs typeface="+mn-cs"/>
              </a:rPr>
              <a:t>、</a:t>
            </a:r>
            <a:r>
              <a:rPr lang="ja-JP" altLang="en-US" sz="1600" kern="0" dirty="0">
                <a:latin typeface="+mj-ea"/>
                <a:ea typeface="+mj-ea"/>
                <a:cs typeface="+mn-cs"/>
              </a:rPr>
              <a:t>自治体等</a:t>
            </a:r>
            <a:endParaRPr lang="en-US" altLang="ja-JP" sz="1600" kern="0" dirty="0">
              <a:latin typeface="+mj-ea"/>
              <a:ea typeface="+mj-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lang="ja-JP" altLang="en-US" sz="1600" kern="0" dirty="0">
                <a:latin typeface="+mj-ea"/>
                <a:ea typeface="+mj-ea"/>
                <a:cs typeface="+mn-cs"/>
              </a:rPr>
              <a:t>外部団体）</a:t>
            </a:r>
            <a:endParaRPr kumimoji="0" lang="ja-JP" altLang="en-US" sz="1600" b="0" i="0" u="none" strike="noStrike" kern="0" cap="none" spc="0" normalizeH="0" baseline="0" noProof="0" dirty="0">
              <a:ln>
                <a:noFill/>
              </a:ln>
              <a:effectLst/>
              <a:uLnTx/>
              <a:uFillTx/>
              <a:latin typeface="+mj-ea"/>
              <a:ea typeface="+mj-ea"/>
              <a:cs typeface="+mn-cs"/>
            </a:endParaRPr>
          </a:p>
        </p:txBody>
      </p:sp>
      <p:sp>
        <p:nvSpPr>
          <p:cNvPr id="34" name="Rectangle: Rounded Corners 36">
            <a:extLst>
              <a:ext uri="{FF2B5EF4-FFF2-40B4-BE49-F238E27FC236}">
                <a16:creationId xmlns:a16="http://schemas.microsoft.com/office/drawing/2014/main" id="{828485B1-0968-035D-58EC-DAF8A49B256E}"/>
              </a:ext>
            </a:extLst>
          </p:cNvPr>
          <p:cNvSpPr/>
          <p:nvPr/>
        </p:nvSpPr>
        <p:spPr bwMode="gray">
          <a:xfrm>
            <a:off x="768905" y="1260744"/>
            <a:ext cx="1556960" cy="1283962"/>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ja-JP" altLang="en-US" sz="1600" kern="0" dirty="0">
                <a:latin typeface="+mj-ea"/>
                <a:ea typeface="+mj-ea"/>
                <a:cs typeface="+mn-cs"/>
              </a:rPr>
              <a:t>スキル保有者</a:t>
            </a:r>
            <a:endParaRPr lang="en-US" altLang="ja-JP" sz="1600" kern="0" dirty="0">
              <a:latin typeface="+mj-ea"/>
              <a:ea typeface="+mj-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effectLst/>
                <a:uLnTx/>
                <a:uFillTx/>
                <a:latin typeface="+mj-ea"/>
                <a:ea typeface="+mj-ea"/>
                <a:cs typeface="+mn-cs"/>
              </a:rPr>
              <a:t>（技術職員）</a:t>
            </a:r>
          </a:p>
        </p:txBody>
      </p:sp>
      <p:sp>
        <p:nvSpPr>
          <p:cNvPr id="49" name="TextBox 58">
            <a:extLst>
              <a:ext uri="{FF2B5EF4-FFF2-40B4-BE49-F238E27FC236}">
                <a16:creationId xmlns:a16="http://schemas.microsoft.com/office/drawing/2014/main" id="{26978F8A-E3E5-5F54-4C76-2975E13FE6E3}"/>
              </a:ext>
            </a:extLst>
          </p:cNvPr>
          <p:cNvSpPr txBox="1"/>
          <p:nvPr/>
        </p:nvSpPr>
        <p:spPr>
          <a:xfrm>
            <a:off x="6031072" y="1431521"/>
            <a:ext cx="1196409"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プロジェクト要件提示</a:t>
            </a:r>
            <a:r>
              <a:rPr lang="en-US" altLang="ja-JP" sz="1000" dirty="0">
                <a:latin typeface="+mj-ea"/>
                <a:ea typeface="+mj-ea"/>
              </a:rPr>
              <a:t>/</a:t>
            </a:r>
            <a:br>
              <a:rPr lang="en-US" altLang="ja-JP" sz="1000" dirty="0">
                <a:latin typeface="+mj-ea"/>
                <a:ea typeface="+mj-ea"/>
              </a:rPr>
            </a:br>
            <a:r>
              <a:rPr lang="ja-JP" altLang="en-US" sz="1000" dirty="0">
                <a:latin typeface="+mj-ea"/>
                <a:ea typeface="+mj-ea"/>
              </a:rPr>
              <a:t>該当者紹介依頼</a:t>
            </a:r>
            <a:endParaRPr lang="en-US" altLang="ja-JP" sz="1000" dirty="0">
              <a:latin typeface="+mj-ea"/>
              <a:ea typeface="+mj-ea"/>
            </a:endParaRPr>
          </a:p>
        </p:txBody>
      </p:sp>
      <p:sp>
        <p:nvSpPr>
          <p:cNvPr id="54" name="TextBox 65">
            <a:extLst>
              <a:ext uri="{FF2B5EF4-FFF2-40B4-BE49-F238E27FC236}">
                <a16:creationId xmlns:a16="http://schemas.microsoft.com/office/drawing/2014/main" id="{1A6DFE23-3096-14EA-4FC4-5FB6538E855C}"/>
              </a:ext>
            </a:extLst>
          </p:cNvPr>
          <p:cNvSpPr txBox="1"/>
          <p:nvPr/>
        </p:nvSpPr>
        <p:spPr>
          <a:xfrm>
            <a:off x="2686038" y="1415754"/>
            <a:ext cx="970385"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スキル登録</a:t>
            </a:r>
            <a:r>
              <a:rPr lang="en-US" altLang="ja-JP" sz="1000" dirty="0">
                <a:latin typeface="+mj-ea"/>
                <a:ea typeface="+mj-ea"/>
              </a:rPr>
              <a:t>/</a:t>
            </a:r>
          </a:p>
          <a:p>
            <a:pPr algn="ctr" defTabSz="457200"/>
            <a:r>
              <a:rPr lang="ja-JP" altLang="en-US" sz="1000" dirty="0">
                <a:latin typeface="+mj-ea"/>
                <a:ea typeface="+mj-ea"/>
              </a:rPr>
              <a:t>証明書発行依頼</a:t>
            </a:r>
            <a:endParaRPr lang="en-US" altLang="ja-JP" sz="1000" dirty="0">
              <a:latin typeface="+mj-ea"/>
              <a:ea typeface="+mj-ea"/>
            </a:endParaRPr>
          </a:p>
        </p:txBody>
      </p:sp>
      <p:grpSp>
        <p:nvGrpSpPr>
          <p:cNvPr id="126" name="グループ化 125">
            <a:extLst>
              <a:ext uri="{FF2B5EF4-FFF2-40B4-BE49-F238E27FC236}">
                <a16:creationId xmlns:a16="http://schemas.microsoft.com/office/drawing/2014/main" id="{30A2FFEB-C2F8-A5BA-856E-0EC0859227EB}"/>
              </a:ext>
            </a:extLst>
          </p:cNvPr>
          <p:cNvGrpSpPr/>
          <p:nvPr/>
        </p:nvGrpSpPr>
        <p:grpSpPr>
          <a:xfrm>
            <a:off x="2474541" y="1809088"/>
            <a:ext cx="1432753" cy="214063"/>
            <a:chOff x="2928439" y="1716976"/>
            <a:chExt cx="801840" cy="214063"/>
          </a:xfrm>
        </p:grpSpPr>
        <p:cxnSp>
          <p:nvCxnSpPr>
            <p:cNvPr id="46" name="Straight Arrow Connector 51">
              <a:extLst>
                <a:ext uri="{FF2B5EF4-FFF2-40B4-BE49-F238E27FC236}">
                  <a16:creationId xmlns:a16="http://schemas.microsoft.com/office/drawing/2014/main" id="{D75FBF79-A4C2-8DC0-9F7F-4C66B745452D}"/>
                </a:ext>
              </a:extLst>
            </p:cNvPr>
            <p:cNvCxnSpPr>
              <a:cxnSpLocks/>
            </p:cNvCxnSpPr>
            <p:nvPr/>
          </p:nvCxnSpPr>
          <p:spPr bwMode="gray">
            <a:xfrm flipH="1">
              <a:off x="2928439" y="1931039"/>
              <a:ext cx="797025" cy="0"/>
            </a:xfrm>
            <a:prstGeom prst="straightConnector1">
              <a:avLst/>
            </a:prstGeom>
            <a:noFill/>
            <a:ln w="28575" cap="flat" cmpd="sng" algn="ctr">
              <a:solidFill>
                <a:schemeClr val="tx1"/>
              </a:solidFill>
              <a:prstDash val="solid"/>
              <a:miter lim="800000"/>
              <a:tailEnd type="triangle"/>
            </a:ln>
            <a:effectLst/>
          </p:spPr>
        </p:cxnSp>
        <p:cxnSp>
          <p:nvCxnSpPr>
            <p:cNvPr id="55" name="Straight Arrow Connector 67">
              <a:extLst>
                <a:ext uri="{FF2B5EF4-FFF2-40B4-BE49-F238E27FC236}">
                  <a16:creationId xmlns:a16="http://schemas.microsoft.com/office/drawing/2014/main" id="{244B3425-1AAB-5A1E-00C7-C8BFD42E652D}"/>
                </a:ext>
              </a:extLst>
            </p:cNvPr>
            <p:cNvCxnSpPr>
              <a:cxnSpLocks/>
            </p:cNvCxnSpPr>
            <p:nvPr/>
          </p:nvCxnSpPr>
          <p:spPr bwMode="gray">
            <a:xfrm>
              <a:off x="2934370" y="1716976"/>
              <a:ext cx="795909" cy="0"/>
            </a:xfrm>
            <a:prstGeom prst="straightConnector1">
              <a:avLst/>
            </a:prstGeom>
            <a:noFill/>
            <a:ln w="28575" cap="flat" cmpd="sng" algn="ctr">
              <a:solidFill>
                <a:schemeClr val="tx1"/>
              </a:solidFill>
              <a:prstDash val="solid"/>
              <a:miter lim="800000"/>
              <a:tailEnd type="triangle"/>
            </a:ln>
            <a:effectLst/>
          </p:spPr>
        </p:cxnSp>
      </p:grpSp>
      <p:sp>
        <p:nvSpPr>
          <p:cNvPr id="56" name="Rectangle: Rounded Corners 7">
            <a:extLst>
              <a:ext uri="{FF2B5EF4-FFF2-40B4-BE49-F238E27FC236}">
                <a16:creationId xmlns:a16="http://schemas.microsoft.com/office/drawing/2014/main" id="{634B59E5-DB76-765D-CA09-F30BB9F3BE18}"/>
              </a:ext>
            </a:extLst>
          </p:cNvPr>
          <p:cNvSpPr/>
          <p:nvPr/>
        </p:nvSpPr>
        <p:spPr bwMode="gray">
          <a:xfrm>
            <a:off x="768907" y="3069133"/>
            <a:ext cx="8287001" cy="461145"/>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ja-JP" altLang="en-US" sz="1600" kern="0">
                <a:latin typeface="+mj-ea"/>
                <a:ea typeface="+mj-ea"/>
                <a:cs typeface="+mn-cs"/>
              </a:rPr>
              <a:t>システム提供事業者</a:t>
            </a:r>
            <a:endParaRPr kumimoji="0" lang="ja-JP" altLang="en-US" sz="1600" b="0" i="0" u="none" strike="noStrike" kern="0" cap="none" spc="0" normalizeH="0" baseline="0" noProof="0">
              <a:ln>
                <a:noFill/>
              </a:ln>
              <a:effectLst/>
              <a:uLnTx/>
              <a:uFillTx/>
              <a:latin typeface="+mj-ea"/>
              <a:ea typeface="+mj-ea"/>
              <a:cs typeface="+mn-cs"/>
            </a:endParaRPr>
          </a:p>
        </p:txBody>
      </p:sp>
      <p:sp>
        <p:nvSpPr>
          <p:cNvPr id="59" name="TextBox 58">
            <a:extLst>
              <a:ext uri="{FF2B5EF4-FFF2-40B4-BE49-F238E27FC236}">
                <a16:creationId xmlns:a16="http://schemas.microsoft.com/office/drawing/2014/main" id="{0AB74E8F-6337-C1D9-57EB-1F917C1FA387}"/>
              </a:ext>
            </a:extLst>
          </p:cNvPr>
          <p:cNvSpPr txBox="1"/>
          <p:nvPr/>
        </p:nvSpPr>
        <p:spPr>
          <a:xfrm>
            <a:off x="6098905" y="2034460"/>
            <a:ext cx="1052137" cy="226591"/>
          </a:xfrm>
          <a:prstGeom prst="rect">
            <a:avLst/>
          </a:prstGeom>
          <a:noFill/>
        </p:spPr>
        <p:txBody>
          <a:bodyPr wrap="none" lIns="36000" tIns="36000" rIns="36000" bIns="36000" rtlCol="0">
            <a:spAutoFit/>
          </a:bodyPr>
          <a:lstStyle/>
          <a:p>
            <a:pPr algn="ctr" defTabSz="457200"/>
            <a:r>
              <a:rPr lang="ja-JP" altLang="en-US" sz="1000">
                <a:latin typeface="+mj-ea"/>
                <a:ea typeface="+mj-ea"/>
              </a:rPr>
              <a:t>マッチング結果提供</a:t>
            </a:r>
            <a:endParaRPr lang="en-US" altLang="ja-JP" sz="1000">
              <a:latin typeface="+mj-ea"/>
              <a:ea typeface="+mj-ea"/>
            </a:endParaRPr>
          </a:p>
        </p:txBody>
      </p:sp>
      <p:sp>
        <p:nvSpPr>
          <p:cNvPr id="61" name="TextBox 46">
            <a:extLst>
              <a:ext uri="{FF2B5EF4-FFF2-40B4-BE49-F238E27FC236}">
                <a16:creationId xmlns:a16="http://schemas.microsoft.com/office/drawing/2014/main" id="{A3653B55-44DF-AD3C-AD0B-179101E22CB3}"/>
              </a:ext>
            </a:extLst>
          </p:cNvPr>
          <p:cNvSpPr txBox="1"/>
          <p:nvPr/>
        </p:nvSpPr>
        <p:spPr>
          <a:xfrm>
            <a:off x="4024643" y="2633008"/>
            <a:ext cx="72672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当該サービス</a:t>
            </a:r>
            <a:endParaRPr lang="en-US" altLang="ja-JP" sz="1000" dirty="0">
              <a:latin typeface="+mj-ea"/>
              <a:ea typeface="+mj-ea"/>
            </a:endParaRPr>
          </a:p>
          <a:p>
            <a:pPr algn="ctr" defTabSz="457200"/>
            <a:r>
              <a:rPr lang="ja-JP" altLang="en-US" sz="1000" dirty="0">
                <a:latin typeface="+mj-ea"/>
                <a:ea typeface="+mj-ea"/>
              </a:rPr>
              <a:t>提供</a:t>
            </a:r>
          </a:p>
        </p:txBody>
      </p:sp>
      <p:sp>
        <p:nvSpPr>
          <p:cNvPr id="63" name="TextBox 43">
            <a:extLst>
              <a:ext uri="{FF2B5EF4-FFF2-40B4-BE49-F238E27FC236}">
                <a16:creationId xmlns:a16="http://schemas.microsoft.com/office/drawing/2014/main" id="{E882B18A-B981-7306-18C8-28E452B902F7}"/>
              </a:ext>
            </a:extLst>
          </p:cNvPr>
          <p:cNvSpPr txBox="1"/>
          <p:nvPr/>
        </p:nvSpPr>
        <p:spPr>
          <a:xfrm>
            <a:off x="5285081" y="2633008"/>
            <a:ext cx="47024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サービス</a:t>
            </a:r>
            <a:br>
              <a:rPr lang="en-US" altLang="ja-JP" sz="1000" dirty="0">
                <a:latin typeface="+mj-ea"/>
                <a:ea typeface="+mj-ea"/>
              </a:rPr>
            </a:br>
            <a:r>
              <a:rPr lang="ja-JP" altLang="en-US" sz="1000" dirty="0">
                <a:latin typeface="+mj-ea"/>
                <a:ea typeface="+mj-ea"/>
              </a:rPr>
              <a:t>利用料</a:t>
            </a:r>
          </a:p>
        </p:txBody>
      </p:sp>
      <p:sp>
        <p:nvSpPr>
          <p:cNvPr id="73" name="正方形/長方形 72">
            <a:extLst>
              <a:ext uri="{FF2B5EF4-FFF2-40B4-BE49-F238E27FC236}">
                <a16:creationId xmlns:a16="http://schemas.microsoft.com/office/drawing/2014/main" id="{750A8A76-91B4-774A-913F-BA58B7DF2317}"/>
              </a:ext>
            </a:extLst>
          </p:cNvPr>
          <p:cNvSpPr/>
          <p:nvPr/>
        </p:nvSpPr>
        <p:spPr>
          <a:xfrm>
            <a:off x="454870" y="3510"/>
            <a:ext cx="9075715" cy="6623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400">
              <a:solidFill>
                <a:srgbClr val="FF0000"/>
              </a:solidFill>
            </a:endParaRPr>
          </a:p>
        </p:txBody>
      </p:sp>
      <p:sp>
        <p:nvSpPr>
          <p:cNvPr id="71" name="正方形/長方形 70">
            <a:extLst>
              <a:ext uri="{FF2B5EF4-FFF2-40B4-BE49-F238E27FC236}">
                <a16:creationId xmlns:a16="http://schemas.microsoft.com/office/drawing/2014/main" id="{750A8A76-91B4-774A-913F-BA58B7DF2317}"/>
              </a:ext>
            </a:extLst>
          </p:cNvPr>
          <p:cNvSpPr/>
          <p:nvPr/>
        </p:nvSpPr>
        <p:spPr>
          <a:xfrm>
            <a:off x="597600" y="5236941"/>
            <a:ext cx="9167700" cy="11842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chemeClr val="tx1"/>
                </a:solidFill>
                <a:latin typeface="Meiryo UI" panose="020B0604030504040204" pitchFamily="50" charset="-128"/>
                <a:ea typeface="Meiryo UI" panose="020B0604030504040204" pitchFamily="50" charset="-128"/>
              </a:rPr>
              <a:t>ステークホルダー（スキル保有者、プロジェクト先、現職大学）の課題を整理してサービスの実現性を高める</a:t>
            </a:r>
            <a:br>
              <a:rPr kumimoji="1" lang="en-US" altLang="ja-JP" sz="1600" dirty="0">
                <a:solidFill>
                  <a:schemeClr val="tx1"/>
                </a:solidFill>
                <a:latin typeface="Meiryo UI" panose="020B0604030504040204" pitchFamily="50" charset="-128"/>
                <a:ea typeface="Meiryo UI" panose="020B0604030504040204" pitchFamily="50" charset="-128"/>
              </a:rPr>
            </a:br>
            <a:endParaRPr kumimoji="1" lang="en-US" altLang="ja-JP" sz="500" dirty="0">
              <a:solidFill>
                <a:schemeClr val="tx1"/>
              </a:solidFill>
              <a:latin typeface="Meiryo UI" panose="020B0604030504040204" pitchFamily="50" charset="-128"/>
              <a:ea typeface="Meiryo UI" panose="020B0604030504040204" pitchFamily="50" charset="-128"/>
            </a:endParaRPr>
          </a:p>
          <a:p>
            <a:pPr marL="342900" indent="-342900">
              <a:buFont typeface="+mj-lt"/>
              <a:buAutoNum type="arabicPeriod"/>
            </a:pPr>
            <a:r>
              <a:rPr kumimoji="1" lang="ja-JP" altLang="en-US" sz="1600" dirty="0">
                <a:solidFill>
                  <a:schemeClr val="tx1"/>
                </a:solidFill>
              </a:rPr>
              <a:t>スキルカタログの作成によりスキルを標準化･可視化する</a:t>
            </a:r>
            <a:endParaRPr kumimoji="1" lang="en-US" altLang="ja-JP" sz="1600" dirty="0">
              <a:solidFill>
                <a:schemeClr val="tx1"/>
              </a:solidFill>
            </a:endParaRPr>
          </a:p>
          <a:p>
            <a:pPr marL="342900" indent="-342900">
              <a:buFont typeface="+mj-lt"/>
              <a:buAutoNum type="arabicPeriod"/>
            </a:pPr>
            <a:r>
              <a:rPr kumimoji="1" lang="ja-JP" altLang="en-US" sz="1600" dirty="0">
                <a:solidFill>
                  <a:schemeClr val="tx1"/>
                </a:solidFill>
              </a:rPr>
              <a:t>マッチングの精度を上げるプロジェクト先要件をスキルマップの項目に定義する</a:t>
            </a:r>
            <a:endParaRPr kumimoji="1" lang="en-US" altLang="ja-JP" sz="1600" dirty="0">
              <a:solidFill>
                <a:schemeClr val="tx1"/>
              </a:solidFill>
            </a:endParaRPr>
          </a:p>
          <a:p>
            <a:pPr marL="342900" indent="-342900">
              <a:buFont typeface="+mj-lt"/>
              <a:buAutoNum type="arabicPeriod"/>
            </a:pPr>
            <a:r>
              <a:rPr kumimoji="1" lang="ja-JP" altLang="en-US" sz="1600" dirty="0">
                <a:solidFill>
                  <a:schemeClr val="tx1"/>
                </a:solidFill>
              </a:rPr>
              <a:t>実装のために留意すべき運用ルール（ガバナンス）の観点を洗出す</a:t>
            </a:r>
          </a:p>
        </p:txBody>
      </p:sp>
      <p:sp>
        <p:nvSpPr>
          <p:cNvPr id="12" name="TextBox 56">
            <a:extLst>
              <a:ext uri="{FF2B5EF4-FFF2-40B4-BE49-F238E27FC236}">
                <a16:creationId xmlns:a16="http://schemas.microsoft.com/office/drawing/2014/main" id="{CEE0E484-C45A-F1B2-9442-F59855B2A4D5}"/>
              </a:ext>
            </a:extLst>
          </p:cNvPr>
          <p:cNvSpPr txBox="1"/>
          <p:nvPr/>
        </p:nvSpPr>
        <p:spPr>
          <a:xfrm>
            <a:off x="2864410" y="2025181"/>
            <a:ext cx="643372" cy="226591"/>
          </a:xfrm>
          <a:prstGeom prst="rect">
            <a:avLst/>
          </a:prstGeom>
          <a:noFill/>
        </p:spPr>
        <p:txBody>
          <a:bodyPr wrap="none" lIns="36000" tIns="36000" rIns="36000" bIns="36000" rtlCol="0">
            <a:spAutoFit/>
          </a:bodyPr>
          <a:lstStyle/>
          <a:p>
            <a:pPr algn="ctr" defTabSz="457200"/>
            <a:r>
              <a:rPr lang="ja-JP" altLang="en-US" sz="1000" dirty="0">
                <a:latin typeface="+mj-ea"/>
                <a:ea typeface="+mj-ea"/>
              </a:rPr>
              <a:t>認証</a:t>
            </a:r>
            <a:r>
              <a:rPr lang="en-US" altLang="ja-JP" sz="1000" dirty="0">
                <a:latin typeface="+mj-ea"/>
                <a:ea typeface="+mj-ea"/>
              </a:rPr>
              <a:t>/</a:t>
            </a:r>
            <a:r>
              <a:rPr lang="ja-JP" altLang="en-US" sz="1000" dirty="0">
                <a:latin typeface="+mj-ea"/>
                <a:ea typeface="+mj-ea"/>
              </a:rPr>
              <a:t>証明</a:t>
            </a:r>
            <a:endParaRPr lang="en-US" altLang="ja-JP" sz="1000" dirty="0">
              <a:latin typeface="+mj-ea"/>
              <a:ea typeface="+mj-ea"/>
            </a:endParaRPr>
          </a:p>
        </p:txBody>
      </p:sp>
      <p:sp>
        <p:nvSpPr>
          <p:cNvPr id="7" name="タイトル 6">
            <a:extLst>
              <a:ext uri="{FF2B5EF4-FFF2-40B4-BE49-F238E27FC236}">
                <a16:creationId xmlns:a16="http://schemas.microsoft.com/office/drawing/2014/main" id="{D83807CC-0B21-109D-FB46-B3DFE4E6ACA4}"/>
              </a:ext>
            </a:extLst>
          </p:cNvPr>
          <p:cNvSpPr>
            <a:spLocks noGrp="1"/>
          </p:cNvSpPr>
          <p:nvPr>
            <p:ph type="title"/>
          </p:nvPr>
        </p:nvSpPr>
        <p:spPr>
          <a:xfrm>
            <a:off x="417000" y="125961"/>
            <a:ext cx="9072000" cy="660761"/>
          </a:xfrm>
        </p:spPr>
        <p:txBody>
          <a:bodyPr vert="horz"/>
          <a:lstStyle/>
          <a:p>
            <a:r>
              <a:rPr kumimoji="1" lang="ja-JP" altLang="en-US" dirty="0"/>
              <a:t>本事業におけるスコープ</a:t>
            </a:r>
            <a:br>
              <a:rPr kumimoji="1" lang="en-US" altLang="ja-JP" dirty="0"/>
            </a:br>
            <a:endParaRPr kumimoji="1" lang="ja-JP" altLang="en-US" dirty="0"/>
          </a:p>
        </p:txBody>
      </p:sp>
      <p:sp>
        <p:nvSpPr>
          <p:cNvPr id="27" name="Rectangle: Rounded Corners 7">
            <a:extLst>
              <a:ext uri="{FF2B5EF4-FFF2-40B4-BE49-F238E27FC236}">
                <a16:creationId xmlns:a16="http://schemas.microsoft.com/office/drawing/2014/main" id="{A6866E24-B8CE-CAF9-310F-DD92E29CC7B3}"/>
              </a:ext>
            </a:extLst>
          </p:cNvPr>
          <p:cNvSpPr/>
          <p:nvPr/>
        </p:nvSpPr>
        <p:spPr bwMode="gray">
          <a:xfrm>
            <a:off x="768905" y="4173307"/>
            <a:ext cx="1705639" cy="651162"/>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effectLst/>
                <a:uLnTx/>
                <a:uFillTx/>
                <a:latin typeface="+mj-ea"/>
                <a:ea typeface="+mj-ea"/>
                <a:cs typeface="+mn-cs"/>
              </a:rPr>
              <a:t>B</a:t>
            </a:r>
            <a:r>
              <a:rPr kumimoji="0" lang="ja-JP" altLang="en-US" sz="1600" b="0" i="0" u="none" strike="noStrike" kern="0" cap="none" spc="0" normalizeH="0" baseline="0" noProof="0" dirty="0">
                <a:ln>
                  <a:noFill/>
                </a:ln>
                <a:effectLst/>
                <a:uLnTx/>
                <a:uFillTx/>
                <a:latin typeface="+mj-ea"/>
                <a:ea typeface="+mj-ea"/>
                <a:cs typeface="+mn-cs"/>
              </a:rPr>
              <a:t>大学</a:t>
            </a:r>
          </a:p>
        </p:txBody>
      </p:sp>
      <p:cxnSp>
        <p:nvCxnSpPr>
          <p:cNvPr id="35" name="Straight Arrow Connector 45">
            <a:extLst>
              <a:ext uri="{FF2B5EF4-FFF2-40B4-BE49-F238E27FC236}">
                <a16:creationId xmlns:a16="http://schemas.microsoft.com/office/drawing/2014/main" id="{A0C66CBA-0AEC-1245-CB66-16867F32DF16}"/>
              </a:ext>
            </a:extLst>
          </p:cNvPr>
          <p:cNvCxnSpPr>
            <a:cxnSpLocks/>
          </p:cNvCxnSpPr>
          <p:nvPr/>
        </p:nvCxnSpPr>
        <p:spPr bwMode="gray">
          <a:xfrm>
            <a:off x="1533483" y="3530278"/>
            <a:ext cx="0" cy="642527"/>
          </a:xfrm>
          <a:prstGeom prst="straightConnector1">
            <a:avLst/>
          </a:prstGeom>
          <a:noFill/>
          <a:ln w="28575" cap="flat" cmpd="sng" algn="ctr">
            <a:solidFill>
              <a:schemeClr val="tx1"/>
            </a:solidFill>
            <a:prstDash val="solid"/>
            <a:miter lim="800000"/>
            <a:tailEnd type="triangle"/>
          </a:ln>
          <a:effectLst/>
        </p:spPr>
      </p:cxnSp>
      <p:sp>
        <p:nvSpPr>
          <p:cNvPr id="36" name="TextBox 46">
            <a:extLst>
              <a:ext uri="{FF2B5EF4-FFF2-40B4-BE49-F238E27FC236}">
                <a16:creationId xmlns:a16="http://schemas.microsoft.com/office/drawing/2014/main" id="{23987EF9-2E46-50AE-9A71-E99019500DAB}"/>
              </a:ext>
            </a:extLst>
          </p:cNvPr>
          <p:cNvSpPr txBox="1"/>
          <p:nvPr/>
        </p:nvSpPr>
        <p:spPr>
          <a:xfrm>
            <a:off x="766304" y="3687818"/>
            <a:ext cx="72672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当該サービス</a:t>
            </a:r>
            <a:endParaRPr lang="en-US" altLang="ja-JP" sz="1000" dirty="0">
              <a:latin typeface="+mj-ea"/>
              <a:ea typeface="+mj-ea"/>
            </a:endParaRPr>
          </a:p>
          <a:p>
            <a:pPr algn="ctr" defTabSz="457200"/>
            <a:r>
              <a:rPr lang="ja-JP" altLang="en-US" sz="1000" dirty="0">
                <a:latin typeface="+mj-ea"/>
                <a:ea typeface="+mj-ea"/>
              </a:rPr>
              <a:t>提供</a:t>
            </a:r>
          </a:p>
        </p:txBody>
      </p:sp>
      <p:cxnSp>
        <p:nvCxnSpPr>
          <p:cNvPr id="37" name="Straight Arrow Connector 42">
            <a:extLst>
              <a:ext uri="{FF2B5EF4-FFF2-40B4-BE49-F238E27FC236}">
                <a16:creationId xmlns:a16="http://schemas.microsoft.com/office/drawing/2014/main" id="{E78527A4-8E22-5B5B-C1E8-83BB09332D79}"/>
              </a:ext>
            </a:extLst>
          </p:cNvPr>
          <p:cNvCxnSpPr>
            <a:cxnSpLocks/>
          </p:cNvCxnSpPr>
          <p:nvPr/>
        </p:nvCxnSpPr>
        <p:spPr bwMode="gray">
          <a:xfrm flipV="1">
            <a:off x="1751267" y="3530278"/>
            <a:ext cx="0" cy="642527"/>
          </a:xfrm>
          <a:prstGeom prst="straightConnector1">
            <a:avLst/>
          </a:prstGeom>
          <a:noFill/>
          <a:ln w="28575" cap="flat" cmpd="sng" algn="ctr">
            <a:solidFill>
              <a:srgbClr val="DA291C"/>
            </a:solidFill>
            <a:prstDash val="solid"/>
            <a:miter lim="800000"/>
            <a:tailEnd type="triangle"/>
          </a:ln>
          <a:effectLst/>
        </p:spPr>
      </p:cxnSp>
      <p:sp>
        <p:nvSpPr>
          <p:cNvPr id="38" name="TextBox 43">
            <a:extLst>
              <a:ext uri="{FF2B5EF4-FFF2-40B4-BE49-F238E27FC236}">
                <a16:creationId xmlns:a16="http://schemas.microsoft.com/office/drawing/2014/main" id="{E1B177A6-E3D5-B014-FA7C-699D8D1A1BE5}"/>
              </a:ext>
            </a:extLst>
          </p:cNvPr>
          <p:cNvSpPr txBox="1"/>
          <p:nvPr/>
        </p:nvSpPr>
        <p:spPr>
          <a:xfrm>
            <a:off x="1855617" y="3676342"/>
            <a:ext cx="47024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サービス</a:t>
            </a:r>
            <a:br>
              <a:rPr lang="en-US" altLang="ja-JP" sz="1000" dirty="0">
                <a:latin typeface="+mj-ea"/>
                <a:ea typeface="+mj-ea"/>
              </a:rPr>
            </a:br>
            <a:r>
              <a:rPr lang="ja-JP" altLang="en-US" sz="1000" dirty="0">
                <a:latin typeface="+mj-ea"/>
                <a:ea typeface="+mj-ea"/>
              </a:rPr>
              <a:t>利用料</a:t>
            </a:r>
          </a:p>
        </p:txBody>
      </p:sp>
      <p:sp>
        <p:nvSpPr>
          <p:cNvPr id="6" name="Rectangle: Rounded Corners 7">
            <a:extLst>
              <a:ext uri="{FF2B5EF4-FFF2-40B4-BE49-F238E27FC236}">
                <a16:creationId xmlns:a16="http://schemas.microsoft.com/office/drawing/2014/main" id="{B6436D99-093B-A48C-72A1-3EE8B21595B2}"/>
              </a:ext>
            </a:extLst>
          </p:cNvPr>
          <p:cNvSpPr/>
          <p:nvPr/>
        </p:nvSpPr>
        <p:spPr bwMode="gray">
          <a:xfrm>
            <a:off x="5189159" y="4181564"/>
            <a:ext cx="1705639" cy="642527"/>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ja-JP" sz="1600" kern="0" dirty="0">
                <a:latin typeface="+mj-ea"/>
                <a:ea typeface="+mj-ea"/>
                <a:cs typeface="+mn-cs"/>
              </a:rPr>
              <a:t>D</a:t>
            </a:r>
            <a:r>
              <a:rPr kumimoji="0" lang="ja-JP" altLang="en-US" sz="1600" b="0" i="0" u="none" strike="noStrike" kern="0" cap="none" spc="0" normalizeH="0" baseline="0" noProof="0" dirty="0">
                <a:ln>
                  <a:noFill/>
                </a:ln>
                <a:effectLst/>
                <a:uLnTx/>
                <a:uFillTx/>
                <a:latin typeface="+mj-ea"/>
                <a:ea typeface="+mj-ea"/>
                <a:cs typeface="+mn-cs"/>
              </a:rPr>
              <a:t>大学</a:t>
            </a:r>
            <a:br>
              <a:rPr kumimoji="0" lang="en-US" altLang="ja-JP" sz="1600" b="0" i="0" u="none" strike="noStrike" kern="0" cap="none" spc="0" normalizeH="0" baseline="0" noProof="0" dirty="0">
                <a:ln>
                  <a:noFill/>
                </a:ln>
                <a:effectLst/>
                <a:uLnTx/>
                <a:uFillTx/>
                <a:latin typeface="+mj-ea"/>
                <a:ea typeface="+mj-ea"/>
                <a:cs typeface="+mn-cs"/>
              </a:rPr>
            </a:br>
            <a:r>
              <a:rPr kumimoji="0" lang="ja-JP" altLang="en-US" sz="1600" b="0" i="0" u="none" strike="noStrike" kern="0" cap="none" spc="0" normalizeH="0" baseline="0" noProof="0" dirty="0">
                <a:ln>
                  <a:noFill/>
                </a:ln>
                <a:effectLst/>
                <a:uLnTx/>
                <a:uFillTx/>
                <a:latin typeface="+mj-ea"/>
                <a:ea typeface="+mj-ea"/>
                <a:cs typeface="+mn-cs"/>
              </a:rPr>
              <a:t>（別システム利用）</a:t>
            </a:r>
          </a:p>
        </p:txBody>
      </p:sp>
      <p:sp>
        <p:nvSpPr>
          <p:cNvPr id="11" name="Rectangle: Rounded Corners 7">
            <a:extLst>
              <a:ext uri="{FF2B5EF4-FFF2-40B4-BE49-F238E27FC236}">
                <a16:creationId xmlns:a16="http://schemas.microsoft.com/office/drawing/2014/main" id="{B8451661-2D17-775C-5105-1C87885857CE}"/>
              </a:ext>
            </a:extLst>
          </p:cNvPr>
          <p:cNvSpPr/>
          <p:nvPr/>
        </p:nvSpPr>
        <p:spPr bwMode="gray">
          <a:xfrm>
            <a:off x="7341661" y="4181564"/>
            <a:ext cx="1705639" cy="642527"/>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ja-JP" sz="1600" kern="0" dirty="0">
                <a:latin typeface="+mj-ea"/>
                <a:ea typeface="+mj-ea"/>
                <a:cs typeface="+mn-cs"/>
              </a:rPr>
              <a:t>E</a:t>
            </a:r>
            <a:r>
              <a:rPr kumimoji="0" lang="ja-JP" altLang="en-US" sz="1600" b="0" i="0" u="none" strike="noStrike" kern="0" cap="none" spc="0" normalizeH="0" baseline="0" noProof="0" dirty="0">
                <a:ln>
                  <a:noFill/>
                </a:ln>
                <a:effectLst/>
                <a:uLnTx/>
                <a:uFillTx/>
                <a:latin typeface="+mj-ea"/>
                <a:ea typeface="+mj-ea"/>
                <a:cs typeface="+mn-cs"/>
              </a:rPr>
              <a:t>企業</a:t>
            </a:r>
            <a:br>
              <a:rPr kumimoji="0" lang="en-US" altLang="ja-JP" sz="1600" b="0" i="0" u="none" strike="noStrike" kern="0" cap="none" spc="0" normalizeH="0" baseline="0" noProof="0" dirty="0">
                <a:ln>
                  <a:noFill/>
                </a:ln>
                <a:effectLst/>
                <a:uLnTx/>
                <a:uFillTx/>
                <a:latin typeface="+mj-ea"/>
                <a:ea typeface="+mj-ea"/>
                <a:cs typeface="+mn-cs"/>
              </a:rPr>
            </a:br>
            <a:r>
              <a:rPr kumimoji="0" lang="ja-JP" altLang="en-US" sz="1600" b="0" i="0" u="none" strike="noStrike" kern="0" cap="none" spc="0" normalizeH="0" baseline="0" noProof="0">
                <a:ln>
                  <a:noFill/>
                </a:ln>
                <a:effectLst/>
                <a:uLnTx/>
                <a:uFillTx/>
                <a:latin typeface="+mj-ea"/>
                <a:ea typeface="+mj-ea"/>
                <a:cs typeface="+mn-cs"/>
              </a:rPr>
              <a:t>（別システム利用）</a:t>
            </a:r>
            <a:endParaRPr kumimoji="0" lang="ja-JP" altLang="en-US" sz="1600" b="0" i="0" u="none" strike="noStrike" kern="0" cap="none" spc="0" normalizeH="0" baseline="0" noProof="0" dirty="0">
              <a:ln>
                <a:noFill/>
              </a:ln>
              <a:effectLst/>
              <a:uLnTx/>
              <a:uFillTx/>
              <a:latin typeface="+mj-ea"/>
              <a:ea typeface="+mj-ea"/>
              <a:cs typeface="+mn-cs"/>
            </a:endParaRPr>
          </a:p>
        </p:txBody>
      </p:sp>
      <p:cxnSp>
        <p:nvCxnSpPr>
          <p:cNvPr id="110" name="Straight Arrow Connector 45">
            <a:extLst>
              <a:ext uri="{FF2B5EF4-FFF2-40B4-BE49-F238E27FC236}">
                <a16:creationId xmlns:a16="http://schemas.microsoft.com/office/drawing/2014/main" id="{1F90E700-F620-AFF5-7223-09CC8644CC07}"/>
              </a:ext>
            </a:extLst>
          </p:cNvPr>
          <p:cNvCxnSpPr>
            <a:cxnSpLocks/>
          </p:cNvCxnSpPr>
          <p:nvPr/>
        </p:nvCxnSpPr>
        <p:spPr bwMode="gray">
          <a:xfrm flipV="1">
            <a:off x="4757926" y="2544540"/>
            <a:ext cx="0" cy="504000"/>
          </a:xfrm>
          <a:prstGeom prst="straightConnector1">
            <a:avLst/>
          </a:prstGeom>
          <a:noFill/>
          <a:ln w="28575" cap="flat" cmpd="sng" algn="ctr">
            <a:solidFill>
              <a:schemeClr val="tx1"/>
            </a:solidFill>
            <a:prstDash val="solid"/>
            <a:miter lim="800000"/>
            <a:tailEnd type="triangle"/>
          </a:ln>
          <a:effectLst/>
        </p:spPr>
      </p:cxnSp>
      <p:cxnSp>
        <p:nvCxnSpPr>
          <p:cNvPr id="111" name="Straight Arrow Connector 42">
            <a:extLst>
              <a:ext uri="{FF2B5EF4-FFF2-40B4-BE49-F238E27FC236}">
                <a16:creationId xmlns:a16="http://schemas.microsoft.com/office/drawing/2014/main" id="{BC12B02F-BBE8-DB91-DAB7-7DE904A6C8CF}"/>
              </a:ext>
            </a:extLst>
          </p:cNvPr>
          <p:cNvCxnSpPr>
            <a:cxnSpLocks/>
          </p:cNvCxnSpPr>
          <p:nvPr/>
        </p:nvCxnSpPr>
        <p:spPr bwMode="gray">
          <a:xfrm>
            <a:off x="5181450" y="2543515"/>
            <a:ext cx="0" cy="504000"/>
          </a:xfrm>
          <a:prstGeom prst="straightConnector1">
            <a:avLst/>
          </a:prstGeom>
          <a:noFill/>
          <a:ln w="28575" cap="flat" cmpd="sng" algn="ctr">
            <a:solidFill>
              <a:srgbClr val="DA291C"/>
            </a:solidFill>
            <a:prstDash val="solid"/>
            <a:miter lim="800000"/>
            <a:tailEnd type="triangle"/>
          </a:ln>
          <a:effectLst/>
        </p:spPr>
      </p:cxnSp>
      <p:grpSp>
        <p:nvGrpSpPr>
          <p:cNvPr id="127" name="グループ化 126">
            <a:extLst>
              <a:ext uri="{FF2B5EF4-FFF2-40B4-BE49-F238E27FC236}">
                <a16:creationId xmlns:a16="http://schemas.microsoft.com/office/drawing/2014/main" id="{A51A6B81-B272-CD72-CC11-7B053DE138F2}"/>
              </a:ext>
            </a:extLst>
          </p:cNvPr>
          <p:cNvGrpSpPr/>
          <p:nvPr/>
        </p:nvGrpSpPr>
        <p:grpSpPr>
          <a:xfrm>
            <a:off x="5912900" y="1809088"/>
            <a:ext cx="1432753" cy="214063"/>
            <a:chOff x="2928439" y="1716976"/>
            <a:chExt cx="801840" cy="214063"/>
          </a:xfrm>
        </p:grpSpPr>
        <p:cxnSp>
          <p:nvCxnSpPr>
            <p:cNvPr id="128" name="Straight Arrow Connector 51">
              <a:extLst>
                <a:ext uri="{FF2B5EF4-FFF2-40B4-BE49-F238E27FC236}">
                  <a16:creationId xmlns:a16="http://schemas.microsoft.com/office/drawing/2014/main" id="{72924483-473B-086C-5E16-3B95FCDC4175}"/>
                </a:ext>
              </a:extLst>
            </p:cNvPr>
            <p:cNvCxnSpPr>
              <a:cxnSpLocks/>
            </p:cNvCxnSpPr>
            <p:nvPr/>
          </p:nvCxnSpPr>
          <p:spPr bwMode="gray">
            <a:xfrm flipH="1">
              <a:off x="2928439" y="1931039"/>
              <a:ext cx="797025" cy="0"/>
            </a:xfrm>
            <a:prstGeom prst="straightConnector1">
              <a:avLst/>
            </a:prstGeom>
            <a:noFill/>
            <a:ln w="28575" cap="flat" cmpd="sng" algn="ctr">
              <a:solidFill>
                <a:schemeClr val="tx1"/>
              </a:solidFill>
              <a:prstDash val="solid"/>
              <a:miter lim="800000"/>
              <a:tailEnd type="triangle"/>
            </a:ln>
            <a:effectLst/>
          </p:spPr>
        </p:cxnSp>
        <p:cxnSp>
          <p:nvCxnSpPr>
            <p:cNvPr id="129" name="Straight Arrow Connector 67">
              <a:extLst>
                <a:ext uri="{FF2B5EF4-FFF2-40B4-BE49-F238E27FC236}">
                  <a16:creationId xmlns:a16="http://schemas.microsoft.com/office/drawing/2014/main" id="{581BD33D-CF1A-D6B9-44DD-89624AB49A06}"/>
                </a:ext>
              </a:extLst>
            </p:cNvPr>
            <p:cNvCxnSpPr>
              <a:cxnSpLocks/>
            </p:cNvCxnSpPr>
            <p:nvPr/>
          </p:nvCxnSpPr>
          <p:spPr bwMode="gray">
            <a:xfrm>
              <a:off x="2934370" y="1716976"/>
              <a:ext cx="795909" cy="0"/>
            </a:xfrm>
            <a:prstGeom prst="straightConnector1">
              <a:avLst/>
            </a:prstGeom>
            <a:noFill/>
            <a:ln w="28575" cap="flat" cmpd="sng" algn="ctr">
              <a:solidFill>
                <a:schemeClr val="tx1"/>
              </a:solidFill>
              <a:prstDash val="solid"/>
              <a:miter lim="800000"/>
              <a:tailEnd type="triangle"/>
            </a:ln>
            <a:effectLst/>
          </p:spPr>
        </p:cxnSp>
      </p:grpSp>
      <p:sp>
        <p:nvSpPr>
          <p:cNvPr id="130" name="TextBox 64">
            <a:extLst>
              <a:ext uri="{FF2B5EF4-FFF2-40B4-BE49-F238E27FC236}">
                <a16:creationId xmlns:a16="http://schemas.microsoft.com/office/drawing/2014/main" id="{E368E449-391D-E82A-0CAE-2E598D206AB6}"/>
              </a:ext>
            </a:extLst>
          </p:cNvPr>
          <p:cNvSpPr txBox="1"/>
          <p:nvPr/>
        </p:nvSpPr>
        <p:spPr>
          <a:xfrm>
            <a:off x="3872429" y="764163"/>
            <a:ext cx="2076209" cy="338554"/>
          </a:xfrm>
          <a:prstGeom prst="rect">
            <a:avLst/>
          </a:prstGeom>
          <a:noFill/>
        </p:spPr>
        <p:txBody>
          <a:bodyPr wrap="none" rtlCol="0">
            <a:spAutoFit/>
          </a:bodyPr>
          <a:lstStyle/>
          <a:p>
            <a:pPr algn="ctr" defTabSz="457200"/>
            <a:r>
              <a:rPr lang="ja-JP" altLang="en-US" sz="1600" b="1" dirty="0">
                <a:solidFill>
                  <a:srgbClr val="00B050"/>
                </a:solidFill>
                <a:latin typeface="+mj-ea"/>
                <a:ea typeface="+mj-ea"/>
              </a:rPr>
              <a:t>＜本事業のスコープ＞</a:t>
            </a:r>
          </a:p>
        </p:txBody>
      </p:sp>
      <p:grpSp>
        <p:nvGrpSpPr>
          <p:cNvPr id="137" name="グループ化 136">
            <a:extLst>
              <a:ext uri="{FF2B5EF4-FFF2-40B4-BE49-F238E27FC236}">
                <a16:creationId xmlns:a16="http://schemas.microsoft.com/office/drawing/2014/main" id="{32B76D5F-90DE-1D84-D166-72357CAD955B}"/>
              </a:ext>
            </a:extLst>
          </p:cNvPr>
          <p:cNvGrpSpPr/>
          <p:nvPr/>
        </p:nvGrpSpPr>
        <p:grpSpPr>
          <a:xfrm>
            <a:off x="7079739" y="576041"/>
            <a:ext cx="2091550" cy="432596"/>
            <a:chOff x="1354650" y="4654836"/>
            <a:chExt cx="2091550" cy="432596"/>
          </a:xfrm>
        </p:grpSpPr>
        <p:cxnSp>
          <p:nvCxnSpPr>
            <p:cNvPr id="50" name="Straight Arrow Connector 59">
              <a:extLst>
                <a:ext uri="{FF2B5EF4-FFF2-40B4-BE49-F238E27FC236}">
                  <a16:creationId xmlns:a16="http://schemas.microsoft.com/office/drawing/2014/main" id="{B1531003-5ECF-751C-D37B-03AB94ED4AF1}"/>
                </a:ext>
              </a:extLst>
            </p:cNvPr>
            <p:cNvCxnSpPr>
              <a:cxnSpLocks/>
            </p:cNvCxnSpPr>
            <p:nvPr/>
          </p:nvCxnSpPr>
          <p:spPr bwMode="gray">
            <a:xfrm>
              <a:off x="1354650" y="4787216"/>
              <a:ext cx="842974" cy="0"/>
            </a:xfrm>
            <a:prstGeom prst="straightConnector1">
              <a:avLst/>
            </a:prstGeom>
            <a:noFill/>
            <a:ln w="28575" cap="flat" cmpd="sng" algn="ctr">
              <a:solidFill>
                <a:schemeClr val="tx1"/>
              </a:solidFill>
              <a:prstDash val="solid"/>
              <a:miter lim="800000"/>
              <a:tailEnd type="triangle"/>
            </a:ln>
            <a:effectLst/>
          </p:spPr>
        </p:cxnSp>
        <p:sp>
          <p:nvSpPr>
            <p:cNvPr id="51" name="TextBox 61">
              <a:extLst>
                <a:ext uri="{FF2B5EF4-FFF2-40B4-BE49-F238E27FC236}">
                  <a16:creationId xmlns:a16="http://schemas.microsoft.com/office/drawing/2014/main" id="{4425EA8F-0F33-CA96-6027-F16E18FDBD16}"/>
                </a:ext>
              </a:extLst>
            </p:cNvPr>
            <p:cNvSpPr txBox="1"/>
            <p:nvPr/>
          </p:nvSpPr>
          <p:spPr>
            <a:xfrm>
              <a:off x="2139517" y="4654836"/>
              <a:ext cx="1306683" cy="246223"/>
            </a:xfrm>
            <a:prstGeom prst="rect">
              <a:avLst/>
            </a:prstGeom>
            <a:noFill/>
          </p:spPr>
          <p:txBody>
            <a:bodyPr wrap="square" rtlCol="0">
              <a:spAutoFit/>
            </a:bodyPr>
            <a:lstStyle/>
            <a:p>
              <a:pPr defTabSz="457200"/>
              <a:r>
                <a:rPr lang="ja-JP" altLang="en-US" sz="1000" dirty="0">
                  <a:latin typeface="+mj-ea"/>
                  <a:ea typeface="+mj-ea"/>
                </a:rPr>
                <a:t>：サービスの流れ</a:t>
              </a:r>
            </a:p>
          </p:txBody>
        </p:sp>
        <p:cxnSp>
          <p:nvCxnSpPr>
            <p:cNvPr id="52" name="Straight Arrow Connector 62">
              <a:extLst>
                <a:ext uri="{FF2B5EF4-FFF2-40B4-BE49-F238E27FC236}">
                  <a16:creationId xmlns:a16="http://schemas.microsoft.com/office/drawing/2014/main" id="{BF2A244E-1656-881D-2433-0684629826B0}"/>
                </a:ext>
              </a:extLst>
            </p:cNvPr>
            <p:cNvCxnSpPr>
              <a:cxnSpLocks/>
            </p:cNvCxnSpPr>
            <p:nvPr/>
          </p:nvCxnSpPr>
          <p:spPr bwMode="gray">
            <a:xfrm>
              <a:off x="1354650" y="4989527"/>
              <a:ext cx="842974" cy="0"/>
            </a:xfrm>
            <a:prstGeom prst="straightConnector1">
              <a:avLst/>
            </a:prstGeom>
            <a:noFill/>
            <a:ln w="28575" cap="flat" cmpd="sng" algn="ctr">
              <a:solidFill>
                <a:srgbClr val="DA291C"/>
              </a:solidFill>
              <a:prstDash val="solid"/>
              <a:miter lim="800000"/>
              <a:tailEnd type="triangle"/>
            </a:ln>
            <a:effectLst/>
          </p:spPr>
        </p:cxnSp>
        <p:sp>
          <p:nvSpPr>
            <p:cNvPr id="53" name="TextBox 64">
              <a:extLst>
                <a:ext uri="{FF2B5EF4-FFF2-40B4-BE49-F238E27FC236}">
                  <a16:creationId xmlns:a16="http://schemas.microsoft.com/office/drawing/2014/main" id="{2A14DEE4-C65B-2919-FBA3-6C2F4990D6E9}"/>
                </a:ext>
              </a:extLst>
            </p:cNvPr>
            <p:cNvSpPr txBox="1"/>
            <p:nvPr/>
          </p:nvSpPr>
          <p:spPr>
            <a:xfrm>
              <a:off x="2155410" y="4841209"/>
              <a:ext cx="1233982" cy="246223"/>
            </a:xfrm>
            <a:prstGeom prst="rect">
              <a:avLst/>
            </a:prstGeom>
            <a:noFill/>
          </p:spPr>
          <p:txBody>
            <a:bodyPr wrap="square" rtlCol="0">
              <a:spAutoFit/>
            </a:bodyPr>
            <a:lstStyle/>
            <a:p>
              <a:pPr defTabSz="457200"/>
              <a:r>
                <a:rPr lang="ja-JP" altLang="en-US" sz="1000" dirty="0">
                  <a:latin typeface="+mj-ea"/>
                  <a:ea typeface="+mj-ea"/>
                </a:rPr>
                <a:t>：お金の流れ</a:t>
              </a:r>
            </a:p>
          </p:txBody>
        </p:sp>
      </p:grpSp>
      <p:cxnSp>
        <p:nvCxnSpPr>
          <p:cNvPr id="14" name="直線コネクタ 13">
            <a:extLst>
              <a:ext uri="{FF2B5EF4-FFF2-40B4-BE49-F238E27FC236}">
                <a16:creationId xmlns:a16="http://schemas.microsoft.com/office/drawing/2014/main" id="{B7CDAC59-E01E-2619-79EF-1D0209C439B7}"/>
              </a:ext>
            </a:extLst>
          </p:cNvPr>
          <p:cNvCxnSpPr>
            <a:cxnSpLocks/>
          </p:cNvCxnSpPr>
          <p:nvPr/>
        </p:nvCxnSpPr>
        <p:spPr bwMode="gray">
          <a:xfrm>
            <a:off x="615255" y="1103093"/>
            <a:ext cx="8662618"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EB3A785-DFA9-36EF-BA92-EB80270E0EFA}"/>
              </a:ext>
            </a:extLst>
          </p:cNvPr>
          <p:cNvCxnSpPr>
            <a:cxnSpLocks/>
          </p:cNvCxnSpPr>
          <p:nvPr/>
        </p:nvCxnSpPr>
        <p:spPr bwMode="gray">
          <a:xfrm>
            <a:off x="615255" y="4971622"/>
            <a:ext cx="4214443"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CA57B49-BCAA-7630-8BB5-2387793852B3}"/>
              </a:ext>
            </a:extLst>
          </p:cNvPr>
          <p:cNvCxnSpPr>
            <a:cxnSpLocks/>
          </p:cNvCxnSpPr>
          <p:nvPr/>
        </p:nvCxnSpPr>
        <p:spPr bwMode="gray">
          <a:xfrm>
            <a:off x="615255" y="1148084"/>
            <a:ext cx="0" cy="3823538"/>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0" name="Rectangle: Rounded Corners 7">
            <a:extLst>
              <a:ext uri="{FF2B5EF4-FFF2-40B4-BE49-F238E27FC236}">
                <a16:creationId xmlns:a16="http://schemas.microsoft.com/office/drawing/2014/main" id="{CC97CBB7-99A0-AFF5-02DA-319E1BE5BD31}"/>
              </a:ext>
            </a:extLst>
          </p:cNvPr>
          <p:cNvSpPr/>
          <p:nvPr/>
        </p:nvSpPr>
        <p:spPr bwMode="gray">
          <a:xfrm>
            <a:off x="2809823" y="4181564"/>
            <a:ext cx="1705639" cy="642527"/>
          </a:xfrm>
          <a:prstGeom prst="rect">
            <a:avLst/>
          </a:prstGeom>
          <a:solidFill>
            <a:srgbClr val="DCDCDC"/>
          </a:solidFill>
          <a:ln w="12700" cap="flat" cmpd="sng" algn="ctr">
            <a:solidFill>
              <a:srgbClr val="DCDCDC"/>
            </a:solidFill>
            <a:prstDash val="solid"/>
            <a:miter lim="800000"/>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ja-JP" sz="1600" kern="0">
                <a:latin typeface="+mj-ea"/>
                <a:ea typeface="+mj-ea"/>
                <a:cs typeface="+mn-cs"/>
              </a:rPr>
              <a:t>C</a:t>
            </a:r>
            <a:r>
              <a:rPr kumimoji="0" lang="ja-JP" altLang="en-US" sz="1600" b="0" i="0" u="none" strike="noStrike" kern="0" cap="none" spc="0" normalizeH="0" baseline="0" noProof="0" dirty="0">
                <a:ln>
                  <a:noFill/>
                </a:ln>
                <a:effectLst/>
                <a:uLnTx/>
                <a:uFillTx/>
                <a:latin typeface="+mj-ea"/>
                <a:ea typeface="+mj-ea"/>
                <a:cs typeface="+mn-cs"/>
              </a:rPr>
              <a:t>企業</a:t>
            </a:r>
          </a:p>
        </p:txBody>
      </p:sp>
      <p:cxnSp>
        <p:nvCxnSpPr>
          <p:cNvPr id="21" name="Straight Arrow Connector 45">
            <a:extLst>
              <a:ext uri="{FF2B5EF4-FFF2-40B4-BE49-F238E27FC236}">
                <a16:creationId xmlns:a16="http://schemas.microsoft.com/office/drawing/2014/main" id="{27079CC5-1A54-9835-5340-D142DA660F2C}"/>
              </a:ext>
            </a:extLst>
          </p:cNvPr>
          <p:cNvCxnSpPr>
            <a:cxnSpLocks/>
          </p:cNvCxnSpPr>
          <p:nvPr/>
        </p:nvCxnSpPr>
        <p:spPr bwMode="gray">
          <a:xfrm>
            <a:off x="3581934" y="3530278"/>
            <a:ext cx="0" cy="642527"/>
          </a:xfrm>
          <a:prstGeom prst="straightConnector1">
            <a:avLst/>
          </a:prstGeom>
          <a:noFill/>
          <a:ln w="28575" cap="flat" cmpd="sng" algn="ctr">
            <a:solidFill>
              <a:schemeClr val="tx1"/>
            </a:solidFill>
            <a:prstDash val="solid"/>
            <a:miter lim="800000"/>
            <a:tailEnd type="triangle"/>
          </a:ln>
          <a:effectLst/>
        </p:spPr>
      </p:cxnSp>
      <p:sp>
        <p:nvSpPr>
          <p:cNvPr id="22" name="TextBox 46">
            <a:extLst>
              <a:ext uri="{FF2B5EF4-FFF2-40B4-BE49-F238E27FC236}">
                <a16:creationId xmlns:a16="http://schemas.microsoft.com/office/drawing/2014/main" id="{8D132D95-48D5-7F1E-556A-92848B36DE4D}"/>
              </a:ext>
            </a:extLst>
          </p:cNvPr>
          <p:cNvSpPr txBox="1"/>
          <p:nvPr/>
        </p:nvSpPr>
        <p:spPr>
          <a:xfrm>
            <a:off x="2814755" y="3687818"/>
            <a:ext cx="72672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当該サービス</a:t>
            </a:r>
            <a:endParaRPr lang="en-US" altLang="ja-JP" sz="1000" dirty="0">
              <a:latin typeface="+mj-ea"/>
              <a:ea typeface="+mj-ea"/>
            </a:endParaRPr>
          </a:p>
          <a:p>
            <a:pPr algn="ctr" defTabSz="457200"/>
            <a:r>
              <a:rPr lang="ja-JP" altLang="en-US" sz="1000" dirty="0">
                <a:latin typeface="+mj-ea"/>
                <a:ea typeface="+mj-ea"/>
              </a:rPr>
              <a:t>提供</a:t>
            </a:r>
          </a:p>
        </p:txBody>
      </p:sp>
      <p:cxnSp>
        <p:nvCxnSpPr>
          <p:cNvPr id="23" name="Straight Arrow Connector 42">
            <a:extLst>
              <a:ext uri="{FF2B5EF4-FFF2-40B4-BE49-F238E27FC236}">
                <a16:creationId xmlns:a16="http://schemas.microsoft.com/office/drawing/2014/main" id="{D062E5C9-57FD-8564-70E4-09977111D22E}"/>
              </a:ext>
            </a:extLst>
          </p:cNvPr>
          <p:cNvCxnSpPr>
            <a:cxnSpLocks/>
          </p:cNvCxnSpPr>
          <p:nvPr/>
        </p:nvCxnSpPr>
        <p:spPr bwMode="gray">
          <a:xfrm flipV="1">
            <a:off x="3799718" y="3530278"/>
            <a:ext cx="0" cy="642527"/>
          </a:xfrm>
          <a:prstGeom prst="straightConnector1">
            <a:avLst/>
          </a:prstGeom>
          <a:noFill/>
          <a:ln w="28575" cap="flat" cmpd="sng" algn="ctr">
            <a:solidFill>
              <a:srgbClr val="DA291C"/>
            </a:solidFill>
            <a:prstDash val="solid"/>
            <a:miter lim="800000"/>
            <a:tailEnd type="triangle"/>
          </a:ln>
          <a:effectLst/>
        </p:spPr>
      </p:cxnSp>
      <p:sp>
        <p:nvSpPr>
          <p:cNvPr id="24" name="TextBox 43">
            <a:extLst>
              <a:ext uri="{FF2B5EF4-FFF2-40B4-BE49-F238E27FC236}">
                <a16:creationId xmlns:a16="http://schemas.microsoft.com/office/drawing/2014/main" id="{38ED4095-CEE9-441D-B6EF-9E0AD04FCA93}"/>
              </a:ext>
            </a:extLst>
          </p:cNvPr>
          <p:cNvSpPr txBox="1"/>
          <p:nvPr/>
        </p:nvSpPr>
        <p:spPr>
          <a:xfrm>
            <a:off x="3904068" y="3676342"/>
            <a:ext cx="470248" cy="380480"/>
          </a:xfrm>
          <a:prstGeom prst="rect">
            <a:avLst/>
          </a:prstGeom>
          <a:noFill/>
        </p:spPr>
        <p:txBody>
          <a:bodyPr wrap="none" lIns="36000" tIns="36000" rIns="36000" bIns="36000" rtlCol="0">
            <a:spAutoFit/>
          </a:bodyPr>
          <a:lstStyle/>
          <a:p>
            <a:pPr algn="ctr" defTabSz="457200"/>
            <a:r>
              <a:rPr lang="ja-JP" altLang="en-US" sz="1000" dirty="0">
                <a:latin typeface="+mj-ea"/>
                <a:ea typeface="+mj-ea"/>
              </a:rPr>
              <a:t>サービス</a:t>
            </a:r>
            <a:br>
              <a:rPr lang="en-US" altLang="ja-JP" sz="1000" dirty="0">
                <a:latin typeface="+mj-ea"/>
                <a:ea typeface="+mj-ea"/>
              </a:rPr>
            </a:br>
            <a:r>
              <a:rPr lang="ja-JP" altLang="en-US" sz="1000" dirty="0">
                <a:latin typeface="+mj-ea"/>
                <a:ea typeface="+mj-ea"/>
              </a:rPr>
              <a:t>利用料</a:t>
            </a:r>
          </a:p>
        </p:txBody>
      </p:sp>
      <p:cxnSp>
        <p:nvCxnSpPr>
          <p:cNvPr id="26" name="直線コネクタ 25">
            <a:extLst>
              <a:ext uri="{FF2B5EF4-FFF2-40B4-BE49-F238E27FC236}">
                <a16:creationId xmlns:a16="http://schemas.microsoft.com/office/drawing/2014/main" id="{DBBA2A33-49A0-142A-2F2D-C0E8C5D85F7F}"/>
              </a:ext>
            </a:extLst>
          </p:cNvPr>
          <p:cNvCxnSpPr>
            <a:cxnSpLocks/>
          </p:cNvCxnSpPr>
          <p:nvPr/>
        </p:nvCxnSpPr>
        <p:spPr bwMode="gray">
          <a:xfrm>
            <a:off x="4853880" y="3801800"/>
            <a:ext cx="0" cy="116982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9FC6596-BA03-9A77-9F33-E39E9745F171}"/>
              </a:ext>
            </a:extLst>
          </p:cNvPr>
          <p:cNvCxnSpPr>
            <a:cxnSpLocks/>
          </p:cNvCxnSpPr>
          <p:nvPr/>
        </p:nvCxnSpPr>
        <p:spPr bwMode="gray">
          <a:xfrm>
            <a:off x="4853880" y="3798668"/>
            <a:ext cx="4423993"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A48BF63-3E9F-A52D-7822-9173291F1345}"/>
              </a:ext>
            </a:extLst>
          </p:cNvPr>
          <p:cNvCxnSpPr>
            <a:cxnSpLocks/>
          </p:cNvCxnSpPr>
          <p:nvPr/>
        </p:nvCxnSpPr>
        <p:spPr bwMode="gray">
          <a:xfrm>
            <a:off x="9244865" y="1148084"/>
            <a:ext cx="0" cy="265058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45" name="TextBox 64">
            <a:extLst>
              <a:ext uri="{FF2B5EF4-FFF2-40B4-BE49-F238E27FC236}">
                <a16:creationId xmlns:a16="http://schemas.microsoft.com/office/drawing/2014/main" id="{153C8FC0-FC37-9345-4E51-8218A089AECF}"/>
              </a:ext>
            </a:extLst>
          </p:cNvPr>
          <p:cNvSpPr txBox="1"/>
          <p:nvPr/>
        </p:nvSpPr>
        <p:spPr>
          <a:xfrm>
            <a:off x="5428477" y="3887486"/>
            <a:ext cx="3130985" cy="307777"/>
          </a:xfrm>
          <a:prstGeom prst="rect">
            <a:avLst/>
          </a:prstGeom>
          <a:noFill/>
        </p:spPr>
        <p:txBody>
          <a:bodyPr wrap="none" rtlCol="0">
            <a:spAutoFit/>
          </a:bodyPr>
          <a:lstStyle/>
          <a:p>
            <a:pPr algn="ctr" defTabSz="457200"/>
            <a:r>
              <a:rPr lang="en-US" altLang="ja-JP" sz="1400" dirty="0">
                <a:latin typeface="+mj-ea"/>
                <a:ea typeface="+mj-ea"/>
              </a:rPr>
              <a:t>※</a:t>
            </a:r>
            <a:r>
              <a:rPr lang="ja-JP" altLang="en-US" sz="1400" dirty="0">
                <a:latin typeface="+mj-ea"/>
                <a:ea typeface="+mj-ea"/>
              </a:rPr>
              <a:t>別システム利用団体は事業スコープ外</a:t>
            </a:r>
          </a:p>
        </p:txBody>
      </p:sp>
      <p:sp>
        <p:nvSpPr>
          <p:cNvPr id="381" name="スライド番号プレースホルダー 380">
            <a:extLst>
              <a:ext uri="{FF2B5EF4-FFF2-40B4-BE49-F238E27FC236}">
                <a16:creationId xmlns:a16="http://schemas.microsoft.com/office/drawing/2014/main" id="{61C6371F-5A5D-BEFB-6355-C6CCAB66950F}"/>
              </a:ext>
            </a:extLst>
          </p:cNvPr>
          <p:cNvSpPr>
            <a:spLocks noGrp="1"/>
          </p:cNvSpPr>
          <p:nvPr>
            <p:ph type="sldNum" sz="quarter" idx="13"/>
          </p:nvPr>
        </p:nvSpPr>
        <p:spPr/>
        <p:txBody>
          <a:bodyPr/>
          <a:lstStyle/>
          <a:p>
            <a:fld id="{A3EB1B23-9AF8-425B-BAD7-B9FA00F18833}" type="slidenum">
              <a:rPr lang="ja-JP" altLang="en-US" smtClean="0"/>
              <a:pPr/>
              <a:t>2</a:t>
            </a:fld>
            <a:endParaRPr lang="ja-JP" altLang="en-US"/>
          </a:p>
        </p:txBody>
      </p:sp>
    </p:spTree>
    <p:extLst>
      <p:ext uri="{BB962C8B-B14F-4D97-AF65-F5344CB8AC3E}">
        <p14:creationId xmlns:p14="http://schemas.microsoft.com/office/powerpoint/2010/main" val="178245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表 9">
            <a:extLst>
              <a:ext uri="{FF2B5EF4-FFF2-40B4-BE49-F238E27FC236}">
                <a16:creationId xmlns:a16="http://schemas.microsoft.com/office/drawing/2014/main" id="{4600F247-847D-4D87-98BC-24E28E64B0DA}"/>
              </a:ext>
            </a:extLst>
          </p:cNvPr>
          <p:cNvGraphicFramePr>
            <a:graphicFrameLocks noGrp="1"/>
          </p:cNvGraphicFramePr>
          <p:nvPr/>
        </p:nvGraphicFramePr>
        <p:xfrm>
          <a:off x="414771" y="1031214"/>
          <a:ext cx="9072129" cy="5138721"/>
        </p:xfrm>
        <a:graphic>
          <a:graphicData uri="http://schemas.openxmlformats.org/drawingml/2006/table">
            <a:tbl>
              <a:tblPr firstRow="1" bandRow="1">
                <a:tableStyleId>{5940675A-B579-460E-94D1-54222C63F5DA}</a:tableStyleId>
              </a:tblPr>
              <a:tblGrid>
                <a:gridCol w="1300396">
                  <a:extLst>
                    <a:ext uri="{9D8B030D-6E8A-4147-A177-3AD203B41FA5}">
                      <a16:colId xmlns:a16="http://schemas.microsoft.com/office/drawing/2014/main" val="1191469924"/>
                    </a:ext>
                  </a:extLst>
                </a:gridCol>
                <a:gridCol w="1291930">
                  <a:extLst>
                    <a:ext uri="{9D8B030D-6E8A-4147-A177-3AD203B41FA5}">
                      <a16:colId xmlns:a16="http://schemas.microsoft.com/office/drawing/2014/main" val="1778122972"/>
                    </a:ext>
                  </a:extLst>
                </a:gridCol>
                <a:gridCol w="1296430">
                  <a:extLst>
                    <a:ext uri="{9D8B030D-6E8A-4147-A177-3AD203B41FA5}">
                      <a16:colId xmlns:a16="http://schemas.microsoft.com/office/drawing/2014/main" val="1509163239"/>
                    </a:ext>
                  </a:extLst>
                </a:gridCol>
                <a:gridCol w="1286634">
                  <a:extLst>
                    <a:ext uri="{9D8B030D-6E8A-4147-A177-3AD203B41FA5}">
                      <a16:colId xmlns:a16="http://schemas.microsoft.com/office/drawing/2014/main" val="4173452039"/>
                    </a:ext>
                  </a:extLst>
                </a:gridCol>
                <a:gridCol w="1307058">
                  <a:extLst>
                    <a:ext uri="{9D8B030D-6E8A-4147-A177-3AD203B41FA5}">
                      <a16:colId xmlns:a16="http://schemas.microsoft.com/office/drawing/2014/main" val="925147775"/>
                    </a:ext>
                  </a:extLst>
                </a:gridCol>
                <a:gridCol w="1296846">
                  <a:extLst>
                    <a:ext uri="{9D8B030D-6E8A-4147-A177-3AD203B41FA5}">
                      <a16:colId xmlns:a16="http://schemas.microsoft.com/office/drawing/2014/main" val="3885307537"/>
                    </a:ext>
                  </a:extLst>
                </a:gridCol>
                <a:gridCol w="1292835">
                  <a:extLst>
                    <a:ext uri="{9D8B030D-6E8A-4147-A177-3AD203B41FA5}">
                      <a16:colId xmlns:a16="http://schemas.microsoft.com/office/drawing/2014/main" val="2484658823"/>
                    </a:ext>
                  </a:extLst>
                </a:gridCol>
              </a:tblGrid>
              <a:tr h="281820">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受取者</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仲介者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提供者</a:t>
                      </a:r>
                    </a:p>
                  </a:txBody>
                  <a:tcPr anchor="ctr">
                    <a:solidFill>
                      <a:srgbClr val="FFC000"/>
                    </a:solidFill>
                  </a:tcPr>
                </a:tc>
                <a:tc>
                  <a:txBody>
                    <a:bodyPr/>
                    <a:lstStyle/>
                    <a:p>
                      <a:pPr algn="ctr"/>
                      <a:r>
                        <a:rPr kumimoji="1" lang="ja-JP" altLang="en-US" sz="1200" dirty="0">
                          <a:solidFill>
                            <a:schemeClr val="tx1"/>
                          </a:solidFill>
                        </a:rPr>
                        <a:t>データ</a:t>
                      </a:r>
                      <a:endParaRPr kumimoji="1" lang="en-US" altLang="ja-JP" sz="1200" dirty="0">
                        <a:solidFill>
                          <a:schemeClr val="tx1"/>
                        </a:solidFill>
                      </a:endParaRPr>
                    </a:p>
                    <a:p>
                      <a:pPr algn="ctr"/>
                      <a:r>
                        <a:rPr kumimoji="1" lang="ja-JP" altLang="en-US" sz="1200" dirty="0">
                          <a:solidFill>
                            <a:schemeClr val="tx1"/>
                          </a:solidFill>
                        </a:rPr>
                        <a:t>管理者</a:t>
                      </a:r>
                    </a:p>
                  </a:txBody>
                  <a:tcPr anchor="ctr">
                    <a:solidFill>
                      <a:srgbClr val="FFC000"/>
                    </a:solidFill>
                  </a:tcPr>
                </a:tc>
                <a:tc>
                  <a:txBody>
                    <a:bodyPr/>
                    <a:lstStyle/>
                    <a:p>
                      <a:pPr algn="ctr"/>
                      <a:r>
                        <a:rPr kumimoji="1" lang="ja-JP" altLang="en-US" sz="1200" dirty="0">
                          <a:solidFill>
                            <a:schemeClr val="tx1"/>
                          </a:solidFill>
                        </a:rPr>
                        <a:t>トラスト</a:t>
                      </a:r>
                      <a:endParaRPr kumimoji="1" lang="en-US" altLang="ja-JP" sz="1200" dirty="0">
                        <a:solidFill>
                          <a:schemeClr val="tx1"/>
                        </a:solidFill>
                      </a:endParaRPr>
                    </a:p>
                    <a:p>
                      <a:pPr algn="ctr"/>
                      <a:r>
                        <a:rPr kumimoji="1" lang="ja-JP" altLang="en-US" sz="1200" dirty="0">
                          <a:solidFill>
                            <a:schemeClr val="tx1"/>
                          </a:solidFill>
                        </a:rPr>
                        <a:t>アンカー</a:t>
                      </a:r>
                    </a:p>
                  </a:txBody>
                  <a:tcPr anchor="ctr">
                    <a:solidFill>
                      <a:srgbClr val="FFC000"/>
                    </a:solidFill>
                  </a:tcPr>
                </a:tc>
                <a:tc>
                  <a:txBody>
                    <a:bodyPr/>
                    <a:lstStyle/>
                    <a:p>
                      <a:pPr algn="ctr"/>
                      <a:r>
                        <a:rPr kumimoji="1" lang="ja-JP" altLang="en-US" sz="1200" dirty="0">
                          <a:solidFill>
                            <a:schemeClr val="tx1"/>
                          </a:solidFill>
                        </a:rPr>
                        <a:t>マッチング</a:t>
                      </a:r>
                      <a:endParaRPr kumimoji="1" lang="en-US" altLang="ja-JP" sz="1200" dirty="0">
                        <a:solidFill>
                          <a:schemeClr val="tx1"/>
                        </a:solidFill>
                      </a:endParaRPr>
                    </a:p>
                    <a:p>
                      <a:pPr algn="ctr"/>
                      <a:r>
                        <a:rPr kumimoji="1" lang="ja-JP" altLang="en-US" sz="1200" dirty="0">
                          <a:solidFill>
                            <a:schemeClr val="tx1"/>
                          </a:solidFill>
                        </a:rPr>
                        <a:t>システム</a:t>
                      </a:r>
                    </a:p>
                  </a:txBody>
                  <a:tcPr anchor="ctr">
                    <a:solidFill>
                      <a:srgbClr val="FFC000"/>
                    </a:solidFill>
                  </a:tcPr>
                </a:tc>
                <a:tc>
                  <a:txBody>
                    <a:bodyPr/>
                    <a:lstStyle/>
                    <a:p>
                      <a:pPr algn="ctr"/>
                      <a:r>
                        <a:rPr kumimoji="1" lang="ja-JP" altLang="en-US" sz="1200" dirty="0">
                          <a:solidFill>
                            <a:schemeClr val="tx1"/>
                          </a:solidFill>
                        </a:rPr>
                        <a:t>データトラスト</a:t>
                      </a:r>
                      <a:endParaRPr kumimoji="1" lang="en-US" altLang="ja-JP" sz="1200" dirty="0">
                        <a:solidFill>
                          <a:schemeClr val="tx1"/>
                        </a:solidFill>
                      </a:endParaRPr>
                    </a:p>
                    <a:p>
                      <a:pPr algn="ctr"/>
                      <a:r>
                        <a:rPr kumimoji="1" lang="ja-JP" altLang="en-US" sz="1200" dirty="0">
                          <a:solidFill>
                            <a:schemeClr val="tx1"/>
                          </a:solidFill>
                        </a:rPr>
                        <a:t>サービス</a:t>
                      </a:r>
                    </a:p>
                  </a:txBody>
                  <a:tcPr anchor="ctr">
                    <a:solidFill>
                      <a:srgbClr val="FFC000"/>
                    </a:solidFill>
                  </a:tcPr>
                </a:tc>
                <a:extLst>
                  <a:ext uri="{0D108BD9-81ED-4DB2-BD59-A6C34878D82A}">
                    <a16:rowId xmlns:a16="http://schemas.microsoft.com/office/drawing/2014/main" val="2310517828"/>
                  </a:ext>
                </a:extLst>
              </a:tr>
              <a:tr h="4681521">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25738482"/>
                  </a:ext>
                </a:extLst>
              </a:tr>
            </a:tbl>
          </a:graphicData>
        </a:graphic>
      </p:graphicFrame>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a:xfrm>
            <a:off x="422599" y="180000"/>
            <a:ext cx="7883400" cy="615600"/>
          </a:xfrm>
        </p:spPr>
        <p:txBody>
          <a:bodyPr/>
          <a:lstStyle/>
          <a:p>
            <a:r>
              <a:rPr kumimoji="1" lang="ja-JP" altLang="en-US" dirty="0"/>
              <a:t>業務フロー（</a:t>
            </a:r>
            <a:r>
              <a:rPr kumimoji="1" lang="en-US" altLang="ja-JP" dirty="0"/>
              <a:t>C.</a:t>
            </a:r>
            <a:r>
              <a:rPr kumimoji="1" lang="ja-JP" altLang="en-US" dirty="0"/>
              <a:t>実績登録）（</a:t>
            </a:r>
            <a:r>
              <a:rPr kumimoji="1" lang="en-US" altLang="ja-JP" dirty="0"/>
              <a:t>3/3)</a:t>
            </a:r>
            <a:endParaRPr kumimoji="1" lang="ja-JP" altLang="en-US" dirty="0"/>
          </a:p>
        </p:txBody>
      </p:sp>
      <p:cxnSp>
        <p:nvCxnSpPr>
          <p:cNvPr id="102" name="直線コネクタ 101">
            <a:extLst>
              <a:ext uri="{FF2B5EF4-FFF2-40B4-BE49-F238E27FC236}">
                <a16:creationId xmlns:a16="http://schemas.microsoft.com/office/drawing/2014/main" id="{89525307-2A0F-C4DA-9F1D-0678CF56F574}"/>
              </a:ext>
            </a:extLst>
          </p:cNvPr>
          <p:cNvCxnSpPr>
            <a:cxnSpLocks/>
          </p:cNvCxnSpPr>
          <p:nvPr/>
        </p:nvCxnSpPr>
        <p:spPr bwMode="gray">
          <a:xfrm>
            <a:off x="7564216" y="1508469"/>
            <a:ext cx="0" cy="20163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42DBC2F-E1C0-C69C-4E9E-1F58AD1A2748}"/>
              </a:ext>
            </a:extLst>
          </p:cNvPr>
          <p:cNvCxnSpPr>
            <a:cxnSpLocks/>
          </p:cNvCxnSpPr>
          <p:nvPr/>
        </p:nvCxnSpPr>
        <p:spPr bwMode="gray">
          <a:xfrm>
            <a:off x="7563567" y="2139253"/>
            <a:ext cx="0" cy="733094"/>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04" name="フローチャート: 処理 103">
            <a:extLst>
              <a:ext uri="{FF2B5EF4-FFF2-40B4-BE49-F238E27FC236}">
                <a16:creationId xmlns:a16="http://schemas.microsoft.com/office/drawing/2014/main" id="{707B3B86-0438-779B-8C40-FA83E8D26C94}"/>
              </a:ext>
            </a:extLst>
          </p:cNvPr>
          <p:cNvSpPr/>
          <p:nvPr/>
        </p:nvSpPr>
        <p:spPr bwMode="gray">
          <a:xfrm>
            <a:off x="7276623" y="2526785"/>
            <a:ext cx="281095"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有り</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sp>
        <p:nvSpPr>
          <p:cNvPr id="105" name="フローチャート: 処理 104">
            <a:extLst>
              <a:ext uri="{FF2B5EF4-FFF2-40B4-BE49-F238E27FC236}">
                <a16:creationId xmlns:a16="http://schemas.microsoft.com/office/drawing/2014/main" id="{E8F9E0AB-4319-80AD-8D1A-3069C862ED28}"/>
              </a:ext>
            </a:extLst>
          </p:cNvPr>
          <p:cNvSpPr/>
          <p:nvPr/>
        </p:nvSpPr>
        <p:spPr bwMode="gray">
          <a:xfrm>
            <a:off x="8176998" y="1876010"/>
            <a:ext cx="293918" cy="226591"/>
          </a:xfrm>
          <a:prstGeom prst="flowChartProcess">
            <a:avLst/>
          </a:prstGeom>
          <a:noFill/>
          <a:ln w="12700" algn="ctr">
            <a:noFill/>
            <a:miter lim="800000"/>
            <a:headEnd/>
            <a:tailEnd/>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dirty="0">
                <a:solidFill>
                  <a:prstClr val="black"/>
                </a:solidFill>
                <a:latin typeface="+mn-lt"/>
                <a:cs typeface="+mn-cs"/>
              </a:rPr>
              <a:t>無し</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106" name="直線コネクタ 105">
            <a:extLst>
              <a:ext uri="{FF2B5EF4-FFF2-40B4-BE49-F238E27FC236}">
                <a16:creationId xmlns:a16="http://schemas.microsoft.com/office/drawing/2014/main" id="{942B83D5-DB4D-06E1-C351-614865ED6EE7}"/>
              </a:ext>
            </a:extLst>
          </p:cNvPr>
          <p:cNvCxnSpPr>
            <a:cxnSpLocks/>
          </p:cNvCxnSpPr>
          <p:nvPr/>
        </p:nvCxnSpPr>
        <p:spPr bwMode="gray">
          <a:xfrm flipH="1">
            <a:off x="8019010" y="2096397"/>
            <a:ext cx="255292"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C3D88FF-8CB7-ABD1-5A64-F257C7CD75CA}"/>
              </a:ext>
            </a:extLst>
          </p:cNvPr>
          <p:cNvCxnSpPr>
            <a:cxnSpLocks/>
          </p:cNvCxnSpPr>
          <p:nvPr/>
        </p:nvCxnSpPr>
        <p:spPr bwMode="gray">
          <a:xfrm>
            <a:off x="8278375" y="2096397"/>
            <a:ext cx="0" cy="1633452"/>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08" name="フローチャート: 判断 107">
            <a:extLst>
              <a:ext uri="{FF2B5EF4-FFF2-40B4-BE49-F238E27FC236}">
                <a16:creationId xmlns:a16="http://schemas.microsoft.com/office/drawing/2014/main" id="{7B689B75-6438-793F-2973-5E8A9543C994}"/>
              </a:ext>
            </a:extLst>
          </p:cNvPr>
          <p:cNvSpPr/>
          <p:nvPr/>
        </p:nvSpPr>
        <p:spPr bwMode="gray">
          <a:xfrm>
            <a:off x="7059868" y="1710099"/>
            <a:ext cx="1008000" cy="807095"/>
          </a:xfrm>
          <a:prstGeom prst="flowChartDecision">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内容の</a:t>
            </a:r>
            <a:br>
              <a:rPr kumimoji="1" lang="en-US" altLang="ja-JP" sz="1200" dirty="0">
                <a:solidFill>
                  <a:prstClr val="black"/>
                </a:solidFill>
              </a:rPr>
            </a:br>
            <a:r>
              <a:rPr kumimoji="1" lang="ja-JP" altLang="en-US" sz="1200" dirty="0">
                <a:solidFill>
                  <a:prstClr val="black"/>
                </a:solidFill>
              </a:rPr>
              <a:t>不備</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109" name="直線コネクタ 108">
            <a:extLst>
              <a:ext uri="{FF2B5EF4-FFF2-40B4-BE49-F238E27FC236}">
                <a16:creationId xmlns:a16="http://schemas.microsoft.com/office/drawing/2014/main" id="{3775537C-298D-3271-BACF-0666DFB6E471}"/>
              </a:ext>
            </a:extLst>
          </p:cNvPr>
          <p:cNvCxnSpPr>
            <a:cxnSpLocks/>
          </p:cNvCxnSpPr>
          <p:nvPr/>
        </p:nvCxnSpPr>
        <p:spPr bwMode="gray">
          <a:xfrm flipH="1">
            <a:off x="8089444" y="3729849"/>
            <a:ext cx="184858"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507D292-2150-EF42-3929-B9DCAEB3F989}"/>
              </a:ext>
            </a:extLst>
          </p:cNvPr>
          <p:cNvCxnSpPr>
            <a:cxnSpLocks/>
          </p:cNvCxnSpPr>
          <p:nvPr/>
        </p:nvCxnSpPr>
        <p:spPr bwMode="gray">
          <a:xfrm flipH="1">
            <a:off x="3646387" y="3079297"/>
            <a:ext cx="4459581" cy="0"/>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11" name="フローチャート: 処理 110">
            <a:extLst>
              <a:ext uri="{FF2B5EF4-FFF2-40B4-BE49-F238E27FC236}">
                <a16:creationId xmlns:a16="http://schemas.microsoft.com/office/drawing/2014/main" id="{49A85A59-6407-5CD0-BD39-A384B06BD567}"/>
              </a:ext>
            </a:extLst>
          </p:cNvPr>
          <p:cNvSpPr/>
          <p:nvPr/>
        </p:nvSpPr>
        <p:spPr bwMode="gray">
          <a:xfrm>
            <a:off x="7068784" y="2875433"/>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実績情報</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再確認依頼</a:t>
            </a:r>
          </a:p>
        </p:txBody>
      </p:sp>
      <p:cxnSp>
        <p:nvCxnSpPr>
          <p:cNvPr id="112" name="直線コネクタ 111">
            <a:extLst>
              <a:ext uri="{FF2B5EF4-FFF2-40B4-BE49-F238E27FC236}">
                <a16:creationId xmlns:a16="http://schemas.microsoft.com/office/drawing/2014/main" id="{EEE7FEA0-B295-A9D4-82DC-7FA28840BED4}"/>
              </a:ext>
            </a:extLst>
          </p:cNvPr>
          <p:cNvCxnSpPr>
            <a:cxnSpLocks/>
          </p:cNvCxnSpPr>
          <p:nvPr/>
        </p:nvCxnSpPr>
        <p:spPr bwMode="gray">
          <a:xfrm flipV="1">
            <a:off x="3657793" y="1508469"/>
            <a:ext cx="0" cy="1570828"/>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3BC0F8-B659-9CC8-AFA7-BE932C931C0F}"/>
              </a:ext>
            </a:extLst>
          </p:cNvPr>
          <p:cNvCxnSpPr>
            <a:cxnSpLocks/>
          </p:cNvCxnSpPr>
          <p:nvPr/>
        </p:nvCxnSpPr>
        <p:spPr bwMode="gray">
          <a:xfrm>
            <a:off x="8832152" y="4534020"/>
            <a:ext cx="0" cy="43921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4" name="フローチャート: 磁気ディスク 113">
            <a:extLst>
              <a:ext uri="{FF2B5EF4-FFF2-40B4-BE49-F238E27FC236}">
                <a16:creationId xmlns:a16="http://schemas.microsoft.com/office/drawing/2014/main" id="{E88D7C8D-B664-CD6C-0AB1-5583B47F3BC4}"/>
              </a:ext>
            </a:extLst>
          </p:cNvPr>
          <p:cNvSpPr/>
          <p:nvPr/>
        </p:nvSpPr>
        <p:spPr bwMode="gray">
          <a:xfrm>
            <a:off x="8323957" y="4040551"/>
            <a:ext cx="1008000" cy="648000"/>
          </a:xfrm>
          <a:prstGeom prst="flowChartMagneticDisk">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実績情報を</a:t>
            </a:r>
            <a:br>
              <a:rPr kumimoji="1" lang="en-US" altLang="ja-JP" sz="1200" b="0" i="0" u="none" strike="noStrike" kern="1200" cap="none" spc="0" normalizeH="0" baseline="0" noProof="0" dirty="0">
                <a:ln>
                  <a:noFill/>
                </a:ln>
                <a:solidFill>
                  <a:schemeClr val="tx1"/>
                </a:solidFill>
                <a:effectLst/>
                <a:uLnTx/>
                <a:uFillTx/>
                <a:latin typeface="+mn-lt"/>
                <a:ea typeface="+mn-ea"/>
                <a:cs typeface="+mn-cs"/>
              </a:rPr>
            </a:br>
            <a:r>
              <a:rPr kumimoji="1" lang="ja-JP" altLang="en-US" sz="1200" b="0" i="0" u="none" strike="noStrike" kern="1200" cap="none" spc="0" normalizeH="0" baseline="0" noProof="0" dirty="0">
                <a:ln>
                  <a:noFill/>
                </a:ln>
                <a:solidFill>
                  <a:schemeClr val="tx1"/>
                </a:solidFill>
                <a:effectLst/>
                <a:uLnTx/>
                <a:uFillTx/>
                <a:latin typeface="+mn-lt"/>
                <a:ea typeface="+mn-ea"/>
                <a:cs typeface="+mn-cs"/>
              </a:rPr>
              <a:t>証明</a:t>
            </a:r>
          </a:p>
        </p:txBody>
      </p:sp>
      <p:cxnSp>
        <p:nvCxnSpPr>
          <p:cNvPr id="115" name="直線コネクタ 114">
            <a:extLst>
              <a:ext uri="{FF2B5EF4-FFF2-40B4-BE49-F238E27FC236}">
                <a16:creationId xmlns:a16="http://schemas.microsoft.com/office/drawing/2014/main" id="{D2568106-5742-36E9-6068-F7314E1026F5}"/>
              </a:ext>
            </a:extLst>
          </p:cNvPr>
          <p:cNvCxnSpPr>
            <a:cxnSpLocks/>
          </p:cNvCxnSpPr>
          <p:nvPr/>
        </p:nvCxnSpPr>
        <p:spPr bwMode="gray">
          <a:xfrm flipH="1">
            <a:off x="4137831" y="5180447"/>
            <a:ext cx="4801999"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6" name="フローチャート: 処理 115">
            <a:extLst>
              <a:ext uri="{FF2B5EF4-FFF2-40B4-BE49-F238E27FC236}">
                <a16:creationId xmlns:a16="http://schemas.microsoft.com/office/drawing/2014/main" id="{F626EF02-883C-89A5-E52C-ACC54282ADBC}"/>
              </a:ext>
            </a:extLst>
          </p:cNvPr>
          <p:cNvSpPr/>
          <p:nvPr/>
        </p:nvSpPr>
        <p:spPr bwMode="gray">
          <a:xfrm>
            <a:off x="8323957" y="4973239"/>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defTabSz="990564" fontAlgn="auto">
              <a:spcBef>
                <a:spcPts val="0"/>
              </a:spcBef>
              <a:spcAft>
                <a:spcPts val="0"/>
              </a:spcAft>
              <a:buSzPct val="100000"/>
            </a:pPr>
            <a:r>
              <a:rPr kumimoji="1" lang="ja-JP" altLang="en-US" sz="1200" dirty="0">
                <a:solidFill>
                  <a:prstClr val="black"/>
                </a:solidFill>
              </a:rPr>
              <a:t>証明結果</a:t>
            </a:r>
            <a:br>
              <a:rPr kumimoji="1" lang="en-US" altLang="ja-JP" sz="1200" dirty="0">
                <a:solidFill>
                  <a:prstClr val="black"/>
                </a:solidFill>
              </a:rPr>
            </a:br>
            <a:r>
              <a:rPr kumimoji="1" lang="ja-JP" altLang="en-US" sz="1200" dirty="0">
                <a:solidFill>
                  <a:prstClr val="black"/>
                </a:solidFill>
              </a:rPr>
              <a:t>送信</a:t>
            </a:r>
          </a:p>
        </p:txBody>
      </p:sp>
      <p:cxnSp>
        <p:nvCxnSpPr>
          <p:cNvPr id="117" name="直線コネクタ 116">
            <a:extLst>
              <a:ext uri="{FF2B5EF4-FFF2-40B4-BE49-F238E27FC236}">
                <a16:creationId xmlns:a16="http://schemas.microsoft.com/office/drawing/2014/main" id="{7EE77A0C-2F7F-BA4A-DB71-CC7609AA55F2}"/>
              </a:ext>
            </a:extLst>
          </p:cNvPr>
          <p:cNvCxnSpPr>
            <a:cxnSpLocks/>
          </p:cNvCxnSpPr>
          <p:nvPr/>
        </p:nvCxnSpPr>
        <p:spPr bwMode="gray">
          <a:xfrm>
            <a:off x="3626131" y="4989903"/>
            <a:ext cx="0" cy="668009"/>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8" name="フローチャート: 代替処理 117">
            <a:extLst>
              <a:ext uri="{FF2B5EF4-FFF2-40B4-BE49-F238E27FC236}">
                <a16:creationId xmlns:a16="http://schemas.microsoft.com/office/drawing/2014/main" id="{128CBB55-1783-73FF-CDB8-05FEED39EC06}"/>
              </a:ext>
            </a:extLst>
          </p:cNvPr>
          <p:cNvSpPr/>
          <p:nvPr/>
        </p:nvSpPr>
        <p:spPr bwMode="gray">
          <a:xfrm>
            <a:off x="3129831" y="5657912"/>
            <a:ext cx="1008000" cy="432000"/>
          </a:xfrm>
          <a:prstGeom prst="flowChartAlternate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a:solidFill>
                  <a:prstClr val="black"/>
                </a:solidFill>
              </a:rPr>
              <a:t>終了</a:t>
            </a:r>
            <a:endParaRPr kumimoji="1" lang="ja-JP" altLang="en-US" sz="1200" b="0" i="0" u="none" strike="noStrike" kern="1200" cap="none" spc="0" normalizeH="0" baseline="0" noProof="0">
              <a:ln>
                <a:noFill/>
              </a:ln>
              <a:solidFill>
                <a:prstClr val="black"/>
              </a:solidFill>
              <a:effectLst/>
              <a:uLnTx/>
              <a:uFillTx/>
              <a:latin typeface="+mn-lt"/>
              <a:ea typeface="+mn-ea"/>
              <a:cs typeface="+mn-cs"/>
            </a:endParaRPr>
          </a:p>
        </p:txBody>
      </p:sp>
      <p:sp>
        <p:nvSpPr>
          <p:cNvPr id="119" name="フローチャート: 処理 118">
            <a:extLst>
              <a:ext uri="{FF2B5EF4-FFF2-40B4-BE49-F238E27FC236}">
                <a16:creationId xmlns:a16="http://schemas.microsoft.com/office/drawing/2014/main" id="{99E0599F-363C-6A51-8EBE-F4FA585E6016}"/>
              </a:ext>
            </a:extLst>
          </p:cNvPr>
          <p:cNvSpPr/>
          <p:nvPr/>
        </p:nvSpPr>
        <p:spPr bwMode="gray">
          <a:xfrm>
            <a:off x="3129831" y="4973239"/>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証明内容を</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確認</a:t>
            </a:r>
          </a:p>
        </p:txBody>
      </p:sp>
      <p:cxnSp>
        <p:nvCxnSpPr>
          <p:cNvPr id="120" name="直線コネクタ 119">
            <a:extLst>
              <a:ext uri="{FF2B5EF4-FFF2-40B4-BE49-F238E27FC236}">
                <a16:creationId xmlns:a16="http://schemas.microsoft.com/office/drawing/2014/main" id="{C13DFB85-0B99-6F09-E9A0-CD2B2A471691}"/>
              </a:ext>
            </a:extLst>
          </p:cNvPr>
          <p:cNvCxnSpPr>
            <a:cxnSpLocks/>
          </p:cNvCxnSpPr>
          <p:nvPr/>
        </p:nvCxnSpPr>
        <p:spPr bwMode="gray">
          <a:xfrm>
            <a:off x="7575525" y="3870937"/>
            <a:ext cx="0" cy="490064"/>
          </a:xfrm>
          <a:prstGeom prst="line">
            <a:avLst/>
          </a:prstGeom>
          <a:ln w="127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FB070152-7F7F-4595-8E31-A7A45E17E189}"/>
              </a:ext>
            </a:extLst>
          </p:cNvPr>
          <p:cNvCxnSpPr>
            <a:cxnSpLocks/>
          </p:cNvCxnSpPr>
          <p:nvPr/>
        </p:nvCxnSpPr>
        <p:spPr bwMode="gray">
          <a:xfrm>
            <a:off x="7575525" y="4361001"/>
            <a:ext cx="730474" cy="0"/>
          </a:xfrm>
          <a:prstGeom prst="line">
            <a:avLst/>
          </a:prstGeom>
          <a:ln w="127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フローチャート: 処理 121">
            <a:extLst>
              <a:ext uri="{FF2B5EF4-FFF2-40B4-BE49-F238E27FC236}">
                <a16:creationId xmlns:a16="http://schemas.microsoft.com/office/drawing/2014/main" id="{20B09A47-DA87-C35F-3BA3-AD9D6A56F430}"/>
              </a:ext>
            </a:extLst>
          </p:cNvPr>
          <p:cNvSpPr/>
          <p:nvPr/>
        </p:nvSpPr>
        <p:spPr bwMode="gray">
          <a:xfrm>
            <a:off x="7071525" y="3508865"/>
            <a:ext cx="1008000" cy="432000"/>
          </a:xfrm>
          <a:prstGeom prst="flowChartProcess">
            <a:avLst/>
          </a:prstGeom>
          <a:solidFill>
            <a:srgbClr val="FFFF99"/>
          </a:solidFill>
          <a:ln>
            <a:solidFill>
              <a:srgbClr val="FFC000"/>
            </a:solidFill>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実績証明</a:t>
            </a:r>
            <a:br>
              <a:rPr kumimoji="1" lang="en-US" altLang="ja-JP" sz="1200" b="0" i="0" u="none" strike="noStrike" kern="1200" cap="none" spc="0" normalizeH="0" baseline="0" noProof="0" dirty="0">
                <a:ln>
                  <a:noFill/>
                </a:ln>
                <a:solidFill>
                  <a:prstClr val="black"/>
                </a:solidFill>
                <a:effectLst/>
                <a:uLnTx/>
                <a:uFillTx/>
                <a:latin typeface="+mn-lt"/>
                <a:ea typeface="+mn-ea"/>
                <a:cs typeface="+mn-cs"/>
              </a:rPr>
            </a:b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発行</a:t>
            </a:r>
          </a:p>
        </p:txBody>
      </p:sp>
      <p:sp>
        <p:nvSpPr>
          <p:cNvPr id="4" name="スライド番号プレースホルダー 3">
            <a:extLst>
              <a:ext uri="{FF2B5EF4-FFF2-40B4-BE49-F238E27FC236}">
                <a16:creationId xmlns:a16="http://schemas.microsoft.com/office/drawing/2014/main" id="{57C6158C-6000-E9CC-0B4C-63C12F7446C5}"/>
              </a:ext>
            </a:extLst>
          </p:cNvPr>
          <p:cNvSpPr>
            <a:spLocks noGrp="1"/>
          </p:cNvSpPr>
          <p:nvPr>
            <p:ph type="sldNum" sz="quarter" idx="13"/>
          </p:nvPr>
        </p:nvSpPr>
        <p:spPr/>
        <p:txBody>
          <a:bodyPr/>
          <a:lstStyle/>
          <a:p>
            <a:fld id="{A3EB1B23-9AF8-425B-BAD7-B9FA00F18833}" type="slidenum">
              <a:rPr lang="ja-JP" altLang="en-US" smtClean="0"/>
              <a:pPr/>
              <a:t>20</a:t>
            </a:fld>
            <a:endParaRPr lang="ja-JP" altLang="en-US"/>
          </a:p>
        </p:txBody>
      </p:sp>
    </p:spTree>
    <p:extLst>
      <p:ext uri="{BB962C8B-B14F-4D97-AF65-F5344CB8AC3E}">
        <p14:creationId xmlns:p14="http://schemas.microsoft.com/office/powerpoint/2010/main" val="50839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ユースケース図　登録</a:t>
            </a:r>
          </a:p>
        </p:txBody>
      </p:sp>
      <p:pic>
        <p:nvPicPr>
          <p:cNvPr id="8" name="図 7" descr="ダイアグラム&#10;&#10;自動的に生成された説明">
            <a:extLst>
              <a:ext uri="{FF2B5EF4-FFF2-40B4-BE49-F238E27FC236}">
                <a16:creationId xmlns:a16="http://schemas.microsoft.com/office/drawing/2014/main" id="{EABD62C4-F3F5-9FE1-35A4-A52965FA0455}"/>
              </a:ext>
            </a:extLst>
          </p:cNvPr>
          <p:cNvPicPr>
            <a:picLocks noChangeAspect="1"/>
          </p:cNvPicPr>
          <p:nvPr/>
        </p:nvPicPr>
        <p:blipFill>
          <a:blip r:embed="rId3"/>
          <a:stretch>
            <a:fillRect/>
          </a:stretch>
        </p:blipFill>
        <p:spPr>
          <a:xfrm>
            <a:off x="1255568" y="1015275"/>
            <a:ext cx="6896100" cy="5353050"/>
          </a:xfrm>
          <a:prstGeom prst="rect">
            <a:avLst/>
          </a:prstGeom>
        </p:spPr>
      </p:pic>
      <p:sp>
        <p:nvSpPr>
          <p:cNvPr id="336" name="スライド番号プレースホルダー 335">
            <a:extLst>
              <a:ext uri="{FF2B5EF4-FFF2-40B4-BE49-F238E27FC236}">
                <a16:creationId xmlns:a16="http://schemas.microsoft.com/office/drawing/2014/main" id="{EFAFB664-F2E1-534B-0D34-3E8AB76A2ACC}"/>
              </a:ext>
            </a:extLst>
          </p:cNvPr>
          <p:cNvSpPr>
            <a:spLocks noGrp="1"/>
          </p:cNvSpPr>
          <p:nvPr>
            <p:ph type="sldNum" sz="quarter" idx="13"/>
          </p:nvPr>
        </p:nvSpPr>
        <p:spPr/>
        <p:txBody>
          <a:bodyPr/>
          <a:lstStyle/>
          <a:p>
            <a:fld id="{A3EB1B23-9AF8-425B-BAD7-B9FA00F18833}" type="slidenum">
              <a:rPr lang="ja-JP" altLang="en-US" smtClean="0"/>
              <a:pPr/>
              <a:t>21</a:t>
            </a:fld>
            <a:endParaRPr lang="ja-JP" altLang="en-US"/>
          </a:p>
        </p:txBody>
      </p:sp>
    </p:spTree>
    <p:extLst>
      <p:ext uri="{BB962C8B-B14F-4D97-AF65-F5344CB8AC3E}">
        <p14:creationId xmlns:p14="http://schemas.microsoft.com/office/powerpoint/2010/main" val="4226800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ユースケース図　マッチング</a:t>
            </a:r>
          </a:p>
        </p:txBody>
      </p:sp>
      <p:pic>
        <p:nvPicPr>
          <p:cNvPr id="13" name="図 12" descr="ダイアグラム&#10;&#10;自動的に生成された説明">
            <a:extLst>
              <a:ext uri="{FF2B5EF4-FFF2-40B4-BE49-F238E27FC236}">
                <a16:creationId xmlns:a16="http://schemas.microsoft.com/office/drawing/2014/main" id="{7747CDA5-803F-2A9D-8C13-44DCBCA839DE}"/>
              </a:ext>
            </a:extLst>
          </p:cNvPr>
          <p:cNvPicPr>
            <a:picLocks noChangeAspect="1"/>
          </p:cNvPicPr>
          <p:nvPr/>
        </p:nvPicPr>
        <p:blipFill>
          <a:blip r:embed="rId3"/>
          <a:stretch>
            <a:fillRect/>
          </a:stretch>
        </p:blipFill>
        <p:spPr>
          <a:xfrm>
            <a:off x="999865" y="1042121"/>
            <a:ext cx="7191375" cy="5438775"/>
          </a:xfrm>
          <a:prstGeom prst="rect">
            <a:avLst/>
          </a:prstGeom>
        </p:spPr>
      </p:pic>
      <p:sp>
        <p:nvSpPr>
          <p:cNvPr id="336" name="スライド番号プレースホルダー 335">
            <a:extLst>
              <a:ext uri="{FF2B5EF4-FFF2-40B4-BE49-F238E27FC236}">
                <a16:creationId xmlns:a16="http://schemas.microsoft.com/office/drawing/2014/main" id="{63E56F34-FC10-9689-6B8F-2FD1A36DD103}"/>
              </a:ext>
            </a:extLst>
          </p:cNvPr>
          <p:cNvSpPr>
            <a:spLocks noGrp="1"/>
          </p:cNvSpPr>
          <p:nvPr>
            <p:ph type="sldNum" sz="quarter" idx="13"/>
          </p:nvPr>
        </p:nvSpPr>
        <p:spPr/>
        <p:txBody>
          <a:bodyPr/>
          <a:lstStyle/>
          <a:p>
            <a:fld id="{A3EB1B23-9AF8-425B-BAD7-B9FA00F18833}" type="slidenum">
              <a:rPr lang="ja-JP" altLang="en-US" smtClean="0"/>
              <a:pPr/>
              <a:t>22</a:t>
            </a:fld>
            <a:endParaRPr lang="ja-JP" altLang="en-US"/>
          </a:p>
        </p:txBody>
      </p:sp>
    </p:spTree>
    <p:extLst>
      <p:ext uri="{BB962C8B-B14F-4D97-AF65-F5344CB8AC3E}">
        <p14:creationId xmlns:p14="http://schemas.microsoft.com/office/powerpoint/2010/main" val="145169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58393A2-48E0-37C1-C1F1-CE975FD7D903}"/>
              </a:ext>
            </a:extLst>
          </p:cNvPr>
          <p:cNvSpPr>
            <a:spLocks noGrp="1"/>
          </p:cNvSpPr>
          <p:nvPr>
            <p:ph type="title"/>
          </p:nvPr>
        </p:nvSpPr>
        <p:spPr/>
        <p:txBody>
          <a:bodyPr/>
          <a:lstStyle/>
          <a:p>
            <a:r>
              <a:rPr kumimoji="1" lang="ja-JP" altLang="en-US" dirty="0"/>
              <a:t>ユースケース図　実績登録</a:t>
            </a:r>
          </a:p>
        </p:txBody>
      </p:sp>
      <p:pic>
        <p:nvPicPr>
          <p:cNvPr id="4" name="図 3" descr="ダイアグラム&#10;&#10;自動的に生成された説明">
            <a:extLst>
              <a:ext uri="{FF2B5EF4-FFF2-40B4-BE49-F238E27FC236}">
                <a16:creationId xmlns:a16="http://schemas.microsoft.com/office/drawing/2014/main" id="{77F89299-FE64-E11E-976F-36117991CAAB}"/>
              </a:ext>
            </a:extLst>
          </p:cNvPr>
          <p:cNvPicPr>
            <a:picLocks noChangeAspect="1"/>
          </p:cNvPicPr>
          <p:nvPr/>
        </p:nvPicPr>
        <p:blipFill>
          <a:blip r:embed="rId3"/>
          <a:stretch>
            <a:fillRect/>
          </a:stretch>
        </p:blipFill>
        <p:spPr>
          <a:xfrm>
            <a:off x="1097626" y="1081434"/>
            <a:ext cx="6896100" cy="5343525"/>
          </a:xfrm>
          <a:prstGeom prst="rect">
            <a:avLst/>
          </a:prstGeom>
        </p:spPr>
      </p:pic>
      <p:sp>
        <p:nvSpPr>
          <p:cNvPr id="336" name="スライド番号プレースホルダー 335">
            <a:extLst>
              <a:ext uri="{FF2B5EF4-FFF2-40B4-BE49-F238E27FC236}">
                <a16:creationId xmlns:a16="http://schemas.microsoft.com/office/drawing/2014/main" id="{5162BD38-A725-4CFA-781A-9199B9AEB658}"/>
              </a:ext>
            </a:extLst>
          </p:cNvPr>
          <p:cNvSpPr>
            <a:spLocks noGrp="1"/>
          </p:cNvSpPr>
          <p:nvPr>
            <p:ph type="sldNum" sz="quarter" idx="13"/>
          </p:nvPr>
        </p:nvSpPr>
        <p:spPr/>
        <p:txBody>
          <a:bodyPr/>
          <a:lstStyle/>
          <a:p>
            <a:fld id="{A3EB1B23-9AF8-425B-BAD7-B9FA00F18833}" type="slidenum">
              <a:rPr lang="ja-JP" altLang="en-US" smtClean="0"/>
              <a:pPr/>
              <a:t>23</a:t>
            </a:fld>
            <a:endParaRPr lang="ja-JP" altLang="en-US"/>
          </a:p>
        </p:txBody>
      </p:sp>
    </p:spTree>
    <p:extLst>
      <p:ext uri="{BB962C8B-B14F-4D97-AF65-F5344CB8AC3E}">
        <p14:creationId xmlns:p14="http://schemas.microsoft.com/office/powerpoint/2010/main" val="158063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0BC86319-85B0-96BA-6D88-37189C4FBA20}"/>
              </a:ext>
            </a:extLst>
          </p:cNvPr>
          <p:cNvSpPr>
            <a:spLocks noGrp="1"/>
          </p:cNvSpPr>
          <p:nvPr>
            <p:ph type="title"/>
          </p:nvPr>
        </p:nvSpPr>
        <p:spPr/>
        <p:txBody>
          <a:bodyPr/>
          <a:lstStyle/>
          <a:p>
            <a:r>
              <a:rPr kumimoji="1" lang="ja-JP" altLang="en-US" dirty="0"/>
              <a:t>操作画面（</a:t>
            </a:r>
            <a:r>
              <a:rPr kumimoji="1" lang="en-US" altLang="ja-JP" dirty="0"/>
              <a:t>UI</a:t>
            </a:r>
            <a:r>
              <a:rPr kumimoji="1" lang="ja-JP" altLang="en-US" dirty="0"/>
              <a:t>）　スキル情報</a:t>
            </a:r>
          </a:p>
        </p:txBody>
      </p:sp>
      <p:pic>
        <p:nvPicPr>
          <p:cNvPr id="2" name="図 1">
            <a:extLst>
              <a:ext uri="{FF2B5EF4-FFF2-40B4-BE49-F238E27FC236}">
                <a16:creationId xmlns:a16="http://schemas.microsoft.com/office/drawing/2014/main" id="{09F1AD75-0D20-8FD1-F0CA-1A25551ADFB8}"/>
              </a:ext>
            </a:extLst>
          </p:cNvPr>
          <p:cNvPicPr>
            <a:picLocks noChangeAspect="1"/>
          </p:cNvPicPr>
          <p:nvPr/>
        </p:nvPicPr>
        <p:blipFill>
          <a:blip r:embed="rId2"/>
          <a:stretch>
            <a:fillRect/>
          </a:stretch>
        </p:blipFill>
        <p:spPr>
          <a:xfrm>
            <a:off x="330200" y="1028700"/>
            <a:ext cx="9271000" cy="4804748"/>
          </a:xfrm>
          <a:prstGeom prst="rect">
            <a:avLst/>
          </a:prstGeom>
        </p:spPr>
      </p:pic>
      <p:sp>
        <p:nvSpPr>
          <p:cNvPr id="5" name="スライド番号プレースホルダー 4">
            <a:extLst>
              <a:ext uri="{FF2B5EF4-FFF2-40B4-BE49-F238E27FC236}">
                <a16:creationId xmlns:a16="http://schemas.microsoft.com/office/drawing/2014/main" id="{5B3489FC-EF93-14CB-4116-EC7C69C4A895}"/>
              </a:ext>
            </a:extLst>
          </p:cNvPr>
          <p:cNvSpPr>
            <a:spLocks noGrp="1"/>
          </p:cNvSpPr>
          <p:nvPr>
            <p:ph type="sldNum" sz="quarter" idx="13"/>
          </p:nvPr>
        </p:nvSpPr>
        <p:spPr/>
        <p:txBody>
          <a:bodyPr/>
          <a:lstStyle/>
          <a:p>
            <a:fld id="{A3EB1B23-9AF8-425B-BAD7-B9FA00F18833}" type="slidenum">
              <a:rPr lang="ja-JP" altLang="en-US" smtClean="0"/>
              <a:pPr/>
              <a:t>24</a:t>
            </a:fld>
            <a:endParaRPr lang="ja-JP" altLang="en-US"/>
          </a:p>
        </p:txBody>
      </p:sp>
    </p:spTree>
    <p:extLst>
      <p:ext uri="{BB962C8B-B14F-4D97-AF65-F5344CB8AC3E}">
        <p14:creationId xmlns:p14="http://schemas.microsoft.com/office/powerpoint/2010/main" val="3567181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0BC86319-85B0-96BA-6D88-37189C4FBA20}"/>
              </a:ext>
            </a:extLst>
          </p:cNvPr>
          <p:cNvSpPr>
            <a:spLocks noGrp="1"/>
          </p:cNvSpPr>
          <p:nvPr>
            <p:ph type="title"/>
          </p:nvPr>
        </p:nvSpPr>
        <p:spPr/>
        <p:txBody>
          <a:bodyPr/>
          <a:lstStyle/>
          <a:p>
            <a:r>
              <a:rPr kumimoji="1" lang="ja-JP" altLang="en-US" dirty="0"/>
              <a:t>操作画面（</a:t>
            </a:r>
            <a:r>
              <a:rPr kumimoji="1" lang="en-US" altLang="ja-JP" dirty="0"/>
              <a:t>UI</a:t>
            </a:r>
            <a:r>
              <a:rPr kumimoji="1" lang="ja-JP" altLang="en-US" dirty="0"/>
              <a:t>）　資格情報</a:t>
            </a:r>
          </a:p>
        </p:txBody>
      </p:sp>
      <p:sp>
        <p:nvSpPr>
          <p:cNvPr id="4" name="スライド番号プレースホルダー 3">
            <a:extLst>
              <a:ext uri="{FF2B5EF4-FFF2-40B4-BE49-F238E27FC236}">
                <a16:creationId xmlns:a16="http://schemas.microsoft.com/office/drawing/2014/main" id="{B65F63D6-FE78-90C8-3425-C67AB12A823F}"/>
              </a:ext>
            </a:extLst>
          </p:cNvPr>
          <p:cNvSpPr>
            <a:spLocks noGrp="1"/>
          </p:cNvSpPr>
          <p:nvPr>
            <p:ph type="sldNum" sz="quarter" idx="13"/>
          </p:nvPr>
        </p:nvSpPr>
        <p:spPr/>
        <p:txBody>
          <a:bodyPr/>
          <a:lstStyle/>
          <a:p>
            <a:fld id="{A3EB1B23-9AF8-425B-BAD7-B9FA00F18833}" type="slidenum">
              <a:rPr lang="ja-JP" altLang="en-US" smtClean="0"/>
              <a:pPr/>
              <a:t>25</a:t>
            </a:fld>
            <a:endParaRPr lang="ja-JP" altLang="en-US"/>
          </a:p>
        </p:txBody>
      </p:sp>
      <p:pic>
        <p:nvPicPr>
          <p:cNvPr id="6" name="図 5">
            <a:extLst>
              <a:ext uri="{FF2B5EF4-FFF2-40B4-BE49-F238E27FC236}">
                <a16:creationId xmlns:a16="http://schemas.microsoft.com/office/drawing/2014/main" id="{90CD8CB1-D585-AD48-5D0A-502F7E01104F}"/>
              </a:ext>
            </a:extLst>
          </p:cNvPr>
          <p:cNvPicPr>
            <a:picLocks noChangeAspect="1"/>
          </p:cNvPicPr>
          <p:nvPr/>
        </p:nvPicPr>
        <p:blipFill>
          <a:blip r:embed="rId2"/>
          <a:stretch>
            <a:fillRect/>
          </a:stretch>
        </p:blipFill>
        <p:spPr>
          <a:xfrm>
            <a:off x="325120" y="1016001"/>
            <a:ext cx="9263734" cy="4805680"/>
          </a:xfrm>
          <a:prstGeom prst="rect">
            <a:avLst/>
          </a:prstGeom>
        </p:spPr>
      </p:pic>
    </p:spTree>
    <p:extLst>
      <p:ext uri="{BB962C8B-B14F-4D97-AF65-F5344CB8AC3E}">
        <p14:creationId xmlns:p14="http://schemas.microsoft.com/office/powerpoint/2010/main" val="1401770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0BC86319-85B0-96BA-6D88-37189C4FBA20}"/>
              </a:ext>
            </a:extLst>
          </p:cNvPr>
          <p:cNvSpPr>
            <a:spLocks noGrp="1"/>
          </p:cNvSpPr>
          <p:nvPr>
            <p:ph type="title"/>
          </p:nvPr>
        </p:nvSpPr>
        <p:spPr/>
        <p:txBody>
          <a:bodyPr/>
          <a:lstStyle/>
          <a:p>
            <a:r>
              <a:rPr kumimoji="1" lang="ja-JP" altLang="en-US" dirty="0"/>
              <a:t>操作画面（</a:t>
            </a:r>
            <a:r>
              <a:rPr kumimoji="1" lang="en-US" altLang="ja-JP" dirty="0"/>
              <a:t>UI</a:t>
            </a:r>
            <a:r>
              <a:rPr kumimoji="1" lang="ja-JP" altLang="en-US" dirty="0"/>
              <a:t>）　実績情報</a:t>
            </a:r>
          </a:p>
        </p:txBody>
      </p:sp>
      <p:sp>
        <p:nvSpPr>
          <p:cNvPr id="4" name="スライド番号プレースホルダー 3">
            <a:extLst>
              <a:ext uri="{FF2B5EF4-FFF2-40B4-BE49-F238E27FC236}">
                <a16:creationId xmlns:a16="http://schemas.microsoft.com/office/drawing/2014/main" id="{5C5312B3-B2E6-9340-6D35-0C6F8281519B}"/>
              </a:ext>
            </a:extLst>
          </p:cNvPr>
          <p:cNvSpPr>
            <a:spLocks noGrp="1"/>
          </p:cNvSpPr>
          <p:nvPr>
            <p:ph type="sldNum" sz="quarter" idx="13"/>
          </p:nvPr>
        </p:nvSpPr>
        <p:spPr/>
        <p:txBody>
          <a:bodyPr/>
          <a:lstStyle/>
          <a:p>
            <a:fld id="{A3EB1B23-9AF8-425B-BAD7-B9FA00F18833}" type="slidenum">
              <a:rPr lang="ja-JP" altLang="en-US" smtClean="0"/>
              <a:pPr/>
              <a:t>26</a:t>
            </a:fld>
            <a:endParaRPr lang="ja-JP" altLang="en-US"/>
          </a:p>
        </p:txBody>
      </p:sp>
      <p:pic>
        <p:nvPicPr>
          <p:cNvPr id="62" name="図 61">
            <a:extLst>
              <a:ext uri="{FF2B5EF4-FFF2-40B4-BE49-F238E27FC236}">
                <a16:creationId xmlns:a16="http://schemas.microsoft.com/office/drawing/2014/main" id="{F769BD78-B6C5-A03C-1AC7-B32AF9EDC4C9}"/>
              </a:ext>
            </a:extLst>
          </p:cNvPr>
          <p:cNvPicPr>
            <a:picLocks noChangeAspect="1"/>
          </p:cNvPicPr>
          <p:nvPr/>
        </p:nvPicPr>
        <p:blipFill>
          <a:blip r:embed="rId2"/>
          <a:stretch>
            <a:fillRect/>
          </a:stretch>
        </p:blipFill>
        <p:spPr>
          <a:xfrm>
            <a:off x="336550" y="1191346"/>
            <a:ext cx="9290050" cy="4630949"/>
          </a:xfrm>
          <a:prstGeom prst="rect">
            <a:avLst/>
          </a:prstGeom>
        </p:spPr>
      </p:pic>
    </p:spTree>
    <p:extLst>
      <p:ext uri="{BB962C8B-B14F-4D97-AF65-F5344CB8AC3E}">
        <p14:creationId xmlns:p14="http://schemas.microsoft.com/office/powerpoint/2010/main" val="234239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7CF6265-A914-D1D0-0A76-F475E7D42246}"/>
              </a:ext>
            </a:extLst>
          </p:cNvPr>
          <p:cNvSpPr>
            <a:spLocks noGrp="1"/>
          </p:cNvSpPr>
          <p:nvPr>
            <p:ph type="title"/>
          </p:nvPr>
        </p:nvSpPr>
        <p:spPr/>
        <p:txBody>
          <a:bodyPr/>
          <a:lstStyle/>
          <a:p>
            <a:r>
              <a:rPr kumimoji="1" lang="ja-JP" altLang="en-US" dirty="0"/>
              <a:t>機能一覧</a:t>
            </a:r>
            <a:r>
              <a:rPr kumimoji="1" lang="en-US" altLang="ja-JP" dirty="0"/>
              <a:t>/</a:t>
            </a:r>
            <a:r>
              <a:rPr lang="ja-JP" altLang="en-US" dirty="0"/>
              <a:t>非</a:t>
            </a:r>
            <a:r>
              <a:rPr kumimoji="1" lang="ja-JP" altLang="en-US" dirty="0"/>
              <a:t>機能一覧</a:t>
            </a:r>
          </a:p>
        </p:txBody>
      </p:sp>
      <p:graphicFrame>
        <p:nvGraphicFramePr>
          <p:cNvPr id="2" name="表 1">
            <a:extLst>
              <a:ext uri="{FF2B5EF4-FFF2-40B4-BE49-F238E27FC236}">
                <a16:creationId xmlns:a16="http://schemas.microsoft.com/office/drawing/2014/main" id="{0E9A59F6-9E1D-45B5-02DA-6903814F1B37}"/>
              </a:ext>
            </a:extLst>
          </p:cNvPr>
          <p:cNvGraphicFramePr>
            <a:graphicFrameLocks noGrp="1"/>
          </p:cNvGraphicFramePr>
          <p:nvPr>
            <p:extLst>
              <p:ext uri="{D42A27DB-BD31-4B8C-83A1-F6EECF244321}">
                <p14:modId xmlns:p14="http://schemas.microsoft.com/office/powerpoint/2010/main" val="611252826"/>
              </p:ext>
            </p:extLst>
          </p:nvPr>
        </p:nvGraphicFramePr>
        <p:xfrm>
          <a:off x="417000" y="1015799"/>
          <a:ext cx="8978670" cy="5214896"/>
        </p:xfrm>
        <a:graphic>
          <a:graphicData uri="http://schemas.openxmlformats.org/drawingml/2006/table">
            <a:tbl>
              <a:tblPr/>
              <a:tblGrid>
                <a:gridCol w="699512">
                  <a:extLst>
                    <a:ext uri="{9D8B030D-6E8A-4147-A177-3AD203B41FA5}">
                      <a16:colId xmlns:a16="http://schemas.microsoft.com/office/drawing/2014/main" val="1168421464"/>
                    </a:ext>
                  </a:extLst>
                </a:gridCol>
                <a:gridCol w="1274454">
                  <a:extLst>
                    <a:ext uri="{9D8B030D-6E8A-4147-A177-3AD203B41FA5}">
                      <a16:colId xmlns:a16="http://schemas.microsoft.com/office/drawing/2014/main" val="792258214"/>
                    </a:ext>
                  </a:extLst>
                </a:gridCol>
                <a:gridCol w="2500996">
                  <a:extLst>
                    <a:ext uri="{9D8B030D-6E8A-4147-A177-3AD203B41FA5}">
                      <a16:colId xmlns:a16="http://schemas.microsoft.com/office/drawing/2014/main" val="4151766583"/>
                    </a:ext>
                  </a:extLst>
                </a:gridCol>
                <a:gridCol w="4503708">
                  <a:extLst>
                    <a:ext uri="{9D8B030D-6E8A-4147-A177-3AD203B41FA5}">
                      <a16:colId xmlns:a16="http://schemas.microsoft.com/office/drawing/2014/main" val="1517460485"/>
                    </a:ext>
                  </a:extLst>
                </a:gridCol>
              </a:tblGrid>
              <a:tr h="123703">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br>
                        <a:rPr lang="en-US" altLang="ja-JP" sz="12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カテゴリ</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機能名</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機能概要</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12309079"/>
                  </a:ext>
                </a:extLst>
              </a:tr>
              <a:tr h="123703">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スキルマップ初期登録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属性情報登録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データ提供者が、自身の属性情報</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氏名、所属など</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を登録する機能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131701"/>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スキルマップ初期登録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データ提供者が、自身のスキル情報を登録する機能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5082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スキルマップ初期登録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資格情報登録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データ提供者が、自身の資格情報を登録する機能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469063"/>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スキルマップ初期登録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実績情報登録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データ提供者が、自身の実績情報を登録する機能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05701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属性情報の確認</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データ管理者及びトラストアンカーが、属性情報</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氏名、所属など</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を確認する機能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603293"/>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スキル情報の評価</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データ管理者及びトラストアンカーが、スキル情報を確認する機能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478025"/>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資格情報の確認</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データ管理者及びトラストアンカーが、資格情報を確認する機能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637627"/>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実績情報の確認</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データ管理者及びトラストアンカーが、実績情報を確認する機能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505955"/>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スキルマップへのトラスト付与</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トラストアンカーが、スキルマップにトラスト付与する機能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900348"/>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プロジェクト要求事項の登録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データ受取者が、プロジェクト要求事項を発行する機能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81814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大学へのマッチング依頼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データ受取者が、マッチング依頼を発行する機能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735275"/>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プロジェクト要求事項の受付</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マッチング仲介者が、プロジェクト要求事項を受付する機能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55967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マッチングによる候補抽出</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マッチング仲介者が、プロジェクト要求事項に対する大学、技術職員の候補を抽出する機能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147335"/>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各候補大学へのマッチング結果の通知</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マッチング仲介者が、プロジェクト要求事項に対するマッチング結果を大学に通知する機能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462810"/>
                  </a:ext>
                </a:extLst>
              </a:tr>
              <a:tr h="123703">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候補大学内での技術職員の選定</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マッチング候補となった大学が、プロジェクト要求事項に対する技術職員を選定する機能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517122"/>
                  </a:ext>
                </a:extLst>
              </a:tr>
            </a:tbl>
          </a:graphicData>
        </a:graphic>
      </p:graphicFrame>
      <p:sp>
        <p:nvSpPr>
          <p:cNvPr id="9" name="テキスト ボックス 8">
            <a:extLst>
              <a:ext uri="{FF2B5EF4-FFF2-40B4-BE49-F238E27FC236}">
                <a16:creationId xmlns:a16="http://schemas.microsoft.com/office/drawing/2014/main" id="{7300000C-9479-5661-2C83-AB29C4DCFD3C}"/>
              </a:ext>
            </a:extLst>
          </p:cNvPr>
          <p:cNvSpPr txBox="1"/>
          <p:nvPr/>
        </p:nvSpPr>
        <p:spPr bwMode="gray">
          <a:xfrm>
            <a:off x="5854744" y="6262486"/>
            <a:ext cx="3638817"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現時点での案であり、実装を約束するものではありません</a:t>
            </a:r>
          </a:p>
        </p:txBody>
      </p:sp>
      <p:sp>
        <p:nvSpPr>
          <p:cNvPr id="337" name="スライド番号プレースホルダー 336">
            <a:extLst>
              <a:ext uri="{FF2B5EF4-FFF2-40B4-BE49-F238E27FC236}">
                <a16:creationId xmlns:a16="http://schemas.microsoft.com/office/drawing/2014/main" id="{80CF242F-FD31-7C9E-1FF8-7AD696A2DF25}"/>
              </a:ext>
            </a:extLst>
          </p:cNvPr>
          <p:cNvSpPr>
            <a:spLocks noGrp="1"/>
          </p:cNvSpPr>
          <p:nvPr>
            <p:ph type="sldNum" sz="quarter" idx="13"/>
          </p:nvPr>
        </p:nvSpPr>
        <p:spPr/>
        <p:txBody>
          <a:bodyPr/>
          <a:lstStyle/>
          <a:p>
            <a:fld id="{A3EB1B23-9AF8-425B-BAD7-B9FA00F18833}" type="slidenum">
              <a:rPr lang="ja-JP" altLang="en-US" smtClean="0"/>
              <a:pPr/>
              <a:t>27</a:t>
            </a:fld>
            <a:endParaRPr lang="ja-JP" altLang="en-US"/>
          </a:p>
        </p:txBody>
      </p:sp>
    </p:spTree>
    <p:extLst>
      <p:ext uri="{BB962C8B-B14F-4D97-AF65-F5344CB8AC3E}">
        <p14:creationId xmlns:p14="http://schemas.microsoft.com/office/powerpoint/2010/main" val="4146227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7CF6265-A914-D1D0-0A76-F475E7D42246}"/>
              </a:ext>
            </a:extLst>
          </p:cNvPr>
          <p:cNvSpPr>
            <a:spLocks noGrp="1"/>
          </p:cNvSpPr>
          <p:nvPr>
            <p:ph type="title"/>
          </p:nvPr>
        </p:nvSpPr>
        <p:spPr/>
        <p:txBody>
          <a:bodyPr/>
          <a:lstStyle/>
          <a:p>
            <a:r>
              <a:rPr kumimoji="1" lang="ja-JP" altLang="en-US" dirty="0"/>
              <a:t>機能一覧</a:t>
            </a:r>
            <a:r>
              <a:rPr kumimoji="1" lang="en-US" altLang="ja-JP" dirty="0"/>
              <a:t>/</a:t>
            </a:r>
            <a:r>
              <a:rPr lang="ja-JP" altLang="en-US" dirty="0"/>
              <a:t>非</a:t>
            </a:r>
            <a:r>
              <a:rPr kumimoji="1" lang="ja-JP" altLang="en-US" dirty="0"/>
              <a:t>機能一覧</a:t>
            </a:r>
          </a:p>
        </p:txBody>
      </p:sp>
      <p:graphicFrame>
        <p:nvGraphicFramePr>
          <p:cNvPr id="2" name="表 1">
            <a:extLst>
              <a:ext uri="{FF2B5EF4-FFF2-40B4-BE49-F238E27FC236}">
                <a16:creationId xmlns:a16="http://schemas.microsoft.com/office/drawing/2014/main" id="{0E9A59F6-9E1D-45B5-02DA-6903814F1B37}"/>
              </a:ext>
            </a:extLst>
          </p:cNvPr>
          <p:cNvGraphicFramePr>
            <a:graphicFrameLocks noGrp="1"/>
          </p:cNvGraphicFramePr>
          <p:nvPr>
            <p:extLst>
              <p:ext uri="{D42A27DB-BD31-4B8C-83A1-F6EECF244321}">
                <p14:modId xmlns:p14="http://schemas.microsoft.com/office/powerpoint/2010/main" val="4038520557"/>
              </p:ext>
            </p:extLst>
          </p:nvPr>
        </p:nvGraphicFramePr>
        <p:xfrm>
          <a:off x="417000" y="1057821"/>
          <a:ext cx="8978670" cy="3745965"/>
        </p:xfrm>
        <a:graphic>
          <a:graphicData uri="http://schemas.openxmlformats.org/drawingml/2006/table">
            <a:tbl>
              <a:tblPr/>
              <a:tblGrid>
                <a:gridCol w="699512">
                  <a:extLst>
                    <a:ext uri="{9D8B030D-6E8A-4147-A177-3AD203B41FA5}">
                      <a16:colId xmlns:a16="http://schemas.microsoft.com/office/drawing/2014/main" val="1168421464"/>
                    </a:ext>
                  </a:extLst>
                </a:gridCol>
                <a:gridCol w="1274454">
                  <a:extLst>
                    <a:ext uri="{9D8B030D-6E8A-4147-A177-3AD203B41FA5}">
                      <a16:colId xmlns:a16="http://schemas.microsoft.com/office/drawing/2014/main" val="792258214"/>
                    </a:ext>
                  </a:extLst>
                </a:gridCol>
                <a:gridCol w="2500996">
                  <a:extLst>
                    <a:ext uri="{9D8B030D-6E8A-4147-A177-3AD203B41FA5}">
                      <a16:colId xmlns:a16="http://schemas.microsoft.com/office/drawing/2014/main" val="4151766583"/>
                    </a:ext>
                  </a:extLst>
                </a:gridCol>
                <a:gridCol w="4503708">
                  <a:extLst>
                    <a:ext uri="{9D8B030D-6E8A-4147-A177-3AD203B41FA5}">
                      <a16:colId xmlns:a16="http://schemas.microsoft.com/office/drawing/2014/main" val="1517460485"/>
                    </a:ext>
                  </a:extLst>
                </a:gridCol>
              </a:tblGrid>
              <a:tr h="123703">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br>
                        <a:rPr lang="en-US" altLang="ja-JP" sz="12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カテゴリ</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機能名</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機能概要</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12309079"/>
                  </a:ext>
                </a:extLst>
              </a:tr>
              <a:tr h="123703">
                <a:tc>
                  <a:txBody>
                    <a:bodyPr/>
                    <a:lstStyle/>
                    <a:p>
                      <a:pPr marL="0" marR="0" lvl="0" indent="0" algn="l" defTabSz="990564"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90564"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開示データの選択・同意</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データ提供者が、自身のデータの開示範囲を選択・同意する機能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691732"/>
                  </a:ext>
                </a:extLst>
              </a:tr>
              <a:tr h="123703">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プロジェクト要求事項発行元へのマッチング結果通知</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マッチング候補となった大学が、プロジェクト先にマッチング結果を通知する機能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208000"/>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プロジェクト要求事項発行元でのマッチング受入判定</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データ受取者が、マッチング結果を確認しマッチング受入判定する機能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369920"/>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技術職員のマッチング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大学へのマッチング受入判定結果の通知</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データ受取者が、マッチング候補となった大学にマッチング受入判定結果を通知する機能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872942"/>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実績情報登録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属性情報の更新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データ提供者が、自身の属性情報</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氏名、所属など</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を更新する機能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0966948"/>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実績情報登録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スキル情報更新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データ提供者が、自身のスキル情報を更新する機能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11248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実績情報登録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資格情報更新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データ提供者が、自身の資格情報を更新する機能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2465563"/>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a:solidFill>
                            <a:srgbClr val="000000"/>
                          </a:solidFill>
                          <a:effectLst/>
                          <a:latin typeface="Meiryo UI" panose="020B0604030504040204" pitchFamily="50" charset="-128"/>
                          <a:ea typeface="Meiryo UI" panose="020B0604030504040204" pitchFamily="50" charset="-128"/>
                        </a:rPr>
                        <a:t>実績情報登録</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実績情報更新</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データ提供者が、自身の実績情報を更新する機能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52682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パフォーマンス</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ページの表示においては</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3</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秒以内とすること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589270"/>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信頼性</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障害発生時に機能停止せずに動作を続けることができること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78895"/>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セキュリティ</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データの送受信が安全で暗号化されていること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133359"/>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拡張性</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システムが成長するにつれて、リソースの追加によって拡張できること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11763"/>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ユーザビリティ</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利用者向けの適切な文書が提供されていること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615303"/>
                  </a:ext>
                </a:extLst>
              </a:tr>
              <a:tr h="123703">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非機能</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規制遵守</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ー</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地域や業界の法的要件に準拠していること</a:t>
                      </a:r>
                    </a:p>
                  </a:txBody>
                  <a:tcPr marL="5891" marR="5891" marT="58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720117"/>
                  </a:ext>
                </a:extLst>
              </a:tr>
            </a:tbl>
          </a:graphicData>
        </a:graphic>
      </p:graphicFrame>
      <p:sp>
        <p:nvSpPr>
          <p:cNvPr id="15" name="テキスト ボックス 14">
            <a:extLst>
              <a:ext uri="{FF2B5EF4-FFF2-40B4-BE49-F238E27FC236}">
                <a16:creationId xmlns:a16="http://schemas.microsoft.com/office/drawing/2014/main" id="{E3B55E75-90A4-5A51-0162-D0B5629AB46B}"/>
              </a:ext>
            </a:extLst>
          </p:cNvPr>
          <p:cNvSpPr txBox="1"/>
          <p:nvPr/>
        </p:nvSpPr>
        <p:spPr bwMode="gray">
          <a:xfrm>
            <a:off x="5846355" y="5128835"/>
            <a:ext cx="3638817"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現時点での案であり、実装を約束するものではありません</a:t>
            </a:r>
          </a:p>
        </p:txBody>
      </p:sp>
      <p:sp>
        <p:nvSpPr>
          <p:cNvPr id="337" name="スライド番号プレースホルダー 336">
            <a:extLst>
              <a:ext uri="{FF2B5EF4-FFF2-40B4-BE49-F238E27FC236}">
                <a16:creationId xmlns:a16="http://schemas.microsoft.com/office/drawing/2014/main" id="{B7116B97-D8E6-B769-EF14-D8331AC4681B}"/>
              </a:ext>
            </a:extLst>
          </p:cNvPr>
          <p:cNvSpPr>
            <a:spLocks noGrp="1"/>
          </p:cNvSpPr>
          <p:nvPr>
            <p:ph type="sldNum" sz="quarter" idx="13"/>
          </p:nvPr>
        </p:nvSpPr>
        <p:spPr/>
        <p:txBody>
          <a:bodyPr/>
          <a:lstStyle/>
          <a:p>
            <a:fld id="{A3EB1B23-9AF8-425B-BAD7-B9FA00F18833}" type="slidenum">
              <a:rPr lang="ja-JP" altLang="en-US" smtClean="0"/>
              <a:pPr/>
              <a:t>28</a:t>
            </a:fld>
            <a:endParaRPr lang="ja-JP" altLang="en-US"/>
          </a:p>
        </p:txBody>
      </p:sp>
    </p:spTree>
    <p:extLst>
      <p:ext uri="{BB962C8B-B14F-4D97-AF65-F5344CB8AC3E}">
        <p14:creationId xmlns:p14="http://schemas.microsoft.com/office/powerpoint/2010/main" val="136598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547B047-AF26-33DC-186D-A2C5504807EB}"/>
              </a:ext>
            </a:extLst>
          </p:cNvPr>
          <p:cNvSpPr>
            <a:spLocks noGrp="1"/>
          </p:cNvSpPr>
          <p:nvPr>
            <p:ph type="title"/>
          </p:nvPr>
        </p:nvSpPr>
        <p:spPr/>
        <p:txBody>
          <a:bodyPr/>
          <a:lstStyle/>
          <a:p>
            <a:r>
              <a:rPr kumimoji="1" lang="en-US" altLang="ja-JP" dirty="0"/>
              <a:t>(</a:t>
            </a:r>
            <a:r>
              <a:rPr kumimoji="1" lang="ja-JP" altLang="en-US" dirty="0"/>
              <a:t>非機能要件</a:t>
            </a:r>
            <a:r>
              <a:rPr kumimoji="1" lang="en-US" altLang="ja-JP" dirty="0"/>
              <a:t>)</a:t>
            </a:r>
            <a:r>
              <a:rPr kumimoji="1" lang="ja-JP" altLang="en-US" dirty="0"/>
              <a:t>リスク分析とセキュリティ対応方針</a:t>
            </a:r>
          </a:p>
        </p:txBody>
      </p:sp>
      <p:graphicFrame>
        <p:nvGraphicFramePr>
          <p:cNvPr id="8" name="表 7">
            <a:extLst>
              <a:ext uri="{FF2B5EF4-FFF2-40B4-BE49-F238E27FC236}">
                <a16:creationId xmlns:a16="http://schemas.microsoft.com/office/drawing/2014/main" id="{E7BAB1ED-1FF4-AC6D-320A-528352DD5D8E}"/>
              </a:ext>
            </a:extLst>
          </p:cNvPr>
          <p:cNvGraphicFramePr>
            <a:graphicFrameLocks noGrp="1"/>
          </p:cNvGraphicFramePr>
          <p:nvPr>
            <p:extLst>
              <p:ext uri="{D42A27DB-BD31-4B8C-83A1-F6EECF244321}">
                <p14:modId xmlns:p14="http://schemas.microsoft.com/office/powerpoint/2010/main" val="3585255845"/>
              </p:ext>
            </p:extLst>
          </p:nvPr>
        </p:nvGraphicFramePr>
        <p:xfrm>
          <a:off x="415925" y="1034878"/>
          <a:ext cx="9072001" cy="3251372"/>
        </p:xfrm>
        <a:graphic>
          <a:graphicData uri="http://schemas.openxmlformats.org/drawingml/2006/table">
            <a:tbl>
              <a:tblPr firstRow="1" bandRow="1">
                <a:tableStyleId>{5C22544A-7EE6-4342-B048-85BDC9FD1C3A}</a:tableStyleId>
              </a:tblPr>
              <a:tblGrid>
                <a:gridCol w="1765300">
                  <a:extLst>
                    <a:ext uri="{9D8B030D-6E8A-4147-A177-3AD203B41FA5}">
                      <a16:colId xmlns:a16="http://schemas.microsoft.com/office/drawing/2014/main" val="1412684183"/>
                    </a:ext>
                  </a:extLst>
                </a:gridCol>
                <a:gridCol w="2499752">
                  <a:extLst>
                    <a:ext uri="{9D8B030D-6E8A-4147-A177-3AD203B41FA5}">
                      <a16:colId xmlns:a16="http://schemas.microsoft.com/office/drawing/2014/main" val="1835902688"/>
                    </a:ext>
                  </a:extLst>
                </a:gridCol>
                <a:gridCol w="2499752">
                  <a:extLst>
                    <a:ext uri="{9D8B030D-6E8A-4147-A177-3AD203B41FA5}">
                      <a16:colId xmlns:a16="http://schemas.microsoft.com/office/drawing/2014/main" val="2011785501"/>
                    </a:ext>
                  </a:extLst>
                </a:gridCol>
                <a:gridCol w="2307197">
                  <a:extLst>
                    <a:ext uri="{9D8B030D-6E8A-4147-A177-3AD203B41FA5}">
                      <a16:colId xmlns:a16="http://schemas.microsoft.com/office/drawing/2014/main" val="3577434317"/>
                    </a:ext>
                  </a:extLst>
                </a:gridCol>
              </a:tblGrid>
              <a:tr h="165997">
                <a:tc rowSpan="2">
                  <a:txBody>
                    <a:bodyPr/>
                    <a:lstStyle/>
                    <a:p>
                      <a:pPr algn="l"/>
                      <a:r>
                        <a:rPr kumimoji="1" lang="ja-JP" altLang="en-US" sz="1200" b="1" dirty="0">
                          <a:solidFill>
                            <a:schemeClr val="bg1"/>
                          </a:solidFill>
                        </a:rPr>
                        <a:t>サービス</a:t>
                      </a:r>
                      <a:r>
                        <a:rPr kumimoji="1" lang="en-US" altLang="ja-JP" sz="1200" b="1" dirty="0">
                          <a:solidFill>
                            <a:schemeClr val="bg1"/>
                          </a:solidFill>
                        </a:rPr>
                        <a:t>(</a:t>
                      </a:r>
                      <a:r>
                        <a:rPr kumimoji="1" lang="ja-JP" altLang="en-US" sz="1200" b="1" dirty="0">
                          <a:solidFill>
                            <a:schemeClr val="bg1"/>
                          </a:solidFill>
                        </a:rPr>
                        <a:t>アプリ</a:t>
                      </a:r>
                      <a:r>
                        <a:rPr kumimoji="1" lang="en-US" altLang="ja-JP" sz="1200" b="1" dirty="0">
                          <a:solidFill>
                            <a:schemeClr val="bg1"/>
                          </a:solidFill>
                        </a:rPr>
                        <a:t>)</a:t>
                      </a:r>
                      <a:r>
                        <a:rPr kumimoji="1" lang="ja-JP" altLang="en-US" sz="1200" b="1" dirty="0">
                          <a:solidFill>
                            <a:schemeClr val="bg1"/>
                          </a:solidFill>
                        </a:rPr>
                        <a:t>利用に</a:t>
                      </a:r>
                      <a:br>
                        <a:rPr kumimoji="1" lang="en-US" altLang="ja-JP" sz="1200" b="1" dirty="0">
                          <a:solidFill>
                            <a:schemeClr val="bg1"/>
                          </a:solidFill>
                        </a:rPr>
                      </a:br>
                      <a:r>
                        <a:rPr kumimoji="1" lang="ja-JP" altLang="en-US" sz="1200" b="1" dirty="0">
                          <a:solidFill>
                            <a:schemeClr val="bg1"/>
                          </a:solidFill>
                        </a:rPr>
                        <a:t>かかるリスク</a:t>
                      </a:r>
                    </a:p>
                  </a:txBody>
                  <a:tcPr>
                    <a:lnL w="12700" cap="flat" cmpd="sng" algn="ctr">
                      <a:solidFill>
                        <a:schemeClr val="bg1">
                          <a:lumMod val="5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2">
                  <a:txBody>
                    <a:bodyPr/>
                    <a:lstStyle/>
                    <a:p>
                      <a:pPr algn="l"/>
                      <a:endParaRPr kumimoji="1" lang="ja-JP" altLang="en-US" sz="100" b="1">
                        <a:solidFill>
                          <a:schemeClr val="bg1"/>
                        </a:solidFill>
                      </a:endParaRPr>
                    </a:p>
                  </a:txBody>
                  <a:tcPr>
                    <a:lnL w="12700" cap="flat" cmpd="sng" algn="ctr">
                      <a:solidFill>
                        <a:schemeClr val="tx2"/>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l"/>
                      <a:endParaRPr kumimoji="1" lang="ja-JP" altLang="en-US" sz="1200" b="1">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rowSpan="2">
                  <a:txBody>
                    <a:bodyPr/>
                    <a:lstStyle/>
                    <a:p>
                      <a:pPr algn="l"/>
                      <a:r>
                        <a:rPr kumimoji="1" lang="ja-JP" altLang="en-US" sz="1200" b="1">
                          <a:solidFill>
                            <a:schemeClr val="bg1"/>
                          </a:solidFill>
                        </a:rPr>
                        <a:t>左記リスクへの対応方針・</a:t>
                      </a:r>
                      <a:endParaRPr kumimoji="1" lang="en-US" altLang="ja-JP" sz="1200" b="1">
                        <a:solidFill>
                          <a:schemeClr val="bg1"/>
                        </a:solidFill>
                      </a:endParaRPr>
                    </a:p>
                    <a:p>
                      <a:pPr algn="l"/>
                      <a:r>
                        <a:rPr kumimoji="1" lang="ja-JP" altLang="en-US" sz="1200" b="1">
                          <a:solidFill>
                            <a:schemeClr val="bg1"/>
                          </a:solidFill>
                        </a:rPr>
                        <a:t>攻撃防止の根拠</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02254363"/>
                  </a:ext>
                </a:extLst>
              </a:tr>
              <a:tr h="617075">
                <a:tc vMerge="1">
                  <a:txBody>
                    <a:bodyPr/>
                    <a:lstStyle/>
                    <a:p>
                      <a:pPr algn="l"/>
                      <a:r>
                        <a:rPr kumimoji="1" lang="ja-JP" altLang="en-US" sz="1200" b="1">
                          <a:solidFill>
                            <a:schemeClr val="bg1"/>
                          </a:solidFill>
                        </a:rPr>
                        <a:t>アプリ利用に</a:t>
                      </a:r>
                      <a:endParaRPr kumimoji="1" lang="en-US" altLang="ja-JP" sz="1200" b="1">
                        <a:solidFill>
                          <a:schemeClr val="bg1"/>
                        </a:solidFill>
                      </a:endParaRPr>
                    </a:p>
                    <a:p>
                      <a:pPr algn="l"/>
                      <a:r>
                        <a:rPr kumimoji="1" lang="ja-JP" altLang="en-US" sz="1200" b="1">
                          <a:solidFill>
                            <a:schemeClr val="bg1"/>
                          </a:solidFill>
                        </a:rPr>
                        <a:t>かかるリスク</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dirty="0">
                          <a:solidFill>
                            <a:schemeClr val="tx1"/>
                          </a:solidFill>
                        </a:rPr>
                        <a:t>影響度</a:t>
                      </a:r>
                      <a:br>
                        <a:rPr kumimoji="1" lang="en-US" altLang="ja-JP" sz="1200" b="1" dirty="0">
                          <a:solidFill>
                            <a:schemeClr val="tx1"/>
                          </a:solidFill>
                        </a:rPr>
                      </a:br>
                      <a:r>
                        <a:rPr kumimoji="1" lang="en-US" altLang="ja-JP" sz="1050" b="0" dirty="0">
                          <a:solidFill>
                            <a:schemeClr val="tx1"/>
                          </a:solidFill>
                        </a:rPr>
                        <a:t>(</a:t>
                      </a:r>
                      <a:r>
                        <a:rPr kumimoji="1" lang="ja-JP" altLang="en-US" sz="1050" b="0" dirty="0">
                          <a:solidFill>
                            <a:schemeClr val="tx1"/>
                          </a:solidFill>
                        </a:rPr>
                        <a:t>機密性・完全性・可用性への影響</a:t>
                      </a:r>
                      <a:r>
                        <a:rPr kumimoji="1" lang="en-US" altLang="ja-JP" sz="1050" b="0" dirty="0">
                          <a:solidFill>
                            <a:schemeClr val="tx1"/>
                          </a:solidFill>
                        </a:rPr>
                        <a:t>)</a:t>
                      </a:r>
                      <a:endParaRPr kumimoji="1" lang="ja-JP" altLang="en-US" sz="1200"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kumimoji="1" lang="ja-JP" altLang="en-US" sz="1200" b="1" dirty="0">
                          <a:solidFill>
                            <a:schemeClr val="tx1"/>
                          </a:solidFill>
                        </a:rPr>
                        <a:t>発生可能性</a:t>
                      </a:r>
                      <a:br>
                        <a:rPr kumimoji="1" lang="en-US" altLang="ja-JP" sz="1200" b="1" dirty="0">
                          <a:solidFill>
                            <a:schemeClr val="tx1"/>
                          </a:solidFill>
                        </a:rPr>
                      </a:br>
                      <a:r>
                        <a:rPr kumimoji="1" lang="en-US" altLang="ja-JP" sz="1050" b="0" dirty="0">
                          <a:solidFill>
                            <a:schemeClr val="tx1"/>
                          </a:solidFill>
                        </a:rPr>
                        <a:t>(</a:t>
                      </a:r>
                      <a:r>
                        <a:rPr kumimoji="1" lang="ja-JP" altLang="en-US" sz="1050" b="0" dirty="0">
                          <a:solidFill>
                            <a:schemeClr val="tx1"/>
                          </a:solidFill>
                        </a:rPr>
                        <a:t>どのような悪意的な攻撃が考えられるか</a:t>
                      </a:r>
                      <a:r>
                        <a:rPr kumimoji="1" lang="en-US" altLang="ja-JP" sz="1050" b="0" dirty="0">
                          <a:solidFill>
                            <a:schemeClr val="tx1"/>
                          </a:solidFill>
                        </a:rPr>
                        <a:t>)</a:t>
                      </a:r>
                      <a:endParaRPr kumimoji="1" lang="ja-JP" altLang="en-US" sz="1050"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r>
                        <a:rPr kumimoji="1" lang="ja-JP" altLang="en-US" sz="1200" b="1">
                          <a:solidFill>
                            <a:schemeClr val="bg1"/>
                          </a:solidFill>
                        </a:rPr>
                        <a:t>左記リスクへの対応方針・</a:t>
                      </a:r>
                      <a:endParaRPr kumimoji="1" lang="en-US" altLang="ja-JP" sz="1200" b="1">
                        <a:solidFill>
                          <a:schemeClr val="bg1"/>
                        </a:solidFill>
                      </a:endParaRPr>
                    </a:p>
                    <a:p>
                      <a:pPr algn="l"/>
                      <a:r>
                        <a:rPr kumimoji="1" lang="ja-JP" altLang="en-US" sz="1200" b="1">
                          <a:solidFill>
                            <a:schemeClr val="bg1"/>
                          </a:solidFill>
                        </a:rPr>
                        <a:t>攻撃防止の根拠</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23289452"/>
                  </a:ext>
                </a:extLst>
              </a:tr>
              <a:tr h="2468300">
                <a:tc>
                  <a:txBody>
                    <a:bodyPr/>
                    <a:lstStyle/>
                    <a:p>
                      <a:r>
                        <a:rPr kumimoji="1" lang="ja-JP" altLang="en-US" sz="1200" b="0" dirty="0">
                          <a:solidFill>
                            <a:schemeClr val="tx1"/>
                          </a:solidFill>
                        </a:rPr>
                        <a:t>個人情報（識別子とクレデンシャル）の不正入手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200" b="0" dirty="0">
                          <a:solidFill>
                            <a:schemeClr val="tx1"/>
                          </a:solidFill>
                        </a:rPr>
                        <a:t>サービス提供元の損害賠償、社会的信用の低下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200" b="0" dirty="0">
                          <a:solidFill>
                            <a:schemeClr val="tx1"/>
                          </a:solidFill>
                        </a:rPr>
                        <a:t>個人の特定や企業への情報の売却などに悪用し、例えばまったく別の人に入手した個人情報を付与し、企業への替え玉入社やプロジェクト参画を成立させてしまう。また情報を改ざんして、詐称する。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dirty="0">
                          <a:solidFill>
                            <a:schemeClr val="tx1"/>
                          </a:solidFill>
                        </a:rPr>
                        <a:t>一般的な</a:t>
                      </a:r>
                      <a:r>
                        <a:rPr kumimoji="1" lang="en-US" altLang="ja-JP" sz="1200" b="0" dirty="0">
                          <a:solidFill>
                            <a:schemeClr val="tx1"/>
                          </a:solidFill>
                        </a:rPr>
                        <a:t>ID</a:t>
                      </a:r>
                      <a:r>
                        <a:rPr kumimoji="1" lang="ja-JP" altLang="en-US" sz="1200" b="0" dirty="0">
                          <a:solidFill>
                            <a:schemeClr val="tx1"/>
                          </a:solidFill>
                        </a:rPr>
                        <a:t>、パスワードの流出対策</a:t>
                      </a:r>
                      <a:r>
                        <a:rPr kumimoji="1" lang="en-US" altLang="ja-JP" sz="1200" b="0" dirty="0">
                          <a:solidFill>
                            <a:schemeClr val="tx1"/>
                          </a:solidFill>
                        </a:rPr>
                        <a:t>(2</a:t>
                      </a:r>
                      <a:r>
                        <a:rPr kumimoji="1" lang="ja-JP" altLang="en-US" sz="1200" b="0" dirty="0">
                          <a:solidFill>
                            <a:schemeClr val="tx1"/>
                          </a:solidFill>
                        </a:rPr>
                        <a:t>要素認証など</a:t>
                      </a:r>
                      <a:r>
                        <a:rPr kumimoji="1" lang="en-US" altLang="ja-JP" sz="1200" b="0" dirty="0">
                          <a:solidFill>
                            <a:schemeClr val="tx1"/>
                          </a:solidFill>
                        </a:rPr>
                        <a:t>)</a:t>
                      </a:r>
                      <a:r>
                        <a:rPr kumimoji="1" lang="ja-JP" altLang="en-US" sz="1200" b="0" dirty="0">
                          <a:solidFill>
                            <a:schemeClr val="tx1"/>
                          </a:solidFill>
                        </a:rPr>
                        <a:t>以外が必要か実装時に改めて検討する。印刷および画面キャプチャができない仕組みとする。また、システムが及ばない範囲についてはガバナンス側で対応するものとする。（システム上でのみデータ流通を許可する＝カメラで撮影などはルール作りで管理）</a:t>
                      </a:r>
                      <a:endParaRPr kumimoji="1" lang="en-US" altLang="ja-JP" sz="1200"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bl>
          </a:graphicData>
        </a:graphic>
      </p:graphicFrame>
      <p:sp>
        <p:nvSpPr>
          <p:cNvPr id="336" name="スライド番号プレースホルダー 335">
            <a:extLst>
              <a:ext uri="{FF2B5EF4-FFF2-40B4-BE49-F238E27FC236}">
                <a16:creationId xmlns:a16="http://schemas.microsoft.com/office/drawing/2014/main" id="{5D0DAD9C-ABB2-5F5E-55CD-3CF88D6A0DFF}"/>
              </a:ext>
            </a:extLst>
          </p:cNvPr>
          <p:cNvSpPr>
            <a:spLocks noGrp="1"/>
          </p:cNvSpPr>
          <p:nvPr>
            <p:ph type="sldNum" sz="quarter" idx="13"/>
          </p:nvPr>
        </p:nvSpPr>
        <p:spPr/>
        <p:txBody>
          <a:bodyPr/>
          <a:lstStyle/>
          <a:p>
            <a:fld id="{A3EB1B23-9AF8-425B-BAD7-B9FA00F18833}" type="slidenum">
              <a:rPr lang="ja-JP" altLang="en-US" smtClean="0"/>
              <a:pPr/>
              <a:t>29</a:t>
            </a:fld>
            <a:endParaRPr lang="ja-JP" altLang="en-US"/>
          </a:p>
        </p:txBody>
      </p:sp>
    </p:spTree>
    <p:extLst>
      <p:ext uri="{BB962C8B-B14F-4D97-AF65-F5344CB8AC3E}">
        <p14:creationId xmlns:p14="http://schemas.microsoft.com/office/powerpoint/2010/main" val="419925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79D57132-9006-583D-75B0-867ED6FA56EF}"/>
              </a:ext>
            </a:extLst>
          </p:cNvPr>
          <p:cNvSpPr>
            <a:spLocks noGrp="1"/>
          </p:cNvSpPr>
          <p:nvPr>
            <p:ph type="title"/>
          </p:nvPr>
        </p:nvSpPr>
        <p:spPr/>
        <p:txBody>
          <a:bodyPr anchor="b"/>
          <a:lstStyle/>
          <a:p>
            <a:r>
              <a:rPr kumimoji="1" lang="ja-JP" altLang="en-US" dirty="0"/>
              <a:t>企画・プロトタイプ開発に用いる技術・標準等を選定した理由及び背景</a:t>
            </a:r>
          </a:p>
        </p:txBody>
      </p:sp>
      <p:graphicFrame>
        <p:nvGraphicFramePr>
          <p:cNvPr id="9" name="表 8">
            <a:extLst>
              <a:ext uri="{FF2B5EF4-FFF2-40B4-BE49-F238E27FC236}">
                <a16:creationId xmlns:a16="http://schemas.microsoft.com/office/drawing/2014/main" id="{32DCE4BF-5B68-24EF-BDCC-C0596FB6A801}"/>
              </a:ext>
            </a:extLst>
          </p:cNvPr>
          <p:cNvGraphicFramePr>
            <a:graphicFrameLocks noGrp="1"/>
          </p:cNvGraphicFramePr>
          <p:nvPr>
            <p:extLst>
              <p:ext uri="{D42A27DB-BD31-4B8C-83A1-F6EECF244321}">
                <p14:modId xmlns:p14="http://schemas.microsoft.com/office/powerpoint/2010/main" val="2392261897"/>
              </p:ext>
            </p:extLst>
          </p:nvPr>
        </p:nvGraphicFramePr>
        <p:xfrm>
          <a:off x="417000" y="1016000"/>
          <a:ext cx="9073074" cy="4389120"/>
        </p:xfrm>
        <a:graphic>
          <a:graphicData uri="http://schemas.openxmlformats.org/drawingml/2006/table">
            <a:tbl>
              <a:tblPr firstRow="1" bandRow="1"/>
              <a:tblGrid>
                <a:gridCol w="443791">
                  <a:extLst>
                    <a:ext uri="{9D8B030D-6E8A-4147-A177-3AD203B41FA5}">
                      <a16:colId xmlns:a16="http://schemas.microsoft.com/office/drawing/2014/main" val="3875194383"/>
                    </a:ext>
                  </a:extLst>
                </a:gridCol>
                <a:gridCol w="2297475">
                  <a:extLst>
                    <a:ext uri="{9D8B030D-6E8A-4147-A177-3AD203B41FA5}">
                      <a16:colId xmlns:a16="http://schemas.microsoft.com/office/drawing/2014/main" val="3637232741"/>
                    </a:ext>
                  </a:extLst>
                </a:gridCol>
                <a:gridCol w="3165904">
                  <a:extLst>
                    <a:ext uri="{9D8B030D-6E8A-4147-A177-3AD203B41FA5}">
                      <a16:colId xmlns:a16="http://schemas.microsoft.com/office/drawing/2014/main" val="2367309024"/>
                    </a:ext>
                  </a:extLst>
                </a:gridCol>
                <a:gridCol w="3165904">
                  <a:extLst>
                    <a:ext uri="{9D8B030D-6E8A-4147-A177-3AD203B41FA5}">
                      <a16:colId xmlns:a16="http://schemas.microsoft.com/office/drawing/2014/main" val="2247819174"/>
                    </a:ext>
                  </a:extLst>
                </a:gridCol>
              </a:tblGrid>
              <a:tr h="229764">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en-US" altLang="ja-JP" sz="1200" dirty="0">
                          <a:solidFill>
                            <a:schemeClr val="bg1"/>
                          </a:solidFill>
                          <a:latin typeface="+mn-ea"/>
                          <a:ea typeface="+mn-ea"/>
                        </a:rPr>
                        <a:t>No.</a:t>
                      </a:r>
                      <a:endParaRPr kumimoji="1" lang="ja-JP" altLang="en-US" sz="1200" dirty="0">
                        <a:solidFill>
                          <a:schemeClr val="bg1"/>
                        </a:solidFill>
                        <a:latin typeface="+mn-ea"/>
                        <a:ea typeface="+mn-ea"/>
                      </a:endParaRPr>
                    </a:p>
                  </a:txBody>
                  <a:tcPr anchor="ctr" anchorCtr="1">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n-ea"/>
                          <a:ea typeface="+mn-ea"/>
                        </a:rPr>
                        <a:t>活用技術・規格</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n-ea"/>
                          <a:ea typeface="+mn-ea"/>
                        </a:rPr>
                        <a:t>実現したい要件</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n-ea"/>
                          <a:ea typeface="+mn-ea"/>
                        </a:rPr>
                        <a:t>選定理由とその経緯</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extLst>
                  <a:ext uri="{0D108BD9-81ED-4DB2-BD59-A6C34878D82A}">
                    <a16:rowId xmlns:a16="http://schemas.microsoft.com/office/drawing/2014/main" val="1490252790"/>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mn-ea"/>
                          <a:ea typeface="+mn-ea"/>
                        </a:rPr>
                        <a:t>1</a:t>
                      </a:r>
                      <a:endParaRPr kumimoji="1" lang="ja-JP" altLang="en-US" sz="1200" dirty="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IDYX</a:t>
                      </a: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IDentitY eXchange</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関連</a:t>
                      </a: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URL</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r>
                        <a:rPr kumimoji="1" lang="en-US" altLang="ja-JP" sz="1200" b="0" i="0" u="none" strike="noStrike" kern="1200" cap="none" spc="0" normalizeH="0" baseline="0" noProof="0">
                          <a:ln>
                            <a:noFill/>
                          </a:ln>
                          <a:solidFill>
                            <a:schemeClr val="tx1"/>
                          </a:solidFill>
                          <a:effectLst/>
                          <a:uLnTx/>
                          <a:uFillTx/>
                          <a:latin typeface="+mn-ea"/>
                          <a:ea typeface="+mn-ea"/>
                          <a:cs typeface="Arial" charset="0"/>
                          <a:hlinkClick r:id="rId2"/>
                        </a:rPr>
                        <a:t>https://pr.fujitsu.com/jp/news/2019/07/4.html</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endParaRPr kumimoji="1" lang="ja-JP" altLang="en-US" sz="1200" b="0" i="0" u="none" strike="noStrike" kern="1200" cap="none" spc="0" normalizeH="0" baseline="0" noProof="0" dirty="0">
                        <a:ln>
                          <a:noFill/>
                        </a:ln>
                        <a:solidFill>
                          <a:schemeClr val="tx1"/>
                        </a:solidFill>
                        <a:effectLst/>
                        <a:uLnTx/>
                        <a:uFillTx/>
                        <a:latin typeface="+mn-ea"/>
                        <a:ea typeface="+mn-ea"/>
                        <a:cs typeface="Arial" charset="0"/>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開示データを本人が選択でき、且つ開示する相手先の正当性を本人が確認可能な機能</a:t>
                      </a:r>
                      <a:r>
                        <a:rPr kumimoji="1" lang="en-US" altLang="ja-JP" sz="1200" b="0" i="0" u="none" strike="noStrike" kern="1200" cap="none" spc="0" normalizeH="0" baseline="0" noProof="0" dirty="0">
                          <a:ln>
                            <a:noFill/>
                          </a:ln>
                          <a:solidFill>
                            <a:schemeClr val="tx1"/>
                          </a:solidFill>
                          <a:effectLst/>
                          <a:uLnTx/>
                          <a:uFillTx/>
                          <a:latin typeface="+mn-ea"/>
                          <a:ea typeface="+mn-ea"/>
                          <a:cs typeface="Arial" charset="0"/>
                        </a:rPr>
                        <a:t>/</a:t>
                      </a: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仕組み</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ステークホルダへのヒアリングから、非公開としたい情報があることが確認出来たため、個人の選択により公開</a:t>
                      </a:r>
                      <a:r>
                        <a:rPr kumimoji="1" lang="en-US" altLang="ja-JP" sz="1200" b="0" i="0" u="none" strike="noStrike" kern="1200" cap="none" spc="0" normalizeH="0" baseline="0" noProof="0" dirty="0">
                          <a:ln>
                            <a:noFill/>
                          </a:ln>
                          <a:solidFill>
                            <a:schemeClr val="tx1"/>
                          </a:solidFill>
                          <a:effectLst/>
                          <a:uLnTx/>
                          <a:uFillTx/>
                          <a:latin typeface="+mn-ea"/>
                          <a:ea typeface="+mn-ea"/>
                          <a:cs typeface="Arial" charset="0"/>
                        </a:rPr>
                        <a:t>/</a:t>
                      </a: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非公開を選択できる仕組みが必要と判断したため</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9631883"/>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a:solidFill>
                            <a:schemeClr val="tx1"/>
                          </a:solidFill>
                          <a:latin typeface="+mn-ea"/>
                          <a:ea typeface="+mn-ea"/>
                        </a:rPr>
                        <a:t>2</a:t>
                      </a:r>
                      <a:endParaRPr kumimoji="1" lang="ja-JP" altLang="en-US" sz="120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CDL</a:t>
                      </a: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Chain Data Lineage</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関連</a:t>
                      </a: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URL</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r>
                        <a:rPr kumimoji="1" lang="en-US" altLang="ja-JP" sz="1200" b="0" i="0" u="none" strike="noStrike" kern="1200" cap="none" spc="0" normalizeH="0" baseline="0" noProof="0">
                          <a:ln>
                            <a:noFill/>
                          </a:ln>
                          <a:solidFill>
                            <a:schemeClr val="tx1"/>
                          </a:solidFill>
                          <a:effectLst/>
                          <a:uLnTx/>
                          <a:uFillTx/>
                          <a:latin typeface="+mn-ea"/>
                          <a:ea typeface="+mn-ea"/>
                          <a:cs typeface="Arial" charset="0"/>
                          <a:hlinkClick r:id="rId3"/>
                        </a:rPr>
                        <a:t>https://pr.fujitsu.com/jp/news/2018/09/20-1.html</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endParaRPr kumimoji="1" lang="ja-JP" altLang="en-US" sz="1200" b="0" i="0" u="none" strike="noStrike" kern="1200" cap="none" spc="0" normalizeH="0" baseline="0" noProof="0" dirty="0">
                        <a:ln>
                          <a:noFill/>
                        </a:ln>
                        <a:solidFill>
                          <a:schemeClr val="tx1"/>
                        </a:solidFill>
                        <a:effectLst/>
                        <a:uLnTx/>
                        <a:uFillTx/>
                        <a:latin typeface="+mn-ea"/>
                        <a:ea typeface="+mn-ea"/>
                        <a:cs typeface="Arial" charset="0"/>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過去の認証結果履歴一覧（合意形成履歴）を確認する仕組み。トレーサビリティとデータ流通先での真正性を確保</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大学</a:t>
                      </a:r>
                      <a:r>
                        <a:rPr kumimoji="1" lang="en-US" altLang="ja-JP" sz="1200" b="0" i="0" u="none" strike="noStrike" kern="1200" cap="none" spc="0" normalizeH="0" baseline="0" noProof="0" dirty="0">
                          <a:ln>
                            <a:noFill/>
                          </a:ln>
                          <a:solidFill>
                            <a:schemeClr val="tx1"/>
                          </a:solidFill>
                          <a:effectLst/>
                          <a:uLnTx/>
                          <a:uFillTx/>
                          <a:latin typeface="+mn-ea"/>
                          <a:ea typeface="+mn-ea"/>
                          <a:cs typeface="Arial" charset="0"/>
                        </a:rPr>
                        <a:t>-</a:t>
                      </a: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企業間でデータをやり取りするため、改ざんリスク低減、データ流通のトレーサビリティは必要と判断したため</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923003"/>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a:solidFill>
                            <a:schemeClr val="tx1"/>
                          </a:solidFill>
                          <a:latin typeface="+mn-ea"/>
                          <a:ea typeface="+mn-ea"/>
                        </a:rPr>
                        <a:t>3</a:t>
                      </a:r>
                      <a:endParaRPr kumimoji="1" lang="ja-JP" altLang="en-US" sz="120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コネクションチェーン</a:t>
                      </a:r>
                      <a:endParaRPr kumimoji="1" lang="en-US" altLang="ja-JP" sz="1200" b="0" i="0" u="none" strike="noStrike" kern="1200" cap="none" spc="0" normalizeH="0" baseline="0" noProof="0">
                        <a:ln>
                          <a:noFill/>
                        </a:ln>
                        <a:solidFill>
                          <a:schemeClr val="tx1"/>
                        </a:solidFill>
                        <a:effectLst/>
                        <a:uLnTx/>
                        <a:uFillTx/>
                        <a:latin typeface="+mn-ea"/>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関連</a:t>
                      </a:r>
                      <a:r>
                        <a:rPr kumimoji="1" lang="en-US" altLang="ja-JP" sz="1200" b="0" i="0" u="none" strike="noStrike" kern="1200" cap="none" spc="0" normalizeH="0" baseline="0" noProof="0">
                          <a:ln>
                            <a:noFill/>
                          </a:ln>
                          <a:solidFill>
                            <a:schemeClr val="tx1"/>
                          </a:solidFill>
                          <a:effectLst/>
                          <a:uLnTx/>
                          <a:uFillTx/>
                          <a:latin typeface="+mn-ea"/>
                          <a:ea typeface="+mn-ea"/>
                          <a:cs typeface="Arial" charset="0"/>
                        </a:rPr>
                        <a:t>URL</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a:t>
                      </a:r>
                      <a:endParaRPr kumimoji="1" lang="en-US" altLang="ja-JP" sz="1200" b="0" i="0" u="none" strike="noStrike" kern="1200" cap="none" spc="0" normalizeH="0" baseline="0" noProof="0">
                        <a:ln>
                          <a:noFill/>
                        </a:ln>
                        <a:solidFill>
                          <a:schemeClr val="tx1"/>
                        </a:solidFill>
                        <a:effectLst/>
                        <a:uLnTx/>
                        <a:uFillTx/>
                        <a:latin typeface="+mn-ea"/>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en-US" altLang="ja-JP" sz="1200" b="0" i="0" u="none" strike="noStrike" kern="1200" cap="none" spc="0" normalizeH="0" baseline="0" noProof="0">
                          <a:ln>
                            <a:noFill/>
                          </a:ln>
                          <a:solidFill>
                            <a:schemeClr val="tx1"/>
                          </a:solidFill>
                          <a:effectLst/>
                          <a:uLnTx/>
                          <a:uFillTx/>
                          <a:latin typeface="+mn-ea"/>
                          <a:ea typeface="+mn-ea"/>
                          <a:cs typeface="Arial" charset="0"/>
                          <a:hlinkClick r:id="rId4"/>
                        </a:rPr>
                        <a:t>https://www.fujitsu.com/jp/about/research/technology/connectionchain/</a:t>
                      </a:r>
                      <a:endParaRPr kumimoji="1" lang="en-US" altLang="ja-JP" sz="1200" b="0" i="0" u="none" strike="noStrike" kern="1200" cap="none" spc="0" normalizeH="0" baseline="0" noProof="0">
                        <a:ln>
                          <a:noFill/>
                        </a:ln>
                        <a:solidFill>
                          <a:schemeClr val="tx1"/>
                        </a:solidFill>
                        <a:effectLst/>
                        <a:uLnTx/>
                        <a:uFillTx/>
                        <a:latin typeface="+mn-ea"/>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1" lang="en-US" altLang="ja-JP" sz="1200" b="0" i="0" u="none" strike="noStrike" kern="1200" cap="none" spc="0" normalizeH="0" baseline="0" noProof="0" dirty="0">
                        <a:ln>
                          <a:noFill/>
                        </a:ln>
                        <a:solidFill>
                          <a:schemeClr val="tx1"/>
                        </a:solidFill>
                        <a:effectLst/>
                        <a:uLnTx/>
                        <a:uFillTx/>
                        <a:latin typeface="+mn-ea"/>
                        <a:ea typeface="+mn-ea"/>
                        <a:cs typeface="Arial" charset="0"/>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チェーンを横断する場合にも、すべての取引処理が接続用のブロックチェーンに証跡として記録されるため、取引の透明性の保証が可能となることに加え、他のブロックチェーンを利用するサービスとの接続が可能となる仕組み</a:t>
                      </a:r>
                      <a:br>
                        <a:rPr kumimoji="1" lang="en-US" altLang="ja-JP" sz="1200" b="0" i="0" u="none" strike="noStrike" kern="1200" cap="none" spc="0" normalizeH="0" baseline="0" noProof="0">
                          <a:ln>
                            <a:noFill/>
                          </a:ln>
                          <a:solidFill>
                            <a:schemeClr val="tx1"/>
                          </a:solidFill>
                          <a:effectLst/>
                          <a:uLnTx/>
                          <a:uFillTx/>
                          <a:latin typeface="+mn-ea"/>
                          <a:ea typeface="+mn-ea"/>
                          <a:cs typeface="Arial" charset="0"/>
                        </a:rPr>
                      </a:br>
                      <a:endParaRPr kumimoji="1" lang="ja-JP" altLang="en-US" sz="1200" b="0" i="0" u="none" strike="noStrike" kern="1200" cap="none" spc="0" normalizeH="0" baseline="0" noProof="0" dirty="0">
                        <a:ln>
                          <a:noFill/>
                        </a:ln>
                        <a:solidFill>
                          <a:schemeClr val="tx1"/>
                        </a:solidFill>
                        <a:effectLst/>
                        <a:uLnTx/>
                        <a:uFillTx/>
                        <a:latin typeface="+mn-ea"/>
                        <a:ea typeface="+mn-ea"/>
                        <a:cs typeface="Arial" charset="0"/>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特に資格情報において、将来的に他のブロックチェーンと連携が必要になることが想定されたため</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6648284"/>
                  </a:ext>
                </a:extLst>
              </a:tr>
            </a:tbl>
          </a:graphicData>
        </a:graphic>
      </p:graphicFrame>
      <p:sp>
        <p:nvSpPr>
          <p:cNvPr id="336" name="スライド番号プレースホルダー 335">
            <a:extLst>
              <a:ext uri="{FF2B5EF4-FFF2-40B4-BE49-F238E27FC236}">
                <a16:creationId xmlns:a16="http://schemas.microsoft.com/office/drawing/2014/main" id="{5EA77814-8D1E-7CE0-66F7-A04065C3EDCE}"/>
              </a:ext>
            </a:extLst>
          </p:cNvPr>
          <p:cNvSpPr>
            <a:spLocks noGrp="1"/>
          </p:cNvSpPr>
          <p:nvPr>
            <p:ph type="sldNum" sz="quarter" idx="13"/>
          </p:nvPr>
        </p:nvSpPr>
        <p:spPr/>
        <p:txBody>
          <a:bodyPr/>
          <a:lstStyle/>
          <a:p>
            <a:fld id="{A3EB1B23-9AF8-425B-BAD7-B9FA00F18833}" type="slidenum">
              <a:rPr lang="ja-JP" altLang="en-US" smtClean="0"/>
              <a:pPr/>
              <a:t>3</a:t>
            </a:fld>
            <a:endParaRPr lang="ja-JP" altLang="en-US"/>
          </a:p>
        </p:txBody>
      </p:sp>
    </p:spTree>
    <p:extLst>
      <p:ext uri="{BB962C8B-B14F-4D97-AF65-F5344CB8AC3E}">
        <p14:creationId xmlns:p14="http://schemas.microsoft.com/office/powerpoint/2010/main" val="3321950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3DF74BCA-3A7F-8138-66AB-3FEF0EC7B937}"/>
              </a:ext>
            </a:extLst>
          </p:cNvPr>
          <p:cNvSpPr>
            <a:spLocks noGrp="1"/>
          </p:cNvSpPr>
          <p:nvPr>
            <p:ph type="title"/>
          </p:nvPr>
        </p:nvSpPr>
        <p:spPr/>
        <p:txBody>
          <a:bodyPr/>
          <a:lstStyle/>
          <a:p>
            <a:r>
              <a:rPr kumimoji="1" lang="en-US" altLang="ja-JP" dirty="0"/>
              <a:t>(</a:t>
            </a:r>
            <a:r>
              <a:rPr kumimoji="1" lang="ja-JP" altLang="en-US" dirty="0"/>
              <a:t>非機能要件</a:t>
            </a:r>
            <a:r>
              <a:rPr kumimoji="1" lang="en-US" altLang="ja-JP" dirty="0"/>
              <a:t>)</a:t>
            </a:r>
            <a:r>
              <a:rPr kumimoji="1" lang="ja-JP" altLang="en-US" dirty="0"/>
              <a:t>大規模</a:t>
            </a:r>
            <a:r>
              <a:rPr lang="ja-JP" altLang="en-US" dirty="0"/>
              <a:t>・商用・社会実装</a:t>
            </a:r>
            <a:r>
              <a:rPr kumimoji="1" lang="ja-JP" altLang="en-US" dirty="0"/>
              <a:t>時のシステム・運用方針</a:t>
            </a:r>
          </a:p>
        </p:txBody>
      </p:sp>
      <p:sp>
        <p:nvSpPr>
          <p:cNvPr id="6" name="テキスト ボックス 5">
            <a:extLst>
              <a:ext uri="{FF2B5EF4-FFF2-40B4-BE49-F238E27FC236}">
                <a16:creationId xmlns:a16="http://schemas.microsoft.com/office/drawing/2014/main" id="{0805D7B2-2F76-6AE0-D4BF-C2BE44582A88}"/>
              </a:ext>
            </a:extLst>
          </p:cNvPr>
          <p:cNvSpPr txBox="1"/>
          <p:nvPr/>
        </p:nvSpPr>
        <p:spPr bwMode="gray">
          <a:xfrm>
            <a:off x="425352" y="1127922"/>
            <a:ext cx="2763577" cy="246221"/>
          </a:xfrm>
          <a:prstGeom prst="rect">
            <a:avLst/>
          </a:prstGeom>
          <a:noFill/>
        </p:spPr>
        <p:txBody>
          <a:bodyPr wrap="none" lIns="0" tIns="0" rIns="0" bIns="0" rtlCol="0">
            <a:spAutoFit/>
          </a:bodyPr>
          <a:lstStyle/>
          <a:p>
            <a:pPr marL="0" marR="0" indent="0"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600" b="1" dirty="0">
                <a:solidFill>
                  <a:schemeClr val="accent1"/>
                </a:solidFill>
                <a:latin typeface="+mn-lt"/>
                <a:cs typeface="+mn-cs"/>
              </a:rPr>
              <a:t>社会実装時に想定する利用規模</a:t>
            </a:r>
            <a:endParaRPr kumimoji="1" lang="en-US" altLang="ja-JP" sz="1600" b="1" i="0" u="none" strike="noStrike" kern="1200" cap="none" spc="0" normalizeH="0" baseline="0" noProof="0" dirty="0">
              <a:ln>
                <a:noFill/>
              </a:ln>
              <a:solidFill>
                <a:schemeClr val="accent1"/>
              </a:solidFill>
              <a:effectLst/>
              <a:uLnTx/>
              <a:uFillTx/>
              <a:latin typeface="+mn-lt"/>
              <a:ea typeface="+mn-ea"/>
              <a:cs typeface="+mn-cs"/>
            </a:endParaRPr>
          </a:p>
        </p:txBody>
      </p:sp>
      <p:sp>
        <p:nvSpPr>
          <p:cNvPr id="8" name="テキスト ボックス 7">
            <a:extLst>
              <a:ext uri="{FF2B5EF4-FFF2-40B4-BE49-F238E27FC236}">
                <a16:creationId xmlns:a16="http://schemas.microsoft.com/office/drawing/2014/main" id="{36881FF8-8194-9C58-4DC0-A60AEA1DF433}"/>
              </a:ext>
            </a:extLst>
          </p:cNvPr>
          <p:cNvSpPr txBox="1"/>
          <p:nvPr/>
        </p:nvSpPr>
        <p:spPr bwMode="gray">
          <a:xfrm>
            <a:off x="425352" y="4781192"/>
            <a:ext cx="1591782" cy="246221"/>
          </a:xfrm>
          <a:prstGeom prst="rect">
            <a:avLst/>
          </a:prstGeom>
          <a:noFill/>
        </p:spPr>
        <p:txBody>
          <a:bodyPr wrap="none" lIns="0" tIns="0" rIns="0" bIns="0" rtlCol="0">
            <a:spAutoFit/>
          </a:bodyPr>
          <a:lstStyle/>
          <a:p>
            <a:pPr marL="0" marR="0" indent="0"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600" b="1" dirty="0">
                <a:solidFill>
                  <a:schemeClr val="accent1"/>
                </a:solidFill>
                <a:latin typeface="+mn-lt"/>
                <a:cs typeface="+mn-cs"/>
              </a:rPr>
              <a:t>システム・運用方針</a:t>
            </a:r>
            <a:endParaRPr kumimoji="1" lang="en-US" altLang="ja-JP" sz="1600" b="1"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テキスト ボックス 3">
            <a:extLst>
              <a:ext uri="{FF2B5EF4-FFF2-40B4-BE49-F238E27FC236}">
                <a16:creationId xmlns:a16="http://schemas.microsoft.com/office/drawing/2014/main" id="{AB947851-14D2-0CA6-AFE2-79FB8C0113E6}"/>
              </a:ext>
            </a:extLst>
          </p:cNvPr>
          <p:cNvSpPr txBox="1"/>
          <p:nvPr/>
        </p:nvSpPr>
        <p:spPr bwMode="gray">
          <a:xfrm>
            <a:off x="425353" y="5109531"/>
            <a:ext cx="9062572" cy="593685"/>
          </a:xfrm>
          <a:prstGeom prst="rect">
            <a:avLst/>
          </a:prstGeom>
          <a:noFill/>
        </p:spPr>
        <p:txBody>
          <a:bodyPr wrap="square">
            <a:noAutofit/>
          </a:bodyPr>
          <a:lstStyle/>
          <a:p>
            <a:r>
              <a:rPr kumimoji="1" lang="ja-JP" altLang="en-US" sz="1200" b="0" dirty="0"/>
              <a:t>前述のとおり、研究基盤協議会によるスキルマップ／カタログの集約・管理、およびマッチングシステム上での</a:t>
            </a:r>
            <a:r>
              <a:rPr kumimoji="1" lang="en-US" altLang="ja-JP" sz="1200" dirty="0"/>
              <a:t>VC</a:t>
            </a:r>
            <a:r>
              <a:rPr kumimoji="1" lang="ja-JP" altLang="en-US" sz="1200" dirty="0"/>
              <a:t>の発行・検証といった運用を想定するが、その頻度等詳細については</a:t>
            </a:r>
            <a:r>
              <a:rPr kumimoji="1" lang="en-US" altLang="ja-JP" sz="1200" dirty="0"/>
              <a:t>4.4.1 </a:t>
            </a:r>
            <a:r>
              <a:rPr kumimoji="1" lang="ja-JP" altLang="en-US" sz="1200" dirty="0"/>
              <a:t>業務フローの最適化を参画大学とさらに進めることでより具体化することと考える。またシステムの相互運用性やスケーラビリティにおいては、外部接続向けの</a:t>
            </a:r>
            <a:r>
              <a:rPr kumimoji="1" lang="en-US" altLang="ja-JP" sz="1200" dirty="0"/>
              <a:t>API</a:t>
            </a:r>
            <a:r>
              <a:rPr kumimoji="1" lang="ja-JP" altLang="en-US" sz="1200" dirty="0"/>
              <a:t>を用意した</a:t>
            </a:r>
            <a:r>
              <a:rPr kumimoji="1" lang="ja-JP" altLang="en-US" sz="1200" b="0" dirty="0"/>
              <a:t>クラウド型でのサービス実装を前提としており、それを担保する考えである。</a:t>
            </a:r>
          </a:p>
        </p:txBody>
      </p:sp>
      <p:sp>
        <p:nvSpPr>
          <p:cNvPr id="5" name="テキスト ボックス 4">
            <a:extLst>
              <a:ext uri="{FF2B5EF4-FFF2-40B4-BE49-F238E27FC236}">
                <a16:creationId xmlns:a16="http://schemas.microsoft.com/office/drawing/2014/main" id="{4864B4FE-1947-E959-AD09-2577D503F004}"/>
              </a:ext>
            </a:extLst>
          </p:cNvPr>
          <p:cNvSpPr txBox="1"/>
          <p:nvPr/>
        </p:nvSpPr>
        <p:spPr bwMode="gray">
          <a:xfrm>
            <a:off x="415925" y="1465581"/>
            <a:ext cx="9072000" cy="3231654"/>
          </a:xfrm>
          <a:prstGeom prst="rect">
            <a:avLst/>
          </a:prstGeom>
          <a:noFill/>
        </p:spPr>
        <p:txBody>
          <a:bodyPr wrap="square">
            <a:spAutoFit/>
          </a:bodyPr>
          <a:lstStyle/>
          <a:p>
            <a:r>
              <a:rPr kumimoji="1" lang="ja-JP" altLang="en-US" sz="1200" b="0" dirty="0">
                <a:latin typeface="Meiryo UI 本文"/>
              </a:rPr>
              <a:t>国内の大学における</a:t>
            </a:r>
            <a:r>
              <a:rPr kumimoji="1" lang="ja-JP" altLang="en-US" sz="1200" b="1" dirty="0">
                <a:solidFill>
                  <a:srgbClr val="0F7BD3"/>
                </a:solidFill>
                <a:latin typeface="Meiryo UI 本文"/>
              </a:rPr>
              <a:t>技術技能系の職員数は</a:t>
            </a:r>
            <a:r>
              <a:rPr kumimoji="1" lang="en-US" altLang="ja-JP" sz="1200" b="1" dirty="0">
                <a:solidFill>
                  <a:srgbClr val="0F7BD3"/>
                </a:solidFill>
                <a:latin typeface="Meiryo UI 本文"/>
              </a:rPr>
              <a:t>9,174</a:t>
            </a:r>
            <a:r>
              <a:rPr kumimoji="1" lang="ja-JP" altLang="en-US" sz="1200" b="1" dirty="0">
                <a:solidFill>
                  <a:srgbClr val="0F7BD3"/>
                </a:solidFill>
                <a:latin typeface="Meiryo UI 本文"/>
              </a:rPr>
              <a:t>名</a:t>
            </a:r>
            <a:r>
              <a:rPr kumimoji="1" lang="ja-JP" altLang="en-US" sz="1200" b="0" dirty="0">
                <a:latin typeface="Meiryo UI 本文"/>
              </a:rPr>
              <a:t>（令和</a:t>
            </a:r>
            <a:r>
              <a:rPr kumimoji="1" lang="en-US" altLang="ja-JP" sz="1200" b="0" dirty="0">
                <a:latin typeface="Meiryo UI 本文"/>
              </a:rPr>
              <a:t>5</a:t>
            </a:r>
            <a:r>
              <a:rPr kumimoji="1" lang="ja-JP" altLang="en-US" sz="1200" b="0" dirty="0">
                <a:latin typeface="Meiryo UI 本文"/>
              </a:rPr>
              <a:t>年度／文部科学省 学校基本調査による）である。</a:t>
            </a:r>
          </a:p>
          <a:p>
            <a:r>
              <a:rPr kumimoji="1" lang="ja-JP" altLang="en-US" sz="1200" b="0" dirty="0">
                <a:latin typeface="Meiryo UI 本文"/>
              </a:rPr>
              <a:t>内訳は国立大学所属者が約</a:t>
            </a:r>
            <a:r>
              <a:rPr kumimoji="1" lang="en-US" altLang="ja-JP" sz="1200" b="0" dirty="0">
                <a:latin typeface="Meiryo UI 本文"/>
              </a:rPr>
              <a:t>7,346</a:t>
            </a:r>
            <a:r>
              <a:rPr kumimoji="1" lang="ja-JP" altLang="en-US" sz="1200" b="0" dirty="0">
                <a:latin typeface="Meiryo UI 本文"/>
              </a:rPr>
              <a:t>名、公立大学所属者が</a:t>
            </a:r>
            <a:r>
              <a:rPr kumimoji="1" lang="en-US" altLang="ja-JP" sz="1200" b="0" dirty="0">
                <a:latin typeface="Meiryo UI 本文"/>
              </a:rPr>
              <a:t>228</a:t>
            </a:r>
            <a:r>
              <a:rPr kumimoji="1" lang="ja-JP" altLang="en-US" sz="1200" b="0" dirty="0">
                <a:latin typeface="Meiryo UI 本文"/>
              </a:rPr>
              <a:t>名、私立大学所属者が</a:t>
            </a:r>
            <a:r>
              <a:rPr kumimoji="1" lang="en-US" altLang="ja-JP" sz="1200" b="0" dirty="0">
                <a:latin typeface="Meiryo UI 本文"/>
              </a:rPr>
              <a:t>1,600</a:t>
            </a:r>
            <a:r>
              <a:rPr kumimoji="1" lang="ja-JP" altLang="en-US" sz="1200" b="0" dirty="0">
                <a:latin typeface="Meiryo UI 本文"/>
              </a:rPr>
              <a:t>名であり、本事象事業における最終的な利用対象者の対象とする。</a:t>
            </a:r>
          </a:p>
          <a:p>
            <a:endParaRPr kumimoji="1" lang="ja-JP" altLang="en-US" sz="1200" b="0" dirty="0">
              <a:latin typeface="Meiryo UI 本文"/>
            </a:endParaRPr>
          </a:p>
          <a:p>
            <a:r>
              <a:rPr kumimoji="1" lang="ja-JP" altLang="en-US" sz="1200" b="0" dirty="0">
                <a:latin typeface="Meiryo UI 本文"/>
              </a:rPr>
              <a:t>一方、その展開に向けては、各大学が独自の形式によるスキルマップ、スキルカタログ、およびマッチングシステムを導入することは、ルール整備や運用性、展開速度、ガバナンス、マッチング効率等の観点からも課題が多いことが想定されるため、研究基盤協議会の正会員である</a:t>
            </a:r>
            <a:r>
              <a:rPr kumimoji="1" lang="en-US" altLang="ja-JP" sz="1200" b="1" dirty="0">
                <a:solidFill>
                  <a:srgbClr val="0F7BD3"/>
                </a:solidFill>
                <a:latin typeface="Meiryo UI 本文"/>
              </a:rPr>
              <a:t>19</a:t>
            </a:r>
            <a:r>
              <a:rPr kumimoji="1" lang="ja-JP" altLang="en-US" sz="1200" b="1" dirty="0">
                <a:solidFill>
                  <a:srgbClr val="0F7BD3"/>
                </a:solidFill>
                <a:latin typeface="Meiryo UI 本文"/>
              </a:rPr>
              <a:t>大学（国立：</a:t>
            </a:r>
            <a:r>
              <a:rPr kumimoji="1" lang="en-US" altLang="ja-JP" sz="1200" b="1" dirty="0">
                <a:solidFill>
                  <a:srgbClr val="0F7BD3"/>
                </a:solidFill>
                <a:latin typeface="Meiryo UI 本文"/>
              </a:rPr>
              <a:t>15</a:t>
            </a:r>
            <a:r>
              <a:rPr kumimoji="1" lang="ja-JP" altLang="en-US" sz="1200" b="1" dirty="0">
                <a:solidFill>
                  <a:srgbClr val="0F7BD3"/>
                </a:solidFill>
                <a:latin typeface="Meiryo UI 本文"/>
              </a:rPr>
              <a:t>大学、公立：</a:t>
            </a:r>
            <a:r>
              <a:rPr kumimoji="1" lang="en-US" altLang="ja-JP" sz="1200" b="1" dirty="0">
                <a:solidFill>
                  <a:srgbClr val="0F7BD3"/>
                </a:solidFill>
                <a:latin typeface="Meiryo UI 本文"/>
              </a:rPr>
              <a:t>1</a:t>
            </a:r>
            <a:r>
              <a:rPr kumimoji="1" lang="ja-JP" altLang="en-US" sz="1200" b="1" dirty="0">
                <a:solidFill>
                  <a:srgbClr val="0F7BD3"/>
                </a:solidFill>
                <a:latin typeface="Meiryo UI 本文"/>
              </a:rPr>
              <a:t>大学、私立：</a:t>
            </a:r>
            <a:r>
              <a:rPr kumimoji="1" lang="en-US" altLang="ja-JP" sz="1200" b="1" dirty="0">
                <a:solidFill>
                  <a:srgbClr val="0F7BD3"/>
                </a:solidFill>
                <a:latin typeface="Meiryo UI 本文"/>
              </a:rPr>
              <a:t>3</a:t>
            </a:r>
            <a:r>
              <a:rPr kumimoji="1" lang="ja-JP" altLang="en-US" sz="1200" b="1" dirty="0">
                <a:solidFill>
                  <a:srgbClr val="0F7BD3"/>
                </a:solidFill>
                <a:latin typeface="Meiryo UI 本文"/>
              </a:rPr>
              <a:t>大学）、約</a:t>
            </a:r>
            <a:r>
              <a:rPr kumimoji="1" lang="en-US" altLang="ja-JP" sz="1200" b="1" dirty="0">
                <a:solidFill>
                  <a:srgbClr val="0F7BD3"/>
                </a:solidFill>
                <a:latin typeface="Meiryo UI 本文"/>
              </a:rPr>
              <a:t>1,500</a:t>
            </a:r>
            <a:r>
              <a:rPr kumimoji="1" lang="ja-JP" altLang="en-US" sz="1200" b="1" dirty="0">
                <a:solidFill>
                  <a:srgbClr val="0F7BD3"/>
                </a:solidFill>
                <a:latin typeface="Meiryo UI 本文"/>
              </a:rPr>
              <a:t>名ほどの技術職員数での利用を社会実装時の最初の範囲・規模</a:t>
            </a:r>
            <a:r>
              <a:rPr kumimoji="1" lang="ja-JP" altLang="en-US" sz="1200" b="0" dirty="0">
                <a:latin typeface="Meiryo UI 本文"/>
              </a:rPr>
              <a:t>する。その後の展開先としては、研究基盤協議会の準会員が所属する大学（</a:t>
            </a:r>
            <a:r>
              <a:rPr kumimoji="1" lang="en-US" altLang="ja-JP" sz="1200" b="0" dirty="0">
                <a:latin typeface="Meiryo UI 本文"/>
              </a:rPr>
              <a:t>20</a:t>
            </a:r>
            <a:r>
              <a:rPr kumimoji="1" lang="ja-JP" altLang="en-US" sz="1200" b="0" dirty="0">
                <a:latin typeface="Meiryo UI 本文"/>
              </a:rPr>
              <a:t>大学）、さらにはニーズが予想される国立高等専門学校（全国</a:t>
            </a:r>
            <a:r>
              <a:rPr kumimoji="1" lang="en-US" altLang="ja-JP" sz="1200" b="0" dirty="0">
                <a:latin typeface="Meiryo UI 本文"/>
              </a:rPr>
              <a:t>51</a:t>
            </a:r>
            <a:r>
              <a:rPr kumimoji="1" lang="ja-JP" altLang="en-US" sz="1200" b="0" dirty="0">
                <a:latin typeface="Meiryo UI 本文"/>
              </a:rPr>
              <a:t>校）等も想定される。</a:t>
            </a:r>
          </a:p>
          <a:p>
            <a:endParaRPr kumimoji="1" lang="ja-JP" altLang="en-US" sz="1200" b="0" dirty="0">
              <a:latin typeface="Meiryo UI 本文"/>
            </a:endParaRPr>
          </a:p>
          <a:p>
            <a:r>
              <a:rPr kumimoji="1" lang="ja-JP" altLang="en-US" sz="1200" b="0" dirty="0">
                <a:latin typeface="Meiryo UI 本文"/>
              </a:rPr>
              <a:t>また、企業・大学との共同研究・業務委託の増加も見込まれる。現時点では、研究基盤協議会の正会員大学における技術職員を主体とした企業・大学との共同研究・業務委託の実績件数は明確に把握できていない。しかし、大学内の産官学連携担当部門やリサーチ・アドミニストレーター（</a:t>
            </a:r>
            <a:r>
              <a:rPr kumimoji="1" lang="en-US" altLang="ja-JP" sz="1200" b="0" dirty="0">
                <a:latin typeface="Meiryo UI 本文"/>
              </a:rPr>
              <a:t>University Research Administrator</a:t>
            </a:r>
            <a:r>
              <a:rPr kumimoji="1" lang="ja-JP" altLang="en-US" sz="1200" b="0" dirty="0">
                <a:latin typeface="Meiryo UI 本文"/>
              </a:rPr>
              <a:t>／</a:t>
            </a:r>
            <a:r>
              <a:rPr kumimoji="1" lang="en-US" altLang="ja-JP" sz="1200" b="0" dirty="0">
                <a:latin typeface="Meiryo UI 本文"/>
              </a:rPr>
              <a:t>URA</a:t>
            </a:r>
            <a:r>
              <a:rPr kumimoji="1" lang="ja-JP" altLang="en-US" sz="1200" b="0" dirty="0">
                <a:latin typeface="Meiryo UI 本文"/>
              </a:rPr>
              <a:t>）が知識・経験・人的交流に基づいて行ってきた従来のマッチングに加え、精緻化されたスキルマップ／カタログも活用することで、マッチング件数は飛躍的に向上することが予測される。本実証に携わったステークホルダーの見解からも、技術職員を主体とした企業・大学との共同研究・業務委託のトランザクション数は最低でも数倍以上に増加することが見込まれている。</a:t>
            </a:r>
          </a:p>
          <a:p>
            <a:endParaRPr kumimoji="1" lang="ja-JP" altLang="en-US" sz="1200" b="0" dirty="0">
              <a:latin typeface="Meiryo UI 本文"/>
            </a:endParaRPr>
          </a:p>
          <a:p>
            <a:r>
              <a:rPr kumimoji="1" lang="ja-JP" altLang="en-US" sz="1200" b="0" dirty="0">
                <a:latin typeface="Meiryo UI 本文"/>
              </a:rPr>
              <a:t>さらに、ニーズ有無の確認が必要ではあるが全国の国や県の研究機関</a:t>
            </a:r>
            <a:r>
              <a:rPr kumimoji="1" lang="en-US" altLang="ja-JP" sz="1200" b="0" dirty="0">
                <a:latin typeface="Meiryo UI 本文"/>
              </a:rPr>
              <a:t>(</a:t>
            </a:r>
            <a:r>
              <a:rPr kumimoji="1" lang="ja-JP" altLang="en-US" sz="1200" b="0" dirty="0">
                <a:latin typeface="Meiryo UI 本文"/>
              </a:rPr>
              <a:t>工業技術センターなど</a:t>
            </a:r>
            <a:r>
              <a:rPr kumimoji="1" lang="en-US" altLang="ja-JP" sz="1200" b="0" dirty="0">
                <a:latin typeface="Meiryo UI 本文"/>
              </a:rPr>
              <a:t>) </a:t>
            </a:r>
            <a:r>
              <a:rPr kumimoji="1" lang="ja-JP" altLang="en-US" sz="1200" b="0" dirty="0">
                <a:latin typeface="Meiryo UI 本文"/>
              </a:rPr>
              <a:t>も、スキルの可視化、マッチングの対象となり得ると推定できることから、より広範囲での社会課題解決に資する取り組みとするためにも展開対象先として検討したいと考える。</a:t>
            </a:r>
          </a:p>
        </p:txBody>
      </p:sp>
      <p:sp>
        <p:nvSpPr>
          <p:cNvPr id="13" name="スライド番号プレースホルダー 12">
            <a:extLst>
              <a:ext uri="{FF2B5EF4-FFF2-40B4-BE49-F238E27FC236}">
                <a16:creationId xmlns:a16="http://schemas.microsoft.com/office/drawing/2014/main" id="{EEF8C6D7-1DB3-B4B5-3BC0-B894018B559D}"/>
              </a:ext>
            </a:extLst>
          </p:cNvPr>
          <p:cNvSpPr>
            <a:spLocks noGrp="1"/>
          </p:cNvSpPr>
          <p:nvPr>
            <p:ph type="sldNum" sz="quarter" idx="13"/>
          </p:nvPr>
        </p:nvSpPr>
        <p:spPr/>
        <p:txBody>
          <a:bodyPr/>
          <a:lstStyle/>
          <a:p>
            <a:fld id="{A3EB1B23-9AF8-425B-BAD7-B9FA00F18833}" type="slidenum">
              <a:rPr lang="ja-JP" altLang="en-US" smtClean="0"/>
              <a:pPr/>
              <a:t>30</a:t>
            </a:fld>
            <a:endParaRPr lang="ja-JP" altLang="en-US"/>
          </a:p>
        </p:txBody>
      </p:sp>
    </p:spTree>
    <p:extLst>
      <p:ext uri="{BB962C8B-B14F-4D97-AF65-F5344CB8AC3E}">
        <p14:creationId xmlns:p14="http://schemas.microsoft.com/office/powerpoint/2010/main" val="3633435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7CF6265-A914-D1D0-0A76-F475E7D42246}"/>
              </a:ext>
            </a:extLst>
          </p:cNvPr>
          <p:cNvSpPr>
            <a:spLocks noGrp="1"/>
          </p:cNvSpPr>
          <p:nvPr>
            <p:ph type="title"/>
          </p:nvPr>
        </p:nvSpPr>
        <p:spPr/>
        <p:txBody>
          <a:bodyPr/>
          <a:lstStyle/>
          <a:p>
            <a:r>
              <a:rPr kumimoji="1" lang="ja-JP" altLang="en-US" dirty="0"/>
              <a:t>データモデル定義</a:t>
            </a:r>
          </a:p>
        </p:txBody>
      </p:sp>
      <p:graphicFrame>
        <p:nvGraphicFramePr>
          <p:cNvPr id="9" name="表 8">
            <a:extLst>
              <a:ext uri="{FF2B5EF4-FFF2-40B4-BE49-F238E27FC236}">
                <a16:creationId xmlns:a16="http://schemas.microsoft.com/office/drawing/2014/main" id="{421DD588-A766-DD0C-0CF1-BAACCA828AA2}"/>
              </a:ext>
            </a:extLst>
          </p:cNvPr>
          <p:cNvGraphicFramePr>
            <a:graphicFrameLocks noGrp="1"/>
          </p:cNvGraphicFramePr>
          <p:nvPr>
            <p:extLst>
              <p:ext uri="{D42A27DB-BD31-4B8C-83A1-F6EECF244321}">
                <p14:modId xmlns:p14="http://schemas.microsoft.com/office/powerpoint/2010/main" val="1491069048"/>
              </p:ext>
            </p:extLst>
          </p:nvPr>
        </p:nvGraphicFramePr>
        <p:xfrm>
          <a:off x="415925" y="955864"/>
          <a:ext cx="9074150" cy="4134312"/>
        </p:xfrm>
        <a:graphic>
          <a:graphicData uri="http://schemas.openxmlformats.org/drawingml/2006/table">
            <a:tbl>
              <a:tblPr firstRow="1" bandRow="1"/>
              <a:tblGrid>
                <a:gridCol w="2428378">
                  <a:extLst>
                    <a:ext uri="{9D8B030D-6E8A-4147-A177-3AD203B41FA5}">
                      <a16:colId xmlns:a16="http://schemas.microsoft.com/office/drawing/2014/main" val="512626193"/>
                    </a:ext>
                  </a:extLst>
                </a:gridCol>
                <a:gridCol w="2642295">
                  <a:extLst>
                    <a:ext uri="{9D8B030D-6E8A-4147-A177-3AD203B41FA5}">
                      <a16:colId xmlns:a16="http://schemas.microsoft.com/office/drawing/2014/main" val="2695078732"/>
                    </a:ext>
                  </a:extLst>
                </a:gridCol>
                <a:gridCol w="4003477">
                  <a:extLst>
                    <a:ext uri="{9D8B030D-6E8A-4147-A177-3AD203B41FA5}">
                      <a16:colId xmlns:a16="http://schemas.microsoft.com/office/drawing/2014/main" val="3926490259"/>
                    </a:ext>
                  </a:extLst>
                </a:gridCol>
              </a:tblGrid>
              <a:tr h="318024">
                <a:tc>
                  <a:txBody>
                    <a:bodyPr/>
                    <a:lstStyle/>
                    <a:p>
                      <a:pPr algn="l">
                        <a:spcAft>
                          <a:spcPts val="0"/>
                        </a:spcAft>
                      </a:pPr>
                      <a:r>
                        <a:rPr lang="ja-JP" sz="1400" b="0" kern="1200" dirty="0">
                          <a:solidFill>
                            <a:schemeClr val="tx1"/>
                          </a:solidFill>
                          <a:effectLst/>
                          <a:latin typeface="Century" panose="02040604050505020304" pitchFamily="18" charset="0"/>
                          <a:ea typeface="Meiryo UI" panose="020B0604030504040204" pitchFamily="50" charset="-128"/>
                          <a:cs typeface="Arial" panose="020B0604020202020204" pitchFamily="34" charset="0"/>
                        </a:rPr>
                        <a:t>属性値</a:t>
                      </a:r>
                      <a:endParaRPr lang="ja-JP" sz="1400" b="0" kern="100" dirty="0">
                        <a:solidFill>
                          <a:schemeClr val="tx1"/>
                        </a:solidFill>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ja-JP" sz="1400" b="0" kern="1200">
                          <a:solidFill>
                            <a:schemeClr val="tx1"/>
                          </a:solidFill>
                          <a:effectLst/>
                          <a:latin typeface="Century" panose="02040604050505020304" pitchFamily="18" charset="0"/>
                          <a:ea typeface="Meiryo UI" panose="020B0604030504040204" pitchFamily="50" charset="-128"/>
                          <a:cs typeface="Arial" panose="020B0604020202020204" pitchFamily="34" charset="0"/>
                        </a:rPr>
                        <a:t>属性取得元</a:t>
                      </a:r>
                      <a:endParaRPr lang="ja-JP" sz="1400" b="0" kern="100">
                        <a:solidFill>
                          <a:schemeClr val="tx1"/>
                        </a:solidFill>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ja-JP" sz="1400" b="0" kern="1200">
                          <a:solidFill>
                            <a:schemeClr val="tx1"/>
                          </a:solidFill>
                          <a:effectLst/>
                          <a:latin typeface="Century" panose="02040604050505020304" pitchFamily="18" charset="0"/>
                          <a:ea typeface="Meiryo UI" panose="020B0604030504040204" pitchFamily="50" charset="-128"/>
                          <a:cs typeface="Arial" panose="020B0604020202020204" pitchFamily="34" charset="0"/>
                        </a:rPr>
                        <a:t>属性値 </a:t>
                      </a:r>
                      <a:r>
                        <a:rPr lang="en-US" sz="1400" b="0" kern="1200">
                          <a:solidFill>
                            <a:schemeClr val="tx1"/>
                          </a:solidFill>
                          <a:effectLst/>
                          <a:latin typeface="Century" panose="02040604050505020304" pitchFamily="18" charset="0"/>
                          <a:ea typeface="Meiryo UI" panose="020B0604030504040204" pitchFamily="50" charset="-128"/>
                          <a:cs typeface="Arial" panose="020B0604020202020204" pitchFamily="34" charset="0"/>
                        </a:rPr>
                        <a:t>(vc</a:t>
                      </a:r>
                      <a:r>
                        <a:rPr lang="ja-JP" sz="1400" b="0" kern="1200">
                          <a:solidFill>
                            <a:schemeClr val="tx1"/>
                          </a:solidFill>
                          <a:effectLst/>
                          <a:latin typeface="Century" panose="02040604050505020304" pitchFamily="18" charset="0"/>
                          <a:ea typeface="Meiryo UI" panose="020B0604030504040204" pitchFamily="50" charset="-128"/>
                          <a:cs typeface="Arial" panose="020B0604020202020204" pitchFamily="34" charset="0"/>
                        </a:rPr>
                        <a:t>内</a:t>
                      </a:r>
                      <a:r>
                        <a:rPr lang="en-US" sz="1400" b="0" kern="1200">
                          <a:solidFill>
                            <a:schemeClr val="tx1"/>
                          </a:solidFill>
                          <a:effectLst/>
                          <a:latin typeface="Century" panose="02040604050505020304" pitchFamily="18" charset="0"/>
                          <a:ea typeface="Meiryo UI" panose="020B0604030504040204" pitchFamily="50" charset="-128"/>
                          <a:cs typeface="Arial" panose="020B0604020202020204" pitchFamily="34" charset="0"/>
                        </a:rPr>
                        <a:t>)</a:t>
                      </a:r>
                      <a:endParaRPr lang="ja-JP" sz="1400" b="0" kern="100">
                        <a:solidFill>
                          <a:schemeClr val="tx1"/>
                        </a:solidFill>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89917752"/>
                  </a:ext>
                </a:extLst>
              </a:tr>
              <a:tr h="318024">
                <a:tc>
                  <a:txBody>
                    <a:bodyPr/>
                    <a:lstStyle/>
                    <a:p>
                      <a:pPr algn="l">
                        <a:spcAft>
                          <a:spcPts val="0"/>
                        </a:spcAft>
                      </a:pPr>
                      <a:r>
                        <a:rPr lang="ja-JP" sz="1400" kern="1200" dirty="0">
                          <a:solidFill>
                            <a:schemeClr val="tx1"/>
                          </a:solidFill>
                          <a:effectLst/>
                          <a:latin typeface="+mn-ea"/>
                          <a:ea typeface="+mn-ea"/>
                          <a:cs typeface="Arial" panose="020B0604020202020204" pitchFamily="34" charset="0"/>
                        </a:rPr>
                        <a:t>氏名</a:t>
                      </a:r>
                      <a:r>
                        <a:rPr lang="ja-JP" altLang="en-US" sz="1400" kern="1200" dirty="0">
                          <a:solidFill>
                            <a:schemeClr val="tx1"/>
                          </a:solidFill>
                          <a:effectLst/>
                          <a:latin typeface="+mn-ea"/>
                          <a:ea typeface="+mn-ea"/>
                          <a:cs typeface="Arial" panose="020B0604020202020204" pitchFamily="34" charset="0"/>
                        </a:rPr>
                        <a:t>（データ提供者）</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200" dirty="0">
                          <a:solidFill>
                            <a:schemeClr val="tx1"/>
                          </a:solidFill>
                          <a:effectLst/>
                          <a:latin typeface="+mn-ea"/>
                          <a:ea typeface="+mn-ea"/>
                          <a:cs typeface="Arial" panose="020B0604020202020204" pitchFamily="34" charset="0"/>
                        </a:rPr>
                        <a:t>ID </a:t>
                      </a:r>
                      <a:r>
                        <a:rPr lang="ja-JP" sz="1400" kern="1200" dirty="0">
                          <a:solidFill>
                            <a:schemeClr val="tx1"/>
                          </a:solidFill>
                          <a:effectLst/>
                          <a:latin typeface="+mn-ea"/>
                          <a:ea typeface="+mn-ea"/>
                          <a:cs typeface="Arial" panose="020B0604020202020204" pitchFamily="34" charset="0"/>
                        </a:rPr>
                        <a:t>トークン</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a:solidFill>
                            <a:schemeClr val="tx1"/>
                          </a:solidFill>
                          <a:effectLst/>
                          <a:latin typeface="+mn-ea"/>
                          <a:ea typeface="+mn-ea"/>
                          <a:cs typeface="Arial" panose="020B0604020202020204" pitchFamily="34" charset="0"/>
                        </a:rPr>
                        <a:t>holder</a:t>
                      </a:r>
                      <a:r>
                        <a:rPr lang="en-US" sz="1400" kern="1200">
                          <a:solidFill>
                            <a:schemeClr val="tx1"/>
                          </a:solidFill>
                          <a:effectLst/>
                          <a:latin typeface="+mn-ea"/>
                          <a:ea typeface="+mn-ea"/>
                          <a:cs typeface="Arial" panose="020B0604020202020204" pitchFamily="34" charset="0"/>
                        </a:rPr>
                        <a:t>Name</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040671"/>
                  </a:ext>
                </a:extLst>
              </a:tr>
              <a:tr h="318024">
                <a:tc>
                  <a:txBody>
                    <a:bodyPr/>
                    <a:lstStyle/>
                    <a:p>
                      <a:pPr algn="l">
                        <a:spcAft>
                          <a:spcPts val="0"/>
                        </a:spcAft>
                      </a:pPr>
                      <a:r>
                        <a:rPr lang="ja-JP" altLang="en-US" sz="1400" kern="1200" dirty="0">
                          <a:solidFill>
                            <a:schemeClr val="tx1"/>
                          </a:solidFill>
                          <a:effectLst/>
                          <a:latin typeface="+mn-ea"/>
                          <a:ea typeface="+mn-ea"/>
                          <a:cs typeface="Arial" panose="020B0604020202020204" pitchFamily="34" charset="0"/>
                        </a:rPr>
                        <a:t>氏名（トラストアンカー）</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dirty="0">
                          <a:solidFill>
                            <a:schemeClr val="tx1"/>
                          </a:solidFill>
                          <a:effectLst/>
                          <a:latin typeface="+mn-ea"/>
                          <a:ea typeface="+mn-ea"/>
                          <a:cs typeface="Arial" panose="020B0604020202020204" pitchFamily="34" charset="0"/>
                        </a:rPr>
                        <a:t>ID </a:t>
                      </a:r>
                      <a:r>
                        <a:rPr lang="ja-JP" altLang="ja-JP" sz="1400" kern="1200" dirty="0">
                          <a:solidFill>
                            <a:schemeClr val="tx1"/>
                          </a:solidFill>
                          <a:effectLst/>
                          <a:latin typeface="+mn-ea"/>
                          <a:ea typeface="+mn-ea"/>
                          <a:cs typeface="Arial" panose="020B0604020202020204" pitchFamily="34" charset="0"/>
                        </a:rPr>
                        <a:t>トークン</a:t>
                      </a:r>
                      <a:endParaRPr lang="ja-JP"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a:solidFill>
                            <a:schemeClr val="tx1"/>
                          </a:solidFill>
                          <a:effectLst/>
                          <a:latin typeface="+mn-ea"/>
                          <a:ea typeface="+mn-ea"/>
                          <a:cs typeface="Arial" panose="020B0604020202020204" pitchFamily="34" charset="0"/>
                        </a:rPr>
                        <a:t>issuerName</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80"/>
                  </a:ext>
                </a:extLst>
              </a:tr>
              <a:tr h="318024">
                <a:tc>
                  <a:txBody>
                    <a:bodyPr/>
                    <a:lstStyle/>
                    <a:p>
                      <a:pPr algn="l">
                        <a:spcAft>
                          <a:spcPts val="0"/>
                        </a:spcAft>
                      </a:pPr>
                      <a:r>
                        <a:rPr lang="ja-JP" altLang="en-US" sz="1400" kern="1200" dirty="0">
                          <a:solidFill>
                            <a:schemeClr val="tx1"/>
                          </a:solidFill>
                          <a:effectLst/>
                          <a:latin typeface="+mn-ea"/>
                          <a:ea typeface="+mn-ea"/>
                          <a:cs typeface="Arial" panose="020B0604020202020204" pitchFamily="34" charset="0"/>
                        </a:rPr>
                        <a:t>スキル名</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400" kern="1200" dirty="0">
                          <a:solidFill>
                            <a:schemeClr val="tx1"/>
                          </a:solidFill>
                          <a:effectLst/>
                          <a:latin typeface="+mn-ea"/>
                          <a:ea typeface="+mn-ea"/>
                          <a:cs typeface="Arial" panose="020B0604020202020204" pitchFamily="34" charset="0"/>
                        </a:rPr>
                        <a:t>holder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a:solidFill>
                            <a:schemeClr val="tx1"/>
                          </a:solidFill>
                          <a:effectLst/>
                          <a:latin typeface="+mn-ea"/>
                          <a:ea typeface="+mn-ea"/>
                          <a:cs typeface="Arial" panose="020B0604020202020204" pitchFamily="34" charset="0"/>
                        </a:rPr>
                        <a:t>skillName</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515689"/>
                  </a:ext>
                </a:extLst>
              </a:tr>
              <a:tr h="318024">
                <a:tc>
                  <a:txBody>
                    <a:bodyPr/>
                    <a:lstStyle/>
                    <a:p>
                      <a:pPr algn="l">
                        <a:spcAft>
                          <a:spcPts val="0"/>
                        </a:spcAft>
                      </a:pPr>
                      <a:r>
                        <a:rPr lang="ja-JP" altLang="en-US" sz="1400" kern="1200" dirty="0">
                          <a:solidFill>
                            <a:schemeClr val="tx1"/>
                          </a:solidFill>
                          <a:effectLst/>
                          <a:latin typeface="+mn-ea"/>
                          <a:ea typeface="+mn-ea"/>
                          <a:cs typeface="Arial" panose="020B0604020202020204" pitchFamily="34" charset="0"/>
                        </a:rPr>
                        <a:t>スキルレベル</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dirty="0">
                          <a:solidFill>
                            <a:schemeClr val="tx1"/>
                          </a:solidFill>
                          <a:effectLst/>
                          <a:latin typeface="+mn-ea"/>
                          <a:ea typeface="+mn-ea"/>
                          <a:cs typeface="Arial" panose="020B0604020202020204" pitchFamily="34" charset="0"/>
                        </a:rPr>
                        <a:t>holder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a:solidFill>
                            <a:schemeClr val="tx1"/>
                          </a:solidFill>
                          <a:effectLst/>
                          <a:latin typeface="+mn-ea"/>
                          <a:ea typeface="+mn-ea"/>
                          <a:cs typeface="Arial" panose="020B0604020202020204" pitchFamily="34" charset="0"/>
                        </a:rPr>
                        <a:t>skillLevel</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8153322"/>
                  </a:ext>
                </a:extLst>
              </a:tr>
              <a:tr h="318024">
                <a:tc>
                  <a:txBody>
                    <a:bodyPr/>
                    <a:lstStyle/>
                    <a:p>
                      <a:pPr algn="l">
                        <a:spcAft>
                          <a:spcPts val="0"/>
                        </a:spcAft>
                      </a:pPr>
                      <a:r>
                        <a:rPr lang="ja-JP" altLang="en-US" sz="1400" kern="1200" dirty="0">
                          <a:solidFill>
                            <a:schemeClr val="tx1"/>
                          </a:solidFill>
                          <a:effectLst/>
                          <a:latin typeface="+mn-ea"/>
                          <a:ea typeface="+mn-ea"/>
                          <a:cs typeface="Arial" panose="020B0604020202020204" pitchFamily="34" charset="0"/>
                        </a:rPr>
                        <a:t>スキル説明</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holder</a:t>
                      </a:r>
                      <a:endParaRPr lang="ja-JP"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200">
                          <a:solidFill>
                            <a:schemeClr val="tx1"/>
                          </a:solidFill>
                          <a:effectLst/>
                          <a:latin typeface="+mn-ea"/>
                          <a:ea typeface="+mn-ea"/>
                          <a:cs typeface="Arial" panose="020B0604020202020204" pitchFamily="34" charset="0"/>
                        </a:rPr>
                        <a:t>skill</a:t>
                      </a:r>
                      <a:r>
                        <a:rPr lang="en-US" sz="1400" kern="1200">
                          <a:solidFill>
                            <a:schemeClr val="tx1"/>
                          </a:solidFill>
                          <a:effectLst/>
                          <a:latin typeface="+mn-ea"/>
                          <a:ea typeface="+mn-ea"/>
                          <a:cs typeface="Arial" panose="020B0604020202020204" pitchFamily="34" charset="0"/>
                        </a:rPr>
                        <a:t>Description</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823648"/>
                  </a:ext>
                </a:extLst>
              </a:tr>
              <a:tr h="318024">
                <a:tc>
                  <a:txBody>
                    <a:bodyPr/>
                    <a:lstStyle/>
                    <a:p>
                      <a:pPr algn="l">
                        <a:spcAft>
                          <a:spcPts val="0"/>
                        </a:spcAft>
                      </a:pPr>
                      <a:r>
                        <a:rPr lang="ja-JP" altLang="en-US" sz="1400" kern="1200" dirty="0">
                          <a:solidFill>
                            <a:schemeClr val="tx1"/>
                          </a:solidFill>
                          <a:effectLst/>
                          <a:latin typeface="+mn-ea"/>
                          <a:ea typeface="+mn-ea"/>
                          <a:cs typeface="Arial" panose="020B0604020202020204" pitchFamily="34" charset="0"/>
                        </a:rPr>
                        <a:t>スキル評価</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1200" dirty="0">
                          <a:solidFill>
                            <a:schemeClr val="tx1"/>
                          </a:solidFill>
                          <a:effectLst/>
                          <a:latin typeface="+mn-ea"/>
                          <a:ea typeface="+mn-ea"/>
                          <a:cs typeface="Arial" panose="020B0604020202020204" pitchFamily="34" charset="0"/>
                        </a:rPr>
                        <a:t>issuer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a:solidFill>
                            <a:schemeClr val="tx1"/>
                          </a:solidFill>
                          <a:effectLst/>
                          <a:latin typeface="+mn-ea"/>
                          <a:ea typeface="+mn-ea"/>
                          <a:cs typeface="Century" panose="02040604050505020304" pitchFamily="18" charset="0"/>
                        </a:rPr>
                        <a:t>skillAssessment</a:t>
                      </a:r>
                      <a:endParaRPr lang="en-US"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377911"/>
                  </a:ext>
                </a:extLst>
              </a:tr>
              <a:tr h="318024">
                <a:tc>
                  <a:txBody>
                    <a:bodyPr/>
                    <a:lstStyle/>
                    <a:p>
                      <a:pPr algn="l">
                        <a:spcAft>
                          <a:spcPts val="0"/>
                        </a:spcAft>
                      </a:pPr>
                      <a:r>
                        <a:rPr lang="ja-JP" altLang="en-US" sz="1400" kern="100" dirty="0">
                          <a:solidFill>
                            <a:schemeClr val="tx1"/>
                          </a:solidFill>
                          <a:effectLst/>
                          <a:latin typeface="+mn-ea"/>
                          <a:ea typeface="+mn-ea"/>
                          <a:cs typeface="Century" panose="02040604050505020304" pitchFamily="18" charset="0"/>
                        </a:rPr>
                        <a:t>資格名</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holder</a:t>
                      </a:r>
                      <a:endParaRPr lang="ja-JP"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a:solidFill>
                            <a:schemeClr val="tx1"/>
                          </a:solidFill>
                          <a:effectLst/>
                          <a:latin typeface="+mn-ea"/>
                          <a:ea typeface="+mn-ea"/>
                          <a:cs typeface="Century" panose="02040604050505020304" pitchFamily="18" charset="0"/>
                        </a:rPr>
                        <a:t>certificationName</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015438"/>
                  </a:ext>
                </a:extLst>
              </a:tr>
              <a:tr h="318024">
                <a:tc>
                  <a:txBody>
                    <a:bodyPr/>
                    <a:lstStyle/>
                    <a:p>
                      <a:pPr algn="l">
                        <a:spcAft>
                          <a:spcPts val="0"/>
                        </a:spcAft>
                      </a:pPr>
                      <a:r>
                        <a:rPr lang="ja-JP" altLang="en-US" sz="1400" kern="100" dirty="0">
                          <a:solidFill>
                            <a:schemeClr val="tx1"/>
                          </a:solidFill>
                          <a:effectLst/>
                          <a:latin typeface="+mn-ea"/>
                          <a:ea typeface="+mn-ea"/>
                          <a:cs typeface="Century" panose="02040604050505020304" pitchFamily="18" charset="0"/>
                        </a:rPr>
                        <a:t>資格説明</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holder</a:t>
                      </a:r>
                      <a:endParaRPr lang="ja-JP"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a:solidFill>
                            <a:schemeClr val="tx1"/>
                          </a:solidFill>
                          <a:effectLst/>
                          <a:latin typeface="+mn-ea"/>
                          <a:ea typeface="+mn-ea"/>
                          <a:cs typeface="Century" panose="02040604050505020304" pitchFamily="18" charset="0"/>
                        </a:rPr>
                        <a:t>certification</a:t>
                      </a:r>
                      <a:r>
                        <a:rPr lang="en-US" altLang="ja-JP" sz="1400" kern="1200">
                          <a:solidFill>
                            <a:schemeClr val="tx1"/>
                          </a:solidFill>
                          <a:effectLst/>
                          <a:latin typeface="+mn-ea"/>
                          <a:ea typeface="+mn-ea"/>
                          <a:cs typeface="Arial" panose="020B0604020202020204" pitchFamily="34" charset="0"/>
                        </a:rPr>
                        <a:t>Description</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948965"/>
                  </a:ext>
                </a:extLst>
              </a:tr>
              <a:tr h="318024">
                <a:tc>
                  <a:txBody>
                    <a:bodyPr/>
                    <a:lstStyle/>
                    <a:p>
                      <a:pPr algn="l">
                        <a:spcAft>
                          <a:spcPts val="0"/>
                        </a:spcAft>
                      </a:pPr>
                      <a:r>
                        <a:rPr lang="ja-JP" altLang="en-US" sz="1400" kern="100" dirty="0">
                          <a:solidFill>
                            <a:schemeClr val="tx1"/>
                          </a:solidFill>
                          <a:effectLst/>
                          <a:latin typeface="+mn-ea"/>
                          <a:ea typeface="+mn-ea"/>
                          <a:cs typeface="Century" panose="02040604050505020304" pitchFamily="18" charset="0"/>
                        </a:rPr>
                        <a:t>実績名</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kumimoji="1" lang="en-US" altLang="ja-JP" sz="1400" b="0"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holder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a:solidFill>
                            <a:schemeClr val="tx1"/>
                          </a:solidFill>
                          <a:effectLst/>
                          <a:latin typeface="+mn-ea"/>
                          <a:ea typeface="+mn-ea"/>
                          <a:cs typeface="Century" panose="02040604050505020304" pitchFamily="18" charset="0"/>
                        </a:rPr>
                        <a:t>achievementName</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527245"/>
                  </a:ext>
                </a:extLst>
              </a:tr>
              <a:tr h="318024">
                <a:tc>
                  <a:txBody>
                    <a:bodyPr/>
                    <a:lstStyle/>
                    <a:p>
                      <a:pPr algn="l">
                        <a:spcAft>
                          <a:spcPts val="0"/>
                        </a:spcAft>
                      </a:pPr>
                      <a:r>
                        <a:rPr lang="ja-JP" altLang="en-US" sz="1400" kern="100" dirty="0">
                          <a:solidFill>
                            <a:schemeClr val="tx1"/>
                          </a:solidFill>
                          <a:effectLst/>
                          <a:latin typeface="+mn-ea"/>
                          <a:ea typeface="+mn-ea"/>
                          <a:cs typeface="Century" panose="02040604050505020304" pitchFamily="18" charset="0"/>
                        </a:rPr>
                        <a:t>実績説明</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kumimoji="1" lang="en-US" altLang="ja-JP" sz="1400" b="0"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holder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ltLang="ja-JP" sz="1400" kern="100">
                          <a:solidFill>
                            <a:schemeClr val="tx1"/>
                          </a:solidFill>
                          <a:effectLst/>
                          <a:latin typeface="+mn-ea"/>
                          <a:ea typeface="+mn-ea"/>
                          <a:cs typeface="Century" panose="02040604050505020304" pitchFamily="18" charset="0"/>
                        </a:rPr>
                        <a:t>achievement</a:t>
                      </a:r>
                      <a:r>
                        <a:rPr lang="en-US" altLang="ja-JP" sz="1400" kern="1200">
                          <a:solidFill>
                            <a:schemeClr val="tx1"/>
                          </a:solidFill>
                          <a:effectLst/>
                          <a:latin typeface="+mn-ea"/>
                          <a:ea typeface="+mn-ea"/>
                          <a:cs typeface="Arial" panose="020B0604020202020204" pitchFamily="34" charset="0"/>
                        </a:rPr>
                        <a:t>Description</a:t>
                      </a:r>
                      <a:endParaRPr lang="ja-JP" sz="1400" kern="100" dirty="0">
                        <a:solidFill>
                          <a:schemeClr val="tx1"/>
                        </a:solidFill>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2904595"/>
                  </a:ext>
                </a:extLst>
              </a:tr>
              <a:tr h="318024">
                <a:tc>
                  <a:txBody>
                    <a:bodyPr/>
                    <a:lstStyle/>
                    <a:p>
                      <a:pPr algn="l">
                        <a:spcAft>
                          <a:spcPts val="0"/>
                        </a:spcAft>
                      </a:pPr>
                      <a:r>
                        <a:rPr lang="ja-JP" altLang="en-US" sz="1400" kern="100" dirty="0">
                          <a:solidFill>
                            <a:schemeClr val="tx1"/>
                          </a:solidFill>
                          <a:effectLst/>
                          <a:latin typeface="+mn-ea"/>
                          <a:ea typeface="+mn-ea"/>
                          <a:cs typeface="Century" panose="02040604050505020304" pitchFamily="18" charset="0"/>
                        </a:rPr>
                        <a:t>有効期限（開始）</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dirty="0">
                          <a:solidFill>
                            <a:schemeClr val="tx1"/>
                          </a:solidFill>
                          <a:effectLst/>
                          <a:latin typeface="+mn-ea"/>
                          <a:ea typeface="+mn-ea"/>
                          <a:cs typeface="Century" panose="02040604050505020304" pitchFamily="18" charset="0"/>
                        </a:rPr>
                        <a:t>issuer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ltLang="ja-JP" sz="1400" kern="100" dirty="0" err="1">
                          <a:solidFill>
                            <a:schemeClr val="tx1"/>
                          </a:solidFill>
                          <a:effectLst/>
                          <a:latin typeface="+mn-ea"/>
                          <a:ea typeface="+mn-ea"/>
                        </a:rPr>
                        <a:t>validStartDate</a:t>
                      </a:r>
                      <a:r>
                        <a:rPr lang="en-US" altLang="ja-JP" sz="1400" kern="100" dirty="0">
                          <a:solidFill>
                            <a:schemeClr val="tx1"/>
                          </a:solidFill>
                          <a:effectLst/>
                          <a:latin typeface="+mn-ea"/>
                          <a:ea typeface="+mn-ea"/>
                        </a:rPr>
                        <a:t> </a:t>
                      </a:r>
                      <a:endParaRPr lang="ja-JP" sz="1400" kern="100" dirty="0">
                        <a:solidFill>
                          <a:schemeClr val="tx1"/>
                        </a:solidFill>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670446"/>
                  </a:ext>
                </a:extLst>
              </a:tr>
              <a:tr h="318024">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lang="ja-JP" altLang="en-US" sz="1400" kern="100" dirty="0">
                          <a:solidFill>
                            <a:schemeClr val="tx1"/>
                          </a:solidFill>
                          <a:effectLst/>
                          <a:latin typeface="+mn-ea"/>
                          <a:ea typeface="+mn-ea"/>
                          <a:cs typeface="Century" panose="02040604050505020304" pitchFamily="18" charset="0"/>
                        </a:rPr>
                        <a:t>有効期限（終了）</a:t>
                      </a:r>
                      <a:endParaRPr lang="ja-JP" alt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dirty="0">
                          <a:solidFill>
                            <a:schemeClr val="tx1"/>
                          </a:solidFill>
                          <a:effectLst/>
                          <a:latin typeface="+mn-ea"/>
                          <a:ea typeface="+mn-ea"/>
                          <a:cs typeface="Century" panose="02040604050505020304" pitchFamily="18" charset="0"/>
                        </a:rPr>
                        <a:t>issuer</a:t>
                      </a:r>
                      <a:endParaRPr lang="ja-JP" sz="1400" kern="100" dirty="0">
                        <a:solidFill>
                          <a:schemeClr val="tx1"/>
                        </a:solidFill>
                        <a:effectLst/>
                        <a:latin typeface="+mn-ea"/>
                        <a:ea typeface="+mn-ea"/>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ltLang="ja-JP" sz="1400" kern="100" dirty="0" err="1">
                          <a:solidFill>
                            <a:schemeClr val="tx1"/>
                          </a:solidFill>
                          <a:effectLst/>
                          <a:latin typeface="+mn-ea"/>
                          <a:ea typeface="+mn-ea"/>
                        </a:rPr>
                        <a:t>validEndDate</a:t>
                      </a:r>
                      <a:endParaRPr lang="ja-JP" sz="1400" kern="100" dirty="0">
                        <a:solidFill>
                          <a:schemeClr val="tx1"/>
                        </a:solidFill>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6637641"/>
                  </a:ext>
                </a:extLst>
              </a:tr>
            </a:tbl>
          </a:graphicData>
        </a:graphic>
      </p:graphicFrame>
      <p:sp>
        <p:nvSpPr>
          <p:cNvPr id="336" name="スライド番号プレースホルダー 335">
            <a:extLst>
              <a:ext uri="{FF2B5EF4-FFF2-40B4-BE49-F238E27FC236}">
                <a16:creationId xmlns:a16="http://schemas.microsoft.com/office/drawing/2014/main" id="{D7E13EF1-6DC5-A115-4D6B-CE73EC870924}"/>
              </a:ext>
            </a:extLst>
          </p:cNvPr>
          <p:cNvSpPr>
            <a:spLocks noGrp="1"/>
          </p:cNvSpPr>
          <p:nvPr>
            <p:ph type="sldNum" sz="quarter" idx="13"/>
          </p:nvPr>
        </p:nvSpPr>
        <p:spPr/>
        <p:txBody>
          <a:bodyPr/>
          <a:lstStyle/>
          <a:p>
            <a:fld id="{A3EB1B23-9AF8-425B-BAD7-B9FA00F18833}" type="slidenum">
              <a:rPr lang="ja-JP" altLang="en-US" smtClean="0"/>
              <a:pPr/>
              <a:t>31</a:t>
            </a:fld>
            <a:endParaRPr lang="ja-JP" altLang="en-US"/>
          </a:p>
        </p:txBody>
      </p:sp>
    </p:spTree>
    <p:extLst>
      <p:ext uri="{BB962C8B-B14F-4D97-AF65-F5344CB8AC3E}">
        <p14:creationId xmlns:p14="http://schemas.microsoft.com/office/powerpoint/2010/main" val="637960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7CF6265-A914-D1D0-0A76-F475E7D42246}"/>
              </a:ext>
            </a:extLst>
          </p:cNvPr>
          <p:cNvSpPr>
            <a:spLocks noGrp="1"/>
          </p:cNvSpPr>
          <p:nvPr>
            <p:ph type="title"/>
          </p:nvPr>
        </p:nvSpPr>
        <p:spPr/>
        <p:txBody>
          <a:bodyPr/>
          <a:lstStyle/>
          <a:p>
            <a:r>
              <a:rPr kumimoji="1" lang="ja-JP" altLang="en-US" dirty="0"/>
              <a:t>システムの構成要素</a:t>
            </a:r>
          </a:p>
        </p:txBody>
      </p:sp>
      <p:graphicFrame>
        <p:nvGraphicFramePr>
          <p:cNvPr id="8" name="表 7">
            <a:extLst>
              <a:ext uri="{FF2B5EF4-FFF2-40B4-BE49-F238E27FC236}">
                <a16:creationId xmlns:a16="http://schemas.microsoft.com/office/drawing/2014/main" id="{D5F2356C-19DB-CF06-C130-8C8F7E2EBC87}"/>
              </a:ext>
            </a:extLst>
          </p:cNvPr>
          <p:cNvGraphicFramePr>
            <a:graphicFrameLocks noGrp="1"/>
          </p:cNvGraphicFramePr>
          <p:nvPr>
            <p:extLst>
              <p:ext uri="{D42A27DB-BD31-4B8C-83A1-F6EECF244321}">
                <p14:modId xmlns:p14="http://schemas.microsoft.com/office/powerpoint/2010/main" val="749081999"/>
              </p:ext>
            </p:extLst>
          </p:nvPr>
        </p:nvGraphicFramePr>
        <p:xfrm>
          <a:off x="415924" y="1064632"/>
          <a:ext cx="9072000" cy="2223488"/>
        </p:xfrm>
        <a:graphic>
          <a:graphicData uri="http://schemas.openxmlformats.org/drawingml/2006/table">
            <a:tbl>
              <a:tblPr firstRow="1" bandRow="1"/>
              <a:tblGrid>
                <a:gridCol w="2068671">
                  <a:extLst>
                    <a:ext uri="{9D8B030D-6E8A-4147-A177-3AD203B41FA5}">
                      <a16:colId xmlns:a16="http://schemas.microsoft.com/office/drawing/2014/main" val="4088376038"/>
                    </a:ext>
                  </a:extLst>
                </a:gridCol>
                <a:gridCol w="2500347">
                  <a:extLst>
                    <a:ext uri="{9D8B030D-6E8A-4147-A177-3AD203B41FA5}">
                      <a16:colId xmlns:a16="http://schemas.microsoft.com/office/drawing/2014/main" val="3010161133"/>
                    </a:ext>
                  </a:extLst>
                </a:gridCol>
                <a:gridCol w="2251491">
                  <a:extLst>
                    <a:ext uri="{9D8B030D-6E8A-4147-A177-3AD203B41FA5}">
                      <a16:colId xmlns:a16="http://schemas.microsoft.com/office/drawing/2014/main" val="625546620"/>
                    </a:ext>
                  </a:extLst>
                </a:gridCol>
                <a:gridCol w="2251491">
                  <a:extLst>
                    <a:ext uri="{9D8B030D-6E8A-4147-A177-3AD203B41FA5}">
                      <a16:colId xmlns:a16="http://schemas.microsoft.com/office/drawing/2014/main" val="320041896"/>
                    </a:ext>
                  </a:extLst>
                </a:gridCol>
              </a:tblGrid>
              <a:tr h="342512">
                <a:tc>
                  <a:txBody>
                    <a:bodyPr/>
                    <a:lstStyle/>
                    <a:p>
                      <a:pPr algn="l">
                        <a:spcAft>
                          <a:spcPts val="0"/>
                        </a:spcAft>
                      </a:pPr>
                      <a:r>
                        <a:rPr lang="ja-JP" sz="1400" b="0" kern="1200" dirty="0">
                          <a:solidFill>
                            <a:schemeClr val="tx1"/>
                          </a:solidFill>
                          <a:effectLst/>
                          <a:latin typeface="+mj-lt"/>
                          <a:ea typeface="Meiryo UI" panose="020B0604030504040204" pitchFamily="50" charset="-128"/>
                          <a:cs typeface="Arial" panose="020B0604020202020204" pitchFamily="34" charset="0"/>
                        </a:rPr>
                        <a:t>コンポーネント名称</a:t>
                      </a:r>
                      <a:br>
                        <a:rPr lang="en-US" altLang="ja-JP" sz="1400" b="0" kern="1200" dirty="0">
                          <a:solidFill>
                            <a:schemeClr val="tx1"/>
                          </a:solidFill>
                          <a:effectLst/>
                          <a:latin typeface="+mj-lt"/>
                          <a:ea typeface="Meiryo UI" panose="020B0604030504040204" pitchFamily="50" charset="-128"/>
                          <a:cs typeface="Arial" panose="020B0604020202020204" pitchFamily="34" charset="0"/>
                        </a:rPr>
                      </a:br>
                      <a:r>
                        <a:rPr lang="en-US" altLang="ja-JP" sz="1400" b="0" kern="1200" dirty="0">
                          <a:solidFill>
                            <a:schemeClr val="tx1"/>
                          </a:solidFill>
                          <a:effectLst/>
                          <a:latin typeface="+mj-lt"/>
                          <a:ea typeface="Meiryo UI" panose="020B0604030504040204" pitchFamily="50" charset="-128"/>
                          <a:cs typeface="Arial" panose="020B0604020202020204" pitchFamily="34" charset="0"/>
                        </a:rPr>
                        <a:t>(</a:t>
                      </a:r>
                      <a:r>
                        <a:rPr lang="ja-JP" altLang="en-US" sz="1400" b="0" kern="1200" dirty="0">
                          <a:solidFill>
                            <a:schemeClr val="tx1"/>
                          </a:solidFill>
                          <a:effectLst/>
                          <a:latin typeface="+mj-lt"/>
                          <a:ea typeface="Meiryo UI" panose="020B0604030504040204" pitchFamily="50" charset="-128"/>
                          <a:cs typeface="Arial" panose="020B0604020202020204" pitchFamily="34" charset="0"/>
                        </a:rPr>
                        <a:t>システム・ライブラリ名</a:t>
                      </a:r>
                      <a:r>
                        <a:rPr lang="en-US" altLang="ja-JP" sz="1400" b="0" kern="1200" dirty="0">
                          <a:solidFill>
                            <a:schemeClr val="tx1"/>
                          </a:solidFill>
                          <a:effectLst/>
                          <a:latin typeface="+mj-lt"/>
                          <a:ea typeface="Meiryo UI" panose="020B0604030504040204" pitchFamily="50" charset="-128"/>
                          <a:cs typeface="Arial" panose="020B0604020202020204" pitchFamily="34" charset="0"/>
                        </a:rPr>
                        <a:t>)</a:t>
                      </a:r>
                      <a:endParaRPr lang="ja-JP" sz="1400" b="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ja-JP" altLang="en-US" sz="1400" b="0" kern="100" dirty="0">
                          <a:solidFill>
                            <a:schemeClr val="tx1"/>
                          </a:solidFill>
                          <a:effectLst/>
                          <a:latin typeface="+mj-lt"/>
                          <a:ea typeface="Meiryo UI" panose="020B0604030504040204" pitchFamily="50" charset="-128"/>
                          <a:cs typeface="Century" panose="02040604050505020304" pitchFamily="18" charset="0"/>
                        </a:rPr>
                        <a:t>開発区分</a:t>
                      </a:r>
                      <a:r>
                        <a:rPr lang="en-US" altLang="ja-JP" sz="1400" b="0" kern="100" dirty="0">
                          <a:solidFill>
                            <a:schemeClr val="tx1"/>
                          </a:solidFill>
                          <a:effectLst/>
                          <a:latin typeface="+mj-lt"/>
                          <a:ea typeface="Meiryo UI" panose="020B0604030504040204" pitchFamily="50" charset="-128"/>
                          <a:cs typeface="Century" panose="02040604050505020304" pitchFamily="18" charset="0"/>
                        </a:rPr>
                        <a:t>(</a:t>
                      </a:r>
                      <a:r>
                        <a:rPr lang="ja-JP" altLang="en-US" sz="1400" b="0" kern="100" dirty="0">
                          <a:solidFill>
                            <a:schemeClr val="tx1"/>
                          </a:solidFill>
                          <a:effectLst/>
                          <a:latin typeface="+mj-lt"/>
                          <a:ea typeface="Meiryo UI" panose="020B0604030504040204" pitchFamily="50" charset="-128"/>
                          <a:cs typeface="Century" panose="02040604050505020304" pitchFamily="18" charset="0"/>
                        </a:rPr>
                        <a:t>新規</a:t>
                      </a:r>
                      <a:r>
                        <a:rPr lang="en-US" altLang="ja-JP" sz="1400" b="0" kern="100" dirty="0">
                          <a:solidFill>
                            <a:schemeClr val="tx1"/>
                          </a:solidFill>
                          <a:effectLst/>
                          <a:latin typeface="+mj-lt"/>
                          <a:ea typeface="Meiryo UI" panose="020B0604030504040204" pitchFamily="50" charset="-128"/>
                          <a:cs typeface="Century" panose="02040604050505020304" pitchFamily="18" charset="0"/>
                        </a:rPr>
                        <a:t>/</a:t>
                      </a:r>
                      <a:r>
                        <a:rPr lang="ja-JP" altLang="en-US" sz="1400" b="0" kern="100" dirty="0">
                          <a:solidFill>
                            <a:schemeClr val="tx1"/>
                          </a:solidFill>
                          <a:effectLst/>
                          <a:latin typeface="+mj-lt"/>
                          <a:ea typeface="Meiryo UI" panose="020B0604030504040204" pitchFamily="50" charset="-128"/>
                          <a:cs typeface="Century" panose="02040604050505020304" pitchFamily="18" charset="0"/>
                        </a:rPr>
                        <a:t>既存</a:t>
                      </a:r>
                      <a:r>
                        <a:rPr lang="en-US" altLang="ja-JP" sz="1400" b="0" kern="100" dirty="0">
                          <a:solidFill>
                            <a:schemeClr val="tx1"/>
                          </a:solidFill>
                          <a:effectLst/>
                          <a:latin typeface="+mj-lt"/>
                          <a:ea typeface="Meiryo UI" panose="020B0604030504040204" pitchFamily="50" charset="-128"/>
                          <a:cs typeface="Century" panose="02040604050505020304" pitchFamily="18" charset="0"/>
                        </a:rPr>
                        <a:t>)</a:t>
                      </a:r>
                      <a:endParaRPr lang="ja-JP" sz="1400" b="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ja-JP" altLang="en-US" sz="1400" b="0" kern="1200">
                          <a:solidFill>
                            <a:schemeClr val="tx1"/>
                          </a:solidFill>
                          <a:effectLst/>
                          <a:latin typeface="+mj-lt"/>
                          <a:ea typeface="Meiryo UI" panose="020B0604030504040204" pitchFamily="50" charset="-128"/>
                          <a:cs typeface="Arial" panose="020B0604020202020204" pitchFamily="34" charset="0"/>
                        </a:rPr>
                        <a:t>開発先</a:t>
                      </a:r>
                      <a:r>
                        <a:rPr lang="en-US" altLang="ja-JP" sz="1400" b="0" kern="1200">
                          <a:solidFill>
                            <a:schemeClr val="tx1"/>
                          </a:solidFill>
                          <a:effectLst/>
                          <a:latin typeface="+mj-lt"/>
                          <a:ea typeface="Meiryo UI" panose="020B0604030504040204" pitchFamily="50" charset="-128"/>
                          <a:cs typeface="Arial" panose="020B0604020202020204" pitchFamily="34" charset="0"/>
                        </a:rPr>
                        <a:t>/</a:t>
                      </a:r>
                    </a:p>
                    <a:p>
                      <a:pPr algn="l">
                        <a:spcAft>
                          <a:spcPts val="0"/>
                        </a:spcAft>
                      </a:pPr>
                      <a:r>
                        <a:rPr lang="ja-JP" altLang="en-US" sz="1400" b="0" kern="1200">
                          <a:solidFill>
                            <a:schemeClr val="tx1"/>
                          </a:solidFill>
                          <a:effectLst/>
                          <a:latin typeface="+mj-lt"/>
                          <a:ea typeface="Meiryo UI" panose="020B0604030504040204" pitchFamily="50" charset="-128"/>
                          <a:cs typeface="Arial" panose="020B0604020202020204" pitchFamily="34" charset="0"/>
                        </a:rPr>
                        <a:t>権利の帰属先</a:t>
                      </a:r>
                      <a:r>
                        <a:rPr lang="en-US" altLang="ja-JP" sz="1400" b="0" kern="1200">
                          <a:solidFill>
                            <a:schemeClr val="tx1"/>
                          </a:solidFill>
                          <a:effectLst/>
                          <a:latin typeface="+mj-lt"/>
                          <a:ea typeface="Meiryo UI" panose="020B0604030504040204" pitchFamily="50" charset="-128"/>
                          <a:cs typeface="Arial" panose="020B0604020202020204" pitchFamily="34" charset="0"/>
                        </a:rPr>
                        <a:t>(OSS)</a:t>
                      </a:r>
                      <a:endParaRPr lang="ja-JP" sz="1400" b="0" kern="100">
                        <a:solidFill>
                          <a:schemeClr val="tx1"/>
                        </a:solidFill>
                        <a:effectLst/>
                        <a:latin typeface="+mj-lt"/>
                        <a:ea typeface="Meiryo UI" panose="020B0604030504040204" pitchFamily="50" charset="-128"/>
                        <a:cs typeface="Century" panose="020406040505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ja-JP" sz="1400" b="0" kern="1200">
                          <a:solidFill>
                            <a:schemeClr val="tx1"/>
                          </a:solidFill>
                          <a:effectLst/>
                          <a:latin typeface="+mj-lt"/>
                          <a:ea typeface="Meiryo UI" panose="020B0604030504040204" pitchFamily="50" charset="-128"/>
                          <a:cs typeface="Arial" panose="020B0604020202020204" pitchFamily="34" charset="0"/>
                        </a:rPr>
                        <a:t>型式</a:t>
                      </a:r>
                      <a:r>
                        <a:rPr lang="ja-JP" altLang="en-US" sz="1400" b="0" kern="1200">
                          <a:solidFill>
                            <a:schemeClr val="tx1"/>
                          </a:solidFill>
                          <a:effectLst/>
                          <a:latin typeface="+mj-lt"/>
                          <a:ea typeface="Meiryo UI" panose="020B0604030504040204" pitchFamily="50" charset="-128"/>
                          <a:cs typeface="Arial" panose="020B0604020202020204" pitchFamily="34" charset="0"/>
                        </a:rPr>
                        <a:t>名・</a:t>
                      </a:r>
                      <a:r>
                        <a:rPr kumimoji="1" lang="ja-JP" altLang="en-US" sz="1400" b="0" kern="1200">
                          <a:solidFill>
                            <a:schemeClr val="tx1"/>
                          </a:solidFill>
                          <a:effectLst/>
                          <a:latin typeface="+mn-lt"/>
                          <a:ea typeface="Meiryo UI" panose="020B0604030504040204" pitchFamily="50" charset="-128"/>
                          <a:cs typeface="Arial" panose="020B0604020202020204" pitchFamily="34" charset="0"/>
                        </a:rPr>
                        <a:t>ライセンス名</a:t>
                      </a:r>
                      <a:r>
                        <a:rPr kumimoji="1" lang="en-US" altLang="ja-JP" sz="1400" b="0" kern="1200">
                          <a:solidFill>
                            <a:schemeClr val="tx1"/>
                          </a:solidFill>
                          <a:effectLst/>
                          <a:latin typeface="+mj-lt"/>
                          <a:ea typeface="Meiryo UI" panose="020B0604030504040204" pitchFamily="50" charset="-128"/>
                          <a:cs typeface="Arial" panose="020B0604020202020204" pitchFamily="34" charset="0"/>
                        </a:rPr>
                        <a:t>(</a:t>
                      </a:r>
                      <a:r>
                        <a:rPr kumimoji="1" lang="ja-JP" altLang="en-US" sz="1400" b="0" kern="1200">
                          <a:solidFill>
                            <a:schemeClr val="tx1"/>
                          </a:solidFill>
                          <a:effectLst/>
                          <a:latin typeface="+mj-lt"/>
                          <a:ea typeface="Meiryo UI" panose="020B0604030504040204" pitchFamily="50" charset="-128"/>
                          <a:cs typeface="Arial" panose="020B0604020202020204" pitchFamily="34" charset="0"/>
                        </a:rPr>
                        <a:t>製品の場合</a:t>
                      </a:r>
                      <a:r>
                        <a:rPr kumimoji="1" lang="en-US" altLang="ja-JP" sz="1400" b="0" kern="1200">
                          <a:solidFill>
                            <a:schemeClr val="tx1"/>
                          </a:solidFill>
                          <a:effectLst/>
                          <a:latin typeface="+mj-lt"/>
                          <a:ea typeface="Meiryo UI" panose="020B0604030504040204" pitchFamily="50" charset="-128"/>
                          <a:cs typeface="Arial" panose="020B0604020202020204" pitchFamily="34" charset="0"/>
                        </a:rPr>
                        <a:t>)/OSS</a:t>
                      </a:r>
                      <a:r>
                        <a:rPr kumimoji="1" lang="ja-JP" altLang="en-US" sz="1400" b="0" kern="1200">
                          <a:solidFill>
                            <a:schemeClr val="tx1"/>
                          </a:solidFill>
                          <a:effectLst/>
                          <a:latin typeface="+mj-lt"/>
                          <a:ea typeface="Meiryo UI" panose="020B0604030504040204" pitchFamily="50" charset="-128"/>
                          <a:cs typeface="Arial" panose="020B0604020202020204" pitchFamily="34" charset="0"/>
                        </a:rPr>
                        <a:t>名</a:t>
                      </a:r>
                      <a:r>
                        <a:rPr kumimoji="1" lang="en-US" altLang="ja-JP" sz="1400" b="0" kern="1200">
                          <a:solidFill>
                            <a:schemeClr val="tx1"/>
                          </a:solidFill>
                          <a:effectLst/>
                          <a:latin typeface="+mj-lt"/>
                          <a:ea typeface="Meiryo UI" panose="020B0604030504040204" pitchFamily="50" charset="-128"/>
                          <a:cs typeface="Arial" panose="020B0604020202020204" pitchFamily="34" charset="0"/>
                        </a:rPr>
                        <a:t>(OSS</a:t>
                      </a:r>
                      <a:r>
                        <a:rPr kumimoji="1" lang="ja-JP" altLang="en-US" sz="1400" b="0" kern="1200">
                          <a:solidFill>
                            <a:schemeClr val="tx1"/>
                          </a:solidFill>
                          <a:effectLst/>
                          <a:latin typeface="+mj-lt"/>
                          <a:ea typeface="Meiryo UI" panose="020B0604030504040204" pitchFamily="50" charset="-128"/>
                          <a:cs typeface="Arial" panose="020B0604020202020204" pitchFamily="34" charset="0"/>
                        </a:rPr>
                        <a:t>の場合</a:t>
                      </a:r>
                      <a:r>
                        <a:rPr kumimoji="1" lang="en-US" altLang="ja-JP" sz="1400" b="0" kern="1200">
                          <a:solidFill>
                            <a:schemeClr val="tx1"/>
                          </a:solidFill>
                          <a:effectLst/>
                          <a:latin typeface="+mj-lt"/>
                          <a:ea typeface="Meiryo UI" panose="020B0604030504040204" pitchFamily="50" charset="-128"/>
                          <a:cs typeface="Arial" panose="020B0604020202020204" pitchFamily="34" charset="0"/>
                        </a:rPr>
                        <a:t>)</a:t>
                      </a:r>
                      <a:endParaRPr lang="en-US" altLang="ja-JP" sz="1400" b="0" kern="1200">
                        <a:solidFill>
                          <a:schemeClr val="tx1"/>
                        </a:solidFill>
                        <a:effectLst/>
                        <a:latin typeface="+mj-lt"/>
                        <a:ea typeface="Meiryo UI" panose="020B0604030504040204" pitchFamily="50"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05241618"/>
                  </a:ext>
                </a:extLst>
              </a:tr>
              <a:tr h="342512">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証明書発行・検証機能</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既存活用</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富士通社</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dirty="0">
                          <a:solidFill>
                            <a:schemeClr val="tx1"/>
                          </a:solidFill>
                          <a:effectLst/>
                          <a:latin typeface="+mj-lt"/>
                          <a:ea typeface="Meiryo UI" panose="020B0604030504040204" pitchFamily="50" charset="-128"/>
                          <a:cs typeface="Century" panose="02040604050505020304" pitchFamily="18" charset="0"/>
                        </a:rPr>
                        <a:t>Data e-TRUST</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490667"/>
                  </a:ext>
                </a:extLst>
              </a:tr>
              <a:tr h="342512">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データ流通記録</a:t>
                      </a:r>
                      <a:r>
                        <a:rPr kumimoji="1" lang="ja-JP" altLang="en-US" sz="1400" kern="100" dirty="0">
                          <a:solidFill>
                            <a:schemeClr val="tx1"/>
                          </a:solidFill>
                          <a:effectLst/>
                          <a:latin typeface="+mn-lt"/>
                          <a:ea typeface="Meiryo UI" panose="020B0604030504040204" pitchFamily="50" charset="-128"/>
                          <a:cs typeface="Century" panose="02040604050505020304" pitchFamily="18" charset="0"/>
                        </a:rPr>
                        <a:t>機能</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既存活用</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富士通社</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dirty="0">
                          <a:solidFill>
                            <a:schemeClr val="tx1"/>
                          </a:solidFill>
                          <a:effectLst/>
                          <a:latin typeface="+mj-lt"/>
                          <a:ea typeface="Meiryo UI" panose="020B0604030504040204" pitchFamily="50" charset="-128"/>
                          <a:cs typeface="Century" panose="02040604050505020304" pitchFamily="18" charset="0"/>
                        </a:rPr>
                        <a:t>Data e-TRUST</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741067"/>
                  </a:ext>
                </a:extLst>
              </a:tr>
              <a:tr h="342512">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利用者同意に基づく開示データ制御</a:t>
                      </a:r>
                      <a:r>
                        <a:rPr kumimoji="1" lang="ja-JP" altLang="en-US" sz="1400" kern="100" dirty="0">
                          <a:solidFill>
                            <a:schemeClr val="tx1"/>
                          </a:solidFill>
                          <a:effectLst/>
                          <a:latin typeface="+mn-lt"/>
                          <a:ea typeface="Meiryo UI" panose="020B0604030504040204" pitchFamily="50" charset="-128"/>
                          <a:cs typeface="Century" panose="02040604050505020304" pitchFamily="18" charset="0"/>
                        </a:rPr>
                        <a:t>機能</a:t>
                      </a:r>
                      <a:endParaRPr lang="ja-JP" altLang="en-US"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既存活用</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富士通社</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400" kern="100" dirty="0">
                          <a:solidFill>
                            <a:schemeClr val="tx1"/>
                          </a:solidFill>
                          <a:effectLst/>
                          <a:latin typeface="+mj-lt"/>
                          <a:ea typeface="Meiryo UI" panose="020B0604030504040204" pitchFamily="50" charset="-128"/>
                          <a:cs typeface="Century" panose="02040604050505020304" pitchFamily="18" charset="0"/>
                        </a:rPr>
                        <a:t>Data e-TRUST</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46600"/>
                  </a:ext>
                </a:extLst>
              </a:tr>
              <a:tr h="342512">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利用者アプリ</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新規開発</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Arial" panose="020B0604020202020204" pitchFamily="34" charset="0"/>
                        </a:rPr>
                        <a:t>弊社で権利保有予定</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ー</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971765"/>
                  </a:ext>
                </a:extLst>
              </a:tr>
              <a:tr h="342512">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マッチング候補選定</a:t>
                      </a:r>
                      <a:r>
                        <a:rPr kumimoji="1" lang="ja-JP" altLang="en-US" sz="1400" kern="100" dirty="0">
                          <a:solidFill>
                            <a:schemeClr val="tx1"/>
                          </a:solidFill>
                          <a:effectLst/>
                          <a:latin typeface="+mn-lt"/>
                          <a:ea typeface="Meiryo UI" panose="020B0604030504040204" pitchFamily="50" charset="-128"/>
                          <a:cs typeface="Century" panose="02040604050505020304" pitchFamily="18" charset="0"/>
                        </a:rPr>
                        <a:t>機能</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新規開発</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100" dirty="0">
                          <a:solidFill>
                            <a:schemeClr val="tx1"/>
                          </a:solidFill>
                          <a:effectLst/>
                          <a:latin typeface="+mj-lt"/>
                          <a:ea typeface="Meiryo UI" panose="020B0604030504040204" pitchFamily="50" charset="-128"/>
                          <a:cs typeface="Arial" panose="020B0604020202020204" pitchFamily="34" charset="0"/>
                        </a:rPr>
                        <a:t>弊社で権利保有予定</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altLang="en-US" sz="1400" kern="100" dirty="0">
                          <a:solidFill>
                            <a:schemeClr val="tx1"/>
                          </a:solidFill>
                          <a:effectLst/>
                          <a:latin typeface="+mj-lt"/>
                          <a:ea typeface="Meiryo UI" panose="020B0604030504040204" pitchFamily="50" charset="-128"/>
                          <a:cs typeface="Century" panose="02040604050505020304" pitchFamily="18" charset="0"/>
                        </a:rPr>
                        <a:t>ー</a:t>
                      </a:r>
                      <a:endParaRPr lang="ja-JP" sz="1400" kern="100" dirty="0">
                        <a:solidFill>
                          <a:schemeClr val="tx1"/>
                        </a:solidFill>
                        <a:effectLst/>
                        <a:latin typeface="+mj-lt"/>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506457"/>
                  </a:ext>
                </a:extLst>
              </a:tr>
            </a:tbl>
          </a:graphicData>
        </a:graphic>
      </p:graphicFrame>
      <p:sp>
        <p:nvSpPr>
          <p:cNvPr id="336" name="スライド番号プレースホルダー 335">
            <a:extLst>
              <a:ext uri="{FF2B5EF4-FFF2-40B4-BE49-F238E27FC236}">
                <a16:creationId xmlns:a16="http://schemas.microsoft.com/office/drawing/2014/main" id="{60289ABF-128C-FCDC-355E-E24E621061B0}"/>
              </a:ext>
            </a:extLst>
          </p:cNvPr>
          <p:cNvSpPr>
            <a:spLocks noGrp="1"/>
          </p:cNvSpPr>
          <p:nvPr>
            <p:ph type="sldNum" sz="quarter" idx="13"/>
          </p:nvPr>
        </p:nvSpPr>
        <p:spPr/>
        <p:txBody>
          <a:bodyPr/>
          <a:lstStyle/>
          <a:p>
            <a:fld id="{A3EB1B23-9AF8-425B-BAD7-B9FA00F18833}" type="slidenum">
              <a:rPr lang="ja-JP" altLang="en-US" smtClean="0"/>
              <a:pPr/>
              <a:t>32</a:t>
            </a:fld>
            <a:endParaRPr lang="ja-JP" altLang="en-US"/>
          </a:p>
        </p:txBody>
      </p:sp>
    </p:spTree>
    <p:extLst>
      <p:ext uri="{BB962C8B-B14F-4D97-AF65-F5344CB8AC3E}">
        <p14:creationId xmlns:p14="http://schemas.microsoft.com/office/powerpoint/2010/main" val="321786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0BC86319-85B0-96BA-6D88-37189C4FBA20}"/>
              </a:ext>
            </a:extLst>
          </p:cNvPr>
          <p:cNvSpPr>
            <a:spLocks noGrp="1"/>
          </p:cNvSpPr>
          <p:nvPr>
            <p:ph type="title"/>
          </p:nvPr>
        </p:nvSpPr>
        <p:spPr/>
        <p:txBody>
          <a:bodyPr/>
          <a:lstStyle/>
          <a:p>
            <a:r>
              <a:rPr kumimoji="1" lang="ja-JP" altLang="en-US" dirty="0"/>
              <a:t>アプリ・システム案</a:t>
            </a:r>
          </a:p>
        </p:txBody>
      </p:sp>
      <p:cxnSp>
        <p:nvCxnSpPr>
          <p:cNvPr id="21" name="直線矢印コネクタ 20">
            <a:extLst>
              <a:ext uri="{FF2B5EF4-FFF2-40B4-BE49-F238E27FC236}">
                <a16:creationId xmlns:a16="http://schemas.microsoft.com/office/drawing/2014/main" id="{DA31E5E8-B2C2-10AC-307C-4521E1106A54}"/>
              </a:ext>
            </a:extLst>
          </p:cNvPr>
          <p:cNvCxnSpPr>
            <a:cxnSpLocks/>
          </p:cNvCxnSpPr>
          <p:nvPr/>
        </p:nvCxnSpPr>
        <p:spPr bwMode="gray">
          <a:xfrm>
            <a:off x="7433102" y="2478281"/>
            <a:ext cx="0" cy="343292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EEE1F2C-A4BA-57E3-9AF4-E7F2A6ABF5AB}"/>
              </a:ext>
            </a:extLst>
          </p:cNvPr>
          <p:cNvCxnSpPr>
            <a:cxnSpLocks/>
          </p:cNvCxnSpPr>
          <p:nvPr/>
        </p:nvCxnSpPr>
        <p:spPr bwMode="gray">
          <a:xfrm>
            <a:off x="8595559" y="2478281"/>
            <a:ext cx="0" cy="343292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5315AF3-9177-D968-1297-946D5ADBEFB6}"/>
              </a:ext>
            </a:extLst>
          </p:cNvPr>
          <p:cNvCxnSpPr>
            <a:cxnSpLocks/>
          </p:cNvCxnSpPr>
          <p:nvPr/>
        </p:nvCxnSpPr>
        <p:spPr bwMode="gray">
          <a:xfrm>
            <a:off x="4770295" y="2478281"/>
            <a:ext cx="0" cy="343292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07C1302-AB12-C865-262D-5355FEB8B6B5}"/>
              </a:ext>
            </a:extLst>
          </p:cNvPr>
          <p:cNvCxnSpPr>
            <a:cxnSpLocks/>
          </p:cNvCxnSpPr>
          <p:nvPr/>
        </p:nvCxnSpPr>
        <p:spPr bwMode="gray">
          <a:xfrm>
            <a:off x="2144991" y="2478281"/>
            <a:ext cx="0" cy="343292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07DAC632-0C84-ADBA-A5F8-35CAA85432EF}"/>
              </a:ext>
            </a:extLst>
          </p:cNvPr>
          <p:cNvSpPr/>
          <p:nvPr/>
        </p:nvSpPr>
        <p:spPr bwMode="gray">
          <a:xfrm>
            <a:off x="898686" y="2635600"/>
            <a:ext cx="8119697" cy="348387"/>
          </a:xfrm>
          <a:prstGeom prst="rect">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利用者アプリケーション</a:t>
            </a:r>
          </a:p>
        </p:txBody>
      </p:sp>
      <p:sp>
        <p:nvSpPr>
          <p:cNvPr id="27" name="正方形/長方形 26">
            <a:extLst>
              <a:ext uri="{FF2B5EF4-FFF2-40B4-BE49-F238E27FC236}">
                <a16:creationId xmlns:a16="http://schemas.microsoft.com/office/drawing/2014/main" id="{87807BCB-1064-1172-E43C-A0F99B098AC9}"/>
              </a:ext>
            </a:extLst>
          </p:cNvPr>
          <p:cNvSpPr/>
          <p:nvPr/>
        </p:nvSpPr>
        <p:spPr bwMode="gray">
          <a:xfrm>
            <a:off x="898687" y="3271538"/>
            <a:ext cx="8119696" cy="348387"/>
          </a:xfrm>
          <a:prstGeom prst="rect">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1" i="0" u="none" strike="noStrike" kern="1200" cap="none" spc="0" normalizeH="0" baseline="0" noProof="0" dirty="0">
                <a:ln>
                  <a:noFill/>
                </a:ln>
                <a:solidFill>
                  <a:prstClr val="black"/>
                </a:solidFill>
                <a:effectLst/>
                <a:uLnTx/>
                <a:uFillTx/>
                <a:latin typeface="+mn-lt"/>
                <a:ea typeface="+mn-ea"/>
                <a:cs typeface="+mn-cs"/>
              </a:rPr>
              <a:t>API</a:t>
            </a:r>
            <a:r>
              <a:rPr kumimoji="1" lang="ja-JP" altLang="en-US" sz="1200" b="1" i="0" u="none" strike="noStrike" kern="1200" cap="none" spc="0" normalizeH="0" baseline="0" noProof="0" dirty="0">
                <a:ln>
                  <a:noFill/>
                </a:ln>
                <a:solidFill>
                  <a:prstClr val="black"/>
                </a:solidFill>
                <a:effectLst/>
                <a:uLnTx/>
                <a:uFillTx/>
                <a:latin typeface="+mn-lt"/>
                <a:ea typeface="+mn-ea"/>
                <a:cs typeface="+mn-cs"/>
              </a:rPr>
              <a:t>ゲートウェイ</a:t>
            </a:r>
          </a:p>
        </p:txBody>
      </p:sp>
      <p:sp>
        <p:nvSpPr>
          <p:cNvPr id="28" name="正方形/長方形 27">
            <a:extLst>
              <a:ext uri="{FF2B5EF4-FFF2-40B4-BE49-F238E27FC236}">
                <a16:creationId xmlns:a16="http://schemas.microsoft.com/office/drawing/2014/main" id="{087524C8-9A3C-A679-70F2-BBD2DA343347}"/>
              </a:ext>
            </a:extLst>
          </p:cNvPr>
          <p:cNvSpPr/>
          <p:nvPr/>
        </p:nvSpPr>
        <p:spPr bwMode="gray">
          <a:xfrm>
            <a:off x="1375871" y="3984312"/>
            <a:ext cx="1538245" cy="777667"/>
          </a:xfrm>
          <a:prstGeom prst="rect">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API</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サーバ</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dirty="0">
                <a:solidFill>
                  <a:prstClr val="black"/>
                </a:solidFill>
              </a:rPr>
              <a:t>(</a:t>
            </a:r>
            <a:r>
              <a:rPr kumimoji="1" lang="ja-JP" altLang="en-US" sz="1200" b="1" dirty="0">
                <a:solidFill>
                  <a:prstClr val="black"/>
                </a:solidFill>
              </a:rPr>
              <a:t>分散データ連携</a:t>
            </a:r>
            <a:r>
              <a:rPr kumimoji="1" lang="ja-JP" altLang="en-US" sz="1200" dirty="0">
                <a:solidFill>
                  <a:prstClr val="black"/>
                </a:solidFill>
              </a:rPr>
              <a:t>・</a:t>
            </a:r>
            <a:r>
              <a:rPr kumimoji="1" lang="ja-JP" altLang="en-US" sz="1200" b="1" dirty="0">
                <a:solidFill>
                  <a:prstClr val="black"/>
                </a:solidFill>
              </a:rPr>
              <a:t>同意管理</a:t>
            </a:r>
            <a:r>
              <a:rPr kumimoji="1" lang="ja-JP" altLang="en-US" sz="1200" dirty="0">
                <a:solidFill>
                  <a:prstClr val="black"/>
                </a:solidFill>
              </a:rPr>
              <a:t>・アクセス制御</a:t>
            </a:r>
            <a:r>
              <a:rPr kumimoji="1" lang="en-US" altLang="ja-JP" sz="1200" dirty="0">
                <a:solidFill>
                  <a:prstClr val="black"/>
                </a:solidFill>
              </a:rPr>
              <a:t>)</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29" name="フローチャート: 磁気ディスク 28">
            <a:extLst>
              <a:ext uri="{FF2B5EF4-FFF2-40B4-BE49-F238E27FC236}">
                <a16:creationId xmlns:a16="http://schemas.microsoft.com/office/drawing/2014/main" id="{A394F265-D2D7-53DC-6F5A-21E37AEFDB66}"/>
              </a:ext>
            </a:extLst>
          </p:cNvPr>
          <p:cNvSpPr/>
          <p:nvPr/>
        </p:nvSpPr>
        <p:spPr bwMode="gray">
          <a:xfrm>
            <a:off x="1687793" y="4914181"/>
            <a:ext cx="914400" cy="612648"/>
          </a:xfrm>
          <a:prstGeom prst="flowChartMagneticDisk">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DB</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30" name="フローチャート: 磁気ディスク 29">
            <a:extLst>
              <a:ext uri="{FF2B5EF4-FFF2-40B4-BE49-F238E27FC236}">
                <a16:creationId xmlns:a16="http://schemas.microsoft.com/office/drawing/2014/main" id="{D054CD1D-A6C7-9665-5EF2-1D5F650C0A59}"/>
              </a:ext>
            </a:extLst>
          </p:cNvPr>
          <p:cNvSpPr/>
          <p:nvPr/>
        </p:nvSpPr>
        <p:spPr bwMode="gray">
          <a:xfrm>
            <a:off x="898687" y="5911209"/>
            <a:ext cx="8119696" cy="612648"/>
          </a:xfrm>
          <a:prstGeom prst="flowChartMagneticDisk">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認証・監査機能</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履歴</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31" name="矢印: 右 30">
            <a:extLst>
              <a:ext uri="{FF2B5EF4-FFF2-40B4-BE49-F238E27FC236}">
                <a16:creationId xmlns:a16="http://schemas.microsoft.com/office/drawing/2014/main" id="{A07D11F3-48F2-5E5D-89AD-B203818D5C97}"/>
              </a:ext>
            </a:extLst>
          </p:cNvPr>
          <p:cNvSpPr/>
          <p:nvPr/>
        </p:nvSpPr>
        <p:spPr bwMode="gray">
          <a:xfrm>
            <a:off x="3022674" y="3968558"/>
            <a:ext cx="907442" cy="809173"/>
          </a:xfrm>
          <a:prstGeom prst="rightArrow">
            <a:avLst>
              <a:gd name="adj1" fmla="val 63951"/>
              <a:gd name="adj2" fmla="val 29073"/>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36000" tIns="0" rIns="0" bIns="0" numCol="1" spcCol="0" rtlCol="0" fromWordArt="0" anchor="ctr" anchorCtr="0" forceAA="0" compatLnSpc="1">
            <a:prstTxWarp prst="textNoShape">
              <a:avLst/>
            </a:prstTxWarp>
            <a:noAutofit/>
          </a:bodyPr>
          <a:lstStyle/>
          <a:p>
            <a:pPr algn="ctr" defTabSz="990564" fontAlgn="auto">
              <a:spcBef>
                <a:spcPts val="0"/>
              </a:spcBef>
              <a:spcAft>
                <a:spcPts val="0"/>
              </a:spcAft>
              <a:buSzPct val="100000"/>
            </a:pPr>
            <a:r>
              <a:rPr kumimoji="1" lang="ja-JP" altLang="en-US" sz="1200" b="1" dirty="0">
                <a:solidFill>
                  <a:srgbClr val="FF0000"/>
                </a:solidFill>
              </a:rPr>
              <a:t>同意データ</a:t>
            </a:r>
            <a:endParaRPr kumimoji="1" lang="en-US" altLang="ja-JP" sz="1200" b="1" dirty="0">
              <a:solidFill>
                <a:srgbClr val="FF0000"/>
              </a:solidFill>
            </a:endParaRPr>
          </a:p>
          <a:p>
            <a:pPr algn="ctr" defTabSz="990564" fontAlgn="auto">
              <a:spcBef>
                <a:spcPts val="0"/>
              </a:spcBef>
              <a:spcAft>
                <a:spcPts val="0"/>
              </a:spcAft>
              <a:buSzPct val="100000"/>
            </a:pPr>
            <a:r>
              <a:rPr kumimoji="1" lang="ja-JP" altLang="en-US" sz="1200" b="1" dirty="0">
                <a:solidFill>
                  <a:srgbClr val="FF0000"/>
                </a:solidFill>
              </a:rPr>
              <a:t>のみ</a:t>
            </a:r>
            <a:r>
              <a:rPr kumimoji="1" lang="ja-JP" altLang="en-US" sz="1200" dirty="0">
                <a:solidFill>
                  <a:prstClr val="black"/>
                </a:solidFill>
              </a:rPr>
              <a:t>流通</a:t>
            </a:r>
          </a:p>
        </p:txBody>
      </p:sp>
      <p:sp>
        <p:nvSpPr>
          <p:cNvPr id="33" name="正方形/長方形 32">
            <a:extLst>
              <a:ext uri="{FF2B5EF4-FFF2-40B4-BE49-F238E27FC236}">
                <a16:creationId xmlns:a16="http://schemas.microsoft.com/office/drawing/2014/main" id="{D4CA1196-FD7C-6FE7-70D5-9BFCB029A065}"/>
              </a:ext>
            </a:extLst>
          </p:cNvPr>
          <p:cNvSpPr/>
          <p:nvPr/>
        </p:nvSpPr>
        <p:spPr bwMode="gray">
          <a:xfrm>
            <a:off x="4015205" y="3984312"/>
            <a:ext cx="1538245" cy="777667"/>
          </a:xfrm>
          <a:prstGeom prst="rect">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API</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サーバ</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dirty="0">
                <a:solidFill>
                  <a:prstClr val="black"/>
                </a:solidFill>
              </a:rPr>
              <a:t>(</a:t>
            </a:r>
            <a:r>
              <a:rPr kumimoji="1" lang="ja-JP" altLang="en-US" sz="1200" b="1" dirty="0">
                <a:solidFill>
                  <a:prstClr val="black"/>
                </a:solidFill>
              </a:rPr>
              <a:t>分散データ連携</a:t>
            </a:r>
            <a:r>
              <a:rPr kumimoji="1" lang="ja-JP" altLang="en-US" sz="1200" dirty="0">
                <a:solidFill>
                  <a:prstClr val="black"/>
                </a:solidFill>
              </a:rPr>
              <a:t>・</a:t>
            </a:r>
            <a:r>
              <a:rPr kumimoji="1" lang="ja-JP" altLang="en-US" sz="1200" b="1" dirty="0">
                <a:solidFill>
                  <a:prstClr val="black"/>
                </a:solidFill>
              </a:rPr>
              <a:t>同意管理</a:t>
            </a:r>
            <a:r>
              <a:rPr kumimoji="1" lang="ja-JP" altLang="en-US" sz="1200" dirty="0">
                <a:solidFill>
                  <a:prstClr val="black"/>
                </a:solidFill>
              </a:rPr>
              <a:t>・アクセス制御</a:t>
            </a:r>
            <a:r>
              <a:rPr kumimoji="1" lang="en-US" altLang="ja-JP" sz="1200" dirty="0">
                <a:solidFill>
                  <a:prstClr val="black"/>
                </a:solidFill>
              </a:rPr>
              <a:t>)</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35" name="フローチャート: 磁気ディスク 34">
            <a:extLst>
              <a:ext uri="{FF2B5EF4-FFF2-40B4-BE49-F238E27FC236}">
                <a16:creationId xmlns:a16="http://schemas.microsoft.com/office/drawing/2014/main" id="{FBC66994-B749-8862-3BD0-361357939FF2}"/>
              </a:ext>
            </a:extLst>
          </p:cNvPr>
          <p:cNvSpPr/>
          <p:nvPr/>
        </p:nvSpPr>
        <p:spPr bwMode="gray">
          <a:xfrm>
            <a:off x="4304549" y="4914181"/>
            <a:ext cx="914400" cy="612648"/>
          </a:xfrm>
          <a:prstGeom prst="flowChartMagneticDisk">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DB</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pic>
        <p:nvPicPr>
          <p:cNvPr id="36" name="グラフィックス 35" descr="ユーザー 枠線">
            <a:extLst>
              <a:ext uri="{FF2B5EF4-FFF2-40B4-BE49-F238E27FC236}">
                <a16:creationId xmlns:a16="http://schemas.microsoft.com/office/drawing/2014/main" id="{62FBB47C-1FB0-F7CA-4946-0A30C4E0D4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962" y="1960791"/>
            <a:ext cx="546932" cy="546932"/>
          </a:xfrm>
          <a:prstGeom prst="rect">
            <a:avLst/>
          </a:prstGeom>
        </p:spPr>
      </p:pic>
      <p:pic>
        <p:nvPicPr>
          <p:cNvPr id="37" name="グラフィックス 36" descr="ユーザー 枠線">
            <a:extLst>
              <a:ext uri="{FF2B5EF4-FFF2-40B4-BE49-F238E27FC236}">
                <a16:creationId xmlns:a16="http://schemas.microsoft.com/office/drawing/2014/main" id="{EE005196-8C25-9D81-F670-8DF43865CD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4473" y="1960791"/>
            <a:ext cx="546932" cy="546932"/>
          </a:xfrm>
          <a:prstGeom prst="rect">
            <a:avLst/>
          </a:prstGeom>
        </p:spPr>
      </p:pic>
      <p:pic>
        <p:nvPicPr>
          <p:cNvPr id="38" name="グラフィックス 37" descr="ユーザー 枠線">
            <a:extLst>
              <a:ext uri="{FF2B5EF4-FFF2-40B4-BE49-F238E27FC236}">
                <a16:creationId xmlns:a16="http://schemas.microsoft.com/office/drawing/2014/main" id="{22595533-B87B-8DD4-7204-D4FF58F58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8118" y="1960791"/>
            <a:ext cx="546932" cy="546932"/>
          </a:xfrm>
          <a:prstGeom prst="rect">
            <a:avLst/>
          </a:prstGeom>
        </p:spPr>
      </p:pic>
      <p:pic>
        <p:nvPicPr>
          <p:cNvPr id="39" name="グラフィックス 38" descr="ユーザー 枠線">
            <a:extLst>
              <a:ext uri="{FF2B5EF4-FFF2-40B4-BE49-F238E27FC236}">
                <a16:creationId xmlns:a16="http://schemas.microsoft.com/office/drawing/2014/main" id="{8565F154-7B39-0083-3473-BE2D74D3B8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4999" y="1960791"/>
            <a:ext cx="546932" cy="546932"/>
          </a:xfrm>
          <a:prstGeom prst="rect">
            <a:avLst/>
          </a:prstGeom>
        </p:spPr>
      </p:pic>
      <p:pic>
        <p:nvPicPr>
          <p:cNvPr id="41" name="グラフィックス 40" descr="ユーザー 枠線">
            <a:extLst>
              <a:ext uri="{FF2B5EF4-FFF2-40B4-BE49-F238E27FC236}">
                <a16:creationId xmlns:a16="http://schemas.microsoft.com/office/drawing/2014/main" id="{0A496D21-CCFA-F7EC-2F13-78EA193711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2985" y="1960791"/>
            <a:ext cx="546932" cy="546932"/>
          </a:xfrm>
          <a:prstGeom prst="rect">
            <a:avLst/>
          </a:prstGeom>
        </p:spPr>
      </p:pic>
      <p:sp>
        <p:nvSpPr>
          <p:cNvPr id="42" name="正方形/長方形 41">
            <a:extLst>
              <a:ext uri="{FF2B5EF4-FFF2-40B4-BE49-F238E27FC236}">
                <a16:creationId xmlns:a16="http://schemas.microsoft.com/office/drawing/2014/main" id="{D58D76B5-C220-27B8-C667-20AE29B1E1F6}"/>
              </a:ext>
            </a:extLst>
          </p:cNvPr>
          <p:cNvSpPr/>
          <p:nvPr/>
        </p:nvSpPr>
        <p:spPr bwMode="gray">
          <a:xfrm>
            <a:off x="6655434" y="3984312"/>
            <a:ext cx="1538245" cy="777667"/>
          </a:xfrm>
          <a:prstGeom prst="rect">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API</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サーバ</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dirty="0">
                <a:solidFill>
                  <a:prstClr val="black"/>
                </a:solidFill>
              </a:rPr>
              <a:t>(</a:t>
            </a:r>
            <a:r>
              <a:rPr kumimoji="1" lang="ja-JP" altLang="en-US" sz="1200" b="1" dirty="0">
                <a:solidFill>
                  <a:prstClr val="black"/>
                </a:solidFill>
              </a:rPr>
              <a:t>分散データ連携</a:t>
            </a:r>
            <a:r>
              <a:rPr kumimoji="1" lang="ja-JP" altLang="en-US" sz="1200" dirty="0">
                <a:solidFill>
                  <a:prstClr val="black"/>
                </a:solidFill>
              </a:rPr>
              <a:t>・</a:t>
            </a:r>
            <a:r>
              <a:rPr kumimoji="1" lang="ja-JP" altLang="en-US" sz="1200" b="1" dirty="0">
                <a:solidFill>
                  <a:prstClr val="black"/>
                </a:solidFill>
              </a:rPr>
              <a:t>同意管理</a:t>
            </a:r>
            <a:r>
              <a:rPr kumimoji="1" lang="ja-JP" altLang="en-US" sz="1200" dirty="0">
                <a:solidFill>
                  <a:prstClr val="black"/>
                </a:solidFill>
              </a:rPr>
              <a:t>・アクセス制御</a:t>
            </a:r>
            <a:r>
              <a:rPr kumimoji="1" lang="en-US" altLang="ja-JP" sz="1200" dirty="0">
                <a:solidFill>
                  <a:prstClr val="black"/>
                </a:solidFill>
              </a:rPr>
              <a:t>)</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3" name="フローチャート: 磁気ディスク 42">
            <a:extLst>
              <a:ext uri="{FF2B5EF4-FFF2-40B4-BE49-F238E27FC236}">
                <a16:creationId xmlns:a16="http://schemas.microsoft.com/office/drawing/2014/main" id="{6B478E42-C5A9-B2CA-30CE-BD1265303DA9}"/>
              </a:ext>
            </a:extLst>
          </p:cNvPr>
          <p:cNvSpPr/>
          <p:nvPr/>
        </p:nvSpPr>
        <p:spPr bwMode="gray">
          <a:xfrm>
            <a:off x="6967356" y="4914181"/>
            <a:ext cx="914400" cy="612648"/>
          </a:xfrm>
          <a:prstGeom prst="flowChartMagneticDisk">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DB</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pic>
        <p:nvPicPr>
          <p:cNvPr id="44" name="グラフィックス 43" descr="ユーザー 枠線">
            <a:extLst>
              <a:ext uri="{FF2B5EF4-FFF2-40B4-BE49-F238E27FC236}">
                <a16:creationId xmlns:a16="http://schemas.microsoft.com/office/drawing/2014/main" id="{89E3E1FD-D447-4D99-B63F-8A203594C7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9636" y="1960791"/>
            <a:ext cx="546932" cy="546932"/>
          </a:xfrm>
          <a:prstGeom prst="rect">
            <a:avLst/>
          </a:prstGeom>
        </p:spPr>
      </p:pic>
      <p:sp>
        <p:nvSpPr>
          <p:cNvPr id="45" name="正方形/長方形 44">
            <a:extLst>
              <a:ext uri="{FF2B5EF4-FFF2-40B4-BE49-F238E27FC236}">
                <a16:creationId xmlns:a16="http://schemas.microsoft.com/office/drawing/2014/main" id="{45D67E7D-7D2C-6B3D-F19C-6612A18475FA}"/>
              </a:ext>
            </a:extLst>
          </p:cNvPr>
          <p:cNvSpPr/>
          <p:nvPr/>
        </p:nvSpPr>
        <p:spPr bwMode="gray">
          <a:xfrm>
            <a:off x="1303325" y="1431922"/>
            <a:ext cx="1730432" cy="777667"/>
          </a:xfrm>
          <a:prstGeom prst="rect">
            <a:avLst/>
          </a:prstGeom>
          <a:noFill/>
          <a:ln w="3175">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データ提供者、データ管理者、トラストアンカー</a:t>
            </a:r>
          </a:p>
        </p:txBody>
      </p:sp>
      <p:sp>
        <p:nvSpPr>
          <p:cNvPr id="47" name="正方形/長方形 46">
            <a:extLst>
              <a:ext uri="{FF2B5EF4-FFF2-40B4-BE49-F238E27FC236}">
                <a16:creationId xmlns:a16="http://schemas.microsoft.com/office/drawing/2014/main" id="{A5269EAF-6847-1775-D78C-E17D8E9F9368}"/>
              </a:ext>
            </a:extLst>
          </p:cNvPr>
          <p:cNvSpPr/>
          <p:nvPr/>
        </p:nvSpPr>
        <p:spPr bwMode="gray">
          <a:xfrm>
            <a:off x="3963323" y="1431922"/>
            <a:ext cx="1636521" cy="777667"/>
          </a:xfrm>
          <a:prstGeom prst="rect">
            <a:avLst/>
          </a:prstGeom>
          <a:noFill/>
          <a:ln w="3175">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マッチング仲介者</a:t>
            </a:r>
          </a:p>
        </p:txBody>
      </p:sp>
      <p:sp>
        <p:nvSpPr>
          <p:cNvPr id="48" name="正方形/長方形 47">
            <a:extLst>
              <a:ext uri="{FF2B5EF4-FFF2-40B4-BE49-F238E27FC236}">
                <a16:creationId xmlns:a16="http://schemas.microsoft.com/office/drawing/2014/main" id="{EE912F00-86CE-DD5C-FDF9-3E588DE98C17}"/>
              </a:ext>
            </a:extLst>
          </p:cNvPr>
          <p:cNvSpPr/>
          <p:nvPr/>
        </p:nvSpPr>
        <p:spPr bwMode="gray">
          <a:xfrm>
            <a:off x="6507581" y="1431922"/>
            <a:ext cx="1636521" cy="777667"/>
          </a:xfrm>
          <a:prstGeom prst="rect">
            <a:avLst/>
          </a:prstGeom>
          <a:noFill/>
          <a:ln w="3175">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データ受取者</a:t>
            </a:r>
          </a:p>
        </p:txBody>
      </p:sp>
      <p:sp>
        <p:nvSpPr>
          <p:cNvPr id="49" name="正方形/長方形 48">
            <a:extLst>
              <a:ext uri="{FF2B5EF4-FFF2-40B4-BE49-F238E27FC236}">
                <a16:creationId xmlns:a16="http://schemas.microsoft.com/office/drawing/2014/main" id="{983A76B1-0A39-C850-05B7-7AADD2A72779}"/>
              </a:ext>
            </a:extLst>
          </p:cNvPr>
          <p:cNvSpPr/>
          <p:nvPr/>
        </p:nvSpPr>
        <p:spPr bwMode="gray">
          <a:xfrm>
            <a:off x="7741777" y="1431922"/>
            <a:ext cx="1636521" cy="777667"/>
          </a:xfrm>
          <a:prstGeom prst="rect">
            <a:avLst/>
          </a:prstGeom>
          <a:noFill/>
          <a:ln w="3175">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運用管理者</a:t>
            </a:r>
          </a:p>
        </p:txBody>
      </p:sp>
      <p:sp>
        <p:nvSpPr>
          <p:cNvPr id="51" name="テキスト ボックス 50">
            <a:extLst>
              <a:ext uri="{FF2B5EF4-FFF2-40B4-BE49-F238E27FC236}">
                <a16:creationId xmlns:a16="http://schemas.microsoft.com/office/drawing/2014/main" id="{E75AFA4B-A336-0C54-0E3C-41F3EF9A3DF3}"/>
              </a:ext>
            </a:extLst>
          </p:cNvPr>
          <p:cNvSpPr txBox="1"/>
          <p:nvPr/>
        </p:nvSpPr>
        <p:spPr bwMode="gray">
          <a:xfrm>
            <a:off x="507599" y="904699"/>
            <a:ext cx="7973671" cy="584775"/>
          </a:xfrm>
          <a:prstGeom prst="rect">
            <a:avLst/>
          </a:prstGeom>
          <a:noFill/>
        </p:spPr>
        <p:txBody>
          <a:bodyPr wrap="square">
            <a:spAutoFit/>
          </a:bodyPr>
          <a:lstStyle/>
          <a:p>
            <a:r>
              <a:rPr lang="ja-JP" altLang="en-US" sz="1600" dirty="0"/>
              <a:t>同意管理でデータ主体によるコントロールを担保、</a:t>
            </a:r>
            <a:r>
              <a:rPr lang="en-US" altLang="ja-JP" sz="1600" dirty="0"/>
              <a:t>Web API</a:t>
            </a:r>
            <a:r>
              <a:rPr lang="ja-JP" altLang="en-US" sz="1600" dirty="0"/>
              <a:t>・分散データ連携で継続性、柔軟性、相互運用性、更改容易性を担保する。</a:t>
            </a:r>
          </a:p>
        </p:txBody>
      </p:sp>
      <p:sp>
        <p:nvSpPr>
          <p:cNvPr id="52" name="吹き出し: 四角形 51">
            <a:extLst>
              <a:ext uri="{FF2B5EF4-FFF2-40B4-BE49-F238E27FC236}">
                <a16:creationId xmlns:a16="http://schemas.microsoft.com/office/drawing/2014/main" id="{104574E7-BA03-FA41-D151-3CB97586B05F}"/>
              </a:ext>
            </a:extLst>
          </p:cNvPr>
          <p:cNvSpPr/>
          <p:nvPr/>
        </p:nvSpPr>
        <p:spPr bwMode="gray">
          <a:xfrm>
            <a:off x="447543" y="4892309"/>
            <a:ext cx="1073290" cy="612648"/>
          </a:xfrm>
          <a:prstGeom prst="wedgeRectCallout">
            <a:avLst>
              <a:gd name="adj1" fmla="val 72839"/>
              <a:gd name="adj2" fmla="val 13872"/>
            </a:avLst>
          </a:prstGeom>
          <a:ln w="12700">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indent="0"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・スキルカタログ</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・スキルマップ</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p>
            <a:pPr marL="0" marR="0" indent="0"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dirty="0">
                <a:solidFill>
                  <a:prstClr val="black"/>
                </a:solidFill>
              </a:rPr>
              <a:t>・マッチングデータ</a:t>
            </a: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四角形: 角を丸くする 52">
            <a:extLst>
              <a:ext uri="{FF2B5EF4-FFF2-40B4-BE49-F238E27FC236}">
                <a16:creationId xmlns:a16="http://schemas.microsoft.com/office/drawing/2014/main" id="{E59AA7D2-9C45-533E-7E87-D4C0E5043ECB}"/>
              </a:ext>
            </a:extLst>
          </p:cNvPr>
          <p:cNvSpPr/>
          <p:nvPr/>
        </p:nvSpPr>
        <p:spPr bwMode="gray">
          <a:xfrm>
            <a:off x="834746" y="3217578"/>
            <a:ext cx="8236771" cy="458792"/>
          </a:xfrm>
          <a:prstGeom prst="roundRect">
            <a:avLst/>
          </a:prstGeom>
          <a:noFill/>
          <a:ln w="28575" algn="ctr">
            <a:solidFill>
              <a:srgbClr val="FF0000"/>
            </a:solidFill>
            <a:prstDash val="sysDash"/>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四角形: 角を丸くする 54">
            <a:extLst>
              <a:ext uri="{FF2B5EF4-FFF2-40B4-BE49-F238E27FC236}">
                <a16:creationId xmlns:a16="http://schemas.microsoft.com/office/drawing/2014/main" id="{8F075DE8-6323-87D4-8000-8073AFF3A217}"/>
              </a:ext>
            </a:extLst>
          </p:cNvPr>
          <p:cNvSpPr/>
          <p:nvPr/>
        </p:nvSpPr>
        <p:spPr bwMode="gray">
          <a:xfrm>
            <a:off x="383334" y="3922625"/>
            <a:ext cx="8688183" cy="1778264"/>
          </a:xfrm>
          <a:prstGeom prst="roundRect">
            <a:avLst>
              <a:gd name="adj" fmla="val 5319"/>
            </a:avLst>
          </a:prstGeom>
          <a:noFill/>
          <a:ln w="28575" algn="ctr">
            <a:solidFill>
              <a:srgbClr val="FF0000"/>
            </a:solidFill>
            <a:prstDash val="sysDash"/>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56" name="矢印: 右 55">
            <a:extLst>
              <a:ext uri="{FF2B5EF4-FFF2-40B4-BE49-F238E27FC236}">
                <a16:creationId xmlns:a16="http://schemas.microsoft.com/office/drawing/2014/main" id="{CBF40E33-D3EF-E0D5-135C-53FE719E9FC7}"/>
              </a:ext>
            </a:extLst>
          </p:cNvPr>
          <p:cNvSpPr/>
          <p:nvPr/>
        </p:nvSpPr>
        <p:spPr bwMode="gray">
          <a:xfrm>
            <a:off x="5664296" y="3968558"/>
            <a:ext cx="907442" cy="809173"/>
          </a:xfrm>
          <a:prstGeom prst="rightArrow">
            <a:avLst>
              <a:gd name="adj1" fmla="val 63951"/>
              <a:gd name="adj2" fmla="val 29073"/>
            </a:avLst>
          </a:prstGeom>
          <a:ln w="3175">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36000" tIns="0" rIns="0" bIns="0" numCol="1" spcCol="0" rtlCol="0" fromWordArt="0" anchor="ctr" anchorCtr="0" forceAA="0" compatLnSpc="1">
            <a:prstTxWarp prst="textNoShape">
              <a:avLst/>
            </a:prstTxWarp>
            <a:noAutofit/>
          </a:bodyPr>
          <a:lstStyle/>
          <a:p>
            <a:pPr algn="ctr" defTabSz="990564" fontAlgn="auto">
              <a:spcBef>
                <a:spcPts val="0"/>
              </a:spcBef>
              <a:spcAft>
                <a:spcPts val="0"/>
              </a:spcAft>
              <a:buSzPct val="100000"/>
            </a:pPr>
            <a:r>
              <a:rPr kumimoji="1" lang="ja-JP" altLang="en-US" sz="1200" b="1" dirty="0">
                <a:solidFill>
                  <a:srgbClr val="FF0000"/>
                </a:solidFill>
              </a:rPr>
              <a:t>同意データ</a:t>
            </a:r>
            <a:endParaRPr kumimoji="1" lang="en-US" altLang="ja-JP" sz="1200" b="1" dirty="0">
              <a:solidFill>
                <a:srgbClr val="FF0000"/>
              </a:solidFill>
            </a:endParaRPr>
          </a:p>
          <a:p>
            <a:pPr algn="ctr" defTabSz="990564" fontAlgn="auto">
              <a:spcBef>
                <a:spcPts val="0"/>
              </a:spcBef>
              <a:spcAft>
                <a:spcPts val="0"/>
              </a:spcAft>
              <a:buSzPct val="100000"/>
            </a:pPr>
            <a:r>
              <a:rPr kumimoji="1" lang="ja-JP" altLang="en-US" sz="1200" b="1" dirty="0">
                <a:solidFill>
                  <a:srgbClr val="FF0000"/>
                </a:solidFill>
              </a:rPr>
              <a:t>のみ</a:t>
            </a:r>
            <a:r>
              <a:rPr kumimoji="1" lang="ja-JP" altLang="en-US" sz="1200" dirty="0">
                <a:solidFill>
                  <a:prstClr val="black"/>
                </a:solidFill>
              </a:rPr>
              <a:t>流通</a:t>
            </a:r>
          </a:p>
        </p:txBody>
      </p:sp>
      <p:sp>
        <p:nvSpPr>
          <p:cNvPr id="5" name="スライド番号プレースホルダー 4">
            <a:extLst>
              <a:ext uri="{FF2B5EF4-FFF2-40B4-BE49-F238E27FC236}">
                <a16:creationId xmlns:a16="http://schemas.microsoft.com/office/drawing/2014/main" id="{D7A98E22-1E69-0B36-6577-F8932138116B}"/>
              </a:ext>
            </a:extLst>
          </p:cNvPr>
          <p:cNvSpPr>
            <a:spLocks noGrp="1"/>
          </p:cNvSpPr>
          <p:nvPr>
            <p:ph type="sldNum" sz="quarter" idx="13"/>
          </p:nvPr>
        </p:nvSpPr>
        <p:spPr/>
        <p:txBody>
          <a:bodyPr/>
          <a:lstStyle/>
          <a:p>
            <a:fld id="{A3EB1B23-9AF8-425B-BAD7-B9FA00F18833}" type="slidenum">
              <a:rPr lang="ja-JP" altLang="en-US" smtClean="0"/>
              <a:pPr/>
              <a:t>33</a:t>
            </a:fld>
            <a:endParaRPr lang="ja-JP" altLang="en-US"/>
          </a:p>
        </p:txBody>
      </p:sp>
    </p:spTree>
    <p:extLst>
      <p:ext uri="{BB962C8B-B14F-4D97-AF65-F5344CB8AC3E}">
        <p14:creationId xmlns:p14="http://schemas.microsoft.com/office/powerpoint/2010/main" val="10489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C70C735B-1683-91DB-72C2-E06D3744FF97}"/>
              </a:ext>
            </a:extLst>
          </p:cNvPr>
          <p:cNvSpPr>
            <a:spLocks noGrp="1"/>
          </p:cNvSpPr>
          <p:nvPr>
            <p:ph type="title"/>
          </p:nvPr>
        </p:nvSpPr>
        <p:spPr/>
        <p:txBody>
          <a:bodyPr/>
          <a:lstStyle/>
          <a:p>
            <a:r>
              <a:rPr kumimoji="1" lang="en-US" altLang="ja-JP" dirty="0"/>
              <a:t>Verify</a:t>
            </a:r>
            <a:r>
              <a:rPr kumimoji="1" lang="ja-JP" altLang="en-US" dirty="0"/>
              <a:t>できる領域を拡大する仕組み</a:t>
            </a:r>
            <a:br>
              <a:rPr kumimoji="1" lang="en-US" altLang="ja-JP" dirty="0"/>
            </a:br>
            <a:r>
              <a:rPr kumimoji="1" lang="ja-JP" altLang="en-US" dirty="0"/>
              <a:t>　登場主体・要求事項整理</a:t>
            </a:r>
          </a:p>
        </p:txBody>
      </p:sp>
      <p:graphicFrame>
        <p:nvGraphicFramePr>
          <p:cNvPr id="16" name="表 4">
            <a:extLst>
              <a:ext uri="{FF2B5EF4-FFF2-40B4-BE49-F238E27FC236}">
                <a16:creationId xmlns:a16="http://schemas.microsoft.com/office/drawing/2014/main" id="{85A7A083-0BBB-3AB5-9081-564CB425D1AB}"/>
              </a:ext>
            </a:extLst>
          </p:cNvPr>
          <p:cNvGraphicFramePr>
            <a:graphicFrameLocks noGrp="1"/>
          </p:cNvGraphicFramePr>
          <p:nvPr>
            <p:extLst>
              <p:ext uri="{D42A27DB-BD31-4B8C-83A1-F6EECF244321}">
                <p14:modId xmlns:p14="http://schemas.microsoft.com/office/powerpoint/2010/main" val="657597005"/>
              </p:ext>
            </p:extLst>
          </p:nvPr>
        </p:nvGraphicFramePr>
        <p:xfrm>
          <a:off x="417000" y="1105161"/>
          <a:ext cx="9002207" cy="5201343"/>
        </p:xfrm>
        <a:graphic>
          <a:graphicData uri="http://schemas.openxmlformats.org/drawingml/2006/table">
            <a:tbl>
              <a:tblPr firstRow="1" bandRow="1">
                <a:tableStyleId>{073A0DAA-6AF3-43AB-8588-CEC1D06C72B9}</a:tableStyleId>
              </a:tblPr>
              <a:tblGrid>
                <a:gridCol w="2035569">
                  <a:extLst>
                    <a:ext uri="{9D8B030D-6E8A-4147-A177-3AD203B41FA5}">
                      <a16:colId xmlns:a16="http://schemas.microsoft.com/office/drawing/2014/main" val="3850919046"/>
                    </a:ext>
                  </a:extLst>
                </a:gridCol>
                <a:gridCol w="3626836">
                  <a:extLst>
                    <a:ext uri="{9D8B030D-6E8A-4147-A177-3AD203B41FA5}">
                      <a16:colId xmlns:a16="http://schemas.microsoft.com/office/drawing/2014/main" val="2177191196"/>
                    </a:ext>
                  </a:extLst>
                </a:gridCol>
                <a:gridCol w="3339802">
                  <a:extLst>
                    <a:ext uri="{9D8B030D-6E8A-4147-A177-3AD203B41FA5}">
                      <a16:colId xmlns:a16="http://schemas.microsoft.com/office/drawing/2014/main" val="1905740721"/>
                    </a:ext>
                  </a:extLst>
                </a:gridCol>
              </a:tblGrid>
              <a:tr h="185541">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prstClr val="white"/>
                          </a:solidFill>
                          <a:effectLst/>
                          <a:uLnTx/>
                          <a:uFillTx/>
                          <a:latin typeface="+mn-lt"/>
                          <a:ea typeface="+mn-ea"/>
                          <a:cs typeface="Arial" charset="0"/>
                        </a:rPr>
                        <a:t>ステークホルダー</a:t>
                      </a:r>
                    </a:p>
                  </a:txBody>
                  <a:tcP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a:ln>
                            <a:noFill/>
                          </a:ln>
                          <a:solidFill>
                            <a:prstClr val="white"/>
                          </a:solidFill>
                          <a:effectLst/>
                          <a:uLnTx/>
                          <a:uFillTx/>
                          <a:latin typeface="+mn-lt"/>
                          <a:ea typeface="+mn-ea"/>
                          <a:cs typeface="Arial" charset="0"/>
                        </a:rPr>
                        <a:t>役割</a:t>
                      </a:r>
                    </a:p>
                  </a:txBody>
                  <a:tcP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prstClr val="white"/>
                          </a:solidFill>
                          <a:effectLst/>
                          <a:uLnTx/>
                          <a:uFillTx/>
                          <a:latin typeface="+mn-lt"/>
                          <a:ea typeface="+mn-ea"/>
                          <a:cs typeface="Arial" charset="0"/>
                        </a:rPr>
                        <a:t>実証事業において設定した要求事項</a:t>
                      </a:r>
                    </a:p>
                  </a:txBody>
                  <a:tcPr>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555044689"/>
                  </a:ext>
                </a:extLst>
              </a:tr>
              <a:tr h="1094692">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技術職員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プロジェクトに参画する際にスキル（特に定性的な）を証明するため、「現職大学」から自学構成員であり、スキルを保有することの証明を発行してもらい、プロジェクト先へ提出する。</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自らの属性情報の開示範囲やアクセスをコントロールする。</a:t>
                      </a:r>
                      <a:endParaRPr kumimoji="1" lang="en-US" altLang="ja-JP" sz="1400" b="0" i="0" u="none" strike="noStrike" kern="1200" cap="none" spc="0" normalizeH="0" baseline="0" noProof="0" dirty="0">
                        <a:ln>
                          <a:noFill/>
                        </a:ln>
                        <a:solidFill>
                          <a:schemeClr val="tx1"/>
                        </a:solidFill>
                        <a:effectLst/>
                        <a:uLnTx/>
                        <a:uFillTx/>
                        <a:latin typeface="+mn-lt"/>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提供した属性情報が合意した範囲（期間、提供先）において取り扱われているかを追跡できるようにする。</a:t>
                      </a:r>
                      <a:endParaRPr kumimoji="1" lang="en-US" altLang="ja-JP" sz="1400" b="0" i="0" u="none" strike="noStrike" kern="1200" cap="none" spc="0" normalizeH="0" baseline="0" noProof="0" dirty="0">
                        <a:ln>
                          <a:noFill/>
                        </a:ln>
                        <a:solidFill>
                          <a:schemeClr val="tx1"/>
                        </a:solidFill>
                        <a:effectLst/>
                        <a:uLnTx/>
                        <a:uFillTx/>
                        <a:latin typeface="+mn-lt"/>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1" lang="en-US" altLang="ja-JP" sz="1400" b="0" i="0" u="none" strike="noStrike" kern="1200" cap="none" spc="0" normalizeH="0" baseline="0" noProof="0" dirty="0">
                        <a:ln>
                          <a:noFill/>
                        </a:ln>
                        <a:solidFill>
                          <a:schemeClr val="tx1"/>
                        </a:solidFill>
                        <a:effectLst/>
                        <a:uLnTx/>
                        <a:uFillTx/>
                        <a:latin typeface="+mn-lt"/>
                        <a:ea typeface="+mn-ea"/>
                        <a:cs typeface="Arial" charset="0"/>
                      </a:endParaRP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定量的に証明することが困難なスキルや経験等を、信頼できる他者に証明してもらう。</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91173196"/>
                  </a:ext>
                </a:extLst>
              </a:tr>
              <a:tr h="690303">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現職大学</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自学に属する「技術職員」のスキルを収集し、プロジェクト先とのマッチングを行ったり、登録されたスキル情報の証明</a:t>
                      </a:r>
                      <a:r>
                        <a:rPr kumimoji="1" lang="en-US" altLang="ja-JP" sz="1400" b="0" i="0" u="none" strike="noStrike" kern="1200" cap="none" spc="0" normalizeH="0" baseline="0" noProof="0">
                          <a:ln>
                            <a:noFill/>
                          </a:ln>
                          <a:solidFill>
                            <a:schemeClr val="tx1"/>
                          </a:solidFill>
                          <a:effectLst/>
                          <a:uLnTx/>
                          <a:uFillTx/>
                          <a:latin typeface="+mn-lt"/>
                          <a:ea typeface="+mn-ea"/>
                          <a:cs typeface="Arial" charset="0"/>
                        </a:rPr>
                        <a:t>/</a:t>
                      </a: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保証を行う。</a:t>
                      </a:r>
                      <a:endParaRPr kumimoji="1" lang="ja-JP" altLang="en-US" sz="1400" b="0" i="0" u="none" strike="noStrike" kern="1200" cap="none" spc="0" normalizeH="0" baseline="0" noProof="0" dirty="0">
                        <a:ln>
                          <a:noFill/>
                        </a:ln>
                        <a:solidFill>
                          <a:schemeClr val="tx1"/>
                        </a:solidFill>
                        <a:effectLst/>
                        <a:uLnTx/>
                        <a:uFillTx/>
                        <a:latin typeface="+mn-lt"/>
                        <a:ea typeface="+mn-ea"/>
                        <a:cs typeface="Arial"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証明が困難な具体的なスキルや経験等を信頼できる他者に証明させることで、プロジェクト先に対して正確に技術職員の情報を連携させる。</a:t>
                      </a:r>
                      <a:endParaRPr kumimoji="1" lang="en-US" altLang="ja-JP" sz="1400" b="0" i="0" u="none" strike="noStrike" kern="1200" cap="none" spc="0" normalizeH="0" baseline="0" noProof="0" dirty="0">
                        <a:ln>
                          <a:noFill/>
                        </a:ln>
                        <a:solidFill>
                          <a:schemeClr val="tx1"/>
                        </a:solidFill>
                        <a:effectLst/>
                        <a:uLnTx/>
                        <a:uFillTx/>
                        <a:latin typeface="+mn-lt"/>
                        <a:ea typeface="+mn-ea"/>
                        <a:cs typeface="Arial"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87748130"/>
                  </a:ext>
                </a:extLst>
              </a:tr>
              <a:tr h="690303">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プロジェクト先大学</a:t>
                      </a:r>
                      <a:endParaRPr kumimoji="1" lang="ja-JP" altLang="en-US" sz="1400" b="0" i="0" u="none" strike="noStrike" kern="1200" cap="none" spc="0" normalizeH="0" baseline="0" noProof="0" dirty="0">
                        <a:ln>
                          <a:noFill/>
                        </a:ln>
                        <a:solidFill>
                          <a:schemeClr val="tx1"/>
                        </a:solidFill>
                        <a:effectLst/>
                        <a:uLnTx/>
                        <a:uFillTx/>
                        <a:latin typeface="+mn-lt"/>
                        <a:ea typeface="+mn-ea"/>
                        <a:cs typeface="Arial"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プロジェクトを行いたい分野や研究シーズ、求められるスキル設定等の情報を公開する。</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属性情報の発行元を署名した電子証明書化を発行し、提示情報の改ざん有無、信憑性の確認を可能とする。</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7258607"/>
                  </a:ext>
                </a:extLst>
              </a:tr>
              <a:tr h="690303">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プロジェクト先企業</a:t>
                      </a:r>
                      <a:r>
                        <a:rPr kumimoji="1" lang="en-US" altLang="ja-JP" sz="1400" b="0" i="0" u="none" strike="noStrike" kern="1200" cap="none" spc="0" normalizeH="0" baseline="0" noProof="0">
                          <a:ln>
                            <a:noFill/>
                          </a:ln>
                          <a:solidFill>
                            <a:schemeClr val="tx1"/>
                          </a:solidFill>
                          <a:effectLst/>
                          <a:uLnTx/>
                          <a:uFillTx/>
                          <a:latin typeface="+mn-lt"/>
                          <a:ea typeface="+mn-ea"/>
                          <a:cs typeface="Arial" charset="0"/>
                        </a:rPr>
                        <a:t>/</a:t>
                      </a:r>
                    </a:p>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自治体等の学外団体</a:t>
                      </a:r>
                      <a:endParaRPr kumimoji="1" lang="ja-JP" altLang="en-US" sz="1400" b="0" i="0" u="none" strike="noStrike" kern="1200" cap="none" spc="0" normalizeH="0" baseline="0" noProof="0" dirty="0">
                        <a:ln>
                          <a:noFill/>
                        </a:ln>
                        <a:solidFill>
                          <a:schemeClr val="tx1"/>
                        </a:solidFill>
                        <a:effectLst/>
                        <a:uLnTx/>
                        <a:uFillTx/>
                        <a:latin typeface="+mn-lt"/>
                        <a:ea typeface="+mn-ea"/>
                        <a:cs typeface="Arial"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a:ln>
                            <a:noFill/>
                          </a:ln>
                          <a:solidFill>
                            <a:schemeClr val="tx1"/>
                          </a:solidFill>
                          <a:effectLst/>
                          <a:uLnTx/>
                          <a:uFillTx/>
                          <a:latin typeface="+mn-lt"/>
                          <a:ea typeface="+mn-ea"/>
                          <a:cs typeface="Arial" charset="0"/>
                        </a:rPr>
                        <a:t>プロジェクト先大学と同一</a:t>
                      </a:r>
                      <a:endParaRPr kumimoji="1" lang="ja-JP" altLang="en-US" sz="1400" b="0" i="0" u="none" strike="noStrike" kern="1200" cap="none" spc="0" normalizeH="0" baseline="0" noProof="0" dirty="0">
                        <a:ln>
                          <a:noFill/>
                        </a:ln>
                        <a:solidFill>
                          <a:schemeClr val="tx1"/>
                        </a:solidFill>
                        <a:effectLst/>
                        <a:uLnTx/>
                        <a:uFillTx/>
                        <a:latin typeface="+mn-lt"/>
                        <a:ea typeface="+mn-ea"/>
                        <a:cs typeface="Arial"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プロジェクト先大学と同一</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7747483"/>
                  </a:ext>
                </a:extLst>
              </a:tr>
              <a:tr h="690303">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研究基盤協議会</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技術職員のスキルカタログ及びスキル評価基準を整備する。マッチング仲介及びマッチングシステムの運用管理を行う。</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400" b="0" i="0" u="none" strike="noStrike" kern="1200" cap="none" spc="0" normalizeH="0" baseline="0" noProof="0" dirty="0">
                          <a:ln>
                            <a:noFill/>
                          </a:ln>
                          <a:solidFill>
                            <a:schemeClr val="tx1"/>
                          </a:solidFill>
                          <a:effectLst/>
                          <a:uLnTx/>
                          <a:uFillTx/>
                          <a:latin typeface="+mn-lt"/>
                          <a:ea typeface="+mn-ea"/>
                          <a:cs typeface="Arial" charset="0"/>
                        </a:rPr>
                        <a:t>プロジェクト先大学と同一</a:t>
                      </a:r>
                    </a:p>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1" lang="ja-JP" altLang="en-US" sz="1400" b="0" i="0" u="none" strike="noStrike" kern="1200" cap="none" spc="0" normalizeH="0" baseline="0" noProof="0" dirty="0">
                        <a:ln>
                          <a:noFill/>
                        </a:ln>
                        <a:solidFill>
                          <a:schemeClr val="tx1"/>
                        </a:solidFill>
                        <a:effectLst/>
                        <a:uLnTx/>
                        <a:uFillTx/>
                        <a:latin typeface="+mn-lt"/>
                        <a:ea typeface="+mn-ea"/>
                        <a:cs typeface="Arial"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08917299"/>
                  </a:ext>
                </a:extLst>
              </a:tr>
            </a:tbl>
          </a:graphicData>
        </a:graphic>
      </p:graphicFrame>
      <p:sp>
        <p:nvSpPr>
          <p:cNvPr id="336" name="スライド番号プレースホルダー 335">
            <a:extLst>
              <a:ext uri="{FF2B5EF4-FFF2-40B4-BE49-F238E27FC236}">
                <a16:creationId xmlns:a16="http://schemas.microsoft.com/office/drawing/2014/main" id="{BC766A76-5194-7EB1-875D-F00D8D775BC7}"/>
              </a:ext>
            </a:extLst>
          </p:cNvPr>
          <p:cNvSpPr>
            <a:spLocks noGrp="1"/>
          </p:cNvSpPr>
          <p:nvPr>
            <p:ph type="sldNum" sz="quarter" idx="13"/>
          </p:nvPr>
        </p:nvSpPr>
        <p:spPr/>
        <p:txBody>
          <a:bodyPr/>
          <a:lstStyle/>
          <a:p>
            <a:fld id="{A3EB1B23-9AF8-425B-BAD7-B9FA00F18833}" type="slidenum">
              <a:rPr lang="ja-JP" altLang="en-US" smtClean="0"/>
              <a:pPr/>
              <a:t>4</a:t>
            </a:fld>
            <a:endParaRPr lang="ja-JP" altLang="en-US"/>
          </a:p>
        </p:txBody>
      </p:sp>
    </p:spTree>
    <p:extLst>
      <p:ext uri="{BB962C8B-B14F-4D97-AF65-F5344CB8AC3E}">
        <p14:creationId xmlns:p14="http://schemas.microsoft.com/office/powerpoint/2010/main" val="100166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72790644-54B9-13F5-6AAB-17C88447EF61}"/>
              </a:ext>
            </a:extLst>
          </p:cNvPr>
          <p:cNvSpPr>
            <a:spLocks noGrp="1"/>
          </p:cNvSpPr>
          <p:nvPr>
            <p:ph type="title"/>
          </p:nvPr>
        </p:nvSpPr>
        <p:spPr/>
        <p:txBody>
          <a:bodyPr/>
          <a:lstStyle/>
          <a:p>
            <a:r>
              <a:rPr kumimoji="1" lang="en-US" altLang="ja-JP" dirty="0"/>
              <a:t>Verify</a:t>
            </a:r>
            <a:r>
              <a:rPr kumimoji="1" lang="ja-JP" altLang="en-US" dirty="0"/>
              <a:t>できる領域を拡大する仕組み</a:t>
            </a:r>
            <a:br>
              <a:rPr kumimoji="1" lang="en-US" altLang="ja-JP" dirty="0"/>
            </a:br>
            <a:r>
              <a:rPr kumimoji="1" lang="ja-JP" altLang="en-US" dirty="0"/>
              <a:t>　</a:t>
            </a:r>
            <a:r>
              <a:rPr lang="ja-JP" altLang="en-US" dirty="0"/>
              <a:t>企画・プロトタイプシステムの開発</a:t>
            </a:r>
            <a:r>
              <a:rPr kumimoji="1" lang="ja-JP" altLang="en-US" dirty="0"/>
              <a:t>におけるペインの解決方法</a:t>
            </a:r>
          </a:p>
        </p:txBody>
      </p:sp>
      <p:graphicFrame>
        <p:nvGraphicFramePr>
          <p:cNvPr id="89" name="表 89">
            <a:extLst>
              <a:ext uri="{FF2B5EF4-FFF2-40B4-BE49-F238E27FC236}">
                <a16:creationId xmlns:a16="http://schemas.microsoft.com/office/drawing/2014/main" id="{A09D2F8C-3448-5963-102E-27076BBBAEE4}"/>
              </a:ext>
            </a:extLst>
          </p:cNvPr>
          <p:cNvGraphicFramePr>
            <a:graphicFrameLocks noGrp="1"/>
          </p:cNvGraphicFramePr>
          <p:nvPr/>
        </p:nvGraphicFramePr>
        <p:xfrm>
          <a:off x="415925" y="4409409"/>
          <a:ext cx="9072000" cy="2011680"/>
        </p:xfrm>
        <a:graphic>
          <a:graphicData uri="http://schemas.openxmlformats.org/drawingml/2006/table">
            <a:tbl>
              <a:tblPr firstRow="1" bandRow="1">
                <a:tableStyleId>{5940675A-B579-460E-94D1-54222C63F5DA}</a:tableStyleId>
              </a:tblPr>
              <a:tblGrid>
                <a:gridCol w="2850977">
                  <a:extLst>
                    <a:ext uri="{9D8B030D-6E8A-4147-A177-3AD203B41FA5}">
                      <a16:colId xmlns:a16="http://schemas.microsoft.com/office/drawing/2014/main" val="231946936"/>
                    </a:ext>
                  </a:extLst>
                </a:gridCol>
                <a:gridCol w="2028305">
                  <a:extLst>
                    <a:ext uri="{9D8B030D-6E8A-4147-A177-3AD203B41FA5}">
                      <a16:colId xmlns:a16="http://schemas.microsoft.com/office/drawing/2014/main" val="3110728462"/>
                    </a:ext>
                  </a:extLst>
                </a:gridCol>
                <a:gridCol w="1924718">
                  <a:extLst>
                    <a:ext uri="{9D8B030D-6E8A-4147-A177-3AD203B41FA5}">
                      <a16:colId xmlns:a16="http://schemas.microsoft.com/office/drawing/2014/main" val="3671404990"/>
                    </a:ext>
                  </a:extLst>
                </a:gridCol>
                <a:gridCol w="2268000">
                  <a:extLst>
                    <a:ext uri="{9D8B030D-6E8A-4147-A177-3AD203B41FA5}">
                      <a16:colId xmlns:a16="http://schemas.microsoft.com/office/drawing/2014/main" val="366385969"/>
                    </a:ext>
                  </a:extLst>
                </a:gridCol>
              </a:tblGrid>
              <a:tr h="143339">
                <a:tc>
                  <a:txBody>
                    <a:bodyPr/>
                    <a:lstStyle/>
                    <a:p>
                      <a:r>
                        <a:rPr kumimoji="1" lang="ja-JP" altLang="en-US" sz="1200" dirty="0">
                          <a:solidFill>
                            <a:schemeClr val="bg1"/>
                          </a:solidFill>
                        </a:rPr>
                        <a:t>ペイン</a:t>
                      </a:r>
                      <a:endParaRPr kumimoji="1" lang="ja-JP" altLang="en-US" sz="1200" dirty="0">
                        <a:solidFill>
                          <a:schemeClr val="bg1"/>
                        </a:solidFill>
                        <a:latin typeface="Meiryo UI 本文"/>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r>
                        <a:rPr kumimoji="1" lang="ja-JP" altLang="en-US" sz="1200" dirty="0">
                          <a:solidFill>
                            <a:schemeClr val="bg1"/>
                          </a:solidFill>
                        </a:rPr>
                        <a:t>ペインの解決方法</a:t>
                      </a:r>
                      <a:r>
                        <a:rPr kumimoji="1" lang="en-US" altLang="ja-JP" sz="1200" dirty="0">
                          <a:solidFill>
                            <a:schemeClr val="bg1"/>
                          </a:solidFill>
                        </a:rPr>
                        <a:t>(</a:t>
                      </a:r>
                      <a:r>
                        <a:rPr kumimoji="1" lang="ja-JP" altLang="en-US" sz="1200" dirty="0">
                          <a:solidFill>
                            <a:schemeClr val="bg1"/>
                          </a:solidFill>
                        </a:rPr>
                        <a:t>仮説</a:t>
                      </a:r>
                      <a:r>
                        <a:rPr kumimoji="1" lang="en-US" altLang="ja-JP" sz="1200" dirty="0">
                          <a:solidFill>
                            <a:schemeClr val="bg1"/>
                          </a:solidFill>
                        </a:rPr>
                        <a:t>)</a:t>
                      </a:r>
                      <a:endParaRPr kumimoji="1" lang="en-US" altLang="ja-JP" sz="1200" dirty="0">
                        <a:solidFill>
                          <a:schemeClr val="bg1"/>
                        </a:solidFill>
                        <a:latin typeface="Meiryo UI 本文"/>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r>
                        <a:rPr kumimoji="1" lang="ja-JP" altLang="en-US" sz="1200" dirty="0">
                          <a:solidFill>
                            <a:schemeClr val="bg1"/>
                          </a:solidFill>
                        </a:rPr>
                        <a:t>活用する規格・技術</a:t>
                      </a:r>
                      <a:endParaRPr kumimoji="1" lang="ja-JP" altLang="en-US" sz="1200" dirty="0">
                        <a:solidFill>
                          <a:schemeClr val="bg1"/>
                        </a:solidFill>
                        <a:latin typeface="Meiryo UI 本文"/>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r>
                        <a:rPr kumimoji="1" lang="ja-JP" altLang="en-US" sz="1200" dirty="0">
                          <a:solidFill>
                            <a:schemeClr val="bg1"/>
                          </a:solidFill>
                        </a:rPr>
                        <a:t>技術選定理由</a:t>
                      </a:r>
                      <a:r>
                        <a:rPr kumimoji="1" lang="en-US" altLang="ja-JP" sz="1200" dirty="0">
                          <a:solidFill>
                            <a:schemeClr val="bg1"/>
                          </a:solidFill>
                        </a:rPr>
                        <a:t>(</a:t>
                      </a:r>
                      <a:r>
                        <a:rPr kumimoji="1" lang="ja-JP" altLang="en-US" sz="1200" dirty="0">
                          <a:solidFill>
                            <a:schemeClr val="bg1"/>
                          </a:solidFill>
                        </a:rPr>
                        <a:t>仮説</a:t>
                      </a:r>
                      <a:r>
                        <a:rPr kumimoji="1" lang="en-US" altLang="ja-JP" sz="1200" dirty="0">
                          <a:solidFill>
                            <a:schemeClr val="bg1"/>
                          </a:solidFill>
                        </a:rPr>
                        <a:t>)</a:t>
                      </a:r>
                      <a:endParaRPr kumimoji="1" lang="ja-JP" altLang="en-US" sz="1200" dirty="0">
                        <a:solidFill>
                          <a:schemeClr val="bg1"/>
                        </a:solidFill>
                        <a:latin typeface="Meiryo UI 本文"/>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88892432"/>
                  </a:ext>
                </a:extLst>
              </a:tr>
              <a:tr h="0">
                <a:tc>
                  <a:txBody>
                    <a:bodyPr/>
                    <a:lstStyle/>
                    <a:p>
                      <a:r>
                        <a:rPr kumimoji="1" lang="ja-JP" altLang="en-US" sz="1200" dirty="0">
                          <a:latin typeface="Meiryo UI 本文"/>
                        </a:rPr>
                        <a:t>スキル・資格・実績情報を誰が確認したか分からない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電子的に確認する仕組みを提供する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電子署名</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誰が確認した情報か電子的に確認できるため</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26360072"/>
                  </a:ext>
                </a:extLst>
              </a:tr>
              <a:tr h="0">
                <a:tc>
                  <a:txBody>
                    <a:bodyPr/>
                    <a:lstStyle/>
                    <a:p>
                      <a:r>
                        <a:rPr kumimoji="1" lang="ja-JP" altLang="en-US" sz="1200" dirty="0">
                          <a:latin typeface="Meiryo UI 本文"/>
                        </a:rPr>
                        <a:t>スキル・資格・実績情報を誰が認証したか分からない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dirty="0">
                          <a:latin typeface="Meiryo UI 本文"/>
                        </a:rPr>
                        <a:t>電子的に確認する仕組みを提供する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電子証明書</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信頼できる第三者（認証局）が間違いなく本人であることを電子的に証明できるため</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95888999"/>
                  </a:ext>
                </a:extLst>
              </a:tr>
              <a:tr h="0">
                <a:tc>
                  <a:txBody>
                    <a:bodyPr/>
                    <a:lstStyle/>
                    <a:p>
                      <a:r>
                        <a:rPr kumimoji="1" lang="ja-JP" altLang="en-US" sz="1200" dirty="0">
                          <a:latin typeface="Meiryo UI 本文"/>
                        </a:rPr>
                        <a:t>大学・企業等から送られてきた文書が、本当にその組織から送られたものか、また改ざんがないか分からない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dirty="0">
                          <a:latin typeface="Meiryo UI 本文"/>
                        </a:rPr>
                        <a:t>電子的に確認する仕組みを提供する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en-US" altLang="ja-JP" sz="1200" dirty="0">
                          <a:latin typeface="Meiryo UI 本文"/>
                        </a:rPr>
                        <a:t>e</a:t>
                      </a:r>
                      <a:r>
                        <a:rPr kumimoji="1" lang="ja-JP" altLang="en-US" sz="1200" dirty="0">
                          <a:latin typeface="Meiryo UI 本文"/>
                        </a:rPr>
                        <a:t>シール</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200" dirty="0">
                          <a:latin typeface="Meiryo UI 本文"/>
                        </a:rPr>
                        <a:t>データの発信元となる組織の正当性を確認でき、文書が改ざんされていないこと確認できるため</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581383382"/>
                  </a:ext>
                </a:extLst>
              </a:tr>
            </a:tbl>
          </a:graphicData>
        </a:graphic>
      </p:graphicFrame>
      <p:sp>
        <p:nvSpPr>
          <p:cNvPr id="2" name="正方形/長方形 1">
            <a:extLst>
              <a:ext uri="{FF2B5EF4-FFF2-40B4-BE49-F238E27FC236}">
                <a16:creationId xmlns:a16="http://schemas.microsoft.com/office/drawing/2014/main" id="{C69CAF7E-C7BC-8D4D-DA05-0C7969E1040D}"/>
              </a:ext>
            </a:extLst>
          </p:cNvPr>
          <p:cNvSpPr/>
          <p:nvPr/>
        </p:nvSpPr>
        <p:spPr>
          <a:xfrm>
            <a:off x="2006663" y="2202175"/>
            <a:ext cx="1349888"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発行者</a:t>
            </a: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大学</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(Issuer)</a:t>
            </a:r>
            <a:endParaRPr kumimoji="1" lang="en-US" altLang="ja-JP" sz="1100" i="0"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4" name="正方形/長方形 3">
            <a:extLst>
              <a:ext uri="{FF2B5EF4-FFF2-40B4-BE49-F238E27FC236}">
                <a16:creationId xmlns:a16="http://schemas.microsoft.com/office/drawing/2014/main" id="{3AF6466E-0852-7CBA-AAA9-E0E898FF7F74}"/>
              </a:ext>
            </a:extLst>
          </p:cNvPr>
          <p:cNvSpPr/>
          <p:nvPr/>
        </p:nvSpPr>
        <p:spPr>
          <a:xfrm>
            <a:off x="4665788" y="2202175"/>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u="sng" kern="0" dirty="0">
                <a:solidFill>
                  <a:prstClr val="black"/>
                </a:solidFill>
                <a:latin typeface="+mj-lt"/>
                <a:ea typeface="游ゴシック" panose="020B0400000000000000" pitchFamily="50" charset="-128"/>
                <a:cs typeface="+mn-cs"/>
              </a:rPr>
              <a:t>技術職員</a:t>
            </a:r>
            <a:endParaRPr kumimoji="1" lang="en-US" altLang="ja-JP" sz="1100" b="1" u="sng" kern="0" dirty="0">
              <a:solidFill>
                <a:prstClr val="black"/>
              </a:solidFill>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(Holder)</a:t>
            </a:r>
            <a:endParaRPr kumimoji="1" lang="ja-JP" altLang="en-US" sz="110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68F2308F-A6DF-BE06-6124-9941BD7883AE}"/>
              </a:ext>
            </a:extLst>
          </p:cNvPr>
          <p:cNvSpPr/>
          <p:nvPr/>
        </p:nvSpPr>
        <p:spPr>
          <a:xfrm>
            <a:off x="7749381" y="2202175"/>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検証者</a:t>
            </a: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プロジェクト先</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(Verifier)</a:t>
            </a:r>
            <a:endParaRPr kumimoji="1" lang="en-US" altLang="ja-JP"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B094E2EF-B95C-0A57-47D8-AC015B0184C7}"/>
              </a:ext>
            </a:extLst>
          </p:cNvPr>
          <p:cNvSpPr/>
          <p:nvPr/>
        </p:nvSpPr>
        <p:spPr>
          <a:xfrm>
            <a:off x="4394264" y="3510966"/>
            <a:ext cx="2387469" cy="476639"/>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検証可能データレジストリ</a:t>
            </a:r>
            <a: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b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br>
            <a: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Data e-TRUST</a:t>
            </a:r>
            <a:r>
              <a:rPr kumimoji="0"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(Verifiable Data Registry)</a:t>
            </a:r>
            <a:endParaRPr kumimoji="1"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9" name="カギ線コネクタ 8">
            <a:extLst>
              <a:ext uri="{FF2B5EF4-FFF2-40B4-BE49-F238E27FC236}">
                <a16:creationId xmlns:a16="http://schemas.microsoft.com/office/drawing/2014/main" id="{359ACC1C-1592-DA8E-724D-1A9C3C9B8C19}"/>
              </a:ext>
            </a:extLst>
          </p:cNvPr>
          <p:cNvCxnSpPr>
            <a:cxnSpLocks/>
            <a:stCxn id="2" idx="2"/>
            <a:endCxn id="8" idx="1"/>
          </p:cNvCxnSpPr>
          <p:nvPr/>
        </p:nvCxnSpPr>
        <p:spPr>
          <a:xfrm rot="16200000" flipH="1">
            <a:off x="3002701" y="2357722"/>
            <a:ext cx="1070469" cy="1712657"/>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1" name="カギ線コネクタ 9">
            <a:extLst>
              <a:ext uri="{FF2B5EF4-FFF2-40B4-BE49-F238E27FC236}">
                <a16:creationId xmlns:a16="http://schemas.microsoft.com/office/drawing/2014/main" id="{3836E11B-E00C-B96B-8B95-CB3DFD6650EF}"/>
              </a:ext>
            </a:extLst>
          </p:cNvPr>
          <p:cNvCxnSpPr>
            <a:cxnSpLocks/>
            <a:stCxn id="6" idx="2"/>
            <a:endCxn id="8" idx="3"/>
          </p:cNvCxnSpPr>
          <p:nvPr/>
        </p:nvCxnSpPr>
        <p:spPr>
          <a:xfrm rot="5400000">
            <a:off x="7191429" y="2269121"/>
            <a:ext cx="1070469" cy="1889860"/>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2" name="カギ線コネクタ 14">
            <a:extLst>
              <a:ext uri="{FF2B5EF4-FFF2-40B4-BE49-F238E27FC236}">
                <a16:creationId xmlns:a16="http://schemas.microsoft.com/office/drawing/2014/main" id="{82458FC2-03BB-AEA5-B1A5-73F3CE7A1A05}"/>
              </a:ext>
            </a:extLst>
          </p:cNvPr>
          <p:cNvCxnSpPr>
            <a:cxnSpLocks/>
            <a:stCxn id="2" idx="3"/>
            <a:endCxn id="4" idx="1"/>
          </p:cNvCxnSpPr>
          <p:nvPr/>
        </p:nvCxnSpPr>
        <p:spPr>
          <a:xfrm>
            <a:off x="3356551" y="2440496"/>
            <a:ext cx="1309237"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3" name="カギ線コネクタ 14">
            <a:extLst>
              <a:ext uri="{FF2B5EF4-FFF2-40B4-BE49-F238E27FC236}">
                <a16:creationId xmlns:a16="http://schemas.microsoft.com/office/drawing/2014/main" id="{FEC153FC-C15D-E75B-ECDA-D206387E079C}"/>
              </a:ext>
            </a:extLst>
          </p:cNvPr>
          <p:cNvCxnSpPr>
            <a:stCxn id="4" idx="3"/>
            <a:endCxn id="6" idx="1"/>
          </p:cNvCxnSpPr>
          <p:nvPr/>
        </p:nvCxnSpPr>
        <p:spPr>
          <a:xfrm>
            <a:off x="6510211" y="2440496"/>
            <a:ext cx="1239170"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5" name="カギ線コネクタ 14">
            <a:extLst>
              <a:ext uri="{FF2B5EF4-FFF2-40B4-BE49-F238E27FC236}">
                <a16:creationId xmlns:a16="http://schemas.microsoft.com/office/drawing/2014/main" id="{B99A0532-957D-CF0B-B5A0-1B926C729BC9}"/>
              </a:ext>
            </a:extLst>
          </p:cNvPr>
          <p:cNvCxnSpPr>
            <a:cxnSpLocks/>
            <a:stCxn id="4" idx="2"/>
            <a:endCxn id="8" idx="0"/>
          </p:cNvCxnSpPr>
          <p:nvPr/>
        </p:nvCxnSpPr>
        <p:spPr>
          <a:xfrm flipH="1">
            <a:off x="5587999" y="2678817"/>
            <a:ext cx="1" cy="832149"/>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sp>
        <p:nvSpPr>
          <p:cNvPr id="16" name="正方形/長方形 15">
            <a:extLst>
              <a:ext uri="{FF2B5EF4-FFF2-40B4-BE49-F238E27FC236}">
                <a16:creationId xmlns:a16="http://schemas.microsoft.com/office/drawing/2014/main" id="{A645B453-2D92-8203-4778-ACC5E41332C5}"/>
              </a:ext>
            </a:extLst>
          </p:cNvPr>
          <p:cNvSpPr/>
          <p:nvPr/>
        </p:nvSpPr>
        <p:spPr>
          <a:xfrm>
            <a:off x="2919658" y="2104389"/>
            <a:ext cx="543218" cy="180671"/>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17" name="正方形/長方形 16">
            <a:extLst>
              <a:ext uri="{FF2B5EF4-FFF2-40B4-BE49-F238E27FC236}">
                <a16:creationId xmlns:a16="http://schemas.microsoft.com/office/drawing/2014/main" id="{FDE0F8A5-03AD-A72E-0AB3-660F4E087F95}"/>
              </a:ext>
            </a:extLst>
          </p:cNvPr>
          <p:cNvSpPr/>
          <p:nvPr/>
        </p:nvSpPr>
        <p:spPr>
          <a:xfrm>
            <a:off x="5937529" y="2235060"/>
            <a:ext cx="553840" cy="174614"/>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19" name="テキスト ボックス 18">
            <a:extLst>
              <a:ext uri="{FF2B5EF4-FFF2-40B4-BE49-F238E27FC236}">
                <a16:creationId xmlns:a16="http://schemas.microsoft.com/office/drawing/2014/main" id="{9EDCC10E-114E-B435-0DC7-E1CBF980B203}"/>
              </a:ext>
            </a:extLst>
          </p:cNvPr>
          <p:cNvSpPr txBox="1"/>
          <p:nvPr/>
        </p:nvSpPr>
        <p:spPr>
          <a:xfrm>
            <a:off x="3379924" y="2187003"/>
            <a:ext cx="1119216" cy="290913"/>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クレデンシャル発行</a:t>
            </a:r>
            <a:endParaRPr kumimoji="1" lang="en-US" altLang="ja-JP" sz="1000" dirty="0">
              <a:solidFill>
                <a:prstClr val="black"/>
              </a:solidFill>
              <a:latin typeface="+mj-lt"/>
              <a:cs typeface="+mn-cs"/>
            </a:endParaRPr>
          </a:p>
        </p:txBody>
      </p:sp>
      <p:sp>
        <p:nvSpPr>
          <p:cNvPr id="20" name="テキスト ボックス 19">
            <a:extLst>
              <a:ext uri="{FF2B5EF4-FFF2-40B4-BE49-F238E27FC236}">
                <a16:creationId xmlns:a16="http://schemas.microsoft.com/office/drawing/2014/main" id="{522B4F01-F29D-9BC0-92DD-B250EEBF9AAC}"/>
              </a:ext>
            </a:extLst>
          </p:cNvPr>
          <p:cNvSpPr txBox="1"/>
          <p:nvPr/>
        </p:nvSpPr>
        <p:spPr>
          <a:xfrm>
            <a:off x="6531430" y="2251197"/>
            <a:ext cx="1119217" cy="246221"/>
          </a:xfrm>
          <a:prstGeom prst="rect">
            <a:avLst/>
          </a:prstGeom>
          <a:noFill/>
        </p:spPr>
        <p:txBody>
          <a:bodyPr wrap="none" rtlCol="0">
            <a:spAutoFit/>
          </a:bodyPr>
          <a:lstStyle/>
          <a:p>
            <a:pPr algn="ctr" fontAlgn="auto">
              <a:spcBef>
                <a:spcPts val="0"/>
              </a:spcBef>
              <a:spcAft>
                <a:spcPts val="0"/>
              </a:spcAft>
              <a:defRPr/>
            </a:pPr>
            <a:r>
              <a:rPr kumimoji="1" lang="ja-JP" altLang="en-US" sz="1000" dirty="0">
                <a:solidFill>
                  <a:prstClr val="black"/>
                </a:solidFill>
                <a:latin typeface="+mj-lt"/>
                <a:cs typeface="+mn-cs"/>
              </a:rPr>
              <a:t>クレデンシャル提示</a:t>
            </a:r>
            <a:endParaRPr kumimoji="1" lang="en-US" altLang="ja-JP" sz="1000" dirty="0">
              <a:solidFill>
                <a:prstClr val="black"/>
              </a:solidFill>
              <a:latin typeface="+mj-lt"/>
              <a:cs typeface="+mn-cs"/>
            </a:endParaRPr>
          </a:p>
        </p:txBody>
      </p:sp>
      <p:sp>
        <p:nvSpPr>
          <p:cNvPr id="22" name="テキスト ボックス 21">
            <a:extLst>
              <a:ext uri="{FF2B5EF4-FFF2-40B4-BE49-F238E27FC236}">
                <a16:creationId xmlns:a16="http://schemas.microsoft.com/office/drawing/2014/main" id="{1486282B-3679-182A-4856-15487E1024DA}"/>
              </a:ext>
            </a:extLst>
          </p:cNvPr>
          <p:cNvSpPr txBox="1"/>
          <p:nvPr/>
        </p:nvSpPr>
        <p:spPr>
          <a:xfrm>
            <a:off x="2649892" y="3472821"/>
            <a:ext cx="1574829"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a:solidFill>
                  <a:prstClr val="black"/>
                </a:solidFill>
                <a:latin typeface="+mj-lt"/>
                <a:cs typeface="+mn-cs"/>
              </a:rPr>
              <a:t>識別子・公開鍵</a:t>
            </a:r>
            <a:r>
              <a:rPr kumimoji="1" lang="en-US" altLang="ja-JP" sz="1000">
                <a:solidFill>
                  <a:prstClr val="black"/>
                </a:solidFill>
                <a:latin typeface="+mj-lt"/>
                <a:cs typeface="+mn-cs"/>
              </a:rPr>
              <a:t> </a:t>
            </a:r>
            <a:r>
              <a:rPr kumimoji="1" lang="ja-JP" altLang="en-US" sz="1000">
                <a:solidFill>
                  <a:prstClr val="black"/>
                </a:solidFill>
                <a:latin typeface="+mj-lt"/>
                <a:cs typeface="+mn-cs"/>
              </a:rPr>
              <a:t>登録</a:t>
            </a:r>
            <a:endParaRPr kumimoji="1" lang="en-US" altLang="ja-JP" sz="1000">
              <a:solidFill>
                <a:prstClr val="black"/>
              </a:solidFill>
              <a:latin typeface="+mj-lt"/>
              <a:cs typeface="+mn-cs"/>
            </a:endParaRPr>
          </a:p>
        </p:txBody>
      </p:sp>
      <p:sp>
        <p:nvSpPr>
          <p:cNvPr id="23" name="テキスト ボックス 22">
            <a:extLst>
              <a:ext uri="{FF2B5EF4-FFF2-40B4-BE49-F238E27FC236}">
                <a16:creationId xmlns:a16="http://schemas.microsoft.com/office/drawing/2014/main" id="{69FA6C39-7169-30DC-8EF8-4039DBC4D81D}"/>
              </a:ext>
            </a:extLst>
          </p:cNvPr>
          <p:cNvSpPr txBox="1"/>
          <p:nvPr/>
        </p:nvSpPr>
        <p:spPr>
          <a:xfrm>
            <a:off x="5015990" y="2624709"/>
            <a:ext cx="1329574"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a:solidFill>
                  <a:prstClr val="black"/>
                </a:solidFill>
                <a:latin typeface="+mj-lt"/>
                <a:cs typeface="+mn-cs"/>
              </a:rPr>
              <a:t>識別子・公開鍵登録</a:t>
            </a:r>
          </a:p>
        </p:txBody>
      </p:sp>
      <p:sp>
        <p:nvSpPr>
          <p:cNvPr id="25" name="テキスト ボックス 24">
            <a:extLst>
              <a:ext uri="{FF2B5EF4-FFF2-40B4-BE49-F238E27FC236}">
                <a16:creationId xmlns:a16="http://schemas.microsoft.com/office/drawing/2014/main" id="{9808D18C-E6B2-3736-3D87-5F0C67E45B72}"/>
              </a:ext>
            </a:extLst>
          </p:cNvPr>
          <p:cNvSpPr txBox="1"/>
          <p:nvPr/>
        </p:nvSpPr>
        <p:spPr>
          <a:xfrm>
            <a:off x="6974541" y="3488137"/>
            <a:ext cx="1739362" cy="330348"/>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識別子・公開鍵</a:t>
            </a:r>
            <a:r>
              <a:rPr kumimoji="1" lang="en-US" altLang="ja-JP" sz="1000" dirty="0">
                <a:solidFill>
                  <a:prstClr val="black"/>
                </a:solidFill>
                <a:latin typeface="+mj-lt"/>
                <a:cs typeface="+mn-cs"/>
              </a:rPr>
              <a:t> </a:t>
            </a:r>
            <a:r>
              <a:rPr kumimoji="1" lang="ja-JP" altLang="en-US" sz="1000" dirty="0">
                <a:solidFill>
                  <a:prstClr val="black"/>
                </a:solidFill>
                <a:latin typeface="+mj-lt"/>
                <a:cs typeface="+mn-cs"/>
              </a:rPr>
              <a:t>参照</a:t>
            </a:r>
          </a:p>
        </p:txBody>
      </p:sp>
      <p:sp>
        <p:nvSpPr>
          <p:cNvPr id="35" name="メモ 66">
            <a:extLst>
              <a:ext uri="{FF2B5EF4-FFF2-40B4-BE49-F238E27FC236}">
                <a16:creationId xmlns:a16="http://schemas.microsoft.com/office/drawing/2014/main" id="{87B8A751-F764-B42A-B576-CDC3EEA93CB8}"/>
              </a:ext>
            </a:extLst>
          </p:cNvPr>
          <p:cNvSpPr/>
          <p:nvPr/>
        </p:nvSpPr>
        <p:spPr>
          <a:xfrm>
            <a:off x="4874316" y="2920520"/>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37" name="メモ 67">
            <a:extLst>
              <a:ext uri="{FF2B5EF4-FFF2-40B4-BE49-F238E27FC236}">
                <a16:creationId xmlns:a16="http://schemas.microsoft.com/office/drawing/2014/main" id="{AACF9A84-EA19-3965-2FE1-961E70F85ED5}"/>
              </a:ext>
            </a:extLst>
          </p:cNvPr>
          <p:cNvSpPr/>
          <p:nvPr/>
        </p:nvSpPr>
        <p:spPr>
          <a:xfrm>
            <a:off x="5707248" y="2924965"/>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41" name="メモ 68">
            <a:extLst>
              <a:ext uri="{FF2B5EF4-FFF2-40B4-BE49-F238E27FC236}">
                <a16:creationId xmlns:a16="http://schemas.microsoft.com/office/drawing/2014/main" id="{253F5005-33EA-3495-C958-F6625F6DC5AB}"/>
              </a:ext>
            </a:extLst>
          </p:cNvPr>
          <p:cNvSpPr/>
          <p:nvPr/>
        </p:nvSpPr>
        <p:spPr>
          <a:xfrm>
            <a:off x="1997750" y="2905190"/>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43" name="メモ 69">
            <a:extLst>
              <a:ext uri="{FF2B5EF4-FFF2-40B4-BE49-F238E27FC236}">
                <a16:creationId xmlns:a16="http://schemas.microsoft.com/office/drawing/2014/main" id="{D97D5E39-D8DC-26AE-EE35-943E1B017F0F}"/>
              </a:ext>
            </a:extLst>
          </p:cNvPr>
          <p:cNvSpPr/>
          <p:nvPr/>
        </p:nvSpPr>
        <p:spPr>
          <a:xfrm>
            <a:off x="2795365" y="2909634"/>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45" name="円弧 44">
            <a:extLst>
              <a:ext uri="{FF2B5EF4-FFF2-40B4-BE49-F238E27FC236}">
                <a16:creationId xmlns:a16="http://schemas.microsoft.com/office/drawing/2014/main" id="{B73D1BE9-9124-2F7E-BCC4-1A7B6ECBDAC1}"/>
              </a:ext>
            </a:extLst>
          </p:cNvPr>
          <p:cNvSpPr/>
          <p:nvPr/>
        </p:nvSpPr>
        <p:spPr>
          <a:xfrm>
            <a:off x="4574302" y="2135778"/>
            <a:ext cx="247071" cy="244230"/>
          </a:xfrm>
          <a:prstGeom prst="arc">
            <a:avLst>
              <a:gd name="adj1" fmla="val 5632718"/>
              <a:gd name="adj2" fmla="val 21088928"/>
            </a:avLst>
          </a:prstGeom>
          <a:noFill/>
          <a:ln w="12700" cap="flat" cmpd="sng" algn="ctr">
            <a:solidFill>
              <a:sysClr val="windowText" lastClr="000000">
                <a:lumMod val="95000"/>
                <a:lumOff val="5000"/>
              </a:sysClr>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prstClr val="black"/>
              </a:solidFill>
              <a:effectLst/>
              <a:uLnTx/>
              <a:uFillTx/>
              <a:latin typeface="+mj-lt"/>
              <a:ea typeface="游ゴシック" panose="020B0400000000000000" pitchFamily="34" charset="-128"/>
              <a:cs typeface="+mn-cs"/>
            </a:endParaRPr>
          </a:p>
        </p:txBody>
      </p:sp>
      <p:sp>
        <p:nvSpPr>
          <p:cNvPr id="48" name="テキスト ボックス 47">
            <a:extLst>
              <a:ext uri="{FF2B5EF4-FFF2-40B4-BE49-F238E27FC236}">
                <a16:creationId xmlns:a16="http://schemas.microsoft.com/office/drawing/2014/main" id="{96609CCF-F106-609D-3B31-F5D7BF82D243}"/>
              </a:ext>
            </a:extLst>
          </p:cNvPr>
          <p:cNvSpPr txBox="1"/>
          <p:nvPr/>
        </p:nvSpPr>
        <p:spPr>
          <a:xfrm>
            <a:off x="3615454" y="1854450"/>
            <a:ext cx="1859898" cy="246221"/>
          </a:xfrm>
          <a:prstGeom prst="rect">
            <a:avLst/>
          </a:prstGeom>
          <a:noFill/>
        </p:spPr>
        <p:txBody>
          <a:bodyPr wrap="square" rtlCol="0">
            <a:spAutoFit/>
          </a:bodyPr>
          <a:lstStyle/>
          <a:p>
            <a:pPr algn="ctr" fontAlgn="auto">
              <a:spcBef>
                <a:spcPts val="0"/>
              </a:spcBef>
              <a:spcAft>
                <a:spcPts val="0"/>
              </a:spcAft>
              <a:defRPr/>
            </a:pPr>
            <a:r>
              <a:rPr kumimoji="1" lang="ja-JP" altLang="en-US" sz="1000" b="1" u="sng" dirty="0">
                <a:solidFill>
                  <a:prstClr val="black"/>
                </a:solidFill>
                <a:latin typeface="+mj-lt"/>
                <a:cs typeface="+mn-cs"/>
              </a:rPr>
              <a:t>クレデンシャルの保存</a:t>
            </a:r>
            <a:endParaRPr kumimoji="1" lang="en-US" altLang="ja-JP" sz="1000" b="1" u="sng" dirty="0">
              <a:solidFill>
                <a:prstClr val="black"/>
              </a:solidFill>
              <a:latin typeface="+mj-lt"/>
              <a:cs typeface="+mn-cs"/>
            </a:endParaRPr>
          </a:p>
        </p:txBody>
      </p:sp>
      <p:sp>
        <p:nvSpPr>
          <p:cNvPr id="50" name="角丸四角形 77">
            <a:extLst>
              <a:ext uri="{FF2B5EF4-FFF2-40B4-BE49-F238E27FC236}">
                <a16:creationId xmlns:a16="http://schemas.microsoft.com/office/drawing/2014/main" id="{DB815B95-A9CF-4A79-1B9E-4595C3AA81FE}"/>
              </a:ext>
            </a:extLst>
          </p:cNvPr>
          <p:cNvSpPr/>
          <p:nvPr/>
        </p:nvSpPr>
        <p:spPr>
          <a:xfrm>
            <a:off x="4755242" y="2243602"/>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VC</a:t>
            </a:r>
            <a:endParaRPr kumimoji="1" lang="ja-JP" altLang="en-US"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2875DBF1-93FC-6E22-D4F3-79297311359D}"/>
              </a:ext>
            </a:extLst>
          </p:cNvPr>
          <p:cNvSpPr/>
          <p:nvPr/>
        </p:nvSpPr>
        <p:spPr>
          <a:xfrm>
            <a:off x="4665788" y="1185841"/>
            <a:ext cx="1844423" cy="423145"/>
          </a:xfrm>
          <a:prstGeom prst="rect">
            <a:avLst/>
          </a:prstGeom>
          <a:solidFill>
            <a:srgbClr val="5B9BD5">
              <a:lumMod val="20000"/>
              <a:lumOff val="80000"/>
            </a:srgbClr>
          </a:solidFill>
          <a:ln w="12700" cap="flat" cmpd="sng" algn="ctr">
            <a:solidFill>
              <a:srgbClr val="4472C4">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Governance authority</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100" kern="0" dirty="0">
                <a:solidFill>
                  <a:prstClr val="black"/>
                </a:solidFill>
                <a:latin typeface="+mj-lt"/>
                <a:ea typeface="游ゴシック" panose="020B0400000000000000" pitchFamily="50" charset="-128"/>
                <a:cs typeface="+mn-cs"/>
              </a:rPr>
              <a:t>(</a:t>
            </a:r>
            <a:r>
              <a:rPr lang="ja-JP" altLang="en-US" sz="1100" kern="0" dirty="0">
                <a:solidFill>
                  <a:prstClr val="black"/>
                </a:solidFill>
                <a:latin typeface="+mj-lt"/>
                <a:ea typeface="游ゴシック" panose="020B0400000000000000" pitchFamily="50" charset="-128"/>
                <a:cs typeface="+mn-cs"/>
              </a:rPr>
              <a:t>システム</a:t>
            </a:r>
            <a:r>
              <a:rPr lang="en-US" altLang="ja-JP" sz="1100" kern="0" dirty="0">
                <a:solidFill>
                  <a:prstClr val="black"/>
                </a:solidFill>
                <a:latin typeface="+mj-lt"/>
                <a:ea typeface="游ゴシック" panose="020B0400000000000000" pitchFamily="50" charset="-128"/>
                <a:cs typeface="+mn-cs"/>
              </a:rPr>
              <a:t>)</a:t>
            </a:r>
            <a:endParaRPr kumimoji="1" lang="ja-JP" altLang="en-US"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53" name="カギ線コネクタ 14">
            <a:extLst>
              <a:ext uri="{FF2B5EF4-FFF2-40B4-BE49-F238E27FC236}">
                <a16:creationId xmlns:a16="http://schemas.microsoft.com/office/drawing/2014/main" id="{87F6C1CE-C583-E0DD-86CE-41378E5F712D}"/>
              </a:ext>
            </a:extLst>
          </p:cNvPr>
          <p:cNvCxnSpPr>
            <a:cxnSpLocks/>
            <a:stCxn id="51" idx="1"/>
            <a:endCxn id="2" idx="0"/>
          </p:cNvCxnSpPr>
          <p:nvPr/>
        </p:nvCxnSpPr>
        <p:spPr>
          <a:xfrm flipH="1">
            <a:off x="2681607" y="1397414"/>
            <a:ext cx="1984181"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cxnSp>
        <p:nvCxnSpPr>
          <p:cNvPr id="55" name="カギ線コネクタ 14">
            <a:extLst>
              <a:ext uri="{FF2B5EF4-FFF2-40B4-BE49-F238E27FC236}">
                <a16:creationId xmlns:a16="http://schemas.microsoft.com/office/drawing/2014/main" id="{F4741725-026D-9666-7034-F9AE3D6793EC}"/>
              </a:ext>
            </a:extLst>
          </p:cNvPr>
          <p:cNvCxnSpPr>
            <a:stCxn id="6" idx="0"/>
            <a:endCxn id="51" idx="3"/>
          </p:cNvCxnSpPr>
          <p:nvPr/>
        </p:nvCxnSpPr>
        <p:spPr>
          <a:xfrm flipH="1" flipV="1">
            <a:off x="6510211" y="1397414"/>
            <a:ext cx="2161382"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sp>
        <p:nvSpPr>
          <p:cNvPr id="59" name="テキスト ボックス 58">
            <a:extLst>
              <a:ext uri="{FF2B5EF4-FFF2-40B4-BE49-F238E27FC236}">
                <a16:creationId xmlns:a16="http://schemas.microsoft.com/office/drawing/2014/main" id="{F4E94A68-9B1B-4592-5D31-B826A3A3B9AF}"/>
              </a:ext>
            </a:extLst>
          </p:cNvPr>
          <p:cNvSpPr txBox="1"/>
          <p:nvPr/>
        </p:nvSpPr>
        <p:spPr>
          <a:xfrm>
            <a:off x="7158012" y="1274201"/>
            <a:ext cx="2010487" cy="454347"/>
          </a:xfrm>
          <a:prstGeom prst="rect">
            <a:avLst/>
          </a:prstGeom>
          <a:noFill/>
        </p:spPr>
        <p:txBody>
          <a:bodyPr wrap="none" rtlCol="0">
            <a:spAutoFit/>
          </a:bodyPr>
          <a:lstStyle/>
          <a:p>
            <a:pPr algn="ctr" fontAlgn="auto">
              <a:spcBef>
                <a:spcPts val="0"/>
              </a:spcBef>
              <a:spcAft>
                <a:spcPts val="0"/>
              </a:spcAft>
              <a:defRPr/>
            </a:pPr>
            <a:r>
              <a:rPr kumimoji="1" lang="en-US" altLang="ja-JP" sz="1000">
                <a:solidFill>
                  <a:prstClr val="black"/>
                </a:solidFill>
                <a:latin typeface="+mj-lt"/>
                <a:cs typeface="+mn-cs"/>
              </a:rPr>
              <a:t>Trust</a:t>
            </a:r>
          </a:p>
          <a:p>
            <a:pPr algn="ctr" fontAlgn="auto">
              <a:spcBef>
                <a:spcPts val="0"/>
              </a:spcBef>
              <a:spcAft>
                <a:spcPts val="0"/>
              </a:spcAft>
              <a:defRPr/>
            </a:pPr>
            <a:r>
              <a:rPr lang="en-US" altLang="ja-JP" sz="1000">
                <a:solidFill>
                  <a:prstClr val="black"/>
                </a:solidFill>
                <a:latin typeface="+mj-lt"/>
                <a:cs typeface="+mn-cs"/>
              </a:rPr>
              <a:t>Well-known did configuration</a:t>
            </a:r>
            <a:endParaRPr kumimoji="1" lang="ja-JP" altLang="en-US" sz="1000">
              <a:solidFill>
                <a:prstClr val="black"/>
              </a:solidFill>
              <a:latin typeface="+mj-lt"/>
              <a:cs typeface="+mn-cs"/>
            </a:endParaRPr>
          </a:p>
        </p:txBody>
      </p:sp>
      <p:sp>
        <p:nvSpPr>
          <p:cNvPr id="450" name="正方形/長方形 449">
            <a:extLst>
              <a:ext uri="{FF2B5EF4-FFF2-40B4-BE49-F238E27FC236}">
                <a16:creationId xmlns:a16="http://schemas.microsoft.com/office/drawing/2014/main" id="{DB45E786-26EB-18AE-8BA1-3024001F4C9D}"/>
              </a:ext>
            </a:extLst>
          </p:cNvPr>
          <p:cNvSpPr/>
          <p:nvPr/>
        </p:nvSpPr>
        <p:spPr>
          <a:xfrm>
            <a:off x="368857" y="2207677"/>
            <a:ext cx="956132"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u="sng" kern="0" dirty="0">
                <a:solidFill>
                  <a:prstClr val="black"/>
                </a:solidFill>
                <a:latin typeface="+mj-lt"/>
                <a:ea typeface="游ゴシック" panose="020B0400000000000000" pitchFamily="50" charset="-128"/>
                <a:cs typeface="+mn-cs"/>
              </a:rPr>
              <a:t>技術職員</a:t>
            </a:r>
            <a:endParaRPr kumimoji="1" lang="en-US" altLang="ja-JP" sz="1100" b="1" u="sng" kern="0" dirty="0">
              <a:solidFill>
                <a:prstClr val="black"/>
              </a:solidFill>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(Subject)</a:t>
            </a:r>
            <a:endParaRPr kumimoji="1" lang="ja-JP" altLang="en-US" sz="110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460" name="テキスト ボックス 459">
            <a:extLst>
              <a:ext uri="{FF2B5EF4-FFF2-40B4-BE49-F238E27FC236}">
                <a16:creationId xmlns:a16="http://schemas.microsoft.com/office/drawing/2014/main" id="{72768DF7-7150-FEFC-D574-A376258A8505}"/>
              </a:ext>
            </a:extLst>
          </p:cNvPr>
          <p:cNvSpPr txBox="1"/>
          <p:nvPr/>
        </p:nvSpPr>
        <p:spPr>
          <a:xfrm>
            <a:off x="1267716" y="2142177"/>
            <a:ext cx="756937" cy="521746"/>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スキルマップ</a:t>
            </a:r>
            <a:endParaRPr kumimoji="1" lang="en-US" altLang="ja-JP" sz="1000" dirty="0">
              <a:solidFill>
                <a:prstClr val="black"/>
              </a:solidFill>
              <a:latin typeface="+mj-lt"/>
              <a:cs typeface="+mn-cs"/>
            </a:endParaRPr>
          </a:p>
          <a:p>
            <a:pPr algn="ctr" fontAlgn="auto">
              <a:lnSpc>
                <a:spcPct val="150000"/>
              </a:lnSpc>
              <a:spcBef>
                <a:spcPts val="0"/>
              </a:spcBef>
              <a:spcAft>
                <a:spcPts val="0"/>
              </a:spcAft>
              <a:defRPr/>
            </a:pPr>
            <a:r>
              <a:rPr kumimoji="1" lang="ja-JP" altLang="en-US" sz="1000" dirty="0">
                <a:solidFill>
                  <a:prstClr val="black"/>
                </a:solidFill>
                <a:latin typeface="+mj-lt"/>
                <a:cs typeface="+mn-cs"/>
              </a:rPr>
              <a:t>申請</a:t>
            </a:r>
            <a:endParaRPr kumimoji="1" lang="en-US" altLang="ja-JP" sz="1000" dirty="0">
              <a:solidFill>
                <a:prstClr val="black"/>
              </a:solidFill>
              <a:latin typeface="+mj-lt"/>
              <a:cs typeface="+mn-cs"/>
            </a:endParaRPr>
          </a:p>
        </p:txBody>
      </p:sp>
      <p:cxnSp>
        <p:nvCxnSpPr>
          <p:cNvPr id="462" name="カギ線コネクタ 14">
            <a:extLst>
              <a:ext uri="{FF2B5EF4-FFF2-40B4-BE49-F238E27FC236}">
                <a16:creationId xmlns:a16="http://schemas.microsoft.com/office/drawing/2014/main" id="{E8E5847D-7523-30FD-FF6A-B7B1209FAF1C}"/>
              </a:ext>
            </a:extLst>
          </p:cNvPr>
          <p:cNvCxnSpPr>
            <a:cxnSpLocks/>
            <a:stCxn id="450" idx="3"/>
            <a:endCxn id="2" idx="1"/>
          </p:cNvCxnSpPr>
          <p:nvPr/>
        </p:nvCxnSpPr>
        <p:spPr>
          <a:xfrm flipV="1">
            <a:off x="1324989" y="2440496"/>
            <a:ext cx="681674" cy="5502"/>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sp>
        <p:nvSpPr>
          <p:cNvPr id="471" name="角丸四角形 77">
            <a:extLst>
              <a:ext uri="{FF2B5EF4-FFF2-40B4-BE49-F238E27FC236}">
                <a16:creationId xmlns:a16="http://schemas.microsoft.com/office/drawing/2014/main" id="{F6AF2CD3-2508-D527-4DA7-173AB143F3CA}"/>
              </a:ext>
            </a:extLst>
          </p:cNvPr>
          <p:cNvSpPr/>
          <p:nvPr/>
        </p:nvSpPr>
        <p:spPr>
          <a:xfrm>
            <a:off x="3703544" y="2577311"/>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VC</a:t>
            </a:r>
            <a:endParaRPr kumimoji="1" lang="ja-JP" altLang="en-US"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474" name="角丸四角形 77">
            <a:extLst>
              <a:ext uri="{FF2B5EF4-FFF2-40B4-BE49-F238E27FC236}">
                <a16:creationId xmlns:a16="http://schemas.microsoft.com/office/drawing/2014/main" id="{1AB2B295-DC89-B6E2-A032-8563C677AC2A}"/>
              </a:ext>
            </a:extLst>
          </p:cNvPr>
          <p:cNvSpPr/>
          <p:nvPr/>
        </p:nvSpPr>
        <p:spPr>
          <a:xfrm>
            <a:off x="6899893" y="2577311"/>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VP</a:t>
            </a:r>
            <a:endPar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21" name="スライド番号プレースホルダー 20">
            <a:extLst>
              <a:ext uri="{FF2B5EF4-FFF2-40B4-BE49-F238E27FC236}">
                <a16:creationId xmlns:a16="http://schemas.microsoft.com/office/drawing/2014/main" id="{D2CB0C37-FAAD-CDF9-5B30-0D2DEDBB52FC}"/>
              </a:ext>
            </a:extLst>
          </p:cNvPr>
          <p:cNvSpPr>
            <a:spLocks noGrp="1"/>
          </p:cNvSpPr>
          <p:nvPr>
            <p:ph type="sldNum" sz="quarter" idx="13"/>
          </p:nvPr>
        </p:nvSpPr>
        <p:spPr/>
        <p:txBody>
          <a:bodyPr/>
          <a:lstStyle/>
          <a:p>
            <a:fld id="{A3EB1B23-9AF8-425B-BAD7-B9FA00F18833}" type="slidenum">
              <a:rPr lang="ja-JP" altLang="en-US" smtClean="0"/>
              <a:pPr/>
              <a:t>5</a:t>
            </a:fld>
            <a:endParaRPr lang="ja-JP" altLang="en-US"/>
          </a:p>
        </p:txBody>
      </p:sp>
    </p:spTree>
    <p:extLst>
      <p:ext uri="{BB962C8B-B14F-4D97-AF65-F5344CB8AC3E}">
        <p14:creationId xmlns:p14="http://schemas.microsoft.com/office/powerpoint/2010/main" val="176084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374A82B1-281D-5A0A-5F4A-2F0B16901000}"/>
              </a:ext>
            </a:extLst>
          </p:cNvPr>
          <p:cNvSpPr>
            <a:spLocks noGrp="1"/>
          </p:cNvSpPr>
          <p:nvPr>
            <p:ph type="title"/>
          </p:nvPr>
        </p:nvSpPr>
        <p:spPr/>
        <p:txBody>
          <a:bodyPr/>
          <a:lstStyle/>
          <a:p>
            <a:r>
              <a:rPr kumimoji="1" lang="en-US" altLang="ja-JP" dirty="0"/>
              <a:t>Verify</a:t>
            </a:r>
            <a:r>
              <a:rPr kumimoji="1" lang="ja-JP" altLang="en-US" dirty="0"/>
              <a:t>できる領域を拡大する仕組み</a:t>
            </a:r>
            <a:br>
              <a:rPr kumimoji="1" lang="en-US" altLang="ja-JP" dirty="0"/>
            </a:br>
            <a:r>
              <a:rPr kumimoji="1" lang="ja-JP" altLang="en-US" dirty="0"/>
              <a:t>　</a:t>
            </a:r>
            <a:r>
              <a:rPr kumimoji="1" lang="en-US" altLang="ja-JP" dirty="0"/>
              <a:t>Verify</a:t>
            </a:r>
            <a:r>
              <a:rPr lang="ja-JP" altLang="en-US" dirty="0"/>
              <a:t>するデータ</a:t>
            </a:r>
            <a:r>
              <a:rPr kumimoji="1" lang="ja-JP" altLang="en-US" dirty="0"/>
              <a:t>一覧</a:t>
            </a:r>
          </a:p>
        </p:txBody>
      </p:sp>
      <p:graphicFrame>
        <p:nvGraphicFramePr>
          <p:cNvPr id="44" name="表 7">
            <a:extLst>
              <a:ext uri="{FF2B5EF4-FFF2-40B4-BE49-F238E27FC236}">
                <a16:creationId xmlns:a16="http://schemas.microsoft.com/office/drawing/2014/main" id="{C8A96313-8F2B-3512-92F9-1EBCF2F6E9A0}"/>
              </a:ext>
            </a:extLst>
          </p:cNvPr>
          <p:cNvGraphicFramePr>
            <a:graphicFrameLocks noGrp="1"/>
          </p:cNvGraphicFramePr>
          <p:nvPr/>
        </p:nvGraphicFramePr>
        <p:xfrm>
          <a:off x="415925" y="3953715"/>
          <a:ext cx="9074150" cy="2545920"/>
        </p:xfrm>
        <a:graphic>
          <a:graphicData uri="http://schemas.openxmlformats.org/drawingml/2006/table">
            <a:tbl>
              <a:tblPr firstRow="1" bandRow="1"/>
              <a:tblGrid>
                <a:gridCol w="802578">
                  <a:extLst>
                    <a:ext uri="{9D8B030D-6E8A-4147-A177-3AD203B41FA5}">
                      <a16:colId xmlns:a16="http://schemas.microsoft.com/office/drawing/2014/main" val="4220462049"/>
                    </a:ext>
                  </a:extLst>
                </a:gridCol>
                <a:gridCol w="816261">
                  <a:extLst>
                    <a:ext uri="{9D8B030D-6E8A-4147-A177-3AD203B41FA5}">
                      <a16:colId xmlns:a16="http://schemas.microsoft.com/office/drawing/2014/main" val="160076142"/>
                    </a:ext>
                  </a:extLst>
                </a:gridCol>
                <a:gridCol w="919285">
                  <a:extLst>
                    <a:ext uri="{9D8B030D-6E8A-4147-A177-3AD203B41FA5}">
                      <a16:colId xmlns:a16="http://schemas.microsoft.com/office/drawing/2014/main" val="1929508230"/>
                    </a:ext>
                  </a:extLst>
                </a:gridCol>
                <a:gridCol w="863810">
                  <a:extLst>
                    <a:ext uri="{9D8B030D-6E8A-4147-A177-3AD203B41FA5}">
                      <a16:colId xmlns:a16="http://schemas.microsoft.com/office/drawing/2014/main" val="547092865"/>
                    </a:ext>
                  </a:extLst>
                </a:gridCol>
                <a:gridCol w="1174864">
                  <a:extLst>
                    <a:ext uri="{9D8B030D-6E8A-4147-A177-3AD203B41FA5}">
                      <a16:colId xmlns:a16="http://schemas.microsoft.com/office/drawing/2014/main" val="1113452453"/>
                    </a:ext>
                  </a:extLst>
                </a:gridCol>
                <a:gridCol w="764435">
                  <a:extLst>
                    <a:ext uri="{9D8B030D-6E8A-4147-A177-3AD203B41FA5}">
                      <a16:colId xmlns:a16="http://schemas.microsoft.com/office/drawing/2014/main" val="4175958255"/>
                    </a:ext>
                  </a:extLst>
                </a:gridCol>
                <a:gridCol w="1164575">
                  <a:extLst>
                    <a:ext uri="{9D8B030D-6E8A-4147-A177-3AD203B41FA5}">
                      <a16:colId xmlns:a16="http://schemas.microsoft.com/office/drawing/2014/main" val="1116952347"/>
                    </a:ext>
                  </a:extLst>
                </a:gridCol>
                <a:gridCol w="1920051">
                  <a:extLst>
                    <a:ext uri="{9D8B030D-6E8A-4147-A177-3AD203B41FA5}">
                      <a16:colId xmlns:a16="http://schemas.microsoft.com/office/drawing/2014/main" val="1842010352"/>
                    </a:ext>
                  </a:extLst>
                </a:gridCol>
                <a:gridCol w="648291">
                  <a:extLst>
                    <a:ext uri="{9D8B030D-6E8A-4147-A177-3AD203B41FA5}">
                      <a16:colId xmlns:a16="http://schemas.microsoft.com/office/drawing/2014/main" val="3860415861"/>
                    </a:ext>
                  </a:extLst>
                </a:gridCol>
              </a:tblGrid>
              <a:tr h="442800">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dirty="0">
                          <a:latin typeface="+mn-ea"/>
                          <a:ea typeface="+mn-ea"/>
                        </a:rPr>
                        <a:t>課題</a:t>
                      </a:r>
                    </a:p>
                  </a:txBody>
                  <a:tcPr>
                    <a:lnL w="9525" cap="flat" cmpd="sng" algn="ctr">
                      <a:solidFill>
                        <a:sysClr val="windowText" lastClr="000000">
                          <a:shade val="95000"/>
                          <a:satMod val="105000"/>
                        </a:sysClr>
                      </a:solidFill>
                      <a:prstDash val="soli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en-US" altLang="ja-JP" sz="1050">
                          <a:latin typeface="+mn-ea"/>
                          <a:ea typeface="+mn-ea"/>
                        </a:rPr>
                        <a:t>Verify</a:t>
                      </a:r>
                      <a:r>
                        <a:rPr kumimoji="1" lang="ja-JP" altLang="en-US" sz="1050">
                          <a:latin typeface="+mn-ea"/>
                          <a:ea typeface="+mn-ea"/>
                        </a:rPr>
                        <a:t>の</a:t>
                      </a:r>
                      <a:endParaRPr kumimoji="1" lang="en-US" altLang="ja-JP" sz="1050">
                        <a:latin typeface="+mn-ea"/>
                        <a:ea typeface="+mn-ea"/>
                      </a:endParaRPr>
                    </a:p>
                    <a:p>
                      <a:r>
                        <a:rPr kumimoji="1" lang="ja-JP" altLang="en-US" sz="1050">
                          <a:latin typeface="+mn-ea"/>
                          <a:ea typeface="+mn-ea"/>
                        </a:rPr>
                        <a:t>対象</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en-US" altLang="ja-JP" sz="1050" dirty="0">
                          <a:latin typeface="+mn-ea"/>
                          <a:ea typeface="+mn-ea"/>
                        </a:rPr>
                        <a:t>Verify</a:t>
                      </a:r>
                    </a:p>
                    <a:p>
                      <a:r>
                        <a:rPr kumimoji="1" lang="ja-JP" altLang="en-US" sz="1050" dirty="0">
                          <a:latin typeface="+mn-ea"/>
                          <a:ea typeface="+mn-ea"/>
                        </a:rPr>
                        <a:t>方法</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dirty="0">
                          <a:latin typeface="+mn-ea"/>
                          <a:ea typeface="+mn-ea"/>
                        </a:rPr>
                        <a:t>検証者</a:t>
                      </a:r>
                      <a:endParaRPr kumimoji="1" lang="en-US" altLang="ja-JP" sz="1050" dirty="0">
                        <a:latin typeface="+mn-ea"/>
                        <a:ea typeface="+mn-ea"/>
                      </a:endParaRPr>
                    </a:p>
                    <a:p>
                      <a:r>
                        <a:rPr kumimoji="1" lang="en-US" altLang="ja-JP" sz="1050" dirty="0">
                          <a:latin typeface="+mn-ea"/>
                          <a:ea typeface="+mn-ea"/>
                        </a:rPr>
                        <a:t>(verifier) </a:t>
                      </a:r>
                      <a:endParaRPr kumimoji="1" lang="ja-JP" altLang="en-US" sz="1050" dirty="0">
                        <a:latin typeface="+mn-ea"/>
                        <a:ea typeface="+mn-ea"/>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dirty="0">
                          <a:latin typeface="+mn-ea"/>
                          <a:ea typeface="+mn-ea"/>
                        </a:rPr>
                        <a:t>データの保有者</a:t>
                      </a:r>
                      <a:endParaRPr kumimoji="1" lang="en-US" altLang="ja-JP" sz="1050" dirty="0">
                        <a:latin typeface="+mn-ea"/>
                        <a:ea typeface="+mn-ea"/>
                      </a:endParaRPr>
                    </a:p>
                    <a:p>
                      <a:r>
                        <a:rPr kumimoji="1" lang="en-US" altLang="ja-JP" sz="1050" dirty="0">
                          <a:latin typeface="+mn-ea"/>
                          <a:ea typeface="+mn-ea"/>
                        </a:rPr>
                        <a:t>(ownership) </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dirty="0">
                          <a:latin typeface="+mn-ea"/>
                          <a:ea typeface="+mn-ea"/>
                        </a:rPr>
                        <a:t>発行者</a:t>
                      </a:r>
                      <a:endParaRPr kumimoji="1" lang="en-US" altLang="ja-JP" sz="1050" dirty="0">
                        <a:latin typeface="+mn-ea"/>
                        <a:ea typeface="+mn-ea"/>
                      </a:endParaRPr>
                    </a:p>
                    <a:p>
                      <a:r>
                        <a:rPr kumimoji="1" lang="en-US" altLang="ja-JP" sz="1050" dirty="0">
                          <a:latin typeface="+mn-ea"/>
                          <a:ea typeface="+mn-ea"/>
                        </a:rPr>
                        <a:t>(issuer)</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a:latin typeface="+mn-ea"/>
                          <a:ea typeface="+mn-ea"/>
                        </a:rPr>
                        <a:t>データの置き場所</a:t>
                      </a:r>
                      <a:endParaRPr kumimoji="1" lang="en-US" altLang="ja-JP" sz="1050">
                        <a:latin typeface="+mn-ea"/>
                        <a:ea typeface="+mn-ea"/>
                      </a:endParaRPr>
                    </a:p>
                    <a:p>
                      <a:r>
                        <a:rPr kumimoji="1" lang="en-US" altLang="ja-JP" sz="1050">
                          <a:latin typeface="+mn-ea"/>
                          <a:ea typeface="+mn-ea"/>
                        </a:rPr>
                        <a:t>(storage) </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90564" rtl="0" eaLnBrk="1" latinLnBrk="0" hangingPunct="1">
                        <a:defRPr kumimoji="1" sz="1950" b="1" kern="1200">
                          <a:solidFill>
                            <a:schemeClr val="bg1"/>
                          </a:solidFill>
                          <a:latin typeface="Calibri Light"/>
                          <a:ea typeface="Yu Gothic UI"/>
                        </a:defRPr>
                      </a:lvl1pPr>
                      <a:lvl2pPr marL="495283" algn="l" defTabSz="990564" rtl="0" eaLnBrk="1" latinLnBrk="0" hangingPunct="1">
                        <a:defRPr kumimoji="1" sz="1950" b="1" kern="1200">
                          <a:solidFill>
                            <a:schemeClr val="bg1"/>
                          </a:solidFill>
                          <a:latin typeface="Calibri Light"/>
                          <a:ea typeface="Yu Gothic UI"/>
                        </a:defRPr>
                      </a:lvl2pPr>
                      <a:lvl3pPr marL="990564" algn="l" defTabSz="990564" rtl="0" eaLnBrk="1" latinLnBrk="0" hangingPunct="1">
                        <a:defRPr kumimoji="1" sz="1950" b="1" kern="1200">
                          <a:solidFill>
                            <a:schemeClr val="bg1"/>
                          </a:solidFill>
                          <a:latin typeface="Calibri Light"/>
                          <a:ea typeface="Yu Gothic UI"/>
                        </a:defRPr>
                      </a:lvl3pPr>
                      <a:lvl4pPr marL="1485846" algn="l" defTabSz="990564" rtl="0" eaLnBrk="1" latinLnBrk="0" hangingPunct="1">
                        <a:defRPr kumimoji="1" sz="1950" b="1" kern="1200">
                          <a:solidFill>
                            <a:schemeClr val="bg1"/>
                          </a:solidFill>
                          <a:latin typeface="Calibri Light"/>
                          <a:ea typeface="Yu Gothic UI"/>
                        </a:defRPr>
                      </a:lvl4pPr>
                      <a:lvl5pPr marL="1981127" algn="l" defTabSz="990564" rtl="0" eaLnBrk="1" latinLnBrk="0" hangingPunct="1">
                        <a:defRPr kumimoji="1" sz="1950" b="1" kern="1200">
                          <a:solidFill>
                            <a:schemeClr val="bg1"/>
                          </a:solidFill>
                          <a:latin typeface="Calibri Light"/>
                          <a:ea typeface="Yu Gothic UI"/>
                        </a:defRPr>
                      </a:lvl5pPr>
                      <a:lvl6pPr marL="2476410" algn="l" defTabSz="990564" rtl="0" eaLnBrk="1" latinLnBrk="0" hangingPunct="1">
                        <a:defRPr kumimoji="1" sz="1950" b="1" kern="1200">
                          <a:solidFill>
                            <a:schemeClr val="bg1"/>
                          </a:solidFill>
                          <a:latin typeface="Calibri Light"/>
                          <a:ea typeface="Yu Gothic UI"/>
                        </a:defRPr>
                      </a:lvl6pPr>
                      <a:lvl7pPr marL="2971692" algn="l" defTabSz="990564" rtl="0" eaLnBrk="1" latinLnBrk="0" hangingPunct="1">
                        <a:defRPr kumimoji="1" sz="1950" b="1" kern="1200">
                          <a:solidFill>
                            <a:schemeClr val="bg1"/>
                          </a:solidFill>
                          <a:latin typeface="Calibri Light"/>
                          <a:ea typeface="Yu Gothic UI"/>
                        </a:defRPr>
                      </a:lvl7pPr>
                      <a:lvl8pPr marL="3466973" algn="l" defTabSz="990564" rtl="0" eaLnBrk="1" latinLnBrk="0" hangingPunct="1">
                        <a:defRPr kumimoji="1" sz="1950" b="1" kern="1200">
                          <a:solidFill>
                            <a:schemeClr val="bg1"/>
                          </a:solidFill>
                          <a:latin typeface="Calibri Light"/>
                          <a:ea typeface="Yu Gothic UI"/>
                        </a:defRPr>
                      </a:lvl8pPr>
                      <a:lvl9pPr marL="3962255" algn="l" defTabSz="990564" rtl="0" eaLnBrk="1" latinLnBrk="0" hangingPunct="1">
                        <a:defRPr kumimoji="1" sz="1950" b="1" kern="1200">
                          <a:solidFill>
                            <a:schemeClr val="bg1"/>
                          </a:solidFill>
                          <a:latin typeface="Calibri Light"/>
                          <a:ea typeface="Yu Gothic UI"/>
                        </a:defRPr>
                      </a:lvl9pPr>
                    </a:lstStyle>
                    <a:p>
                      <a:r>
                        <a:rPr kumimoji="1" lang="ja-JP" altLang="en-US" sz="1050" dirty="0">
                          <a:latin typeface="+mn-ea"/>
                          <a:ea typeface="+mn-ea"/>
                        </a:rPr>
                        <a:t>アクセスコントロール</a:t>
                      </a:r>
                      <a:endParaRPr kumimoji="1" lang="en-US" altLang="ja-JP" sz="1050" dirty="0">
                        <a:latin typeface="+mn-ea"/>
                        <a:ea typeface="+mn-ea"/>
                      </a:endParaRPr>
                    </a:p>
                    <a:p>
                      <a:r>
                        <a:rPr kumimoji="1" lang="en-US" altLang="ja-JP" sz="1050" dirty="0">
                          <a:latin typeface="+mn-ea"/>
                          <a:ea typeface="+mn-ea"/>
                        </a:rPr>
                        <a:t>(access control)</a:t>
                      </a:r>
                      <a:endParaRPr kumimoji="1" lang="ja-JP" altLang="en-US" sz="1050" dirty="0">
                        <a:latin typeface="+mn-ea"/>
                        <a:ea typeface="+mn-ea"/>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p>
                      <a:r>
                        <a:rPr kumimoji="1" lang="ja-JP" altLang="en-US" sz="1050" b="1" dirty="0">
                          <a:solidFill>
                            <a:schemeClr val="bg1"/>
                          </a:solidFill>
                          <a:latin typeface="+mn-ea"/>
                          <a:ea typeface="+mn-ea"/>
                        </a:rPr>
                        <a:t>成果・</a:t>
                      </a:r>
                      <a:endParaRPr kumimoji="1" lang="en-US" altLang="ja-JP" sz="1050" b="1" dirty="0">
                        <a:solidFill>
                          <a:schemeClr val="bg1"/>
                        </a:solidFill>
                        <a:latin typeface="+mn-ea"/>
                        <a:ea typeface="+mn-ea"/>
                      </a:endParaRPr>
                    </a:p>
                    <a:p>
                      <a:r>
                        <a:rPr kumimoji="1" lang="ja-JP" altLang="en-US" sz="1050" b="1" dirty="0">
                          <a:solidFill>
                            <a:schemeClr val="bg1"/>
                          </a:solidFill>
                          <a:latin typeface="+mn-ea"/>
                          <a:ea typeface="+mn-ea"/>
                        </a:rPr>
                        <a:t>留意点</a:t>
                      </a:r>
                    </a:p>
                  </a:txBody>
                  <a:tcPr>
                    <a:lnL w="12700" cap="flat" cmpd="sng" algn="ctr">
                      <a:solidFill>
                        <a:srgbClr val="D0D0CE"/>
                      </a:solidFill>
                      <a:prstDash val="solid"/>
                      <a:round/>
                      <a:headEnd type="none" w="med" len="med"/>
                      <a:tailEnd type="none" w="med" len="med"/>
                    </a:lnL>
                    <a:lnR w="9525" cap="flat" cmpd="sng" algn="ctr">
                      <a:solidFill>
                        <a:sysClr val="windowText" lastClr="000000">
                          <a:shade val="95000"/>
                          <a:satMod val="105000"/>
                        </a:sysClr>
                      </a:solidFill>
                      <a:prstDash val="solid"/>
                    </a:lnR>
                    <a:lnT w="9525" cap="flat" cmpd="sng" algn="ctr">
                      <a:solidFill>
                        <a:sysClr val="windowText" lastClr="000000">
                          <a:shade val="95000"/>
                          <a:satMod val="105000"/>
                        </a:sysClr>
                      </a:solidFill>
                      <a:prstDash val="soli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extLst>
                  <a:ext uri="{0D108BD9-81ED-4DB2-BD59-A6C34878D82A}">
                    <a16:rowId xmlns:a16="http://schemas.microsoft.com/office/drawing/2014/main" val="3390907265"/>
                  </a:ext>
                </a:extLst>
              </a:tr>
              <a:tr h="544985">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虚偽のスキルマップ</a:t>
                      </a:r>
                    </a:p>
                  </a:txBody>
                  <a:tcPr>
                    <a:lnL w="9525" cap="flat" cmpd="sng" algn="ctr">
                      <a:solidFill>
                        <a:sysClr val="windowText" lastClr="000000">
                          <a:shade val="95000"/>
                          <a:satMod val="105000"/>
                        </a:sysClr>
                      </a:solidFill>
                      <a:prstDash val="soli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スキルマップ情報</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電子署名及び電子証明書検証</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プロジェクト先）</a:t>
                      </a:r>
                      <a:endParaRPr kumimoji="1" lang="en-US" altLang="ja-JP" sz="1000" dirty="0">
                        <a:solidFill>
                          <a:schemeClr val="tx1"/>
                        </a:solidFill>
                        <a:latin typeface="+mn-ea"/>
                        <a:ea typeface="+mn-ea"/>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技術職員</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所属大学</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en-US" altLang="ja-JP" sz="1000" dirty="0">
                          <a:solidFill>
                            <a:schemeClr val="tx1"/>
                          </a:solidFill>
                          <a:latin typeface="+mn-ea"/>
                          <a:ea typeface="+mn-ea"/>
                        </a:rPr>
                        <a:t>Data e-TRUST</a:t>
                      </a:r>
                      <a:r>
                        <a:rPr kumimoji="1" lang="ja-JP" altLang="en-US" sz="1000" dirty="0">
                          <a:solidFill>
                            <a:schemeClr val="tx1"/>
                          </a:solidFill>
                          <a:latin typeface="+mn-ea"/>
                          <a:ea typeface="+mn-ea"/>
                        </a:rPr>
                        <a:t>と接続するマッチングシステムのデータベース</a:t>
                      </a:r>
                      <a:endParaRPr kumimoji="1" lang="en-US" altLang="ja-JP" sz="1000" dirty="0">
                        <a:solidFill>
                          <a:schemeClr val="tx1"/>
                        </a:solidFill>
                        <a:latin typeface="+mn-ea"/>
                        <a:ea typeface="+mn-ea"/>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ja-JP" altLang="en-US" sz="1000" dirty="0">
                          <a:solidFill>
                            <a:schemeClr val="tx1"/>
                          </a:solidFill>
                          <a:latin typeface="+mn-ea"/>
                          <a:ea typeface="+mn-ea"/>
                        </a:rPr>
                        <a:t>技術職員が同意したデータが送信</a:t>
                      </a:r>
                      <a:r>
                        <a:rPr kumimoji="1" lang="en-US" altLang="ja-JP" sz="1000" dirty="0">
                          <a:solidFill>
                            <a:schemeClr val="tx1"/>
                          </a:solidFill>
                          <a:latin typeface="+mn-ea"/>
                          <a:ea typeface="+mn-ea"/>
                        </a:rPr>
                        <a:t>API</a:t>
                      </a:r>
                      <a:r>
                        <a:rPr kumimoji="1" lang="ja-JP" altLang="en-US" sz="1000" dirty="0">
                          <a:solidFill>
                            <a:schemeClr val="tx1"/>
                          </a:solidFill>
                          <a:latin typeface="+mn-ea"/>
                          <a:ea typeface="+mn-ea"/>
                        </a:rPr>
                        <a:t>を通じてプロジェクト先に送信される。プロジェクト先は送信されたデータの参照アクセスを行う。</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000" dirty="0">
                          <a:solidFill>
                            <a:schemeClr val="tx1"/>
                          </a:solidFill>
                          <a:latin typeface="+mn-ea"/>
                          <a:ea typeface="+mn-ea"/>
                        </a:rPr>
                        <a:t>ー</a:t>
                      </a:r>
                    </a:p>
                  </a:txBody>
                  <a:tcPr>
                    <a:lnL w="12700" cap="flat" cmpd="sng" algn="ctr">
                      <a:solidFill>
                        <a:srgbClr val="D0D0CE"/>
                      </a:solidFill>
                      <a:prstDash val="solid"/>
                      <a:round/>
                      <a:headEnd type="none" w="med" len="med"/>
                      <a:tailEnd type="none" w="med" len="med"/>
                    </a:lnL>
                    <a:lnR w="9525" cap="flat" cmpd="sng" algn="ctr">
                      <a:solidFill>
                        <a:sysClr val="windowText" lastClr="000000">
                          <a:shade val="95000"/>
                          <a:satMod val="105000"/>
                        </a:sysClr>
                      </a:solidFill>
                      <a:prstDash val="soli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9812019"/>
                  </a:ext>
                </a:extLst>
              </a:tr>
              <a:tr h="369000">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虚偽の依頼文書</a:t>
                      </a:r>
                    </a:p>
                  </a:txBody>
                  <a:tcPr>
                    <a:lnL w="9525" cap="flat" cmpd="sng" algn="ctr">
                      <a:solidFill>
                        <a:sysClr val="windowText" lastClr="000000">
                          <a:shade val="95000"/>
                          <a:satMod val="105000"/>
                        </a:sysClr>
                      </a:solidFill>
                      <a:prstDash val="soli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文書発行元</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en-US" altLang="ja-JP" sz="1000" b="0" i="0" u="none" strike="noStrike" kern="1200" cap="none" spc="0" normalizeH="0" baseline="0" noProof="0" dirty="0">
                          <a:ln>
                            <a:noFill/>
                          </a:ln>
                          <a:solidFill>
                            <a:schemeClr val="tx1"/>
                          </a:solidFill>
                          <a:effectLst/>
                          <a:uLnTx/>
                          <a:uFillTx/>
                          <a:latin typeface="+mn-ea"/>
                          <a:ea typeface="+mn-ea"/>
                          <a:cs typeface="Arial" charset="0"/>
                        </a:rPr>
                        <a:t>e</a:t>
                      </a: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シール検証</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所属大学</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プロジェクト先</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プロジェクト先</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en-US" altLang="ja-JP" sz="1000" kern="1200" dirty="0">
                          <a:solidFill>
                            <a:schemeClr val="tx1"/>
                          </a:solidFill>
                          <a:latin typeface="+mn-ea"/>
                          <a:ea typeface="Yu Gothic UI"/>
                          <a:cs typeface="+mn-cs"/>
                        </a:rPr>
                        <a:t>Data e-TRUST</a:t>
                      </a:r>
                      <a:r>
                        <a:rPr kumimoji="1" lang="ja-JP" altLang="en-US" sz="1000" kern="1200" dirty="0">
                          <a:solidFill>
                            <a:schemeClr val="tx1"/>
                          </a:solidFill>
                          <a:latin typeface="+mn-ea"/>
                          <a:ea typeface="Yu Gothic UI"/>
                          <a:cs typeface="+mn-cs"/>
                        </a:rPr>
                        <a:t>と接続するマッチングシステムのデータベース</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プロジェクト先が送信したデータが送信</a:t>
                      </a:r>
                      <a:r>
                        <a:rPr kumimoji="1" lang="en-US" altLang="ja-JP" sz="1000" kern="1200" dirty="0">
                          <a:solidFill>
                            <a:schemeClr val="tx1"/>
                          </a:solidFill>
                          <a:latin typeface="+mn-ea"/>
                          <a:ea typeface="Yu Gothic UI"/>
                          <a:cs typeface="+mn-cs"/>
                        </a:rPr>
                        <a:t>API</a:t>
                      </a:r>
                      <a:r>
                        <a:rPr kumimoji="1" lang="ja-JP" altLang="en-US" sz="1000" kern="1200" dirty="0">
                          <a:solidFill>
                            <a:schemeClr val="tx1"/>
                          </a:solidFill>
                          <a:latin typeface="+mn-ea"/>
                          <a:ea typeface="Yu Gothic UI"/>
                          <a:cs typeface="+mn-cs"/>
                        </a:rPr>
                        <a:t>を通じて所属大学に送信される。所属大学は送信されたデータの参照アクセスを行う。</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ー</a:t>
                      </a:r>
                    </a:p>
                  </a:txBody>
                  <a:tcPr>
                    <a:lnL w="12700" cap="flat" cmpd="sng" algn="ctr">
                      <a:solidFill>
                        <a:srgbClr val="D0D0CE"/>
                      </a:solidFill>
                      <a:prstDash val="solid"/>
                      <a:round/>
                      <a:headEnd type="none" w="med" len="med"/>
                      <a:tailEnd type="none" w="med" len="med"/>
                    </a:lnL>
                    <a:lnR w="9525" cap="flat" cmpd="sng" algn="ctr">
                      <a:solidFill>
                        <a:sysClr val="windowText" lastClr="000000">
                          <a:shade val="95000"/>
                          <a:satMod val="105000"/>
                        </a:sysClr>
                      </a:solidFill>
                      <a:prstDash val="soli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88738"/>
                  </a:ext>
                </a:extLst>
              </a:tr>
              <a:tr h="369000">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虚偽の回答文書</a:t>
                      </a:r>
                    </a:p>
                  </a:txBody>
                  <a:tcPr>
                    <a:lnL w="9525" cap="flat" cmpd="sng" algn="ctr">
                      <a:solidFill>
                        <a:sysClr val="windowText" lastClr="000000">
                          <a:shade val="95000"/>
                          <a:satMod val="105000"/>
                        </a:sysClr>
                      </a:solidFill>
                      <a:prstDash val="soli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文書発行元</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en-US" altLang="ja-JP" sz="1000" b="0" i="0" u="none" strike="noStrike" kern="1200" cap="none" spc="0" normalizeH="0" baseline="0" noProof="0" dirty="0">
                          <a:ln>
                            <a:noFill/>
                          </a:ln>
                          <a:solidFill>
                            <a:schemeClr val="tx1"/>
                          </a:solidFill>
                          <a:effectLst/>
                          <a:uLnTx/>
                          <a:uFillTx/>
                          <a:latin typeface="+mn-ea"/>
                          <a:ea typeface="Yu Gothic UI"/>
                          <a:cs typeface="Arial" charset="0"/>
                        </a:rPr>
                        <a:t>e</a:t>
                      </a:r>
                      <a:r>
                        <a:rPr kumimoji="1" lang="ja-JP" altLang="en-US" sz="1000" b="0" i="0" u="none" strike="noStrike" kern="1200" cap="none" spc="0" normalizeH="0" baseline="0" noProof="0" dirty="0">
                          <a:ln>
                            <a:noFill/>
                          </a:ln>
                          <a:solidFill>
                            <a:schemeClr val="tx1"/>
                          </a:solidFill>
                          <a:effectLst/>
                          <a:uLnTx/>
                          <a:uFillTx/>
                          <a:latin typeface="+mn-ea"/>
                          <a:ea typeface="Yu Gothic UI"/>
                          <a:cs typeface="Arial" charset="0"/>
                        </a:rPr>
                        <a:t>シール検証</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プロジェクト先</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所属大学</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所属大学</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r>
                        <a:rPr kumimoji="1" lang="en-US" altLang="ja-JP" sz="1000" kern="1200" dirty="0">
                          <a:solidFill>
                            <a:schemeClr val="tx1"/>
                          </a:solidFill>
                          <a:latin typeface="+mn-ea"/>
                          <a:ea typeface="Yu Gothic UI"/>
                          <a:cs typeface="+mn-cs"/>
                        </a:rPr>
                        <a:t>Data e-TRUST</a:t>
                      </a:r>
                      <a:r>
                        <a:rPr kumimoji="1" lang="ja-JP" altLang="en-US" sz="1000" kern="1200" dirty="0">
                          <a:solidFill>
                            <a:schemeClr val="tx1"/>
                          </a:solidFill>
                          <a:latin typeface="+mn-ea"/>
                          <a:ea typeface="Yu Gothic UI"/>
                          <a:cs typeface="+mn-cs"/>
                        </a:rPr>
                        <a:t>と接続するマッチングシステムのデータベース</a:t>
                      </a:r>
                      <a:endParaRPr kumimoji="1" lang="en-US" altLang="ja-JP" sz="1000" kern="1200" dirty="0">
                        <a:solidFill>
                          <a:schemeClr val="tx1"/>
                        </a:solidFill>
                        <a:latin typeface="+mn-ea"/>
                        <a:ea typeface="Yu Gothic UI"/>
                        <a:cs typeface="+mn-cs"/>
                      </a:endParaRP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Calibri Light"/>
                          <a:ea typeface="Yu Gothic UI"/>
                        </a:defRPr>
                      </a:lvl1pPr>
                      <a:lvl2pPr marL="495283" algn="l" defTabSz="990564" rtl="0" eaLnBrk="1" latinLnBrk="0" hangingPunct="1">
                        <a:defRPr kumimoji="1" sz="1950" kern="1200">
                          <a:solidFill>
                            <a:schemeClr val="tx1"/>
                          </a:solidFill>
                          <a:latin typeface="Calibri Light"/>
                          <a:ea typeface="Yu Gothic UI"/>
                        </a:defRPr>
                      </a:lvl2pPr>
                      <a:lvl3pPr marL="990564" algn="l" defTabSz="990564" rtl="0" eaLnBrk="1" latinLnBrk="0" hangingPunct="1">
                        <a:defRPr kumimoji="1" sz="1950" kern="1200">
                          <a:solidFill>
                            <a:schemeClr val="tx1"/>
                          </a:solidFill>
                          <a:latin typeface="Calibri Light"/>
                          <a:ea typeface="Yu Gothic UI"/>
                        </a:defRPr>
                      </a:lvl3pPr>
                      <a:lvl4pPr marL="1485846" algn="l" defTabSz="990564" rtl="0" eaLnBrk="1" latinLnBrk="0" hangingPunct="1">
                        <a:defRPr kumimoji="1" sz="1950" kern="1200">
                          <a:solidFill>
                            <a:schemeClr val="tx1"/>
                          </a:solidFill>
                          <a:latin typeface="Calibri Light"/>
                          <a:ea typeface="Yu Gothic UI"/>
                        </a:defRPr>
                      </a:lvl4pPr>
                      <a:lvl5pPr marL="1981127" algn="l" defTabSz="990564" rtl="0" eaLnBrk="1" latinLnBrk="0" hangingPunct="1">
                        <a:defRPr kumimoji="1" sz="1950" kern="1200">
                          <a:solidFill>
                            <a:schemeClr val="tx1"/>
                          </a:solidFill>
                          <a:latin typeface="Calibri Light"/>
                          <a:ea typeface="Yu Gothic UI"/>
                        </a:defRPr>
                      </a:lvl5pPr>
                      <a:lvl6pPr marL="2476410" algn="l" defTabSz="990564" rtl="0" eaLnBrk="1" latinLnBrk="0" hangingPunct="1">
                        <a:defRPr kumimoji="1" sz="1950" kern="1200">
                          <a:solidFill>
                            <a:schemeClr val="tx1"/>
                          </a:solidFill>
                          <a:latin typeface="Calibri Light"/>
                          <a:ea typeface="Yu Gothic UI"/>
                        </a:defRPr>
                      </a:lvl6pPr>
                      <a:lvl7pPr marL="2971692" algn="l" defTabSz="990564" rtl="0" eaLnBrk="1" latinLnBrk="0" hangingPunct="1">
                        <a:defRPr kumimoji="1" sz="1950" kern="1200">
                          <a:solidFill>
                            <a:schemeClr val="tx1"/>
                          </a:solidFill>
                          <a:latin typeface="Calibri Light"/>
                          <a:ea typeface="Yu Gothic UI"/>
                        </a:defRPr>
                      </a:lvl7pPr>
                      <a:lvl8pPr marL="3466973" algn="l" defTabSz="990564" rtl="0" eaLnBrk="1" latinLnBrk="0" hangingPunct="1">
                        <a:defRPr kumimoji="1" sz="1950" kern="1200">
                          <a:solidFill>
                            <a:schemeClr val="tx1"/>
                          </a:solidFill>
                          <a:latin typeface="Calibri Light"/>
                          <a:ea typeface="Yu Gothic UI"/>
                        </a:defRPr>
                      </a:lvl8pPr>
                      <a:lvl9pPr marL="3962255" algn="l" defTabSz="990564" rtl="0" eaLnBrk="1" latinLnBrk="0" hangingPunct="1">
                        <a:defRPr kumimoji="1" sz="195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kern="1200" dirty="0">
                          <a:solidFill>
                            <a:schemeClr val="tx1"/>
                          </a:solidFill>
                          <a:latin typeface="+mn-ea"/>
                          <a:ea typeface="Yu Gothic UI"/>
                          <a:cs typeface="+mn-cs"/>
                        </a:rPr>
                        <a:t>所属大学が送信したデータが送信</a:t>
                      </a:r>
                      <a:r>
                        <a:rPr kumimoji="1" lang="en-US" altLang="ja-JP" sz="1000" kern="1200" dirty="0">
                          <a:solidFill>
                            <a:schemeClr val="tx1"/>
                          </a:solidFill>
                          <a:latin typeface="+mn-ea"/>
                          <a:ea typeface="Yu Gothic UI"/>
                          <a:cs typeface="+mn-cs"/>
                        </a:rPr>
                        <a:t>API</a:t>
                      </a:r>
                      <a:r>
                        <a:rPr kumimoji="1" lang="ja-JP" altLang="en-US" sz="1000" kern="1200" dirty="0">
                          <a:solidFill>
                            <a:schemeClr val="tx1"/>
                          </a:solidFill>
                          <a:latin typeface="+mn-ea"/>
                          <a:ea typeface="Yu Gothic UI"/>
                          <a:cs typeface="+mn-cs"/>
                        </a:rPr>
                        <a:t>を通じてプロジェクト先に送信される。プロジェクト先は送信されたデータの参照アクセスを行う。</a:t>
                      </a:r>
                    </a:p>
                  </a:txBody>
                  <a:tcP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1" lang="ja-JP" altLang="en-US" sz="1000" b="0" i="0" u="none" strike="noStrike" kern="1200" cap="none" spc="0" normalizeH="0" baseline="0" noProof="0" dirty="0">
                          <a:ln>
                            <a:noFill/>
                          </a:ln>
                          <a:solidFill>
                            <a:schemeClr val="tx1"/>
                          </a:solidFill>
                          <a:effectLst/>
                          <a:uLnTx/>
                          <a:uFillTx/>
                          <a:latin typeface="+mn-ea"/>
                          <a:ea typeface="+mn-ea"/>
                          <a:cs typeface="Arial" charset="0"/>
                        </a:rPr>
                        <a:t>ー</a:t>
                      </a:r>
                    </a:p>
                  </a:txBody>
                  <a:tcPr>
                    <a:lnL w="12700" cap="flat" cmpd="sng" algn="ctr">
                      <a:solidFill>
                        <a:srgbClr val="D0D0CE"/>
                      </a:solidFill>
                      <a:prstDash val="solid"/>
                      <a:round/>
                      <a:headEnd type="none" w="med" len="med"/>
                      <a:tailEnd type="none" w="med" len="med"/>
                    </a:lnL>
                    <a:lnR w="9525" cap="flat" cmpd="sng" algn="ctr">
                      <a:solidFill>
                        <a:sysClr val="windowText" lastClr="000000">
                          <a:shade val="95000"/>
                          <a:satMod val="105000"/>
                        </a:sysClr>
                      </a:solidFill>
                      <a:prstDash val="soli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831478"/>
                  </a:ext>
                </a:extLst>
              </a:tr>
            </a:tbl>
          </a:graphicData>
        </a:graphic>
      </p:graphicFrame>
      <p:sp>
        <p:nvSpPr>
          <p:cNvPr id="4" name="正方形/長方形 3">
            <a:extLst>
              <a:ext uri="{FF2B5EF4-FFF2-40B4-BE49-F238E27FC236}">
                <a16:creationId xmlns:a16="http://schemas.microsoft.com/office/drawing/2014/main" id="{E6540192-4CD5-A941-AC5E-D5EF791E9563}"/>
              </a:ext>
            </a:extLst>
          </p:cNvPr>
          <p:cNvSpPr/>
          <p:nvPr/>
        </p:nvSpPr>
        <p:spPr>
          <a:xfrm>
            <a:off x="2006663" y="1909944"/>
            <a:ext cx="1349888"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発行者</a:t>
            </a: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大学</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(Issuer)</a:t>
            </a:r>
            <a:endParaRPr kumimoji="1" lang="en-US" altLang="ja-JP" sz="1100" i="0"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72691B92-DA25-7A07-EFC5-98082A3837FC}"/>
              </a:ext>
            </a:extLst>
          </p:cNvPr>
          <p:cNvSpPr/>
          <p:nvPr/>
        </p:nvSpPr>
        <p:spPr>
          <a:xfrm>
            <a:off x="4665788" y="1909944"/>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u="sng" kern="0" dirty="0">
                <a:solidFill>
                  <a:prstClr val="black"/>
                </a:solidFill>
                <a:latin typeface="+mj-lt"/>
                <a:ea typeface="游ゴシック" panose="020B0400000000000000" pitchFamily="50" charset="-128"/>
                <a:cs typeface="+mn-cs"/>
              </a:rPr>
              <a:t>技術職員</a:t>
            </a:r>
            <a:endParaRPr kumimoji="1" lang="en-US" altLang="ja-JP" sz="1100" b="1" u="sng" kern="0" dirty="0">
              <a:solidFill>
                <a:prstClr val="black"/>
              </a:solidFill>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(Holder)</a:t>
            </a:r>
            <a:endParaRPr kumimoji="1" lang="ja-JP" altLang="en-US" sz="110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8343C71E-389E-D02D-105F-9AE72FA47A03}"/>
              </a:ext>
            </a:extLst>
          </p:cNvPr>
          <p:cNvSpPr/>
          <p:nvPr/>
        </p:nvSpPr>
        <p:spPr>
          <a:xfrm>
            <a:off x="7749381" y="1909944"/>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検証者</a:t>
            </a: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プロジェクト先</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(Verifier)</a:t>
            </a:r>
            <a:endParaRPr kumimoji="1" lang="en-US" altLang="ja-JP"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629DDC7E-D373-8676-1BC9-90AE19A25D2A}"/>
              </a:ext>
            </a:extLst>
          </p:cNvPr>
          <p:cNvSpPr/>
          <p:nvPr/>
        </p:nvSpPr>
        <p:spPr>
          <a:xfrm>
            <a:off x="4394264" y="3218735"/>
            <a:ext cx="2387469" cy="476639"/>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検証可能データレジストリ</a:t>
            </a:r>
            <a: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b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br>
            <a: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Data e-TRUST</a:t>
            </a:r>
            <a:r>
              <a:rPr kumimoji="0"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(Verifiable Data Registry)</a:t>
            </a:r>
            <a:endParaRPr kumimoji="1"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9" name="カギ線コネクタ 8">
            <a:extLst>
              <a:ext uri="{FF2B5EF4-FFF2-40B4-BE49-F238E27FC236}">
                <a16:creationId xmlns:a16="http://schemas.microsoft.com/office/drawing/2014/main" id="{F4E7117E-6553-2FB3-92FD-B0D8631DEA2D}"/>
              </a:ext>
            </a:extLst>
          </p:cNvPr>
          <p:cNvCxnSpPr>
            <a:cxnSpLocks/>
            <a:stCxn id="4" idx="2"/>
            <a:endCxn id="8" idx="1"/>
          </p:cNvCxnSpPr>
          <p:nvPr/>
        </p:nvCxnSpPr>
        <p:spPr>
          <a:xfrm rot="16200000" flipH="1">
            <a:off x="3002701" y="2065491"/>
            <a:ext cx="1070469" cy="1712657"/>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0" name="カギ線コネクタ 9">
            <a:extLst>
              <a:ext uri="{FF2B5EF4-FFF2-40B4-BE49-F238E27FC236}">
                <a16:creationId xmlns:a16="http://schemas.microsoft.com/office/drawing/2014/main" id="{46B70FBE-AAE5-37B1-57AA-D0C9F286270A}"/>
              </a:ext>
            </a:extLst>
          </p:cNvPr>
          <p:cNvCxnSpPr>
            <a:cxnSpLocks/>
            <a:stCxn id="6" idx="2"/>
            <a:endCxn id="8" idx="3"/>
          </p:cNvCxnSpPr>
          <p:nvPr/>
        </p:nvCxnSpPr>
        <p:spPr>
          <a:xfrm rot="5400000">
            <a:off x="7191429" y="1976890"/>
            <a:ext cx="1070469" cy="1889860"/>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1" name="カギ線コネクタ 14">
            <a:extLst>
              <a:ext uri="{FF2B5EF4-FFF2-40B4-BE49-F238E27FC236}">
                <a16:creationId xmlns:a16="http://schemas.microsoft.com/office/drawing/2014/main" id="{9FCC65B3-3730-EDAA-78A5-0A84A31857FC}"/>
              </a:ext>
            </a:extLst>
          </p:cNvPr>
          <p:cNvCxnSpPr>
            <a:cxnSpLocks/>
            <a:stCxn id="4" idx="3"/>
            <a:endCxn id="5" idx="1"/>
          </p:cNvCxnSpPr>
          <p:nvPr/>
        </p:nvCxnSpPr>
        <p:spPr>
          <a:xfrm>
            <a:off x="3356551" y="2148265"/>
            <a:ext cx="1309237"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2" name="カギ線コネクタ 14">
            <a:extLst>
              <a:ext uri="{FF2B5EF4-FFF2-40B4-BE49-F238E27FC236}">
                <a16:creationId xmlns:a16="http://schemas.microsoft.com/office/drawing/2014/main" id="{84A62633-C7FC-0AFF-B00E-00FB96547C78}"/>
              </a:ext>
            </a:extLst>
          </p:cNvPr>
          <p:cNvCxnSpPr>
            <a:stCxn id="5" idx="3"/>
            <a:endCxn id="6" idx="1"/>
          </p:cNvCxnSpPr>
          <p:nvPr/>
        </p:nvCxnSpPr>
        <p:spPr>
          <a:xfrm>
            <a:off x="6510211" y="2148265"/>
            <a:ext cx="1239170"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13" name="カギ線コネクタ 14">
            <a:extLst>
              <a:ext uri="{FF2B5EF4-FFF2-40B4-BE49-F238E27FC236}">
                <a16:creationId xmlns:a16="http://schemas.microsoft.com/office/drawing/2014/main" id="{FD197CAA-BEC2-9E46-DAC5-2010BCA24C71}"/>
              </a:ext>
            </a:extLst>
          </p:cNvPr>
          <p:cNvCxnSpPr>
            <a:cxnSpLocks/>
            <a:stCxn id="5" idx="2"/>
            <a:endCxn id="8" idx="0"/>
          </p:cNvCxnSpPr>
          <p:nvPr/>
        </p:nvCxnSpPr>
        <p:spPr>
          <a:xfrm flipH="1">
            <a:off x="5587999" y="2386586"/>
            <a:ext cx="1" cy="832149"/>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sp>
        <p:nvSpPr>
          <p:cNvPr id="14" name="正方形/長方形 13">
            <a:extLst>
              <a:ext uri="{FF2B5EF4-FFF2-40B4-BE49-F238E27FC236}">
                <a16:creationId xmlns:a16="http://schemas.microsoft.com/office/drawing/2014/main" id="{DCEAC5D5-D65C-02D9-91A2-F69CF924DE6E}"/>
              </a:ext>
            </a:extLst>
          </p:cNvPr>
          <p:cNvSpPr/>
          <p:nvPr/>
        </p:nvSpPr>
        <p:spPr>
          <a:xfrm>
            <a:off x="2919658" y="1812158"/>
            <a:ext cx="543218" cy="180671"/>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15" name="正方形/長方形 14">
            <a:extLst>
              <a:ext uri="{FF2B5EF4-FFF2-40B4-BE49-F238E27FC236}">
                <a16:creationId xmlns:a16="http://schemas.microsoft.com/office/drawing/2014/main" id="{FF4F10EF-61AE-3592-AF02-4A46F72DB4EF}"/>
              </a:ext>
            </a:extLst>
          </p:cNvPr>
          <p:cNvSpPr/>
          <p:nvPr/>
        </p:nvSpPr>
        <p:spPr>
          <a:xfrm>
            <a:off x="5937529" y="1942829"/>
            <a:ext cx="553840" cy="174614"/>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16" name="テキスト ボックス 15">
            <a:extLst>
              <a:ext uri="{FF2B5EF4-FFF2-40B4-BE49-F238E27FC236}">
                <a16:creationId xmlns:a16="http://schemas.microsoft.com/office/drawing/2014/main" id="{98793492-C190-A7CD-1D3A-A099BA0A05E9}"/>
              </a:ext>
            </a:extLst>
          </p:cNvPr>
          <p:cNvSpPr txBox="1"/>
          <p:nvPr/>
        </p:nvSpPr>
        <p:spPr>
          <a:xfrm>
            <a:off x="3379924" y="1894772"/>
            <a:ext cx="1119216" cy="290913"/>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クレデンシャル発行</a:t>
            </a:r>
            <a:endParaRPr kumimoji="1" lang="en-US" altLang="ja-JP" sz="1000" dirty="0">
              <a:solidFill>
                <a:prstClr val="black"/>
              </a:solidFill>
              <a:latin typeface="+mj-lt"/>
              <a:cs typeface="+mn-cs"/>
            </a:endParaRPr>
          </a:p>
        </p:txBody>
      </p:sp>
      <p:sp>
        <p:nvSpPr>
          <p:cNvPr id="17" name="テキスト ボックス 16">
            <a:extLst>
              <a:ext uri="{FF2B5EF4-FFF2-40B4-BE49-F238E27FC236}">
                <a16:creationId xmlns:a16="http://schemas.microsoft.com/office/drawing/2014/main" id="{0E1B8C5F-13C2-8546-3812-A03F8A5CD236}"/>
              </a:ext>
            </a:extLst>
          </p:cNvPr>
          <p:cNvSpPr txBox="1"/>
          <p:nvPr/>
        </p:nvSpPr>
        <p:spPr>
          <a:xfrm>
            <a:off x="6531430" y="1958966"/>
            <a:ext cx="1119217" cy="246221"/>
          </a:xfrm>
          <a:prstGeom prst="rect">
            <a:avLst/>
          </a:prstGeom>
          <a:noFill/>
        </p:spPr>
        <p:txBody>
          <a:bodyPr wrap="none" rtlCol="0">
            <a:spAutoFit/>
          </a:bodyPr>
          <a:lstStyle/>
          <a:p>
            <a:pPr algn="ctr" fontAlgn="auto">
              <a:spcBef>
                <a:spcPts val="0"/>
              </a:spcBef>
              <a:spcAft>
                <a:spcPts val="0"/>
              </a:spcAft>
              <a:defRPr/>
            </a:pPr>
            <a:r>
              <a:rPr kumimoji="1" lang="ja-JP" altLang="en-US" sz="1000" dirty="0">
                <a:solidFill>
                  <a:prstClr val="black"/>
                </a:solidFill>
                <a:latin typeface="+mj-lt"/>
                <a:cs typeface="+mn-cs"/>
              </a:rPr>
              <a:t>クレデンシャル提示</a:t>
            </a:r>
            <a:endParaRPr kumimoji="1" lang="en-US" altLang="ja-JP" sz="1000" dirty="0">
              <a:solidFill>
                <a:prstClr val="black"/>
              </a:solidFill>
              <a:latin typeface="+mj-lt"/>
              <a:cs typeface="+mn-cs"/>
            </a:endParaRPr>
          </a:p>
        </p:txBody>
      </p:sp>
      <p:sp>
        <p:nvSpPr>
          <p:cNvPr id="18" name="テキスト ボックス 17">
            <a:extLst>
              <a:ext uri="{FF2B5EF4-FFF2-40B4-BE49-F238E27FC236}">
                <a16:creationId xmlns:a16="http://schemas.microsoft.com/office/drawing/2014/main" id="{7CA73D76-2674-0F38-6098-D464CA191368}"/>
              </a:ext>
            </a:extLst>
          </p:cNvPr>
          <p:cNvSpPr txBox="1"/>
          <p:nvPr/>
        </p:nvSpPr>
        <p:spPr>
          <a:xfrm>
            <a:off x="2649892" y="3180590"/>
            <a:ext cx="1574829"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a:solidFill>
                  <a:prstClr val="black"/>
                </a:solidFill>
                <a:latin typeface="+mj-lt"/>
                <a:cs typeface="+mn-cs"/>
              </a:rPr>
              <a:t>識別子・公開鍵</a:t>
            </a:r>
            <a:r>
              <a:rPr kumimoji="1" lang="en-US" altLang="ja-JP" sz="1000">
                <a:solidFill>
                  <a:prstClr val="black"/>
                </a:solidFill>
                <a:latin typeface="+mj-lt"/>
                <a:cs typeface="+mn-cs"/>
              </a:rPr>
              <a:t> </a:t>
            </a:r>
            <a:r>
              <a:rPr kumimoji="1" lang="ja-JP" altLang="en-US" sz="1000">
                <a:solidFill>
                  <a:prstClr val="black"/>
                </a:solidFill>
                <a:latin typeface="+mj-lt"/>
                <a:cs typeface="+mn-cs"/>
              </a:rPr>
              <a:t>登録</a:t>
            </a:r>
            <a:endParaRPr kumimoji="1" lang="en-US" altLang="ja-JP" sz="1000">
              <a:solidFill>
                <a:prstClr val="black"/>
              </a:solidFill>
              <a:latin typeface="+mj-lt"/>
              <a:cs typeface="+mn-cs"/>
            </a:endParaRPr>
          </a:p>
        </p:txBody>
      </p:sp>
      <p:sp>
        <p:nvSpPr>
          <p:cNvPr id="19" name="テキスト ボックス 18">
            <a:extLst>
              <a:ext uri="{FF2B5EF4-FFF2-40B4-BE49-F238E27FC236}">
                <a16:creationId xmlns:a16="http://schemas.microsoft.com/office/drawing/2014/main" id="{DACC46D1-E3DC-7A66-E633-5CCFAA50C544}"/>
              </a:ext>
            </a:extLst>
          </p:cNvPr>
          <p:cNvSpPr txBox="1"/>
          <p:nvPr/>
        </p:nvSpPr>
        <p:spPr>
          <a:xfrm>
            <a:off x="5015990" y="2332478"/>
            <a:ext cx="1329574"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a:solidFill>
                  <a:prstClr val="black"/>
                </a:solidFill>
                <a:latin typeface="+mj-lt"/>
                <a:cs typeface="+mn-cs"/>
              </a:rPr>
              <a:t>識別子・公開鍵登録</a:t>
            </a:r>
          </a:p>
        </p:txBody>
      </p:sp>
      <p:sp>
        <p:nvSpPr>
          <p:cNvPr id="20" name="テキスト ボックス 19">
            <a:extLst>
              <a:ext uri="{FF2B5EF4-FFF2-40B4-BE49-F238E27FC236}">
                <a16:creationId xmlns:a16="http://schemas.microsoft.com/office/drawing/2014/main" id="{5B7B41EF-C09F-3CE9-2F3A-0E6411B95FFC}"/>
              </a:ext>
            </a:extLst>
          </p:cNvPr>
          <p:cNvSpPr txBox="1"/>
          <p:nvPr/>
        </p:nvSpPr>
        <p:spPr>
          <a:xfrm>
            <a:off x="6974541" y="3195906"/>
            <a:ext cx="1739362" cy="330348"/>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識別子・公開鍵</a:t>
            </a:r>
            <a:r>
              <a:rPr kumimoji="1" lang="en-US" altLang="ja-JP" sz="1000" dirty="0">
                <a:solidFill>
                  <a:prstClr val="black"/>
                </a:solidFill>
                <a:latin typeface="+mj-lt"/>
                <a:cs typeface="+mn-cs"/>
              </a:rPr>
              <a:t> </a:t>
            </a:r>
            <a:r>
              <a:rPr kumimoji="1" lang="ja-JP" altLang="en-US" sz="1000" dirty="0">
                <a:solidFill>
                  <a:prstClr val="black"/>
                </a:solidFill>
                <a:latin typeface="+mj-lt"/>
                <a:cs typeface="+mn-cs"/>
              </a:rPr>
              <a:t>参照</a:t>
            </a:r>
          </a:p>
        </p:txBody>
      </p:sp>
      <p:sp>
        <p:nvSpPr>
          <p:cNvPr id="21" name="メモ 66">
            <a:extLst>
              <a:ext uri="{FF2B5EF4-FFF2-40B4-BE49-F238E27FC236}">
                <a16:creationId xmlns:a16="http://schemas.microsoft.com/office/drawing/2014/main" id="{8DD99745-B955-4DB0-FB85-4DECA67763CC}"/>
              </a:ext>
            </a:extLst>
          </p:cNvPr>
          <p:cNvSpPr/>
          <p:nvPr/>
        </p:nvSpPr>
        <p:spPr>
          <a:xfrm>
            <a:off x="4874316" y="2628289"/>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22" name="メモ 67">
            <a:extLst>
              <a:ext uri="{FF2B5EF4-FFF2-40B4-BE49-F238E27FC236}">
                <a16:creationId xmlns:a16="http://schemas.microsoft.com/office/drawing/2014/main" id="{0383E436-E15A-F244-ED11-B731483B076A}"/>
              </a:ext>
            </a:extLst>
          </p:cNvPr>
          <p:cNvSpPr/>
          <p:nvPr/>
        </p:nvSpPr>
        <p:spPr>
          <a:xfrm>
            <a:off x="5707248" y="2632734"/>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24" name="メモ 68">
            <a:extLst>
              <a:ext uri="{FF2B5EF4-FFF2-40B4-BE49-F238E27FC236}">
                <a16:creationId xmlns:a16="http://schemas.microsoft.com/office/drawing/2014/main" id="{3BC693E7-58F8-4629-28C1-A816B04439A5}"/>
              </a:ext>
            </a:extLst>
          </p:cNvPr>
          <p:cNvSpPr/>
          <p:nvPr/>
        </p:nvSpPr>
        <p:spPr>
          <a:xfrm>
            <a:off x="1997750" y="2612959"/>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25" name="メモ 69">
            <a:extLst>
              <a:ext uri="{FF2B5EF4-FFF2-40B4-BE49-F238E27FC236}">
                <a16:creationId xmlns:a16="http://schemas.microsoft.com/office/drawing/2014/main" id="{E632C738-5FF9-10C3-6663-639CD3388DAD}"/>
              </a:ext>
            </a:extLst>
          </p:cNvPr>
          <p:cNvSpPr/>
          <p:nvPr/>
        </p:nvSpPr>
        <p:spPr>
          <a:xfrm>
            <a:off x="2795365" y="2617403"/>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26" name="円弧 25">
            <a:extLst>
              <a:ext uri="{FF2B5EF4-FFF2-40B4-BE49-F238E27FC236}">
                <a16:creationId xmlns:a16="http://schemas.microsoft.com/office/drawing/2014/main" id="{1C6E5964-54D9-775B-7B26-B99A1CBE0ABD}"/>
              </a:ext>
            </a:extLst>
          </p:cNvPr>
          <p:cNvSpPr/>
          <p:nvPr/>
        </p:nvSpPr>
        <p:spPr>
          <a:xfrm>
            <a:off x="4574302" y="1843547"/>
            <a:ext cx="247071" cy="244230"/>
          </a:xfrm>
          <a:prstGeom prst="arc">
            <a:avLst>
              <a:gd name="adj1" fmla="val 5632718"/>
              <a:gd name="adj2" fmla="val 21088928"/>
            </a:avLst>
          </a:prstGeom>
          <a:noFill/>
          <a:ln w="12700" cap="flat" cmpd="sng" algn="ctr">
            <a:solidFill>
              <a:sysClr val="windowText" lastClr="000000">
                <a:lumMod val="95000"/>
                <a:lumOff val="5000"/>
              </a:sysClr>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prstClr val="black"/>
              </a:solidFill>
              <a:effectLst/>
              <a:uLnTx/>
              <a:uFillTx/>
              <a:latin typeface="+mj-lt"/>
              <a:ea typeface="游ゴシック" panose="020B0400000000000000" pitchFamily="34" charset="-128"/>
              <a:cs typeface="+mn-cs"/>
            </a:endParaRPr>
          </a:p>
        </p:txBody>
      </p:sp>
      <p:sp>
        <p:nvSpPr>
          <p:cNvPr id="27" name="テキスト ボックス 26">
            <a:extLst>
              <a:ext uri="{FF2B5EF4-FFF2-40B4-BE49-F238E27FC236}">
                <a16:creationId xmlns:a16="http://schemas.microsoft.com/office/drawing/2014/main" id="{89694F21-AE4D-0687-700B-A3760D4BF9A2}"/>
              </a:ext>
            </a:extLst>
          </p:cNvPr>
          <p:cNvSpPr txBox="1"/>
          <p:nvPr/>
        </p:nvSpPr>
        <p:spPr>
          <a:xfrm>
            <a:off x="3615454" y="1562219"/>
            <a:ext cx="1859898" cy="246221"/>
          </a:xfrm>
          <a:prstGeom prst="rect">
            <a:avLst/>
          </a:prstGeom>
          <a:noFill/>
        </p:spPr>
        <p:txBody>
          <a:bodyPr wrap="square" rtlCol="0">
            <a:spAutoFit/>
          </a:bodyPr>
          <a:lstStyle/>
          <a:p>
            <a:pPr algn="ctr" fontAlgn="auto">
              <a:spcBef>
                <a:spcPts val="0"/>
              </a:spcBef>
              <a:spcAft>
                <a:spcPts val="0"/>
              </a:spcAft>
              <a:defRPr/>
            </a:pPr>
            <a:r>
              <a:rPr kumimoji="1" lang="ja-JP" altLang="en-US" sz="1000" b="1" u="sng" dirty="0">
                <a:solidFill>
                  <a:prstClr val="black"/>
                </a:solidFill>
                <a:latin typeface="+mj-lt"/>
                <a:cs typeface="+mn-cs"/>
              </a:rPr>
              <a:t>クレデンシャルの保存</a:t>
            </a:r>
            <a:endParaRPr kumimoji="1" lang="en-US" altLang="ja-JP" sz="1000" b="1" u="sng" dirty="0">
              <a:solidFill>
                <a:prstClr val="black"/>
              </a:solidFill>
              <a:latin typeface="+mj-lt"/>
              <a:cs typeface="+mn-cs"/>
            </a:endParaRPr>
          </a:p>
        </p:txBody>
      </p:sp>
      <p:sp>
        <p:nvSpPr>
          <p:cNvPr id="28" name="角丸四角形 77">
            <a:extLst>
              <a:ext uri="{FF2B5EF4-FFF2-40B4-BE49-F238E27FC236}">
                <a16:creationId xmlns:a16="http://schemas.microsoft.com/office/drawing/2014/main" id="{63CA7372-D3DA-C81B-EC3E-A165AB3EC31C}"/>
              </a:ext>
            </a:extLst>
          </p:cNvPr>
          <p:cNvSpPr/>
          <p:nvPr/>
        </p:nvSpPr>
        <p:spPr>
          <a:xfrm>
            <a:off x="4755242" y="1951371"/>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VC</a:t>
            </a:r>
            <a:endParaRPr kumimoji="1" lang="ja-JP" altLang="en-US"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C405F0FA-761A-9E49-38E2-DCB0C1FFBCCF}"/>
              </a:ext>
            </a:extLst>
          </p:cNvPr>
          <p:cNvSpPr/>
          <p:nvPr/>
        </p:nvSpPr>
        <p:spPr>
          <a:xfrm>
            <a:off x="4665788" y="893610"/>
            <a:ext cx="1844423" cy="423145"/>
          </a:xfrm>
          <a:prstGeom prst="rect">
            <a:avLst/>
          </a:prstGeom>
          <a:solidFill>
            <a:srgbClr val="5B9BD5">
              <a:lumMod val="20000"/>
              <a:lumOff val="80000"/>
            </a:srgbClr>
          </a:solidFill>
          <a:ln w="12700" cap="flat" cmpd="sng" algn="ctr">
            <a:solidFill>
              <a:srgbClr val="4472C4">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Governance authority</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100" kern="0" dirty="0">
                <a:solidFill>
                  <a:prstClr val="black"/>
                </a:solidFill>
                <a:latin typeface="+mj-lt"/>
                <a:ea typeface="游ゴシック" panose="020B0400000000000000" pitchFamily="50" charset="-128"/>
                <a:cs typeface="+mn-cs"/>
              </a:rPr>
              <a:t>(</a:t>
            </a:r>
            <a:r>
              <a:rPr lang="ja-JP" altLang="en-US" sz="1100" kern="0" dirty="0">
                <a:solidFill>
                  <a:prstClr val="black"/>
                </a:solidFill>
                <a:latin typeface="+mj-lt"/>
                <a:ea typeface="游ゴシック" panose="020B0400000000000000" pitchFamily="50" charset="-128"/>
                <a:cs typeface="+mn-cs"/>
              </a:rPr>
              <a:t>システム</a:t>
            </a:r>
            <a:r>
              <a:rPr lang="en-US" altLang="ja-JP" sz="1100" kern="0" dirty="0">
                <a:solidFill>
                  <a:prstClr val="black"/>
                </a:solidFill>
                <a:latin typeface="+mj-lt"/>
                <a:ea typeface="游ゴシック" panose="020B0400000000000000" pitchFamily="50" charset="-128"/>
                <a:cs typeface="+mn-cs"/>
              </a:rPr>
              <a:t>)</a:t>
            </a:r>
            <a:endParaRPr kumimoji="1" lang="ja-JP" altLang="en-US"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30" name="カギ線コネクタ 14">
            <a:extLst>
              <a:ext uri="{FF2B5EF4-FFF2-40B4-BE49-F238E27FC236}">
                <a16:creationId xmlns:a16="http://schemas.microsoft.com/office/drawing/2014/main" id="{FF8834D0-6341-B305-2C7A-CD1980030098}"/>
              </a:ext>
            </a:extLst>
          </p:cNvPr>
          <p:cNvCxnSpPr>
            <a:cxnSpLocks/>
            <a:stCxn id="29" idx="1"/>
            <a:endCxn id="4" idx="0"/>
          </p:cNvCxnSpPr>
          <p:nvPr/>
        </p:nvCxnSpPr>
        <p:spPr>
          <a:xfrm flipH="1">
            <a:off x="2681607" y="1105183"/>
            <a:ext cx="1984181"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cxnSp>
        <p:nvCxnSpPr>
          <p:cNvPr id="31" name="カギ線コネクタ 14">
            <a:extLst>
              <a:ext uri="{FF2B5EF4-FFF2-40B4-BE49-F238E27FC236}">
                <a16:creationId xmlns:a16="http://schemas.microsoft.com/office/drawing/2014/main" id="{C7289C4B-44D3-E099-F5F6-5EBFFF8BF806}"/>
              </a:ext>
            </a:extLst>
          </p:cNvPr>
          <p:cNvCxnSpPr>
            <a:stCxn id="6" idx="0"/>
            <a:endCxn id="29" idx="3"/>
          </p:cNvCxnSpPr>
          <p:nvPr/>
        </p:nvCxnSpPr>
        <p:spPr>
          <a:xfrm flipH="1" flipV="1">
            <a:off x="6510211" y="1105183"/>
            <a:ext cx="2161382"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sp>
        <p:nvSpPr>
          <p:cNvPr id="32" name="テキスト ボックス 31">
            <a:extLst>
              <a:ext uri="{FF2B5EF4-FFF2-40B4-BE49-F238E27FC236}">
                <a16:creationId xmlns:a16="http://schemas.microsoft.com/office/drawing/2014/main" id="{872E75D8-6D05-CF91-47A9-A9B0D6B34044}"/>
              </a:ext>
            </a:extLst>
          </p:cNvPr>
          <p:cNvSpPr txBox="1"/>
          <p:nvPr/>
        </p:nvSpPr>
        <p:spPr>
          <a:xfrm>
            <a:off x="7158012" y="981970"/>
            <a:ext cx="2010487" cy="454347"/>
          </a:xfrm>
          <a:prstGeom prst="rect">
            <a:avLst/>
          </a:prstGeom>
          <a:noFill/>
        </p:spPr>
        <p:txBody>
          <a:bodyPr wrap="none" rtlCol="0">
            <a:spAutoFit/>
          </a:bodyPr>
          <a:lstStyle/>
          <a:p>
            <a:pPr algn="ctr" fontAlgn="auto">
              <a:spcBef>
                <a:spcPts val="0"/>
              </a:spcBef>
              <a:spcAft>
                <a:spcPts val="0"/>
              </a:spcAft>
              <a:defRPr/>
            </a:pPr>
            <a:r>
              <a:rPr kumimoji="1" lang="en-US" altLang="ja-JP" sz="1000">
                <a:solidFill>
                  <a:prstClr val="black"/>
                </a:solidFill>
                <a:latin typeface="+mj-lt"/>
                <a:cs typeface="+mn-cs"/>
              </a:rPr>
              <a:t>Trust</a:t>
            </a:r>
          </a:p>
          <a:p>
            <a:pPr algn="ctr" fontAlgn="auto">
              <a:spcBef>
                <a:spcPts val="0"/>
              </a:spcBef>
              <a:spcAft>
                <a:spcPts val="0"/>
              </a:spcAft>
              <a:defRPr/>
            </a:pPr>
            <a:r>
              <a:rPr lang="en-US" altLang="ja-JP" sz="1000">
                <a:solidFill>
                  <a:prstClr val="black"/>
                </a:solidFill>
                <a:latin typeface="+mj-lt"/>
                <a:cs typeface="+mn-cs"/>
              </a:rPr>
              <a:t>Well-known did configuration</a:t>
            </a:r>
            <a:endParaRPr kumimoji="1" lang="ja-JP" altLang="en-US" sz="1000">
              <a:solidFill>
                <a:prstClr val="black"/>
              </a:solidFill>
              <a:latin typeface="+mj-lt"/>
              <a:cs typeface="+mn-cs"/>
            </a:endParaRPr>
          </a:p>
        </p:txBody>
      </p:sp>
      <p:sp>
        <p:nvSpPr>
          <p:cNvPr id="33" name="正方形/長方形 32">
            <a:extLst>
              <a:ext uri="{FF2B5EF4-FFF2-40B4-BE49-F238E27FC236}">
                <a16:creationId xmlns:a16="http://schemas.microsoft.com/office/drawing/2014/main" id="{7E0BA395-314D-C12E-E381-F1248A8A98DE}"/>
              </a:ext>
            </a:extLst>
          </p:cNvPr>
          <p:cNvSpPr/>
          <p:nvPr/>
        </p:nvSpPr>
        <p:spPr>
          <a:xfrm>
            <a:off x="368857" y="1915446"/>
            <a:ext cx="956132"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u="sng" kern="0" dirty="0">
                <a:solidFill>
                  <a:prstClr val="black"/>
                </a:solidFill>
                <a:latin typeface="+mj-lt"/>
                <a:ea typeface="游ゴシック" panose="020B0400000000000000" pitchFamily="50" charset="-128"/>
                <a:cs typeface="+mn-cs"/>
              </a:rPr>
              <a:t>技術職員</a:t>
            </a:r>
            <a:endParaRPr kumimoji="1" lang="en-US" altLang="ja-JP" sz="1100" b="1" u="sng" kern="0" dirty="0">
              <a:solidFill>
                <a:prstClr val="black"/>
              </a:solidFill>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(Subject)</a:t>
            </a:r>
            <a:endParaRPr kumimoji="1" lang="ja-JP" altLang="en-US" sz="110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48EBF79F-3471-947C-FFB3-7E226819A717}"/>
              </a:ext>
            </a:extLst>
          </p:cNvPr>
          <p:cNvSpPr txBox="1"/>
          <p:nvPr/>
        </p:nvSpPr>
        <p:spPr>
          <a:xfrm>
            <a:off x="1267716" y="1849946"/>
            <a:ext cx="756937" cy="521746"/>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スキルマップ</a:t>
            </a:r>
            <a:endParaRPr kumimoji="1" lang="en-US" altLang="ja-JP" sz="1000" dirty="0">
              <a:solidFill>
                <a:prstClr val="black"/>
              </a:solidFill>
              <a:latin typeface="+mj-lt"/>
              <a:cs typeface="+mn-cs"/>
            </a:endParaRPr>
          </a:p>
          <a:p>
            <a:pPr algn="ctr" fontAlgn="auto">
              <a:lnSpc>
                <a:spcPct val="150000"/>
              </a:lnSpc>
              <a:spcBef>
                <a:spcPts val="0"/>
              </a:spcBef>
              <a:spcAft>
                <a:spcPts val="0"/>
              </a:spcAft>
              <a:defRPr/>
            </a:pPr>
            <a:r>
              <a:rPr kumimoji="1" lang="ja-JP" altLang="en-US" sz="1000" dirty="0">
                <a:solidFill>
                  <a:prstClr val="black"/>
                </a:solidFill>
                <a:latin typeface="+mj-lt"/>
                <a:cs typeface="+mn-cs"/>
              </a:rPr>
              <a:t>申請</a:t>
            </a:r>
            <a:endParaRPr kumimoji="1" lang="en-US" altLang="ja-JP" sz="1000" dirty="0">
              <a:solidFill>
                <a:prstClr val="black"/>
              </a:solidFill>
              <a:latin typeface="+mj-lt"/>
              <a:cs typeface="+mn-cs"/>
            </a:endParaRPr>
          </a:p>
        </p:txBody>
      </p:sp>
      <p:cxnSp>
        <p:nvCxnSpPr>
          <p:cNvPr id="35" name="カギ線コネクタ 14">
            <a:extLst>
              <a:ext uri="{FF2B5EF4-FFF2-40B4-BE49-F238E27FC236}">
                <a16:creationId xmlns:a16="http://schemas.microsoft.com/office/drawing/2014/main" id="{674FB55D-62DE-89CC-C7E3-7323325D9433}"/>
              </a:ext>
            </a:extLst>
          </p:cNvPr>
          <p:cNvCxnSpPr>
            <a:cxnSpLocks/>
            <a:stCxn id="33" idx="3"/>
            <a:endCxn id="4" idx="1"/>
          </p:cNvCxnSpPr>
          <p:nvPr/>
        </p:nvCxnSpPr>
        <p:spPr>
          <a:xfrm flipV="1">
            <a:off x="1324989" y="2148265"/>
            <a:ext cx="681674" cy="5502"/>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sp>
        <p:nvSpPr>
          <p:cNvPr id="36" name="角丸四角形 77">
            <a:extLst>
              <a:ext uri="{FF2B5EF4-FFF2-40B4-BE49-F238E27FC236}">
                <a16:creationId xmlns:a16="http://schemas.microsoft.com/office/drawing/2014/main" id="{BF18E1DE-D0EA-43AE-BE30-4289075221CA}"/>
              </a:ext>
            </a:extLst>
          </p:cNvPr>
          <p:cNvSpPr/>
          <p:nvPr/>
        </p:nvSpPr>
        <p:spPr>
          <a:xfrm>
            <a:off x="3703544" y="2285080"/>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VC</a:t>
            </a:r>
            <a:endParaRPr kumimoji="1" lang="ja-JP" altLang="en-US" sz="9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37" name="角丸四角形 77">
            <a:extLst>
              <a:ext uri="{FF2B5EF4-FFF2-40B4-BE49-F238E27FC236}">
                <a16:creationId xmlns:a16="http://schemas.microsoft.com/office/drawing/2014/main" id="{0C4D3228-FAC9-662B-2655-851B0862BE0C}"/>
              </a:ext>
            </a:extLst>
          </p:cNvPr>
          <p:cNvSpPr/>
          <p:nvPr/>
        </p:nvSpPr>
        <p:spPr>
          <a:xfrm>
            <a:off x="6899893" y="2285080"/>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VP</a:t>
            </a:r>
            <a:endPar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39" name="スライド番号プレースホルダー 38">
            <a:extLst>
              <a:ext uri="{FF2B5EF4-FFF2-40B4-BE49-F238E27FC236}">
                <a16:creationId xmlns:a16="http://schemas.microsoft.com/office/drawing/2014/main" id="{FB8108C2-2605-37E1-C0D0-BCA7A7178F87}"/>
              </a:ext>
            </a:extLst>
          </p:cNvPr>
          <p:cNvSpPr>
            <a:spLocks noGrp="1"/>
          </p:cNvSpPr>
          <p:nvPr>
            <p:ph type="sldNum" sz="quarter" idx="13"/>
          </p:nvPr>
        </p:nvSpPr>
        <p:spPr/>
        <p:txBody>
          <a:bodyPr/>
          <a:lstStyle/>
          <a:p>
            <a:fld id="{A3EB1B23-9AF8-425B-BAD7-B9FA00F18833}" type="slidenum">
              <a:rPr lang="ja-JP" altLang="en-US" smtClean="0"/>
              <a:pPr/>
              <a:t>6</a:t>
            </a:fld>
            <a:endParaRPr lang="ja-JP" altLang="en-US"/>
          </a:p>
        </p:txBody>
      </p:sp>
    </p:spTree>
    <p:extLst>
      <p:ext uri="{BB962C8B-B14F-4D97-AF65-F5344CB8AC3E}">
        <p14:creationId xmlns:p14="http://schemas.microsoft.com/office/powerpoint/2010/main" val="398002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374A82B1-281D-5A0A-5F4A-2F0B16901000}"/>
              </a:ext>
            </a:extLst>
          </p:cNvPr>
          <p:cNvSpPr>
            <a:spLocks noGrp="1"/>
          </p:cNvSpPr>
          <p:nvPr>
            <p:ph type="title"/>
          </p:nvPr>
        </p:nvSpPr>
        <p:spPr/>
        <p:txBody>
          <a:bodyPr/>
          <a:lstStyle/>
          <a:p>
            <a:r>
              <a:rPr kumimoji="1" lang="en-US" altLang="ja-JP" dirty="0"/>
              <a:t>Verify</a:t>
            </a:r>
            <a:r>
              <a:rPr kumimoji="1" lang="ja-JP" altLang="en-US" dirty="0"/>
              <a:t>できる領域を拡大する仕組み</a:t>
            </a:r>
            <a:br>
              <a:rPr kumimoji="1" lang="en-US" altLang="ja-JP" dirty="0"/>
            </a:br>
            <a:r>
              <a:rPr kumimoji="1" lang="ja-JP" altLang="en-US" dirty="0"/>
              <a:t>　</a:t>
            </a:r>
            <a:r>
              <a:rPr lang="ja-JP" altLang="en-US" dirty="0"/>
              <a:t>証明書要件・識別子要件</a:t>
            </a:r>
            <a:endParaRPr kumimoji="1" lang="ja-JP" altLang="en-US" dirty="0"/>
          </a:p>
        </p:txBody>
      </p:sp>
      <p:graphicFrame>
        <p:nvGraphicFramePr>
          <p:cNvPr id="8" name="表 2">
            <a:extLst>
              <a:ext uri="{FF2B5EF4-FFF2-40B4-BE49-F238E27FC236}">
                <a16:creationId xmlns:a16="http://schemas.microsoft.com/office/drawing/2014/main" id="{4EE2F1E3-AF1E-DDB3-3834-4E66870388C3}"/>
              </a:ext>
            </a:extLst>
          </p:cNvPr>
          <p:cNvGraphicFramePr>
            <a:graphicFrameLocks noGrp="1"/>
          </p:cNvGraphicFramePr>
          <p:nvPr>
            <p:extLst>
              <p:ext uri="{D42A27DB-BD31-4B8C-83A1-F6EECF244321}">
                <p14:modId xmlns:p14="http://schemas.microsoft.com/office/powerpoint/2010/main" val="2876528120"/>
              </p:ext>
            </p:extLst>
          </p:nvPr>
        </p:nvGraphicFramePr>
        <p:xfrm>
          <a:off x="416495" y="1230561"/>
          <a:ext cx="9071430" cy="3840480"/>
        </p:xfrm>
        <a:graphic>
          <a:graphicData uri="http://schemas.openxmlformats.org/drawingml/2006/table">
            <a:tbl>
              <a:tblPr firstRow="1" bandRow="1">
                <a:tableStyleId>{7E9639D4-E3E2-4D34-9284-5A2195B3D0D7}</a:tableStyleId>
              </a:tblPr>
              <a:tblGrid>
                <a:gridCol w="1330824">
                  <a:extLst>
                    <a:ext uri="{9D8B030D-6E8A-4147-A177-3AD203B41FA5}">
                      <a16:colId xmlns:a16="http://schemas.microsoft.com/office/drawing/2014/main" val="4081700020"/>
                    </a:ext>
                  </a:extLst>
                </a:gridCol>
                <a:gridCol w="1575303">
                  <a:extLst>
                    <a:ext uri="{9D8B030D-6E8A-4147-A177-3AD203B41FA5}">
                      <a16:colId xmlns:a16="http://schemas.microsoft.com/office/drawing/2014/main" val="2249718863"/>
                    </a:ext>
                  </a:extLst>
                </a:gridCol>
                <a:gridCol w="2386255">
                  <a:extLst>
                    <a:ext uri="{9D8B030D-6E8A-4147-A177-3AD203B41FA5}">
                      <a16:colId xmlns:a16="http://schemas.microsoft.com/office/drawing/2014/main" val="1892903547"/>
                    </a:ext>
                  </a:extLst>
                </a:gridCol>
                <a:gridCol w="1574435">
                  <a:extLst>
                    <a:ext uri="{9D8B030D-6E8A-4147-A177-3AD203B41FA5}">
                      <a16:colId xmlns:a16="http://schemas.microsoft.com/office/drawing/2014/main" val="374884360"/>
                    </a:ext>
                  </a:extLst>
                </a:gridCol>
                <a:gridCol w="2204613">
                  <a:extLst>
                    <a:ext uri="{9D8B030D-6E8A-4147-A177-3AD203B41FA5}">
                      <a16:colId xmlns:a16="http://schemas.microsoft.com/office/drawing/2014/main" val="5451301"/>
                    </a:ext>
                  </a:extLst>
                </a:gridCol>
              </a:tblGrid>
              <a:tr h="146386">
                <a:tc>
                  <a:txBody>
                    <a:bodyPr/>
                    <a:lstStyle/>
                    <a:p>
                      <a:pPr algn="l"/>
                      <a:r>
                        <a:rPr kumimoji="1" lang="ja-JP" altLang="en-US" sz="1200" dirty="0">
                          <a:latin typeface="+mn-ea"/>
                          <a:ea typeface="+mn-ea"/>
                        </a:rPr>
                        <a:t>証明書名</a:t>
                      </a:r>
                      <a:endParaRPr kumimoji="1" lang="en-US" altLang="ja-JP" sz="1200" dirty="0">
                        <a:latin typeface="+mn-ea"/>
                        <a:ea typeface="+mn-ea"/>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u="none" strike="noStrike" cap="none">
                          <a:solidFill>
                            <a:schemeClr val="lt1"/>
                          </a:solidFill>
                          <a:latin typeface="+mn-ea"/>
                          <a:ea typeface="+mn-ea"/>
                          <a:sym typeface="Arial"/>
                        </a:rPr>
                        <a:t>記載情報</a:t>
                      </a:r>
                      <a:endParaRPr kumimoji="1" lang="ja-JP" altLang="en-US"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b="1" i="0" u="none" strike="noStrike" cap="none" dirty="0">
                          <a:solidFill>
                            <a:schemeClr val="lt1"/>
                          </a:solidFill>
                          <a:latin typeface="+mn-ea"/>
                          <a:ea typeface="+mn-ea"/>
                          <a:cs typeface="Calibri"/>
                          <a:sym typeface="Arial"/>
                        </a:rPr>
                        <a:t>要件</a:t>
                      </a:r>
                      <a:endParaRPr kumimoji="1" lang="en-US" altLang="ja-JP" sz="1200" b="1" i="0" u="none" strike="noStrike" cap="none" dirty="0">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a:solidFill>
                            <a:schemeClr val="lt1"/>
                          </a:solidFill>
                          <a:latin typeface="+mn-ea"/>
                          <a:ea typeface="+mn-ea"/>
                          <a:cs typeface="Calibri"/>
                          <a:sym typeface="Arial"/>
                        </a:rPr>
                        <a:t>活用する規格</a:t>
                      </a:r>
                      <a:endParaRPr kumimoji="1" lang="en-US" altLang="ja-JP"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a:solidFill>
                            <a:schemeClr val="lt1"/>
                          </a:solidFill>
                          <a:latin typeface="+mn-ea"/>
                          <a:ea typeface="+mn-ea"/>
                          <a:cs typeface="Calibri"/>
                          <a:sym typeface="Arial"/>
                        </a:rPr>
                        <a:t>規格選定理由</a:t>
                      </a:r>
                      <a:endParaRPr kumimoji="1" lang="en-US" altLang="ja-JP"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678928901"/>
                  </a:ext>
                </a:extLst>
              </a:tr>
              <a:tr h="429920">
                <a:tc>
                  <a:txBody>
                    <a:bodyPr/>
                    <a:lstStyle/>
                    <a:p>
                      <a:pPr marL="228600" indent="-228600" algn="l">
                        <a:buFont typeface="+mj-ea"/>
                        <a:buAutoNum type="circleNumDbPlain"/>
                      </a:pPr>
                      <a:r>
                        <a:rPr kumimoji="1" lang="ja-JP" altLang="en-US" sz="1200" dirty="0">
                          <a:solidFill>
                            <a:schemeClr val="tx1"/>
                          </a:solidFill>
                          <a:latin typeface="+mn-ea"/>
                          <a:ea typeface="+mn-ea"/>
                        </a:rPr>
                        <a:t>スキルマップ</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氏名・所属・役割・職務・能力・スキル・スキル評価・資格・プロジェクト実績など</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データ提供者</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技術職員</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が提示したスキルマップの署名検証と、証明書を発行したトラストアンカー</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大学</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の署名検証をもとに確からしさを確認できる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記載情報は選択的開示とする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失効管理・再発行については、有効期限を設定可能にする。再発行に関しては、再度申請を可能にする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スキルマップデータの流通記録ができる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選択的開示を行うため</a:t>
                      </a: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流通記録を行うため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2700523"/>
                  </a:ext>
                </a:extLst>
              </a:tr>
              <a:tr h="429920">
                <a:tc>
                  <a:txBody>
                    <a:bodyPr/>
                    <a:lstStyle/>
                    <a:p>
                      <a:pPr marL="228600" indent="-228600" algn="l">
                        <a:buFont typeface="+mj-ea"/>
                        <a:buAutoNum type="circleNumDbPlain" startAt="2"/>
                      </a:pPr>
                      <a:r>
                        <a:rPr kumimoji="1" lang="ja-JP" altLang="en-US" sz="1200" dirty="0">
                          <a:solidFill>
                            <a:schemeClr val="tx1"/>
                          </a:solidFill>
                          <a:latin typeface="+mn-ea"/>
                          <a:ea typeface="+mn-ea"/>
                        </a:rPr>
                        <a:t>依頼文書</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氏名・所属・役職・プロジェクト概要など</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プロジェクト先の証明書検証をもとに発行元の確からしさを確認できる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証明書発行・検証が可能のため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68761905"/>
                  </a:ext>
                </a:extLst>
              </a:tr>
              <a:tr h="429920">
                <a:tc>
                  <a:txBody>
                    <a:bodyPr/>
                    <a:lstStyle/>
                    <a:p>
                      <a:pPr marL="228600" indent="-228600" algn="l">
                        <a:buFont typeface="+mj-ea"/>
                        <a:buAutoNum type="circleNumDbPlain" startAt="3"/>
                      </a:pPr>
                      <a:r>
                        <a:rPr kumimoji="1" lang="ja-JP" altLang="en-US" sz="1200" dirty="0">
                          <a:solidFill>
                            <a:schemeClr val="tx1"/>
                          </a:solidFill>
                          <a:latin typeface="+mn-ea"/>
                          <a:ea typeface="+mn-ea"/>
                        </a:rPr>
                        <a:t>回答文書</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氏名・所属・役職・プロジェクト概要など</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プロジェクト先の証明書検証をもとに発行元の確からしさを確認できる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証明書発行・検証が可能のため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72046582"/>
                  </a:ext>
                </a:extLst>
              </a:tr>
            </a:tbl>
          </a:graphicData>
        </a:graphic>
      </p:graphicFrame>
      <p:sp>
        <p:nvSpPr>
          <p:cNvPr id="5" name="テキスト ボックス 4">
            <a:extLst>
              <a:ext uri="{FF2B5EF4-FFF2-40B4-BE49-F238E27FC236}">
                <a16:creationId xmlns:a16="http://schemas.microsoft.com/office/drawing/2014/main" id="{D086A848-8A2F-A2E8-9D7F-4A8DC26FD9D2}"/>
              </a:ext>
            </a:extLst>
          </p:cNvPr>
          <p:cNvSpPr txBox="1"/>
          <p:nvPr/>
        </p:nvSpPr>
        <p:spPr bwMode="gray">
          <a:xfrm>
            <a:off x="415925" y="941971"/>
            <a:ext cx="1944215" cy="215444"/>
          </a:xfrm>
          <a:prstGeom prst="rect">
            <a:avLst/>
          </a:prstGeom>
          <a:noFill/>
        </p:spPr>
        <p:txBody>
          <a:bodyPr wrap="squar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400" b="1" i="0" u="none" strike="noStrike" kern="1200" cap="none" spc="0" normalizeH="0" baseline="0" noProof="0" dirty="0">
                <a:ln>
                  <a:noFill/>
                </a:ln>
                <a:solidFill>
                  <a:schemeClr val="accent1"/>
                </a:solidFill>
                <a:effectLst/>
                <a:uLnTx/>
                <a:uFillTx/>
                <a:latin typeface="+mn-lt"/>
                <a:ea typeface="+mn-ea"/>
                <a:cs typeface="+mn-cs"/>
              </a:rPr>
              <a:t>証明書要件</a:t>
            </a:r>
          </a:p>
        </p:txBody>
      </p:sp>
      <p:sp>
        <p:nvSpPr>
          <p:cNvPr id="337" name="スライド番号プレースホルダー 336">
            <a:extLst>
              <a:ext uri="{FF2B5EF4-FFF2-40B4-BE49-F238E27FC236}">
                <a16:creationId xmlns:a16="http://schemas.microsoft.com/office/drawing/2014/main" id="{5B1896BF-BE50-914E-5C46-E10D66DAFFEE}"/>
              </a:ext>
            </a:extLst>
          </p:cNvPr>
          <p:cNvSpPr>
            <a:spLocks noGrp="1"/>
          </p:cNvSpPr>
          <p:nvPr>
            <p:ph type="sldNum" sz="quarter" idx="13"/>
          </p:nvPr>
        </p:nvSpPr>
        <p:spPr/>
        <p:txBody>
          <a:bodyPr/>
          <a:lstStyle/>
          <a:p>
            <a:fld id="{A3EB1B23-9AF8-425B-BAD7-B9FA00F18833}" type="slidenum">
              <a:rPr lang="ja-JP" altLang="en-US" smtClean="0"/>
              <a:pPr/>
              <a:t>7</a:t>
            </a:fld>
            <a:endParaRPr lang="ja-JP" altLang="en-US"/>
          </a:p>
        </p:txBody>
      </p:sp>
    </p:spTree>
    <p:extLst>
      <p:ext uri="{BB962C8B-B14F-4D97-AF65-F5344CB8AC3E}">
        <p14:creationId xmlns:p14="http://schemas.microsoft.com/office/powerpoint/2010/main" val="325562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374A82B1-281D-5A0A-5F4A-2F0B16901000}"/>
              </a:ext>
            </a:extLst>
          </p:cNvPr>
          <p:cNvSpPr>
            <a:spLocks noGrp="1"/>
          </p:cNvSpPr>
          <p:nvPr>
            <p:ph type="title"/>
          </p:nvPr>
        </p:nvSpPr>
        <p:spPr/>
        <p:txBody>
          <a:bodyPr/>
          <a:lstStyle/>
          <a:p>
            <a:r>
              <a:rPr kumimoji="1" lang="en-US" altLang="ja-JP" dirty="0"/>
              <a:t>Verify</a:t>
            </a:r>
            <a:r>
              <a:rPr kumimoji="1" lang="ja-JP" altLang="en-US" dirty="0"/>
              <a:t>できる領域を拡大する仕組み</a:t>
            </a:r>
            <a:br>
              <a:rPr kumimoji="1" lang="en-US" altLang="ja-JP" dirty="0"/>
            </a:br>
            <a:r>
              <a:rPr kumimoji="1" lang="ja-JP" altLang="en-US" dirty="0"/>
              <a:t>　</a:t>
            </a:r>
            <a:r>
              <a:rPr lang="ja-JP" altLang="en-US" dirty="0"/>
              <a:t>証明書要件・識別子要件</a:t>
            </a:r>
            <a:endParaRPr kumimoji="1" lang="ja-JP" altLang="en-US" dirty="0"/>
          </a:p>
        </p:txBody>
      </p:sp>
      <p:graphicFrame>
        <p:nvGraphicFramePr>
          <p:cNvPr id="3" name="表 2">
            <a:extLst>
              <a:ext uri="{FF2B5EF4-FFF2-40B4-BE49-F238E27FC236}">
                <a16:creationId xmlns:a16="http://schemas.microsoft.com/office/drawing/2014/main" id="{EB62EE24-19A5-39D1-2DFC-5D8A16596044}"/>
              </a:ext>
            </a:extLst>
          </p:cNvPr>
          <p:cNvGraphicFramePr>
            <a:graphicFrameLocks noGrp="1"/>
          </p:cNvGraphicFramePr>
          <p:nvPr>
            <p:extLst>
              <p:ext uri="{D42A27DB-BD31-4B8C-83A1-F6EECF244321}">
                <p14:modId xmlns:p14="http://schemas.microsoft.com/office/powerpoint/2010/main" val="246271857"/>
              </p:ext>
            </p:extLst>
          </p:nvPr>
        </p:nvGraphicFramePr>
        <p:xfrm>
          <a:off x="415419" y="1350395"/>
          <a:ext cx="9073581" cy="2194560"/>
        </p:xfrm>
        <a:graphic>
          <a:graphicData uri="http://schemas.openxmlformats.org/drawingml/2006/table">
            <a:tbl>
              <a:tblPr firstRow="1" bandRow="1">
                <a:tableStyleId>{7E9639D4-E3E2-4D34-9284-5A2195B3D0D7}</a:tableStyleId>
              </a:tblPr>
              <a:tblGrid>
                <a:gridCol w="1321260">
                  <a:extLst>
                    <a:ext uri="{9D8B030D-6E8A-4147-A177-3AD203B41FA5}">
                      <a16:colId xmlns:a16="http://schemas.microsoft.com/office/drawing/2014/main" val="4081700020"/>
                    </a:ext>
                  </a:extLst>
                </a:gridCol>
                <a:gridCol w="1584867">
                  <a:extLst>
                    <a:ext uri="{9D8B030D-6E8A-4147-A177-3AD203B41FA5}">
                      <a16:colId xmlns:a16="http://schemas.microsoft.com/office/drawing/2014/main" val="2249718863"/>
                    </a:ext>
                  </a:extLst>
                </a:gridCol>
                <a:gridCol w="2373328">
                  <a:extLst>
                    <a:ext uri="{9D8B030D-6E8A-4147-A177-3AD203B41FA5}">
                      <a16:colId xmlns:a16="http://schemas.microsoft.com/office/drawing/2014/main" val="1892903547"/>
                    </a:ext>
                  </a:extLst>
                </a:gridCol>
                <a:gridCol w="1581150">
                  <a:extLst>
                    <a:ext uri="{9D8B030D-6E8A-4147-A177-3AD203B41FA5}">
                      <a16:colId xmlns:a16="http://schemas.microsoft.com/office/drawing/2014/main" val="374884360"/>
                    </a:ext>
                  </a:extLst>
                </a:gridCol>
                <a:gridCol w="2212976">
                  <a:extLst>
                    <a:ext uri="{9D8B030D-6E8A-4147-A177-3AD203B41FA5}">
                      <a16:colId xmlns:a16="http://schemas.microsoft.com/office/drawing/2014/main" val="5451301"/>
                    </a:ext>
                  </a:extLst>
                </a:gridCol>
              </a:tblGrid>
              <a:tr h="146386">
                <a:tc>
                  <a:txBody>
                    <a:bodyPr/>
                    <a:lstStyle/>
                    <a:p>
                      <a:pPr algn="l"/>
                      <a:r>
                        <a:rPr kumimoji="1" lang="ja-JP" altLang="en-US" sz="1200" dirty="0">
                          <a:latin typeface="+mn-ea"/>
                          <a:ea typeface="+mn-ea"/>
                        </a:rPr>
                        <a:t>識別子名</a:t>
                      </a:r>
                      <a:endParaRPr kumimoji="1" lang="en-US" altLang="ja-JP" sz="1200" dirty="0">
                        <a:latin typeface="+mn-ea"/>
                        <a:ea typeface="+mn-ea"/>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dirty="0">
                          <a:solidFill>
                            <a:schemeClr val="lt1"/>
                          </a:solidFill>
                          <a:latin typeface="+mn-ea"/>
                          <a:ea typeface="+mn-ea"/>
                          <a:cs typeface="Calibri"/>
                          <a:sym typeface="Arial"/>
                        </a:rPr>
                        <a:t>何を識別しているか</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a:solidFill>
                            <a:schemeClr val="lt1"/>
                          </a:solidFill>
                          <a:latin typeface="+mn-ea"/>
                          <a:ea typeface="+mn-ea"/>
                          <a:cs typeface="Calibri"/>
                          <a:sym typeface="Arial"/>
                        </a:rPr>
                        <a:t>要件</a:t>
                      </a:r>
                      <a:endParaRPr kumimoji="1" lang="en-US" altLang="ja-JP"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a:solidFill>
                            <a:schemeClr val="lt1"/>
                          </a:solidFill>
                          <a:latin typeface="+mn-ea"/>
                          <a:ea typeface="+mn-ea"/>
                          <a:cs typeface="Calibri"/>
                          <a:sym typeface="Arial"/>
                        </a:rPr>
                        <a:t>活用する規格</a:t>
                      </a:r>
                      <a:endParaRPr kumimoji="1" lang="en-US" altLang="ja-JP"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a:r>
                        <a:rPr kumimoji="1" lang="ja-JP" altLang="en-US" sz="1200" b="1" i="0" u="none" strike="noStrike" cap="none">
                          <a:solidFill>
                            <a:schemeClr val="lt1"/>
                          </a:solidFill>
                          <a:latin typeface="+mn-ea"/>
                          <a:ea typeface="+mn-ea"/>
                          <a:cs typeface="Calibri"/>
                          <a:sym typeface="Arial"/>
                        </a:rPr>
                        <a:t>規格選定理由</a:t>
                      </a:r>
                      <a:endParaRPr kumimoji="1" lang="en-US" altLang="ja-JP" sz="1200" b="1" i="0" u="none" strike="noStrike" cap="none">
                        <a:solidFill>
                          <a:schemeClr val="lt1"/>
                        </a:solidFill>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678928901"/>
                  </a:ext>
                </a:extLst>
              </a:tr>
              <a:tr h="429920">
                <a:tc>
                  <a:txBody>
                    <a:bodyPr/>
                    <a:lstStyle/>
                    <a:p>
                      <a:pPr marL="228600" indent="-228600" algn="l">
                        <a:buFont typeface="+mj-ea"/>
                        <a:buAutoNum type="circleNumDbPlain"/>
                      </a:pPr>
                      <a:r>
                        <a:rPr kumimoji="1" lang="ja-JP" altLang="en-US" sz="1200" dirty="0">
                          <a:solidFill>
                            <a:schemeClr val="tx1"/>
                          </a:solidFill>
                          <a:latin typeface="+mn-ea"/>
                          <a:ea typeface="+mn-ea"/>
                        </a:rPr>
                        <a:t>データ提供者</a:t>
                      </a:r>
                      <a:r>
                        <a:rPr kumimoji="1" lang="en-US" altLang="ja-JP" sz="1200" dirty="0">
                          <a:solidFill>
                            <a:schemeClr val="tx1"/>
                          </a:solidFill>
                          <a:latin typeface="+mn-ea"/>
                          <a:ea typeface="+mn-ea"/>
                        </a:rPr>
                        <a:t>(</a:t>
                      </a:r>
                      <a:r>
                        <a:rPr kumimoji="1" lang="ja-JP" altLang="en-US" sz="1200" dirty="0">
                          <a:solidFill>
                            <a:schemeClr val="tx1"/>
                          </a:solidFill>
                          <a:latin typeface="+mn-ea"/>
                          <a:ea typeface="+mn-ea"/>
                        </a:rPr>
                        <a:t>技術職員</a:t>
                      </a:r>
                      <a:r>
                        <a:rPr kumimoji="1" lang="en-US" altLang="ja-JP" sz="1200" dirty="0">
                          <a:solidFill>
                            <a:schemeClr val="tx1"/>
                          </a:solidFill>
                          <a:latin typeface="+mn-ea"/>
                          <a:ea typeface="+mn-ea"/>
                        </a:rPr>
                        <a:t>)</a:t>
                      </a:r>
                      <a:endParaRPr kumimoji="1" lang="ja-JP" altLang="en-US" sz="1200" dirty="0">
                        <a:solidFill>
                          <a:schemeClr val="tx1"/>
                        </a:solidFill>
                        <a:latin typeface="+mn-ea"/>
                        <a:ea typeface="+mn-ea"/>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データ提供者</a:t>
                      </a:r>
                      <a:r>
                        <a:rPr kumimoji="1" lang="en-US" altLang="ja-JP" sz="1200" dirty="0">
                          <a:solidFill>
                            <a:schemeClr val="tx1"/>
                          </a:solidFill>
                          <a:latin typeface="+mn-ea"/>
                          <a:ea typeface="+mn-ea"/>
                        </a:rPr>
                        <a:t>(</a:t>
                      </a:r>
                      <a:r>
                        <a:rPr kumimoji="1" lang="ja-JP" altLang="en-US" sz="1200" dirty="0">
                          <a:solidFill>
                            <a:schemeClr val="tx1"/>
                          </a:solidFill>
                          <a:latin typeface="+mn-ea"/>
                          <a:ea typeface="+mn-ea"/>
                        </a:rPr>
                        <a:t>技術職員</a:t>
                      </a:r>
                      <a:r>
                        <a:rPr kumimoji="1" lang="en-US" altLang="ja-JP" sz="1200" dirty="0">
                          <a:solidFill>
                            <a:schemeClr val="tx1"/>
                          </a:solidFill>
                          <a:latin typeface="+mn-ea"/>
                          <a:ea typeface="+mn-ea"/>
                        </a:rPr>
                        <a:t>)</a:t>
                      </a:r>
                      <a:endParaRPr kumimoji="1" lang="ja-JP" altLang="en-US" sz="1200" dirty="0">
                        <a:solidFill>
                          <a:schemeClr val="tx1"/>
                        </a:solidFill>
                        <a:latin typeface="+mn-ea"/>
                        <a:ea typeface="+mn-ea"/>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識別子から、データ格納場所にアクセスでき、検証に必要な情報を取得できる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左記要件を満たすため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2700523"/>
                  </a:ext>
                </a:extLst>
              </a:tr>
              <a:tr h="429920">
                <a:tc>
                  <a:txBody>
                    <a:bodyPr/>
                    <a:lstStyle/>
                    <a:p>
                      <a:pPr marL="228600" indent="-228600" algn="l">
                        <a:buFont typeface="+mj-ea"/>
                        <a:buAutoNum type="circleNumDbPlain" startAt="2"/>
                      </a:pPr>
                      <a:r>
                        <a:rPr kumimoji="1" lang="ja-JP" altLang="en-US" sz="1200" dirty="0">
                          <a:solidFill>
                            <a:schemeClr val="tx1"/>
                          </a:solidFill>
                          <a:latin typeface="+mn-ea"/>
                          <a:ea typeface="+mn-ea"/>
                        </a:rPr>
                        <a:t>所属大学</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所属大学</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識別子から、データ格納場所にアクセスでき、検証に必要な情報を取得できる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左記要件を満たすため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33924851"/>
                  </a:ext>
                </a:extLst>
              </a:tr>
              <a:tr h="429920">
                <a:tc>
                  <a:txBody>
                    <a:bodyPr/>
                    <a:lstStyle/>
                    <a:p>
                      <a:pPr marL="228600" indent="-228600" algn="l">
                        <a:buFont typeface="+mj-ea"/>
                        <a:buAutoNum type="circleNumDbPlain" startAt="3"/>
                      </a:pPr>
                      <a:r>
                        <a:rPr kumimoji="1" lang="ja-JP" altLang="en-US" sz="1200" dirty="0">
                          <a:solidFill>
                            <a:schemeClr val="tx1"/>
                          </a:solidFill>
                          <a:latin typeface="+mn-ea"/>
                          <a:ea typeface="+mn-ea"/>
                        </a:rPr>
                        <a:t>プロジェクト先</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n-ea"/>
                          <a:ea typeface="+mn-ea"/>
                        </a:rPr>
                        <a:t>プロジェクト先</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識別子から、データ格納場所にアクセスでき、検証に必要な情報を取得できる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Data</a:t>
                      </a: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 </a:t>
                      </a:r>
                      <a:r>
                        <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rPr>
                        <a:t>e-TRUST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Calibri"/>
                          <a:sym typeface="Arial"/>
                        </a:rPr>
                        <a:t>左記要件を満たすため</a:t>
                      </a:r>
                      <a:endParaRPr kumimoji="1" lang="en-US" altLang="ja-JP" sz="1200" b="0" i="0" u="none" strike="noStrike" kern="1200" cap="none" spc="0" normalizeH="0" baseline="0" noProof="0" dirty="0">
                        <a:ln>
                          <a:noFill/>
                        </a:ln>
                        <a:solidFill>
                          <a:schemeClr val="tx1"/>
                        </a:solidFill>
                        <a:effectLst/>
                        <a:uLnTx/>
                        <a:uFillTx/>
                        <a:latin typeface="+mn-ea"/>
                        <a:ea typeface="+mn-ea"/>
                        <a:cs typeface="Calibri"/>
                        <a:sym typeface="Aria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51093137"/>
                  </a:ext>
                </a:extLst>
              </a:tr>
            </a:tbl>
          </a:graphicData>
        </a:graphic>
      </p:graphicFrame>
      <p:sp>
        <p:nvSpPr>
          <p:cNvPr id="6" name="テキスト ボックス 5">
            <a:extLst>
              <a:ext uri="{FF2B5EF4-FFF2-40B4-BE49-F238E27FC236}">
                <a16:creationId xmlns:a16="http://schemas.microsoft.com/office/drawing/2014/main" id="{2CC4AA7D-2F5E-0700-C2EC-77987CEA1564}"/>
              </a:ext>
            </a:extLst>
          </p:cNvPr>
          <p:cNvSpPr txBox="1"/>
          <p:nvPr/>
        </p:nvSpPr>
        <p:spPr bwMode="gray">
          <a:xfrm>
            <a:off x="414849" y="1095369"/>
            <a:ext cx="1944215" cy="215444"/>
          </a:xfrm>
          <a:prstGeom prst="rect">
            <a:avLst/>
          </a:prstGeom>
          <a:noFill/>
        </p:spPr>
        <p:txBody>
          <a:bodyPr wrap="squar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400" b="1" dirty="0">
                <a:solidFill>
                  <a:schemeClr val="accent1"/>
                </a:solidFill>
                <a:latin typeface="+mn-lt"/>
                <a:cs typeface="+mn-cs"/>
              </a:rPr>
              <a:t>識別子要件</a:t>
            </a:r>
            <a:endParaRPr kumimoji="1" lang="ja-JP" altLang="en-US" sz="1400" b="1" i="0" u="none" strike="noStrike" kern="1200" cap="none" spc="0" normalizeH="0" baseline="0" noProof="0" dirty="0">
              <a:ln>
                <a:noFill/>
              </a:ln>
              <a:solidFill>
                <a:schemeClr val="accent1"/>
              </a:solidFill>
              <a:effectLst/>
              <a:uLnTx/>
              <a:uFillTx/>
              <a:latin typeface="+mn-lt"/>
              <a:ea typeface="+mn-ea"/>
              <a:cs typeface="+mn-cs"/>
            </a:endParaRPr>
          </a:p>
        </p:txBody>
      </p:sp>
      <p:sp>
        <p:nvSpPr>
          <p:cNvPr id="337" name="スライド番号プレースホルダー 336">
            <a:extLst>
              <a:ext uri="{FF2B5EF4-FFF2-40B4-BE49-F238E27FC236}">
                <a16:creationId xmlns:a16="http://schemas.microsoft.com/office/drawing/2014/main" id="{1C438DC4-4432-1B44-735F-8693BE653E15}"/>
              </a:ext>
            </a:extLst>
          </p:cNvPr>
          <p:cNvSpPr>
            <a:spLocks noGrp="1"/>
          </p:cNvSpPr>
          <p:nvPr>
            <p:ph type="sldNum" sz="quarter" idx="13"/>
          </p:nvPr>
        </p:nvSpPr>
        <p:spPr/>
        <p:txBody>
          <a:bodyPr/>
          <a:lstStyle/>
          <a:p>
            <a:fld id="{A3EB1B23-9AF8-425B-BAD7-B9FA00F18833}" type="slidenum">
              <a:rPr lang="ja-JP" altLang="en-US" smtClean="0"/>
              <a:pPr/>
              <a:t>8</a:t>
            </a:fld>
            <a:endParaRPr lang="ja-JP" altLang="en-US"/>
          </a:p>
        </p:txBody>
      </p:sp>
    </p:spTree>
    <p:extLst>
      <p:ext uri="{BB962C8B-B14F-4D97-AF65-F5344CB8AC3E}">
        <p14:creationId xmlns:p14="http://schemas.microsoft.com/office/powerpoint/2010/main" val="378936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E149A03E-9FBF-EA5A-084E-37EAB81B1FD4}"/>
              </a:ext>
            </a:extLst>
          </p:cNvPr>
          <p:cNvSpPr>
            <a:spLocks noGrp="1"/>
          </p:cNvSpPr>
          <p:nvPr>
            <p:ph type="title"/>
          </p:nvPr>
        </p:nvSpPr>
        <p:spPr/>
        <p:txBody>
          <a:bodyPr/>
          <a:lstStyle/>
          <a:p>
            <a:r>
              <a:rPr lang="ja-JP" altLang="en-US" dirty="0"/>
              <a:t>合意形成・トレースの仕組み</a:t>
            </a:r>
            <a:br>
              <a:rPr lang="en-US" altLang="ja-JP" dirty="0"/>
            </a:br>
            <a:endParaRPr kumimoji="1" lang="ja-JP" altLang="en-US" dirty="0"/>
          </a:p>
        </p:txBody>
      </p:sp>
      <p:graphicFrame>
        <p:nvGraphicFramePr>
          <p:cNvPr id="2" name="表 1">
            <a:extLst>
              <a:ext uri="{FF2B5EF4-FFF2-40B4-BE49-F238E27FC236}">
                <a16:creationId xmlns:a16="http://schemas.microsoft.com/office/drawing/2014/main" id="{EE139703-E9FE-42B8-170B-BDEBD9823E6C}"/>
              </a:ext>
            </a:extLst>
          </p:cNvPr>
          <p:cNvGraphicFramePr>
            <a:graphicFrameLocks noGrp="1"/>
          </p:cNvGraphicFramePr>
          <p:nvPr>
            <p:extLst>
              <p:ext uri="{D42A27DB-BD31-4B8C-83A1-F6EECF244321}">
                <p14:modId xmlns:p14="http://schemas.microsoft.com/office/powerpoint/2010/main" val="1221434390"/>
              </p:ext>
            </p:extLst>
          </p:nvPr>
        </p:nvGraphicFramePr>
        <p:xfrm>
          <a:off x="417000" y="1088650"/>
          <a:ext cx="9070922" cy="1463040"/>
        </p:xfrm>
        <a:graphic>
          <a:graphicData uri="http://schemas.openxmlformats.org/drawingml/2006/table">
            <a:tbl>
              <a:tblPr firstRow="1" bandRow="1">
                <a:tableStyleId>{5C22544A-7EE6-4342-B048-85BDC9FD1C3A}</a:tableStyleId>
              </a:tblPr>
              <a:tblGrid>
                <a:gridCol w="1495281">
                  <a:extLst>
                    <a:ext uri="{9D8B030D-6E8A-4147-A177-3AD203B41FA5}">
                      <a16:colId xmlns:a16="http://schemas.microsoft.com/office/drawing/2014/main" val="1412684183"/>
                    </a:ext>
                  </a:extLst>
                </a:gridCol>
                <a:gridCol w="1468488">
                  <a:extLst>
                    <a:ext uri="{9D8B030D-6E8A-4147-A177-3AD203B41FA5}">
                      <a16:colId xmlns:a16="http://schemas.microsoft.com/office/drawing/2014/main" val="3345453656"/>
                    </a:ext>
                  </a:extLst>
                </a:gridCol>
                <a:gridCol w="2024166">
                  <a:extLst>
                    <a:ext uri="{9D8B030D-6E8A-4147-A177-3AD203B41FA5}">
                      <a16:colId xmlns:a16="http://schemas.microsoft.com/office/drawing/2014/main" val="3577434317"/>
                    </a:ext>
                  </a:extLst>
                </a:gridCol>
                <a:gridCol w="1356890">
                  <a:extLst>
                    <a:ext uri="{9D8B030D-6E8A-4147-A177-3AD203B41FA5}">
                      <a16:colId xmlns:a16="http://schemas.microsoft.com/office/drawing/2014/main" val="1081547598"/>
                    </a:ext>
                  </a:extLst>
                </a:gridCol>
                <a:gridCol w="1394097">
                  <a:extLst>
                    <a:ext uri="{9D8B030D-6E8A-4147-A177-3AD203B41FA5}">
                      <a16:colId xmlns:a16="http://schemas.microsoft.com/office/drawing/2014/main" val="2582980438"/>
                    </a:ext>
                  </a:extLst>
                </a:gridCol>
                <a:gridCol w="1332000">
                  <a:extLst>
                    <a:ext uri="{9D8B030D-6E8A-4147-A177-3AD203B41FA5}">
                      <a16:colId xmlns:a16="http://schemas.microsoft.com/office/drawing/2014/main" val="1274709194"/>
                    </a:ext>
                  </a:extLst>
                </a:gridCol>
              </a:tblGrid>
              <a:tr h="0">
                <a:tc>
                  <a:txBody>
                    <a:bodyPr/>
                    <a:lstStyle/>
                    <a:p>
                      <a:pPr algn="l"/>
                      <a:r>
                        <a:rPr kumimoji="1" lang="ja-JP" altLang="en-US" sz="1200" b="1" dirty="0">
                          <a:solidFill>
                            <a:schemeClr val="bg1"/>
                          </a:solidFill>
                        </a:rPr>
                        <a:t>合意の主体</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a:solidFill>
                            <a:schemeClr val="bg1"/>
                          </a:solidFill>
                        </a:rPr>
                        <a:t>合意の対象</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dirty="0">
                          <a:solidFill>
                            <a:schemeClr val="bg1"/>
                          </a:solidFill>
                        </a:rPr>
                        <a:t>合意の条件</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a:solidFill>
                            <a:schemeClr val="bg1"/>
                          </a:solidFill>
                        </a:rPr>
                        <a:t>トレースの対象</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a:solidFill>
                            <a:schemeClr val="bg1"/>
                          </a:solidFill>
                        </a:rPr>
                        <a:t>トレースの手法</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a:solidFill>
                            <a:schemeClr val="bg1"/>
                          </a:solidFill>
                        </a:rPr>
                        <a:t>合意取消の可否・方法</a:t>
                      </a:r>
                      <a:endParaRPr kumimoji="1" lang="en-US" altLang="ja-JP" sz="1200" b="1">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23289452"/>
                  </a:ext>
                </a:extLst>
              </a:tr>
              <a:tr h="0">
                <a:tc>
                  <a:txBody>
                    <a:bodyPr/>
                    <a:lstStyle/>
                    <a:p>
                      <a:r>
                        <a:rPr kumimoji="1" lang="ja-JP" altLang="en-US" sz="1200" b="0" dirty="0">
                          <a:solidFill>
                            <a:schemeClr val="tx1"/>
                          </a:solidFill>
                        </a:rPr>
                        <a:t>データ提供者</a:t>
                      </a:r>
                      <a:r>
                        <a:rPr kumimoji="1" lang="en-US" altLang="ja-JP" sz="1200" b="0" dirty="0">
                          <a:solidFill>
                            <a:schemeClr val="tx1"/>
                          </a:solidFill>
                        </a:rPr>
                        <a:t>(</a:t>
                      </a:r>
                      <a:r>
                        <a:rPr kumimoji="1" lang="ja-JP" altLang="en-US" sz="1200" b="0" dirty="0">
                          <a:solidFill>
                            <a:schemeClr val="tx1"/>
                          </a:solidFill>
                        </a:rPr>
                        <a:t>技術職員</a:t>
                      </a:r>
                      <a:r>
                        <a:rPr kumimoji="1" lang="en-US" altLang="ja-JP" sz="1200" b="0" dirty="0">
                          <a:solidFill>
                            <a:schemeClr val="tx1"/>
                          </a:solidFill>
                        </a:rPr>
                        <a:t>)</a:t>
                      </a:r>
                      <a:r>
                        <a:rPr kumimoji="1" lang="ja-JP" altLang="en-US" sz="1200" b="0" dirty="0">
                          <a:solidFill>
                            <a:schemeClr val="tx1"/>
                          </a:solidFill>
                        </a:rPr>
                        <a:t>とトラストアンカー</a:t>
                      </a:r>
                      <a:r>
                        <a:rPr kumimoji="1" lang="en-US" altLang="ja-JP" sz="1200" b="0" dirty="0">
                          <a:solidFill>
                            <a:schemeClr val="tx1"/>
                          </a:solidFill>
                        </a:rPr>
                        <a:t>(</a:t>
                      </a:r>
                      <a:r>
                        <a:rPr kumimoji="1" lang="ja-JP" altLang="en-US" sz="1200" b="0" dirty="0">
                          <a:solidFill>
                            <a:schemeClr val="tx1"/>
                          </a:solidFill>
                        </a:rPr>
                        <a:t>所属大学</a:t>
                      </a:r>
                      <a:r>
                        <a:rPr kumimoji="1" lang="en-US" altLang="ja-JP" sz="1200" b="0" dirty="0">
                          <a:solidFill>
                            <a:schemeClr val="tx1"/>
                          </a:solidFill>
                        </a:rPr>
                        <a:t>)</a:t>
                      </a:r>
                      <a:endParaRPr kumimoji="1" lang="ja-JP" altLang="en-US" sz="1200"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スキル・活動に関する実績及び評価の内容について</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データ提供者</a:t>
                      </a:r>
                      <a:r>
                        <a:rPr kumimoji="1" lang="en-US" altLang="ja-JP" sz="1200" b="0" dirty="0">
                          <a:solidFill>
                            <a:schemeClr val="tx1"/>
                          </a:solidFill>
                        </a:rPr>
                        <a:t>(</a:t>
                      </a:r>
                      <a:r>
                        <a:rPr kumimoji="1" lang="ja-JP" altLang="en-US" sz="1200" b="0" dirty="0">
                          <a:solidFill>
                            <a:schemeClr val="tx1"/>
                          </a:solidFill>
                        </a:rPr>
                        <a:t>技術職員</a:t>
                      </a:r>
                      <a:r>
                        <a:rPr kumimoji="1" lang="en-US" altLang="ja-JP" sz="1200" b="0" dirty="0">
                          <a:solidFill>
                            <a:schemeClr val="tx1"/>
                          </a:solidFill>
                        </a:rPr>
                        <a:t>)</a:t>
                      </a:r>
                      <a:r>
                        <a:rPr kumimoji="1" lang="ja-JP" altLang="en-US" sz="1200" b="0" dirty="0">
                          <a:solidFill>
                            <a:schemeClr val="tx1"/>
                          </a:solidFill>
                        </a:rPr>
                        <a:t>が申告したスキル・職歴がシステム内でトラストアンカー</a:t>
                      </a:r>
                      <a:r>
                        <a:rPr kumimoji="1" lang="en-US" altLang="ja-JP" sz="1200" b="0" dirty="0">
                          <a:solidFill>
                            <a:schemeClr val="tx1"/>
                          </a:solidFill>
                        </a:rPr>
                        <a:t>(</a:t>
                      </a:r>
                      <a:r>
                        <a:rPr kumimoji="1" lang="ja-JP" altLang="en-US" sz="1200" b="0" dirty="0">
                          <a:solidFill>
                            <a:schemeClr val="tx1"/>
                          </a:solidFill>
                        </a:rPr>
                        <a:t>所属大学の上長等</a:t>
                      </a:r>
                      <a:r>
                        <a:rPr kumimoji="1" lang="en-US" altLang="ja-JP" sz="1200" b="0" dirty="0">
                          <a:solidFill>
                            <a:schemeClr val="tx1"/>
                          </a:solidFill>
                        </a:rPr>
                        <a:t>)</a:t>
                      </a:r>
                      <a:r>
                        <a:rPr kumimoji="1" lang="ja-JP" altLang="en-US" sz="1200" b="0" dirty="0">
                          <a:solidFill>
                            <a:schemeClr val="tx1"/>
                          </a:solidFill>
                        </a:rPr>
                        <a:t>に承認されたことを以て合意が形成されたとする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履行された左記の合意</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ブロックチェーンによるレジストリにて照会</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可能</a:t>
                      </a:r>
                      <a:endParaRPr kumimoji="1" lang="en-US" altLang="ja-JP" sz="1200" b="0" dirty="0">
                        <a:solidFill>
                          <a:schemeClr val="tx1"/>
                        </a:solidFill>
                      </a:endParaRPr>
                    </a:p>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データ提供者（技術職員）が合意取消を申告する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bl>
          </a:graphicData>
        </a:graphic>
      </p:graphicFrame>
      <p:sp>
        <p:nvSpPr>
          <p:cNvPr id="8" name="テキスト ボックス 7">
            <a:extLst>
              <a:ext uri="{FF2B5EF4-FFF2-40B4-BE49-F238E27FC236}">
                <a16:creationId xmlns:a16="http://schemas.microsoft.com/office/drawing/2014/main" id="{E7BB1323-51B5-9422-18F5-825A620CF983}"/>
              </a:ext>
            </a:extLst>
          </p:cNvPr>
          <p:cNvSpPr txBox="1"/>
          <p:nvPr/>
        </p:nvSpPr>
        <p:spPr bwMode="gray">
          <a:xfrm>
            <a:off x="415925" y="778492"/>
            <a:ext cx="4537075" cy="215444"/>
          </a:xfrm>
          <a:prstGeom prst="rect">
            <a:avLst/>
          </a:prstGeom>
          <a:noFill/>
        </p:spPr>
        <p:txBody>
          <a:bodyPr wrap="squar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400" b="1" i="0" u="none" strike="noStrike" kern="1200" cap="none" spc="0" normalizeH="0" baseline="0" noProof="0" dirty="0">
                <a:ln>
                  <a:noFill/>
                </a:ln>
                <a:solidFill>
                  <a:schemeClr val="accent1"/>
                </a:solidFill>
                <a:effectLst/>
                <a:uLnTx/>
                <a:uFillTx/>
                <a:latin typeface="+mn-lt"/>
                <a:ea typeface="+mn-ea"/>
                <a:cs typeface="+mn-cs"/>
              </a:rPr>
              <a:t>本システムで目指す合意形成とその履行のトレースの内容</a:t>
            </a:r>
          </a:p>
        </p:txBody>
      </p:sp>
      <p:sp>
        <p:nvSpPr>
          <p:cNvPr id="9" name="テキスト ボックス 8">
            <a:extLst>
              <a:ext uri="{FF2B5EF4-FFF2-40B4-BE49-F238E27FC236}">
                <a16:creationId xmlns:a16="http://schemas.microsoft.com/office/drawing/2014/main" id="{07F70160-E861-2526-7A99-4AD6E109E230}"/>
              </a:ext>
            </a:extLst>
          </p:cNvPr>
          <p:cNvSpPr txBox="1"/>
          <p:nvPr/>
        </p:nvSpPr>
        <p:spPr bwMode="gray">
          <a:xfrm>
            <a:off x="415923" y="2845817"/>
            <a:ext cx="4794251" cy="215444"/>
          </a:xfrm>
          <a:prstGeom prst="rect">
            <a:avLst/>
          </a:prstGeom>
          <a:noFill/>
        </p:spPr>
        <p:txBody>
          <a:bodyPr wrap="squar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400" b="1" dirty="0">
                <a:solidFill>
                  <a:schemeClr val="accent1"/>
                </a:solidFill>
                <a:latin typeface="+mn-lt"/>
                <a:cs typeface="+mn-cs"/>
              </a:rPr>
              <a:t>第三者が確認する情報一覧</a:t>
            </a:r>
            <a:endParaRPr kumimoji="1" lang="ja-JP" altLang="en-US" sz="1400" b="1" i="0" u="none" strike="noStrike" kern="1200" cap="none" spc="0" normalizeH="0" baseline="0" noProof="0" dirty="0">
              <a:ln>
                <a:noFill/>
              </a:ln>
              <a:solidFill>
                <a:srgbClr val="FF0000"/>
              </a:solidFill>
              <a:effectLst/>
              <a:uLnTx/>
              <a:uFillTx/>
              <a:latin typeface="+mn-lt"/>
              <a:ea typeface="+mn-ea"/>
              <a:cs typeface="+mn-cs"/>
            </a:endParaRPr>
          </a:p>
        </p:txBody>
      </p:sp>
      <p:graphicFrame>
        <p:nvGraphicFramePr>
          <p:cNvPr id="13" name="表 12">
            <a:extLst>
              <a:ext uri="{FF2B5EF4-FFF2-40B4-BE49-F238E27FC236}">
                <a16:creationId xmlns:a16="http://schemas.microsoft.com/office/drawing/2014/main" id="{A55BBBBA-11D3-1618-E8D5-4EA12C6FB3A7}"/>
              </a:ext>
            </a:extLst>
          </p:cNvPr>
          <p:cNvGraphicFramePr>
            <a:graphicFrameLocks noGrp="1"/>
          </p:cNvGraphicFramePr>
          <p:nvPr>
            <p:extLst>
              <p:ext uri="{D42A27DB-BD31-4B8C-83A1-F6EECF244321}">
                <p14:modId xmlns:p14="http://schemas.microsoft.com/office/powerpoint/2010/main" val="3116510814"/>
              </p:ext>
            </p:extLst>
          </p:nvPr>
        </p:nvGraphicFramePr>
        <p:xfrm>
          <a:off x="415924" y="3162896"/>
          <a:ext cx="9071998" cy="3017520"/>
        </p:xfrm>
        <a:graphic>
          <a:graphicData uri="http://schemas.openxmlformats.org/drawingml/2006/table">
            <a:tbl>
              <a:tblPr firstRow="1" bandRow="1">
                <a:tableStyleId>{5C22544A-7EE6-4342-B048-85BDC9FD1C3A}</a:tableStyleId>
              </a:tblPr>
              <a:tblGrid>
                <a:gridCol w="1720694">
                  <a:extLst>
                    <a:ext uri="{9D8B030D-6E8A-4147-A177-3AD203B41FA5}">
                      <a16:colId xmlns:a16="http://schemas.microsoft.com/office/drawing/2014/main" val="1412684183"/>
                    </a:ext>
                  </a:extLst>
                </a:gridCol>
                <a:gridCol w="3322622">
                  <a:extLst>
                    <a:ext uri="{9D8B030D-6E8A-4147-A177-3AD203B41FA5}">
                      <a16:colId xmlns:a16="http://schemas.microsoft.com/office/drawing/2014/main" val="3345453656"/>
                    </a:ext>
                  </a:extLst>
                </a:gridCol>
                <a:gridCol w="4028682">
                  <a:extLst>
                    <a:ext uri="{9D8B030D-6E8A-4147-A177-3AD203B41FA5}">
                      <a16:colId xmlns:a16="http://schemas.microsoft.com/office/drawing/2014/main" val="3577434317"/>
                    </a:ext>
                  </a:extLst>
                </a:gridCol>
              </a:tblGrid>
              <a:tr h="0">
                <a:tc>
                  <a:txBody>
                    <a:bodyPr/>
                    <a:lstStyle/>
                    <a:p>
                      <a:pPr algn="l"/>
                      <a:r>
                        <a:rPr kumimoji="1" lang="ja-JP" altLang="en-US" sz="1200" b="1" dirty="0">
                          <a:solidFill>
                            <a:schemeClr val="bg1"/>
                          </a:solidFill>
                        </a:rPr>
                        <a:t>トレース情報</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dirty="0">
                          <a:solidFill>
                            <a:schemeClr val="bg1"/>
                          </a:solidFill>
                        </a:rPr>
                        <a:t>トレース手法</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kumimoji="1" lang="ja-JP" altLang="en-US" sz="1200" b="1" dirty="0">
                          <a:solidFill>
                            <a:schemeClr val="bg1"/>
                          </a:solidFill>
                        </a:rPr>
                        <a:t>第三者が確認することのリスク・対応方針</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23289452"/>
                  </a:ext>
                </a:extLst>
              </a:tr>
              <a:tr h="0">
                <a:tc>
                  <a:txBody>
                    <a:bodyPr/>
                    <a:lstStyle/>
                    <a:p>
                      <a:r>
                        <a:rPr kumimoji="1" lang="ja-JP" altLang="en-US" sz="1200" b="0" dirty="0">
                          <a:solidFill>
                            <a:schemeClr val="tx1"/>
                          </a:solidFill>
                        </a:rPr>
                        <a:t>スキルマップ生成プロセス</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rPr>
                        <a:t>Data e-TRUST</a:t>
                      </a:r>
                      <a:r>
                        <a:rPr kumimoji="1" lang="ja-JP" altLang="en-US" sz="1200" b="0" dirty="0">
                          <a:solidFill>
                            <a:schemeClr val="tx1"/>
                          </a:solidFill>
                        </a:rPr>
                        <a:t>の監査機能</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リスク：機密情報漏洩及び情報改ざん</a:t>
                      </a:r>
                      <a:endParaRPr kumimoji="1" lang="en-US" altLang="ja-JP" sz="1200" b="0" dirty="0">
                        <a:solidFill>
                          <a:schemeClr val="tx1"/>
                        </a:solidFill>
                      </a:endParaRPr>
                    </a:p>
                    <a:p>
                      <a:r>
                        <a:rPr kumimoji="1" lang="ja-JP" altLang="en-US" sz="1200" b="0" dirty="0">
                          <a:solidFill>
                            <a:schemeClr val="tx1"/>
                          </a:solidFill>
                        </a:rPr>
                        <a:t>対応方針：機密情報へのアクセスを制限し、第三者には必要最小限の情報だけを提供する。改ざん不可能なように参照のみとする。</a:t>
                      </a:r>
                      <a:endParaRPr kumimoji="1" lang="en-US" altLang="ja-JP" sz="1200" b="0" dirty="0">
                        <a:solidFill>
                          <a:schemeClr val="tx1"/>
                        </a:solidFill>
                      </a:endParaRPr>
                    </a:p>
                    <a:p>
                      <a:r>
                        <a:rPr kumimoji="1" lang="ja-JP" altLang="en-US" sz="1200" b="0" dirty="0">
                          <a:solidFill>
                            <a:schemeClr val="tx1"/>
                          </a:solidFill>
                        </a:rPr>
                        <a:t>またトレースした履歴を残すことで漏洩及び改ざんを抑制する。</a:t>
                      </a:r>
                      <a:endParaRPr kumimoji="1" lang="en-US" altLang="ja-JP" sz="1200" b="0" dirty="0">
                        <a:solidFill>
                          <a:schemeClr val="tx1"/>
                        </a:solidFill>
                      </a:endParaRPr>
                    </a:p>
                    <a:p>
                      <a:r>
                        <a:rPr kumimoji="1" lang="ja-JP" altLang="en-US" sz="1200" b="0" dirty="0">
                          <a:solidFill>
                            <a:schemeClr val="tx1"/>
                          </a:solidFill>
                        </a:rPr>
                        <a:t>機密情報が含まれる場合は、適切な非開示契約を締結することで情報の取り扱いを制御する。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0">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マッチング関連プロセス</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en-US" altLang="ja-JP" sz="1200" b="0" dirty="0">
                          <a:solidFill>
                            <a:schemeClr val="tx1"/>
                          </a:solidFill>
                        </a:rPr>
                        <a:t>Data e-TRUST</a:t>
                      </a:r>
                      <a:r>
                        <a:rPr kumimoji="1" lang="ja-JP" altLang="en-US" sz="1200" b="0" dirty="0">
                          <a:solidFill>
                            <a:schemeClr val="tx1"/>
                          </a:solidFill>
                        </a:rPr>
                        <a:t>の監査機能</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リスク：機密情報漏洩及び情報改ざん</a:t>
                      </a:r>
                      <a:endParaRPr kumimoji="1" lang="en-US" altLang="ja-JP" sz="1200" b="0" dirty="0">
                        <a:solidFill>
                          <a:schemeClr val="tx1"/>
                        </a:solidFill>
                      </a:endParaRPr>
                    </a:p>
                    <a:p>
                      <a:r>
                        <a:rPr kumimoji="1" lang="ja-JP" altLang="en-US" sz="1200" b="0" dirty="0">
                          <a:solidFill>
                            <a:schemeClr val="tx1"/>
                          </a:solidFill>
                        </a:rPr>
                        <a:t>対応方針：機密情報へのアクセスを制限し、第三者には必要最小限の情報だけを提供する。改ざん不可能なように参照のみとする。</a:t>
                      </a:r>
                      <a:endParaRPr kumimoji="1" lang="en-US" altLang="ja-JP" sz="1200" b="0" dirty="0">
                        <a:solidFill>
                          <a:schemeClr val="tx1"/>
                        </a:solidFill>
                      </a:endParaRPr>
                    </a:p>
                    <a:p>
                      <a:r>
                        <a:rPr kumimoji="1" lang="ja-JP" altLang="en-US" sz="1200" b="0" dirty="0">
                          <a:solidFill>
                            <a:schemeClr val="tx1"/>
                          </a:solidFill>
                        </a:rPr>
                        <a:t>またトレースした履歴を残すことで漏洩及び改ざんを抑制する。</a:t>
                      </a:r>
                      <a:endParaRPr kumimoji="1" lang="en-US" altLang="ja-JP" sz="1200" b="0" dirty="0">
                        <a:solidFill>
                          <a:schemeClr val="tx1"/>
                        </a:solidFill>
                      </a:endParaRPr>
                    </a:p>
                    <a:p>
                      <a:r>
                        <a:rPr kumimoji="1" lang="ja-JP" altLang="en-US" sz="1200" b="0" dirty="0">
                          <a:solidFill>
                            <a:schemeClr val="tx1"/>
                          </a:solidFill>
                        </a:rPr>
                        <a:t>機密情報が含まれる場合は、適切な非開示契約を締結することで情報の取り扱いを制御する。</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490555"/>
                  </a:ext>
                </a:extLst>
              </a:tr>
            </a:tbl>
          </a:graphicData>
        </a:graphic>
      </p:graphicFrame>
      <p:sp>
        <p:nvSpPr>
          <p:cNvPr id="339" name="スライド番号プレースホルダー 338">
            <a:extLst>
              <a:ext uri="{FF2B5EF4-FFF2-40B4-BE49-F238E27FC236}">
                <a16:creationId xmlns:a16="http://schemas.microsoft.com/office/drawing/2014/main" id="{E772D73C-F847-E9C8-7B12-D7E1A33332C0}"/>
              </a:ext>
            </a:extLst>
          </p:cNvPr>
          <p:cNvSpPr>
            <a:spLocks noGrp="1"/>
          </p:cNvSpPr>
          <p:nvPr>
            <p:ph type="sldNum" sz="quarter" idx="13"/>
          </p:nvPr>
        </p:nvSpPr>
        <p:spPr/>
        <p:txBody>
          <a:bodyPr/>
          <a:lstStyle/>
          <a:p>
            <a:fld id="{A3EB1B23-9AF8-425B-BAD7-B9FA00F18833}" type="slidenum">
              <a:rPr lang="ja-JP" altLang="en-US" smtClean="0"/>
              <a:pPr/>
              <a:t>9</a:t>
            </a:fld>
            <a:endParaRPr lang="ja-JP" altLang="en-US"/>
          </a:p>
        </p:txBody>
      </p:sp>
    </p:spTree>
    <p:extLst>
      <p:ext uri="{BB962C8B-B14F-4D97-AF65-F5344CB8AC3E}">
        <p14:creationId xmlns:p14="http://schemas.microsoft.com/office/powerpoint/2010/main" val="4277878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T Template_A4_J_2023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ユーザー定義 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1" id="{D75A9D37-0463-4DA5-AA96-59245FD21418}" vid="{25B489C4-366B-4D29-B04E-E7A5F7ABE81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9B6F9B428D7634495880DE4F0D8D879" ma:contentTypeVersion="12" ma:contentTypeDescription="新しいドキュメントを作成します。" ma:contentTypeScope="" ma:versionID="fc08b5dad98e6f6d8f5f2a35db9e8729">
  <xsd:schema xmlns:xsd="http://www.w3.org/2001/XMLSchema" xmlns:xs="http://www.w3.org/2001/XMLSchema" xmlns:p="http://schemas.microsoft.com/office/2006/metadata/properties" xmlns:ns2="b8d61b6e-2b10-43a3-a2ce-3f7d4d0c929e" xmlns:ns3="ff5bdd6e-cdf8-469d-93d0-f7a8c007309d" targetNamespace="http://schemas.microsoft.com/office/2006/metadata/properties" ma:root="true" ma:fieldsID="373401851f10c928940e7bdebc0e62c4" ns2:_="" ns3:_="">
    <xsd:import namespace="b8d61b6e-2b10-43a3-a2ce-3f7d4d0c929e"/>
    <xsd:import namespace="ff5bdd6e-cdf8-469d-93d0-f7a8c007309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61b6e-2b10-43a3-a2ce-3f7d4d0c9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5bdd6e-cdf8-469d-93d0-f7a8c007309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4cf278e-2034-4d2d-8b8d-d0c50db40621}" ma:internalName="TaxCatchAll" ma:showField="CatchAllData" ma:web="ff5bdd6e-cdf8-469d-93d0-f7a8c00730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f5bdd6e-cdf8-469d-93d0-f7a8c007309d" xsi:nil="true"/>
    <lcf76f155ced4ddcb4097134ff3c332f xmlns="b8d61b6e-2b10-43a3-a2ce-3f7d4d0c929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9CCCB1-AEBC-4E62-A021-821C86E0B5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61b6e-2b10-43a3-a2ce-3f7d4d0c929e"/>
    <ds:schemaRef ds:uri="ff5bdd6e-cdf8-469d-93d0-f7a8c00730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E5E0D1-F910-4233-A370-4597F21EF76C}">
  <ds:schemaRefs>
    <ds:schemaRef ds:uri="322c09b5-ab6e-46b5-97d1-b5e8a94dee18"/>
    <ds:schemaRef ds:uri="http://schemas.microsoft.com/office/2006/metadata/properties"/>
    <ds:schemaRef ds:uri="http://schemas.microsoft.com/office/2006/documentManagement/types"/>
    <ds:schemaRef ds:uri="e9524ef5-741f-4b75-ab7e-69da614fd0cd"/>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 ds:uri="ff5bdd6e-cdf8-469d-93d0-f7a8c007309d"/>
    <ds:schemaRef ds:uri="b8d61b6e-2b10-43a3-a2ce-3f7d4d0c929e"/>
  </ds:schemaRefs>
</ds:datastoreItem>
</file>

<file path=customXml/itemProps3.xml><?xml version="1.0" encoding="utf-8"?>
<ds:datastoreItem xmlns:ds="http://schemas.openxmlformats.org/officeDocument/2006/customXml" ds:itemID="{46F625F8-BE0D-44B5-A46A-BC5A27938B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DT Template_A4_J_2023</Template>
  <TotalTime>0</TotalTime>
  <Words>4554</Words>
  <Application>Microsoft Office PowerPoint</Application>
  <PresentationFormat>A4 210 x 297 mm</PresentationFormat>
  <Paragraphs>869</Paragraphs>
  <Slides>33</Slides>
  <Notes>11</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33</vt:i4>
      </vt:variant>
    </vt:vector>
  </HeadingPairs>
  <TitlesOfParts>
    <vt:vector size="42" baseType="lpstr">
      <vt:lpstr>Meiryo UI</vt:lpstr>
      <vt:lpstr>Meiryo UI 本文</vt:lpstr>
      <vt:lpstr>Arial</vt:lpstr>
      <vt:lpstr>Calibri</vt:lpstr>
      <vt:lpstr>Century</vt:lpstr>
      <vt:lpstr>Verdana</vt:lpstr>
      <vt:lpstr>Wingdings</vt:lpstr>
      <vt:lpstr>DT Template_A4_J_202301</vt:lpstr>
      <vt:lpstr>think-cell スライド</vt:lpstr>
      <vt:lpstr>PowerPoint プレゼンテーション</vt:lpstr>
      <vt:lpstr>本事業におけるスコープ </vt:lpstr>
      <vt:lpstr>企画・プロトタイプ開発に用いる技術・標準等を選定した理由及び背景</vt:lpstr>
      <vt:lpstr>Verifyできる領域を拡大する仕組み 　登場主体・要求事項整理</vt:lpstr>
      <vt:lpstr>Verifyできる領域を拡大する仕組み 　企画・プロトタイプシステムの開発におけるペインの解決方法</vt:lpstr>
      <vt:lpstr>Verifyできる領域を拡大する仕組み 　Verifyするデータ一覧</vt:lpstr>
      <vt:lpstr>Verifyできる領域を拡大する仕組み 　証明書要件・識別子要件</vt:lpstr>
      <vt:lpstr>Verifyできる領域を拡大する仕組み 　証明書要件・識別子要件</vt:lpstr>
      <vt:lpstr>合意形成・トレースの仕組み </vt:lpstr>
      <vt:lpstr>業務フロー　役割について</vt:lpstr>
      <vt:lpstr>業務フロー（A.登録）（1/3)</vt:lpstr>
      <vt:lpstr>業務フロー（A.登録）（2/3)</vt:lpstr>
      <vt:lpstr>業務フロー（A.登録）（3/3)</vt:lpstr>
      <vt:lpstr>業務フロー（B.マッチング）（1/4)</vt:lpstr>
      <vt:lpstr>業務フロー（B.マッチング）（2/4)</vt:lpstr>
      <vt:lpstr>業務フロー（B.マッチング）（3/4)</vt:lpstr>
      <vt:lpstr>業務フロー（B.マッチング）（4/4)</vt:lpstr>
      <vt:lpstr>業務フロー（C.実績登録）（1/3)</vt:lpstr>
      <vt:lpstr>業務フロー（C.実績登録）（2/3)</vt:lpstr>
      <vt:lpstr>業務フロー（C.実績登録）（3/3)</vt:lpstr>
      <vt:lpstr>ユースケース図　登録</vt:lpstr>
      <vt:lpstr>ユースケース図　マッチング</vt:lpstr>
      <vt:lpstr>ユースケース図　実績登録</vt:lpstr>
      <vt:lpstr>操作画面（UI）　スキル情報</vt:lpstr>
      <vt:lpstr>操作画面（UI）　資格情報</vt:lpstr>
      <vt:lpstr>操作画面（UI）　実績情報</vt:lpstr>
      <vt:lpstr>機能一覧/非機能一覧</vt:lpstr>
      <vt:lpstr>機能一覧/非機能一覧</vt:lpstr>
      <vt:lpstr>(非機能要件)リスク分析とセキュリティ対応方針</vt:lpstr>
      <vt:lpstr>(非機能要件)大規模・商用・社会実装時のシステム・運用方針</vt:lpstr>
      <vt:lpstr>データモデル定義</vt:lpstr>
      <vt:lpstr>システムの構成要素</vt:lpstr>
      <vt:lpstr>アプリ・システム案</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cp:revision>
  <dcterms:created xsi:type="dcterms:W3CDTF">2023-12-27T06:26:41Z</dcterms:created>
  <dcterms:modified xsi:type="dcterms:W3CDTF">2024-04-22T01:42:38Z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2023-12-27T06:26:59Z</vt:lpwstr>
  </property>
  <property fmtid="{D5CDD505-2E9C-101B-9397-08002B2CF9AE}" pid="4" name="MSIP_Label_ea60d57e-af5b-4752-ac57-3e4f28ca11dc_Method">
    <vt:lpwstr>Privileged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2251e3c4-3098-43bf-a404-5c398b47fa78</vt:lpwstr>
  </property>
  <property fmtid="{D5CDD505-2E9C-101B-9397-08002B2CF9AE}" pid="8" name="MSIP_Label_ea60d57e-af5b-4752-ac57-3e4f28ca11dc_ContentBits">
    <vt:lpwstr>0</vt:lpwstr>
  </property>
  <property fmtid="{D5CDD505-2E9C-101B-9397-08002B2CF9AE}" pid="9" name="ContentTypeId">
    <vt:lpwstr>0x010100232F9C2F28AFE34988257E434D6816F1</vt:lpwstr>
  </property>
  <property fmtid="{D5CDD505-2E9C-101B-9397-08002B2CF9AE}" pid="10" name="MSIP_Label_a7295cc1-d279-42ac-ab4d-3b0f4fece050_Enabled">
    <vt:lpwstr>true</vt:lpwstr>
  </property>
  <property fmtid="{D5CDD505-2E9C-101B-9397-08002B2CF9AE}" pid="11" name="MSIP_Label_a7295cc1-d279-42ac-ab4d-3b0f4fece050_SetDate">
    <vt:lpwstr>2024-01-17T02:41:11Z</vt:lpwstr>
  </property>
  <property fmtid="{D5CDD505-2E9C-101B-9397-08002B2CF9AE}" pid="12" name="MSIP_Label_a7295cc1-d279-42ac-ab4d-3b0f4fece050_Method">
    <vt:lpwstr>Standard</vt:lpwstr>
  </property>
  <property fmtid="{D5CDD505-2E9C-101B-9397-08002B2CF9AE}" pid="13" name="MSIP_Label_a7295cc1-d279-42ac-ab4d-3b0f4fece050_Name">
    <vt:lpwstr>FUJITSU-RESTRICTED​</vt:lpwstr>
  </property>
  <property fmtid="{D5CDD505-2E9C-101B-9397-08002B2CF9AE}" pid="14" name="MSIP_Label_a7295cc1-d279-42ac-ab4d-3b0f4fece050_SiteId">
    <vt:lpwstr>a19f121d-81e1-4858-a9d8-736e267fd4c7</vt:lpwstr>
  </property>
  <property fmtid="{D5CDD505-2E9C-101B-9397-08002B2CF9AE}" pid="15" name="MSIP_Label_a7295cc1-d279-42ac-ab4d-3b0f4fece050_ActionId">
    <vt:lpwstr>d01937f4-6dc0-44b0-aebd-8b769c385804</vt:lpwstr>
  </property>
  <property fmtid="{D5CDD505-2E9C-101B-9397-08002B2CF9AE}" pid="16" name="MSIP_Label_a7295cc1-d279-42ac-ab4d-3b0f4fece050_ContentBits">
    <vt:lpwstr>0</vt:lpwstr>
  </property>
  <property fmtid="{D5CDD505-2E9C-101B-9397-08002B2CF9AE}" pid="17" name="MediaServiceImageTags">
    <vt:lpwstr/>
  </property>
</Properties>
</file>