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908" r:id="rId4"/>
  </p:sldMasterIdLst>
  <p:notesMasterIdLst>
    <p:notesMasterId r:id="rId17"/>
  </p:notesMasterIdLst>
  <p:handoutMasterIdLst>
    <p:handoutMasterId r:id="rId18"/>
  </p:handoutMasterIdLst>
  <p:sldIdLst>
    <p:sldId id="2147472648" r:id="rId5"/>
    <p:sldId id="2147472747" r:id="rId6"/>
    <p:sldId id="2147472782" r:id="rId7"/>
    <p:sldId id="2147472797" r:id="rId8"/>
    <p:sldId id="2147472786" r:id="rId9"/>
    <p:sldId id="2147472783" r:id="rId10"/>
    <p:sldId id="2147472808" r:id="rId11"/>
    <p:sldId id="2147472809" r:id="rId12"/>
    <p:sldId id="2147472807" r:id="rId13"/>
    <p:sldId id="2147472805" r:id="rId14"/>
    <p:sldId id="2147472785" r:id="rId15"/>
    <p:sldId id="2147472804" r:id="rId16"/>
  </p:sldIdLst>
  <p:sldSz cx="9906000" cy="6858000" type="A4"/>
  <p:notesSz cx="6807200" cy="9939338"/>
  <p:custDataLst>
    <p:tags r:id="rId19"/>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既定のセクション" id="{82E2F4FF-2DA9-4070-ABB8-8E9053E77934}">
          <p14:sldIdLst>
            <p14:sldId id="2147472648"/>
            <p14:sldId id="2147472747"/>
            <p14:sldId id="2147472782"/>
            <p14:sldId id="2147472797"/>
            <p14:sldId id="2147472786"/>
            <p14:sldId id="2147472783"/>
            <p14:sldId id="2147472808"/>
            <p14:sldId id="2147472809"/>
            <p14:sldId id="2147472807"/>
            <p14:sldId id="2147472805"/>
            <p14:sldId id="2147472785"/>
            <p14:sldId id="2147472804"/>
          </p14:sldIdLst>
        </p14:section>
      </p14:sectionLst>
    </p:ext>
    <p:ext uri="{EFAFB233-063F-42B5-8137-9DF3F51BA10A}">
      <p15:sldGuideLst xmlns:p15="http://schemas.microsoft.com/office/powerpoint/2012/main">
        <p15:guide id="2" pos="3120" userDrawn="1">
          <p15:clr>
            <a:srgbClr val="A4A3A4"/>
          </p15:clr>
        </p15:guide>
        <p15:guide id="3" orient="horz" pos="213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F3AE99-0466-157D-B7BE-79E0338C703D}" name="Jozono, Eisuke" initials="JE" userId="S::ejozono@tohmatsu.co.jp::6dcc72c4-9807-404e-bd92-3a880a3a91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shima, Michiru" initials="TM" lastIdx="20" clrIdx="0">
    <p:extLst>
      <p:ext uri="{19B8F6BF-5375-455C-9EA6-DF929625EA0E}">
        <p15:presenceInfo xmlns:p15="http://schemas.microsoft.com/office/powerpoint/2012/main" userId="S::miteshima@tohmatsu.co.jp::4ce32794-bca9-4413-b02a-c3d46948b27f" providerId="AD"/>
      </p:ext>
    </p:extLst>
  </p:cmAuthor>
  <p:cmAuthor id="2" name="Administrator" initials="A" lastIdx="49" clrIdx="1">
    <p:extLst>
      <p:ext uri="{19B8F6BF-5375-455C-9EA6-DF929625EA0E}">
        <p15:presenceInfo xmlns:p15="http://schemas.microsoft.com/office/powerpoint/2012/main" userId="Administrator" providerId="None"/>
      </p:ext>
    </p:extLst>
  </p:cmAuthor>
  <p:cmAuthor id="3" name="RI" initials="A" lastIdx="16" clrIdx="2">
    <p:extLst>
      <p:ext uri="{19B8F6BF-5375-455C-9EA6-DF929625EA0E}">
        <p15:presenceInfo xmlns:p15="http://schemas.microsoft.com/office/powerpoint/2012/main" userId="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CD1"/>
    <a:srgbClr val="53565A"/>
    <a:srgbClr val="BCE0FF"/>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0" autoAdjust="0"/>
    <p:restoredTop sz="94625"/>
  </p:normalViewPr>
  <p:slideViewPr>
    <p:cSldViewPr snapToGrid="0">
      <p:cViewPr varScale="1">
        <p:scale>
          <a:sx n="149" d="100"/>
          <a:sy n="149" d="100"/>
        </p:scale>
        <p:origin x="1896" y="114"/>
      </p:cViewPr>
      <p:guideLst>
        <p:guide pos="3120"/>
        <p:guide orient="horz" pos="213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橋 淳(TAKAHASHI Jun)" userId="133b5d1d-a588-433d-81b6-9cb9ad341671" providerId="ADAL" clId="{3377B018-EF04-4EC8-8D0B-3121F2D0327C}"/>
    <pc:docChg chg="">
      <pc:chgData name="高橋 淳(TAKAHASHI Jun)" userId="133b5d1d-a588-433d-81b6-9cb9ad341671" providerId="ADAL" clId="{3377B018-EF04-4EC8-8D0B-3121F2D0327C}" dt="2024-04-22T01:41:48.979" v="0"/>
      <pc:docMkLst>
        <pc:docMk/>
      </pc:docMkLst>
      <pc:sldChg chg="delCm">
        <pc:chgData name="高橋 淳(TAKAHASHI Jun)" userId="133b5d1d-a588-433d-81b6-9cb9ad341671" providerId="ADAL" clId="{3377B018-EF04-4EC8-8D0B-3121F2D0327C}" dt="2024-04-22T01:41:48.979" v="0"/>
        <pc:sldMkLst>
          <pc:docMk/>
          <pc:sldMk cId="1334976937" sldId="2147472785"/>
        </pc:sldMkLst>
        <pc:extLst>
          <p:ext xmlns:p="http://schemas.openxmlformats.org/presentationml/2006/main" uri="{D6D511B9-2390-475A-947B-AFAB55BFBCF1}">
            <pc226:cmChg xmlns:pc226="http://schemas.microsoft.com/office/powerpoint/2022/06/main/command" chg="del">
              <pc226:chgData name="高橋 淳(TAKAHASHI Jun)" userId="133b5d1d-a588-433d-81b6-9cb9ad341671" providerId="ADAL" clId="{3377B018-EF04-4EC8-8D0B-3121F2D0327C}" dt="2024-04-22T01:41:48.979" v="0"/>
              <pc2:cmMkLst xmlns:pc2="http://schemas.microsoft.com/office/powerpoint/2019/9/main/command">
                <pc:docMk/>
                <pc:sldMk cId="1334976937" sldId="2147472785"/>
                <pc2:cmMk id="{C5A3193B-973C-4AC3-8449-A50A46FE060D}"/>
              </pc2:cmMkLst>
            </pc226:cmChg>
          </p:ext>
        </pc:extLst>
      </pc:sldChg>
      <pc:sldChg chg="delCm">
        <pc:chgData name="高橋 淳(TAKAHASHI Jun)" userId="133b5d1d-a588-433d-81b6-9cb9ad341671" providerId="ADAL" clId="{3377B018-EF04-4EC8-8D0B-3121F2D0327C}" dt="2024-04-22T01:41:48.979" v="0"/>
        <pc:sldMkLst>
          <pc:docMk/>
          <pc:sldMk cId="2802286657" sldId="2147472786"/>
        </pc:sldMkLst>
        <pc:extLst>
          <p:ext xmlns:p="http://schemas.openxmlformats.org/presentationml/2006/main" uri="{D6D511B9-2390-475A-947B-AFAB55BFBCF1}">
            <pc226:cmChg xmlns:pc226="http://schemas.microsoft.com/office/powerpoint/2022/06/main/command" chg="del">
              <pc226:chgData name="高橋 淳(TAKAHASHI Jun)" userId="133b5d1d-a588-433d-81b6-9cb9ad341671" providerId="ADAL" clId="{3377B018-EF04-4EC8-8D0B-3121F2D0327C}" dt="2024-04-22T01:41:48.979" v="0"/>
              <pc2:cmMkLst xmlns:pc2="http://schemas.microsoft.com/office/powerpoint/2019/9/main/command">
                <pc:docMk/>
                <pc:sldMk cId="2802286657" sldId="2147472786"/>
                <pc2:cmMk id="{07A4048D-A5A6-4F87-B7B5-34FE5CEFDD96}"/>
              </pc2:cmMkLst>
            </pc226:cmChg>
          </p:ext>
        </pc:extLst>
      </pc:sldChg>
    </pc:docChg>
  </pc:docChgLst>
  <pc:docChgLst>
    <pc:chgData name="Jozono, Eisuke" userId="6dcc72c4-9807-404e-bd92-3a880a3a9102" providerId="ADAL" clId="{CDC10FF2-680D-424E-82F8-40AC43A43F08}"/>
    <pc:docChg chg="modSld">
      <pc:chgData name="Jozono, Eisuke" userId="6dcc72c4-9807-404e-bd92-3a880a3a9102" providerId="ADAL" clId="{CDC10FF2-680D-424E-82F8-40AC43A43F08}" dt="2024-04-10T05:30:16.848" v="55"/>
      <pc:docMkLst>
        <pc:docMk/>
      </pc:docMkLst>
      <pc:sldChg chg="addCm">
        <pc:chgData name="Jozono, Eisuke" userId="6dcc72c4-9807-404e-bd92-3a880a3a9102" providerId="ADAL" clId="{CDC10FF2-680D-424E-82F8-40AC43A43F08}" dt="2024-04-10T05:28:33.563" v="3"/>
        <pc:sldMkLst>
          <pc:docMk/>
          <pc:sldMk cId="1334976937" sldId="2147472785"/>
        </pc:sldMkLst>
      </pc:sldChg>
      <pc:sldChg chg="modSp mod addCm modCm">
        <pc:chgData name="Jozono, Eisuke" userId="6dcc72c4-9807-404e-bd92-3a880a3a9102" providerId="ADAL" clId="{CDC10FF2-680D-424E-82F8-40AC43A43F08}" dt="2024-04-10T05:30:16.848" v="55"/>
        <pc:sldMkLst>
          <pc:docMk/>
          <pc:sldMk cId="2802286657" sldId="2147472786"/>
        </pc:sldMkLst>
        <pc:spChg chg="mod">
          <ac:chgData name="Jozono, Eisuke" userId="6dcc72c4-9807-404e-bd92-3a880a3a9102" providerId="ADAL" clId="{CDC10FF2-680D-424E-82F8-40AC43A43F08}" dt="2024-04-10T05:23:04.831" v="0" actId="1076"/>
          <ac:spMkLst>
            <pc:docMk/>
            <pc:sldMk cId="2802286657" sldId="2147472786"/>
            <ac:spMk id="12" creationId="{7A785D6B-3CAB-989F-7BE7-D58CF23034E9}"/>
          </ac:spMkLst>
        </pc:spChg>
      </pc:sldChg>
      <pc:sldChg chg="modSp mod">
        <pc:chgData name="Jozono, Eisuke" userId="6dcc72c4-9807-404e-bd92-3a880a3a9102" providerId="ADAL" clId="{CDC10FF2-680D-424E-82F8-40AC43A43F08}" dt="2024-04-10T05:29:59.265" v="54"/>
        <pc:sldMkLst>
          <pc:docMk/>
          <pc:sldMk cId="1809265299" sldId="2147472797"/>
        </pc:sldMkLst>
        <pc:graphicFrameChg chg="mod modGraphic">
          <ac:chgData name="Jozono, Eisuke" userId="6dcc72c4-9807-404e-bd92-3a880a3a9102" providerId="ADAL" clId="{CDC10FF2-680D-424E-82F8-40AC43A43F08}" dt="2024-04-10T05:29:59.265" v="54"/>
          <ac:graphicFrameMkLst>
            <pc:docMk/>
            <pc:sldMk cId="1809265299" sldId="2147472797"/>
            <ac:graphicFrameMk id="8" creationId="{9417C31B-EB7E-1714-3893-5DD82738FE2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63FCC7D-5DED-5B4A-056D-833D34851D70}"/>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r>
              <a:rPr kumimoji="1" lang="en-US" altLang="ja-JP"/>
              <a:t>Trusted Web</a:t>
            </a:r>
            <a:r>
              <a:rPr kumimoji="1" lang="ja-JP" altLang="en-US"/>
              <a:t>調査設計</a:t>
            </a:r>
          </a:p>
        </p:txBody>
      </p:sp>
      <p:sp>
        <p:nvSpPr>
          <p:cNvPr id="3" name="日付プレースホルダー 2">
            <a:extLst>
              <a:ext uri="{FF2B5EF4-FFF2-40B4-BE49-F238E27FC236}">
                <a16:creationId xmlns:a16="http://schemas.microsoft.com/office/drawing/2014/main" id="{D15893A9-A94E-ADF8-DADB-CD86C282BC7F}"/>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5CBD85D0-179D-4114-BCC0-3EBE49C51252}" type="datetimeFigureOut">
              <a:rPr kumimoji="1" lang="ja-JP" altLang="en-US" smtClean="0"/>
              <a:t>2024/4/22</a:t>
            </a:fld>
            <a:endParaRPr kumimoji="1" lang="ja-JP" altLang="en-US"/>
          </a:p>
        </p:txBody>
      </p:sp>
      <p:sp>
        <p:nvSpPr>
          <p:cNvPr id="4" name="フッター プレースホルダー 3">
            <a:extLst>
              <a:ext uri="{FF2B5EF4-FFF2-40B4-BE49-F238E27FC236}">
                <a16:creationId xmlns:a16="http://schemas.microsoft.com/office/drawing/2014/main" id="{F7D42C85-4812-AC04-A775-C954EACF232D}"/>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40A5ACD-EDD3-01D7-0792-94CD4494FA04}"/>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AD199804-C7E2-4660-9070-D3D474608265}" type="slidenum">
              <a:rPr kumimoji="1" lang="ja-JP" altLang="en-US" smtClean="0"/>
              <a:t>‹#›</a:t>
            </a:fld>
            <a:endParaRPr kumimoji="1" lang="ja-JP" altLang="en-US"/>
          </a:p>
        </p:txBody>
      </p:sp>
    </p:spTree>
    <p:extLst>
      <p:ext uri="{BB962C8B-B14F-4D97-AF65-F5344CB8AC3E}">
        <p14:creationId xmlns:p14="http://schemas.microsoft.com/office/powerpoint/2010/main" val="1763921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50375" cy="498966"/>
          </a:xfrm>
          <a:prstGeom prst="rect">
            <a:avLst/>
          </a:prstGeom>
        </p:spPr>
        <p:txBody>
          <a:bodyPr vert="horz" lIns="92236" tIns="46118" rIns="92236" bIns="46118" rtlCol="0"/>
          <a:lstStyle>
            <a:lvl1pPr algn="l">
              <a:defRPr sz="1200">
                <a:latin typeface="+mn-lt"/>
                <a:ea typeface="Yu Gothic UI" panose="020B0500000000000000" pitchFamily="50" charset="-128"/>
                <a:cs typeface="+mn-cs"/>
                <a:sym typeface="+mn-lt"/>
              </a:defRPr>
            </a:lvl1pPr>
          </a:lstStyle>
          <a:p>
            <a:r>
              <a:rPr kumimoji="1" lang="en-US" altLang="ja-JP"/>
              <a:t>Trusted Web</a:t>
            </a:r>
            <a:r>
              <a:rPr kumimoji="1" lang="ja-JP" altLang="en-US"/>
              <a:t>調査設計</a:t>
            </a:r>
          </a:p>
        </p:txBody>
      </p:sp>
      <p:sp>
        <p:nvSpPr>
          <p:cNvPr id="3" name="日付プレースホルダー 2"/>
          <p:cNvSpPr>
            <a:spLocks noGrp="1"/>
          </p:cNvSpPr>
          <p:nvPr>
            <p:ph type="dt" idx="1"/>
          </p:nvPr>
        </p:nvSpPr>
        <p:spPr>
          <a:xfrm>
            <a:off x="3855221" y="0"/>
            <a:ext cx="2950374" cy="498966"/>
          </a:xfrm>
          <a:prstGeom prst="rect">
            <a:avLst/>
          </a:prstGeom>
        </p:spPr>
        <p:txBody>
          <a:bodyPr vert="horz" lIns="92236" tIns="46118" rIns="92236" bIns="46118" rtlCol="0"/>
          <a:lstStyle>
            <a:lvl1pPr algn="r">
              <a:defRPr sz="1200">
                <a:latin typeface="+mn-lt"/>
                <a:ea typeface="Yu Gothic UI" panose="020B0500000000000000" pitchFamily="50" charset="-128"/>
                <a:cs typeface="+mn-cs"/>
                <a:sym typeface="+mn-lt"/>
              </a:defRPr>
            </a:lvl1pPr>
          </a:lstStyle>
          <a:p>
            <a:fld id="{AAE2C4BB-DD5D-4EF0-8811-528209874544}" type="datetimeFigureOut">
              <a:rPr kumimoji="1" lang="ja-JP" altLang="en-US" smtClean="0"/>
              <a:pPr/>
              <a:t>2024/4/22</a:t>
            </a:fld>
            <a:endParaRPr kumimoji="1" lang="ja-JP" altLang="en-US"/>
          </a:p>
        </p:txBody>
      </p:sp>
      <p:sp>
        <p:nvSpPr>
          <p:cNvPr id="4" name="スライド イメージ プレースホルダー 3"/>
          <p:cNvSpPr>
            <a:spLocks noGrp="1" noRot="1" noChangeAspect="1"/>
          </p:cNvSpPr>
          <p:nvPr>
            <p:ph type="sldImg" idx="2"/>
          </p:nvPr>
        </p:nvSpPr>
        <p:spPr>
          <a:xfrm>
            <a:off x="982663" y="1243013"/>
            <a:ext cx="4841875" cy="3352800"/>
          </a:xfrm>
          <a:prstGeom prst="rect">
            <a:avLst/>
          </a:prstGeom>
          <a:noFill/>
          <a:ln w="12700">
            <a:solidFill>
              <a:prstClr val="black"/>
            </a:solidFill>
          </a:ln>
        </p:spPr>
        <p:txBody>
          <a:bodyPr vert="horz" lIns="92236" tIns="46118" rIns="92236" bIns="46118" rtlCol="0" anchor="ctr"/>
          <a:lstStyle/>
          <a:p>
            <a:endParaRPr lang="ja-JP" altLang="en-US"/>
          </a:p>
        </p:txBody>
      </p:sp>
      <p:sp>
        <p:nvSpPr>
          <p:cNvPr id="5" name="ノート プレースホルダー 4"/>
          <p:cNvSpPr>
            <a:spLocks noGrp="1"/>
          </p:cNvSpPr>
          <p:nvPr>
            <p:ph type="body" sz="quarter" idx="3"/>
          </p:nvPr>
        </p:nvSpPr>
        <p:spPr>
          <a:xfrm>
            <a:off x="680239" y="4783357"/>
            <a:ext cx="5446723" cy="3913364"/>
          </a:xfrm>
          <a:prstGeom prst="rect">
            <a:avLst/>
          </a:prstGeom>
        </p:spPr>
        <p:txBody>
          <a:bodyPr vert="horz" lIns="92236" tIns="46118" rIns="92236" bIns="4611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372"/>
            <a:ext cx="2950375" cy="498966"/>
          </a:xfrm>
          <a:prstGeom prst="rect">
            <a:avLst/>
          </a:prstGeom>
        </p:spPr>
        <p:txBody>
          <a:bodyPr vert="horz" lIns="92236" tIns="46118" rIns="92236" bIns="46118" rtlCol="0" anchor="b"/>
          <a:lstStyle>
            <a:lvl1pPr algn="l">
              <a:defRPr sz="1200">
                <a:latin typeface="+mn-lt"/>
                <a:ea typeface="Yu Gothic UI" panose="020B0500000000000000" pitchFamily="50" charset="-128"/>
                <a:cs typeface="+mn-cs"/>
                <a:sym typeface="+mn-lt"/>
              </a:defRPr>
            </a:lvl1pPr>
          </a:lstStyle>
          <a:p>
            <a:endParaRPr kumimoji="1" lang="ja-JP" altLang="en-US"/>
          </a:p>
        </p:txBody>
      </p:sp>
      <p:sp>
        <p:nvSpPr>
          <p:cNvPr id="7" name="スライド番号プレースホルダー 6"/>
          <p:cNvSpPr>
            <a:spLocks noGrp="1"/>
          </p:cNvSpPr>
          <p:nvPr>
            <p:ph type="sldNum" sz="quarter" idx="5"/>
          </p:nvPr>
        </p:nvSpPr>
        <p:spPr>
          <a:xfrm>
            <a:off x="3855221" y="9440372"/>
            <a:ext cx="2950374" cy="498966"/>
          </a:xfrm>
          <a:prstGeom prst="rect">
            <a:avLst/>
          </a:prstGeom>
        </p:spPr>
        <p:txBody>
          <a:bodyPr vert="horz" lIns="92236" tIns="46118" rIns="92236" bIns="46118" rtlCol="0" anchor="b"/>
          <a:lstStyle>
            <a:lvl1pPr algn="r">
              <a:defRPr sz="1200">
                <a:latin typeface="+mn-lt"/>
                <a:ea typeface="Yu Gothic UI" panose="020B0500000000000000" pitchFamily="50" charset="-128"/>
                <a:cs typeface="+mn-cs"/>
                <a:sym typeface="+mn-lt"/>
              </a:defRPr>
            </a:lvl1pPr>
          </a:lstStyle>
          <a:p>
            <a:fld id="{24DE13BB-FCB6-4491-A87D-1E9BA7500F8E}" type="slidenum">
              <a:rPr kumimoji="1" lang="ja-JP" altLang="en-US" smtClean="0"/>
              <a:pPr/>
              <a:t>‹#›</a:t>
            </a:fld>
            <a:endParaRPr kumimoji="1" lang="ja-JP" altLang="en-US"/>
          </a:p>
        </p:txBody>
      </p:sp>
    </p:spTree>
    <p:extLst>
      <p:ext uri="{BB962C8B-B14F-4D97-AF65-F5344CB8AC3E}">
        <p14:creationId xmlns:p14="http://schemas.microsoft.com/office/powerpoint/2010/main" val="9898522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1pPr>
    <a:lvl2pPr marL="4572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2pPr>
    <a:lvl3pPr marL="9144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3pPr>
    <a:lvl4pPr marL="13716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4pPr>
    <a:lvl5pPr marL="1828800" algn="l" defTabSz="914400" rtl="0" eaLnBrk="1" latinLnBrk="0" hangingPunct="1">
      <a:defRPr kumimoji="1" sz="1200" kern="1200">
        <a:solidFill>
          <a:schemeClr val="tx1"/>
        </a:solidFill>
        <a:latin typeface="+mn-lt"/>
        <a:ea typeface="Yu Gothic UI" panose="020B0500000000000000" pitchFamily="50" charset="-128"/>
        <a:cs typeface="+mn-cs"/>
        <a:sym typeface="+mn-lt"/>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6</a:t>
            </a:fld>
            <a:endParaRPr kumimoji="1" lang="ja-JP" altLang="en-US"/>
          </a:p>
        </p:txBody>
      </p:sp>
    </p:spTree>
    <p:extLst>
      <p:ext uri="{BB962C8B-B14F-4D97-AF65-F5344CB8AC3E}">
        <p14:creationId xmlns:p14="http://schemas.microsoft.com/office/powerpoint/2010/main" val="36440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7</a:t>
            </a:fld>
            <a:endParaRPr kumimoji="1" lang="ja-JP" altLang="en-US"/>
          </a:p>
        </p:txBody>
      </p:sp>
    </p:spTree>
    <p:extLst>
      <p:ext uri="{BB962C8B-B14F-4D97-AF65-F5344CB8AC3E}">
        <p14:creationId xmlns:p14="http://schemas.microsoft.com/office/powerpoint/2010/main" val="22440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8</a:t>
            </a:fld>
            <a:endParaRPr kumimoji="1" lang="ja-JP" altLang="en-US"/>
          </a:p>
        </p:txBody>
      </p:sp>
    </p:spTree>
    <p:extLst>
      <p:ext uri="{BB962C8B-B14F-4D97-AF65-F5344CB8AC3E}">
        <p14:creationId xmlns:p14="http://schemas.microsoft.com/office/powerpoint/2010/main" val="21176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772007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417000" y="1476000"/>
            <a:ext cx="4356000" cy="4824000"/>
          </a:xfrm>
          <a:prstGeom prst="rect">
            <a:avLst/>
          </a:prstGeom>
        </p:spPr>
        <p:txBody>
          <a:bodyPr/>
          <a:lstStyle>
            <a:lvl1pPr>
              <a:lnSpc>
                <a:spcPct val="110000"/>
              </a:lnSpc>
              <a:spcBef>
                <a:spcPts val="600"/>
              </a:spcBef>
              <a:tabLst>
                <a:tab pos="5448101" algn="r"/>
              </a:tabLst>
              <a:defRPr sz="1200">
                <a:latin typeface="+mn-lt"/>
                <a:ea typeface="+mn-ea"/>
                <a:cs typeface="+mn-cs"/>
                <a:sym typeface="+mn-lt"/>
              </a:defRPr>
            </a:lvl1pPr>
            <a:lvl2pPr>
              <a:lnSpc>
                <a:spcPct val="110000"/>
              </a:lnSpc>
              <a:spcBef>
                <a:spcPts val="600"/>
              </a:spcBef>
              <a:tabLst>
                <a:tab pos="5448101" algn="r"/>
              </a:tabLst>
              <a:defRPr sz="1200">
                <a:latin typeface="+mn-lt"/>
                <a:ea typeface="+mn-ea"/>
                <a:cs typeface="+mn-cs"/>
                <a:sym typeface="+mn-lt"/>
              </a:defRPr>
            </a:lvl2pPr>
            <a:lvl3pPr>
              <a:lnSpc>
                <a:spcPct val="110000"/>
              </a:lnSpc>
              <a:spcBef>
                <a:spcPts val="600"/>
              </a:spcBef>
              <a:tabLst>
                <a:tab pos="5448101" algn="r"/>
              </a:tabLst>
              <a:defRPr sz="1200">
                <a:latin typeface="+mn-lt"/>
                <a:ea typeface="+mn-ea"/>
                <a:cs typeface="+mn-cs"/>
                <a:sym typeface="+mn-lt"/>
              </a:defRPr>
            </a:lvl3pPr>
            <a:lvl4pPr>
              <a:lnSpc>
                <a:spcPct val="110000"/>
              </a:lnSpc>
              <a:spcBef>
                <a:spcPts val="600"/>
              </a:spcBef>
              <a:tabLst>
                <a:tab pos="5448101" algn="r"/>
              </a:tabLst>
              <a:defRPr sz="1200">
                <a:latin typeface="+mn-lt"/>
                <a:ea typeface="+mn-ea"/>
                <a:cs typeface="+mn-cs"/>
                <a:sym typeface="+mn-l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5133000" y="1476000"/>
            <a:ext cx="4356000" cy="4824000"/>
          </a:xfrm>
          <a:prstGeom prst="rect">
            <a:avLst/>
          </a:prstGeom>
        </p:spPr>
        <p:txBody>
          <a:bodyPr/>
          <a:lstStyle>
            <a:lvl1pPr>
              <a:lnSpc>
                <a:spcPct val="110000"/>
              </a:lnSpc>
              <a:spcBef>
                <a:spcPts val="600"/>
              </a:spcBef>
              <a:tabLst>
                <a:tab pos="5448101" algn="r"/>
              </a:tabLst>
              <a:defRPr sz="1200">
                <a:latin typeface="+mn-lt"/>
                <a:ea typeface="+mn-ea"/>
                <a:cs typeface="+mn-cs"/>
                <a:sym typeface="+mn-lt"/>
              </a:defRPr>
            </a:lvl1pPr>
            <a:lvl2pPr>
              <a:lnSpc>
                <a:spcPct val="110000"/>
              </a:lnSpc>
              <a:spcBef>
                <a:spcPts val="600"/>
              </a:spcBef>
              <a:tabLst>
                <a:tab pos="5448101" algn="r"/>
              </a:tabLst>
              <a:defRPr sz="1200">
                <a:latin typeface="+mn-lt"/>
                <a:ea typeface="+mn-ea"/>
                <a:cs typeface="+mn-cs"/>
                <a:sym typeface="+mn-lt"/>
              </a:defRPr>
            </a:lvl2pPr>
            <a:lvl3pPr>
              <a:lnSpc>
                <a:spcPct val="110000"/>
              </a:lnSpc>
              <a:spcBef>
                <a:spcPts val="600"/>
              </a:spcBef>
              <a:tabLst>
                <a:tab pos="5448101" algn="r"/>
              </a:tabLst>
              <a:defRPr sz="1200">
                <a:latin typeface="+mn-lt"/>
                <a:ea typeface="+mn-ea"/>
                <a:cs typeface="+mn-cs"/>
                <a:sym typeface="+mn-lt"/>
              </a:defRPr>
            </a:lvl3pPr>
            <a:lvl4pPr>
              <a:lnSpc>
                <a:spcPct val="110000"/>
              </a:lnSpc>
              <a:spcBef>
                <a:spcPts val="600"/>
              </a:spcBef>
              <a:tabLst>
                <a:tab pos="5448101" algn="r"/>
              </a:tabLst>
              <a:defRPr sz="1200">
                <a:latin typeface="+mn-lt"/>
                <a:ea typeface="+mn-ea"/>
                <a:cs typeface="+mn-cs"/>
                <a:sym typeface="+mn-l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6" name="タイトル 1">
            <a:extLst>
              <a:ext uri="{FF2B5EF4-FFF2-40B4-BE49-F238E27FC236}">
                <a16:creationId xmlns:a16="http://schemas.microsoft.com/office/drawing/2014/main" id="{276088EF-9292-4156-B82A-AEC6FAF17735}"/>
              </a:ext>
            </a:extLst>
          </p:cNvPr>
          <p:cNvSpPr>
            <a:spLocks noGrp="1"/>
          </p:cNvSpPr>
          <p:nvPr>
            <p:ph type="title" hasCustomPrompt="1"/>
          </p:nvPr>
        </p:nvSpPr>
        <p:spPr bwMode="gray">
          <a:xfrm>
            <a:off x="417000" y="180000"/>
            <a:ext cx="9072000" cy="615600"/>
          </a:xfrm>
        </p:spPr>
        <p:txBody>
          <a:bodyPr vert="horz"/>
          <a:lstStyle>
            <a:lvl1pPr>
              <a:defRPr>
                <a:latin typeface="+mj-lt"/>
                <a:ea typeface="+mj-ea"/>
                <a:cs typeface="+mj-cs"/>
                <a:sym typeface="+mj-lt"/>
              </a:defRPr>
            </a:lvl1pPr>
          </a:lstStyle>
          <a:p>
            <a:r>
              <a:rPr lang="ja-JP" altLang="en-US" noProof="0"/>
              <a:t>メインタイトル</a:t>
            </a:r>
            <a:endParaRPr kumimoji="1" lang="ja-JP" altLang="en-US"/>
          </a:p>
        </p:txBody>
      </p:sp>
    </p:spTree>
    <p:extLst>
      <p:ext uri="{BB962C8B-B14F-4D97-AF65-F5344CB8AC3E}">
        <p14:creationId xmlns:p14="http://schemas.microsoft.com/office/powerpoint/2010/main" val="29829031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65871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893000" y="2340000"/>
            <a:ext cx="6120000"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7243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29599" y="2232000"/>
            <a:ext cx="5184000"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Tree>
    <p:extLst>
      <p:ext uri="{BB962C8B-B14F-4D97-AF65-F5344CB8AC3E}">
        <p14:creationId xmlns:p14="http://schemas.microsoft.com/office/powerpoint/2010/main" val="163326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16496" y="327600"/>
            <a:ext cx="4356000" cy="468000"/>
          </a:xfrm>
          <a:prstGeom prst="rect">
            <a:avLst/>
          </a:prstGeom>
        </p:spPr>
        <p:txBody>
          <a:bodyPr wrap="none" anchor="ctr">
            <a:noAutofit/>
          </a:bodyPr>
          <a:lstStyle>
            <a:lvl1pPr>
              <a:lnSpc>
                <a:spcPct val="100000"/>
              </a:lnSpc>
              <a:spcBef>
                <a:spcPts val="0"/>
              </a:spcBef>
              <a:defRPr sz="2000" b="1">
                <a:solidFill>
                  <a:schemeClr val="tx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17000" y="928938"/>
            <a:ext cx="9072000" cy="615600"/>
          </a:xfrm>
        </p:spPr>
        <p:txBody>
          <a:bodyPr vert="horz" anchor="ctr" anchorCtr="0"/>
          <a:lstStyle>
            <a:lvl1pPr>
              <a:defRPr sz="1400">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3330675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16496" y="1476000"/>
            <a:ext cx="4356000"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marR="0" indent="-144000" algn="l" defTabSz="989013"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5132388" y="1476000"/>
            <a:ext cx="4356000"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indent="-144000">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16496"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5132388"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2" name="タイトル 11">
            <a:extLst>
              <a:ext uri="{FF2B5EF4-FFF2-40B4-BE49-F238E27FC236}">
                <a16:creationId xmlns:a16="http://schemas.microsoft.com/office/drawing/2014/main" id="{CA4C49CA-E5A6-08FD-DDA9-550E9BE9E623}"/>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849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2092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16999" y="1476000"/>
            <a:ext cx="9072000"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00" indent="-180000">
              <a:lnSpc>
                <a:spcPct val="110000"/>
              </a:lnSpc>
              <a:spcBef>
                <a:spcPts val="600"/>
              </a:spcBef>
              <a:buFont typeface="Wingdings" pitchFamily="2" charset="2"/>
              <a:buChar char="n"/>
              <a:defRPr sz="1200" baseline="0">
                <a:latin typeface="+mn-lt"/>
                <a:ea typeface="+mn-ea"/>
                <a:cs typeface="+mn-cs"/>
                <a:sym typeface="+mn-lt"/>
              </a:defRPr>
            </a:lvl2pPr>
            <a:lvl3pPr marL="360000" indent="-180000">
              <a:lnSpc>
                <a:spcPct val="110000"/>
              </a:lnSpc>
              <a:spcBef>
                <a:spcPts val="600"/>
              </a:spcBef>
              <a:buFont typeface="Wingdings" pitchFamily="2" charset="2"/>
              <a:buChar char="Ø"/>
              <a:defRPr sz="1200" baseline="0">
                <a:latin typeface="+mn-lt"/>
                <a:ea typeface="+mn-ea"/>
                <a:cs typeface="+mn-cs"/>
                <a:sym typeface="+mn-lt"/>
              </a:defRPr>
            </a:lvl3pPr>
            <a:lvl4pPr marL="504000" indent="-144000">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16496" y="1008000"/>
            <a:ext cx="4356000"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8"/>
            </p:custDataLst>
            <p:extLst>
              <p:ext uri="{D42A27DB-BD31-4B8C-83A1-F6EECF244321}">
                <p14:modId xmlns:p14="http://schemas.microsoft.com/office/powerpoint/2010/main" val="1052880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9" imgW="563" imgH="564" progId="TCLayout.ActiveDocument.1">
                  <p:embed/>
                </p:oleObj>
              </mc:Choice>
              <mc:Fallback>
                <p:oleObj name="think-cell スライド" r:id="rId9" imgW="563" imgH="564" progId="TCLayout.ActiveDocument.1">
                  <p:embed/>
                  <p:pic>
                    <p:nvPicPr>
                      <p:cNvPr id="4" name="オブジェクト 3" hidden="1"/>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17000" y="180000"/>
            <a:ext cx="9072000"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9" name="スライド番号プレースホルダ 9"/>
          <p:cNvSpPr>
            <a:spLocks noGrp="1"/>
          </p:cNvSpPr>
          <p:nvPr>
            <p:ph type="sldNum" sz="quarter" idx="4"/>
          </p:nvPr>
        </p:nvSpPr>
        <p:spPr bwMode="gray">
          <a:xfrm>
            <a:off x="4176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テキスト プレースホルダー 2"/>
          <p:cNvSpPr>
            <a:spLocks noGrp="1"/>
          </p:cNvSpPr>
          <p:nvPr>
            <p:ph type="body" idx="1"/>
          </p:nvPr>
        </p:nvSpPr>
        <p:spPr bwMode="gray">
          <a:xfrm>
            <a:off x="416999" y="1476000"/>
            <a:ext cx="9073075"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4508167" y="6444000"/>
            <a:ext cx="889667"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endParaRPr lang="en-US"/>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34" r:id="rId3"/>
    <p:sldLayoutId id="2147483936" r:id="rId4"/>
    <p:sldLayoutId id="2147483938" r:id="rId5"/>
    <p:sldLayoutId id="2147483939" r:id="rId6"/>
  </p:sldLayoutIdLst>
  <p:hf hdr="0" dt="0"/>
  <p:txStyles>
    <p:title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00" marR="0" indent="-144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00" indent="-180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00" indent="-180000" algn="l" defTabSz="990564"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120">
          <p15:clr>
            <a:srgbClr val="A4A3A4"/>
          </p15:clr>
        </p15:guide>
        <p15:guide id="2" pos="3007">
          <p15:clr>
            <a:srgbClr val="A4A3A4"/>
          </p15:clr>
        </p15:guide>
        <p15:guide id="3" pos="3233">
          <p15:clr>
            <a:srgbClr val="A4A3A4"/>
          </p15:clr>
        </p15:guide>
        <p15:guide id="4" pos="5978">
          <p15:clr>
            <a:srgbClr val="A4A3A4"/>
          </p15:clr>
        </p15:guide>
        <p15:guide id="5" pos="262">
          <p15:clr>
            <a:srgbClr val="A4A3A4"/>
          </p15:clr>
        </p15:guide>
        <p15:guide id="9" orient="horz" pos="3974">
          <p15:clr>
            <a:srgbClr val="A4A3A4"/>
          </p15:clr>
        </p15:guide>
        <p15:guide id="10" orient="horz" pos="4156">
          <p15:clr>
            <a:srgbClr val="A4A3A4"/>
          </p15:clr>
        </p15:guide>
        <p15:guide id="11" orient="horz" pos="4269">
          <p15:clr>
            <a:srgbClr val="A4A3A4"/>
          </p15:clr>
        </p15:guide>
        <p15:guide id="12" orient="horz" pos="935" userDrawn="1">
          <p15:clr>
            <a:srgbClr val="A4A3A4"/>
          </p15:clr>
        </p15:guide>
        <p15:guide id="14" orient="horz" pos="640" userDrawn="1">
          <p15:clr>
            <a:srgbClr val="A4A3A4"/>
          </p15:clr>
        </p15:guide>
        <p15:guide id="15" orient="horz" pos="96" userDrawn="1">
          <p15:clr>
            <a:srgbClr val="A4A3A4"/>
          </p15:clr>
        </p15:guide>
        <p15:guide id="17" orient="horz" pos="504"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FF9A0865-264F-AE36-2D6C-DFC59F3C8200}"/>
              </a:ext>
            </a:extLst>
          </p:cNvPr>
          <p:cNvSpPr txBox="1">
            <a:spLocks/>
          </p:cNvSpPr>
          <p:nvPr/>
        </p:nvSpPr>
        <p:spPr bwMode="auto">
          <a:xfrm>
            <a:off x="415925" y="1497777"/>
            <a:ext cx="9074150" cy="324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ctr" rtl="0" eaLnBrk="0" fontAlgn="base" hangingPunct="0">
              <a:spcBef>
                <a:spcPct val="0"/>
              </a:spcBef>
              <a:spcAft>
                <a:spcPct val="0"/>
              </a:spcAft>
              <a:defRPr sz="2800" b="1" kern="1200">
                <a:solidFill>
                  <a:schemeClr val="tx1"/>
                </a:solidFill>
                <a:latin typeface="+mj-ea"/>
                <a:ea typeface="+mj-ea"/>
                <a:cs typeface="+mj-cs"/>
              </a:defRPr>
            </a:lvl1pPr>
            <a:lvl2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2pPr>
            <a:lvl3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3pPr>
            <a:lvl4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4pPr>
            <a:lvl5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5pPr>
            <a:lvl6pPr marL="4572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6pPr>
            <a:lvl7pPr marL="9144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7pPr>
            <a:lvl8pPr marL="13716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8pPr>
            <a:lvl9pPr marL="18288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2000" b="0" i="0" u="none" strike="noStrike" kern="1200" cap="none" spc="0" normalizeH="0" baseline="0" noProof="0">
                <a:ln>
                  <a:noFill/>
                </a:ln>
                <a:solidFill>
                  <a:sysClr val="windowText" lastClr="000000"/>
                </a:solidFill>
                <a:effectLst/>
                <a:uLnTx/>
                <a:uFillTx/>
                <a:latin typeface="Meiryo UI"/>
                <a:ea typeface="Meiryo UI"/>
              </a:rPr>
              <a:t>令和</a:t>
            </a:r>
            <a:r>
              <a:rPr kumimoji="0" lang="en-US" altLang="ja-JP" sz="2000" b="0" i="0" u="none" strike="noStrike" kern="1200" cap="none" spc="0" normalizeH="0" baseline="0" noProof="0" dirty="0">
                <a:ln>
                  <a:noFill/>
                </a:ln>
                <a:solidFill>
                  <a:sysClr val="windowText" lastClr="000000"/>
                </a:solidFill>
                <a:effectLst/>
                <a:uLnTx/>
                <a:uFillTx/>
                <a:latin typeface="Meiryo UI"/>
                <a:ea typeface="Meiryo UI"/>
              </a:rPr>
              <a:t>4</a:t>
            </a:r>
            <a:r>
              <a:rPr kumimoji="0" lang="ja-JP" altLang="en-US" sz="2000" b="0" i="0" u="none" strike="noStrike" kern="1200" cap="none" spc="0" normalizeH="0" baseline="0" noProof="0">
                <a:ln>
                  <a:noFill/>
                </a:ln>
                <a:solidFill>
                  <a:sysClr val="windowText" lastClr="000000"/>
                </a:solidFill>
                <a:effectLst/>
                <a:uLnTx/>
                <a:uFillTx/>
                <a:latin typeface="Meiryo UI"/>
                <a:ea typeface="Meiryo UI"/>
              </a:rPr>
              <a:t>年度補正</a:t>
            </a:r>
            <a:r>
              <a:rPr kumimoji="0" lang="en-US" altLang="ja-JP" sz="2000" b="0" i="0" u="none" strike="noStrike" kern="1200" cap="none" spc="0" normalizeH="0" baseline="0" noProof="0" dirty="0">
                <a:ln>
                  <a:noFill/>
                </a:ln>
                <a:solidFill>
                  <a:sysClr val="windowText" lastClr="000000"/>
                </a:solidFill>
                <a:effectLst/>
                <a:uLnTx/>
                <a:uFillTx/>
                <a:latin typeface="Meiryo UI"/>
                <a:ea typeface="Meiryo UI"/>
              </a:rPr>
              <a:t>Trusted Web </a:t>
            </a:r>
            <a:r>
              <a:rPr kumimoji="0" lang="ja-JP" altLang="en-US" sz="2000" b="0" i="0" u="none" strike="noStrike" kern="1200" cap="none" spc="0" normalizeH="0" baseline="0" noProof="0">
                <a:ln>
                  <a:noFill/>
                </a:ln>
                <a:solidFill>
                  <a:sysClr val="windowText" lastClr="000000"/>
                </a:solidFill>
                <a:effectLst/>
                <a:uLnTx/>
                <a:uFillTx/>
                <a:latin typeface="Meiryo UI"/>
                <a:ea typeface="Meiryo UI"/>
              </a:rPr>
              <a:t>開発等推進事業に係る調査研究</a:t>
            </a:r>
            <a:endParaRPr kumimoji="0" lang="en-US" altLang="ja-JP" sz="2000" b="0" i="0" u="none" strike="noStrike" kern="1200" cap="none" spc="0" normalizeH="0" baseline="0" noProof="0" dirty="0">
              <a:ln>
                <a:noFill/>
              </a:ln>
              <a:solidFill>
                <a:sysClr val="windowText" lastClr="000000"/>
              </a:solidFill>
              <a:effectLst/>
              <a:uLnTx/>
              <a:uFillTx/>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000" b="0" dirty="0">
                <a:solidFill>
                  <a:sysClr val="windowText" lastClr="000000"/>
                </a:solidFill>
                <a:latin typeface="Meiryo UI"/>
                <a:ea typeface="Meiryo UI"/>
              </a:rPr>
              <a:t>Trusted Web </a:t>
            </a:r>
            <a:r>
              <a:rPr lang="ja-JP" altLang="en-US" sz="2000" b="0">
                <a:solidFill>
                  <a:sysClr val="windowText" lastClr="000000"/>
                </a:solidFill>
                <a:latin typeface="Meiryo UI"/>
                <a:ea typeface="Meiryo UI"/>
              </a:rPr>
              <a:t>ユースケース実証事業</a:t>
            </a:r>
            <a:endParaRPr lang="en-US" altLang="ja-JP" sz="2000" b="0" dirty="0">
              <a:solidFill>
                <a:sysClr val="windowText" lastClr="000000"/>
              </a:solidFill>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2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rPr>
              <a:t>要件定義資料</a:t>
            </a:r>
            <a:endParaRPr lang="en-US" altLang="ja-JP" sz="2400" dirty="0">
              <a:solidFill>
                <a:sysClr val="windowText" lastClr="000000"/>
              </a:solidFill>
              <a:latin typeface="Meiryo UI" panose="020B0604030504040204" pitchFamily="50" charset="-128"/>
              <a:ea typeface="Meiryo UI" panose="020B0604030504040204" pitchFamily="50" charset="-128"/>
            </a:endParaRPr>
          </a:p>
          <a:p>
            <a:pPr marL="0" marR="0" lvl="0" indent="0" algn="l" defTabSz="914400">
              <a:lnSpc>
                <a:spcPct val="100000"/>
              </a:lnSpc>
              <a:spcBef>
                <a:spcPct val="0"/>
              </a:spcBef>
              <a:spcAft>
                <a:spcPct val="0"/>
              </a:spcAft>
              <a:buNone/>
              <a:tabLst/>
              <a:defRPr/>
            </a:pPr>
            <a:endParaRPr lang="en-US" altLang="ja-JP" sz="2400" dirty="0">
              <a:solidFill>
                <a:sysClr val="windowText" lastClr="000000"/>
              </a:solidFill>
            </a:endParaRPr>
          </a:p>
          <a:p>
            <a:pPr marL="0" marR="0" lvl="0" indent="0" algn="l" defTabSz="914400">
              <a:lnSpc>
                <a:spcPct val="100000"/>
              </a:lnSpc>
              <a:spcBef>
                <a:spcPct val="0"/>
              </a:spcBef>
              <a:spcAft>
                <a:spcPct val="0"/>
              </a:spcAft>
              <a:buNone/>
              <a:tabLst/>
              <a:defRPr/>
            </a:pPr>
            <a:r>
              <a:rPr lang="ja-JP" sz="2400" b="0">
                <a:cs typeface="+mj-ea"/>
              </a:rPr>
              <a:t>海外人材還流におけるボーダー型個人情報流通システム</a:t>
            </a:r>
            <a:endParaRPr lang="ja-JP" altLang="en-US" sz="2400">
              <a:cs typeface="+mj-ea"/>
            </a:endParaRPr>
          </a:p>
          <a:p>
            <a:pPr algn="l">
              <a:defRPr/>
            </a:pPr>
            <a:endParaRPr lang="ja-JP" sz="2400" b="0" dirty="0">
              <a:solidFill>
                <a:srgbClr val="FF0000"/>
              </a:solidFill>
              <a:latin typeface="Meiryo UI"/>
              <a:ea typeface="Meiryo UI"/>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2400" b="0">
                <a:latin typeface="Meiryo UI"/>
                <a:ea typeface="Meiryo UI"/>
              </a:rPr>
              <a:t>株式会社PitPa</a:t>
            </a:r>
            <a:endParaRPr lang="ja-JP" altLang="en-US" sz="2400" b="0" i="0" u="none" strike="noStrike" kern="1200" cap="none" spc="0" normalizeH="0" baseline="0" noProof="0">
              <a:ln>
                <a:noFill/>
              </a:ln>
              <a:effectLst/>
              <a:uLnTx/>
              <a:uFillTx/>
              <a:latin typeface="Meiryo UI" panose="020B0604030504040204" pitchFamily="50" charset="-128"/>
              <a:ea typeface="Meiryo UI" panose="020B0604030504040204" pitchFamily="50" charset="-128"/>
            </a:endParaRPr>
          </a:p>
        </p:txBody>
      </p:sp>
      <p:sp>
        <p:nvSpPr>
          <p:cNvPr id="10" name="タイトル 1">
            <a:extLst>
              <a:ext uri="{FF2B5EF4-FFF2-40B4-BE49-F238E27FC236}">
                <a16:creationId xmlns:a16="http://schemas.microsoft.com/office/drawing/2014/main" id="{67CD8180-F08D-FB86-477F-B8D2C1C2236A}"/>
              </a:ext>
            </a:extLst>
          </p:cNvPr>
          <p:cNvSpPr txBox="1">
            <a:spLocks/>
          </p:cNvSpPr>
          <p:nvPr/>
        </p:nvSpPr>
        <p:spPr bwMode="auto">
          <a:xfrm>
            <a:off x="415925" y="5960031"/>
            <a:ext cx="8783834" cy="34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ctr" rtl="0" eaLnBrk="0" fontAlgn="base" hangingPunct="0">
              <a:spcBef>
                <a:spcPct val="0"/>
              </a:spcBef>
              <a:spcAft>
                <a:spcPct val="0"/>
              </a:spcAft>
              <a:defRPr sz="2800" b="1" kern="1200">
                <a:solidFill>
                  <a:schemeClr val="tx1"/>
                </a:solidFill>
                <a:latin typeface="+mj-ea"/>
                <a:ea typeface="+mj-ea"/>
                <a:cs typeface="+mj-cs"/>
              </a:defRPr>
            </a:lvl1pPr>
            <a:lvl2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2pPr>
            <a:lvl3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3pPr>
            <a:lvl4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4pPr>
            <a:lvl5pPr algn="l" rtl="0" eaLnBrk="0" fontAlgn="base" hangingPunct="0">
              <a:spcBef>
                <a:spcPct val="0"/>
              </a:spcBef>
              <a:spcAft>
                <a:spcPct val="0"/>
              </a:spcAft>
              <a:defRPr b="1">
                <a:solidFill>
                  <a:schemeClr val="tx2"/>
                </a:solidFill>
                <a:latin typeface="游ゴシック" panose="020B0400000000000000" pitchFamily="50" charset="-128"/>
                <a:ea typeface="游ゴシック" panose="020B0400000000000000" pitchFamily="50" charset="-128"/>
              </a:defRPr>
            </a:lvl5pPr>
            <a:lvl6pPr marL="4572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6pPr>
            <a:lvl7pPr marL="9144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7pPr>
            <a:lvl8pPr marL="13716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8pPr>
            <a:lvl9pPr marL="1828800" algn="l" rtl="0" fontAlgn="base">
              <a:spcBef>
                <a:spcPct val="0"/>
              </a:spcBef>
              <a:spcAft>
                <a:spcPct val="0"/>
              </a:spcAft>
              <a:defRPr>
                <a:solidFill>
                  <a:schemeClr val="tx2"/>
                </a:solidFill>
                <a:latin typeface="ＭＳ Ｐゴシック" panose="020B0600070205080204" pitchFamily="50" charset="-128"/>
                <a:ea typeface="ＭＳ Ｐゴシック" panose="020B0600070205080204"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ysClr val="windowText" lastClr="000000"/>
                </a:solidFill>
                <a:effectLst/>
                <a:uLnTx/>
                <a:uFillTx/>
                <a:latin typeface="Yu Gothic UI"/>
                <a:ea typeface="Yu Gothic UI"/>
              </a:rPr>
              <a:t>2024</a:t>
            </a:r>
            <a:r>
              <a:rPr kumimoji="0" lang="ja-JP" altLang="en-US" sz="1600" b="0" i="0" u="none" strike="noStrike" kern="1200" cap="none" spc="0" normalizeH="0" baseline="0" noProof="0">
                <a:ln>
                  <a:noFill/>
                </a:ln>
                <a:solidFill>
                  <a:sysClr val="windowText" lastClr="000000"/>
                </a:solidFill>
                <a:effectLst/>
                <a:uLnTx/>
                <a:uFillTx/>
                <a:latin typeface="Yu Gothic UI"/>
                <a:ea typeface="Yu Gothic UI"/>
              </a:rPr>
              <a:t>年</a:t>
            </a:r>
            <a:r>
              <a:rPr lang="en-US" altLang="ja-JP" sz="1600" b="0">
                <a:solidFill>
                  <a:sysClr val="windowText" lastClr="000000"/>
                </a:solidFill>
                <a:latin typeface="Yu Gothic UI"/>
                <a:ea typeface="Yu Gothic UI"/>
              </a:rPr>
              <a:t>3</a:t>
            </a:r>
            <a:r>
              <a:rPr kumimoji="0" lang="ja-JP" altLang="en-US" sz="1600" b="0" i="0" u="none" strike="noStrike" kern="1200" cap="none" spc="0" normalizeH="0" baseline="0" noProof="0">
                <a:ln>
                  <a:noFill/>
                </a:ln>
                <a:solidFill>
                  <a:sysClr val="windowText" lastClr="000000"/>
                </a:solidFill>
                <a:effectLst/>
                <a:uLnTx/>
                <a:uFillTx/>
                <a:latin typeface="Yu Gothic UI"/>
                <a:ea typeface="Yu Gothic UI"/>
              </a:rPr>
              <a:t>月</a:t>
            </a:r>
            <a:r>
              <a:rPr lang="en-US" altLang="ja-JP" sz="1600" b="0">
                <a:solidFill>
                  <a:sysClr val="windowText" lastClr="000000"/>
                </a:solidFill>
                <a:latin typeface="Yu Gothic UI"/>
                <a:ea typeface="Yu Gothic UI"/>
              </a:rPr>
              <a:t>15</a:t>
            </a:r>
            <a:r>
              <a:rPr kumimoji="0" lang="ja-JP" altLang="en-US" sz="1600" b="0" i="0" u="none" strike="noStrike" kern="1200" cap="none" spc="0" normalizeH="0" baseline="0" noProof="0">
                <a:ln>
                  <a:noFill/>
                </a:ln>
                <a:solidFill>
                  <a:sysClr val="windowText" lastClr="000000"/>
                </a:solidFill>
                <a:effectLst/>
                <a:uLnTx/>
                <a:uFillTx/>
                <a:latin typeface="Yu Gothic UI"/>
                <a:ea typeface="Yu Gothic UI"/>
              </a:rPr>
              <a:t>日</a:t>
            </a:r>
          </a:p>
        </p:txBody>
      </p:sp>
    </p:spTree>
    <p:extLst>
      <p:ext uri="{BB962C8B-B14F-4D97-AF65-F5344CB8AC3E}">
        <p14:creationId xmlns:p14="http://schemas.microsoft.com/office/powerpoint/2010/main" val="323413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10</a:t>
            </a:fld>
            <a:endParaRPr lang="ja-JP" altLang="en-US"/>
          </a:p>
        </p:txBody>
      </p:sp>
      <p:sp>
        <p:nvSpPr>
          <p:cNvPr id="10" name="タイトル 6">
            <a:extLst>
              <a:ext uri="{FF2B5EF4-FFF2-40B4-BE49-F238E27FC236}">
                <a16:creationId xmlns:a16="http://schemas.microsoft.com/office/drawing/2014/main" id="{BCBACA79-02EB-5C44-A75A-9DAFA0CF2C9A}"/>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6.</a:t>
            </a:r>
            <a:r>
              <a:rPr lang="ja-JP" altLang="en-US"/>
              <a:t>　業務フロー</a:t>
            </a:r>
          </a:p>
        </p:txBody>
      </p:sp>
      <p:sp>
        <p:nvSpPr>
          <p:cNvPr id="13" name="テキスト プレースホルダー 4">
            <a:extLst>
              <a:ext uri="{FF2B5EF4-FFF2-40B4-BE49-F238E27FC236}">
                <a16:creationId xmlns:a16="http://schemas.microsoft.com/office/drawing/2014/main" id="{D4E4850C-3E97-4545-BDC1-62B6F3B35342}"/>
              </a:ext>
            </a:extLst>
          </p:cNvPr>
          <p:cNvSpPr>
            <a:spLocks noGrp="1"/>
          </p:cNvSpPr>
          <p:nvPr>
            <p:ph type="body" sz="quarter" idx="15"/>
          </p:nvPr>
        </p:nvSpPr>
        <p:spPr>
          <a:xfrm>
            <a:off x="416496" y="1008000"/>
            <a:ext cx="4356000" cy="468000"/>
          </a:xfrm>
        </p:spPr>
        <p:txBody>
          <a:bodyPr/>
          <a:lstStyle/>
          <a:p>
            <a:r>
              <a:rPr lang="en-US" altLang="ja-JP" dirty="0"/>
              <a:t>VC</a:t>
            </a:r>
            <a:r>
              <a:rPr lang="ja-JP" altLang="en-US"/>
              <a:t>発行</a:t>
            </a:r>
            <a:r>
              <a:rPr kumimoji="1" lang="ja-JP" altLang="en-US"/>
              <a:t>フロー</a:t>
            </a:r>
          </a:p>
        </p:txBody>
      </p:sp>
      <p:pic>
        <p:nvPicPr>
          <p:cNvPr id="3" name="図 2">
            <a:extLst>
              <a:ext uri="{FF2B5EF4-FFF2-40B4-BE49-F238E27FC236}">
                <a16:creationId xmlns:a16="http://schemas.microsoft.com/office/drawing/2014/main" id="{7D423C76-057D-E912-66F1-D1324E215EDF}"/>
              </a:ext>
            </a:extLst>
          </p:cNvPr>
          <p:cNvPicPr>
            <a:picLocks noChangeAspect="1"/>
          </p:cNvPicPr>
          <p:nvPr/>
        </p:nvPicPr>
        <p:blipFill>
          <a:blip r:embed="rId2"/>
          <a:stretch>
            <a:fillRect/>
          </a:stretch>
        </p:blipFill>
        <p:spPr>
          <a:xfrm>
            <a:off x="1066800" y="1476000"/>
            <a:ext cx="7772400" cy="5035007"/>
          </a:xfrm>
          <a:prstGeom prst="rect">
            <a:avLst/>
          </a:prstGeom>
        </p:spPr>
      </p:pic>
    </p:spTree>
    <p:extLst>
      <p:ext uri="{BB962C8B-B14F-4D97-AF65-F5344CB8AC3E}">
        <p14:creationId xmlns:p14="http://schemas.microsoft.com/office/powerpoint/2010/main" val="403838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11</a:t>
            </a:fld>
            <a:endParaRPr lang="ja-JP" altLang="en-US"/>
          </a:p>
        </p:txBody>
      </p:sp>
      <p:sp>
        <p:nvSpPr>
          <p:cNvPr id="8" name="タイトル 6">
            <a:extLst>
              <a:ext uri="{FF2B5EF4-FFF2-40B4-BE49-F238E27FC236}">
                <a16:creationId xmlns:a16="http://schemas.microsoft.com/office/drawing/2014/main" id="{20E3EAC2-0B10-464C-BE70-FB4E0906B2FB}"/>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6.</a:t>
            </a:r>
            <a:r>
              <a:rPr lang="ja-JP" altLang="en-US"/>
              <a:t>　業務フロー</a:t>
            </a:r>
          </a:p>
        </p:txBody>
      </p:sp>
      <p:sp>
        <p:nvSpPr>
          <p:cNvPr id="7" name="テキスト プレースホルダー 4">
            <a:extLst>
              <a:ext uri="{FF2B5EF4-FFF2-40B4-BE49-F238E27FC236}">
                <a16:creationId xmlns:a16="http://schemas.microsoft.com/office/drawing/2014/main" id="{D633532C-45E7-8443-85E8-42F5D154298C}"/>
              </a:ext>
            </a:extLst>
          </p:cNvPr>
          <p:cNvSpPr>
            <a:spLocks noGrp="1"/>
          </p:cNvSpPr>
          <p:nvPr>
            <p:ph type="body" sz="quarter" idx="15"/>
          </p:nvPr>
        </p:nvSpPr>
        <p:spPr>
          <a:xfrm>
            <a:off x="416496" y="1008000"/>
            <a:ext cx="4356000" cy="468000"/>
          </a:xfrm>
        </p:spPr>
        <p:txBody>
          <a:bodyPr/>
          <a:lstStyle/>
          <a:p>
            <a:r>
              <a:rPr kumimoji="1" lang="en-US" altLang="ja-JP" dirty="0"/>
              <a:t>VP</a:t>
            </a:r>
            <a:r>
              <a:rPr kumimoji="1" lang="ja-JP" altLang="en-US"/>
              <a:t>発行・検証フロー</a:t>
            </a:r>
          </a:p>
        </p:txBody>
      </p:sp>
      <p:pic>
        <p:nvPicPr>
          <p:cNvPr id="3" name="図 2" descr="ダイアグラム&#10;&#10;自動的に生成された説明">
            <a:extLst>
              <a:ext uri="{FF2B5EF4-FFF2-40B4-BE49-F238E27FC236}">
                <a16:creationId xmlns:a16="http://schemas.microsoft.com/office/drawing/2014/main" id="{0CED470E-1752-47DC-44D0-A8FDAA94A706}"/>
              </a:ext>
            </a:extLst>
          </p:cNvPr>
          <p:cNvPicPr>
            <a:picLocks noChangeAspect="1"/>
          </p:cNvPicPr>
          <p:nvPr/>
        </p:nvPicPr>
        <p:blipFill>
          <a:blip r:embed="rId2"/>
          <a:stretch>
            <a:fillRect/>
          </a:stretch>
        </p:blipFill>
        <p:spPr>
          <a:xfrm>
            <a:off x="1161945" y="1526628"/>
            <a:ext cx="7772400" cy="4904652"/>
          </a:xfrm>
          <a:prstGeom prst="rect">
            <a:avLst/>
          </a:prstGeom>
        </p:spPr>
      </p:pic>
    </p:spTree>
    <p:extLst>
      <p:ext uri="{BB962C8B-B14F-4D97-AF65-F5344CB8AC3E}">
        <p14:creationId xmlns:p14="http://schemas.microsoft.com/office/powerpoint/2010/main" val="133497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30AB549-ECDC-2D2C-90D5-34A23C2D552B}"/>
              </a:ext>
            </a:extLst>
          </p:cNvPr>
          <p:cNvSpPr>
            <a:spLocks noGrp="1"/>
          </p:cNvSpPr>
          <p:nvPr>
            <p:ph type="sldNum" sz="quarter" idx="13"/>
          </p:nvPr>
        </p:nvSpPr>
        <p:spPr/>
        <p:txBody>
          <a:bodyPr/>
          <a:lstStyle/>
          <a:p>
            <a:fld id="{A3EB1B23-9AF8-425B-BAD7-B9FA00F18833}" type="slidenum">
              <a:rPr lang="ja-JP" altLang="en-US" smtClean="0"/>
              <a:pPr/>
              <a:t>12</a:t>
            </a:fld>
            <a:endParaRPr lang="ja-JP" altLang="en-US"/>
          </a:p>
        </p:txBody>
      </p:sp>
      <p:graphicFrame>
        <p:nvGraphicFramePr>
          <p:cNvPr id="6" name="表 5">
            <a:extLst>
              <a:ext uri="{FF2B5EF4-FFF2-40B4-BE49-F238E27FC236}">
                <a16:creationId xmlns:a16="http://schemas.microsoft.com/office/drawing/2014/main" id="{BC09DE34-335C-9B45-8A66-29EB976D4F65}"/>
              </a:ext>
            </a:extLst>
          </p:cNvPr>
          <p:cNvGraphicFramePr>
            <a:graphicFrameLocks noGrp="1"/>
          </p:cNvGraphicFramePr>
          <p:nvPr>
            <p:extLst>
              <p:ext uri="{D42A27DB-BD31-4B8C-83A1-F6EECF244321}">
                <p14:modId xmlns:p14="http://schemas.microsoft.com/office/powerpoint/2010/main" val="408294255"/>
              </p:ext>
            </p:extLst>
          </p:nvPr>
        </p:nvGraphicFramePr>
        <p:xfrm>
          <a:off x="417000" y="673385"/>
          <a:ext cx="9072000" cy="5880600"/>
        </p:xfrm>
        <a:graphic>
          <a:graphicData uri="http://schemas.openxmlformats.org/drawingml/2006/table">
            <a:tbl>
              <a:tblPr>
                <a:tableStyleId>{5C22544A-7EE6-4342-B048-85BDC9FD1C3A}</a:tableStyleId>
              </a:tblPr>
              <a:tblGrid>
                <a:gridCol w="1231751">
                  <a:extLst>
                    <a:ext uri="{9D8B030D-6E8A-4147-A177-3AD203B41FA5}">
                      <a16:colId xmlns:a16="http://schemas.microsoft.com/office/drawing/2014/main" val="2638998480"/>
                    </a:ext>
                  </a:extLst>
                </a:gridCol>
                <a:gridCol w="2029956">
                  <a:extLst>
                    <a:ext uri="{9D8B030D-6E8A-4147-A177-3AD203B41FA5}">
                      <a16:colId xmlns:a16="http://schemas.microsoft.com/office/drawing/2014/main" val="3163272475"/>
                    </a:ext>
                  </a:extLst>
                </a:gridCol>
                <a:gridCol w="2856525">
                  <a:extLst>
                    <a:ext uri="{9D8B030D-6E8A-4147-A177-3AD203B41FA5}">
                      <a16:colId xmlns:a16="http://schemas.microsoft.com/office/drawing/2014/main" val="564063012"/>
                    </a:ext>
                  </a:extLst>
                </a:gridCol>
                <a:gridCol w="2953768">
                  <a:extLst>
                    <a:ext uri="{9D8B030D-6E8A-4147-A177-3AD203B41FA5}">
                      <a16:colId xmlns:a16="http://schemas.microsoft.com/office/drawing/2014/main" val="3482208755"/>
                    </a:ext>
                  </a:extLst>
                </a:gridCol>
              </a:tblGrid>
              <a:tr h="144382">
                <a:tc>
                  <a:txBody>
                    <a:bodyPr/>
                    <a:lstStyle/>
                    <a:p>
                      <a:pPr algn="l" fontAlgn="b"/>
                      <a:r>
                        <a:rPr lang="ja-JP" altLang="en-US" sz="1050" u="none" strike="noStrike">
                          <a:solidFill>
                            <a:schemeClr val="bg1"/>
                          </a:solidFill>
                          <a:effectLst/>
                        </a:rPr>
                        <a:t>機能</a:t>
                      </a:r>
                      <a:r>
                        <a:rPr lang="en-US" altLang="ja-JP" sz="1050" u="none" strike="noStrike" dirty="0">
                          <a:solidFill>
                            <a:schemeClr val="bg1"/>
                          </a:solidFill>
                          <a:effectLst/>
                        </a:rPr>
                        <a:t>/</a:t>
                      </a:r>
                      <a:r>
                        <a:rPr lang="ja-JP" altLang="en-US" sz="1050" u="none" strike="noStrike">
                          <a:solidFill>
                            <a:schemeClr val="bg1"/>
                          </a:solidFill>
                          <a:effectLst/>
                        </a:rPr>
                        <a:t>非機能</a:t>
                      </a:r>
                      <a:endParaRPr lang="ja-JP" altLang="en-US" sz="1050" b="0" i="0" u="none" strike="noStrike">
                        <a:solidFill>
                          <a:schemeClr val="bg1"/>
                        </a:solidFill>
                        <a:effectLst/>
                        <a:latin typeface="Arial" panose="020B0604020202020204" pitchFamily="34" charset="0"/>
                      </a:endParaRPr>
                    </a:p>
                  </a:txBody>
                  <a:tcPr marL="36000" marR="36000" marT="36000" marB="36000" anchor="ct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fontAlgn="b"/>
                      <a:r>
                        <a:rPr lang="ja-JP" altLang="en-US" sz="1050" u="none" strike="noStrike">
                          <a:solidFill>
                            <a:schemeClr val="bg1"/>
                          </a:solidFill>
                          <a:effectLst/>
                        </a:rPr>
                        <a:t>ユーザー</a:t>
                      </a:r>
                      <a:endParaRPr lang="ja-JP" altLang="en-US" sz="1050" b="0" i="0" u="none" strike="noStrike">
                        <a:solidFill>
                          <a:schemeClr val="bg1"/>
                        </a:solidFill>
                        <a:effectLst/>
                        <a:latin typeface="Arial" panose="020B0604020202020204" pitchFamily="34" charset="0"/>
                      </a:endParaRPr>
                    </a:p>
                  </a:txBody>
                  <a:tcPr marL="36000" marR="36000" marT="36000" marB="36000" anchor="ct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fontAlgn="b"/>
                      <a:r>
                        <a:rPr lang="ja-JP" altLang="en-US" sz="1050" u="none" strike="noStrike">
                          <a:solidFill>
                            <a:schemeClr val="bg1"/>
                          </a:solidFill>
                          <a:effectLst/>
                        </a:rPr>
                        <a:t>機能名</a:t>
                      </a:r>
                      <a:endParaRPr lang="ja-JP" altLang="en-US" sz="1050" b="0" i="0" u="none" strike="noStrike">
                        <a:solidFill>
                          <a:schemeClr val="bg1"/>
                        </a:solidFill>
                        <a:effectLst/>
                        <a:latin typeface="Arial" panose="020B0604020202020204" pitchFamily="34" charset="0"/>
                      </a:endParaRPr>
                    </a:p>
                  </a:txBody>
                  <a:tcPr marL="36000" marR="36000" marT="36000" marB="36000" anchor="ct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l" fontAlgn="b"/>
                      <a:r>
                        <a:rPr lang="ja-JP" altLang="en-US" sz="1050" u="none" strike="noStrike" dirty="0">
                          <a:solidFill>
                            <a:schemeClr val="bg1"/>
                          </a:solidFill>
                          <a:effectLst/>
                        </a:rPr>
                        <a:t>機能概要</a:t>
                      </a:r>
                      <a:endParaRPr lang="ja-JP" altLang="en-US" sz="1050" b="0" i="0" u="none" strike="noStrike" dirty="0">
                        <a:solidFill>
                          <a:schemeClr val="bg1"/>
                        </a:solidFill>
                        <a:effectLst/>
                        <a:latin typeface="Arial" panose="020B0604020202020204" pitchFamily="34" charset="0"/>
                      </a:endParaRPr>
                    </a:p>
                  </a:txBody>
                  <a:tcPr marL="36000" marR="36000" marT="36000" marB="36000" anchor="ctr">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096529814"/>
                  </a:ext>
                </a:extLst>
              </a:tr>
              <a:tr h="31402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育成機関</a:t>
                      </a:r>
                      <a:r>
                        <a:rPr lang="en-US" altLang="ja-JP" sz="1050" u="none" strike="noStrike" dirty="0">
                          <a:effectLst/>
                        </a:rPr>
                        <a:t>, </a:t>
                      </a:r>
                      <a:r>
                        <a:rPr lang="ja-JP" altLang="en-US" sz="1050" u="none" strike="noStrike" dirty="0">
                          <a:effectLst/>
                        </a:rPr>
                        <a:t>受入企業</a:t>
                      </a:r>
                      <a:r>
                        <a:rPr lang="en-US" altLang="ja-JP" sz="1050" u="none" strike="noStrike" dirty="0">
                          <a:effectLst/>
                        </a:rPr>
                        <a:t>(</a:t>
                      </a:r>
                      <a:r>
                        <a:rPr lang="en" sz="1050" u="none" strike="noStrike" dirty="0">
                          <a:effectLst/>
                        </a:rPr>
                        <a:t>Issuer)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職歴証明書、日本語能力証明書の発行</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証明書の作成</a:t>
                      </a:r>
                      <a:br>
                        <a:rPr lang="ja-JP" altLang="en-US" sz="1050" u="none" strike="noStrike" dirty="0">
                          <a:effectLst/>
                        </a:rPr>
                      </a:br>
                      <a:r>
                        <a:rPr lang="en-US" altLang="ja-JP" sz="1050" u="none" strike="noStrike" dirty="0">
                          <a:effectLst/>
                        </a:rPr>
                        <a:t>- </a:t>
                      </a:r>
                      <a:r>
                        <a:rPr lang="ja-JP" altLang="en-US" sz="1050" u="none" strike="noStrike" dirty="0">
                          <a:effectLst/>
                        </a:rPr>
                        <a:t>証明書へのデジタル署名</a:t>
                      </a:r>
                      <a:br>
                        <a:rPr lang="ja-JP" altLang="en-US" sz="1050" u="none" strike="noStrike" dirty="0">
                          <a:effectLst/>
                        </a:rPr>
                      </a:br>
                      <a:r>
                        <a:rPr lang="en-US" altLang="ja-JP" sz="1050" u="none" strike="noStrike" dirty="0">
                          <a:effectLst/>
                        </a:rPr>
                        <a:t>- </a:t>
                      </a:r>
                      <a:r>
                        <a:rPr lang="ja-JP" altLang="en-US" sz="1050" u="none" strike="noStrike" dirty="0">
                          <a:effectLst/>
                        </a:rPr>
                        <a:t>海外人材への証明書の送信</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46855422"/>
                  </a:ext>
                </a:extLst>
              </a:tr>
              <a:tr h="130757">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育成機関</a:t>
                      </a:r>
                      <a:r>
                        <a:rPr lang="en-US" altLang="ja-JP" sz="1050" u="none" strike="noStrike" dirty="0">
                          <a:effectLst/>
                        </a:rPr>
                        <a:t>, </a:t>
                      </a:r>
                      <a:r>
                        <a:rPr lang="ja-JP" altLang="en-US" sz="1050" u="none" strike="noStrike" dirty="0">
                          <a:effectLst/>
                        </a:rPr>
                        <a:t>受入企業</a:t>
                      </a:r>
                      <a:r>
                        <a:rPr lang="en-US" altLang="ja-JP" sz="1050" u="none" strike="noStrike" dirty="0">
                          <a:effectLst/>
                        </a:rPr>
                        <a:t>(</a:t>
                      </a:r>
                      <a:r>
                        <a:rPr lang="en" sz="1050" u="none" strike="noStrike" dirty="0">
                          <a:effectLst/>
                        </a:rPr>
                        <a:t>Issuer)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証明書の管理</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発行済み証明書の無効化</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9630754"/>
                  </a:ext>
                </a:extLst>
              </a:tr>
              <a:tr h="221490">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育成機関</a:t>
                      </a:r>
                      <a:r>
                        <a:rPr lang="en-US" altLang="ja-JP" sz="1050" u="none" strike="noStrike" dirty="0">
                          <a:effectLst/>
                        </a:rPr>
                        <a:t>, </a:t>
                      </a:r>
                      <a:r>
                        <a:rPr lang="ja-JP" altLang="en-US" sz="1050" u="none" strike="noStrike" dirty="0">
                          <a:effectLst/>
                        </a:rPr>
                        <a:t>受入企業</a:t>
                      </a:r>
                      <a:r>
                        <a:rPr lang="en-US" altLang="ja-JP" sz="1050" u="none" strike="noStrike" dirty="0">
                          <a:effectLst/>
                        </a:rPr>
                        <a:t>(</a:t>
                      </a:r>
                      <a:r>
                        <a:rPr lang="en" sz="1050" u="none" strike="noStrike" dirty="0">
                          <a:effectLst/>
                        </a:rPr>
                        <a:t>Issuer)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人材情報の管理</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外国人材の本人確認</a:t>
                      </a:r>
                      <a:br>
                        <a:rPr lang="ja-JP" altLang="en-US" sz="1050" u="none" strike="noStrike" dirty="0">
                          <a:effectLst/>
                        </a:rPr>
                      </a:br>
                      <a:r>
                        <a:rPr lang="en-US" altLang="ja-JP" sz="1050" u="none" strike="noStrike" dirty="0">
                          <a:effectLst/>
                        </a:rPr>
                        <a:t>- </a:t>
                      </a:r>
                      <a:r>
                        <a:rPr lang="ja-JP" altLang="en-US" sz="1050" u="none" strike="noStrike" dirty="0">
                          <a:effectLst/>
                        </a:rPr>
                        <a:t>人材情報の登録・変更・削除</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93969896"/>
                  </a:ext>
                </a:extLst>
              </a:tr>
              <a:tr h="40655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外国人材</a:t>
                      </a:r>
                      <a:r>
                        <a:rPr lang="en-US" altLang="ja-JP" sz="1050" u="none" strike="noStrike" dirty="0">
                          <a:effectLst/>
                        </a:rPr>
                        <a:t>(</a:t>
                      </a:r>
                      <a:r>
                        <a:rPr lang="en" sz="1050" u="none" strike="noStrike" dirty="0">
                          <a:effectLst/>
                        </a:rPr>
                        <a:t>Holder)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dirty="0">
                          <a:effectLst/>
                        </a:rPr>
                        <a:t>自身の職歴の証明書の管理</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a:effectLst/>
                        </a:rPr>
                        <a:t>- </a:t>
                      </a:r>
                      <a:r>
                        <a:rPr lang="ja-JP" altLang="en-US" sz="1050" u="none" strike="noStrike">
                          <a:effectLst/>
                        </a:rPr>
                        <a:t>職歴の編集と承認依頼</a:t>
                      </a:r>
                      <a:br>
                        <a:rPr lang="ja-JP" altLang="en-US" sz="1050" u="none" strike="noStrike">
                          <a:effectLst/>
                        </a:rPr>
                      </a:br>
                      <a:r>
                        <a:rPr lang="en-US" altLang="ja-JP" sz="1050" u="none" strike="noStrike">
                          <a:effectLst/>
                        </a:rPr>
                        <a:t>- </a:t>
                      </a:r>
                      <a:r>
                        <a:rPr lang="ja-JP" altLang="en-US" sz="1050" u="none" strike="noStrike">
                          <a:effectLst/>
                        </a:rPr>
                        <a:t>証明書の閲覧</a:t>
                      </a:r>
                      <a:br>
                        <a:rPr lang="ja-JP" altLang="en-US" sz="1050" u="none" strike="noStrike">
                          <a:effectLst/>
                        </a:rPr>
                      </a:br>
                      <a:r>
                        <a:rPr lang="en-US" altLang="ja-JP" sz="1050" u="none" strike="noStrike">
                          <a:effectLst/>
                        </a:rPr>
                        <a:t>- </a:t>
                      </a:r>
                      <a:r>
                        <a:rPr lang="ja-JP" altLang="en-US" sz="1050" u="none" strike="noStrike">
                          <a:effectLst/>
                        </a:rPr>
                        <a:t>証明書のアクティビティの確認</a:t>
                      </a:r>
                      <a:br>
                        <a:rPr lang="ja-JP" altLang="en-US" sz="1050" u="none" strike="noStrike">
                          <a:effectLst/>
                        </a:rPr>
                      </a:br>
                      <a:r>
                        <a:rPr lang="en-US" altLang="ja-JP" sz="1050" u="none" strike="noStrike">
                          <a:effectLst/>
                        </a:rPr>
                        <a:t>- </a:t>
                      </a:r>
                      <a:r>
                        <a:rPr lang="ja-JP" altLang="en-US" sz="1050" u="none" strike="noStrike">
                          <a:effectLst/>
                        </a:rPr>
                        <a:t>証明書のインポート</a:t>
                      </a:r>
                      <a:r>
                        <a:rPr lang="en-US" altLang="ja-JP" sz="1050" u="none" strike="noStrike">
                          <a:effectLst/>
                        </a:rPr>
                        <a:t>/</a:t>
                      </a:r>
                      <a:r>
                        <a:rPr lang="ja-JP" altLang="en-US" sz="1050" u="none" strike="noStrike">
                          <a:effectLst/>
                        </a:rPr>
                        <a:t>エクスポート</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5852005"/>
                  </a:ext>
                </a:extLst>
              </a:tr>
              <a:tr h="31402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外国人材</a:t>
                      </a:r>
                      <a:r>
                        <a:rPr lang="en-US" altLang="ja-JP" sz="1050" u="none" strike="noStrike" dirty="0">
                          <a:effectLst/>
                        </a:rPr>
                        <a:t>(</a:t>
                      </a:r>
                      <a:r>
                        <a:rPr lang="en" sz="1050" u="none" strike="noStrike" dirty="0">
                          <a:effectLst/>
                        </a:rPr>
                        <a:t>Holder)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dirty="0">
                          <a:effectLst/>
                        </a:rPr>
                        <a:t>証明書の提示</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a:effectLst/>
                        </a:rPr>
                        <a:t>- </a:t>
                      </a:r>
                      <a:r>
                        <a:rPr lang="ja-JP" altLang="en-US" sz="1050" u="none" strike="noStrike">
                          <a:effectLst/>
                        </a:rPr>
                        <a:t>証明書提示リクエストの受付</a:t>
                      </a:r>
                      <a:br>
                        <a:rPr lang="ja-JP" altLang="en-US" sz="1050" u="none" strike="noStrike">
                          <a:effectLst/>
                        </a:rPr>
                      </a:br>
                      <a:r>
                        <a:rPr lang="en-US" altLang="ja-JP" sz="1050" u="none" strike="noStrike">
                          <a:effectLst/>
                        </a:rPr>
                        <a:t>- </a:t>
                      </a:r>
                      <a:r>
                        <a:rPr lang="ja-JP" altLang="en-US" sz="1050" u="none" strike="noStrike">
                          <a:effectLst/>
                        </a:rPr>
                        <a:t>提示用</a:t>
                      </a:r>
                      <a:r>
                        <a:rPr lang="en" sz="1050" u="none" strike="noStrike">
                          <a:effectLst/>
                        </a:rPr>
                        <a:t>VC</a:t>
                      </a:r>
                      <a:r>
                        <a:rPr lang="ja-JP" altLang="en-US" sz="1050" u="none" strike="noStrike">
                          <a:effectLst/>
                        </a:rPr>
                        <a:t>の選択</a:t>
                      </a:r>
                      <a:br>
                        <a:rPr lang="ja-JP" altLang="en-US" sz="1050" u="none" strike="noStrike">
                          <a:effectLst/>
                        </a:rPr>
                      </a:br>
                      <a:r>
                        <a:rPr lang="en-US" altLang="ja-JP" sz="1050" u="none" strike="noStrike">
                          <a:effectLst/>
                        </a:rPr>
                        <a:t>- </a:t>
                      </a:r>
                      <a:r>
                        <a:rPr lang="en" sz="1050" u="none" strike="noStrike">
                          <a:effectLst/>
                        </a:rPr>
                        <a:t>VP</a:t>
                      </a:r>
                      <a:r>
                        <a:rPr lang="ja-JP" altLang="en-US" sz="1050" u="none" strike="noStrike">
                          <a:effectLst/>
                        </a:rPr>
                        <a:t>の作成と送信</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1688418"/>
                  </a:ext>
                </a:extLst>
              </a:tr>
              <a:tr h="221490">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外国人材</a:t>
                      </a:r>
                      <a:r>
                        <a:rPr lang="en-US" altLang="ja-JP" sz="1050" u="none" strike="noStrike" dirty="0">
                          <a:effectLst/>
                        </a:rPr>
                        <a:t>(</a:t>
                      </a:r>
                      <a:r>
                        <a:rPr lang="en" sz="1050" u="none" strike="noStrike" dirty="0">
                          <a:effectLst/>
                        </a:rPr>
                        <a:t>Holder)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プライバシー設定</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a:effectLst/>
                        </a:rPr>
                        <a:t>- </a:t>
                      </a:r>
                      <a:r>
                        <a:rPr lang="ja-JP" altLang="en-US" sz="1050" u="none" strike="noStrike">
                          <a:effectLst/>
                        </a:rPr>
                        <a:t>提示する情報の選択</a:t>
                      </a:r>
                      <a:br>
                        <a:rPr lang="ja-JP" altLang="en-US" sz="1050" u="none" strike="noStrike">
                          <a:effectLst/>
                        </a:rPr>
                      </a:br>
                      <a:r>
                        <a:rPr lang="en-US" altLang="ja-JP" sz="1050" u="none" strike="noStrike">
                          <a:effectLst/>
                        </a:rPr>
                        <a:t>- </a:t>
                      </a:r>
                      <a:r>
                        <a:rPr lang="ja-JP" altLang="en-US" sz="1050" u="none" strike="noStrike">
                          <a:effectLst/>
                        </a:rPr>
                        <a:t>アクセス権の管理</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87219217"/>
                  </a:ext>
                </a:extLst>
              </a:tr>
              <a:tr h="31402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外国人材</a:t>
                      </a:r>
                      <a:r>
                        <a:rPr lang="en-US" altLang="ja-JP" sz="1050" u="none" strike="noStrike" dirty="0">
                          <a:effectLst/>
                        </a:rPr>
                        <a:t>(</a:t>
                      </a:r>
                      <a:r>
                        <a:rPr lang="en" sz="1050" u="none" strike="noStrike" dirty="0">
                          <a:effectLst/>
                        </a:rPr>
                        <a:t>Holder)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dirty="0">
                          <a:effectLst/>
                        </a:rPr>
                        <a:t>アカウントの管理</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アカウントの追加</a:t>
                      </a:r>
                      <a:br>
                        <a:rPr lang="ja-JP" altLang="en-US" sz="1050" u="none" strike="noStrike" dirty="0">
                          <a:effectLst/>
                        </a:rPr>
                      </a:br>
                      <a:r>
                        <a:rPr lang="en-US" altLang="ja-JP" sz="1050" u="none" strike="noStrike" dirty="0">
                          <a:effectLst/>
                        </a:rPr>
                        <a:t>- </a:t>
                      </a:r>
                      <a:r>
                        <a:rPr lang="en" sz="1050" u="none" strike="noStrike" dirty="0">
                          <a:effectLst/>
                        </a:rPr>
                        <a:t>Wallet</a:t>
                      </a:r>
                      <a:r>
                        <a:rPr lang="ja-JP" altLang="en-US" sz="1050" u="none" strike="noStrike" dirty="0">
                          <a:effectLst/>
                        </a:rPr>
                        <a:t>のバックアップ</a:t>
                      </a:r>
                      <a:br>
                        <a:rPr lang="ja-JP" altLang="en-US" sz="1050" u="none" strike="noStrike" dirty="0">
                          <a:effectLst/>
                        </a:rPr>
                      </a:br>
                      <a:r>
                        <a:rPr lang="en-US" altLang="ja-JP" sz="1050" u="none" strike="noStrike" dirty="0">
                          <a:effectLst/>
                        </a:rPr>
                        <a:t>- </a:t>
                      </a:r>
                      <a:r>
                        <a:rPr lang="en" sz="1050" u="none" strike="noStrike" dirty="0">
                          <a:effectLst/>
                        </a:rPr>
                        <a:t>Wallet</a:t>
                      </a:r>
                      <a:r>
                        <a:rPr lang="ja-JP" altLang="en-US" sz="1050" u="none" strike="noStrike" dirty="0">
                          <a:effectLst/>
                        </a:rPr>
                        <a:t>の復元</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258738"/>
                  </a:ext>
                </a:extLst>
              </a:tr>
              <a:tr h="31402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受入企業</a:t>
                      </a:r>
                      <a:r>
                        <a:rPr lang="en-US" altLang="ja-JP" sz="1050" u="none" strike="noStrike" dirty="0">
                          <a:effectLst/>
                        </a:rPr>
                        <a:t>(</a:t>
                      </a:r>
                      <a:r>
                        <a:rPr lang="en" sz="1050" u="none" strike="noStrike" dirty="0">
                          <a:effectLst/>
                        </a:rPr>
                        <a:t>Verifier)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証明書の検証</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外国人材への証明書の提示リクエスト</a:t>
                      </a:r>
                      <a:br>
                        <a:rPr lang="ja-JP" altLang="en-US" sz="1050" u="none" strike="noStrike" dirty="0">
                          <a:effectLst/>
                        </a:rPr>
                      </a:br>
                      <a:r>
                        <a:rPr lang="en-US" altLang="ja-JP" sz="1050" u="none" strike="noStrike" dirty="0">
                          <a:effectLst/>
                        </a:rPr>
                        <a:t>- </a:t>
                      </a:r>
                      <a:r>
                        <a:rPr lang="ja-JP" altLang="en-US" sz="1050" u="none" strike="noStrike" dirty="0">
                          <a:effectLst/>
                        </a:rPr>
                        <a:t>外国人材から証明書の受信</a:t>
                      </a:r>
                      <a:br>
                        <a:rPr lang="ja-JP" altLang="en-US" sz="1050" u="none" strike="noStrike" dirty="0">
                          <a:effectLst/>
                        </a:rPr>
                      </a:br>
                      <a:r>
                        <a:rPr lang="en-US" altLang="ja-JP" sz="1050" u="none" strike="noStrike" dirty="0">
                          <a:effectLst/>
                        </a:rPr>
                        <a:t>- </a:t>
                      </a:r>
                      <a:r>
                        <a:rPr lang="ja-JP" altLang="en-US" sz="1050" u="none" strike="noStrike" dirty="0">
                          <a:effectLst/>
                        </a:rPr>
                        <a:t>受信した証明書の検証</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2174813"/>
                  </a:ext>
                </a:extLst>
              </a:tr>
              <a:tr h="314021">
                <a:tc>
                  <a:txBody>
                    <a:bodyPr/>
                    <a:lstStyle/>
                    <a:p>
                      <a:pPr algn="l" fontAlgn="b"/>
                      <a:r>
                        <a:rPr lang="ja-JP" altLang="en-US" sz="1050" u="none" strike="noStrike" dirty="0">
                          <a:effectLst/>
                        </a:rPr>
                        <a:t>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育成機関</a:t>
                      </a:r>
                      <a:r>
                        <a:rPr lang="en-US" altLang="ja-JP" sz="1050" u="none" strike="noStrike" dirty="0">
                          <a:effectLst/>
                        </a:rPr>
                        <a:t>, </a:t>
                      </a:r>
                      <a:r>
                        <a:rPr lang="ja-JP" altLang="en-US" sz="1050" u="none" strike="noStrike" dirty="0">
                          <a:effectLst/>
                        </a:rPr>
                        <a:t>受入企業</a:t>
                      </a:r>
                      <a:r>
                        <a:rPr lang="en-US" altLang="ja-JP" sz="1050" u="none" strike="noStrike" dirty="0">
                          <a:effectLst/>
                        </a:rPr>
                        <a:t>(</a:t>
                      </a:r>
                      <a:r>
                        <a:rPr lang="en" sz="1050" u="none" strike="noStrike" dirty="0">
                          <a:effectLst/>
                        </a:rPr>
                        <a:t>Issuer)</a:t>
                      </a:r>
                      <a:br>
                        <a:rPr lang="en" sz="1050" u="none" strike="noStrike" dirty="0">
                          <a:effectLst/>
                        </a:rPr>
                      </a:br>
                      <a:r>
                        <a:rPr lang="ja-JP" altLang="en-US" sz="1050" u="none" strike="noStrike" dirty="0">
                          <a:effectLst/>
                        </a:rPr>
                        <a:t>外国人材</a:t>
                      </a:r>
                      <a:r>
                        <a:rPr lang="en-US" altLang="ja-JP" sz="1050" u="none" strike="noStrike" dirty="0">
                          <a:effectLst/>
                        </a:rPr>
                        <a:t>(</a:t>
                      </a:r>
                      <a:r>
                        <a:rPr lang="en" sz="1050" u="none" strike="noStrike" dirty="0">
                          <a:effectLst/>
                        </a:rPr>
                        <a:t>Holder)</a:t>
                      </a:r>
                      <a:endParaRPr lang="en"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アラートと通知</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証明書の有効期限通知</a:t>
                      </a:r>
                      <a:br>
                        <a:rPr lang="ja-JP" altLang="en-US" sz="1050" u="none" strike="noStrike" dirty="0">
                          <a:effectLst/>
                        </a:rPr>
                      </a:br>
                      <a:r>
                        <a:rPr lang="en-US" altLang="ja-JP" sz="1050" u="none" strike="noStrike" dirty="0">
                          <a:effectLst/>
                        </a:rPr>
                        <a:t>- </a:t>
                      </a:r>
                      <a:r>
                        <a:rPr lang="ja-JP" altLang="en-US" sz="1050" u="none" strike="noStrike" dirty="0">
                          <a:effectLst/>
                        </a:rPr>
                        <a:t>証明書の更新通知</a:t>
                      </a:r>
                      <a:br>
                        <a:rPr lang="ja-JP" altLang="en-US" sz="1050" u="none" strike="noStrike" dirty="0">
                          <a:effectLst/>
                        </a:rPr>
                      </a:br>
                      <a:r>
                        <a:rPr lang="en-US" altLang="ja-JP" sz="1050" u="none" strike="noStrike" dirty="0">
                          <a:effectLst/>
                        </a:rPr>
                        <a:t>- </a:t>
                      </a:r>
                      <a:r>
                        <a:rPr lang="ja-JP" altLang="en-US" sz="1050" u="none" strike="noStrike" dirty="0">
                          <a:effectLst/>
                        </a:rPr>
                        <a:t>職歴の承認依頼結果通知</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18648635"/>
                  </a:ext>
                </a:extLst>
              </a:tr>
              <a:tr h="128960">
                <a:tc>
                  <a:txBody>
                    <a:bodyPr/>
                    <a:lstStyle/>
                    <a:p>
                      <a:pPr algn="l" fontAlgn="b"/>
                      <a:r>
                        <a:rPr lang="ja-JP" altLang="en-US" sz="1050" u="none" strike="noStrike" dirty="0">
                          <a:effectLst/>
                        </a:rPr>
                        <a:t>非機能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　ー</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a:effectLst/>
                        </a:rPr>
                        <a:t>互換性</a:t>
                      </a:r>
                      <a:endParaRPr lang="ja-JP" altLang="en-US" sz="1050" b="0" i="0" u="none" strike="noStrike">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証明書の検証の互換性</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59590171"/>
                  </a:ext>
                </a:extLst>
              </a:tr>
              <a:tr h="128960">
                <a:tc>
                  <a:txBody>
                    <a:bodyPr/>
                    <a:lstStyle/>
                    <a:p>
                      <a:pPr algn="l" fontAlgn="b"/>
                      <a:r>
                        <a:rPr lang="ja-JP" altLang="en-US" sz="1050" u="none" strike="noStrike" dirty="0">
                          <a:effectLst/>
                        </a:rPr>
                        <a:t>非機能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u="none" strike="noStrike" dirty="0">
                          <a:effectLst/>
                        </a:rPr>
                        <a:t>　ー</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u="none" strike="noStrike" dirty="0">
                          <a:effectLst/>
                        </a:rPr>
                        <a:t>セキュリティ</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u="none" strike="noStrike" dirty="0">
                          <a:effectLst/>
                        </a:rPr>
                        <a:t>- </a:t>
                      </a:r>
                      <a:r>
                        <a:rPr lang="ja-JP" altLang="en-US" sz="1050" u="none" strike="noStrike" dirty="0">
                          <a:effectLst/>
                        </a:rPr>
                        <a:t>選択的開示によるプライバシーの保護</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52933592"/>
                  </a:ext>
                </a:extLst>
              </a:tr>
              <a:tr h="128960">
                <a:tc>
                  <a:txBody>
                    <a:bodyPr/>
                    <a:lstStyle/>
                    <a:p>
                      <a:pPr algn="l" fontAlgn="b"/>
                      <a:r>
                        <a:rPr lang="ja-JP" altLang="en-US" sz="1050" b="0" i="0" u="none" strike="noStrike">
                          <a:solidFill>
                            <a:srgbClr val="000000"/>
                          </a:solidFill>
                          <a:effectLst/>
                          <a:latin typeface="Arial" panose="020B0604020202020204" pitchFamily="34" charset="0"/>
                        </a:rPr>
                        <a:t>非機能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b="0" i="0" u="none" strike="noStrike">
                          <a:solidFill>
                            <a:srgbClr val="000000"/>
                          </a:solidFill>
                          <a:effectLst/>
                          <a:latin typeface="Arial" panose="020B0604020202020204" pitchFamily="34" charset="0"/>
                        </a:rPr>
                        <a:t>　ー</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b="0" i="0" u="none" strike="noStrike">
                          <a:solidFill>
                            <a:srgbClr val="000000"/>
                          </a:solidFill>
                          <a:effectLst/>
                          <a:latin typeface="Arial" panose="020B0604020202020204" pitchFamily="34" charset="0"/>
                        </a:rPr>
                        <a:t>パフォーマンス・ユーザビリティ</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b="0" i="0" u="none" strike="noStrike" dirty="0">
                          <a:solidFill>
                            <a:srgbClr val="000000"/>
                          </a:solidFill>
                          <a:effectLst/>
                          <a:latin typeface="Arial" panose="020B0604020202020204" pitchFamily="34" charset="0"/>
                        </a:rPr>
                        <a:t>- </a:t>
                      </a:r>
                      <a:r>
                        <a:rPr lang="ja-JP" altLang="en-US" sz="1050" b="0" i="0" u="none" strike="noStrike">
                          <a:solidFill>
                            <a:srgbClr val="000000"/>
                          </a:solidFill>
                          <a:effectLst/>
                          <a:latin typeface="Arial" panose="020B0604020202020204" pitchFamily="34" charset="0"/>
                        </a:rPr>
                        <a:t>各ページの表示においては</a:t>
                      </a:r>
                      <a:r>
                        <a:rPr lang="en-US" altLang="ja-JP" sz="1050" b="0" i="0" u="none" strike="noStrike" dirty="0">
                          <a:solidFill>
                            <a:srgbClr val="000000"/>
                          </a:solidFill>
                          <a:effectLst/>
                          <a:latin typeface="Arial" panose="020B0604020202020204" pitchFamily="34" charset="0"/>
                        </a:rPr>
                        <a:t>3</a:t>
                      </a:r>
                      <a:r>
                        <a:rPr lang="ja-JP" altLang="en-US" sz="1050" b="0" i="0" u="none" strike="noStrike">
                          <a:solidFill>
                            <a:srgbClr val="000000"/>
                          </a:solidFill>
                          <a:effectLst/>
                          <a:latin typeface="Arial" panose="020B0604020202020204" pitchFamily="34" charset="0"/>
                        </a:rPr>
                        <a:t>秒以内であること</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70138034"/>
                  </a:ext>
                </a:extLst>
              </a:tr>
              <a:tr h="128960">
                <a:tc>
                  <a:txBody>
                    <a:bodyPr/>
                    <a:lstStyle/>
                    <a:p>
                      <a:pPr algn="l" fontAlgn="b"/>
                      <a:r>
                        <a:rPr lang="ja-JP" altLang="en-US" sz="1050" b="0" i="0" u="none" strike="noStrike">
                          <a:solidFill>
                            <a:srgbClr val="000000"/>
                          </a:solidFill>
                          <a:effectLst/>
                          <a:latin typeface="Arial" panose="020B0604020202020204" pitchFamily="34" charset="0"/>
                        </a:rPr>
                        <a:t>非機能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b="0" i="0" u="none" strike="noStrike" dirty="0">
                          <a:solidFill>
                            <a:srgbClr val="000000"/>
                          </a:solidFill>
                          <a:effectLst/>
                          <a:latin typeface="Arial" panose="020B0604020202020204" pitchFamily="34" charset="0"/>
                        </a:rPr>
                        <a:t>　</a:t>
                      </a:r>
                      <a:r>
                        <a:rPr lang="ja-JP" altLang="en-US" sz="1050" b="0" i="0" u="none" strike="noStrike">
                          <a:solidFill>
                            <a:srgbClr val="000000"/>
                          </a:solidFill>
                          <a:effectLst/>
                          <a:latin typeface="Arial" panose="020B0604020202020204" pitchFamily="34" charset="0"/>
                        </a:rPr>
                        <a:t>ー</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b="0" i="0" u="none" strike="noStrike">
                          <a:solidFill>
                            <a:srgbClr val="000000"/>
                          </a:solidFill>
                          <a:effectLst/>
                          <a:latin typeface="Arial" panose="020B0604020202020204" pitchFamily="34" charset="0"/>
                        </a:rPr>
                        <a:t>規制遵守</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b="0" i="0" u="none" strike="noStrike" dirty="0">
                          <a:solidFill>
                            <a:srgbClr val="000000"/>
                          </a:solidFill>
                          <a:effectLst/>
                          <a:latin typeface="Arial" panose="020B0604020202020204" pitchFamily="34" charset="0"/>
                        </a:rPr>
                        <a:t>- </a:t>
                      </a:r>
                      <a:r>
                        <a:rPr lang="ja-JP" altLang="en-US" sz="1050" b="0" i="0" u="none" strike="noStrike">
                          <a:solidFill>
                            <a:srgbClr val="000000"/>
                          </a:solidFill>
                          <a:effectLst/>
                          <a:latin typeface="Arial" panose="020B0604020202020204" pitchFamily="34" charset="0"/>
                        </a:rPr>
                        <a:t>各国や業界の法的要件に準拠していること</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32774615"/>
                  </a:ext>
                </a:extLst>
              </a:tr>
              <a:tr h="128960">
                <a:tc>
                  <a:txBody>
                    <a:bodyPr/>
                    <a:lstStyle/>
                    <a:p>
                      <a:pPr algn="l" fontAlgn="b"/>
                      <a:r>
                        <a:rPr lang="ja-JP" altLang="en-US" sz="1050" b="0" i="0" u="none" strike="noStrike">
                          <a:solidFill>
                            <a:srgbClr val="000000"/>
                          </a:solidFill>
                          <a:effectLst/>
                          <a:latin typeface="Arial" panose="020B0604020202020204" pitchFamily="34" charset="0"/>
                        </a:rPr>
                        <a:t>非機能</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b"/>
                      <a:r>
                        <a:rPr lang="ja-JP" altLang="en-US" sz="1050" b="0" i="0" u="none" strike="noStrike">
                          <a:solidFill>
                            <a:srgbClr val="000000"/>
                          </a:solidFill>
                          <a:effectLst/>
                          <a:latin typeface="Arial" panose="020B0604020202020204" pitchFamily="34" charset="0"/>
                        </a:rPr>
                        <a:t>　ー</a:t>
                      </a:r>
                      <a:endParaRPr lang="en-US" altLang="ja-JP"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ja-JP" altLang="en-US" sz="1050" b="0" i="0" u="none" strike="noStrike">
                          <a:solidFill>
                            <a:srgbClr val="000000"/>
                          </a:solidFill>
                          <a:effectLst/>
                          <a:latin typeface="Arial" panose="020B0604020202020204" pitchFamily="34" charset="0"/>
                        </a:rPr>
                        <a:t>信頼性</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altLang="ja-JP" sz="1050" b="0" i="0" u="none" strike="noStrike" dirty="0">
                          <a:solidFill>
                            <a:srgbClr val="000000"/>
                          </a:solidFill>
                          <a:effectLst/>
                          <a:latin typeface="Arial" panose="020B0604020202020204" pitchFamily="34" charset="0"/>
                        </a:rPr>
                        <a:t>- </a:t>
                      </a:r>
                      <a:r>
                        <a:rPr lang="ja-JP" altLang="en-US" sz="1050" b="0" i="0" u="none" strike="noStrike">
                          <a:solidFill>
                            <a:srgbClr val="000000"/>
                          </a:solidFill>
                          <a:effectLst/>
                          <a:latin typeface="Arial" panose="020B0604020202020204" pitchFamily="34" charset="0"/>
                        </a:rPr>
                        <a:t>障害発生時に機能を停止せずに動作すること</a:t>
                      </a:r>
                      <a:endParaRPr lang="ja-JP" altLang="en-US" sz="1050" b="0" i="0" u="none" strike="noStrike" dirty="0">
                        <a:solidFill>
                          <a:srgbClr val="000000"/>
                        </a:solidFill>
                        <a:effectLst/>
                        <a:latin typeface="Arial" panose="020B0604020202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44563161"/>
                  </a:ext>
                </a:extLst>
              </a:tr>
            </a:tbl>
          </a:graphicData>
        </a:graphic>
      </p:graphicFrame>
      <p:sp>
        <p:nvSpPr>
          <p:cNvPr id="8" name="タイトル 6">
            <a:extLst>
              <a:ext uri="{FF2B5EF4-FFF2-40B4-BE49-F238E27FC236}">
                <a16:creationId xmlns:a16="http://schemas.microsoft.com/office/drawing/2014/main" id="{BEB56A39-3F22-9544-8BF9-216A72EDF01A}"/>
              </a:ext>
            </a:extLst>
          </p:cNvPr>
          <p:cNvSpPr txBox="1">
            <a:spLocks/>
          </p:cNvSpPr>
          <p:nvPr/>
        </p:nvSpPr>
        <p:spPr bwMode="gray">
          <a:xfrm>
            <a:off x="417000" y="227029"/>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7.</a:t>
            </a:r>
            <a:r>
              <a:rPr lang="ja-JP" altLang="en-US"/>
              <a:t>　</a:t>
            </a:r>
            <a:r>
              <a:rPr kumimoji="1" lang="ja-JP" altLang="en-US"/>
              <a:t>機能一覧</a:t>
            </a:r>
            <a:r>
              <a:rPr kumimoji="1" lang="en-US" altLang="ja-JP" dirty="0"/>
              <a:t>/</a:t>
            </a:r>
            <a:r>
              <a:rPr lang="ja-JP" altLang="en-US"/>
              <a:t>非</a:t>
            </a:r>
            <a:r>
              <a:rPr kumimoji="1" lang="ja-JP" altLang="en-US"/>
              <a:t>機能一覧</a:t>
            </a:r>
            <a:endParaRPr lang="ja-JP" altLang="en-US"/>
          </a:p>
        </p:txBody>
      </p:sp>
    </p:spTree>
    <p:extLst>
      <p:ext uri="{BB962C8B-B14F-4D97-AF65-F5344CB8AC3E}">
        <p14:creationId xmlns:p14="http://schemas.microsoft.com/office/powerpoint/2010/main" val="402908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6425DFC-5B62-341C-7E64-CD2161FD5D9B}"/>
              </a:ext>
            </a:extLst>
          </p:cNvPr>
          <p:cNvSpPr>
            <a:spLocks noGrp="1"/>
          </p:cNvSpPr>
          <p:nvPr>
            <p:ph type="sldNum" sz="quarter" idx="13"/>
          </p:nvPr>
        </p:nvSpPr>
        <p:spPr/>
        <p:txBody>
          <a:bodyPr/>
          <a:lstStyle/>
          <a:p>
            <a:fld id="{A3EB1B23-9AF8-425B-BAD7-B9FA00F18833}" type="slidenum">
              <a:rPr lang="ja-JP" altLang="en-US" smtClean="0"/>
              <a:pPr/>
              <a:t>2</a:t>
            </a:fld>
            <a:endParaRPr lang="ja-JP" altLang="en-US"/>
          </a:p>
        </p:txBody>
      </p:sp>
      <p:sp>
        <p:nvSpPr>
          <p:cNvPr id="5" name="テキスト プレースホルダー 4">
            <a:extLst>
              <a:ext uri="{FF2B5EF4-FFF2-40B4-BE49-F238E27FC236}">
                <a16:creationId xmlns:a16="http://schemas.microsoft.com/office/drawing/2014/main" id="{E2CA3DC2-AB7C-8D3B-7E33-8E0C20728D37}"/>
              </a:ext>
            </a:extLst>
          </p:cNvPr>
          <p:cNvSpPr>
            <a:spLocks noGrp="1"/>
          </p:cNvSpPr>
          <p:nvPr>
            <p:ph type="body" sz="quarter" idx="4294967295"/>
          </p:nvPr>
        </p:nvSpPr>
        <p:spPr>
          <a:xfrm>
            <a:off x="416496" y="1008000"/>
            <a:ext cx="4356000" cy="468000"/>
          </a:xfrm>
        </p:spPr>
        <p:txBody>
          <a:bodyPr anchor="ctr" anchorCtr="0"/>
          <a:lstStyle/>
          <a:p>
            <a:r>
              <a:rPr kumimoji="1" lang="ja-JP" altLang="en-US" sz="1600" b="1">
                <a:solidFill>
                  <a:schemeClr val="accent1"/>
                </a:solidFill>
              </a:rPr>
              <a:t>背景</a:t>
            </a:r>
          </a:p>
        </p:txBody>
      </p:sp>
      <p:sp>
        <p:nvSpPr>
          <p:cNvPr id="6" name="テキスト プレースホルダー 5">
            <a:extLst>
              <a:ext uri="{FF2B5EF4-FFF2-40B4-BE49-F238E27FC236}">
                <a16:creationId xmlns:a16="http://schemas.microsoft.com/office/drawing/2014/main" id="{FD5B889F-C0E9-32AD-395E-CFD3B808CC79}"/>
              </a:ext>
            </a:extLst>
          </p:cNvPr>
          <p:cNvSpPr>
            <a:spLocks noGrp="1"/>
          </p:cNvSpPr>
          <p:nvPr>
            <p:ph type="body" sz="quarter" idx="4294967295"/>
          </p:nvPr>
        </p:nvSpPr>
        <p:spPr>
          <a:xfrm>
            <a:off x="416496" y="3631128"/>
            <a:ext cx="4356000" cy="468000"/>
          </a:xfrm>
        </p:spPr>
        <p:txBody>
          <a:bodyPr anchor="ctr" anchorCtr="0"/>
          <a:lstStyle/>
          <a:p>
            <a:r>
              <a:rPr kumimoji="1" lang="ja-JP" altLang="en-US" sz="1600" b="1">
                <a:solidFill>
                  <a:schemeClr val="accent1"/>
                </a:solidFill>
              </a:rPr>
              <a:t>目的</a:t>
            </a:r>
          </a:p>
        </p:txBody>
      </p:sp>
      <p:sp>
        <p:nvSpPr>
          <p:cNvPr id="7" name="タイトル 6">
            <a:extLst>
              <a:ext uri="{FF2B5EF4-FFF2-40B4-BE49-F238E27FC236}">
                <a16:creationId xmlns:a16="http://schemas.microsoft.com/office/drawing/2014/main" id="{36B88C78-7624-D62B-F786-CFF4BB53983D}"/>
              </a:ext>
            </a:extLst>
          </p:cNvPr>
          <p:cNvSpPr>
            <a:spLocks noGrp="1"/>
          </p:cNvSpPr>
          <p:nvPr>
            <p:ph type="title"/>
          </p:nvPr>
        </p:nvSpPr>
        <p:spPr>
          <a:xfrm>
            <a:off x="417000" y="426720"/>
            <a:ext cx="9072000" cy="368880"/>
          </a:xfrm>
        </p:spPr>
        <p:txBody>
          <a:bodyPr/>
          <a:lstStyle/>
          <a:p>
            <a:r>
              <a:rPr kumimoji="1" lang="en-US" altLang="ja-JP"/>
              <a:t>1.</a:t>
            </a:r>
            <a:r>
              <a:rPr kumimoji="1" lang="ja-JP" altLang="en-US"/>
              <a:t>　背景・目的</a:t>
            </a:r>
          </a:p>
        </p:txBody>
      </p:sp>
      <p:sp>
        <p:nvSpPr>
          <p:cNvPr id="8" name="正方形/長方形 7">
            <a:extLst>
              <a:ext uri="{FF2B5EF4-FFF2-40B4-BE49-F238E27FC236}">
                <a16:creationId xmlns:a16="http://schemas.microsoft.com/office/drawing/2014/main" id="{E71EA351-CB6E-48E1-6213-73AC8A009934}"/>
              </a:ext>
            </a:extLst>
          </p:cNvPr>
          <p:cNvSpPr/>
          <p:nvPr/>
        </p:nvSpPr>
        <p:spPr bwMode="gray">
          <a:xfrm>
            <a:off x="416496" y="1440876"/>
            <a:ext cx="9072000" cy="2116364"/>
          </a:xfrm>
          <a:prstGeom prst="rect">
            <a:avLst/>
          </a:prstGeom>
          <a:solidFill>
            <a:schemeClr val="bg1">
              <a:lumMod val="95000"/>
            </a:schemeClr>
          </a:solidFill>
          <a:ln w="12700" algn="ctr">
            <a:solidFill>
              <a:schemeClr val="bg1">
                <a:lumMod val="95000"/>
              </a:schemeClr>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r>
              <a:rPr lang="en-US" altLang="ja-JP" sz="1400" b="1" u="sng" dirty="0">
                <a:effectLst/>
                <a:latin typeface="+mn-ea"/>
                <a:cs typeface="Century" panose="02040604050505020304" pitchFamily="18" charset="0"/>
              </a:rPr>
              <a:t>①</a:t>
            </a:r>
            <a:r>
              <a:rPr lang="ja-JP" altLang="ja-JP" sz="1400" b="1" u="sng" dirty="0">
                <a:effectLst/>
                <a:latin typeface="+mn-ea"/>
                <a:cs typeface="Century" panose="02040604050505020304" pitchFamily="18" charset="0"/>
              </a:rPr>
              <a:t>在留資格及び在留カード取得</a:t>
            </a:r>
            <a:r>
              <a:rPr lang="en-US" altLang="ja-JP" sz="1400" b="1" u="sng" dirty="0">
                <a:effectLst/>
                <a:latin typeface="+mn-ea"/>
                <a:cs typeface="Century" panose="02040604050505020304" pitchFamily="18" charset="0"/>
              </a:rPr>
              <a:t>/</a:t>
            </a:r>
            <a:r>
              <a:rPr lang="ja-JP" altLang="ja-JP" sz="1400" b="1" u="sng" dirty="0">
                <a:effectLst/>
                <a:latin typeface="+mn-ea"/>
                <a:cs typeface="Century" panose="02040604050505020304" pitchFamily="18" charset="0"/>
              </a:rPr>
              <a:t>更新における個人情報並びに申請情報の改ざん</a:t>
            </a:r>
            <a:endParaRPr lang="ja-JP" altLang="ja-JP" sz="1400" dirty="0">
              <a:effectLst/>
              <a:latin typeface="+mn-ea"/>
              <a:cs typeface="Century" panose="02040604050505020304" pitchFamily="18" charset="0"/>
            </a:endParaRPr>
          </a:p>
          <a:p>
            <a:pPr algn="l"/>
            <a:r>
              <a:rPr lang="ja-JP" altLang="ja-JP" sz="1400" dirty="0">
                <a:effectLst/>
                <a:latin typeface="+mn-ea"/>
                <a:cs typeface="Century" panose="02040604050505020304" pitchFamily="18" charset="0"/>
              </a:rPr>
              <a:t>リファレンスチェックにコストをかける企業が増えている一方、「個人のプライバシー保護」の観点から採用調査の難易度も増しており、「個人の履歴書・職務経歴書」に関する問題は深刻。</a:t>
            </a:r>
            <a:endParaRPr kumimoji="1" lang="en-US" altLang="ja-JP" sz="1400" b="0" i="0" u="none" strike="noStrike" kern="1200" cap="none" spc="0" normalizeH="0" baseline="0" noProof="0" dirty="0">
              <a:ln>
                <a:noFill/>
              </a:ln>
              <a:effectLst/>
              <a:uLnTx/>
              <a:uFillTx/>
              <a:latin typeface="+mn-ea"/>
              <a:cs typeface="+mn-cs"/>
            </a:endParaRPr>
          </a:p>
          <a:p>
            <a:pPr algn="l"/>
            <a:r>
              <a:rPr lang="en-US" altLang="ja-JP" sz="1400" b="1" u="sng" dirty="0">
                <a:effectLst/>
                <a:latin typeface="+mn-ea"/>
                <a:cs typeface="Century" panose="02040604050505020304" pitchFamily="18" charset="0"/>
              </a:rPr>
              <a:t>②</a:t>
            </a:r>
            <a:r>
              <a:rPr lang="ja-JP" altLang="ja-JP" sz="1400" b="1" u="sng" dirty="0">
                <a:effectLst/>
                <a:latin typeface="+mn-ea"/>
                <a:cs typeface="Century" panose="02040604050505020304" pitchFamily="18" charset="0"/>
              </a:rPr>
              <a:t>海外政府及び日本政府による準リアルタイムでの海外人材の活動履歴の把握困難</a:t>
            </a:r>
            <a:endParaRPr lang="ja-JP" altLang="ja-JP" sz="1400" dirty="0">
              <a:effectLst/>
              <a:latin typeface="+mn-ea"/>
              <a:cs typeface="Century" panose="02040604050505020304" pitchFamily="18" charset="0"/>
            </a:endParaRPr>
          </a:p>
          <a:p>
            <a:pPr algn="l"/>
            <a:r>
              <a:rPr lang="ja-JP" altLang="ja-JP" sz="1400" dirty="0">
                <a:effectLst/>
                <a:latin typeface="+mn-ea"/>
                <a:cs typeface="Century" panose="02040604050505020304" pitchFamily="18" charset="0"/>
              </a:rPr>
              <a:t>送出国と受入国</a:t>
            </a:r>
            <a:r>
              <a:rPr lang="ja-JP" altLang="en-US" sz="1400" dirty="0">
                <a:effectLst/>
                <a:latin typeface="+mn-ea"/>
                <a:cs typeface="Century" panose="02040604050505020304" pitchFamily="18" charset="0"/>
              </a:rPr>
              <a:t>の双方で海外人材の活動履歴は</a:t>
            </a:r>
            <a:r>
              <a:rPr lang="ja-JP" altLang="ja-JP" sz="1400" dirty="0">
                <a:effectLst/>
                <a:latin typeface="+mn-ea"/>
                <a:cs typeface="Century" panose="02040604050505020304" pitchFamily="18" charset="0"/>
              </a:rPr>
              <a:t>管理されていないため、双方における産業人材育成政策を実行する際の基礎情報たる現状理解ができず、両国の産業人材育成や労働に関する現状・課題を政策に反映することが困難。</a:t>
            </a:r>
            <a:endParaRPr lang="en-US" altLang="ja-JP" sz="1400" dirty="0">
              <a:effectLst/>
              <a:latin typeface="+mn-ea"/>
              <a:cs typeface="Century" panose="02040604050505020304" pitchFamily="18" charset="0"/>
            </a:endParaRPr>
          </a:p>
          <a:p>
            <a:pPr algn="just">
              <a:lnSpc>
                <a:spcPct val="120000"/>
              </a:lnSpc>
            </a:pPr>
            <a:r>
              <a:rPr lang="ja-JP" altLang="en-US" sz="1400" b="1" u="sng" dirty="0">
                <a:latin typeface="+mn-ea"/>
                <a:cs typeface="Century" panose="02040604050505020304" pitchFamily="18" charset="0"/>
              </a:rPr>
              <a:t>③</a:t>
            </a:r>
            <a:r>
              <a:rPr lang="ja-JP" altLang="ja-JP" sz="1400" b="1" u="sng" dirty="0">
                <a:effectLst/>
                <a:latin typeface="+mn-ea"/>
                <a:cs typeface="Century" panose="02040604050505020304" pitchFamily="18" charset="0"/>
              </a:rPr>
              <a:t>海外人材が日本企業に就職する際、能力やスキルの証明提示が不明瞭になる場合が多く、ミスマッチが多く発生</a:t>
            </a:r>
            <a:endParaRPr lang="en-US" altLang="ja-JP" sz="1400" b="1" u="sng" dirty="0">
              <a:latin typeface="+mn-ea"/>
              <a:cs typeface="Century" panose="02040604050505020304" pitchFamily="18" charset="0"/>
            </a:endParaRPr>
          </a:p>
          <a:p>
            <a:pPr algn="just">
              <a:lnSpc>
                <a:spcPct val="120000"/>
              </a:lnSpc>
            </a:pPr>
            <a:r>
              <a:rPr lang="ja-JP" altLang="ja-JP" sz="1400" dirty="0">
                <a:effectLst/>
                <a:latin typeface="+mn-ea"/>
                <a:cs typeface="Century" panose="02040604050505020304" pitchFamily="18" charset="0"/>
              </a:rPr>
              <a:t>海外では日本と比較して経歴詐称が多いとされて、海外人材本人が提示する職経歴情報と実際の実務能力の一貫性を見極めることが困難。能力やスキルの証明提示が不明瞭になる場合が多く、ミスマッチが多く発生している。</a:t>
            </a:r>
          </a:p>
        </p:txBody>
      </p:sp>
      <p:sp>
        <p:nvSpPr>
          <p:cNvPr id="9" name="正方形/長方形 8">
            <a:extLst>
              <a:ext uri="{FF2B5EF4-FFF2-40B4-BE49-F238E27FC236}">
                <a16:creationId xmlns:a16="http://schemas.microsoft.com/office/drawing/2014/main" id="{192C99C3-EE1C-C05D-50BC-1C366DF658DD}"/>
              </a:ext>
            </a:extLst>
          </p:cNvPr>
          <p:cNvSpPr/>
          <p:nvPr/>
        </p:nvSpPr>
        <p:spPr bwMode="gray">
          <a:xfrm>
            <a:off x="416496" y="4099128"/>
            <a:ext cx="9072000" cy="2116364"/>
          </a:xfrm>
          <a:prstGeom prst="rect">
            <a:avLst/>
          </a:prstGeom>
          <a:solidFill>
            <a:schemeClr val="bg1">
              <a:lumMod val="95000"/>
            </a:schemeClr>
          </a:solidFill>
          <a:ln w="12700" algn="ctr">
            <a:solidFill>
              <a:schemeClr val="bg1">
                <a:lumMod val="95000"/>
              </a:schemeClr>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90564" fontAlgn="auto">
              <a:spcBef>
                <a:spcPts val="0"/>
              </a:spcBef>
              <a:spcAft>
                <a:spcPts val="0"/>
              </a:spcAft>
              <a:buSzPct val="100000"/>
            </a:pPr>
            <a:r>
              <a:rPr lang="ja-JP" altLang="ja-JP" sz="1400" b="1" u="sng" dirty="0">
                <a:solidFill>
                  <a:srgbClr val="000000"/>
                </a:solidFill>
                <a:latin typeface="+mn-ea"/>
              </a:rPr>
              <a:t>海外人材の還流フロー（入国前・在日・帰国後）において、国境を越えて検証できる証明書を配布できるシステムを設計</a:t>
            </a:r>
            <a:r>
              <a:rPr lang="ja-JP" altLang="ja-JP" sz="1400" dirty="0">
                <a:solidFill>
                  <a:srgbClr val="000000"/>
                </a:solidFill>
                <a:latin typeface="+mn-ea"/>
              </a:rPr>
              <a:t>することで、就学・就労に関するキャリア情報を個人に還元させ</a:t>
            </a:r>
            <a:r>
              <a:rPr lang="ja-JP" altLang="en-US" sz="1400" dirty="0">
                <a:solidFill>
                  <a:srgbClr val="000000"/>
                </a:solidFill>
                <a:latin typeface="+mn-ea"/>
              </a:rPr>
              <a:t>る。</a:t>
            </a:r>
            <a:endParaRPr lang="en-US" altLang="ja-JP" sz="1400" dirty="0">
              <a:solidFill>
                <a:srgbClr val="000000"/>
              </a:solidFill>
              <a:latin typeface="+mn-ea"/>
            </a:endParaRPr>
          </a:p>
          <a:p>
            <a:pPr defTabSz="990564" fontAlgn="auto">
              <a:spcBef>
                <a:spcPts val="0"/>
              </a:spcBef>
              <a:spcAft>
                <a:spcPts val="0"/>
              </a:spcAft>
              <a:buSzPct val="100000"/>
            </a:pPr>
            <a:endParaRPr lang="en-US" altLang="ja-JP" sz="1400" dirty="0">
              <a:solidFill>
                <a:srgbClr val="000000"/>
              </a:solidFill>
              <a:latin typeface="+mn-ea"/>
            </a:endParaRPr>
          </a:p>
          <a:p>
            <a:pPr defTabSz="990564" fontAlgn="auto">
              <a:spcBef>
                <a:spcPts val="0"/>
              </a:spcBef>
              <a:spcAft>
                <a:spcPts val="0"/>
              </a:spcAft>
              <a:buSzPct val="100000"/>
            </a:pPr>
            <a:r>
              <a:rPr lang="ja-JP" altLang="ja-JP" sz="1400" b="1" u="sng" dirty="0">
                <a:latin typeface="+mn-ea"/>
              </a:rPr>
              <a:t>企業や個人、国などが双方に繋がる「信頼ある還流チェーン」の創出</a:t>
            </a:r>
            <a:r>
              <a:rPr lang="ja-JP" altLang="ja-JP" sz="1400" dirty="0">
                <a:solidFill>
                  <a:srgbClr val="000000"/>
                </a:solidFill>
                <a:latin typeface="+mn-ea"/>
              </a:rPr>
              <a:t>を</a:t>
            </a:r>
            <a:r>
              <a:rPr lang="ja-JP" altLang="en-US" sz="1400" dirty="0">
                <a:solidFill>
                  <a:srgbClr val="000000"/>
                </a:solidFill>
                <a:latin typeface="+mn-ea"/>
              </a:rPr>
              <a:t>し、</a:t>
            </a:r>
            <a:r>
              <a:rPr lang="ja-JP" altLang="en-US" sz="1400" b="1" u="sng" dirty="0">
                <a:solidFill>
                  <a:srgbClr val="000000"/>
                </a:solidFill>
                <a:latin typeface="+mn-ea"/>
              </a:rPr>
              <a:t>国境を越えてもなお個人を識別可能な証明情報を生成し、完全にクリーンな越境グローバル採用・雇用推進の事業スキームの創出を目指す</a:t>
            </a:r>
            <a:r>
              <a:rPr lang="ja-JP" altLang="en-US" sz="1400" dirty="0">
                <a:solidFill>
                  <a:srgbClr val="000000"/>
                </a:solidFill>
                <a:latin typeface="+mn-ea"/>
              </a:rPr>
              <a:t>。</a:t>
            </a:r>
            <a:endParaRPr lang="en-US" altLang="ja-JP" sz="1400" dirty="0">
              <a:solidFill>
                <a:srgbClr val="000000"/>
              </a:solidFill>
              <a:latin typeface="+mn-ea"/>
            </a:endParaRPr>
          </a:p>
          <a:p>
            <a:pPr defTabSz="990564" fontAlgn="auto">
              <a:spcBef>
                <a:spcPts val="0"/>
              </a:spcBef>
              <a:spcAft>
                <a:spcPts val="0"/>
              </a:spcAft>
              <a:buSzPct val="100000"/>
            </a:pPr>
            <a:endParaRPr lang="en-US" altLang="ja-JP" sz="1400" dirty="0">
              <a:solidFill>
                <a:srgbClr val="000000"/>
              </a:solidFill>
              <a:latin typeface="+mn-ea"/>
            </a:endParaRPr>
          </a:p>
          <a:p>
            <a:pPr defTabSz="990564" fontAlgn="auto">
              <a:spcBef>
                <a:spcPts val="0"/>
              </a:spcBef>
              <a:spcAft>
                <a:spcPts val="0"/>
              </a:spcAft>
              <a:buSzPct val="100000"/>
            </a:pPr>
            <a:r>
              <a:rPr lang="ja-JP" altLang="en-US" sz="1400" dirty="0">
                <a:solidFill>
                  <a:srgbClr val="000000"/>
                </a:solidFill>
                <a:latin typeface="+mn-ea"/>
              </a:rPr>
              <a:t>海外からの外国人採用や雇用などの企業活動のみならず、</a:t>
            </a:r>
            <a:r>
              <a:rPr lang="ja-JP" altLang="en-US" sz="1400" b="1" u="sng" dirty="0">
                <a:solidFill>
                  <a:srgbClr val="000000"/>
                </a:solidFill>
                <a:latin typeface="+mn-ea"/>
              </a:rPr>
              <a:t>日本国内の出入国や在留などの行政手続きや外国人留学生市場、外国人ライフサポート支援市場などにも応用</a:t>
            </a:r>
            <a:r>
              <a:rPr lang="ja-JP" altLang="en-US" sz="1400" dirty="0">
                <a:solidFill>
                  <a:srgbClr val="000000"/>
                </a:solidFill>
                <a:latin typeface="+mn-ea"/>
              </a:rPr>
              <a:t>していくことで、外国人人材を取り巻く社会課題の解決に貢献していく。</a:t>
            </a:r>
            <a:endParaRPr lang="ja-JP" altLang="ja-JP" sz="1400" dirty="0">
              <a:solidFill>
                <a:srgbClr val="000000"/>
              </a:solidFill>
              <a:latin typeface="+mn-ea"/>
            </a:endParaRPr>
          </a:p>
        </p:txBody>
      </p:sp>
    </p:spTree>
    <p:extLst>
      <p:ext uri="{BB962C8B-B14F-4D97-AF65-F5344CB8AC3E}">
        <p14:creationId xmlns:p14="http://schemas.microsoft.com/office/powerpoint/2010/main" val="341281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DC7D3C0-B108-E0AF-E100-7BFEF8AA0679}"/>
              </a:ext>
            </a:extLst>
          </p:cNvPr>
          <p:cNvSpPr>
            <a:spLocks noGrp="1"/>
          </p:cNvSpPr>
          <p:nvPr>
            <p:ph type="sldNum" sz="quarter" idx="13"/>
          </p:nvPr>
        </p:nvSpPr>
        <p:spPr/>
        <p:txBody>
          <a:bodyPr/>
          <a:lstStyle/>
          <a:p>
            <a:fld id="{A3EB1B23-9AF8-425B-BAD7-B9FA00F18833}" type="slidenum">
              <a:rPr lang="ja-JP" altLang="en-US" smtClean="0"/>
              <a:pPr/>
              <a:t>3</a:t>
            </a:fld>
            <a:endParaRPr lang="ja-JP" altLang="en-US"/>
          </a:p>
        </p:txBody>
      </p:sp>
      <p:graphicFrame>
        <p:nvGraphicFramePr>
          <p:cNvPr id="8" name="表 7">
            <a:extLst>
              <a:ext uri="{FF2B5EF4-FFF2-40B4-BE49-F238E27FC236}">
                <a16:creationId xmlns:a16="http://schemas.microsoft.com/office/drawing/2014/main" id="{229738F0-8988-2661-6101-AB3C1211899D}"/>
              </a:ext>
            </a:extLst>
          </p:cNvPr>
          <p:cNvGraphicFramePr>
            <a:graphicFrameLocks noGrp="1"/>
          </p:cNvGraphicFramePr>
          <p:nvPr>
            <p:extLst>
              <p:ext uri="{D42A27DB-BD31-4B8C-83A1-F6EECF244321}">
                <p14:modId xmlns:p14="http://schemas.microsoft.com/office/powerpoint/2010/main" val="2198979187"/>
              </p:ext>
            </p:extLst>
          </p:nvPr>
        </p:nvGraphicFramePr>
        <p:xfrm>
          <a:off x="417000" y="1016000"/>
          <a:ext cx="9072000" cy="2773680"/>
        </p:xfrm>
        <a:graphic>
          <a:graphicData uri="http://schemas.openxmlformats.org/drawingml/2006/table">
            <a:tbl>
              <a:tblPr firstRow="1" bandRow="1"/>
              <a:tblGrid>
                <a:gridCol w="457059">
                  <a:extLst>
                    <a:ext uri="{9D8B030D-6E8A-4147-A177-3AD203B41FA5}">
                      <a16:colId xmlns:a16="http://schemas.microsoft.com/office/drawing/2014/main" val="3875194383"/>
                    </a:ext>
                  </a:extLst>
                </a:gridCol>
                <a:gridCol w="3541879">
                  <a:extLst>
                    <a:ext uri="{9D8B030D-6E8A-4147-A177-3AD203B41FA5}">
                      <a16:colId xmlns:a16="http://schemas.microsoft.com/office/drawing/2014/main" val="4195263347"/>
                    </a:ext>
                  </a:extLst>
                </a:gridCol>
                <a:gridCol w="5073062">
                  <a:extLst>
                    <a:ext uri="{9D8B030D-6E8A-4147-A177-3AD203B41FA5}">
                      <a16:colId xmlns:a16="http://schemas.microsoft.com/office/drawing/2014/main" val="2247819174"/>
                    </a:ext>
                  </a:extLst>
                </a:gridCol>
              </a:tblGrid>
              <a:tr h="229764">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mn-ea"/>
                          <a:ea typeface="+mn-ea"/>
                        </a:rPr>
                        <a:t>No.</a:t>
                      </a:r>
                      <a:endParaRPr kumimoji="1" lang="ja-JP" altLang="en-US" sz="1400" dirty="0">
                        <a:solidFill>
                          <a:schemeClr val="bg1"/>
                        </a:solidFill>
                        <a:latin typeface="+mn-ea"/>
                        <a:ea typeface="+mn-ea"/>
                      </a:endParaRPr>
                    </a:p>
                  </a:txBody>
                  <a:tcPr anchor="ctr" anchorCtr="1">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400">
                          <a:solidFill>
                            <a:schemeClr val="bg1"/>
                          </a:solidFill>
                          <a:latin typeface="+mn-ea"/>
                          <a:ea typeface="+mn-ea"/>
                        </a:rPr>
                        <a:t>論点</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400">
                          <a:solidFill>
                            <a:schemeClr val="bg1"/>
                          </a:solidFill>
                          <a:latin typeface="+mn-ea"/>
                          <a:ea typeface="+mn-ea"/>
                        </a:rPr>
                        <a:t>検討結果</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53565A"/>
                    </a:solidFill>
                  </a:tcPr>
                </a:tc>
                <a:extLst>
                  <a:ext uri="{0D108BD9-81ED-4DB2-BD59-A6C34878D82A}">
                    <a16:rowId xmlns:a16="http://schemas.microsoft.com/office/drawing/2014/main" val="1490252790"/>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mn-ea"/>
                          <a:ea typeface="+mn-ea"/>
                        </a:rPr>
                        <a:t>1</a:t>
                      </a:r>
                      <a:endParaRPr kumimoji="1" lang="ja-JP" altLang="en-US" sz="120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海外・</a:t>
                      </a:r>
                      <a:r>
                        <a:rPr kumimoji="1" lang="ja-JP" altLang="en-US" sz="1200" b="0" i="0" u="none" strike="noStrike" kern="1200" cap="none" spc="0" normalizeH="0" baseline="0" noProof="0" dirty="0">
                          <a:ln>
                            <a:noFill/>
                          </a:ln>
                          <a:solidFill>
                            <a:schemeClr val="tx1"/>
                          </a:solidFill>
                          <a:effectLst/>
                          <a:uLnTx/>
                          <a:uFillTx/>
                          <a:latin typeface="+mn-ea"/>
                          <a:ea typeface="+mn-ea"/>
                          <a:cs typeface="Arial" charset="0"/>
                        </a:rPr>
                        <a:t>日本における証明書データのトレースの仕組みとその担保</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just">
                        <a:lnSpc>
                          <a:spcPct val="100000"/>
                        </a:lnSpc>
                        <a:spcBef>
                          <a:spcPts val="0"/>
                        </a:spcBef>
                        <a:spcAft>
                          <a:spcPts val="0"/>
                        </a:spcAft>
                        <a:buNone/>
                      </a:pPr>
                      <a:r>
                        <a:rPr lang="ja-JP" altLang="en-US" sz="1200" b="0" i="0" u="none" strike="noStrike" kern="1200" cap="none" spc="0" normalizeH="0" baseline="0" noProof="0">
                          <a:ln>
                            <a:noFill/>
                          </a:ln>
                          <a:solidFill>
                            <a:schemeClr val="tx1"/>
                          </a:solidFill>
                          <a:effectLst/>
                          <a:uLnTx/>
                          <a:uFillTx/>
                          <a:latin typeface="+mn-lt"/>
                          <a:ea typeface="+mn-ea"/>
                        </a:rPr>
                        <a:t>当初想定していた証明書発行・無効化の証跡情報をブロックチェーンに集約するではなく、</a:t>
                      </a:r>
                      <a:r>
                        <a:rPr lang="ja-JP" altLang="en-US" sz="1200" b="0" i="0" u="none" strike="noStrike" kern="1200" cap="none" spc="0" normalizeH="0" baseline="0" noProof="0">
                          <a:ln>
                            <a:noFill/>
                          </a:ln>
                          <a:solidFill>
                            <a:schemeClr val="tx1"/>
                          </a:solidFill>
                          <a:effectLst/>
                          <a:uLnTx/>
                          <a:uFillTx/>
                          <a:latin typeface="Meiryo UI"/>
                          <a:ea typeface="Meiryo UI"/>
                        </a:rPr>
                        <a:t>ブロックチェーン</a:t>
                      </a:r>
                      <a:r>
                        <a:rPr lang="ja-JP" altLang="en-US" sz="1200" b="0" i="0" u="none" strike="noStrike" kern="1200" cap="none" spc="0" normalizeH="0" baseline="0" noProof="0" dirty="0">
                          <a:ln>
                            <a:noFill/>
                          </a:ln>
                          <a:solidFill>
                            <a:schemeClr val="tx1"/>
                          </a:solidFill>
                          <a:effectLst/>
                          <a:uLnTx/>
                          <a:uFillTx/>
                          <a:latin typeface="Meiryo UI"/>
                          <a:ea typeface="Meiryo UI"/>
                        </a:rPr>
                        <a:t>を活用しない方針でプロトタイプシステムの要件を整理する</a:t>
                      </a:r>
                      <a:r>
                        <a:rPr lang="ja-JP" altLang="en-US" sz="1200" b="0" i="0" u="none" strike="noStrike" kern="1200" cap="none" spc="0" normalizeH="0" baseline="0" noProof="0">
                          <a:ln>
                            <a:noFill/>
                          </a:ln>
                          <a:solidFill>
                            <a:schemeClr val="tx1"/>
                          </a:solidFill>
                          <a:effectLst/>
                          <a:uLnTx/>
                          <a:uFillTx/>
                          <a:latin typeface="Meiryo UI"/>
                          <a:ea typeface="Meiryo UI"/>
                        </a:rPr>
                        <a:t>ことにする。</a:t>
                      </a:r>
                      <a:endParaRPr lang="ja-JP" altLang="en-US" sz="1200" b="0" i="0" u="none" strike="noStrike" kern="1200" cap="none" spc="0" normalizeH="0" baseline="0" noProof="0" dirty="0">
                        <a:ln>
                          <a:noFill/>
                        </a:ln>
                        <a:solidFill>
                          <a:schemeClr val="tx1"/>
                        </a:solidFill>
                        <a:effectLst/>
                        <a:uLnTx/>
                        <a:uFillTx/>
                        <a:latin typeface="Meiryo UI"/>
                        <a:ea typeface="Meiryo UI"/>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9631883"/>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mn-ea"/>
                          <a:ea typeface="+mn-ea"/>
                        </a:rPr>
                        <a:t>2</a:t>
                      </a:r>
                      <a:endParaRPr kumimoji="1" lang="ja-JP" altLang="en-US" sz="1200" dirty="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証明書保有者の本人確認をどのように行うか</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just">
                        <a:lnSpc>
                          <a:spcPct val="100000"/>
                        </a:lnSpc>
                        <a:spcBef>
                          <a:spcPts val="0"/>
                        </a:spcBef>
                        <a:spcAft>
                          <a:spcPts val="0"/>
                        </a:spcAft>
                        <a:buNone/>
                      </a:pPr>
                      <a:r>
                        <a:rPr lang="ja-JP" altLang="en-US" sz="1200" b="0" i="0" u="none" strike="noStrike" kern="1200" cap="none" spc="0" normalizeH="0" baseline="0" noProof="0">
                          <a:ln>
                            <a:noFill/>
                          </a:ln>
                          <a:solidFill>
                            <a:schemeClr val="tx1"/>
                          </a:solidFill>
                          <a:effectLst/>
                          <a:uLnTx/>
                          <a:uFillTx/>
                        </a:rPr>
                        <a:t>日本国内での証明書活用をユースケースとし、</a:t>
                      </a:r>
                      <a:r>
                        <a:rPr lang="ja-JP" sz="1200" b="0" i="0" u="none" strike="noStrike" kern="1200" cap="none" spc="0" normalizeH="0" baseline="0" noProof="0">
                          <a:ln>
                            <a:noFill/>
                          </a:ln>
                          <a:solidFill>
                            <a:schemeClr val="tx1"/>
                          </a:solidFill>
                          <a:effectLst/>
                          <a:uLnTx/>
                          <a:uFillTx/>
                        </a:rPr>
                        <a:t>外国人材はプロトタイプシステムを活用し、本人確認書類(パスポートや在留カード)の写真撮影と日本語証明書もしくは職歴証明書のVerifiable CredentialをeKYC事業者に提出することで、証明書保有者の本人確認を担保すること</a:t>
                      </a:r>
                      <a:r>
                        <a:rPr lang="ja-JP" altLang="en-US" sz="1200" b="0" i="0" u="none" strike="noStrike" kern="1200" cap="none" spc="0" normalizeH="0" baseline="0" noProof="0">
                          <a:ln>
                            <a:noFill/>
                          </a:ln>
                          <a:solidFill>
                            <a:schemeClr val="tx1"/>
                          </a:solidFill>
                          <a:effectLst/>
                          <a:uLnTx/>
                          <a:uFillTx/>
                        </a:rPr>
                        <a:t>にする。</a:t>
                      </a:r>
                      <a:endParaRPr kumimoji="1" lang="ja-JP" sz="1200" b="0" i="0" u="none" strike="sngStrike" kern="1200" cap="none" spc="0" normalizeH="0" baseline="0" noProof="0">
                        <a:ln>
                          <a:noFill/>
                        </a:ln>
                        <a:solidFill>
                          <a:schemeClr val="tx1"/>
                        </a:solidFill>
                        <a:effectLst/>
                        <a:uLnTx/>
                        <a:uFillTx/>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923003"/>
                  </a:ext>
                </a:extLst>
              </a:tr>
              <a:tr h="363856">
                <a:tc>
                  <a:txBody>
                    <a:bodyPr/>
                    <a:lstStyle>
                      <a:lvl1pPr marL="0" algn="l" defTabSz="914400" rtl="0" eaLnBrk="1" latinLnBrk="0" hangingPunct="1">
                        <a:defRPr kumimoji="1" sz="1800" kern="1200">
                          <a:solidFill>
                            <a:schemeClr val="tx1"/>
                          </a:solidFill>
                          <a:latin typeface="Calibri Light"/>
                          <a:ea typeface="Yu Gothic UI"/>
                        </a:defRPr>
                      </a:lvl1pPr>
                      <a:lvl2pPr marL="457200" algn="l" defTabSz="914400" rtl="0" eaLnBrk="1" latinLnBrk="0" hangingPunct="1">
                        <a:defRPr kumimoji="1" sz="1800" kern="1200">
                          <a:solidFill>
                            <a:schemeClr val="tx1"/>
                          </a:solidFill>
                          <a:latin typeface="Calibri Light"/>
                          <a:ea typeface="Yu Gothic UI"/>
                        </a:defRPr>
                      </a:lvl2pPr>
                      <a:lvl3pPr marL="914400" algn="l" defTabSz="914400" rtl="0" eaLnBrk="1" latinLnBrk="0" hangingPunct="1">
                        <a:defRPr kumimoji="1" sz="1800" kern="1200">
                          <a:solidFill>
                            <a:schemeClr val="tx1"/>
                          </a:solidFill>
                          <a:latin typeface="Calibri Light"/>
                          <a:ea typeface="Yu Gothic UI"/>
                        </a:defRPr>
                      </a:lvl3pPr>
                      <a:lvl4pPr marL="1371600" algn="l" defTabSz="914400" rtl="0" eaLnBrk="1" latinLnBrk="0" hangingPunct="1">
                        <a:defRPr kumimoji="1" sz="1800" kern="1200">
                          <a:solidFill>
                            <a:schemeClr val="tx1"/>
                          </a:solidFill>
                          <a:latin typeface="Calibri Light"/>
                          <a:ea typeface="Yu Gothic UI"/>
                        </a:defRPr>
                      </a:lvl4pPr>
                      <a:lvl5pPr marL="1828800" algn="l" defTabSz="914400" rtl="0" eaLnBrk="1" latinLnBrk="0" hangingPunct="1">
                        <a:defRPr kumimoji="1" sz="1800" kern="1200">
                          <a:solidFill>
                            <a:schemeClr val="tx1"/>
                          </a:solidFill>
                          <a:latin typeface="Calibri Light"/>
                          <a:ea typeface="Yu Gothic UI"/>
                        </a:defRPr>
                      </a:lvl5pPr>
                      <a:lvl6pPr marL="2286000" algn="l" defTabSz="914400" rtl="0" eaLnBrk="1" latinLnBrk="0" hangingPunct="1">
                        <a:defRPr kumimoji="1" sz="1800" kern="1200">
                          <a:solidFill>
                            <a:schemeClr val="tx1"/>
                          </a:solidFill>
                          <a:latin typeface="Calibri Light"/>
                          <a:ea typeface="Yu Gothic UI"/>
                        </a:defRPr>
                      </a:lvl6pPr>
                      <a:lvl7pPr marL="2743200" algn="l" defTabSz="914400" rtl="0" eaLnBrk="1" latinLnBrk="0" hangingPunct="1">
                        <a:defRPr kumimoji="1" sz="1800" kern="1200">
                          <a:solidFill>
                            <a:schemeClr val="tx1"/>
                          </a:solidFill>
                          <a:latin typeface="Calibri Light"/>
                          <a:ea typeface="Yu Gothic UI"/>
                        </a:defRPr>
                      </a:lvl7pPr>
                      <a:lvl8pPr marL="3200400" algn="l" defTabSz="914400" rtl="0" eaLnBrk="1" latinLnBrk="0" hangingPunct="1">
                        <a:defRPr kumimoji="1" sz="1800" kern="1200">
                          <a:solidFill>
                            <a:schemeClr val="tx1"/>
                          </a:solidFill>
                          <a:latin typeface="Calibri Light"/>
                          <a:ea typeface="Yu Gothic UI"/>
                        </a:defRPr>
                      </a:lvl8pPr>
                      <a:lvl9pPr marL="3657600" algn="l" defTabSz="914400" rtl="0" eaLnBrk="1" latinLnBrk="0" hangingPunct="1">
                        <a:defRPr kumimoji="1" sz="1800" kern="1200">
                          <a:solidFill>
                            <a:schemeClr val="tx1"/>
                          </a:solidFill>
                          <a:latin typeface="Calibri Light"/>
                          <a:ea typeface="Yu Gothic UI"/>
                        </a:defRPr>
                      </a:lvl9pPr>
                    </a:lstStyle>
                    <a:p>
                      <a:pPr marL="0" marR="0" lvl="0" indent="0" algn="l" defTabSz="99056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mn-ea"/>
                          <a:ea typeface="+mn-ea"/>
                        </a:rPr>
                        <a:t>3</a:t>
                      </a:r>
                      <a:endParaRPr kumimoji="1" lang="ja-JP" altLang="en-US" sz="1200" dirty="0">
                        <a:solidFill>
                          <a:schemeClr val="tx1"/>
                        </a:solidFill>
                        <a:latin typeface="+mn-ea"/>
                        <a:ea typeface="+mn-ea"/>
                      </a:endParaRP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90564" rtl="0" eaLnBrk="1" latinLnBrk="0" hangingPunct="1">
                        <a:defRPr kumimoji="1" sz="1950" kern="1200">
                          <a:solidFill>
                            <a:schemeClr val="tx1"/>
                          </a:solidFill>
                          <a:latin typeface="Yu Gothic UI"/>
                          <a:ea typeface="Yu Gothic UI"/>
                        </a:defRPr>
                      </a:lvl1pPr>
                      <a:lvl2pPr marL="495283" algn="l" defTabSz="990564" rtl="0" eaLnBrk="1" latinLnBrk="0" hangingPunct="1">
                        <a:defRPr kumimoji="1" sz="1950" kern="1200">
                          <a:solidFill>
                            <a:schemeClr val="tx1"/>
                          </a:solidFill>
                          <a:latin typeface="Yu Gothic UI"/>
                          <a:ea typeface="Yu Gothic UI"/>
                        </a:defRPr>
                      </a:lvl2pPr>
                      <a:lvl3pPr marL="990564" algn="l" defTabSz="990564" rtl="0" eaLnBrk="1" latinLnBrk="0" hangingPunct="1">
                        <a:defRPr kumimoji="1" sz="1950" kern="1200">
                          <a:solidFill>
                            <a:schemeClr val="tx1"/>
                          </a:solidFill>
                          <a:latin typeface="Yu Gothic UI"/>
                          <a:ea typeface="Yu Gothic UI"/>
                        </a:defRPr>
                      </a:lvl3pPr>
                      <a:lvl4pPr marL="1485846" algn="l" defTabSz="990564" rtl="0" eaLnBrk="1" latinLnBrk="0" hangingPunct="1">
                        <a:defRPr kumimoji="1" sz="1950" kern="1200">
                          <a:solidFill>
                            <a:schemeClr val="tx1"/>
                          </a:solidFill>
                          <a:latin typeface="Yu Gothic UI"/>
                          <a:ea typeface="Yu Gothic UI"/>
                        </a:defRPr>
                      </a:lvl4pPr>
                      <a:lvl5pPr marL="1981127" algn="l" defTabSz="990564" rtl="0" eaLnBrk="1" latinLnBrk="0" hangingPunct="1">
                        <a:defRPr kumimoji="1" sz="1950" kern="1200">
                          <a:solidFill>
                            <a:schemeClr val="tx1"/>
                          </a:solidFill>
                          <a:latin typeface="Yu Gothic UI"/>
                          <a:ea typeface="Yu Gothic UI"/>
                        </a:defRPr>
                      </a:lvl5pPr>
                      <a:lvl6pPr marL="2476410" algn="l" defTabSz="990564" rtl="0" eaLnBrk="1" latinLnBrk="0" hangingPunct="1">
                        <a:defRPr kumimoji="1" sz="1950" kern="1200">
                          <a:solidFill>
                            <a:schemeClr val="tx1"/>
                          </a:solidFill>
                          <a:latin typeface="Yu Gothic UI"/>
                          <a:ea typeface="Yu Gothic UI"/>
                        </a:defRPr>
                      </a:lvl6pPr>
                      <a:lvl7pPr marL="2971692" algn="l" defTabSz="990564" rtl="0" eaLnBrk="1" latinLnBrk="0" hangingPunct="1">
                        <a:defRPr kumimoji="1" sz="1950" kern="1200">
                          <a:solidFill>
                            <a:schemeClr val="tx1"/>
                          </a:solidFill>
                          <a:latin typeface="Yu Gothic UI"/>
                          <a:ea typeface="Yu Gothic UI"/>
                        </a:defRPr>
                      </a:lvl7pPr>
                      <a:lvl8pPr marL="3466973" algn="l" defTabSz="990564" rtl="0" eaLnBrk="1" latinLnBrk="0" hangingPunct="1">
                        <a:defRPr kumimoji="1" sz="1950" kern="1200">
                          <a:solidFill>
                            <a:schemeClr val="tx1"/>
                          </a:solidFill>
                          <a:latin typeface="Yu Gothic UI"/>
                          <a:ea typeface="Yu Gothic UI"/>
                        </a:defRPr>
                      </a:lvl8pPr>
                      <a:lvl9pPr marL="3962255" algn="l" defTabSz="990564" rtl="0" eaLnBrk="1" latinLnBrk="0" hangingPunct="1">
                        <a:defRPr kumimoji="1" sz="1950" kern="1200">
                          <a:solidFill>
                            <a:schemeClr val="tx1"/>
                          </a:solidFill>
                          <a:latin typeface="Yu Gothic UI"/>
                          <a:ea typeface="Yu Gothic UI"/>
                        </a:defRPr>
                      </a:lvl9p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 altLang="ja-JP" sz="1200" b="0" i="0" u="none" strike="noStrike" kern="1200" cap="none" spc="0" normalizeH="0" baseline="0" noProof="0" dirty="0">
                          <a:ln>
                            <a:noFill/>
                          </a:ln>
                          <a:solidFill>
                            <a:schemeClr val="tx1"/>
                          </a:solidFill>
                          <a:effectLst/>
                          <a:uLnTx/>
                          <a:uFillTx/>
                          <a:latin typeface="+mn-ea"/>
                          <a:ea typeface="+mn-ea"/>
                          <a:cs typeface="Arial" charset="0"/>
                        </a:rPr>
                        <a:t>verifier</a:t>
                      </a:r>
                      <a:r>
                        <a:rPr kumimoji="1" lang="ja-JP" altLang="en-US" sz="1200" b="0" i="0" u="none" strike="noStrike" kern="1200" cap="none" spc="0" normalizeH="0" baseline="0" noProof="0">
                          <a:ln>
                            <a:noFill/>
                          </a:ln>
                          <a:solidFill>
                            <a:schemeClr val="tx1"/>
                          </a:solidFill>
                          <a:effectLst/>
                          <a:uLnTx/>
                          <a:uFillTx/>
                          <a:latin typeface="+mn-ea"/>
                          <a:ea typeface="+mn-ea"/>
                          <a:cs typeface="Arial" charset="0"/>
                        </a:rPr>
                        <a:t>が検証できたと妥当に判断するとうことがどういうことか。その証明の担保を技術的にどのように行うか</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just">
                        <a:lnSpc>
                          <a:spcPct val="100000"/>
                        </a:lnSpc>
                        <a:spcBef>
                          <a:spcPts val="0"/>
                        </a:spcBef>
                        <a:spcAft>
                          <a:spcPts val="0"/>
                        </a:spcAft>
                        <a:buNone/>
                      </a:pPr>
                      <a:r>
                        <a:rPr lang="ja-JP" altLang="en-US" sz="1200" b="0" i="0" u="none" strike="noStrike" kern="1200" cap="none" spc="0" normalizeH="0" baseline="0" noProof="0" dirty="0">
                          <a:ln>
                            <a:noFill/>
                          </a:ln>
                          <a:solidFill>
                            <a:srgbClr val="000000"/>
                          </a:solidFill>
                          <a:effectLst/>
                          <a:uLnTx/>
                          <a:uFillTx/>
                        </a:rPr>
                        <a:t>本ユースケースにおいて</a:t>
                      </a:r>
                      <a:r>
                        <a:rPr lang="en-US" altLang="ja-JP" sz="1200" b="0" i="0" u="none" strike="noStrike" kern="1200" cap="none" spc="0" normalizeH="0" baseline="0" noProof="0" dirty="0">
                          <a:ln>
                            <a:noFill/>
                          </a:ln>
                          <a:solidFill>
                            <a:srgbClr val="000000"/>
                          </a:solidFill>
                          <a:effectLst/>
                          <a:uLnTx/>
                          <a:uFillTx/>
                        </a:rPr>
                        <a:t>VC</a:t>
                      </a:r>
                      <a:r>
                        <a:rPr lang="ja-JP" altLang="en-US" sz="1200" b="0" i="0" u="none" strike="noStrike" kern="1200" cap="none" spc="0" normalizeH="0" baseline="0" noProof="0" dirty="0">
                          <a:ln>
                            <a:noFill/>
                          </a:ln>
                          <a:solidFill>
                            <a:srgbClr val="000000"/>
                          </a:solidFill>
                          <a:effectLst/>
                          <a:uLnTx/>
                          <a:uFillTx/>
                        </a:rPr>
                        <a:t>検証に必要不可欠な要素は、証明内容が改ざんされていないことを担保する</a:t>
                      </a:r>
                      <a:r>
                        <a:rPr lang="ja-JP" sz="1200" b="0" i="0" u="none" strike="noStrike" kern="1200" cap="none" spc="0" normalizeH="0" baseline="0" noProof="0" dirty="0">
                          <a:ln>
                            <a:noFill/>
                          </a:ln>
                          <a:solidFill>
                            <a:srgbClr val="000000"/>
                          </a:solidFill>
                          <a:effectLst/>
                          <a:uLnTx/>
                          <a:uFillTx/>
                        </a:rPr>
                        <a:t>完全性、証明の発行元が正しいことを担保する真正性、現在その証明は有効かどうかを担保する有効性、この3つと定義する。</a:t>
                      </a:r>
                    </a:p>
                    <a:p>
                      <a:pPr lvl="0" algn="just">
                        <a:lnSpc>
                          <a:spcPct val="100000"/>
                        </a:lnSpc>
                        <a:spcBef>
                          <a:spcPts val="0"/>
                        </a:spcBef>
                        <a:spcAft>
                          <a:spcPts val="0"/>
                        </a:spcAft>
                        <a:buNone/>
                      </a:pPr>
                      <a:r>
                        <a:rPr lang="ja-JP" sz="1200" b="0" i="0" u="none" strike="noStrike" kern="1200" cap="none" spc="0" normalizeH="0" baseline="0" noProof="0" dirty="0">
                          <a:ln>
                            <a:noFill/>
                          </a:ln>
                          <a:solidFill>
                            <a:srgbClr val="000000"/>
                          </a:solidFill>
                          <a:effectLst/>
                          <a:uLnTx/>
                          <a:uFillTx/>
                        </a:rPr>
                        <a:t>これらの</a:t>
                      </a:r>
                      <a:r>
                        <a:rPr lang="ja-JP" sz="1200" b="0" i="0" u="none" strike="noStrike" kern="1200" cap="none" spc="0" normalizeH="0" baseline="0" noProof="0">
                          <a:ln>
                            <a:noFill/>
                          </a:ln>
                          <a:solidFill>
                            <a:srgbClr val="000000"/>
                          </a:solidFill>
                          <a:effectLst/>
                          <a:uLnTx/>
                          <a:uFillTx/>
                        </a:rPr>
                        <a:t>要素を</a:t>
                      </a:r>
                      <a:r>
                        <a:rPr lang="en-US" altLang="ja-JP" sz="1200" b="0" i="0" u="none" strike="noStrike" kern="1200" cap="none" spc="0" normalizeH="0" baseline="0" noProof="0" dirty="0">
                          <a:ln>
                            <a:noFill/>
                          </a:ln>
                          <a:solidFill>
                            <a:srgbClr val="000000"/>
                          </a:solidFill>
                          <a:effectLst/>
                          <a:uLnTx/>
                          <a:uFillTx/>
                        </a:rPr>
                        <a:t>W3C Verifiable Credential</a:t>
                      </a:r>
                      <a:r>
                        <a:rPr lang="ja-JP" sz="1200" b="0" i="0" u="none" strike="noStrike" kern="1200" cap="none" spc="0" normalizeH="0" baseline="0" noProof="0">
                          <a:ln>
                            <a:noFill/>
                          </a:ln>
                          <a:solidFill>
                            <a:srgbClr val="000000"/>
                          </a:solidFill>
                          <a:effectLst/>
                          <a:uLnTx/>
                          <a:uFillTx/>
                        </a:rPr>
                        <a:t>を</a:t>
                      </a:r>
                      <a:r>
                        <a:rPr lang="ja-JP" sz="1200" b="0" i="0" u="none" strike="noStrike" kern="1200" cap="none" spc="0" normalizeH="0" baseline="0" noProof="0" dirty="0">
                          <a:ln>
                            <a:noFill/>
                          </a:ln>
                          <a:solidFill>
                            <a:srgbClr val="000000"/>
                          </a:solidFill>
                          <a:effectLst/>
                          <a:uLnTx/>
                          <a:uFillTx/>
                        </a:rPr>
                        <a:t>活用しVerifierが検証できたと妥当に判断する仕組みを検討する。</a:t>
                      </a:r>
                    </a:p>
                  </a:txBody>
                  <a:tcP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6648284"/>
                  </a:ext>
                </a:extLst>
              </a:tr>
            </a:tbl>
          </a:graphicData>
        </a:graphic>
      </p:graphicFrame>
      <p:sp>
        <p:nvSpPr>
          <p:cNvPr id="9" name="タイトル 6">
            <a:extLst>
              <a:ext uri="{FF2B5EF4-FFF2-40B4-BE49-F238E27FC236}">
                <a16:creationId xmlns:a16="http://schemas.microsoft.com/office/drawing/2014/main" id="{46684C2A-02B8-794A-A251-5259501B0B94}"/>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a:t>2.</a:t>
            </a:r>
            <a:r>
              <a:rPr lang="ja-JP" altLang="en-US"/>
              <a:t>　要件に関わる論点と判断</a:t>
            </a:r>
          </a:p>
        </p:txBody>
      </p:sp>
    </p:spTree>
    <p:extLst>
      <p:ext uri="{BB962C8B-B14F-4D97-AF65-F5344CB8AC3E}">
        <p14:creationId xmlns:p14="http://schemas.microsoft.com/office/powerpoint/2010/main" val="19358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8258C29-8703-551A-AE10-A9352148D162}"/>
              </a:ext>
            </a:extLst>
          </p:cNvPr>
          <p:cNvSpPr>
            <a:spLocks noGrp="1"/>
          </p:cNvSpPr>
          <p:nvPr>
            <p:ph type="sldNum" sz="quarter" idx="13"/>
          </p:nvPr>
        </p:nvSpPr>
        <p:spPr/>
        <p:txBody>
          <a:bodyPr/>
          <a:lstStyle/>
          <a:p>
            <a:fld id="{A3EB1B23-9AF8-425B-BAD7-B9FA00F18833}" type="slidenum">
              <a:rPr lang="ja-JP" altLang="en-US" smtClean="0"/>
              <a:pPr/>
              <a:t>4</a:t>
            </a:fld>
            <a:endParaRPr lang="ja-JP" altLang="en-US"/>
          </a:p>
        </p:txBody>
      </p:sp>
      <p:sp>
        <p:nvSpPr>
          <p:cNvPr id="7" name="タイトル 6">
            <a:extLst>
              <a:ext uri="{FF2B5EF4-FFF2-40B4-BE49-F238E27FC236}">
                <a16:creationId xmlns:a16="http://schemas.microsoft.com/office/drawing/2014/main" id="{C70C735B-1683-91DB-72C2-E06D3744FF97}"/>
              </a:ext>
            </a:extLst>
          </p:cNvPr>
          <p:cNvSpPr>
            <a:spLocks noGrp="1"/>
          </p:cNvSpPr>
          <p:nvPr>
            <p:ph type="title"/>
          </p:nvPr>
        </p:nvSpPr>
        <p:spPr/>
        <p:txBody>
          <a:bodyPr vert="horz"/>
          <a:lstStyle/>
          <a:p>
            <a:r>
              <a:rPr lang="en-US" altLang="ja-JP" dirty="0"/>
              <a:t>3.</a:t>
            </a:r>
            <a:r>
              <a:rPr kumimoji="1" lang="ja-JP" altLang="en-US"/>
              <a:t>　</a:t>
            </a:r>
            <a:r>
              <a:rPr kumimoji="1" lang="ja-JP" altLang="en-US" dirty="0"/>
              <a:t>登場主体・要求事項整理</a:t>
            </a:r>
          </a:p>
        </p:txBody>
      </p:sp>
      <p:graphicFrame>
        <p:nvGraphicFramePr>
          <p:cNvPr id="8" name="表 4">
            <a:extLst>
              <a:ext uri="{FF2B5EF4-FFF2-40B4-BE49-F238E27FC236}">
                <a16:creationId xmlns:a16="http://schemas.microsoft.com/office/drawing/2014/main" id="{9417C31B-EB7E-1714-3893-5DD82738FE25}"/>
              </a:ext>
            </a:extLst>
          </p:cNvPr>
          <p:cNvGraphicFramePr>
            <a:graphicFrameLocks noGrp="1"/>
          </p:cNvGraphicFramePr>
          <p:nvPr>
            <p:extLst>
              <p:ext uri="{D42A27DB-BD31-4B8C-83A1-F6EECF244321}">
                <p14:modId xmlns:p14="http://schemas.microsoft.com/office/powerpoint/2010/main" val="1957172371"/>
              </p:ext>
            </p:extLst>
          </p:nvPr>
        </p:nvGraphicFramePr>
        <p:xfrm>
          <a:off x="415925" y="1016000"/>
          <a:ext cx="9073075" cy="3230880"/>
        </p:xfrm>
        <a:graphic>
          <a:graphicData uri="http://schemas.openxmlformats.org/drawingml/2006/table">
            <a:tbl>
              <a:tblPr firstRow="1" bandRow="1">
                <a:tableStyleId>{073A0DAA-6AF3-43AB-8588-CEC1D06C72B9}</a:tableStyleId>
              </a:tblPr>
              <a:tblGrid>
                <a:gridCol w="1288989">
                  <a:extLst>
                    <a:ext uri="{9D8B030D-6E8A-4147-A177-3AD203B41FA5}">
                      <a16:colId xmlns:a16="http://schemas.microsoft.com/office/drawing/2014/main" val="3850919046"/>
                    </a:ext>
                  </a:extLst>
                </a:gridCol>
                <a:gridCol w="3892043">
                  <a:extLst>
                    <a:ext uri="{9D8B030D-6E8A-4147-A177-3AD203B41FA5}">
                      <a16:colId xmlns:a16="http://schemas.microsoft.com/office/drawing/2014/main" val="2890359634"/>
                    </a:ext>
                  </a:extLst>
                </a:gridCol>
                <a:gridCol w="3892043">
                  <a:extLst>
                    <a:ext uri="{9D8B030D-6E8A-4147-A177-3AD203B41FA5}">
                      <a16:colId xmlns:a16="http://schemas.microsoft.com/office/drawing/2014/main" val="2009393701"/>
                    </a:ext>
                  </a:extLst>
                </a:gridCol>
              </a:tblGrid>
              <a:tr h="139421">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prstClr val="white"/>
                          </a:solidFill>
                          <a:effectLst/>
                          <a:uLnTx/>
                          <a:uFillTx/>
                          <a:latin typeface="+mn-lt"/>
                          <a:ea typeface="+mn-ea"/>
                          <a:cs typeface="Arial" charset="0"/>
                        </a:rPr>
                        <a:t>主体</a:t>
                      </a:r>
                    </a:p>
                  </a:txBody>
                  <a:tcP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dirty="0">
                          <a:ln>
                            <a:noFill/>
                          </a:ln>
                          <a:solidFill>
                            <a:prstClr val="white"/>
                          </a:solidFill>
                          <a:effectLst/>
                          <a:uLnTx/>
                          <a:uFillTx/>
                          <a:latin typeface="+mn-lt"/>
                          <a:ea typeface="+mn-ea"/>
                          <a:cs typeface="Arial" charset="0"/>
                        </a:rPr>
                        <a:t>実証事業での役割</a:t>
                      </a:r>
                    </a:p>
                  </a:txBody>
                  <a:tcPr>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400" b="0" i="0" u="none" strike="noStrike" kern="1200" cap="none" spc="0" normalizeH="0" baseline="0" noProof="0">
                          <a:ln>
                            <a:noFill/>
                          </a:ln>
                          <a:solidFill>
                            <a:prstClr val="white"/>
                          </a:solidFill>
                          <a:effectLst/>
                          <a:uLnTx/>
                          <a:uFillTx/>
                          <a:latin typeface="+mn-lt"/>
                          <a:ea typeface="+mn-ea"/>
                          <a:cs typeface="Arial" charset="0"/>
                        </a:rPr>
                        <a:t>実証事業において設定した要求事項</a:t>
                      </a:r>
                    </a:p>
                  </a:txBody>
                  <a:tcPr>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555044689"/>
                  </a:ext>
                </a:extLst>
              </a:tr>
              <a:tr h="442425">
                <a:tc>
                  <a:txBody>
                    <a:bodyPr/>
                    <a:lstStyle/>
                    <a:p>
                      <a:pPr marL="0" lvl="0" indent="0" algn="ctr" defTabSz="990564">
                        <a:lnSpc>
                          <a:spcPct val="100000"/>
                        </a:lnSpc>
                        <a:spcBef>
                          <a:spcPts val="0"/>
                        </a:spcBef>
                        <a:spcAft>
                          <a:spcPts val="0"/>
                        </a:spcAft>
                        <a:buNone/>
                        <a:tabLst/>
                        <a:defRPr/>
                      </a:pPr>
                      <a:r>
                        <a:rPr lang="en" altLang="ja-JP" sz="1200" b="0" i="0" u="none" strike="noStrike" kern="1200" cap="none" spc="0" normalizeH="0" baseline="0" noProof="0" dirty="0">
                          <a:ln>
                            <a:noFill/>
                          </a:ln>
                          <a:solidFill>
                            <a:schemeClr val="tx1"/>
                          </a:solidFill>
                          <a:effectLst/>
                          <a:uLnTx/>
                          <a:uFillTx/>
                          <a:latin typeface="+mn-lt"/>
                          <a:ea typeface="+mn-ea"/>
                          <a:cs typeface="Arial"/>
                        </a:rPr>
                        <a:t>第三者機関</a:t>
                      </a:r>
                    </a:p>
                    <a:p>
                      <a:pPr marL="0" lvl="0" indent="0" algn="ctr">
                        <a:lnSpc>
                          <a:spcPct val="100000"/>
                        </a:lnSpc>
                        <a:spcBef>
                          <a:spcPts val="0"/>
                        </a:spcBef>
                        <a:spcAft>
                          <a:spcPts val="0"/>
                        </a:spcAft>
                        <a:buNone/>
                      </a:pPr>
                      <a:r>
                        <a:rPr lang="en" altLang="ja-JP" sz="1200" b="0" i="0" u="none" strike="noStrike" kern="1200" cap="none" spc="0" normalizeH="0" baseline="0" noProof="0" dirty="0">
                          <a:ln>
                            <a:noFill/>
                          </a:ln>
                          <a:solidFill>
                            <a:schemeClr val="tx1"/>
                          </a:solidFill>
                          <a:effectLst/>
                          <a:uLnTx/>
                          <a:uFillTx/>
                          <a:latin typeface="+mn-lt"/>
                          <a:ea typeface="+mn-ea"/>
                          <a:cs typeface="Arial"/>
                        </a:rPr>
                        <a:t>(</a:t>
                      </a:r>
                      <a:r>
                        <a:rPr lang="en" altLang="ja-JP" sz="1200" b="0" i="0" u="none" strike="noStrike" kern="1200" cap="none" spc="0" normalizeH="0" baseline="0" noProof="0" dirty="0" err="1">
                          <a:ln>
                            <a:noFill/>
                          </a:ln>
                          <a:solidFill>
                            <a:schemeClr val="tx1"/>
                          </a:solidFill>
                          <a:effectLst/>
                          <a:uLnTx/>
                          <a:uFillTx/>
                          <a:latin typeface="+mn-lt"/>
                          <a:ea typeface="+mn-ea"/>
                          <a:cs typeface="Arial"/>
                        </a:rPr>
                        <a:t>本コンソーシアム</a:t>
                      </a:r>
                      <a:r>
                        <a:rPr lang="en" altLang="ja-JP" sz="1200" b="0" i="0" u="none" strike="noStrike" kern="1200" cap="none" spc="0" normalizeH="0" baseline="0" noProof="0" dirty="0">
                          <a:ln>
                            <a:noFill/>
                          </a:ln>
                          <a:solidFill>
                            <a:schemeClr val="tx1"/>
                          </a:solidFill>
                          <a:effectLst/>
                          <a:uLnTx/>
                          <a:uFillTx/>
                          <a:latin typeface="+mn-lt"/>
                          <a:ea typeface="+mn-ea"/>
                          <a:cs typeface="Arial"/>
                        </a:rPr>
                        <a:t>)</a:t>
                      </a:r>
                    </a:p>
                  </a:txBody>
                  <a:tcPr anchor="ctr">
                    <a:lnL w="12700">
                      <a:solidFill>
                        <a:schemeClr val="bg1">
                          <a:lumMod val="75000"/>
                        </a:schemeClr>
                      </a:solidFill>
                    </a:lnL>
                    <a:lnR w="12700">
                      <a:solidFill>
                        <a:schemeClr val="bg1">
                          <a:lumMod val="75000"/>
                        </a:schemeClr>
                      </a:solidFill>
                    </a:lnR>
                    <a:lnT w="12700">
                      <a:solidFill>
                        <a:schemeClr val="bg1">
                          <a:lumMod val="75000"/>
                        </a:schemeClr>
                      </a:solidFill>
                    </a:lnT>
                    <a:lnB w="12700">
                      <a:solidFill>
                        <a:schemeClr val="bg1">
                          <a:lumMod val="75000"/>
                        </a:schemeClr>
                      </a:solidFill>
                    </a:lnB>
                    <a:solidFill>
                      <a:schemeClr val="bg1"/>
                    </a:solidFill>
                  </a:tcPr>
                </a:tc>
                <a:tc>
                  <a:txBody>
                    <a:bodyPr/>
                    <a:lstStyle/>
                    <a:p>
                      <a:pPr marL="171450" lvl="0" indent="-171450" algn="l" defTabSz="990564">
                        <a:lnSpc>
                          <a:spcPct val="100000"/>
                        </a:lnSpc>
                        <a:spcBef>
                          <a:spcPts val="0"/>
                        </a:spcBef>
                        <a:spcAft>
                          <a:spcPts val="0"/>
                        </a:spcAft>
                        <a:buFont typeface="Arial"/>
                        <a:buChar char="•"/>
                        <a:tabLst/>
                        <a:defRPr/>
                      </a:pPr>
                      <a:r>
                        <a:rPr lang="ja-JP" sz="1200" b="0" i="0" u="none" strike="noStrike" kern="1200" cap="none" spc="0" normalizeH="0" baseline="0" noProof="0" dirty="0">
                          <a:ln>
                            <a:noFill/>
                          </a:ln>
                          <a:solidFill>
                            <a:schemeClr val="tx1"/>
                          </a:solidFill>
                          <a:effectLst/>
                          <a:uLnTx/>
                          <a:uFillTx/>
                        </a:rPr>
                        <a:t>ステークホルダー(Holder、Issuer、Verifier)に対する運用ルールの整備とプロトタイプシステム</a:t>
                      </a:r>
                      <a:r>
                        <a:rPr lang="ja-JP" altLang="en-US" sz="1200" b="0" i="0" u="none" strike="noStrike" kern="1200" cap="none" spc="0" normalizeH="0" baseline="0" noProof="0" dirty="0">
                          <a:ln>
                            <a:noFill/>
                          </a:ln>
                          <a:solidFill>
                            <a:schemeClr val="tx1"/>
                          </a:solidFill>
                          <a:effectLst/>
                          <a:uLnTx/>
                          <a:uFillTx/>
                        </a:rPr>
                        <a:t>を</a:t>
                      </a:r>
                      <a:r>
                        <a:rPr lang="ja-JP" sz="1200" b="0" i="0" u="none" strike="noStrike" kern="1200" cap="none" spc="0" normalizeH="0" baseline="0" noProof="0" dirty="0">
                          <a:ln>
                            <a:noFill/>
                          </a:ln>
                          <a:solidFill>
                            <a:schemeClr val="tx1"/>
                          </a:solidFill>
                          <a:effectLst/>
                          <a:uLnTx/>
                          <a:uFillTx/>
                        </a:rPr>
                        <a:t>提供</a:t>
                      </a:r>
                      <a:r>
                        <a:rPr lang="ja-JP" altLang="en-US" sz="1200" b="0" i="0" u="none" strike="noStrike" kern="1200" cap="none" spc="0" normalizeH="0" baseline="0" noProof="0" dirty="0">
                          <a:ln>
                            <a:noFill/>
                          </a:ln>
                          <a:solidFill>
                            <a:schemeClr val="tx1"/>
                          </a:solidFill>
                          <a:effectLst/>
                          <a:uLnTx/>
                          <a:uFillTx/>
                        </a:rPr>
                        <a:t>する。</a:t>
                      </a:r>
                      <a:endParaRPr kumimoji="1" lang="ja-JP" sz="1200" b="0" i="0" u="none" strike="noStrike" kern="1200" cap="none" spc="0" normalizeH="0" baseline="0" noProof="0" dirty="0">
                        <a:ln>
                          <a:noFill/>
                        </a:ln>
                        <a:solidFill>
                          <a:schemeClr val="tx1"/>
                        </a:solidFill>
                        <a:effectLst/>
                        <a:uLnTx/>
                        <a:uFillTx/>
                      </a:endParaRPr>
                    </a:p>
                  </a:txBody>
                  <a:tcPr>
                    <a:lnL w="12700">
                      <a:solidFill>
                        <a:schemeClr val="bg1">
                          <a:lumMod val="75000"/>
                        </a:schemeClr>
                      </a:solidFill>
                    </a:lnL>
                    <a:lnR w="12700">
                      <a:solidFill>
                        <a:schemeClr val="bg1">
                          <a:lumMod val="75000"/>
                        </a:schemeClr>
                      </a:solidFill>
                    </a:lnR>
                    <a:lnT w="12700">
                      <a:solidFill>
                        <a:schemeClr val="bg1">
                          <a:lumMod val="75000"/>
                        </a:schemeClr>
                      </a:solidFill>
                    </a:lnT>
                    <a:lnB w="12700">
                      <a:solidFill>
                        <a:schemeClr val="bg1">
                          <a:lumMod val="75000"/>
                        </a:schemeClr>
                      </a:solidFill>
                    </a:lnB>
                    <a:solidFill>
                      <a:schemeClr val="bg1"/>
                    </a:solidFill>
                  </a:tcPr>
                </a:tc>
                <a:tc>
                  <a:txBody>
                    <a:bodyPr/>
                    <a:lstStyle/>
                    <a:p>
                      <a:pPr marL="171450" lvl="0" indent="-171450" algn="l" defTabSz="990564">
                        <a:lnSpc>
                          <a:spcPct val="100000"/>
                        </a:lnSpc>
                        <a:spcBef>
                          <a:spcPts val="0"/>
                        </a:spcBef>
                        <a:spcAft>
                          <a:spcPts val="0"/>
                        </a:spcAft>
                        <a:buFont typeface="Arial"/>
                        <a:buChar char="•"/>
                        <a:tabLst/>
                        <a:defRPr/>
                      </a:pPr>
                      <a:r>
                        <a:rPr lang="en-US" altLang="ja-JP" sz="1200" b="0" i="0" u="none" strike="noStrike" kern="1200" cap="none" spc="0" normalizeH="0" baseline="0" noProof="0" dirty="0">
                          <a:ln>
                            <a:noFill/>
                          </a:ln>
                          <a:solidFill>
                            <a:schemeClr val="tx1"/>
                          </a:solidFill>
                          <a:effectLst/>
                          <a:uLnTx/>
                          <a:uFillTx/>
                        </a:rPr>
                        <a:t>4</a:t>
                      </a:r>
                      <a:r>
                        <a:rPr lang="ja-JP" altLang="en-US" sz="1200" b="0" i="0" u="none" strike="noStrike" kern="1200" cap="none" spc="0" normalizeH="0" baseline="0" noProof="0" dirty="0">
                          <a:ln>
                            <a:noFill/>
                          </a:ln>
                          <a:solidFill>
                            <a:schemeClr val="tx1"/>
                          </a:solidFill>
                          <a:effectLst/>
                          <a:uLnTx/>
                          <a:uFillTx/>
                        </a:rPr>
                        <a:t>に記載するシステムを提供すること。</a:t>
                      </a:r>
                      <a:endParaRPr kumimoji="1" lang="ja-JP" sz="1200" b="0" i="0" u="none" strike="noStrike" kern="1200" cap="none" spc="0" normalizeH="0" baseline="0" noProof="0" dirty="0">
                        <a:ln>
                          <a:noFill/>
                        </a:ln>
                        <a:solidFill>
                          <a:schemeClr val="tx1"/>
                        </a:solidFill>
                        <a:effectLst/>
                        <a:uLnTx/>
                        <a:uFillTx/>
                      </a:endParaRPr>
                    </a:p>
                  </a:txBody>
                  <a:tcPr>
                    <a:lnL w="12700">
                      <a:solidFill>
                        <a:schemeClr val="bg1">
                          <a:lumMod val="75000"/>
                        </a:schemeClr>
                      </a:solidFill>
                    </a:lnL>
                    <a:lnR w="12700">
                      <a:solidFill>
                        <a:schemeClr val="bg1">
                          <a:lumMod val="75000"/>
                        </a:schemeClr>
                      </a:solidFill>
                    </a:lnR>
                    <a:lnT w="12700">
                      <a:solidFill>
                        <a:schemeClr val="bg1">
                          <a:lumMod val="75000"/>
                        </a:schemeClr>
                      </a:solidFill>
                    </a:lnT>
                    <a:lnB w="12700">
                      <a:solidFill>
                        <a:schemeClr val="bg1">
                          <a:lumMod val="75000"/>
                        </a:schemeClr>
                      </a:solidFill>
                    </a:lnB>
                    <a:solidFill>
                      <a:schemeClr val="bg1"/>
                    </a:solidFill>
                  </a:tcPr>
                </a:tc>
                <a:extLst>
                  <a:ext uri="{0D108BD9-81ED-4DB2-BD59-A6C34878D82A}">
                    <a16:rowId xmlns:a16="http://schemas.microsoft.com/office/drawing/2014/main" val="488584403"/>
                  </a:ext>
                </a:extLst>
              </a:tr>
              <a:tr h="442426">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Arial"/>
                        </a:rPr>
                        <a:t>外国人材</a:t>
                      </a:r>
                      <a:r>
                        <a:rPr kumimoji="1" lang="en-US" altLang="ja-JP" sz="1200" b="0" i="0" u="none" strike="noStrike" kern="1200" cap="none" spc="0" normalizeH="0" baseline="0" noProof="0" dirty="0">
                          <a:ln>
                            <a:noFill/>
                          </a:ln>
                          <a:solidFill>
                            <a:schemeClr val="tx1"/>
                          </a:solidFill>
                          <a:effectLst/>
                          <a:uLnTx/>
                          <a:uFillTx/>
                          <a:latin typeface="+mn-lt"/>
                          <a:ea typeface="+mn-ea"/>
                          <a:cs typeface="Arial"/>
                        </a:rPr>
                        <a:t>(</a:t>
                      </a:r>
                      <a:r>
                        <a:rPr kumimoji="1" lang="en" altLang="ja-JP" sz="1200" b="0" i="0" u="none" strike="noStrike" kern="1200" cap="none" spc="0" normalizeH="0" baseline="0" noProof="0" dirty="0">
                          <a:ln>
                            <a:noFill/>
                          </a:ln>
                          <a:solidFill>
                            <a:schemeClr val="tx1"/>
                          </a:solidFill>
                          <a:effectLst/>
                          <a:uLnTx/>
                          <a:uFillTx/>
                          <a:latin typeface="+mn-lt"/>
                          <a:ea typeface="+mn-ea"/>
                          <a:cs typeface="Arial"/>
                        </a:rPr>
                        <a:t>Holder)</a:t>
                      </a:r>
                      <a:endParaRPr kumimoji="1" lang="ja-JP" altLang="en-US" sz="1200" b="0" i="0" u="none" strike="noStrike" kern="1200" cap="none" spc="0" normalizeH="0" baseline="0" noProof="0" dirty="0">
                        <a:ln>
                          <a:noFill/>
                        </a:ln>
                        <a:solidFill>
                          <a:schemeClr val="tx1"/>
                        </a:solidFill>
                        <a:effectLst/>
                        <a:uLnTx/>
                        <a:uFillTx/>
                        <a:latin typeface="+mn-lt"/>
                        <a:ea typeface="+mn-ea"/>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ja-JP" sz="1200" b="0" i="0" u="none" strike="noStrike" kern="1200" cap="none" spc="0" normalizeH="0" baseline="0" noProof="0" dirty="0">
                          <a:ln>
                            <a:noFill/>
                          </a:ln>
                          <a:solidFill>
                            <a:schemeClr val="tx1"/>
                          </a:solidFill>
                          <a:effectLst/>
                          <a:uLnTx/>
                          <a:uFillTx/>
                        </a:rPr>
                        <a:t>自身が保有する証明書を受入企業及び仲介業者に能力を証明する。</a:t>
                      </a:r>
                      <a:endParaRPr kumimoji="1" lang="ja-JP" sz="1200" b="0" i="0" u="none" strike="noStrike" kern="1200" cap="none" spc="0" normalizeH="0" baseline="0" noProof="0" dirty="0">
                        <a:ln>
                          <a:noFill/>
                        </a:ln>
                        <a:solidFill>
                          <a:schemeClr val="tx1"/>
                        </a:solidFill>
                        <a:effectLst/>
                        <a:uLnTx/>
                        <a:uFillTx/>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rtl="0">
                        <a:lnSpc>
                          <a:spcPct val="100000"/>
                        </a:lnSpc>
                        <a:spcBef>
                          <a:spcPts val="0"/>
                        </a:spcBef>
                        <a:spcAft>
                          <a:spcPts val="0"/>
                        </a:spcAft>
                        <a:buClrTx/>
                        <a:buSzPct val="100000"/>
                        <a:buFont typeface="Arial" panose="020B0604020202020204" pitchFamily="34" charset="0"/>
                        <a:buChar char="•"/>
                      </a:pPr>
                      <a:r>
                        <a:rPr lang="ja-JP" altLang="en-US" sz="1200" b="0" i="0" u="none" strike="noStrike" kern="1200" cap="none" spc="0" normalizeH="0" baseline="0" noProof="0">
                          <a:ln>
                            <a:noFill/>
                          </a:ln>
                          <a:solidFill>
                            <a:schemeClr val="tx1"/>
                          </a:solidFill>
                          <a:effectLst/>
                          <a:uLnTx/>
                          <a:uFillTx/>
                        </a:rPr>
                        <a:t>自身</a:t>
                      </a:r>
                      <a:r>
                        <a:rPr lang="ja-JP" sz="1200" b="0" i="0" u="none" strike="noStrike" kern="1200" cap="none" spc="0" normalizeH="0" baseline="0" noProof="0">
                          <a:ln>
                            <a:noFill/>
                          </a:ln>
                          <a:solidFill>
                            <a:schemeClr val="tx1"/>
                          </a:solidFill>
                          <a:effectLst/>
                          <a:uLnTx/>
                          <a:uFillTx/>
                        </a:rPr>
                        <a:t>が保有する証明書をプロトタイプシステムを介して検証者に開示できること。</a:t>
                      </a:r>
                      <a:endParaRPr kumimoji="1" lang="ja-JP" sz="1200" b="0" i="0" u="none" strike="noStrike" kern="1200" cap="none" spc="0" normalizeH="0" baseline="0" noProof="0">
                        <a:ln>
                          <a:noFill/>
                        </a:ln>
                        <a:solidFill>
                          <a:schemeClr val="tx1"/>
                        </a:solidFill>
                        <a:effectLst/>
                        <a:uLnTx/>
                        <a:uFillTx/>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91173196"/>
                  </a:ext>
                </a:extLst>
              </a:tr>
              <a:tr h="442426">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200" b="0" i="0" u="none" strike="noStrike" kern="1200" cap="none" spc="0" normalizeH="0" baseline="0" noProof="0">
                          <a:ln>
                            <a:noFill/>
                          </a:ln>
                          <a:solidFill>
                            <a:schemeClr val="tx1"/>
                          </a:solidFill>
                          <a:effectLst/>
                          <a:uLnTx/>
                          <a:uFillTx/>
                          <a:latin typeface="+mn-lt"/>
                          <a:ea typeface="+mn-ea"/>
                          <a:cs typeface="Arial"/>
                        </a:rPr>
                        <a:t>育成機関</a:t>
                      </a:r>
                      <a:r>
                        <a:rPr kumimoji="1" lang="en-US" altLang="ja-JP" sz="1200" b="0" i="0" u="none" strike="noStrike" kern="1200" cap="none" spc="0" normalizeH="0" baseline="0" noProof="0" dirty="0">
                          <a:ln>
                            <a:noFill/>
                          </a:ln>
                          <a:solidFill>
                            <a:schemeClr val="tx1"/>
                          </a:solidFill>
                          <a:effectLst/>
                          <a:uLnTx/>
                          <a:uFillTx/>
                          <a:latin typeface="+mn-lt"/>
                          <a:ea typeface="+mn-ea"/>
                          <a:cs typeface="Arial"/>
                        </a:rPr>
                        <a:t>(</a:t>
                      </a:r>
                      <a:r>
                        <a:rPr kumimoji="1" lang="en" altLang="ja-JP" sz="1200" b="0" i="0" u="none" strike="noStrike" kern="1200" cap="none" spc="0" normalizeH="0" baseline="0" noProof="0" dirty="0">
                          <a:ln>
                            <a:noFill/>
                          </a:ln>
                          <a:solidFill>
                            <a:schemeClr val="tx1"/>
                          </a:solidFill>
                          <a:effectLst/>
                          <a:uLnTx/>
                          <a:uFillTx/>
                          <a:latin typeface="+mn-lt"/>
                          <a:ea typeface="+mn-ea"/>
                          <a:cs typeface="Arial"/>
                        </a:rPr>
                        <a:t>Issuer)</a:t>
                      </a:r>
                      <a:endParaRPr kumimoji="1" lang="ja-JP" altLang="en-US" sz="1200" b="0" i="0" u="none" strike="noStrike" kern="1200" cap="none" spc="0" normalizeH="0" baseline="0" noProof="0" dirty="0">
                        <a:ln>
                          <a:noFill/>
                        </a:ln>
                        <a:solidFill>
                          <a:schemeClr val="tx1"/>
                        </a:solidFill>
                        <a:effectLst/>
                        <a:uLnTx/>
                        <a:uFillTx/>
                        <a:latin typeface="+mn-lt"/>
                        <a:ea typeface="+mn-ea"/>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ja-JP" altLang="en-US" sz="1200" b="0" i="0" u="none" strike="noStrike" kern="1200" cap="none" spc="0" normalizeH="0" baseline="0" noProof="0" dirty="0">
                          <a:ln>
                            <a:noFill/>
                          </a:ln>
                          <a:solidFill>
                            <a:schemeClr val="tx1"/>
                          </a:solidFill>
                          <a:effectLst/>
                          <a:uLnTx/>
                          <a:uFillTx/>
                          <a:latin typeface="+mn-lt"/>
                          <a:ea typeface="+mn-ea"/>
                          <a:cs typeface="Arial"/>
                        </a:rPr>
                        <a:t>適正な日本語能力試験を経た外国人材に対して、日本語能力を信頼に足る形式で可視化し、証明書として発行する。</a:t>
                      </a:r>
                      <a:endParaRPr kumimoji="1" lang="ja-JP" sz="12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Arial"/>
                        </a:rPr>
                        <a:t>証明書として</a:t>
                      </a:r>
                      <a:r>
                        <a:rPr kumimoji="1" lang="en-US" altLang="ja-JP" sz="1200" b="0" i="0" u="none" strike="noStrike" kern="1200" cap="none" spc="0" normalizeH="0" baseline="0" noProof="0" dirty="0">
                          <a:ln>
                            <a:noFill/>
                          </a:ln>
                          <a:solidFill>
                            <a:schemeClr val="tx1"/>
                          </a:solidFill>
                          <a:effectLst/>
                          <a:uLnTx/>
                          <a:uFillTx/>
                          <a:latin typeface="+mn-lt"/>
                          <a:ea typeface="+mn-ea"/>
                          <a:cs typeface="Arial"/>
                        </a:rPr>
                        <a:t>4.1.1</a:t>
                      </a:r>
                      <a:r>
                        <a:rPr kumimoji="1" lang="ja-JP" altLang="en-US" sz="1200" b="0" i="0" u="none" strike="noStrike" kern="1200" cap="none" spc="0" normalizeH="0" baseline="0" noProof="0" dirty="0">
                          <a:ln>
                            <a:noFill/>
                          </a:ln>
                          <a:solidFill>
                            <a:schemeClr val="tx1"/>
                          </a:solidFill>
                          <a:effectLst/>
                          <a:uLnTx/>
                          <a:uFillTx/>
                          <a:latin typeface="+mn-lt"/>
                          <a:ea typeface="+mn-ea"/>
                          <a:cs typeface="Arial"/>
                        </a:rPr>
                        <a:t>で定義した真正性</a:t>
                      </a:r>
                      <a:r>
                        <a:rPr lang="ja-JP" altLang="en-US" sz="1200" b="0" i="0" u="none" strike="noStrike" kern="1200" cap="none" spc="0" normalizeH="0" baseline="0" noProof="0" dirty="0">
                          <a:ln>
                            <a:noFill/>
                          </a:ln>
                          <a:solidFill>
                            <a:schemeClr val="tx1"/>
                          </a:solidFill>
                          <a:effectLst/>
                          <a:uLnTx/>
                          <a:uFillTx/>
                          <a:latin typeface="+mn-lt"/>
                          <a:ea typeface="+mn-ea"/>
                          <a:cs typeface="Arial"/>
                        </a:rPr>
                        <a:t>、</a:t>
                      </a:r>
                      <a:r>
                        <a:rPr kumimoji="1" lang="ja-JP" altLang="en-US" sz="1200" b="0" i="0" u="none" strike="noStrike" kern="1200" cap="none" spc="0" normalizeH="0" baseline="0" noProof="0" dirty="0">
                          <a:ln>
                            <a:noFill/>
                          </a:ln>
                          <a:solidFill>
                            <a:schemeClr val="tx1"/>
                          </a:solidFill>
                          <a:effectLst/>
                          <a:uLnTx/>
                          <a:uFillTx/>
                          <a:latin typeface="+mn-lt"/>
                          <a:ea typeface="+mn-ea"/>
                          <a:cs typeface="Arial"/>
                        </a:rPr>
                        <a:t>完全性</a:t>
                      </a:r>
                      <a:r>
                        <a:rPr lang="ja-JP" altLang="en-US" sz="1200" b="0" i="0" u="none" strike="noStrike" kern="1200" cap="none" spc="0" normalizeH="0" baseline="0" noProof="0" dirty="0">
                          <a:ln>
                            <a:noFill/>
                          </a:ln>
                          <a:solidFill>
                            <a:schemeClr val="tx1"/>
                          </a:solidFill>
                          <a:effectLst/>
                          <a:uLnTx/>
                          <a:uFillTx/>
                          <a:latin typeface="+mn-lt"/>
                          <a:ea typeface="+mn-ea"/>
                          <a:cs typeface="Arial"/>
                        </a:rPr>
                        <a:t>、</a:t>
                      </a:r>
                      <a:r>
                        <a:rPr kumimoji="1" lang="ja-JP" altLang="en-US" sz="1200" b="0" i="0" u="none" strike="noStrike" kern="1200" cap="none" spc="0" normalizeH="0" baseline="0" noProof="0" dirty="0">
                          <a:ln>
                            <a:noFill/>
                          </a:ln>
                          <a:solidFill>
                            <a:schemeClr val="tx1"/>
                          </a:solidFill>
                          <a:effectLst/>
                          <a:uLnTx/>
                          <a:uFillTx/>
                          <a:latin typeface="+mn-lt"/>
                          <a:ea typeface="+mn-ea"/>
                          <a:cs typeface="Arial"/>
                        </a:rPr>
                        <a:t>有効性の要件を満たした証明書であること。</a:t>
                      </a:r>
                    </a:p>
                    <a:p>
                      <a:pPr marL="171450" marR="0" lvl="0" indent="-171450" algn="l">
                        <a:lnSpc>
                          <a:spcPct val="100000"/>
                        </a:lnSpc>
                        <a:spcBef>
                          <a:spcPts val="0"/>
                        </a:spcBef>
                        <a:spcAft>
                          <a:spcPts val="0"/>
                        </a:spcAft>
                        <a:buClrTx/>
                        <a:buSzPct val="100000"/>
                        <a:buFont typeface="Arial" panose="020B0604020202020204" pitchFamily="34" charset="0"/>
                        <a:buChar char="•"/>
                      </a:pPr>
                      <a:r>
                        <a:rPr lang="ja-JP" sz="1200" b="0" i="0" u="none" strike="noStrike" kern="1200" cap="none" spc="0" normalizeH="0" baseline="0" noProof="0" dirty="0">
                          <a:ln>
                            <a:noFill/>
                          </a:ln>
                          <a:solidFill>
                            <a:schemeClr val="tx1"/>
                          </a:solidFill>
                          <a:effectLst/>
                          <a:uLnTx/>
                          <a:uFillTx/>
                        </a:rPr>
                        <a:t>受入企業が内容の確かさについて、信頼できる証明書であること。</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87748130"/>
                  </a:ext>
                </a:extLst>
              </a:tr>
              <a:tr h="442426">
                <a:tc>
                  <a:txBody>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ja-JP" altLang="en-US" sz="1200" b="0" i="0" u="none" strike="noStrike" kern="1200" cap="none" spc="0" normalizeH="0" baseline="0" noProof="0">
                          <a:ln>
                            <a:noFill/>
                          </a:ln>
                          <a:solidFill>
                            <a:schemeClr val="tx1"/>
                          </a:solidFill>
                          <a:effectLst/>
                          <a:uLnTx/>
                          <a:uFillTx/>
                          <a:latin typeface="+mn-lt"/>
                          <a:ea typeface="+mn-ea"/>
                          <a:cs typeface="Arial"/>
                        </a:rPr>
                        <a:t>受入企業</a:t>
                      </a:r>
                      <a:r>
                        <a:rPr kumimoji="1" lang="en-US" altLang="ja-JP" sz="1200" b="0" i="0" u="none" strike="noStrike" kern="1200" cap="none" spc="0" normalizeH="0" baseline="0" noProof="0" dirty="0">
                          <a:ln>
                            <a:noFill/>
                          </a:ln>
                          <a:solidFill>
                            <a:schemeClr val="tx1"/>
                          </a:solidFill>
                          <a:effectLst/>
                          <a:uLnTx/>
                          <a:uFillTx/>
                          <a:latin typeface="+mn-lt"/>
                          <a:ea typeface="+mn-ea"/>
                          <a:cs typeface="Arial"/>
                        </a:rPr>
                        <a:t>(</a:t>
                      </a:r>
                      <a:r>
                        <a:rPr kumimoji="1" lang="en" altLang="ja-JP" sz="1200" b="0" i="0" u="none" strike="noStrike" kern="1200" cap="none" spc="0" normalizeH="0" baseline="0" noProof="0" dirty="0">
                          <a:ln>
                            <a:noFill/>
                          </a:ln>
                          <a:solidFill>
                            <a:schemeClr val="tx1"/>
                          </a:solidFill>
                          <a:effectLst/>
                          <a:uLnTx/>
                          <a:uFillTx/>
                          <a:latin typeface="+mn-lt"/>
                          <a:ea typeface="+mn-ea"/>
                          <a:cs typeface="Arial"/>
                        </a:rPr>
                        <a:t>Verifier &amp; Issuer)</a:t>
                      </a:r>
                      <a:endParaRPr kumimoji="1" lang="ja-JP" altLang="en-US" sz="1200" b="0" i="0" u="none" strike="noStrike" kern="1200" cap="none" spc="0" normalizeH="0" baseline="0" noProof="0" dirty="0">
                        <a:ln>
                          <a:noFill/>
                        </a:ln>
                        <a:solidFill>
                          <a:schemeClr val="tx1"/>
                        </a:solidFill>
                        <a:effectLst/>
                        <a:uLnTx/>
                        <a:uFillTx/>
                        <a:latin typeface="+mn-lt"/>
                        <a:ea typeface="+mn-ea"/>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 altLang="ja-JP" sz="1200" b="0" i="0" u="none" strike="noStrike" kern="1200" cap="none" spc="0" normalizeH="0" baseline="0" noProof="0" dirty="0">
                          <a:ln>
                            <a:noFill/>
                          </a:ln>
                          <a:solidFill>
                            <a:schemeClr val="tx1"/>
                          </a:solidFill>
                          <a:effectLst/>
                          <a:uLnTx/>
                          <a:uFillTx/>
                          <a:latin typeface="+mn-lt"/>
                          <a:ea typeface="+mn-ea"/>
                          <a:cs typeface="Arial"/>
                        </a:rPr>
                        <a:t>Verifier: </a:t>
                      </a:r>
                      <a:r>
                        <a:rPr kumimoji="1" lang="ja-JP" altLang="en-US" sz="1200" b="0" i="0" u="none" strike="noStrike" kern="1200" cap="none" spc="0" normalizeH="0" baseline="0" noProof="0">
                          <a:ln>
                            <a:noFill/>
                          </a:ln>
                          <a:solidFill>
                            <a:schemeClr val="tx1"/>
                          </a:solidFill>
                          <a:effectLst/>
                          <a:uLnTx/>
                          <a:uFillTx/>
                          <a:latin typeface="+mn-lt"/>
                          <a:ea typeface="+mn-ea"/>
                          <a:cs typeface="Arial"/>
                        </a:rPr>
                        <a:t>外国人材から提出された</a:t>
                      </a:r>
                      <a:r>
                        <a:rPr kumimoji="1" lang="en" altLang="ja-JP" sz="1200" b="0" i="0" u="none" strike="noStrike" kern="1200" cap="none" spc="0" normalizeH="0" baseline="0" noProof="0" dirty="0">
                          <a:ln>
                            <a:noFill/>
                          </a:ln>
                          <a:solidFill>
                            <a:schemeClr val="tx1"/>
                          </a:solidFill>
                          <a:effectLst/>
                          <a:uLnTx/>
                          <a:uFillTx/>
                          <a:latin typeface="+mn-lt"/>
                          <a:ea typeface="+mn-ea"/>
                          <a:cs typeface="Arial"/>
                        </a:rPr>
                        <a:t>VC</a:t>
                      </a:r>
                      <a:r>
                        <a:rPr kumimoji="1" lang="ja-JP" altLang="en-US" sz="1200" b="0" i="0" u="none" strike="noStrike" kern="1200" cap="none" spc="0" normalizeH="0" baseline="0" noProof="0">
                          <a:ln>
                            <a:noFill/>
                          </a:ln>
                          <a:solidFill>
                            <a:schemeClr val="tx1"/>
                          </a:solidFill>
                          <a:effectLst/>
                          <a:uLnTx/>
                          <a:uFillTx/>
                          <a:latin typeface="+mn-lt"/>
                          <a:ea typeface="+mn-ea"/>
                          <a:cs typeface="Arial"/>
                        </a:rPr>
                        <a:t>を検証し、採用可否を判断する。</a:t>
                      </a:r>
                    </a:p>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 altLang="ja-JP" sz="1200" b="0" i="0" u="none" strike="noStrike" kern="1200" cap="none" spc="0" normalizeH="0" baseline="0" noProof="0" dirty="0">
                          <a:ln>
                            <a:noFill/>
                          </a:ln>
                          <a:solidFill>
                            <a:schemeClr val="tx1"/>
                          </a:solidFill>
                          <a:effectLst/>
                          <a:uLnTx/>
                          <a:uFillTx/>
                          <a:latin typeface="+mn-lt"/>
                          <a:ea typeface="+mn-ea"/>
                          <a:cs typeface="Arial"/>
                        </a:rPr>
                        <a:t>Issuer:</a:t>
                      </a:r>
                      <a:r>
                        <a:rPr kumimoji="1" lang="ja-JP" altLang="en-US" sz="1200" b="0" i="0" u="none" strike="noStrike" kern="1200" cap="none" spc="0" normalizeH="0" baseline="0" noProof="0">
                          <a:ln>
                            <a:noFill/>
                          </a:ln>
                          <a:solidFill>
                            <a:schemeClr val="tx1"/>
                          </a:solidFill>
                          <a:effectLst/>
                          <a:uLnTx/>
                          <a:uFillTx/>
                          <a:latin typeface="+mn-lt"/>
                          <a:ea typeface="+mn-ea"/>
                          <a:cs typeface="Arial"/>
                        </a:rPr>
                        <a:t>受入企業にて働いた外国人材に対して、日本での職務を信頼に足る形式で可視化し、証明書として</a:t>
                      </a:r>
                      <a:r>
                        <a:rPr lang="ja-JP" altLang="en-US" sz="1200" b="0" i="0" u="none" strike="noStrike" kern="1200" cap="none" spc="0" normalizeH="0" baseline="0" noProof="0">
                          <a:ln>
                            <a:noFill/>
                          </a:ln>
                          <a:solidFill>
                            <a:schemeClr val="tx1"/>
                          </a:solidFill>
                          <a:effectLst/>
                          <a:uLnTx/>
                          <a:uFillTx/>
                          <a:latin typeface="+mn-lt"/>
                          <a:ea typeface="+mn-ea"/>
                          <a:cs typeface="Arial"/>
                        </a:rPr>
                        <a:t>発行</a:t>
                      </a:r>
                      <a:r>
                        <a:rPr kumimoji="1" lang="ja-JP" altLang="en-US" sz="1200" b="0" i="0" u="none" strike="noStrike" kern="1200" cap="none" spc="0" normalizeH="0" baseline="0" noProof="0">
                          <a:ln>
                            <a:noFill/>
                          </a:ln>
                          <a:solidFill>
                            <a:schemeClr val="tx1"/>
                          </a:solidFill>
                          <a:effectLst/>
                          <a:uLnTx/>
                          <a:uFillTx/>
                          <a:latin typeface="+mn-lt"/>
                          <a:ea typeface="+mn-ea"/>
                          <a:cs typeface="Arial"/>
                        </a:rPr>
                        <a:t>する。</a:t>
                      </a:r>
                    </a:p>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1" lang="ja-JP" altLang="en-US" sz="1200" b="0" i="0" u="none" strike="noStrike" kern="1200" cap="none" spc="0" normalizeH="0" baseline="0" noProof="0">
                        <a:ln>
                          <a:noFill/>
                        </a:ln>
                        <a:solidFill>
                          <a:schemeClr val="tx1"/>
                        </a:solidFill>
                        <a:effectLst/>
                        <a:uLnTx/>
                        <a:uFillTx/>
                        <a:latin typeface="+mn-lt"/>
                        <a:ea typeface="+mn-ea"/>
                        <a:cs typeface="Arial"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 altLang="ja-JP" sz="1200" b="0" i="0" u="none" strike="noStrike" kern="1200" cap="none" spc="0" normalizeH="0" baseline="0" noProof="0" dirty="0">
                          <a:ln>
                            <a:noFill/>
                          </a:ln>
                          <a:solidFill>
                            <a:schemeClr val="tx1"/>
                          </a:solidFill>
                          <a:effectLst/>
                          <a:uLnTx/>
                          <a:uFillTx/>
                          <a:latin typeface="+mn-lt"/>
                          <a:ea typeface="+mn-ea"/>
                          <a:cs typeface="Arial" charset="0"/>
                        </a:rPr>
                        <a:t>Verifier: </a:t>
                      </a:r>
                      <a:r>
                        <a:rPr kumimoji="1" lang="ja-JP" altLang="en-US" sz="1200" b="0" i="0" u="none" strike="noStrike" kern="1200" cap="none" spc="0" normalizeH="0" baseline="0" noProof="0" dirty="0">
                          <a:ln>
                            <a:noFill/>
                          </a:ln>
                          <a:solidFill>
                            <a:schemeClr val="tx1"/>
                          </a:solidFill>
                          <a:effectLst/>
                          <a:uLnTx/>
                          <a:uFillTx/>
                          <a:latin typeface="+mn-lt"/>
                          <a:ea typeface="+mn-ea"/>
                          <a:cs typeface="Arial" charset="0"/>
                        </a:rPr>
                        <a:t>外国人材から提出された</a:t>
                      </a:r>
                      <a:r>
                        <a:rPr kumimoji="1" lang="en" altLang="ja-JP" sz="1200" b="0" i="0" u="none" strike="noStrike" kern="1200" cap="none" spc="0" normalizeH="0" baseline="0" noProof="0" dirty="0">
                          <a:ln>
                            <a:noFill/>
                          </a:ln>
                          <a:solidFill>
                            <a:schemeClr val="tx1"/>
                          </a:solidFill>
                          <a:effectLst/>
                          <a:uLnTx/>
                          <a:uFillTx/>
                          <a:latin typeface="+mn-lt"/>
                          <a:ea typeface="+mn-ea"/>
                          <a:cs typeface="Arial" charset="0"/>
                        </a:rPr>
                        <a:t>VC</a:t>
                      </a:r>
                      <a:r>
                        <a:rPr kumimoji="1" lang="ja-JP" altLang="en-US" sz="1200" b="0" i="0" u="none" strike="noStrike" kern="1200" cap="none" spc="0" normalizeH="0" baseline="0" noProof="0" dirty="0">
                          <a:ln>
                            <a:noFill/>
                          </a:ln>
                          <a:solidFill>
                            <a:schemeClr val="tx1"/>
                          </a:solidFill>
                          <a:effectLst/>
                          <a:uLnTx/>
                          <a:uFillTx/>
                          <a:latin typeface="+mn-lt"/>
                          <a:ea typeface="+mn-ea"/>
                          <a:cs typeface="Arial" charset="0"/>
                        </a:rPr>
                        <a:t>に対して、内容の検証が実施できること。</a:t>
                      </a:r>
                    </a:p>
                    <a:p>
                      <a:pPr marL="171450" marR="0" lvl="0" indent="-171450" algn="l" defTabSz="990564"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1" lang="en" altLang="ja-JP" sz="1200" b="0" i="0" u="none" strike="noStrike" kern="1200" cap="none" spc="0" normalizeH="0" baseline="0" noProof="0" dirty="0">
                          <a:ln>
                            <a:noFill/>
                          </a:ln>
                          <a:solidFill>
                            <a:schemeClr val="tx1"/>
                          </a:solidFill>
                          <a:effectLst/>
                          <a:uLnTx/>
                          <a:uFillTx/>
                          <a:latin typeface="+mn-lt"/>
                          <a:ea typeface="+mn-ea"/>
                          <a:cs typeface="Arial" charset="0"/>
                        </a:rPr>
                        <a:t>Issuer: </a:t>
                      </a:r>
                      <a:r>
                        <a:rPr kumimoji="1" lang="ja-JP" altLang="en-US" sz="1200" b="0" i="0" u="none" strike="noStrike" kern="1200" cap="none" spc="0" normalizeH="0" baseline="0" noProof="0" dirty="0">
                          <a:ln>
                            <a:noFill/>
                          </a:ln>
                          <a:solidFill>
                            <a:schemeClr val="tx1"/>
                          </a:solidFill>
                          <a:effectLst/>
                          <a:uLnTx/>
                          <a:uFillTx/>
                          <a:latin typeface="+mn-lt"/>
                          <a:ea typeface="+mn-ea"/>
                          <a:cs typeface="Arial" charset="0"/>
                        </a:rPr>
                        <a:t>証明書として</a:t>
                      </a:r>
                      <a:r>
                        <a:rPr kumimoji="1" lang="en-US" altLang="ja-JP" sz="1200" b="0" i="0" u="none" strike="noStrike" kern="1200" cap="none" spc="0" normalizeH="0" baseline="0" noProof="0" dirty="0">
                          <a:ln>
                            <a:noFill/>
                          </a:ln>
                          <a:solidFill>
                            <a:schemeClr val="tx1"/>
                          </a:solidFill>
                          <a:effectLst/>
                          <a:uLnTx/>
                          <a:uFillTx/>
                          <a:latin typeface="+mn-lt"/>
                          <a:ea typeface="+mn-ea"/>
                          <a:cs typeface="Arial" charset="0"/>
                        </a:rPr>
                        <a:t>4.1.1</a:t>
                      </a:r>
                      <a:r>
                        <a:rPr kumimoji="1" lang="ja-JP" altLang="en-US" sz="1200" b="0" i="0" u="none" strike="noStrike" kern="1200" cap="none" spc="0" normalizeH="0" baseline="0" noProof="0" dirty="0">
                          <a:ln>
                            <a:noFill/>
                          </a:ln>
                          <a:solidFill>
                            <a:schemeClr val="tx1"/>
                          </a:solidFill>
                          <a:effectLst/>
                          <a:uLnTx/>
                          <a:uFillTx/>
                          <a:latin typeface="+mn-lt"/>
                          <a:ea typeface="+mn-ea"/>
                          <a:cs typeface="Arial" charset="0"/>
                        </a:rPr>
                        <a:t>で定義した真正性、完全性、有効性の要件を満たした証明書であること。</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5764077"/>
                  </a:ext>
                </a:extLst>
              </a:tr>
            </a:tbl>
          </a:graphicData>
        </a:graphic>
      </p:graphicFrame>
    </p:spTree>
    <p:extLst>
      <p:ext uri="{BB962C8B-B14F-4D97-AF65-F5344CB8AC3E}">
        <p14:creationId xmlns:p14="http://schemas.microsoft.com/office/powerpoint/2010/main" val="180926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D1491F5-B023-09FE-14EB-27F40E7E548F}"/>
              </a:ext>
            </a:extLst>
          </p:cNvPr>
          <p:cNvSpPr>
            <a:spLocks noGrp="1"/>
          </p:cNvSpPr>
          <p:nvPr>
            <p:ph type="sldNum" sz="quarter" idx="13"/>
          </p:nvPr>
        </p:nvSpPr>
        <p:spPr/>
        <p:txBody>
          <a:bodyPr/>
          <a:lstStyle/>
          <a:p>
            <a:fld id="{A3EB1B23-9AF8-425B-BAD7-B9FA00F18833}" type="slidenum">
              <a:rPr lang="ja-JP" altLang="en-US" smtClean="0"/>
              <a:pPr/>
              <a:t>5</a:t>
            </a:fld>
            <a:endParaRPr lang="ja-JP" altLang="en-US"/>
          </a:p>
        </p:txBody>
      </p:sp>
      <p:sp>
        <p:nvSpPr>
          <p:cNvPr id="8" name="タイトル 6">
            <a:extLst>
              <a:ext uri="{FF2B5EF4-FFF2-40B4-BE49-F238E27FC236}">
                <a16:creationId xmlns:a16="http://schemas.microsoft.com/office/drawing/2014/main" id="{F9F48622-CD8C-444E-A843-727CDB6162C3}"/>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4.</a:t>
            </a:r>
            <a:r>
              <a:rPr lang="ja-JP" altLang="en-US"/>
              <a:t>　要件概要</a:t>
            </a:r>
          </a:p>
        </p:txBody>
      </p:sp>
      <p:sp>
        <p:nvSpPr>
          <p:cNvPr id="44" name="正方形/長方形 43">
            <a:extLst>
              <a:ext uri="{FF2B5EF4-FFF2-40B4-BE49-F238E27FC236}">
                <a16:creationId xmlns:a16="http://schemas.microsoft.com/office/drawing/2014/main" id="{9A3C62A4-4138-FB40-BFFB-7D6986CC013A}"/>
              </a:ext>
            </a:extLst>
          </p:cNvPr>
          <p:cNvSpPr/>
          <p:nvPr/>
        </p:nvSpPr>
        <p:spPr>
          <a:xfrm>
            <a:off x="594398" y="2598845"/>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発行者</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strike="noStrike" kern="0" cap="none" spc="0" normalizeH="0" baseline="0" noProof="0">
                <a:ln>
                  <a:noFill/>
                </a:ln>
                <a:solidFill>
                  <a:prstClr val="black"/>
                </a:solidFill>
                <a:effectLst/>
                <a:uLnTx/>
                <a:uFillTx/>
                <a:latin typeface="+mj-lt"/>
                <a:ea typeface="游ゴシック" panose="020B0400000000000000" pitchFamily="50" charset="-128"/>
                <a:cs typeface="+mn-cs"/>
              </a:rPr>
              <a:t>育成機関</a:t>
            </a:r>
            <a:r>
              <a:rPr kumimoji="1" lang="en-US" altLang="ja-JP" sz="1100" i="0"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 / </a:t>
            </a:r>
            <a:r>
              <a:rPr kumimoji="1" lang="ja-JP" altLang="en-US" sz="1100" i="0" strike="noStrike" kern="0" cap="none" spc="0" normalizeH="0" baseline="0" noProof="0">
                <a:ln>
                  <a:noFill/>
                </a:ln>
                <a:solidFill>
                  <a:prstClr val="black"/>
                </a:solidFill>
                <a:effectLst/>
                <a:uLnTx/>
                <a:uFillTx/>
                <a:latin typeface="+mj-lt"/>
                <a:ea typeface="游ゴシック" panose="020B0400000000000000" pitchFamily="50" charset="-128"/>
                <a:cs typeface="+mn-cs"/>
              </a:rPr>
              <a:t>受入機関</a:t>
            </a:r>
            <a:endParaRPr kumimoji="1" lang="en-US" altLang="ja-JP" sz="1100" i="0"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0434C36D-235A-5340-A1AB-3E3AE9F5B5FB}"/>
              </a:ext>
            </a:extLst>
          </p:cNvPr>
          <p:cNvSpPr/>
          <p:nvPr/>
        </p:nvSpPr>
        <p:spPr>
          <a:xfrm>
            <a:off x="4200443" y="2598845"/>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所有者</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kern="0">
                <a:solidFill>
                  <a:prstClr val="black"/>
                </a:solidFill>
                <a:latin typeface="+mj-lt"/>
                <a:ea typeface="游ゴシック" panose="020B0400000000000000" pitchFamily="50" charset="-128"/>
                <a:cs typeface="+mn-cs"/>
              </a:rPr>
              <a:t>外国人労働者</a:t>
            </a:r>
            <a:endParaRPr kumimoji="1" lang="ja-JP" altLang="en-US"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BC34378D-CC40-EE4F-95AC-A3616372E673}"/>
              </a:ext>
            </a:extLst>
          </p:cNvPr>
          <p:cNvSpPr/>
          <p:nvPr/>
        </p:nvSpPr>
        <p:spPr>
          <a:xfrm>
            <a:off x="7823050" y="2598845"/>
            <a:ext cx="1844423" cy="47664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sng" strike="noStrike" kern="0" cap="none" spc="0" normalizeH="0" baseline="0" noProof="0">
                <a:ln>
                  <a:noFill/>
                </a:ln>
                <a:solidFill>
                  <a:prstClr val="black"/>
                </a:solidFill>
                <a:effectLst/>
                <a:uLnTx/>
                <a:uFillTx/>
                <a:latin typeface="+mj-lt"/>
                <a:ea typeface="游ゴシック" panose="020B0400000000000000" pitchFamily="50" charset="-128"/>
                <a:cs typeface="+mn-cs"/>
              </a:rPr>
              <a:t>検証者</a:t>
            </a:r>
          </a:p>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100" kern="0">
                <a:solidFill>
                  <a:prstClr val="black"/>
                </a:solidFill>
                <a:latin typeface="+mj-lt"/>
                <a:ea typeface="游ゴシック" panose="020B0400000000000000" pitchFamily="50" charset="-128"/>
                <a:cs typeface="+mn-cs"/>
              </a:rPr>
              <a:t>受入機関</a:t>
            </a:r>
            <a:r>
              <a:rPr lang="en-US" altLang="ja-JP" sz="1100" kern="0" dirty="0">
                <a:solidFill>
                  <a:prstClr val="black"/>
                </a:solidFill>
                <a:latin typeface="+mj-lt"/>
                <a:ea typeface="游ゴシック" panose="020B0400000000000000" pitchFamily="50" charset="-128"/>
                <a:cs typeface="+mn-cs"/>
              </a:rPr>
              <a:t> / </a:t>
            </a:r>
            <a:r>
              <a:rPr lang="ja-JP" altLang="en-US" sz="1100" kern="0">
                <a:solidFill>
                  <a:prstClr val="black"/>
                </a:solidFill>
                <a:latin typeface="+mj-lt"/>
                <a:ea typeface="游ゴシック" panose="020B0400000000000000" pitchFamily="50" charset="-128"/>
                <a:cs typeface="+mn-cs"/>
              </a:rPr>
              <a:t>送出機関</a:t>
            </a:r>
            <a:endParaRPr kumimoji="1" lang="en-US" altLang="ja-JP"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47" name="正方形/長方形 46">
            <a:extLst>
              <a:ext uri="{FF2B5EF4-FFF2-40B4-BE49-F238E27FC236}">
                <a16:creationId xmlns:a16="http://schemas.microsoft.com/office/drawing/2014/main" id="{97357343-69AD-CF4D-B280-A41B2FE4368F}"/>
              </a:ext>
            </a:extLst>
          </p:cNvPr>
          <p:cNvSpPr/>
          <p:nvPr/>
        </p:nvSpPr>
        <p:spPr>
          <a:xfrm>
            <a:off x="3928919" y="3907636"/>
            <a:ext cx="2387469" cy="476639"/>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検証可能データレジストリ</a:t>
            </a:r>
            <a:r>
              <a:rPr kumimoji="1" lang="en-US" altLang="ja-JP" sz="105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a:t>
            </a:r>
            <a:r>
              <a:rPr kumimoji="0"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 Web/</a:t>
            </a:r>
            <a:r>
              <a:rPr kumimoji="1" lang="en-US" altLang="ja-JP" sz="105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ION</a:t>
            </a:r>
          </a:p>
        </p:txBody>
      </p:sp>
      <p:cxnSp>
        <p:nvCxnSpPr>
          <p:cNvPr id="48" name="カギ線コネクタ 8">
            <a:extLst>
              <a:ext uri="{FF2B5EF4-FFF2-40B4-BE49-F238E27FC236}">
                <a16:creationId xmlns:a16="http://schemas.microsoft.com/office/drawing/2014/main" id="{38E809AD-293A-294F-BA3B-C365766DCF73}"/>
              </a:ext>
            </a:extLst>
          </p:cNvPr>
          <p:cNvCxnSpPr>
            <a:cxnSpLocks/>
            <a:stCxn id="44" idx="2"/>
            <a:endCxn id="47" idx="1"/>
          </p:cNvCxnSpPr>
          <p:nvPr/>
        </p:nvCxnSpPr>
        <p:spPr>
          <a:xfrm rot="16200000" flipH="1">
            <a:off x="2187530" y="2404566"/>
            <a:ext cx="1070469" cy="2412309"/>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49" name="カギ線コネクタ 9">
            <a:extLst>
              <a:ext uri="{FF2B5EF4-FFF2-40B4-BE49-F238E27FC236}">
                <a16:creationId xmlns:a16="http://schemas.microsoft.com/office/drawing/2014/main" id="{82871929-D614-F043-865D-E33E3AAD3D22}"/>
              </a:ext>
            </a:extLst>
          </p:cNvPr>
          <p:cNvCxnSpPr>
            <a:cxnSpLocks/>
            <a:stCxn id="46" idx="2"/>
            <a:endCxn id="47" idx="3"/>
          </p:cNvCxnSpPr>
          <p:nvPr/>
        </p:nvCxnSpPr>
        <p:spPr>
          <a:xfrm rot="5400000">
            <a:off x="6995591" y="2396284"/>
            <a:ext cx="1070469" cy="2428874"/>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50" name="カギ線コネクタ 14">
            <a:extLst>
              <a:ext uri="{FF2B5EF4-FFF2-40B4-BE49-F238E27FC236}">
                <a16:creationId xmlns:a16="http://schemas.microsoft.com/office/drawing/2014/main" id="{B9ECB99B-3501-AF4A-A6B0-2259FA2FA290}"/>
              </a:ext>
            </a:extLst>
          </p:cNvPr>
          <p:cNvCxnSpPr>
            <a:cxnSpLocks/>
            <a:stCxn id="44" idx="3"/>
            <a:endCxn id="45" idx="1"/>
          </p:cNvCxnSpPr>
          <p:nvPr/>
        </p:nvCxnSpPr>
        <p:spPr>
          <a:xfrm>
            <a:off x="2438821" y="2837166"/>
            <a:ext cx="1761622"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51" name="カギ線コネクタ 14">
            <a:extLst>
              <a:ext uri="{FF2B5EF4-FFF2-40B4-BE49-F238E27FC236}">
                <a16:creationId xmlns:a16="http://schemas.microsoft.com/office/drawing/2014/main" id="{EFF8DA54-0442-254F-B717-F917D0D65F60}"/>
              </a:ext>
            </a:extLst>
          </p:cNvPr>
          <p:cNvCxnSpPr>
            <a:cxnSpLocks/>
            <a:stCxn id="45" idx="3"/>
            <a:endCxn id="46" idx="1"/>
          </p:cNvCxnSpPr>
          <p:nvPr/>
        </p:nvCxnSpPr>
        <p:spPr>
          <a:xfrm>
            <a:off x="6044866" y="2837166"/>
            <a:ext cx="1778184" cy="0"/>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52" name="カギ線コネクタ 14">
            <a:extLst>
              <a:ext uri="{FF2B5EF4-FFF2-40B4-BE49-F238E27FC236}">
                <a16:creationId xmlns:a16="http://schemas.microsoft.com/office/drawing/2014/main" id="{A707E401-2AED-C74C-AE36-E5FE329C83DE}"/>
              </a:ext>
            </a:extLst>
          </p:cNvPr>
          <p:cNvCxnSpPr>
            <a:cxnSpLocks/>
            <a:stCxn id="45" idx="2"/>
            <a:endCxn id="47" idx="0"/>
          </p:cNvCxnSpPr>
          <p:nvPr/>
        </p:nvCxnSpPr>
        <p:spPr>
          <a:xfrm flipH="1">
            <a:off x="5122654" y="3075487"/>
            <a:ext cx="1" cy="832149"/>
          </a:xfrm>
          <a:prstGeom prst="straightConnector1">
            <a:avLst/>
          </a:prstGeom>
          <a:noFill/>
          <a:ln w="12700" cap="flat" cmpd="sng" algn="ctr">
            <a:solidFill>
              <a:sysClr val="windowText" lastClr="000000">
                <a:lumMod val="95000"/>
                <a:lumOff val="5000"/>
              </a:sysClr>
            </a:solidFill>
            <a:prstDash val="solid"/>
            <a:miter lim="800000"/>
            <a:tailEnd type="triangle" w="lg" len="lg"/>
          </a:ln>
          <a:effectLst/>
        </p:spPr>
      </p:cxnSp>
      <p:sp>
        <p:nvSpPr>
          <p:cNvPr id="53" name="正方形/長方形 52">
            <a:extLst>
              <a:ext uri="{FF2B5EF4-FFF2-40B4-BE49-F238E27FC236}">
                <a16:creationId xmlns:a16="http://schemas.microsoft.com/office/drawing/2014/main" id="{AFE558A9-69F4-5242-A664-F12F4327EF68}"/>
              </a:ext>
            </a:extLst>
          </p:cNvPr>
          <p:cNvSpPr/>
          <p:nvPr/>
        </p:nvSpPr>
        <p:spPr>
          <a:xfrm>
            <a:off x="1876800" y="2626188"/>
            <a:ext cx="543218" cy="180671"/>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54" name="正方形/長方形 53">
            <a:extLst>
              <a:ext uri="{FF2B5EF4-FFF2-40B4-BE49-F238E27FC236}">
                <a16:creationId xmlns:a16="http://schemas.microsoft.com/office/drawing/2014/main" id="{E678396C-CE59-524B-9E9C-96F21F394F45}"/>
              </a:ext>
            </a:extLst>
          </p:cNvPr>
          <p:cNvSpPr/>
          <p:nvPr/>
        </p:nvSpPr>
        <p:spPr>
          <a:xfrm>
            <a:off x="5453421" y="2633775"/>
            <a:ext cx="553840" cy="174614"/>
          </a:xfrm>
          <a:prstGeom prst="rect">
            <a:avLst/>
          </a:prstGeom>
          <a:solidFill>
            <a:srgbClr val="FFC000">
              <a:lumMod val="20000"/>
              <a:lumOff val="80000"/>
            </a:srgbClr>
          </a:solidFill>
          <a:ln w="1270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秘密鍵</a:t>
            </a:r>
          </a:p>
        </p:txBody>
      </p:sp>
      <p:sp>
        <p:nvSpPr>
          <p:cNvPr id="55" name="テキスト ボックス 54">
            <a:extLst>
              <a:ext uri="{FF2B5EF4-FFF2-40B4-BE49-F238E27FC236}">
                <a16:creationId xmlns:a16="http://schemas.microsoft.com/office/drawing/2014/main" id="{C055B694-0622-A049-9326-0EDF04AE9308}"/>
              </a:ext>
            </a:extLst>
          </p:cNvPr>
          <p:cNvSpPr txBox="1"/>
          <p:nvPr/>
        </p:nvSpPr>
        <p:spPr>
          <a:xfrm>
            <a:off x="2702822" y="2583673"/>
            <a:ext cx="1119216" cy="477054"/>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クレデンシャル発行</a:t>
            </a:r>
            <a:endParaRPr kumimoji="1" lang="en-US" altLang="ja-JP" sz="1000" dirty="0">
              <a:solidFill>
                <a:prstClr val="black"/>
              </a:solidFill>
              <a:latin typeface="+mj-lt"/>
              <a:cs typeface="+mn-cs"/>
            </a:endParaRPr>
          </a:p>
          <a:p>
            <a:pPr algn="ctr" fontAlgn="auto">
              <a:spcBef>
                <a:spcPts val="0"/>
              </a:spcBef>
              <a:spcAft>
                <a:spcPts val="0"/>
              </a:spcAft>
              <a:defRPr/>
            </a:pPr>
            <a:r>
              <a:rPr kumimoji="1" lang="en-US" altLang="ja-JP" sz="1000" dirty="0">
                <a:solidFill>
                  <a:prstClr val="black"/>
                </a:solidFill>
                <a:latin typeface="+mj-lt"/>
                <a:cs typeface="+mn-cs"/>
              </a:rPr>
              <a:t>W3C VC</a:t>
            </a:r>
            <a:endParaRPr kumimoji="1" lang="ja-JP" altLang="en-US" sz="1000" dirty="0">
              <a:solidFill>
                <a:prstClr val="black"/>
              </a:solidFill>
              <a:latin typeface="+mj-lt"/>
              <a:cs typeface="+mn-cs"/>
            </a:endParaRPr>
          </a:p>
        </p:txBody>
      </p:sp>
      <p:sp>
        <p:nvSpPr>
          <p:cNvPr id="56" name="テキスト ボックス 55">
            <a:extLst>
              <a:ext uri="{FF2B5EF4-FFF2-40B4-BE49-F238E27FC236}">
                <a16:creationId xmlns:a16="http://schemas.microsoft.com/office/drawing/2014/main" id="{5C3663F6-675D-6344-89B4-38EE3A6C98B0}"/>
              </a:ext>
            </a:extLst>
          </p:cNvPr>
          <p:cNvSpPr txBox="1"/>
          <p:nvPr/>
        </p:nvSpPr>
        <p:spPr>
          <a:xfrm>
            <a:off x="6434670" y="2647867"/>
            <a:ext cx="1119216" cy="369332"/>
          </a:xfrm>
          <a:prstGeom prst="rect">
            <a:avLst/>
          </a:prstGeom>
          <a:noFill/>
        </p:spPr>
        <p:txBody>
          <a:bodyPr wrap="none" rtlCol="0">
            <a:spAutoFit/>
          </a:bodyPr>
          <a:lstStyle/>
          <a:p>
            <a:pPr algn="ctr" fontAlgn="auto">
              <a:spcBef>
                <a:spcPts val="0"/>
              </a:spcBef>
              <a:spcAft>
                <a:spcPts val="0"/>
              </a:spcAft>
              <a:defRPr/>
            </a:pPr>
            <a:r>
              <a:rPr kumimoji="1" lang="ja-JP" altLang="en-US" sz="1000" dirty="0">
                <a:solidFill>
                  <a:prstClr val="black"/>
                </a:solidFill>
                <a:latin typeface="+mj-lt"/>
                <a:cs typeface="+mn-cs"/>
              </a:rPr>
              <a:t>クレデンシャル提示</a:t>
            </a:r>
            <a:endParaRPr kumimoji="1" lang="en-US" altLang="ja-JP" sz="1000" dirty="0">
              <a:solidFill>
                <a:prstClr val="black"/>
              </a:solidFill>
              <a:latin typeface="+mj-lt"/>
              <a:cs typeface="+mn-cs"/>
            </a:endParaRPr>
          </a:p>
          <a:p>
            <a:pPr algn="ctr" fontAlgn="auto">
              <a:spcBef>
                <a:spcPts val="0"/>
              </a:spcBef>
              <a:spcAft>
                <a:spcPts val="0"/>
              </a:spcAft>
              <a:defRPr/>
            </a:pPr>
            <a:r>
              <a:rPr lang="ja-JP" altLang="en-US" sz="800" b="0" i="0">
                <a:solidFill>
                  <a:srgbClr val="000000"/>
                </a:solidFill>
                <a:effectLst/>
                <a:latin typeface="Arial" panose="020B0604020202020204" pitchFamily="34" charset="0"/>
              </a:rPr>
              <a:t>未定</a:t>
            </a:r>
            <a:endParaRPr kumimoji="1" lang="ja-JP" altLang="en-US" sz="8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1367C6CA-9730-9F43-9FE5-D5C54D6BCCA1}"/>
              </a:ext>
            </a:extLst>
          </p:cNvPr>
          <p:cNvSpPr txBox="1"/>
          <p:nvPr/>
        </p:nvSpPr>
        <p:spPr>
          <a:xfrm>
            <a:off x="2023682" y="4145955"/>
            <a:ext cx="1574829"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識別子・公開鍵</a:t>
            </a:r>
            <a:r>
              <a:rPr kumimoji="1" lang="en-US" altLang="ja-JP" sz="1000" dirty="0">
                <a:solidFill>
                  <a:prstClr val="black"/>
                </a:solidFill>
                <a:latin typeface="+mj-lt"/>
                <a:cs typeface="+mn-cs"/>
              </a:rPr>
              <a:t> </a:t>
            </a:r>
            <a:r>
              <a:rPr kumimoji="1" lang="ja-JP" altLang="en-US" sz="1000" dirty="0">
                <a:solidFill>
                  <a:prstClr val="black"/>
                </a:solidFill>
                <a:latin typeface="+mj-lt"/>
                <a:cs typeface="+mn-cs"/>
              </a:rPr>
              <a:t>登録</a:t>
            </a:r>
            <a:endParaRPr kumimoji="1" lang="en-US" altLang="ja-JP" sz="1000" dirty="0">
              <a:solidFill>
                <a:prstClr val="black"/>
              </a:solidFill>
              <a:latin typeface="+mj-lt"/>
              <a:cs typeface="+mn-cs"/>
            </a:endParaRPr>
          </a:p>
        </p:txBody>
      </p:sp>
      <p:sp>
        <p:nvSpPr>
          <p:cNvPr id="58" name="テキスト ボックス 57">
            <a:extLst>
              <a:ext uri="{FF2B5EF4-FFF2-40B4-BE49-F238E27FC236}">
                <a16:creationId xmlns:a16="http://schemas.microsoft.com/office/drawing/2014/main" id="{F55F2198-B95B-1E4F-B504-52FD097B45E4}"/>
              </a:ext>
            </a:extLst>
          </p:cNvPr>
          <p:cNvSpPr txBox="1"/>
          <p:nvPr/>
        </p:nvSpPr>
        <p:spPr>
          <a:xfrm>
            <a:off x="4550645" y="3021379"/>
            <a:ext cx="1329574" cy="290913"/>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識別子・公開鍵登録</a:t>
            </a:r>
          </a:p>
        </p:txBody>
      </p:sp>
      <p:sp>
        <p:nvSpPr>
          <p:cNvPr id="59" name="テキスト ボックス 58">
            <a:extLst>
              <a:ext uri="{FF2B5EF4-FFF2-40B4-BE49-F238E27FC236}">
                <a16:creationId xmlns:a16="http://schemas.microsoft.com/office/drawing/2014/main" id="{BA23EBCB-CCF4-9C44-B271-5189E017CD62}"/>
              </a:ext>
            </a:extLst>
          </p:cNvPr>
          <p:cNvSpPr txBox="1"/>
          <p:nvPr/>
        </p:nvSpPr>
        <p:spPr>
          <a:xfrm>
            <a:off x="6509196" y="3884807"/>
            <a:ext cx="1739362" cy="330348"/>
          </a:xfrm>
          <a:prstGeom prst="rect">
            <a:avLst/>
          </a:prstGeom>
          <a:noFill/>
        </p:spPr>
        <p:txBody>
          <a:bodyPr wrap="squar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識別子・公開鍵</a:t>
            </a:r>
            <a:r>
              <a:rPr kumimoji="1" lang="en-US" altLang="ja-JP" sz="1000" dirty="0">
                <a:solidFill>
                  <a:prstClr val="black"/>
                </a:solidFill>
                <a:latin typeface="+mj-lt"/>
                <a:cs typeface="+mn-cs"/>
              </a:rPr>
              <a:t> </a:t>
            </a:r>
            <a:r>
              <a:rPr kumimoji="1" lang="ja-JP" altLang="en-US" sz="1000" dirty="0">
                <a:solidFill>
                  <a:prstClr val="black"/>
                </a:solidFill>
                <a:latin typeface="+mj-lt"/>
                <a:cs typeface="+mn-cs"/>
              </a:rPr>
              <a:t>参照</a:t>
            </a:r>
          </a:p>
        </p:txBody>
      </p:sp>
      <p:grpSp>
        <p:nvGrpSpPr>
          <p:cNvPr id="60" name="グループ化 59">
            <a:extLst>
              <a:ext uri="{FF2B5EF4-FFF2-40B4-BE49-F238E27FC236}">
                <a16:creationId xmlns:a16="http://schemas.microsoft.com/office/drawing/2014/main" id="{A110D91A-522F-4946-A26D-5710F8C99263}"/>
              </a:ext>
            </a:extLst>
          </p:cNvPr>
          <p:cNvGrpSpPr/>
          <p:nvPr/>
        </p:nvGrpSpPr>
        <p:grpSpPr>
          <a:xfrm>
            <a:off x="2698840" y="3023060"/>
            <a:ext cx="1079066" cy="970603"/>
            <a:chOff x="3132449" y="3335884"/>
            <a:chExt cx="1579208" cy="1166844"/>
          </a:xfrm>
        </p:grpSpPr>
        <p:sp>
          <p:nvSpPr>
            <p:cNvPr id="61" name="角丸四角形 50">
              <a:extLst>
                <a:ext uri="{FF2B5EF4-FFF2-40B4-BE49-F238E27FC236}">
                  <a16:creationId xmlns:a16="http://schemas.microsoft.com/office/drawing/2014/main" id="{8E3BBF1E-5D98-044D-A433-28072B6BDF62}"/>
                </a:ext>
              </a:extLst>
            </p:cNvPr>
            <p:cNvSpPr/>
            <p:nvPr/>
          </p:nvSpPr>
          <p:spPr>
            <a:xfrm>
              <a:off x="3132449" y="3335884"/>
              <a:ext cx="1579208" cy="1166844"/>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VC</a:t>
              </a:r>
              <a:endPar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F81F59A-68CA-9441-ABBC-BBB47F25085D}"/>
                </a:ext>
              </a:extLst>
            </p:cNvPr>
            <p:cNvSpPr/>
            <p:nvPr/>
          </p:nvSpPr>
          <p:spPr>
            <a:xfrm>
              <a:off x="3248405" y="3643624"/>
              <a:ext cx="1388620" cy="359311"/>
            </a:xfrm>
            <a:prstGeom prst="rect">
              <a:avLst/>
            </a:prstGeom>
            <a:solidFill>
              <a:sysClr val="window" lastClr="FFFFFF"/>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800" kern="0" dirty="0">
                  <a:solidFill>
                    <a:prstClr val="black"/>
                  </a:solidFill>
                  <a:latin typeface="+mj-lt"/>
                  <a:ea typeface="游ゴシック" panose="020B0400000000000000" pitchFamily="50" charset="-128"/>
                  <a:cs typeface="+mn-cs"/>
                </a:rPr>
                <a:t>日本語能力</a:t>
              </a:r>
              <a:r>
                <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証明</a:t>
              </a:r>
            </a:p>
          </p:txBody>
        </p:sp>
      </p:grpSp>
      <p:sp>
        <p:nvSpPr>
          <p:cNvPr id="63" name="角丸四角形 59">
            <a:extLst>
              <a:ext uri="{FF2B5EF4-FFF2-40B4-BE49-F238E27FC236}">
                <a16:creationId xmlns:a16="http://schemas.microsoft.com/office/drawing/2014/main" id="{A4FB5398-0CE1-4240-94C2-4E715B02CAF4}"/>
              </a:ext>
            </a:extLst>
          </p:cNvPr>
          <p:cNvSpPr/>
          <p:nvPr/>
        </p:nvSpPr>
        <p:spPr>
          <a:xfrm>
            <a:off x="6218678" y="3046708"/>
            <a:ext cx="1000800" cy="668978"/>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VP</a:t>
            </a:r>
            <a:endPar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4" name="正方形/長方形 63">
            <a:extLst>
              <a:ext uri="{FF2B5EF4-FFF2-40B4-BE49-F238E27FC236}">
                <a16:creationId xmlns:a16="http://schemas.microsoft.com/office/drawing/2014/main" id="{E0ECBA30-01B5-424C-9B96-3B65F12BA972}"/>
              </a:ext>
            </a:extLst>
          </p:cNvPr>
          <p:cNvSpPr/>
          <p:nvPr/>
        </p:nvSpPr>
        <p:spPr>
          <a:xfrm>
            <a:off x="6330188" y="3330368"/>
            <a:ext cx="799407" cy="299305"/>
          </a:xfrm>
          <a:prstGeom prst="rect">
            <a:avLst/>
          </a:prstGeom>
          <a:solidFill>
            <a:sysClr val="window" lastClr="FFFFFF"/>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7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VC</a:t>
            </a:r>
            <a:endParaRPr kumimoji="1" lang="ja-JP" altLang="en-US" sz="7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5" name="メモ 66">
            <a:extLst>
              <a:ext uri="{FF2B5EF4-FFF2-40B4-BE49-F238E27FC236}">
                <a16:creationId xmlns:a16="http://schemas.microsoft.com/office/drawing/2014/main" id="{895F4CD0-9050-0840-BF35-0D8D5CF87B56}"/>
              </a:ext>
            </a:extLst>
          </p:cNvPr>
          <p:cNvSpPr/>
          <p:nvPr/>
        </p:nvSpPr>
        <p:spPr>
          <a:xfrm>
            <a:off x="4408971" y="3317190"/>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6" name="メモ 67">
            <a:extLst>
              <a:ext uri="{FF2B5EF4-FFF2-40B4-BE49-F238E27FC236}">
                <a16:creationId xmlns:a16="http://schemas.microsoft.com/office/drawing/2014/main" id="{56B7C5C6-8B18-F347-A088-154CD80E13FD}"/>
              </a:ext>
            </a:extLst>
          </p:cNvPr>
          <p:cNvSpPr/>
          <p:nvPr/>
        </p:nvSpPr>
        <p:spPr>
          <a:xfrm>
            <a:off x="5241903" y="3321635"/>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67" name="メモ 68">
            <a:extLst>
              <a:ext uri="{FF2B5EF4-FFF2-40B4-BE49-F238E27FC236}">
                <a16:creationId xmlns:a16="http://schemas.microsoft.com/office/drawing/2014/main" id="{6A7B4B3A-192E-3447-8A41-60818E3153EB}"/>
              </a:ext>
            </a:extLst>
          </p:cNvPr>
          <p:cNvSpPr/>
          <p:nvPr/>
        </p:nvSpPr>
        <p:spPr>
          <a:xfrm>
            <a:off x="820137" y="3301860"/>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DIDs</a:t>
            </a:r>
            <a:endPar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68" name="メモ 69">
            <a:extLst>
              <a:ext uri="{FF2B5EF4-FFF2-40B4-BE49-F238E27FC236}">
                <a16:creationId xmlns:a16="http://schemas.microsoft.com/office/drawing/2014/main" id="{430D92A0-8A8E-C548-B455-67527DF48FD1}"/>
              </a:ext>
            </a:extLst>
          </p:cNvPr>
          <p:cNvSpPr/>
          <p:nvPr/>
        </p:nvSpPr>
        <p:spPr>
          <a:xfrm>
            <a:off x="1617752" y="3306304"/>
            <a:ext cx="601036" cy="510648"/>
          </a:xfrm>
          <a:prstGeom prst="foldedCorner">
            <a:avLst/>
          </a:prstGeom>
          <a:solidFill>
            <a:srgbClr val="FFC000">
              <a:lumMod val="20000"/>
              <a:lumOff val="80000"/>
            </a:srgbClr>
          </a:solidFill>
          <a:ln w="12700" cap="flat" cmpd="sng" algn="ctr">
            <a:solidFill>
              <a:srgbClr val="FFC000">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DID</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Document</a:t>
            </a:r>
          </a:p>
        </p:txBody>
      </p:sp>
      <p:sp>
        <p:nvSpPr>
          <p:cNvPr id="69" name="円弧 68">
            <a:extLst>
              <a:ext uri="{FF2B5EF4-FFF2-40B4-BE49-F238E27FC236}">
                <a16:creationId xmlns:a16="http://schemas.microsoft.com/office/drawing/2014/main" id="{8F64564C-E3F8-044E-ADB5-6E0C296F3AE6}"/>
              </a:ext>
            </a:extLst>
          </p:cNvPr>
          <p:cNvSpPr/>
          <p:nvPr/>
        </p:nvSpPr>
        <p:spPr>
          <a:xfrm>
            <a:off x="4108957" y="2532448"/>
            <a:ext cx="247071" cy="244230"/>
          </a:xfrm>
          <a:prstGeom prst="arc">
            <a:avLst>
              <a:gd name="adj1" fmla="val 5632718"/>
              <a:gd name="adj2" fmla="val 21088928"/>
            </a:avLst>
          </a:prstGeom>
          <a:noFill/>
          <a:ln w="12700" cap="flat" cmpd="sng" algn="ctr">
            <a:solidFill>
              <a:sysClr val="windowText" lastClr="000000">
                <a:lumMod val="95000"/>
                <a:lumOff val="5000"/>
              </a:sysClr>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prstClr val="black"/>
              </a:solidFill>
              <a:effectLst/>
              <a:uLnTx/>
              <a:uFillTx/>
              <a:latin typeface="+mj-lt"/>
              <a:ea typeface="游ゴシック" panose="020B0400000000000000" pitchFamily="34" charset="-128"/>
              <a:cs typeface="+mn-cs"/>
            </a:endParaRPr>
          </a:p>
        </p:txBody>
      </p:sp>
      <p:sp>
        <p:nvSpPr>
          <p:cNvPr id="70" name="テキスト ボックス 69">
            <a:extLst>
              <a:ext uri="{FF2B5EF4-FFF2-40B4-BE49-F238E27FC236}">
                <a16:creationId xmlns:a16="http://schemas.microsoft.com/office/drawing/2014/main" id="{23072646-09CB-454C-A6DA-5FE88D7A44A3}"/>
              </a:ext>
            </a:extLst>
          </p:cNvPr>
          <p:cNvSpPr txBox="1"/>
          <p:nvPr/>
        </p:nvSpPr>
        <p:spPr>
          <a:xfrm>
            <a:off x="2930125" y="2163123"/>
            <a:ext cx="1859898" cy="246221"/>
          </a:xfrm>
          <a:prstGeom prst="rect">
            <a:avLst/>
          </a:prstGeom>
          <a:noFill/>
        </p:spPr>
        <p:txBody>
          <a:bodyPr wrap="square" rtlCol="0">
            <a:spAutoFit/>
          </a:bodyPr>
          <a:lstStyle/>
          <a:p>
            <a:pPr algn="ctr" fontAlgn="auto">
              <a:spcBef>
                <a:spcPts val="0"/>
              </a:spcBef>
              <a:spcAft>
                <a:spcPts val="0"/>
              </a:spcAft>
              <a:defRPr/>
            </a:pPr>
            <a:r>
              <a:rPr kumimoji="1" lang="ja-JP" altLang="en-US" sz="1000" b="1" u="sng" dirty="0">
                <a:solidFill>
                  <a:prstClr val="black"/>
                </a:solidFill>
                <a:latin typeface="+mj-lt"/>
                <a:cs typeface="+mn-cs"/>
              </a:rPr>
              <a:t>クレデンシャル</a:t>
            </a:r>
            <a:r>
              <a:rPr kumimoji="1" lang="ja-JP" altLang="en-US" sz="1000" b="1" u="sng">
                <a:solidFill>
                  <a:prstClr val="black"/>
                </a:solidFill>
                <a:latin typeface="+mj-lt"/>
                <a:cs typeface="+mn-cs"/>
              </a:rPr>
              <a:t>の保存</a:t>
            </a:r>
            <a:endParaRPr kumimoji="1" lang="en-US" altLang="ja-JP" sz="1000" b="1" u="sng" dirty="0">
              <a:solidFill>
                <a:prstClr val="black"/>
              </a:solidFill>
              <a:latin typeface="+mj-lt"/>
              <a:cs typeface="+mn-cs"/>
            </a:endParaRPr>
          </a:p>
        </p:txBody>
      </p:sp>
      <p:sp>
        <p:nvSpPr>
          <p:cNvPr id="71" name="角丸四角形 77">
            <a:extLst>
              <a:ext uri="{FF2B5EF4-FFF2-40B4-BE49-F238E27FC236}">
                <a16:creationId xmlns:a16="http://schemas.microsoft.com/office/drawing/2014/main" id="{5CEE6163-789C-6A42-BB14-990E96C98B1F}"/>
              </a:ext>
            </a:extLst>
          </p:cNvPr>
          <p:cNvSpPr/>
          <p:nvPr/>
        </p:nvSpPr>
        <p:spPr>
          <a:xfrm>
            <a:off x="4289897" y="2640272"/>
            <a:ext cx="381708" cy="303890"/>
          </a:xfrm>
          <a:prstGeom prst="roundRect">
            <a:avLst/>
          </a:prstGeom>
          <a:solidFill>
            <a:sysClr val="window" lastClr="FFFFFF">
              <a:lumMod val="85000"/>
            </a:sys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VC</a:t>
            </a:r>
            <a:endParaRPr kumimoji="1" lang="ja-JP" altLang="en-US" sz="9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72" name="正方形/長方形 71">
            <a:extLst>
              <a:ext uri="{FF2B5EF4-FFF2-40B4-BE49-F238E27FC236}">
                <a16:creationId xmlns:a16="http://schemas.microsoft.com/office/drawing/2014/main" id="{4F0C6AF7-E93A-0547-A6EF-C6C854748A1A}"/>
              </a:ext>
            </a:extLst>
          </p:cNvPr>
          <p:cNvSpPr/>
          <p:nvPr/>
        </p:nvSpPr>
        <p:spPr>
          <a:xfrm>
            <a:off x="4200443" y="1582511"/>
            <a:ext cx="1844423" cy="423145"/>
          </a:xfrm>
          <a:prstGeom prst="rect">
            <a:avLst/>
          </a:prstGeom>
          <a:solidFill>
            <a:srgbClr val="5B9BD5">
              <a:lumMod val="20000"/>
              <a:lumOff val="80000"/>
            </a:srgbClr>
          </a:solidFill>
          <a:ln w="12700" cap="flat" cmpd="sng" algn="ctr">
            <a:solidFill>
              <a:srgbClr val="4472C4">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rPr>
              <a:t>Governance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各事業者ドメイン</a:t>
            </a:r>
            <a:endParaRPr kumimoji="1" lang="ja-JP" altLang="en-US"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73" name="カギ線コネクタ 14">
            <a:extLst>
              <a:ext uri="{FF2B5EF4-FFF2-40B4-BE49-F238E27FC236}">
                <a16:creationId xmlns:a16="http://schemas.microsoft.com/office/drawing/2014/main" id="{7252D82A-FF12-6141-94CE-2B55C020FE08}"/>
              </a:ext>
            </a:extLst>
          </p:cNvPr>
          <p:cNvCxnSpPr>
            <a:cxnSpLocks/>
            <a:stCxn id="72" idx="1"/>
            <a:endCxn id="44" idx="0"/>
          </p:cNvCxnSpPr>
          <p:nvPr/>
        </p:nvCxnSpPr>
        <p:spPr>
          <a:xfrm flipH="1">
            <a:off x="1516610" y="1794084"/>
            <a:ext cx="2683833"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cxnSp>
        <p:nvCxnSpPr>
          <p:cNvPr id="74" name="カギ線コネクタ 14">
            <a:extLst>
              <a:ext uri="{FF2B5EF4-FFF2-40B4-BE49-F238E27FC236}">
                <a16:creationId xmlns:a16="http://schemas.microsoft.com/office/drawing/2014/main" id="{739079EE-671A-0846-B08A-124DC3EB45B2}"/>
              </a:ext>
            </a:extLst>
          </p:cNvPr>
          <p:cNvCxnSpPr>
            <a:cxnSpLocks/>
            <a:stCxn id="46" idx="0"/>
            <a:endCxn id="72" idx="3"/>
          </p:cNvCxnSpPr>
          <p:nvPr/>
        </p:nvCxnSpPr>
        <p:spPr>
          <a:xfrm flipH="1" flipV="1">
            <a:off x="6044866" y="1794084"/>
            <a:ext cx="2700396" cy="804761"/>
          </a:xfrm>
          <a:prstGeom prst="straightConnector1">
            <a:avLst/>
          </a:prstGeom>
          <a:noFill/>
          <a:ln w="12700" cap="flat" cmpd="sng" algn="ctr">
            <a:solidFill>
              <a:sysClr val="windowText" lastClr="000000">
                <a:lumMod val="95000"/>
                <a:lumOff val="5000"/>
              </a:sysClr>
            </a:solidFill>
            <a:prstDash val="dash"/>
            <a:miter lim="800000"/>
            <a:tailEnd type="triangle" w="lg" len="lg"/>
          </a:ln>
          <a:effectLst/>
        </p:spPr>
      </p:cxnSp>
      <p:sp>
        <p:nvSpPr>
          <p:cNvPr id="75" name="テキスト ボックス 74">
            <a:extLst>
              <a:ext uri="{FF2B5EF4-FFF2-40B4-BE49-F238E27FC236}">
                <a16:creationId xmlns:a16="http://schemas.microsoft.com/office/drawing/2014/main" id="{40759420-A724-6749-93BE-B5D05D6CF0C1}"/>
              </a:ext>
            </a:extLst>
          </p:cNvPr>
          <p:cNvSpPr txBox="1"/>
          <p:nvPr/>
        </p:nvSpPr>
        <p:spPr>
          <a:xfrm>
            <a:off x="6692667" y="1670871"/>
            <a:ext cx="2010487" cy="454347"/>
          </a:xfrm>
          <a:prstGeom prst="rect">
            <a:avLst/>
          </a:prstGeom>
          <a:noFill/>
        </p:spPr>
        <p:txBody>
          <a:bodyPr wrap="none" rtlCol="0">
            <a:spAutoFit/>
          </a:bodyPr>
          <a:lstStyle/>
          <a:p>
            <a:pPr algn="ctr" fontAlgn="auto">
              <a:spcBef>
                <a:spcPts val="0"/>
              </a:spcBef>
              <a:spcAft>
                <a:spcPts val="0"/>
              </a:spcAft>
              <a:defRPr/>
            </a:pPr>
            <a:r>
              <a:rPr kumimoji="1" lang="en-US" altLang="ja-JP" sz="1000" dirty="0">
                <a:solidFill>
                  <a:prstClr val="black"/>
                </a:solidFill>
                <a:latin typeface="+mj-lt"/>
                <a:cs typeface="+mn-cs"/>
              </a:rPr>
              <a:t>Trust</a:t>
            </a:r>
          </a:p>
          <a:p>
            <a:pPr algn="ctr" fontAlgn="auto">
              <a:spcBef>
                <a:spcPts val="0"/>
              </a:spcBef>
              <a:spcAft>
                <a:spcPts val="0"/>
              </a:spcAft>
              <a:defRPr/>
            </a:pPr>
            <a:r>
              <a:rPr lang="en-US" altLang="ja-JP" sz="1000" dirty="0">
                <a:solidFill>
                  <a:prstClr val="black"/>
                </a:solidFill>
                <a:latin typeface="+mj-lt"/>
                <a:cs typeface="+mn-cs"/>
              </a:rPr>
              <a:t>Well-known did configuration</a:t>
            </a:r>
            <a:endParaRPr kumimoji="1" lang="ja-JP" altLang="en-US" sz="1000" dirty="0">
              <a:solidFill>
                <a:prstClr val="black"/>
              </a:solidFill>
              <a:latin typeface="+mj-lt"/>
              <a:cs typeface="+mn-cs"/>
            </a:endParaRPr>
          </a:p>
        </p:txBody>
      </p:sp>
      <p:sp>
        <p:nvSpPr>
          <p:cNvPr id="76" name="正方形/長方形 75">
            <a:extLst>
              <a:ext uri="{FF2B5EF4-FFF2-40B4-BE49-F238E27FC236}">
                <a16:creationId xmlns:a16="http://schemas.microsoft.com/office/drawing/2014/main" id="{A8009F27-BE92-5E47-9C56-4A30C2C6ACA8}"/>
              </a:ext>
            </a:extLst>
          </p:cNvPr>
          <p:cNvSpPr/>
          <p:nvPr/>
        </p:nvSpPr>
        <p:spPr>
          <a:xfrm>
            <a:off x="2778072" y="3591114"/>
            <a:ext cx="948838" cy="298882"/>
          </a:xfrm>
          <a:prstGeom prst="rect">
            <a:avLst/>
          </a:prstGeom>
          <a:solidFill>
            <a:sysClr val="window" lastClr="FFFFFF"/>
          </a:solid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800" kern="0">
                <a:solidFill>
                  <a:prstClr val="black"/>
                </a:solidFill>
                <a:latin typeface="+mj-lt"/>
                <a:ea typeface="游ゴシック" panose="020B0400000000000000" pitchFamily="50" charset="-128"/>
                <a:cs typeface="+mn-cs"/>
              </a:rPr>
              <a:t>職歴証明</a:t>
            </a:r>
            <a:endParaRPr kumimoji="1" lang="ja-JP" altLang="en-US" sz="8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sp>
        <p:nvSpPr>
          <p:cNvPr id="77" name="正方形/長方形 76">
            <a:extLst>
              <a:ext uri="{FF2B5EF4-FFF2-40B4-BE49-F238E27FC236}">
                <a16:creationId xmlns:a16="http://schemas.microsoft.com/office/drawing/2014/main" id="{27D2EF5B-ABDA-A940-B96B-A8E4B8C02E59}"/>
              </a:ext>
            </a:extLst>
          </p:cNvPr>
          <p:cNvSpPr/>
          <p:nvPr/>
        </p:nvSpPr>
        <p:spPr>
          <a:xfrm>
            <a:off x="6782514" y="1405208"/>
            <a:ext cx="1844423" cy="423145"/>
          </a:xfrm>
          <a:prstGeom prst="rect">
            <a:avLst/>
          </a:prstGeom>
          <a:solidFill>
            <a:srgbClr val="5B9BD5">
              <a:lumMod val="20000"/>
              <a:lumOff val="80000"/>
            </a:srgbClr>
          </a:solidFill>
          <a:ln w="12700" cap="flat" cmpd="sng" algn="ctr">
            <a:solidFill>
              <a:srgbClr val="4472C4">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sng" strike="noStrike" kern="0" cap="none" spc="0" normalizeH="0" baseline="0" noProof="0" dirty="0" err="1">
                <a:ln>
                  <a:noFill/>
                </a:ln>
                <a:solidFill>
                  <a:prstClr val="black"/>
                </a:solidFill>
                <a:effectLst/>
                <a:uLnTx/>
                <a:uFillTx/>
                <a:latin typeface="+mj-lt"/>
                <a:ea typeface="游ゴシック" panose="020B0400000000000000" pitchFamily="50" charset="-128"/>
                <a:cs typeface="+mn-cs"/>
              </a:rPr>
              <a:t>eKYC</a:t>
            </a:r>
            <a:endParaRPr kumimoji="1" lang="en-US" altLang="ja-JP" sz="1100" b="1" i="0" u="sng"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a:ln>
                  <a:noFill/>
                </a:ln>
                <a:solidFill>
                  <a:prstClr val="black"/>
                </a:solidFill>
                <a:effectLst/>
                <a:uLnTx/>
                <a:uFillTx/>
                <a:latin typeface="+mj-lt"/>
                <a:ea typeface="游ゴシック" panose="020B0400000000000000" pitchFamily="50" charset="-128"/>
                <a:cs typeface="+mn-cs"/>
              </a:rPr>
              <a:t>本人確認業者</a:t>
            </a:r>
            <a:endParaRPr kumimoji="1" lang="ja-JP" altLang="en-US" sz="1100" b="0" i="0" u="none" strike="noStrike" kern="0" cap="none" spc="0" normalizeH="0" baseline="0" noProof="0" dirty="0">
              <a:ln>
                <a:noFill/>
              </a:ln>
              <a:solidFill>
                <a:prstClr val="black"/>
              </a:solidFill>
              <a:effectLst/>
              <a:uLnTx/>
              <a:uFillTx/>
              <a:latin typeface="+mj-lt"/>
              <a:ea typeface="游ゴシック" panose="020B0400000000000000" pitchFamily="50" charset="-128"/>
              <a:cs typeface="+mn-cs"/>
            </a:endParaRPr>
          </a:p>
        </p:txBody>
      </p:sp>
      <p:cxnSp>
        <p:nvCxnSpPr>
          <p:cNvPr id="78" name="カギ線コネクタ 8">
            <a:extLst>
              <a:ext uri="{FF2B5EF4-FFF2-40B4-BE49-F238E27FC236}">
                <a16:creationId xmlns:a16="http://schemas.microsoft.com/office/drawing/2014/main" id="{BE75FE56-90A5-8042-84BE-392BB43919C1}"/>
              </a:ext>
            </a:extLst>
          </p:cNvPr>
          <p:cNvCxnSpPr>
            <a:cxnSpLocks/>
            <a:stCxn id="45" idx="3"/>
            <a:endCxn id="77" idx="1"/>
          </p:cNvCxnSpPr>
          <p:nvPr/>
        </p:nvCxnSpPr>
        <p:spPr>
          <a:xfrm flipV="1">
            <a:off x="6044866" y="1616781"/>
            <a:ext cx="737648" cy="1220385"/>
          </a:xfrm>
          <a:prstGeom prst="bentConnector3">
            <a:avLst>
              <a:gd name="adj1" fmla="val 50000"/>
            </a:avLst>
          </a:prstGeom>
          <a:noFill/>
          <a:ln w="12700" cap="flat" cmpd="sng" algn="ctr">
            <a:solidFill>
              <a:sysClr val="windowText" lastClr="000000">
                <a:lumMod val="95000"/>
                <a:lumOff val="5000"/>
              </a:sysClr>
            </a:solidFill>
            <a:prstDash val="solid"/>
            <a:miter lim="800000"/>
            <a:tailEnd type="triangle" w="lg" len="lg"/>
          </a:ln>
          <a:effectLst/>
        </p:spPr>
      </p:cxnSp>
      <p:cxnSp>
        <p:nvCxnSpPr>
          <p:cNvPr id="79" name="カギ線コネクタ 8">
            <a:extLst>
              <a:ext uri="{FF2B5EF4-FFF2-40B4-BE49-F238E27FC236}">
                <a16:creationId xmlns:a16="http://schemas.microsoft.com/office/drawing/2014/main" id="{1482C6B2-E226-5847-B25B-201C244CA766}"/>
              </a:ext>
            </a:extLst>
          </p:cNvPr>
          <p:cNvCxnSpPr>
            <a:cxnSpLocks/>
            <a:stCxn id="77" idx="3"/>
            <a:endCxn id="46" idx="0"/>
          </p:cNvCxnSpPr>
          <p:nvPr/>
        </p:nvCxnSpPr>
        <p:spPr>
          <a:xfrm>
            <a:off x="8626937" y="1616781"/>
            <a:ext cx="118325" cy="982064"/>
          </a:xfrm>
          <a:prstGeom prst="bentConnector2">
            <a:avLst/>
          </a:prstGeom>
          <a:noFill/>
          <a:ln w="12700" cap="flat" cmpd="sng" algn="ctr">
            <a:solidFill>
              <a:sysClr val="windowText" lastClr="000000">
                <a:lumMod val="95000"/>
                <a:lumOff val="5000"/>
              </a:sysClr>
            </a:solidFill>
            <a:prstDash val="solid"/>
            <a:miter lim="800000"/>
            <a:tailEnd type="triangle" w="lg" len="lg"/>
          </a:ln>
          <a:effectLst/>
        </p:spPr>
      </p:cxnSp>
      <p:sp>
        <p:nvSpPr>
          <p:cNvPr id="80" name="テキスト ボックス 79">
            <a:extLst>
              <a:ext uri="{FF2B5EF4-FFF2-40B4-BE49-F238E27FC236}">
                <a16:creationId xmlns:a16="http://schemas.microsoft.com/office/drawing/2014/main" id="{2E915F10-7E35-1649-ADC8-04806648A649}"/>
              </a:ext>
            </a:extLst>
          </p:cNvPr>
          <p:cNvSpPr txBox="1"/>
          <p:nvPr/>
        </p:nvSpPr>
        <p:spPr>
          <a:xfrm>
            <a:off x="5768440" y="893236"/>
            <a:ext cx="1451038" cy="521746"/>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a:solidFill>
                  <a:prstClr val="black"/>
                </a:solidFill>
                <a:latin typeface="+mj-lt"/>
                <a:cs typeface="+mn-cs"/>
              </a:rPr>
              <a:t>パスポート</a:t>
            </a:r>
            <a:r>
              <a:rPr kumimoji="1" lang="en-US" altLang="ja-JP" sz="1000" dirty="0">
                <a:solidFill>
                  <a:prstClr val="black"/>
                </a:solidFill>
                <a:latin typeface="+mj-lt"/>
                <a:cs typeface="+mn-cs"/>
              </a:rPr>
              <a:t> or </a:t>
            </a:r>
            <a:r>
              <a:rPr kumimoji="1" lang="ja-JP" altLang="en-US" sz="1000">
                <a:solidFill>
                  <a:prstClr val="black"/>
                </a:solidFill>
                <a:latin typeface="+mj-lt"/>
                <a:cs typeface="+mn-cs"/>
              </a:rPr>
              <a:t>在留カード</a:t>
            </a:r>
            <a:endParaRPr kumimoji="1" lang="en-US" altLang="ja-JP" sz="1000" dirty="0">
              <a:solidFill>
                <a:prstClr val="black"/>
              </a:solidFill>
              <a:latin typeface="+mj-lt"/>
              <a:cs typeface="+mn-cs"/>
            </a:endParaRPr>
          </a:p>
          <a:p>
            <a:pPr algn="ctr" fontAlgn="auto">
              <a:lnSpc>
                <a:spcPct val="150000"/>
              </a:lnSpc>
              <a:spcBef>
                <a:spcPts val="0"/>
              </a:spcBef>
              <a:spcAft>
                <a:spcPts val="0"/>
              </a:spcAft>
              <a:defRPr/>
            </a:pPr>
            <a:r>
              <a:rPr kumimoji="1" lang="ja-JP" altLang="en-US" sz="1000">
                <a:solidFill>
                  <a:prstClr val="black"/>
                </a:solidFill>
                <a:latin typeface="+mj-lt"/>
                <a:cs typeface="+mn-cs"/>
              </a:rPr>
              <a:t>の写真撮影</a:t>
            </a:r>
            <a:endParaRPr kumimoji="1" lang="ja-JP" altLang="en-US" sz="1000" dirty="0">
              <a:solidFill>
                <a:prstClr val="black"/>
              </a:solidFill>
              <a:latin typeface="+mj-lt"/>
              <a:cs typeface="+mn-cs"/>
            </a:endParaRPr>
          </a:p>
        </p:txBody>
      </p:sp>
      <p:sp>
        <p:nvSpPr>
          <p:cNvPr id="81" name="テキスト ボックス 80">
            <a:extLst>
              <a:ext uri="{FF2B5EF4-FFF2-40B4-BE49-F238E27FC236}">
                <a16:creationId xmlns:a16="http://schemas.microsoft.com/office/drawing/2014/main" id="{2B975D51-977A-A04E-9442-9BE02B776D64}"/>
              </a:ext>
            </a:extLst>
          </p:cNvPr>
          <p:cNvSpPr txBox="1"/>
          <p:nvPr/>
        </p:nvSpPr>
        <p:spPr>
          <a:xfrm>
            <a:off x="8713284" y="1946440"/>
            <a:ext cx="986167" cy="290913"/>
          </a:xfrm>
          <a:prstGeom prst="rect">
            <a:avLst/>
          </a:prstGeom>
          <a:noFill/>
        </p:spPr>
        <p:txBody>
          <a:bodyPr wrap="none" rtlCol="0">
            <a:spAutoFit/>
          </a:bodyPr>
          <a:lstStyle/>
          <a:p>
            <a:pPr algn="ctr" fontAlgn="auto">
              <a:lnSpc>
                <a:spcPct val="150000"/>
              </a:lnSpc>
              <a:spcBef>
                <a:spcPts val="0"/>
              </a:spcBef>
              <a:spcAft>
                <a:spcPts val="0"/>
              </a:spcAft>
              <a:defRPr/>
            </a:pPr>
            <a:r>
              <a:rPr kumimoji="1" lang="ja-JP" altLang="en-US" sz="1000" dirty="0">
                <a:solidFill>
                  <a:prstClr val="black"/>
                </a:solidFill>
                <a:latin typeface="+mj-lt"/>
                <a:cs typeface="+mn-cs"/>
              </a:rPr>
              <a:t>本人確認結果</a:t>
            </a:r>
          </a:p>
        </p:txBody>
      </p:sp>
      <p:sp>
        <p:nvSpPr>
          <p:cNvPr id="82" name="テキスト ボックス 81">
            <a:extLst>
              <a:ext uri="{FF2B5EF4-FFF2-40B4-BE49-F238E27FC236}">
                <a16:creationId xmlns:a16="http://schemas.microsoft.com/office/drawing/2014/main" id="{2FEB2A66-4777-1C4D-A4D5-666169F62219}"/>
              </a:ext>
            </a:extLst>
          </p:cNvPr>
          <p:cNvSpPr txBox="1"/>
          <p:nvPr/>
        </p:nvSpPr>
        <p:spPr bwMode="gray">
          <a:xfrm>
            <a:off x="594398" y="4747185"/>
            <a:ext cx="8894602" cy="1384995"/>
          </a:xfrm>
          <a:prstGeom prst="rect">
            <a:avLst/>
          </a:prstGeom>
          <a:noFill/>
        </p:spPr>
        <p:txBody>
          <a:bodyPr wrap="square">
            <a:spAutoFit/>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schemeClr val="tx1"/>
                </a:solidFill>
                <a:effectLst/>
                <a:uLnTx/>
                <a:uFillTx/>
                <a:latin typeface="+mn-ea"/>
                <a:ea typeface="+mn-ea"/>
                <a:cs typeface="Calibri"/>
                <a:sym typeface="Arial"/>
              </a:rPr>
              <a:t>給与情報は秘匿したいニーズがアンケートにより明らかになり、ホルダーの秘密鍵を利用した選択的開示を要件にいれる。</a:t>
            </a:r>
            <a:endParaRPr kumimoji="1" lang="en-US" altLang="ja-JP" sz="1400" b="0" i="0" u="none" strike="noStrike" kern="1200" cap="none" spc="0" normalizeH="0" baseline="0" noProof="0" dirty="0">
              <a:ln>
                <a:noFill/>
              </a:ln>
              <a:solidFill>
                <a:schemeClr val="tx1"/>
              </a:solidFill>
              <a:effectLst/>
              <a:uLnTx/>
              <a:uFillTx/>
              <a:latin typeface="+mn-ea"/>
              <a:ea typeface="+mn-ea"/>
              <a:cs typeface="Calibri"/>
              <a:sym typeface="Arial"/>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schemeClr val="tx1"/>
                </a:solidFill>
                <a:effectLst/>
                <a:uLnTx/>
                <a:uFillTx/>
                <a:latin typeface="+mn-ea"/>
                <a:ea typeface="+mn-ea"/>
                <a:cs typeface="Calibri"/>
                <a:sym typeface="Arial"/>
              </a:rPr>
              <a:t>秘密鍵の紛失した場合に備えて</a:t>
            </a:r>
            <a:r>
              <a:rPr kumimoji="1" lang="en" altLang="ja-JP" sz="1400" b="0" i="0" u="none" strike="noStrike" kern="1200" cap="none" spc="0" normalizeH="0" baseline="0" noProof="0" dirty="0">
                <a:ln>
                  <a:noFill/>
                </a:ln>
                <a:solidFill>
                  <a:schemeClr val="tx1"/>
                </a:solidFill>
                <a:effectLst/>
                <a:uLnTx/>
                <a:uFillTx/>
                <a:latin typeface="+mn-ea"/>
                <a:ea typeface="+mn-ea"/>
                <a:cs typeface="Calibri"/>
                <a:sym typeface="Arial"/>
              </a:rPr>
              <a:t>did document</a:t>
            </a:r>
            <a:r>
              <a:rPr kumimoji="1" lang="ja-JP" altLang="en-US" sz="1400" b="0" i="0" u="none" strike="noStrike" kern="1200" cap="none" spc="0" normalizeH="0" baseline="0" noProof="0" dirty="0">
                <a:ln>
                  <a:noFill/>
                </a:ln>
                <a:solidFill>
                  <a:schemeClr val="tx1"/>
                </a:solidFill>
                <a:effectLst/>
                <a:uLnTx/>
                <a:uFillTx/>
                <a:latin typeface="+mn-ea"/>
                <a:ea typeface="+mn-ea"/>
                <a:cs typeface="Calibri"/>
                <a:sym typeface="Arial"/>
              </a:rPr>
              <a:t>をアップデートできる</a:t>
            </a:r>
            <a:r>
              <a:rPr kumimoji="1" lang="en" altLang="ja-JP" sz="1400" b="0" i="0" u="none" strike="noStrike" kern="1200" cap="none" spc="0" normalizeH="0" baseline="0" noProof="0" dirty="0">
                <a:ln>
                  <a:noFill/>
                </a:ln>
                <a:solidFill>
                  <a:schemeClr val="tx1"/>
                </a:solidFill>
                <a:effectLst/>
                <a:uLnTx/>
                <a:uFillTx/>
                <a:latin typeface="+mn-ea"/>
                <a:ea typeface="+mn-ea"/>
                <a:cs typeface="Calibri"/>
                <a:sym typeface="Arial"/>
              </a:rPr>
              <a:t>identifier</a:t>
            </a:r>
            <a:r>
              <a:rPr kumimoji="1" lang="ja-JP" altLang="en-US" sz="1400" b="0" i="0" u="none" strike="noStrike" kern="1200" cap="none" spc="0" normalizeH="0" baseline="0" noProof="0" dirty="0">
                <a:ln>
                  <a:noFill/>
                </a:ln>
                <a:solidFill>
                  <a:schemeClr val="tx1"/>
                </a:solidFill>
                <a:effectLst/>
                <a:uLnTx/>
                <a:uFillTx/>
                <a:latin typeface="+mn-ea"/>
                <a:ea typeface="+mn-ea"/>
                <a:cs typeface="Calibri"/>
                <a:sym typeface="Arial"/>
              </a:rPr>
              <a:t>を選定する。以上を踏まえると、識別子としては</a:t>
            </a:r>
            <a:r>
              <a:rPr kumimoji="1" lang="en" altLang="ja-JP" sz="1400" b="0" i="0" u="none" strike="noStrike" kern="1200" cap="none" spc="0" normalizeH="0" baseline="0" noProof="0" dirty="0" err="1">
                <a:ln>
                  <a:noFill/>
                </a:ln>
                <a:solidFill>
                  <a:schemeClr val="tx1"/>
                </a:solidFill>
                <a:effectLst/>
                <a:uLnTx/>
                <a:uFillTx/>
                <a:latin typeface="+mn-ea"/>
                <a:ea typeface="+mn-ea"/>
                <a:cs typeface="Calibri"/>
                <a:sym typeface="Arial"/>
              </a:rPr>
              <a:t>did:ion</a:t>
            </a:r>
            <a:r>
              <a:rPr kumimoji="1" lang="ja-JP" altLang="en-US" sz="1400" b="0" i="0" u="none" strike="noStrike" kern="1200" cap="none" spc="0" normalizeH="0" baseline="0" noProof="0" dirty="0">
                <a:ln>
                  <a:noFill/>
                </a:ln>
                <a:solidFill>
                  <a:schemeClr val="tx1"/>
                </a:solidFill>
                <a:effectLst/>
                <a:uLnTx/>
                <a:uFillTx/>
                <a:latin typeface="+mn-ea"/>
                <a:ea typeface="+mn-ea"/>
                <a:cs typeface="Calibri"/>
                <a:sym typeface="Arial"/>
              </a:rPr>
              <a:t>とした。</a:t>
            </a:r>
            <a:endParaRPr kumimoji="1" lang="en-US" altLang="ja-JP" sz="1400" b="0" i="0" u="none" strike="noStrike" kern="1200" cap="none" spc="0" normalizeH="0" baseline="0" noProof="0" dirty="0">
              <a:ln>
                <a:noFill/>
              </a:ln>
              <a:solidFill>
                <a:schemeClr val="tx1"/>
              </a:solidFill>
              <a:effectLst/>
              <a:uLnTx/>
              <a:uFillTx/>
              <a:latin typeface="+mn-ea"/>
              <a:ea typeface="+mn-ea"/>
              <a:cs typeface="Calibri"/>
              <a:sym typeface="Arial"/>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b="0" i="0" u="none" strike="noStrike" kern="1200" cap="none" spc="0" normalizeH="0" baseline="0" noProof="0" dirty="0">
                <a:ln>
                  <a:noFill/>
                </a:ln>
                <a:solidFill>
                  <a:schemeClr val="tx1"/>
                </a:solidFill>
                <a:effectLst/>
                <a:uLnTx/>
                <a:uFillTx/>
                <a:latin typeface="Meiryo UI"/>
                <a:ea typeface="Meiryo UI"/>
              </a:rPr>
              <a:t>ネパールを本ユースケースの実証パートナーとし、ネパールと日本における人材還流をスコープとする。</a:t>
            </a:r>
            <a:endParaRPr lang="en-US" altLang="ja-JP" sz="1400" b="0" i="0" u="none" strike="noStrike" kern="1200" cap="none" spc="0" normalizeH="0" baseline="0" noProof="0" dirty="0">
              <a:ln>
                <a:noFill/>
              </a:ln>
              <a:solidFill>
                <a:schemeClr val="tx1"/>
              </a:solidFill>
              <a:effectLst/>
              <a:uLnTx/>
              <a:uFillTx/>
              <a:latin typeface="Meiryo UI"/>
              <a:ea typeface="Meiryo UI"/>
            </a:endParaRPr>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b="0" i="0" u="none" strike="noStrike" kern="1200" cap="none" spc="0" normalizeH="0" baseline="0" noProof="0" dirty="0">
                <a:ln>
                  <a:noFill/>
                </a:ln>
                <a:solidFill>
                  <a:schemeClr val="tx1"/>
                </a:solidFill>
                <a:effectLst/>
                <a:uLnTx/>
                <a:uFillTx/>
                <a:latin typeface="Meiryo UI"/>
                <a:ea typeface="Meiryo UI"/>
              </a:rPr>
              <a:t>ネパールでは事業者が仮想通貨を保持することが禁止されており、自らブロックチェーンに</a:t>
            </a:r>
            <a:r>
              <a:rPr lang="ja-JP" altLang="en-US" sz="1400" dirty="0">
                <a:latin typeface="Meiryo UI"/>
                <a:ea typeface="Meiryo UI"/>
              </a:rPr>
              <a:t>情報</a:t>
            </a:r>
            <a:r>
              <a:rPr lang="ja-JP" altLang="en-US" sz="1400" b="0" i="0" u="none" strike="noStrike" kern="1200" cap="none" spc="0" normalizeH="0" baseline="0" noProof="0" dirty="0">
                <a:ln>
                  <a:noFill/>
                </a:ln>
                <a:solidFill>
                  <a:schemeClr val="tx1"/>
                </a:solidFill>
                <a:effectLst/>
                <a:uLnTx/>
                <a:uFillTx/>
                <a:latin typeface="Meiryo UI"/>
                <a:ea typeface="Meiryo UI"/>
              </a:rPr>
              <a:t>を書き込むことができないので、プロトタイプシステムがホルダー</a:t>
            </a:r>
            <a:r>
              <a:rPr lang="en-US" altLang="ja-JP" sz="1400" b="0" i="0" u="none" strike="noStrike" kern="1200" cap="none" spc="0" normalizeH="0" baseline="0" noProof="0" dirty="0">
                <a:ln>
                  <a:noFill/>
                </a:ln>
                <a:solidFill>
                  <a:schemeClr val="tx1"/>
                </a:solidFill>
                <a:effectLst/>
                <a:uLnTx/>
                <a:uFillTx/>
                <a:latin typeface="Meiryo UI"/>
                <a:ea typeface="Meiryo UI"/>
              </a:rPr>
              <a:t>DID</a:t>
            </a:r>
            <a:r>
              <a:rPr lang="ja-JP" altLang="en-US" sz="1400" b="0" i="0" u="none" strike="noStrike" kern="1200" cap="none" spc="0" normalizeH="0" baseline="0" noProof="0" dirty="0">
                <a:ln>
                  <a:noFill/>
                </a:ln>
                <a:solidFill>
                  <a:schemeClr val="tx1"/>
                </a:solidFill>
                <a:effectLst/>
                <a:uLnTx/>
                <a:uFillTx/>
                <a:latin typeface="Meiryo UI"/>
                <a:ea typeface="Meiryo UI"/>
              </a:rPr>
              <a:t>をブロックチェーンにアンカリングを行う。</a:t>
            </a:r>
            <a:endParaRPr kumimoji="1" lang="en-US" altLang="ja-JP" sz="1400" b="0" i="0" u="none" strike="noStrike" kern="1200" cap="none" spc="0" normalizeH="0" baseline="0" noProof="0" dirty="0">
              <a:ln>
                <a:noFill/>
              </a:ln>
              <a:solidFill>
                <a:schemeClr val="tx1"/>
              </a:solidFill>
              <a:effectLst/>
              <a:uLnTx/>
              <a:uFillTx/>
              <a:latin typeface="+mn-ea"/>
              <a:ea typeface="+mn-ea"/>
              <a:cs typeface="Calibri"/>
              <a:sym typeface="Arial"/>
            </a:endParaRPr>
          </a:p>
        </p:txBody>
      </p:sp>
      <p:sp>
        <p:nvSpPr>
          <p:cNvPr id="2" name="正方形/長方形 1">
            <a:extLst>
              <a:ext uri="{FF2B5EF4-FFF2-40B4-BE49-F238E27FC236}">
                <a16:creationId xmlns:a16="http://schemas.microsoft.com/office/drawing/2014/main" id="{5EB5F944-32B7-CD4F-2EF7-ECACB1E94C25}"/>
              </a:ext>
            </a:extLst>
          </p:cNvPr>
          <p:cNvSpPr/>
          <p:nvPr/>
        </p:nvSpPr>
        <p:spPr bwMode="gray">
          <a:xfrm>
            <a:off x="516501" y="2408412"/>
            <a:ext cx="1956736" cy="848242"/>
          </a:xfrm>
          <a:prstGeom prst="rect">
            <a:avLst/>
          </a:prstGeom>
          <a:noFill/>
          <a:ln w="12700" algn="ctr">
            <a:solidFill>
              <a:srgbClr val="DA291C"/>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solidFill>
                  <a:srgbClr val="DA291C"/>
                </a:solidFill>
              </a:ln>
              <a:solidFill>
                <a:prstClr val="black"/>
              </a:solidFill>
              <a:effectLst/>
              <a:uLnTx/>
              <a:uFillTx/>
              <a:latin typeface="+mn-lt"/>
              <a:ea typeface="+mn-ea"/>
              <a:cs typeface="+mn-cs"/>
            </a:endParaRPr>
          </a:p>
        </p:txBody>
      </p:sp>
      <p:sp>
        <p:nvSpPr>
          <p:cNvPr id="6" name="テキスト ボックス 5">
            <a:extLst>
              <a:ext uri="{FF2B5EF4-FFF2-40B4-BE49-F238E27FC236}">
                <a16:creationId xmlns:a16="http://schemas.microsoft.com/office/drawing/2014/main" id="{6ECE2B1B-DCD1-6097-55AE-EAAE9AEB08F7}"/>
              </a:ext>
            </a:extLst>
          </p:cNvPr>
          <p:cNvSpPr txBox="1"/>
          <p:nvPr/>
        </p:nvSpPr>
        <p:spPr bwMode="gray">
          <a:xfrm>
            <a:off x="4453635" y="2174104"/>
            <a:ext cx="1747914"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srgbClr val="FF0000"/>
                </a:solidFill>
                <a:effectLst/>
                <a:uLnTx/>
                <a:uFillTx/>
                <a:latin typeface="+mn-lt"/>
                <a:ea typeface="+mn-ea"/>
                <a:cs typeface="+mn-cs"/>
              </a:rPr>
              <a:t>プロトタイプシステム</a:t>
            </a:r>
            <a:r>
              <a:rPr kumimoji="1" lang="en-US" altLang="ja-JP" sz="1200" b="0" i="0" u="none" strike="noStrike" kern="1200" cap="none" spc="0" normalizeH="0" baseline="0" noProof="0" dirty="0">
                <a:ln>
                  <a:noFill/>
                </a:ln>
                <a:solidFill>
                  <a:srgbClr val="FF0000"/>
                </a:solidFill>
                <a:effectLst/>
                <a:uLnTx/>
                <a:uFillTx/>
                <a:latin typeface="+mn-lt"/>
                <a:ea typeface="+mn-ea"/>
                <a:cs typeface="+mn-cs"/>
              </a:rPr>
              <a:t>(Wallet)</a:t>
            </a:r>
            <a:endParaRPr kumimoji="1" lang="ja-JP" altLang="en-US" sz="1200" b="0" i="0" u="none" strike="noStrike" kern="1200" cap="none" spc="0" normalizeH="0" baseline="0" noProof="0" dirty="0">
              <a:ln>
                <a:noFill/>
              </a:ln>
              <a:solidFill>
                <a:srgbClr val="FF0000"/>
              </a:solidFill>
              <a:effectLst/>
              <a:uLnTx/>
              <a:uFillTx/>
              <a:latin typeface="+mn-lt"/>
              <a:ea typeface="+mn-ea"/>
              <a:cs typeface="+mn-cs"/>
            </a:endParaRPr>
          </a:p>
        </p:txBody>
      </p:sp>
      <p:sp>
        <p:nvSpPr>
          <p:cNvPr id="7" name="正方形/長方形 6">
            <a:extLst>
              <a:ext uri="{FF2B5EF4-FFF2-40B4-BE49-F238E27FC236}">
                <a16:creationId xmlns:a16="http://schemas.microsoft.com/office/drawing/2014/main" id="{97512B7B-7EE1-AE9D-04B8-1264AE62957F}"/>
              </a:ext>
            </a:extLst>
          </p:cNvPr>
          <p:cNvSpPr/>
          <p:nvPr/>
        </p:nvSpPr>
        <p:spPr bwMode="gray">
          <a:xfrm>
            <a:off x="4144286" y="2412923"/>
            <a:ext cx="1956736" cy="848242"/>
          </a:xfrm>
          <a:prstGeom prst="rect">
            <a:avLst/>
          </a:prstGeom>
          <a:noFill/>
          <a:ln w="12700" algn="ctr">
            <a:solidFill>
              <a:srgbClr val="DA291C"/>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solidFill>
                  <a:srgbClr val="DA291C"/>
                </a:solidFill>
              </a:ln>
              <a:solidFill>
                <a:prstClr val="black"/>
              </a:solidFill>
              <a:effectLst/>
              <a:uLnTx/>
              <a:uFillTx/>
              <a:latin typeface="+mn-lt"/>
              <a:ea typeface="+mn-ea"/>
              <a:cs typeface="+mn-cs"/>
            </a:endParaRPr>
          </a:p>
        </p:txBody>
      </p:sp>
      <p:sp>
        <p:nvSpPr>
          <p:cNvPr id="9" name="テキスト ボックス 8">
            <a:extLst>
              <a:ext uri="{FF2B5EF4-FFF2-40B4-BE49-F238E27FC236}">
                <a16:creationId xmlns:a16="http://schemas.microsoft.com/office/drawing/2014/main" id="{E2320D9E-5703-7990-8CEF-896EBA03A53F}"/>
              </a:ext>
            </a:extLst>
          </p:cNvPr>
          <p:cNvSpPr txBox="1"/>
          <p:nvPr/>
        </p:nvSpPr>
        <p:spPr bwMode="gray">
          <a:xfrm>
            <a:off x="7902627" y="2199577"/>
            <a:ext cx="1822230"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srgbClr val="FF0000"/>
                </a:solidFill>
                <a:effectLst/>
                <a:uLnTx/>
                <a:uFillTx/>
                <a:latin typeface="+mn-lt"/>
                <a:ea typeface="+mn-ea"/>
                <a:cs typeface="+mn-cs"/>
              </a:rPr>
              <a:t>プロトタイプシステム</a:t>
            </a:r>
            <a:r>
              <a:rPr kumimoji="1" lang="en-US" altLang="ja-JP" sz="1200" b="0" i="0" u="none" strike="noStrike" kern="1200" cap="none" spc="0" normalizeH="0" baseline="0" noProof="0" dirty="0">
                <a:ln>
                  <a:noFill/>
                </a:ln>
                <a:solidFill>
                  <a:srgbClr val="FF0000"/>
                </a:solidFill>
                <a:effectLst/>
                <a:uLnTx/>
                <a:uFillTx/>
                <a:latin typeface="+mn-lt"/>
                <a:ea typeface="+mn-ea"/>
                <a:cs typeface="+mn-cs"/>
              </a:rPr>
              <a:t>(Verifier)</a:t>
            </a:r>
            <a:endParaRPr kumimoji="1" lang="ja-JP" altLang="en-US" sz="1200" b="0" i="0" u="none" strike="noStrike" kern="1200" cap="none" spc="0" normalizeH="0" baseline="0" noProof="0" dirty="0">
              <a:ln>
                <a:noFill/>
              </a:ln>
              <a:solidFill>
                <a:srgbClr val="FF0000"/>
              </a:solidFill>
              <a:effectLst/>
              <a:uLnTx/>
              <a:uFillTx/>
              <a:latin typeface="+mn-lt"/>
              <a:ea typeface="+mn-ea"/>
              <a:cs typeface="+mn-cs"/>
            </a:endParaRPr>
          </a:p>
        </p:txBody>
      </p:sp>
      <p:sp>
        <p:nvSpPr>
          <p:cNvPr id="10" name="正方形/長方形 9">
            <a:extLst>
              <a:ext uri="{FF2B5EF4-FFF2-40B4-BE49-F238E27FC236}">
                <a16:creationId xmlns:a16="http://schemas.microsoft.com/office/drawing/2014/main" id="{C1302A87-C901-8683-2981-B3F0410BE46F}"/>
              </a:ext>
            </a:extLst>
          </p:cNvPr>
          <p:cNvSpPr/>
          <p:nvPr/>
        </p:nvSpPr>
        <p:spPr bwMode="gray">
          <a:xfrm>
            <a:off x="7782458" y="2438396"/>
            <a:ext cx="1956736" cy="848242"/>
          </a:xfrm>
          <a:prstGeom prst="rect">
            <a:avLst/>
          </a:prstGeom>
          <a:noFill/>
          <a:ln w="12700" algn="ctr">
            <a:solidFill>
              <a:srgbClr val="DA291C"/>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solidFill>
                  <a:srgbClr val="DA291C"/>
                </a:solidFill>
              </a:ln>
              <a:solidFill>
                <a:prstClr val="black"/>
              </a:solidFill>
              <a:effectLst/>
              <a:uLnTx/>
              <a:uFillTx/>
              <a:latin typeface="+mn-lt"/>
              <a:ea typeface="+mn-ea"/>
              <a:cs typeface="+mn-cs"/>
            </a:endParaRPr>
          </a:p>
        </p:txBody>
      </p:sp>
      <p:cxnSp>
        <p:nvCxnSpPr>
          <p:cNvPr id="11" name="直線コネクタ 10">
            <a:extLst>
              <a:ext uri="{FF2B5EF4-FFF2-40B4-BE49-F238E27FC236}">
                <a16:creationId xmlns:a16="http://schemas.microsoft.com/office/drawing/2014/main" id="{612D94CF-E943-A754-3D3C-CD9CA87292C0}"/>
              </a:ext>
            </a:extLst>
          </p:cNvPr>
          <p:cNvCxnSpPr>
            <a:cxnSpLocks/>
          </p:cNvCxnSpPr>
          <p:nvPr/>
        </p:nvCxnSpPr>
        <p:spPr bwMode="gray">
          <a:xfrm>
            <a:off x="594398" y="1502979"/>
            <a:ext cx="309492" cy="0"/>
          </a:xfrm>
          <a:prstGeom prst="line">
            <a:avLst/>
          </a:prstGeom>
          <a:ln w="28575">
            <a:solidFill>
              <a:srgbClr val="DA291C"/>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A785D6B-3CAB-989F-7BE7-D58CF23034E9}"/>
              </a:ext>
            </a:extLst>
          </p:cNvPr>
          <p:cNvSpPr txBox="1"/>
          <p:nvPr/>
        </p:nvSpPr>
        <p:spPr bwMode="gray">
          <a:xfrm>
            <a:off x="772317" y="2166688"/>
            <a:ext cx="1749903"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srgbClr val="FF0000"/>
                </a:solidFill>
                <a:effectLst/>
                <a:uLnTx/>
                <a:uFillTx/>
                <a:latin typeface="+mn-lt"/>
                <a:ea typeface="+mn-ea"/>
                <a:cs typeface="+mn-cs"/>
              </a:rPr>
              <a:t>プロトタイプシステム</a:t>
            </a:r>
            <a:r>
              <a:rPr kumimoji="1" lang="en-US" altLang="ja-JP" sz="1200" b="0" i="0" u="none" strike="noStrike" kern="1200" cap="none" spc="0" normalizeH="0" baseline="0" noProof="0" dirty="0">
                <a:ln>
                  <a:noFill/>
                </a:ln>
                <a:solidFill>
                  <a:srgbClr val="FF0000"/>
                </a:solidFill>
                <a:effectLst/>
                <a:uLnTx/>
                <a:uFillTx/>
                <a:latin typeface="+mn-lt"/>
                <a:ea typeface="+mn-ea"/>
                <a:cs typeface="+mn-cs"/>
              </a:rPr>
              <a:t>(Issuer)</a:t>
            </a:r>
            <a:endParaRPr kumimoji="1" lang="ja-JP" altLang="en-US" sz="1200" b="0" i="0" u="none" strike="noStrike" kern="1200" cap="none" spc="0" normalizeH="0" baseline="0" noProof="0" dirty="0">
              <a:ln>
                <a:noFill/>
              </a:ln>
              <a:solidFill>
                <a:srgbClr val="FF0000"/>
              </a:solidFill>
              <a:effectLst/>
              <a:uLnTx/>
              <a:uFillTx/>
              <a:latin typeface="+mn-lt"/>
              <a:ea typeface="+mn-ea"/>
              <a:cs typeface="+mn-cs"/>
            </a:endParaRPr>
          </a:p>
        </p:txBody>
      </p:sp>
      <p:sp>
        <p:nvSpPr>
          <p:cNvPr id="13" name="テキスト ボックス 12">
            <a:extLst>
              <a:ext uri="{FF2B5EF4-FFF2-40B4-BE49-F238E27FC236}">
                <a16:creationId xmlns:a16="http://schemas.microsoft.com/office/drawing/2014/main" id="{ECF14D15-1407-3849-A616-3BFB83572760}"/>
              </a:ext>
            </a:extLst>
          </p:cNvPr>
          <p:cNvSpPr txBox="1"/>
          <p:nvPr/>
        </p:nvSpPr>
        <p:spPr bwMode="gray">
          <a:xfrm>
            <a:off x="1024429" y="1410646"/>
            <a:ext cx="793487" cy="184666"/>
          </a:xfrm>
          <a:prstGeom prst="rect">
            <a:avLst/>
          </a:prstGeom>
          <a:noFill/>
        </p:spPr>
        <p:txBody>
          <a:bodyPr wrap="none" lIns="0" tIns="0" rIns="0" bIns="0" rtlCol="0">
            <a:spAutoFit/>
          </a:bodyPr>
          <a:lstStyle/>
          <a:p>
            <a: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200" b="0" i="0" u="none" strike="noStrike" kern="1200" cap="none" spc="0" normalizeH="0" baseline="0" noProof="0">
                <a:ln>
                  <a:noFill/>
                </a:ln>
                <a:solidFill>
                  <a:srgbClr val="FF0000"/>
                </a:solidFill>
                <a:effectLst/>
                <a:uLnTx/>
                <a:uFillTx/>
                <a:latin typeface="+mn-lt"/>
                <a:ea typeface="+mn-ea"/>
                <a:cs typeface="+mn-cs"/>
              </a:rPr>
              <a:t>開発スコープ</a:t>
            </a:r>
            <a:endParaRPr kumimoji="1" lang="ja-JP" altLang="en-US" sz="1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280228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6</a:t>
            </a:fld>
            <a:endParaRPr lang="ja-JP" altLang="en-US"/>
          </a:p>
        </p:txBody>
      </p:sp>
      <p:sp>
        <p:nvSpPr>
          <p:cNvPr id="8" name="タイトル 6">
            <a:extLst>
              <a:ext uri="{FF2B5EF4-FFF2-40B4-BE49-F238E27FC236}">
                <a16:creationId xmlns:a16="http://schemas.microsoft.com/office/drawing/2014/main" id="{4B96282F-A84D-C046-AB77-6E8250CA4698}"/>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5.</a:t>
            </a:r>
            <a:r>
              <a:rPr lang="ja-JP" altLang="en-US"/>
              <a:t>　ユースケース図</a:t>
            </a:r>
          </a:p>
        </p:txBody>
      </p:sp>
      <p:pic>
        <p:nvPicPr>
          <p:cNvPr id="3" name="図 2" descr="ダイアグラム&#10;&#10;自動的に生成された説明">
            <a:extLst>
              <a:ext uri="{FF2B5EF4-FFF2-40B4-BE49-F238E27FC236}">
                <a16:creationId xmlns:a16="http://schemas.microsoft.com/office/drawing/2014/main" id="{7F2E6AC3-C1BF-9F85-DC16-A89A99E25C87}"/>
              </a:ext>
            </a:extLst>
          </p:cNvPr>
          <p:cNvPicPr>
            <a:picLocks noChangeAspect="1"/>
          </p:cNvPicPr>
          <p:nvPr/>
        </p:nvPicPr>
        <p:blipFill>
          <a:blip r:embed="rId3"/>
          <a:stretch>
            <a:fillRect/>
          </a:stretch>
        </p:blipFill>
        <p:spPr>
          <a:xfrm>
            <a:off x="1755144" y="1342847"/>
            <a:ext cx="6395711" cy="4697905"/>
          </a:xfrm>
          <a:prstGeom prst="rect">
            <a:avLst/>
          </a:prstGeom>
        </p:spPr>
      </p:pic>
      <p:sp>
        <p:nvSpPr>
          <p:cNvPr id="7" name="テキスト プレースホルダー 4">
            <a:extLst>
              <a:ext uri="{FF2B5EF4-FFF2-40B4-BE49-F238E27FC236}">
                <a16:creationId xmlns:a16="http://schemas.microsoft.com/office/drawing/2014/main" id="{AFE258B0-E7D9-1891-93F5-8747CFE5DFB1}"/>
              </a:ext>
            </a:extLst>
          </p:cNvPr>
          <p:cNvSpPr>
            <a:spLocks noGrp="1"/>
          </p:cNvSpPr>
          <p:nvPr>
            <p:ph type="body" sz="quarter" idx="15"/>
          </p:nvPr>
        </p:nvSpPr>
        <p:spPr>
          <a:xfrm>
            <a:off x="416496" y="1008000"/>
            <a:ext cx="4356000" cy="468000"/>
          </a:xfrm>
        </p:spPr>
        <p:txBody>
          <a:bodyPr/>
          <a:lstStyle/>
          <a:p>
            <a:r>
              <a:rPr kumimoji="1" lang="ja-JP" altLang="en-US"/>
              <a:t>本人確認</a:t>
            </a:r>
          </a:p>
        </p:txBody>
      </p:sp>
    </p:spTree>
    <p:extLst>
      <p:ext uri="{BB962C8B-B14F-4D97-AF65-F5344CB8AC3E}">
        <p14:creationId xmlns:p14="http://schemas.microsoft.com/office/powerpoint/2010/main" val="342028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7</a:t>
            </a:fld>
            <a:endParaRPr lang="ja-JP" altLang="en-US"/>
          </a:p>
        </p:txBody>
      </p:sp>
      <p:sp>
        <p:nvSpPr>
          <p:cNvPr id="8" name="タイトル 6">
            <a:extLst>
              <a:ext uri="{FF2B5EF4-FFF2-40B4-BE49-F238E27FC236}">
                <a16:creationId xmlns:a16="http://schemas.microsoft.com/office/drawing/2014/main" id="{4B96282F-A84D-C046-AB77-6E8250CA4698}"/>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5.</a:t>
            </a:r>
            <a:r>
              <a:rPr lang="ja-JP" altLang="en-US"/>
              <a:t>　ユースケース図</a:t>
            </a:r>
          </a:p>
        </p:txBody>
      </p:sp>
      <p:sp>
        <p:nvSpPr>
          <p:cNvPr id="9" name="テキスト プレースホルダー 4">
            <a:extLst>
              <a:ext uri="{FF2B5EF4-FFF2-40B4-BE49-F238E27FC236}">
                <a16:creationId xmlns:a16="http://schemas.microsoft.com/office/drawing/2014/main" id="{827CDC01-23A6-BBD1-A07C-3B1749A6244A}"/>
              </a:ext>
            </a:extLst>
          </p:cNvPr>
          <p:cNvSpPr>
            <a:spLocks noGrp="1"/>
          </p:cNvSpPr>
          <p:nvPr>
            <p:ph type="body" sz="quarter" idx="15"/>
          </p:nvPr>
        </p:nvSpPr>
        <p:spPr>
          <a:xfrm>
            <a:off x="416496" y="1008000"/>
            <a:ext cx="4356000" cy="468000"/>
          </a:xfrm>
        </p:spPr>
        <p:txBody>
          <a:bodyPr/>
          <a:lstStyle/>
          <a:p>
            <a:r>
              <a:rPr lang="en-US" altLang="ja-JP" dirty="0"/>
              <a:t>VC</a:t>
            </a:r>
            <a:r>
              <a:rPr lang="ja-JP" altLang="en-US"/>
              <a:t>発行</a:t>
            </a:r>
            <a:endParaRPr kumimoji="1" lang="ja-JP" altLang="en-US"/>
          </a:p>
        </p:txBody>
      </p:sp>
      <p:pic>
        <p:nvPicPr>
          <p:cNvPr id="11" name="図 10" descr="ダイアグラム&#10;&#10;自動的に生成された説明">
            <a:extLst>
              <a:ext uri="{FF2B5EF4-FFF2-40B4-BE49-F238E27FC236}">
                <a16:creationId xmlns:a16="http://schemas.microsoft.com/office/drawing/2014/main" id="{A24582EB-B8F7-79A8-8ED6-26AED15FF6FC}"/>
              </a:ext>
            </a:extLst>
          </p:cNvPr>
          <p:cNvPicPr>
            <a:picLocks noChangeAspect="1"/>
          </p:cNvPicPr>
          <p:nvPr/>
        </p:nvPicPr>
        <p:blipFill>
          <a:blip r:embed="rId3"/>
          <a:stretch>
            <a:fillRect/>
          </a:stretch>
        </p:blipFill>
        <p:spPr>
          <a:xfrm>
            <a:off x="1849821" y="1608302"/>
            <a:ext cx="6537434" cy="4689434"/>
          </a:xfrm>
          <a:prstGeom prst="rect">
            <a:avLst/>
          </a:prstGeom>
        </p:spPr>
      </p:pic>
    </p:spTree>
    <p:extLst>
      <p:ext uri="{BB962C8B-B14F-4D97-AF65-F5344CB8AC3E}">
        <p14:creationId xmlns:p14="http://schemas.microsoft.com/office/powerpoint/2010/main" val="36513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8</a:t>
            </a:fld>
            <a:endParaRPr lang="ja-JP" altLang="en-US"/>
          </a:p>
        </p:txBody>
      </p:sp>
      <p:sp>
        <p:nvSpPr>
          <p:cNvPr id="8" name="タイトル 6">
            <a:extLst>
              <a:ext uri="{FF2B5EF4-FFF2-40B4-BE49-F238E27FC236}">
                <a16:creationId xmlns:a16="http://schemas.microsoft.com/office/drawing/2014/main" id="{4B96282F-A84D-C046-AB77-6E8250CA4698}"/>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5.</a:t>
            </a:r>
            <a:r>
              <a:rPr lang="ja-JP" altLang="en-US"/>
              <a:t>　ユースケース図</a:t>
            </a:r>
          </a:p>
        </p:txBody>
      </p:sp>
      <p:sp>
        <p:nvSpPr>
          <p:cNvPr id="9" name="テキスト プレースホルダー 4">
            <a:extLst>
              <a:ext uri="{FF2B5EF4-FFF2-40B4-BE49-F238E27FC236}">
                <a16:creationId xmlns:a16="http://schemas.microsoft.com/office/drawing/2014/main" id="{827CDC01-23A6-BBD1-A07C-3B1749A6244A}"/>
              </a:ext>
            </a:extLst>
          </p:cNvPr>
          <p:cNvSpPr>
            <a:spLocks noGrp="1"/>
          </p:cNvSpPr>
          <p:nvPr>
            <p:ph type="body" sz="quarter" idx="15"/>
          </p:nvPr>
        </p:nvSpPr>
        <p:spPr>
          <a:xfrm>
            <a:off x="416496" y="1008000"/>
            <a:ext cx="4356000" cy="468000"/>
          </a:xfrm>
        </p:spPr>
        <p:txBody>
          <a:bodyPr/>
          <a:lstStyle/>
          <a:p>
            <a:r>
              <a:rPr kumimoji="1" lang="en-US" altLang="ja-JP" dirty="0"/>
              <a:t>VP</a:t>
            </a:r>
            <a:r>
              <a:rPr kumimoji="1" lang="ja-JP" altLang="en-US"/>
              <a:t>検証</a:t>
            </a:r>
          </a:p>
        </p:txBody>
      </p:sp>
      <p:pic>
        <p:nvPicPr>
          <p:cNvPr id="3" name="図 2" descr="ダイアグラム&#10;&#10;自動的に生成された説明">
            <a:extLst>
              <a:ext uri="{FF2B5EF4-FFF2-40B4-BE49-F238E27FC236}">
                <a16:creationId xmlns:a16="http://schemas.microsoft.com/office/drawing/2014/main" id="{42657812-A40E-994D-70CF-346673258FAD}"/>
              </a:ext>
            </a:extLst>
          </p:cNvPr>
          <p:cNvPicPr>
            <a:picLocks noChangeAspect="1"/>
          </p:cNvPicPr>
          <p:nvPr/>
        </p:nvPicPr>
        <p:blipFill>
          <a:blip r:embed="rId3"/>
          <a:stretch>
            <a:fillRect/>
          </a:stretch>
        </p:blipFill>
        <p:spPr>
          <a:xfrm>
            <a:off x="2326207" y="1242000"/>
            <a:ext cx="5253586" cy="5346776"/>
          </a:xfrm>
          <a:prstGeom prst="rect">
            <a:avLst/>
          </a:prstGeom>
        </p:spPr>
      </p:pic>
    </p:spTree>
    <p:extLst>
      <p:ext uri="{BB962C8B-B14F-4D97-AF65-F5344CB8AC3E}">
        <p14:creationId xmlns:p14="http://schemas.microsoft.com/office/powerpoint/2010/main" val="91940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6DF46C2-7816-C2F4-0DF0-D70C113CB820}"/>
              </a:ext>
            </a:extLst>
          </p:cNvPr>
          <p:cNvSpPr>
            <a:spLocks noGrp="1"/>
          </p:cNvSpPr>
          <p:nvPr>
            <p:ph type="sldNum" sz="quarter" idx="13"/>
          </p:nvPr>
        </p:nvSpPr>
        <p:spPr/>
        <p:txBody>
          <a:bodyPr/>
          <a:lstStyle/>
          <a:p>
            <a:fld id="{A3EB1B23-9AF8-425B-BAD7-B9FA00F18833}" type="slidenum">
              <a:rPr lang="ja-JP" altLang="en-US" smtClean="0"/>
              <a:pPr/>
              <a:t>9</a:t>
            </a:fld>
            <a:endParaRPr lang="ja-JP" altLang="en-US"/>
          </a:p>
        </p:txBody>
      </p:sp>
      <p:sp>
        <p:nvSpPr>
          <p:cNvPr id="8" name="タイトル 6">
            <a:extLst>
              <a:ext uri="{FF2B5EF4-FFF2-40B4-BE49-F238E27FC236}">
                <a16:creationId xmlns:a16="http://schemas.microsoft.com/office/drawing/2014/main" id="{20E3EAC2-0B10-464C-BE70-FB4E0906B2FB}"/>
              </a:ext>
            </a:extLst>
          </p:cNvPr>
          <p:cNvSpPr txBox="1">
            <a:spLocks/>
          </p:cNvSpPr>
          <p:nvPr/>
        </p:nvSpPr>
        <p:spPr bwMode="gray">
          <a:xfrm>
            <a:off x="417000" y="426720"/>
            <a:ext cx="9072000" cy="368880"/>
          </a:xfrm>
          <a:prstGeom prst="rect">
            <a:avLst/>
          </a:prstGeom>
        </p:spPr>
        <p:txBody>
          <a:bodyPr vert="horz" lIns="0" tIns="0" rIns="0" bIns="0" rtlCol="0" anchor="b" anchorCtr="0">
            <a:noAutofit/>
          </a:bodyPr>
          <a:lstStyle>
            <a:lvl1pPr algn="l" defTabSz="990564" rtl="0" eaLnBrk="1" latinLnBrk="0" hangingPunct="1">
              <a:spcBef>
                <a:spcPct val="0"/>
              </a:spcBef>
              <a:buNone/>
              <a:defRPr kumimoji="1" sz="2000" b="1" kern="1200" baseline="0">
                <a:solidFill>
                  <a:schemeClr val="tx1"/>
                </a:solidFill>
                <a:latin typeface="+mj-lt"/>
                <a:ea typeface="+mj-ea"/>
                <a:cs typeface="+mj-cs"/>
                <a:sym typeface="+mj-lt"/>
              </a:defRPr>
            </a:lvl1pPr>
          </a:lstStyle>
          <a:p>
            <a:pPr fontAlgn="auto">
              <a:spcAft>
                <a:spcPts val="0"/>
              </a:spcAft>
            </a:pPr>
            <a:r>
              <a:rPr lang="en-US" altLang="ja-JP" dirty="0"/>
              <a:t>6.</a:t>
            </a:r>
            <a:r>
              <a:rPr lang="ja-JP" altLang="en-US"/>
              <a:t>　業務フロー</a:t>
            </a:r>
          </a:p>
        </p:txBody>
      </p:sp>
      <p:sp>
        <p:nvSpPr>
          <p:cNvPr id="7" name="テキスト プレースホルダー 4">
            <a:extLst>
              <a:ext uri="{FF2B5EF4-FFF2-40B4-BE49-F238E27FC236}">
                <a16:creationId xmlns:a16="http://schemas.microsoft.com/office/drawing/2014/main" id="{D633532C-45E7-8443-85E8-42F5D154298C}"/>
              </a:ext>
            </a:extLst>
          </p:cNvPr>
          <p:cNvSpPr>
            <a:spLocks noGrp="1"/>
          </p:cNvSpPr>
          <p:nvPr>
            <p:ph type="body" sz="quarter" idx="15"/>
          </p:nvPr>
        </p:nvSpPr>
        <p:spPr>
          <a:xfrm>
            <a:off x="416496" y="1008000"/>
            <a:ext cx="4356000" cy="468000"/>
          </a:xfrm>
        </p:spPr>
        <p:txBody>
          <a:bodyPr/>
          <a:lstStyle/>
          <a:p>
            <a:r>
              <a:rPr kumimoji="1" lang="ja-JP" altLang="en-US"/>
              <a:t>本人確認</a:t>
            </a:r>
          </a:p>
        </p:txBody>
      </p:sp>
      <p:pic>
        <p:nvPicPr>
          <p:cNvPr id="3" name="図 2" descr="ダイアグラム&#10;&#10;自動的に生成された説明">
            <a:extLst>
              <a:ext uri="{FF2B5EF4-FFF2-40B4-BE49-F238E27FC236}">
                <a16:creationId xmlns:a16="http://schemas.microsoft.com/office/drawing/2014/main" id="{E1580379-591C-AD49-BDBF-0B161D8584D8}"/>
              </a:ext>
            </a:extLst>
          </p:cNvPr>
          <p:cNvPicPr>
            <a:picLocks noChangeAspect="1"/>
          </p:cNvPicPr>
          <p:nvPr/>
        </p:nvPicPr>
        <p:blipFill>
          <a:blip r:embed="rId2"/>
          <a:stretch>
            <a:fillRect/>
          </a:stretch>
        </p:blipFill>
        <p:spPr>
          <a:xfrm>
            <a:off x="2469931" y="1609587"/>
            <a:ext cx="5176229" cy="4821693"/>
          </a:xfrm>
          <a:prstGeom prst="rect">
            <a:avLst/>
          </a:prstGeom>
        </p:spPr>
      </p:pic>
    </p:spTree>
    <p:extLst>
      <p:ext uri="{BB962C8B-B14F-4D97-AF65-F5344CB8AC3E}">
        <p14:creationId xmlns:p14="http://schemas.microsoft.com/office/powerpoint/2010/main" val="4096940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T Template_A4_J_2023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ユーザー定義 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1" id="{D75A9D37-0463-4DA5-AA96-59245FD21418}" vid="{25B489C4-366B-4D29-B04E-E7A5F7ABE81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9B6F9B428D7634495880DE4F0D8D879" ma:contentTypeVersion="12" ma:contentTypeDescription="新しいドキュメントを作成します。" ma:contentTypeScope="" ma:versionID="fc08b5dad98e6f6d8f5f2a35db9e8729">
  <xsd:schema xmlns:xsd="http://www.w3.org/2001/XMLSchema" xmlns:xs="http://www.w3.org/2001/XMLSchema" xmlns:p="http://schemas.microsoft.com/office/2006/metadata/properties" xmlns:ns2="b8d61b6e-2b10-43a3-a2ce-3f7d4d0c929e" xmlns:ns3="ff5bdd6e-cdf8-469d-93d0-f7a8c007309d" targetNamespace="http://schemas.microsoft.com/office/2006/metadata/properties" ma:root="true" ma:fieldsID="373401851f10c928940e7bdebc0e62c4" ns2:_="" ns3:_="">
    <xsd:import namespace="b8d61b6e-2b10-43a3-a2ce-3f7d4d0c929e"/>
    <xsd:import namespace="ff5bdd6e-cdf8-469d-93d0-f7a8c007309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61b6e-2b10-43a3-a2ce-3f7d4d0c9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5bdd6e-cdf8-469d-93d0-f7a8c007309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4cf278e-2034-4d2d-8b8d-d0c50db40621}" ma:internalName="TaxCatchAll" ma:showField="CatchAllData" ma:web="ff5bdd6e-cdf8-469d-93d0-f7a8c00730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5bdd6e-cdf8-469d-93d0-f7a8c007309d" xsi:nil="true"/>
    <lcf76f155ced4ddcb4097134ff3c332f xmlns="b8d61b6e-2b10-43a3-a2ce-3f7d4d0c929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9E02D6-7FCC-43D9-9708-D653D9E43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61b6e-2b10-43a3-a2ce-3f7d4d0c929e"/>
    <ds:schemaRef ds:uri="ff5bdd6e-cdf8-469d-93d0-f7a8c00730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213747-A2C1-4694-AD1B-1F631073210C}">
  <ds:schemaRefs>
    <ds:schemaRef ds:uri="http://schemas.microsoft.com/sharepoint/v3/contenttype/forms"/>
  </ds:schemaRefs>
</ds:datastoreItem>
</file>

<file path=customXml/itemProps3.xml><?xml version="1.0" encoding="utf-8"?>
<ds:datastoreItem xmlns:ds="http://schemas.openxmlformats.org/officeDocument/2006/customXml" ds:itemID="{4E21B286-A395-480F-812B-D3810D1663A3}">
  <ds:schemaRef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a0a9c787-db28-489b-b6e5-9fce90a89bb0"/>
    <ds:schemaRef ds:uri="80bbe118-c2f1-471f-9be9-b0f7447cf65e"/>
    <ds:schemaRef ds:uri="http://purl.org/dc/terms/"/>
    <ds:schemaRef ds:uri="af856fba-687e-4913-b430-d4dfd88781c0"/>
    <ds:schemaRef ds:uri="3ee3c186-374b-4b65-9031-a615a56be800"/>
    <ds:schemaRef ds:uri="ff5bdd6e-cdf8-469d-93d0-f7a8c007309d"/>
    <ds:schemaRef ds:uri="b8d61b6e-2b10-43a3-a2ce-3f7d4d0c929e"/>
  </ds:schemaRefs>
</ds:datastoreItem>
</file>

<file path=docProps/app.xml><?xml version="1.0" encoding="utf-8"?>
<Properties xmlns="http://schemas.openxmlformats.org/officeDocument/2006/extended-properties" xmlns:vt="http://schemas.openxmlformats.org/officeDocument/2006/docPropsVTypes">
  <Template/>
  <TotalTime>7878</TotalTime>
  <Words>1565</Words>
  <Application>Microsoft Office PowerPoint</Application>
  <PresentationFormat>A4 210 x 297 mm</PresentationFormat>
  <Paragraphs>190</Paragraphs>
  <Slides>12</Slides>
  <Notes>3</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20" baseType="lpstr">
      <vt:lpstr>Meiryo UI</vt:lpstr>
      <vt:lpstr>Yu Gothic UI</vt:lpstr>
      <vt:lpstr>Arial</vt:lpstr>
      <vt:lpstr>Calibri</vt:lpstr>
      <vt:lpstr>Verdana</vt:lpstr>
      <vt:lpstr>Wingdings</vt:lpstr>
      <vt:lpstr>DT Template_A4_J_202301</vt:lpstr>
      <vt:lpstr>think-cell スライド</vt:lpstr>
      <vt:lpstr>PowerPoint プレゼンテーション</vt:lpstr>
      <vt:lpstr>1.　背景・目的</vt:lpstr>
      <vt:lpstr>PowerPoint プレゼンテーション</vt:lpstr>
      <vt:lpstr>3.　登場主体・要求事項整理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TW調査討議資料</dc:title>
  <cp:revision>241</cp:revision>
  <cp:lastPrinted>2023-09-27T09:51:20Z</cp:lastPrinted>
  <dcterms:created xsi:type="dcterms:W3CDTF">2023-06-06T00:39:37Z</dcterms:created>
  <dcterms:modified xsi:type="dcterms:W3CDTF">2024-04-22T01:41:52Z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2021-06-10T06:45:02Z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345753b9-61e8-4351-aba5-64732c5426f6</vt:lpwstr>
  </property>
  <property fmtid="{D5CDD505-2E9C-101B-9397-08002B2CF9AE}" pid="8" name="MSIP_Label_ea60d57e-af5b-4752-ac57-3e4f28ca11dc_ContentBits">
    <vt:lpwstr>0</vt:lpwstr>
  </property>
  <property fmtid="{D5CDD505-2E9C-101B-9397-08002B2CF9AE}" pid="9" name="ContentTypeId">
    <vt:lpwstr>0x010100232F9C2F28AFE34988257E434D6816F1</vt:lpwstr>
  </property>
  <property fmtid="{D5CDD505-2E9C-101B-9397-08002B2CF9AE}" pid="10" name="MediaServiceImageTags">
    <vt:lpwstr/>
  </property>
</Properties>
</file>