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comments/modernComment_7FFFD168_E81EC8C7.xml" ContentType="application/vnd.ms-powerpoint.comments+xml"/>
  <Override PartName="/ppt/comments/modernComment_7FFFD15D_7C92D705.xml" ContentType="application/vnd.ms-powerpoint.comments+xml"/>
  <Override PartName="/ppt/comments/modernComment_7FFFD52A_38F34A98.xml" ContentType="application/vnd.ms-powerpoint.comments+xml"/>
  <Override PartName="/ppt/comments/modernComment_7FFFD003_7621C9EA.xml" ContentType="application/vnd.ms-powerpoint.comments+xml"/>
  <Override PartName="/ppt/authors.xml" ContentType="application/vnd.ms-powerpoint.authors+xml"/>
  <Override PartName="/ppt/comments/modernComment_7FFFD52B_C3F96311.xml" ContentType="application/vnd.ms-powerpoint.comments+xml"/>
  <Override PartName="/ppt/comments/modernComment_7FFFD146_96B4E470.xml" ContentType="application/vnd.ms-powerpoint.comments+xml"/>
  <Override PartName="/ppt/notesMasters/notesMaster1.xml" ContentType="application/vnd.openxmlformats-officedocument.presentationml.notesMaster+xml"/>
  <Override PartName="/ppt/comments/modernComment_7FFFD14D_E6F0D936.xml" ContentType="application/vnd.ms-powerpoint.comments+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comments/modernComment_7FFFD04C_1A7C53F.xml" ContentType="application/vnd.ms-powerpoint.comments+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1" r:id="rId1"/>
  </p:sldMasterIdLst>
  <p:notesMasterIdLst>
    <p:notesMasterId r:id="rId50"/>
  </p:notesMasterIdLst>
  <p:handoutMasterIdLst>
    <p:handoutMasterId r:id="rId51"/>
  </p:handoutMasterIdLst>
  <p:sldIdLst>
    <p:sldId id="2147471436" r:id="rId2"/>
    <p:sldId id="2147472686" r:id="rId3"/>
    <p:sldId id="2147471712" r:id="rId4"/>
    <p:sldId id="2147471713" r:id="rId5"/>
    <p:sldId id="2147471720" r:id="rId6"/>
    <p:sldId id="2147471709" r:id="rId7"/>
    <p:sldId id="2147471714" r:id="rId8"/>
    <p:sldId id="2147472682" r:id="rId9"/>
    <p:sldId id="2147471363" r:id="rId10"/>
    <p:sldId id="2147472683" r:id="rId11"/>
    <p:sldId id="2147472689" r:id="rId12"/>
    <p:sldId id="2147471354" r:id="rId13"/>
    <p:sldId id="2147471681" r:id="rId14"/>
    <p:sldId id="2147471703" r:id="rId15"/>
    <p:sldId id="2147471762" r:id="rId16"/>
    <p:sldId id="2147472690" r:id="rId17"/>
    <p:sldId id="2147471725" r:id="rId18"/>
    <p:sldId id="2147471450" r:id="rId19"/>
    <p:sldId id="2147472691" r:id="rId20"/>
    <p:sldId id="2147471698" r:id="rId21"/>
    <p:sldId id="2147471686" r:id="rId22"/>
    <p:sldId id="2147471717" r:id="rId23"/>
    <p:sldId id="2147471687" r:id="rId24"/>
    <p:sldId id="2147471721" r:id="rId25"/>
    <p:sldId id="2147471722" r:id="rId26"/>
    <p:sldId id="2147471689" r:id="rId27"/>
    <p:sldId id="2147471690" r:id="rId28"/>
    <p:sldId id="2147471691" r:id="rId29"/>
    <p:sldId id="2147471692" r:id="rId30"/>
    <p:sldId id="2147471693" r:id="rId31"/>
    <p:sldId id="2147471728" r:id="rId32"/>
    <p:sldId id="2147472687" r:id="rId33"/>
    <p:sldId id="2147471715" r:id="rId34"/>
    <p:sldId id="2147471684" r:id="rId35"/>
    <p:sldId id="2147472685" r:id="rId36"/>
    <p:sldId id="2147471716" r:id="rId37"/>
    <p:sldId id="2147472688" r:id="rId38"/>
    <p:sldId id="2147471718" r:id="rId39"/>
    <p:sldId id="2147472693" r:id="rId40"/>
    <p:sldId id="2147472704" r:id="rId41"/>
    <p:sldId id="2147472694" r:id="rId42"/>
    <p:sldId id="2147472703" r:id="rId43"/>
    <p:sldId id="2147472709" r:id="rId44"/>
    <p:sldId id="2147472705" r:id="rId45"/>
    <p:sldId id="2147472692" r:id="rId46"/>
    <p:sldId id="2147471757" r:id="rId47"/>
    <p:sldId id="2147471760" r:id="rId48"/>
    <p:sldId id="2147471761" r:id="rId4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作成者"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E1E7F3"/>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777" autoAdjust="0"/>
    <p:restoredTop sz="96727" autoAdjust="0"/>
  </p:normalViewPr>
  <p:slideViewPr>
    <p:cSldViewPr snapToGrid="0">
      <p:cViewPr varScale="1">
        <p:scale>
          <a:sx n="108" d="100"/>
          <a:sy n="108" d="100"/>
        </p:scale>
        <p:origin x="114" y="4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8" Type="http://schemas.openxmlformats.org/officeDocument/2006/relationships/customXml" Target="../customXml/item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8/10/relationships/authors" Target="author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ustomXml" Target="../customXml/item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comments/modernComment_7FFFD003_7621C9EA.xml><?xml version="1.0" encoding="utf-8"?>
<p188:cmLst xmlns:a="http://schemas.openxmlformats.org/drawingml/2006/main" xmlns:r="http://schemas.openxmlformats.org/officeDocument/2006/relationships" xmlns:p188="http://schemas.microsoft.com/office/powerpoint/2018/8/main">
  <p188:cm id="{90BB6B13-F710-478B-9721-C8599B1E3028}" authorId="{00000000-0000-0000-0000-000000000000}" status="resolved" created="2024-04-01T01:33:44.736">
    <ac:txMkLst xmlns:ac="http://schemas.microsoft.com/office/drawing/2013/main/command">
      <pc:docMk xmlns:pc="http://schemas.microsoft.com/office/powerpoint/2013/main/command"/>
      <pc:sldMk xmlns:pc="http://schemas.microsoft.com/office/powerpoint/2013/main/command" cId="1981925866" sldId="2147471363"/>
      <ac:spMk id="5" creationId="{509F3A24-59DE-4E63-83BE-5C4AD4623FF5}"/>
      <ac:txMk cp="10" len="18">
        <ac:context len="115" hash="147070496"/>
      </ac:txMk>
    </ac:txMkLst>
    <p188:pos x="5171900" y="500982"/>
    <p188:replyLst>
      <p188:reply id="{BA956504-8679-474C-BC20-3DE0A893F475}" authorId="{00000000-0000-0000-0000-000000000000}" created="2024-04-01T23:27:38.439">
        <p188:txBody>
          <a:bodyPr/>
          <a:lstStyle/>
          <a:p>
            <a:r>
              <a:rPr lang="ja-JP" altLang="en-US"/>
              <a:t>他の箇条と同色に変更しました。(みずほRT)</a:t>
            </a:r>
          </a:p>
        </p188:txBody>
      </p188:reply>
    </p188:replyLst>
    <p188:txBody>
      <a:bodyPr/>
      <a:lstStyle/>
      <a:p>
        <a:r>
          <a:rPr lang="ja-JP" altLang="en-US"/>
          <a:t>✓だけ赤字になっているのは意図的でしょうか？意図的であればそのままで問題ございません（事務局）</a:t>
        </a:r>
      </a:p>
    </p188:txBody>
  </p188:cm>
</p188:cmLst>
</file>

<file path=ppt/comments/modernComment_7FFFD04C_1A7C53F.xml><?xml version="1.0" encoding="utf-8"?>
<p188:cmLst xmlns:a="http://schemas.openxmlformats.org/drawingml/2006/main" xmlns:r="http://schemas.openxmlformats.org/officeDocument/2006/relationships" xmlns:p188="http://schemas.microsoft.com/office/powerpoint/2018/8/main">
  <p188:cm id="{967FA5E3-43D3-48AD-A46C-BBEE4BA7A665}" authorId="{00000000-0000-0000-0000-000000000000}" status="resolved" created="2024-04-01T01:35:29.527">
    <ac:deMkLst xmlns:ac="http://schemas.microsoft.com/office/drawing/2013/main/command">
      <pc:docMk xmlns:pc="http://schemas.microsoft.com/office/powerpoint/2013/main/command"/>
      <pc:sldMk xmlns:pc="http://schemas.microsoft.com/office/powerpoint/2013/main/command" cId="27772223" sldId="2147471436"/>
      <ac:picMk id="25" creationId="{D6EEB975-B433-4910-B78A-9F9A4BE17D8E}"/>
    </ac:deMkLst>
    <p188:replyLst>
      <p188:reply id="{A4F246D0-B369-43C0-848F-5DE010379C6F}" authorId="{00000000-0000-0000-0000-000000000000}" created="2024-04-01T23:24:48.836">
        <p188:txBody>
          <a:bodyPr/>
          <a:lstStyle/>
          <a:p>
            <a:r>
              <a:rPr lang="ja-JP" altLang="en-US"/>
              <a:t>削除し忘れました。削除しました。(みずほRT)</a:t>
            </a:r>
          </a:p>
        </p188:txBody>
      </p188:reply>
    </p188:replyLst>
    <p188:txBody>
      <a:bodyPr/>
      <a:lstStyle/>
      <a:p>
        <a:r>
          <a:rPr lang="ja-JP" altLang="en-US"/>
          <a:t>公開するにあたって、こちらは削除しても問題ないでしょうか？（事務局）</a:t>
        </a:r>
      </a:p>
    </p188:txBody>
  </p188:cm>
</p188:cmLst>
</file>

<file path=ppt/comments/modernComment_7FFFD146_96B4E470.xml><?xml version="1.0" encoding="utf-8"?>
<p188:cmLst xmlns:a="http://schemas.openxmlformats.org/drawingml/2006/main" xmlns:r="http://schemas.openxmlformats.org/officeDocument/2006/relationships" xmlns:p188="http://schemas.microsoft.com/office/powerpoint/2018/8/main">
  <p188:cm id="{73BF49E8-D897-4EB7-9706-917249C1AD52}" authorId="{00000000-0000-0000-0000-000000000000}" status="resolved" created="2024-04-01T01:59:38.429">
    <ac:txMkLst xmlns:ac="http://schemas.microsoft.com/office/drawing/2013/main/command">
      <pc:docMk xmlns:pc="http://schemas.microsoft.com/office/powerpoint/2013/main/command"/>
      <pc:sldMk xmlns:pc="http://schemas.microsoft.com/office/powerpoint/2013/main/command" cId="2528437360" sldId="2147471686"/>
      <ac:graphicFrameMk id="2" creationId="{D367A4EB-531E-4D12-AA69-F04690BCF188}"/>
      <ac:tblMk/>
      <ac:tcMk rowId="1025948971" colId="482663553"/>
      <ac:txMk cp="23" len="24">
        <ac:context len="48" hash="1701042329"/>
      </ac:txMk>
    </ac:txMkLst>
    <p188:pos x="5886693" y="2214522"/>
    <p188:replyLst>
      <p188:reply id="{F291C225-9A43-453C-964E-0983175BA399}" authorId="{00000000-0000-0000-0000-000000000000}" created="2024-04-01T23:24:17.128">
        <p188:txBody>
          <a:bodyPr/>
          <a:lstStyle/>
          <a:p>
            <a:r>
              <a:rPr lang="ja-JP" altLang="en-US"/>
              <a:t>今後対応する旨記載しました。(みずほRT)</a:t>
            </a:r>
          </a:p>
        </p188:txBody>
      </p188:reply>
    </p188:replyLst>
    <p188:txBody>
      <a:bodyPr/>
      <a:lstStyle/>
      <a:p>
        <a:r>
          <a:rPr lang="ja-JP" altLang="en-US"/>
          <a:t>「？」となっているのは内部的なメモででしょうか？
現時点未定で今後検討予定であればその旨記載ください（事務局）</a:t>
        </a:r>
      </a:p>
    </p188:txBody>
  </p188:cm>
  <p188:cm id="{103E896F-A062-4F4D-9D58-C85ADDFE6AC3}" authorId="{00000000-0000-0000-0000-000000000000}" status="resolved" created="2024-04-01T02:00:23.676">
    <ac:deMkLst xmlns:ac="http://schemas.microsoft.com/office/drawing/2013/main/command">
      <pc:docMk xmlns:pc="http://schemas.microsoft.com/office/powerpoint/2013/main/command"/>
      <pc:sldMk xmlns:pc="http://schemas.microsoft.com/office/powerpoint/2013/main/command" cId="2528437360" sldId="2147471686"/>
      <ac:graphicFrameMk id="2" creationId="{D367A4EB-531E-4D12-AA69-F04690BCF188}"/>
    </ac:deMkLst>
    <p188:replyLst>
      <p188:reply id="{5FB92D6C-6465-4937-8F2E-91ECCA2DCF26}" authorId="{00000000-0000-0000-0000-000000000000}" created="2024-04-01T23:24:26.050">
        <p188:txBody>
          <a:bodyPr/>
          <a:lstStyle/>
          <a:p>
            <a:r>
              <a:rPr lang="ja-JP" altLang="en-US"/>
              <a:t>修正を確認しました。(みずほRT)</a:t>
            </a:r>
          </a:p>
        </p188:txBody>
      </p188:reply>
    </p188:replyLst>
    <p188:txBody>
      <a:bodyPr/>
      <a:lstStyle/>
      <a:p>
        <a:r>
          <a:rPr lang="ja-JP" altLang="en-US"/>
          <a:t>○が中央揃えになっていなかったので修正しました（事務局）</a:t>
        </a:r>
      </a:p>
    </p188:txBody>
  </p188:cm>
</p188:cmLst>
</file>

<file path=ppt/comments/modernComment_7FFFD14D_E6F0D936.xml><?xml version="1.0" encoding="utf-8"?>
<p188:cmLst xmlns:a="http://schemas.openxmlformats.org/drawingml/2006/main" xmlns:r="http://schemas.openxmlformats.org/officeDocument/2006/relationships" xmlns:p188="http://schemas.microsoft.com/office/powerpoint/2018/8/main">
  <p188:cm id="{99D8069F-0543-46B5-9BA0-5335782DF297}" authorId="{00000000-0000-0000-0000-000000000000}" status="resolved" created="2024-04-01T01:34:47.575">
    <ac:txMkLst xmlns:ac="http://schemas.microsoft.com/office/drawing/2013/main/command">
      <pc:docMk xmlns:pc="http://schemas.microsoft.com/office/powerpoint/2013/main/command"/>
      <pc:sldMk xmlns:pc="http://schemas.microsoft.com/office/powerpoint/2013/main/command" cId="3874543926" sldId="2147471693"/>
      <ac:graphicFrameMk id="103" creationId="{F723AF03-D782-4ED5-B98A-CDCA93EE0EFD}"/>
      <ac:tblMk/>
      <ac:tcMk rowId="660510674" colId="1934237803"/>
      <ac:txMk cp="37" len="9">
        <ac:context len="138" hash="3941258930"/>
      </ac:txMk>
    </ac:txMkLst>
    <p188:pos x="10298784" y="779863"/>
    <p188:replyLst>
      <p188:reply id="{B7FF9084-833F-44B4-BB85-47DDB2AFA24C}" authorId="{00000000-0000-0000-0000-000000000000}" created="2024-04-01T23:28:58.027">
        <p188:txBody>
          <a:bodyPr/>
          <a:lstStyle/>
          <a:p>
            <a:r>
              <a:rPr lang="ja-JP" altLang="en-US"/>
              <a:t>事前通知の時期は、システム要件定義外の「運用ルール」などによって規定されるので、今後検討し、ルール化する。(みずほRT)</a:t>
            </a:r>
          </a:p>
        </p188:txBody>
      </p188:reply>
    </p188:replyLst>
    <p188:txBody>
      <a:bodyPr/>
      <a:lstStyle/>
      <a:p>
        <a:r>
          <a:rPr lang="ja-JP" altLang="en-US"/>
          <a:t>今後決定していくということでしょうか？（内閣官房様）</a:t>
        </a:r>
      </a:p>
    </p188:txBody>
  </p188:cm>
</p188:cmLst>
</file>

<file path=ppt/comments/modernComment_7FFFD15D_7C92D705.xml><?xml version="1.0" encoding="utf-8"?>
<p188:cmLst xmlns:a="http://schemas.openxmlformats.org/drawingml/2006/main" xmlns:r="http://schemas.openxmlformats.org/officeDocument/2006/relationships" xmlns:p188="http://schemas.microsoft.com/office/powerpoint/2018/8/main">
  <p188:cm id="{DB00FCB9-F255-46AD-AF37-5D0D0B7DD968}" authorId="{00000000-0000-0000-0000-000000000000}" status="resolved" created="2024-04-01T01:33:06.241">
    <ac:deMkLst xmlns:ac="http://schemas.microsoft.com/office/drawing/2013/main/command">
      <pc:docMk xmlns:pc="http://schemas.microsoft.com/office/powerpoint/2013/main/command"/>
      <pc:sldMk xmlns:pc="http://schemas.microsoft.com/office/powerpoint/2013/main/command" cId="2089998085" sldId="2147471709"/>
      <ac:graphicFrameMk id="6" creationId="{F6FEC940-02D7-4234-B2AF-EA75E6575E97}"/>
    </ac:deMkLst>
    <p188:pos x="137929" y="5354007"/>
    <p188:replyLst>
      <p188:reply id="{04AD25E3-4071-4AAC-8E43-B314A162921B}" authorId="{00000000-0000-0000-0000-000000000000}" created="2024-04-01T23:25:26.189">
        <p188:txBody>
          <a:bodyPr/>
          <a:lstStyle/>
          <a:p>
            <a:r>
              <a:rPr lang="ja-JP" altLang="en-US"/>
              <a:t>「CMP用語」を記入しました。(みずほRT)</a:t>
            </a:r>
          </a:p>
        </p188:txBody>
      </p188:reply>
    </p188:replyLst>
    <p188:txBody>
      <a:bodyPr/>
      <a:lstStyle/>
      <a:p>
        <a:r>
          <a:rPr lang="ja-JP" altLang="en-US"/>
          <a:t>分類列が空欄になっています（内閣官房様）</a:t>
        </a:r>
      </a:p>
    </p188:txBody>
  </p188:cm>
  <p188:cm id="{B232CD6E-1185-45D1-88CA-661C11596F4E}" authorId="{00000000-0000-0000-0000-000000000000}" status="resolved" created="2024-04-01T01:36:33.925">
    <ac:deMkLst xmlns:ac="http://schemas.microsoft.com/office/drawing/2013/main/command">
      <pc:docMk xmlns:pc="http://schemas.microsoft.com/office/powerpoint/2013/main/command"/>
      <pc:sldMk xmlns:pc="http://schemas.microsoft.com/office/powerpoint/2013/main/command" cId="2089998085" sldId="2147471709"/>
      <ac:graphicFrameMk id="6" creationId="{F6FEC940-02D7-4234-B2AF-EA75E6575E97}"/>
    </ac:deMkLst>
    <p188:replyLst>
      <p188:reply id="{F68096FF-D908-4D27-8C9D-DE9D6D25F81E}" authorId="{00000000-0000-0000-0000-000000000000}" created="2024-04-01T23:25:34.257">
        <p188:txBody>
          <a:bodyPr/>
          <a:lstStyle/>
          <a:p>
            <a:r>
              <a:rPr lang="ja-JP" altLang="en-US"/>
              <a:t>削除しました。(みずほRT)</a:t>
            </a:r>
          </a:p>
        </p188:txBody>
      </p188:reply>
    </p188:replyLst>
    <p188:txBody>
      <a:bodyPr/>
      <a:lstStyle/>
      <a:p>
        <a:r>
          <a:rPr lang="ja-JP" altLang="en-US"/>
          <a:t>一番最後の行が空欄ですが記載途中でしょうか？（事務局）</a:t>
        </a:r>
      </a:p>
    </p188:txBody>
  </p188:cm>
</p188:cmLst>
</file>

<file path=ppt/comments/modernComment_7FFFD168_E81EC8C7.xml><?xml version="1.0" encoding="utf-8"?>
<p188:cmLst xmlns:a="http://schemas.openxmlformats.org/drawingml/2006/main" xmlns:r="http://schemas.openxmlformats.org/officeDocument/2006/relationships" xmlns:p188="http://schemas.microsoft.com/office/powerpoint/2018/8/main">
  <p188:cm id="{FF6874FB-91F5-4211-BA8B-A57310479AD6}" authorId="{00000000-0000-0000-0000-000000000000}" status="resolved" created="2024-04-01T01:32:22.684">
    <ac:deMkLst xmlns:ac="http://schemas.microsoft.com/office/drawing/2013/main/command">
      <pc:docMk xmlns:pc="http://schemas.microsoft.com/office/powerpoint/2013/main/command"/>
      <pc:sldMk xmlns:pc="http://schemas.microsoft.com/office/powerpoint/2013/main/command" cId="3894331591" sldId="2147471720"/>
      <ac:graphicFrameMk id="6" creationId="{F6FEC940-02D7-4234-B2AF-EA75E6575E97}"/>
    </ac:deMkLst>
    <p188:pos x="137929" y="5278336"/>
    <p188:replyLst>
      <p188:reply id="{EC361C4E-6015-44B5-8182-B73705BF5E9F}" authorId="{00000000-0000-0000-0000-000000000000}" created="2024-04-01T23:25:03.928">
        <p188:txBody>
          <a:bodyPr/>
          <a:lstStyle/>
          <a:p>
            <a:r>
              <a:rPr lang="ja-JP" altLang="en-US"/>
              <a:t>「基本用語」を記入しました。(みずほRT)</a:t>
            </a:r>
          </a:p>
        </p188:txBody>
      </p188:reply>
    </p188:replyLst>
    <p188:txBody>
      <a:bodyPr/>
      <a:lstStyle/>
      <a:p>
        <a:r>
          <a:rPr lang="ja-JP" altLang="en-US"/>
          <a:t>分類列が空欄になっています（内閣官房様）</a:t>
        </a:r>
      </a:p>
    </p188:txBody>
  </p188:cm>
  <p188:cm id="{E465BDC3-A926-4CD1-9DCB-13E446C2B369}" authorId="{00000000-0000-0000-0000-000000000000}" status="resolved" created="2024-04-01T01:36:13.882">
    <ac:deMkLst xmlns:ac="http://schemas.microsoft.com/office/drawing/2013/main/command">
      <pc:docMk xmlns:pc="http://schemas.microsoft.com/office/powerpoint/2013/main/command"/>
      <pc:sldMk xmlns:pc="http://schemas.microsoft.com/office/powerpoint/2013/main/command" cId="3894331591" sldId="2147471720"/>
      <ac:graphicFrameMk id="6" creationId="{F6FEC940-02D7-4234-B2AF-EA75E6575E97}"/>
    </ac:deMkLst>
    <p188:replyLst>
      <p188:reply id="{31F2AD5C-ADB6-42C6-9E59-4B62CCC3CFDB}" authorId="{00000000-0000-0000-0000-000000000000}" created="2024-04-01T23:25:13.710">
        <p188:txBody>
          <a:bodyPr/>
          <a:lstStyle/>
          <a:p>
            <a:r>
              <a:rPr lang="ja-JP" altLang="en-US"/>
              <a:t>削除しました。(みずほRT)</a:t>
            </a:r>
          </a:p>
        </p188:txBody>
      </p188:reply>
    </p188:replyLst>
    <p188:txBody>
      <a:bodyPr/>
      <a:lstStyle/>
      <a:p>
        <a:r>
          <a:rPr lang="ja-JP" altLang="en-US"/>
          <a:t>一番最後の行が空欄ですが記載途中でしょうか？（事務局）</a:t>
        </a:r>
      </a:p>
    </p188:txBody>
  </p188:cm>
</p188:cmLst>
</file>

<file path=ppt/comments/modernComment_7FFFD52A_38F34A98.xml><?xml version="1.0" encoding="utf-8"?>
<p188:cmLst xmlns:a="http://schemas.openxmlformats.org/drawingml/2006/main" xmlns:r="http://schemas.openxmlformats.org/officeDocument/2006/relationships" xmlns:p188="http://schemas.microsoft.com/office/powerpoint/2018/8/main">
  <p188:cm id="{8320B276-AC30-4134-B22F-13AE3E95AAC2}" authorId="{00000000-0000-0000-0000-000000000000}" status="resolved" created="2024-04-01T01:40:41.531">
    <ac:txMkLst xmlns:ac="http://schemas.microsoft.com/office/drawing/2013/main/command">
      <pc:docMk xmlns:pc="http://schemas.microsoft.com/office/powerpoint/2013/main/command"/>
      <pc:sldMk xmlns:pc="http://schemas.microsoft.com/office/powerpoint/2013/main/command" cId="955468440" sldId="2147472682"/>
      <ac:spMk id="7" creationId="{D9EA72FB-8BB9-CDA3-E695-3E365D86BFA0}"/>
      <ac:txMk cp="256" len="20">
        <ac:context len="354" hash="658905964"/>
      </ac:txMk>
    </ac:txMkLst>
    <p188:pos x="6244346" y="3595138"/>
    <p188:replyLst>
      <p188:reply id="{EF39BC8F-F776-4649-A1C3-5DDA8DD57A39}" authorId="{00000000-0000-0000-0000-000000000000}" created="2024-04-01T23:25:51.984">
        <p188:txBody>
          <a:bodyPr/>
          <a:lstStyle/>
          <a:p>
            <a:r>
              <a:rPr lang="ja-JP" altLang="en-US"/>
              <a:t>18ptに統一しました。(みずほRT)</a:t>
            </a:r>
          </a:p>
        </p188:txBody>
      </p188:reply>
    </p188:replyLst>
    <p188:txBody>
      <a:bodyPr/>
      <a:lstStyle/>
      <a:p>
        <a:r>
          <a:rPr lang="ja-JP" altLang="en-US"/>
          <a:t>ここだけ文字サイズが小さいのは意図的でしょうか？意図的であればそのままで問題ございません（事務局）</a:t>
        </a:r>
      </a:p>
    </p188:txBody>
  </p188:cm>
</p188:cmLst>
</file>

<file path=ppt/comments/modernComment_7FFFD52B_C3F96311.xml><?xml version="1.0" encoding="utf-8"?>
<p188:cmLst xmlns:a="http://schemas.openxmlformats.org/drawingml/2006/main" xmlns:r="http://schemas.openxmlformats.org/officeDocument/2006/relationships" xmlns:p188="http://schemas.microsoft.com/office/powerpoint/2018/8/main">
  <p188:cm id="{6E0CEAD1-E0AD-42B9-9DC9-4DFFD58F2240}" authorId="{00000000-0000-0000-0000-000000000000}" status="resolved" created="2024-04-01T01:43:08.131">
    <ac:txMkLst xmlns:ac="http://schemas.microsoft.com/office/drawing/2013/main/command">
      <pc:docMk xmlns:pc="http://schemas.microsoft.com/office/powerpoint/2013/main/command"/>
      <pc:sldMk xmlns:pc="http://schemas.microsoft.com/office/powerpoint/2013/main/command" cId="3287900945" sldId="2147472683"/>
      <ac:graphicFrameMk id="2" creationId="{B5A0DDEC-E1B8-F573-D915-27FC7B221FE5}"/>
      <ac:tblMk/>
      <ac:tcMk rowId="3212505128" colId="337254980"/>
      <ac:txMk cp="0" len="28">
        <ac:context len="29" hash="973519887"/>
      </ac:txMk>
    </ac:txMkLst>
    <p188:pos x="2189363" y="3381304"/>
    <p188:replyLst>
      <p188:reply id="{02C89C7E-4691-4546-B188-6A2EA56C7699}" authorId="{00000000-0000-0000-0000-000000000000}" created="2024-04-01T23:27:55.947">
        <p188:txBody>
          <a:bodyPr/>
          <a:lstStyle/>
          <a:p>
            <a:r>
              <a:rPr lang="ja-JP" altLang="en-US"/>
              <a:t>修正を確認しました。(みずほRT)</a:t>
            </a:r>
          </a:p>
        </p188:txBody>
      </p188:reply>
    </p188:replyLst>
    <p188:txBody>
      <a:bodyPr/>
      <a:lstStyle/>
      <a:p>
        <a:r>
          <a:rPr lang="ja-JP" altLang="en-US"/>
          <a:t>「システムの狙い」列のインデント（2行目スペース）がずれていたので統一いたしました（事務局）</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BBAC1E96-C982-B5D8-18A3-3979D1EC07F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13BAA576-1FCA-3113-408E-7B2DDFA151A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2C97681-D80D-4D9C-B433-112BBEC1D8C0}" type="datetimeFigureOut">
              <a:rPr kumimoji="1" lang="ja-JP" altLang="en-US" smtClean="0"/>
              <a:t>2024/4/4</a:t>
            </a:fld>
            <a:endParaRPr kumimoji="1" lang="ja-JP" altLang="en-US"/>
          </a:p>
        </p:txBody>
      </p:sp>
      <p:sp>
        <p:nvSpPr>
          <p:cNvPr id="4" name="フッター プレースホルダー 3">
            <a:extLst>
              <a:ext uri="{FF2B5EF4-FFF2-40B4-BE49-F238E27FC236}">
                <a16:creationId xmlns:a16="http://schemas.microsoft.com/office/drawing/2014/main" id="{17B04894-A3A9-4D04-19AA-4B03CB422A1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3A82BB87-25DD-3C93-1C2E-5CAAF095DA5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6B31D14-EE1A-433E-BA9C-62A830641619}" type="slidenum">
              <a:rPr kumimoji="1" lang="ja-JP" altLang="en-US" smtClean="0"/>
              <a:t>‹#›</a:t>
            </a:fld>
            <a:endParaRPr kumimoji="1" lang="ja-JP" altLang="en-US"/>
          </a:p>
        </p:txBody>
      </p:sp>
    </p:spTree>
    <p:extLst>
      <p:ext uri="{BB962C8B-B14F-4D97-AF65-F5344CB8AC3E}">
        <p14:creationId xmlns:p14="http://schemas.microsoft.com/office/powerpoint/2010/main" val="39951642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F6D090-4D57-4B4C-A7EB-84E23041CF00}" type="datetimeFigureOut">
              <a:rPr kumimoji="1" lang="ja-JP" altLang="en-US" smtClean="0"/>
              <a:t>2024/4/4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D12E72-6EF4-471E-8F5D-C97C42DA7D94}" type="slidenum">
              <a:rPr kumimoji="1" lang="ja-JP" altLang="en-US" smtClean="0"/>
              <a:t>‹#›</a:t>
            </a:fld>
            <a:endParaRPr kumimoji="1" lang="ja-JP" altLang="en-US"/>
          </a:p>
        </p:txBody>
      </p:sp>
    </p:spTree>
    <p:extLst>
      <p:ext uri="{BB962C8B-B14F-4D97-AF65-F5344CB8AC3E}">
        <p14:creationId xmlns:p14="http://schemas.microsoft.com/office/powerpoint/2010/main" val="324505803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DA61C057-1565-44EE-A371-30D5EA4628F5}"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354" rtl="0" eaLnBrk="1" fontAlgn="auto" latinLnBrk="0" hangingPunct="1">
                <a:lnSpc>
                  <a:spcPct val="100000"/>
                </a:lnSpc>
                <a:spcBef>
                  <a:spcPts val="0"/>
                </a:spcBef>
                <a:spcAft>
                  <a:spcPts val="0"/>
                </a:spcAft>
                <a:buClrTx/>
                <a:buSzTx/>
                <a:buFontTx/>
                <a:buNone/>
                <a:tabLst/>
                <a:defRPr/>
              </a:pPr>
              <a:t>8</a:t>
            </a:fld>
            <a:endParaRPr kumimoji="1" lang="ja-JP" altLang="en-US" sz="12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270087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DA61C057-1565-44EE-A371-30D5EA4628F5}"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354" rtl="0" eaLnBrk="1" fontAlgn="auto" latinLnBrk="0" hangingPunct="1">
                <a:lnSpc>
                  <a:spcPct val="100000"/>
                </a:lnSpc>
                <a:spcBef>
                  <a:spcPts val="0"/>
                </a:spcBef>
                <a:spcAft>
                  <a:spcPts val="0"/>
                </a:spcAft>
                <a:buClrTx/>
                <a:buSzTx/>
                <a:buFontTx/>
                <a:buNone/>
                <a:tabLst/>
                <a:defRPr/>
              </a:pPr>
              <a:t>9</a:t>
            </a:fld>
            <a:endParaRPr kumimoji="1" lang="ja-JP" altLang="en-US" sz="12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4238520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DA61C057-1565-44EE-A371-30D5EA4628F5}"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354" rtl="0" eaLnBrk="1" fontAlgn="auto" latinLnBrk="0" hangingPunct="1">
                <a:lnSpc>
                  <a:spcPct val="100000"/>
                </a:lnSpc>
                <a:spcBef>
                  <a:spcPts val="0"/>
                </a:spcBef>
                <a:spcAft>
                  <a:spcPts val="0"/>
                </a:spcAft>
                <a:buClrTx/>
                <a:buSzTx/>
                <a:buFontTx/>
                <a:buNone/>
                <a:tabLst/>
                <a:defRPr/>
              </a:pPr>
              <a:t>10</a:t>
            </a:fld>
            <a:endParaRPr kumimoji="1" lang="ja-JP" altLang="en-US" sz="12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113909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DA61C057-1565-44EE-A371-30D5EA4628F5}"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354" rtl="0" eaLnBrk="1" fontAlgn="auto" latinLnBrk="0" hangingPunct="1">
                <a:lnSpc>
                  <a:spcPct val="100000"/>
                </a:lnSpc>
                <a:spcBef>
                  <a:spcPts val="0"/>
                </a:spcBef>
                <a:spcAft>
                  <a:spcPts val="0"/>
                </a:spcAft>
                <a:buClrTx/>
                <a:buSzTx/>
                <a:buFontTx/>
                <a:buNone/>
                <a:tabLst/>
                <a:defRPr/>
              </a:pPr>
              <a:t>12</a:t>
            </a:fld>
            <a:endParaRPr kumimoji="1" lang="ja-JP" altLang="en-US" sz="12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473003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_基本レイアウトA">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F35971-56B9-1347-ABDE-46C3D21D8A88}"/>
              </a:ext>
            </a:extLst>
          </p:cNvPr>
          <p:cNvSpPr>
            <a:spLocks noGrp="1"/>
          </p:cNvSpPr>
          <p:nvPr>
            <p:ph type="title"/>
          </p:nvPr>
        </p:nvSpPr>
        <p:spPr>
          <a:xfrm>
            <a:off x="516000" y="177314"/>
            <a:ext cx="11160000" cy="424800"/>
          </a:xfrm>
        </p:spPr>
        <p:txBody>
          <a:bodyPr/>
          <a:lstStyle/>
          <a:p>
            <a:r>
              <a:rPr kumimoji="1" lang="ja-JP" altLang="en-US"/>
              <a:t>マスター タイトルの書式設定</a:t>
            </a:r>
          </a:p>
        </p:txBody>
      </p:sp>
      <p:cxnSp>
        <p:nvCxnSpPr>
          <p:cNvPr id="9" name="直線コネクタ 8">
            <a:extLst>
              <a:ext uri="{FF2B5EF4-FFF2-40B4-BE49-F238E27FC236}">
                <a16:creationId xmlns:a16="http://schemas.microsoft.com/office/drawing/2014/main" id="{B3E3BE4D-7AFD-874C-8240-C1374AD3A8AE}"/>
              </a:ext>
            </a:extLst>
          </p:cNvPr>
          <p:cNvCxnSpPr/>
          <p:nvPr userDrawn="1"/>
        </p:nvCxnSpPr>
        <p:spPr>
          <a:xfrm>
            <a:off x="-1" y="670354"/>
            <a:ext cx="12192000" cy="0"/>
          </a:xfrm>
          <a:prstGeom prst="line">
            <a:avLst/>
          </a:prstGeom>
          <a:ln w="635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6" name="Rectangle 17">
            <a:extLst>
              <a:ext uri="{FF2B5EF4-FFF2-40B4-BE49-F238E27FC236}">
                <a16:creationId xmlns:a16="http://schemas.microsoft.com/office/drawing/2014/main" id="{02CFAED0-597F-4DC8-9632-6C26DE1F4281}"/>
              </a:ext>
            </a:extLst>
          </p:cNvPr>
          <p:cNvSpPr/>
          <p:nvPr userDrawn="1"/>
        </p:nvSpPr>
        <p:spPr>
          <a:xfrm>
            <a:off x="0" y="6446726"/>
            <a:ext cx="12192000" cy="432000"/>
          </a:xfrm>
          <a:prstGeom prst="rect">
            <a:avLst/>
          </a:prstGeom>
          <a:solidFill>
            <a:srgbClr val="143F6A"/>
          </a:solidFill>
          <a:ln>
            <a:noFill/>
          </a:ln>
          <a:effectLst/>
        </p:spPr>
        <p:style>
          <a:lnRef idx="1">
            <a:schemeClr val="accent1"/>
          </a:lnRef>
          <a:fillRef idx="3">
            <a:schemeClr val="accent1"/>
          </a:fillRef>
          <a:effectRef idx="2">
            <a:schemeClr val="accent1"/>
          </a:effectRef>
          <a:fontRef idx="minor">
            <a:schemeClr val="lt1"/>
          </a:fontRef>
        </p:style>
        <p:txBody>
          <a:bodyPr lIns="91430" tIns="45718" rIns="91430" bIns="45718" anchor="ctr"/>
          <a:lstStyle/>
          <a:p>
            <a:pPr algn="ctr" defTabSz="914286">
              <a:defRPr/>
            </a:pPr>
            <a:endParaRPr lang="en-US" sz="2000" dirty="0">
              <a:solidFill>
                <a:srgbClr val="404040"/>
              </a:solidFill>
              <a:latin typeface="HGPGothicE" charset="-128"/>
              <a:ea typeface="HGPGothicE" charset="-128"/>
            </a:endParaRPr>
          </a:p>
        </p:txBody>
      </p:sp>
      <p:sp>
        <p:nvSpPr>
          <p:cNvPr id="10" name="TextBox 16">
            <a:extLst>
              <a:ext uri="{FF2B5EF4-FFF2-40B4-BE49-F238E27FC236}">
                <a16:creationId xmlns:a16="http://schemas.microsoft.com/office/drawing/2014/main" id="{12DAE9A4-E3F1-42D7-AB8D-490FD722BAB1}"/>
              </a:ext>
            </a:extLst>
          </p:cNvPr>
          <p:cNvSpPr txBox="1"/>
          <p:nvPr userDrawn="1"/>
        </p:nvSpPr>
        <p:spPr>
          <a:xfrm>
            <a:off x="10952268" y="6593477"/>
            <a:ext cx="1057670" cy="169277"/>
          </a:xfrm>
          <a:prstGeom prst="rect">
            <a:avLst/>
          </a:prstGeom>
          <a:noFill/>
        </p:spPr>
        <p:txBody>
          <a:bodyPr wrap="square" lIns="0" tIns="0" rIns="0" bIns="0">
            <a:noAutofit/>
          </a:bodyPr>
          <a:lstStyle/>
          <a:p>
            <a:pPr algn="r" defTabSz="914286">
              <a:defRPr/>
            </a:pPr>
            <a:fld id="{0F9AC1C8-10F2-4A77-9A6E-9375F974715F}" type="slidenum">
              <a:rPr lang="en-US" sz="1800" smtClean="0">
                <a:solidFill>
                  <a:schemeClr val="bg1"/>
                </a:solidFill>
                <a:latin typeface="Meiryo UI" panose="020B0604030504040204" pitchFamily="34" charset="-128"/>
                <a:ea typeface="Meiryo UI" panose="020B0604030504040204" pitchFamily="34" charset="-128"/>
                <a:cs typeface="HGPGothicE" charset="-128"/>
              </a:rPr>
              <a:pPr algn="r" defTabSz="914286">
                <a:defRPr/>
              </a:pPr>
              <a:t>‹#›</a:t>
            </a:fld>
            <a:endParaRPr lang="en-US" sz="1800" dirty="0">
              <a:solidFill>
                <a:schemeClr val="bg1"/>
              </a:solidFill>
              <a:latin typeface="Meiryo UI" panose="020B0604030504040204" pitchFamily="34" charset="-128"/>
              <a:ea typeface="Meiryo UI" panose="020B0604030504040204" pitchFamily="34" charset="-128"/>
              <a:cs typeface="HGPGothicE" charset="-128"/>
            </a:endParaRPr>
          </a:p>
        </p:txBody>
      </p:sp>
      <p:sp>
        <p:nvSpPr>
          <p:cNvPr id="4" name="コンテンツ プレースホルダー 3">
            <a:extLst>
              <a:ext uri="{FF2B5EF4-FFF2-40B4-BE49-F238E27FC236}">
                <a16:creationId xmlns:a16="http://schemas.microsoft.com/office/drawing/2014/main" id="{686361B7-8F3B-4F5A-A061-2C16F7F529EA}"/>
              </a:ext>
            </a:extLst>
          </p:cNvPr>
          <p:cNvSpPr>
            <a:spLocks noGrp="1"/>
          </p:cNvSpPr>
          <p:nvPr>
            <p:ph sz="quarter" idx="10"/>
          </p:nvPr>
        </p:nvSpPr>
        <p:spPr>
          <a:xfrm>
            <a:off x="11887200" y="6762750"/>
            <a:ext cx="914400" cy="914400"/>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87560586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7C8C285-33EB-434C-A0BD-00761CD30F99}"/>
              </a:ext>
            </a:extLst>
          </p:cNvPr>
          <p:cNvSpPr>
            <a:spLocks noGrp="1"/>
          </p:cNvSpPr>
          <p:nvPr>
            <p:ph type="title"/>
          </p:nvPr>
        </p:nvSpPr>
        <p:spPr>
          <a:xfrm>
            <a:off x="515999" y="177314"/>
            <a:ext cx="11160000" cy="424800"/>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5010495F-DAC1-B847-AA22-805256EC76D6}"/>
              </a:ext>
            </a:extLst>
          </p:cNvPr>
          <p:cNvSpPr>
            <a:spLocks noGrp="1"/>
          </p:cNvSpPr>
          <p:nvPr>
            <p:ph type="body" idx="1"/>
          </p:nvPr>
        </p:nvSpPr>
        <p:spPr>
          <a:xfrm>
            <a:off x="503361" y="1038540"/>
            <a:ext cx="11160000" cy="5040000"/>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12" name="TextBox 12">
            <a:extLst>
              <a:ext uri="{FF2B5EF4-FFF2-40B4-BE49-F238E27FC236}">
                <a16:creationId xmlns:a16="http://schemas.microsoft.com/office/drawing/2014/main" id="{885BFD2A-C003-4254-A162-7AAFD79DF283}"/>
              </a:ext>
            </a:extLst>
          </p:cNvPr>
          <p:cNvSpPr txBox="1"/>
          <p:nvPr userDrawn="1"/>
        </p:nvSpPr>
        <p:spPr>
          <a:xfrm>
            <a:off x="304800" y="6611459"/>
            <a:ext cx="8386914" cy="123111"/>
          </a:xfrm>
          <a:prstGeom prst="rect">
            <a:avLst/>
          </a:prstGeom>
          <a:noFill/>
        </p:spPr>
        <p:txBody>
          <a:bodyPr wrap="square" lIns="91430" tIns="0" rIns="91430" bIns="0">
            <a:spAutoFit/>
          </a:bodyPr>
          <a:lstStyle/>
          <a:p>
            <a:pPr marL="0" marR="0" lvl="0" indent="0" algn="l" defTabSz="495200" rtl="0" eaLnBrk="1" fontAlgn="auto" latinLnBrk="0" hangingPunct="1">
              <a:lnSpc>
                <a:spcPct val="100000"/>
              </a:lnSpc>
              <a:spcBef>
                <a:spcPts val="0"/>
              </a:spcBef>
              <a:spcAft>
                <a:spcPts val="0"/>
              </a:spcAft>
              <a:buClrTx/>
              <a:buSzTx/>
              <a:buFontTx/>
              <a:buNone/>
              <a:tabLst/>
              <a:defRPr/>
            </a:pPr>
            <a:r>
              <a:rPr kumimoji="0" lang="en-US" altLang="ja-JP" sz="800" spc="100" baseline="0" dirty="0">
                <a:solidFill>
                  <a:schemeClr val="bg1"/>
                </a:solidFill>
                <a:latin typeface="Meiryo UI" panose="020B0604030504040204" pitchFamily="34" charset="-128"/>
                <a:ea typeface="Meiryo UI" panose="020B0604030504040204" pitchFamily="34" charset="-128"/>
                <a:cs typeface="Meiryo UI" pitchFamily="50" charset="-128"/>
              </a:rPr>
              <a:t>© TOYOTA MOTOR CORPORATION </a:t>
            </a:r>
            <a:r>
              <a:rPr kumimoji="0" lang="ja-JP" altLang="en-US" sz="800" spc="100" baseline="0" dirty="0">
                <a:solidFill>
                  <a:schemeClr val="bg1"/>
                </a:solidFill>
                <a:latin typeface="Meiryo UI" panose="020B0604030504040204" pitchFamily="34" charset="-128"/>
                <a:ea typeface="Meiryo UI" panose="020B0604030504040204" pitchFamily="34" charset="-128"/>
                <a:cs typeface="Meiryo UI" pitchFamily="50" charset="-128"/>
              </a:rPr>
              <a:t>＆ </a:t>
            </a:r>
            <a:r>
              <a:rPr kumimoji="0" lang="en-US" altLang="ja-JP" sz="800" spc="100" baseline="0" dirty="0">
                <a:solidFill>
                  <a:schemeClr val="bg1"/>
                </a:solidFill>
                <a:latin typeface="Meiryo UI" panose="020B0604030504040204" pitchFamily="34" charset="-128"/>
                <a:ea typeface="Meiryo UI" panose="020B0604030504040204" pitchFamily="34" charset="-128"/>
                <a:cs typeface="Meiryo UI" pitchFamily="50" charset="-128"/>
              </a:rPr>
              <a:t>TOYOTA FINANCIAL SERVICES CORPORATION All Rights Reserved.</a:t>
            </a:r>
            <a:r>
              <a:rPr kumimoji="0" lang="ja-JP" altLang="en-US" sz="800" spc="100" baseline="0" dirty="0">
                <a:solidFill>
                  <a:schemeClr val="bg1"/>
                </a:solidFill>
                <a:latin typeface="Meiryo UI" panose="020B0604030504040204" pitchFamily="34" charset="-128"/>
                <a:ea typeface="Meiryo UI" panose="020B0604030504040204" pitchFamily="34" charset="-128"/>
                <a:cs typeface="Meiryo UI" pitchFamily="50" charset="-128"/>
              </a:rPr>
              <a:t>　</a:t>
            </a:r>
            <a:endParaRPr kumimoji="0" lang="en-US" altLang="ja-JP" sz="800" spc="100" baseline="0" dirty="0">
              <a:solidFill>
                <a:schemeClr val="bg1"/>
              </a:solidFill>
              <a:latin typeface="Meiryo UI" panose="020B0604030504040204" pitchFamily="34" charset="-128"/>
              <a:ea typeface="Meiryo UI" panose="020B0604030504040204" pitchFamily="34" charset="-128"/>
              <a:cs typeface="Meiryo UI" pitchFamily="50" charset="-128"/>
            </a:endParaRPr>
          </a:p>
        </p:txBody>
      </p:sp>
      <p:sp>
        <p:nvSpPr>
          <p:cNvPr id="9" name="TextBox 16"/>
          <p:cNvSpPr txBox="1"/>
          <p:nvPr/>
        </p:nvSpPr>
        <p:spPr>
          <a:xfrm>
            <a:off x="10952268" y="6593477"/>
            <a:ext cx="1057670" cy="169277"/>
          </a:xfrm>
          <a:prstGeom prst="rect">
            <a:avLst/>
          </a:prstGeom>
          <a:noFill/>
        </p:spPr>
        <p:txBody>
          <a:bodyPr wrap="square" lIns="0" tIns="0" rIns="0" bIns="0">
            <a:noAutofit/>
          </a:bodyPr>
          <a:lstStyle/>
          <a:p>
            <a:pPr algn="r" defTabSz="914286">
              <a:defRPr/>
            </a:pPr>
            <a:fld id="{0F9AC1C8-10F2-4A77-9A6E-9375F974715F}" type="slidenum">
              <a:rPr lang="en-US" sz="1100">
                <a:solidFill>
                  <a:schemeClr val="bg1"/>
                </a:solidFill>
                <a:latin typeface="Meiryo UI" panose="020B0604030504040204" pitchFamily="34" charset="-128"/>
                <a:ea typeface="Meiryo UI" panose="020B0604030504040204" pitchFamily="34" charset="-128"/>
                <a:cs typeface="HGPGothicE" charset="-128"/>
              </a:rPr>
              <a:pPr algn="r" defTabSz="914286">
                <a:defRPr/>
              </a:pPr>
              <a:t>‹#›</a:t>
            </a:fld>
            <a:endParaRPr lang="en-US" sz="1100" dirty="0">
              <a:solidFill>
                <a:schemeClr val="bg1"/>
              </a:solidFill>
              <a:latin typeface="Meiryo UI" panose="020B0604030504040204" pitchFamily="34" charset="-128"/>
              <a:ea typeface="Meiryo UI" panose="020B0604030504040204" pitchFamily="34" charset="-128"/>
              <a:cs typeface="HGPGothicE" charset="-128"/>
            </a:endParaRPr>
          </a:p>
        </p:txBody>
      </p:sp>
    </p:spTree>
    <p:extLst>
      <p:ext uri="{BB962C8B-B14F-4D97-AF65-F5344CB8AC3E}">
        <p14:creationId xmlns:p14="http://schemas.microsoft.com/office/powerpoint/2010/main" val="644379465"/>
      </p:ext>
    </p:extLst>
  </p:cSld>
  <p:clrMap bg1="lt1" tx1="dk1" bg2="lt2" tx2="dk2" accent1="accent1" accent2="accent2" accent3="accent3" accent4="accent4" accent5="accent5" accent6="accent6" hlink="hlink" folHlink="folHlink"/>
  <p:sldLayoutIdLst>
    <p:sldLayoutId id="2147483673" r:id="rId1"/>
  </p:sldLayoutIdLst>
  <p:hf sldNum="0" hdr="0" ftr="0" dt="0"/>
  <p:txStyles>
    <p:titleStyle>
      <a:lvl1pPr algn="l" defTabSz="495200" rtl="0" eaLnBrk="1" fontAlgn="base" hangingPunct="1">
        <a:spcBef>
          <a:spcPct val="0"/>
        </a:spcBef>
        <a:spcAft>
          <a:spcPct val="0"/>
        </a:spcAft>
        <a:defRPr kumimoji="1" sz="2000" b="1" i="0" kern="1200" spc="200" baseline="0">
          <a:solidFill>
            <a:schemeClr val="bg2"/>
          </a:solidFill>
          <a:latin typeface="Meiryo UI" panose="020B0604030504040204" pitchFamily="34" charset="-128"/>
          <a:ea typeface="Meiryo UI" panose="020B0604030504040204" pitchFamily="34" charset="-128"/>
          <a:cs typeface="Meiryo UI" panose="020B0604030504040204" pitchFamily="34" charset="-128"/>
        </a:defRPr>
      </a:lvl1pPr>
      <a:lvl2pPr algn="l" defTabSz="495200" rtl="0" eaLnBrk="1" fontAlgn="base" hangingPunct="1">
        <a:spcBef>
          <a:spcPct val="0"/>
        </a:spcBef>
        <a:spcAft>
          <a:spcPct val="0"/>
        </a:spcAft>
        <a:defRPr kumimoji="1" sz="2100">
          <a:solidFill>
            <a:schemeClr val="tx1"/>
          </a:solidFill>
          <a:latin typeface="Arial" pitchFamily="34" charset="0"/>
          <a:ea typeface="HGP創英角ｺﾞｼｯｸUB"/>
          <a:cs typeface="Arial" pitchFamily="34" charset="0"/>
        </a:defRPr>
      </a:lvl2pPr>
      <a:lvl3pPr algn="l" defTabSz="495200" rtl="0" eaLnBrk="1" fontAlgn="base" hangingPunct="1">
        <a:spcBef>
          <a:spcPct val="0"/>
        </a:spcBef>
        <a:spcAft>
          <a:spcPct val="0"/>
        </a:spcAft>
        <a:defRPr kumimoji="1" sz="2100">
          <a:solidFill>
            <a:schemeClr val="tx1"/>
          </a:solidFill>
          <a:latin typeface="Arial" pitchFamily="34" charset="0"/>
          <a:ea typeface="HGP創英角ｺﾞｼｯｸUB"/>
          <a:cs typeface="Arial" pitchFamily="34" charset="0"/>
        </a:defRPr>
      </a:lvl3pPr>
      <a:lvl4pPr algn="l" defTabSz="495200" rtl="0" eaLnBrk="1" fontAlgn="base" hangingPunct="1">
        <a:spcBef>
          <a:spcPct val="0"/>
        </a:spcBef>
        <a:spcAft>
          <a:spcPct val="0"/>
        </a:spcAft>
        <a:defRPr kumimoji="1" sz="2100">
          <a:solidFill>
            <a:schemeClr val="tx1"/>
          </a:solidFill>
          <a:latin typeface="Arial" pitchFamily="34" charset="0"/>
          <a:ea typeface="HGP創英角ｺﾞｼｯｸUB"/>
          <a:cs typeface="Arial" pitchFamily="34" charset="0"/>
        </a:defRPr>
      </a:lvl4pPr>
      <a:lvl5pPr algn="l" defTabSz="495200" rtl="0" eaLnBrk="1" fontAlgn="base" hangingPunct="1">
        <a:spcBef>
          <a:spcPct val="0"/>
        </a:spcBef>
        <a:spcAft>
          <a:spcPct val="0"/>
        </a:spcAft>
        <a:defRPr kumimoji="1" sz="2100">
          <a:solidFill>
            <a:schemeClr val="tx1"/>
          </a:solidFill>
          <a:latin typeface="Arial" pitchFamily="34" charset="0"/>
          <a:ea typeface="HGP創英角ｺﾞｼｯｸUB"/>
          <a:cs typeface="Arial" pitchFamily="34" charset="0"/>
        </a:defRPr>
      </a:lvl5pPr>
      <a:lvl6pPr marL="495200" algn="l" defTabSz="495200" rtl="0" eaLnBrk="1" fontAlgn="base" hangingPunct="1">
        <a:spcBef>
          <a:spcPct val="0"/>
        </a:spcBef>
        <a:spcAft>
          <a:spcPct val="0"/>
        </a:spcAft>
        <a:defRPr kumimoji="1" sz="2100">
          <a:solidFill>
            <a:schemeClr val="tx1"/>
          </a:solidFill>
          <a:latin typeface="Arial" pitchFamily="34" charset="0"/>
          <a:ea typeface="HGP創英角ｺﾞｼｯｸUB"/>
          <a:cs typeface="Arial" pitchFamily="34" charset="0"/>
        </a:defRPr>
      </a:lvl6pPr>
      <a:lvl7pPr marL="990402" algn="l" defTabSz="495200" rtl="0" eaLnBrk="1" fontAlgn="base" hangingPunct="1">
        <a:spcBef>
          <a:spcPct val="0"/>
        </a:spcBef>
        <a:spcAft>
          <a:spcPct val="0"/>
        </a:spcAft>
        <a:defRPr kumimoji="1" sz="2100">
          <a:solidFill>
            <a:schemeClr val="tx1"/>
          </a:solidFill>
          <a:latin typeface="Arial" pitchFamily="34" charset="0"/>
          <a:ea typeface="HGP創英角ｺﾞｼｯｸUB"/>
          <a:cs typeface="Arial" pitchFamily="34" charset="0"/>
        </a:defRPr>
      </a:lvl7pPr>
      <a:lvl8pPr marL="1485598" algn="l" defTabSz="495200" rtl="0" eaLnBrk="1" fontAlgn="base" hangingPunct="1">
        <a:spcBef>
          <a:spcPct val="0"/>
        </a:spcBef>
        <a:spcAft>
          <a:spcPct val="0"/>
        </a:spcAft>
        <a:defRPr kumimoji="1" sz="2100">
          <a:solidFill>
            <a:schemeClr val="tx1"/>
          </a:solidFill>
          <a:latin typeface="Arial" pitchFamily="34" charset="0"/>
          <a:ea typeface="HGP創英角ｺﾞｼｯｸUB"/>
          <a:cs typeface="Arial" pitchFamily="34" charset="0"/>
        </a:defRPr>
      </a:lvl8pPr>
      <a:lvl9pPr marL="1980796" algn="l" defTabSz="495200" rtl="0" eaLnBrk="1" fontAlgn="base" hangingPunct="1">
        <a:spcBef>
          <a:spcPct val="0"/>
        </a:spcBef>
        <a:spcAft>
          <a:spcPct val="0"/>
        </a:spcAft>
        <a:defRPr kumimoji="1" sz="2100">
          <a:solidFill>
            <a:schemeClr val="tx1"/>
          </a:solidFill>
          <a:latin typeface="Arial" pitchFamily="34" charset="0"/>
          <a:ea typeface="HGP創英角ｺﾞｼｯｸUB"/>
          <a:cs typeface="Arial" pitchFamily="34" charset="0"/>
        </a:defRPr>
      </a:lvl9pPr>
    </p:titleStyle>
    <p:bodyStyle>
      <a:lvl1pPr marL="342900" indent="-342900" algn="l" defTabSz="495200" rtl="0" eaLnBrk="1" fontAlgn="base" hangingPunct="1">
        <a:lnSpc>
          <a:spcPct val="100000"/>
        </a:lnSpc>
        <a:spcBef>
          <a:spcPts val="0"/>
        </a:spcBef>
        <a:spcAft>
          <a:spcPts val="400"/>
        </a:spcAft>
        <a:buClrTx/>
        <a:buFont typeface="+mj-lt"/>
        <a:buAutoNum type="alphaUcPeriod"/>
        <a:defRPr kumimoji="1" sz="1600" kern="1200" spc="200" baseline="0">
          <a:solidFill>
            <a:schemeClr val="bg2"/>
          </a:solidFill>
          <a:latin typeface="Meiryo UI" panose="020B0604030504040204" pitchFamily="34" charset="-128"/>
          <a:ea typeface="Meiryo UI" panose="020B0604030504040204" pitchFamily="34" charset="-128"/>
          <a:cs typeface="Arial"/>
        </a:defRPr>
      </a:lvl1pPr>
      <a:lvl2pPr marL="566737" indent="-342900" algn="l" defTabSz="495200" rtl="0" eaLnBrk="1" fontAlgn="base" hangingPunct="1">
        <a:lnSpc>
          <a:spcPct val="100000"/>
        </a:lnSpc>
        <a:spcBef>
          <a:spcPts val="0"/>
        </a:spcBef>
        <a:spcAft>
          <a:spcPts val="400"/>
        </a:spcAft>
        <a:buClrTx/>
        <a:buFont typeface="+mj-lt"/>
        <a:buAutoNum type="alphaUcPeriod"/>
        <a:tabLst/>
        <a:defRPr kumimoji="1" sz="1600" kern="1200" spc="200" baseline="0">
          <a:solidFill>
            <a:schemeClr val="bg2"/>
          </a:solidFill>
          <a:latin typeface="Meiryo UI" panose="020B0604030504040204" pitchFamily="34" charset="-128"/>
          <a:ea typeface="Meiryo UI" panose="020B0604030504040204" pitchFamily="34" charset="-128"/>
          <a:cs typeface="Arial"/>
        </a:defRPr>
      </a:lvl2pPr>
      <a:lvl3pPr marL="790575" indent="-342900" algn="l" defTabSz="495200" rtl="0" eaLnBrk="1" fontAlgn="base" hangingPunct="1">
        <a:lnSpc>
          <a:spcPct val="100000"/>
        </a:lnSpc>
        <a:spcBef>
          <a:spcPts val="0"/>
        </a:spcBef>
        <a:spcAft>
          <a:spcPts val="400"/>
        </a:spcAft>
        <a:buClrTx/>
        <a:buFont typeface="+mj-lt"/>
        <a:buAutoNum type="alphaUcPeriod"/>
        <a:tabLst/>
        <a:defRPr kumimoji="1" sz="1600" kern="1200" spc="200" baseline="0">
          <a:solidFill>
            <a:schemeClr val="bg2"/>
          </a:solidFill>
          <a:latin typeface="Meiryo UI" panose="020B0604030504040204" pitchFamily="34" charset="-128"/>
          <a:ea typeface="Meiryo UI" panose="020B0604030504040204" pitchFamily="34" charset="-128"/>
          <a:cs typeface="Arial"/>
        </a:defRPr>
      </a:lvl3pPr>
      <a:lvl4pPr marL="1014412" indent="-342900" algn="l" defTabSz="495200" rtl="0" eaLnBrk="1" fontAlgn="base" hangingPunct="1">
        <a:lnSpc>
          <a:spcPct val="100000"/>
        </a:lnSpc>
        <a:spcBef>
          <a:spcPts val="0"/>
        </a:spcBef>
        <a:spcAft>
          <a:spcPts val="400"/>
        </a:spcAft>
        <a:buClrTx/>
        <a:buFont typeface="+mj-lt"/>
        <a:buAutoNum type="alphaUcPeriod"/>
        <a:tabLst/>
        <a:defRPr kumimoji="1" sz="1600" kern="1200" spc="200" baseline="0">
          <a:solidFill>
            <a:schemeClr val="bg2"/>
          </a:solidFill>
          <a:latin typeface="Meiryo UI" panose="020B0604030504040204" pitchFamily="34" charset="-128"/>
          <a:ea typeface="Meiryo UI" panose="020B0604030504040204" pitchFamily="34" charset="-128"/>
          <a:cs typeface="Arial"/>
        </a:defRPr>
      </a:lvl4pPr>
      <a:lvl5pPr marL="1276350" indent="-342900" algn="l" defTabSz="495200" rtl="0" eaLnBrk="1" fontAlgn="base" hangingPunct="1">
        <a:lnSpc>
          <a:spcPct val="100000"/>
        </a:lnSpc>
        <a:spcBef>
          <a:spcPts val="0"/>
        </a:spcBef>
        <a:spcAft>
          <a:spcPts val="400"/>
        </a:spcAft>
        <a:buClrTx/>
        <a:buFont typeface="+mj-lt"/>
        <a:buAutoNum type="alphaUcPeriod"/>
        <a:tabLst/>
        <a:defRPr kumimoji="1" sz="1600" kern="1200" spc="200" baseline="0">
          <a:solidFill>
            <a:schemeClr val="bg2"/>
          </a:solidFill>
          <a:latin typeface="Meiryo UI" panose="020B0604030504040204" pitchFamily="34" charset="-128"/>
          <a:ea typeface="Meiryo UI" panose="020B0604030504040204" pitchFamily="34" charset="-128"/>
          <a:cs typeface="Arial"/>
        </a:defRPr>
      </a:lvl5pPr>
      <a:lvl6pPr marL="2723589" indent="-247598" algn="l" defTabSz="495200" rtl="0" eaLnBrk="1" latinLnBrk="0" hangingPunct="1">
        <a:spcBef>
          <a:spcPct val="20000"/>
        </a:spcBef>
        <a:buFont typeface="Arial"/>
        <a:buChar char="•"/>
        <a:defRPr kumimoji="1" sz="2100" kern="1200">
          <a:solidFill>
            <a:schemeClr val="tx1"/>
          </a:solidFill>
          <a:latin typeface="+mn-lt"/>
          <a:ea typeface="+mn-ea"/>
          <a:cs typeface="+mn-cs"/>
        </a:defRPr>
      </a:lvl6pPr>
      <a:lvl7pPr marL="3218790" indent="-247598" algn="l" defTabSz="495200" rtl="0" eaLnBrk="1" latinLnBrk="0" hangingPunct="1">
        <a:spcBef>
          <a:spcPct val="20000"/>
        </a:spcBef>
        <a:buFont typeface="Arial"/>
        <a:buChar char="•"/>
        <a:defRPr kumimoji="1" sz="2100" kern="1200">
          <a:solidFill>
            <a:schemeClr val="tx1"/>
          </a:solidFill>
          <a:latin typeface="+mn-lt"/>
          <a:ea typeface="+mn-ea"/>
          <a:cs typeface="+mn-cs"/>
        </a:defRPr>
      </a:lvl7pPr>
      <a:lvl8pPr marL="3713990" indent="-247598" algn="l" defTabSz="495200" rtl="0" eaLnBrk="1" latinLnBrk="0" hangingPunct="1">
        <a:spcBef>
          <a:spcPct val="20000"/>
        </a:spcBef>
        <a:buFont typeface="Arial"/>
        <a:buChar char="•"/>
        <a:defRPr kumimoji="1" sz="2100" kern="1200">
          <a:solidFill>
            <a:schemeClr val="tx1"/>
          </a:solidFill>
          <a:latin typeface="+mn-lt"/>
          <a:ea typeface="+mn-ea"/>
          <a:cs typeface="+mn-cs"/>
        </a:defRPr>
      </a:lvl8pPr>
      <a:lvl9pPr marL="4209184" indent="-247598" algn="l" defTabSz="495200" rtl="0" eaLnBrk="1" latinLnBrk="0" hangingPunct="1">
        <a:spcBef>
          <a:spcPct val="20000"/>
        </a:spcBef>
        <a:buFont typeface="Arial"/>
        <a:buChar char="•"/>
        <a:defRPr kumimoji="1" sz="2100" kern="1200">
          <a:solidFill>
            <a:schemeClr val="tx1"/>
          </a:solidFill>
          <a:latin typeface="+mn-lt"/>
          <a:ea typeface="+mn-ea"/>
          <a:cs typeface="+mn-cs"/>
        </a:defRPr>
      </a:lvl9pPr>
    </p:bodyStyle>
    <p:otherStyle>
      <a:defPPr>
        <a:defRPr lang="en-US"/>
      </a:defPPr>
      <a:lvl1pPr marL="0" algn="l" defTabSz="495200" rtl="0" eaLnBrk="1" latinLnBrk="0" hangingPunct="1">
        <a:defRPr kumimoji="1" sz="2000" kern="1200">
          <a:solidFill>
            <a:schemeClr val="tx1"/>
          </a:solidFill>
          <a:latin typeface="+mn-lt"/>
          <a:ea typeface="+mn-ea"/>
          <a:cs typeface="+mn-cs"/>
        </a:defRPr>
      </a:lvl1pPr>
      <a:lvl2pPr marL="495200" algn="l" defTabSz="495200" rtl="0" eaLnBrk="1" latinLnBrk="0" hangingPunct="1">
        <a:defRPr kumimoji="1" sz="2000" kern="1200">
          <a:solidFill>
            <a:schemeClr val="tx1"/>
          </a:solidFill>
          <a:latin typeface="+mn-lt"/>
          <a:ea typeface="+mn-ea"/>
          <a:cs typeface="+mn-cs"/>
        </a:defRPr>
      </a:lvl2pPr>
      <a:lvl3pPr marL="990402" algn="l" defTabSz="495200" rtl="0" eaLnBrk="1" latinLnBrk="0" hangingPunct="1">
        <a:defRPr kumimoji="1" sz="2000" kern="1200">
          <a:solidFill>
            <a:schemeClr val="tx1"/>
          </a:solidFill>
          <a:latin typeface="+mn-lt"/>
          <a:ea typeface="+mn-ea"/>
          <a:cs typeface="+mn-cs"/>
        </a:defRPr>
      </a:lvl3pPr>
      <a:lvl4pPr marL="1485598" algn="l" defTabSz="495200" rtl="0" eaLnBrk="1" latinLnBrk="0" hangingPunct="1">
        <a:defRPr kumimoji="1" sz="2000" kern="1200">
          <a:solidFill>
            <a:schemeClr val="tx1"/>
          </a:solidFill>
          <a:latin typeface="+mn-lt"/>
          <a:ea typeface="+mn-ea"/>
          <a:cs typeface="+mn-cs"/>
        </a:defRPr>
      </a:lvl4pPr>
      <a:lvl5pPr marL="1980796" algn="l" defTabSz="495200" rtl="0" eaLnBrk="1" latinLnBrk="0" hangingPunct="1">
        <a:defRPr kumimoji="1" sz="2000" kern="1200">
          <a:solidFill>
            <a:schemeClr val="tx1"/>
          </a:solidFill>
          <a:latin typeface="+mn-lt"/>
          <a:ea typeface="+mn-ea"/>
          <a:cs typeface="+mn-cs"/>
        </a:defRPr>
      </a:lvl5pPr>
      <a:lvl6pPr marL="2475991" algn="l" defTabSz="495200" rtl="0" eaLnBrk="1" latinLnBrk="0" hangingPunct="1">
        <a:defRPr kumimoji="1" sz="2000" kern="1200">
          <a:solidFill>
            <a:schemeClr val="tx1"/>
          </a:solidFill>
          <a:latin typeface="+mn-lt"/>
          <a:ea typeface="+mn-ea"/>
          <a:cs typeface="+mn-cs"/>
        </a:defRPr>
      </a:lvl6pPr>
      <a:lvl7pPr marL="2971190" algn="l" defTabSz="495200" rtl="0" eaLnBrk="1" latinLnBrk="0" hangingPunct="1">
        <a:defRPr kumimoji="1" sz="2000" kern="1200">
          <a:solidFill>
            <a:schemeClr val="tx1"/>
          </a:solidFill>
          <a:latin typeface="+mn-lt"/>
          <a:ea typeface="+mn-ea"/>
          <a:cs typeface="+mn-cs"/>
        </a:defRPr>
      </a:lvl7pPr>
      <a:lvl8pPr marL="3466387" algn="l" defTabSz="495200" rtl="0" eaLnBrk="1" latinLnBrk="0" hangingPunct="1">
        <a:defRPr kumimoji="1" sz="2000" kern="1200">
          <a:solidFill>
            <a:schemeClr val="tx1"/>
          </a:solidFill>
          <a:latin typeface="+mn-lt"/>
          <a:ea typeface="+mn-ea"/>
          <a:cs typeface="+mn-cs"/>
        </a:defRPr>
      </a:lvl8pPr>
      <a:lvl9pPr marL="3961586" algn="l" defTabSz="495200" rtl="0" eaLnBrk="1" latinLnBrk="0" hangingPunct="1">
        <a:defRPr kumimoji="1" sz="20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microsoft.com/office/2018/10/relationships/comments" Target="../comments/modernComment_7FFFD04C_1A7C53F.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18/10/relationships/comments" Target="../comments/modernComment_7FFFD52B_C3F96311.xm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microsoft.com/office/2018/10/relationships/comments" Target="../comments/modernComment_7FFFD146_96B4E47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microsoft.com/office/2018/10/relationships/comments" Target="../comments/modernComment_7FFFD14D_E6F0D93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microsoft.com/office/2018/10/relationships/comments" Target="../comments/modernComment_7FFFD168_E81EC8C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microsoft.com/office/2018/10/relationships/comments" Target="../comments/modernComment_7FFFD15D_7C92D70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microsoft.com/office/2018/10/relationships/comments" Target="../comments/modernComment_7FFFD52A_38F34A98.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microsoft.com/office/2018/10/relationships/comments" Target="../comments/modernComment_7FFFD003_7621C9EA.xm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テキスト ボックス 23">
            <a:extLst>
              <a:ext uri="{FF2B5EF4-FFF2-40B4-BE49-F238E27FC236}">
                <a16:creationId xmlns:a16="http://schemas.microsoft.com/office/drawing/2014/main" id="{A26F1A24-888A-4E03-A68B-E7455D5AD06D}"/>
              </a:ext>
            </a:extLst>
          </p:cNvPr>
          <p:cNvSpPr txBox="1"/>
          <p:nvPr/>
        </p:nvSpPr>
        <p:spPr>
          <a:xfrm>
            <a:off x="1620456" y="2354169"/>
            <a:ext cx="9494629" cy="646331"/>
          </a:xfrm>
          <a:prstGeom prst="rect">
            <a:avLst/>
          </a:prstGeom>
          <a:noFill/>
        </p:spPr>
        <p:txBody>
          <a:bodyPr wrap="square" rtlCol="0">
            <a:spAutoFit/>
          </a:bodyPr>
          <a:lstStyle/>
          <a:p>
            <a:r>
              <a:rPr lang="ja-JP" altLang="en-US" sz="3600" b="1" dirty="0">
                <a:latin typeface="+mj-ea"/>
                <a:ea typeface="+mj-ea"/>
              </a:rPr>
              <a:t>　</a:t>
            </a:r>
            <a:r>
              <a:rPr lang="en-US" altLang="ja-JP" sz="3600" b="1" dirty="0">
                <a:latin typeface="+mj-ea"/>
                <a:ea typeface="+mj-ea"/>
              </a:rPr>
              <a:t>CMP</a:t>
            </a:r>
            <a:r>
              <a:rPr lang="ja-JP" altLang="en-US" sz="3600" b="1" dirty="0">
                <a:latin typeface="+mj-ea"/>
                <a:ea typeface="+mj-ea"/>
              </a:rPr>
              <a:t>システム要件定義書　</a:t>
            </a:r>
            <a:r>
              <a:rPr kumimoji="1" lang="en-US" altLang="ja-JP" sz="3600" b="1" dirty="0">
                <a:latin typeface="+mj-ea"/>
                <a:ea typeface="+mj-ea"/>
              </a:rPr>
              <a:t>v1.0</a:t>
            </a:r>
            <a:endParaRPr kumimoji="1" lang="ja-JP" altLang="en-US" sz="3600" b="1" dirty="0">
              <a:latin typeface="+mj-ea"/>
              <a:ea typeface="+mj-ea"/>
            </a:endParaRPr>
          </a:p>
        </p:txBody>
      </p:sp>
      <p:sp>
        <p:nvSpPr>
          <p:cNvPr id="13" name="テキスト ボックス 12">
            <a:extLst>
              <a:ext uri="{FF2B5EF4-FFF2-40B4-BE49-F238E27FC236}">
                <a16:creationId xmlns:a16="http://schemas.microsoft.com/office/drawing/2014/main" id="{CF8A9EEC-89FE-44A9-B784-AA1D2C35F517}"/>
              </a:ext>
            </a:extLst>
          </p:cNvPr>
          <p:cNvSpPr txBox="1"/>
          <p:nvPr/>
        </p:nvSpPr>
        <p:spPr>
          <a:xfrm>
            <a:off x="8534400" y="5008828"/>
            <a:ext cx="3160841" cy="646331"/>
          </a:xfrm>
          <a:prstGeom prst="rect">
            <a:avLst/>
          </a:prstGeom>
          <a:noFill/>
        </p:spPr>
        <p:txBody>
          <a:bodyPr wrap="square" rtlCol="0">
            <a:spAutoFit/>
          </a:bodyPr>
          <a:lstStyle/>
          <a:p>
            <a:r>
              <a:rPr kumimoji="1" lang="en-US" altLang="ja-JP" b="1" dirty="0">
                <a:latin typeface="+mj-ea"/>
                <a:ea typeface="+mj-ea"/>
              </a:rPr>
              <a:t>2024</a:t>
            </a:r>
            <a:r>
              <a:rPr kumimoji="1" lang="ja-JP" altLang="en-US" b="1" dirty="0">
                <a:latin typeface="+mj-ea"/>
                <a:ea typeface="+mj-ea"/>
              </a:rPr>
              <a:t>年</a:t>
            </a:r>
            <a:r>
              <a:rPr kumimoji="1" lang="en-US" altLang="ja-JP" b="1" dirty="0">
                <a:latin typeface="+mj-ea"/>
                <a:ea typeface="+mj-ea"/>
              </a:rPr>
              <a:t>3</a:t>
            </a:r>
            <a:r>
              <a:rPr kumimoji="1" lang="ja-JP" altLang="en-US" b="1" dirty="0">
                <a:latin typeface="+mj-ea"/>
                <a:ea typeface="+mj-ea"/>
              </a:rPr>
              <a:t>月</a:t>
            </a:r>
            <a:r>
              <a:rPr lang="en-US" altLang="ja-JP" b="1" dirty="0">
                <a:latin typeface="+mj-ea"/>
                <a:ea typeface="+mj-ea"/>
              </a:rPr>
              <a:t>15</a:t>
            </a:r>
            <a:r>
              <a:rPr kumimoji="1" lang="ja-JP" altLang="en-US" b="1" dirty="0">
                <a:latin typeface="+mj-ea"/>
                <a:ea typeface="+mj-ea"/>
              </a:rPr>
              <a:t>日</a:t>
            </a:r>
            <a:endParaRPr kumimoji="1" lang="en-US" altLang="ja-JP" b="1" dirty="0">
              <a:latin typeface="+mj-ea"/>
              <a:ea typeface="+mj-ea"/>
            </a:endParaRPr>
          </a:p>
          <a:p>
            <a:r>
              <a:rPr lang="en-US" altLang="ja-JP" b="1" dirty="0">
                <a:latin typeface="+mj-ea"/>
                <a:ea typeface="+mj-ea"/>
              </a:rPr>
              <a:t>CMP</a:t>
            </a:r>
            <a:r>
              <a:rPr lang="ja-JP" altLang="en-US" b="1" dirty="0">
                <a:latin typeface="+mj-ea"/>
                <a:ea typeface="+mj-ea"/>
              </a:rPr>
              <a:t>タスクフォース</a:t>
            </a:r>
            <a:endParaRPr lang="en-US" altLang="ja-JP" b="1" dirty="0">
              <a:latin typeface="+mj-ea"/>
              <a:ea typeface="+mj-ea"/>
            </a:endParaRPr>
          </a:p>
        </p:txBody>
      </p:sp>
      <p:sp>
        <p:nvSpPr>
          <p:cNvPr id="3" name="テキスト ボックス 2">
            <a:extLst>
              <a:ext uri="{FF2B5EF4-FFF2-40B4-BE49-F238E27FC236}">
                <a16:creationId xmlns:a16="http://schemas.microsoft.com/office/drawing/2014/main" id="{779F9EA1-0A89-B7D3-6FD0-B8F0B18B4037}"/>
              </a:ext>
            </a:extLst>
          </p:cNvPr>
          <p:cNvSpPr txBox="1"/>
          <p:nvPr/>
        </p:nvSpPr>
        <p:spPr>
          <a:xfrm>
            <a:off x="2076995" y="3666110"/>
            <a:ext cx="7749540" cy="677108"/>
          </a:xfrm>
          <a:prstGeom prst="rect">
            <a:avLst/>
          </a:prstGeom>
          <a:noFill/>
        </p:spPr>
        <p:txBody>
          <a:bodyPr wrap="square">
            <a:spAutoFit/>
          </a:bodyPr>
          <a:lstStyle/>
          <a:p>
            <a:pPr algn="ctr"/>
            <a:r>
              <a:rPr lang="en-US" altLang="ja-JP" sz="1800" b="1" dirty="0">
                <a:solidFill>
                  <a:srgbClr val="C00000"/>
                </a:solidFill>
                <a:effectLst/>
                <a:latin typeface="Meiryo UI" panose="020B0604030504040204" pitchFamily="50" charset="-128"/>
                <a:ea typeface="Meiryo UI" panose="020B0604030504040204" pitchFamily="50" charset="-128"/>
                <a:cs typeface="ＭＳ Ｐゴシック" panose="020B0600070205080204" pitchFamily="50" charset="-128"/>
              </a:rPr>
              <a:t>C</a:t>
            </a:r>
            <a:r>
              <a:rPr lang="en-US" altLang="ja-JP" sz="1800" b="1" dirty="0">
                <a:solidFill>
                  <a:srgbClr val="000000"/>
                </a:solidFill>
                <a:effectLst/>
                <a:latin typeface="Meiryo UI" panose="020B0604030504040204" pitchFamily="50" charset="-128"/>
                <a:ea typeface="Meiryo UI" panose="020B0604030504040204" pitchFamily="50" charset="-128"/>
                <a:cs typeface="ＭＳ Ｐゴシック" panose="020B0600070205080204" pitchFamily="50" charset="-128"/>
              </a:rPr>
              <a:t>hemical and </a:t>
            </a:r>
            <a:r>
              <a:rPr lang="en-US" altLang="ja-JP" sz="1800" b="1" dirty="0">
                <a:effectLst/>
                <a:latin typeface="Meiryo UI" panose="020B0604030504040204" pitchFamily="50" charset="-128"/>
                <a:ea typeface="Meiryo UI" panose="020B0604030504040204" pitchFamily="50" charset="-128"/>
                <a:cs typeface="ＭＳ Ｐゴシック" panose="020B0600070205080204" pitchFamily="50" charset="-128"/>
              </a:rPr>
              <a:t>C</a:t>
            </a:r>
            <a:r>
              <a:rPr lang="en-US" altLang="ja-JP" sz="1800" b="1" dirty="0">
                <a:solidFill>
                  <a:srgbClr val="000000"/>
                </a:solidFill>
                <a:effectLst/>
                <a:latin typeface="Meiryo UI" panose="020B0604030504040204" pitchFamily="50" charset="-128"/>
                <a:ea typeface="Meiryo UI" panose="020B0604030504040204" pitchFamily="50" charset="-128"/>
                <a:cs typeface="ＭＳ Ｐゴシック" panose="020B0600070205080204" pitchFamily="50" charset="-128"/>
              </a:rPr>
              <a:t>ircular </a:t>
            </a:r>
            <a:r>
              <a:rPr lang="en-US" altLang="ja-JP" sz="1800" b="1" dirty="0">
                <a:solidFill>
                  <a:srgbClr val="C00000"/>
                </a:solidFill>
                <a:effectLst/>
                <a:latin typeface="Meiryo UI" panose="020B0604030504040204" pitchFamily="50" charset="-128"/>
                <a:ea typeface="Meiryo UI" panose="020B0604030504040204" pitchFamily="50" charset="-128"/>
                <a:cs typeface="ＭＳ Ｐゴシック" panose="020B0600070205080204" pitchFamily="50" charset="-128"/>
              </a:rPr>
              <a:t>M</a:t>
            </a:r>
            <a:r>
              <a:rPr lang="en-US" altLang="ja-JP" sz="1800" b="1" dirty="0">
                <a:solidFill>
                  <a:srgbClr val="000000"/>
                </a:solidFill>
                <a:effectLst/>
                <a:latin typeface="Meiryo UI" panose="020B0604030504040204" pitchFamily="50" charset="-128"/>
                <a:ea typeface="Meiryo UI" panose="020B0604030504040204" pitchFamily="50" charset="-128"/>
                <a:cs typeface="ＭＳ Ｐゴシック" panose="020B0600070205080204" pitchFamily="50" charset="-128"/>
              </a:rPr>
              <a:t>anagement </a:t>
            </a:r>
            <a:r>
              <a:rPr lang="en-US" altLang="ja-JP" sz="1800" b="1" dirty="0">
                <a:solidFill>
                  <a:srgbClr val="C00000"/>
                </a:solidFill>
                <a:effectLst/>
                <a:latin typeface="Meiryo UI" panose="020B0604030504040204" pitchFamily="50" charset="-128"/>
                <a:ea typeface="Meiryo UI" panose="020B0604030504040204" pitchFamily="50" charset="-128"/>
                <a:cs typeface="ＭＳ Ｐゴシック" panose="020B0600070205080204" pitchFamily="50" charset="-128"/>
              </a:rPr>
              <a:t>P</a:t>
            </a:r>
            <a:r>
              <a:rPr lang="en-US" altLang="ja-JP" sz="1800" b="1" dirty="0">
                <a:solidFill>
                  <a:srgbClr val="000000"/>
                </a:solidFill>
                <a:effectLst/>
                <a:latin typeface="Meiryo UI" panose="020B0604030504040204" pitchFamily="50" charset="-128"/>
                <a:ea typeface="Meiryo UI" panose="020B0604030504040204" pitchFamily="50" charset="-128"/>
                <a:cs typeface="ＭＳ Ｐゴシック" panose="020B0600070205080204" pitchFamily="50" charset="-128"/>
              </a:rPr>
              <a:t>latform</a:t>
            </a:r>
            <a:endParaRPr lang="en-US" altLang="ja-JP" sz="2000" b="1" dirty="0">
              <a:solidFill>
                <a:srgbClr val="000000"/>
              </a:solidFill>
              <a:latin typeface="Meiryo UI" panose="020B0604030504040204" pitchFamily="50" charset="-128"/>
              <a:ea typeface="Meiryo UI" panose="020B0604030504040204" pitchFamily="50" charset="-128"/>
              <a:cs typeface="ＭＳ Ｐゴシック" panose="020B0600070205080204" pitchFamily="50" charset="-128"/>
            </a:endParaRPr>
          </a:p>
          <a:p>
            <a:pPr algn="ctr"/>
            <a:r>
              <a:rPr lang="ja-JP" altLang="en-US" sz="2000" b="1" dirty="0">
                <a:solidFill>
                  <a:srgbClr val="000000"/>
                </a:solidFill>
                <a:latin typeface="Meiryo UI" panose="020B0604030504040204" pitchFamily="50" charset="-128"/>
                <a:ea typeface="Meiryo UI" panose="020B0604030504040204" pitchFamily="50" charset="-128"/>
                <a:cs typeface="ＭＳ Ｐゴシック" panose="020B0600070205080204" pitchFamily="50" charset="-128"/>
              </a:rPr>
              <a:t>次世代製品含有化学物質・資源循環情報プラットフォーム</a:t>
            </a:r>
            <a:endParaRPr lang="en-US" altLang="ja-JP" sz="2000" b="1" dirty="0">
              <a:solidFill>
                <a:srgbClr val="000000"/>
              </a:solidFill>
              <a:latin typeface="Meiryo UI" panose="020B0604030504040204" pitchFamily="50" charset="-128"/>
              <a:ea typeface="Meiryo UI" panose="020B0604030504040204" pitchFamily="50" charset="-128"/>
              <a:cs typeface="ＭＳ Ｐゴシック" panose="020B0600070205080204" pitchFamily="50" charset="-128"/>
            </a:endParaRPr>
          </a:p>
        </p:txBody>
      </p:sp>
    </p:spTree>
    <p:extLst>
      <p:ext uri="{BB962C8B-B14F-4D97-AF65-F5344CB8AC3E}">
        <p14:creationId xmlns:p14="http://schemas.microsoft.com/office/powerpoint/2010/main" val="27772223"/>
      </p:ext>
    </p:extLst>
  </p:cSld>
  <p:clrMapOvr>
    <a:masterClrMapping/>
  </p:clrMapOvr>
  <p:extLst>
    <p:ext uri="{6950BFC3-D8DA-4A85-94F7-54DA5524770B}">
      <p188:commentRel xmlns:p188="http://schemas.microsoft.com/office/powerpoint/2018/8/main" r:id="rId2"/>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タイトル 1">
            <a:extLst>
              <a:ext uri="{FF2B5EF4-FFF2-40B4-BE49-F238E27FC236}">
                <a16:creationId xmlns:a16="http://schemas.microsoft.com/office/drawing/2014/main" id="{C17D488E-B90F-4657-8090-6148EC876F83}"/>
              </a:ext>
            </a:extLst>
          </p:cNvPr>
          <p:cNvSpPr>
            <a:spLocks noGrp="1"/>
          </p:cNvSpPr>
          <p:nvPr>
            <p:ph type="title"/>
          </p:nvPr>
        </p:nvSpPr>
        <p:spPr/>
        <p:txBody>
          <a:bodyPr>
            <a:noAutofit/>
          </a:bodyPr>
          <a:lstStyle/>
          <a:p>
            <a:r>
              <a:rPr kumimoji="1" lang="ja-JP" altLang="en-US" sz="2800" b="1" dirty="0">
                <a:latin typeface="Meiryo UI" panose="020B0604030504040204" pitchFamily="50" charset="-128"/>
                <a:ea typeface="Meiryo UI" panose="020B0604030504040204" pitchFamily="50" charset="-128"/>
              </a:rPr>
              <a:t>システムのメリット</a:t>
            </a:r>
            <a:endParaRPr kumimoji="1" lang="ja-JP" altLang="en-US" sz="2800" b="1" dirty="0">
              <a:solidFill>
                <a:schemeClr val="tx1"/>
              </a:solidFill>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483BF98-E985-14A0-27D8-F318B7D641C4}"/>
              </a:ext>
            </a:extLst>
          </p:cNvPr>
          <p:cNvSpPr txBox="1"/>
          <p:nvPr/>
        </p:nvSpPr>
        <p:spPr>
          <a:xfrm>
            <a:off x="305457" y="926216"/>
            <a:ext cx="11750184" cy="400110"/>
          </a:xfrm>
          <a:prstGeom prst="rect">
            <a:avLst/>
          </a:prstGeom>
          <a:noFill/>
        </p:spPr>
        <p:txBody>
          <a:bodyPr wrap="square" rtlCol="0">
            <a:spAutoFit/>
          </a:bodyPr>
          <a:lstStyle/>
          <a:p>
            <a:r>
              <a:rPr kumimoji="1" lang="ja-JP" altLang="en-US" sz="2000" b="1" dirty="0">
                <a:latin typeface="Meiryo UI" panose="020B0604030504040204" pitchFamily="50" charset="-128"/>
                <a:ea typeface="Meiryo UI" panose="020B0604030504040204" pitchFamily="50" charset="-128"/>
              </a:rPr>
              <a:t>サプライチェーンの役割別にシステムのメリットを整理。各メリットが実現できるシステム構築を行う。</a:t>
            </a:r>
            <a:endParaRPr kumimoji="1" lang="en-US" altLang="ja-JP" sz="2000" b="1" dirty="0">
              <a:latin typeface="Meiryo UI" panose="020B0604030504040204" pitchFamily="50" charset="-128"/>
              <a:ea typeface="Meiryo UI" panose="020B0604030504040204" pitchFamily="50" charset="-128"/>
            </a:endParaRPr>
          </a:p>
        </p:txBody>
      </p:sp>
      <p:graphicFrame>
        <p:nvGraphicFramePr>
          <p:cNvPr id="2" name="表 3">
            <a:extLst>
              <a:ext uri="{FF2B5EF4-FFF2-40B4-BE49-F238E27FC236}">
                <a16:creationId xmlns:a16="http://schemas.microsoft.com/office/drawing/2014/main" id="{B5A0DDEC-E1B8-F573-D915-27FC7B221FE5}"/>
              </a:ext>
            </a:extLst>
          </p:cNvPr>
          <p:cNvGraphicFramePr>
            <a:graphicFrameLocks noGrp="1"/>
          </p:cNvGraphicFramePr>
          <p:nvPr>
            <p:extLst>
              <p:ext uri="{D42A27DB-BD31-4B8C-83A1-F6EECF244321}">
                <p14:modId xmlns:p14="http://schemas.microsoft.com/office/powerpoint/2010/main" val="3384740231"/>
              </p:ext>
            </p:extLst>
          </p:nvPr>
        </p:nvGraphicFramePr>
        <p:xfrm>
          <a:off x="516000" y="1512313"/>
          <a:ext cx="10976566" cy="4215240"/>
        </p:xfrm>
        <a:graphic>
          <a:graphicData uri="http://schemas.openxmlformats.org/drawingml/2006/table">
            <a:tbl>
              <a:tblPr firstRow="1" bandRow="1">
                <a:tableStyleId>{5940675A-B579-460E-94D1-54222C63F5DA}</a:tableStyleId>
              </a:tblPr>
              <a:tblGrid>
                <a:gridCol w="2496707">
                  <a:extLst>
                    <a:ext uri="{9D8B030D-6E8A-4147-A177-3AD203B41FA5}">
                      <a16:colId xmlns:a16="http://schemas.microsoft.com/office/drawing/2014/main" val="337254980"/>
                    </a:ext>
                  </a:extLst>
                </a:gridCol>
                <a:gridCol w="4842424">
                  <a:extLst>
                    <a:ext uri="{9D8B030D-6E8A-4147-A177-3AD203B41FA5}">
                      <a16:colId xmlns:a16="http://schemas.microsoft.com/office/drawing/2014/main" val="482663553"/>
                    </a:ext>
                  </a:extLst>
                </a:gridCol>
                <a:gridCol w="465840">
                  <a:extLst>
                    <a:ext uri="{9D8B030D-6E8A-4147-A177-3AD203B41FA5}">
                      <a16:colId xmlns:a16="http://schemas.microsoft.com/office/drawing/2014/main" val="1239127953"/>
                    </a:ext>
                  </a:extLst>
                </a:gridCol>
                <a:gridCol w="527816">
                  <a:extLst>
                    <a:ext uri="{9D8B030D-6E8A-4147-A177-3AD203B41FA5}">
                      <a16:colId xmlns:a16="http://schemas.microsoft.com/office/drawing/2014/main" val="3783937858"/>
                    </a:ext>
                  </a:extLst>
                </a:gridCol>
                <a:gridCol w="527816">
                  <a:extLst>
                    <a:ext uri="{9D8B030D-6E8A-4147-A177-3AD203B41FA5}">
                      <a16:colId xmlns:a16="http://schemas.microsoft.com/office/drawing/2014/main" val="2042513654"/>
                    </a:ext>
                  </a:extLst>
                </a:gridCol>
                <a:gridCol w="512061">
                  <a:extLst>
                    <a:ext uri="{9D8B030D-6E8A-4147-A177-3AD203B41FA5}">
                      <a16:colId xmlns:a16="http://schemas.microsoft.com/office/drawing/2014/main" val="2330086105"/>
                    </a:ext>
                  </a:extLst>
                </a:gridCol>
                <a:gridCol w="425404">
                  <a:extLst>
                    <a:ext uri="{9D8B030D-6E8A-4147-A177-3AD203B41FA5}">
                      <a16:colId xmlns:a16="http://schemas.microsoft.com/office/drawing/2014/main" val="3815945613"/>
                    </a:ext>
                  </a:extLst>
                </a:gridCol>
                <a:gridCol w="647333">
                  <a:extLst>
                    <a:ext uri="{9D8B030D-6E8A-4147-A177-3AD203B41FA5}">
                      <a16:colId xmlns:a16="http://schemas.microsoft.com/office/drawing/2014/main" val="3452557893"/>
                    </a:ext>
                  </a:extLst>
                </a:gridCol>
                <a:gridCol w="531165">
                  <a:extLst>
                    <a:ext uri="{9D8B030D-6E8A-4147-A177-3AD203B41FA5}">
                      <a16:colId xmlns:a16="http://schemas.microsoft.com/office/drawing/2014/main" val="2394994459"/>
                    </a:ext>
                  </a:extLst>
                </a:gridCol>
              </a:tblGrid>
              <a:tr h="224382">
                <a:tc rowSpan="3">
                  <a:txBody>
                    <a:bodyPr/>
                    <a:lstStyle/>
                    <a:p>
                      <a:pPr algn="ctr"/>
                      <a:r>
                        <a:rPr kumimoji="1" lang="ja-JP" altLang="en-US" sz="1400" b="1" dirty="0">
                          <a:latin typeface="Meiryo UI" panose="020B0604030504040204" pitchFamily="50" charset="-128"/>
                          <a:ea typeface="Meiryo UI" panose="020B0604030504040204" pitchFamily="50" charset="-128"/>
                        </a:rPr>
                        <a:t>システムの狙い</a:t>
                      </a:r>
                    </a:p>
                  </a:txBody>
                  <a:tcPr marL="36000" marR="36000" marT="36000" marB="36000" anchor="ctr">
                    <a:solidFill>
                      <a:schemeClr val="accent2">
                        <a:lumMod val="20000"/>
                        <a:lumOff val="80000"/>
                      </a:schemeClr>
                    </a:solidFill>
                  </a:tcPr>
                </a:tc>
                <a:tc rowSpan="3">
                  <a:txBody>
                    <a:bodyPr/>
                    <a:lstStyle/>
                    <a:p>
                      <a:pPr algn="ctr"/>
                      <a:r>
                        <a:rPr kumimoji="1" lang="ja-JP" altLang="en-US" sz="1400" b="1" dirty="0">
                          <a:latin typeface="Meiryo UI" panose="020B0604030504040204" pitchFamily="50" charset="-128"/>
                          <a:ea typeface="Meiryo UI" panose="020B0604030504040204" pitchFamily="50" charset="-128"/>
                        </a:rPr>
                        <a:t>具体的なメリット</a:t>
                      </a:r>
                    </a:p>
                  </a:txBody>
                  <a:tcPr marL="36000" marR="36000" marT="36000" marB="36000" anchor="ctr">
                    <a:solidFill>
                      <a:schemeClr val="accent2">
                        <a:lumMod val="20000"/>
                        <a:lumOff val="80000"/>
                      </a:schemeClr>
                    </a:solidFill>
                  </a:tcPr>
                </a:tc>
                <a:tc gridSpan="2">
                  <a:txBody>
                    <a:bodyPr/>
                    <a:lstStyle/>
                    <a:p>
                      <a:pPr algn="ctr"/>
                      <a:r>
                        <a:rPr kumimoji="1" lang="ja-JP" altLang="en-US" sz="1100" b="1" dirty="0">
                          <a:latin typeface="Meiryo UI" panose="020B0604030504040204" pitchFamily="50" charset="-128"/>
                          <a:ea typeface="Meiryo UI" panose="020B0604030504040204" pitchFamily="50" charset="-128"/>
                        </a:rPr>
                        <a:t>メリット内容</a:t>
                      </a:r>
                    </a:p>
                  </a:txBody>
                  <a:tcPr marL="0" marR="0" marT="36000" marB="36000">
                    <a:solidFill>
                      <a:schemeClr val="accent2">
                        <a:lumMod val="20000"/>
                        <a:lumOff val="80000"/>
                      </a:schemeClr>
                    </a:solidFill>
                  </a:tcPr>
                </a:tc>
                <a:tc hMerge="1">
                  <a:txBody>
                    <a:bodyPr/>
                    <a:lstStyle/>
                    <a:p>
                      <a:pPr algn="ctr"/>
                      <a:endParaRPr kumimoji="1" lang="ja-JP" altLang="en-US" sz="1200" b="1" dirty="0">
                        <a:latin typeface="Meiryo UI" panose="020B0604030504040204" pitchFamily="50" charset="-128"/>
                        <a:ea typeface="Meiryo UI" panose="020B0604030504040204" pitchFamily="50" charset="-128"/>
                      </a:endParaRPr>
                    </a:p>
                  </a:txBody>
                  <a:tcPr marL="0" marR="0" marT="36000" marB="36000">
                    <a:solidFill>
                      <a:schemeClr val="accent2">
                        <a:lumMod val="20000"/>
                        <a:lumOff val="80000"/>
                      </a:schemeClr>
                    </a:solidFill>
                  </a:tcPr>
                </a:tc>
                <a:tc gridSpan="5">
                  <a:txBody>
                    <a:bodyPr/>
                    <a:lstStyle/>
                    <a:p>
                      <a:pPr algn="ctr"/>
                      <a:r>
                        <a:rPr kumimoji="1" lang="ja-JP" altLang="en-US" sz="1100" b="1" dirty="0">
                          <a:latin typeface="Meiryo UI" panose="020B0604030504040204" pitchFamily="50" charset="-128"/>
                          <a:ea typeface="Meiryo UI" panose="020B0604030504040204" pitchFamily="50" charset="-128"/>
                        </a:rPr>
                        <a:t>メリット対象の事業者</a:t>
                      </a:r>
                    </a:p>
                  </a:txBody>
                  <a:tcPr marL="0" marR="0" marT="36000" marB="36000">
                    <a:solidFill>
                      <a:schemeClr val="accent2">
                        <a:lumMod val="20000"/>
                        <a:lumOff val="80000"/>
                      </a:schemeClr>
                    </a:solidFill>
                  </a:tcPr>
                </a:tc>
                <a:tc hMerge="1">
                  <a:txBody>
                    <a:bodyPr/>
                    <a:lstStyle/>
                    <a:p>
                      <a:pPr algn="ctr"/>
                      <a:endParaRPr kumimoji="1" lang="ja-JP" altLang="en-US" sz="1200" b="1" dirty="0">
                        <a:latin typeface="Meiryo UI" panose="020B0604030504040204" pitchFamily="50" charset="-128"/>
                        <a:ea typeface="Meiryo UI" panose="020B0604030504040204" pitchFamily="50" charset="-128"/>
                      </a:endParaRPr>
                    </a:p>
                  </a:txBody>
                  <a:tcPr marL="0" marR="0" marT="36000" marB="36000">
                    <a:solidFill>
                      <a:schemeClr val="accent2">
                        <a:lumMod val="20000"/>
                        <a:lumOff val="80000"/>
                      </a:schemeClr>
                    </a:solidFill>
                  </a:tcPr>
                </a:tc>
                <a:tc hMerge="1">
                  <a:txBody>
                    <a:bodyPr/>
                    <a:lstStyle/>
                    <a:p>
                      <a:pPr algn="ctr"/>
                      <a:endParaRPr kumimoji="1" lang="ja-JP" altLang="en-US" sz="1200" b="1" dirty="0">
                        <a:latin typeface="Meiryo UI" panose="020B0604030504040204" pitchFamily="50" charset="-128"/>
                        <a:ea typeface="Meiryo UI" panose="020B0604030504040204" pitchFamily="50" charset="-128"/>
                      </a:endParaRPr>
                    </a:p>
                  </a:txBody>
                  <a:tcPr marL="0" marR="0" marT="36000" marB="36000">
                    <a:solidFill>
                      <a:schemeClr val="accent2">
                        <a:lumMod val="20000"/>
                        <a:lumOff val="80000"/>
                      </a:schemeClr>
                    </a:solidFill>
                  </a:tcPr>
                </a:tc>
                <a:tc hMerge="1">
                  <a:txBody>
                    <a:bodyPr/>
                    <a:lstStyle/>
                    <a:p>
                      <a:pPr algn="ctr"/>
                      <a:endParaRPr kumimoji="1" lang="ja-JP" altLang="en-US" sz="1200" b="1" dirty="0">
                        <a:latin typeface="Meiryo UI" panose="020B0604030504040204" pitchFamily="50" charset="-128"/>
                        <a:ea typeface="Meiryo UI" panose="020B0604030504040204" pitchFamily="50" charset="-128"/>
                      </a:endParaRPr>
                    </a:p>
                  </a:txBody>
                  <a:tcPr marL="0" marR="0" marT="36000" marB="3600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kumimoji="1" lang="ja-JP" altLang="en-US"/>
                    </a:p>
                  </a:txBody>
                  <a:tcPr/>
                </a:tc>
                <a:extLst>
                  <a:ext uri="{0D108BD9-81ED-4DB2-BD59-A6C34878D82A}">
                    <a16:rowId xmlns:a16="http://schemas.microsoft.com/office/drawing/2014/main" val="3870963754"/>
                  </a:ext>
                </a:extLst>
              </a:tr>
              <a:tr h="224382">
                <a:tc vMerge="1">
                  <a:txBody>
                    <a:bodyPr/>
                    <a:lstStyle/>
                    <a:p>
                      <a:endParaRPr kumimoji="1" lang="ja-JP" altLang="en-US" sz="1400" b="1" dirty="0">
                        <a:latin typeface="Meiryo UI" panose="020B0604030504040204" pitchFamily="50" charset="-128"/>
                        <a:ea typeface="Meiryo UI" panose="020B0604030504040204" pitchFamily="50" charset="-128"/>
                      </a:endParaRPr>
                    </a:p>
                  </a:txBody>
                  <a:tcPr marL="36000" marR="36000" marT="36000" marB="36000">
                    <a:solidFill>
                      <a:schemeClr val="accent2">
                        <a:lumMod val="20000"/>
                        <a:lumOff val="80000"/>
                      </a:schemeClr>
                    </a:solidFill>
                  </a:tcPr>
                </a:tc>
                <a:tc vMerge="1">
                  <a:txBody>
                    <a:bodyPr/>
                    <a:lstStyle/>
                    <a:p>
                      <a:endParaRPr kumimoji="1" lang="ja-JP" altLang="en-US" sz="1400" b="1" dirty="0">
                        <a:latin typeface="Meiryo UI" panose="020B0604030504040204" pitchFamily="50" charset="-128"/>
                        <a:ea typeface="Meiryo UI" panose="020B0604030504040204" pitchFamily="50" charset="-128"/>
                      </a:endParaRPr>
                    </a:p>
                  </a:txBody>
                  <a:tcPr marL="36000" marR="36000" marT="36000" marB="36000">
                    <a:solidFill>
                      <a:schemeClr val="accent2">
                        <a:lumMod val="20000"/>
                        <a:lumOff val="80000"/>
                      </a:schemeClr>
                    </a:solidFill>
                  </a:tcPr>
                </a:tc>
                <a:tc rowSpan="2">
                  <a:txBody>
                    <a:bodyPr/>
                    <a:lstStyle/>
                    <a:p>
                      <a:pPr algn="ctr"/>
                      <a:r>
                        <a:rPr kumimoji="1" lang="ja-JP" altLang="en-US" sz="1100" b="1" dirty="0">
                          <a:latin typeface="Meiryo UI" panose="020B0604030504040204" pitchFamily="50" charset="-128"/>
                          <a:ea typeface="Meiryo UI" panose="020B0604030504040204" pitchFamily="50" charset="-128"/>
                        </a:rPr>
                        <a:t>効率化</a:t>
                      </a:r>
                    </a:p>
                  </a:txBody>
                  <a:tcPr marL="0" marR="0" marT="36000" marB="36000">
                    <a:solidFill>
                      <a:schemeClr val="accent2">
                        <a:lumMod val="20000"/>
                        <a:lumOff val="80000"/>
                      </a:schemeClr>
                    </a:solidFill>
                  </a:tcPr>
                </a:tc>
                <a:tc rowSpan="2">
                  <a:txBody>
                    <a:bodyPr/>
                    <a:lstStyle/>
                    <a:p>
                      <a:pPr algn="ctr"/>
                      <a:r>
                        <a:rPr kumimoji="1" lang="ja-JP" altLang="en-US" sz="1100" b="1" dirty="0">
                          <a:latin typeface="Meiryo UI" panose="020B0604030504040204" pitchFamily="50" charset="-128"/>
                          <a:ea typeface="Meiryo UI" panose="020B0604030504040204" pitchFamily="50" charset="-128"/>
                        </a:rPr>
                        <a:t>リスク</a:t>
                      </a:r>
                      <a:br>
                        <a:rPr kumimoji="1" lang="en-US" altLang="ja-JP" sz="1100" b="1" dirty="0">
                          <a:latin typeface="Meiryo UI" panose="020B0604030504040204" pitchFamily="50" charset="-128"/>
                          <a:ea typeface="Meiryo UI" panose="020B0604030504040204" pitchFamily="50" charset="-128"/>
                        </a:rPr>
                      </a:br>
                      <a:r>
                        <a:rPr kumimoji="1" lang="ja-JP" altLang="en-US" sz="1100" b="1" dirty="0">
                          <a:latin typeface="Meiryo UI" panose="020B0604030504040204" pitchFamily="50" charset="-128"/>
                          <a:ea typeface="Meiryo UI" panose="020B0604030504040204" pitchFamily="50" charset="-128"/>
                        </a:rPr>
                        <a:t>低減</a:t>
                      </a:r>
                    </a:p>
                  </a:txBody>
                  <a:tcPr marL="0" marR="0" marT="36000" marB="36000">
                    <a:solidFill>
                      <a:schemeClr val="accent2">
                        <a:lumMod val="20000"/>
                        <a:lumOff val="80000"/>
                      </a:schemeClr>
                    </a:solidFill>
                  </a:tcPr>
                </a:tc>
                <a:tc rowSpan="2">
                  <a:txBody>
                    <a:bodyPr/>
                    <a:lstStyle/>
                    <a:p>
                      <a:pPr algn="ctr"/>
                      <a:r>
                        <a:rPr kumimoji="1" lang="ja-JP" altLang="en-US" sz="1100" b="1" dirty="0">
                          <a:latin typeface="Meiryo UI" panose="020B0604030504040204" pitchFamily="50" charset="-128"/>
                          <a:ea typeface="Meiryo UI" panose="020B0604030504040204" pitchFamily="50" charset="-128"/>
                        </a:rPr>
                        <a:t>化学品</a:t>
                      </a:r>
                      <a:endParaRPr kumimoji="1" lang="en-US" altLang="ja-JP" sz="1100" b="1" dirty="0">
                        <a:latin typeface="Meiryo UI" panose="020B0604030504040204" pitchFamily="50" charset="-128"/>
                        <a:ea typeface="Meiryo UI" panose="020B0604030504040204" pitchFamily="50" charset="-128"/>
                      </a:endParaRPr>
                    </a:p>
                    <a:p>
                      <a:pPr algn="ctr"/>
                      <a:r>
                        <a:rPr kumimoji="1" lang="ja-JP" altLang="en-US" sz="1100" b="1" dirty="0">
                          <a:latin typeface="Meiryo UI" panose="020B0604030504040204" pitchFamily="50" charset="-128"/>
                          <a:ea typeface="Meiryo UI" panose="020B0604030504040204" pitchFamily="50" charset="-128"/>
                        </a:rPr>
                        <a:t>事業者</a:t>
                      </a:r>
                    </a:p>
                  </a:txBody>
                  <a:tcPr marL="0" marR="0" marT="36000" marB="36000">
                    <a:solidFill>
                      <a:schemeClr val="accent2">
                        <a:lumMod val="20000"/>
                        <a:lumOff val="80000"/>
                      </a:schemeClr>
                    </a:solidFill>
                  </a:tcPr>
                </a:tc>
                <a:tc rowSpan="2">
                  <a:txBody>
                    <a:bodyPr/>
                    <a:lstStyle/>
                    <a:p>
                      <a:pPr algn="ctr"/>
                      <a:r>
                        <a:rPr kumimoji="1" lang="ja-JP" altLang="en-US" sz="1100" b="1" dirty="0">
                          <a:latin typeface="Meiryo UI" panose="020B0604030504040204" pitchFamily="50" charset="-128"/>
                          <a:ea typeface="Meiryo UI" panose="020B0604030504040204" pitchFamily="50" charset="-128"/>
                        </a:rPr>
                        <a:t>川中</a:t>
                      </a:r>
                      <a:endParaRPr kumimoji="1" lang="en-US" altLang="ja-JP" sz="1100" b="1" dirty="0">
                        <a:latin typeface="Meiryo UI" panose="020B0604030504040204" pitchFamily="50" charset="-128"/>
                        <a:ea typeface="Meiryo UI" panose="020B0604030504040204" pitchFamily="50" charset="-128"/>
                      </a:endParaRPr>
                    </a:p>
                    <a:p>
                      <a:pPr algn="ctr"/>
                      <a:r>
                        <a:rPr kumimoji="1" lang="ja-JP" altLang="en-US" sz="1100" b="1" dirty="0">
                          <a:latin typeface="Meiryo UI" panose="020B0604030504040204" pitchFamily="50" charset="-128"/>
                          <a:ea typeface="Meiryo UI" panose="020B0604030504040204" pitchFamily="50" charset="-128"/>
                        </a:rPr>
                        <a:t>事業者</a:t>
                      </a:r>
                    </a:p>
                  </a:txBody>
                  <a:tcPr marL="0" marR="0" marT="36000" marB="36000">
                    <a:solidFill>
                      <a:schemeClr val="accent2">
                        <a:lumMod val="20000"/>
                        <a:lumOff val="80000"/>
                      </a:schemeClr>
                    </a:solidFill>
                  </a:tcPr>
                </a:tc>
                <a:tc rowSpan="2">
                  <a:txBody>
                    <a:bodyPr/>
                    <a:lstStyle/>
                    <a:p>
                      <a:pPr algn="ctr"/>
                      <a:r>
                        <a:rPr kumimoji="1" lang="ja-JP" altLang="en-US" sz="1100" b="1" dirty="0">
                          <a:latin typeface="Meiryo UI" panose="020B0604030504040204" pitchFamily="50" charset="-128"/>
                          <a:ea typeface="Meiryo UI" panose="020B0604030504040204" pitchFamily="50" charset="-128"/>
                        </a:rPr>
                        <a:t>商社</a:t>
                      </a:r>
                    </a:p>
                  </a:txBody>
                  <a:tcPr marL="0" marR="0" marT="36000" marB="36000">
                    <a:solidFill>
                      <a:schemeClr val="accent2">
                        <a:lumMod val="20000"/>
                        <a:lumOff val="80000"/>
                      </a:schemeClr>
                    </a:solidFill>
                  </a:tcPr>
                </a:tc>
                <a:tc gridSpan="2">
                  <a:txBody>
                    <a:bodyPr/>
                    <a:lstStyle/>
                    <a:p>
                      <a:pPr algn="ctr"/>
                      <a:r>
                        <a:rPr kumimoji="1" lang="ja-JP" altLang="en-US" sz="1100" b="1" dirty="0">
                          <a:latin typeface="Meiryo UI" panose="020B0604030504040204" pitchFamily="50" charset="-128"/>
                          <a:ea typeface="Meiryo UI" panose="020B0604030504040204" pitchFamily="50" charset="-128"/>
                        </a:rPr>
                        <a:t>川下事業者</a:t>
                      </a:r>
                    </a:p>
                  </a:txBody>
                  <a:tcPr marL="0" marR="0" marT="36000" marB="3600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pPr algn="ct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00346117"/>
                  </a:ext>
                </a:extLst>
              </a:tr>
              <a:tr h="224382">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a:r>
                        <a:rPr kumimoji="1" lang="ja-JP" altLang="en-US" sz="1100" b="1" dirty="0">
                          <a:latin typeface="Meiryo UI" panose="020B0604030504040204" pitchFamily="50" charset="-128"/>
                          <a:ea typeface="Meiryo UI" panose="020B0604030504040204" pitchFamily="50" charset="-128"/>
                        </a:rPr>
                        <a:t>電機電子</a:t>
                      </a:r>
                    </a:p>
                  </a:txBody>
                  <a:tcPr marL="0" marR="0" marT="36000" marB="36000">
                    <a:lnT w="12700" cap="flat" cmpd="sng" algn="ctr">
                      <a:solidFill>
                        <a:schemeClr val="tx1"/>
                      </a:solidFill>
                      <a:prstDash val="solid"/>
                      <a:round/>
                      <a:headEnd type="none" w="med" len="med"/>
                      <a:tailEnd type="none" w="med" len="med"/>
                    </a:lnT>
                    <a:solidFill>
                      <a:schemeClr val="accent2">
                        <a:lumMod val="20000"/>
                        <a:lumOff val="80000"/>
                      </a:schemeClr>
                    </a:solidFill>
                  </a:tcPr>
                </a:tc>
                <a:tc>
                  <a:txBody>
                    <a:bodyPr/>
                    <a:lstStyle/>
                    <a:p>
                      <a:pPr algn="ctr"/>
                      <a:r>
                        <a:rPr kumimoji="1" lang="ja-JP" altLang="en-US" sz="1100" b="1" dirty="0">
                          <a:latin typeface="Meiryo UI" panose="020B0604030504040204" pitchFamily="50" charset="-128"/>
                          <a:ea typeface="Meiryo UI" panose="020B0604030504040204" pitchFamily="50" charset="-128"/>
                        </a:rPr>
                        <a:t>自動車</a:t>
                      </a:r>
                    </a:p>
                  </a:txBody>
                  <a:tcPr marL="0" marR="0" marT="36000" marB="36000">
                    <a:lnT w="12700" cap="flat" cmpd="sng" algn="ctr">
                      <a:solidFill>
                        <a:schemeClr val="tx1"/>
                      </a:solidFill>
                      <a:prstDash val="solid"/>
                      <a:round/>
                      <a:headEnd type="none" w="med" len="med"/>
                      <a:tailEnd type="none" w="med" len="med"/>
                    </a:lnT>
                    <a:solidFill>
                      <a:schemeClr val="accent2">
                        <a:lumMod val="20000"/>
                        <a:lumOff val="80000"/>
                      </a:schemeClr>
                    </a:solidFill>
                  </a:tcPr>
                </a:tc>
                <a:extLst>
                  <a:ext uri="{0D108BD9-81ED-4DB2-BD59-A6C34878D82A}">
                    <a16:rowId xmlns:a16="http://schemas.microsoft.com/office/drawing/2014/main" val="550841222"/>
                  </a:ext>
                </a:extLst>
              </a:tr>
              <a:tr h="238652">
                <a:tc rowSpan="2">
                  <a:txBody>
                    <a:bodyPr/>
                    <a:lstStyle/>
                    <a:p>
                      <a:r>
                        <a:rPr kumimoji="1" lang="en-US" altLang="ja-JP" sz="1200" b="1" dirty="0">
                          <a:latin typeface="Meiryo UI" panose="020B0604030504040204" pitchFamily="50" charset="-128"/>
                          <a:ea typeface="Meiryo UI" panose="020B0604030504040204" pitchFamily="50" charset="-128"/>
                        </a:rPr>
                        <a:t>1. </a:t>
                      </a:r>
                      <a:r>
                        <a:rPr kumimoji="1" lang="ja-JP" altLang="en-US" sz="1200" b="1" dirty="0">
                          <a:latin typeface="Meiryo UI" panose="020B0604030504040204" pitchFamily="50" charset="-128"/>
                          <a:ea typeface="Meiryo UI" panose="020B0604030504040204" pitchFamily="50" charset="-128"/>
                        </a:rPr>
                        <a:t>サプライチェーンがつながることで</a:t>
                      </a:r>
                      <a:br>
                        <a:rPr kumimoji="1" lang="en-US" altLang="ja-JP" sz="1200" b="1" dirty="0">
                          <a:latin typeface="Meiryo UI" panose="020B0604030504040204" pitchFamily="50" charset="-128"/>
                          <a:ea typeface="Meiryo UI" panose="020B0604030504040204" pitchFamily="50" charset="-128"/>
                        </a:rPr>
                      </a:br>
                      <a:r>
                        <a:rPr kumimoji="1" lang="ja-JP" altLang="en-US" sz="1200" b="1" dirty="0">
                          <a:latin typeface="Meiryo UI" panose="020B0604030504040204" pitchFamily="50" charset="-128"/>
                          <a:ea typeface="Meiryo UI" panose="020B0604030504040204" pitchFamily="50" charset="-128"/>
                        </a:rPr>
                        <a:t>　　シームレスな情報伝達を実現</a:t>
                      </a:r>
                    </a:p>
                  </a:txBody>
                  <a:tcPr marL="36000" marR="36000" marT="36000" marB="36000"/>
                </a:tc>
                <a:tc>
                  <a:txBody>
                    <a:bodyPr/>
                    <a:lstStyle/>
                    <a:p>
                      <a:r>
                        <a:rPr kumimoji="1" lang="ja-JP" altLang="en-US" sz="1200" b="1" dirty="0">
                          <a:latin typeface="Meiryo UI" panose="020B0604030504040204" pitchFamily="50" charset="-128"/>
                          <a:ea typeface="Meiryo UI" panose="020B0604030504040204" pitchFamily="50" charset="-128"/>
                        </a:rPr>
                        <a:t>調査依頼から回答入手までのリードタイムの短縮、回答入手率の向上</a:t>
                      </a: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endParaRPr kumimoji="1" lang="en-US" altLang="ja-JP" sz="1200" b="1" dirty="0">
                        <a:latin typeface="Meiryo UI" panose="020B0604030504040204" pitchFamily="50" charset="-128"/>
                        <a:ea typeface="Meiryo UI" panose="020B0604030504040204" pitchFamily="50" charset="-128"/>
                      </a:endParaRPr>
                    </a:p>
                  </a:txBody>
                  <a:tcPr marL="0" marR="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endParaRPr kumimoji="1" lang="en-US" altLang="ja-JP" sz="1200" b="1" dirty="0">
                        <a:latin typeface="Meiryo UI" panose="020B0604030504040204" pitchFamily="50" charset="-128"/>
                        <a:ea typeface="Meiryo UI" panose="020B0604030504040204" pitchFamily="50" charset="-128"/>
                      </a:endParaRPr>
                    </a:p>
                  </a:txBody>
                  <a:tcPr marL="0" marR="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endParaRPr kumimoji="1" lang="en-US" altLang="ja-JP" sz="1200" b="1" dirty="0">
                        <a:latin typeface="Meiryo UI" panose="020B0604030504040204" pitchFamily="50" charset="-128"/>
                        <a:ea typeface="Meiryo UI" panose="020B0604030504040204" pitchFamily="50" charset="-128"/>
                      </a:endParaRPr>
                    </a:p>
                  </a:txBody>
                  <a:tcPr marL="0" marR="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r>
                        <a:rPr kumimoji="1" lang="ja-JP" altLang="en-US" sz="1200" b="1"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rPr>
                        <a:t>〇</a:t>
                      </a:r>
                      <a:endParaRPr kumimoji="1" lang="en-US" altLang="ja-JP"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endParaRPr>
                    </a:p>
                  </a:txBody>
                  <a:tcPr marL="0" marR="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rPr>
                        <a:t>〇</a:t>
                      </a:r>
                      <a:endParaRPr kumimoji="1" lang="en-US" altLang="ja-JP"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endParaRPr>
                    </a:p>
                  </a:txBody>
                  <a:tcPr marL="0" marR="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r>
                        <a:rPr kumimoji="1" lang="ja-JP" altLang="en-US" sz="1200" b="1"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rPr>
                        <a:t>〇</a:t>
                      </a:r>
                      <a:endParaRPr kumimoji="1" lang="en-US" altLang="ja-JP"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endParaRPr>
                    </a:p>
                  </a:txBody>
                  <a:tcPr marL="0" marR="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0" marR="0" marT="36000" marB="36000"/>
                </a:tc>
                <a:extLst>
                  <a:ext uri="{0D108BD9-81ED-4DB2-BD59-A6C34878D82A}">
                    <a16:rowId xmlns:a16="http://schemas.microsoft.com/office/drawing/2014/main" val="3415613449"/>
                  </a:ext>
                </a:extLst>
              </a:tr>
              <a:tr h="238652">
                <a:tc vMerge="1">
                  <a:txBody>
                    <a:bodyPr/>
                    <a:lstStyle/>
                    <a:p>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a:txBody>
                    <a:bodyPr/>
                    <a:lstStyle/>
                    <a:p>
                      <a:r>
                        <a:rPr kumimoji="1" lang="ja-JP" altLang="en-US" sz="1200" b="1" dirty="0">
                          <a:latin typeface="Meiryo UI" panose="020B0604030504040204" pitchFamily="50" charset="-128"/>
                          <a:ea typeface="Meiryo UI" panose="020B0604030504040204" pitchFamily="50" charset="-128"/>
                        </a:rPr>
                        <a:t>調査依頼・回答登録作業の効率化（メールによる調査依頼極少化）</a:t>
                      </a: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endParaRPr kumimoji="1" lang="en-US" altLang="ja-JP" sz="1200" b="1" dirty="0">
                        <a:latin typeface="Meiryo UI" panose="020B0604030504040204" pitchFamily="50" charset="-128"/>
                        <a:ea typeface="Meiryo UI" panose="020B0604030504040204" pitchFamily="50" charset="-128"/>
                      </a:endParaRPr>
                    </a:p>
                  </a:txBody>
                  <a:tcPr marL="0" marR="0" marT="36000" marB="36000"/>
                </a:tc>
                <a:tc>
                  <a:txBody>
                    <a:bodyPr/>
                    <a:lstStyle/>
                    <a:p>
                      <a:pPr algn="ctr"/>
                      <a:endParaRPr kumimoji="1" lang="en-US" altLang="ja-JP" sz="1200" b="1" dirty="0">
                        <a:latin typeface="Meiryo UI" panose="020B0604030504040204" pitchFamily="50" charset="-128"/>
                        <a:ea typeface="Meiryo UI" panose="020B0604030504040204" pitchFamily="50" charset="-128"/>
                      </a:endParaRPr>
                    </a:p>
                  </a:txBody>
                  <a:tcPr marL="0" marR="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endParaRPr kumimoji="1" lang="en-US" altLang="ja-JP" sz="1200" b="1" dirty="0">
                        <a:latin typeface="Meiryo UI" panose="020B0604030504040204" pitchFamily="50" charset="-128"/>
                        <a:ea typeface="Meiryo UI" panose="020B0604030504040204" pitchFamily="50" charset="-128"/>
                      </a:endParaRPr>
                    </a:p>
                  </a:txBody>
                  <a:tcPr marL="0" marR="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r>
                        <a:rPr kumimoji="1" lang="ja-JP" altLang="en-US" sz="1200" b="1" u="none" strike="noStrike" kern="1200" cap="none" spc="0" normalizeH="0" baseline="0" noProof="0">
                          <a:ln>
                            <a:noFill/>
                          </a:ln>
                          <a:solidFill>
                            <a:srgbClr val="0F1C50"/>
                          </a:solidFill>
                          <a:effectLst/>
                          <a:uLnTx/>
                          <a:uFillTx/>
                          <a:latin typeface="Meiryo UI" panose="020B0604030504040204" pitchFamily="50" charset="-128"/>
                          <a:ea typeface="Meiryo UI" panose="020B0604030504040204" pitchFamily="50" charset="-128"/>
                        </a:rPr>
                        <a:t>〇</a:t>
                      </a:r>
                      <a:endParaRPr kumimoji="1" lang="en-US" altLang="ja-JP"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endParaRPr>
                    </a:p>
                  </a:txBody>
                  <a:tcPr marL="0" marR="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rPr>
                        <a:t>〇</a:t>
                      </a:r>
                      <a:endParaRPr kumimoji="1" lang="en-US" altLang="ja-JP"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endParaRPr>
                    </a:p>
                  </a:txBody>
                  <a:tcPr marL="0" marR="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r>
                        <a:rPr kumimoji="1" lang="ja-JP" altLang="en-US" sz="1200" b="1"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rPr>
                        <a:t>〇</a:t>
                      </a:r>
                      <a:endParaRPr kumimoji="1" lang="en-US" altLang="ja-JP"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endParaRPr>
                    </a:p>
                  </a:txBody>
                  <a:tcPr marL="0" marR="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0" marR="0" marT="36000" marB="36000"/>
                </a:tc>
                <a:extLst>
                  <a:ext uri="{0D108BD9-81ED-4DB2-BD59-A6C34878D82A}">
                    <a16:rowId xmlns:a16="http://schemas.microsoft.com/office/drawing/2014/main" val="3355733782"/>
                  </a:ext>
                </a:extLst>
              </a:tr>
              <a:tr h="238652">
                <a:tc rowSpan="2">
                  <a:txBody>
                    <a:bodyPr/>
                    <a:lstStyle/>
                    <a:p>
                      <a:r>
                        <a:rPr kumimoji="1" lang="en-US" altLang="ja-JP" sz="1200" b="1" dirty="0">
                          <a:latin typeface="Meiryo UI" panose="020B0604030504040204" pitchFamily="50" charset="-128"/>
                          <a:ea typeface="Meiryo UI" panose="020B0604030504040204" pitchFamily="50" charset="-128"/>
                        </a:rPr>
                        <a:t>2.</a:t>
                      </a:r>
                      <a:r>
                        <a:rPr kumimoji="1" lang="ja-JP" altLang="en-US" sz="1200" b="1" dirty="0">
                          <a:latin typeface="Meiryo UI" panose="020B0604030504040204" pitchFamily="50" charset="-128"/>
                          <a:ea typeface="Meiryo UI" panose="020B0604030504040204" pitchFamily="50" charset="-128"/>
                        </a:rPr>
                        <a:t> 規制変更時の川上からの自律的な</a:t>
                      </a:r>
                      <a:endParaRPr kumimoji="1" lang="en-US" altLang="ja-JP" sz="1200" b="1" dirty="0">
                        <a:latin typeface="Meiryo UI" panose="020B0604030504040204" pitchFamily="50" charset="-128"/>
                        <a:ea typeface="Meiryo UI" panose="020B0604030504040204" pitchFamily="50" charset="-128"/>
                      </a:endParaRPr>
                    </a:p>
                    <a:p>
                      <a:r>
                        <a:rPr kumimoji="1" lang="ja-JP" altLang="en-US" sz="1200" b="1" dirty="0">
                          <a:latin typeface="Meiryo UI" panose="020B0604030504040204" pitchFamily="50" charset="-128"/>
                          <a:ea typeface="Meiryo UI" panose="020B0604030504040204" pitchFamily="50" charset="-128"/>
                        </a:rPr>
                        <a:t>　　変更情報更新とタイムリーな伝達</a:t>
                      </a:r>
                    </a:p>
                  </a:txBody>
                  <a:tcPr marL="36000" marR="36000" marT="36000" marB="36000"/>
                </a:tc>
                <a:tc>
                  <a:txBody>
                    <a:bodyPr/>
                    <a:lstStyle/>
                    <a:p>
                      <a:r>
                        <a:rPr kumimoji="1" lang="ja-JP" altLang="en-US" sz="1200" b="1" dirty="0">
                          <a:latin typeface="Meiryo UI" panose="020B0604030504040204" pitchFamily="50" charset="-128"/>
                          <a:ea typeface="Meiryo UI" panose="020B0604030504040204" pitchFamily="50" charset="-128"/>
                        </a:rPr>
                        <a:t>川上から含有情報が伝達されることで川下からの再調査の抑制</a:t>
                      </a: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endParaRPr kumimoji="1" lang="en-US" altLang="ja-JP" sz="1200" b="1" dirty="0">
                        <a:latin typeface="Meiryo UI" panose="020B0604030504040204" pitchFamily="50" charset="-128"/>
                        <a:ea typeface="Meiryo UI" panose="020B0604030504040204" pitchFamily="50" charset="-128"/>
                      </a:endParaRPr>
                    </a:p>
                  </a:txBody>
                  <a:tcPr marL="0" marR="0" marT="36000" marB="36000"/>
                </a:tc>
                <a:tc>
                  <a:txBody>
                    <a:bodyPr/>
                    <a:lstStyle/>
                    <a:p>
                      <a:pPr algn="ctr"/>
                      <a:endParaRPr kumimoji="1" lang="en-US" altLang="ja-JP" sz="1200" b="1" dirty="0">
                        <a:latin typeface="Meiryo UI" panose="020B0604030504040204" pitchFamily="50" charset="-128"/>
                        <a:ea typeface="Meiryo UI" panose="020B0604030504040204" pitchFamily="50" charset="-128"/>
                      </a:endParaRPr>
                    </a:p>
                  </a:txBody>
                  <a:tcPr marL="0" marR="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endParaRPr kumimoji="1" lang="en-US" altLang="ja-JP" sz="1200" b="1" dirty="0">
                        <a:latin typeface="Meiryo UI" panose="020B0604030504040204" pitchFamily="50" charset="-128"/>
                        <a:ea typeface="Meiryo UI" panose="020B0604030504040204" pitchFamily="50" charset="-128"/>
                      </a:endParaRPr>
                    </a:p>
                  </a:txBody>
                  <a:tcPr marL="0" marR="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rPr>
                        <a:t>〇</a:t>
                      </a:r>
                      <a:endParaRPr kumimoji="1" lang="en-US" altLang="ja-JP"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endParaRPr>
                    </a:p>
                  </a:txBody>
                  <a:tcPr marL="0" marR="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rPr>
                        <a:t>〇</a:t>
                      </a:r>
                      <a:endParaRPr kumimoji="1" lang="en-US" altLang="ja-JP"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endParaRPr>
                    </a:p>
                  </a:txBody>
                  <a:tcPr marL="0" marR="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rPr>
                        <a:t>〇</a:t>
                      </a:r>
                      <a:endParaRPr kumimoji="1" lang="en-US" altLang="ja-JP"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endParaRPr>
                    </a:p>
                  </a:txBody>
                  <a:tcPr marL="0" marR="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0" marR="0" marT="36000" marB="36000"/>
                </a:tc>
                <a:extLst>
                  <a:ext uri="{0D108BD9-81ED-4DB2-BD59-A6C34878D82A}">
                    <a16:rowId xmlns:a16="http://schemas.microsoft.com/office/drawing/2014/main" val="4158559606"/>
                  </a:ext>
                </a:extLst>
              </a:tr>
              <a:tr h="238652">
                <a:tc vMerge="1">
                  <a:txBody>
                    <a:bodyPr/>
                    <a:lstStyle/>
                    <a:p>
                      <a:endParaRPr kumimoji="1" lang="ja-JP" altLang="en-US" sz="1400" b="1" dirty="0">
                        <a:latin typeface="Meiryo UI" panose="020B0604030504040204" pitchFamily="50" charset="-128"/>
                        <a:ea typeface="Meiryo UI" panose="020B0604030504040204" pitchFamily="50" charset="-128"/>
                      </a:endParaRPr>
                    </a:p>
                  </a:txBody>
                  <a:tcPr marL="36000" marR="36000" marT="36000" marB="36000"/>
                </a:tc>
                <a:tc>
                  <a:txBody>
                    <a:bodyPr/>
                    <a:lstStyle/>
                    <a:p>
                      <a:r>
                        <a:rPr kumimoji="1" lang="ja-JP" altLang="en-US" sz="1200" b="1" dirty="0">
                          <a:latin typeface="Meiryo UI" panose="020B0604030504040204" pitchFamily="50" charset="-128"/>
                          <a:ea typeface="Meiryo UI" panose="020B0604030504040204" pitchFamily="50" charset="-128"/>
                        </a:rPr>
                        <a:t>情報加工不要な企業（商社等）をスルーすることで確実な伝達を実現</a:t>
                      </a: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0" marR="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0" marR="0" marT="36000" marB="36000"/>
                </a:tc>
                <a:tc>
                  <a:txBody>
                    <a:bodyPr/>
                    <a:lstStyle/>
                    <a:p>
                      <a:pPr algn="ctr"/>
                      <a:endParaRPr kumimoji="1" lang="ja-JP" altLang="en-US" sz="1200" b="1" dirty="0">
                        <a:latin typeface="Meiryo UI" panose="020B0604030504040204" pitchFamily="50" charset="-128"/>
                        <a:ea typeface="Meiryo UI" panose="020B0604030504040204" pitchFamily="50" charset="-128"/>
                      </a:endParaRPr>
                    </a:p>
                  </a:txBody>
                  <a:tcPr marL="0" marR="0" marT="36000" marB="36000"/>
                </a:tc>
                <a:tc>
                  <a:txBody>
                    <a:bodyPr/>
                    <a:lstStyle/>
                    <a:p>
                      <a:pPr algn="ctr"/>
                      <a:endParaRPr kumimoji="1" lang="ja-JP" altLang="en-US" sz="1200" b="1" dirty="0">
                        <a:latin typeface="Meiryo UI" panose="020B0604030504040204" pitchFamily="50" charset="-128"/>
                        <a:ea typeface="Meiryo UI" panose="020B0604030504040204" pitchFamily="50" charset="-128"/>
                      </a:endParaRPr>
                    </a:p>
                  </a:txBody>
                  <a:tcPr marL="0" marR="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0" marR="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0" marR="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0" marR="0" marT="36000" marB="36000"/>
                </a:tc>
                <a:extLst>
                  <a:ext uri="{0D108BD9-81ED-4DB2-BD59-A6C34878D82A}">
                    <a16:rowId xmlns:a16="http://schemas.microsoft.com/office/drawing/2014/main" val="3394349193"/>
                  </a:ext>
                </a:extLst>
              </a:tr>
              <a:tr h="238652">
                <a:tc rowSpan="2">
                  <a:txBody>
                    <a:bodyPr/>
                    <a:lstStyle/>
                    <a:p>
                      <a:r>
                        <a:rPr kumimoji="1" lang="en-US" altLang="ja-JP" sz="1200" b="1" dirty="0">
                          <a:latin typeface="Meiryo UI" panose="020B0604030504040204" pitchFamily="50" charset="-128"/>
                          <a:ea typeface="Meiryo UI" panose="020B0604030504040204" pitchFamily="50" charset="-128"/>
                        </a:rPr>
                        <a:t>3. </a:t>
                      </a:r>
                      <a:r>
                        <a:rPr kumimoji="1" lang="ja-JP" altLang="en-US" sz="1200" b="1" dirty="0">
                          <a:latin typeface="Meiryo UI" panose="020B0604030504040204" pitchFamily="50" charset="-128"/>
                          <a:ea typeface="Meiryo UI" panose="020B0604030504040204" pitchFamily="50" charset="-128"/>
                        </a:rPr>
                        <a:t>情報伝達の業界共通化、標準化の</a:t>
                      </a:r>
                      <a:br>
                        <a:rPr kumimoji="1" lang="en-US" altLang="ja-JP" sz="1200" b="1" dirty="0">
                          <a:latin typeface="Meiryo UI" panose="020B0604030504040204" pitchFamily="50" charset="-128"/>
                          <a:ea typeface="Meiryo UI" panose="020B0604030504040204" pitchFamily="50" charset="-128"/>
                        </a:rPr>
                      </a:br>
                      <a:r>
                        <a:rPr kumimoji="1" lang="ja-JP" altLang="en-US" sz="1200" b="1" dirty="0">
                          <a:latin typeface="Meiryo UI" panose="020B0604030504040204" pitchFamily="50" charset="-128"/>
                          <a:ea typeface="Meiryo UI" panose="020B0604030504040204" pitchFamily="50" charset="-128"/>
                        </a:rPr>
                        <a:t>　　促進</a:t>
                      </a:r>
                    </a:p>
                  </a:txBody>
                  <a:tcPr marL="36000" marR="36000" marT="36000" marB="36000"/>
                </a:tc>
                <a:tc>
                  <a:txBody>
                    <a:bodyPr/>
                    <a:lstStyle/>
                    <a:p>
                      <a:r>
                        <a:rPr kumimoji="1" lang="ja-JP" altLang="en-US" sz="1200" b="1" dirty="0">
                          <a:latin typeface="Meiryo UI" panose="020B0604030504040204" pitchFamily="50" charset="-128"/>
                          <a:ea typeface="Meiryo UI" panose="020B0604030504040204" pitchFamily="50" charset="-128"/>
                        </a:rPr>
                        <a:t>個社様式での調査を抑制することで業務負荷を低減</a:t>
                      </a: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0" marR="0" marT="36000" marB="36000"/>
                </a:tc>
                <a:tc>
                  <a:txBody>
                    <a:bodyPr/>
                    <a:lstStyle/>
                    <a:p>
                      <a:pPr algn="ctr"/>
                      <a:endParaRPr kumimoji="1" lang="ja-JP" altLang="en-US" sz="1200" b="1" dirty="0">
                        <a:latin typeface="Meiryo UI" panose="020B0604030504040204" pitchFamily="50" charset="-128"/>
                        <a:ea typeface="Meiryo UI" panose="020B0604030504040204" pitchFamily="50" charset="-128"/>
                      </a:endParaRPr>
                    </a:p>
                  </a:txBody>
                  <a:tcPr marL="0" marR="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0" marR="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0" marR="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0" marR="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0" marR="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0" marR="0" marT="36000" marB="36000"/>
                </a:tc>
                <a:extLst>
                  <a:ext uri="{0D108BD9-81ED-4DB2-BD59-A6C34878D82A}">
                    <a16:rowId xmlns:a16="http://schemas.microsoft.com/office/drawing/2014/main" val="685104936"/>
                  </a:ext>
                </a:extLst>
              </a:tr>
              <a:tr h="238652">
                <a:tc vMerge="1">
                  <a:txBody>
                    <a:bodyPr/>
                    <a:lstStyle/>
                    <a:p>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r>
                        <a:rPr kumimoji="1" lang="ja-JP" altLang="en-US" sz="1200" b="1" dirty="0">
                          <a:latin typeface="Meiryo UI" panose="020B0604030504040204" pitchFamily="50" charset="-128"/>
                          <a:ea typeface="Meiryo UI" panose="020B0604030504040204" pitchFamily="50" charset="-128"/>
                        </a:rPr>
                        <a:t>業界ごとの情報伝達による二重作業を低減</a:t>
                      </a:r>
                      <a:endParaRPr kumimoji="1" lang="en-US" altLang="ja-JP" sz="1200" b="1" dirty="0">
                        <a:latin typeface="Meiryo UI" panose="020B0604030504040204" pitchFamily="50" charset="-128"/>
                        <a:ea typeface="Meiryo UI" panose="020B0604030504040204" pitchFamily="50" charset="-128"/>
                      </a:endParaRP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0" marR="0" marT="36000" marB="36000"/>
                </a:tc>
                <a:tc>
                  <a:txBody>
                    <a:bodyPr/>
                    <a:lstStyle/>
                    <a:p>
                      <a:pPr algn="ctr"/>
                      <a:endParaRPr kumimoji="1" lang="ja-JP" altLang="en-US" sz="1200" b="1" dirty="0">
                        <a:latin typeface="Meiryo UI" panose="020B0604030504040204" pitchFamily="50" charset="-128"/>
                        <a:ea typeface="Meiryo UI" panose="020B0604030504040204" pitchFamily="50" charset="-128"/>
                      </a:endParaRPr>
                    </a:p>
                  </a:txBody>
                  <a:tcPr marL="0" marR="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0" marR="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0" marR="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0" marR="0" marT="36000" marB="36000"/>
                </a:tc>
                <a:tc>
                  <a:txBody>
                    <a:bodyPr/>
                    <a:lstStyle/>
                    <a:p>
                      <a:pPr algn="ctr"/>
                      <a:endParaRPr kumimoji="1" lang="ja-JP" altLang="en-US" sz="1200" b="1" dirty="0">
                        <a:latin typeface="Meiryo UI" panose="020B0604030504040204" pitchFamily="50" charset="-128"/>
                        <a:ea typeface="Meiryo UI" panose="020B0604030504040204" pitchFamily="50" charset="-128"/>
                      </a:endParaRPr>
                    </a:p>
                  </a:txBody>
                  <a:tcPr marL="0" marR="0" marT="36000" marB="36000"/>
                </a:tc>
                <a:tc>
                  <a:txBody>
                    <a:bodyPr/>
                    <a:lstStyle/>
                    <a:p>
                      <a:pPr algn="ctr"/>
                      <a:endParaRPr kumimoji="1" lang="ja-JP" altLang="en-US" sz="1200" b="1" dirty="0">
                        <a:latin typeface="Meiryo UI" panose="020B0604030504040204" pitchFamily="50" charset="-128"/>
                        <a:ea typeface="Meiryo UI" panose="020B0604030504040204" pitchFamily="50" charset="-128"/>
                      </a:endParaRPr>
                    </a:p>
                  </a:txBody>
                  <a:tcPr marL="0" marR="0" marT="36000" marB="36000"/>
                </a:tc>
                <a:extLst>
                  <a:ext uri="{0D108BD9-81ED-4DB2-BD59-A6C34878D82A}">
                    <a16:rowId xmlns:a16="http://schemas.microsoft.com/office/drawing/2014/main" val="2457678761"/>
                  </a:ext>
                </a:extLst>
              </a:tr>
              <a:tr h="238652">
                <a:tc rowSpan="2">
                  <a:txBody>
                    <a:bodyPr/>
                    <a:lstStyle/>
                    <a:p>
                      <a:r>
                        <a:rPr kumimoji="1" lang="en-US" altLang="ja-JP" sz="1200" b="1" dirty="0">
                          <a:latin typeface="Meiryo UI" panose="020B0604030504040204" pitchFamily="50" charset="-128"/>
                          <a:ea typeface="Meiryo UI" panose="020B0604030504040204" pitchFamily="50" charset="-128"/>
                        </a:rPr>
                        <a:t>4. </a:t>
                      </a:r>
                      <a:r>
                        <a:rPr kumimoji="1" lang="ja-JP" altLang="en-US" sz="1200" b="1" dirty="0">
                          <a:latin typeface="Meiryo UI" panose="020B0604030504040204" pitchFamily="50" charset="-128"/>
                          <a:ea typeface="Meiryo UI" panose="020B0604030504040204" pitchFamily="50" charset="-128"/>
                        </a:rPr>
                        <a:t>営業機密を保持しながら、適切な</a:t>
                      </a:r>
                      <a:br>
                        <a:rPr kumimoji="1" lang="en-US" altLang="ja-JP" sz="1200" b="1" dirty="0">
                          <a:latin typeface="Meiryo UI" panose="020B0604030504040204" pitchFamily="50" charset="-128"/>
                          <a:ea typeface="Meiryo UI" panose="020B0604030504040204" pitchFamily="50" charset="-128"/>
                        </a:rPr>
                      </a:br>
                      <a:r>
                        <a:rPr kumimoji="1" lang="ja-JP" altLang="en-US" sz="1200" b="1" dirty="0">
                          <a:latin typeface="Meiryo UI" panose="020B0604030504040204" pitchFamily="50" charset="-128"/>
                          <a:ea typeface="Meiryo UI" panose="020B0604030504040204" pitchFamily="50" charset="-128"/>
                        </a:rPr>
                        <a:t>　　規制対象物質を伝達</a:t>
                      </a:r>
                    </a:p>
                  </a:txBody>
                  <a:tcPr marL="36000" marR="36000" marT="36000" marB="36000"/>
                </a:tc>
                <a:tc>
                  <a:txBody>
                    <a:bodyPr/>
                    <a:lstStyle/>
                    <a:p>
                      <a:r>
                        <a:rPr kumimoji="1" lang="ja-JP" altLang="en-US" sz="1200" b="1" dirty="0">
                          <a:latin typeface="Meiryo UI" panose="020B0604030504040204" pitchFamily="50" charset="-128"/>
                          <a:ea typeface="Meiryo UI" panose="020B0604030504040204" pitchFamily="50" charset="-128"/>
                        </a:rPr>
                        <a:t>川下からの都度調査依頼を抑制し、機密物質情報の開示制御が可能</a:t>
                      </a:r>
                      <a:endParaRPr kumimoji="1" lang="en-US" altLang="ja-JP" sz="1200" b="1" dirty="0">
                        <a:latin typeface="Meiryo UI" panose="020B0604030504040204" pitchFamily="50" charset="-128"/>
                        <a:ea typeface="Meiryo UI" panose="020B0604030504040204" pitchFamily="50" charset="-128"/>
                      </a:endParaRPr>
                    </a:p>
                  </a:txBody>
                  <a:tcPr marL="36000" marR="3600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rPr>
                        <a:t>〇</a:t>
                      </a:r>
                    </a:p>
                  </a:txBody>
                  <a:tcPr marL="0" marR="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rPr>
                        <a:t>〇</a:t>
                      </a:r>
                    </a:p>
                  </a:txBody>
                  <a:tcPr marL="0" marR="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rPr>
                        <a:t>〇</a:t>
                      </a:r>
                    </a:p>
                  </a:txBody>
                  <a:tcPr marL="0" marR="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endParaRPr>
                    </a:p>
                  </a:txBody>
                  <a:tcPr marL="0" marR="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endParaRPr>
                    </a:p>
                  </a:txBody>
                  <a:tcPr marL="0" marR="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endParaRPr>
                    </a:p>
                  </a:txBody>
                  <a:tcPr marL="0" marR="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endParaRPr>
                    </a:p>
                  </a:txBody>
                  <a:tcPr marL="0" marR="0" marT="36000" marB="36000"/>
                </a:tc>
                <a:extLst>
                  <a:ext uri="{0D108BD9-81ED-4DB2-BD59-A6C34878D82A}">
                    <a16:rowId xmlns:a16="http://schemas.microsoft.com/office/drawing/2014/main" val="2286575736"/>
                  </a:ext>
                </a:extLst>
              </a:tr>
              <a:tr h="238652">
                <a:tc vMerge="1">
                  <a:txBody>
                    <a:bodyPr/>
                    <a:lstStyle/>
                    <a:p>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a:txBody>
                    <a:bodyPr/>
                    <a:lstStyle/>
                    <a:p>
                      <a:r>
                        <a:rPr kumimoji="1" lang="ja-JP" altLang="en-US" sz="1200" b="1" dirty="0">
                          <a:latin typeface="Meiryo UI" panose="020B0604030504040204" pitchFamily="50" charset="-128"/>
                          <a:ea typeface="Meiryo UI" panose="020B0604030504040204" pitchFamily="50" charset="-128"/>
                        </a:rPr>
                        <a:t>全ての化学物質が登録されている、または都度開示されることの安心感</a:t>
                      </a:r>
                      <a:endParaRPr kumimoji="1" lang="en-US" altLang="ja-JP" sz="1200" b="1" dirty="0">
                        <a:latin typeface="Meiryo UI" panose="020B0604030504040204" pitchFamily="50" charset="-128"/>
                        <a:ea typeface="Meiryo UI" panose="020B0604030504040204" pitchFamily="50" charset="-128"/>
                      </a:endParaRPr>
                    </a:p>
                  </a:txBody>
                  <a:tcPr marL="36000" marR="3600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endParaRPr>
                    </a:p>
                  </a:txBody>
                  <a:tcPr marL="0" marR="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rPr>
                        <a:t>〇</a:t>
                      </a:r>
                    </a:p>
                  </a:txBody>
                  <a:tcPr marL="0" marR="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endParaRPr>
                    </a:p>
                  </a:txBody>
                  <a:tcPr marL="0" marR="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rPr>
                        <a:t>〇</a:t>
                      </a:r>
                    </a:p>
                  </a:txBody>
                  <a:tcPr marL="0" marR="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rPr>
                        <a:t>〇</a:t>
                      </a:r>
                    </a:p>
                  </a:txBody>
                  <a:tcPr marL="0" marR="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rPr>
                        <a:t>〇</a:t>
                      </a:r>
                    </a:p>
                  </a:txBody>
                  <a:tcPr marL="0" marR="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rPr>
                        <a:t>〇</a:t>
                      </a:r>
                    </a:p>
                  </a:txBody>
                  <a:tcPr marL="0" marR="0" marT="36000" marB="36000"/>
                </a:tc>
                <a:extLst>
                  <a:ext uri="{0D108BD9-81ED-4DB2-BD59-A6C34878D82A}">
                    <a16:rowId xmlns:a16="http://schemas.microsoft.com/office/drawing/2014/main" val="626754079"/>
                  </a:ext>
                </a:extLst>
              </a:tr>
              <a:tr h="409888">
                <a:tc>
                  <a:txBody>
                    <a:bodyPr/>
                    <a:lstStyle/>
                    <a:p>
                      <a:r>
                        <a:rPr kumimoji="1" lang="en-US" altLang="ja-JP" sz="1200" b="1" dirty="0">
                          <a:latin typeface="Meiryo UI" panose="020B0604030504040204" pitchFamily="50" charset="-128"/>
                          <a:ea typeface="Meiryo UI" panose="020B0604030504040204" pitchFamily="50" charset="-128"/>
                        </a:rPr>
                        <a:t>5.</a:t>
                      </a:r>
                      <a:r>
                        <a:rPr kumimoji="1" lang="ja-JP" altLang="en-US" sz="1200" b="1" dirty="0">
                          <a:latin typeface="Meiryo UI" panose="020B0604030504040204" pitchFamily="50" charset="-128"/>
                          <a:ea typeface="Meiryo UI" panose="020B0604030504040204" pitchFamily="50" charset="-128"/>
                        </a:rPr>
                        <a:t> 将来を見据えたあらゆる製品環境</a:t>
                      </a:r>
                      <a:br>
                        <a:rPr kumimoji="1" lang="en-US" altLang="ja-JP" sz="1200" b="1" dirty="0">
                          <a:latin typeface="Meiryo UI" panose="020B0604030504040204" pitchFamily="50" charset="-128"/>
                          <a:ea typeface="Meiryo UI" panose="020B0604030504040204" pitchFamily="50" charset="-128"/>
                        </a:rPr>
                      </a:br>
                      <a:r>
                        <a:rPr kumimoji="1" lang="ja-JP" altLang="en-US" sz="1200" b="1" dirty="0">
                          <a:latin typeface="Meiryo UI" panose="020B0604030504040204" pitchFamily="50" charset="-128"/>
                          <a:ea typeface="Meiryo UI" panose="020B0604030504040204" pitchFamily="50" charset="-128"/>
                        </a:rPr>
                        <a:t>　　情報伝達の実現</a:t>
                      </a:r>
                    </a:p>
                  </a:txBody>
                  <a:tcPr marL="36000" marR="36000" marT="36000" marB="36000"/>
                </a:tc>
                <a:tc>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r>
                        <a:rPr kumimoji="1" lang="ja-JP" altLang="en-US" sz="1200" b="1" dirty="0">
                          <a:latin typeface="Meiryo UI" panose="020B0604030504040204" pitchFamily="50" charset="-128"/>
                          <a:ea typeface="Meiryo UI" panose="020B0604030504040204" pitchFamily="50" charset="-128"/>
                        </a:rPr>
                        <a:t>資源循環や新たな環境情報（</a:t>
                      </a:r>
                      <a:r>
                        <a:rPr kumimoji="1" lang="en-US" altLang="ja-JP" sz="1200" b="1" dirty="0">
                          <a:latin typeface="Meiryo UI" panose="020B0604030504040204" pitchFamily="50" charset="-128"/>
                          <a:ea typeface="Meiryo UI" panose="020B0604030504040204" pitchFamily="50" charset="-128"/>
                        </a:rPr>
                        <a:t>DPP</a:t>
                      </a:r>
                      <a:r>
                        <a:rPr kumimoji="1" lang="ja-JP" altLang="en-US" sz="1200" b="1" dirty="0">
                          <a:latin typeface="Meiryo UI" panose="020B0604030504040204" pitchFamily="50" charset="-128"/>
                          <a:ea typeface="Meiryo UI" panose="020B0604030504040204" pitchFamily="50" charset="-128"/>
                        </a:rPr>
                        <a:t>等）の伝達もカバーすることで将来業務負荷・システム対応コストの抑制）</a:t>
                      </a:r>
                      <a:endParaRPr kumimoji="1" lang="en-US" altLang="ja-JP" sz="1200" b="1" dirty="0">
                        <a:latin typeface="Meiryo UI" panose="020B0604030504040204" pitchFamily="50" charset="-128"/>
                        <a:ea typeface="Meiryo UI" panose="020B0604030504040204" pitchFamily="50" charset="-128"/>
                      </a:endParaRPr>
                    </a:p>
                  </a:txBody>
                  <a:tcPr marL="36000" marR="3600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rPr>
                        <a:t>〇</a:t>
                      </a:r>
                    </a:p>
                  </a:txBody>
                  <a:tcPr marL="0" marR="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endParaRPr>
                    </a:p>
                  </a:txBody>
                  <a:tcPr marL="0" marR="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r>
                        <a:rPr kumimoji="1" lang="ja-JP" altLang="en-US" sz="1200" b="1"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rPr>
                        <a:t>〇</a:t>
                      </a:r>
                      <a:endParaRPr kumimoji="1" lang="ja-JP" altLang="en-US"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endParaRPr>
                    </a:p>
                  </a:txBody>
                  <a:tcPr marL="0" marR="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r>
                        <a:rPr kumimoji="1" lang="ja-JP" altLang="en-US" sz="1200" b="1"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rPr>
                        <a:t>〇</a:t>
                      </a:r>
                      <a:endParaRPr kumimoji="1" lang="ja-JP" altLang="en-US"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endParaRPr>
                    </a:p>
                  </a:txBody>
                  <a:tcPr marL="0" marR="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rPr>
                        <a:t>〇</a:t>
                      </a:r>
                    </a:p>
                  </a:txBody>
                  <a:tcPr marL="0" marR="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r>
                        <a:rPr kumimoji="1" lang="ja-JP" altLang="en-US" sz="1200" b="1"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rPr>
                        <a:t>〇</a:t>
                      </a:r>
                      <a:endParaRPr kumimoji="1" lang="ja-JP" altLang="en-US"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endParaRPr>
                    </a:p>
                  </a:txBody>
                  <a:tcPr marL="0" marR="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r>
                        <a:rPr kumimoji="1" lang="ja-JP" altLang="en-US" sz="1200" b="1"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rPr>
                        <a:t>〇</a:t>
                      </a:r>
                      <a:endParaRPr kumimoji="1" lang="ja-JP" altLang="en-US"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endParaRPr>
                    </a:p>
                  </a:txBody>
                  <a:tcPr marL="0" marR="0" marT="36000" marB="36000"/>
                </a:tc>
                <a:extLst>
                  <a:ext uri="{0D108BD9-81ED-4DB2-BD59-A6C34878D82A}">
                    <a16:rowId xmlns:a16="http://schemas.microsoft.com/office/drawing/2014/main" val="3791652853"/>
                  </a:ext>
                </a:extLst>
              </a:tr>
              <a:tr h="168767">
                <a:tc rowSpan="4">
                  <a:txBody>
                    <a:bodyPr/>
                    <a:lstStyle/>
                    <a:p>
                      <a:r>
                        <a:rPr kumimoji="1" lang="en-US" altLang="ja-JP" sz="1200" b="1" dirty="0">
                          <a:latin typeface="Meiryo UI" panose="020B0604030504040204" pitchFamily="50" charset="-128"/>
                          <a:ea typeface="Meiryo UI" panose="020B0604030504040204" pitchFamily="50" charset="-128"/>
                        </a:rPr>
                        <a:t>6. </a:t>
                      </a:r>
                      <a:r>
                        <a:rPr kumimoji="1" lang="ja-JP" altLang="en-US" sz="1200" b="1" dirty="0">
                          <a:latin typeface="Meiryo UI" panose="020B0604030504040204" pitchFamily="50" charset="-128"/>
                          <a:ea typeface="Meiryo UI" panose="020B0604030504040204" pitchFamily="50" charset="-128"/>
                        </a:rPr>
                        <a:t>既存のスキームやグローバルな</a:t>
                      </a:r>
                      <a:br>
                        <a:rPr kumimoji="1" lang="en-US" altLang="ja-JP" sz="1200" b="1" dirty="0">
                          <a:latin typeface="Meiryo UI" panose="020B0604030504040204" pitchFamily="50" charset="-128"/>
                          <a:ea typeface="Meiryo UI" panose="020B0604030504040204" pitchFamily="50" charset="-128"/>
                        </a:rPr>
                      </a:br>
                      <a:r>
                        <a:rPr kumimoji="1" lang="ja-JP" altLang="en-US" sz="1200" b="1" dirty="0">
                          <a:latin typeface="Meiryo UI" panose="020B0604030504040204" pitchFamily="50" charset="-128"/>
                          <a:ea typeface="Meiryo UI" panose="020B0604030504040204" pitchFamily="50" charset="-128"/>
                        </a:rPr>
                        <a:t>　　情報基盤との連携</a:t>
                      </a:r>
                    </a:p>
                  </a:txBody>
                  <a:tcPr marL="36000" marR="36000" marT="36000" marB="36000"/>
                </a:tc>
                <a:tc>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r>
                        <a:rPr kumimoji="1" lang="ja-JP" altLang="en-US" sz="1200" b="1" dirty="0">
                          <a:latin typeface="Meiryo UI" panose="020B0604030504040204" pitchFamily="50" charset="-128"/>
                          <a:ea typeface="Meiryo UI" panose="020B0604030504040204" pitchFamily="50" charset="-128"/>
                        </a:rPr>
                        <a:t>自動車連携による情報伝達の精度向上、</a:t>
                      </a:r>
                      <a:r>
                        <a:rPr kumimoji="1" lang="en-US" altLang="ja-JP" sz="1200" b="1" dirty="0">
                          <a:solidFill>
                            <a:schemeClr val="tx2"/>
                          </a:solidFill>
                          <a:latin typeface="Meiryo UI" panose="020B0604030504040204" pitchFamily="50" charset="-128"/>
                          <a:ea typeface="Meiryo UI" panose="020B0604030504040204" pitchFamily="50" charset="-128"/>
                        </a:rPr>
                        <a:t>SC</a:t>
                      </a:r>
                      <a:r>
                        <a:rPr kumimoji="1" lang="ja-JP" altLang="en-US" sz="1200" b="1" dirty="0">
                          <a:solidFill>
                            <a:schemeClr val="tx2"/>
                          </a:solidFill>
                          <a:latin typeface="Meiryo UI" panose="020B0604030504040204" pitchFamily="50" charset="-128"/>
                          <a:ea typeface="Meiryo UI" panose="020B0604030504040204" pitchFamily="50" charset="-128"/>
                        </a:rPr>
                        <a:t>の川上から川下までを網羅</a:t>
                      </a: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0" marR="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0" marR="0" marT="36000" marB="36000"/>
                </a:tc>
                <a:tc>
                  <a:txBody>
                    <a:bodyPr/>
                    <a:lstStyle/>
                    <a:p>
                      <a:pPr algn="ctr"/>
                      <a:r>
                        <a:rPr kumimoji="1" lang="ja-JP" altLang="en-US" sz="1200" b="1" dirty="0">
                          <a:solidFill>
                            <a:schemeClr val="tx2"/>
                          </a:solidFill>
                          <a:latin typeface="Meiryo UI" panose="020B0604030504040204" pitchFamily="50" charset="-128"/>
                          <a:ea typeface="Meiryo UI" panose="020B0604030504040204" pitchFamily="50" charset="-128"/>
                        </a:rPr>
                        <a:t>〇</a:t>
                      </a:r>
                    </a:p>
                  </a:txBody>
                  <a:tcPr marL="0" marR="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0" marR="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0" marR="0" marT="36000" marB="36000"/>
                </a:tc>
                <a:tc>
                  <a:txBody>
                    <a:bodyPr/>
                    <a:lstStyle/>
                    <a:p>
                      <a:pPr algn="ctr"/>
                      <a:endParaRPr kumimoji="1" lang="ja-JP" altLang="en-US" sz="1200" b="1" dirty="0">
                        <a:latin typeface="Meiryo UI" panose="020B0604030504040204" pitchFamily="50" charset="-128"/>
                        <a:ea typeface="Meiryo UI" panose="020B0604030504040204" pitchFamily="50" charset="-128"/>
                      </a:endParaRPr>
                    </a:p>
                  </a:txBody>
                  <a:tcPr marL="0" marR="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0" marR="0" marT="36000" marB="36000"/>
                </a:tc>
                <a:extLst>
                  <a:ext uri="{0D108BD9-81ED-4DB2-BD59-A6C34878D82A}">
                    <a16:rowId xmlns:a16="http://schemas.microsoft.com/office/drawing/2014/main" val="3212505128"/>
                  </a:ext>
                </a:extLst>
              </a:tr>
              <a:tr h="238652">
                <a:tc vMerge="1">
                  <a:txBody>
                    <a:bodyPr/>
                    <a:lstStyle/>
                    <a:p>
                      <a:endParaRPr kumimoji="1" lang="ja-JP" altLang="en-US" sz="1400" b="1" dirty="0">
                        <a:latin typeface="Meiryo UI" panose="020B0604030504040204" pitchFamily="50" charset="-128"/>
                        <a:ea typeface="Meiryo UI" panose="020B0604030504040204" pitchFamily="50" charset="-128"/>
                      </a:endParaRPr>
                    </a:p>
                  </a:txBody>
                  <a:tcPr marL="36000" marR="36000" marT="36000" marB="36000"/>
                </a:tc>
                <a:tc>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r>
                        <a:rPr kumimoji="1" lang="en-US" altLang="ja-JP" sz="1200" b="1" dirty="0">
                          <a:latin typeface="Meiryo UI" panose="020B0604030504040204" pitchFamily="50" charset="-128"/>
                          <a:ea typeface="Meiryo UI" panose="020B0604030504040204" pitchFamily="50" charset="-128"/>
                        </a:rPr>
                        <a:t>chemSHERPA</a:t>
                      </a:r>
                      <a:r>
                        <a:rPr kumimoji="1" lang="ja-JP" altLang="en-US" sz="1200" b="1" dirty="0">
                          <a:latin typeface="Meiryo UI" panose="020B0604030504040204" pitchFamily="50" charset="-128"/>
                          <a:ea typeface="Meiryo UI" panose="020B0604030504040204" pitchFamily="50" charset="-128"/>
                        </a:rPr>
                        <a:t>の入出力をカバーすることでスムーズに業務移行</a:t>
                      </a: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0" marR="0" marT="36000" marB="36000"/>
                </a:tc>
                <a:tc>
                  <a:txBody>
                    <a:bodyPr/>
                    <a:lstStyle/>
                    <a:p>
                      <a:pPr algn="ctr"/>
                      <a:endParaRPr kumimoji="1" lang="ja-JP" altLang="en-US" sz="1200" b="1" dirty="0">
                        <a:latin typeface="Meiryo UI" panose="020B0604030504040204" pitchFamily="50" charset="-128"/>
                        <a:ea typeface="Meiryo UI" panose="020B0604030504040204" pitchFamily="50" charset="-128"/>
                      </a:endParaRPr>
                    </a:p>
                  </a:txBody>
                  <a:tcPr marL="0" marR="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0" marR="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0" marR="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0" marR="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0" marR="0" marT="36000" marB="36000"/>
                </a:tc>
                <a:tc>
                  <a:txBody>
                    <a:bodyPr/>
                    <a:lstStyle/>
                    <a:p>
                      <a:pPr algn="ctr"/>
                      <a:endParaRPr kumimoji="1" lang="ja-JP" altLang="en-US" sz="1200" b="1" dirty="0">
                        <a:latin typeface="Meiryo UI" panose="020B0604030504040204" pitchFamily="50" charset="-128"/>
                        <a:ea typeface="Meiryo UI" panose="020B0604030504040204" pitchFamily="50" charset="-128"/>
                      </a:endParaRPr>
                    </a:p>
                  </a:txBody>
                  <a:tcPr marL="0" marR="0" marT="36000" marB="36000"/>
                </a:tc>
                <a:extLst>
                  <a:ext uri="{0D108BD9-81ED-4DB2-BD59-A6C34878D82A}">
                    <a16:rowId xmlns:a16="http://schemas.microsoft.com/office/drawing/2014/main" val="1166585652"/>
                  </a:ext>
                </a:extLst>
              </a:tr>
              <a:tr h="238652">
                <a:tc vMerge="1">
                  <a:txBody>
                    <a:bodyPr/>
                    <a:lstStyle/>
                    <a:p>
                      <a:endParaRPr kumimoji="1" lang="ja-JP" altLang="en-US" sz="1400" b="1" dirty="0">
                        <a:latin typeface="Meiryo UI" panose="020B0604030504040204" pitchFamily="50" charset="-128"/>
                        <a:ea typeface="Meiryo UI" panose="020B0604030504040204" pitchFamily="50" charset="-128"/>
                      </a:endParaRPr>
                    </a:p>
                  </a:txBody>
                  <a:tcPr marL="36000" marR="36000" marT="36000" marB="36000"/>
                </a:tc>
                <a:tc>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r>
                        <a:rPr kumimoji="1" lang="ja-JP" altLang="en-US" sz="1200" b="1" dirty="0">
                          <a:latin typeface="Meiryo UI" panose="020B0604030504040204" pitchFamily="50" charset="-128"/>
                          <a:ea typeface="Meiryo UI" panose="020B0604030504040204" pitchFamily="50" charset="-128"/>
                        </a:rPr>
                        <a:t>既存のベンダーや社内システムとの連携によるシステム対応コストの低減</a:t>
                      </a: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0" marR="0" marT="36000" marB="36000"/>
                </a:tc>
                <a:tc>
                  <a:txBody>
                    <a:bodyPr/>
                    <a:lstStyle/>
                    <a:p>
                      <a:pPr algn="ctr"/>
                      <a:endParaRPr kumimoji="1" lang="ja-JP" altLang="en-US" sz="1200" b="1" dirty="0">
                        <a:latin typeface="Meiryo UI" panose="020B0604030504040204" pitchFamily="50" charset="-128"/>
                        <a:ea typeface="Meiryo UI" panose="020B0604030504040204" pitchFamily="50" charset="-128"/>
                      </a:endParaRPr>
                    </a:p>
                  </a:txBody>
                  <a:tcPr marL="0" marR="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0" marR="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0" marR="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0" marR="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0" marR="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0" marR="0" marT="36000" marB="36000"/>
                </a:tc>
                <a:extLst>
                  <a:ext uri="{0D108BD9-81ED-4DB2-BD59-A6C34878D82A}">
                    <a16:rowId xmlns:a16="http://schemas.microsoft.com/office/drawing/2014/main" val="69550466"/>
                  </a:ext>
                </a:extLst>
              </a:tr>
              <a:tr h="238652">
                <a:tc vMerge="1">
                  <a:txBody>
                    <a:bodyPr/>
                    <a:lstStyle/>
                    <a:p>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r>
                        <a:rPr kumimoji="1" lang="ja-JP" altLang="en-US" sz="1200" b="1" dirty="0">
                          <a:latin typeface="Meiryo UI" panose="020B0604030504040204" pitchFamily="50" charset="-128"/>
                          <a:ea typeface="Meiryo UI" panose="020B0604030504040204" pitchFamily="50" charset="-128"/>
                        </a:rPr>
                        <a:t>国際標準を採用し、グローバル連携を図る（海外企業との情報伝達）</a:t>
                      </a: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0" marR="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0" marR="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0" marR="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0" marR="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0" marR="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0" marR="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0" marR="0" marT="36000" marB="36000"/>
                </a:tc>
                <a:extLst>
                  <a:ext uri="{0D108BD9-81ED-4DB2-BD59-A6C34878D82A}">
                    <a16:rowId xmlns:a16="http://schemas.microsoft.com/office/drawing/2014/main" val="752943731"/>
                  </a:ext>
                </a:extLst>
              </a:tr>
            </a:tbl>
          </a:graphicData>
        </a:graphic>
      </p:graphicFrame>
    </p:spTree>
    <p:extLst>
      <p:ext uri="{BB962C8B-B14F-4D97-AF65-F5344CB8AC3E}">
        <p14:creationId xmlns:p14="http://schemas.microsoft.com/office/powerpoint/2010/main" val="3287900945"/>
      </p:ext>
    </p:extLst>
  </p:cSld>
  <p:clrMapOvr>
    <a:masterClrMapping/>
  </p:clrMapOvr>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6EA3B34-7FC1-F33C-FBCD-56EF7502CEE2}"/>
              </a:ext>
            </a:extLst>
          </p:cNvPr>
          <p:cNvSpPr txBox="1"/>
          <p:nvPr/>
        </p:nvSpPr>
        <p:spPr>
          <a:xfrm>
            <a:off x="1306286" y="2601295"/>
            <a:ext cx="7608369" cy="1323439"/>
          </a:xfrm>
          <a:prstGeom prst="rect">
            <a:avLst/>
          </a:prstGeom>
          <a:noFill/>
        </p:spPr>
        <p:txBody>
          <a:bodyPr wrap="square" rtlCol="0">
            <a:spAutoFit/>
          </a:bodyPr>
          <a:lstStyle/>
          <a:p>
            <a:pPr algn="ctr"/>
            <a:r>
              <a:rPr lang="ja-JP" altLang="en-US" sz="4000" b="1" dirty="0">
                <a:latin typeface="Meiryo UI" panose="020B0604030504040204" pitchFamily="50" charset="-128"/>
                <a:ea typeface="Meiryo UI" panose="020B0604030504040204" pitchFamily="50" charset="-128"/>
              </a:rPr>
              <a:t>３．システムイメージ</a:t>
            </a:r>
            <a:endParaRPr kumimoji="1" lang="en-US" altLang="ja-JP" sz="4000" b="1" dirty="0">
              <a:latin typeface="Meiryo UI" panose="020B0604030504040204" pitchFamily="50" charset="-128"/>
              <a:ea typeface="Meiryo UI" panose="020B0604030504040204" pitchFamily="50" charset="-128"/>
            </a:endParaRPr>
          </a:p>
          <a:p>
            <a:pPr algn="ctr"/>
            <a:endParaRPr kumimoji="1" lang="ja-JP" altLang="en-US" sz="40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24747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角丸四角形 1"/>
          <p:cNvSpPr/>
          <p:nvPr/>
        </p:nvSpPr>
        <p:spPr>
          <a:xfrm>
            <a:off x="595481" y="3152386"/>
            <a:ext cx="9452544" cy="2192244"/>
          </a:xfrm>
          <a:prstGeom prst="roundRect">
            <a:avLst>
              <a:gd name="adj" fmla="val 9200"/>
            </a:avLst>
          </a:prstGeom>
          <a:solidFill>
            <a:schemeClr val="accent5">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BIZ UDPゴシック"/>
              <a:ea typeface="BIZ UDPゴシック"/>
              <a:cs typeface="+mn-cs"/>
            </a:endParaRPr>
          </a:p>
        </p:txBody>
      </p:sp>
      <p:sp>
        <p:nvSpPr>
          <p:cNvPr id="258" name="四角形: 角を丸くする 257">
            <a:extLst>
              <a:ext uri="{FF2B5EF4-FFF2-40B4-BE49-F238E27FC236}">
                <a16:creationId xmlns:a16="http://schemas.microsoft.com/office/drawing/2014/main" id="{B95B3F2B-1BC1-47E6-A9ED-72F5B8E3A94B}"/>
              </a:ext>
            </a:extLst>
          </p:cNvPr>
          <p:cNvSpPr/>
          <p:nvPr/>
        </p:nvSpPr>
        <p:spPr>
          <a:xfrm>
            <a:off x="716437" y="3696373"/>
            <a:ext cx="1150553" cy="1307608"/>
          </a:xfrm>
          <a:prstGeom prst="roundRect">
            <a:avLst>
              <a:gd name="adj" fmla="val 11751"/>
            </a:avLst>
          </a:prstGeom>
          <a:solidFill>
            <a:schemeClr val="bg1"/>
          </a:solidFill>
          <a:ln w="19050" cap="rnd">
            <a:solidFill>
              <a:schemeClr val="accent5">
                <a:lumMod val="50000"/>
              </a:schemeClr>
            </a:solidFill>
            <a:prstDash val="solid"/>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59" name="四角形: 角を丸くする 258">
            <a:extLst>
              <a:ext uri="{FF2B5EF4-FFF2-40B4-BE49-F238E27FC236}">
                <a16:creationId xmlns:a16="http://schemas.microsoft.com/office/drawing/2014/main" id="{98775AF5-EEF5-4B25-9C92-06FB5C1C0450}"/>
              </a:ext>
            </a:extLst>
          </p:cNvPr>
          <p:cNvSpPr/>
          <p:nvPr/>
        </p:nvSpPr>
        <p:spPr>
          <a:xfrm>
            <a:off x="2195745" y="3714784"/>
            <a:ext cx="1150553" cy="1307608"/>
          </a:xfrm>
          <a:prstGeom prst="roundRect">
            <a:avLst>
              <a:gd name="adj" fmla="val 11751"/>
            </a:avLst>
          </a:prstGeom>
          <a:solidFill>
            <a:schemeClr val="bg1"/>
          </a:solidFill>
          <a:ln w="19050" cap="rnd">
            <a:solidFill>
              <a:schemeClr val="accent5">
                <a:lumMod val="50000"/>
              </a:schemeClr>
            </a:solidFill>
            <a:prstDash val="solid"/>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60" name="四角形: 角を丸くする 259">
            <a:extLst>
              <a:ext uri="{FF2B5EF4-FFF2-40B4-BE49-F238E27FC236}">
                <a16:creationId xmlns:a16="http://schemas.microsoft.com/office/drawing/2014/main" id="{9C501340-3198-496F-AD9B-54F8928A1F6A}"/>
              </a:ext>
            </a:extLst>
          </p:cNvPr>
          <p:cNvSpPr/>
          <p:nvPr/>
        </p:nvSpPr>
        <p:spPr>
          <a:xfrm>
            <a:off x="3752133" y="3714784"/>
            <a:ext cx="1362652" cy="1307608"/>
          </a:xfrm>
          <a:prstGeom prst="roundRect">
            <a:avLst>
              <a:gd name="adj" fmla="val 11751"/>
            </a:avLst>
          </a:prstGeom>
          <a:solidFill>
            <a:schemeClr val="bg1"/>
          </a:solidFill>
          <a:ln w="19050" cap="rnd">
            <a:solidFill>
              <a:schemeClr val="accent5">
                <a:lumMod val="50000"/>
              </a:schemeClr>
            </a:solidFill>
            <a:prstDash val="solid"/>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61" name="四角形: 角を丸くする 260">
            <a:extLst>
              <a:ext uri="{FF2B5EF4-FFF2-40B4-BE49-F238E27FC236}">
                <a16:creationId xmlns:a16="http://schemas.microsoft.com/office/drawing/2014/main" id="{3D7E9A54-8B22-451F-9BD2-EDCD96757D6C}"/>
              </a:ext>
            </a:extLst>
          </p:cNvPr>
          <p:cNvSpPr/>
          <p:nvPr/>
        </p:nvSpPr>
        <p:spPr>
          <a:xfrm>
            <a:off x="5390844" y="3704365"/>
            <a:ext cx="1402093" cy="1307608"/>
          </a:xfrm>
          <a:prstGeom prst="roundRect">
            <a:avLst>
              <a:gd name="adj" fmla="val 11751"/>
            </a:avLst>
          </a:prstGeom>
          <a:solidFill>
            <a:schemeClr val="bg1"/>
          </a:solidFill>
          <a:ln w="19050" cap="rnd">
            <a:solidFill>
              <a:schemeClr val="accent5">
                <a:lumMod val="50000"/>
              </a:schemeClr>
            </a:solidFill>
            <a:prstDash val="solid"/>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62" name="四角形: 角を丸くする 261">
            <a:extLst>
              <a:ext uri="{FF2B5EF4-FFF2-40B4-BE49-F238E27FC236}">
                <a16:creationId xmlns:a16="http://schemas.microsoft.com/office/drawing/2014/main" id="{8BA33D9D-3992-4F99-B9C1-F362E3D3CACB}"/>
              </a:ext>
            </a:extLst>
          </p:cNvPr>
          <p:cNvSpPr/>
          <p:nvPr/>
        </p:nvSpPr>
        <p:spPr>
          <a:xfrm>
            <a:off x="6966365" y="3685478"/>
            <a:ext cx="1495101" cy="1307608"/>
          </a:xfrm>
          <a:prstGeom prst="roundRect">
            <a:avLst>
              <a:gd name="adj" fmla="val 11751"/>
            </a:avLst>
          </a:prstGeom>
          <a:solidFill>
            <a:schemeClr val="bg1"/>
          </a:solidFill>
          <a:ln w="19050" cap="rnd">
            <a:solidFill>
              <a:schemeClr val="accent5">
                <a:lumMod val="50000"/>
              </a:schemeClr>
            </a:solidFill>
            <a:prstDash val="solid"/>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63" name="四角形: 角を丸くする 262">
            <a:extLst>
              <a:ext uri="{FF2B5EF4-FFF2-40B4-BE49-F238E27FC236}">
                <a16:creationId xmlns:a16="http://schemas.microsoft.com/office/drawing/2014/main" id="{6DAF5EFC-010A-4333-98ED-A095109A9F19}"/>
              </a:ext>
            </a:extLst>
          </p:cNvPr>
          <p:cNvSpPr/>
          <p:nvPr/>
        </p:nvSpPr>
        <p:spPr>
          <a:xfrm>
            <a:off x="8544619" y="3675466"/>
            <a:ext cx="1451635" cy="1307608"/>
          </a:xfrm>
          <a:prstGeom prst="roundRect">
            <a:avLst>
              <a:gd name="adj" fmla="val 11751"/>
            </a:avLst>
          </a:prstGeom>
          <a:solidFill>
            <a:schemeClr val="bg1"/>
          </a:solidFill>
          <a:ln w="19050" cap="rnd">
            <a:solidFill>
              <a:schemeClr val="accent5">
                <a:lumMod val="50000"/>
              </a:schemeClr>
            </a:solidFill>
            <a:prstDash val="solid"/>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2181471" y="1765874"/>
            <a:ext cx="1253959" cy="461665"/>
          </a:xfrm>
          <a:prstGeom prst="rect">
            <a:avLst/>
          </a:prstGeom>
          <a:noFill/>
          <a:ln>
            <a:solidFill>
              <a:schemeClr val="tx1"/>
            </a:solidFill>
          </a:ln>
        </p:spPr>
        <p:txBody>
          <a:bodyPr wrap="square" rtlCol="0">
            <a:sp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00000"/>
                </a:solidFill>
                <a:effectLst/>
                <a:uLnTx/>
                <a:uFillTx/>
                <a:latin typeface="BIZ UDPゴシック"/>
                <a:ea typeface="BIZ UDPゴシック"/>
                <a:cs typeface="+mn-cs"/>
              </a:rPr>
              <a:t>素材</a:t>
            </a:r>
            <a:endParaRPr kumimoji="1" lang="en-US" altLang="ja-JP" sz="1200" b="1" i="0" u="none" strike="noStrike" kern="1200" cap="none" spc="0" normalizeH="0" baseline="0" noProof="0" dirty="0">
              <a:ln>
                <a:noFill/>
              </a:ln>
              <a:solidFill>
                <a:srgbClr val="000000"/>
              </a:solidFill>
              <a:effectLst/>
              <a:uLnTx/>
              <a:uFillTx/>
              <a:latin typeface="BIZ UDPゴシック"/>
              <a:ea typeface="BIZ UDPゴシック"/>
              <a:cs typeface="+mn-cs"/>
            </a:endParaRPr>
          </a:p>
          <a:p>
            <a:pPr marL="0" marR="0" lvl="0" indent="0" algn="ctr" defTabSz="914354"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00000"/>
                </a:solidFill>
                <a:effectLst/>
                <a:uLnTx/>
                <a:uFillTx/>
                <a:latin typeface="BIZ UDPゴシック"/>
                <a:ea typeface="BIZ UDPゴシック"/>
                <a:cs typeface="+mn-cs"/>
              </a:rPr>
              <a:t>メーカー</a:t>
            </a:r>
          </a:p>
        </p:txBody>
      </p:sp>
      <p:sp>
        <p:nvSpPr>
          <p:cNvPr id="8" name="テキスト ボックス 7"/>
          <p:cNvSpPr txBox="1"/>
          <p:nvPr/>
        </p:nvSpPr>
        <p:spPr>
          <a:xfrm>
            <a:off x="3837644" y="1767683"/>
            <a:ext cx="1253959" cy="461665"/>
          </a:xfrm>
          <a:prstGeom prst="rect">
            <a:avLst/>
          </a:prstGeom>
          <a:noFill/>
          <a:ln>
            <a:solidFill>
              <a:schemeClr val="tx1"/>
            </a:solidFill>
          </a:ln>
        </p:spPr>
        <p:txBody>
          <a:bodyPr wrap="square" rtlCol="0">
            <a:sp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00000"/>
                </a:solidFill>
                <a:effectLst/>
                <a:uLnTx/>
                <a:uFillTx/>
                <a:latin typeface="BIZ UDPゴシック"/>
                <a:ea typeface="BIZ UDPゴシック"/>
                <a:cs typeface="+mn-cs"/>
              </a:rPr>
              <a:t>部品</a:t>
            </a:r>
            <a:endParaRPr kumimoji="1" lang="en-US" altLang="ja-JP" sz="1200" b="1" i="0" u="none" strike="noStrike" kern="1200" cap="none" spc="0" normalizeH="0" baseline="0" noProof="0" dirty="0">
              <a:ln>
                <a:noFill/>
              </a:ln>
              <a:solidFill>
                <a:srgbClr val="000000"/>
              </a:solidFill>
              <a:effectLst/>
              <a:uLnTx/>
              <a:uFillTx/>
              <a:latin typeface="BIZ UDPゴシック"/>
              <a:ea typeface="BIZ UDPゴシック"/>
              <a:cs typeface="+mn-cs"/>
            </a:endParaRPr>
          </a:p>
          <a:p>
            <a:pPr marL="0" marR="0" lvl="0" indent="0" algn="ctr" defTabSz="914354"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00000"/>
                </a:solidFill>
                <a:effectLst/>
                <a:uLnTx/>
                <a:uFillTx/>
                <a:latin typeface="BIZ UDPゴシック"/>
                <a:ea typeface="BIZ UDPゴシック"/>
                <a:cs typeface="+mn-cs"/>
              </a:rPr>
              <a:t>メーカー</a:t>
            </a:r>
          </a:p>
        </p:txBody>
      </p:sp>
      <p:sp>
        <p:nvSpPr>
          <p:cNvPr id="9" name="テキスト ボックス 8"/>
          <p:cNvSpPr txBox="1"/>
          <p:nvPr/>
        </p:nvSpPr>
        <p:spPr>
          <a:xfrm>
            <a:off x="5493818" y="1765874"/>
            <a:ext cx="1253959" cy="461665"/>
          </a:xfrm>
          <a:prstGeom prst="rect">
            <a:avLst/>
          </a:prstGeom>
          <a:noFill/>
          <a:ln>
            <a:solidFill>
              <a:schemeClr val="tx1"/>
            </a:solidFill>
          </a:ln>
        </p:spPr>
        <p:txBody>
          <a:bodyPr wrap="square" rtlCol="0">
            <a:sp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00000"/>
                </a:solidFill>
                <a:effectLst/>
                <a:uLnTx/>
                <a:uFillTx/>
                <a:latin typeface="BIZ UDPゴシック"/>
                <a:ea typeface="BIZ UDPゴシック"/>
                <a:cs typeface="+mn-cs"/>
              </a:rPr>
              <a:t>加工・塗装</a:t>
            </a:r>
            <a:endParaRPr kumimoji="1" lang="en-US" altLang="ja-JP" sz="1200" b="1" i="0" u="none" strike="noStrike" kern="1200" cap="none" spc="0" normalizeH="0" baseline="0" noProof="0" dirty="0">
              <a:ln>
                <a:noFill/>
              </a:ln>
              <a:solidFill>
                <a:srgbClr val="000000"/>
              </a:solidFill>
              <a:effectLst/>
              <a:uLnTx/>
              <a:uFillTx/>
              <a:latin typeface="BIZ UDPゴシック"/>
              <a:ea typeface="BIZ UDPゴシック"/>
              <a:cs typeface="+mn-cs"/>
            </a:endParaRPr>
          </a:p>
          <a:p>
            <a:pPr marL="0" marR="0" lvl="0" indent="0" algn="ctr" defTabSz="914354"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00000"/>
                </a:solidFill>
                <a:effectLst/>
                <a:uLnTx/>
                <a:uFillTx/>
                <a:latin typeface="BIZ UDPゴシック"/>
                <a:ea typeface="BIZ UDPゴシック"/>
                <a:cs typeface="+mn-cs"/>
              </a:rPr>
              <a:t>商社</a:t>
            </a:r>
          </a:p>
        </p:txBody>
      </p:sp>
      <p:sp>
        <p:nvSpPr>
          <p:cNvPr id="10" name="テキスト ボックス 9"/>
          <p:cNvSpPr txBox="1"/>
          <p:nvPr/>
        </p:nvSpPr>
        <p:spPr>
          <a:xfrm>
            <a:off x="7149990" y="1759445"/>
            <a:ext cx="1253959" cy="461665"/>
          </a:xfrm>
          <a:prstGeom prst="rect">
            <a:avLst/>
          </a:prstGeom>
          <a:noFill/>
          <a:ln>
            <a:solidFill>
              <a:schemeClr val="tx1"/>
            </a:solidFill>
          </a:ln>
        </p:spPr>
        <p:txBody>
          <a:bodyPr wrap="square" rtlCol="0">
            <a:sp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00000"/>
                </a:solidFill>
                <a:effectLst/>
                <a:uLnTx/>
                <a:uFillTx/>
                <a:latin typeface="BIZ UDPゴシック"/>
                <a:ea typeface="BIZ UDPゴシック"/>
                <a:cs typeface="+mn-cs"/>
              </a:rPr>
              <a:t>ユニット品</a:t>
            </a:r>
            <a:br>
              <a:rPr kumimoji="1" lang="en-US" altLang="ja-JP" sz="1200" b="1" i="0" u="none" strike="noStrike" kern="1200" cap="none" spc="0" normalizeH="0" baseline="0" noProof="0" dirty="0">
                <a:ln>
                  <a:noFill/>
                </a:ln>
                <a:solidFill>
                  <a:srgbClr val="000000"/>
                </a:solidFill>
                <a:effectLst/>
                <a:uLnTx/>
                <a:uFillTx/>
                <a:latin typeface="BIZ UDPゴシック"/>
                <a:ea typeface="BIZ UDPゴシック"/>
                <a:cs typeface="+mn-cs"/>
              </a:rPr>
            </a:br>
            <a:r>
              <a:rPr kumimoji="1" lang="ja-JP" altLang="en-US" sz="1200" b="1" i="0" u="none" strike="noStrike" kern="1200" cap="none" spc="0" normalizeH="0" baseline="0" noProof="0" dirty="0">
                <a:ln>
                  <a:noFill/>
                </a:ln>
                <a:solidFill>
                  <a:srgbClr val="000000"/>
                </a:solidFill>
                <a:effectLst/>
                <a:uLnTx/>
                <a:uFillTx/>
                <a:latin typeface="BIZ UDPゴシック"/>
                <a:ea typeface="BIZ UDPゴシック"/>
                <a:cs typeface="+mn-cs"/>
              </a:rPr>
              <a:t>メーカー</a:t>
            </a:r>
          </a:p>
        </p:txBody>
      </p:sp>
      <p:sp>
        <p:nvSpPr>
          <p:cNvPr id="11" name="テキスト ボックス 10"/>
          <p:cNvSpPr txBox="1"/>
          <p:nvPr/>
        </p:nvSpPr>
        <p:spPr>
          <a:xfrm>
            <a:off x="8926768" y="1748918"/>
            <a:ext cx="1686668" cy="461665"/>
          </a:xfrm>
          <a:prstGeom prst="rect">
            <a:avLst/>
          </a:prstGeom>
          <a:noFill/>
          <a:ln>
            <a:solidFill>
              <a:schemeClr val="tx1"/>
            </a:solidFill>
          </a:ln>
        </p:spPr>
        <p:txBody>
          <a:bodyPr wrap="square" rtlCol="0">
            <a:sp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dirty="0">
                <a:ln>
                  <a:noFill/>
                </a:ln>
                <a:solidFill>
                  <a:srgbClr val="000000"/>
                </a:solidFill>
                <a:effectLst/>
                <a:uLnTx/>
                <a:uFillTx/>
                <a:latin typeface="BIZ UDPゴシック"/>
                <a:ea typeface="BIZ UDPゴシック"/>
                <a:cs typeface="+mn-cs"/>
              </a:rPr>
              <a:t>OEM</a:t>
            </a:r>
          </a:p>
          <a:p>
            <a:pPr marL="0" marR="0" lvl="0" indent="0" algn="ctr" defTabSz="914354"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00000"/>
                </a:solidFill>
                <a:effectLst/>
                <a:uLnTx/>
                <a:uFillTx/>
                <a:latin typeface="BIZ UDPゴシック"/>
                <a:ea typeface="BIZ UDPゴシック"/>
                <a:cs typeface="+mn-cs"/>
              </a:rPr>
              <a:t>川下セットメーカー</a:t>
            </a:r>
            <a:endParaRPr kumimoji="1" lang="en-US" altLang="ja-JP" sz="1200" b="1" i="0" u="none" strike="noStrike" kern="1200" cap="none" spc="0" normalizeH="0" baseline="0" noProof="0" dirty="0">
              <a:ln>
                <a:noFill/>
              </a:ln>
              <a:solidFill>
                <a:srgbClr val="000000"/>
              </a:solidFill>
              <a:effectLst/>
              <a:uLnTx/>
              <a:uFillTx/>
              <a:latin typeface="BIZ UDPゴシック"/>
              <a:ea typeface="BIZ UDPゴシック"/>
              <a:cs typeface="+mn-cs"/>
            </a:endParaRPr>
          </a:p>
        </p:txBody>
      </p:sp>
      <p:sp>
        <p:nvSpPr>
          <p:cNvPr id="12" name="右矢印 11"/>
          <p:cNvSpPr/>
          <p:nvPr/>
        </p:nvSpPr>
        <p:spPr>
          <a:xfrm>
            <a:off x="3425866" y="1902736"/>
            <a:ext cx="404487" cy="2524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a:ln>
                <a:noFill/>
              </a:ln>
              <a:solidFill>
                <a:srgbClr val="FFFFFF"/>
              </a:solidFill>
              <a:effectLst/>
              <a:uLnTx/>
              <a:uFillTx/>
              <a:latin typeface="BIZ UDPゴシック"/>
              <a:ea typeface="BIZ UDPゴシック"/>
              <a:cs typeface="+mn-cs"/>
            </a:endParaRPr>
          </a:p>
        </p:txBody>
      </p:sp>
      <p:sp>
        <p:nvSpPr>
          <p:cNvPr id="13" name="右矢印 12"/>
          <p:cNvSpPr/>
          <p:nvPr/>
        </p:nvSpPr>
        <p:spPr>
          <a:xfrm>
            <a:off x="6769071" y="1911328"/>
            <a:ext cx="415874" cy="2423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a:ln>
                <a:noFill/>
              </a:ln>
              <a:solidFill>
                <a:srgbClr val="FFFFFF"/>
              </a:solidFill>
              <a:effectLst/>
              <a:uLnTx/>
              <a:uFillTx/>
              <a:latin typeface="BIZ UDPゴシック"/>
              <a:ea typeface="BIZ UDPゴシック"/>
              <a:cs typeface="+mn-cs"/>
            </a:endParaRPr>
          </a:p>
        </p:txBody>
      </p:sp>
      <p:sp>
        <p:nvSpPr>
          <p:cNvPr id="14" name="右矢印 13"/>
          <p:cNvSpPr/>
          <p:nvPr/>
        </p:nvSpPr>
        <p:spPr>
          <a:xfrm>
            <a:off x="8403951" y="1912796"/>
            <a:ext cx="415874" cy="2423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a:ln>
                <a:noFill/>
              </a:ln>
              <a:solidFill>
                <a:srgbClr val="FFFFFF"/>
              </a:solidFill>
              <a:effectLst/>
              <a:uLnTx/>
              <a:uFillTx/>
              <a:latin typeface="BIZ UDPゴシック"/>
              <a:ea typeface="BIZ UDPゴシック"/>
              <a:cs typeface="+mn-cs"/>
            </a:endParaRPr>
          </a:p>
        </p:txBody>
      </p:sp>
      <p:sp>
        <p:nvSpPr>
          <p:cNvPr id="15" name="テキスト ボックス 14"/>
          <p:cNvSpPr txBox="1"/>
          <p:nvPr/>
        </p:nvSpPr>
        <p:spPr>
          <a:xfrm>
            <a:off x="10092555" y="2307179"/>
            <a:ext cx="1467029" cy="307777"/>
          </a:xfrm>
          <a:prstGeom prst="rect">
            <a:avLst/>
          </a:prstGeom>
          <a:noFill/>
        </p:spPr>
        <p:txBody>
          <a:bodyPr wrap="square" rtlCol="0">
            <a:spAutoFit/>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000000"/>
                </a:solidFill>
                <a:effectLst/>
                <a:uLnTx/>
                <a:uFillTx/>
                <a:latin typeface="BIZ UDPゴシック"/>
                <a:ea typeface="BIZ UDPゴシック"/>
                <a:cs typeface="+mn-cs"/>
              </a:rPr>
              <a:t>自動車・二輪</a:t>
            </a:r>
          </a:p>
        </p:txBody>
      </p:sp>
      <p:grpSp>
        <p:nvGrpSpPr>
          <p:cNvPr id="16" name="グループ化 15"/>
          <p:cNvGrpSpPr>
            <a:grpSpLocks noChangeAspect="1"/>
          </p:cNvGrpSpPr>
          <p:nvPr/>
        </p:nvGrpSpPr>
        <p:grpSpPr bwMode="gray">
          <a:xfrm>
            <a:off x="10735239" y="2638832"/>
            <a:ext cx="674352" cy="216485"/>
            <a:chOff x="7069138" y="3494087"/>
            <a:chExt cx="777876" cy="307976"/>
          </a:xfrm>
        </p:grpSpPr>
        <p:sp>
          <p:nvSpPr>
            <p:cNvPr id="17" name="フリーフォーム 16"/>
            <p:cNvSpPr>
              <a:spLocks noChangeAspect="1"/>
            </p:cNvSpPr>
            <p:nvPr/>
          </p:nvSpPr>
          <p:spPr bwMode="gray">
            <a:xfrm>
              <a:off x="7069138" y="3494087"/>
              <a:ext cx="777876" cy="307976"/>
            </a:xfrm>
            <a:custGeom>
              <a:avLst/>
              <a:gdLst>
                <a:gd name="connsiteX0" fmla="*/ 523082 w 777876"/>
                <a:gd name="connsiteY0" fmla="*/ 185738 h 307976"/>
                <a:gd name="connsiteX1" fmla="*/ 584201 w 777876"/>
                <a:gd name="connsiteY1" fmla="*/ 246857 h 307976"/>
                <a:gd name="connsiteX2" fmla="*/ 523082 w 777876"/>
                <a:gd name="connsiteY2" fmla="*/ 307976 h 307976"/>
                <a:gd name="connsiteX3" fmla="*/ 461963 w 777876"/>
                <a:gd name="connsiteY3" fmla="*/ 246857 h 307976"/>
                <a:gd name="connsiteX4" fmla="*/ 523082 w 777876"/>
                <a:gd name="connsiteY4" fmla="*/ 185738 h 307976"/>
                <a:gd name="connsiteX5" fmla="*/ 123826 w 777876"/>
                <a:gd name="connsiteY5" fmla="*/ 185738 h 307976"/>
                <a:gd name="connsiteX6" fmla="*/ 185739 w 777876"/>
                <a:gd name="connsiteY6" fmla="*/ 246857 h 307976"/>
                <a:gd name="connsiteX7" fmla="*/ 123826 w 777876"/>
                <a:gd name="connsiteY7" fmla="*/ 307976 h 307976"/>
                <a:gd name="connsiteX8" fmla="*/ 61913 w 777876"/>
                <a:gd name="connsiteY8" fmla="*/ 246857 h 307976"/>
                <a:gd name="connsiteX9" fmla="*/ 123826 w 777876"/>
                <a:gd name="connsiteY9" fmla="*/ 185738 h 307976"/>
                <a:gd name="connsiteX10" fmla="*/ 694293 w 777876"/>
                <a:gd name="connsiteY10" fmla="*/ 26988 h 307976"/>
                <a:gd name="connsiteX11" fmla="*/ 708354 w 777876"/>
                <a:gd name="connsiteY11" fmla="*/ 26988 h 307976"/>
                <a:gd name="connsiteX12" fmla="*/ 708354 w 777876"/>
                <a:gd name="connsiteY12" fmla="*/ 60842 h 307976"/>
                <a:gd name="connsiteX13" fmla="*/ 735694 w 777876"/>
                <a:gd name="connsiteY13" fmla="*/ 60842 h 307976"/>
                <a:gd name="connsiteX14" fmla="*/ 735694 w 777876"/>
                <a:gd name="connsiteY14" fmla="*/ 26988 h 307976"/>
                <a:gd name="connsiteX15" fmla="*/ 749755 w 777876"/>
                <a:gd name="connsiteY15" fmla="*/ 26988 h 307976"/>
                <a:gd name="connsiteX16" fmla="*/ 749755 w 777876"/>
                <a:gd name="connsiteY16" fmla="*/ 60842 h 307976"/>
                <a:gd name="connsiteX17" fmla="*/ 763815 w 777876"/>
                <a:gd name="connsiteY17" fmla="*/ 60842 h 307976"/>
                <a:gd name="connsiteX18" fmla="*/ 777876 w 777876"/>
                <a:gd name="connsiteY18" fmla="*/ 74850 h 307976"/>
                <a:gd name="connsiteX19" fmla="*/ 777876 w 777876"/>
                <a:gd name="connsiteY19" fmla="*/ 110001 h 307976"/>
                <a:gd name="connsiteX20" fmla="*/ 777746 w 777876"/>
                <a:gd name="connsiteY20" fmla="*/ 110130 h 307976"/>
                <a:gd name="connsiteX21" fmla="*/ 777876 w 777876"/>
                <a:gd name="connsiteY21" fmla="*/ 110130 h 307976"/>
                <a:gd name="connsiteX22" fmla="*/ 732439 w 777876"/>
                <a:gd name="connsiteY22" fmla="*/ 162532 h 307976"/>
                <a:gd name="connsiteX23" fmla="*/ 732439 w 777876"/>
                <a:gd name="connsiteY23" fmla="*/ 207540 h 307976"/>
                <a:gd name="connsiteX24" fmla="*/ 693772 w 777876"/>
                <a:gd name="connsiteY24" fmla="*/ 246063 h 307976"/>
                <a:gd name="connsiteX25" fmla="*/ 630238 w 777876"/>
                <a:gd name="connsiteY25" fmla="*/ 246063 h 307976"/>
                <a:gd name="connsiteX26" fmla="*/ 638050 w 777876"/>
                <a:gd name="connsiteY26" fmla="*/ 225051 h 307976"/>
                <a:gd name="connsiteX27" fmla="*/ 693772 w 777876"/>
                <a:gd name="connsiteY27" fmla="*/ 225051 h 307976"/>
                <a:gd name="connsiteX28" fmla="*/ 711348 w 777876"/>
                <a:gd name="connsiteY28" fmla="*/ 207540 h 307976"/>
                <a:gd name="connsiteX29" fmla="*/ 711348 w 777876"/>
                <a:gd name="connsiteY29" fmla="*/ 162402 h 307976"/>
                <a:gd name="connsiteX30" fmla="*/ 666301 w 777876"/>
                <a:gd name="connsiteY30" fmla="*/ 110130 h 307976"/>
                <a:gd name="connsiteX31" fmla="*/ 666301 w 777876"/>
                <a:gd name="connsiteY31" fmla="*/ 110001 h 307976"/>
                <a:gd name="connsiteX32" fmla="*/ 666301 w 777876"/>
                <a:gd name="connsiteY32" fmla="*/ 74850 h 307976"/>
                <a:gd name="connsiteX33" fmla="*/ 680362 w 777876"/>
                <a:gd name="connsiteY33" fmla="*/ 60842 h 307976"/>
                <a:gd name="connsiteX34" fmla="*/ 694293 w 777876"/>
                <a:gd name="connsiteY34" fmla="*/ 60842 h 307976"/>
                <a:gd name="connsiteX35" fmla="*/ 694293 w 777876"/>
                <a:gd name="connsiteY35" fmla="*/ 26988 h 307976"/>
                <a:gd name="connsiteX36" fmla="*/ 307979 w 777876"/>
                <a:gd name="connsiteY36" fmla="*/ 0 h 307976"/>
                <a:gd name="connsiteX37" fmla="*/ 439022 w 777876"/>
                <a:gd name="connsiteY37" fmla="*/ 130 h 307976"/>
                <a:gd name="connsiteX38" fmla="*/ 564346 w 777876"/>
                <a:gd name="connsiteY38" fmla="*/ 58077 h 307976"/>
                <a:gd name="connsiteX39" fmla="*/ 623108 w 777876"/>
                <a:gd name="connsiteY39" fmla="*/ 199811 h 307976"/>
                <a:gd name="connsiteX40" fmla="*/ 597627 w 777876"/>
                <a:gd name="connsiteY40" fmla="*/ 260498 h 307976"/>
                <a:gd name="connsiteX41" fmla="*/ 598927 w 777876"/>
                <a:gd name="connsiteY41" fmla="*/ 246925 h 307976"/>
                <a:gd name="connsiteX42" fmla="*/ 523395 w 777876"/>
                <a:gd name="connsiteY42" fmla="*/ 171099 h 307976"/>
                <a:gd name="connsiteX43" fmla="*/ 447733 w 777876"/>
                <a:gd name="connsiteY43" fmla="*/ 246925 h 307976"/>
                <a:gd name="connsiteX44" fmla="*/ 456183 w 777876"/>
                <a:gd name="connsiteY44" fmla="*/ 280988 h 307976"/>
                <a:gd name="connsiteX45" fmla="*/ 191235 w 777876"/>
                <a:gd name="connsiteY45" fmla="*/ 280858 h 307976"/>
                <a:gd name="connsiteX46" fmla="*/ 199686 w 777876"/>
                <a:gd name="connsiteY46" fmla="*/ 246925 h 307976"/>
                <a:gd name="connsiteX47" fmla="*/ 124023 w 777876"/>
                <a:gd name="connsiteY47" fmla="*/ 171099 h 307976"/>
                <a:gd name="connsiteX48" fmla="*/ 48361 w 777876"/>
                <a:gd name="connsiteY48" fmla="*/ 246925 h 307976"/>
                <a:gd name="connsiteX49" fmla="*/ 54991 w 777876"/>
                <a:gd name="connsiteY49" fmla="*/ 277595 h 307976"/>
                <a:gd name="connsiteX50" fmla="*/ 0 w 777876"/>
                <a:gd name="connsiteY50" fmla="*/ 203204 h 307976"/>
                <a:gd name="connsiteX51" fmla="*/ 17160 w 777876"/>
                <a:gd name="connsiteY51" fmla="*/ 154524 h 307976"/>
                <a:gd name="connsiteX52" fmla="*/ 29381 w 777876"/>
                <a:gd name="connsiteY52" fmla="*/ 141995 h 307976"/>
                <a:gd name="connsiteX53" fmla="*/ 179275 w 777876"/>
                <a:gd name="connsiteY53" fmla="*/ 37456 h 307976"/>
                <a:gd name="connsiteX54" fmla="*/ 307979 w 777876"/>
                <a:gd name="connsiteY54" fmla="*/ 0 h 307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777876" h="307976">
                  <a:moveTo>
                    <a:pt x="523082" y="185738"/>
                  </a:moveTo>
                  <a:cubicBezTo>
                    <a:pt x="556837" y="185738"/>
                    <a:pt x="584201" y="213102"/>
                    <a:pt x="584201" y="246857"/>
                  </a:cubicBezTo>
                  <a:cubicBezTo>
                    <a:pt x="584201" y="280612"/>
                    <a:pt x="556837" y="307976"/>
                    <a:pt x="523082" y="307976"/>
                  </a:cubicBezTo>
                  <a:cubicBezTo>
                    <a:pt x="489327" y="307976"/>
                    <a:pt x="461963" y="280612"/>
                    <a:pt x="461963" y="246857"/>
                  </a:cubicBezTo>
                  <a:cubicBezTo>
                    <a:pt x="461963" y="213102"/>
                    <a:pt x="489327" y="185738"/>
                    <a:pt x="523082" y="185738"/>
                  </a:cubicBezTo>
                  <a:close/>
                  <a:moveTo>
                    <a:pt x="123826" y="185738"/>
                  </a:moveTo>
                  <a:cubicBezTo>
                    <a:pt x="158020" y="185738"/>
                    <a:pt x="185739" y="213102"/>
                    <a:pt x="185739" y="246857"/>
                  </a:cubicBezTo>
                  <a:cubicBezTo>
                    <a:pt x="185739" y="280612"/>
                    <a:pt x="158020" y="307976"/>
                    <a:pt x="123826" y="307976"/>
                  </a:cubicBezTo>
                  <a:cubicBezTo>
                    <a:pt x="89632" y="307976"/>
                    <a:pt x="61913" y="280612"/>
                    <a:pt x="61913" y="246857"/>
                  </a:cubicBezTo>
                  <a:cubicBezTo>
                    <a:pt x="61913" y="213102"/>
                    <a:pt x="89632" y="185738"/>
                    <a:pt x="123826" y="185738"/>
                  </a:cubicBezTo>
                  <a:close/>
                  <a:moveTo>
                    <a:pt x="694293" y="26988"/>
                  </a:moveTo>
                  <a:cubicBezTo>
                    <a:pt x="694293" y="26988"/>
                    <a:pt x="694293" y="26988"/>
                    <a:pt x="708354" y="26988"/>
                  </a:cubicBezTo>
                  <a:cubicBezTo>
                    <a:pt x="708354" y="26988"/>
                    <a:pt x="708354" y="26988"/>
                    <a:pt x="708354" y="60842"/>
                  </a:cubicBezTo>
                  <a:cubicBezTo>
                    <a:pt x="708354" y="60842"/>
                    <a:pt x="708354" y="60842"/>
                    <a:pt x="735694" y="60842"/>
                  </a:cubicBezTo>
                  <a:cubicBezTo>
                    <a:pt x="735694" y="60842"/>
                    <a:pt x="735694" y="60842"/>
                    <a:pt x="735694" y="26988"/>
                  </a:cubicBezTo>
                  <a:cubicBezTo>
                    <a:pt x="735694" y="26988"/>
                    <a:pt x="735694" y="26988"/>
                    <a:pt x="749755" y="26988"/>
                  </a:cubicBezTo>
                  <a:cubicBezTo>
                    <a:pt x="749755" y="26988"/>
                    <a:pt x="749755" y="26988"/>
                    <a:pt x="749755" y="60842"/>
                  </a:cubicBezTo>
                  <a:cubicBezTo>
                    <a:pt x="749755" y="60842"/>
                    <a:pt x="749755" y="60842"/>
                    <a:pt x="763815" y="60842"/>
                  </a:cubicBezTo>
                  <a:cubicBezTo>
                    <a:pt x="771497" y="60842"/>
                    <a:pt x="777876" y="67197"/>
                    <a:pt x="777876" y="74850"/>
                  </a:cubicBezTo>
                  <a:lnTo>
                    <a:pt x="777876" y="110001"/>
                  </a:lnTo>
                  <a:cubicBezTo>
                    <a:pt x="777876" y="110001"/>
                    <a:pt x="777746" y="110130"/>
                    <a:pt x="777746" y="110130"/>
                  </a:cubicBezTo>
                  <a:cubicBezTo>
                    <a:pt x="777746" y="110130"/>
                    <a:pt x="777746" y="110130"/>
                    <a:pt x="777876" y="110130"/>
                  </a:cubicBezTo>
                  <a:cubicBezTo>
                    <a:pt x="777876" y="136201"/>
                    <a:pt x="758217" y="157862"/>
                    <a:pt x="732439" y="162532"/>
                  </a:cubicBezTo>
                  <a:cubicBezTo>
                    <a:pt x="732439" y="162532"/>
                    <a:pt x="732439" y="162532"/>
                    <a:pt x="732439" y="207540"/>
                  </a:cubicBezTo>
                  <a:cubicBezTo>
                    <a:pt x="732439" y="228812"/>
                    <a:pt x="715124" y="246063"/>
                    <a:pt x="693772" y="246063"/>
                  </a:cubicBezTo>
                  <a:cubicBezTo>
                    <a:pt x="693772" y="246063"/>
                    <a:pt x="693772" y="246063"/>
                    <a:pt x="630238" y="246063"/>
                  </a:cubicBezTo>
                  <a:cubicBezTo>
                    <a:pt x="633623" y="239318"/>
                    <a:pt x="636227" y="232314"/>
                    <a:pt x="638050" y="225051"/>
                  </a:cubicBezTo>
                  <a:cubicBezTo>
                    <a:pt x="638050" y="225051"/>
                    <a:pt x="638050" y="225051"/>
                    <a:pt x="693772" y="225051"/>
                  </a:cubicBezTo>
                  <a:cubicBezTo>
                    <a:pt x="703406" y="225051"/>
                    <a:pt x="711348" y="217138"/>
                    <a:pt x="711348" y="207540"/>
                  </a:cubicBezTo>
                  <a:cubicBezTo>
                    <a:pt x="711348" y="207540"/>
                    <a:pt x="711348" y="207540"/>
                    <a:pt x="711348" y="162402"/>
                  </a:cubicBezTo>
                  <a:cubicBezTo>
                    <a:pt x="685700" y="157733"/>
                    <a:pt x="666301" y="136072"/>
                    <a:pt x="666301" y="110130"/>
                  </a:cubicBezTo>
                  <a:cubicBezTo>
                    <a:pt x="666301" y="110130"/>
                    <a:pt x="666301" y="110001"/>
                    <a:pt x="666301" y="110001"/>
                  </a:cubicBezTo>
                  <a:cubicBezTo>
                    <a:pt x="666301" y="110001"/>
                    <a:pt x="666301" y="110001"/>
                    <a:pt x="666301" y="74850"/>
                  </a:cubicBezTo>
                  <a:cubicBezTo>
                    <a:pt x="666301" y="67197"/>
                    <a:pt x="672551" y="60842"/>
                    <a:pt x="680362" y="60842"/>
                  </a:cubicBezTo>
                  <a:cubicBezTo>
                    <a:pt x="680362" y="60842"/>
                    <a:pt x="680362" y="60842"/>
                    <a:pt x="694293" y="60842"/>
                  </a:cubicBezTo>
                  <a:cubicBezTo>
                    <a:pt x="694293" y="60842"/>
                    <a:pt x="694293" y="60842"/>
                    <a:pt x="694293" y="26988"/>
                  </a:cubicBezTo>
                  <a:close/>
                  <a:moveTo>
                    <a:pt x="307979" y="0"/>
                  </a:moveTo>
                  <a:cubicBezTo>
                    <a:pt x="341000" y="0"/>
                    <a:pt x="439022" y="130"/>
                    <a:pt x="439022" y="130"/>
                  </a:cubicBezTo>
                  <a:cubicBezTo>
                    <a:pt x="496224" y="130"/>
                    <a:pt x="537305" y="26232"/>
                    <a:pt x="564346" y="58077"/>
                  </a:cubicBezTo>
                  <a:cubicBezTo>
                    <a:pt x="609847" y="119547"/>
                    <a:pt x="621808" y="155568"/>
                    <a:pt x="623108" y="199811"/>
                  </a:cubicBezTo>
                  <a:cubicBezTo>
                    <a:pt x="623888" y="223825"/>
                    <a:pt x="614007" y="245489"/>
                    <a:pt x="597627" y="260498"/>
                  </a:cubicBezTo>
                  <a:cubicBezTo>
                    <a:pt x="598407" y="256061"/>
                    <a:pt x="598927" y="251493"/>
                    <a:pt x="598927" y="246925"/>
                  </a:cubicBezTo>
                  <a:cubicBezTo>
                    <a:pt x="598927" y="205031"/>
                    <a:pt x="564996" y="171099"/>
                    <a:pt x="523395" y="171099"/>
                  </a:cubicBezTo>
                  <a:cubicBezTo>
                    <a:pt x="481664" y="171099"/>
                    <a:pt x="447733" y="205031"/>
                    <a:pt x="447733" y="246925"/>
                  </a:cubicBezTo>
                  <a:cubicBezTo>
                    <a:pt x="447733" y="259193"/>
                    <a:pt x="450983" y="270678"/>
                    <a:pt x="456183" y="280988"/>
                  </a:cubicBezTo>
                  <a:cubicBezTo>
                    <a:pt x="381561" y="280988"/>
                    <a:pt x="273918" y="280988"/>
                    <a:pt x="191235" y="280858"/>
                  </a:cubicBezTo>
                  <a:cubicBezTo>
                    <a:pt x="196435" y="270678"/>
                    <a:pt x="199686" y="259193"/>
                    <a:pt x="199686" y="246925"/>
                  </a:cubicBezTo>
                  <a:cubicBezTo>
                    <a:pt x="199686" y="205031"/>
                    <a:pt x="165755" y="171099"/>
                    <a:pt x="124023" y="171099"/>
                  </a:cubicBezTo>
                  <a:cubicBezTo>
                    <a:pt x="82292" y="171099"/>
                    <a:pt x="48361" y="205031"/>
                    <a:pt x="48361" y="246925"/>
                  </a:cubicBezTo>
                  <a:cubicBezTo>
                    <a:pt x="48361" y="257757"/>
                    <a:pt x="50831" y="268198"/>
                    <a:pt x="54991" y="277595"/>
                  </a:cubicBezTo>
                  <a:cubicBezTo>
                    <a:pt x="23140" y="267937"/>
                    <a:pt x="0" y="238311"/>
                    <a:pt x="0" y="203204"/>
                  </a:cubicBezTo>
                  <a:cubicBezTo>
                    <a:pt x="0" y="184802"/>
                    <a:pt x="6370" y="167836"/>
                    <a:pt x="17160" y="154524"/>
                  </a:cubicBezTo>
                  <a:cubicBezTo>
                    <a:pt x="20930" y="150087"/>
                    <a:pt x="24960" y="145910"/>
                    <a:pt x="29381" y="141995"/>
                  </a:cubicBezTo>
                  <a:cubicBezTo>
                    <a:pt x="62142" y="112500"/>
                    <a:pt x="137284" y="60948"/>
                    <a:pt x="179275" y="37456"/>
                  </a:cubicBezTo>
                  <a:cubicBezTo>
                    <a:pt x="210736" y="19837"/>
                    <a:pt x="251947" y="0"/>
                    <a:pt x="307979"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algn="l" defTabSz="914354"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BIZ UDPゴシック"/>
                <a:ea typeface="BIZ UDPゴシック"/>
                <a:cs typeface="+mn-cs"/>
              </a:endParaRPr>
            </a:p>
          </p:txBody>
        </p:sp>
        <p:sp>
          <p:nvSpPr>
            <p:cNvPr id="18" name="フリーフォーム 17"/>
            <p:cNvSpPr>
              <a:spLocks noChangeAspect="1" noChangeArrowheads="1"/>
            </p:cNvSpPr>
            <p:nvPr/>
          </p:nvSpPr>
          <p:spPr bwMode="gray">
            <a:xfrm>
              <a:off x="7161213" y="3522663"/>
              <a:ext cx="463423" cy="249238"/>
            </a:xfrm>
            <a:custGeom>
              <a:avLst/>
              <a:gdLst>
                <a:gd name="connsiteX0" fmla="*/ 430213 w 463423"/>
                <a:gd name="connsiteY0" fmla="*/ 185738 h 249238"/>
                <a:gd name="connsiteX1" fmla="*/ 460376 w 463423"/>
                <a:gd name="connsiteY1" fmla="*/ 217488 h 249238"/>
                <a:gd name="connsiteX2" fmla="*/ 430213 w 463423"/>
                <a:gd name="connsiteY2" fmla="*/ 249238 h 249238"/>
                <a:gd name="connsiteX3" fmla="*/ 400050 w 463423"/>
                <a:gd name="connsiteY3" fmla="*/ 217488 h 249238"/>
                <a:gd name="connsiteX4" fmla="*/ 430213 w 463423"/>
                <a:gd name="connsiteY4" fmla="*/ 185738 h 249238"/>
                <a:gd name="connsiteX5" fmla="*/ 30957 w 463423"/>
                <a:gd name="connsiteY5" fmla="*/ 185738 h 249238"/>
                <a:gd name="connsiteX6" fmla="*/ 61914 w 463423"/>
                <a:gd name="connsiteY6" fmla="*/ 217488 h 249238"/>
                <a:gd name="connsiteX7" fmla="*/ 30957 w 463423"/>
                <a:gd name="connsiteY7" fmla="*/ 249238 h 249238"/>
                <a:gd name="connsiteX8" fmla="*/ 0 w 463423"/>
                <a:gd name="connsiteY8" fmla="*/ 217488 h 249238"/>
                <a:gd name="connsiteX9" fmla="*/ 30957 w 463423"/>
                <a:gd name="connsiteY9" fmla="*/ 185738 h 249238"/>
                <a:gd name="connsiteX10" fmla="*/ 290513 w 463423"/>
                <a:gd name="connsiteY10" fmla="*/ 262 h 249238"/>
                <a:gd name="connsiteX11" fmla="*/ 345322 w 463423"/>
                <a:gd name="connsiteY11" fmla="*/ 262 h 249238"/>
                <a:gd name="connsiteX12" fmla="*/ 403784 w 463423"/>
                <a:gd name="connsiteY12" fmla="*/ 10747 h 249238"/>
                <a:gd name="connsiteX13" fmla="*/ 463421 w 463423"/>
                <a:gd name="connsiteY13" fmla="*/ 85188 h 249238"/>
                <a:gd name="connsiteX14" fmla="*/ 448675 w 463423"/>
                <a:gd name="connsiteY14" fmla="*/ 98425 h 249238"/>
                <a:gd name="connsiteX15" fmla="*/ 290513 w 463423"/>
                <a:gd name="connsiteY15" fmla="*/ 98425 h 249238"/>
                <a:gd name="connsiteX16" fmla="*/ 290513 w 463423"/>
                <a:gd name="connsiteY16" fmla="*/ 262 h 249238"/>
                <a:gd name="connsiteX17" fmla="*/ 218286 w 463423"/>
                <a:gd name="connsiteY17" fmla="*/ 0 h 249238"/>
                <a:gd name="connsiteX18" fmla="*/ 261938 w 463423"/>
                <a:gd name="connsiteY18" fmla="*/ 0 h 249238"/>
                <a:gd name="connsiteX19" fmla="*/ 261938 w 463423"/>
                <a:gd name="connsiteY19" fmla="*/ 96838 h 249238"/>
                <a:gd name="connsiteX20" fmla="*/ 40687 w 463423"/>
                <a:gd name="connsiteY20" fmla="*/ 96838 h 249238"/>
                <a:gd name="connsiteX21" fmla="*/ 35490 w 463423"/>
                <a:gd name="connsiteY21" fmla="*/ 81950 h 249238"/>
                <a:gd name="connsiteX22" fmla="*/ 218286 w 463423"/>
                <a:gd name="connsiteY22" fmla="*/ 0 h 24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63423" h="249238">
                  <a:moveTo>
                    <a:pt x="430213" y="185738"/>
                  </a:moveTo>
                  <a:cubicBezTo>
                    <a:pt x="446872" y="185738"/>
                    <a:pt x="460376" y="199953"/>
                    <a:pt x="460376" y="217488"/>
                  </a:cubicBezTo>
                  <a:cubicBezTo>
                    <a:pt x="460376" y="235023"/>
                    <a:pt x="446872" y="249238"/>
                    <a:pt x="430213" y="249238"/>
                  </a:cubicBezTo>
                  <a:cubicBezTo>
                    <a:pt x="413554" y="249238"/>
                    <a:pt x="400050" y="235023"/>
                    <a:pt x="400050" y="217488"/>
                  </a:cubicBezTo>
                  <a:cubicBezTo>
                    <a:pt x="400050" y="199953"/>
                    <a:pt x="413554" y="185738"/>
                    <a:pt x="430213" y="185738"/>
                  </a:cubicBezTo>
                  <a:close/>
                  <a:moveTo>
                    <a:pt x="30957" y="185738"/>
                  </a:moveTo>
                  <a:cubicBezTo>
                    <a:pt x="48054" y="185738"/>
                    <a:pt x="61914" y="199953"/>
                    <a:pt x="61914" y="217488"/>
                  </a:cubicBezTo>
                  <a:cubicBezTo>
                    <a:pt x="61914" y="235023"/>
                    <a:pt x="48054" y="249238"/>
                    <a:pt x="30957" y="249238"/>
                  </a:cubicBezTo>
                  <a:cubicBezTo>
                    <a:pt x="13860" y="249238"/>
                    <a:pt x="0" y="235023"/>
                    <a:pt x="0" y="217488"/>
                  </a:cubicBezTo>
                  <a:cubicBezTo>
                    <a:pt x="0" y="199953"/>
                    <a:pt x="13860" y="185738"/>
                    <a:pt x="30957" y="185738"/>
                  </a:cubicBezTo>
                  <a:close/>
                  <a:moveTo>
                    <a:pt x="290513" y="262"/>
                  </a:moveTo>
                  <a:cubicBezTo>
                    <a:pt x="290513" y="262"/>
                    <a:pt x="290513" y="262"/>
                    <a:pt x="345322" y="262"/>
                  </a:cubicBezTo>
                  <a:cubicBezTo>
                    <a:pt x="345322" y="262"/>
                    <a:pt x="385254" y="0"/>
                    <a:pt x="403784" y="10747"/>
                  </a:cubicBezTo>
                  <a:cubicBezTo>
                    <a:pt x="443585" y="33813"/>
                    <a:pt x="463290" y="74572"/>
                    <a:pt x="463421" y="85188"/>
                  </a:cubicBezTo>
                  <a:cubicBezTo>
                    <a:pt x="463551" y="93051"/>
                    <a:pt x="457679" y="98425"/>
                    <a:pt x="448675" y="98425"/>
                  </a:cubicBezTo>
                  <a:cubicBezTo>
                    <a:pt x="448675" y="98425"/>
                    <a:pt x="448675" y="98425"/>
                    <a:pt x="290513" y="98425"/>
                  </a:cubicBezTo>
                  <a:cubicBezTo>
                    <a:pt x="290513" y="98425"/>
                    <a:pt x="290513" y="98425"/>
                    <a:pt x="290513" y="262"/>
                  </a:cubicBezTo>
                  <a:close/>
                  <a:moveTo>
                    <a:pt x="218286" y="0"/>
                  </a:moveTo>
                  <a:cubicBezTo>
                    <a:pt x="228159" y="0"/>
                    <a:pt x="246608" y="0"/>
                    <a:pt x="261938" y="0"/>
                  </a:cubicBezTo>
                  <a:lnTo>
                    <a:pt x="261938" y="96838"/>
                  </a:lnTo>
                  <a:cubicBezTo>
                    <a:pt x="261938" y="96838"/>
                    <a:pt x="261938" y="96838"/>
                    <a:pt x="40687" y="96838"/>
                  </a:cubicBezTo>
                  <a:cubicBezTo>
                    <a:pt x="32892" y="96838"/>
                    <a:pt x="30163" y="89717"/>
                    <a:pt x="35490" y="81950"/>
                  </a:cubicBezTo>
                  <a:cubicBezTo>
                    <a:pt x="40817" y="74052"/>
                    <a:pt x="131500" y="0"/>
                    <a:pt x="218286"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algn="l" defTabSz="914354"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BIZ UDPゴシック"/>
                <a:ea typeface="BIZ UDPゴシック"/>
                <a:cs typeface="+mn-cs"/>
              </a:endParaRPr>
            </a:p>
          </p:txBody>
        </p:sp>
      </p:grpSp>
      <p:sp>
        <p:nvSpPr>
          <p:cNvPr id="19" name="Freeform 22"/>
          <p:cNvSpPr>
            <a:spLocks noChangeAspect="1" noEditPoints="1"/>
          </p:cNvSpPr>
          <p:nvPr/>
        </p:nvSpPr>
        <p:spPr bwMode="gray">
          <a:xfrm>
            <a:off x="10555502" y="2854715"/>
            <a:ext cx="454625" cy="216643"/>
          </a:xfrm>
          <a:custGeom>
            <a:avLst/>
            <a:gdLst>
              <a:gd name="T0" fmla="*/ 4002 w 4021"/>
              <a:gd name="T1" fmla="*/ 1466 h 2371"/>
              <a:gd name="T2" fmla="*/ 3866 w 4021"/>
              <a:gd name="T3" fmla="*/ 1413 h 2371"/>
              <a:gd name="T4" fmla="*/ 3267 w 4021"/>
              <a:gd name="T5" fmla="*/ 1219 h 2371"/>
              <a:gd name="T6" fmla="*/ 3755 w 4021"/>
              <a:gd name="T7" fmla="*/ 749 h 2371"/>
              <a:gd name="T8" fmla="*/ 3814 w 4021"/>
              <a:gd name="T9" fmla="*/ 593 h 2371"/>
              <a:gd name="T10" fmla="*/ 2315 w 4021"/>
              <a:gd name="T11" fmla="*/ 729 h 2371"/>
              <a:gd name="T12" fmla="*/ 2325 w 4021"/>
              <a:gd name="T13" fmla="*/ 1004 h 2371"/>
              <a:gd name="T14" fmla="*/ 1642 w 4021"/>
              <a:gd name="T15" fmla="*/ 1105 h 2371"/>
              <a:gd name="T16" fmla="*/ 1629 w 4021"/>
              <a:gd name="T17" fmla="*/ 1050 h 2371"/>
              <a:gd name="T18" fmla="*/ 2135 w 4021"/>
              <a:gd name="T19" fmla="*/ 1052 h 2371"/>
              <a:gd name="T20" fmla="*/ 1583 w 4021"/>
              <a:gd name="T21" fmla="*/ 388 h 2371"/>
              <a:gd name="T22" fmla="*/ 1485 w 4021"/>
              <a:gd name="T23" fmla="*/ 159 h 2371"/>
              <a:gd name="T24" fmla="*/ 1785 w 4021"/>
              <a:gd name="T25" fmla="*/ 80 h 2371"/>
              <a:gd name="T26" fmla="*/ 1435 w 4021"/>
              <a:gd name="T27" fmla="*/ 0 h 2371"/>
              <a:gd name="T28" fmla="*/ 1126 w 4021"/>
              <a:gd name="T29" fmla="*/ 527 h 2371"/>
              <a:gd name="T30" fmla="*/ 810 w 4021"/>
              <a:gd name="T31" fmla="*/ 392 h 2371"/>
              <a:gd name="T32" fmla="*/ 722 w 4021"/>
              <a:gd name="T33" fmla="*/ 722 h 2371"/>
              <a:gd name="T34" fmla="*/ 931 w 4021"/>
              <a:gd name="T35" fmla="*/ 810 h 2371"/>
              <a:gd name="T36" fmla="*/ 891 w 4021"/>
              <a:gd name="T37" fmla="*/ 1003 h 2371"/>
              <a:gd name="T38" fmla="*/ 226 w 4021"/>
              <a:gd name="T39" fmla="*/ 1026 h 2371"/>
              <a:gd name="T40" fmla="*/ 285 w 4021"/>
              <a:gd name="T41" fmla="*/ 1150 h 2371"/>
              <a:gd name="T42" fmla="*/ 829 w 4021"/>
              <a:gd name="T43" fmla="*/ 1127 h 2371"/>
              <a:gd name="T44" fmla="*/ 586 w 4021"/>
              <a:gd name="T45" fmla="*/ 1200 h 2371"/>
              <a:gd name="T46" fmla="*/ 586 w 4021"/>
              <a:gd name="T47" fmla="*/ 2371 h 2371"/>
              <a:gd name="T48" fmla="*/ 919 w 4021"/>
              <a:gd name="T49" fmla="*/ 1304 h 2371"/>
              <a:gd name="T50" fmla="*/ 1288 w 4021"/>
              <a:gd name="T51" fmla="*/ 1786 h 2371"/>
              <a:gd name="T52" fmla="*/ 1346 w 4021"/>
              <a:gd name="T53" fmla="*/ 1933 h 2371"/>
              <a:gd name="T54" fmla="*/ 1422 w 4021"/>
              <a:gd name="T55" fmla="*/ 1872 h 2371"/>
              <a:gd name="T56" fmla="*/ 1033 w 4021"/>
              <a:gd name="T57" fmla="*/ 1075 h 2371"/>
              <a:gd name="T58" fmla="*/ 1286 w 4021"/>
              <a:gd name="T59" fmla="*/ 695 h 2371"/>
              <a:gd name="T60" fmla="*/ 1563 w 4021"/>
              <a:gd name="T61" fmla="*/ 1235 h 2371"/>
              <a:gd name="T62" fmla="*/ 1643 w 4021"/>
              <a:gd name="T63" fmla="*/ 1605 h 2371"/>
              <a:gd name="T64" fmla="*/ 2479 w 4021"/>
              <a:gd name="T65" fmla="*/ 1863 h 2371"/>
              <a:gd name="T66" fmla="*/ 2479 w 4021"/>
              <a:gd name="T67" fmla="*/ 1863 h 2371"/>
              <a:gd name="T68" fmla="*/ 2830 w 4021"/>
              <a:gd name="T69" fmla="*/ 1814 h 2371"/>
              <a:gd name="T70" fmla="*/ 4000 w 4021"/>
              <a:gd name="T71" fmla="*/ 1786 h 2371"/>
              <a:gd name="T72" fmla="*/ 4016 w 4021"/>
              <a:gd name="T73" fmla="*/ 1558 h 2371"/>
              <a:gd name="T74" fmla="*/ 586 w 4021"/>
              <a:gd name="T75" fmla="*/ 2145 h 2371"/>
              <a:gd name="T76" fmla="*/ 586 w 4021"/>
              <a:gd name="T77" fmla="*/ 1426 h 2371"/>
              <a:gd name="T78" fmla="*/ 520 w 4021"/>
              <a:gd name="T79" fmla="*/ 1754 h 2371"/>
              <a:gd name="T80" fmla="*/ 591 w 4021"/>
              <a:gd name="T81" fmla="*/ 1869 h 2371"/>
              <a:gd name="T82" fmla="*/ 817 w 4021"/>
              <a:gd name="T83" fmla="*/ 1513 h 2371"/>
              <a:gd name="T84" fmla="*/ 3414 w 4021"/>
              <a:gd name="T85" fmla="*/ 1426 h 2371"/>
              <a:gd name="T86" fmla="*/ 3371 w 4021"/>
              <a:gd name="T87" fmla="*/ 1487 h 2371"/>
              <a:gd name="T88" fmla="*/ 3414 w 4021"/>
              <a:gd name="T89" fmla="*/ 1426 h 2371"/>
              <a:gd name="T90" fmla="*/ 3264 w 4021"/>
              <a:gd name="T91" fmla="*/ 1503 h 2371"/>
              <a:gd name="T92" fmla="*/ 3250 w 4021"/>
              <a:gd name="T93" fmla="*/ 1468 h 2371"/>
              <a:gd name="T94" fmla="*/ 2824 w 4021"/>
              <a:gd name="T95" fmla="*/ 986 h 2371"/>
              <a:gd name="T96" fmla="*/ 2361 w 4021"/>
              <a:gd name="T97" fmla="*/ 1103 h 2371"/>
              <a:gd name="T98" fmla="*/ 2695 w 4021"/>
              <a:gd name="T99" fmla="*/ 1451 h 2371"/>
              <a:gd name="T100" fmla="*/ 3041 w 4021"/>
              <a:gd name="T101" fmla="*/ 931 h 2371"/>
              <a:gd name="T102" fmla="*/ 2903 w 4021"/>
              <a:gd name="T103" fmla="*/ 1499 h 2371"/>
              <a:gd name="T104" fmla="*/ 3065 w 4021"/>
              <a:gd name="T105" fmla="*/ 1868 h 2371"/>
              <a:gd name="T106" fmla="*/ 3587 w 4021"/>
              <a:gd name="T107" fmla="*/ 1822 h 2371"/>
              <a:gd name="T108" fmla="*/ 3753 w 4021"/>
              <a:gd name="T109" fmla="*/ 1672 h 2371"/>
              <a:gd name="T110" fmla="*/ 3414 w 4021"/>
              <a:gd name="T111" fmla="*/ 2145 h 2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021" h="2371">
                <a:moveTo>
                  <a:pt x="4016" y="1558"/>
                </a:moveTo>
                <a:cubicBezTo>
                  <a:pt x="4002" y="1466"/>
                  <a:pt x="4002" y="1466"/>
                  <a:pt x="4002" y="1466"/>
                </a:cubicBezTo>
                <a:cubicBezTo>
                  <a:pt x="3996" y="1426"/>
                  <a:pt x="3959" y="1399"/>
                  <a:pt x="3919" y="1405"/>
                </a:cubicBezTo>
                <a:cubicBezTo>
                  <a:pt x="3866" y="1413"/>
                  <a:pt x="3866" y="1413"/>
                  <a:pt x="3866" y="1413"/>
                </a:cubicBezTo>
                <a:cubicBezTo>
                  <a:pt x="3759" y="1283"/>
                  <a:pt x="3596" y="1200"/>
                  <a:pt x="3414" y="1200"/>
                </a:cubicBezTo>
                <a:cubicBezTo>
                  <a:pt x="3363" y="1200"/>
                  <a:pt x="3314" y="1207"/>
                  <a:pt x="3267" y="1219"/>
                </a:cubicBezTo>
                <a:cubicBezTo>
                  <a:pt x="3144" y="904"/>
                  <a:pt x="3144" y="904"/>
                  <a:pt x="3144" y="904"/>
                </a:cubicBezTo>
                <a:cubicBezTo>
                  <a:pt x="3755" y="749"/>
                  <a:pt x="3755" y="749"/>
                  <a:pt x="3755" y="749"/>
                </a:cubicBezTo>
                <a:cubicBezTo>
                  <a:pt x="3790" y="741"/>
                  <a:pt x="3814" y="709"/>
                  <a:pt x="3814" y="674"/>
                </a:cubicBezTo>
                <a:cubicBezTo>
                  <a:pt x="3814" y="593"/>
                  <a:pt x="3814" y="593"/>
                  <a:pt x="3814" y="593"/>
                </a:cubicBezTo>
                <a:cubicBezTo>
                  <a:pt x="3814" y="545"/>
                  <a:pt x="3772" y="509"/>
                  <a:pt x="3725" y="516"/>
                </a:cubicBezTo>
                <a:cubicBezTo>
                  <a:pt x="2315" y="729"/>
                  <a:pt x="2315" y="729"/>
                  <a:pt x="2315" y="729"/>
                </a:cubicBezTo>
                <a:cubicBezTo>
                  <a:pt x="2326" y="751"/>
                  <a:pt x="2338" y="773"/>
                  <a:pt x="2348" y="796"/>
                </a:cubicBezTo>
                <a:cubicBezTo>
                  <a:pt x="2375" y="865"/>
                  <a:pt x="2366" y="942"/>
                  <a:pt x="2325" y="1004"/>
                </a:cubicBezTo>
                <a:cubicBezTo>
                  <a:pt x="2282" y="1067"/>
                  <a:pt x="2211" y="1105"/>
                  <a:pt x="2135" y="1105"/>
                </a:cubicBezTo>
                <a:cubicBezTo>
                  <a:pt x="1642" y="1105"/>
                  <a:pt x="1642" y="1105"/>
                  <a:pt x="1642" y="1105"/>
                </a:cubicBezTo>
                <a:cubicBezTo>
                  <a:pt x="1642" y="1105"/>
                  <a:pt x="1642" y="1104"/>
                  <a:pt x="1641" y="1104"/>
                </a:cubicBezTo>
                <a:cubicBezTo>
                  <a:pt x="1629" y="1050"/>
                  <a:pt x="1629" y="1050"/>
                  <a:pt x="1629" y="1050"/>
                </a:cubicBezTo>
                <a:cubicBezTo>
                  <a:pt x="1634" y="1050"/>
                  <a:pt x="1638" y="1052"/>
                  <a:pt x="1642" y="1052"/>
                </a:cubicBezTo>
                <a:cubicBezTo>
                  <a:pt x="2135" y="1052"/>
                  <a:pt x="2135" y="1052"/>
                  <a:pt x="2135" y="1052"/>
                </a:cubicBezTo>
                <a:cubicBezTo>
                  <a:pt x="2256" y="1052"/>
                  <a:pt x="2344" y="929"/>
                  <a:pt x="2299" y="816"/>
                </a:cubicBezTo>
                <a:cubicBezTo>
                  <a:pt x="2191" y="544"/>
                  <a:pt x="1944" y="388"/>
                  <a:pt x="1583" y="388"/>
                </a:cubicBezTo>
                <a:cubicBezTo>
                  <a:pt x="1485" y="388"/>
                  <a:pt x="1418" y="388"/>
                  <a:pt x="1372" y="388"/>
                </a:cubicBezTo>
                <a:cubicBezTo>
                  <a:pt x="1485" y="159"/>
                  <a:pt x="1485" y="159"/>
                  <a:pt x="1485" y="159"/>
                </a:cubicBezTo>
                <a:cubicBezTo>
                  <a:pt x="1706" y="159"/>
                  <a:pt x="1706" y="159"/>
                  <a:pt x="1706" y="159"/>
                </a:cubicBezTo>
                <a:cubicBezTo>
                  <a:pt x="1750" y="159"/>
                  <a:pt x="1785" y="124"/>
                  <a:pt x="1785" y="80"/>
                </a:cubicBezTo>
                <a:cubicBezTo>
                  <a:pt x="1785" y="36"/>
                  <a:pt x="1750" y="0"/>
                  <a:pt x="1706" y="0"/>
                </a:cubicBezTo>
                <a:cubicBezTo>
                  <a:pt x="1435" y="0"/>
                  <a:pt x="1435" y="0"/>
                  <a:pt x="1435" y="0"/>
                </a:cubicBezTo>
                <a:cubicBezTo>
                  <a:pt x="1405" y="0"/>
                  <a:pt x="1378" y="17"/>
                  <a:pt x="1364" y="44"/>
                </a:cubicBezTo>
                <a:cubicBezTo>
                  <a:pt x="1126" y="527"/>
                  <a:pt x="1126" y="527"/>
                  <a:pt x="1126" y="527"/>
                </a:cubicBezTo>
                <a:cubicBezTo>
                  <a:pt x="1096" y="449"/>
                  <a:pt x="1020" y="392"/>
                  <a:pt x="931" y="392"/>
                </a:cubicBezTo>
                <a:cubicBezTo>
                  <a:pt x="810" y="392"/>
                  <a:pt x="810" y="392"/>
                  <a:pt x="810" y="392"/>
                </a:cubicBezTo>
                <a:cubicBezTo>
                  <a:pt x="762" y="392"/>
                  <a:pt x="722" y="432"/>
                  <a:pt x="722" y="481"/>
                </a:cubicBezTo>
                <a:cubicBezTo>
                  <a:pt x="722" y="722"/>
                  <a:pt x="722" y="722"/>
                  <a:pt x="722" y="722"/>
                </a:cubicBezTo>
                <a:cubicBezTo>
                  <a:pt x="722" y="771"/>
                  <a:pt x="762" y="810"/>
                  <a:pt x="810" y="810"/>
                </a:cubicBezTo>
                <a:cubicBezTo>
                  <a:pt x="931" y="810"/>
                  <a:pt x="931" y="810"/>
                  <a:pt x="931" y="810"/>
                </a:cubicBezTo>
                <a:cubicBezTo>
                  <a:pt x="952" y="810"/>
                  <a:pt x="972" y="806"/>
                  <a:pt x="991" y="801"/>
                </a:cubicBezTo>
                <a:cubicBezTo>
                  <a:pt x="891" y="1003"/>
                  <a:pt x="891" y="1003"/>
                  <a:pt x="891" y="1003"/>
                </a:cubicBezTo>
                <a:cubicBezTo>
                  <a:pt x="796" y="966"/>
                  <a:pt x="693" y="945"/>
                  <a:pt x="586" y="945"/>
                </a:cubicBezTo>
                <a:cubicBezTo>
                  <a:pt x="460" y="945"/>
                  <a:pt x="339" y="972"/>
                  <a:pt x="226" y="1026"/>
                </a:cubicBezTo>
                <a:cubicBezTo>
                  <a:pt x="191" y="1042"/>
                  <a:pt x="177" y="1083"/>
                  <a:pt x="193" y="1118"/>
                </a:cubicBezTo>
                <a:cubicBezTo>
                  <a:pt x="209" y="1152"/>
                  <a:pt x="251" y="1167"/>
                  <a:pt x="285" y="1150"/>
                </a:cubicBezTo>
                <a:cubicBezTo>
                  <a:pt x="379" y="1106"/>
                  <a:pt x="481" y="1083"/>
                  <a:pt x="586" y="1083"/>
                </a:cubicBezTo>
                <a:cubicBezTo>
                  <a:pt x="671" y="1083"/>
                  <a:pt x="753" y="1099"/>
                  <a:pt x="829" y="1127"/>
                </a:cubicBezTo>
                <a:cubicBezTo>
                  <a:pt x="777" y="1233"/>
                  <a:pt x="777" y="1233"/>
                  <a:pt x="777" y="1233"/>
                </a:cubicBezTo>
                <a:cubicBezTo>
                  <a:pt x="717" y="1212"/>
                  <a:pt x="653" y="1200"/>
                  <a:pt x="586" y="1200"/>
                </a:cubicBezTo>
                <a:cubicBezTo>
                  <a:pt x="262" y="1200"/>
                  <a:pt x="0" y="1462"/>
                  <a:pt x="0" y="1786"/>
                </a:cubicBezTo>
                <a:cubicBezTo>
                  <a:pt x="0" y="2109"/>
                  <a:pt x="262" y="2371"/>
                  <a:pt x="586" y="2371"/>
                </a:cubicBezTo>
                <a:cubicBezTo>
                  <a:pt x="909" y="2371"/>
                  <a:pt x="1171" y="2109"/>
                  <a:pt x="1171" y="1786"/>
                </a:cubicBezTo>
                <a:cubicBezTo>
                  <a:pt x="1171" y="1586"/>
                  <a:pt x="1072" y="1410"/>
                  <a:pt x="919" y="1304"/>
                </a:cubicBezTo>
                <a:cubicBezTo>
                  <a:pt x="971" y="1199"/>
                  <a:pt x="971" y="1199"/>
                  <a:pt x="971" y="1199"/>
                </a:cubicBezTo>
                <a:cubicBezTo>
                  <a:pt x="1162" y="1325"/>
                  <a:pt x="1288" y="1541"/>
                  <a:pt x="1288" y="1786"/>
                </a:cubicBezTo>
                <a:cubicBezTo>
                  <a:pt x="1288" y="1810"/>
                  <a:pt x="1287" y="1834"/>
                  <a:pt x="1285" y="1857"/>
                </a:cubicBezTo>
                <a:cubicBezTo>
                  <a:pt x="1281" y="1895"/>
                  <a:pt x="1308" y="1929"/>
                  <a:pt x="1346" y="1933"/>
                </a:cubicBezTo>
                <a:cubicBezTo>
                  <a:pt x="1349" y="1933"/>
                  <a:pt x="1351" y="1933"/>
                  <a:pt x="1353" y="1933"/>
                </a:cubicBezTo>
                <a:cubicBezTo>
                  <a:pt x="1388" y="1933"/>
                  <a:pt x="1418" y="1907"/>
                  <a:pt x="1422" y="1872"/>
                </a:cubicBezTo>
                <a:cubicBezTo>
                  <a:pt x="1425" y="1843"/>
                  <a:pt x="1426" y="1815"/>
                  <a:pt x="1426" y="1786"/>
                </a:cubicBezTo>
                <a:cubicBezTo>
                  <a:pt x="1426" y="1486"/>
                  <a:pt x="1269" y="1224"/>
                  <a:pt x="1033" y="1075"/>
                </a:cubicBezTo>
                <a:cubicBezTo>
                  <a:pt x="1286" y="562"/>
                  <a:pt x="1286" y="562"/>
                  <a:pt x="1286" y="562"/>
                </a:cubicBezTo>
                <a:cubicBezTo>
                  <a:pt x="1286" y="695"/>
                  <a:pt x="1286" y="695"/>
                  <a:pt x="1286" y="695"/>
                </a:cubicBezTo>
                <a:cubicBezTo>
                  <a:pt x="1286" y="847"/>
                  <a:pt x="1381" y="976"/>
                  <a:pt x="1515" y="1027"/>
                </a:cubicBezTo>
                <a:cubicBezTo>
                  <a:pt x="1563" y="1235"/>
                  <a:pt x="1563" y="1235"/>
                  <a:pt x="1563" y="1235"/>
                </a:cubicBezTo>
                <a:cubicBezTo>
                  <a:pt x="1563" y="1235"/>
                  <a:pt x="1563" y="1235"/>
                  <a:pt x="1563" y="1235"/>
                </a:cubicBezTo>
                <a:cubicBezTo>
                  <a:pt x="1643" y="1605"/>
                  <a:pt x="1643" y="1605"/>
                  <a:pt x="1643" y="1605"/>
                </a:cubicBezTo>
                <a:cubicBezTo>
                  <a:pt x="1674" y="1738"/>
                  <a:pt x="1782" y="1863"/>
                  <a:pt x="1957" y="1863"/>
                </a:cubicBezTo>
                <a:cubicBezTo>
                  <a:pt x="2479" y="1863"/>
                  <a:pt x="2479" y="1863"/>
                  <a:pt x="2479" y="1863"/>
                </a:cubicBezTo>
                <a:cubicBezTo>
                  <a:pt x="2479" y="1862"/>
                  <a:pt x="2479" y="1862"/>
                  <a:pt x="2479" y="1862"/>
                </a:cubicBezTo>
                <a:cubicBezTo>
                  <a:pt x="2479" y="1863"/>
                  <a:pt x="2479" y="1863"/>
                  <a:pt x="2479" y="1863"/>
                </a:cubicBezTo>
                <a:cubicBezTo>
                  <a:pt x="2821" y="1812"/>
                  <a:pt x="2821" y="1812"/>
                  <a:pt x="2821" y="1812"/>
                </a:cubicBezTo>
                <a:cubicBezTo>
                  <a:pt x="2830" y="1814"/>
                  <a:pt x="2830" y="1814"/>
                  <a:pt x="2830" y="1814"/>
                </a:cubicBezTo>
                <a:cubicBezTo>
                  <a:pt x="2845" y="2124"/>
                  <a:pt x="3100" y="2371"/>
                  <a:pt x="3414" y="2371"/>
                </a:cubicBezTo>
                <a:cubicBezTo>
                  <a:pt x="3738" y="2371"/>
                  <a:pt x="4000" y="2109"/>
                  <a:pt x="4000" y="1786"/>
                </a:cubicBezTo>
                <a:cubicBezTo>
                  <a:pt x="4000" y="1732"/>
                  <a:pt x="3992" y="1681"/>
                  <a:pt x="3979" y="1632"/>
                </a:cubicBezTo>
                <a:cubicBezTo>
                  <a:pt x="4005" y="1618"/>
                  <a:pt x="4021" y="1589"/>
                  <a:pt x="4016" y="1558"/>
                </a:cubicBezTo>
                <a:close/>
                <a:moveTo>
                  <a:pt x="945" y="1786"/>
                </a:moveTo>
                <a:cubicBezTo>
                  <a:pt x="945" y="1984"/>
                  <a:pt x="784" y="2145"/>
                  <a:pt x="586" y="2145"/>
                </a:cubicBezTo>
                <a:cubicBezTo>
                  <a:pt x="387" y="2145"/>
                  <a:pt x="227" y="1984"/>
                  <a:pt x="227" y="1786"/>
                </a:cubicBezTo>
                <a:cubicBezTo>
                  <a:pt x="227" y="1587"/>
                  <a:pt x="387" y="1426"/>
                  <a:pt x="586" y="1426"/>
                </a:cubicBezTo>
                <a:cubicBezTo>
                  <a:pt x="617" y="1426"/>
                  <a:pt x="647" y="1432"/>
                  <a:pt x="675" y="1439"/>
                </a:cubicBezTo>
                <a:cubicBezTo>
                  <a:pt x="520" y="1754"/>
                  <a:pt x="520" y="1754"/>
                  <a:pt x="520" y="1754"/>
                </a:cubicBezTo>
                <a:cubicBezTo>
                  <a:pt x="501" y="1793"/>
                  <a:pt x="517" y="1841"/>
                  <a:pt x="556" y="1861"/>
                </a:cubicBezTo>
                <a:cubicBezTo>
                  <a:pt x="567" y="1866"/>
                  <a:pt x="579" y="1869"/>
                  <a:pt x="591" y="1869"/>
                </a:cubicBezTo>
                <a:cubicBezTo>
                  <a:pt x="620" y="1869"/>
                  <a:pt x="649" y="1853"/>
                  <a:pt x="663" y="1825"/>
                </a:cubicBezTo>
                <a:cubicBezTo>
                  <a:pt x="817" y="1513"/>
                  <a:pt x="817" y="1513"/>
                  <a:pt x="817" y="1513"/>
                </a:cubicBezTo>
                <a:cubicBezTo>
                  <a:pt x="894" y="1578"/>
                  <a:pt x="945" y="1676"/>
                  <a:pt x="945" y="1786"/>
                </a:cubicBezTo>
                <a:close/>
                <a:moveTo>
                  <a:pt x="3414" y="1426"/>
                </a:moveTo>
                <a:cubicBezTo>
                  <a:pt x="3467" y="1426"/>
                  <a:pt x="3516" y="1438"/>
                  <a:pt x="3561" y="1459"/>
                </a:cubicBezTo>
                <a:cubicBezTo>
                  <a:pt x="3371" y="1487"/>
                  <a:pt x="3371" y="1487"/>
                  <a:pt x="3371" y="1487"/>
                </a:cubicBezTo>
                <a:cubicBezTo>
                  <a:pt x="3350" y="1433"/>
                  <a:pt x="3350" y="1433"/>
                  <a:pt x="3350" y="1433"/>
                </a:cubicBezTo>
                <a:cubicBezTo>
                  <a:pt x="3371" y="1429"/>
                  <a:pt x="3392" y="1426"/>
                  <a:pt x="3414" y="1426"/>
                </a:cubicBezTo>
                <a:close/>
                <a:moveTo>
                  <a:pt x="3250" y="1468"/>
                </a:moveTo>
                <a:cubicBezTo>
                  <a:pt x="3264" y="1503"/>
                  <a:pt x="3264" y="1503"/>
                  <a:pt x="3264" y="1503"/>
                </a:cubicBezTo>
                <a:cubicBezTo>
                  <a:pt x="3179" y="1516"/>
                  <a:pt x="3179" y="1516"/>
                  <a:pt x="3179" y="1516"/>
                </a:cubicBezTo>
                <a:cubicBezTo>
                  <a:pt x="3200" y="1497"/>
                  <a:pt x="3224" y="1481"/>
                  <a:pt x="3250" y="1468"/>
                </a:cubicBezTo>
                <a:close/>
                <a:moveTo>
                  <a:pt x="2361" y="1103"/>
                </a:moveTo>
                <a:cubicBezTo>
                  <a:pt x="2824" y="986"/>
                  <a:pt x="2824" y="986"/>
                  <a:pt x="2824" y="986"/>
                </a:cubicBezTo>
                <a:cubicBezTo>
                  <a:pt x="2761" y="1103"/>
                  <a:pt x="2761" y="1103"/>
                  <a:pt x="2761" y="1103"/>
                </a:cubicBezTo>
                <a:lnTo>
                  <a:pt x="2361" y="1103"/>
                </a:lnTo>
                <a:close/>
                <a:moveTo>
                  <a:pt x="2903" y="1499"/>
                </a:moveTo>
                <a:cubicBezTo>
                  <a:pt x="2695" y="1451"/>
                  <a:pt x="2695" y="1451"/>
                  <a:pt x="2695" y="1451"/>
                </a:cubicBezTo>
                <a:cubicBezTo>
                  <a:pt x="2963" y="951"/>
                  <a:pt x="2963" y="951"/>
                  <a:pt x="2963" y="951"/>
                </a:cubicBezTo>
                <a:cubicBezTo>
                  <a:pt x="3041" y="931"/>
                  <a:pt x="3041" y="931"/>
                  <a:pt x="3041" y="931"/>
                </a:cubicBezTo>
                <a:cubicBezTo>
                  <a:pt x="3167" y="1255"/>
                  <a:pt x="3167" y="1255"/>
                  <a:pt x="3167" y="1255"/>
                </a:cubicBezTo>
                <a:cubicBezTo>
                  <a:pt x="3056" y="1307"/>
                  <a:pt x="2963" y="1393"/>
                  <a:pt x="2903" y="1499"/>
                </a:cubicBezTo>
                <a:close/>
                <a:moveTo>
                  <a:pt x="3414" y="2145"/>
                </a:moveTo>
                <a:cubicBezTo>
                  <a:pt x="3244" y="2145"/>
                  <a:pt x="3102" y="2026"/>
                  <a:pt x="3065" y="1868"/>
                </a:cubicBezTo>
                <a:cubicBezTo>
                  <a:pt x="3394" y="1943"/>
                  <a:pt x="3394" y="1943"/>
                  <a:pt x="3394" y="1943"/>
                </a:cubicBezTo>
                <a:cubicBezTo>
                  <a:pt x="3481" y="1963"/>
                  <a:pt x="3567" y="1908"/>
                  <a:pt x="3587" y="1822"/>
                </a:cubicBezTo>
                <a:cubicBezTo>
                  <a:pt x="3597" y="1778"/>
                  <a:pt x="3589" y="1735"/>
                  <a:pt x="3567" y="1700"/>
                </a:cubicBezTo>
                <a:cubicBezTo>
                  <a:pt x="3753" y="1672"/>
                  <a:pt x="3753" y="1672"/>
                  <a:pt x="3753" y="1672"/>
                </a:cubicBezTo>
                <a:cubicBezTo>
                  <a:pt x="3765" y="1708"/>
                  <a:pt x="3773" y="1745"/>
                  <a:pt x="3773" y="1786"/>
                </a:cubicBezTo>
                <a:cubicBezTo>
                  <a:pt x="3773" y="1984"/>
                  <a:pt x="3612" y="2145"/>
                  <a:pt x="3414" y="214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354"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BIZ UDPゴシック"/>
              <a:ea typeface="BIZ UDPゴシック"/>
              <a:cs typeface="+mn-cs"/>
            </a:endParaRPr>
          </a:p>
        </p:txBody>
      </p:sp>
      <p:grpSp>
        <p:nvGrpSpPr>
          <p:cNvPr id="26" name="グループ化 25"/>
          <p:cNvGrpSpPr>
            <a:grpSpLocks noChangeAspect="1"/>
          </p:cNvGrpSpPr>
          <p:nvPr/>
        </p:nvGrpSpPr>
        <p:grpSpPr bwMode="gray">
          <a:xfrm>
            <a:off x="11031549" y="5344630"/>
            <a:ext cx="355428" cy="215694"/>
            <a:chOff x="4829175" y="-2065338"/>
            <a:chExt cx="3294062" cy="2465388"/>
          </a:xfrm>
        </p:grpSpPr>
        <p:sp>
          <p:nvSpPr>
            <p:cNvPr id="27" name="Freeform 121"/>
            <p:cNvSpPr>
              <a:spLocks/>
            </p:cNvSpPr>
            <p:nvPr/>
          </p:nvSpPr>
          <p:spPr bwMode="gray">
            <a:xfrm>
              <a:off x="4829175" y="-2065338"/>
              <a:ext cx="3294062" cy="2465388"/>
            </a:xfrm>
            <a:custGeom>
              <a:avLst/>
              <a:gdLst>
                <a:gd name="T0" fmla="*/ 2780 w 2886"/>
                <a:gd name="T1" fmla="*/ 432 h 2163"/>
                <a:gd name="T2" fmla="*/ 2041 w 2886"/>
                <a:gd name="T3" fmla="*/ 432 h 2163"/>
                <a:gd name="T4" fmla="*/ 1915 w 2886"/>
                <a:gd name="T5" fmla="*/ 50 h 2163"/>
                <a:gd name="T6" fmla="*/ 1845 w 2886"/>
                <a:gd name="T7" fmla="*/ 0 h 2163"/>
                <a:gd name="T8" fmla="*/ 1041 w 2886"/>
                <a:gd name="T9" fmla="*/ 0 h 2163"/>
                <a:gd name="T10" fmla="*/ 971 w 2886"/>
                <a:gd name="T11" fmla="*/ 50 h 2163"/>
                <a:gd name="T12" fmla="*/ 845 w 2886"/>
                <a:gd name="T13" fmla="*/ 432 h 2163"/>
                <a:gd name="T14" fmla="*/ 106 w 2886"/>
                <a:gd name="T15" fmla="*/ 432 h 2163"/>
                <a:gd name="T16" fmla="*/ 0 w 2886"/>
                <a:gd name="T17" fmla="*/ 538 h 2163"/>
                <a:gd name="T18" fmla="*/ 0 w 2886"/>
                <a:gd name="T19" fmla="*/ 2057 h 2163"/>
                <a:gd name="T20" fmla="*/ 106 w 2886"/>
                <a:gd name="T21" fmla="*/ 2163 h 2163"/>
                <a:gd name="T22" fmla="*/ 2780 w 2886"/>
                <a:gd name="T23" fmla="*/ 2163 h 2163"/>
                <a:gd name="T24" fmla="*/ 2886 w 2886"/>
                <a:gd name="T25" fmla="*/ 2057 h 2163"/>
                <a:gd name="T26" fmla="*/ 2886 w 2886"/>
                <a:gd name="T27" fmla="*/ 538 h 2163"/>
                <a:gd name="T28" fmla="*/ 2780 w 2886"/>
                <a:gd name="T29" fmla="*/ 432 h 2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6" h="2163">
                  <a:moveTo>
                    <a:pt x="2780" y="432"/>
                  </a:moveTo>
                  <a:cubicBezTo>
                    <a:pt x="2041" y="432"/>
                    <a:pt x="2041" y="432"/>
                    <a:pt x="2041" y="432"/>
                  </a:cubicBezTo>
                  <a:cubicBezTo>
                    <a:pt x="1915" y="50"/>
                    <a:pt x="1915" y="50"/>
                    <a:pt x="1915" y="50"/>
                  </a:cubicBezTo>
                  <a:cubicBezTo>
                    <a:pt x="1906" y="23"/>
                    <a:pt x="1874" y="0"/>
                    <a:pt x="1845" y="0"/>
                  </a:cubicBezTo>
                  <a:cubicBezTo>
                    <a:pt x="1041" y="0"/>
                    <a:pt x="1041" y="0"/>
                    <a:pt x="1041" y="0"/>
                  </a:cubicBezTo>
                  <a:cubicBezTo>
                    <a:pt x="1012" y="0"/>
                    <a:pt x="981" y="23"/>
                    <a:pt x="971" y="50"/>
                  </a:cubicBezTo>
                  <a:cubicBezTo>
                    <a:pt x="845" y="432"/>
                    <a:pt x="845" y="432"/>
                    <a:pt x="845" y="432"/>
                  </a:cubicBezTo>
                  <a:cubicBezTo>
                    <a:pt x="106" y="432"/>
                    <a:pt x="106" y="432"/>
                    <a:pt x="106" y="432"/>
                  </a:cubicBezTo>
                  <a:cubicBezTo>
                    <a:pt x="47" y="432"/>
                    <a:pt x="0" y="480"/>
                    <a:pt x="0" y="538"/>
                  </a:cubicBezTo>
                  <a:cubicBezTo>
                    <a:pt x="0" y="2057"/>
                    <a:pt x="0" y="2057"/>
                    <a:pt x="0" y="2057"/>
                  </a:cubicBezTo>
                  <a:cubicBezTo>
                    <a:pt x="0" y="2116"/>
                    <a:pt x="47" y="2163"/>
                    <a:pt x="106" y="2163"/>
                  </a:cubicBezTo>
                  <a:cubicBezTo>
                    <a:pt x="2780" y="2163"/>
                    <a:pt x="2780" y="2163"/>
                    <a:pt x="2780" y="2163"/>
                  </a:cubicBezTo>
                  <a:cubicBezTo>
                    <a:pt x="2839" y="2163"/>
                    <a:pt x="2886" y="2116"/>
                    <a:pt x="2886" y="2057"/>
                  </a:cubicBezTo>
                  <a:cubicBezTo>
                    <a:pt x="2886" y="538"/>
                    <a:pt x="2886" y="538"/>
                    <a:pt x="2886" y="538"/>
                  </a:cubicBezTo>
                  <a:cubicBezTo>
                    <a:pt x="2886" y="480"/>
                    <a:pt x="2839" y="432"/>
                    <a:pt x="2780" y="432"/>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354"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BIZ UDPゴシック"/>
                <a:ea typeface="BIZ UDPゴシック"/>
                <a:cs typeface="+mn-cs"/>
              </a:endParaRPr>
            </a:p>
          </p:txBody>
        </p:sp>
        <p:sp>
          <p:nvSpPr>
            <p:cNvPr id="28" name="フリーフォーム 27"/>
            <p:cNvSpPr>
              <a:spLocks noChangeArrowheads="1"/>
            </p:cNvSpPr>
            <p:nvPr/>
          </p:nvSpPr>
          <p:spPr bwMode="gray">
            <a:xfrm>
              <a:off x="5659437" y="-1431925"/>
              <a:ext cx="2289176" cy="1644650"/>
            </a:xfrm>
            <a:custGeom>
              <a:avLst/>
              <a:gdLst>
                <a:gd name="connsiteX0" fmla="*/ 587967 w 2289176"/>
                <a:gd name="connsiteY0" fmla="*/ 334412 h 1644650"/>
                <a:gd name="connsiteX1" fmla="*/ 647579 w 2289176"/>
                <a:gd name="connsiteY1" fmla="*/ 366460 h 1644650"/>
                <a:gd name="connsiteX2" fmla="*/ 622442 w 2289176"/>
                <a:gd name="connsiteY2" fmla="*/ 447364 h 1644650"/>
                <a:gd name="connsiteX3" fmla="*/ 397345 w 2289176"/>
                <a:gd name="connsiteY3" fmla="*/ 822258 h 1644650"/>
                <a:gd name="connsiteX4" fmla="*/ 336785 w 2289176"/>
                <a:gd name="connsiteY4" fmla="*/ 882651 h 1644650"/>
                <a:gd name="connsiteX5" fmla="*/ 276226 w 2289176"/>
                <a:gd name="connsiteY5" fmla="*/ 822258 h 1644650"/>
                <a:gd name="connsiteX6" fmla="*/ 565310 w 2289176"/>
                <a:gd name="connsiteY6" fmla="*/ 341391 h 1644650"/>
                <a:gd name="connsiteX7" fmla="*/ 587967 w 2289176"/>
                <a:gd name="connsiteY7" fmla="*/ 334412 h 1644650"/>
                <a:gd name="connsiteX8" fmla="*/ 822325 w 2289176"/>
                <a:gd name="connsiteY8" fmla="*/ 150813 h 1644650"/>
                <a:gd name="connsiteX9" fmla="*/ 150812 w 2289176"/>
                <a:gd name="connsiteY9" fmla="*/ 821532 h 1644650"/>
                <a:gd name="connsiteX10" fmla="*/ 822325 w 2289176"/>
                <a:gd name="connsiteY10" fmla="*/ 1492251 h 1644650"/>
                <a:gd name="connsiteX11" fmla="*/ 1493838 w 2289176"/>
                <a:gd name="connsiteY11" fmla="*/ 821532 h 1644650"/>
                <a:gd name="connsiteX12" fmla="*/ 822325 w 2289176"/>
                <a:gd name="connsiteY12" fmla="*/ 150813 h 1644650"/>
                <a:gd name="connsiteX13" fmla="*/ 1876518 w 2289176"/>
                <a:gd name="connsiteY13" fmla="*/ 19050 h 1644650"/>
                <a:gd name="connsiteX14" fmla="*/ 2228759 w 2289176"/>
                <a:gd name="connsiteY14" fmla="*/ 19050 h 1644650"/>
                <a:gd name="connsiteX15" fmla="*/ 2289176 w 2289176"/>
                <a:gd name="connsiteY15" fmla="*/ 79323 h 1644650"/>
                <a:gd name="connsiteX16" fmla="*/ 2289176 w 2289176"/>
                <a:gd name="connsiteY16" fmla="*/ 271515 h 1644650"/>
                <a:gd name="connsiteX17" fmla="*/ 2228759 w 2289176"/>
                <a:gd name="connsiteY17" fmla="*/ 331788 h 1644650"/>
                <a:gd name="connsiteX18" fmla="*/ 1876518 w 2289176"/>
                <a:gd name="connsiteY18" fmla="*/ 331788 h 1644650"/>
                <a:gd name="connsiteX19" fmla="*/ 1816101 w 2289176"/>
                <a:gd name="connsiteY19" fmla="*/ 271515 h 1644650"/>
                <a:gd name="connsiteX20" fmla="*/ 1816101 w 2289176"/>
                <a:gd name="connsiteY20" fmla="*/ 79323 h 1644650"/>
                <a:gd name="connsiteX21" fmla="*/ 1876518 w 2289176"/>
                <a:gd name="connsiteY21" fmla="*/ 19050 h 1644650"/>
                <a:gd name="connsiteX22" fmla="*/ 823119 w 2289176"/>
                <a:gd name="connsiteY22" fmla="*/ 0 h 1644650"/>
                <a:gd name="connsiteX23" fmla="*/ 1646238 w 2289176"/>
                <a:gd name="connsiteY23" fmla="*/ 822325 h 1644650"/>
                <a:gd name="connsiteX24" fmla="*/ 823119 w 2289176"/>
                <a:gd name="connsiteY24" fmla="*/ 1644650 h 1644650"/>
                <a:gd name="connsiteX25" fmla="*/ 0 w 2289176"/>
                <a:gd name="connsiteY25" fmla="*/ 822325 h 1644650"/>
                <a:gd name="connsiteX26" fmla="*/ 823119 w 2289176"/>
                <a:gd name="connsiteY26" fmla="*/ 0 h 164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289176" h="1644650">
                  <a:moveTo>
                    <a:pt x="587967" y="334412"/>
                  </a:moveTo>
                  <a:cubicBezTo>
                    <a:pt x="611373" y="332275"/>
                    <a:pt x="635582" y="344240"/>
                    <a:pt x="647579" y="366460"/>
                  </a:cubicBezTo>
                  <a:cubicBezTo>
                    <a:pt x="663576" y="394947"/>
                    <a:pt x="652150" y="432551"/>
                    <a:pt x="622442" y="447364"/>
                  </a:cubicBezTo>
                  <a:cubicBezTo>
                    <a:pt x="484184" y="522571"/>
                    <a:pt x="397345" y="665008"/>
                    <a:pt x="397345" y="822258"/>
                  </a:cubicBezTo>
                  <a:cubicBezTo>
                    <a:pt x="397345" y="855303"/>
                    <a:pt x="371064" y="882651"/>
                    <a:pt x="336785" y="882651"/>
                  </a:cubicBezTo>
                  <a:cubicBezTo>
                    <a:pt x="303649" y="882651"/>
                    <a:pt x="276226" y="855303"/>
                    <a:pt x="276226" y="822258"/>
                  </a:cubicBezTo>
                  <a:cubicBezTo>
                    <a:pt x="276226" y="620567"/>
                    <a:pt x="387061" y="437109"/>
                    <a:pt x="565310" y="341391"/>
                  </a:cubicBezTo>
                  <a:cubicBezTo>
                    <a:pt x="572452" y="337403"/>
                    <a:pt x="580165" y="335124"/>
                    <a:pt x="587967" y="334412"/>
                  </a:cubicBezTo>
                  <a:close/>
                  <a:moveTo>
                    <a:pt x="822325" y="150813"/>
                  </a:moveTo>
                  <a:cubicBezTo>
                    <a:pt x="451459" y="150813"/>
                    <a:pt x="150812" y="451104"/>
                    <a:pt x="150812" y="821532"/>
                  </a:cubicBezTo>
                  <a:cubicBezTo>
                    <a:pt x="150812" y="1191960"/>
                    <a:pt x="451459" y="1492251"/>
                    <a:pt x="822325" y="1492251"/>
                  </a:cubicBezTo>
                  <a:cubicBezTo>
                    <a:pt x="1193191" y="1492251"/>
                    <a:pt x="1493838" y="1191960"/>
                    <a:pt x="1493838" y="821532"/>
                  </a:cubicBezTo>
                  <a:cubicBezTo>
                    <a:pt x="1493838" y="451104"/>
                    <a:pt x="1193191" y="150813"/>
                    <a:pt x="822325" y="150813"/>
                  </a:cubicBezTo>
                  <a:close/>
                  <a:moveTo>
                    <a:pt x="1876518" y="19050"/>
                  </a:moveTo>
                  <a:cubicBezTo>
                    <a:pt x="2228759" y="19050"/>
                    <a:pt x="2228759" y="19050"/>
                    <a:pt x="2228759" y="19050"/>
                  </a:cubicBezTo>
                  <a:cubicBezTo>
                    <a:pt x="2261818" y="19050"/>
                    <a:pt x="2289176" y="46344"/>
                    <a:pt x="2289176" y="79323"/>
                  </a:cubicBezTo>
                  <a:lnTo>
                    <a:pt x="2289176" y="271515"/>
                  </a:lnTo>
                  <a:cubicBezTo>
                    <a:pt x="2289176" y="304495"/>
                    <a:pt x="2261818" y="331788"/>
                    <a:pt x="2228759" y="331788"/>
                  </a:cubicBezTo>
                  <a:cubicBezTo>
                    <a:pt x="1876518" y="331788"/>
                    <a:pt x="1876518" y="331788"/>
                    <a:pt x="1876518" y="331788"/>
                  </a:cubicBezTo>
                  <a:cubicBezTo>
                    <a:pt x="1843460" y="331788"/>
                    <a:pt x="1816101" y="304495"/>
                    <a:pt x="1816101" y="271515"/>
                  </a:cubicBezTo>
                  <a:cubicBezTo>
                    <a:pt x="1816101" y="79323"/>
                    <a:pt x="1816101" y="79323"/>
                    <a:pt x="1816101" y="79323"/>
                  </a:cubicBezTo>
                  <a:cubicBezTo>
                    <a:pt x="1816101" y="46344"/>
                    <a:pt x="1843460" y="19050"/>
                    <a:pt x="1876518" y="19050"/>
                  </a:cubicBezTo>
                  <a:close/>
                  <a:moveTo>
                    <a:pt x="823119" y="0"/>
                  </a:moveTo>
                  <a:cubicBezTo>
                    <a:pt x="1277715" y="0"/>
                    <a:pt x="1646238" y="368167"/>
                    <a:pt x="1646238" y="822325"/>
                  </a:cubicBezTo>
                  <a:cubicBezTo>
                    <a:pt x="1646238" y="1276483"/>
                    <a:pt x="1277715" y="1644650"/>
                    <a:pt x="823119" y="1644650"/>
                  </a:cubicBezTo>
                  <a:cubicBezTo>
                    <a:pt x="368523" y="1644650"/>
                    <a:pt x="0" y="1276483"/>
                    <a:pt x="0" y="822325"/>
                  </a:cubicBezTo>
                  <a:cubicBezTo>
                    <a:pt x="0" y="368167"/>
                    <a:pt x="368523" y="0"/>
                    <a:pt x="823119" y="0"/>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marL="0" marR="0" lvl="0" indent="0" algn="l" defTabSz="914354"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000000"/>
                </a:solidFill>
                <a:effectLst/>
                <a:uLnTx/>
                <a:uFillTx/>
                <a:latin typeface="BIZ UDPゴシック"/>
                <a:ea typeface="BIZ UDPゴシック"/>
                <a:cs typeface="+mn-cs"/>
              </a:endParaRPr>
            </a:p>
          </p:txBody>
        </p:sp>
      </p:grpSp>
      <p:sp>
        <p:nvSpPr>
          <p:cNvPr id="29" name="フリーフォーム 28"/>
          <p:cNvSpPr>
            <a:spLocks noChangeAspect="1"/>
          </p:cNvSpPr>
          <p:nvPr/>
        </p:nvSpPr>
        <p:spPr bwMode="gray">
          <a:xfrm>
            <a:off x="10166674" y="5191053"/>
            <a:ext cx="493459" cy="443043"/>
          </a:xfrm>
          <a:custGeom>
            <a:avLst/>
            <a:gdLst>
              <a:gd name="connsiteX0" fmla="*/ 39011394 w 41224200"/>
              <a:gd name="connsiteY0" fmla="*/ 42338615 h 45646965"/>
              <a:gd name="connsiteX1" fmla="*/ 40469970 w 41224200"/>
              <a:gd name="connsiteY1" fmla="*/ 42338615 h 45646965"/>
              <a:gd name="connsiteX2" fmla="*/ 40833676 w 41224200"/>
              <a:gd name="connsiteY2" fmla="*/ 42702459 h 45646965"/>
              <a:gd name="connsiteX3" fmla="*/ 40833676 w 41224200"/>
              <a:gd name="connsiteY3" fmla="*/ 45279371 h 45646965"/>
              <a:gd name="connsiteX4" fmla="*/ 40469970 w 41224200"/>
              <a:gd name="connsiteY4" fmla="*/ 45646965 h 45646965"/>
              <a:gd name="connsiteX5" fmla="*/ 39011394 w 41224200"/>
              <a:gd name="connsiteY5" fmla="*/ 45646965 h 45646965"/>
              <a:gd name="connsiteX6" fmla="*/ 38647688 w 41224200"/>
              <a:gd name="connsiteY6" fmla="*/ 45279371 h 45646965"/>
              <a:gd name="connsiteX7" fmla="*/ 38647688 w 41224200"/>
              <a:gd name="connsiteY7" fmla="*/ 42702459 h 45646965"/>
              <a:gd name="connsiteX8" fmla="*/ 39011394 w 41224200"/>
              <a:gd name="connsiteY8" fmla="*/ 42338615 h 45646965"/>
              <a:gd name="connsiteX9" fmla="*/ 12809708 w 41224200"/>
              <a:gd name="connsiteY9" fmla="*/ 42338615 h 45646965"/>
              <a:gd name="connsiteX10" fmla="*/ 14268283 w 41224200"/>
              <a:gd name="connsiteY10" fmla="*/ 42338615 h 45646965"/>
              <a:gd name="connsiteX11" fmla="*/ 14631989 w 41224200"/>
              <a:gd name="connsiteY11" fmla="*/ 42702459 h 45646965"/>
              <a:gd name="connsiteX12" fmla="*/ 14631989 w 41224200"/>
              <a:gd name="connsiteY12" fmla="*/ 45279371 h 45646965"/>
              <a:gd name="connsiteX13" fmla="*/ 14268283 w 41224200"/>
              <a:gd name="connsiteY13" fmla="*/ 45646965 h 45646965"/>
              <a:gd name="connsiteX14" fmla="*/ 12809708 w 41224200"/>
              <a:gd name="connsiteY14" fmla="*/ 45646965 h 45646965"/>
              <a:gd name="connsiteX15" fmla="*/ 12446001 w 41224200"/>
              <a:gd name="connsiteY15" fmla="*/ 45279371 h 45646965"/>
              <a:gd name="connsiteX16" fmla="*/ 12446001 w 41224200"/>
              <a:gd name="connsiteY16" fmla="*/ 42702459 h 45646965"/>
              <a:gd name="connsiteX17" fmla="*/ 12809708 w 41224200"/>
              <a:gd name="connsiteY17" fmla="*/ 42338615 h 45646965"/>
              <a:gd name="connsiteX18" fmla="*/ 12172082 w 41224200"/>
              <a:gd name="connsiteY18" fmla="*/ 23153675 h 45646965"/>
              <a:gd name="connsiteX19" fmla="*/ 20353191 w 41224200"/>
              <a:gd name="connsiteY19" fmla="*/ 23153675 h 45646965"/>
              <a:gd name="connsiteX20" fmla="*/ 20401955 w 41224200"/>
              <a:gd name="connsiteY20" fmla="*/ 23232441 h 45646965"/>
              <a:gd name="connsiteX21" fmla="*/ 20754552 w 41224200"/>
              <a:gd name="connsiteY21" fmla="*/ 23783793 h 45646965"/>
              <a:gd name="connsiteX22" fmla="*/ 22157458 w 41224200"/>
              <a:gd name="connsiteY22" fmla="*/ 24515179 h 45646965"/>
              <a:gd name="connsiteX23" fmla="*/ 32139084 w 41224200"/>
              <a:gd name="connsiteY23" fmla="*/ 24515179 h 45646965"/>
              <a:gd name="connsiteX24" fmla="*/ 33541988 w 41224200"/>
              <a:gd name="connsiteY24" fmla="*/ 23783793 h 45646965"/>
              <a:gd name="connsiteX25" fmla="*/ 33943352 w 41224200"/>
              <a:gd name="connsiteY25" fmla="*/ 23153675 h 45646965"/>
              <a:gd name="connsiteX26" fmla="*/ 41224200 w 41224200"/>
              <a:gd name="connsiteY26" fmla="*/ 23153675 h 45646965"/>
              <a:gd name="connsiteX27" fmla="*/ 41224200 w 41224200"/>
              <a:gd name="connsiteY27" fmla="*/ 40556913 h 45646965"/>
              <a:gd name="connsiteX28" fmla="*/ 40413968 w 41224200"/>
              <a:gd name="connsiteY28" fmla="*/ 41367065 h 45646965"/>
              <a:gd name="connsiteX29" fmla="*/ 12967312 w 41224200"/>
              <a:gd name="connsiteY29" fmla="*/ 41367065 h 45646965"/>
              <a:gd name="connsiteX30" fmla="*/ 12157078 w 41224200"/>
              <a:gd name="connsiteY30" fmla="*/ 40556913 h 45646965"/>
              <a:gd name="connsiteX31" fmla="*/ 12172082 w 41224200"/>
              <a:gd name="connsiteY31" fmla="*/ 23153675 h 45646965"/>
              <a:gd name="connsiteX32" fmla="*/ 0 w 41224200"/>
              <a:gd name="connsiteY32" fmla="*/ 18653115 h 45646965"/>
              <a:gd name="connsiteX33" fmla="*/ 10833102 w 41224200"/>
              <a:gd name="connsiteY33" fmla="*/ 23153675 h 45646965"/>
              <a:gd name="connsiteX34" fmla="*/ 10833102 w 41224200"/>
              <a:gd name="connsiteY34" fmla="*/ 24980887 h 45646965"/>
              <a:gd name="connsiteX35" fmla="*/ 0 w 41224200"/>
              <a:gd name="connsiteY35" fmla="*/ 20483503 h 45646965"/>
              <a:gd name="connsiteX36" fmla="*/ 12171367 w 41224200"/>
              <a:gd name="connsiteY36" fmla="*/ 16825903 h 45646965"/>
              <a:gd name="connsiteX37" fmla="*/ 20352677 w 41224200"/>
              <a:gd name="connsiteY37" fmla="*/ 16825903 h 45646965"/>
              <a:gd name="connsiteX38" fmla="*/ 20401441 w 41224200"/>
              <a:gd name="connsiteY38" fmla="*/ 16900925 h 45646965"/>
              <a:gd name="connsiteX39" fmla="*/ 20754049 w 41224200"/>
              <a:gd name="connsiteY39" fmla="*/ 17422325 h 45646965"/>
              <a:gd name="connsiteX40" fmla="*/ 22156988 w 41224200"/>
              <a:gd name="connsiteY40" fmla="*/ 18187545 h 45646965"/>
              <a:gd name="connsiteX41" fmla="*/ 32138860 w 41224200"/>
              <a:gd name="connsiteY41" fmla="*/ 18187545 h 45646965"/>
              <a:gd name="connsiteX42" fmla="*/ 33541796 w 41224200"/>
              <a:gd name="connsiteY42" fmla="*/ 17422325 h 45646965"/>
              <a:gd name="connsiteX43" fmla="*/ 33594316 w 41224200"/>
              <a:gd name="connsiteY43" fmla="*/ 17347303 h 45646965"/>
              <a:gd name="connsiteX44" fmla="*/ 33943172 w 41224200"/>
              <a:gd name="connsiteY44" fmla="*/ 16825903 h 45646965"/>
              <a:gd name="connsiteX45" fmla="*/ 41224200 w 41224200"/>
              <a:gd name="connsiteY45" fmla="*/ 16825903 h 45646965"/>
              <a:gd name="connsiteX46" fmla="*/ 41224200 w 41224200"/>
              <a:gd name="connsiteY46" fmla="*/ 21818589 h 45646965"/>
              <a:gd name="connsiteX47" fmla="*/ 12171367 w 41224200"/>
              <a:gd name="connsiteY47" fmla="*/ 21818589 h 45646965"/>
              <a:gd name="connsiteX48" fmla="*/ 12171367 w 41224200"/>
              <a:gd name="connsiteY48" fmla="*/ 16825903 h 45646965"/>
              <a:gd name="connsiteX49" fmla="*/ 0 w 41224200"/>
              <a:gd name="connsiteY49" fmla="*/ 12325339 h 45646965"/>
              <a:gd name="connsiteX50" fmla="*/ 10833102 w 41224200"/>
              <a:gd name="connsiteY50" fmla="*/ 16825901 h 45646965"/>
              <a:gd name="connsiteX51" fmla="*/ 10833102 w 41224200"/>
              <a:gd name="connsiteY51" fmla="*/ 18653115 h 45646965"/>
              <a:gd name="connsiteX52" fmla="*/ 0 w 41224200"/>
              <a:gd name="connsiteY52" fmla="*/ 14150965 h 45646965"/>
              <a:gd name="connsiteX53" fmla="*/ 12171367 w 41224200"/>
              <a:gd name="connsiteY53" fmla="*/ 10494951 h 45646965"/>
              <a:gd name="connsiteX54" fmla="*/ 41224200 w 41224200"/>
              <a:gd name="connsiteY54" fmla="*/ 10494951 h 45646965"/>
              <a:gd name="connsiteX55" fmla="*/ 41224200 w 41224200"/>
              <a:gd name="connsiteY55" fmla="*/ 15486055 h 45646965"/>
              <a:gd name="connsiteX56" fmla="*/ 12171367 w 41224200"/>
              <a:gd name="connsiteY56" fmla="*/ 15486055 h 45646965"/>
              <a:gd name="connsiteX57" fmla="*/ 0 w 41224200"/>
              <a:gd name="connsiteY57" fmla="*/ 5997567 h 45646965"/>
              <a:gd name="connsiteX58" fmla="*/ 10833100 w 41224200"/>
              <a:gd name="connsiteY58" fmla="*/ 10494951 h 45646965"/>
              <a:gd name="connsiteX59" fmla="*/ 10833100 w 41224200"/>
              <a:gd name="connsiteY59" fmla="*/ 12325339 h 45646965"/>
              <a:gd name="connsiteX60" fmla="*/ 0 w 41224200"/>
              <a:gd name="connsiteY60" fmla="*/ 7753339 h 45646965"/>
              <a:gd name="connsiteX61" fmla="*/ 26004752 w 41224200"/>
              <a:gd name="connsiteY61" fmla="*/ 263 h 45646965"/>
              <a:gd name="connsiteX62" fmla="*/ 26354552 w 41224200"/>
              <a:gd name="connsiteY62" fmla="*/ 56519 h 45646965"/>
              <a:gd name="connsiteX63" fmla="*/ 26898470 w 41224200"/>
              <a:gd name="connsiteY63" fmla="*/ 514039 h 45646965"/>
              <a:gd name="connsiteX64" fmla="*/ 26935982 w 41224200"/>
              <a:gd name="connsiteY64" fmla="*/ 585295 h 45646965"/>
              <a:gd name="connsiteX65" fmla="*/ 27198564 w 41224200"/>
              <a:gd name="connsiteY65" fmla="*/ 1080327 h 45646965"/>
              <a:gd name="connsiteX66" fmla="*/ 26763428 w 41224200"/>
              <a:gd name="connsiteY66" fmla="*/ 2280391 h 45646965"/>
              <a:gd name="connsiteX67" fmla="*/ 16042579 w 41224200"/>
              <a:gd name="connsiteY67" fmla="*/ 7354431 h 45646965"/>
              <a:gd name="connsiteX68" fmla="*/ 40323920 w 41224200"/>
              <a:gd name="connsiteY68" fmla="*/ 7354431 h 45646965"/>
              <a:gd name="connsiteX69" fmla="*/ 41224200 w 41224200"/>
              <a:gd name="connsiteY69" fmla="*/ 8258227 h 45646965"/>
              <a:gd name="connsiteX70" fmla="*/ 41224200 w 41224200"/>
              <a:gd name="connsiteY70" fmla="*/ 9158279 h 45646965"/>
              <a:gd name="connsiteX71" fmla="*/ 12171367 w 41224200"/>
              <a:gd name="connsiteY71" fmla="*/ 9158279 h 45646965"/>
              <a:gd name="connsiteX72" fmla="*/ 12171367 w 41224200"/>
              <a:gd name="connsiteY72" fmla="*/ 7354431 h 45646965"/>
              <a:gd name="connsiteX73" fmla="*/ 12970367 w 41224200"/>
              <a:gd name="connsiteY73" fmla="*/ 6053103 h 45646965"/>
              <a:gd name="connsiteX74" fmla="*/ 25660584 w 41224200"/>
              <a:gd name="connsiteY74" fmla="*/ 79015 h 45646965"/>
              <a:gd name="connsiteX75" fmla="*/ 26004752 w 41224200"/>
              <a:gd name="connsiteY75" fmla="*/ 263 h 45646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41224200" h="45646965">
                <a:moveTo>
                  <a:pt x="39011394" y="42338615"/>
                </a:moveTo>
                <a:cubicBezTo>
                  <a:pt x="40469970" y="42338615"/>
                  <a:pt x="40469970" y="42338615"/>
                  <a:pt x="40469970" y="42338615"/>
                </a:cubicBezTo>
                <a:cubicBezTo>
                  <a:pt x="40672446" y="42338615"/>
                  <a:pt x="40833676" y="42503657"/>
                  <a:pt x="40833676" y="42702459"/>
                </a:cubicBezTo>
                <a:cubicBezTo>
                  <a:pt x="40833676" y="45279371"/>
                  <a:pt x="40833676" y="45279371"/>
                  <a:pt x="40833676" y="45279371"/>
                </a:cubicBezTo>
                <a:cubicBezTo>
                  <a:pt x="40833676" y="45481923"/>
                  <a:pt x="40672446" y="45646965"/>
                  <a:pt x="40469970" y="45646965"/>
                </a:cubicBezTo>
                <a:cubicBezTo>
                  <a:pt x="39011394" y="45646965"/>
                  <a:pt x="39011394" y="45646965"/>
                  <a:pt x="39011394" y="45646965"/>
                </a:cubicBezTo>
                <a:cubicBezTo>
                  <a:pt x="38812668" y="45646965"/>
                  <a:pt x="38647688" y="45481923"/>
                  <a:pt x="38647688" y="45279371"/>
                </a:cubicBezTo>
                <a:lnTo>
                  <a:pt x="38647688" y="42702459"/>
                </a:lnTo>
                <a:cubicBezTo>
                  <a:pt x="38647688" y="42503657"/>
                  <a:pt x="38812668" y="42338615"/>
                  <a:pt x="39011394" y="42338615"/>
                </a:cubicBezTo>
                <a:close/>
                <a:moveTo>
                  <a:pt x="12809708" y="42338615"/>
                </a:moveTo>
                <a:cubicBezTo>
                  <a:pt x="14268283" y="42338615"/>
                  <a:pt x="14268283" y="42338615"/>
                  <a:pt x="14268283" y="42338615"/>
                </a:cubicBezTo>
                <a:cubicBezTo>
                  <a:pt x="14467009" y="42338615"/>
                  <a:pt x="14631989" y="42503657"/>
                  <a:pt x="14631989" y="42702459"/>
                </a:cubicBezTo>
                <a:cubicBezTo>
                  <a:pt x="14631989" y="45279371"/>
                  <a:pt x="14631989" y="45279371"/>
                  <a:pt x="14631989" y="45279371"/>
                </a:cubicBezTo>
                <a:cubicBezTo>
                  <a:pt x="14631989" y="45481923"/>
                  <a:pt x="14467009" y="45646965"/>
                  <a:pt x="14268283" y="45646965"/>
                </a:cubicBezTo>
                <a:cubicBezTo>
                  <a:pt x="12809708" y="45646965"/>
                  <a:pt x="12809708" y="45646965"/>
                  <a:pt x="12809708" y="45646965"/>
                </a:cubicBezTo>
                <a:cubicBezTo>
                  <a:pt x="12607232" y="45646965"/>
                  <a:pt x="12446001" y="45481923"/>
                  <a:pt x="12446001" y="45279371"/>
                </a:cubicBezTo>
                <a:lnTo>
                  <a:pt x="12446001" y="42702459"/>
                </a:lnTo>
                <a:cubicBezTo>
                  <a:pt x="12446001" y="42503657"/>
                  <a:pt x="12607232" y="42338615"/>
                  <a:pt x="12809708" y="42338615"/>
                </a:cubicBezTo>
                <a:close/>
                <a:moveTo>
                  <a:pt x="12172082" y="23153675"/>
                </a:moveTo>
                <a:cubicBezTo>
                  <a:pt x="12404649" y="23153675"/>
                  <a:pt x="15878151" y="23153675"/>
                  <a:pt x="20353191" y="23153675"/>
                </a:cubicBezTo>
                <a:cubicBezTo>
                  <a:pt x="20353191" y="23153675"/>
                  <a:pt x="20353191" y="23153675"/>
                  <a:pt x="20401955" y="23232441"/>
                </a:cubicBezTo>
                <a:cubicBezTo>
                  <a:pt x="20401955" y="23232441"/>
                  <a:pt x="20401955" y="23232441"/>
                  <a:pt x="20754552" y="23783793"/>
                </a:cubicBezTo>
                <a:cubicBezTo>
                  <a:pt x="21020880" y="24185119"/>
                  <a:pt x="21654812" y="24515179"/>
                  <a:pt x="22157458" y="24515179"/>
                </a:cubicBezTo>
                <a:cubicBezTo>
                  <a:pt x="22157458" y="24515179"/>
                  <a:pt x="22157458" y="24515179"/>
                  <a:pt x="32139084" y="24515179"/>
                </a:cubicBezTo>
                <a:cubicBezTo>
                  <a:pt x="32641728" y="24515179"/>
                  <a:pt x="33275660" y="24185119"/>
                  <a:pt x="33541988" y="23783793"/>
                </a:cubicBezTo>
                <a:cubicBezTo>
                  <a:pt x="33541988" y="23783793"/>
                  <a:pt x="33541988" y="23783793"/>
                  <a:pt x="33943352" y="23153675"/>
                </a:cubicBezTo>
                <a:cubicBezTo>
                  <a:pt x="38017028" y="23153675"/>
                  <a:pt x="41089164" y="23153675"/>
                  <a:pt x="41224200" y="23153675"/>
                </a:cubicBezTo>
                <a:cubicBezTo>
                  <a:pt x="41224200" y="23153675"/>
                  <a:pt x="41224200" y="23153675"/>
                  <a:pt x="41224200" y="40556913"/>
                </a:cubicBezTo>
                <a:cubicBezTo>
                  <a:pt x="41224200" y="41003249"/>
                  <a:pt x="40860348" y="41367065"/>
                  <a:pt x="40413968" y="41367065"/>
                </a:cubicBezTo>
                <a:cubicBezTo>
                  <a:pt x="40413968" y="41367065"/>
                  <a:pt x="40413968" y="41367065"/>
                  <a:pt x="12967312" y="41367065"/>
                </a:cubicBezTo>
                <a:cubicBezTo>
                  <a:pt x="12520934" y="41367065"/>
                  <a:pt x="12157078" y="41003249"/>
                  <a:pt x="12157078" y="40556913"/>
                </a:cubicBezTo>
                <a:cubicBezTo>
                  <a:pt x="12157078" y="40556913"/>
                  <a:pt x="12172082" y="23547499"/>
                  <a:pt x="12172082" y="23153675"/>
                </a:cubicBezTo>
                <a:close/>
                <a:moveTo>
                  <a:pt x="0" y="18653115"/>
                </a:moveTo>
                <a:lnTo>
                  <a:pt x="10833102" y="23153675"/>
                </a:lnTo>
                <a:lnTo>
                  <a:pt x="10833102" y="24980887"/>
                </a:lnTo>
                <a:lnTo>
                  <a:pt x="0" y="20483503"/>
                </a:lnTo>
                <a:close/>
                <a:moveTo>
                  <a:pt x="12171367" y="16825903"/>
                </a:moveTo>
                <a:cubicBezTo>
                  <a:pt x="12171367" y="16825903"/>
                  <a:pt x="12235136" y="16825903"/>
                  <a:pt x="20352677" y="16825903"/>
                </a:cubicBezTo>
                <a:cubicBezTo>
                  <a:pt x="20352677" y="16825903"/>
                  <a:pt x="20352677" y="16825903"/>
                  <a:pt x="20401441" y="16900925"/>
                </a:cubicBezTo>
                <a:cubicBezTo>
                  <a:pt x="20754049" y="17422325"/>
                  <a:pt x="20754049" y="17422325"/>
                  <a:pt x="20754049" y="17422325"/>
                </a:cubicBezTo>
                <a:cubicBezTo>
                  <a:pt x="21020380" y="17857451"/>
                  <a:pt x="21654330" y="18187545"/>
                  <a:pt x="22156988" y="18187545"/>
                </a:cubicBezTo>
                <a:cubicBezTo>
                  <a:pt x="22156988" y="18187545"/>
                  <a:pt x="22213256" y="18187545"/>
                  <a:pt x="32138860" y="18187545"/>
                </a:cubicBezTo>
                <a:cubicBezTo>
                  <a:pt x="32641516" y="18187545"/>
                  <a:pt x="33275464" y="17857451"/>
                  <a:pt x="33541796" y="17422325"/>
                </a:cubicBezTo>
                <a:cubicBezTo>
                  <a:pt x="33541796" y="17422325"/>
                  <a:pt x="33545548" y="17422325"/>
                  <a:pt x="33594316" y="17347303"/>
                </a:cubicBezTo>
                <a:cubicBezTo>
                  <a:pt x="33943172" y="16825903"/>
                  <a:pt x="33943172" y="16825903"/>
                  <a:pt x="33943172" y="16825903"/>
                </a:cubicBezTo>
                <a:cubicBezTo>
                  <a:pt x="41224200" y="16825903"/>
                  <a:pt x="41224200" y="16825903"/>
                  <a:pt x="41224200" y="16825903"/>
                </a:cubicBezTo>
                <a:cubicBezTo>
                  <a:pt x="41224200" y="16825903"/>
                  <a:pt x="41224200" y="16863415"/>
                  <a:pt x="41224200" y="21818589"/>
                </a:cubicBezTo>
                <a:cubicBezTo>
                  <a:pt x="41224200" y="21818589"/>
                  <a:pt x="41107916" y="21818589"/>
                  <a:pt x="12171367" y="21818589"/>
                </a:cubicBezTo>
                <a:cubicBezTo>
                  <a:pt x="12171367" y="21818589"/>
                  <a:pt x="12171367" y="21777327"/>
                  <a:pt x="12171367" y="16825903"/>
                </a:cubicBezTo>
                <a:close/>
                <a:moveTo>
                  <a:pt x="0" y="12325339"/>
                </a:moveTo>
                <a:lnTo>
                  <a:pt x="10833102" y="16825901"/>
                </a:lnTo>
                <a:lnTo>
                  <a:pt x="10833102" y="18653115"/>
                </a:lnTo>
                <a:lnTo>
                  <a:pt x="0" y="14150965"/>
                </a:lnTo>
                <a:close/>
                <a:moveTo>
                  <a:pt x="12171367" y="10494951"/>
                </a:moveTo>
                <a:lnTo>
                  <a:pt x="41224200" y="10494951"/>
                </a:lnTo>
                <a:lnTo>
                  <a:pt x="41224200" y="15486055"/>
                </a:lnTo>
                <a:lnTo>
                  <a:pt x="12171367" y="15486055"/>
                </a:lnTo>
                <a:close/>
                <a:moveTo>
                  <a:pt x="0" y="5997567"/>
                </a:moveTo>
                <a:lnTo>
                  <a:pt x="10833100" y="10494951"/>
                </a:lnTo>
                <a:lnTo>
                  <a:pt x="10833100" y="12325339"/>
                </a:lnTo>
                <a:lnTo>
                  <a:pt x="0" y="7753339"/>
                </a:lnTo>
                <a:close/>
                <a:moveTo>
                  <a:pt x="26004752" y="263"/>
                </a:moveTo>
                <a:cubicBezTo>
                  <a:pt x="26122916" y="-2545"/>
                  <a:pt x="26242016" y="17143"/>
                  <a:pt x="26354552" y="56519"/>
                </a:cubicBezTo>
                <a:cubicBezTo>
                  <a:pt x="26579620" y="135271"/>
                  <a:pt x="26782184" y="296527"/>
                  <a:pt x="26898470" y="514039"/>
                </a:cubicBezTo>
                <a:cubicBezTo>
                  <a:pt x="26898470" y="514039"/>
                  <a:pt x="26898470" y="517791"/>
                  <a:pt x="26935982" y="585295"/>
                </a:cubicBezTo>
                <a:cubicBezTo>
                  <a:pt x="27198564" y="1080327"/>
                  <a:pt x="27198564" y="1080327"/>
                  <a:pt x="27198564" y="1080327"/>
                </a:cubicBezTo>
                <a:cubicBezTo>
                  <a:pt x="27397376" y="1549103"/>
                  <a:pt x="27232324" y="2081631"/>
                  <a:pt x="26763428" y="2280391"/>
                </a:cubicBezTo>
                <a:cubicBezTo>
                  <a:pt x="26763428" y="2280391"/>
                  <a:pt x="26680902" y="2321647"/>
                  <a:pt x="16042579" y="7354431"/>
                </a:cubicBezTo>
                <a:cubicBezTo>
                  <a:pt x="16042579" y="7354431"/>
                  <a:pt x="16173869" y="7354431"/>
                  <a:pt x="40323920" y="7354431"/>
                </a:cubicBezTo>
                <a:cubicBezTo>
                  <a:pt x="40822824" y="7354431"/>
                  <a:pt x="41224200" y="7755699"/>
                  <a:pt x="41224200" y="8258227"/>
                </a:cubicBezTo>
                <a:cubicBezTo>
                  <a:pt x="41224200" y="9158279"/>
                  <a:pt x="41224200" y="9158279"/>
                  <a:pt x="41224200" y="9158279"/>
                </a:cubicBezTo>
                <a:cubicBezTo>
                  <a:pt x="40725296" y="9158279"/>
                  <a:pt x="12602751" y="9158279"/>
                  <a:pt x="12171367" y="9158279"/>
                </a:cubicBezTo>
                <a:cubicBezTo>
                  <a:pt x="12171367" y="9158279"/>
                  <a:pt x="12171367" y="9128275"/>
                  <a:pt x="12171367" y="7354431"/>
                </a:cubicBezTo>
                <a:cubicBezTo>
                  <a:pt x="12171367" y="6855651"/>
                  <a:pt x="12535231" y="6255619"/>
                  <a:pt x="12970367" y="6053103"/>
                </a:cubicBezTo>
                <a:cubicBezTo>
                  <a:pt x="12970367" y="6053103"/>
                  <a:pt x="13067897" y="6008103"/>
                  <a:pt x="25660584" y="79015"/>
                </a:cubicBezTo>
                <a:cubicBezTo>
                  <a:pt x="25769368" y="28391"/>
                  <a:pt x="25886592" y="3079"/>
                  <a:pt x="26004752" y="263"/>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pPr marL="0" marR="0" lvl="0" indent="0" algn="l" defTabSz="914354"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BIZ UDPゴシック"/>
              <a:ea typeface="BIZ UDPゴシック"/>
              <a:cs typeface="+mn-cs"/>
            </a:endParaRPr>
          </a:p>
        </p:txBody>
      </p:sp>
      <p:grpSp>
        <p:nvGrpSpPr>
          <p:cNvPr id="30" name="グループ化 29"/>
          <p:cNvGrpSpPr>
            <a:grpSpLocks noChangeAspect="1"/>
          </p:cNvGrpSpPr>
          <p:nvPr/>
        </p:nvGrpSpPr>
        <p:grpSpPr bwMode="gray">
          <a:xfrm>
            <a:off x="10199050" y="5772145"/>
            <a:ext cx="571989" cy="303626"/>
            <a:chOff x="2402625" y="1359555"/>
            <a:chExt cx="969962" cy="635000"/>
          </a:xfrm>
        </p:grpSpPr>
        <p:sp>
          <p:nvSpPr>
            <p:cNvPr id="31" name="フリーフォーム 30"/>
            <p:cNvSpPr>
              <a:spLocks noChangeAspect="1"/>
            </p:cNvSpPr>
            <p:nvPr/>
          </p:nvSpPr>
          <p:spPr bwMode="gray">
            <a:xfrm>
              <a:off x="2402625" y="1359555"/>
              <a:ext cx="969962" cy="635000"/>
            </a:xfrm>
            <a:custGeom>
              <a:avLst/>
              <a:gdLst>
                <a:gd name="connsiteX0" fmla="*/ 774700 w 969962"/>
                <a:gd name="connsiteY0" fmla="*/ 204788 h 635000"/>
                <a:gd name="connsiteX1" fmla="*/ 872331 w 969962"/>
                <a:gd name="connsiteY1" fmla="*/ 303661 h 635000"/>
                <a:gd name="connsiteX2" fmla="*/ 872331 w 969962"/>
                <a:gd name="connsiteY2" fmla="*/ 528579 h 635000"/>
                <a:gd name="connsiteX3" fmla="*/ 936918 w 969962"/>
                <a:gd name="connsiteY3" fmla="*/ 528579 h 635000"/>
                <a:gd name="connsiteX4" fmla="*/ 969962 w 969962"/>
                <a:gd name="connsiteY4" fmla="*/ 561789 h 635000"/>
                <a:gd name="connsiteX5" fmla="*/ 969962 w 969962"/>
                <a:gd name="connsiteY5" fmla="*/ 601791 h 635000"/>
                <a:gd name="connsiteX6" fmla="*/ 936918 w 969962"/>
                <a:gd name="connsiteY6" fmla="*/ 635000 h 635000"/>
                <a:gd name="connsiteX7" fmla="*/ 611730 w 969962"/>
                <a:gd name="connsiteY7" fmla="*/ 635000 h 635000"/>
                <a:gd name="connsiteX8" fmla="*/ 579437 w 969962"/>
                <a:gd name="connsiteY8" fmla="*/ 601791 h 635000"/>
                <a:gd name="connsiteX9" fmla="*/ 579437 w 969962"/>
                <a:gd name="connsiteY9" fmla="*/ 561789 h 635000"/>
                <a:gd name="connsiteX10" fmla="*/ 611730 w 969962"/>
                <a:gd name="connsiteY10" fmla="*/ 528579 h 635000"/>
                <a:gd name="connsiteX11" fmla="*/ 676317 w 969962"/>
                <a:gd name="connsiteY11" fmla="*/ 528579 h 635000"/>
                <a:gd name="connsiteX12" fmla="*/ 676317 w 969962"/>
                <a:gd name="connsiteY12" fmla="*/ 303661 h 635000"/>
                <a:gd name="connsiteX13" fmla="*/ 774700 w 969962"/>
                <a:gd name="connsiteY13" fmla="*/ 204788 h 635000"/>
                <a:gd name="connsiteX14" fmla="*/ 0 w 969962"/>
                <a:gd name="connsiteY14" fmla="*/ 150813 h 635000"/>
                <a:gd name="connsiteX15" fmla="*/ 228600 w 969962"/>
                <a:gd name="connsiteY15" fmla="*/ 150813 h 635000"/>
                <a:gd name="connsiteX16" fmla="*/ 228600 w 969962"/>
                <a:gd name="connsiteY16" fmla="*/ 200025 h 635000"/>
                <a:gd name="connsiteX17" fmla="*/ 168275 w 969962"/>
                <a:gd name="connsiteY17" fmla="*/ 231775 h 635000"/>
                <a:gd name="connsiteX18" fmla="*/ 0 w 969962"/>
                <a:gd name="connsiteY18" fmla="*/ 184150 h 635000"/>
                <a:gd name="connsiteX19" fmla="*/ 588398 w 969962"/>
                <a:gd name="connsiteY19" fmla="*/ 19050 h 635000"/>
                <a:gd name="connsiteX20" fmla="*/ 657485 w 969962"/>
                <a:gd name="connsiteY20" fmla="*/ 47673 h 635000"/>
                <a:gd name="connsiteX21" fmla="*/ 787399 w 969962"/>
                <a:gd name="connsiteY21" fmla="*/ 177986 h 635000"/>
                <a:gd name="connsiteX22" fmla="*/ 774633 w 969962"/>
                <a:gd name="connsiteY22" fmla="*/ 176480 h 635000"/>
                <a:gd name="connsiteX23" fmla="*/ 646972 w 969962"/>
                <a:gd name="connsiteY23" fmla="*/ 304533 h 635000"/>
                <a:gd name="connsiteX24" fmla="*/ 646972 w 969962"/>
                <a:gd name="connsiteY24" fmla="*/ 314325 h 635000"/>
                <a:gd name="connsiteX25" fmla="*/ 519310 w 969962"/>
                <a:gd name="connsiteY25" fmla="*/ 186272 h 635000"/>
                <a:gd name="connsiteX26" fmla="*/ 519310 w 969962"/>
                <a:gd name="connsiteY26" fmla="*/ 47673 h 635000"/>
                <a:gd name="connsiteX27" fmla="*/ 588398 w 969962"/>
                <a:gd name="connsiteY27" fmla="*/ 19050 h 635000"/>
                <a:gd name="connsiteX28" fmla="*/ 293470 w 969962"/>
                <a:gd name="connsiteY28" fmla="*/ 17463 h 635000"/>
                <a:gd name="connsiteX29" fmla="*/ 508000 w 969962"/>
                <a:gd name="connsiteY29" fmla="*/ 17463 h 635000"/>
                <a:gd name="connsiteX30" fmla="*/ 497462 w 969962"/>
                <a:gd name="connsiteY30" fmla="*/ 25791 h 635000"/>
                <a:gd name="connsiteX31" fmla="*/ 460578 w 969962"/>
                <a:gd name="connsiteY31" fmla="*/ 116645 h 635000"/>
                <a:gd name="connsiteX32" fmla="*/ 497462 w 969962"/>
                <a:gd name="connsiteY32" fmla="*/ 207499 h 635000"/>
                <a:gd name="connsiteX33" fmla="*/ 504989 w 969962"/>
                <a:gd name="connsiteY33" fmla="*/ 214313 h 635000"/>
                <a:gd name="connsiteX34" fmla="*/ 293470 w 969962"/>
                <a:gd name="connsiteY34" fmla="*/ 214313 h 635000"/>
                <a:gd name="connsiteX35" fmla="*/ 260350 w 969962"/>
                <a:gd name="connsiteY35" fmla="*/ 181757 h 635000"/>
                <a:gd name="connsiteX36" fmla="*/ 260350 w 969962"/>
                <a:gd name="connsiteY36" fmla="*/ 50019 h 635000"/>
                <a:gd name="connsiteX37" fmla="*/ 293470 w 969962"/>
                <a:gd name="connsiteY37" fmla="*/ 17463 h 635000"/>
                <a:gd name="connsiteX38" fmla="*/ 168275 w 969962"/>
                <a:gd name="connsiteY38" fmla="*/ 0 h 635000"/>
                <a:gd name="connsiteX39" fmla="*/ 228600 w 969962"/>
                <a:gd name="connsiteY39" fmla="*/ 31750 h 635000"/>
                <a:gd name="connsiteX40" fmla="*/ 228600 w 969962"/>
                <a:gd name="connsiteY40" fmla="*/ 80962 h 635000"/>
                <a:gd name="connsiteX41" fmla="*/ 0 w 969962"/>
                <a:gd name="connsiteY41" fmla="*/ 80962 h 635000"/>
                <a:gd name="connsiteX42" fmla="*/ 0 w 969962"/>
                <a:gd name="connsiteY42" fmla="*/ 47625 h 63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69962" h="635000">
                  <a:moveTo>
                    <a:pt x="774700" y="204788"/>
                  </a:moveTo>
                  <a:cubicBezTo>
                    <a:pt x="828021" y="204788"/>
                    <a:pt x="872331" y="249319"/>
                    <a:pt x="872331" y="303661"/>
                  </a:cubicBezTo>
                  <a:cubicBezTo>
                    <a:pt x="872331" y="303661"/>
                    <a:pt x="872331" y="303661"/>
                    <a:pt x="872331" y="528579"/>
                  </a:cubicBezTo>
                  <a:cubicBezTo>
                    <a:pt x="872331" y="528579"/>
                    <a:pt x="872331" y="528579"/>
                    <a:pt x="936918" y="528579"/>
                  </a:cubicBezTo>
                  <a:cubicBezTo>
                    <a:pt x="954942" y="528579"/>
                    <a:pt x="969962" y="543674"/>
                    <a:pt x="969962" y="561789"/>
                  </a:cubicBezTo>
                  <a:cubicBezTo>
                    <a:pt x="969962" y="561789"/>
                    <a:pt x="969962" y="561789"/>
                    <a:pt x="969962" y="601791"/>
                  </a:cubicBezTo>
                  <a:cubicBezTo>
                    <a:pt x="969962" y="619905"/>
                    <a:pt x="954942" y="635000"/>
                    <a:pt x="936918" y="635000"/>
                  </a:cubicBezTo>
                  <a:cubicBezTo>
                    <a:pt x="936918" y="635000"/>
                    <a:pt x="936918" y="635000"/>
                    <a:pt x="611730" y="635000"/>
                  </a:cubicBezTo>
                  <a:cubicBezTo>
                    <a:pt x="593706" y="635000"/>
                    <a:pt x="579437" y="619905"/>
                    <a:pt x="579437" y="601791"/>
                  </a:cubicBezTo>
                  <a:cubicBezTo>
                    <a:pt x="579437" y="601791"/>
                    <a:pt x="579437" y="601791"/>
                    <a:pt x="579437" y="561789"/>
                  </a:cubicBezTo>
                  <a:cubicBezTo>
                    <a:pt x="579437" y="543674"/>
                    <a:pt x="593706" y="528579"/>
                    <a:pt x="611730" y="528579"/>
                  </a:cubicBezTo>
                  <a:cubicBezTo>
                    <a:pt x="611730" y="528579"/>
                    <a:pt x="611730" y="528579"/>
                    <a:pt x="676317" y="528579"/>
                  </a:cubicBezTo>
                  <a:cubicBezTo>
                    <a:pt x="676317" y="528579"/>
                    <a:pt x="676317" y="528579"/>
                    <a:pt x="676317" y="303661"/>
                  </a:cubicBezTo>
                  <a:cubicBezTo>
                    <a:pt x="676317" y="249319"/>
                    <a:pt x="720627" y="204788"/>
                    <a:pt x="774700" y="204788"/>
                  </a:cubicBezTo>
                  <a:close/>
                  <a:moveTo>
                    <a:pt x="0" y="150813"/>
                  </a:moveTo>
                  <a:lnTo>
                    <a:pt x="228600" y="150813"/>
                  </a:lnTo>
                  <a:lnTo>
                    <a:pt x="228600" y="200025"/>
                  </a:lnTo>
                  <a:lnTo>
                    <a:pt x="168275" y="231775"/>
                  </a:lnTo>
                  <a:lnTo>
                    <a:pt x="0" y="184150"/>
                  </a:lnTo>
                  <a:close/>
                  <a:moveTo>
                    <a:pt x="588398" y="19050"/>
                  </a:moveTo>
                  <a:cubicBezTo>
                    <a:pt x="613179" y="19050"/>
                    <a:pt x="638711" y="28842"/>
                    <a:pt x="657485" y="47673"/>
                  </a:cubicBezTo>
                  <a:cubicBezTo>
                    <a:pt x="657485" y="47673"/>
                    <a:pt x="657485" y="47673"/>
                    <a:pt x="787399" y="177986"/>
                  </a:cubicBezTo>
                  <a:cubicBezTo>
                    <a:pt x="782893" y="177986"/>
                    <a:pt x="779139" y="176480"/>
                    <a:pt x="774633" y="176480"/>
                  </a:cubicBezTo>
                  <a:cubicBezTo>
                    <a:pt x="704044" y="176480"/>
                    <a:pt x="646972" y="233727"/>
                    <a:pt x="646972" y="304533"/>
                  </a:cubicBezTo>
                  <a:lnTo>
                    <a:pt x="646972" y="314325"/>
                  </a:lnTo>
                  <a:cubicBezTo>
                    <a:pt x="646972" y="314325"/>
                    <a:pt x="646972" y="314325"/>
                    <a:pt x="519310" y="186272"/>
                  </a:cubicBezTo>
                  <a:cubicBezTo>
                    <a:pt x="481012" y="147856"/>
                    <a:pt x="481012" y="86089"/>
                    <a:pt x="519310" y="47673"/>
                  </a:cubicBezTo>
                  <a:cubicBezTo>
                    <a:pt x="538084" y="28842"/>
                    <a:pt x="563616" y="19050"/>
                    <a:pt x="588398" y="19050"/>
                  </a:cubicBezTo>
                  <a:close/>
                  <a:moveTo>
                    <a:pt x="293470" y="17463"/>
                  </a:moveTo>
                  <a:cubicBezTo>
                    <a:pt x="293470" y="17463"/>
                    <a:pt x="293470" y="17463"/>
                    <a:pt x="508000" y="17463"/>
                  </a:cubicBezTo>
                  <a:cubicBezTo>
                    <a:pt x="504989" y="20491"/>
                    <a:pt x="501225" y="22763"/>
                    <a:pt x="497462" y="25791"/>
                  </a:cubicBezTo>
                  <a:cubicBezTo>
                    <a:pt x="474127" y="50019"/>
                    <a:pt x="460578" y="82575"/>
                    <a:pt x="460578" y="116645"/>
                  </a:cubicBezTo>
                  <a:cubicBezTo>
                    <a:pt x="460578" y="150715"/>
                    <a:pt x="474127" y="183271"/>
                    <a:pt x="497462" y="207499"/>
                  </a:cubicBezTo>
                  <a:cubicBezTo>
                    <a:pt x="497462" y="207499"/>
                    <a:pt x="497462" y="207499"/>
                    <a:pt x="504989" y="214313"/>
                  </a:cubicBezTo>
                  <a:cubicBezTo>
                    <a:pt x="504989" y="214313"/>
                    <a:pt x="504989" y="214313"/>
                    <a:pt x="293470" y="214313"/>
                  </a:cubicBezTo>
                  <a:cubicBezTo>
                    <a:pt x="275405" y="214313"/>
                    <a:pt x="260350" y="199928"/>
                    <a:pt x="260350" y="181757"/>
                  </a:cubicBezTo>
                  <a:cubicBezTo>
                    <a:pt x="260350" y="181757"/>
                    <a:pt x="260350" y="181757"/>
                    <a:pt x="260350" y="50019"/>
                  </a:cubicBezTo>
                  <a:cubicBezTo>
                    <a:pt x="260350" y="32605"/>
                    <a:pt x="275405" y="17463"/>
                    <a:pt x="293470" y="17463"/>
                  </a:cubicBezTo>
                  <a:close/>
                  <a:moveTo>
                    <a:pt x="168275" y="0"/>
                  </a:moveTo>
                  <a:lnTo>
                    <a:pt x="228600" y="31750"/>
                  </a:lnTo>
                  <a:lnTo>
                    <a:pt x="228600" y="80962"/>
                  </a:lnTo>
                  <a:lnTo>
                    <a:pt x="0" y="80962"/>
                  </a:lnTo>
                  <a:lnTo>
                    <a:pt x="0" y="4762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algn="l" defTabSz="914354"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BIZ UDPゴシック"/>
                <a:ea typeface="BIZ UDPゴシック"/>
                <a:cs typeface="+mn-cs"/>
              </a:endParaRPr>
            </a:p>
          </p:txBody>
        </p:sp>
        <p:sp>
          <p:nvSpPr>
            <p:cNvPr id="32" name="フリーフォーム 31"/>
            <p:cNvSpPr>
              <a:spLocks noChangeAspect="1" noChangeArrowheads="1"/>
            </p:cNvSpPr>
            <p:nvPr/>
          </p:nvSpPr>
          <p:spPr bwMode="gray">
            <a:xfrm>
              <a:off x="2942520" y="1427772"/>
              <a:ext cx="284019" cy="284208"/>
            </a:xfrm>
            <a:custGeom>
              <a:avLst/>
              <a:gdLst>
                <a:gd name="connsiteX0" fmla="*/ 234806 w 284019"/>
                <a:gd name="connsiteY0" fmla="*/ 187370 h 284208"/>
                <a:gd name="connsiteX1" fmla="*/ 284019 w 284019"/>
                <a:gd name="connsiteY1" fmla="*/ 235789 h 284208"/>
                <a:gd name="connsiteX2" fmla="*/ 234806 w 284019"/>
                <a:gd name="connsiteY2" fmla="*/ 284208 h 284208"/>
                <a:gd name="connsiteX3" fmla="*/ 185593 w 284019"/>
                <a:gd name="connsiteY3" fmla="*/ 235789 h 284208"/>
                <a:gd name="connsiteX4" fmla="*/ 234806 w 284019"/>
                <a:gd name="connsiteY4" fmla="*/ 187370 h 284208"/>
                <a:gd name="connsiteX5" fmla="*/ 49162 w 284019"/>
                <a:gd name="connsiteY5" fmla="*/ 0 h 284208"/>
                <a:gd name="connsiteX6" fmla="*/ 84171 w 284019"/>
                <a:gd name="connsiteY6" fmla="*/ 14154 h 284208"/>
                <a:gd name="connsiteX7" fmla="*/ 84171 w 284019"/>
                <a:gd name="connsiteY7" fmla="*/ 84359 h 284208"/>
                <a:gd name="connsiteX8" fmla="*/ 14720 w 284019"/>
                <a:gd name="connsiteY8" fmla="*/ 84359 h 284208"/>
                <a:gd name="connsiteX9" fmla="*/ 14720 w 284019"/>
                <a:gd name="connsiteY9" fmla="*/ 14154 h 284208"/>
                <a:gd name="connsiteX10" fmla="*/ 49162 w 284019"/>
                <a:gd name="connsiteY10" fmla="*/ 0 h 284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4019" h="284208">
                  <a:moveTo>
                    <a:pt x="234806" y="187370"/>
                  </a:moveTo>
                  <a:cubicBezTo>
                    <a:pt x="261986" y="187370"/>
                    <a:pt x="284019" y="209048"/>
                    <a:pt x="284019" y="235789"/>
                  </a:cubicBezTo>
                  <a:cubicBezTo>
                    <a:pt x="284019" y="262530"/>
                    <a:pt x="261986" y="284208"/>
                    <a:pt x="234806" y="284208"/>
                  </a:cubicBezTo>
                  <a:cubicBezTo>
                    <a:pt x="207626" y="284208"/>
                    <a:pt x="185593" y="262530"/>
                    <a:pt x="185593" y="235789"/>
                  </a:cubicBezTo>
                  <a:cubicBezTo>
                    <a:pt x="185593" y="209048"/>
                    <a:pt x="207626" y="187370"/>
                    <a:pt x="234806" y="187370"/>
                  </a:cubicBezTo>
                  <a:close/>
                  <a:moveTo>
                    <a:pt x="49162" y="0"/>
                  </a:moveTo>
                  <a:cubicBezTo>
                    <a:pt x="61713" y="0"/>
                    <a:pt x="74357" y="4718"/>
                    <a:pt x="84171" y="14154"/>
                  </a:cubicBezTo>
                  <a:cubicBezTo>
                    <a:pt x="103043" y="33782"/>
                    <a:pt x="103043" y="64732"/>
                    <a:pt x="84171" y="84359"/>
                  </a:cubicBezTo>
                  <a:cubicBezTo>
                    <a:pt x="64543" y="103232"/>
                    <a:pt x="33593" y="103232"/>
                    <a:pt x="14720" y="84359"/>
                  </a:cubicBezTo>
                  <a:cubicBezTo>
                    <a:pt x="-4907" y="64732"/>
                    <a:pt x="-4907" y="33782"/>
                    <a:pt x="14720" y="14154"/>
                  </a:cubicBezTo>
                  <a:cubicBezTo>
                    <a:pt x="24157" y="4718"/>
                    <a:pt x="36612" y="0"/>
                    <a:pt x="4916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algn="l" defTabSz="914354"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BIZ UDPゴシック"/>
                <a:ea typeface="BIZ UDPゴシック"/>
                <a:cs typeface="+mn-cs"/>
              </a:endParaRPr>
            </a:p>
          </p:txBody>
        </p:sp>
      </p:grpSp>
      <p:grpSp>
        <p:nvGrpSpPr>
          <p:cNvPr id="33" name="グループ化 32"/>
          <p:cNvGrpSpPr>
            <a:grpSpLocks noChangeAspect="1"/>
          </p:cNvGrpSpPr>
          <p:nvPr/>
        </p:nvGrpSpPr>
        <p:grpSpPr bwMode="gray">
          <a:xfrm>
            <a:off x="10717723" y="5201948"/>
            <a:ext cx="230402" cy="289515"/>
            <a:chOff x="7565993" y="5025856"/>
            <a:chExt cx="542926" cy="841375"/>
          </a:xfrm>
        </p:grpSpPr>
        <p:sp>
          <p:nvSpPr>
            <p:cNvPr id="34" name="Freeform 39"/>
            <p:cNvSpPr>
              <a:spLocks noChangeAspect="1"/>
            </p:cNvSpPr>
            <p:nvPr/>
          </p:nvSpPr>
          <p:spPr bwMode="gray">
            <a:xfrm>
              <a:off x="7565993" y="5025856"/>
              <a:ext cx="542926" cy="841375"/>
            </a:xfrm>
            <a:custGeom>
              <a:avLst/>
              <a:gdLst>
                <a:gd name="T0" fmla="*/ 27 w 721"/>
                <a:gd name="T1" fmla="*/ 1121 h 1121"/>
                <a:gd name="T2" fmla="*/ 0 w 721"/>
                <a:gd name="T3" fmla="*/ 1095 h 1121"/>
                <a:gd name="T4" fmla="*/ 0 w 721"/>
                <a:gd name="T5" fmla="*/ 27 h 1121"/>
                <a:gd name="T6" fmla="*/ 27 w 721"/>
                <a:gd name="T7" fmla="*/ 0 h 1121"/>
                <a:gd name="T8" fmla="*/ 694 w 721"/>
                <a:gd name="T9" fmla="*/ 0 h 1121"/>
                <a:gd name="T10" fmla="*/ 721 w 721"/>
                <a:gd name="T11" fmla="*/ 27 h 1121"/>
                <a:gd name="T12" fmla="*/ 721 w 721"/>
                <a:gd name="T13" fmla="*/ 1095 h 1121"/>
                <a:gd name="T14" fmla="*/ 694 w 721"/>
                <a:gd name="T15" fmla="*/ 1121 h 1121"/>
                <a:gd name="T16" fmla="*/ 27 w 721"/>
                <a:gd name="T17" fmla="*/ 1121 h 1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1" h="1121">
                  <a:moveTo>
                    <a:pt x="27" y="1121"/>
                  </a:moveTo>
                  <a:cubicBezTo>
                    <a:pt x="12" y="1121"/>
                    <a:pt x="0" y="1109"/>
                    <a:pt x="0" y="1095"/>
                  </a:cubicBezTo>
                  <a:cubicBezTo>
                    <a:pt x="0" y="27"/>
                    <a:pt x="0" y="27"/>
                    <a:pt x="0" y="27"/>
                  </a:cubicBezTo>
                  <a:cubicBezTo>
                    <a:pt x="0" y="12"/>
                    <a:pt x="12" y="0"/>
                    <a:pt x="27" y="0"/>
                  </a:cubicBezTo>
                  <a:cubicBezTo>
                    <a:pt x="694" y="0"/>
                    <a:pt x="694" y="0"/>
                    <a:pt x="694" y="0"/>
                  </a:cubicBezTo>
                  <a:cubicBezTo>
                    <a:pt x="709" y="0"/>
                    <a:pt x="721" y="12"/>
                    <a:pt x="721" y="27"/>
                  </a:cubicBezTo>
                  <a:cubicBezTo>
                    <a:pt x="721" y="1095"/>
                    <a:pt x="721" y="1095"/>
                    <a:pt x="721" y="1095"/>
                  </a:cubicBezTo>
                  <a:cubicBezTo>
                    <a:pt x="721" y="1109"/>
                    <a:pt x="709" y="1121"/>
                    <a:pt x="694" y="1121"/>
                  </a:cubicBezTo>
                  <a:lnTo>
                    <a:pt x="27" y="112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54"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BIZ UDPゴシック"/>
                <a:ea typeface="BIZ UDPゴシック"/>
                <a:cs typeface="+mn-cs"/>
              </a:endParaRPr>
            </a:p>
          </p:txBody>
        </p:sp>
        <p:sp>
          <p:nvSpPr>
            <p:cNvPr id="35" name="フリーフォーム 34"/>
            <p:cNvSpPr>
              <a:spLocks noChangeAspect="1"/>
            </p:cNvSpPr>
            <p:nvPr/>
          </p:nvSpPr>
          <p:spPr bwMode="gray">
            <a:xfrm>
              <a:off x="7607268" y="5067131"/>
              <a:ext cx="460375" cy="769939"/>
            </a:xfrm>
            <a:custGeom>
              <a:avLst/>
              <a:gdLst>
                <a:gd name="connsiteX0" fmla="*/ 230188 w 460375"/>
                <a:gd name="connsiteY0" fmla="*/ 703263 h 769939"/>
                <a:gd name="connsiteX1" fmla="*/ 263526 w 460375"/>
                <a:gd name="connsiteY1" fmla="*/ 736601 h 769939"/>
                <a:gd name="connsiteX2" fmla="*/ 230188 w 460375"/>
                <a:gd name="connsiteY2" fmla="*/ 769939 h 769939"/>
                <a:gd name="connsiteX3" fmla="*/ 196850 w 460375"/>
                <a:gd name="connsiteY3" fmla="*/ 736601 h 769939"/>
                <a:gd name="connsiteX4" fmla="*/ 230188 w 460375"/>
                <a:gd name="connsiteY4" fmla="*/ 703263 h 769939"/>
                <a:gd name="connsiteX5" fmla="*/ 0 w 460375"/>
                <a:gd name="connsiteY5" fmla="*/ 68263 h 769939"/>
                <a:gd name="connsiteX6" fmla="*/ 460375 w 460375"/>
                <a:gd name="connsiteY6" fmla="*/ 68263 h 769939"/>
                <a:gd name="connsiteX7" fmla="*/ 460375 w 460375"/>
                <a:gd name="connsiteY7" fmla="*/ 669925 h 769939"/>
                <a:gd name="connsiteX8" fmla="*/ 0 w 460375"/>
                <a:gd name="connsiteY8" fmla="*/ 669925 h 769939"/>
                <a:gd name="connsiteX9" fmla="*/ 147724 w 460375"/>
                <a:gd name="connsiteY9" fmla="*/ 0 h 769939"/>
                <a:gd name="connsiteX10" fmla="*/ 311894 w 460375"/>
                <a:gd name="connsiteY10" fmla="*/ 0 h 769939"/>
                <a:gd name="connsiteX11" fmla="*/ 327025 w 460375"/>
                <a:gd name="connsiteY11" fmla="*/ 15468 h 769939"/>
                <a:gd name="connsiteX12" fmla="*/ 311894 w 460375"/>
                <a:gd name="connsiteY12" fmla="*/ 30162 h 769939"/>
                <a:gd name="connsiteX13" fmla="*/ 147724 w 460375"/>
                <a:gd name="connsiteY13" fmla="*/ 30162 h 769939"/>
                <a:gd name="connsiteX14" fmla="*/ 133350 w 460375"/>
                <a:gd name="connsiteY14" fmla="*/ 15468 h 769939"/>
                <a:gd name="connsiteX15" fmla="*/ 147724 w 460375"/>
                <a:gd name="connsiteY15" fmla="*/ 0 h 769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0375" h="769939">
                  <a:moveTo>
                    <a:pt x="230188" y="703263"/>
                  </a:moveTo>
                  <a:cubicBezTo>
                    <a:pt x="248600" y="703263"/>
                    <a:pt x="263526" y="718189"/>
                    <a:pt x="263526" y="736601"/>
                  </a:cubicBezTo>
                  <a:cubicBezTo>
                    <a:pt x="263526" y="755013"/>
                    <a:pt x="248600" y="769939"/>
                    <a:pt x="230188" y="769939"/>
                  </a:cubicBezTo>
                  <a:cubicBezTo>
                    <a:pt x="211776" y="769939"/>
                    <a:pt x="196850" y="755013"/>
                    <a:pt x="196850" y="736601"/>
                  </a:cubicBezTo>
                  <a:cubicBezTo>
                    <a:pt x="196850" y="718189"/>
                    <a:pt x="211776" y="703263"/>
                    <a:pt x="230188" y="703263"/>
                  </a:cubicBezTo>
                  <a:close/>
                  <a:moveTo>
                    <a:pt x="0" y="68263"/>
                  </a:moveTo>
                  <a:lnTo>
                    <a:pt x="460375" y="68263"/>
                  </a:lnTo>
                  <a:lnTo>
                    <a:pt x="460375" y="669925"/>
                  </a:lnTo>
                  <a:lnTo>
                    <a:pt x="0" y="669925"/>
                  </a:lnTo>
                  <a:close/>
                  <a:moveTo>
                    <a:pt x="147724" y="0"/>
                  </a:moveTo>
                  <a:cubicBezTo>
                    <a:pt x="147724" y="0"/>
                    <a:pt x="147724" y="0"/>
                    <a:pt x="311894" y="0"/>
                  </a:cubicBezTo>
                  <a:cubicBezTo>
                    <a:pt x="320216" y="0"/>
                    <a:pt x="327025" y="6961"/>
                    <a:pt x="327025" y="15468"/>
                  </a:cubicBezTo>
                  <a:cubicBezTo>
                    <a:pt x="327025" y="23202"/>
                    <a:pt x="320216" y="30162"/>
                    <a:pt x="311894" y="30162"/>
                  </a:cubicBezTo>
                  <a:cubicBezTo>
                    <a:pt x="311894" y="30162"/>
                    <a:pt x="311894" y="30162"/>
                    <a:pt x="147724" y="30162"/>
                  </a:cubicBezTo>
                  <a:cubicBezTo>
                    <a:pt x="140159" y="30162"/>
                    <a:pt x="133350" y="23202"/>
                    <a:pt x="133350" y="15468"/>
                  </a:cubicBezTo>
                  <a:cubicBezTo>
                    <a:pt x="133350" y="6961"/>
                    <a:pt x="140159" y="0"/>
                    <a:pt x="14772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algn="l" defTabSz="914354"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BIZ UDPゴシック"/>
                <a:ea typeface="BIZ UDPゴシック"/>
                <a:cs typeface="+mn-cs"/>
              </a:endParaRPr>
            </a:p>
          </p:txBody>
        </p:sp>
      </p:grpSp>
      <p:grpSp>
        <p:nvGrpSpPr>
          <p:cNvPr id="36" name="グループ化 35"/>
          <p:cNvGrpSpPr>
            <a:grpSpLocks noChangeAspect="1"/>
          </p:cNvGrpSpPr>
          <p:nvPr/>
        </p:nvGrpSpPr>
        <p:grpSpPr bwMode="gray">
          <a:xfrm>
            <a:off x="10930284" y="5693852"/>
            <a:ext cx="557957" cy="284244"/>
            <a:chOff x="4027487" y="5055223"/>
            <a:chExt cx="1089025" cy="684212"/>
          </a:xfrm>
        </p:grpSpPr>
        <p:sp>
          <p:nvSpPr>
            <p:cNvPr id="37" name="フリーフォーム 36"/>
            <p:cNvSpPr>
              <a:spLocks noChangeAspect="1"/>
            </p:cNvSpPr>
            <p:nvPr/>
          </p:nvSpPr>
          <p:spPr bwMode="gray">
            <a:xfrm>
              <a:off x="4027487" y="5055223"/>
              <a:ext cx="1089025" cy="684212"/>
            </a:xfrm>
            <a:custGeom>
              <a:avLst/>
              <a:gdLst>
                <a:gd name="connsiteX0" fmla="*/ 880840 w 1089025"/>
                <a:gd name="connsiteY0" fmla="*/ 82550 h 684212"/>
                <a:gd name="connsiteX1" fmla="*/ 1068733 w 1089025"/>
                <a:gd name="connsiteY1" fmla="*/ 82550 h 684212"/>
                <a:gd name="connsiteX2" fmla="*/ 1089025 w 1089025"/>
                <a:gd name="connsiteY2" fmla="*/ 102129 h 684212"/>
                <a:gd name="connsiteX3" fmla="*/ 1089025 w 1089025"/>
                <a:gd name="connsiteY3" fmla="*/ 194750 h 684212"/>
                <a:gd name="connsiteX4" fmla="*/ 1071739 w 1089025"/>
                <a:gd name="connsiteY4" fmla="*/ 224871 h 684212"/>
                <a:gd name="connsiteX5" fmla="*/ 1033409 w 1089025"/>
                <a:gd name="connsiteY5" fmla="*/ 245202 h 684212"/>
                <a:gd name="connsiteX6" fmla="*/ 1033409 w 1089025"/>
                <a:gd name="connsiteY6" fmla="*/ 408607 h 684212"/>
                <a:gd name="connsiteX7" fmla="*/ 1013117 w 1089025"/>
                <a:gd name="connsiteY7" fmla="*/ 428939 h 684212"/>
                <a:gd name="connsiteX8" fmla="*/ 996582 w 1089025"/>
                <a:gd name="connsiteY8" fmla="*/ 428939 h 684212"/>
                <a:gd name="connsiteX9" fmla="*/ 996582 w 1089025"/>
                <a:gd name="connsiteY9" fmla="*/ 531349 h 684212"/>
                <a:gd name="connsiteX10" fmla="*/ 884598 w 1089025"/>
                <a:gd name="connsiteY10" fmla="*/ 643549 h 684212"/>
                <a:gd name="connsiteX11" fmla="*/ 822218 w 1089025"/>
                <a:gd name="connsiteY11" fmla="*/ 643549 h 684212"/>
                <a:gd name="connsiteX12" fmla="*/ 822218 w 1089025"/>
                <a:gd name="connsiteY12" fmla="*/ 664634 h 684212"/>
                <a:gd name="connsiteX13" fmla="*/ 801925 w 1089025"/>
                <a:gd name="connsiteY13" fmla="*/ 684212 h 684212"/>
                <a:gd name="connsiteX14" fmla="*/ 19541 w 1089025"/>
                <a:gd name="connsiteY14" fmla="*/ 684212 h 684212"/>
                <a:gd name="connsiteX15" fmla="*/ 0 w 1089025"/>
                <a:gd name="connsiteY15" fmla="*/ 664634 h 684212"/>
                <a:gd name="connsiteX16" fmla="*/ 0 w 1089025"/>
                <a:gd name="connsiteY16" fmla="*/ 486168 h 684212"/>
                <a:gd name="connsiteX17" fmla="*/ 19541 w 1089025"/>
                <a:gd name="connsiteY17" fmla="*/ 465837 h 684212"/>
                <a:gd name="connsiteX18" fmla="*/ 801925 w 1089025"/>
                <a:gd name="connsiteY18" fmla="*/ 465837 h 684212"/>
                <a:gd name="connsiteX19" fmla="*/ 822218 w 1089025"/>
                <a:gd name="connsiteY19" fmla="*/ 486168 h 684212"/>
                <a:gd name="connsiteX20" fmla="*/ 822218 w 1089025"/>
                <a:gd name="connsiteY20" fmla="*/ 600627 h 684212"/>
                <a:gd name="connsiteX21" fmla="*/ 884598 w 1089025"/>
                <a:gd name="connsiteY21" fmla="*/ 600627 h 684212"/>
                <a:gd name="connsiteX22" fmla="*/ 953743 w 1089025"/>
                <a:gd name="connsiteY22" fmla="*/ 531349 h 684212"/>
                <a:gd name="connsiteX23" fmla="*/ 953743 w 1089025"/>
                <a:gd name="connsiteY23" fmla="*/ 428939 h 684212"/>
                <a:gd name="connsiteX24" fmla="*/ 940966 w 1089025"/>
                <a:gd name="connsiteY24" fmla="*/ 428939 h 684212"/>
                <a:gd name="connsiteX25" fmla="*/ 921425 w 1089025"/>
                <a:gd name="connsiteY25" fmla="*/ 408607 h 684212"/>
                <a:gd name="connsiteX26" fmla="*/ 921425 w 1089025"/>
                <a:gd name="connsiteY26" fmla="*/ 245202 h 684212"/>
                <a:gd name="connsiteX27" fmla="*/ 878586 w 1089025"/>
                <a:gd name="connsiteY27" fmla="*/ 224118 h 684212"/>
                <a:gd name="connsiteX28" fmla="*/ 861299 w 1089025"/>
                <a:gd name="connsiteY28" fmla="*/ 194750 h 684212"/>
                <a:gd name="connsiteX29" fmla="*/ 861299 w 1089025"/>
                <a:gd name="connsiteY29" fmla="*/ 102129 h 684212"/>
                <a:gd name="connsiteX30" fmla="*/ 880840 w 1089025"/>
                <a:gd name="connsiteY30" fmla="*/ 82550 h 684212"/>
                <a:gd name="connsiteX31" fmla="*/ 401054 w 1089025"/>
                <a:gd name="connsiteY31" fmla="*/ 0 h 684212"/>
                <a:gd name="connsiteX32" fmla="*/ 712371 w 1089025"/>
                <a:gd name="connsiteY32" fmla="*/ 0 h 684212"/>
                <a:gd name="connsiteX33" fmla="*/ 731922 w 1089025"/>
                <a:gd name="connsiteY33" fmla="*/ 20284 h 684212"/>
                <a:gd name="connsiteX34" fmla="*/ 731922 w 1089025"/>
                <a:gd name="connsiteY34" fmla="*/ 210351 h 684212"/>
                <a:gd name="connsiteX35" fmla="*/ 712371 w 1089025"/>
                <a:gd name="connsiteY35" fmla="*/ 230635 h 684212"/>
                <a:gd name="connsiteX36" fmla="*/ 586791 w 1089025"/>
                <a:gd name="connsiteY36" fmla="*/ 230635 h 684212"/>
                <a:gd name="connsiteX37" fmla="*/ 586791 w 1089025"/>
                <a:gd name="connsiteY37" fmla="*/ 285476 h 684212"/>
                <a:gd name="connsiteX38" fmla="*/ 718387 w 1089025"/>
                <a:gd name="connsiteY38" fmla="*/ 285476 h 684212"/>
                <a:gd name="connsiteX39" fmla="*/ 748466 w 1089025"/>
                <a:gd name="connsiteY39" fmla="*/ 302755 h 684212"/>
                <a:gd name="connsiteX40" fmla="*/ 813887 w 1089025"/>
                <a:gd name="connsiteY40" fmla="*/ 417696 h 684212"/>
                <a:gd name="connsiteX41" fmla="*/ 803360 w 1089025"/>
                <a:gd name="connsiteY41" fmla="*/ 434975 h 684212"/>
                <a:gd name="connsiteX42" fmla="*/ 20555 w 1089025"/>
                <a:gd name="connsiteY42" fmla="*/ 434975 h 684212"/>
                <a:gd name="connsiteX43" fmla="*/ 10779 w 1089025"/>
                <a:gd name="connsiteY43" fmla="*/ 417696 h 684212"/>
                <a:gd name="connsiteX44" fmla="*/ 75449 w 1089025"/>
                <a:gd name="connsiteY44" fmla="*/ 302755 h 684212"/>
                <a:gd name="connsiteX45" fmla="*/ 105528 w 1089025"/>
                <a:gd name="connsiteY45" fmla="*/ 285476 h 684212"/>
                <a:gd name="connsiteX46" fmla="*/ 536409 w 1089025"/>
                <a:gd name="connsiteY46" fmla="*/ 285476 h 684212"/>
                <a:gd name="connsiteX47" fmla="*/ 536409 w 1089025"/>
                <a:gd name="connsiteY47" fmla="*/ 230635 h 684212"/>
                <a:gd name="connsiteX48" fmla="*/ 401054 w 1089025"/>
                <a:gd name="connsiteY48" fmla="*/ 230635 h 684212"/>
                <a:gd name="connsiteX49" fmla="*/ 380750 w 1089025"/>
                <a:gd name="connsiteY49" fmla="*/ 210351 h 684212"/>
                <a:gd name="connsiteX50" fmla="*/ 380750 w 1089025"/>
                <a:gd name="connsiteY50" fmla="*/ 20284 h 684212"/>
                <a:gd name="connsiteX51" fmla="*/ 401054 w 1089025"/>
                <a:gd name="connsiteY51" fmla="*/ 0 h 684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089025" h="684212">
                  <a:moveTo>
                    <a:pt x="880840" y="82550"/>
                  </a:moveTo>
                  <a:cubicBezTo>
                    <a:pt x="880840" y="82550"/>
                    <a:pt x="880840" y="82550"/>
                    <a:pt x="1068733" y="82550"/>
                  </a:cubicBezTo>
                  <a:cubicBezTo>
                    <a:pt x="1080006" y="82550"/>
                    <a:pt x="1089025" y="91586"/>
                    <a:pt x="1089025" y="102129"/>
                  </a:cubicBezTo>
                  <a:cubicBezTo>
                    <a:pt x="1089025" y="102129"/>
                    <a:pt x="1089025" y="102129"/>
                    <a:pt x="1089025" y="194750"/>
                  </a:cubicBezTo>
                  <a:cubicBezTo>
                    <a:pt x="1089025" y="206045"/>
                    <a:pt x="1080758" y="219600"/>
                    <a:pt x="1071739" y="224871"/>
                  </a:cubicBezTo>
                  <a:cubicBezTo>
                    <a:pt x="1071739" y="224871"/>
                    <a:pt x="1035664" y="244449"/>
                    <a:pt x="1033409" y="245202"/>
                  </a:cubicBezTo>
                  <a:cubicBezTo>
                    <a:pt x="1033409" y="245202"/>
                    <a:pt x="1033409" y="245202"/>
                    <a:pt x="1033409" y="408607"/>
                  </a:cubicBezTo>
                  <a:cubicBezTo>
                    <a:pt x="1033409" y="419903"/>
                    <a:pt x="1024390" y="428939"/>
                    <a:pt x="1013117" y="428939"/>
                  </a:cubicBezTo>
                  <a:cubicBezTo>
                    <a:pt x="1013117" y="428939"/>
                    <a:pt x="1013117" y="428939"/>
                    <a:pt x="996582" y="428939"/>
                  </a:cubicBezTo>
                  <a:cubicBezTo>
                    <a:pt x="996582" y="428939"/>
                    <a:pt x="996582" y="428939"/>
                    <a:pt x="996582" y="531349"/>
                  </a:cubicBezTo>
                  <a:cubicBezTo>
                    <a:pt x="996582" y="593097"/>
                    <a:pt x="946227" y="643549"/>
                    <a:pt x="884598" y="643549"/>
                  </a:cubicBezTo>
                  <a:cubicBezTo>
                    <a:pt x="884598" y="643549"/>
                    <a:pt x="884598" y="643549"/>
                    <a:pt x="822218" y="643549"/>
                  </a:cubicBezTo>
                  <a:cubicBezTo>
                    <a:pt x="822218" y="643549"/>
                    <a:pt x="822218" y="643549"/>
                    <a:pt x="822218" y="664634"/>
                  </a:cubicBezTo>
                  <a:cubicBezTo>
                    <a:pt x="822218" y="675176"/>
                    <a:pt x="813199" y="684212"/>
                    <a:pt x="801925" y="684212"/>
                  </a:cubicBezTo>
                  <a:cubicBezTo>
                    <a:pt x="801925" y="684212"/>
                    <a:pt x="801925" y="684212"/>
                    <a:pt x="19541" y="684212"/>
                  </a:cubicBezTo>
                  <a:cubicBezTo>
                    <a:pt x="9019" y="684212"/>
                    <a:pt x="0" y="675176"/>
                    <a:pt x="0" y="664634"/>
                  </a:cubicBezTo>
                  <a:cubicBezTo>
                    <a:pt x="0" y="664634"/>
                    <a:pt x="0" y="664634"/>
                    <a:pt x="0" y="486168"/>
                  </a:cubicBezTo>
                  <a:cubicBezTo>
                    <a:pt x="0" y="474873"/>
                    <a:pt x="9019" y="465837"/>
                    <a:pt x="19541" y="465837"/>
                  </a:cubicBezTo>
                  <a:cubicBezTo>
                    <a:pt x="19541" y="465837"/>
                    <a:pt x="19541" y="465837"/>
                    <a:pt x="801925" y="465837"/>
                  </a:cubicBezTo>
                  <a:cubicBezTo>
                    <a:pt x="813199" y="465837"/>
                    <a:pt x="822218" y="474873"/>
                    <a:pt x="822218" y="486168"/>
                  </a:cubicBezTo>
                  <a:cubicBezTo>
                    <a:pt x="822218" y="486168"/>
                    <a:pt x="822218" y="486168"/>
                    <a:pt x="822218" y="600627"/>
                  </a:cubicBezTo>
                  <a:cubicBezTo>
                    <a:pt x="822218" y="600627"/>
                    <a:pt x="822218" y="600627"/>
                    <a:pt x="884598" y="600627"/>
                  </a:cubicBezTo>
                  <a:cubicBezTo>
                    <a:pt x="922928" y="600627"/>
                    <a:pt x="953743" y="569753"/>
                    <a:pt x="953743" y="531349"/>
                  </a:cubicBezTo>
                  <a:cubicBezTo>
                    <a:pt x="953743" y="531349"/>
                    <a:pt x="953743" y="531349"/>
                    <a:pt x="953743" y="428939"/>
                  </a:cubicBezTo>
                  <a:cubicBezTo>
                    <a:pt x="953743" y="428939"/>
                    <a:pt x="953743" y="428939"/>
                    <a:pt x="940966" y="428939"/>
                  </a:cubicBezTo>
                  <a:cubicBezTo>
                    <a:pt x="930444" y="428939"/>
                    <a:pt x="921425" y="419903"/>
                    <a:pt x="921425" y="408607"/>
                  </a:cubicBezTo>
                  <a:cubicBezTo>
                    <a:pt x="921425" y="408607"/>
                    <a:pt x="921425" y="408607"/>
                    <a:pt x="921425" y="245202"/>
                  </a:cubicBezTo>
                  <a:cubicBezTo>
                    <a:pt x="919170" y="244449"/>
                    <a:pt x="878586" y="224118"/>
                    <a:pt x="878586" y="224118"/>
                  </a:cubicBezTo>
                  <a:cubicBezTo>
                    <a:pt x="868815" y="218847"/>
                    <a:pt x="861299" y="206045"/>
                    <a:pt x="861299" y="194750"/>
                  </a:cubicBezTo>
                  <a:cubicBezTo>
                    <a:pt x="861299" y="194750"/>
                    <a:pt x="861299" y="194750"/>
                    <a:pt x="861299" y="102129"/>
                  </a:cubicBezTo>
                  <a:cubicBezTo>
                    <a:pt x="861299" y="91586"/>
                    <a:pt x="870318" y="82550"/>
                    <a:pt x="880840" y="82550"/>
                  </a:cubicBezTo>
                  <a:close/>
                  <a:moveTo>
                    <a:pt x="401054" y="0"/>
                  </a:moveTo>
                  <a:cubicBezTo>
                    <a:pt x="401054" y="0"/>
                    <a:pt x="401054" y="0"/>
                    <a:pt x="712371" y="0"/>
                  </a:cubicBezTo>
                  <a:cubicBezTo>
                    <a:pt x="722899" y="0"/>
                    <a:pt x="731922" y="9015"/>
                    <a:pt x="731922" y="20284"/>
                  </a:cubicBezTo>
                  <a:cubicBezTo>
                    <a:pt x="731922" y="20284"/>
                    <a:pt x="731922" y="20284"/>
                    <a:pt x="731922" y="210351"/>
                  </a:cubicBezTo>
                  <a:cubicBezTo>
                    <a:pt x="731922" y="221620"/>
                    <a:pt x="722899" y="230635"/>
                    <a:pt x="712371" y="230635"/>
                  </a:cubicBezTo>
                  <a:cubicBezTo>
                    <a:pt x="712371" y="230635"/>
                    <a:pt x="712371" y="230635"/>
                    <a:pt x="586791" y="230635"/>
                  </a:cubicBezTo>
                  <a:cubicBezTo>
                    <a:pt x="586791" y="230635"/>
                    <a:pt x="586791" y="230635"/>
                    <a:pt x="586791" y="285476"/>
                  </a:cubicBezTo>
                  <a:cubicBezTo>
                    <a:pt x="586791" y="285476"/>
                    <a:pt x="586791" y="285476"/>
                    <a:pt x="718387" y="285476"/>
                  </a:cubicBezTo>
                  <a:cubicBezTo>
                    <a:pt x="729666" y="285476"/>
                    <a:pt x="743202" y="293740"/>
                    <a:pt x="748466" y="302755"/>
                  </a:cubicBezTo>
                  <a:cubicBezTo>
                    <a:pt x="748466" y="302755"/>
                    <a:pt x="748466" y="302755"/>
                    <a:pt x="813887" y="417696"/>
                  </a:cubicBezTo>
                  <a:cubicBezTo>
                    <a:pt x="819151" y="427463"/>
                    <a:pt x="814639" y="434975"/>
                    <a:pt x="803360" y="434975"/>
                  </a:cubicBezTo>
                  <a:cubicBezTo>
                    <a:pt x="803360" y="434975"/>
                    <a:pt x="803360" y="434975"/>
                    <a:pt x="20555" y="434975"/>
                  </a:cubicBezTo>
                  <a:cubicBezTo>
                    <a:pt x="10027" y="434975"/>
                    <a:pt x="4763" y="427463"/>
                    <a:pt x="10779" y="417696"/>
                  </a:cubicBezTo>
                  <a:cubicBezTo>
                    <a:pt x="10779" y="417696"/>
                    <a:pt x="10779" y="417696"/>
                    <a:pt x="75449" y="302755"/>
                  </a:cubicBezTo>
                  <a:cubicBezTo>
                    <a:pt x="81465" y="293740"/>
                    <a:pt x="95000" y="285476"/>
                    <a:pt x="105528" y="285476"/>
                  </a:cubicBezTo>
                  <a:cubicBezTo>
                    <a:pt x="105528" y="285476"/>
                    <a:pt x="105528" y="285476"/>
                    <a:pt x="536409" y="285476"/>
                  </a:cubicBezTo>
                  <a:cubicBezTo>
                    <a:pt x="536409" y="285476"/>
                    <a:pt x="536409" y="285476"/>
                    <a:pt x="536409" y="230635"/>
                  </a:cubicBezTo>
                  <a:cubicBezTo>
                    <a:pt x="536409" y="230635"/>
                    <a:pt x="536409" y="230635"/>
                    <a:pt x="401054" y="230635"/>
                  </a:cubicBezTo>
                  <a:cubicBezTo>
                    <a:pt x="389774" y="230635"/>
                    <a:pt x="380750" y="221620"/>
                    <a:pt x="380750" y="210351"/>
                  </a:cubicBezTo>
                  <a:cubicBezTo>
                    <a:pt x="380750" y="210351"/>
                    <a:pt x="380750" y="210351"/>
                    <a:pt x="380750" y="20284"/>
                  </a:cubicBezTo>
                  <a:cubicBezTo>
                    <a:pt x="380750" y="9015"/>
                    <a:pt x="389774" y="0"/>
                    <a:pt x="401054"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algn="l" defTabSz="914354"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BIZ UDPゴシック"/>
                <a:ea typeface="BIZ UDPゴシック"/>
                <a:cs typeface="+mn-cs"/>
              </a:endParaRPr>
            </a:p>
          </p:txBody>
        </p:sp>
        <p:sp>
          <p:nvSpPr>
            <p:cNvPr id="38" name="フリーフォーム 37"/>
            <p:cNvSpPr>
              <a:spLocks noChangeAspect="1" noChangeArrowheads="1"/>
            </p:cNvSpPr>
            <p:nvPr/>
          </p:nvSpPr>
          <p:spPr bwMode="gray">
            <a:xfrm>
              <a:off x="4149725" y="5085386"/>
              <a:ext cx="579437" cy="344487"/>
            </a:xfrm>
            <a:custGeom>
              <a:avLst/>
              <a:gdLst>
                <a:gd name="connsiteX0" fmla="*/ 15000 w 579437"/>
                <a:gd name="connsiteY0" fmla="*/ 314325 h 344487"/>
                <a:gd name="connsiteX1" fmla="*/ 175500 w 579437"/>
                <a:gd name="connsiteY1" fmla="*/ 314325 h 344487"/>
                <a:gd name="connsiteX2" fmla="*/ 190500 w 579437"/>
                <a:gd name="connsiteY2" fmla="*/ 329793 h 344487"/>
                <a:gd name="connsiteX3" fmla="*/ 175500 w 579437"/>
                <a:gd name="connsiteY3" fmla="*/ 344487 h 344487"/>
                <a:gd name="connsiteX4" fmla="*/ 15000 w 579437"/>
                <a:gd name="connsiteY4" fmla="*/ 344487 h 344487"/>
                <a:gd name="connsiteX5" fmla="*/ 0 w 579437"/>
                <a:gd name="connsiteY5" fmla="*/ 329793 h 344487"/>
                <a:gd name="connsiteX6" fmla="*/ 15000 w 579437"/>
                <a:gd name="connsiteY6" fmla="*/ 314325 h 344487"/>
                <a:gd name="connsiteX7" fmla="*/ 287337 w 579437"/>
                <a:gd name="connsiteY7" fmla="*/ 0 h 344487"/>
                <a:gd name="connsiteX8" fmla="*/ 579437 w 579437"/>
                <a:gd name="connsiteY8" fmla="*/ 0 h 344487"/>
                <a:gd name="connsiteX9" fmla="*/ 579437 w 579437"/>
                <a:gd name="connsiteY9" fmla="*/ 169862 h 344487"/>
                <a:gd name="connsiteX10" fmla="*/ 287337 w 579437"/>
                <a:gd name="connsiteY10" fmla="*/ 169862 h 344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9437" h="344487">
                  <a:moveTo>
                    <a:pt x="15000" y="314325"/>
                  </a:moveTo>
                  <a:cubicBezTo>
                    <a:pt x="175500" y="314325"/>
                    <a:pt x="175500" y="314325"/>
                    <a:pt x="175500" y="314325"/>
                  </a:cubicBezTo>
                  <a:cubicBezTo>
                    <a:pt x="183750" y="314325"/>
                    <a:pt x="190500" y="321286"/>
                    <a:pt x="190500" y="329793"/>
                  </a:cubicBezTo>
                  <a:cubicBezTo>
                    <a:pt x="190500" y="338300"/>
                    <a:pt x="183750" y="344487"/>
                    <a:pt x="175500" y="344487"/>
                  </a:cubicBezTo>
                  <a:cubicBezTo>
                    <a:pt x="15000" y="344487"/>
                    <a:pt x="15000" y="344487"/>
                    <a:pt x="15000" y="344487"/>
                  </a:cubicBezTo>
                  <a:cubicBezTo>
                    <a:pt x="6750" y="344487"/>
                    <a:pt x="0" y="338300"/>
                    <a:pt x="0" y="329793"/>
                  </a:cubicBezTo>
                  <a:cubicBezTo>
                    <a:pt x="0" y="321286"/>
                    <a:pt x="6750" y="314325"/>
                    <a:pt x="15000" y="314325"/>
                  </a:cubicBezTo>
                  <a:close/>
                  <a:moveTo>
                    <a:pt x="287337" y="0"/>
                  </a:moveTo>
                  <a:lnTo>
                    <a:pt x="579437" y="0"/>
                  </a:lnTo>
                  <a:lnTo>
                    <a:pt x="579437" y="169862"/>
                  </a:lnTo>
                  <a:lnTo>
                    <a:pt x="287337" y="16986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algn="l" defTabSz="914354"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BIZ UDPゴシック"/>
                <a:ea typeface="BIZ UDPゴシック"/>
                <a:cs typeface="+mn-cs"/>
              </a:endParaRPr>
            </a:p>
          </p:txBody>
        </p:sp>
      </p:grpSp>
      <p:sp>
        <p:nvSpPr>
          <p:cNvPr id="41" name="テキスト ボックス 40"/>
          <p:cNvSpPr txBox="1"/>
          <p:nvPr/>
        </p:nvSpPr>
        <p:spPr>
          <a:xfrm>
            <a:off x="10092555" y="4794598"/>
            <a:ext cx="1749009" cy="307777"/>
          </a:xfrm>
          <a:prstGeom prst="rect">
            <a:avLst/>
          </a:prstGeom>
          <a:noFill/>
        </p:spPr>
        <p:txBody>
          <a:bodyPr wrap="square" rtlCol="0">
            <a:spAutoFit/>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000000"/>
                </a:solidFill>
                <a:effectLst/>
                <a:uLnTx/>
                <a:uFillTx/>
                <a:latin typeface="BIZ UDPゴシック"/>
                <a:ea typeface="BIZ UDPゴシック"/>
                <a:cs typeface="+mn-cs"/>
              </a:rPr>
              <a:t>電機電子・機械</a:t>
            </a:r>
          </a:p>
        </p:txBody>
      </p:sp>
      <p:sp>
        <p:nvSpPr>
          <p:cNvPr id="50" name="角丸四角形 49"/>
          <p:cNvSpPr/>
          <p:nvPr/>
        </p:nvSpPr>
        <p:spPr>
          <a:xfrm>
            <a:off x="8926768" y="2289818"/>
            <a:ext cx="2632814" cy="768944"/>
          </a:xfrm>
          <a:prstGeom prst="roundRect">
            <a:avLst>
              <a:gd name="adj" fmla="val 11959"/>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BIZ UDPゴシック"/>
              <a:ea typeface="BIZ UDPゴシック"/>
              <a:cs typeface="+mn-cs"/>
            </a:endParaRPr>
          </a:p>
        </p:txBody>
      </p:sp>
      <p:sp>
        <p:nvSpPr>
          <p:cNvPr id="52" name="角丸四角形 51"/>
          <p:cNvSpPr/>
          <p:nvPr/>
        </p:nvSpPr>
        <p:spPr>
          <a:xfrm>
            <a:off x="8690734" y="4804637"/>
            <a:ext cx="2868849" cy="1472582"/>
          </a:xfrm>
          <a:prstGeom prst="roundRect">
            <a:avLst>
              <a:gd name="adj" fmla="val 7302"/>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BIZ UDPゴシック"/>
              <a:ea typeface="BIZ UDPゴシック"/>
              <a:cs typeface="+mn-cs"/>
            </a:endParaRPr>
          </a:p>
        </p:txBody>
      </p:sp>
      <p:sp>
        <p:nvSpPr>
          <p:cNvPr id="77" name="テキスト ボックス 76"/>
          <p:cNvSpPr txBox="1"/>
          <p:nvPr/>
        </p:nvSpPr>
        <p:spPr>
          <a:xfrm>
            <a:off x="525297" y="1765874"/>
            <a:ext cx="1253959" cy="461665"/>
          </a:xfrm>
          <a:prstGeom prst="rect">
            <a:avLst/>
          </a:prstGeom>
          <a:noFill/>
          <a:ln>
            <a:solidFill>
              <a:schemeClr val="tx1"/>
            </a:solidFill>
          </a:ln>
        </p:spPr>
        <p:txBody>
          <a:bodyPr wrap="square" rtlCol="0">
            <a:sp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00000"/>
                </a:solidFill>
                <a:effectLst/>
                <a:uLnTx/>
                <a:uFillTx/>
                <a:latin typeface="BIZ UDPゴシック"/>
                <a:ea typeface="BIZ UDPゴシック"/>
                <a:cs typeface="+mn-cs"/>
              </a:rPr>
              <a:t>化学品</a:t>
            </a:r>
            <a:endParaRPr kumimoji="1" lang="en-US" altLang="ja-JP" sz="1200" b="1" i="0" u="none" strike="noStrike" kern="1200" cap="none" spc="0" normalizeH="0" baseline="0" noProof="0" dirty="0">
              <a:ln>
                <a:noFill/>
              </a:ln>
              <a:solidFill>
                <a:srgbClr val="000000"/>
              </a:solidFill>
              <a:effectLst/>
              <a:uLnTx/>
              <a:uFillTx/>
              <a:latin typeface="BIZ UDPゴシック"/>
              <a:ea typeface="BIZ UDPゴシック"/>
              <a:cs typeface="+mn-cs"/>
            </a:endParaRPr>
          </a:p>
          <a:p>
            <a:pPr marL="0" marR="0" lvl="0" indent="0" algn="ctr" defTabSz="914354"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00000"/>
                </a:solidFill>
                <a:effectLst/>
                <a:uLnTx/>
                <a:uFillTx/>
                <a:latin typeface="BIZ UDPゴシック"/>
                <a:ea typeface="BIZ UDPゴシック"/>
                <a:cs typeface="+mn-cs"/>
              </a:rPr>
              <a:t>メーカー</a:t>
            </a:r>
          </a:p>
        </p:txBody>
      </p:sp>
      <p:sp>
        <p:nvSpPr>
          <p:cNvPr id="78" name="右矢印 77"/>
          <p:cNvSpPr/>
          <p:nvPr/>
        </p:nvSpPr>
        <p:spPr>
          <a:xfrm>
            <a:off x="1791258" y="1902736"/>
            <a:ext cx="404487" cy="2524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a:ln>
                <a:noFill/>
              </a:ln>
              <a:solidFill>
                <a:srgbClr val="FFFFFF"/>
              </a:solidFill>
              <a:effectLst/>
              <a:uLnTx/>
              <a:uFillTx/>
              <a:latin typeface="BIZ UDPゴシック"/>
              <a:ea typeface="BIZ UDPゴシック"/>
              <a:cs typeface="+mn-cs"/>
            </a:endParaRPr>
          </a:p>
        </p:txBody>
      </p:sp>
      <p:sp>
        <p:nvSpPr>
          <p:cNvPr id="79" name="右矢印 78"/>
          <p:cNvSpPr/>
          <p:nvPr/>
        </p:nvSpPr>
        <p:spPr>
          <a:xfrm>
            <a:off x="5098895" y="1901268"/>
            <a:ext cx="404487" cy="2524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a:ln>
                <a:noFill/>
              </a:ln>
              <a:solidFill>
                <a:srgbClr val="FFFFFF"/>
              </a:solidFill>
              <a:effectLst/>
              <a:uLnTx/>
              <a:uFillTx/>
              <a:latin typeface="BIZ UDPゴシック"/>
              <a:ea typeface="BIZ UDPゴシック"/>
              <a:cs typeface="+mn-cs"/>
            </a:endParaRPr>
          </a:p>
        </p:txBody>
      </p:sp>
      <p:sp>
        <p:nvSpPr>
          <p:cNvPr id="91" name="角丸四角形 90"/>
          <p:cNvSpPr/>
          <p:nvPr/>
        </p:nvSpPr>
        <p:spPr>
          <a:xfrm>
            <a:off x="3732923" y="4766874"/>
            <a:ext cx="7863596" cy="1642696"/>
          </a:xfrm>
          <a:prstGeom prst="roundRect">
            <a:avLst>
              <a:gd name="adj" fmla="val 7372"/>
            </a:avLst>
          </a:prstGeom>
          <a:noFill/>
          <a:ln>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BIZ UDPゴシック"/>
              <a:ea typeface="BIZ UDPゴシック"/>
              <a:cs typeface="+mn-cs"/>
            </a:endParaRPr>
          </a:p>
        </p:txBody>
      </p:sp>
      <p:sp>
        <p:nvSpPr>
          <p:cNvPr id="106" name="角丸四角形 90">
            <a:extLst>
              <a:ext uri="{FF2B5EF4-FFF2-40B4-BE49-F238E27FC236}">
                <a16:creationId xmlns:a16="http://schemas.microsoft.com/office/drawing/2014/main" id="{A45DF0B4-0C40-42C4-AFC0-4D343261B099}"/>
              </a:ext>
            </a:extLst>
          </p:cNvPr>
          <p:cNvSpPr/>
          <p:nvPr/>
        </p:nvSpPr>
        <p:spPr>
          <a:xfrm>
            <a:off x="3686392" y="2283242"/>
            <a:ext cx="7863596" cy="777881"/>
          </a:xfrm>
          <a:prstGeom prst="roundRect">
            <a:avLst>
              <a:gd name="adj" fmla="val 7372"/>
            </a:avLst>
          </a:prstGeom>
          <a:noFill/>
          <a:ln>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BIZ UDPゴシック"/>
              <a:ea typeface="BIZ UDPゴシック"/>
              <a:cs typeface="+mn-cs"/>
            </a:endParaRPr>
          </a:p>
        </p:txBody>
      </p:sp>
      <p:sp>
        <p:nvSpPr>
          <p:cNvPr id="76" name="四角形: 角を丸くする 48">
            <a:extLst>
              <a:ext uri="{FF2B5EF4-FFF2-40B4-BE49-F238E27FC236}">
                <a16:creationId xmlns:a16="http://schemas.microsoft.com/office/drawing/2014/main" id="{77D5363C-25B5-4739-A64D-A6F7FBBCCC26}"/>
              </a:ext>
            </a:extLst>
          </p:cNvPr>
          <p:cNvSpPr/>
          <p:nvPr/>
        </p:nvSpPr>
        <p:spPr bwMode="auto">
          <a:xfrm>
            <a:off x="3538586" y="2888166"/>
            <a:ext cx="3839688" cy="615472"/>
          </a:xfrm>
          <a:prstGeom prst="roundRect">
            <a:avLst>
              <a:gd name="adj" fmla="val 19957"/>
            </a:avLst>
          </a:prstGeom>
          <a:solidFill>
            <a:schemeClr val="bg1"/>
          </a:solidFill>
          <a:ln w="19050">
            <a:solidFill>
              <a:srgbClr val="002060"/>
            </a:solidFill>
          </a:ln>
          <a:effectLst/>
        </p:spPr>
        <p:txBody>
          <a:bodyPr rot="0" spcFirstLastPara="0" vert="horz" wrap="square" lIns="36000" tIns="45720" rIns="36000" bIns="4572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algn="ctr"/>
            <a:r>
              <a:rPr kumimoji="1" lang="en-US" altLang="ja-JP" sz="2400" b="1" dirty="0">
                <a:solidFill>
                  <a:srgbClr val="002060"/>
                </a:solidFill>
                <a:latin typeface="Meiryo UI" panose="020B0604030504040204" pitchFamily="50" charset="-128"/>
                <a:ea typeface="Meiryo UI" panose="020B0604030504040204" pitchFamily="50" charset="-128"/>
              </a:rPr>
              <a:t>CMP</a:t>
            </a:r>
            <a:br>
              <a:rPr kumimoji="1" lang="en-US" altLang="ja-JP" sz="1200" b="1" dirty="0">
                <a:solidFill>
                  <a:srgbClr val="002060"/>
                </a:solidFill>
                <a:latin typeface="Meiryo UI" panose="020B0604030504040204" pitchFamily="50" charset="-128"/>
                <a:ea typeface="Meiryo UI" panose="020B0604030504040204" pitchFamily="50" charset="-128"/>
              </a:rPr>
            </a:br>
            <a:r>
              <a:rPr lang="en-US" altLang="ja-JP" sz="1200" b="1" dirty="0">
                <a:solidFill>
                  <a:srgbClr val="C00000"/>
                </a:solidFill>
                <a:effectLst/>
                <a:latin typeface="Meiryo UI" panose="020B0604030504040204" pitchFamily="50" charset="-128"/>
                <a:ea typeface="Meiryo UI" panose="020B0604030504040204" pitchFamily="50" charset="-128"/>
                <a:cs typeface="ＭＳ Ｐゴシック" panose="020B0600070205080204" pitchFamily="50" charset="-128"/>
              </a:rPr>
              <a:t>C</a:t>
            </a:r>
            <a:r>
              <a:rPr lang="en-US" altLang="ja-JP" sz="1200" b="1" dirty="0">
                <a:solidFill>
                  <a:srgbClr val="000000"/>
                </a:solidFill>
                <a:effectLst/>
                <a:latin typeface="Meiryo UI" panose="020B0604030504040204" pitchFamily="50" charset="-128"/>
                <a:ea typeface="Meiryo UI" panose="020B0604030504040204" pitchFamily="50" charset="-128"/>
                <a:cs typeface="ＭＳ Ｐゴシック" panose="020B0600070205080204" pitchFamily="50" charset="-128"/>
              </a:rPr>
              <a:t>hemical and </a:t>
            </a:r>
            <a:r>
              <a:rPr lang="en-US" altLang="ja-JP" sz="1200" b="1" dirty="0">
                <a:effectLst/>
                <a:latin typeface="Meiryo UI" panose="020B0604030504040204" pitchFamily="50" charset="-128"/>
                <a:ea typeface="Meiryo UI" panose="020B0604030504040204" pitchFamily="50" charset="-128"/>
                <a:cs typeface="ＭＳ Ｐゴシック" panose="020B0600070205080204" pitchFamily="50" charset="-128"/>
              </a:rPr>
              <a:t>C</a:t>
            </a:r>
            <a:r>
              <a:rPr lang="en-US" altLang="ja-JP" sz="1200" b="1" dirty="0">
                <a:solidFill>
                  <a:srgbClr val="000000"/>
                </a:solidFill>
                <a:effectLst/>
                <a:latin typeface="Meiryo UI" panose="020B0604030504040204" pitchFamily="50" charset="-128"/>
                <a:ea typeface="Meiryo UI" panose="020B0604030504040204" pitchFamily="50" charset="-128"/>
                <a:cs typeface="ＭＳ Ｐゴシック" panose="020B0600070205080204" pitchFamily="50" charset="-128"/>
              </a:rPr>
              <a:t>ircular </a:t>
            </a:r>
            <a:r>
              <a:rPr lang="en-US" altLang="ja-JP" sz="1200" b="1" dirty="0">
                <a:solidFill>
                  <a:srgbClr val="C00000"/>
                </a:solidFill>
                <a:effectLst/>
                <a:latin typeface="Meiryo UI" panose="020B0604030504040204" pitchFamily="50" charset="-128"/>
                <a:ea typeface="Meiryo UI" panose="020B0604030504040204" pitchFamily="50" charset="-128"/>
                <a:cs typeface="ＭＳ Ｐゴシック" panose="020B0600070205080204" pitchFamily="50" charset="-128"/>
              </a:rPr>
              <a:t>M</a:t>
            </a:r>
            <a:r>
              <a:rPr lang="en-US" altLang="ja-JP" sz="1200" b="1" dirty="0">
                <a:solidFill>
                  <a:srgbClr val="000000"/>
                </a:solidFill>
                <a:effectLst/>
                <a:latin typeface="Meiryo UI" panose="020B0604030504040204" pitchFamily="50" charset="-128"/>
                <a:ea typeface="Meiryo UI" panose="020B0604030504040204" pitchFamily="50" charset="-128"/>
                <a:cs typeface="ＭＳ Ｐゴシック" panose="020B0600070205080204" pitchFamily="50" charset="-128"/>
              </a:rPr>
              <a:t>anagement </a:t>
            </a:r>
            <a:r>
              <a:rPr lang="en-US" altLang="ja-JP" sz="1200" b="1" dirty="0">
                <a:solidFill>
                  <a:srgbClr val="C00000"/>
                </a:solidFill>
                <a:effectLst/>
                <a:latin typeface="Meiryo UI" panose="020B0604030504040204" pitchFamily="50" charset="-128"/>
                <a:ea typeface="Meiryo UI" panose="020B0604030504040204" pitchFamily="50" charset="-128"/>
                <a:cs typeface="ＭＳ Ｐゴシック" panose="020B0600070205080204" pitchFamily="50" charset="-128"/>
              </a:rPr>
              <a:t>P</a:t>
            </a:r>
            <a:r>
              <a:rPr lang="en-US" altLang="ja-JP" sz="1200" b="1" dirty="0">
                <a:solidFill>
                  <a:srgbClr val="000000"/>
                </a:solidFill>
                <a:effectLst/>
                <a:latin typeface="Meiryo UI" panose="020B0604030504040204" pitchFamily="50" charset="-128"/>
                <a:ea typeface="Meiryo UI" panose="020B0604030504040204" pitchFamily="50" charset="-128"/>
                <a:cs typeface="ＭＳ Ｐゴシック" panose="020B0600070205080204" pitchFamily="50" charset="-128"/>
              </a:rPr>
              <a:t>latform</a:t>
            </a:r>
            <a:endParaRPr lang="en-US" altLang="ja-JP" sz="1400" b="1" dirty="0">
              <a:solidFill>
                <a:srgbClr val="000000"/>
              </a:solidFill>
              <a:latin typeface="Meiryo UI" panose="020B0604030504040204" pitchFamily="50" charset="-128"/>
              <a:ea typeface="Meiryo UI" panose="020B0604030504040204" pitchFamily="50" charset="-128"/>
              <a:cs typeface="ＭＳ Ｐゴシック" panose="020B0600070205080204" pitchFamily="50" charset="-128"/>
            </a:endParaRPr>
          </a:p>
          <a:p>
            <a:pPr algn="ctr"/>
            <a:endParaRPr kumimoji="1" lang="ja-JP" altLang="en-US" sz="1200" b="1" dirty="0">
              <a:solidFill>
                <a:srgbClr val="002060"/>
              </a:solidFill>
              <a:latin typeface="Meiryo UI" panose="020B0604030504040204" pitchFamily="50" charset="-128"/>
              <a:ea typeface="Meiryo UI" panose="020B0604030504040204" pitchFamily="50" charset="-128"/>
            </a:endParaRPr>
          </a:p>
        </p:txBody>
      </p:sp>
      <p:grpSp>
        <p:nvGrpSpPr>
          <p:cNvPr id="80" name="グループ化 79">
            <a:extLst>
              <a:ext uri="{FF2B5EF4-FFF2-40B4-BE49-F238E27FC236}">
                <a16:creationId xmlns:a16="http://schemas.microsoft.com/office/drawing/2014/main" id="{766BB590-6950-4CE4-BE87-EB1F7FB78009}"/>
              </a:ext>
            </a:extLst>
          </p:cNvPr>
          <p:cNvGrpSpPr>
            <a:grpSpLocks noChangeAspect="1"/>
          </p:cNvGrpSpPr>
          <p:nvPr/>
        </p:nvGrpSpPr>
        <p:grpSpPr bwMode="gray">
          <a:xfrm>
            <a:off x="882272" y="6024748"/>
            <a:ext cx="511706" cy="340944"/>
            <a:chOff x="-1828973" y="2716213"/>
            <a:chExt cx="2020481" cy="1419225"/>
          </a:xfrm>
        </p:grpSpPr>
        <p:sp>
          <p:nvSpPr>
            <p:cNvPr id="81" name="フリーフォーム: 図形 349">
              <a:extLst>
                <a:ext uri="{FF2B5EF4-FFF2-40B4-BE49-F238E27FC236}">
                  <a16:creationId xmlns:a16="http://schemas.microsoft.com/office/drawing/2014/main" id="{1386FB46-9085-4B3F-A74D-FA6C1087DF93}"/>
                </a:ext>
              </a:extLst>
            </p:cNvPr>
            <p:cNvSpPr>
              <a:spLocks noChangeArrowheads="1"/>
            </p:cNvSpPr>
            <p:nvPr/>
          </p:nvSpPr>
          <p:spPr bwMode="gray">
            <a:xfrm>
              <a:off x="-1828973" y="2716213"/>
              <a:ext cx="2020481" cy="1419225"/>
            </a:xfrm>
            <a:custGeom>
              <a:avLst/>
              <a:gdLst>
                <a:gd name="connsiteX0" fmla="*/ 915581 w 2020481"/>
                <a:gd name="connsiteY0" fmla="*/ 898525 h 1419225"/>
                <a:gd name="connsiteX1" fmla="*/ 937889 w 2020481"/>
                <a:gd name="connsiteY1" fmla="*/ 930275 h 1419225"/>
                <a:gd name="connsiteX2" fmla="*/ 1157782 w 2020481"/>
                <a:gd name="connsiteY2" fmla="*/ 917575 h 1419225"/>
                <a:gd name="connsiteX3" fmla="*/ 1266135 w 2020481"/>
                <a:gd name="connsiteY3" fmla="*/ 1006475 h 1419225"/>
                <a:gd name="connsiteX4" fmla="*/ 1342619 w 2020481"/>
                <a:gd name="connsiteY4" fmla="*/ 1006475 h 1419225"/>
                <a:gd name="connsiteX5" fmla="*/ 1342619 w 2020481"/>
                <a:gd name="connsiteY5" fmla="*/ 898525 h 1419225"/>
                <a:gd name="connsiteX6" fmla="*/ 915581 w 2020481"/>
                <a:gd name="connsiteY6" fmla="*/ 898525 h 1419225"/>
                <a:gd name="connsiteX7" fmla="*/ 847905 w 2020481"/>
                <a:gd name="connsiteY7" fmla="*/ 123825 h 1419225"/>
                <a:gd name="connsiteX8" fmla="*/ 1956580 w 2020481"/>
                <a:gd name="connsiteY8" fmla="*/ 123825 h 1419225"/>
                <a:gd name="connsiteX9" fmla="*/ 1982141 w 2020481"/>
                <a:gd name="connsiteY9" fmla="*/ 149413 h 1419225"/>
                <a:gd name="connsiteX10" fmla="*/ 1982141 w 2020481"/>
                <a:gd name="connsiteY10" fmla="*/ 872278 h 1419225"/>
                <a:gd name="connsiteX11" fmla="*/ 1956580 w 2020481"/>
                <a:gd name="connsiteY11" fmla="*/ 897867 h 1419225"/>
                <a:gd name="connsiteX12" fmla="*/ 1464546 w 2020481"/>
                <a:gd name="connsiteY12" fmla="*/ 897867 h 1419225"/>
                <a:gd name="connsiteX13" fmla="*/ 1464546 w 2020481"/>
                <a:gd name="connsiteY13" fmla="*/ 1006616 h 1419225"/>
                <a:gd name="connsiteX14" fmla="*/ 1758488 w 2020481"/>
                <a:gd name="connsiteY14" fmla="*/ 1006616 h 1419225"/>
                <a:gd name="connsiteX15" fmla="*/ 1784049 w 2020481"/>
                <a:gd name="connsiteY15" fmla="*/ 1032204 h 1419225"/>
                <a:gd name="connsiteX16" fmla="*/ 1784049 w 2020481"/>
                <a:gd name="connsiteY16" fmla="*/ 1102572 h 1419225"/>
                <a:gd name="connsiteX17" fmla="*/ 1758488 w 2020481"/>
                <a:gd name="connsiteY17" fmla="*/ 1128160 h 1419225"/>
                <a:gd name="connsiteX18" fmla="*/ 1055582 w 2020481"/>
                <a:gd name="connsiteY18" fmla="*/ 1128160 h 1419225"/>
                <a:gd name="connsiteX19" fmla="*/ 889440 w 2020481"/>
                <a:gd name="connsiteY19" fmla="*/ 1140954 h 1419225"/>
                <a:gd name="connsiteX20" fmla="*/ 883050 w 2020481"/>
                <a:gd name="connsiteY20" fmla="*/ 1140954 h 1419225"/>
                <a:gd name="connsiteX21" fmla="*/ 796784 w 2020481"/>
                <a:gd name="connsiteY21" fmla="*/ 1092976 h 1419225"/>
                <a:gd name="connsiteX22" fmla="*/ 726493 w 2020481"/>
                <a:gd name="connsiteY22" fmla="*/ 987425 h 1419225"/>
                <a:gd name="connsiteX23" fmla="*/ 726493 w 2020481"/>
                <a:gd name="connsiteY23" fmla="*/ 1160145 h 1419225"/>
                <a:gd name="connsiteX24" fmla="*/ 1975751 w 2020481"/>
                <a:gd name="connsiteY24" fmla="*/ 1160145 h 1419225"/>
                <a:gd name="connsiteX25" fmla="*/ 2020481 w 2020481"/>
                <a:gd name="connsiteY25" fmla="*/ 1204924 h 1419225"/>
                <a:gd name="connsiteX26" fmla="*/ 1975751 w 2020481"/>
                <a:gd name="connsiteY26" fmla="*/ 1249704 h 1419225"/>
                <a:gd name="connsiteX27" fmla="*/ 726493 w 2020481"/>
                <a:gd name="connsiteY27" fmla="*/ 1249704 h 1419225"/>
                <a:gd name="connsiteX28" fmla="*/ 726493 w 2020481"/>
                <a:gd name="connsiteY28" fmla="*/ 1419225 h 1419225"/>
                <a:gd name="connsiteX29" fmla="*/ 240848 w 2020481"/>
                <a:gd name="connsiteY29" fmla="*/ 1419225 h 1419225"/>
                <a:gd name="connsiteX30" fmla="*/ 240848 w 2020481"/>
                <a:gd name="connsiteY30" fmla="*/ 1144153 h 1419225"/>
                <a:gd name="connsiteX31" fmla="*/ 116242 w 2020481"/>
                <a:gd name="connsiteY31" fmla="*/ 1163344 h 1419225"/>
                <a:gd name="connsiteX32" fmla="*/ 103462 w 2020481"/>
                <a:gd name="connsiteY32" fmla="*/ 1163344 h 1419225"/>
                <a:gd name="connsiteX33" fmla="*/ 17196 w 2020481"/>
                <a:gd name="connsiteY33" fmla="*/ 1118564 h 1419225"/>
                <a:gd name="connsiteX34" fmla="*/ 14001 w 2020481"/>
                <a:gd name="connsiteY34" fmla="*/ 1009815 h 1419225"/>
                <a:gd name="connsiteX35" fmla="*/ 205703 w 2020481"/>
                <a:gd name="connsiteY35" fmla="*/ 657978 h 1419225"/>
                <a:gd name="connsiteX36" fmla="*/ 240848 w 2020481"/>
                <a:gd name="connsiteY36" fmla="*/ 622794 h 1419225"/>
                <a:gd name="connsiteX37" fmla="*/ 483671 w 2020481"/>
                <a:gd name="connsiteY37" fmla="*/ 562022 h 1419225"/>
                <a:gd name="connsiteX38" fmla="*/ 726493 w 2020481"/>
                <a:gd name="connsiteY38" fmla="*/ 625993 h 1419225"/>
                <a:gd name="connsiteX39" fmla="*/ 755249 w 2020481"/>
                <a:gd name="connsiteY39" fmla="*/ 654779 h 1419225"/>
                <a:gd name="connsiteX40" fmla="*/ 822344 w 2020481"/>
                <a:gd name="connsiteY40" fmla="*/ 757132 h 1419225"/>
                <a:gd name="connsiteX41" fmla="*/ 822344 w 2020481"/>
                <a:gd name="connsiteY41" fmla="*/ 149413 h 1419225"/>
                <a:gd name="connsiteX42" fmla="*/ 847905 w 2020481"/>
                <a:gd name="connsiteY42" fmla="*/ 123825 h 1419225"/>
                <a:gd name="connsiteX43" fmla="*/ 483781 w 2020481"/>
                <a:gd name="connsiteY43" fmla="*/ 0 h 1419225"/>
                <a:gd name="connsiteX44" fmla="*/ 704444 w 2020481"/>
                <a:gd name="connsiteY44" fmla="*/ 252413 h 1419225"/>
                <a:gd name="connsiteX45" fmla="*/ 483781 w 2020481"/>
                <a:gd name="connsiteY45" fmla="*/ 504826 h 1419225"/>
                <a:gd name="connsiteX46" fmla="*/ 263118 w 2020481"/>
                <a:gd name="connsiteY46" fmla="*/ 252413 h 1419225"/>
                <a:gd name="connsiteX47" fmla="*/ 483781 w 2020481"/>
                <a:gd name="connsiteY47" fmla="*/ 0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020481" h="1419225">
                  <a:moveTo>
                    <a:pt x="915581" y="898525"/>
                  </a:moveTo>
                  <a:cubicBezTo>
                    <a:pt x="915581" y="898525"/>
                    <a:pt x="915581" y="898525"/>
                    <a:pt x="937889" y="930275"/>
                  </a:cubicBezTo>
                  <a:cubicBezTo>
                    <a:pt x="937889" y="930275"/>
                    <a:pt x="937889" y="930275"/>
                    <a:pt x="1157782" y="917575"/>
                  </a:cubicBezTo>
                  <a:cubicBezTo>
                    <a:pt x="1211958" y="914400"/>
                    <a:pt x="1259761" y="952500"/>
                    <a:pt x="1266135" y="1006475"/>
                  </a:cubicBezTo>
                  <a:cubicBezTo>
                    <a:pt x="1288443" y="1006475"/>
                    <a:pt x="1313937" y="1006475"/>
                    <a:pt x="1342619" y="1006475"/>
                  </a:cubicBezTo>
                  <a:cubicBezTo>
                    <a:pt x="1342619" y="1006475"/>
                    <a:pt x="1342619" y="1006475"/>
                    <a:pt x="1342619" y="898525"/>
                  </a:cubicBezTo>
                  <a:cubicBezTo>
                    <a:pt x="1342619" y="898525"/>
                    <a:pt x="1339432" y="898525"/>
                    <a:pt x="915581" y="898525"/>
                  </a:cubicBezTo>
                  <a:close/>
                  <a:moveTo>
                    <a:pt x="847905" y="123825"/>
                  </a:moveTo>
                  <a:cubicBezTo>
                    <a:pt x="847905" y="123825"/>
                    <a:pt x="847905" y="123825"/>
                    <a:pt x="1956580" y="123825"/>
                  </a:cubicBezTo>
                  <a:cubicBezTo>
                    <a:pt x="1972556" y="123825"/>
                    <a:pt x="1982141" y="133421"/>
                    <a:pt x="1982141" y="149413"/>
                  </a:cubicBezTo>
                  <a:cubicBezTo>
                    <a:pt x="1982141" y="149413"/>
                    <a:pt x="1982141" y="149413"/>
                    <a:pt x="1982141" y="872278"/>
                  </a:cubicBezTo>
                  <a:cubicBezTo>
                    <a:pt x="1982141" y="885073"/>
                    <a:pt x="1972556" y="897867"/>
                    <a:pt x="1956580" y="897867"/>
                  </a:cubicBezTo>
                  <a:cubicBezTo>
                    <a:pt x="1956580" y="897867"/>
                    <a:pt x="1956580" y="897867"/>
                    <a:pt x="1464546" y="897867"/>
                  </a:cubicBezTo>
                  <a:cubicBezTo>
                    <a:pt x="1464546" y="897867"/>
                    <a:pt x="1464546" y="897867"/>
                    <a:pt x="1464546" y="1006616"/>
                  </a:cubicBezTo>
                  <a:cubicBezTo>
                    <a:pt x="1464546" y="1006616"/>
                    <a:pt x="1464546" y="1006616"/>
                    <a:pt x="1758488" y="1006616"/>
                  </a:cubicBezTo>
                  <a:cubicBezTo>
                    <a:pt x="1774464" y="1006616"/>
                    <a:pt x="1784049" y="1016212"/>
                    <a:pt x="1784049" y="1032204"/>
                  </a:cubicBezTo>
                  <a:cubicBezTo>
                    <a:pt x="1784049" y="1032204"/>
                    <a:pt x="1784049" y="1032204"/>
                    <a:pt x="1784049" y="1102572"/>
                  </a:cubicBezTo>
                  <a:cubicBezTo>
                    <a:pt x="1784049" y="1118564"/>
                    <a:pt x="1774464" y="1128160"/>
                    <a:pt x="1758488" y="1128160"/>
                  </a:cubicBezTo>
                  <a:cubicBezTo>
                    <a:pt x="1758488" y="1128160"/>
                    <a:pt x="1758488" y="1128160"/>
                    <a:pt x="1055582" y="1128160"/>
                  </a:cubicBezTo>
                  <a:cubicBezTo>
                    <a:pt x="1055582" y="1128160"/>
                    <a:pt x="1055582" y="1128160"/>
                    <a:pt x="889440" y="1140954"/>
                  </a:cubicBezTo>
                  <a:cubicBezTo>
                    <a:pt x="886245" y="1140954"/>
                    <a:pt x="883050" y="1140954"/>
                    <a:pt x="883050" y="1140954"/>
                  </a:cubicBezTo>
                  <a:cubicBezTo>
                    <a:pt x="847905" y="1140954"/>
                    <a:pt x="815954" y="1121763"/>
                    <a:pt x="796784" y="1092976"/>
                  </a:cubicBezTo>
                  <a:cubicBezTo>
                    <a:pt x="796784" y="1092976"/>
                    <a:pt x="796784" y="1092976"/>
                    <a:pt x="726493" y="987425"/>
                  </a:cubicBezTo>
                  <a:cubicBezTo>
                    <a:pt x="726493" y="1048197"/>
                    <a:pt x="726493" y="1105770"/>
                    <a:pt x="726493" y="1160145"/>
                  </a:cubicBezTo>
                  <a:cubicBezTo>
                    <a:pt x="854295" y="1160145"/>
                    <a:pt x="1247283" y="1160145"/>
                    <a:pt x="1975751" y="1160145"/>
                  </a:cubicBezTo>
                  <a:cubicBezTo>
                    <a:pt x="2001311" y="1160145"/>
                    <a:pt x="2020481" y="1179336"/>
                    <a:pt x="2020481" y="1204924"/>
                  </a:cubicBezTo>
                  <a:cubicBezTo>
                    <a:pt x="2020481" y="1230513"/>
                    <a:pt x="2001311" y="1249704"/>
                    <a:pt x="1975751" y="1249704"/>
                  </a:cubicBezTo>
                  <a:cubicBezTo>
                    <a:pt x="1975751" y="1249704"/>
                    <a:pt x="1598737" y="1249704"/>
                    <a:pt x="726493" y="1249704"/>
                  </a:cubicBezTo>
                  <a:cubicBezTo>
                    <a:pt x="726493" y="1342461"/>
                    <a:pt x="726493" y="1409630"/>
                    <a:pt x="726493" y="1419225"/>
                  </a:cubicBezTo>
                  <a:cubicBezTo>
                    <a:pt x="726493" y="1419225"/>
                    <a:pt x="726493" y="1419225"/>
                    <a:pt x="240848" y="1419225"/>
                  </a:cubicBezTo>
                  <a:cubicBezTo>
                    <a:pt x="240848" y="1361652"/>
                    <a:pt x="240848" y="1259299"/>
                    <a:pt x="240848" y="1144153"/>
                  </a:cubicBezTo>
                  <a:cubicBezTo>
                    <a:pt x="240848" y="1144153"/>
                    <a:pt x="240848" y="1144153"/>
                    <a:pt x="116242" y="1163344"/>
                  </a:cubicBezTo>
                  <a:cubicBezTo>
                    <a:pt x="113047" y="1163344"/>
                    <a:pt x="106657" y="1163344"/>
                    <a:pt x="103462" y="1163344"/>
                  </a:cubicBezTo>
                  <a:cubicBezTo>
                    <a:pt x="68317" y="1163344"/>
                    <a:pt x="36366" y="1147351"/>
                    <a:pt x="17196" y="1118564"/>
                  </a:cubicBezTo>
                  <a:cubicBezTo>
                    <a:pt x="-5169" y="1086579"/>
                    <a:pt x="-5169" y="1044998"/>
                    <a:pt x="14001" y="1009815"/>
                  </a:cubicBezTo>
                  <a:cubicBezTo>
                    <a:pt x="14001" y="1009815"/>
                    <a:pt x="14001" y="1009815"/>
                    <a:pt x="205703" y="657978"/>
                  </a:cubicBezTo>
                  <a:cubicBezTo>
                    <a:pt x="215288" y="645184"/>
                    <a:pt x="224873" y="632390"/>
                    <a:pt x="240848" y="622794"/>
                  </a:cubicBezTo>
                  <a:cubicBezTo>
                    <a:pt x="240848" y="622794"/>
                    <a:pt x="285579" y="562022"/>
                    <a:pt x="483671" y="562022"/>
                  </a:cubicBezTo>
                  <a:cubicBezTo>
                    <a:pt x="681763" y="562022"/>
                    <a:pt x="726493" y="625993"/>
                    <a:pt x="726493" y="625993"/>
                  </a:cubicBezTo>
                  <a:cubicBezTo>
                    <a:pt x="739273" y="632390"/>
                    <a:pt x="748859" y="641985"/>
                    <a:pt x="755249" y="654779"/>
                  </a:cubicBezTo>
                  <a:cubicBezTo>
                    <a:pt x="755249" y="654779"/>
                    <a:pt x="755249" y="654779"/>
                    <a:pt x="822344" y="757132"/>
                  </a:cubicBezTo>
                  <a:cubicBezTo>
                    <a:pt x="822344" y="657978"/>
                    <a:pt x="822344" y="478861"/>
                    <a:pt x="822344" y="149413"/>
                  </a:cubicBezTo>
                  <a:cubicBezTo>
                    <a:pt x="822344" y="133421"/>
                    <a:pt x="835124" y="123825"/>
                    <a:pt x="847905" y="123825"/>
                  </a:cubicBezTo>
                  <a:close/>
                  <a:moveTo>
                    <a:pt x="483781" y="0"/>
                  </a:moveTo>
                  <a:cubicBezTo>
                    <a:pt x="605650" y="0"/>
                    <a:pt x="704444" y="113009"/>
                    <a:pt x="704444" y="252413"/>
                  </a:cubicBezTo>
                  <a:cubicBezTo>
                    <a:pt x="704444" y="391817"/>
                    <a:pt x="605650" y="504826"/>
                    <a:pt x="483781" y="504826"/>
                  </a:cubicBezTo>
                  <a:cubicBezTo>
                    <a:pt x="361912" y="504826"/>
                    <a:pt x="263118" y="391817"/>
                    <a:pt x="263118" y="252413"/>
                  </a:cubicBezTo>
                  <a:cubicBezTo>
                    <a:pt x="263118" y="113009"/>
                    <a:pt x="361912" y="0"/>
                    <a:pt x="483781" y="0"/>
                  </a:cubicBez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sp>
          <p:nvSpPr>
            <p:cNvPr id="82" name="フリーフォーム: 図形 348">
              <a:extLst>
                <a:ext uri="{FF2B5EF4-FFF2-40B4-BE49-F238E27FC236}">
                  <a16:creationId xmlns:a16="http://schemas.microsoft.com/office/drawing/2014/main" id="{BF16297E-2FA0-4D1A-BF81-3A3B70760D24}"/>
                </a:ext>
              </a:extLst>
            </p:cNvPr>
            <p:cNvSpPr>
              <a:spLocks noChangeArrowheads="1"/>
            </p:cNvSpPr>
            <p:nvPr/>
          </p:nvSpPr>
          <p:spPr bwMode="gray">
            <a:xfrm>
              <a:off x="-929267" y="2933701"/>
              <a:ext cx="985838" cy="587375"/>
            </a:xfrm>
            <a:custGeom>
              <a:avLst/>
              <a:gdLst>
                <a:gd name="connsiteX0" fmla="*/ 641350 w 985838"/>
                <a:gd name="connsiteY0" fmla="*/ 334962 h 587375"/>
                <a:gd name="connsiteX1" fmla="*/ 688975 w 985838"/>
                <a:gd name="connsiteY1" fmla="*/ 473075 h 587375"/>
                <a:gd name="connsiteX2" fmla="*/ 717550 w 985838"/>
                <a:gd name="connsiteY2" fmla="*/ 441325 h 587375"/>
                <a:gd name="connsiteX3" fmla="*/ 763588 w 985838"/>
                <a:gd name="connsiteY3" fmla="*/ 485775 h 587375"/>
                <a:gd name="connsiteX4" fmla="*/ 792163 w 985838"/>
                <a:gd name="connsiteY4" fmla="*/ 457200 h 587375"/>
                <a:gd name="connsiteX5" fmla="*/ 747713 w 985838"/>
                <a:gd name="connsiteY5" fmla="*/ 412750 h 587375"/>
                <a:gd name="connsiteX6" fmla="*/ 779463 w 985838"/>
                <a:gd name="connsiteY6" fmla="*/ 382587 h 587375"/>
                <a:gd name="connsiteX7" fmla="*/ 215900 w 985838"/>
                <a:gd name="connsiteY7" fmla="*/ 146050 h 587375"/>
                <a:gd name="connsiteX8" fmla="*/ 215900 w 985838"/>
                <a:gd name="connsiteY8" fmla="*/ 444500 h 587375"/>
                <a:gd name="connsiteX9" fmla="*/ 631825 w 985838"/>
                <a:gd name="connsiteY9" fmla="*/ 444500 h 587375"/>
                <a:gd name="connsiteX10" fmla="*/ 615950 w 985838"/>
                <a:gd name="connsiteY10" fmla="*/ 400050 h 587375"/>
                <a:gd name="connsiteX11" fmla="*/ 261938 w 985838"/>
                <a:gd name="connsiteY11" fmla="*/ 400050 h 587375"/>
                <a:gd name="connsiteX12" fmla="*/ 261938 w 985838"/>
                <a:gd name="connsiteY12" fmla="*/ 192087 h 587375"/>
                <a:gd name="connsiteX13" fmla="*/ 723900 w 985838"/>
                <a:gd name="connsiteY13" fmla="*/ 192087 h 587375"/>
                <a:gd name="connsiteX14" fmla="*/ 723900 w 985838"/>
                <a:gd name="connsiteY14" fmla="*/ 315912 h 587375"/>
                <a:gd name="connsiteX15" fmla="*/ 769938 w 985838"/>
                <a:gd name="connsiteY15" fmla="*/ 331787 h 587375"/>
                <a:gd name="connsiteX16" fmla="*/ 769938 w 985838"/>
                <a:gd name="connsiteY16" fmla="*/ 146050 h 587375"/>
                <a:gd name="connsiteX17" fmla="*/ 0 w 985838"/>
                <a:gd name="connsiteY17" fmla="*/ 0 h 587375"/>
                <a:gd name="connsiteX18" fmla="*/ 985838 w 985838"/>
                <a:gd name="connsiteY18" fmla="*/ 0 h 587375"/>
                <a:gd name="connsiteX19" fmla="*/ 985838 w 985838"/>
                <a:gd name="connsiteY19" fmla="*/ 587375 h 587375"/>
                <a:gd name="connsiteX20" fmla="*/ 0 w 985838"/>
                <a:gd name="connsiteY20" fmla="*/ 587375 h 58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5838" h="587375">
                  <a:moveTo>
                    <a:pt x="641350" y="334962"/>
                  </a:moveTo>
                  <a:lnTo>
                    <a:pt x="688975" y="473075"/>
                  </a:lnTo>
                  <a:lnTo>
                    <a:pt x="717550" y="441325"/>
                  </a:lnTo>
                  <a:lnTo>
                    <a:pt x="763588" y="485775"/>
                  </a:lnTo>
                  <a:lnTo>
                    <a:pt x="792163" y="457200"/>
                  </a:lnTo>
                  <a:lnTo>
                    <a:pt x="747713" y="412750"/>
                  </a:lnTo>
                  <a:lnTo>
                    <a:pt x="779463" y="382587"/>
                  </a:lnTo>
                  <a:close/>
                  <a:moveTo>
                    <a:pt x="215900" y="146050"/>
                  </a:moveTo>
                  <a:lnTo>
                    <a:pt x="215900" y="444500"/>
                  </a:lnTo>
                  <a:lnTo>
                    <a:pt x="631825" y="444500"/>
                  </a:lnTo>
                  <a:lnTo>
                    <a:pt x="615950" y="400050"/>
                  </a:lnTo>
                  <a:lnTo>
                    <a:pt x="261938" y="400050"/>
                  </a:lnTo>
                  <a:lnTo>
                    <a:pt x="261938" y="192087"/>
                  </a:lnTo>
                  <a:lnTo>
                    <a:pt x="723900" y="192087"/>
                  </a:lnTo>
                  <a:lnTo>
                    <a:pt x="723900" y="315912"/>
                  </a:lnTo>
                  <a:lnTo>
                    <a:pt x="769938" y="331787"/>
                  </a:lnTo>
                  <a:lnTo>
                    <a:pt x="769938" y="146050"/>
                  </a:lnTo>
                  <a:close/>
                  <a:moveTo>
                    <a:pt x="0" y="0"/>
                  </a:moveTo>
                  <a:lnTo>
                    <a:pt x="985838" y="0"/>
                  </a:lnTo>
                  <a:lnTo>
                    <a:pt x="985838" y="587375"/>
                  </a:lnTo>
                  <a:lnTo>
                    <a:pt x="0" y="5873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84" name="グループ化 83">
            <a:extLst>
              <a:ext uri="{FF2B5EF4-FFF2-40B4-BE49-F238E27FC236}">
                <a16:creationId xmlns:a16="http://schemas.microsoft.com/office/drawing/2014/main" id="{1C262894-2E84-4D0D-8BB1-04666E611E65}"/>
              </a:ext>
            </a:extLst>
          </p:cNvPr>
          <p:cNvGrpSpPr>
            <a:grpSpLocks noChangeAspect="1"/>
          </p:cNvGrpSpPr>
          <p:nvPr/>
        </p:nvGrpSpPr>
        <p:grpSpPr bwMode="gray">
          <a:xfrm>
            <a:off x="2486363" y="6019780"/>
            <a:ext cx="511706" cy="340944"/>
            <a:chOff x="-1828973" y="2716213"/>
            <a:chExt cx="2020481" cy="1419225"/>
          </a:xfrm>
        </p:grpSpPr>
        <p:sp>
          <p:nvSpPr>
            <p:cNvPr id="85" name="フリーフォーム: 図形 349">
              <a:extLst>
                <a:ext uri="{FF2B5EF4-FFF2-40B4-BE49-F238E27FC236}">
                  <a16:creationId xmlns:a16="http://schemas.microsoft.com/office/drawing/2014/main" id="{798CC45C-0616-4952-BB8E-F26228CA3483}"/>
                </a:ext>
              </a:extLst>
            </p:cNvPr>
            <p:cNvSpPr>
              <a:spLocks noChangeArrowheads="1"/>
            </p:cNvSpPr>
            <p:nvPr/>
          </p:nvSpPr>
          <p:spPr bwMode="gray">
            <a:xfrm>
              <a:off x="-1828973" y="2716213"/>
              <a:ext cx="2020481" cy="1419225"/>
            </a:xfrm>
            <a:custGeom>
              <a:avLst/>
              <a:gdLst>
                <a:gd name="connsiteX0" fmla="*/ 915581 w 2020481"/>
                <a:gd name="connsiteY0" fmla="*/ 898525 h 1419225"/>
                <a:gd name="connsiteX1" fmla="*/ 937889 w 2020481"/>
                <a:gd name="connsiteY1" fmla="*/ 930275 h 1419225"/>
                <a:gd name="connsiteX2" fmla="*/ 1157782 w 2020481"/>
                <a:gd name="connsiteY2" fmla="*/ 917575 h 1419225"/>
                <a:gd name="connsiteX3" fmla="*/ 1266135 w 2020481"/>
                <a:gd name="connsiteY3" fmla="*/ 1006475 h 1419225"/>
                <a:gd name="connsiteX4" fmla="*/ 1342619 w 2020481"/>
                <a:gd name="connsiteY4" fmla="*/ 1006475 h 1419225"/>
                <a:gd name="connsiteX5" fmla="*/ 1342619 w 2020481"/>
                <a:gd name="connsiteY5" fmla="*/ 898525 h 1419225"/>
                <a:gd name="connsiteX6" fmla="*/ 915581 w 2020481"/>
                <a:gd name="connsiteY6" fmla="*/ 898525 h 1419225"/>
                <a:gd name="connsiteX7" fmla="*/ 847905 w 2020481"/>
                <a:gd name="connsiteY7" fmla="*/ 123825 h 1419225"/>
                <a:gd name="connsiteX8" fmla="*/ 1956580 w 2020481"/>
                <a:gd name="connsiteY8" fmla="*/ 123825 h 1419225"/>
                <a:gd name="connsiteX9" fmla="*/ 1982141 w 2020481"/>
                <a:gd name="connsiteY9" fmla="*/ 149413 h 1419225"/>
                <a:gd name="connsiteX10" fmla="*/ 1982141 w 2020481"/>
                <a:gd name="connsiteY10" fmla="*/ 872278 h 1419225"/>
                <a:gd name="connsiteX11" fmla="*/ 1956580 w 2020481"/>
                <a:gd name="connsiteY11" fmla="*/ 897867 h 1419225"/>
                <a:gd name="connsiteX12" fmla="*/ 1464546 w 2020481"/>
                <a:gd name="connsiteY12" fmla="*/ 897867 h 1419225"/>
                <a:gd name="connsiteX13" fmla="*/ 1464546 w 2020481"/>
                <a:gd name="connsiteY13" fmla="*/ 1006616 h 1419225"/>
                <a:gd name="connsiteX14" fmla="*/ 1758488 w 2020481"/>
                <a:gd name="connsiteY14" fmla="*/ 1006616 h 1419225"/>
                <a:gd name="connsiteX15" fmla="*/ 1784049 w 2020481"/>
                <a:gd name="connsiteY15" fmla="*/ 1032204 h 1419225"/>
                <a:gd name="connsiteX16" fmla="*/ 1784049 w 2020481"/>
                <a:gd name="connsiteY16" fmla="*/ 1102572 h 1419225"/>
                <a:gd name="connsiteX17" fmla="*/ 1758488 w 2020481"/>
                <a:gd name="connsiteY17" fmla="*/ 1128160 h 1419225"/>
                <a:gd name="connsiteX18" fmla="*/ 1055582 w 2020481"/>
                <a:gd name="connsiteY18" fmla="*/ 1128160 h 1419225"/>
                <a:gd name="connsiteX19" fmla="*/ 889440 w 2020481"/>
                <a:gd name="connsiteY19" fmla="*/ 1140954 h 1419225"/>
                <a:gd name="connsiteX20" fmla="*/ 883050 w 2020481"/>
                <a:gd name="connsiteY20" fmla="*/ 1140954 h 1419225"/>
                <a:gd name="connsiteX21" fmla="*/ 796784 w 2020481"/>
                <a:gd name="connsiteY21" fmla="*/ 1092976 h 1419225"/>
                <a:gd name="connsiteX22" fmla="*/ 726493 w 2020481"/>
                <a:gd name="connsiteY22" fmla="*/ 987425 h 1419225"/>
                <a:gd name="connsiteX23" fmla="*/ 726493 w 2020481"/>
                <a:gd name="connsiteY23" fmla="*/ 1160145 h 1419225"/>
                <a:gd name="connsiteX24" fmla="*/ 1975751 w 2020481"/>
                <a:gd name="connsiteY24" fmla="*/ 1160145 h 1419225"/>
                <a:gd name="connsiteX25" fmla="*/ 2020481 w 2020481"/>
                <a:gd name="connsiteY25" fmla="*/ 1204924 h 1419225"/>
                <a:gd name="connsiteX26" fmla="*/ 1975751 w 2020481"/>
                <a:gd name="connsiteY26" fmla="*/ 1249704 h 1419225"/>
                <a:gd name="connsiteX27" fmla="*/ 726493 w 2020481"/>
                <a:gd name="connsiteY27" fmla="*/ 1249704 h 1419225"/>
                <a:gd name="connsiteX28" fmla="*/ 726493 w 2020481"/>
                <a:gd name="connsiteY28" fmla="*/ 1419225 h 1419225"/>
                <a:gd name="connsiteX29" fmla="*/ 240848 w 2020481"/>
                <a:gd name="connsiteY29" fmla="*/ 1419225 h 1419225"/>
                <a:gd name="connsiteX30" fmla="*/ 240848 w 2020481"/>
                <a:gd name="connsiteY30" fmla="*/ 1144153 h 1419225"/>
                <a:gd name="connsiteX31" fmla="*/ 116242 w 2020481"/>
                <a:gd name="connsiteY31" fmla="*/ 1163344 h 1419225"/>
                <a:gd name="connsiteX32" fmla="*/ 103462 w 2020481"/>
                <a:gd name="connsiteY32" fmla="*/ 1163344 h 1419225"/>
                <a:gd name="connsiteX33" fmla="*/ 17196 w 2020481"/>
                <a:gd name="connsiteY33" fmla="*/ 1118564 h 1419225"/>
                <a:gd name="connsiteX34" fmla="*/ 14001 w 2020481"/>
                <a:gd name="connsiteY34" fmla="*/ 1009815 h 1419225"/>
                <a:gd name="connsiteX35" fmla="*/ 205703 w 2020481"/>
                <a:gd name="connsiteY35" fmla="*/ 657978 h 1419225"/>
                <a:gd name="connsiteX36" fmla="*/ 240848 w 2020481"/>
                <a:gd name="connsiteY36" fmla="*/ 622794 h 1419225"/>
                <a:gd name="connsiteX37" fmla="*/ 483671 w 2020481"/>
                <a:gd name="connsiteY37" fmla="*/ 562022 h 1419225"/>
                <a:gd name="connsiteX38" fmla="*/ 726493 w 2020481"/>
                <a:gd name="connsiteY38" fmla="*/ 625993 h 1419225"/>
                <a:gd name="connsiteX39" fmla="*/ 755249 w 2020481"/>
                <a:gd name="connsiteY39" fmla="*/ 654779 h 1419225"/>
                <a:gd name="connsiteX40" fmla="*/ 822344 w 2020481"/>
                <a:gd name="connsiteY40" fmla="*/ 757132 h 1419225"/>
                <a:gd name="connsiteX41" fmla="*/ 822344 w 2020481"/>
                <a:gd name="connsiteY41" fmla="*/ 149413 h 1419225"/>
                <a:gd name="connsiteX42" fmla="*/ 847905 w 2020481"/>
                <a:gd name="connsiteY42" fmla="*/ 123825 h 1419225"/>
                <a:gd name="connsiteX43" fmla="*/ 483781 w 2020481"/>
                <a:gd name="connsiteY43" fmla="*/ 0 h 1419225"/>
                <a:gd name="connsiteX44" fmla="*/ 704444 w 2020481"/>
                <a:gd name="connsiteY44" fmla="*/ 252413 h 1419225"/>
                <a:gd name="connsiteX45" fmla="*/ 483781 w 2020481"/>
                <a:gd name="connsiteY45" fmla="*/ 504826 h 1419225"/>
                <a:gd name="connsiteX46" fmla="*/ 263118 w 2020481"/>
                <a:gd name="connsiteY46" fmla="*/ 252413 h 1419225"/>
                <a:gd name="connsiteX47" fmla="*/ 483781 w 2020481"/>
                <a:gd name="connsiteY47" fmla="*/ 0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020481" h="1419225">
                  <a:moveTo>
                    <a:pt x="915581" y="898525"/>
                  </a:moveTo>
                  <a:cubicBezTo>
                    <a:pt x="915581" y="898525"/>
                    <a:pt x="915581" y="898525"/>
                    <a:pt x="937889" y="930275"/>
                  </a:cubicBezTo>
                  <a:cubicBezTo>
                    <a:pt x="937889" y="930275"/>
                    <a:pt x="937889" y="930275"/>
                    <a:pt x="1157782" y="917575"/>
                  </a:cubicBezTo>
                  <a:cubicBezTo>
                    <a:pt x="1211958" y="914400"/>
                    <a:pt x="1259761" y="952500"/>
                    <a:pt x="1266135" y="1006475"/>
                  </a:cubicBezTo>
                  <a:cubicBezTo>
                    <a:pt x="1288443" y="1006475"/>
                    <a:pt x="1313937" y="1006475"/>
                    <a:pt x="1342619" y="1006475"/>
                  </a:cubicBezTo>
                  <a:cubicBezTo>
                    <a:pt x="1342619" y="1006475"/>
                    <a:pt x="1342619" y="1006475"/>
                    <a:pt x="1342619" y="898525"/>
                  </a:cubicBezTo>
                  <a:cubicBezTo>
                    <a:pt x="1342619" y="898525"/>
                    <a:pt x="1339432" y="898525"/>
                    <a:pt x="915581" y="898525"/>
                  </a:cubicBezTo>
                  <a:close/>
                  <a:moveTo>
                    <a:pt x="847905" y="123825"/>
                  </a:moveTo>
                  <a:cubicBezTo>
                    <a:pt x="847905" y="123825"/>
                    <a:pt x="847905" y="123825"/>
                    <a:pt x="1956580" y="123825"/>
                  </a:cubicBezTo>
                  <a:cubicBezTo>
                    <a:pt x="1972556" y="123825"/>
                    <a:pt x="1982141" y="133421"/>
                    <a:pt x="1982141" y="149413"/>
                  </a:cubicBezTo>
                  <a:cubicBezTo>
                    <a:pt x="1982141" y="149413"/>
                    <a:pt x="1982141" y="149413"/>
                    <a:pt x="1982141" y="872278"/>
                  </a:cubicBezTo>
                  <a:cubicBezTo>
                    <a:pt x="1982141" y="885073"/>
                    <a:pt x="1972556" y="897867"/>
                    <a:pt x="1956580" y="897867"/>
                  </a:cubicBezTo>
                  <a:cubicBezTo>
                    <a:pt x="1956580" y="897867"/>
                    <a:pt x="1956580" y="897867"/>
                    <a:pt x="1464546" y="897867"/>
                  </a:cubicBezTo>
                  <a:cubicBezTo>
                    <a:pt x="1464546" y="897867"/>
                    <a:pt x="1464546" y="897867"/>
                    <a:pt x="1464546" y="1006616"/>
                  </a:cubicBezTo>
                  <a:cubicBezTo>
                    <a:pt x="1464546" y="1006616"/>
                    <a:pt x="1464546" y="1006616"/>
                    <a:pt x="1758488" y="1006616"/>
                  </a:cubicBezTo>
                  <a:cubicBezTo>
                    <a:pt x="1774464" y="1006616"/>
                    <a:pt x="1784049" y="1016212"/>
                    <a:pt x="1784049" y="1032204"/>
                  </a:cubicBezTo>
                  <a:cubicBezTo>
                    <a:pt x="1784049" y="1032204"/>
                    <a:pt x="1784049" y="1032204"/>
                    <a:pt x="1784049" y="1102572"/>
                  </a:cubicBezTo>
                  <a:cubicBezTo>
                    <a:pt x="1784049" y="1118564"/>
                    <a:pt x="1774464" y="1128160"/>
                    <a:pt x="1758488" y="1128160"/>
                  </a:cubicBezTo>
                  <a:cubicBezTo>
                    <a:pt x="1758488" y="1128160"/>
                    <a:pt x="1758488" y="1128160"/>
                    <a:pt x="1055582" y="1128160"/>
                  </a:cubicBezTo>
                  <a:cubicBezTo>
                    <a:pt x="1055582" y="1128160"/>
                    <a:pt x="1055582" y="1128160"/>
                    <a:pt x="889440" y="1140954"/>
                  </a:cubicBezTo>
                  <a:cubicBezTo>
                    <a:pt x="886245" y="1140954"/>
                    <a:pt x="883050" y="1140954"/>
                    <a:pt x="883050" y="1140954"/>
                  </a:cubicBezTo>
                  <a:cubicBezTo>
                    <a:pt x="847905" y="1140954"/>
                    <a:pt x="815954" y="1121763"/>
                    <a:pt x="796784" y="1092976"/>
                  </a:cubicBezTo>
                  <a:cubicBezTo>
                    <a:pt x="796784" y="1092976"/>
                    <a:pt x="796784" y="1092976"/>
                    <a:pt x="726493" y="987425"/>
                  </a:cubicBezTo>
                  <a:cubicBezTo>
                    <a:pt x="726493" y="1048197"/>
                    <a:pt x="726493" y="1105770"/>
                    <a:pt x="726493" y="1160145"/>
                  </a:cubicBezTo>
                  <a:cubicBezTo>
                    <a:pt x="854295" y="1160145"/>
                    <a:pt x="1247283" y="1160145"/>
                    <a:pt x="1975751" y="1160145"/>
                  </a:cubicBezTo>
                  <a:cubicBezTo>
                    <a:pt x="2001311" y="1160145"/>
                    <a:pt x="2020481" y="1179336"/>
                    <a:pt x="2020481" y="1204924"/>
                  </a:cubicBezTo>
                  <a:cubicBezTo>
                    <a:pt x="2020481" y="1230513"/>
                    <a:pt x="2001311" y="1249704"/>
                    <a:pt x="1975751" y="1249704"/>
                  </a:cubicBezTo>
                  <a:cubicBezTo>
                    <a:pt x="1975751" y="1249704"/>
                    <a:pt x="1598737" y="1249704"/>
                    <a:pt x="726493" y="1249704"/>
                  </a:cubicBezTo>
                  <a:cubicBezTo>
                    <a:pt x="726493" y="1342461"/>
                    <a:pt x="726493" y="1409630"/>
                    <a:pt x="726493" y="1419225"/>
                  </a:cubicBezTo>
                  <a:cubicBezTo>
                    <a:pt x="726493" y="1419225"/>
                    <a:pt x="726493" y="1419225"/>
                    <a:pt x="240848" y="1419225"/>
                  </a:cubicBezTo>
                  <a:cubicBezTo>
                    <a:pt x="240848" y="1361652"/>
                    <a:pt x="240848" y="1259299"/>
                    <a:pt x="240848" y="1144153"/>
                  </a:cubicBezTo>
                  <a:cubicBezTo>
                    <a:pt x="240848" y="1144153"/>
                    <a:pt x="240848" y="1144153"/>
                    <a:pt x="116242" y="1163344"/>
                  </a:cubicBezTo>
                  <a:cubicBezTo>
                    <a:pt x="113047" y="1163344"/>
                    <a:pt x="106657" y="1163344"/>
                    <a:pt x="103462" y="1163344"/>
                  </a:cubicBezTo>
                  <a:cubicBezTo>
                    <a:pt x="68317" y="1163344"/>
                    <a:pt x="36366" y="1147351"/>
                    <a:pt x="17196" y="1118564"/>
                  </a:cubicBezTo>
                  <a:cubicBezTo>
                    <a:pt x="-5169" y="1086579"/>
                    <a:pt x="-5169" y="1044998"/>
                    <a:pt x="14001" y="1009815"/>
                  </a:cubicBezTo>
                  <a:cubicBezTo>
                    <a:pt x="14001" y="1009815"/>
                    <a:pt x="14001" y="1009815"/>
                    <a:pt x="205703" y="657978"/>
                  </a:cubicBezTo>
                  <a:cubicBezTo>
                    <a:pt x="215288" y="645184"/>
                    <a:pt x="224873" y="632390"/>
                    <a:pt x="240848" y="622794"/>
                  </a:cubicBezTo>
                  <a:cubicBezTo>
                    <a:pt x="240848" y="622794"/>
                    <a:pt x="285579" y="562022"/>
                    <a:pt x="483671" y="562022"/>
                  </a:cubicBezTo>
                  <a:cubicBezTo>
                    <a:pt x="681763" y="562022"/>
                    <a:pt x="726493" y="625993"/>
                    <a:pt x="726493" y="625993"/>
                  </a:cubicBezTo>
                  <a:cubicBezTo>
                    <a:pt x="739273" y="632390"/>
                    <a:pt x="748859" y="641985"/>
                    <a:pt x="755249" y="654779"/>
                  </a:cubicBezTo>
                  <a:cubicBezTo>
                    <a:pt x="755249" y="654779"/>
                    <a:pt x="755249" y="654779"/>
                    <a:pt x="822344" y="757132"/>
                  </a:cubicBezTo>
                  <a:cubicBezTo>
                    <a:pt x="822344" y="657978"/>
                    <a:pt x="822344" y="478861"/>
                    <a:pt x="822344" y="149413"/>
                  </a:cubicBezTo>
                  <a:cubicBezTo>
                    <a:pt x="822344" y="133421"/>
                    <a:pt x="835124" y="123825"/>
                    <a:pt x="847905" y="123825"/>
                  </a:cubicBezTo>
                  <a:close/>
                  <a:moveTo>
                    <a:pt x="483781" y="0"/>
                  </a:moveTo>
                  <a:cubicBezTo>
                    <a:pt x="605650" y="0"/>
                    <a:pt x="704444" y="113009"/>
                    <a:pt x="704444" y="252413"/>
                  </a:cubicBezTo>
                  <a:cubicBezTo>
                    <a:pt x="704444" y="391817"/>
                    <a:pt x="605650" y="504826"/>
                    <a:pt x="483781" y="504826"/>
                  </a:cubicBezTo>
                  <a:cubicBezTo>
                    <a:pt x="361912" y="504826"/>
                    <a:pt x="263118" y="391817"/>
                    <a:pt x="263118" y="252413"/>
                  </a:cubicBezTo>
                  <a:cubicBezTo>
                    <a:pt x="263118" y="113009"/>
                    <a:pt x="361912" y="0"/>
                    <a:pt x="483781" y="0"/>
                  </a:cubicBez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sp>
          <p:nvSpPr>
            <p:cNvPr id="88" name="フリーフォーム: 図形 348">
              <a:extLst>
                <a:ext uri="{FF2B5EF4-FFF2-40B4-BE49-F238E27FC236}">
                  <a16:creationId xmlns:a16="http://schemas.microsoft.com/office/drawing/2014/main" id="{3A07208E-448B-47D3-BEE4-95367EB415D2}"/>
                </a:ext>
              </a:extLst>
            </p:cNvPr>
            <p:cNvSpPr>
              <a:spLocks noChangeArrowheads="1"/>
            </p:cNvSpPr>
            <p:nvPr/>
          </p:nvSpPr>
          <p:spPr bwMode="gray">
            <a:xfrm>
              <a:off x="-929267" y="2933701"/>
              <a:ext cx="985838" cy="587375"/>
            </a:xfrm>
            <a:custGeom>
              <a:avLst/>
              <a:gdLst>
                <a:gd name="connsiteX0" fmla="*/ 641350 w 985838"/>
                <a:gd name="connsiteY0" fmla="*/ 334962 h 587375"/>
                <a:gd name="connsiteX1" fmla="*/ 688975 w 985838"/>
                <a:gd name="connsiteY1" fmla="*/ 473075 h 587375"/>
                <a:gd name="connsiteX2" fmla="*/ 717550 w 985838"/>
                <a:gd name="connsiteY2" fmla="*/ 441325 h 587375"/>
                <a:gd name="connsiteX3" fmla="*/ 763588 w 985838"/>
                <a:gd name="connsiteY3" fmla="*/ 485775 h 587375"/>
                <a:gd name="connsiteX4" fmla="*/ 792163 w 985838"/>
                <a:gd name="connsiteY4" fmla="*/ 457200 h 587375"/>
                <a:gd name="connsiteX5" fmla="*/ 747713 w 985838"/>
                <a:gd name="connsiteY5" fmla="*/ 412750 h 587375"/>
                <a:gd name="connsiteX6" fmla="*/ 779463 w 985838"/>
                <a:gd name="connsiteY6" fmla="*/ 382587 h 587375"/>
                <a:gd name="connsiteX7" fmla="*/ 215900 w 985838"/>
                <a:gd name="connsiteY7" fmla="*/ 146050 h 587375"/>
                <a:gd name="connsiteX8" fmla="*/ 215900 w 985838"/>
                <a:gd name="connsiteY8" fmla="*/ 444500 h 587375"/>
                <a:gd name="connsiteX9" fmla="*/ 631825 w 985838"/>
                <a:gd name="connsiteY9" fmla="*/ 444500 h 587375"/>
                <a:gd name="connsiteX10" fmla="*/ 615950 w 985838"/>
                <a:gd name="connsiteY10" fmla="*/ 400050 h 587375"/>
                <a:gd name="connsiteX11" fmla="*/ 261938 w 985838"/>
                <a:gd name="connsiteY11" fmla="*/ 400050 h 587375"/>
                <a:gd name="connsiteX12" fmla="*/ 261938 w 985838"/>
                <a:gd name="connsiteY12" fmla="*/ 192087 h 587375"/>
                <a:gd name="connsiteX13" fmla="*/ 723900 w 985838"/>
                <a:gd name="connsiteY13" fmla="*/ 192087 h 587375"/>
                <a:gd name="connsiteX14" fmla="*/ 723900 w 985838"/>
                <a:gd name="connsiteY14" fmla="*/ 315912 h 587375"/>
                <a:gd name="connsiteX15" fmla="*/ 769938 w 985838"/>
                <a:gd name="connsiteY15" fmla="*/ 331787 h 587375"/>
                <a:gd name="connsiteX16" fmla="*/ 769938 w 985838"/>
                <a:gd name="connsiteY16" fmla="*/ 146050 h 587375"/>
                <a:gd name="connsiteX17" fmla="*/ 0 w 985838"/>
                <a:gd name="connsiteY17" fmla="*/ 0 h 587375"/>
                <a:gd name="connsiteX18" fmla="*/ 985838 w 985838"/>
                <a:gd name="connsiteY18" fmla="*/ 0 h 587375"/>
                <a:gd name="connsiteX19" fmla="*/ 985838 w 985838"/>
                <a:gd name="connsiteY19" fmla="*/ 587375 h 587375"/>
                <a:gd name="connsiteX20" fmla="*/ 0 w 985838"/>
                <a:gd name="connsiteY20" fmla="*/ 587375 h 58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5838" h="587375">
                  <a:moveTo>
                    <a:pt x="641350" y="334962"/>
                  </a:moveTo>
                  <a:lnTo>
                    <a:pt x="688975" y="473075"/>
                  </a:lnTo>
                  <a:lnTo>
                    <a:pt x="717550" y="441325"/>
                  </a:lnTo>
                  <a:lnTo>
                    <a:pt x="763588" y="485775"/>
                  </a:lnTo>
                  <a:lnTo>
                    <a:pt x="792163" y="457200"/>
                  </a:lnTo>
                  <a:lnTo>
                    <a:pt x="747713" y="412750"/>
                  </a:lnTo>
                  <a:lnTo>
                    <a:pt x="779463" y="382587"/>
                  </a:lnTo>
                  <a:close/>
                  <a:moveTo>
                    <a:pt x="215900" y="146050"/>
                  </a:moveTo>
                  <a:lnTo>
                    <a:pt x="215900" y="444500"/>
                  </a:lnTo>
                  <a:lnTo>
                    <a:pt x="631825" y="444500"/>
                  </a:lnTo>
                  <a:lnTo>
                    <a:pt x="615950" y="400050"/>
                  </a:lnTo>
                  <a:lnTo>
                    <a:pt x="261938" y="400050"/>
                  </a:lnTo>
                  <a:lnTo>
                    <a:pt x="261938" y="192087"/>
                  </a:lnTo>
                  <a:lnTo>
                    <a:pt x="723900" y="192087"/>
                  </a:lnTo>
                  <a:lnTo>
                    <a:pt x="723900" y="315912"/>
                  </a:lnTo>
                  <a:lnTo>
                    <a:pt x="769938" y="331787"/>
                  </a:lnTo>
                  <a:lnTo>
                    <a:pt x="769938" y="146050"/>
                  </a:lnTo>
                  <a:close/>
                  <a:moveTo>
                    <a:pt x="0" y="0"/>
                  </a:moveTo>
                  <a:lnTo>
                    <a:pt x="985838" y="0"/>
                  </a:lnTo>
                  <a:lnTo>
                    <a:pt x="985838" y="587375"/>
                  </a:lnTo>
                  <a:lnTo>
                    <a:pt x="0" y="5873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89" name="タイトル 1">
            <a:extLst>
              <a:ext uri="{FF2B5EF4-FFF2-40B4-BE49-F238E27FC236}">
                <a16:creationId xmlns:a16="http://schemas.microsoft.com/office/drawing/2014/main" id="{C17D488E-B90F-4657-8090-6148EC876F83}"/>
              </a:ext>
            </a:extLst>
          </p:cNvPr>
          <p:cNvSpPr>
            <a:spLocks noGrp="1"/>
          </p:cNvSpPr>
          <p:nvPr>
            <p:ph type="title"/>
          </p:nvPr>
        </p:nvSpPr>
        <p:spPr/>
        <p:txBody>
          <a:bodyPr>
            <a:noAutofit/>
          </a:bodyPr>
          <a:lstStyle/>
          <a:p>
            <a:r>
              <a:rPr kumimoji="1" lang="ja-JP" altLang="en-US" sz="2800" b="1" dirty="0">
                <a:latin typeface="Meiryo UI" panose="020B0604030504040204" pitchFamily="50" charset="-128"/>
                <a:ea typeface="Meiryo UI" panose="020B0604030504040204" pitchFamily="50" charset="-128"/>
              </a:rPr>
              <a:t>化学物質情報伝達イメージ</a:t>
            </a:r>
          </a:p>
        </p:txBody>
      </p:sp>
      <p:sp>
        <p:nvSpPr>
          <p:cNvPr id="100" name="角丸四角形 1">
            <a:extLst>
              <a:ext uri="{FF2B5EF4-FFF2-40B4-BE49-F238E27FC236}">
                <a16:creationId xmlns:a16="http://schemas.microsoft.com/office/drawing/2014/main" id="{46163FA2-47F6-4276-A758-52F61FD74F7B}"/>
              </a:ext>
            </a:extLst>
          </p:cNvPr>
          <p:cNvSpPr/>
          <p:nvPr/>
        </p:nvSpPr>
        <p:spPr>
          <a:xfrm>
            <a:off x="3868075" y="2324143"/>
            <a:ext cx="6214886" cy="426030"/>
          </a:xfrm>
          <a:prstGeom prst="roundRect">
            <a:avLst>
              <a:gd name="adj" fmla="val 13382"/>
            </a:avLst>
          </a:prstGeom>
          <a:solidFill>
            <a:schemeClr val="accent6">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002060"/>
                </a:solidFill>
                <a:effectLst/>
                <a:uLnTx/>
                <a:uFillTx/>
                <a:latin typeface="Meiryo UI" panose="020B0604030504040204" pitchFamily="50" charset="-128"/>
                <a:ea typeface="Meiryo UI" panose="020B0604030504040204" pitchFamily="50" charset="-128"/>
              </a:rPr>
              <a:t>自動車セクター</a:t>
            </a:r>
          </a:p>
        </p:txBody>
      </p:sp>
      <p:sp>
        <p:nvSpPr>
          <p:cNvPr id="125" name="屈折矢印 83">
            <a:extLst>
              <a:ext uri="{FF2B5EF4-FFF2-40B4-BE49-F238E27FC236}">
                <a16:creationId xmlns:a16="http://schemas.microsoft.com/office/drawing/2014/main" id="{20C0B55A-7482-4FB2-8538-71F6B68501C5}"/>
              </a:ext>
            </a:extLst>
          </p:cNvPr>
          <p:cNvSpPr/>
          <p:nvPr/>
        </p:nvSpPr>
        <p:spPr>
          <a:xfrm rot="16200000" flipV="1">
            <a:off x="3206269" y="2505120"/>
            <a:ext cx="694688" cy="599841"/>
          </a:xfrm>
          <a:prstGeom prst="bentUpArrow">
            <a:avLst>
              <a:gd name="adj1" fmla="val 18544"/>
              <a:gd name="adj2" fmla="val 18250"/>
              <a:gd name="adj3" fmla="val 29975"/>
            </a:avLst>
          </a:prstGeom>
          <a:solidFill>
            <a:schemeClr val="tx2">
              <a:lumMod val="20000"/>
              <a:lumOff val="80000"/>
            </a:schemeClr>
          </a:solidFill>
          <a:ln>
            <a:solidFill>
              <a:srgbClr val="0F1C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0" name="AutoShape 39">
            <a:extLst>
              <a:ext uri="{FF2B5EF4-FFF2-40B4-BE49-F238E27FC236}">
                <a16:creationId xmlns:a16="http://schemas.microsoft.com/office/drawing/2014/main" id="{DE736402-0A75-46B7-A435-8463449207F0}"/>
              </a:ext>
            </a:extLst>
          </p:cNvPr>
          <p:cNvCxnSpPr>
            <a:cxnSpLocks noChangeShapeType="1"/>
            <a:stCxn id="206" idx="2"/>
            <a:endCxn id="209" idx="6"/>
          </p:cNvCxnSpPr>
          <p:nvPr/>
        </p:nvCxnSpPr>
        <p:spPr bwMode="auto">
          <a:xfrm rot="10800000" flipV="1">
            <a:off x="4409275" y="3952121"/>
            <a:ext cx="224336" cy="357823"/>
          </a:xfrm>
          <a:prstGeom prst="bentConnector3">
            <a:avLst>
              <a:gd name="adj1" fmla="val 50000"/>
            </a:avLst>
          </a:prstGeom>
          <a:noFill/>
          <a:ln w="12700">
            <a:solidFill>
              <a:srgbClr val="3333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2" name="AutoShape 21">
            <a:extLst>
              <a:ext uri="{FF2B5EF4-FFF2-40B4-BE49-F238E27FC236}">
                <a16:creationId xmlns:a16="http://schemas.microsoft.com/office/drawing/2014/main" id="{F2BFC55E-665E-4F2F-A61A-B3AEF6DACB97}"/>
              </a:ext>
            </a:extLst>
          </p:cNvPr>
          <p:cNvSpPr>
            <a:spLocks noChangeArrowheads="1"/>
          </p:cNvSpPr>
          <p:nvPr/>
        </p:nvSpPr>
        <p:spPr bwMode="auto">
          <a:xfrm>
            <a:off x="1503818" y="4370789"/>
            <a:ext cx="188893" cy="161336"/>
          </a:xfrm>
          <a:prstGeom prst="triangle">
            <a:avLst>
              <a:gd name="adj" fmla="val 50000"/>
            </a:avLst>
          </a:prstGeom>
          <a:gradFill rotWithShape="1">
            <a:gsLst>
              <a:gs pos="0">
                <a:srgbClr val="FFFFFF"/>
              </a:gs>
              <a:gs pos="100000">
                <a:srgbClr val="FFFF00"/>
              </a:gs>
            </a:gsLst>
            <a:path path="shape">
              <a:fillToRect l="50000" t="50000" r="50000" b="50000"/>
            </a:path>
          </a:gradFill>
          <a:ln w="19050" algn="ctr">
            <a:solidFill>
              <a:schemeClr val="accent3">
                <a:lumMod val="5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eaLnBrk="1" hangingPunct="1">
              <a:defRPr/>
            </a:pPr>
            <a:endParaRPr lang="ja-JP" altLang="en-US" sz="1400" b="1">
              <a:latin typeface="+mj-ea"/>
              <a:ea typeface="+mj-ea"/>
            </a:endParaRPr>
          </a:p>
        </p:txBody>
      </p:sp>
      <p:sp>
        <p:nvSpPr>
          <p:cNvPr id="198" name="Oval 4">
            <a:extLst>
              <a:ext uri="{FF2B5EF4-FFF2-40B4-BE49-F238E27FC236}">
                <a16:creationId xmlns:a16="http://schemas.microsoft.com/office/drawing/2014/main" id="{F8759079-64F0-4F81-838F-157214D7ECD7}"/>
              </a:ext>
            </a:extLst>
          </p:cNvPr>
          <p:cNvSpPr>
            <a:spLocks noChangeArrowheads="1"/>
          </p:cNvSpPr>
          <p:nvPr/>
        </p:nvSpPr>
        <p:spPr bwMode="auto">
          <a:xfrm>
            <a:off x="6369230" y="3798756"/>
            <a:ext cx="364005" cy="306731"/>
          </a:xfrm>
          <a:prstGeom prst="ellipse">
            <a:avLst/>
          </a:prstGeom>
          <a:gradFill rotWithShape="1">
            <a:gsLst>
              <a:gs pos="0">
                <a:schemeClr val="bg1"/>
              </a:gs>
              <a:gs pos="100000">
                <a:srgbClr val="CC00CC"/>
              </a:gs>
            </a:gsLst>
            <a:path path="shape">
              <a:fillToRect l="50000" t="50000" r="50000" b="50000"/>
            </a:path>
          </a:gradFill>
          <a:ln w="12700" algn="ctr">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algn="ctr" eaLnBrk="1" hangingPunct="1">
              <a:defRPr/>
            </a:pPr>
            <a:r>
              <a:rPr lang="ja-JP" altLang="en-US" b="1" dirty="0">
                <a:latin typeface="Meiryo UI" panose="020B0604030504040204" pitchFamily="50" charset="-128"/>
                <a:ea typeface="Meiryo UI" panose="020B0604030504040204" pitchFamily="50" charset="-128"/>
              </a:rPr>
              <a:t>製品</a:t>
            </a:r>
          </a:p>
        </p:txBody>
      </p:sp>
      <p:sp>
        <p:nvSpPr>
          <p:cNvPr id="199" name="Oval 5">
            <a:extLst>
              <a:ext uri="{FF2B5EF4-FFF2-40B4-BE49-F238E27FC236}">
                <a16:creationId xmlns:a16="http://schemas.microsoft.com/office/drawing/2014/main" id="{7745049A-2B7F-421E-85BD-CC034704FC4A}"/>
              </a:ext>
            </a:extLst>
          </p:cNvPr>
          <p:cNvSpPr>
            <a:spLocks noChangeArrowheads="1"/>
          </p:cNvSpPr>
          <p:nvPr/>
        </p:nvSpPr>
        <p:spPr bwMode="auto">
          <a:xfrm>
            <a:off x="5918773" y="3813528"/>
            <a:ext cx="339244" cy="291959"/>
          </a:xfrm>
          <a:prstGeom prst="ellipse">
            <a:avLst/>
          </a:prstGeom>
          <a:gradFill rotWithShape="1">
            <a:gsLst>
              <a:gs pos="0">
                <a:srgbClr val="CCFFFF"/>
              </a:gs>
              <a:gs pos="100000">
                <a:srgbClr val="3333FF"/>
              </a:gs>
            </a:gsLst>
            <a:path path="shape">
              <a:fillToRect l="50000" t="50000" r="50000" b="50000"/>
            </a:path>
          </a:gradFill>
          <a:ln w="12700" algn="ctr">
            <a:solidFill>
              <a:srgbClr val="3333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algn="ctr" eaLnBrk="1" hangingPunct="1">
              <a:defRPr/>
            </a:pPr>
            <a:r>
              <a:rPr lang="ja-JP" altLang="en-US" b="1" dirty="0">
                <a:latin typeface="Meiryo UI" panose="020B0604030504040204" pitchFamily="50" charset="-128"/>
                <a:ea typeface="Meiryo UI" panose="020B0604030504040204" pitchFamily="50" charset="-128"/>
              </a:rPr>
              <a:t>部品</a:t>
            </a:r>
          </a:p>
        </p:txBody>
      </p:sp>
      <p:cxnSp>
        <p:nvCxnSpPr>
          <p:cNvPr id="200" name="AutoShape 39">
            <a:extLst>
              <a:ext uri="{FF2B5EF4-FFF2-40B4-BE49-F238E27FC236}">
                <a16:creationId xmlns:a16="http://schemas.microsoft.com/office/drawing/2014/main" id="{DE00BED4-6D0F-40F1-A10A-16405E2698CE}"/>
              </a:ext>
            </a:extLst>
          </p:cNvPr>
          <p:cNvCxnSpPr>
            <a:cxnSpLocks noChangeShapeType="1"/>
            <a:stCxn id="198" idx="2"/>
            <a:endCxn id="199" idx="6"/>
          </p:cNvCxnSpPr>
          <p:nvPr/>
        </p:nvCxnSpPr>
        <p:spPr bwMode="auto">
          <a:xfrm rot="10800000" flipV="1">
            <a:off x="6258018" y="3952122"/>
            <a:ext cx="111213" cy="7386"/>
          </a:xfrm>
          <a:prstGeom prst="bentConnector3">
            <a:avLst>
              <a:gd name="adj1" fmla="val 50000"/>
            </a:avLst>
          </a:prstGeom>
          <a:noFill/>
          <a:ln w="12700">
            <a:solidFill>
              <a:srgbClr val="3333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1" name="Oval 5">
            <a:extLst>
              <a:ext uri="{FF2B5EF4-FFF2-40B4-BE49-F238E27FC236}">
                <a16:creationId xmlns:a16="http://schemas.microsoft.com/office/drawing/2014/main" id="{C7CD4031-F20F-4EBF-8DCF-277F983E7365}"/>
              </a:ext>
            </a:extLst>
          </p:cNvPr>
          <p:cNvSpPr>
            <a:spLocks noChangeArrowheads="1"/>
          </p:cNvSpPr>
          <p:nvPr/>
        </p:nvSpPr>
        <p:spPr bwMode="auto">
          <a:xfrm>
            <a:off x="5918774" y="4191921"/>
            <a:ext cx="339244" cy="291959"/>
          </a:xfrm>
          <a:prstGeom prst="ellipse">
            <a:avLst/>
          </a:prstGeom>
          <a:gradFill rotWithShape="1">
            <a:gsLst>
              <a:gs pos="0">
                <a:srgbClr val="CCFFFF"/>
              </a:gs>
              <a:gs pos="100000">
                <a:srgbClr val="3333FF"/>
              </a:gs>
            </a:gsLst>
            <a:path path="shape">
              <a:fillToRect l="50000" t="50000" r="50000" b="50000"/>
            </a:path>
          </a:gradFill>
          <a:ln w="12700" algn="ctr">
            <a:solidFill>
              <a:srgbClr val="3333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algn="ctr" eaLnBrk="1" hangingPunct="1">
              <a:defRPr/>
            </a:pPr>
            <a:r>
              <a:rPr lang="ja-JP" altLang="en-US" b="1" dirty="0">
                <a:latin typeface="Meiryo UI" panose="020B0604030504040204" pitchFamily="50" charset="-128"/>
                <a:ea typeface="Meiryo UI" panose="020B0604030504040204" pitchFamily="50" charset="-128"/>
              </a:rPr>
              <a:t>部品</a:t>
            </a:r>
          </a:p>
        </p:txBody>
      </p:sp>
      <p:cxnSp>
        <p:nvCxnSpPr>
          <p:cNvPr id="202" name="AutoShape 39">
            <a:extLst>
              <a:ext uri="{FF2B5EF4-FFF2-40B4-BE49-F238E27FC236}">
                <a16:creationId xmlns:a16="http://schemas.microsoft.com/office/drawing/2014/main" id="{7D6BEC7F-2718-4622-8406-C4B532557028}"/>
              </a:ext>
            </a:extLst>
          </p:cNvPr>
          <p:cNvCxnSpPr>
            <a:cxnSpLocks noChangeShapeType="1"/>
            <a:stCxn id="198" idx="2"/>
            <a:endCxn id="201" idx="6"/>
          </p:cNvCxnSpPr>
          <p:nvPr/>
        </p:nvCxnSpPr>
        <p:spPr bwMode="auto">
          <a:xfrm rot="10800000" flipV="1">
            <a:off x="6258018" y="3952121"/>
            <a:ext cx="111212" cy="385779"/>
          </a:xfrm>
          <a:prstGeom prst="bentConnector3">
            <a:avLst>
              <a:gd name="adj1" fmla="val 50000"/>
            </a:avLst>
          </a:prstGeom>
          <a:noFill/>
          <a:ln w="12700">
            <a:solidFill>
              <a:srgbClr val="3333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3" name="Oval 5">
            <a:extLst>
              <a:ext uri="{FF2B5EF4-FFF2-40B4-BE49-F238E27FC236}">
                <a16:creationId xmlns:a16="http://schemas.microsoft.com/office/drawing/2014/main" id="{3CB3CAEC-9AF4-4FDC-9685-6FCA98D2629D}"/>
              </a:ext>
            </a:extLst>
          </p:cNvPr>
          <p:cNvSpPr>
            <a:spLocks noChangeArrowheads="1"/>
          </p:cNvSpPr>
          <p:nvPr/>
        </p:nvSpPr>
        <p:spPr bwMode="auto">
          <a:xfrm>
            <a:off x="5919627" y="4528365"/>
            <a:ext cx="339244" cy="291959"/>
          </a:xfrm>
          <a:prstGeom prst="ellipse">
            <a:avLst/>
          </a:prstGeom>
          <a:gradFill rotWithShape="1">
            <a:gsLst>
              <a:gs pos="0">
                <a:srgbClr val="CCFFFF"/>
              </a:gs>
              <a:gs pos="100000">
                <a:srgbClr val="3333FF"/>
              </a:gs>
            </a:gsLst>
            <a:path path="shape">
              <a:fillToRect l="50000" t="50000" r="50000" b="50000"/>
            </a:path>
          </a:gradFill>
          <a:ln w="12700" algn="ctr">
            <a:solidFill>
              <a:srgbClr val="3333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algn="ctr" eaLnBrk="1" hangingPunct="1">
              <a:defRPr/>
            </a:pPr>
            <a:r>
              <a:rPr lang="ja-JP" altLang="en-US" b="1" dirty="0">
                <a:latin typeface="Meiryo UI" panose="020B0604030504040204" pitchFamily="50" charset="-128"/>
                <a:ea typeface="Meiryo UI" panose="020B0604030504040204" pitchFamily="50" charset="-128"/>
              </a:rPr>
              <a:t>部品</a:t>
            </a:r>
          </a:p>
        </p:txBody>
      </p:sp>
      <p:cxnSp>
        <p:nvCxnSpPr>
          <p:cNvPr id="204" name="AutoShape 39">
            <a:extLst>
              <a:ext uri="{FF2B5EF4-FFF2-40B4-BE49-F238E27FC236}">
                <a16:creationId xmlns:a16="http://schemas.microsoft.com/office/drawing/2014/main" id="{1159BCF2-949D-42E1-9BEF-BC7023FF99A1}"/>
              </a:ext>
            </a:extLst>
          </p:cNvPr>
          <p:cNvCxnSpPr>
            <a:cxnSpLocks noChangeShapeType="1"/>
            <a:stCxn id="198" idx="2"/>
            <a:endCxn id="203" idx="6"/>
          </p:cNvCxnSpPr>
          <p:nvPr/>
        </p:nvCxnSpPr>
        <p:spPr bwMode="auto">
          <a:xfrm rot="10800000" flipV="1">
            <a:off x="6258872" y="3952121"/>
            <a:ext cx="110359" cy="722223"/>
          </a:xfrm>
          <a:prstGeom prst="bentConnector3">
            <a:avLst>
              <a:gd name="adj1" fmla="val 50000"/>
            </a:avLst>
          </a:prstGeom>
          <a:noFill/>
          <a:ln w="12700">
            <a:solidFill>
              <a:srgbClr val="3333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6" name="Oval 4">
            <a:extLst>
              <a:ext uri="{FF2B5EF4-FFF2-40B4-BE49-F238E27FC236}">
                <a16:creationId xmlns:a16="http://schemas.microsoft.com/office/drawing/2014/main" id="{DA0BDFB7-8D5C-407D-A468-EF8E00248A00}"/>
              </a:ext>
            </a:extLst>
          </p:cNvPr>
          <p:cNvSpPr>
            <a:spLocks noChangeArrowheads="1"/>
          </p:cNvSpPr>
          <p:nvPr/>
        </p:nvSpPr>
        <p:spPr bwMode="auto">
          <a:xfrm>
            <a:off x="4633611" y="3798756"/>
            <a:ext cx="364005" cy="306731"/>
          </a:xfrm>
          <a:prstGeom prst="ellipse">
            <a:avLst/>
          </a:prstGeom>
          <a:gradFill rotWithShape="1">
            <a:gsLst>
              <a:gs pos="0">
                <a:schemeClr val="bg1"/>
              </a:gs>
              <a:gs pos="100000">
                <a:srgbClr val="CC00CC"/>
              </a:gs>
            </a:gsLst>
            <a:path path="shape">
              <a:fillToRect l="50000" t="50000" r="50000" b="50000"/>
            </a:path>
          </a:gradFill>
          <a:ln w="12700" algn="ctr">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algn="ctr" eaLnBrk="1" hangingPunct="1">
              <a:defRPr/>
            </a:pPr>
            <a:r>
              <a:rPr lang="ja-JP" altLang="en-US" b="1" dirty="0">
                <a:latin typeface="Meiryo UI" panose="020B0604030504040204" pitchFamily="50" charset="-128"/>
                <a:ea typeface="Meiryo UI" panose="020B0604030504040204" pitchFamily="50" charset="-128"/>
              </a:rPr>
              <a:t>製品</a:t>
            </a:r>
          </a:p>
        </p:txBody>
      </p:sp>
      <p:sp>
        <p:nvSpPr>
          <p:cNvPr id="207" name="Oval 5">
            <a:extLst>
              <a:ext uri="{FF2B5EF4-FFF2-40B4-BE49-F238E27FC236}">
                <a16:creationId xmlns:a16="http://schemas.microsoft.com/office/drawing/2014/main" id="{C4A22FBB-B583-47AF-ABD1-0639FC358FDD}"/>
              </a:ext>
            </a:extLst>
          </p:cNvPr>
          <p:cNvSpPr>
            <a:spLocks noChangeArrowheads="1"/>
          </p:cNvSpPr>
          <p:nvPr/>
        </p:nvSpPr>
        <p:spPr bwMode="auto">
          <a:xfrm>
            <a:off x="4070030" y="3813528"/>
            <a:ext cx="339244" cy="291959"/>
          </a:xfrm>
          <a:prstGeom prst="ellipse">
            <a:avLst/>
          </a:prstGeom>
          <a:gradFill rotWithShape="1">
            <a:gsLst>
              <a:gs pos="0">
                <a:schemeClr val="accent5">
                  <a:lumMod val="20000"/>
                  <a:lumOff val="80000"/>
                </a:schemeClr>
              </a:gs>
              <a:gs pos="100000">
                <a:schemeClr val="accent5">
                  <a:lumMod val="75000"/>
                </a:schemeClr>
              </a:gs>
            </a:gsLst>
            <a:path path="shape">
              <a:fillToRect l="50000" t="50000" r="50000" b="50000"/>
            </a:path>
          </a:gradFill>
          <a:ln w="12700" algn="ctr">
            <a:solidFill>
              <a:schemeClr val="accent5">
                <a:lumMod val="50000"/>
              </a:schemeClr>
            </a:solidFill>
            <a:round/>
            <a:headEnd/>
            <a:tailEnd/>
          </a:ln>
          <a:effectLst/>
        </p:spPr>
        <p:txBody>
          <a:bodyPr wrap="none" lIns="90000" tIns="46800" rIns="90000" bIns="46800" anchor="ctr"/>
          <a:lstStyle/>
          <a:p>
            <a:pPr algn="ctr"/>
            <a:r>
              <a:rPr lang="ja-JP" altLang="en-US" sz="1000" b="1" dirty="0">
                <a:latin typeface="Meiryo UI" panose="020B0604030504040204" pitchFamily="50" charset="-128"/>
                <a:ea typeface="Meiryo UI" panose="020B0604030504040204" pitchFamily="50" charset="-128"/>
              </a:rPr>
              <a:t>材料</a:t>
            </a:r>
          </a:p>
        </p:txBody>
      </p:sp>
      <p:cxnSp>
        <p:nvCxnSpPr>
          <p:cNvPr id="208" name="AutoShape 39">
            <a:extLst>
              <a:ext uri="{FF2B5EF4-FFF2-40B4-BE49-F238E27FC236}">
                <a16:creationId xmlns:a16="http://schemas.microsoft.com/office/drawing/2014/main" id="{6D28B818-0EB0-4313-AB69-302252C41976}"/>
              </a:ext>
            </a:extLst>
          </p:cNvPr>
          <p:cNvCxnSpPr>
            <a:cxnSpLocks noChangeShapeType="1"/>
            <a:stCxn id="206" idx="2"/>
            <a:endCxn id="207" idx="6"/>
          </p:cNvCxnSpPr>
          <p:nvPr/>
        </p:nvCxnSpPr>
        <p:spPr bwMode="auto">
          <a:xfrm rot="10800000" flipV="1">
            <a:off x="4409275" y="3952122"/>
            <a:ext cx="224337" cy="7386"/>
          </a:xfrm>
          <a:prstGeom prst="bentConnector3">
            <a:avLst>
              <a:gd name="adj1" fmla="val 50000"/>
            </a:avLst>
          </a:prstGeom>
          <a:noFill/>
          <a:ln w="12700">
            <a:solidFill>
              <a:srgbClr val="3333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9" name="Oval 5">
            <a:extLst>
              <a:ext uri="{FF2B5EF4-FFF2-40B4-BE49-F238E27FC236}">
                <a16:creationId xmlns:a16="http://schemas.microsoft.com/office/drawing/2014/main" id="{500C1B9F-3653-4B95-84AE-9D23D6E4BFE0}"/>
              </a:ext>
            </a:extLst>
          </p:cNvPr>
          <p:cNvSpPr>
            <a:spLocks noChangeArrowheads="1"/>
          </p:cNvSpPr>
          <p:nvPr/>
        </p:nvSpPr>
        <p:spPr bwMode="auto">
          <a:xfrm>
            <a:off x="4070031" y="4163965"/>
            <a:ext cx="339244" cy="291959"/>
          </a:xfrm>
          <a:prstGeom prst="ellipse">
            <a:avLst/>
          </a:prstGeom>
          <a:gradFill rotWithShape="1">
            <a:gsLst>
              <a:gs pos="0">
                <a:schemeClr val="accent5">
                  <a:lumMod val="20000"/>
                  <a:lumOff val="80000"/>
                </a:schemeClr>
              </a:gs>
              <a:gs pos="100000">
                <a:schemeClr val="accent5">
                  <a:lumMod val="75000"/>
                </a:schemeClr>
              </a:gs>
            </a:gsLst>
            <a:path path="shape">
              <a:fillToRect l="50000" t="50000" r="50000" b="50000"/>
            </a:path>
          </a:gradFill>
          <a:ln w="12700" algn="ctr">
            <a:solidFill>
              <a:schemeClr val="accent5">
                <a:lumMod val="50000"/>
              </a:schemeClr>
            </a:solidFill>
            <a:round/>
            <a:headEnd/>
            <a:tailEnd/>
          </a:ln>
          <a:effec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algn="ctr" eaLnBrk="1" hangingPunct="1">
              <a:defRPr/>
            </a:pPr>
            <a:r>
              <a:rPr lang="ja-JP" altLang="en-US" b="1" dirty="0">
                <a:latin typeface="Meiryo UI" panose="020B0604030504040204" pitchFamily="50" charset="-128"/>
                <a:ea typeface="Meiryo UI" panose="020B0604030504040204" pitchFamily="50" charset="-128"/>
              </a:rPr>
              <a:t>材料</a:t>
            </a:r>
          </a:p>
        </p:txBody>
      </p:sp>
      <p:sp>
        <p:nvSpPr>
          <p:cNvPr id="215" name="Oval 5">
            <a:extLst>
              <a:ext uri="{FF2B5EF4-FFF2-40B4-BE49-F238E27FC236}">
                <a16:creationId xmlns:a16="http://schemas.microsoft.com/office/drawing/2014/main" id="{C8063A51-438D-445B-BF09-FD7FFD547DA0}"/>
              </a:ext>
            </a:extLst>
          </p:cNvPr>
          <p:cNvSpPr>
            <a:spLocks noChangeArrowheads="1"/>
          </p:cNvSpPr>
          <p:nvPr/>
        </p:nvSpPr>
        <p:spPr bwMode="auto">
          <a:xfrm>
            <a:off x="2417598" y="3813528"/>
            <a:ext cx="339244" cy="291959"/>
          </a:xfrm>
          <a:prstGeom prst="ellipse">
            <a:avLst/>
          </a:prstGeom>
          <a:gradFill rotWithShape="1">
            <a:gsLst>
              <a:gs pos="0">
                <a:schemeClr val="accent5">
                  <a:lumMod val="20000"/>
                  <a:lumOff val="80000"/>
                </a:schemeClr>
              </a:gs>
              <a:gs pos="100000">
                <a:schemeClr val="accent5">
                  <a:lumMod val="75000"/>
                </a:schemeClr>
              </a:gs>
            </a:gsLst>
            <a:path path="shape">
              <a:fillToRect l="50000" t="50000" r="50000" b="50000"/>
            </a:path>
          </a:gradFill>
          <a:ln w="12700" algn="ctr">
            <a:solidFill>
              <a:schemeClr val="accent5">
                <a:lumMod val="50000"/>
              </a:schemeClr>
            </a:solidFill>
            <a:round/>
            <a:headEnd/>
            <a:tailEnd/>
          </a:ln>
          <a:effectLst/>
        </p:spPr>
        <p:txBody>
          <a:bodyPr wrap="none" lIns="90000" tIns="46800" rIns="90000" bIns="46800" anchor="ctr"/>
          <a:lstStyle/>
          <a:p>
            <a:pPr algn="ctr"/>
            <a:r>
              <a:rPr lang="ja-JP" altLang="en-US" sz="1000" b="1" dirty="0">
                <a:latin typeface="Meiryo UI" panose="020B0604030504040204" pitchFamily="50" charset="-128"/>
                <a:ea typeface="Meiryo UI" panose="020B0604030504040204" pitchFamily="50" charset="-128"/>
              </a:rPr>
              <a:t>材料</a:t>
            </a:r>
          </a:p>
        </p:txBody>
      </p:sp>
      <p:sp>
        <p:nvSpPr>
          <p:cNvPr id="218" name="Oval 4">
            <a:extLst>
              <a:ext uri="{FF2B5EF4-FFF2-40B4-BE49-F238E27FC236}">
                <a16:creationId xmlns:a16="http://schemas.microsoft.com/office/drawing/2014/main" id="{5EAD318F-524E-4769-9F2A-88288393BD43}"/>
              </a:ext>
            </a:extLst>
          </p:cNvPr>
          <p:cNvSpPr>
            <a:spLocks noChangeArrowheads="1"/>
          </p:cNvSpPr>
          <p:nvPr/>
        </p:nvSpPr>
        <p:spPr bwMode="auto">
          <a:xfrm>
            <a:off x="2900360" y="3798756"/>
            <a:ext cx="364005" cy="306731"/>
          </a:xfrm>
          <a:prstGeom prst="ellipse">
            <a:avLst/>
          </a:prstGeom>
          <a:gradFill rotWithShape="1">
            <a:gsLst>
              <a:gs pos="0">
                <a:schemeClr val="bg1"/>
              </a:gs>
              <a:gs pos="100000">
                <a:srgbClr val="CC00CC"/>
              </a:gs>
            </a:gsLst>
            <a:path path="shape">
              <a:fillToRect l="50000" t="50000" r="50000" b="50000"/>
            </a:path>
          </a:gradFill>
          <a:ln w="12700" algn="ctr">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algn="ctr" eaLnBrk="1" hangingPunct="1">
              <a:defRPr/>
            </a:pPr>
            <a:r>
              <a:rPr lang="ja-JP" altLang="en-US" b="1" dirty="0">
                <a:latin typeface="Meiryo UI" panose="020B0604030504040204" pitchFamily="50" charset="-128"/>
                <a:ea typeface="Meiryo UI" panose="020B0604030504040204" pitchFamily="50" charset="-128"/>
              </a:rPr>
              <a:t>製品</a:t>
            </a:r>
          </a:p>
        </p:txBody>
      </p:sp>
      <p:sp>
        <p:nvSpPr>
          <p:cNvPr id="219" name="Oval 4">
            <a:extLst>
              <a:ext uri="{FF2B5EF4-FFF2-40B4-BE49-F238E27FC236}">
                <a16:creationId xmlns:a16="http://schemas.microsoft.com/office/drawing/2014/main" id="{508C8E53-8D3C-4E2B-B1F4-2BED867924A8}"/>
              </a:ext>
            </a:extLst>
          </p:cNvPr>
          <p:cNvSpPr>
            <a:spLocks noChangeArrowheads="1"/>
          </p:cNvSpPr>
          <p:nvPr/>
        </p:nvSpPr>
        <p:spPr bwMode="auto">
          <a:xfrm>
            <a:off x="1405938" y="3798756"/>
            <a:ext cx="364005" cy="306731"/>
          </a:xfrm>
          <a:prstGeom prst="ellipse">
            <a:avLst/>
          </a:prstGeom>
          <a:gradFill rotWithShape="1">
            <a:gsLst>
              <a:gs pos="0">
                <a:schemeClr val="bg1"/>
              </a:gs>
              <a:gs pos="100000">
                <a:srgbClr val="CC00CC"/>
              </a:gs>
            </a:gsLst>
            <a:path path="shape">
              <a:fillToRect l="50000" t="50000" r="50000" b="50000"/>
            </a:path>
          </a:gradFill>
          <a:ln w="12700" algn="ctr">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algn="ctr" eaLnBrk="1" hangingPunct="1">
              <a:defRPr/>
            </a:pPr>
            <a:r>
              <a:rPr lang="ja-JP" altLang="en-US" b="1" dirty="0">
                <a:latin typeface="Meiryo UI" panose="020B0604030504040204" pitchFamily="50" charset="-128"/>
                <a:ea typeface="Meiryo UI" panose="020B0604030504040204" pitchFamily="50" charset="-128"/>
              </a:rPr>
              <a:t>製品</a:t>
            </a:r>
          </a:p>
        </p:txBody>
      </p:sp>
      <p:sp>
        <p:nvSpPr>
          <p:cNvPr id="222" name="AutoShape 21">
            <a:extLst>
              <a:ext uri="{FF2B5EF4-FFF2-40B4-BE49-F238E27FC236}">
                <a16:creationId xmlns:a16="http://schemas.microsoft.com/office/drawing/2014/main" id="{2BD7490C-323D-43F4-B62B-23C3939E57A9}"/>
              </a:ext>
            </a:extLst>
          </p:cNvPr>
          <p:cNvSpPr>
            <a:spLocks noChangeArrowheads="1"/>
          </p:cNvSpPr>
          <p:nvPr/>
        </p:nvSpPr>
        <p:spPr bwMode="auto">
          <a:xfrm>
            <a:off x="3881138" y="3948882"/>
            <a:ext cx="188893" cy="161336"/>
          </a:xfrm>
          <a:prstGeom prst="triangle">
            <a:avLst>
              <a:gd name="adj" fmla="val 50000"/>
            </a:avLst>
          </a:prstGeom>
          <a:solidFill>
            <a:schemeClr val="accent6">
              <a:lumMod val="75000"/>
            </a:schemeClr>
          </a:solidFill>
          <a:ln w="19050" algn="ctr">
            <a:solidFill>
              <a:schemeClr val="accent6">
                <a:lumMod val="50000"/>
              </a:schemeClr>
            </a:solidFill>
            <a:miter lim="800000"/>
            <a:headEnd/>
            <a:tailEnd/>
          </a:ln>
          <a:effec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eaLnBrk="1" hangingPunct="1">
              <a:defRPr/>
            </a:pPr>
            <a:endParaRPr lang="ja-JP" altLang="en-US" sz="1400" b="1">
              <a:latin typeface="+mj-ea"/>
              <a:ea typeface="+mj-ea"/>
            </a:endParaRPr>
          </a:p>
        </p:txBody>
      </p:sp>
      <p:sp>
        <p:nvSpPr>
          <p:cNvPr id="223" name="AutoShape 21">
            <a:extLst>
              <a:ext uri="{FF2B5EF4-FFF2-40B4-BE49-F238E27FC236}">
                <a16:creationId xmlns:a16="http://schemas.microsoft.com/office/drawing/2014/main" id="{17F29DC9-6E80-457E-8E0C-CE847CFE1E12}"/>
              </a:ext>
            </a:extLst>
          </p:cNvPr>
          <p:cNvSpPr>
            <a:spLocks noChangeArrowheads="1"/>
          </p:cNvSpPr>
          <p:nvPr/>
        </p:nvSpPr>
        <p:spPr bwMode="auto">
          <a:xfrm>
            <a:off x="2250690" y="3965795"/>
            <a:ext cx="188893" cy="161336"/>
          </a:xfrm>
          <a:prstGeom prst="triangle">
            <a:avLst>
              <a:gd name="adj" fmla="val 50000"/>
            </a:avLst>
          </a:prstGeom>
          <a:solidFill>
            <a:schemeClr val="accent6">
              <a:lumMod val="75000"/>
            </a:schemeClr>
          </a:solidFill>
          <a:ln w="19050" algn="ctr">
            <a:solidFill>
              <a:schemeClr val="accent6">
                <a:lumMod val="50000"/>
              </a:schemeClr>
            </a:solidFill>
            <a:miter lim="800000"/>
            <a:headEnd/>
            <a:tailEnd/>
          </a:ln>
          <a:effec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eaLnBrk="1" hangingPunct="1">
              <a:defRPr/>
            </a:pPr>
            <a:endParaRPr lang="ja-JP" altLang="en-US" sz="1400" b="1">
              <a:latin typeface="+mj-ea"/>
              <a:ea typeface="+mj-ea"/>
            </a:endParaRPr>
          </a:p>
        </p:txBody>
      </p:sp>
      <p:sp>
        <p:nvSpPr>
          <p:cNvPr id="224" name="AutoShape 21">
            <a:extLst>
              <a:ext uri="{FF2B5EF4-FFF2-40B4-BE49-F238E27FC236}">
                <a16:creationId xmlns:a16="http://schemas.microsoft.com/office/drawing/2014/main" id="{87048A83-4485-4E28-A64F-CD3EF1F3F760}"/>
              </a:ext>
            </a:extLst>
          </p:cNvPr>
          <p:cNvSpPr>
            <a:spLocks noChangeArrowheads="1"/>
          </p:cNvSpPr>
          <p:nvPr/>
        </p:nvSpPr>
        <p:spPr bwMode="auto">
          <a:xfrm>
            <a:off x="1491246" y="4163097"/>
            <a:ext cx="201465" cy="161336"/>
          </a:xfrm>
          <a:prstGeom prst="triangle">
            <a:avLst>
              <a:gd name="adj" fmla="val 50000"/>
            </a:avLst>
          </a:prstGeom>
          <a:solidFill>
            <a:schemeClr val="accent6">
              <a:lumMod val="75000"/>
            </a:schemeClr>
          </a:solidFill>
          <a:ln w="19050" algn="ctr">
            <a:solidFill>
              <a:schemeClr val="accent6">
                <a:lumMod val="50000"/>
              </a:schemeClr>
            </a:solidFill>
            <a:miter lim="800000"/>
            <a:headEnd/>
            <a:tailEnd/>
          </a:ln>
          <a:effec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eaLnBrk="1" hangingPunct="1">
              <a:defRPr/>
            </a:pPr>
            <a:endParaRPr lang="ja-JP" altLang="en-US" sz="1400" b="1">
              <a:latin typeface="+mj-ea"/>
              <a:ea typeface="+mj-ea"/>
            </a:endParaRPr>
          </a:p>
        </p:txBody>
      </p:sp>
      <p:cxnSp>
        <p:nvCxnSpPr>
          <p:cNvPr id="227" name="AutoShape 39">
            <a:extLst>
              <a:ext uri="{FF2B5EF4-FFF2-40B4-BE49-F238E27FC236}">
                <a16:creationId xmlns:a16="http://schemas.microsoft.com/office/drawing/2014/main" id="{524DB1CB-6594-4BBA-A32F-A8491123B32E}"/>
              </a:ext>
            </a:extLst>
          </p:cNvPr>
          <p:cNvCxnSpPr>
            <a:cxnSpLocks noChangeShapeType="1"/>
            <a:stCxn id="218" idx="2"/>
            <a:endCxn id="215" idx="6"/>
          </p:cNvCxnSpPr>
          <p:nvPr/>
        </p:nvCxnSpPr>
        <p:spPr bwMode="auto">
          <a:xfrm rot="10800000" flipV="1">
            <a:off x="2756842" y="3952122"/>
            <a:ext cx="143518" cy="7386"/>
          </a:xfrm>
          <a:prstGeom prst="bentConnector3">
            <a:avLst>
              <a:gd name="adj1" fmla="val 50000"/>
            </a:avLst>
          </a:prstGeom>
          <a:noFill/>
          <a:ln w="12700">
            <a:solidFill>
              <a:srgbClr val="3333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0" name="円柱 229">
            <a:extLst>
              <a:ext uri="{FF2B5EF4-FFF2-40B4-BE49-F238E27FC236}">
                <a16:creationId xmlns:a16="http://schemas.microsoft.com/office/drawing/2014/main" id="{96EBE291-BB29-4A6C-BD26-9B633B9348F7}"/>
              </a:ext>
            </a:extLst>
          </p:cNvPr>
          <p:cNvSpPr/>
          <p:nvPr/>
        </p:nvSpPr>
        <p:spPr>
          <a:xfrm>
            <a:off x="896178" y="2959223"/>
            <a:ext cx="1926780" cy="642074"/>
          </a:xfrm>
          <a:prstGeom prst="can">
            <a:avLst/>
          </a:prstGeom>
          <a:solidFill>
            <a:schemeClr val="accent5">
              <a:lumMod val="60000"/>
              <a:lumOff val="40000"/>
            </a:schemeClr>
          </a:solidFill>
          <a:ln w="19050" cap="rnd">
            <a:solidFill>
              <a:srgbClr val="62873D"/>
            </a:solidFill>
            <a:prstDash val="soli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32" name="AutoShape 21">
            <a:extLst>
              <a:ext uri="{FF2B5EF4-FFF2-40B4-BE49-F238E27FC236}">
                <a16:creationId xmlns:a16="http://schemas.microsoft.com/office/drawing/2014/main" id="{BE96CEAB-7BD1-4868-B9B1-6F9394DDB955}"/>
              </a:ext>
            </a:extLst>
          </p:cNvPr>
          <p:cNvSpPr>
            <a:spLocks noChangeArrowheads="1"/>
          </p:cNvSpPr>
          <p:nvPr/>
        </p:nvSpPr>
        <p:spPr bwMode="auto">
          <a:xfrm>
            <a:off x="1503818" y="4584574"/>
            <a:ext cx="188893" cy="161336"/>
          </a:xfrm>
          <a:prstGeom prst="triangle">
            <a:avLst>
              <a:gd name="adj" fmla="val 50000"/>
            </a:avLst>
          </a:prstGeom>
          <a:solidFill>
            <a:schemeClr val="bg1"/>
          </a:solidFill>
          <a:ln w="19050" algn="ctr">
            <a:solidFill>
              <a:srgbClr val="000000"/>
            </a:solidFill>
            <a:miter lim="800000"/>
            <a:headEnd/>
            <a:tailEnd/>
          </a:ln>
          <a:effec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eaLnBrk="1" hangingPunct="1">
              <a:defRPr/>
            </a:pPr>
            <a:endParaRPr lang="ja-JP" altLang="en-US" sz="1400" b="1">
              <a:latin typeface="+mj-ea"/>
              <a:ea typeface="+mj-ea"/>
            </a:endParaRPr>
          </a:p>
        </p:txBody>
      </p:sp>
      <p:cxnSp>
        <p:nvCxnSpPr>
          <p:cNvPr id="234" name="コネクタ: 曲線 233">
            <a:extLst>
              <a:ext uri="{FF2B5EF4-FFF2-40B4-BE49-F238E27FC236}">
                <a16:creationId xmlns:a16="http://schemas.microsoft.com/office/drawing/2014/main" id="{EE3A4798-7B94-45C4-81AD-3D11641490FC}"/>
              </a:ext>
            </a:extLst>
          </p:cNvPr>
          <p:cNvCxnSpPr>
            <a:cxnSpLocks/>
            <a:stCxn id="311" idx="0"/>
            <a:endCxn id="303" idx="0"/>
          </p:cNvCxnSpPr>
          <p:nvPr/>
        </p:nvCxnSpPr>
        <p:spPr>
          <a:xfrm rot="16200000" flipV="1">
            <a:off x="8738250" y="3281563"/>
            <a:ext cx="7386" cy="1041771"/>
          </a:xfrm>
          <a:prstGeom prst="curvedConnector3">
            <a:avLst>
              <a:gd name="adj1" fmla="val 3195045"/>
            </a:avLst>
          </a:prstGeom>
          <a:ln w="1905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8" name="コネクタ: 曲線 237">
            <a:extLst>
              <a:ext uri="{FF2B5EF4-FFF2-40B4-BE49-F238E27FC236}">
                <a16:creationId xmlns:a16="http://schemas.microsoft.com/office/drawing/2014/main" id="{C2747B67-C912-48CC-B6CB-6B554F72783D}"/>
              </a:ext>
            </a:extLst>
          </p:cNvPr>
          <p:cNvCxnSpPr>
            <a:cxnSpLocks/>
            <a:stCxn id="304" idx="0"/>
            <a:endCxn id="198" idx="0"/>
          </p:cNvCxnSpPr>
          <p:nvPr/>
        </p:nvCxnSpPr>
        <p:spPr>
          <a:xfrm rot="16200000" flipV="1">
            <a:off x="7147340" y="3202649"/>
            <a:ext cx="14772" cy="1206986"/>
          </a:xfrm>
          <a:prstGeom prst="curvedConnector3">
            <a:avLst>
              <a:gd name="adj1" fmla="val 1647522"/>
            </a:avLst>
          </a:prstGeom>
          <a:ln w="1905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244" name="AutoShape 21">
            <a:extLst>
              <a:ext uri="{FF2B5EF4-FFF2-40B4-BE49-F238E27FC236}">
                <a16:creationId xmlns:a16="http://schemas.microsoft.com/office/drawing/2014/main" id="{09E9A742-E0D2-4142-A0FB-C8AB7CCAEB3F}"/>
              </a:ext>
            </a:extLst>
          </p:cNvPr>
          <p:cNvSpPr>
            <a:spLocks noChangeArrowheads="1"/>
          </p:cNvSpPr>
          <p:nvPr/>
        </p:nvSpPr>
        <p:spPr bwMode="auto">
          <a:xfrm>
            <a:off x="1281358" y="3374340"/>
            <a:ext cx="201465" cy="161336"/>
          </a:xfrm>
          <a:prstGeom prst="triangle">
            <a:avLst>
              <a:gd name="adj" fmla="val 50000"/>
            </a:avLst>
          </a:prstGeom>
          <a:solidFill>
            <a:schemeClr val="accent6">
              <a:lumMod val="75000"/>
            </a:schemeClr>
          </a:solidFill>
          <a:ln w="19050" algn="ctr">
            <a:solidFill>
              <a:schemeClr val="accent6">
                <a:lumMod val="50000"/>
              </a:schemeClr>
            </a:solidFill>
            <a:miter lim="800000"/>
            <a:headEnd/>
            <a:tailEnd/>
          </a:ln>
          <a:effec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eaLnBrk="1" hangingPunct="1">
              <a:defRPr/>
            </a:pPr>
            <a:endParaRPr lang="ja-JP" altLang="en-US" sz="1400" b="1">
              <a:latin typeface="+mj-ea"/>
              <a:ea typeface="+mj-ea"/>
            </a:endParaRPr>
          </a:p>
        </p:txBody>
      </p:sp>
      <p:sp>
        <p:nvSpPr>
          <p:cNvPr id="245" name="テキスト ボックス 244">
            <a:extLst>
              <a:ext uri="{FF2B5EF4-FFF2-40B4-BE49-F238E27FC236}">
                <a16:creationId xmlns:a16="http://schemas.microsoft.com/office/drawing/2014/main" id="{13EC7C6B-6160-4F35-99F8-BC5FC8557CBC}"/>
              </a:ext>
            </a:extLst>
          </p:cNvPr>
          <p:cNvSpPr txBox="1"/>
          <p:nvPr/>
        </p:nvSpPr>
        <p:spPr>
          <a:xfrm>
            <a:off x="1455722" y="3358889"/>
            <a:ext cx="1206028" cy="246221"/>
          </a:xfrm>
          <a:prstGeom prst="rect">
            <a:avLst/>
          </a:prstGeom>
          <a:noFill/>
        </p:spPr>
        <p:txBody>
          <a:bodyPr wrap="square" rtlCol="0">
            <a:spAutoFit/>
          </a:bodyPr>
          <a:lstStyle/>
          <a:p>
            <a:r>
              <a:rPr kumimoji="1" lang="ja-JP" altLang="en-US" sz="1000" b="1" dirty="0">
                <a:latin typeface="Meiryo UI" panose="020B0604030504040204" pitchFamily="50" charset="-128"/>
                <a:ea typeface="Meiryo UI" panose="020B0604030504040204" pitchFamily="50" charset="-128"/>
              </a:rPr>
              <a:t>管理対象物質</a:t>
            </a:r>
          </a:p>
        </p:txBody>
      </p:sp>
      <p:sp>
        <p:nvSpPr>
          <p:cNvPr id="246" name="テキスト ボックス 245">
            <a:extLst>
              <a:ext uri="{FF2B5EF4-FFF2-40B4-BE49-F238E27FC236}">
                <a16:creationId xmlns:a16="http://schemas.microsoft.com/office/drawing/2014/main" id="{D1E0673C-A9F2-4687-B2FB-55DFA613EB80}"/>
              </a:ext>
            </a:extLst>
          </p:cNvPr>
          <p:cNvSpPr txBox="1"/>
          <p:nvPr/>
        </p:nvSpPr>
        <p:spPr>
          <a:xfrm>
            <a:off x="1166255" y="3047805"/>
            <a:ext cx="1358331" cy="257369"/>
          </a:xfrm>
          <a:prstGeom prst="rect">
            <a:avLst/>
          </a:prstGeom>
          <a:solidFill>
            <a:schemeClr val="bg1"/>
          </a:solidFill>
        </p:spPr>
        <p:txBody>
          <a:bodyPr wrap="square" lIns="36000" tIns="36000" rIns="36000" bIns="36000" rtlCol="0">
            <a:spAutoFit/>
          </a:bodyPr>
          <a:lstStyle/>
          <a:p>
            <a:pPr algn="ctr"/>
            <a:r>
              <a:rPr kumimoji="1" lang="ja-JP" altLang="en-US" sz="1200" b="1" dirty="0">
                <a:latin typeface="Meiryo UI" panose="020B0604030504040204" pitchFamily="50" charset="-128"/>
                <a:ea typeface="Meiryo UI" panose="020B0604030504040204" pitchFamily="50" charset="-128"/>
              </a:rPr>
              <a:t>業界共通物質リスト</a:t>
            </a:r>
          </a:p>
        </p:txBody>
      </p:sp>
      <p:sp>
        <p:nvSpPr>
          <p:cNvPr id="251" name="テキスト ボックス 250">
            <a:extLst>
              <a:ext uri="{FF2B5EF4-FFF2-40B4-BE49-F238E27FC236}">
                <a16:creationId xmlns:a16="http://schemas.microsoft.com/office/drawing/2014/main" id="{9D62D730-C6BE-4D44-BD11-983006322088}"/>
              </a:ext>
            </a:extLst>
          </p:cNvPr>
          <p:cNvSpPr txBox="1"/>
          <p:nvPr/>
        </p:nvSpPr>
        <p:spPr>
          <a:xfrm>
            <a:off x="854278" y="4342445"/>
            <a:ext cx="691775" cy="246221"/>
          </a:xfrm>
          <a:prstGeom prst="rect">
            <a:avLst/>
          </a:prstGeom>
          <a:noFill/>
        </p:spPr>
        <p:txBody>
          <a:bodyPr wrap="square" rtlCol="0">
            <a:spAutoFit/>
          </a:bodyPr>
          <a:lstStyle/>
          <a:p>
            <a:r>
              <a:rPr lang="ja-JP" altLang="en-US" sz="1000" b="1" dirty="0">
                <a:latin typeface="Meiryo UI" panose="020B0604030504040204" pitchFamily="50" charset="-128"/>
                <a:ea typeface="Meiryo UI" panose="020B0604030504040204" pitchFamily="50" charset="-128"/>
              </a:rPr>
              <a:t>公開物質</a:t>
            </a:r>
            <a:endParaRPr kumimoji="1" lang="en-US" altLang="ja-JP" sz="1000" b="1" dirty="0">
              <a:latin typeface="Meiryo UI" panose="020B0604030504040204" pitchFamily="50" charset="-128"/>
              <a:ea typeface="Meiryo UI" panose="020B0604030504040204" pitchFamily="50" charset="-128"/>
            </a:endParaRPr>
          </a:p>
        </p:txBody>
      </p:sp>
      <p:sp>
        <p:nvSpPr>
          <p:cNvPr id="252" name="テキスト ボックス 251">
            <a:extLst>
              <a:ext uri="{FF2B5EF4-FFF2-40B4-BE49-F238E27FC236}">
                <a16:creationId xmlns:a16="http://schemas.microsoft.com/office/drawing/2014/main" id="{AF137066-CB37-49B3-94D8-8A01D0544FFC}"/>
              </a:ext>
            </a:extLst>
          </p:cNvPr>
          <p:cNvSpPr txBox="1"/>
          <p:nvPr/>
        </p:nvSpPr>
        <p:spPr>
          <a:xfrm>
            <a:off x="729727" y="4565811"/>
            <a:ext cx="849202" cy="246221"/>
          </a:xfrm>
          <a:prstGeom prst="rect">
            <a:avLst/>
          </a:prstGeom>
          <a:noFill/>
        </p:spPr>
        <p:txBody>
          <a:bodyPr wrap="square" rtlCol="0">
            <a:spAutoFit/>
          </a:bodyPr>
          <a:lstStyle/>
          <a:p>
            <a:r>
              <a:rPr lang="ja-JP" altLang="en-US" sz="1000" b="1" dirty="0">
                <a:latin typeface="Meiryo UI" panose="020B0604030504040204" pitchFamily="50" charset="-128"/>
                <a:ea typeface="Meiryo UI" panose="020B0604030504040204" pitchFamily="50" charset="-128"/>
              </a:rPr>
              <a:t>非公開物質</a:t>
            </a:r>
            <a:endParaRPr kumimoji="1" lang="en-US" altLang="ja-JP" sz="1000" b="1" dirty="0">
              <a:latin typeface="Meiryo UI" panose="020B0604030504040204" pitchFamily="50" charset="-128"/>
              <a:ea typeface="Meiryo UI" panose="020B0604030504040204" pitchFamily="50" charset="-128"/>
            </a:endParaRPr>
          </a:p>
        </p:txBody>
      </p:sp>
      <p:sp>
        <p:nvSpPr>
          <p:cNvPr id="253" name="AutoShape 21">
            <a:extLst>
              <a:ext uri="{FF2B5EF4-FFF2-40B4-BE49-F238E27FC236}">
                <a16:creationId xmlns:a16="http://schemas.microsoft.com/office/drawing/2014/main" id="{1D42F8FF-853D-49F6-9283-AD5B4B3EA90C}"/>
              </a:ext>
            </a:extLst>
          </p:cNvPr>
          <p:cNvSpPr>
            <a:spLocks noChangeArrowheads="1"/>
          </p:cNvSpPr>
          <p:nvPr/>
        </p:nvSpPr>
        <p:spPr bwMode="auto">
          <a:xfrm>
            <a:off x="2248692" y="4132712"/>
            <a:ext cx="188893" cy="161336"/>
          </a:xfrm>
          <a:prstGeom prst="triangle">
            <a:avLst>
              <a:gd name="adj" fmla="val 50000"/>
            </a:avLst>
          </a:prstGeom>
          <a:gradFill rotWithShape="1">
            <a:gsLst>
              <a:gs pos="0">
                <a:srgbClr val="FFFFFF"/>
              </a:gs>
              <a:gs pos="100000">
                <a:srgbClr val="FFFF00"/>
              </a:gs>
            </a:gsLst>
            <a:path path="shape">
              <a:fillToRect l="50000" t="50000" r="50000" b="50000"/>
            </a:path>
          </a:gradFill>
          <a:ln w="19050" algn="ctr">
            <a:solidFill>
              <a:schemeClr val="accent3">
                <a:lumMod val="5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eaLnBrk="1" hangingPunct="1">
              <a:defRPr/>
            </a:pPr>
            <a:endParaRPr lang="ja-JP" altLang="en-US" sz="1400" b="1">
              <a:latin typeface="+mj-ea"/>
              <a:ea typeface="+mj-ea"/>
            </a:endParaRPr>
          </a:p>
        </p:txBody>
      </p:sp>
      <p:sp>
        <p:nvSpPr>
          <p:cNvPr id="254" name="AutoShape 21">
            <a:extLst>
              <a:ext uri="{FF2B5EF4-FFF2-40B4-BE49-F238E27FC236}">
                <a16:creationId xmlns:a16="http://schemas.microsoft.com/office/drawing/2014/main" id="{D367EB5E-89F2-4970-B685-AB150FF40020}"/>
              </a:ext>
            </a:extLst>
          </p:cNvPr>
          <p:cNvSpPr>
            <a:spLocks noChangeArrowheads="1"/>
          </p:cNvSpPr>
          <p:nvPr/>
        </p:nvSpPr>
        <p:spPr bwMode="auto">
          <a:xfrm>
            <a:off x="3890312" y="4105329"/>
            <a:ext cx="188893" cy="161336"/>
          </a:xfrm>
          <a:prstGeom prst="triangle">
            <a:avLst>
              <a:gd name="adj" fmla="val 50000"/>
            </a:avLst>
          </a:prstGeom>
          <a:gradFill rotWithShape="1">
            <a:gsLst>
              <a:gs pos="0">
                <a:srgbClr val="FFFFFF"/>
              </a:gs>
              <a:gs pos="100000">
                <a:srgbClr val="FFFF00"/>
              </a:gs>
            </a:gsLst>
            <a:path path="shape">
              <a:fillToRect l="50000" t="50000" r="50000" b="50000"/>
            </a:path>
          </a:gradFill>
          <a:ln w="19050" algn="ctr">
            <a:solidFill>
              <a:schemeClr val="accent3">
                <a:lumMod val="5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eaLnBrk="1" hangingPunct="1">
              <a:defRPr/>
            </a:pPr>
            <a:endParaRPr lang="ja-JP" altLang="en-US" sz="1400" b="1">
              <a:latin typeface="+mj-ea"/>
              <a:ea typeface="+mj-ea"/>
            </a:endParaRPr>
          </a:p>
        </p:txBody>
      </p:sp>
      <p:sp>
        <p:nvSpPr>
          <p:cNvPr id="264" name="テキスト ボックス 263">
            <a:extLst>
              <a:ext uri="{FF2B5EF4-FFF2-40B4-BE49-F238E27FC236}">
                <a16:creationId xmlns:a16="http://schemas.microsoft.com/office/drawing/2014/main" id="{1EF66162-285F-4E42-863B-C6EE4BE898B5}"/>
              </a:ext>
            </a:extLst>
          </p:cNvPr>
          <p:cNvSpPr txBox="1"/>
          <p:nvPr/>
        </p:nvSpPr>
        <p:spPr>
          <a:xfrm>
            <a:off x="647211" y="4134329"/>
            <a:ext cx="959094" cy="246221"/>
          </a:xfrm>
          <a:prstGeom prst="rect">
            <a:avLst/>
          </a:prstGeom>
          <a:noFill/>
        </p:spPr>
        <p:txBody>
          <a:bodyPr wrap="square" rtlCol="0">
            <a:spAutoFit/>
          </a:bodyPr>
          <a:lstStyle/>
          <a:p>
            <a:r>
              <a:rPr lang="ja-JP" altLang="en-US" sz="1000" b="1" dirty="0">
                <a:latin typeface="Meiryo UI" panose="020B0604030504040204" pitchFamily="50" charset="-128"/>
                <a:ea typeface="Meiryo UI" panose="020B0604030504040204" pitchFamily="50" charset="-128"/>
              </a:rPr>
              <a:t>管理対象物質</a:t>
            </a:r>
            <a:endParaRPr kumimoji="1" lang="en-US" altLang="ja-JP" sz="1000" b="1" dirty="0">
              <a:latin typeface="Meiryo UI" panose="020B0604030504040204" pitchFamily="50" charset="-128"/>
              <a:ea typeface="Meiryo UI" panose="020B0604030504040204" pitchFamily="50" charset="-128"/>
            </a:endParaRPr>
          </a:p>
        </p:txBody>
      </p:sp>
      <p:sp>
        <p:nvSpPr>
          <p:cNvPr id="265" name="四角形: 角を丸くする 48">
            <a:extLst>
              <a:ext uri="{FF2B5EF4-FFF2-40B4-BE49-F238E27FC236}">
                <a16:creationId xmlns:a16="http://schemas.microsoft.com/office/drawing/2014/main" id="{2F4E7B1F-996D-4F01-9139-9C0B565E9447}"/>
              </a:ext>
            </a:extLst>
          </p:cNvPr>
          <p:cNvSpPr/>
          <p:nvPr/>
        </p:nvSpPr>
        <p:spPr bwMode="auto">
          <a:xfrm>
            <a:off x="716437" y="5124176"/>
            <a:ext cx="9078821" cy="172637"/>
          </a:xfrm>
          <a:prstGeom prst="roundRect">
            <a:avLst>
              <a:gd name="adj" fmla="val 19957"/>
            </a:avLst>
          </a:prstGeom>
          <a:solidFill>
            <a:srgbClr val="FFC000"/>
          </a:solidFill>
          <a:ln>
            <a:noFill/>
          </a:ln>
          <a:effectLst/>
        </p:spPr>
        <p:txBody>
          <a:bodyPr rot="0" spcFirstLastPara="0" vert="horz" wrap="square" lIns="36000" tIns="45720" rIns="36000" bIns="4572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algn="ctr"/>
            <a:r>
              <a:rPr kumimoji="1" lang="en-US" altLang="ja-JP" sz="1200" b="1" dirty="0">
                <a:solidFill>
                  <a:srgbClr val="002060"/>
                </a:solidFill>
                <a:latin typeface="Meiryo UI" panose="020B0604030504040204" pitchFamily="50" charset="-128"/>
                <a:ea typeface="Meiryo UI" panose="020B0604030504040204" pitchFamily="50" charset="-128"/>
              </a:rPr>
              <a:t>Block Chain Platform</a:t>
            </a:r>
            <a:endParaRPr kumimoji="1" lang="ja-JP" altLang="en-US" sz="1200" b="1" dirty="0">
              <a:solidFill>
                <a:srgbClr val="002060"/>
              </a:solidFill>
              <a:latin typeface="Meiryo UI" panose="020B0604030504040204" pitchFamily="50" charset="-128"/>
              <a:ea typeface="Meiryo UI" panose="020B0604030504040204" pitchFamily="50" charset="-128"/>
            </a:endParaRPr>
          </a:p>
        </p:txBody>
      </p:sp>
      <p:sp>
        <p:nvSpPr>
          <p:cNvPr id="105" name="矢印: 上下 104">
            <a:extLst>
              <a:ext uri="{FF2B5EF4-FFF2-40B4-BE49-F238E27FC236}">
                <a16:creationId xmlns:a16="http://schemas.microsoft.com/office/drawing/2014/main" id="{C5E33C95-6D6A-4CE3-9833-C40232E8226E}"/>
              </a:ext>
            </a:extLst>
          </p:cNvPr>
          <p:cNvSpPr/>
          <p:nvPr/>
        </p:nvSpPr>
        <p:spPr bwMode="auto">
          <a:xfrm>
            <a:off x="1170988" y="5011973"/>
            <a:ext cx="210307" cy="1000183"/>
          </a:xfrm>
          <a:prstGeom prst="upDownArrow">
            <a:avLst/>
          </a:prstGeom>
          <a:solidFill>
            <a:schemeClr val="accent1">
              <a:lumMod val="75000"/>
            </a:schemeClr>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FFFFFF"/>
              </a:solidFill>
              <a:effectLst/>
              <a:uLnTx/>
              <a:uFillTx/>
              <a:latin typeface="BIZ UDPゴシック"/>
              <a:ea typeface="BIZ UDPゴシック"/>
              <a:cs typeface="+mn-cs"/>
            </a:endParaRPr>
          </a:p>
        </p:txBody>
      </p:sp>
      <p:sp>
        <p:nvSpPr>
          <p:cNvPr id="266" name="矢印: 上下 265">
            <a:extLst>
              <a:ext uri="{FF2B5EF4-FFF2-40B4-BE49-F238E27FC236}">
                <a16:creationId xmlns:a16="http://schemas.microsoft.com/office/drawing/2014/main" id="{F75D0FEA-E6B7-413F-AEF0-931C59D3603C}"/>
              </a:ext>
            </a:extLst>
          </p:cNvPr>
          <p:cNvSpPr/>
          <p:nvPr/>
        </p:nvSpPr>
        <p:spPr bwMode="auto">
          <a:xfrm>
            <a:off x="2672571" y="5003981"/>
            <a:ext cx="210307" cy="1000183"/>
          </a:xfrm>
          <a:prstGeom prst="upDownArrow">
            <a:avLst/>
          </a:prstGeom>
          <a:solidFill>
            <a:schemeClr val="accent1">
              <a:lumMod val="75000"/>
            </a:schemeClr>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FFFFFF"/>
              </a:solidFill>
              <a:effectLst/>
              <a:uLnTx/>
              <a:uFillTx/>
              <a:latin typeface="BIZ UDPゴシック"/>
              <a:ea typeface="BIZ UDPゴシック"/>
              <a:cs typeface="+mn-cs"/>
            </a:endParaRPr>
          </a:p>
        </p:txBody>
      </p:sp>
      <p:sp>
        <p:nvSpPr>
          <p:cNvPr id="178" name="メモ 59">
            <a:extLst>
              <a:ext uri="{FF2B5EF4-FFF2-40B4-BE49-F238E27FC236}">
                <a16:creationId xmlns:a16="http://schemas.microsoft.com/office/drawing/2014/main" id="{7978A5FC-6616-4965-9161-6D4B21DA689F}"/>
              </a:ext>
            </a:extLst>
          </p:cNvPr>
          <p:cNvSpPr/>
          <p:nvPr/>
        </p:nvSpPr>
        <p:spPr>
          <a:xfrm>
            <a:off x="2132481" y="5470775"/>
            <a:ext cx="1261251" cy="326641"/>
          </a:xfrm>
          <a:prstGeom prst="foldedCorner">
            <a:avLst/>
          </a:prstGeom>
          <a:solidFill>
            <a:schemeClr val="accent2">
              <a:lumMod val="75000"/>
            </a:schemeClr>
          </a:solidFill>
          <a:ln>
            <a:solidFill>
              <a:srgbClr val="0F1C50"/>
            </a:solidFill>
          </a:ln>
        </p:spPr>
        <p:style>
          <a:lnRef idx="2">
            <a:schemeClr val="accent1">
              <a:shade val="50000"/>
            </a:schemeClr>
          </a:lnRef>
          <a:fillRef idx="1">
            <a:schemeClr val="accent1"/>
          </a:fillRef>
          <a:effectRef idx="0">
            <a:schemeClr val="accent1"/>
          </a:effectRef>
          <a:fontRef idx="minor">
            <a:schemeClr val="lt1"/>
          </a:fontRef>
        </p:style>
        <p:txBody>
          <a:bodyPr lIns="0" rIns="0" bIns="0" rtlCol="0" anchor="ctr"/>
          <a:lstStyle/>
          <a:p>
            <a:pPr marL="0" marR="0" lvl="0" indent="0" algn="ctr" defTabSz="914354" rtl="0" eaLnBrk="1" fontAlgn="auto" latinLnBrk="0" hangingPunct="1">
              <a:lnSpc>
                <a:spcPts val="1100"/>
              </a:lnSpc>
              <a:spcBef>
                <a:spcPts val="0"/>
              </a:spcBef>
              <a:spcAft>
                <a:spcPts val="0"/>
              </a:spcAft>
              <a:buClrTx/>
              <a:buSzTx/>
              <a:buFontTx/>
              <a:buNone/>
              <a:tabLst/>
              <a:defRPr/>
            </a:pPr>
            <a:r>
              <a:rPr kumimoji="1" lang="en-US" altLang="ja-JP" sz="1000" b="1" i="0" u="none" strike="noStrike" kern="1200" cap="none" spc="0" normalizeH="0" baseline="0" noProof="0" dirty="0">
                <a:ln>
                  <a:noFill/>
                </a:ln>
                <a:solidFill>
                  <a:srgbClr val="FFFFFF"/>
                </a:solidFill>
                <a:effectLst/>
                <a:uLnTx/>
                <a:uFillTx/>
                <a:latin typeface="BIZ UDPゴシック"/>
                <a:ea typeface="BIZ UDPゴシック"/>
                <a:cs typeface="+mn-cs"/>
              </a:rPr>
              <a:t>chemSHERPA/AI</a:t>
            </a:r>
          </a:p>
          <a:p>
            <a:pPr marL="0" marR="0" lvl="0" indent="0" algn="ctr" defTabSz="914354" rtl="0" eaLnBrk="1" fontAlgn="auto" latinLnBrk="0" hangingPunct="1">
              <a:lnSpc>
                <a:spcPts val="1100"/>
              </a:lnSpc>
              <a:spcBef>
                <a:spcPts val="0"/>
              </a:spcBef>
              <a:spcAft>
                <a:spcPts val="0"/>
              </a:spcAft>
              <a:buClrTx/>
              <a:buSzTx/>
              <a:buFontTx/>
              <a:buNone/>
              <a:tabLst/>
              <a:defRPr/>
            </a:pPr>
            <a:r>
              <a:rPr kumimoji="1" lang="ja-JP" altLang="en-US" sz="1000" b="1" i="0" u="none" strike="noStrike" kern="1200" cap="none" spc="0" normalizeH="0" baseline="0" noProof="0" dirty="0">
                <a:ln>
                  <a:noFill/>
                </a:ln>
                <a:solidFill>
                  <a:srgbClr val="FFFFFF"/>
                </a:solidFill>
                <a:effectLst/>
                <a:uLnTx/>
                <a:uFillTx/>
                <a:latin typeface="BIZ UDPゴシック"/>
                <a:ea typeface="BIZ UDPゴシック"/>
                <a:cs typeface="+mn-cs"/>
              </a:rPr>
              <a:t>全成分</a:t>
            </a:r>
          </a:p>
        </p:txBody>
      </p:sp>
      <p:sp>
        <p:nvSpPr>
          <p:cNvPr id="267" name="矢印: 上下 266">
            <a:extLst>
              <a:ext uri="{FF2B5EF4-FFF2-40B4-BE49-F238E27FC236}">
                <a16:creationId xmlns:a16="http://schemas.microsoft.com/office/drawing/2014/main" id="{BFD44703-D120-4C55-BC18-D94A750E6809}"/>
              </a:ext>
            </a:extLst>
          </p:cNvPr>
          <p:cNvSpPr/>
          <p:nvPr/>
        </p:nvSpPr>
        <p:spPr bwMode="auto">
          <a:xfrm>
            <a:off x="4154427" y="5012357"/>
            <a:ext cx="210307" cy="1000183"/>
          </a:xfrm>
          <a:prstGeom prst="upDownArrow">
            <a:avLst/>
          </a:prstGeom>
          <a:solidFill>
            <a:schemeClr val="accent1">
              <a:lumMod val="75000"/>
            </a:schemeClr>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FFFFFF"/>
              </a:solidFill>
              <a:effectLst/>
              <a:uLnTx/>
              <a:uFillTx/>
              <a:latin typeface="BIZ UDPゴシック"/>
              <a:ea typeface="BIZ UDPゴシック"/>
              <a:cs typeface="+mn-cs"/>
            </a:endParaRPr>
          </a:p>
        </p:txBody>
      </p:sp>
      <p:sp>
        <p:nvSpPr>
          <p:cNvPr id="268" name="矢印: 上下 267">
            <a:extLst>
              <a:ext uri="{FF2B5EF4-FFF2-40B4-BE49-F238E27FC236}">
                <a16:creationId xmlns:a16="http://schemas.microsoft.com/office/drawing/2014/main" id="{EE8296C3-EE90-4CF7-884C-14D58D713951}"/>
              </a:ext>
            </a:extLst>
          </p:cNvPr>
          <p:cNvSpPr/>
          <p:nvPr/>
        </p:nvSpPr>
        <p:spPr bwMode="auto">
          <a:xfrm>
            <a:off x="6218925" y="5021341"/>
            <a:ext cx="210307" cy="1000183"/>
          </a:xfrm>
          <a:prstGeom prst="upDownArrow">
            <a:avLst/>
          </a:prstGeom>
          <a:solidFill>
            <a:schemeClr val="accent1">
              <a:lumMod val="75000"/>
            </a:schemeClr>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FFFFFF"/>
              </a:solidFill>
              <a:effectLst/>
              <a:uLnTx/>
              <a:uFillTx/>
              <a:latin typeface="BIZ UDPゴシック"/>
              <a:ea typeface="BIZ UDPゴシック"/>
              <a:cs typeface="+mn-cs"/>
            </a:endParaRPr>
          </a:p>
        </p:txBody>
      </p:sp>
      <p:sp>
        <p:nvSpPr>
          <p:cNvPr id="269" name="矢印: 上下 268">
            <a:extLst>
              <a:ext uri="{FF2B5EF4-FFF2-40B4-BE49-F238E27FC236}">
                <a16:creationId xmlns:a16="http://schemas.microsoft.com/office/drawing/2014/main" id="{80D0D34A-2631-4F7C-A2A6-8A64BA8E7993}"/>
              </a:ext>
            </a:extLst>
          </p:cNvPr>
          <p:cNvSpPr/>
          <p:nvPr/>
        </p:nvSpPr>
        <p:spPr bwMode="auto">
          <a:xfrm>
            <a:off x="7682054" y="4993086"/>
            <a:ext cx="220136" cy="1116650"/>
          </a:xfrm>
          <a:prstGeom prst="upDownArrow">
            <a:avLst/>
          </a:prstGeom>
          <a:solidFill>
            <a:schemeClr val="accent1">
              <a:lumMod val="75000"/>
            </a:schemeClr>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FFFFFF"/>
              </a:solidFill>
              <a:effectLst/>
              <a:uLnTx/>
              <a:uFillTx/>
              <a:latin typeface="BIZ UDPゴシック"/>
              <a:ea typeface="BIZ UDPゴシック"/>
              <a:cs typeface="+mn-cs"/>
            </a:endParaRPr>
          </a:p>
        </p:txBody>
      </p:sp>
      <p:sp>
        <p:nvSpPr>
          <p:cNvPr id="270" name="矢印: 上下 269">
            <a:extLst>
              <a:ext uri="{FF2B5EF4-FFF2-40B4-BE49-F238E27FC236}">
                <a16:creationId xmlns:a16="http://schemas.microsoft.com/office/drawing/2014/main" id="{C3491FC0-6602-4497-ACE3-204AA4D4FBB6}"/>
              </a:ext>
            </a:extLst>
          </p:cNvPr>
          <p:cNvSpPr/>
          <p:nvPr/>
        </p:nvSpPr>
        <p:spPr bwMode="auto">
          <a:xfrm>
            <a:off x="9144278" y="5002469"/>
            <a:ext cx="191421" cy="1112235"/>
          </a:xfrm>
          <a:prstGeom prst="upDownArrow">
            <a:avLst/>
          </a:prstGeom>
          <a:solidFill>
            <a:schemeClr val="accent1">
              <a:lumMod val="75000"/>
            </a:schemeClr>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FFFFFF"/>
              </a:solidFill>
              <a:effectLst/>
              <a:uLnTx/>
              <a:uFillTx/>
              <a:latin typeface="BIZ UDPゴシック"/>
              <a:ea typeface="BIZ UDPゴシック"/>
              <a:cs typeface="+mn-cs"/>
            </a:endParaRPr>
          </a:p>
        </p:txBody>
      </p:sp>
      <p:sp>
        <p:nvSpPr>
          <p:cNvPr id="271" name="メモ 42">
            <a:extLst>
              <a:ext uri="{FF2B5EF4-FFF2-40B4-BE49-F238E27FC236}">
                <a16:creationId xmlns:a16="http://schemas.microsoft.com/office/drawing/2014/main" id="{59ECEDF2-4C66-4ADA-8D85-260BC54BD29C}"/>
              </a:ext>
            </a:extLst>
          </p:cNvPr>
          <p:cNvSpPr/>
          <p:nvPr/>
        </p:nvSpPr>
        <p:spPr>
          <a:xfrm>
            <a:off x="8895996" y="5617614"/>
            <a:ext cx="1217537" cy="326641"/>
          </a:xfrm>
          <a:prstGeom prst="foldedCorner">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bIns="0" rtlCol="0" anchor="ctr"/>
          <a:lstStyle/>
          <a:p>
            <a:pPr marL="0" marR="0" lvl="0" indent="0" algn="ctr" defTabSz="914354" rtl="0" eaLnBrk="1" fontAlgn="auto" latinLnBrk="0" hangingPunct="1">
              <a:lnSpc>
                <a:spcPts val="1100"/>
              </a:lnSpc>
              <a:spcBef>
                <a:spcPts val="0"/>
              </a:spcBef>
              <a:spcAft>
                <a:spcPts val="0"/>
              </a:spcAft>
              <a:buClrTx/>
              <a:buSzTx/>
              <a:buFontTx/>
              <a:buNone/>
              <a:tabLst/>
              <a:defRPr/>
            </a:pPr>
            <a:r>
              <a:rPr kumimoji="1" lang="en-US" altLang="ja-JP" sz="800" b="1" i="0" u="none" strike="noStrike" kern="1200" cap="none" spc="0" normalizeH="0" baseline="0" noProof="0" dirty="0">
                <a:ln>
                  <a:noFill/>
                </a:ln>
                <a:solidFill>
                  <a:srgbClr val="04127C">
                    <a:lumMod val="75000"/>
                  </a:srgbClr>
                </a:solidFill>
                <a:effectLst/>
                <a:uLnTx/>
                <a:uFillTx/>
                <a:latin typeface="BIZ UDPゴシック"/>
                <a:ea typeface="BIZ UDPゴシック"/>
                <a:cs typeface="+mn-cs"/>
              </a:rPr>
              <a:t>chemSHERPA/AI</a:t>
            </a:r>
          </a:p>
          <a:p>
            <a:pPr marL="0" marR="0" lvl="0" indent="0" algn="ctr" defTabSz="914354" rtl="0" eaLnBrk="1" fontAlgn="auto" latinLnBrk="0" hangingPunct="1">
              <a:lnSpc>
                <a:spcPts val="1100"/>
              </a:lnSpc>
              <a:spcBef>
                <a:spcPts val="0"/>
              </a:spcBef>
              <a:spcAft>
                <a:spcPts val="0"/>
              </a:spcAft>
              <a:buClrTx/>
              <a:buSzTx/>
              <a:buFontTx/>
              <a:buNone/>
              <a:tabLst/>
              <a:defRPr/>
            </a:pPr>
            <a:r>
              <a:rPr kumimoji="1" lang="ja-JP" altLang="en-US" sz="900" b="1" i="0" u="none" strike="noStrike" kern="1200" cap="none" spc="0" normalizeH="0" baseline="0" noProof="0" dirty="0">
                <a:ln>
                  <a:noFill/>
                </a:ln>
                <a:solidFill>
                  <a:srgbClr val="04127C">
                    <a:lumMod val="75000"/>
                  </a:srgbClr>
                </a:solidFill>
                <a:effectLst/>
                <a:uLnTx/>
                <a:uFillTx/>
                <a:latin typeface="BIZ UDPゴシック"/>
                <a:ea typeface="BIZ UDPゴシック"/>
                <a:cs typeface="+mn-cs"/>
              </a:rPr>
              <a:t>遵法判断</a:t>
            </a:r>
          </a:p>
        </p:txBody>
      </p:sp>
      <p:sp>
        <p:nvSpPr>
          <p:cNvPr id="272" name="メモ 43">
            <a:extLst>
              <a:ext uri="{FF2B5EF4-FFF2-40B4-BE49-F238E27FC236}">
                <a16:creationId xmlns:a16="http://schemas.microsoft.com/office/drawing/2014/main" id="{04023753-6211-4EB5-BC3A-C65BAAFCA433}"/>
              </a:ext>
            </a:extLst>
          </p:cNvPr>
          <p:cNvSpPr/>
          <p:nvPr/>
        </p:nvSpPr>
        <p:spPr>
          <a:xfrm>
            <a:off x="8745816" y="5363008"/>
            <a:ext cx="1217537" cy="326641"/>
          </a:xfrm>
          <a:prstGeom prst="foldedCorner">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bIns="0" rtlCol="0" anchor="ctr"/>
          <a:lstStyle/>
          <a:p>
            <a:pPr marL="0" marR="0" lvl="0" indent="0" algn="ctr" defTabSz="914354" rtl="0" eaLnBrk="1" fontAlgn="auto" latinLnBrk="0" hangingPunct="1">
              <a:lnSpc>
                <a:spcPts val="1100"/>
              </a:lnSpc>
              <a:spcBef>
                <a:spcPts val="0"/>
              </a:spcBef>
              <a:spcAft>
                <a:spcPts val="0"/>
              </a:spcAft>
              <a:buClrTx/>
              <a:buSzTx/>
              <a:buFontTx/>
              <a:buNone/>
              <a:tabLst/>
              <a:defRPr/>
            </a:pPr>
            <a:r>
              <a:rPr kumimoji="1" lang="en-US" altLang="ja-JP" sz="800" b="1" i="0" u="none" strike="noStrike" kern="1200" cap="none" spc="0" normalizeH="0" baseline="0" noProof="0" dirty="0">
                <a:ln>
                  <a:noFill/>
                </a:ln>
                <a:solidFill>
                  <a:srgbClr val="04127C">
                    <a:lumMod val="75000"/>
                  </a:srgbClr>
                </a:solidFill>
                <a:effectLst/>
                <a:uLnTx/>
                <a:uFillTx/>
                <a:latin typeface="BIZ UDPゴシック"/>
                <a:ea typeface="BIZ UDPゴシック"/>
                <a:cs typeface="+mn-cs"/>
              </a:rPr>
              <a:t>chemSHERPA/AI</a:t>
            </a:r>
          </a:p>
          <a:p>
            <a:pPr marL="0" marR="0" lvl="0" indent="0" algn="ctr" defTabSz="914354" rtl="0" eaLnBrk="1" fontAlgn="auto" latinLnBrk="0" hangingPunct="1">
              <a:lnSpc>
                <a:spcPts val="1100"/>
              </a:lnSpc>
              <a:spcBef>
                <a:spcPts val="0"/>
              </a:spcBef>
              <a:spcAft>
                <a:spcPts val="0"/>
              </a:spcAft>
              <a:buClrTx/>
              <a:buSzTx/>
              <a:buFontTx/>
              <a:buNone/>
              <a:tabLst/>
              <a:defRPr/>
            </a:pPr>
            <a:r>
              <a:rPr kumimoji="1" lang="ja-JP" altLang="en-US" sz="900" b="1" i="0" u="none" strike="noStrike" kern="1200" cap="none" spc="0" normalizeH="0" baseline="0" noProof="0" dirty="0">
                <a:ln>
                  <a:noFill/>
                </a:ln>
                <a:solidFill>
                  <a:srgbClr val="04127C">
                    <a:lumMod val="75000"/>
                  </a:srgbClr>
                </a:solidFill>
                <a:effectLst/>
                <a:uLnTx/>
                <a:uFillTx/>
                <a:latin typeface="BIZ UDPゴシック"/>
                <a:ea typeface="BIZ UDPゴシック"/>
                <a:cs typeface="+mn-cs"/>
              </a:rPr>
              <a:t>成分</a:t>
            </a:r>
          </a:p>
        </p:txBody>
      </p:sp>
      <p:sp>
        <p:nvSpPr>
          <p:cNvPr id="104" name="メモ 58">
            <a:extLst>
              <a:ext uri="{FF2B5EF4-FFF2-40B4-BE49-F238E27FC236}">
                <a16:creationId xmlns:a16="http://schemas.microsoft.com/office/drawing/2014/main" id="{B4AC3064-A1A5-4308-BA30-8CE7D5942467}"/>
              </a:ext>
            </a:extLst>
          </p:cNvPr>
          <p:cNvSpPr/>
          <p:nvPr/>
        </p:nvSpPr>
        <p:spPr>
          <a:xfrm>
            <a:off x="623828" y="5469599"/>
            <a:ext cx="1217537" cy="326641"/>
          </a:xfrm>
          <a:prstGeom prst="foldedCorner">
            <a:avLst/>
          </a:prstGeom>
          <a:solidFill>
            <a:srgbClr val="FFFFCC"/>
          </a:solidFill>
          <a:ln>
            <a:solidFill>
              <a:srgbClr val="0F1C50"/>
            </a:solidFill>
          </a:ln>
        </p:spPr>
        <p:style>
          <a:lnRef idx="2">
            <a:schemeClr val="accent1">
              <a:shade val="50000"/>
            </a:schemeClr>
          </a:lnRef>
          <a:fillRef idx="1">
            <a:schemeClr val="accent1"/>
          </a:fillRef>
          <a:effectRef idx="0">
            <a:schemeClr val="accent1"/>
          </a:effectRef>
          <a:fontRef idx="minor">
            <a:schemeClr val="lt1"/>
          </a:fontRef>
        </p:style>
        <p:txBody>
          <a:bodyPr lIns="0" rIns="0" bIns="0" rtlCol="0" anchor="ctr"/>
          <a:lstStyle/>
          <a:p>
            <a:pPr marL="0" marR="0" lvl="0" indent="0" algn="ctr" defTabSz="914354" rtl="0" eaLnBrk="1" fontAlgn="auto" latinLnBrk="0" hangingPunct="1">
              <a:lnSpc>
                <a:spcPts val="1100"/>
              </a:lnSpc>
              <a:spcBef>
                <a:spcPts val="0"/>
              </a:spcBef>
              <a:spcAft>
                <a:spcPts val="0"/>
              </a:spcAft>
              <a:buClrTx/>
              <a:buSzTx/>
              <a:buFontTx/>
              <a:buNone/>
              <a:tabLst/>
              <a:defRPr/>
            </a:pPr>
            <a:r>
              <a:rPr kumimoji="1" lang="en-US" altLang="ja-JP" sz="1000" b="1" i="0" u="none" strike="noStrike" kern="1200" cap="none" spc="0" normalizeH="0" baseline="0" noProof="0" dirty="0">
                <a:ln>
                  <a:noFill/>
                </a:ln>
                <a:solidFill>
                  <a:srgbClr val="04127C">
                    <a:lumMod val="75000"/>
                  </a:srgbClr>
                </a:solidFill>
                <a:effectLst/>
                <a:uLnTx/>
                <a:uFillTx/>
                <a:latin typeface="BIZ UDPゴシック"/>
                <a:ea typeface="BIZ UDPゴシック"/>
                <a:cs typeface="+mn-cs"/>
              </a:rPr>
              <a:t>chemSHERPA/CI</a:t>
            </a:r>
          </a:p>
          <a:p>
            <a:pPr marL="0" marR="0" lvl="0" indent="0" algn="ctr" defTabSz="914354" rtl="0" eaLnBrk="1" fontAlgn="auto" latinLnBrk="0" hangingPunct="1">
              <a:lnSpc>
                <a:spcPts val="1100"/>
              </a:lnSpc>
              <a:spcBef>
                <a:spcPts val="0"/>
              </a:spcBef>
              <a:spcAft>
                <a:spcPts val="0"/>
              </a:spcAft>
              <a:buClrTx/>
              <a:buSzTx/>
              <a:buFontTx/>
              <a:buNone/>
              <a:tabLst/>
              <a:defRPr/>
            </a:pPr>
            <a:r>
              <a:rPr kumimoji="1" lang="ja-JP" altLang="en-US" sz="1000" b="1" i="0" u="none" strike="noStrike" kern="1200" cap="none" spc="0" normalizeH="0" baseline="0" noProof="0" dirty="0">
                <a:ln>
                  <a:noFill/>
                </a:ln>
                <a:solidFill>
                  <a:srgbClr val="04127C">
                    <a:lumMod val="75000"/>
                  </a:srgbClr>
                </a:solidFill>
                <a:effectLst/>
                <a:uLnTx/>
                <a:uFillTx/>
                <a:latin typeface="BIZ UDPゴシック"/>
                <a:ea typeface="BIZ UDPゴシック"/>
                <a:cs typeface="+mn-cs"/>
              </a:rPr>
              <a:t>化学品</a:t>
            </a:r>
          </a:p>
        </p:txBody>
      </p:sp>
      <p:sp>
        <p:nvSpPr>
          <p:cNvPr id="43" name="メモ 42"/>
          <p:cNvSpPr/>
          <p:nvPr/>
        </p:nvSpPr>
        <p:spPr>
          <a:xfrm>
            <a:off x="7273697" y="5626379"/>
            <a:ext cx="1217537" cy="326641"/>
          </a:xfrm>
          <a:prstGeom prst="foldedCorner">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bIns="0" rtlCol="0" anchor="ctr"/>
          <a:lstStyle/>
          <a:p>
            <a:pPr marL="0" marR="0" lvl="0" indent="0" algn="ctr" defTabSz="914354" rtl="0" eaLnBrk="1" fontAlgn="auto" latinLnBrk="0" hangingPunct="1">
              <a:lnSpc>
                <a:spcPts val="1100"/>
              </a:lnSpc>
              <a:spcBef>
                <a:spcPts val="0"/>
              </a:spcBef>
              <a:spcAft>
                <a:spcPts val="0"/>
              </a:spcAft>
              <a:buClrTx/>
              <a:buSzTx/>
              <a:buFontTx/>
              <a:buNone/>
              <a:tabLst/>
              <a:defRPr/>
            </a:pPr>
            <a:r>
              <a:rPr kumimoji="1" lang="en-US" altLang="ja-JP" sz="800" b="1" i="0" u="none" strike="noStrike" kern="1200" cap="none" spc="0" normalizeH="0" baseline="0" noProof="0" dirty="0">
                <a:ln>
                  <a:noFill/>
                </a:ln>
                <a:solidFill>
                  <a:srgbClr val="04127C">
                    <a:lumMod val="75000"/>
                  </a:srgbClr>
                </a:solidFill>
                <a:effectLst/>
                <a:uLnTx/>
                <a:uFillTx/>
                <a:latin typeface="BIZ UDPゴシック"/>
                <a:ea typeface="BIZ UDPゴシック"/>
                <a:cs typeface="+mn-cs"/>
              </a:rPr>
              <a:t>chemSHERPA/AI</a:t>
            </a:r>
          </a:p>
          <a:p>
            <a:pPr marL="0" marR="0" lvl="0" indent="0" algn="ctr" defTabSz="914354" rtl="0" eaLnBrk="1" fontAlgn="auto" latinLnBrk="0" hangingPunct="1">
              <a:lnSpc>
                <a:spcPts val="1100"/>
              </a:lnSpc>
              <a:spcBef>
                <a:spcPts val="0"/>
              </a:spcBef>
              <a:spcAft>
                <a:spcPts val="0"/>
              </a:spcAft>
              <a:buClrTx/>
              <a:buSzTx/>
              <a:buFontTx/>
              <a:buNone/>
              <a:tabLst/>
              <a:defRPr/>
            </a:pPr>
            <a:r>
              <a:rPr kumimoji="1" lang="ja-JP" altLang="en-US" sz="900" b="1" i="0" u="none" strike="noStrike" kern="1200" cap="none" spc="0" normalizeH="0" baseline="0" noProof="0" dirty="0">
                <a:ln>
                  <a:noFill/>
                </a:ln>
                <a:solidFill>
                  <a:srgbClr val="04127C">
                    <a:lumMod val="75000"/>
                  </a:srgbClr>
                </a:solidFill>
                <a:effectLst/>
                <a:uLnTx/>
                <a:uFillTx/>
                <a:latin typeface="BIZ UDPゴシック"/>
                <a:ea typeface="BIZ UDPゴシック"/>
                <a:cs typeface="+mn-cs"/>
              </a:rPr>
              <a:t>遵法判断</a:t>
            </a:r>
          </a:p>
        </p:txBody>
      </p:sp>
      <p:sp>
        <p:nvSpPr>
          <p:cNvPr id="44" name="メモ 43"/>
          <p:cNvSpPr/>
          <p:nvPr/>
        </p:nvSpPr>
        <p:spPr>
          <a:xfrm>
            <a:off x="7123517" y="5371773"/>
            <a:ext cx="1217537" cy="326641"/>
          </a:xfrm>
          <a:prstGeom prst="foldedCorner">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bIns="0" rtlCol="0" anchor="ctr"/>
          <a:lstStyle/>
          <a:p>
            <a:pPr marL="0" marR="0" lvl="0" indent="0" algn="ctr" defTabSz="914354" rtl="0" eaLnBrk="1" fontAlgn="auto" latinLnBrk="0" hangingPunct="1">
              <a:lnSpc>
                <a:spcPts val="1100"/>
              </a:lnSpc>
              <a:spcBef>
                <a:spcPts val="0"/>
              </a:spcBef>
              <a:spcAft>
                <a:spcPts val="0"/>
              </a:spcAft>
              <a:buClrTx/>
              <a:buSzTx/>
              <a:buFontTx/>
              <a:buNone/>
              <a:tabLst/>
              <a:defRPr/>
            </a:pPr>
            <a:r>
              <a:rPr kumimoji="1" lang="en-US" altLang="ja-JP" sz="800" b="1" i="0" u="none" strike="noStrike" kern="1200" cap="none" spc="0" normalizeH="0" baseline="0" noProof="0" dirty="0">
                <a:ln>
                  <a:noFill/>
                </a:ln>
                <a:solidFill>
                  <a:srgbClr val="04127C">
                    <a:lumMod val="75000"/>
                  </a:srgbClr>
                </a:solidFill>
                <a:effectLst/>
                <a:uLnTx/>
                <a:uFillTx/>
                <a:latin typeface="BIZ UDPゴシック"/>
                <a:ea typeface="BIZ UDPゴシック"/>
                <a:cs typeface="+mn-cs"/>
              </a:rPr>
              <a:t>chemSHERPA/AI</a:t>
            </a:r>
          </a:p>
          <a:p>
            <a:pPr marL="0" marR="0" lvl="0" indent="0" algn="ctr" defTabSz="914354" rtl="0" eaLnBrk="1" fontAlgn="auto" latinLnBrk="0" hangingPunct="1">
              <a:lnSpc>
                <a:spcPts val="1100"/>
              </a:lnSpc>
              <a:spcBef>
                <a:spcPts val="0"/>
              </a:spcBef>
              <a:spcAft>
                <a:spcPts val="0"/>
              </a:spcAft>
              <a:buClrTx/>
              <a:buSzTx/>
              <a:buFontTx/>
              <a:buNone/>
              <a:tabLst/>
              <a:defRPr/>
            </a:pPr>
            <a:r>
              <a:rPr kumimoji="1" lang="ja-JP" altLang="en-US" sz="900" b="1" i="0" u="none" strike="noStrike" kern="1200" cap="none" spc="0" normalizeH="0" baseline="0" noProof="0" dirty="0">
                <a:ln>
                  <a:noFill/>
                </a:ln>
                <a:solidFill>
                  <a:srgbClr val="04127C">
                    <a:lumMod val="75000"/>
                  </a:srgbClr>
                </a:solidFill>
                <a:effectLst/>
                <a:uLnTx/>
                <a:uFillTx/>
                <a:latin typeface="BIZ UDPゴシック"/>
                <a:ea typeface="BIZ UDPゴシック"/>
                <a:cs typeface="+mn-cs"/>
              </a:rPr>
              <a:t>成分</a:t>
            </a:r>
          </a:p>
        </p:txBody>
      </p:sp>
      <p:sp>
        <p:nvSpPr>
          <p:cNvPr id="45" name="メモ 44"/>
          <p:cNvSpPr/>
          <p:nvPr/>
        </p:nvSpPr>
        <p:spPr>
          <a:xfrm>
            <a:off x="5551122" y="5460388"/>
            <a:ext cx="1217537" cy="326641"/>
          </a:xfrm>
          <a:prstGeom prst="foldedCorner">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bIns="0" rtlCol="0" anchor="ctr"/>
          <a:lstStyle/>
          <a:p>
            <a:pPr marL="0" marR="0" lvl="0" indent="0" algn="ctr" defTabSz="914354" rtl="0" eaLnBrk="1" fontAlgn="auto" latinLnBrk="0" hangingPunct="1">
              <a:lnSpc>
                <a:spcPts val="1100"/>
              </a:lnSpc>
              <a:spcBef>
                <a:spcPts val="0"/>
              </a:spcBef>
              <a:spcAft>
                <a:spcPts val="0"/>
              </a:spcAft>
              <a:buClrTx/>
              <a:buSzTx/>
              <a:buFontTx/>
              <a:buNone/>
              <a:tabLst/>
              <a:defRPr/>
            </a:pPr>
            <a:r>
              <a:rPr kumimoji="1" lang="en-US" altLang="ja-JP" sz="800" b="1" i="0" u="none" strike="noStrike" kern="1200" cap="none" spc="0" normalizeH="0" baseline="0" noProof="0" dirty="0">
                <a:ln>
                  <a:noFill/>
                </a:ln>
                <a:solidFill>
                  <a:srgbClr val="04127C">
                    <a:lumMod val="75000"/>
                  </a:srgbClr>
                </a:solidFill>
                <a:effectLst/>
                <a:uLnTx/>
                <a:uFillTx/>
                <a:latin typeface="BIZ UDPゴシック"/>
                <a:ea typeface="BIZ UDPゴシック"/>
                <a:cs typeface="+mn-cs"/>
              </a:rPr>
              <a:t>chemSHERPA/AI</a:t>
            </a:r>
          </a:p>
          <a:p>
            <a:pPr marL="0" marR="0" lvl="0" indent="0" algn="ctr" defTabSz="914354" rtl="0" eaLnBrk="1" fontAlgn="auto" latinLnBrk="0" hangingPunct="1">
              <a:lnSpc>
                <a:spcPts val="1100"/>
              </a:lnSpc>
              <a:spcBef>
                <a:spcPts val="0"/>
              </a:spcBef>
              <a:spcAft>
                <a:spcPts val="0"/>
              </a:spcAft>
              <a:buClrTx/>
              <a:buSzTx/>
              <a:buFontTx/>
              <a:buNone/>
              <a:tabLst/>
              <a:defRPr/>
            </a:pPr>
            <a:r>
              <a:rPr kumimoji="1" lang="ja-JP" altLang="en-US" sz="900" b="1" i="0" u="none" strike="noStrike" kern="1200" cap="none" spc="0" normalizeH="0" baseline="0" noProof="0" dirty="0">
                <a:ln>
                  <a:noFill/>
                </a:ln>
                <a:solidFill>
                  <a:srgbClr val="04127C">
                    <a:lumMod val="75000"/>
                  </a:srgbClr>
                </a:solidFill>
                <a:effectLst/>
                <a:uLnTx/>
                <a:uFillTx/>
                <a:latin typeface="BIZ UDPゴシック"/>
                <a:ea typeface="BIZ UDPゴシック"/>
                <a:cs typeface="+mn-cs"/>
              </a:rPr>
              <a:t>成分</a:t>
            </a:r>
          </a:p>
        </p:txBody>
      </p:sp>
      <p:sp>
        <p:nvSpPr>
          <p:cNvPr id="60" name="メモ 59"/>
          <p:cNvSpPr/>
          <p:nvPr/>
        </p:nvSpPr>
        <p:spPr>
          <a:xfrm>
            <a:off x="3853534" y="5470775"/>
            <a:ext cx="1261251" cy="326641"/>
          </a:xfrm>
          <a:prstGeom prst="foldedCorner">
            <a:avLst/>
          </a:prstGeom>
          <a:solidFill>
            <a:schemeClr val="accent2">
              <a:lumMod val="75000"/>
            </a:schemeClr>
          </a:solidFill>
          <a:ln>
            <a:solidFill>
              <a:srgbClr val="0F1C50"/>
            </a:solidFill>
          </a:ln>
        </p:spPr>
        <p:style>
          <a:lnRef idx="2">
            <a:schemeClr val="accent1">
              <a:shade val="50000"/>
            </a:schemeClr>
          </a:lnRef>
          <a:fillRef idx="1">
            <a:schemeClr val="accent1"/>
          </a:fillRef>
          <a:effectRef idx="0">
            <a:schemeClr val="accent1"/>
          </a:effectRef>
          <a:fontRef idx="minor">
            <a:schemeClr val="lt1"/>
          </a:fontRef>
        </p:style>
        <p:txBody>
          <a:bodyPr lIns="0" rIns="0" bIns="0" rtlCol="0" anchor="ctr"/>
          <a:lstStyle/>
          <a:p>
            <a:pPr marL="0" marR="0" lvl="0" indent="0" algn="ctr" defTabSz="914354" rtl="0" eaLnBrk="1" fontAlgn="auto" latinLnBrk="0" hangingPunct="1">
              <a:lnSpc>
                <a:spcPts val="1100"/>
              </a:lnSpc>
              <a:spcBef>
                <a:spcPts val="0"/>
              </a:spcBef>
              <a:spcAft>
                <a:spcPts val="0"/>
              </a:spcAft>
              <a:buClrTx/>
              <a:buSzTx/>
              <a:buFontTx/>
              <a:buNone/>
              <a:tabLst/>
              <a:defRPr/>
            </a:pPr>
            <a:r>
              <a:rPr kumimoji="1" lang="en-US" altLang="ja-JP" sz="1000" b="1" i="0" u="none" strike="noStrike" kern="1200" cap="none" spc="0" normalizeH="0" baseline="0" noProof="0" dirty="0">
                <a:ln>
                  <a:noFill/>
                </a:ln>
                <a:solidFill>
                  <a:srgbClr val="FFFFFF"/>
                </a:solidFill>
                <a:effectLst/>
                <a:uLnTx/>
                <a:uFillTx/>
                <a:latin typeface="BIZ UDPゴシック"/>
                <a:ea typeface="BIZ UDPゴシック"/>
                <a:cs typeface="+mn-cs"/>
              </a:rPr>
              <a:t>chemSHERPA/AI</a:t>
            </a:r>
          </a:p>
          <a:p>
            <a:pPr marL="0" marR="0" lvl="0" indent="0" algn="ctr" defTabSz="914354" rtl="0" eaLnBrk="1" fontAlgn="auto" latinLnBrk="0" hangingPunct="1">
              <a:lnSpc>
                <a:spcPts val="1100"/>
              </a:lnSpc>
              <a:spcBef>
                <a:spcPts val="0"/>
              </a:spcBef>
              <a:spcAft>
                <a:spcPts val="0"/>
              </a:spcAft>
              <a:buClrTx/>
              <a:buSzTx/>
              <a:buFontTx/>
              <a:buNone/>
              <a:tabLst/>
              <a:defRPr/>
            </a:pPr>
            <a:r>
              <a:rPr kumimoji="1" lang="ja-JP" altLang="en-US" sz="1000" b="1" i="0" u="none" strike="noStrike" kern="1200" cap="none" spc="0" normalizeH="0" baseline="0" noProof="0" dirty="0">
                <a:ln>
                  <a:noFill/>
                </a:ln>
                <a:solidFill>
                  <a:srgbClr val="FFFFFF"/>
                </a:solidFill>
                <a:effectLst/>
                <a:uLnTx/>
                <a:uFillTx/>
                <a:latin typeface="BIZ UDPゴシック"/>
                <a:ea typeface="BIZ UDPゴシック"/>
                <a:cs typeface="+mn-cs"/>
              </a:rPr>
              <a:t>全成分</a:t>
            </a:r>
          </a:p>
        </p:txBody>
      </p:sp>
      <p:grpSp>
        <p:nvGrpSpPr>
          <p:cNvPr id="273" name="グループ化 272">
            <a:extLst>
              <a:ext uri="{FF2B5EF4-FFF2-40B4-BE49-F238E27FC236}">
                <a16:creationId xmlns:a16="http://schemas.microsoft.com/office/drawing/2014/main" id="{9B83F8E0-285C-4968-9938-BB5834C78C59}"/>
              </a:ext>
            </a:extLst>
          </p:cNvPr>
          <p:cNvGrpSpPr>
            <a:grpSpLocks noChangeAspect="1"/>
          </p:cNvGrpSpPr>
          <p:nvPr/>
        </p:nvGrpSpPr>
        <p:grpSpPr bwMode="gray">
          <a:xfrm>
            <a:off x="4239653" y="5978096"/>
            <a:ext cx="511706" cy="340944"/>
            <a:chOff x="-1828973" y="2716213"/>
            <a:chExt cx="2020481" cy="1419225"/>
          </a:xfrm>
        </p:grpSpPr>
        <p:sp>
          <p:nvSpPr>
            <p:cNvPr id="274" name="フリーフォーム: 図形 349">
              <a:extLst>
                <a:ext uri="{FF2B5EF4-FFF2-40B4-BE49-F238E27FC236}">
                  <a16:creationId xmlns:a16="http://schemas.microsoft.com/office/drawing/2014/main" id="{BF7D9AFB-55F7-4A15-8EE0-42BDE3E9EBC8}"/>
                </a:ext>
              </a:extLst>
            </p:cNvPr>
            <p:cNvSpPr>
              <a:spLocks noChangeArrowheads="1"/>
            </p:cNvSpPr>
            <p:nvPr/>
          </p:nvSpPr>
          <p:spPr bwMode="gray">
            <a:xfrm>
              <a:off x="-1828973" y="2716213"/>
              <a:ext cx="2020481" cy="1419225"/>
            </a:xfrm>
            <a:custGeom>
              <a:avLst/>
              <a:gdLst>
                <a:gd name="connsiteX0" fmla="*/ 915581 w 2020481"/>
                <a:gd name="connsiteY0" fmla="*/ 898525 h 1419225"/>
                <a:gd name="connsiteX1" fmla="*/ 937889 w 2020481"/>
                <a:gd name="connsiteY1" fmla="*/ 930275 h 1419225"/>
                <a:gd name="connsiteX2" fmla="*/ 1157782 w 2020481"/>
                <a:gd name="connsiteY2" fmla="*/ 917575 h 1419225"/>
                <a:gd name="connsiteX3" fmla="*/ 1266135 w 2020481"/>
                <a:gd name="connsiteY3" fmla="*/ 1006475 h 1419225"/>
                <a:gd name="connsiteX4" fmla="*/ 1342619 w 2020481"/>
                <a:gd name="connsiteY4" fmla="*/ 1006475 h 1419225"/>
                <a:gd name="connsiteX5" fmla="*/ 1342619 w 2020481"/>
                <a:gd name="connsiteY5" fmla="*/ 898525 h 1419225"/>
                <a:gd name="connsiteX6" fmla="*/ 915581 w 2020481"/>
                <a:gd name="connsiteY6" fmla="*/ 898525 h 1419225"/>
                <a:gd name="connsiteX7" fmla="*/ 847905 w 2020481"/>
                <a:gd name="connsiteY7" fmla="*/ 123825 h 1419225"/>
                <a:gd name="connsiteX8" fmla="*/ 1956580 w 2020481"/>
                <a:gd name="connsiteY8" fmla="*/ 123825 h 1419225"/>
                <a:gd name="connsiteX9" fmla="*/ 1982141 w 2020481"/>
                <a:gd name="connsiteY9" fmla="*/ 149413 h 1419225"/>
                <a:gd name="connsiteX10" fmla="*/ 1982141 w 2020481"/>
                <a:gd name="connsiteY10" fmla="*/ 872278 h 1419225"/>
                <a:gd name="connsiteX11" fmla="*/ 1956580 w 2020481"/>
                <a:gd name="connsiteY11" fmla="*/ 897867 h 1419225"/>
                <a:gd name="connsiteX12" fmla="*/ 1464546 w 2020481"/>
                <a:gd name="connsiteY12" fmla="*/ 897867 h 1419225"/>
                <a:gd name="connsiteX13" fmla="*/ 1464546 w 2020481"/>
                <a:gd name="connsiteY13" fmla="*/ 1006616 h 1419225"/>
                <a:gd name="connsiteX14" fmla="*/ 1758488 w 2020481"/>
                <a:gd name="connsiteY14" fmla="*/ 1006616 h 1419225"/>
                <a:gd name="connsiteX15" fmla="*/ 1784049 w 2020481"/>
                <a:gd name="connsiteY15" fmla="*/ 1032204 h 1419225"/>
                <a:gd name="connsiteX16" fmla="*/ 1784049 w 2020481"/>
                <a:gd name="connsiteY16" fmla="*/ 1102572 h 1419225"/>
                <a:gd name="connsiteX17" fmla="*/ 1758488 w 2020481"/>
                <a:gd name="connsiteY17" fmla="*/ 1128160 h 1419225"/>
                <a:gd name="connsiteX18" fmla="*/ 1055582 w 2020481"/>
                <a:gd name="connsiteY18" fmla="*/ 1128160 h 1419225"/>
                <a:gd name="connsiteX19" fmla="*/ 889440 w 2020481"/>
                <a:gd name="connsiteY19" fmla="*/ 1140954 h 1419225"/>
                <a:gd name="connsiteX20" fmla="*/ 883050 w 2020481"/>
                <a:gd name="connsiteY20" fmla="*/ 1140954 h 1419225"/>
                <a:gd name="connsiteX21" fmla="*/ 796784 w 2020481"/>
                <a:gd name="connsiteY21" fmla="*/ 1092976 h 1419225"/>
                <a:gd name="connsiteX22" fmla="*/ 726493 w 2020481"/>
                <a:gd name="connsiteY22" fmla="*/ 987425 h 1419225"/>
                <a:gd name="connsiteX23" fmla="*/ 726493 w 2020481"/>
                <a:gd name="connsiteY23" fmla="*/ 1160145 h 1419225"/>
                <a:gd name="connsiteX24" fmla="*/ 1975751 w 2020481"/>
                <a:gd name="connsiteY24" fmla="*/ 1160145 h 1419225"/>
                <a:gd name="connsiteX25" fmla="*/ 2020481 w 2020481"/>
                <a:gd name="connsiteY25" fmla="*/ 1204924 h 1419225"/>
                <a:gd name="connsiteX26" fmla="*/ 1975751 w 2020481"/>
                <a:gd name="connsiteY26" fmla="*/ 1249704 h 1419225"/>
                <a:gd name="connsiteX27" fmla="*/ 726493 w 2020481"/>
                <a:gd name="connsiteY27" fmla="*/ 1249704 h 1419225"/>
                <a:gd name="connsiteX28" fmla="*/ 726493 w 2020481"/>
                <a:gd name="connsiteY28" fmla="*/ 1419225 h 1419225"/>
                <a:gd name="connsiteX29" fmla="*/ 240848 w 2020481"/>
                <a:gd name="connsiteY29" fmla="*/ 1419225 h 1419225"/>
                <a:gd name="connsiteX30" fmla="*/ 240848 w 2020481"/>
                <a:gd name="connsiteY30" fmla="*/ 1144153 h 1419225"/>
                <a:gd name="connsiteX31" fmla="*/ 116242 w 2020481"/>
                <a:gd name="connsiteY31" fmla="*/ 1163344 h 1419225"/>
                <a:gd name="connsiteX32" fmla="*/ 103462 w 2020481"/>
                <a:gd name="connsiteY32" fmla="*/ 1163344 h 1419225"/>
                <a:gd name="connsiteX33" fmla="*/ 17196 w 2020481"/>
                <a:gd name="connsiteY33" fmla="*/ 1118564 h 1419225"/>
                <a:gd name="connsiteX34" fmla="*/ 14001 w 2020481"/>
                <a:gd name="connsiteY34" fmla="*/ 1009815 h 1419225"/>
                <a:gd name="connsiteX35" fmla="*/ 205703 w 2020481"/>
                <a:gd name="connsiteY35" fmla="*/ 657978 h 1419225"/>
                <a:gd name="connsiteX36" fmla="*/ 240848 w 2020481"/>
                <a:gd name="connsiteY36" fmla="*/ 622794 h 1419225"/>
                <a:gd name="connsiteX37" fmla="*/ 483671 w 2020481"/>
                <a:gd name="connsiteY37" fmla="*/ 562022 h 1419225"/>
                <a:gd name="connsiteX38" fmla="*/ 726493 w 2020481"/>
                <a:gd name="connsiteY38" fmla="*/ 625993 h 1419225"/>
                <a:gd name="connsiteX39" fmla="*/ 755249 w 2020481"/>
                <a:gd name="connsiteY39" fmla="*/ 654779 h 1419225"/>
                <a:gd name="connsiteX40" fmla="*/ 822344 w 2020481"/>
                <a:gd name="connsiteY40" fmla="*/ 757132 h 1419225"/>
                <a:gd name="connsiteX41" fmla="*/ 822344 w 2020481"/>
                <a:gd name="connsiteY41" fmla="*/ 149413 h 1419225"/>
                <a:gd name="connsiteX42" fmla="*/ 847905 w 2020481"/>
                <a:gd name="connsiteY42" fmla="*/ 123825 h 1419225"/>
                <a:gd name="connsiteX43" fmla="*/ 483781 w 2020481"/>
                <a:gd name="connsiteY43" fmla="*/ 0 h 1419225"/>
                <a:gd name="connsiteX44" fmla="*/ 704444 w 2020481"/>
                <a:gd name="connsiteY44" fmla="*/ 252413 h 1419225"/>
                <a:gd name="connsiteX45" fmla="*/ 483781 w 2020481"/>
                <a:gd name="connsiteY45" fmla="*/ 504826 h 1419225"/>
                <a:gd name="connsiteX46" fmla="*/ 263118 w 2020481"/>
                <a:gd name="connsiteY46" fmla="*/ 252413 h 1419225"/>
                <a:gd name="connsiteX47" fmla="*/ 483781 w 2020481"/>
                <a:gd name="connsiteY47" fmla="*/ 0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020481" h="1419225">
                  <a:moveTo>
                    <a:pt x="915581" y="898525"/>
                  </a:moveTo>
                  <a:cubicBezTo>
                    <a:pt x="915581" y="898525"/>
                    <a:pt x="915581" y="898525"/>
                    <a:pt x="937889" y="930275"/>
                  </a:cubicBezTo>
                  <a:cubicBezTo>
                    <a:pt x="937889" y="930275"/>
                    <a:pt x="937889" y="930275"/>
                    <a:pt x="1157782" y="917575"/>
                  </a:cubicBezTo>
                  <a:cubicBezTo>
                    <a:pt x="1211958" y="914400"/>
                    <a:pt x="1259761" y="952500"/>
                    <a:pt x="1266135" y="1006475"/>
                  </a:cubicBezTo>
                  <a:cubicBezTo>
                    <a:pt x="1288443" y="1006475"/>
                    <a:pt x="1313937" y="1006475"/>
                    <a:pt x="1342619" y="1006475"/>
                  </a:cubicBezTo>
                  <a:cubicBezTo>
                    <a:pt x="1342619" y="1006475"/>
                    <a:pt x="1342619" y="1006475"/>
                    <a:pt x="1342619" y="898525"/>
                  </a:cubicBezTo>
                  <a:cubicBezTo>
                    <a:pt x="1342619" y="898525"/>
                    <a:pt x="1339432" y="898525"/>
                    <a:pt x="915581" y="898525"/>
                  </a:cubicBezTo>
                  <a:close/>
                  <a:moveTo>
                    <a:pt x="847905" y="123825"/>
                  </a:moveTo>
                  <a:cubicBezTo>
                    <a:pt x="847905" y="123825"/>
                    <a:pt x="847905" y="123825"/>
                    <a:pt x="1956580" y="123825"/>
                  </a:cubicBezTo>
                  <a:cubicBezTo>
                    <a:pt x="1972556" y="123825"/>
                    <a:pt x="1982141" y="133421"/>
                    <a:pt x="1982141" y="149413"/>
                  </a:cubicBezTo>
                  <a:cubicBezTo>
                    <a:pt x="1982141" y="149413"/>
                    <a:pt x="1982141" y="149413"/>
                    <a:pt x="1982141" y="872278"/>
                  </a:cubicBezTo>
                  <a:cubicBezTo>
                    <a:pt x="1982141" y="885073"/>
                    <a:pt x="1972556" y="897867"/>
                    <a:pt x="1956580" y="897867"/>
                  </a:cubicBezTo>
                  <a:cubicBezTo>
                    <a:pt x="1956580" y="897867"/>
                    <a:pt x="1956580" y="897867"/>
                    <a:pt x="1464546" y="897867"/>
                  </a:cubicBezTo>
                  <a:cubicBezTo>
                    <a:pt x="1464546" y="897867"/>
                    <a:pt x="1464546" y="897867"/>
                    <a:pt x="1464546" y="1006616"/>
                  </a:cubicBezTo>
                  <a:cubicBezTo>
                    <a:pt x="1464546" y="1006616"/>
                    <a:pt x="1464546" y="1006616"/>
                    <a:pt x="1758488" y="1006616"/>
                  </a:cubicBezTo>
                  <a:cubicBezTo>
                    <a:pt x="1774464" y="1006616"/>
                    <a:pt x="1784049" y="1016212"/>
                    <a:pt x="1784049" y="1032204"/>
                  </a:cubicBezTo>
                  <a:cubicBezTo>
                    <a:pt x="1784049" y="1032204"/>
                    <a:pt x="1784049" y="1032204"/>
                    <a:pt x="1784049" y="1102572"/>
                  </a:cubicBezTo>
                  <a:cubicBezTo>
                    <a:pt x="1784049" y="1118564"/>
                    <a:pt x="1774464" y="1128160"/>
                    <a:pt x="1758488" y="1128160"/>
                  </a:cubicBezTo>
                  <a:cubicBezTo>
                    <a:pt x="1758488" y="1128160"/>
                    <a:pt x="1758488" y="1128160"/>
                    <a:pt x="1055582" y="1128160"/>
                  </a:cubicBezTo>
                  <a:cubicBezTo>
                    <a:pt x="1055582" y="1128160"/>
                    <a:pt x="1055582" y="1128160"/>
                    <a:pt x="889440" y="1140954"/>
                  </a:cubicBezTo>
                  <a:cubicBezTo>
                    <a:pt x="886245" y="1140954"/>
                    <a:pt x="883050" y="1140954"/>
                    <a:pt x="883050" y="1140954"/>
                  </a:cubicBezTo>
                  <a:cubicBezTo>
                    <a:pt x="847905" y="1140954"/>
                    <a:pt x="815954" y="1121763"/>
                    <a:pt x="796784" y="1092976"/>
                  </a:cubicBezTo>
                  <a:cubicBezTo>
                    <a:pt x="796784" y="1092976"/>
                    <a:pt x="796784" y="1092976"/>
                    <a:pt x="726493" y="987425"/>
                  </a:cubicBezTo>
                  <a:cubicBezTo>
                    <a:pt x="726493" y="1048197"/>
                    <a:pt x="726493" y="1105770"/>
                    <a:pt x="726493" y="1160145"/>
                  </a:cubicBezTo>
                  <a:cubicBezTo>
                    <a:pt x="854295" y="1160145"/>
                    <a:pt x="1247283" y="1160145"/>
                    <a:pt x="1975751" y="1160145"/>
                  </a:cubicBezTo>
                  <a:cubicBezTo>
                    <a:pt x="2001311" y="1160145"/>
                    <a:pt x="2020481" y="1179336"/>
                    <a:pt x="2020481" y="1204924"/>
                  </a:cubicBezTo>
                  <a:cubicBezTo>
                    <a:pt x="2020481" y="1230513"/>
                    <a:pt x="2001311" y="1249704"/>
                    <a:pt x="1975751" y="1249704"/>
                  </a:cubicBezTo>
                  <a:cubicBezTo>
                    <a:pt x="1975751" y="1249704"/>
                    <a:pt x="1598737" y="1249704"/>
                    <a:pt x="726493" y="1249704"/>
                  </a:cubicBezTo>
                  <a:cubicBezTo>
                    <a:pt x="726493" y="1342461"/>
                    <a:pt x="726493" y="1409630"/>
                    <a:pt x="726493" y="1419225"/>
                  </a:cubicBezTo>
                  <a:cubicBezTo>
                    <a:pt x="726493" y="1419225"/>
                    <a:pt x="726493" y="1419225"/>
                    <a:pt x="240848" y="1419225"/>
                  </a:cubicBezTo>
                  <a:cubicBezTo>
                    <a:pt x="240848" y="1361652"/>
                    <a:pt x="240848" y="1259299"/>
                    <a:pt x="240848" y="1144153"/>
                  </a:cubicBezTo>
                  <a:cubicBezTo>
                    <a:pt x="240848" y="1144153"/>
                    <a:pt x="240848" y="1144153"/>
                    <a:pt x="116242" y="1163344"/>
                  </a:cubicBezTo>
                  <a:cubicBezTo>
                    <a:pt x="113047" y="1163344"/>
                    <a:pt x="106657" y="1163344"/>
                    <a:pt x="103462" y="1163344"/>
                  </a:cubicBezTo>
                  <a:cubicBezTo>
                    <a:pt x="68317" y="1163344"/>
                    <a:pt x="36366" y="1147351"/>
                    <a:pt x="17196" y="1118564"/>
                  </a:cubicBezTo>
                  <a:cubicBezTo>
                    <a:pt x="-5169" y="1086579"/>
                    <a:pt x="-5169" y="1044998"/>
                    <a:pt x="14001" y="1009815"/>
                  </a:cubicBezTo>
                  <a:cubicBezTo>
                    <a:pt x="14001" y="1009815"/>
                    <a:pt x="14001" y="1009815"/>
                    <a:pt x="205703" y="657978"/>
                  </a:cubicBezTo>
                  <a:cubicBezTo>
                    <a:pt x="215288" y="645184"/>
                    <a:pt x="224873" y="632390"/>
                    <a:pt x="240848" y="622794"/>
                  </a:cubicBezTo>
                  <a:cubicBezTo>
                    <a:pt x="240848" y="622794"/>
                    <a:pt x="285579" y="562022"/>
                    <a:pt x="483671" y="562022"/>
                  </a:cubicBezTo>
                  <a:cubicBezTo>
                    <a:pt x="681763" y="562022"/>
                    <a:pt x="726493" y="625993"/>
                    <a:pt x="726493" y="625993"/>
                  </a:cubicBezTo>
                  <a:cubicBezTo>
                    <a:pt x="739273" y="632390"/>
                    <a:pt x="748859" y="641985"/>
                    <a:pt x="755249" y="654779"/>
                  </a:cubicBezTo>
                  <a:cubicBezTo>
                    <a:pt x="755249" y="654779"/>
                    <a:pt x="755249" y="654779"/>
                    <a:pt x="822344" y="757132"/>
                  </a:cubicBezTo>
                  <a:cubicBezTo>
                    <a:pt x="822344" y="657978"/>
                    <a:pt x="822344" y="478861"/>
                    <a:pt x="822344" y="149413"/>
                  </a:cubicBezTo>
                  <a:cubicBezTo>
                    <a:pt x="822344" y="133421"/>
                    <a:pt x="835124" y="123825"/>
                    <a:pt x="847905" y="123825"/>
                  </a:cubicBezTo>
                  <a:close/>
                  <a:moveTo>
                    <a:pt x="483781" y="0"/>
                  </a:moveTo>
                  <a:cubicBezTo>
                    <a:pt x="605650" y="0"/>
                    <a:pt x="704444" y="113009"/>
                    <a:pt x="704444" y="252413"/>
                  </a:cubicBezTo>
                  <a:cubicBezTo>
                    <a:pt x="704444" y="391817"/>
                    <a:pt x="605650" y="504826"/>
                    <a:pt x="483781" y="504826"/>
                  </a:cubicBezTo>
                  <a:cubicBezTo>
                    <a:pt x="361912" y="504826"/>
                    <a:pt x="263118" y="391817"/>
                    <a:pt x="263118" y="252413"/>
                  </a:cubicBezTo>
                  <a:cubicBezTo>
                    <a:pt x="263118" y="113009"/>
                    <a:pt x="361912" y="0"/>
                    <a:pt x="483781" y="0"/>
                  </a:cubicBez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sp>
          <p:nvSpPr>
            <p:cNvPr id="275" name="フリーフォーム: 図形 348">
              <a:extLst>
                <a:ext uri="{FF2B5EF4-FFF2-40B4-BE49-F238E27FC236}">
                  <a16:creationId xmlns:a16="http://schemas.microsoft.com/office/drawing/2014/main" id="{1334FB21-1859-4361-90BF-8B69D286871D}"/>
                </a:ext>
              </a:extLst>
            </p:cNvPr>
            <p:cNvSpPr>
              <a:spLocks noChangeArrowheads="1"/>
            </p:cNvSpPr>
            <p:nvPr/>
          </p:nvSpPr>
          <p:spPr bwMode="gray">
            <a:xfrm>
              <a:off x="-929267" y="2933701"/>
              <a:ext cx="985838" cy="587375"/>
            </a:xfrm>
            <a:custGeom>
              <a:avLst/>
              <a:gdLst>
                <a:gd name="connsiteX0" fmla="*/ 641350 w 985838"/>
                <a:gd name="connsiteY0" fmla="*/ 334962 h 587375"/>
                <a:gd name="connsiteX1" fmla="*/ 688975 w 985838"/>
                <a:gd name="connsiteY1" fmla="*/ 473075 h 587375"/>
                <a:gd name="connsiteX2" fmla="*/ 717550 w 985838"/>
                <a:gd name="connsiteY2" fmla="*/ 441325 h 587375"/>
                <a:gd name="connsiteX3" fmla="*/ 763588 w 985838"/>
                <a:gd name="connsiteY3" fmla="*/ 485775 h 587375"/>
                <a:gd name="connsiteX4" fmla="*/ 792163 w 985838"/>
                <a:gd name="connsiteY4" fmla="*/ 457200 h 587375"/>
                <a:gd name="connsiteX5" fmla="*/ 747713 w 985838"/>
                <a:gd name="connsiteY5" fmla="*/ 412750 h 587375"/>
                <a:gd name="connsiteX6" fmla="*/ 779463 w 985838"/>
                <a:gd name="connsiteY6" fmla="*/ 382587 h 587375"/>
                <a:gd name="connsiteX7" fmla="*/ 215900 w 985838"/>
                <a:gd name="connsiteY7" fmla="*/ 146050 h 587375"/>
                <a:gd name="connsiteX8" fmla="*/ 215900 w 985838"/>
                <a:gd name="connsiteY8" fmla="*/ 444500 h 587375"/>
                <a:gd name="connsiteX9" fmla="*/ 631825 w 985838"/>
                <a:gd name="connsiteY9" fmla="*/ 444500 h 587375"/>
                <a:gd name="connsiteX10" fmla="*/ 615950 w 985838"/>
                <a:gd name="connsiteY10" fmla="*/ 400050 h 587375"/>
                <a:gd name="connsiteX11" fmla="*/ 261938 w 985838"/>
                <a:gd name="connsiteY11" fmla="*/ 400050 h 587375"/>
                <a:gd name="connsiteX12" fmla="*/ 261938 w 985838"/>
                <a:gd name="connsiteY12" fmla="*/ 192087 h 587375"/>
                <a:gd name="connsiteX13" fmla="*/ 723900 w 985838"/>
                <a:gd name="connsiteY13" fmla="*/ 192087 h 587375"/>
                <a:gd name="connsiteX14" fmla="*/ 723900 w 985838"/>
                <a:gd name="connsiteY14" fmla="*/ 315912 h 587375"/>
                <a:gd name="connsiteX15" fmla="*/ 769938 w 985838"/>
                <a:gd name="connsiteY15" fmla="*/ 331787 h 587375"/>
                <a:gd name="connsiteX16" fmla="*/ 769938 w 985838"/>
                <a:gd name="connsiteY16" fmla="*/ 146050 h 587375"/>
                <a:gd name="connsiteX17" fmla="*/ 0 w 985838"/>
                <a:gd name="connsiteY17" fmla="*/ 0 h 587375"/>
                <a:gd name="connsiteX18" fmla="*/ 985838 w 985838"/>
                <a:gd name="connsiteY18" fmla="*/ 0 h 587375"/>
                <a:gd name="connsiteX19" fmla="*/ 985838 w 985838"/>
                <a:gd name="connsiteY19" fmla="*/ 587375 h 587375"/>
                <a:gd name="connsiteX20" fmla="*/ 0 w 985838"/>
                <a:gd name="connsiteY20" fmla="*/ 587375 h 58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5838" h="587375">
                  <a:moveTo>
                    <a:pt x="641350" y="334962"/>
                  </a:moveTo>
                  <a:lnTo>
                    <a:pt x="688975" y="473075"/>
                  </a:lnTo>
                  <a:lnTo>
                    <a:pt x="717550" y="441325"/>
                  </a:lnTo>
                  <a:lnTo>
                    <a:pt x="763588" y="485775"/>
                  </a:lnTo>
                  <a:lnTo>
                    <a:pt x="792163" y="457200"/>
                  </a:lnTo>
                  <a:lnTo>
                    <a:pt x="747713" y="412750"/>
                  </a:lnTo>
                  <a:lnTo>
                    <a:pt x="779463" y="382587"/>
                  </a:lnTo>
                  <a:close/>
                  <a:moveTo>
                    <a:pt x="215900" y="146050"/>
                  </a:moveTo>
                  <a:lnTo>
                    <a:pt x="215900" y="444500"/>
                  </a:lnTo>
                  <a:lnTo>
                    <a:pt x="631825" y="444500"/>
                  </a:lnTo>
                  <a:lnTo>
                    <a:pt x="615950" y="400050"/>
                  </a:lnTo>
                  <a:lnTo>
                    <a:pt x="261938" y="400050"/>
                  </a:lnTo>
                  <a:lnTo>
                    <a:pt x="261938" y="192087"/>
                  </a:lnTo>
                  <a:lnTo>
                    <a:pt x="723900" y="192087"/>
                  </a:lnTo>
                  <a:lnTo>
                    <a:pt x="723900" y="315912"/>
                  </a:lnTo>
                  <a:lnTo>
                    <a:pt x="769938" y="331787"/>
                  </a:lnTo>
                  <a:lnTo>
                    <a:pt x="769938" y="146050"/>
                  </a:lnTo>
                  <a:close/>
                  <a:moveTo>
                    <a:pt x="0" y="0"/>
                  </a:moveTo>
                  <a:lnTo>
                    <a:pt x="985838" y="0"/>
                  </a:lnTo>
                  <a:lnTo>
                    <a:pt x="985838" y="587375"/>
                  </a:lnTo>
                  <a:lnTo>
                    <a:pt x="0" y="5873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79" name="グループ化 278">
            <a:extLst>
              <a:ext uri="{FF2B5EF4-FFF2-40B4-BE49-F238E27FC236}">
                <a16:creationId xmlns:a16="http://schemas.microsoft.com/office/drawing/2014/main" id="{76D7D13B-AC20-4BD4-A58E-116A7F4F7646}"/>
              </a:ext>
            </a:extLst>
          </p:cNvPr>
          <p:cNvGrpSpPr>
            <a:grpSpLocks noChangeAspect="1"/>
          </p:cNvGrpSpPr>
          <p:nvPr/>
        </p:nvGrpSpPr>
        <p:grpSpPr bwMode="gray">
          <a:xfrm>
            <a:off x="6031076" y="5996983"/>
            <a:ext cx="511706" cy="340944"/>
            <a:chOff x="-1828973" y="2716213"/>
            <a:chExt cx="2020481" cy="1419225"/>
          </a:xfrm>
        </p:grpSpPr>
        <p:sp>
          <p:nvSpPr>
            <p:cNvPr id="280" name="フリーフォーム: 図形 349">
              <a:extLst>
                <a:ext uri="{FF2B5EF4-FFF2-40B4-BE49-F238E27FC236}">
                  <a16:creationId xmlns:a16="http://schemas.microsoft.com/office/drawing/2014/main" id="{4228CACB-08AB-457B-BBB6-FFDD6F0F7FE1}"/>
                </a:ext>
              </a:extLst>
            </p:cNvPr>
            <p:cNvSpPr>
              <a:spLocks noChangeArrowheads="1"/>
            </p:cNvSpPr>
            <p:nvPr/>
          </p:nvSpPr>
          <p:spPr bwMode="gray">
            <a:xfrm>
              <a:off x="-1828973" y="2716213"/>
              <a:ext cx="2020481" cy="1419225"/>
            </a:xfrm>
            <a:custGeom>
              <a:avLst/>
              <a:gdLst>
                <a:gd name="connsiteX0" fmla="*/ 915581 w 2020481"/>
                <a:gd name="connsiteY0" fmla="*/ 898525 h 1419225"/>
                <a:gd name="connsiteX1" fmla="*/ 937889 w 2020481"/>
                <a:gd name="connsiteY1" fmla="*/ 930275 h 1419225"/>
                <a:gd name="connsiteX2" fmla="*/ 1157782 w 2020481"/>
                <a:gd name="connsiteY2" fmla="*/ 917575 h 1419225"/>
                <a:gd name="connsiteX3" fmla="*/ 1266135 w 2020481"/>
                <a:gd name="connsiteY3" fmla="*/ 1006475 h 1419225"/>
                <a:gd name="connsiteX4" fmla="*/ 1342619 w 2020481"/>
                <a:gd name="connsiteY4" fmla="*/ 1006475 h 1419225"/>
                <a:gd name="connsiteX5" fmla="*/ 1342619 w 2020481"/>
                <a:gd name="connsiteY5" fmla="*/ 898525 h 1419225"/>
                <a:gd name="connsiteX6" fmla="*/ 915581 w 2020481"/>
                <a:gd name="connsiteY6" fmla="*/ 898525 h 1419225"/>
                <a:gd name="connsiteX7" fmla="*/ 847905 w 2020481"/>
                <a:gd name="connsiteY7" fmla="*/ 123825 h 1419225"/>
                <a:gd name="connsiteX8" fmla="*/ 1956580 w 2020481"/>
                <a:gd name="connsiteY8" fmla="*/ 123825 h 1419225"/>
                <a:gd name="connsiteX9" fmla="*/ 1982141 w 2020481"/>
                <a:gd name="connsiteY9" fmla="*/ 149413 h 1419225"/>
                <a:gd name="connsiteX10" fmla="*/ 1982141 w 2020481"/>
                <a:gd name="connsiteY10" fmla="*/ 872278 h 1419225"/>
                <a:gd name="connsiteX11" fmla="*/ 1956580 w 2020481"/>
                <a:gd name="connsiteY11" fmla="*/ 897867 h 1419225"/>
                <a:gd name="connsiteX12" fmla="*/ 1464546 w 2020481"/>
                <a:gd name="connsiteY12" fmla="*/ 897867 h 1419225"/>
                <a:gd name="connsiteX13" fmla="*/ 1464546 w 2020481"/>
                <a:gd name="connsiteY13" fmla="*/ 1006616 h 1419225"/>
                <a:gd name="connsiteX14" fmla="*/ 1758488 w 2020481"/>
                <a:gd name="connsiteY14" fmla="*/ 1006616 h 1419225"/>
                <a:gd name="connsiteX15" fmla="*/ 1784049 w 2020481"/>
                <a:gd name="connsiteY15" fmla="*/ 1032204 h 1419225"/>
                <a:gd name="connsiteX16" fmla="*/ 1784049 w 2020481"/>
                <a:gd name="connsiteY16" fmla="*/ 1102572 h 1419225"/>
                <a:gd name="connsiteX17" fmla="*/ 1758488 w 2020481"/>
                <a:gd name="connsiteY17" fmla="*/ 1128160 h 1419225"/>
                <a:gd name="connsiteX18" fmla="*/ 1055582 w 2020481"/>
                <a:gd name="connsiteY18" fmla="*/ 1128160 h 1419225"/>
                <a:gd name="connsiteX19" fmla="*/ 889440 w 2020481"/>
                <a:gd name="connsiteY19" fmla="*/ 1140954 h 1419225"/>
                <a:gd name="connsiteX20" fmla="*/ 883050 w 2020481"/>
                <a:gd name="connsiteY20" fmla="*/ 1140954 h 1419225"/>
                <a:gd name="connsiteX21" fmla="*/ 796784 w 2020481"/>
                <a:gd name="connsiteY21" fmla="*/ 1092976 h 1419225"/>
                <a:gd name="connsiteX22" fmla="*/ 726493 w 2020481"/>
                <a:gd name="connsiteY22" fmla="*/ 987425 h 1419225"/>
                <a:gd name="connsiteX23" fmla="*/ 726493 w 2020481"/>
                <a:gd name="connsiteY23" fmla="*/ 1160145 h 1419225"/>
                <a:gd name="connsiteX24" fmla="*/ 1975751 w 2020481"/>
                <a:gd name="connsiteY24" fmla="*/ 1160145 h 1419225"/>
                <a:gd name="connsiteX25" fmla="*/ 2020481 w 2020481"/>
                <a:gd name="connsiteY25" fmla="*/ 1204924 h 1419225"/>
                <a:gd name="connsiteX26" fmla="*/ 1975751 w 2020481"/>
                <a:gd name="connsiteY26" fmla="*/ 1249704 h 1419225"/>
                <a:gd name="connsiteX27" fmla="*/ 726493 w 2020481"/>
                <a:gd name="connsiteY27" fmla="*/ 1249704 h 1419225"/>
                <a:gd name="connsiteX28" fmla="*/ 726493 w 2020481"/>
                <a:gd name="connsiteY28" fmla="*/ 1419225 h 1419225"/>
                <a:gd name="connsiteX29" fmla="*/ 240848 w 2020481"/>
                <a:gd name="connsiteY29" fmla="*/ 1419225 h 1419225"/>
                <a:gd name="connsiteX30" fmla="*/ 240848 w 2020481"/>
                <a:gd name="connsiteY30" fmla="*/ 1144153 h 1419225"/>
                <a:gd name="connsiteX31" fmla="*/ 116242 w 2020481"/>
                <a:gd name="connsiteY31" fmla="*/ 1163344 h 1419225"/>
                <a:gd name="connsiteX32" fmla="*/ 103462 w 2020481"/>
                <a:gd name="connsiteY32" fmla="*/ 1163344 h 1419225"/>
                <a:gd name="connsiteX33" fmla="*/ 17196 w 2020481"/>
                <a:gd name="connsiteY33" fmla="*/ 1118564 h 1419225"/>
                <a:gd name="connsiteX34" fmla="*/ 14001 w 2020481"/>
                <a:gd name="connsiteY34" fmla="*/ 1009815 h 1419225"/>
                <a:gd name="connsiteX35" fmla="*/ 205703 w 2020481"/>
                <a:gd name="connsiteY35" fmla="*/ 657978 h 1419225"/>
                <a:gd name="connsiteX36" fmla="*/ 240848 w 2020481"/>
                <a:gd name="connsiteY36" fmla="*/ 622794 h 1419225"/>
                <a:gd name="connsiteX37" fmla="*/ 483671 w 2020481"/>
                <a:gd name="connsiteY37" fmla="*/ 562022 h 1419225"/>
                <a:gd name="connsiteX38" fmla="*/ 726493 w 2020481"/>
                <a:gd name="connsiteY38" fmla="*/ 625993 h 1419225"/>
                <a:gd name="connsiteX39" fmla="*/ 755249 w 2020481"/>
                <a:gd name="connsiteY39" fmla="*/ 654779 h 1419225"/>
                <a:gd name="connsiteX40" fmla="*/ 822344 w 2020481"/>
                <a:gd name="connsiteY40" fmla="*/ 757132 h 1419225"/>
                <a:gd name="connsiteX41" fmla="*/ 822344 w 2020481"/>
                <a:gd name="connsiteY41" fmla="*/ 149413 h 1419225"/>
                <a:gd name="connsiteX42" fmla="*/ 847905 w 2020481"/>
                <a:gd name="connsiteY42" fmla="*/ 123825 h 1419225"/>
                <a:gd name="connsiteX43" fmla="*/ 483781 w 2020481"/>
                <a:gd name="connsiteY43" fmla="*/ 0 h 1419225"/>
                <a:gd name="connsiteX44" fmla="*/ 704444 w 2020481"/>
                <a:gd name="connsiteY44" fmla="*/ 252413 h 1419225"/>
                <a:gd name="connsiteX45" fmla="*/ 483781 w 2020481"/>
                <a:gd name="connsiteY45" fmla="*/ 504826 h 1419225"/>
                <a:gd name="connsiteX46" fmla="*/ 263118 w 2020481"/>
                <a:gd name="connsiteY46" fmla="*/ 252413 h 1419225"/>
                <a:gd name="connsiteX47" fmla="*/ 483781 w 2020481"/>
                <a:gd name="connsiteY47" fmla="*/ 0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020481" h="1419225">
                  <a:moveTo>
                    <a:pt x="915581" y="898525"/>
                  </a:moveTo>
                  <a:cubicBezTo>
                    <a:pt x="915581" y="898525"/>
                    <a:pt x="915581" y="898525"/>
                    <a:pt x="937889" y="930275"/>
                  </a:cubicBezTo>
                  <a:cubicBezTo>
                    <a:pt x="937889" y="930275"/>
                    <a:pt x="937889" y="930275"/>
                    <a:pt x="1157782" y="917575"/>
                  </a:cubicBezTo>
                  <a:cubicBezTo>
                    <a:pt x="1211958" y="914400"/>
                    <a:pt x="1259761" y="952500"/>
                    <a:pt x="1266135" y="1006475"/>
                  </a:cubicBezTo>
                  <a:cubicBezTo>
                    <a:pt x="1288443" y="1006475"/>
                    <a:pt x="1313937" y="1006475"/>
                    <a:pt x="1342619" y="1006475"/>
                  </a:cubicBezTo>
                  <a:cubicBezTo>
                    <a:pt x="1342619" y="1006475"/>
                    <a:pt x="1342619" y="1006475"/>
                    <a:pt x="1342619" y="898525"/>
                  </a:cubicBezTo>
                  <a:cubicBezTo>
                    <a:pt x="1342619" y="898525"/>
                    <a:pt x="1339432" y="898525"/>
                    <a:pt x="915581" y="898525"/>
                  </a:cubicBezTo>
                  <a:close/>
                  <a:moveTo>
                    <a:pt x="847905" y="123825"/>
                  </a:moveTo>
                  <a:cubicBezTo>
                    <a:pt x="847905" y="123825"/>
                    <a:pt x="847905" y="123825"/>
                    <a:pt x="1956580" y="123825"/>
                  </a:cubicBezTo>
                  <a:cubicBezTo>
                    <a:pt x="1972556" y="123825"/>
                    <a:pt x="1982141" y="133421"/>
                    <a:pt x="1982141" y="149413"/>
                  </a:cubicBezTo>
                  <a:cubicBezTo>
                    <a:pt x="1982141" y="149413"/>
                    <a:pt x="1982141" y="149413"/>
                    <a:pt x="1982141" y="872278"/>
                  </a:cubicBezTo>
                  <a:cubicBezTo>
                    <a:pt x="1982141" y="885073"/>
                    <a:pt x="1972556" y="897867"/>
                    <a:pt x="1956580" y="897867"/>
                  </a:cubicBezTo>
                  <a:cubicBezTo>
                    <a:pt x="1956580" y="897867"/>
                    <a:pt x="1956580" y="897867"/>
                    <a:pt x="1464546" y="897867"/>
                  </a:cubicBezTo>
                  <a:cubicBezTo>
                    <a:pt x="1464546" y="897867"/>
                    <a:pt x="1464546" y="897867"/>
                    <a:pt x="1464546" y="1006616"/>
                  </a:cubicBezTo>
                  <a:cubicBezTo>
                    <a:pt x="1464546" y="1006616"/>
                    <a:pt x="1464546" y="1006616"/>
                    <a:pt x="1758488" y="1006616"/>
                  </a:cubicBezTo>
                  <a:cubicBezTo>
                    <a:pt x="1774464" y="1006616"/>
                    <a:pt x="1784049" y="1016212"/>
                    <a:pt x="1784049" y="1032204"/>
                  </a:cubicBezTo>
                  <a:cubicBezTo>
                    <a:pt x="1784049" y="1032204"/>
                    <a:pt x="1784049" y="1032204"/>
                    <a:pt x="1784049" y="1102572"/>
                  </a:cubicBezTo>
                  <a:cubicBezTo>
                    <a:pt x="1784049" y="1118564"/>
                    <a:pt x="1774464" y="1128160"/>
                    <a:pt x="1758488" y="1128160"/>
                  </a:cubicBezTo>
                  <a:cubicBezTo>
                    <a:pt x="1758488" y="1128160"/>
                    <a:pt x="1758488" y="1128160"/>
                    <a:pt x="1055582" y="1128160"/>
                  </a:cubicBezTo>
                  <a:cubicBezTo>
                    <a:pt x="1055582" y="1128160"/>
                    <a:pt x="1055582" y="1128160"/>
                    <a:pt x="889440" y="1140954"/>
                  </a:cubicBezTo>
                  <a:cubicBezTo>
                    <a:pt x="886245" y="1140954"/>
                    <a:pt x="883050" y="1140954"/>
                    <a:pt x="883050" y="1140954"/>
                  </a:cubicBezTo>
                  <a:cubicBezTo>
                    <a:pt x="847905" y="1140954"/>
                    <a:pt x="815954" y="1121763"/>
                    <a:pt x="796784" y="1092976"/>
                  </a:cubicBezTo>
                  <a:cubicBezTo>
                    <a:pt x="796784" y="1092976"/>
                    <a:pt x="796784" y="1092976"/>
                    <a:pt x="726493" y="987425"/>
                  </a:cubicBezTo>
                  <a:cubicBezTo>
                    <a:pt x="726493" y="1048197"/>
                    <a:pt x="726493" y="1105770"/>
                    <a:pt x="726493" y="1160145"/>
                  </a:cubicBezTo>
                  <a:cubicBezTo>
                    <a:pt x="854295" y="1160145"/>
                    <a:pt x="1247283" y="1160145"/>
                    <a:pt x="1975751" y="1160145"/>
                  </a:cubicBezTo>
                  <a:cubicBezTo>
                    <a:pt x="2001311" y="1160145"/>
                    <a:pt x="2020481" y="1179336"/>
                    <a:pt x="2020481" y="1204924"/>
                  </a:cubicBezTo>
                  <a:cubicBezTo>
                    <a:pt x="2020481" y="1230513"/>
                    <a:pt x="2001311" y="1249704"/>
                    <a:pt x="1975751" y="1249704"/>
                  </a:cubicBezTo>
                  <a:cubicBezTo>
                    <a:pt x="1975751" y="1249704"/>
                    <a:pt x="1598737" y="1249704"/>
                    <a:pt x="726493" y="1249704"/>
                  </a:cubicBezTo>
                  <a:cubicBezTo>
                    <a:pt x="726493" y="1342461"/>
                    <a:pt x="726493" y="1409630"/>
                    <a:pt x="726493" y="1419225"/>
                  </a:cubicBezTo>
                  <a:cubicBezTo>
                    <a:pt x="726493" y="1419225"/>
                    <a:pt x="726493" y="1419225"/>
                    <a:pt x="240848" y="1419225"/>
                  </a:cubicBezTo>
                  <a:cubicBezTo>
                    <a:pt x="240848" y="1361652"/>
                    <a:pt x="240848" y="1259299"/>
                    <a:pt x="240848" y="1144153"/>
                  </a:cubicBezTo>
                  <a:cubicBezTo>
                    <a:pt x="240848" y="1144153"/>
                    <a:pt x="240848" y="1144153"/>
                    <a:pt x="116242" y="1163344"/>
                  </a:cubicBezTo>
                  <a:cubicBezTo>
                    <a:pt x="113047" y="1163344"/>
                    <a:pt x="106657" y="1163344"/>
                    <a:pt x="103462" y="1163344"/>
                  </a:cubicBezTo>
                  <a:cubicBezTo>
                    <a:pt x="68317" y="1163344"/>
                    <a:pt x="36366" y="1147351"/>
                    <a:pt x="17196" y="1118564"/>
                  </a:cubicBezTo>
                  <a:cubicBezTo>
                    <a:pt x="-5169" y="1086579"/>
                    <a:pt x="-5169" y="1044998"/>
                    <a:pt x="14001" y="1009815"/>
                  </a:cubicBezTo>
                  <a:cubicBezTo>
                    <a:pt x="14001" y="1009815"/>
                    <a:pt x="14001" y="1009815"/>
                    <a:pt x="205703" y="657978"/>
                  </a:cubicBezTo>
                  <a:cubicBezTo>
                    <a:pt x="215288" y="645184"/>
                    <a:pt x="224873" y="632390"/>
                    <a:pt x="240848" y="622794"/>
                  </a:cubicBezTo>
                  <a:cubicBezTo>
                    <a:pt x="240848" y="622794"/>
                    <a:pt x="285579" y="562022"/>
                    <a:pt x="483671" y="562022"/>
                  </a:cubicBezTo>
                  <a:cubicBezTo>
                    <a:pt x="681763" y="562022"/>
                    <a:pt x="726493" y="625993"/>
                    <a:pt x="726493" y="625993"/>
                  </a:cubicBezTo>
                  <a:cubicBezTo>
                    <a:pt x="739273" y="632390"/>
                    <a:pt x="748859" y="641985"/>
                    <a:pt x="755249" y="654779"/>
                  </a:cubicBezTo>
                  <a:cubicBezTo>
                    <a:pt x="755249" y="654779"/>
                    <a:pt x="755249" y="654779"/>
                    <a:pt x="822344" y="757132"/>
                  </a:cubicBezTo>
                  <a:cubicBezTo>
                    <a:pt x="822344" y="657978"/>
                    <a:pt x="822344" y="478861"/>
                    <a:pt x="822344" y="149413"/>
                  </a:cubicBezTo>
                  <a:cubicBezTo>
                    <a:pt x="822344" y="133421"/>
                    <a:pt x="835124" y="123825"/>
                    <a:pt x="847905" y="123825"/>
                  </a:cubicBezTo>
                  <a:close/>
                  <a:moveTo>
                    <a:pt x="483781" y="0"/>
                  </a:moveTo>
                  <a:cubicBezTo>
                    <a:pt x="605650" y="0"/>
                    <a:pt x="704444" y="113009"/>
                    <a:pt x="704444" y="252413"/>
                  </a:cubicBezTo>
                  <a:cubicBezTo>
                    <a:pt x="704444" y="391817"/>
                    <a:pt x="605650" y="504826"/>
                    <a:pt x="483781" y="504826"/>
                  </a:cubicBezTo>
                  <a:cubicBezTo>
                    <a:pt x="361912" y="504826"/>
                    <a:pt x="263118" y="391817"/>
                    <a:pt x="263118" y="252413"/>
                  </a:cubicBezTo>
                  <a:cubicBezTo>
                    <a:pt x="263118" y="113009"/>
                    <a:pt x="361912" y="0"/>
                    <a:pt x="483781" y="0"/>
                  </a:cubicBez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sp>
          <p:nvSpPr>
            <p:cNvPr id="281" name="フリーフォーム: 図形 348">
              <a:extLst>
                <a:ext uri="{FF2B5EF4-FFF2-40B4-BE49-F238E27FC236}">
                  <a16:creationId xmlns:a16="http://schemas.microsoft.com/office/drawing/2014/main" id="{4ED89672-8940-491C-8250-9B721E340CC8}"/>
                </a:ext>
              </a:extLst>
            </p:cNvPr>
            <p:cNvSpPr>
              <a:spLocks noChangeArrowheads="1"/>
            </p:cNvSpPr>
            <p:nvPr/>
          </p:nvSpPr>
          <p:spPr bwMode="gray">
            <a:xfrm>
              <a:off x="-929267" y="2933701"/>
              <a:ext cx="985838" cy="587375"/>
            </a:xfrm>
            <a:custGeom>
              <a:avLst/>
              <a:gdLst>
                <a:gd name="connsiteX0" fmla="*/ 641350 w 985838"/>
                <a:gd name="connsiteY0" fmla="*/ 334962 h 587375"/>
                <a:gd name="connsiteX1" fmla="*/ 688975 w 985838"/>
                <a:gd name="connsiteY1" fmla="*/ 473075 h 587375"/>
                <a:gd name="connsiteX2" fmla="*/ 717550 w 985838"/>
                <a:gd name="connsiteY2" fmla="*/ 441325 h 587375"/>
                <a:gd name="connsiteX3" fmla="*/ 763588 w 985838"/>
                <a:gd name="connsiteY3" fmla="*/ 485775 h 587375"/>
                <a:gd name="connsiteX4" fmla="*/ 792163 w 985838"/>
                <a:gd name="connsiteY4" fmla="*/ 457200 h 587375"/>
                <a:gd name="connsiteX5" fmla="*/ 747713 w 985838"/>
                <a:gd name="connsiteY5" fmla="*/ 412750 h 587375"/>
                <a:gd name="connsiteX6" fmla="*/ 779463 w 985838"/>
                <a:gd name="connsiteY6" fmla="*/ 382587 h 587375"/>
                <a:gd name="connsiteX7" fmla="*/ 215900 w 985838"/>
                <a:gd name="connsiteY7" fmla="*/ 146050 h 587375"/>
                <a:gd name="connsiteX8" fmla="*/ 215900 w 985838"/>
                <a:gd name="connsiteY8" fmla="*/ 444500 h 587375"/>
                <a:gd name="connsiteX9" fmla="*/ 631825 w 985838"/>
                <a:gd name="connsiteY9" fmla="*/ 444500 h 587375"/>
                <a:gd name="connsiteX10" fmla="*/ 615950 w 985838"/>
                <a:gd name="connsiteY10" fmla="*/ 400050 h 587375"/>
                <a:gd name="connsiteX11" fmla="*/ 261938 w 985838"/>
                <a:gd name="connsiteY11" fmla="*/ 400050 h 587375"/>
                <a:gd name="connsiteX12" fmla="*/ 261938 w 985838"/>
                <a:gd name="connsiteY12" fmla="*/ 192087 h 587375"/>
                <a:gd name="connsiteX13" fmla="*/ 723900 w 985838"/>
                <a:gd name="connsiteY13" fmla="*/ 192087 h 587375"/>
                <a:gd name="connsiteX14" fmla="*/ 723900 w 985838"/>
                <a:gd name="connsiteY14" fmla="*/ 315912 h 587375"/>
                <a:gd name="connsiteX15" fmla="*/ 769938 w 985838"/>
                <a:gd name="connsiteY15" fmla="*/ 331787 h 587375"/>
                <a:gd name="connsiteX16" fmla="*/ 769938 w 985838"/>
                <a:gd name="connsiteY16" fmla="*/ 146050 h 587375"/>
                <a:gd name="connsiteX17" fmla="*/ 0 w 985838"/>
                <a:gd name="connsiteY17" fmla="*/ 0 h 587375"/>
                <a:gd name="connsiteX18" fmla="*/ 985838 w 985838"/>
                <a:gd name="connsiteY18" fmla="*/ 0 h 587375"/>
                <a:gd name="connsiteX19" fmla="*/ 985838 w 985838"/>
                <a:gd name="connsiteY19" fmla="*/ 587375 h 587375"/>
                <a:gd name="connsiteX20" fmla="*/ 0 w 985838"/>
                <a:gd name="connsiteY20" fmla="*/ 587375 h 58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5838" h="587375">
                  <a:moveTo>
                    <a:pt x="641350" y="334962"/>
                  </a:moveTo>
                  <a:lnTo>
                    <a:pt x="688975" y="473075"/>
                  </a:lnTo>
                  <a:lnTo>
                    <a:pt x="717550" y="441325"/>
                  </a:lnTo>
                  <a:lnTo>
                    <a:pt x="763588" y="485775"/>
                  </a:lnTo>
                  <a:lnTo>
                    <a:pt x="792163" y="457200"/>
                  </a:lnTo>
                  <a:lnTo>
                    <a:pt x="747713" y="412750"/>
                  </a:lnTo>
                  <a:lnTo>
                    <a:pt x="779463" y="382587"/>
                  </a:lnTo>
                  <a:close/>
                  <a:moveTo>
                    <a:pt x="215900" y="146050"/>
                  </a:moveTo>
                  <a:lnTo>
                    <a:pt x="215900" y="444500"/>
                  </a:lnTo>
                  <a:lnTo>
                    <a:pt x="631825" y="444500"/>
                  </a:lnTo>
                  <a:lnTo>
                    <a:pt x="615950" y="400050"/>
                  </a:lnTo>
                  <a:lnTo>
                    <a:pt x="261938" y="400050"/>
                  </a:lnTo>
                  <a:lnTo>
                    <a:pt x="261938" y="192087"/>
                  </a:lnTo>
                  <a:lnTo>
                    <a:pt x="723900" y="192087"/>
                  </a:lnTo>
                  <a:lnTo>
                    <a:pt x="723900" y="315912"/>
                  </a:lnTo>
                  <a:lnTo>
                    <a:pt x="769938" y="331787"/>
                  </a:lnTo>
                  <a:lnTo>
                    <a:pt x="769938" y="146050"/>
                  </a:lnTo>
                  <a:close/>
                  <a:moveTo>
                    <a:pt x="0" y="0"/>
                  </a:moveTo>
                  <a:lnTo>
                    <a:pt x="985838" y="0"/>
                  </a:lnTo>
                  <a:lnTo>
                    <a:pt x="985838" y="587375"/>
                  </a:lnTo>
                  <a:lnTo>
                    <a:pt x="0" y="5873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82" name="グループ化 281">
            <a:extLst>
              <a:ext uri="{FF2B5EF4-FFF2-40B4-BE49-F238E27FC236}">
                <a16:creationId xmlns:a16="http://schemas.microsoft.com/office/drawing/2014/main" id="{86AE0EA6-62F6-4A5D-A386-6F2BBA74F3CF}"/>
              </a:ext>
            </a:extLst>
          </p:cNvPr>
          <p:cNvGrpSpPr>
            <a:grpSpLocks noChangeAspect="1"/>
          </p:cNvGrpSpPr>
          <p:nvPr/>
        </p:nvGrpSpPr>
        <p:grpSpPr bwMode="gray">
          <a:xfrm>
            <a:off x="7528903" y="6035971"/>
            <a:ext cx="511706" cy="340944"/>
            <a:chOff x="-1828973" y="2716213"/>
            <a:chExt cx="2020481" cy="1419225"/>
          </a:xfrm>
        </p:grpSpPr>
        <p:sp>
          <p:nvSpPr>
            <p:cNvPr id="283" name="フリーフォーム: 図形 349">
              <a:extLst>
                <a:ext uri="{FF2B5EF4-FFF2-40B4-BE49-F238E27FC236}">
                  <a16:creationId xmlns:a16="http://schemas.microsoft.com/office/drawing/2014/main" id="{E907E568-CAC3-41FE-9C89-67A189E19B3B}"/>
                </a:ext>
              </a:extLst>
            </p:cNvPr>
            <p:cNvSpPr>
              <a:spLocks noChangeArrowheads="1"/>
            </p:cNvSpPr>
            <p:nvPr/>
          </p:nvSpPr>
          <p:spPr bwMode="gray">
            <a:xfrm>
              <a:off x="-1828973" y="2716213"/>
              <a:ext cx="2020481" cy="1419225"/>
            </a:xfrm>
            <a:custGeom>
              <a:avLst/>
              <a:gdLst>
                <a:gd name="connsiteX0" fmla="*/ 915581 w 2020481"/>
                <a:gd name="connsiteY0" fmla="*/ 898525 h 1419225"/>
                <a:gd name="connsiteX1" fmla="*/ 937889 w 2020481"/>
                <a:gd name="connsiteY1" fmla="*/ 930275 h 1419225"/>
                <a:gd name="connsiteX2" fmla="*/ 1157782 w 2020481"/>
                <a:gd name="connsiteY2" fmla="*/ 917575 h 1419225"/>
                <a:gd name="connsiteX3" fmla="*/ 1266135 w 2020481"/>
                <a:gd name="connsiteY3" fmla="*/ 1006475 h 1419225"/>
                <a:gd name="connsiteX4" fmla="*/ 1342619 w 2020481"/>
                <a:gd name="connsiteY4" fmla="*/ 1006475 h 1419225"/>
                <a:gd name="connsiteX5" fmla="*/ 1342619 w 2020481"/>
                <a:gd name="connsiteY5" fmla="*/ 898525 h 1419225"/>
                <a:gd name="connsiteX6" fmla="*/ 915581 w 2020481"/>
                <a:gd name="connsiteY6" fmla="*/ 898525 h 1419225"/>
                <a:gd name="connsiteX7" fmla="*/ 847905 w 2020481"/>
                <a:gd name="connsiteY7" fmla="*/ 123825 h 1419225"/>
                <a:gd name="connsiteX8" fmla="*/ 1956580 w 2020481"/>
                <a:gd name="connsiteY8" fmla="*/ 123825 h 1419225"/>
                <a:gd name="connsiteX9" fmla="*/ 1982141 w 2020481"/>
                <a:gd name="connsiteY9" fmla="*/ 149413 h 1419225"/>
                <a:gd name="connsiteX10" fmla="*/ 1982141 w 2020481"/>
                <a:gd name="connsiteY10" fmla="*/ 872278 h 1419225"/>
                <a:gd name="connsiteX11" fmla="*/ 1956580 w 2020481"/>
                <a:gd name="connsiteY11" fmla="*/ 897867 h 1419225"/>
                <a:gd name="connsiteX12" fmla="*/ 1464546 w 2020481"/>
                <a:gd name="connsiteY12" fmla="*/ 897867 h 1419225"/>
                <a:gd name="connsiteX13" fmla="*/ 1464546 w 2020481"/>
                <a:gd name="connsiteY13" fmla="*/ 1006616 h 1419225"/>
                <a:gd name="connsiteX14" fmla="*/ 1758488 w 2020481"/>
                <a:gd name="connsiteY14" fmla="*/ 1006616 h 1419225"/>
                <a:gd name="connsiteX15" fmla="*/ 1784049 w 2020481"/>
                <a:gd name="connsiteY15" fmla="*/ 1032204 h 1419225"/>
                <a:gd name="connsiteX16" fmla="*/ 1784049 w 2020481"/>
                <a:gd name="connsiteY16" fmla="*/ 1102572 h 1419225"/>
                <a:gd name="connsiteX17" fmla="*/ 1758488 w 2020481"/>
                <a:gd name="connsiteY17" fmla="*/ 1128160 h 1419225"/>
                <a:gd name="connsiteX18" fmla="*/ 1055582 w 2020481"/>
                <a:gd name="connsiteY18" fmla="*/ 1128160 h 1419225"/>
                <a:gd name="connsiteX19" fmla="*/ 889440 w 2020481"/>
                <a:gd name="connsiteY19" fmla="*/ 1140954 h 1419225"/>
                <a:gd name="connsiteX20" fmla="*/ 883050 w 2020481"/>
                <a:gd name="connsiteY20" fmla="*/ 1140954 h 1419225"/>
                <a:gd name="connsiteX21" fmla="*/ 796784 w 2020481"/>
                <a:gd name="connsiteY21" fmla="*/ 1092976 h 1419225"/>
                <a:gd name="connsiteX22" fmla="*/ 726493 w 2020481"/>
                <a:gd name="connsiteY22" fmla="*/ 987425 h 1419225"/>
                <a:gd name="connsiteX23" fmla="*/ 726493 w 2020481"/>
                <a:gd name="connsiteY23" fmla="*/ 1160145 h 1419225"/>
                <a:gd name="connsiteX24" fmla="*/ 1975751 w 2020481"/>
                <a:gd name="connsiteY24" fmla="*/ 1160145 h 1419225"/>
                <a:gd name="connsiteX25" fmla="*/ 2020481 w 2020481"/>
                <a:gd name="connsiteY25" fmla="*/ 1204924 h 1419225"/>
                <a:gd name="connsiteX26" fmla="*/ 1975751 w 2020481"/>
                <a:gd name="connsiteY26" fmla="*/ 1249704 h 1419225"/>
                <a:gd name="connsiteX27" fmla="*/ 726493 w 2020481"/>
                <a:gd name="connsiteY27" fmla="*/ 1249704 h 1419225"/>
                <a:gd name="connsiteX28" fmla="*/ 726493 w 2020481"/>
                <a:gd name="connsiteY28" fmla="*/ 1419225 h 1419225"/>
                <a:gd name="connsiteX29" fmla="*/ 240848 w 2020481"/>
                <a:gd name="connsiteY29" fmla="*/ 1419225 h 1419225"/>
                <a:gd name="connsiteX30" fmla="*/ 240848 w 2020481"/>
                <a:gd name="connsiteY30" fmla="*/ 1144153 h 1419225"/>
                <a:gd name="connsiteX31" fmla="*/ 116242 w 2020481"/>
                <a:gd name="connsiteY31" fmla="*/ 1163344 h 1419225"/>
                <a:gd name="connsiteX32" fmla="*/ 103462 w 2020481"/>
                <a:gd name="connsiteY32" fmla="*/ 1163344 h 1419225"/>
                <a:gd name="connsiteX33" fmla="*/ 17196 w 2020481"/>
                <a:gd name="connsiteY33" fmla="*/ 1118564 h 1419225"/>
                <a:gd name="connsiteX34" fmla="*/ 14001 w 2020481"/>
                <a:gd name="connsiteY34" fmla="*/ 1009815 h 1419225"/>
                <a:gd name="connsiteX35" fmla="*/ 205703 w 2020481"/>
                <a:gd name="connsiteY35" fmla="*/ 657978 h 1419225"/>
                <a:gd name="connsiteX36" fmla="*/ 240848 w 2020481"/>
                <a:gd name="connsiteY36" fmla="*/ 622794 h 1419225"/>
                <a:gd name="connsiteX37" fmla="*/ 483671 w 2020481"/>
                <a:gd name="connsiteY37" fmla="*/ 562022 h 1419225"/>
                <a:gd name="connsiteX38" fmla="*/ 726493 w 2020481"/>
                <a:gd name="connsiteY38" fmla="*/ 625993 h 1419225"/>
                <a:gd name="connsiteX39" fmla="*/ 755249 w 2020481"/>
                <a:gd name="connsiteY39" fmla="*/ 654779 h 1419225"/>
                <a:gd name="connsiteX40" fmla="*/ 822344 w 2020481"/>
                <a:gd name="connsiteY40" fmla="*/ 757132 h 1419225"/>
                <a:gd name="connsiteX41" fmla="*/ 822344 w 2020481"/>
                <a:gd name="connsiteY41" fmla="*/ 149413 h 1419225"/>
                <a:gd name="connsiteX42" fmla="*/ 847905 w 2020481"/>
                <a:gd name="connsiteY42" fmla="*/ 123825 h 1419225"/>
                <a:gd name="connsiteX43" fmla="*/ 483781 w 2020481"/>
                <a:gd name="connsiteY43" fmla="*/ 0 h 1419225"/>
                <a:gd name="connsiteX44" fmla="*/ 704444 w 2020481"/>
                <a:gd name="connsiteY44" fmla="*/ 252413 h 1419225"/>
                <a:gd name="connsiteX45" fmla="*/ 483781 w 2020481"/>
                <a:gd name="connsiteY45" fmla="*/ 504826 h 1419225"/>
                <a:gd name="connsiteX46" fmla="*/ 263118 w 2020481"/>
                <a:gd name="connsiteY46" fmla="*/ 252413 h 1419225"/>
                <a:gd name="connsiteX47" fmla="*/ 483781 w 2020481"/>
                <a:gd name="connsiteY47" fmla="*/ 0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020481" h="1419225">
                  <a:moveTo>
                    <a:pt x="915581" y="898525"/>
                  </a:moveTo>
                  <a:cubicBezTo>
                    <a:pt x="915581" y="898525"/>
                    <a:pt x="915581" y="898525"/>
                    <a:pt x="937889" y="930275"/>
                  </a:cubicBezTo>
                  <a:cubicBezTo>
                    <a:pt x="937889" y="930275"/>
                    <a:pt x="937889" y="930275"/>
                    <a:pt x="1157782" y="917575"/>
                  </a:cubicBezTo>
                  <a:cubicBezTo>
                    <a:pt x="1211958" y="914400"/>
                    <a:pt x="1259761" y="952500"/>
                    <a:pt x="1266135" y="1006475"/>
                  </a:cubicBezTo>
                  <a:cubicBezTo>
                    <a:pt x="1288443" y="1006475"/>
                    <a:pt x="1313937" y="1006475"/>
                    <a:pt x="1342619" y="1006475"/>
                  </a:cubicBezTo>
                  <a:cubicBezTo>
                    <a:pt x="1342619" y="1006475"/>
                    <a:pt x="1342619" y="1006475"/>
                    <a:pt x="1342619" y="898525"/>
                  </a:cubicBezTo>
                  <a:cubicBezTo>
                    <a:pt x="1342619" y="898525"/>
                    <a:pt x="1339432" y="898525"/>
                    <a:pt x="915581" y="898525"/>
                  </a:cubicBezTo>
                  <a:close/>
                  <a:moveTo>
                    <a:pt x="847905" y="123825"/>
                  </a:moveTo>
                  <a:cubicBezTo>
                    <a:pt x="847905" y="123825"/>
                    <a:pt x="847905" y="123825"/>
                    <a:pt x="1956580" y="123825"/>
                  </a:cubicBezTo>
                  <a:cubicBezTo>
                    <a:pt x="1972556" y="123825"/>
                    <a:pt x="1982141" y="133421"/>
                    <a:pt x="1982141" y="149413"/>
                  </a:cubicBezTo>
                  <a:cubicBezTo>
                    <a:pt x="1982141" y="149413"/>
                    <a:pt x="1982141" y="149413"/>
                    <a:pt x="1982141" y="872278"/>
                  </a:cubicBezTo>
                  <a:cubicBezTo>
                    <a:pt x="1982141" y="885073"/>
                    <a:pt x="1972556" y="897867"/>
                    <a:pt x="1956580" y="897867"/>
                  </a:cubicBezTo>
                  <a:cubicBezTo>
                    <a:pt x="1956580" y="897867"/>
                    <a:pt x="1956580" y="897867"/>
                    <a:pt x="1464546" y="897867"/>
                  </a:cubicBezTo>
                  <a:cubicBezTo>
                    <a:pt x="1464546" y="897867"/>
                    <a:pt x="1464546" y="897867"/>
                    <a:pt x="1464546" y="1006616"/>
                  </a:cubicBezTo>
                  <a:cubicBezTo>
                    <a:pt x="1464546" y="1006616"/>
                    <a:pt x="1464546" y="1006616"/>
                    <a:pt x="1758488" y="1006616"/>
                  </a:cubicBezTo>
                  <a:cubicBezTo>
                    <a:pt x="1774464" y="1006616"/>
                    <a:pt x="1784049" y="1016212"/>
                    <a:pt x="1784049" y="1032204"/>
                  </a:cubicBezTo>
                  <a:cubicBezTo>
                    <a:pt x="1784049" y="1032204"/>
                    <a:pt x="1784049" y="1032204"/>
                    <a:pt x="1784049" y="1102572"/>
                  </a:cubicBezTo>
                  <a:cubicBezTo>
                    <a:pt x="1784049" y="1118564"/>
                    <a:pt x="1774464" y="1128160"/>
                    <a:pt x="1758488" y="1128160"/>
                  </a:cubicBezTo>
                  <a:cubicBezTo>
                    <a:pt x="1758488" y="1128160"/>
                    <a:pt x="1758488" y="1128160"/>
                    <a:pt x="1055582" y="1128160"/>
                  </a:cubicBezTo>
                  <a:cubicBezTo>
                    <a:pt x="1055582" y="1128160"/>
                    <a:pt x="1055582" y="1128160"/>
                    <a:pt x="889440" y="1140954"/>
                  </a:cubicBezTo>
                  <a:cubicBezTo>
                    <a:pt x="886245" y="1140954"/>
                    <a:pt x="883050" y="1140954"/>
                    <a:pt x="883050" y="1140954"/>
                  </a:cubicBezTo>
                  <a:cubicBezTo>
                    <a:pt x="847905" y="1140954"/>
                    <a:pt x="815954" y="1121763"/>
                    <a:pt x="796784" y="1092976"/>
                  </a:cubicBezTo>
                  <a:cubicBezTo>
                    <a:pt x="796784" y="1092976"/>
                    <a:pt x="796784" y="1092976"/>
                    <a:pt x="726493" y="987425"/>
                  </a:cubicBezTo>
                  <a:cubicBezTo>
                    <a:pt x="726493" y="1048197"/>
                    <a:pt x="726493" y="1105770"/>
                    <a:pt x="726493" y="1160145"/>
                  </a:cubicBezTo>
                  <a:cubicBezTo>
                    <a:pt x="854295" y="1160145"/>
                    <a:pt x="1247283" y="1160145"/>
                    <a:pt x="1975751" y="1160145"/>
                  </a:cubicBezTo>
                  <a:cubicBezTo>
                    <a:pt x="2001311" y="1160145"/>
                    <a:pt x="2020481" y="1179336"/>
                    <a:pt x="2020481" y="1204924"/>
                  </a:cubicBezTo>
                  <a:cubicBezTo>
                    <a:pt x="2020481" y="1230513"/>
                    <a:pt x="2001311" y="1249704"/>
                    <a:pt x="1975751" y="1249704"/>
                  </a:cubicBezTo>
                  <a:cubicBezTo>
                    <a:pt x="1975751" y="1249704"/>
                    <a:pt x="1598737" y="1249704"/>
                    <a:pt x="726493" y="1249704"/>
                  </a:cubicBezTo>
                  <a:cubicBezTo>
                    <a:pt x="726493" y="1342461"/>
                    <a:pt x="726493" y="1409630"/>
                    <a:pt x="726493" y="1419225"/>
                  </a:cubicBezTo>
                  <a:cubicBezTo>
                    <a:pt x="726493" y="1419225"/>
                    <a:pt x="726493" y="1419225"/>
                    <a:pt x="240848" y="1419225"/>
                  </a:cubicBezTo>
                  <a:cubicBezTo>
                    <a:pt x="240848" y="1361652"/>
                    <a:pt x="240848" y="1259299"/>
                    <a:pt x="240848" y="1144153"/>
                  </a:cubicBezTo>
                  <a:cubicBezTo>
                    <a:pt x="240848" y="1144153"/>
                    <a:pt x="240848" y="1144153"/>
                    <a:pt x="116242" y="1163344"/>
                  </a:cubicBezTo>
                  <a:cubicBezTo>
                    <a:pt x="113047" y="1163344"/>
                    <a:pt x="106657" y="1163344"/>
                    <a:pt x="103462" y="1163344"/>
                  </a:cubicBezTo>
                  <a:cubicBezTo>
                    <a:pt x="68317" y="1163344"/>
                    <a:pt x="36366" y="1147351"/>
                    <a:pt x="17196" y="1118564"/>
                  </a:cubicBezTo>
                  <a:cubicBezTo>
                    <a:pt x="-5169" y="1086579"/>
                    <a:pt x="-5169" y="1044998"/>
                    <a:pt x="14001" y="1009815"/>
                  </a:cubicBezTo>
                  <a:cubicBezTo>
                    <a:pt x="14001" y="1009815"/>
                    <a:pt x="14001" y="1009815"/>
                    <a:pt x="205703" y="657978"/>
                  </a:cubicBezTo>
                  <a:cubicBezTo>
                    <a:pt x="215288" y="645184"/>
                    <a:pt x="224873" y="632390"/>
                    <a:pt x="240848" y="622794"/>
                  </a:cubicBezTo>
                  <a:cubicBezTo>
                    <a:pt x="240848" y="622794"/>
                    <a:pt x="285579" y="562022"/>
                    <a:pt x="483671" y="562022"/>
                  </a:cubicBezTo>
                  <a:cubicBezTo>
                    <a:pt x="681763" y="562022"/>
                    <a:pt x="726493" y="625993"/>
                    <a:pt x="726493" y="625993"/>
                  </a:cubicBezTo>
                  <a:cubicBezTo>
                    <a:pt x="739273" y="632390"/>
                    <a:pt x="748859" y="641985"/>
                    <a:pt x="755249" y="654779"/>
                  </a:cubicBezTo>
                  <a:cubicBezTo>
                    <a:pt x="755249" y="654779"/>
                    <a:pt x="755249" y="654779"/>
                    <a:pt x="822344" y="757132"/>
                  </a:cubicBezTo>
                  <a:cubicBezTo>
                    <a:pt x="822344" y="657978"/>
                    <a:pt x="822344" y="478861"/>
                    <a:pt x="822344" y="149413"/>
                  </a:cubicBezTo>
                  <a:cubicBezTo>
                    <a:pt x="822344" y="133421"/>
                    <a:pt x="835124" y="123825"/>
                    <a:pt x="847905" y="123825"/>
                  </a:cubicBezTo>
                  <a:close/>
                  <a:moveTo>
                    <a:pt x="483781" y="0"/>
                  </a:moveTo>
                  <a:cubicBezTo>
                    <a:pt x="605650" y="0"/>
                    <a:pt x="704444" y="113009"/>
                    <a:pt x="704444" y="252413"/>
                  </a:cubicBezTo>
                  <a:cubicBezTo>
                    <a:pt x="704444" y="391817"/>
                    <a:pt x="605650" y="504826"/>
                    <a:pt x="483781" y="504826"/>
                  </a:cubicBezTo>
                  <a:cubicBezTo>
                    <a:pt x="361912" y="504826"/>
                    <a:pt x="263118" y="391817"/>
                    <a:pt x="263118" y="252413"/>
                  </a:cubicBezTo>
                  <a:cubicBezTo>
                    <a:pt x="263118" y="113009"/>
                    <a:pt x="361912" y="0"/>
                    <a:pt x="483781" y="0"/>
                  </a:cubicBez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sp>
          <p:nvSpPr>
            <p:cNvPr id="284" name="フリーフォーム: 図形 348">
              <a:extLst>
                <a:ext uri="{FF2B5EF4-FFF2-40B4-BE49-F238E27FC236}">
                  <a16:creationId xmlns:a16="http://schemas.microsoft.com/office/drawing/2014/main" id="{43DD0A27-355D-4E2D-BACE-6AD5070AE7F2}"/>
                </a:ext>
              </a:extLst>
            </p:cNvPr>
            <p:cNvSpPr>
              <a:spLocks noChangeArrowheads="1"/>
            </p:cNvSpPr>
            <p:nvPr/>
          </p:nvSpPr>
          <p:spPr bwMode="gray">
            <a:xfrm>
              <a:off x="-929267" y="2933701"/>
              <a:ext cx="985838" cy="587375"/>
            </a:xfrm>
            <a:custGeom>
              <a:avLst/>
              <a:gdLst>
                <a:gd name="connsiteX0" fmla="*/ 641350 w 985838"/>
                <a:gd name="connsiteY0" fmla="*/ 334962 h 587375"/>
                <a:gd name="connsiteX1" fmla="*/ 688975 w 985838"/>
                <a:gd name="connsiteY1" fmla="*/ 473075 h 587375"/>
                <a:gd name="connsiteX2" fmla="*/ 717550 w 985838"/>
                <a:gd name="connsiteY2" fmla="*/ 441325 h 587375"/>
                <a:gd name="connsiteX3" fmla="*/ 763588 w 985838"/>
                <a:gd name="connsiteY3" fmla="*/ 485775 h 587375"/>
                <a:gd name="connsiteX4" fmla="*/ 792163 w 985838"/>
                <a:gd name="connsiteY4" fmla="*/ 457200 h 587375"/>
                <a:gd name="connsiteX5" fmla="*/ 747713 w 985838"/>
                <a:gd name="connsiteY5" fmla="*/ 412750 h 587375"/>
                <a:gd name="connsiteX6" fmla="*/ 779463 w 985838"/>
                <a:gd name="connsiteY6" fmla="*/ 382587 h 587375"/>
                <a:gd name="connsiteX7" fmla="*/ 215900 w 985838"/>
                <a:gd name="connsiteY7" fmla="*/ 146050 h 587375"/>
                <a:gd name="connsiteX8" fmla="*/ 215900 w 985838"/>
                <a:gd name="connsiteY8" fmla="*/ 444500 h 587375"/>
                <a:gd name="connsiteX9" fmla="*/ 631825 w 985838"/>
                <a:gd name="connsiteY9" fmla="*/ 444500 h 587375"/>
                <a:gd name="connsiteX10" fmla="*/ 615950 w 985838"/>
                <a:gd name="connsiteY10" fmla="*/ 400050 h 587375"/>
                <a:gd name="connsiteX11" fmla="*/ 261938 w 985838"/>
                <a:gd name="connsiteY11" fmla="*/ 400050 h 587375"/>
                <a:gd name="connsiteX12" fmla="*/ 261938 w 985838"/>
                <a:gd name="connsiteY12" fmla="*/ 192087 h 587375"/>
                <a:gd name="connsiteX13" fmla="*/ 723900 w 985838"/>
                <a:gd name="connsiteY13" fmla="*/ 192087 h 587375"/>
                <a:gd name="connsiteX14" fmla="*/ 723900 w 985838"/>
                <a:gd name="connsiteY14" fmla="*/ 315912 h 587375"/>
                <a:gd name="connsiteX15" fmla="*/ 769938 w 985838"/>
                <a:gd name="connsiteY15" fmla="*/ 331787 h 587375"/>
                <a:gd name="connsiteX16" fmla="*/ 769938 w 985838"/>
                <a:gd name="connsiteY16" fmla="*/ 146050 h 587375"/>
                <a:gd name="connsiteX17" fmla="*/ 0 w 985838"/>
                <a:gd name="connsiteY17" fmla="*/ 0 h 587375"/>
                <a:gd name="connsiteX18" fmla="*/ 985838 w 985838"/>
                <a:gd name="connsiteY18" fmla="*/ 0 h 587375"/>
                <a:gd name="connsiteX19" fmla="*/ 985838 w 985838"/>
                <a:gd name="connsiteY19" fmla="*/ 587375 h 587375"/>
                <a:gd name="connsiteX20" fmla="*/ 0 w 985838"/>
                <a:gd name="connsiteY20" fmla="*/ 587375 h 58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5838" h="587375">
                  <a:moveTo>
                    <a:pt x="641350" y="334962"/>
                  </a:moveTo>
                  <a:lnTo>
                    <a:pt x="688975" y="473075"/>
                  </a:lnTo>
                  <a:lnTo>
                    <a:pt x="717550" y="441325"/>
                  </a:lnTo>
                  <a:lnTo>
                    <a:pt x="763588" y="485775"/>
                  </a:lnTo>
                  <a:lnTo>
                    <a:pt x="792163" y="457200"/>
                  </a:lnTo>
                  <a:lnTo>
                    <a:pt x="747713" y="412750"/>
                  </a:lnTo>
                  <a:lnTo>
                    <a:pt x="779463" y="382587"/>
                  </a:lnTo>
                  <a:close/>
                  <a:moveTo>
                    <a:pt x="215900" y="146050"/>
                  </a:moveTo>
                  <a:lnTo>
                    <a:pt x="215900" y="444500"/>
                  </a:lnTo>
                  <a:lnTo>
                    <a:pt x="631825" y="444500"/>
                  </a:lnTo>
                  <a:lnTo>
                    <a:pt x="615950" y="400050"/>
                  </a:lnTo>
                  <a:lnTo>
                    <a:pt x="261938" y="400050"/>
                  </a:lnTo>
                  <a:lnTo>
                    <a:pt x="261938" y="192087"/>
                  </a:lnTo>
                  <a:lnTo>
                    <a:pt x="723900" y="192087"/>
                  </a:lnTo>
                  <a:lnTo>
                    <a:pt x="723900" y="315912"/>
                  </a:lnTo>
                  <a:lnTo>
                    <a:pt x="769938" y="331787"/>
                  </a:lnTo>
                  <a:lnTo>
                    <a:pt x="769938" y="146050"/>
                  </a:lnTo>
                  <a:close/>
                  <a:moveTo>
                    <a:pt x="0" y="0"/>
                  </a:moveTo>
                  <a:lnTo>
                    <a:pt x="985838" y="0"/>
                  </a:lnTo>
                  <a:lnTo>
                    <a:pt x="985838" y="587375"/>
                  </a:lnTo>
                  <a:lnTo>
                    <a:pt x="0" y="5873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85" name="グループ化 284">
            <a:extLst>
              <a:ext uri="{FF2B5EF4-FFF2-40B4-BE49-F238E27FC236}">
                <a16:creationId xmlns:a16="http://schemas.microsoft.com/office/drawing/2014/main" id="{F695A428-93F1-42A2-99CD-6B2E739BE179}"/>
              </a:ext>
            </a:extLst>
          </p:cNvPr>
          <p:cNvGrpSpPr>
            <a:grpSpLocks noChangeAspect="1"/>
          </p:cNvGrpSpPr>
          <p:nvPr/>
        </p:nvGrpSpPr>
        <p:grpSpPr bwMode="gray">
          <a:xfrm>
            <a:off x="9098731" y="6054727"/>
            <a:ext cx="511706" cy="340944"/>
            <a:chOff x="-1828973" y="2716213"/>
            <a:chExt cx="2020481" cy="1419225"/>
          </a:xfrm>
        </p:grpSpPr>
        <p:sp>
          <p:nvSpPr>
            <p:cNvPr id="286" name="フリーフォーム: 図形 349">
              <a:extLst>
                <a:ext uri="{FF2B5EF4-FFF2-40B4-BE49-F238E27FC236}">
                  <a16:creationId xmlns:a16="http://schemas.microsoft.com/office/drawing/2014/main" id="{171D2D75-ADC8-4B57-A7C6-D03914665D19}"/>
                </a:ext>
              </a:extLst>
            </p:cNvPr>
            <p:cNvSpPr>
              <a:spLocks noChangeArrowheads="1"/>
            </p:cNvSpPr>
            <p:nvPr/>
          </p:nvSpPr>
          <p:spPr bwMode="gray">
            <a:xfrm>
              <a:off x="-1828973" y="2716213"/>
              <a:ext cx="2020481" cy="1419225"/>
            </a:xfrm>
            <a:custGeom>
              <a:avLst/>
              <a:gdLst>
                <a:gd name="connsiteX0" fmla="*/ 915581 w 2020481"/>
                <a:gd name="connsiteY0" fmla="*/ 898525 h 1419225"/>
                <a:gd name="connsiteX1" fmla="*/ 937889 w 2020481"/>
                <a:gd name="connsiteY1" fmla="*/ 930275 h 1419225"/>
                <a:gd name="connsiteX2" fmla="*/ 1157782 w 2020481"/>
                <a:gd name="connsiteY2" fmla="*/ 917575 h 1419225"/>
                <a:gd name="connsiteX3" fmla="*/ 1266135 w 2020481"/>
                <a:gd name="connsiteY3" fmla="*/ 1006475 h 1419225"/>
                <a:gd name="connsiteX4" fmla="*/ 1342619 w 2020481"/>
                <a:gd name="connsiteY4" fmla="*/ 1006475 h 1419225"/>
                <a:gd name="connsiteX5" fmla="*/ 1342619 w 2020481"/>
                <a:gd name="connsiteY5" fmla="*/ 898525 h 1419225"/>
                <a:gd name="connsiteX6" fmla="*/ 915581 w 2020481"/>
                <a:gd name="connsiteY6" fmla="*/ 898525 h 1419225"/>
                <a:gd name="connsiteX7" fmla="*/ 847905 w 2020481"/>
                <a:gd name="connsiteY7" fmla="*/ 123825 h 1419225"/>
                <a:gd name="connsiteX8" fmla="*/ 1956580 w 2020481"/>
                <a:gd name="connsiteY8" fmla="*/ 123825 h 1419225"/>
                <a:gd name="connsiteX9" fmla="*/ 1982141 w 2020481"/>
                <a:gd name="connsiteY9" fmla="*/ 149413 h 1419225"/>
                <a:gd name="connsiteX10" fmla="*/ 1982141 w 2020481"/>
                <a:gd name="connsiteY10" fmla="*/ 872278 h 1419225"/>
                <a:gd name="connsiteX11" fmla="*/ 1956580 w 2020481"/>
                <a:gd name="connsiteY11" fmla="*/ 897867 h 1419225"/>
                <a:gd name="connsiteX12" fmla="*/ 1464546 w 2020481"/>
                <a:gd name="connsiteY12" fmla="*/ 897867 h 1419225"/>
                <a:gd name="connsiteX13" fmla="*/ 1464546 w 2020481"/>
                <a:gd name="connsiteY13" fmla="*/ 1006616 h 1419225"/>
                <a:gd name="connsiteX14" fmla="*/ 1758488 w 2020481"/>
                <a:gd name="connsiteY14" fmla="*/ 1006616 h 1419225"/>
                <a:gd name="connsiteX15" fmla="*/ 1784049 w 2020481"/>
                <a:gd name="connsiteY15" fmla="*/ 1032204 h 1419225"/>
                <a:gd name="connsiteX16" fmla="*/ 1784049 w 2020481"/>
                <a:gd name="connsiteY16" fmla="*/ 1102572 h 1419225"/>
                <a:gd name="connsiteX17" fmla="*/ 1758488 w 2020481"/>
                <a:gd name="connsiteY17" fmla="*/ 1128160 h 1419225"/>
                <a:gd name="connsiteX18" fmla="*/ 1055582 w 2020481"/>
                <a:gd name="connsiteY18" fmla="*/ 1128160 h 1419225"/>
                <a:gd name="connsiteX19" fmla="*/ 889440 w 2020481"/>
                <a:gd name="connsiteY19" fmla="*/ 1140954 h 1419225"/>
                <a:gd name="connsiteX20" fmla="*/ 883050 w 2020481"/>
                <a:gd name="connsiteY20" fmla="*/ 1140954 h 1419225"/>
                <a:gd name="connsiteX21" fmla="*/ 796784 w 2020481"/>
                <a:gd name="connsiteY21" fmla="*/ 1092976 h 1419225"/>
                <a:gd name="connsiteX22" fmla="*/ 726493 w 2020481"/>
                <a:gd name="connsiteY22" fmla="*/ 987425 h 1419225"/>
                <a:gd name="connsiteX23" fmla="*/ 726493 w 2020481"/>
                <a:gd name="connsiteY23" fmla="*/ 1160145 h 1419225"/>
                <a:gd name="connsiteX24" fmla="*/ 1975751 w 2020481"/>
                <a:gd name="connsiteY24" fmla="*/ 1160145 h 1419225"/>
                <a:gd name="connsiteX25" fmla="*/ 2020481 w 2020481"/>
                <a:gd name="connsiteY25" fmla="*/ 1204924 h 1419225"/>
                <a:gd name="connsiteX26" fmla="*/ 1975751 w 2020481"/>
                <a:gd name="connsiteY26" fmla="*/ 1249704 h 1419225"/>
                <a:gd name="connsiteX27" fmla="*/ 726493 w 2020481"/>
                <a:gd name="connsiteY27" fmla="*/ 1249704 h 1419225"/>
                <a:gd name="connsiteX28" fmla="*/ 726493 w 2020481"/>
                <a:gd name="connsiteY28" fmla="*/ 1419225 h 1419225"/>
                <a:gd name="connsiteX29" fmla="*/ 240848 w 2020481"/>
                <a:gd name="connsiteY29" fmla="*/ 1419225 h 1419225"/>
                <a:gd name="connsiteX30" fmla="*/ 240848 w 2020481"/>
                <a:gd name="connsiteY30" fmla="*/ 1144153 h 1419225"/>
                <a:gd name="connsiteX31" fmla="*/ 116242 w 2020481"/>
                <a:gd name="connsiteY31" fmla="*/ 1163344 h 1419225"/>
                <a:gd name="connsiteX32" fmla="*/ 103462 w 2020481"/>
                <a:gd name="connsiteY32" fmla="*/ 1163344 h 1419225"/>
                <a:gd name="connsiteX33" fmla="*/ 17196 w 2020481"/>
                <a:gd name="connsiteY33" fmla="*/ 1118564 h 1419225"/>
                <a:gd name="connsiteX34" fmla="*/ 14001 w 2020481"/>
                <a:gd name="connsiteY34" fmla="*/ 1009815 h 1419225"/>
                <a:gd name="connsiteX35" fmla="*/ 205703 w 2020481"/>
                <a:gd name="connsiteY35" fmla="*/ 657978 h 1419225"/>
                <a:gd name="connsiteX36" fmla="*/ 240848 w 2020481"/>
                <a:gd name="connsiteY36" fmla="*/ 622794 h 1419225"/>
                <a:gd name="connsiteX37" fmla="*/ 483671 w 2020481"/>
                <a:gd name="connsiteY37" fmla="*/ 562022 h 1419225"/>
                <a:gd name="connsiteX38" fmla="*/ 726493 w 2020481"/>
                <a:gd name="connsiteY38" fmla="*/ 625993 h 1419225"/>
                <a:gd name="connsiteX39" fmla="*/ 755249 w 2020481"/>
                <a:gd name="connsiteY39" fmla="*/ 654779 h 1419225"/>
                <a:gd name="connsiteX40" fmla="*/ 822344 w 2020481"/>
                <a:gd name="connsiteY40" fmla="*/ 757132 h 1419225"/>
                <a:gd name="connsiteX41" fmla="*/ 822344 w 2020481"/>
                <a:gd name="connsiteY41" fmla="*/ 149413 h 1419225"/>
                <a:gd name="connsiteX42" fmla="*/ 847905 w 2020481"/>
                <a:gd name="connsiteY42" fmla="*/ 123825 h 1419225"/>
                <a:gd name="connsiteX43" fmla="*/ 483781 w 2020481"/>
                <a:gd name="connsiteY43" fmla="*/ 0 h 1419225"/>
                <a:gd name="connsiteX44" fmla="*/ 704444 w 2020481"/>
                <a:gd name="connsiteY44" fmla="*/ 252413 h 1419225"/>
                <a:gd name="connsiteX45" fmla="*/ 483781 w 2020481"/>
                <a:gd name="connsiteY45" fmla="*/ 504826 h 1419225"/>
                <a:gd name="connsiteX46" fmla="*/ 263118 w 2020481"/>
                <a:gd name="connsiteY46" fmla="*/ 252413 h 1419225"/>
                <a:gd name="connsiteX47" fmla="*/ 483781 w 2020481"/>
                <a:gd name="connsiteY47" fmla="*/ 0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020481" h="1419225">
                  <a:moveTo>
                    <a:pt x="915581" y="898525"/>
                  </a:moveTo>
                  <a:cubicBezTo>
                    <a:pt x="915581" y="898525"/>
                    <a:pt x="915581" y="898525"/>
                    <a:pt x="937889" y="930275"/>
                  </a:cubicBezTo>
                  <a:cubicBezTo>
                    <a:pt x="937889" y="930275"/>
                    <a:pt x="937889" y="930275"/>
                    <a:pt x="1157782" y="917575"/>
                  </a:cubicBezTo>
                  <a:cubicBezTo>
                    <a:pt x="1211958" y="914400"/>
                    <a:pt x="1259761" y="952500"/>
                    <a:pt x="1266135" y="1006475"/>
                  </a:cubicBezTo>
                  <a:cubicBezTo>
                    <a:pt x="1288443" y="1006475"/>
                    <a:pt x="1313937" y="1006475"/>
                    <a:pt x="1342619" y="1006475"/>
                  </a:cubicBezTo>
                  <a:cubicBezTo>
                    <a:pt x="1342619" y="1006475"/>
                    <a:pt x="1342619" y="1006475"/>
                    <a:pt x="1342619" y="898525"/>
                  </a:cubicBezTo>
                  <a:cubicBezTo>
                    <a:pt x="1342619" y="898525"/>
                    <a:pt x="1339432" y="898525"/>
                    <a:pt x="915581" y="898525"/>
                  </a:cubicBezTo>
                  <a:close/>
                  <a:moveTo>
                    <a:pt x="847905" y="123825"/>
                  </a:moveTo>
                  <a:cubicBezTo>
                    <a:pt x="847905" y="123825"/>
                    <a:pt x="847905" y="123825"/>
                    <a:pt x="1956580" y="123825"/>
                  </a:cubicBezTo>
                  <a:cubicBezTo>
                    <a:pt x="1972556" y="123825"/>
                    <a:pt x="1982141" y="133421"/>
                    <a:pt x="1982141" y="149413"/>
                  </a:cubicBezTo>
                  <a:cubicBezTo>
                    <a:pt x="1982141" y="149413"/>
                    <a:pt x="1982141" y="149413"/>
                    <a:pt x="1982141" y="872278"/>
                  </a:cubicBezTo>
                  <a:cubicBezTo>
                    <a:pt x="1982141" y="885073"/>
                    <a:pt x="1972556" y="897867"/>
                    <a:pt x="1956580" y="897867"/>
                  </a:cubicBezTo>
                  <a:cubicBezTo>
                    <a:pt x="1956580" y="897867"/>
                    <a:pt x="1956580" y="897867"/>
                    <a:pt x="1464546" y="897867"/>
                  </a:cubicBezTo>
                  <a:cubicBezTo>
                    <a:pt x="1464546" y="897867"/>
                    <a:pt x="1464546" y="897867"/>
                    <a:pt x="1464546" y="1006616"/>
                  </a:cubicBezTo>
                  <a:cubicBezTo>
                    <a:pt x="1464546" y="1006616"/>
                    <a:pt x="1464546" y="1006616"/>
                    <a:pt x="1758488" y="1006616"/>
                  </a:cubicBezTo>
                  <a:cubicBezTo>
                    <a:pt x="1774464" y="1006616"/>
                    <a:pt x="1784049" y="1016212"/>
                    <a:pt x="1784049" y="1032204"/>
                  </a:cubicBezTo>
                  <a:cubicBezTo>
                    <a:pt x="1784049" y="1032204"/>
                    <a:pt x="1784049" y="1032204"/>
                    <a:pt x="1784049" y="1102572"/>
                  </a:cubicBezTo>
                  <a:cubicBezTo>
                    <a:pt x="1784049" y="1118564"/>
                    <a:pt x="1774464" y="1128160"/>
                    <a:pt x="1758488" y="1128160"/>
                  </a:cubicBezTo>
                  <a:cubicBezTo>
                    <a:pt x="1758488" y="1128160"/>
                    <a:pt x="1758488" y="1128160"/>
                    <a:pt x="1055582" y="1128160"/>
                  </a:cubicBezTo>
                  <a:cubicBezTo>
                    <a:pt x="1055582" y="1128160"/>
                    <a:pt x="1055582" y="1128160"/>
                    <a:pt x="889440" y="1140954"/>
                  </a:cubicBezTo>
                  <a:cubicBezTo>
                    <a:pt x="886245" y="1140954"/>
                    <a:pt x="883050" y="1140954"/>
                    <a:pt x="883050" y="1140954"/>
                  </a:cubicBezTo>
                  <a:cubicBezTo>
                    <a:pt x="847905" y="1140954"/>
                    <a:pt x="815954" y="1121763"/>
                    <a:pt x="796784" y="1092976"/>
                  </a:cubicBezTo>
                  <a:cubicBezTo>
                    <a:pt x="796784" y="1092976"/>
                    <a:pt x="796784" y="1092976"/>
                    <a:pt x="726493" y="987425"/>
                  </a:cubicBezTo>
                  <a:cubicBezTo>
                    <a:pt x="726493" y="1048197"/>
                    <a:pt x="726493" y="1105770"/>
                    <a:pt x="726493" y="1160145"/>
                  </a:cubicBezTo>
                  <a:cubicBezTo>
                    <a:pt x="854295" y="1160145"/>
                    <a:pt x="1247283" y="1160145"/>
                    <a:pt x="1975751" y="1160145"/>
                  </a:cubicBezTo>
                  <a:cubicBezTo>
                    <a:pt x="2001311" y="1160145"/>
                    <a:pt x="2020481" y="1179336"/>
                    <a:pt x="2020481" y="1204924"/>
                  </a:cubicBezTo>
                  <a:cubicBezTo>
                    <a:pt x="2020481" y="1230513"/>
                    <a:pt x="2001311" y="1249704"/>
                    <a:pt x="1975751" y="1249704"/>
                  </a:cubicBezTo>
                  <a:cubicBezTo>
                    <a:pt x="1975751" y="1249704"/>
                    <a:pt x="1598737" y="1249704"/>
                    <a:pt x="726493" y="1249704"/>
                  </a:cubicBezTo>
                  <a:cubicBezTo>
                    <a:pt x="726493" y="1342461"/>
                    <a:pt x="726493" y="1409630"/>
                    <a:pt x="726493" y="1419225"/>
                  </a:cubicBezTo>
                  <a:cubicBezTo>
                    <a:pt x="726493" y="1419225"/>
                    <a:pt x="726493" y="1419225"/>
                    <a:pt x="240848" y="1419225"/>
                  </a:cubicBezTo>
                  <a:cubicBezTo>
                    <a:pt x="240848" y="1361652"/>
                    <a:pt x="240848" y="1259299"/>
                    <a:pt x="240848" y="1144153"/>
                  </a:cubicBezTo>
                  <a:cubicBezTo>
                    <a:pt x="240848" y="1144153"/>
                    <a:pt x="240848" y="1144153"/>
                    <a:pt x="116242" y="1163344"/>
                  </a:cubicBezTo>
                  <a:cubicBezTo>
                    <a:pt x="113047" y="1163344"/>
                    <a:pt x="106657" y="1163344"/>
                    <a:pt x="103462" y="1163344"/>
                  </a:cubicBezTo>
                  <a:cubicBezTo>
                    <a:pt x="68317" y="1163344"/>
                    <a:pt x="36366" y="1147351"/>
                    <a:pt x="17196" y="1118564"/>
                  </a:cubicBezTo>
                  <a:cubicBezTo>
                    <a:pt x="-5169" y="1086579"/>
                    <a:pt x="-5169" y="1044998"/>
                    <a:pt x="14001" y="1009815"/>
                  </a:cubicBezTo>
                  <a:cubicBezTo>
                    <a:pt x="14001" y="1009815"/>
                    <a:pt x="14001" y="1009815"/>
                    <a:pt x="205703" y="657978"/>
                  </a:cubicBezTo>
                  <a:cubicBezTo>
                    <a:pt x="215288" y="645184"/>
                    <a:pt x="224873" y="632390"/>
                    <a:pt x="240848" y="622794"/>
                  </a:cubicBezTo>
                  <a:cubicBezTo>
                    <a:pt x="240848" y="622794"/>
                    <a:pt x="285579" y="562022"/>
                    <a:pt x="483671" y="562022"/>
                  </a:cubicBezTo>
                  <a:cubicBezTo>
                    <a:pt x="681763" y="562022"/>
                    <a:pt x="726493" y="625993"/>
                    <a:pt x="726493" y="625993"/>
                  </a:cubicBezTo>
                  <a:cubicBezTo>
                    <a:pt x="739273" y="632390"/>
                    <a:pt x="748859" y="641985"/>
                    <a:pt x="755249" y="654779"/>
                  </a:cubicBezTo>
                  <a:cubicBezTo>
                    <a:pt x="755249" y="654779"/>
                    <a:pt x="755249" y="654779"/>
                    <a:pt x="822344" y="757132"/>
                  </a:cubicBezTo>
                  <a:cubicBezTo>
                    <a:pt x="822344" y="657978"/>
                    <a:pt x="822344" y="478861"/>
                    <a:pt x="822344" y="149413"/>
                  </a:cubicBezTo>
                  <a:cubicBezTo>
                    <a:pt x="822344" y="133421"/>
                    <a:pt x="835124" y="123825"/>
                    <a:pt x="847905" y="123825"/>
                  </a:cubicBezTo>
                  <a:close/>
                  <a:moveTo>
                    <a:pt x="483781" y="0"/>
                  </a:moveTo>
                  <a:cubicBezTo>
                    <a:pt x="605650" y="0"/>
                    <a:pt x="704444" y="113009"/>
                    <a:pt x="704444" y="252413"/>
                  </a:cubicBezTo>
                  <a:cubicBezTo>
                    <a:pt x="704444" y="391817"/>
                    <a:pt x="605650" y="504826"/>
                    <a:pt x="483781" y="504826"/>
                  </a:cubicBezTo>
                  <a:cubicBezTo>
                    <a:pt x="361912" y="504826"/>
                    <a:pt x="263118" y="391817"/>
                    <a:pt x="263118" y="252413"/>
                  </a:cubicBezTo>
                  <a:cubicBezTo>
                    <a:pt x="263118" y="113009"/>
                    <a:pt x="361912" y="0"/>
                    <a:pt x="483781" y="0"/>
                  </a:cubicBez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sp>
          <p:nvSpPr>
            <p:cNvPr id="287" name="フリーフォーム: 図形 348">
              <a:extLst>
                <a:ext uri="{FF2B5EF4-FFF2-40B4-BE49-F238E27FC236}">
                  <a16:creationId xmlns:a16="http://schemas.microsoft.com/office/drawing/2014/main" id="{16A2B227-A733-4061-B3BD-6C6F3443D4E5}"/>
                </a:ext>
              </a:extLst>
            </p:cNvPr>
            <p:cNvSpPr>
              <a:spLocks noChangeArrowheads="1"/>
            </p:cNvSpPr>
            <p:nvPr/>
          </p:nvSpPr>
          <p:spPr bwMode="gray">
            <a:xfrm>
              <a:off x="-929267" y="2933701"/>
              <a:ext cx="985838" cy="587375"/>
            </a:xfrm>
            <a:custGeom>
              <a:avLst/>
              <a:gdLst>
                <a:gd name="connsiteX0" fmla="*/ 641350 w 985838"/>
                <a:gd name="connsiteY0" fmla="*/ 334962 h 587375"/>
                <a:gd name="connsiteX1" fmla="*/ 688975 w 985838"/>
                <a:gd name="connsiteY1" fmla="*/ 473075 h 587375"/>
                <a:gd name="connsiteX2" fmla="*/ 717550 w 985838"/>
                <a:gd name="connsiteY2" fmla="*/ 441325 h 587375"/>
                <a:gd name="connsiteX3" fmla="*/ 763588 w 985838"/>
                <a:gd name="connsiteY3" fmla="*/ 485775 h 587375"/>
                <a:gd name="connsiteX4" fmla="*/ 792163 w 985838"/>
                <a:gd name="connsiteY4" fmla="*/ 457200 h 587375"/>
                <a:gd name="connsiteX5" fmla="*/ 747713 w 985838"/>
                <a:gd name="connsiteY5" fmla="*/ 412750 h 587375"/>
                <a:gd name="connsiteX6" fmla="*/ 779463 w 985838"/>
                <a:gd name="connsiteY6" fmla="*/ 382587 h 587375"/>
                <a:gd name="connsiteX7" fmla="*/ 215900 w 985838"/>
                <a:gd name="connsiteY7" fmla="*/ 146050 h 587375"/>
                <a:gd name="connsiteX8" fmla="*/ 215900 w 985838"/>
                <a:gd name="connsiteY8" fmla="*/ 444500 h 587375"/>
                <a:gd name="connsiteX9" fmla="*/ 631825 w 985838"/>
                <a:gd name="connsiteY9" fmla="*/ 444500 h 587375"/>
                <a:gd name="connsiteX10" fmla="*/ 615950 w 985838"/>
                <a:gd name="connsiteY10" fmla="*/ 400050 h 587375"/>
                <a:gd name="connsiteX11" fmla="*/ 261938 w 985838"/>
                <a:gd name="connsiteY11" fmla="*/ 400050 h 587375"/>
                <a:gd name="connsiteX12" fmla="*/ 261938 w 985838"/>
                <a:gd name="connsiteY12" fmla="*/ 192087 h 587375"/>
                <a:gd name="connsiteX13" fmla="*/ 723900 w 985838"/>
                <a:gd name="connsiteY13" fmla="*/ 192087 h 587375"/>
                <a:gd name="connsiteX14" fmla="*/ 723900 w 985838"/>
                <a:gd name="connsiteY14" fmla="*/ 315912 h 587375"/>
                <a:gd name="connsiteX15" fmla="*/ 769938 w 985838"/>
                <a:gd name="connsiteY15" fmla="*/ 331787 h 587375"/>
                <a:gd name="connsiteX16" fmla="*/ 769938 w 985838"/>
                <a:gd name="connsiteY16" fmla="*/ 146050 h 587375"/>
                <a:gd name="connsiteX17" fmla="*/ 0 w 985838"/>
                <a:gd name="connsiteY17" fmla="*/ 0 h 587375"/>
                <a:gd name="connsiteX18" fmla="*/ 985838 w 985838"/>
                <a:gd name="connsiteY18" fmla="*/ 0 h 587375"/>
                <a:gd name="connsiteX19" fmla="*/ 985838 w 985838"/>
                <a:gd name="connsiteY19" fmla="*/ 587375 h 587375"/>
                <a:gd name="connsiteX20" fmla="*/ 0 w 985838"/>
                <a:gd name="connsiteY20" fmla="*/ 587375 h 58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5838" h="587375">
                  <a:moveTo>
                    <a:pt x="641350" y="334962"/>
                  </a:moveTo>
                  <a:lnTo>
                    <a:pt x="688975" y="473075"/>
                  </a:lnTo>
                  <a:lnTo>
                    <a:pt x="717550" y="441325"/>
                  </a:lnTo>
                  <a:lnTo>
                    <a:pt x="763588" y="485775"/>
                  </a:lnTo>
                  <a:lnTo>
                    <a:pt x="792163" y="457200"/>
                  </a:lnTo>
                  <a:lnTo>
                    <a:pt x="747713" y="412750"/>
                  </a:lnTo>
                  <a:lnTo>
                    <a:pt x="779463" y="382587"/>
                  </a:lnTo>
                  <a:close/>
                  <a:moveTo>
                    <a:pt x="215900" y="146050"/>
                  </a:moveTo>
                  <a:lnTo>
                    <a:pt x="215900" y="444500"/>
                  </a:lnTo>
                  <a:lnTo>
                    <a:pt x="631825" y="444500"/>
                  </a:lnTo>
                  <a:lnTo>
                    <a:pt x="615950" y="400050"/>
                  </a:lnTo>
                  <a:lnTo>
                    <a:pt x="261938" y="400050"/>
                  </a:lnTo>
                  <a:lnTo>
                    <a:pt x="261938" y="192087"/>
                  </a:lnTo>
                  <a:lnTo>
                    <a:pt x="723900" y="192087"/>
                  </a:lnTo>
                  <a:lnTo>
                    <a:pt x="723900" y="315912"/>
                  </a:lnTo>
                  <a:lnTo>
                    <a:pt x="769938" y="331787"/>
                  </a:lnTo>
                  <a:lnTo>
                    <a:pt x="769938" y="146050"/>
                  </a:lnTo>
                  <a:close/>
                  <a:moveTo>
                    <a:pt x="0" y="0"/>
                  </a:moveTo>
                  <a:lnTo>
                    <a:pt x="985838" y="0"/>
                  </a:lnTo>
                  <a:lnTo>
                    <a:pt x="985838" y="587375"/>
                  </a:lnTo>
                  <a:lnTo>
                    <a:pt x="0" y="5873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291" name="Oval 5">
            <a:extLst>
              <a:ext uri="{FF2B5EF4-FFF2-40B4-BE49-F238E27FC236}">
                <a16:creationId xmlns:a16="http://schemas.microsoft.com/office/drawing/2014/main" id="{C938D27C-99CE-4CF4-8D88-EDBEB548BCD1}"/>
              </a:ext>
            </a:extLst>
          </p:cNvPr>
          <p:cNvSpPr>
            <a:spLocks noChangeArrowheads="1"/>
          </p:cNvSpPr>
          <p:nvPr/>
        </p:nvSpPr>
        <p:spPr bwMode="auto">
          <a:xfrm>
            <a:off x="5492815" y="3818291"/>
            <a:ext cx="339244" cy="291959"/>
          </a:xfrm>
          <a:prstGeom prst="ellipse">
            <a:avLst/>
          </a:prstGeom>
          <a:gradFill rotWithShape="1">
            <a:gsLst>
              <a:gs pos="0">
                <a:schemeClr val="accent5">
                  <a:lumMod val="20000"/>
                  <a:lumOff val="80000"/>
                </a:schemeClr>
              </a:gs>
              <a:gs pos="100000">
                <a:schemeClr val="accent5">
                  <a:lumMod val="75000"/>
                </a:schemeClr>
              </a:gs>
            </a:gsLst>
            <a:path path="shape">
              <a:fillToRect l="50000" t="50000" r="50000" b="50000"/>
            </a:path>
          </a:gradFill>
          <a:ln w="12700" algn="ctr">
            <a:solidFill>
              <a:schemeClr val="accent5">
                <a:lumMod val="50000"/>
              </a:schemeClr>
            </a:solidFill>
            <a:round/>
            <a:headEnd/>
            <a:tailEnd/>
          </a:ln>
          <a:effectLst/>
        </p:spPr>
        <p:txBody>
          <a:bodyPr wrap="none" lIns="90000" tIns="46800" rIns="90000" bIns="46800" anchor="ctr"/>
          <a:lstStyle/>
          <a:p>
            <a:pPr algn="ctr"/>
            <a:r>
              <a:rPr lang="ja-JP" altLang="en-US" sz="1000" b="1" dirty="0">
                <a:latin typeface="Meiryo UI" panose="020B0604030504040204" pitchFamily="50" charset="-128"/>
                <a:ea typeface="Meiryo UI" panose="020B0604030504040204" pitchFamily="50" charset="-128"/>
              </a:rPr>
              <a:t>材料</a:t>
            </a:r>
          </a:p>
        </p:txBody>
      </p:sp>
      <p:cxnSp>
        <p:nvCxnSpPr>
          <p:cNvPr id="292" name="AutoShape 39">
            <a:extLst>
              <a:ext uri="{FF2B5EF4-FFF2-40B4-BE49-F238E27FC236}">
                <a16:creationId xmlns:a16="http://schemas.microsoft.com/office/drawing/2014/main" id="{66101038-3265-4C4F-886C-5DE8649E816F}"/>
              </a:ext>
            </a:extLst>
          </p:cNvPr>
          <p:cNvCxnSpPr>
            <a:cxnSpLocks noChangeShapeType="1"/>
            <a:stCxn id="199" idx="2"/>
            <a:endCxn id="291" idx="6"/>
          </p:cNvCxnSpPr>
          <p:nvPr/>
        </p:nvCxnSpPr>
        <p:spPr bwMode="auto">
          <a:xfrm rot="10800000" flipV="1">
            <a:off x="5832059" y="3959507"/>
            <a:ext cx="86714" cy="4763"/>
          </a:xfrm>
          <a:prstGeom prst="bentConnector3">
            <a:avLst>
              <a:gd name="adj1" fmla="val 50000"/>
            </a:avLst>
          </a:prstGeom>
          <a:noFill/>
          <a:ln w="12700">
            <a:solidFill>
              <a:srgbClr val="3333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6" name="AutoShape 21">
            <a:extLst>
              <a:ext uri="{FF2B5EF4-FFF2-40B4-BE49-F238E27FC236}">
                <a16:creationId xmlns:a16="http://schemas.microsoft.com/office/drawing/2014/main" id="{0D969F94-103C-4BED-A25B-A31B7D76183F}"/>
              </a:ext>
            </a:extLst>
          </p:cNvPr>
          <p:cNvSpPr>
            <a:spLocks noChangeArrowheads="1"/>
          </p:cNvSpPr>
          <p:nvPr/>
        </p:nvSpPr>
        <p:spPr bwMode="auto">
          <a:xfrm>
            <a:off x="5416999" y="4042086"/>
            <a:ext cx="188893" cy="161336"/>
          </a:xfrm>
          <a:prstGeom prst="triangle">
            <a:avLst>
              <a:gd name="adj" fmla="val 50000"/>
            </a:avLst>
          </a:prstGeom>
          <a:solidFill>
            <a:schemeClr val="accent6">
              <a:lumMod val="75000"/>
            </a:schemeClr>
          </a:solidFill>
          <a:ln w="19050" algn="ctr">
            <a:solidFill>
              <a:schemeClr val="accent6">
                <a:lumMod val="50000"/>
              </a:schemeClr>
            </a:solidFill>
            <a:miter lim="800000"/>
            <a:headEnd/>
            <a:tailEnd/>
          </a:ln>
          <a:effec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eaLnBrk="1" hangingPunct="1">
              <a:defRPr/>
            </a:pPr>
            <a:endParaRPr lang="ja-JP" altLang="en-US" sz="1400" b="1">
              <a:latin typeface="+mj-ea"/>
              <a:ea typeface="+mj-ea"/>
            </a:endParaRPr>
          </a:p>
        </p:txBody>
      </p:sp>
      <p:sp>
        <p:nvSpPr>
          <p:cNvPr id="297" name="AutoShape 21">
            <a:extLst>
              <a:ext uri="{FF2B5EF4-FFF2-40B4-BE49-F238E27FC236}">
                <a16:creationId xmlns:a16="http://schemas.microsoft.com/office/drawing/2014/main" id="{F372C868-482E-448C-A1E6-7473E51576A1}"/>
              </a:ext>
            </a:extLst>
          </p:cNvPr>
          <p:cNvSpPr>
            <a:spLocks noChangeArrowheads="1"/>
          </p:cNvSpPr>
          <p:nvPr/>
        </p:nvSpPr>
        <p:spPr bwMode="auto">
          <a:xfrm>
            <a:off x="5426173" y="4198533"/>
            <a:ext cx="188893" cy="161336"/>
          </a:xfrm>
          <a:prstGeom prst="triangle">
            <a:avLst>
              <a:gd name="adj" fmla="val 50000"/>
            </a:avLst>
          </a:prstGeom>
          <a:gradFill rotWithShape="1">
            <a:gsLst>
              <a:gs pos="0">
                <a:srgbClr val="FFFFFF"/>
              </a:gs>
              <a:gs pos="100000">
                <a:srgbClr val="FFFF00"/>
              </a:gs>
            </a:gsLst>
            <a:path path="shape">
              <a:fillToRect l="50000" t="50000" r="50000" b="50000"/>
            </a:path>
          </a:gradFill>
          <a:ln w="19050" algn="ctr">
            <a:solidFill>
              <a:schemeClr val="accent3">
                <a:lumMod val="5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eaLnBrk="1" hangingPunct="1">
              <a:defRPr/>
            </a:pPr>
            <a:endParaRPr lang="ja-JP" altLang="en-US" sz="1400" b="1">
              <a:latin typeface="+mj-ea"/>
              <a:ea typeface="+mj-ea"/>
            </a:endParaRPr>
          </a:p>
        </p:txBody>
      </p:sp>
      <p:sp>
        <p:nvSpPr>
          <p:cNvPr id="303" name="Oval 4">
            <a:extLst>
              <a:ext uri="{FF2B5EF4-FFF2-40B4-BE49-F238E27FC236}">
                <a16:creationId xmlns:a16="http://schemas.microsoft.com/office/drawing/2014/main" id="{C5C3DCF4-5083-428F-A4D6-653ADABBF49C}"/>
              </a:ext>
            </a:extLst>
          </p:cNvPr>
          <p:cNvSpPr>
            <a:spLocks noChangeArrowheads="1"/>
          </p:cNvSpPr>
          <p:nvPr/>
        </p:nvSpPr>
        <p:spPr bwMode="auto">
          <a:xfrm>
            <a:off x="8039054" y="3798756"/>
            <a:ext cx="364005" cy="306731"/>
          </a:xfrm>
          <a:prstGeom prst="ellipse">
            <a:avLst/>
          </a:prstGeom>
          <a:gradFill rotWithShape="1">
            <a:gsLst>
              <a:gs pos="0">
                <a:schemeClr val="bg1"/>
              </a:gs>
              <a:gs pos="100000">
                <a:srgbClr val="CC00CC"/>
              </a:gs>
            </a:gsLst>
            <a:path path="shape">
              <a:fillToRect l="50000" t="50000" r="50000" b="50000"/>
            </a:path>
          </a:gradFill>
          <a:ln w="12700" algn="ctr">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algn="ctr" eaLnBrk="1" hangingPunct="1">
              <a:defRPr/>
            </a:pPr>
            <a:r>
              <a:rPr lang="ja-JP" altLang="en-US" b="1" dirty="0">
                <a:latin typeface="Meiryo UI" panose="020B0604030504040204" pitchFamily="50" charset="-128"/>
                <a:ea typeface="Meiryo UI" panose="020B0604030504040204" pitchFamily="50" charset="-128"/>
              </a:rPr>
              <a:t>製品</a:t>
            </a:r>
          </a:p>
        </p:txBody>
      </p:sp>
      <p:sp>
        <p:nvSpPr>
          <p:cNvPr id="304" name="Oval 5">
            <a:extLst>
              <a:ext uri="{FF2B5EF4-FFF2-40B4-BE49-F238E27FC236}">
                <a16:creationId xmlns:a16="http://schemas.microsoft.com/office/drawing/2014/main" id="{AFCB3EBF-6EDD-4E43-ACC8-D3406772714C}"/>
              </a:ext>
            </a:extLst>
          </p:cNvPr>
          <p:cNvSpPr>
            <a:spLocks noChangeArrowheads="1"/>
          </p:cNvSpPr>
          <p:nvPr/>
        </p:nvSpPr>
        <p:spPr bwMode="auto">
          <a:xfrm>
            <a:off x="7588597" y="3813528"/>
            <a:ext cx="339244" cy="291959"/>
          </a:xfrm>
          <a:prstGeom prst="ellipse">
            <a:avLst/>
          </a:prstGeom>
          <a:gradFill rotWithShape="1">
            <a:gsLst>
              <a:gs pos="0">
                <a:srgbClr val="CCFFFF"/>
              </a:gs>
              <a:gs pos="100000">
                <a:srgbClr val="3333FF"/>
              </a:gs>
            </a:gsLst>
            <a:path path="shape">
              <a:fillToRect l="50000" t="50000" r="50000" b="50000"/>
            </a:path>
          </a:gradFill>
          <a:ln w="12700" algn="ctr">
            <a:solidFill>
              <a:srgbClr val="3333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algn="ctr" eaLnBrk="1" hangingPunct="1">
              <a:defRPr/>
            </a:pPr>
            <a:r>
              <a:rPr lang="ja-JP" altLang="en-US" b="1" dirty="0">
                <a:latin typeface="Meiryo UI" panose="020B0604030504040204" pitchFamily="50" charset="-128"/>
                <a:ea typeface="Meiryo UI" panose="020B0604030504040204" pitchFamily="50" charset="-128"/>
              </a:rPr>
              <a:t>部品</a:t>
            </a:r>
          </a:p>
        </p:txBody>
      </p:sp>
      <p:sp>
        <p:nvSpPr>
          <p:cNvPr id="305" name="Oval 5">
            <a:extLst>
              <a:ext uri="{FF2B5EF4-FFF2-40B4-BE49-F238E27FC236}">
                <a16:creationId xmlns:a16="http://schemas.microsoft.com/office/drawing/2014/main" id="{78320B05-599C-4D86-B8D8-8FFD14A70288}"/>
              </a:ext>
            </a:extLst>
          </p:cNvPr>
          <p:cNvSpPr>
            <a:spLocks noChangeArrowheads="1"/>
          </p:cNvSpPr>
          <p:nvPr/>
        </p:nvSpPr>
        <p:spPr bwMode="auto">
          <a:xfrm>
            <a:off x="7588598" y="4172214"/>
            <a:ext cx="339244" cy="291959"/>
          </a:xfrm>
          <a:prstGeom prst="ellipse">
            <a:avLst/>
          </a:prstGeom>
          <a:gradFill rotWithShape="1">
            <a:gsLst>
              <a:gs pos="0">
                <a:srgbClr val="CCFFFF"/>
              </a:gs>
              <a:gs pos="100000">
                <a:srgbClr val="3333FF"/>
              </a:gs>
            </a:gsLst>
            <a:path path="shape">
              <a:fillToRect l="50000" t="50000" r="50000" b="50000"/>
            </a:path>
          </a:gradFill>
          <a:ln w="12700" algn="ctr">
            <a:solidFill>
              <a:srgbClr val="3333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algn="ctr" eaLnBrk="1" hangingPunct="1">
              <a:defRPr/>
            </a:pPr>
            <a:r>
              <a:rPr lang="ja-JP" altLang="en-US" b="1" dirty="0">
                <a:latin typeface="Meiryo UI" panose="020B0604030504040204" pitchFamily="50" charset="-128"/>
                <a:ea typeface="Meiryo UI" panose="020B0604030504040204" pitchFamily="50" charset="-128"/>
              </a:rPr>
              <a:t>部品</a:t>
            </a:r>
          </a:p>
        </p:txBody>
      </p:sp>
      <p:sp>
        <p:nvSpPr>
          <p:cNvPr id="306" name="Oval 5">
            <a:extLst>
              <a:ext uri="{FF2B5EF4-FFF2-40B4-BE49-F238E27FC236}">
                <a16:creationId xmlns:a16="http://schemas.microsoft.com/office/drawing/2014/main" id="{5C89B68B-CC94-4CCD-8A02-3509BEDDF01A}"/>
              </a:ext>
            </a:extLst>
          </p:cNvPr>
          <p:cNvSpPr>
            <a:spLocks noChangeArrowheads="1"/>
          </p:cNvSpPr>
          <p:nvPr/>
        </p:nvSpPr>
        <p:spPr bwMode="auto">
          <a:xfrm>
            <a:off x="7589451" y="4508658"/>
            <a:ext cx="339244" cy="291959"/>
          </a:xfrm>
          <a:prstGeom prst="ellipse">
            <a:avLst/>
          </a:prstGeom>
          <a:gradFill rotWithShape="1">
            <a:gsLst>
              <a:gs pos="0">
                <a:srgbClr val="CCFFFF"/>
              </a:gs>
              <a:gs pos="100000">
                <a:srgbClr val="3333FF"/>
              </a:gs>
            </a:gsLst>
            <a:path path="shape">
              <a:fillToRect l="50000" t="50000" r="50000" b="50000"/>
            </a:path>
          </a:gradFill>
          <a:ln w="12700" algn="ctr">
            <a:solidFill>
              <a:srgbClr val="3333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algn="ctr" eaLnBrk="1" hangingPunct="1">
              <a:defRPr/>
            </a:pPr>
            <a:r>
              <a:rPr lang="ja-JP" altLang="en-US" b="1" dirty="0">
                <a:latin typeface="Meiryo UI" panose="020B0604030504040204" pitchFamily="50" charset="-128"/>
                <a:ea typeface="Meiryo UI" panose="020B0604030504040204" pitchFamily="50" charset="-128"/>
              </a:rPr>
              <a:t>部品</a:t>
            </a:r>
          </a:p>
        </p:txBody>
      </p:sp>
      <p:sp>
        <p:nvSpPr>
          <p:cNvPr id="307" name="Oval 5">
            <a:extLst>
              <a:ext uri="{FF2B5EF4-FFF2-40B4-BE49-F238E27FC236}">
                <a16:creationId xmlns:a16="http://schemas.microsoft.com/office/drawing/2014/main" id="{990BDCF6-6A4E-4F12-9E0A-EF9D9AC0EAC4}"/>
              </a:ext>
            </a:extLst>
          </p:cNvPr>
          <p:cNvSpPr>
            <a:spLocks noChangeArrowheads="1"/>
          </p:cNvSpPr>
          <p:nvPr/>
        </p:nvSpPr>
        <p:spPr bwMode="auto">
          <a:xfrm>
            <a:off x="7162639" y="3818291"/>
            <a:ext cx="339244" cy="291959"/>
          </a:xfrm>
          <a:prstGeom prst="ellipse">
            <a:avLst/>
          </a:prstGeom>
          <a:gradFill rotWithShape="1">
            <a:gsLst>
              <a:gs pos="0">
                <a:schemeClr val="accent5">
                  <a:lumMod val="20000"/>
                  <a:lumOff val="80000"/>
                </a:schemeClr>
              </a:gs>
              <a:gs pos="100000">
                <a:schemeClr val="accent5">
                  <a:lumMod val="75000"/>
                </a:schemeClr>
              </a:gs>
            </a:gsLst>
            <a:path path="shape">
              <a:fillToRect l="50000" t="50000" r="50000" b="50000"/>
            </a:path>
          </a:gradFill>
          <a:ln w="12700" algn="ctr">
            <a:solidFill>
              <a:schemeClr val="accent5">
                <a:lumMod val="50000"/>
              </a:schemeClr>
            </a:solidFill>
            <a:round/>
            <a:headEnd/>
            <a:tailEnd/>
          </a:ln>
          <a:effectLst/>
        </p:spPr>
        <p:txBody>
          <a:bodyPr wrap="none" lIns="90000" tIns="46800" rIns="90000" bIns="46800" anchor="ctr"/>
          <a:lstStyle/>
          <a:p>
            <a:pPr algn="ctr"/>
            <a:r>
              <a:rPr lang="ja-JP" altLang="en-US" sz="1000" b="1" dirty="0">
                <a:latin typeface="Meiryo UI" panose="020B0604030504040204" pitchFamily="50" charset="-128"/>
                <a:ea typeface="Meiryo UI" panose="020B0604030504040204" pitchFamily="50" charset="-128"/>
              </a:rPr>
              <a:t>材料</a:t>
            </a:r>
          </a:p>
        </p:txBody>
      </p:sp>
      <p:sp>
        <p:nvSpPr>
          <p:cNvPr id="308" name="AutoShape 21">
            <a:extLst>
              <a:ext uri="{FF2B5EF4-FFF2-40B4-BE49-F238E27FC236}">
                <a16:creationId xmlns:a16="http://schemas.microsoft.com/office/drawing/2014/main" id="{7E4018E8-4AD0-4EDA-963B-70430E959C42}"/>
              </a:ext>
            </a:extLst>
          </p:cNvPr>
          <p:cNvSpPr>
            <a:spLocks noChangeArrowheads="1"/>
          </p:cNvSpPr>
          <p:nvPr/>
        </p:nvSpPr>
        <p:spPr bwMode="auto">
          <a:xfrm>
            <a:off x="7086823" y="4009679"/>
            <a:ext cx="188893" cy="161336"/>
          </a:xfrm>
          <a:prstGeom prst="triangle">
            <a:avLst>
              <a:gd name="adj" fmla="val 50000"/>
            </a:avLst>
          </a:prstGeom>
          <a:solidFill>
            <a:schemeClr val="accent6">
              <a:lumMod val="75000"/>
            </a:schemeClr>
          </a:solidFill>
          <a:ln w="19050" algn="ctr">
            <a:solidFill>
              <a:schemeClr val="accent6">
                <a:lumMod val="50000"/>
              </a:schemeClr>
            </a:solidFill>
            <a:miter lim="800000"/>
            <a:headEnd/>
            <a:tailEnd/>
          </a:ln>
          <a:effec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eaLnBrk="1" hangingPunct="1">
              <a:defRPr/>
            </a:pPr>
            <a:endParaRPr lang="ja-JP" altLang="en-US" sz="1400" b="1">
              <a:latin typeface="+mj-ea"/>
              <a:ea typeface="+mj-ea"/>
            </a:endParaRPr>
          </a:p>
        </p:txBody>
      </p:sp>
      <p:sp>
        <p:nvSpPr>
          <p:cNvPr id="309" name="AutoShape 21">
            <a:extLst>
              <a:ext uri="{FF2B5EF4-FFF2-40B4-BE49-F238E27FC236}">
                <a16:creationId xmlns:a16="http://schemas.microsoft.com/office/drawing/2014/main" id="{6DD5766F-0FC0-4210-91B3-D05519C857D4}"/>
              </a:ext>
            </a:extLst>
          </p:cNvPr>
          <p:cNvSpPr>
            <a:spLocks noChangeArrowheads="1"/>
          </p:cNvSpPr>
          <p:nvPr/>
        </p:nvSpPr>
        <p:spPr bwMode="auto">
          <a:xfrm>
            <a:off x="7095997" y="4166126"/>
            <a:ext cx="188893" cy="161336"/>
          </a:xfrm>
          <a:prstGeom prst="triangle">
            <a:avLst>
              <a:gd name="adj" fmla="val 50000"/>
            </a:avLst>
          </a:prstGeom>
          <a:gradFill rotWithShape="1">
            <a:gsLst>
              <a:gs pos="0">
                <a:srgbClr val="FFFFFF"/>
              </a:gs>
              <a:gs pos="100000">
                <a:srgbClr val="FFFF00"/>
              </a:gs>
            </a:gsLst>
            <a:path path="shape">
              <a:fillToRect l="50000" t="50000" r="50000" b="50000"/>
            </a:path>
          </a:gradFill>
          <a:ln w="19050" algn="ctr">
            <a:solidFill>
              <a:schemeClr val="accent3">
                <a:lumMod val="5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eaLnBrk="1" hangingPunct="1">
              <a:defRPr/>
            </a:pPr>
            <a:endParaRPr lang="ja-JP" altLang="en-US" sz="1400" b="1">
              <a:latin typeface="+mj-ea"/>
              <a:ea typeface="+mj-ea"/>
            </a:endParaRPr>
          </a:p>
        </p:txBody>
      </p:sp>
      <p:sp>
        <p:nvSpPr>
          <p:cNvPr id="310" name="Oval 4">
            <a:extLst>
              <a:ext uri="{FF2B5EF4-FFF2-40B4-BE49-F238E27FC236}">
                <a16:creationId xmlns:a16="http://schemas.microsoft.com/office/drawing/2014/main" id="{91B66C57-9E59-4385-8F5F-F5C66D7FFCF1}"/>
              </a:ext>
            </a:extLst>
          </p:cNvPr>
          <p:cNvSpPr>
            <a:spLocks noChangeArrowheads="1"/>
          </p:cNvSpPr>
          <p:nvPr/>
        </p:nvSpPr>
        <p:spPr bwMode="auto">
          <a:xfrm>
            <a:off x="9543663" y="3798756"/>
            <a:ext cx="364005" cy="306731"/>
          </a:xfrm>
          <a:prstGeom prst="ellipse">
            <a:avLst/>
          </a:prstGeom>
          <a:gradFill rotWithShape="1">
            <a:gsLst>
              <a:gs pos="0">
                <a:schemeClr val="bg1"/>
              </a:gs>
              <a:gs pos="100000">
                <a:srgbClr val="CC00CC"/>
              </a:gs>
            </a:gsLst>
            <a:path path="shape">
              <a:fillToRect l="50000" t="50000" r="50000" b="50000"/>
            </a:path>
          </a:gradFill>
          <a:ln w="12700" algn="ctr">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algn="ctr" eaLnBrk="1" hangingPunct="1">
              <a:defRPr/>
            </a:pPr>
            <a:r>
              <a:rPr lang="ja-JP" altLang="en-US" b="1" dirty="0">
                <a:latin typeface="Meiryo UI" panose="020B0604030504040204" pitchFamily="50" charset="-128"/>
                <a:ea typeface="Meiryo UI" panose="020B0604030504040204" pitchFamily="50" charset="-128"/>
              </a:rPr>
              <a:t>製品</a:t>
            </a:r>
          </a:p>
        </p:txBody>
      </p:sp>
      <p:sp>
        <p:nvSpPr>
          <p:cNvPr id="311" name="Oval 5">
            <a:extLst>
              <a:ext uri="{FF2B5EF4-FFF2-40B4-BE49-F238E27FC236}">
                <a16:creationId xmlns:a16="http://schemas.microsoft.com/office/drawing/2014/main" id="{ABBBAA29-9308-4759-91E7-63007C67F7C5}"/>
              </a:ext>
            </a:extLst>
          </p:cNvPr>
          <p:cNvSpPr>
            <a:spLocks noChangeArrowheads="1"/>
          </p:cNvSpPr>
          <p:nvPr/>
        </p:nvSpPr>
        <p:spPr bwMode="auto">
          <a:xfrm>
            <a:off x="9093206" y="3806142"/>
            <a:ext cx="339244" cy="291959"/>
          </a:xfrm>
          <a:prstGeom prst="ellipse">
            <a:avLst/>
          </a:prstGeom>
          <a:gradFill rotWithShape="1">
            <a:gsLst>
              <a:gs pos="0">
                <a:srgbClr val="CCFFFF"/>
              </a:gs>
              <a:gs pos="100000">
                <a:srgbClr val="3333FF"/>
              </a:gs>
            </a:gsLst>
            <a:path path="shape">
              <a:fillToRect l="50000" t="50000" r="50000" b="50000"/>
            </a:path>
          </a:gradFill>
          <a:ln w="12700" algn="ctr">
            <a:solidFill>
              <a:srgbClr val="3333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algn="ctr" eaLnBrk="1" hangingPunct="1">
              <a:defRPr/>
            </a:pPr>
            <a:r>
              <a:rPr lang="ja-JP" altLang="en-US" b="1" dirty="0">
                <a:latin typeface="Meiryo UI" panose="020B0604030504040204" pitchFamily="50" charset="-128"/>
                <a:ea typeface="Meiryo UI" panose="020B0604030504040204" pitchFamily="50" charset="-128"/>
              </a:rPr>
              <a:t>部品</a:t>
            </a:r>
          </a:p>
        </p:txBody>
      </p:sp>
      <p:sp>
        <p:nvSpPr>
          <p:cNvPr id="312" name="Oval 5">
            <a:extLst>
              <a:ext uri="{FF2B5EF4-FFF2-40B4-BE49-F238E27FC236}">
                <a16:creationId xmlns:a16="http://schemas.microsoft.com/office/drawing/2014/main" id="{C88E1509-08BC-4701-B58D-3A561034A91F}"/>
              </a:ext>
            </a:extLst>
          </p:cNvPr>
          <p:cNvSpPr>
            <a:spLocks noChangeArrowheads="1"/>
          </p:cNvSpPr>
          <p:nvPr/>
        </p:nvSpPr>
        <p:spPr bwMode="auto">
          <a:xfrm>
            <a:off x="9093207" y="4159523"/>
            <a:ext cx="339244" cy="291959"/>
          </a:xfrm>
          <a:prstGeom prst="ellipse">
            <a:avLst/>
          </a:prstGeom>
          <a:gradFill rotWithShape="1">
            <a:gsLst>
              <a:gs pos="0">
                <a:srgbClr val="CCFFFF"/>
              </a:gs>
              <a:gs pos="100000">
                <a:srgbClr val="3333FF"/>
              </a:gs>
            </a:gsLst>
            <a:path path="shape">
              <a:fillToRect l="50000" t="50000" r="50000" b="50000"/>
            </a:path>
          </a:gradFill>
          <a:ln w="12700" algn="ctr">
            <a:solidFill>
              <a:srgbClr val="3333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algn="ctr" eaLnBrk="1" hangingPunct="1">
              <a:defRPr/>
            </a:pPr>
            <a:r>
              <a:rPr lang="ja-JP" altLang="en-US" b="1" dirty="0">
                <a:latin typeface="Meiryo UI" panose="020B0604030504040204" pitchFamily="50" charset="-128"/>
                <a:ea typeface="Meiryo UI" panose="020B0604030504040204" pitchFamily="50" charset="-128"/>
              </a:rPr>
              <a:t>部品</a:t>
            </a:r>
          </a:p>
        </p:txBody>
      </p:sp>
      <p:sp>
        <p:nvSpPr>
          <p:cNvPr id="313" name="Oval 5">
            <a:extLst>
              <a:ext uri="{FF2B5EF4-FFF2-40B4-BE49-F238E27FC236}">
                <a16:creationId xmlns:a16="http://schemas.microsoft.com/office/drawing/2014/main" id="{1638BE1B-6F71-4F0B-862C-DF24C82AAECF}"/>
              </a:ext>
            </a:extLst>
          </p:cNvPr>
          <p:cNvSpPr>
            <a:spLocks noChangeArrowheads="1"/>
          </p:cNvSpPr>
          <p:nvPr/>
        </p:nvSpPr>
        <p:spPr bwMode="auto">
          <a:xfrm>
            <a:off x="9094060" y="4495967"/>
            <a:ext cx="339244" cy="291959"/>
          </a:xfrm>
          <a:prstGeom prst="ellipse">
            <a:avLst/>
          </a:prstGeom>
          <a:gradFill rotWithShape="1">
            <a:gsLst>
              <a:gs pos="0">
                <a:srgbClr val="CCFFFF"/>
              </a:gs>
              <a:gs pos="100000">
                <a:srgbClr val="3333FF"/>
              </a:gs>
            </a:gsLst>
            <a:path path="shape">
              <a:fillToRect l="50000" t="50000" r="50000" b="50000"/>
            </a:path>
          </a:gradFill>
          <a:ln w="12700" algn="ctr">
            <a:solidFill>
              <a:srgbClr val="3333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algn="ctr" eaLnBrk="1" hangingPunct="1">
              <a:defRPr/>
            </a:pPr>
            <a:r>
              <a:rPr lang="ja-JP" altLang="en-US" b="1" dirty="0">
                <a:latin typeface="Meiryo UI" panose="020B0604030504040204" pitchFamily="50" charset="-128"/>
                <a:ea typeface="Meiryo UI" panose="020B0604030504040204" pitchFamily="50" charset="-128"/>
              </a:rPr>
              <a:t>部品</a:t>
            </a:r>
          </a:p>
        </p:txBody>
      </p:sp>
      <p:sp>
        <p:nvSpPr>
          <p:cNvPr id="314" name="Oval 5">
            <a:extLst>
              <a:ext uri="{FF2B5EF4-FFF2-40B4-BE49-F238E27FC236}">
                <a16:creationId xmlns:a16="http://schemas.microsoft.com/office/drawing/2014/main" id="{8C3F6BD9-2713-41FB-B9A9-E4CFC0DBCCA1}"/>
              </a:ext>
            </a:extLst>
          </p:cNvPr>
          <p:cNvSpPr>
            <a:spLocks noChangeArrowheads="1"/>
          </p:cNvSpPr>
          <p:nvPr/>
        </p:nvSpPr>
        <p:spPr bwMode="auto">
          <a:xfrm>
            <a:off x="8667248" y="3810905"/>
            <a:ext cx="339244" cy="291959"/>
          </a:xfrm>
          <a:prstGeom prst="ellipse">
            <a:avLst/>
          </a:prstGeom>
          <a:gradFill rotWithShape="1">
            <a:gsLst>
              <a:gs pos="0">
                <a:schemeClr val="accent5">
                  <a:lumMod val="20000"/>
                  <a:lumOff val="80000"/>
                </a:schemeClr>
              </a:gs>
              <a:gs pos="100000">
                <a:schemeClr val="accent5">
                  <a:lumMod val="75000"/>
                </a:schemeClr>
              </a:gs>
            </a:gsLst>
            <a:path path="shape">
              <a:fillToRect l="50000" t="50000" r="50000" b="50000"/>
            </a:path>
          </a:gradFill>
          <a:ln w="12700" algn="ctr">
            <a:solidFill>
              <a:schemeClr val="accent5">
                <a:lumMod val="50000"/>
              </a:schemeClr>
            </a:solidFill>
            <a:round/>
            <a:headEnd/>
            <a:tailEnd/>
          </a:ln>
          <a:effectLst/>
        </p:spPr>
        <p:txBody>
          <a:bodyPr wrap="none" lIns="90000" tIns="46800" rIns="90000" bIns="46800" anchor="ctr"/>
          <a:lstStyle/>
          <a:p>
            <a:pPr algn="ctr"/>
            <a:r>
              <a:rPr lang="ja-JP" altLang="en-US" sz="1000" dirty="0">
                <a:latin typeface="Meiryo UI" panose="020B0604030504040204" pitchFamily="50" charset="-128"/>
                <a:ea typeface="Meiryo UI" panose="020B0604030504040204" pitchFamily="50" charset="-128"/>
              </a:rPr>
              <a:t>材料</a:t>
            </a:r>
          </a:p>
        </p:txBody>
      </p:sp>
      <p:sp>
        <p:nvSpPr>
          <p:cNvPr id="315" name="AutoShape 21">
            <a:extLst>
              <a:ext uri="{FF2B5EF4-FFF2-40B4-BE49-F238E27FC236}">
                <a16:creationId xmlns:a16="http://schemas.microsoft.com/office/drawing/2014/main" id="{2026F510-A4FC-4342-9795-FE12B4863317}"/>
              </a:ext>
            </a:extLst>
          </p:cNvPr>
          <p:cNvSpPr>
            <a:spLocks noChangeArrowheads="1"/>
          </p:cNvSpPr>
          <p:nvPr/>
        </p:nvSpPr>
        <p:spPr bwMode="auto">
          <a:xfrm>
            <a:off x="8591432" y="3996988"/>
            <a:ext cx="188893" cy="161336"/>
          </a:xfrm>
          <a:prstGeom prst="triangle">
            <a:avLst>
              <a:gd name="adj" fmla="val 50000"/>
            </a:avLst>
          </a:prstGeom>
          <a:solidFill>
            <a:schemeClr val="accent6">
              <a:lumMod val="75000"/>
            </a:schemeClr>
          </a:solidFill>
          <a:ln w="19050" algn="ctr">
            <a:solidFill>
              <a:schemeClr val="accent6">
                <a:lumMod val="50000"/>
              </a:schemeClr>
            </a:solidFill>
            <a:miter lim="800000"/>
            <a:headEnd/>
            <a:tailEnd/>
          </a:ln>
          <a:effec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eaLnBrk="1" hangingPunct="1">
              <a:defRPr/>
            </a:pPr>
            <a:endParaRPr lang="ja-JP" altLang="en-US" sz="1400" b="1">
              <a:latin typeface="+mj-ea"/>
              <a:ea typeface="+mj-ea"/>
            </a:endParaRPr>
          </a:p>
        </p:txBody>
      </p:sp>
      <p:sp>
        <p:nvSpPr>
          <p:cNvPr id="316" name="AutoShape 21">
            <a:extLst>
              <a:ext uri="{FF2B5EF4-FFF2-40B4-BE49-F238E27FC236}">
                <a16:creationId xmlns:a16="http://schemas.microsoft.com/office/drawing/2014/main" id="{E5CFF1DD-C7EB-4351-A51C-F9E3E3968838}"/>
              </a:ext>
            </a:extLst>
          </p:cNvPr>
          <p:cNvSpPr>
            <a:spLocks noChangeArrowheads="1"/>
          </p:cNvSpPr>
          <p:nvPr/>
        </p:nvSpPr>
        <p:spPr bwMode="auto">
          <a:xfrm>
            <a:off x="8600606" y="4153435"/>
            <a:ext cx="188893" cy="161336"/>
          </a:xfrm>
          <a:prstGeom prst="triangle">
            <a:avLst>
              <a:gd name="adj" fmla="val 50000"/>
            </a:avLst>
          </a:prstGeom>
          <a:gradFill rotWithShape="1">
            <a:gsLst>
              <a:gs pos="0">
                <a:srgbClr val="FFFFFF"/>
              </a:gs>
              <a:gs pos="100000">
                <a:srgbClr val="FFFF00"/>
              </a:gs>
            </a:gsLst>
            <a:path path="shape">
              <a:fillToRect l="50000" t="50000" r="50000" b="50000"/>
            </a:path>
          </a:gradFill>
          <a:ln w="19050" algn="ctr">
            <a:solidFill>
              <a:schemeClr val="accent3">
                <a:lumMod val="5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eaLnBrk="1" hangingPunct="1">
              <a:defRPr/>
            </a:pPr>
            <a:endParaRPr lang="ja-JP" altLang="en-US" sz="1400" b="1">
              <a:latin typeface="+mj-ea"/>
              <a:ea typeface="+mj-ea"/>
            </a:endParaRPr>
          </a:p>
        </p:txBody>
      </p:sp>
      <p:cxnSp>
        <p:nvCxnSpPr>
          <p:cNvPr id="319" name="AutoShape 39">
            <a:extLst>
              <a:ext uri="{FF2B5EF4-FFF2-40B4-BE49-F238E27FC236}">
                <a16:creationId xmlns:a16="http://schemas.microsoft.com/office/drawing/2014/main" id="{D7C1084C-3733-44F1-87B5-CAABECDA8ED5}"/>
              </a:ext>
            </a:extLst>
          </p:cNvPr>
          <p:cNvCxnSpPr>
            <a:cxnSpLocks noChangeShapeType="1"/>
            <a:stCxn id="310" idx="2"/>
            <a:endCxn id="313" idx="6"/>
          </p:cNvCxnSpPr>
          <p:nvPr/>
        </p:nvCxnSpPr>
        <p:spPr bwMode="auto">
          <a:xfrm rot="10800000" flipV="1">
            <a:off x="9433305" y="3952121"/>
            <a:ext cx="110359" cy="689825"/>
          </a:xfrm>
          <a:prstGeom prst="bentConnector3">
            <a:avLst>
              <a:gd name="adj1" fmla="val 50000"/>
            </a:avLst>
          </a:prstGeom>
          <a:noFill/>
          <a:ln w="12700">
            <a:solidFill>
              <a:srgbClr val="3333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0" name="AutoShape 39">
            <a:extLst>
              <a:ext uri="{FF2B5EF4-FFF2-40B4-BE49-F238E27FC236}">
                <a16:creationId xmlns:a16="http://schemas.microsoft.com/office/drawing/2014/main" id="{E9AC74EB-4BD9-4696-B466-3D185A76F67E}"/>
              </a:ext>
            </a:extLst>
          </p:cNvPr>
          <p:cNvCxnSpPr>
            <a:cxnSpLocks noChangeShapeType="1"/>
            <a:stCxn id="310" idx="2"/>
            <a:endCxn id="312" idx="6"/>
          </p:cNvCxnSpPr>
          <p:nvPr/>
        </p:nvCxnSpPr>
        <p:spPr bwMode="auto">
          <a:xfrm rot="10800000" flipV="1">
            <a:off x="9432451" y="3952121"/>
            <a:ext cx="111212" cy="353381"/>
          </a:xfrm>
          <a:prstGeom prst="bentConnector3">
            <a:avLst>
              <a:gd name="adj1" fmla="val 50000"/>
            </a:avLst>
          </a:prstGeom>
          <a:noFill/>
          <a:ln w="12700">
            <a:solidFill>
              <a:srgbClr val="3333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1" name="AutoShape 39">
            <a:extLst>
              <a:ext uri="{FF2B5EF4-FFF2-40B4-BE49-F238E27FC236}">
                <a16:creationId xmlns:a16="http://schemas.microsoft.com/office/drawing/2014/main" id="{3C17EC3D-DA0D-4652-BF36-4CBA3E09993F}"/>
              </a:ext>
            </a:extLst>
          </p:cNvPr>
          <p:cNvCxnSpPr>
            <a:cxnSpLocks noChangeShapeType="1"/>
            <a:stCxn id="310" idx="2"/>
            <a:endCxn id="311" idx="6"/>
          </p:cNvCxnSpPr>
          <p:nvPr/>
        </p:nvCxnSpPr>
        <p:spPr bwMode="auto">
          <a:xfrm rot="10800000">
            <a:off x="9432451" y="3952122"/>
            <a:ext cx="111213" cy="12700"/>
          </a:xfrm>
          <a:prstGeom prst="bentConnector3">
            <a:avLst>
              <a:gd name="adj1" fmla="val 50000"/>
            </a:avLst>
          </a:prstGeom>
          <a:noFill/>
          <a:ln w="12700">
            <a:solidFill>
              <a:srgbClr val="3333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2" name="AutoShape 39">
            <a:extLst>
              <a:ext uri="{FF2B5EF4-FFF2-40B4-BE49-F238E27FC236}">
                <a16:creationId xmlns:a16="http://schemas.microsoft.com/office/drawing/2014/main" id="{42A885EB-CE2A-4A8B-923C-C7EC8E36CD38}"/>
              </a:ext>
            </a:extLst>
          </p:cNvPr>
          <p:cNvCxnSpPr>
            <a:cxnSpLocks noChangeShapeType="1"/>
            <a:stCxn id="311" idx="2"/>
            <a:endCxn id="314" idx="6"/>
          </p:cNvCxnSpPr>
          <p:nvPr/>
        </p:nvCxnSpPr>
        <p:spPr bwMode="auto">
          <a:xfrm rot="10800000" flipV="1">
            <a:off x="9006492" y="3952121"/>
            <a:ext cx="86714" cy="4763"/>
          </a:xfrm>
          <a:prstGeom prst="bentConnector3">
            <a:avLst>
              <a:gd name="adj1" fmla="val 50000"/>
            </a:avLst>
          </a:prstGeom>
          <a:noFill/>
          <a:ln w="12700">
            <a:solidFill>
              <a:srgbClr val="3333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2" name="AutoShape 39">
            <a:extLst>
              <a:ext uri="{FF2B5EF4-FFF2-40B4-BE49-F238E27FC236}">
                <a16:creationId xmlns:a16="http://schemas.microsoft.com/office/drawing/2014/main" id="{4F2C5693-1994-4EAE-8E9A-0ED746FD6E2F}"/>
              </a:ext>
            </a:extLst>
          </p:cNvPr>
          <p:cNvCxnSpPr>
            <a:cxnSpLocks noChangeShapeType="1"/>
            <a:stCxn id="303" idx="2"/>
            <a:endCxn id="306" idx="6"/>
          </p:cNvCxnSpPr>
          <p:nvPr/>
        </p:nvCxnSpPr>
        <p:spPr bwMode="auto">
          <a:xfrm rot="10800000" flipV="1">
            <a:off x="7928696" y="3952122"/>
            <a:ext cx="110359" cy="702516"/>
          </a:xfrm>
          <a:prstGeom prst="bentConnector3">
            <a:avLst>
              <a:gd name="adj1" fmla="val 50000"/>
            </a:avLst>
          </a:prstGeom>
          <a:noFill/>
          <a:ln w="12700">
            <a:solidFill>
              <a:srgbClr val="3333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3" name="AutoShape 39">
            <a:extLst>
              <a:ext uri="{FF2B5EF4-FFF2-40B4-BE49-F238E27FC236}">
                <a16:creationId xmlns:a16="http://schemas.microsoft.com/office/drawing/2014/main" id="{981BD67A-CB24-41EB-B221-12B1BAAA08E3}"/>
              </a:ext>
            </a:extLst>
          </p:cNvPr>
          <p:cNvCxnSpPr>
            <a:cxnSpLocks noChangeShapeType="1"/>
            <a:stCxn id="303" idx="2"/>
            <a:endCxn id="304" idx="6"/>
          </p:cNvCxnSpPr>
          <p:nvPr/>
        </p:nvCxnSpPr>
        <p:spPr bwMode="auto">
          <a:xfrm rot="10800000" flipV="1">
            <a:off x="7927842" y="3952122"/>
            <a:ext cx="111213" cy="7386"/>
          </a:xfrm>
          <a:prstGeom prst="bentConnector3">
            <a:avLst>
              <a:gd name="adj1" fmla="val 50000"/>
            </a:avLst>
          </a:prstGeom>
          <a:noFill/>
          <a:ln w="12700">
            <a:solidFill>
              <a:srgbClr val="3333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 name="AutoShape 39">
            <a:extLst>
              <a:ext uri="{FF2B5EF4-FFF2-40B4-BE49-F238E27FC236}">
                <a16:creationId xmlns:a16="http://schemas.microsoft.com/office/drawing/2014/main" id="{8CD47DAC-5B33-4A59-8D80-46AB5175BBDF}"/>
              </a:ext>
            </a:extLst>
          </p:cNvPr>
          <p:cNvCxnSpPr>
            <a:cxnSpLocks noChangeShapeType="1"/>
            <a:stCxn id="303" idx="2"/>
            <a:endCxn id="305" idx="6"/>
          </p:cNvCxnSpPr>
          <p:nvPr/>
        </p:nvCxnSpPr>
        <p:spPr bwMode="auto">
          <a:xfrm rot="10800000" flipV="1">
            <a:off x="7927842" y="3952122"/>
            <a:ext cx="111212" cy="366072"/>
          </a:xfrm>
          <a:prstGeom prst="bentConnector3">
            <a:avLst>
              <a:gd name="adj1" fmla="val 50000"/>
            </a:avLst>
          </a:prstGeom>
          <a:noFill/>
          <a:ln w="12700">
            <a:solidFill>
              <a:srgbClr val="3333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3" name="AutoShape 39">
            <a:extLst>
              <a:ext uri="{FF2B5EF4-FFF2-40B4-BE49-F238E27FC236}">
                <a16:creationId xmlns:a16="http://schemas.microsoft.com/office/drawing/2014/main" id="{6E96D892-705F-42A5-81BC-6A55E1054F21}"/>
              </a:ext>
            </a:extLst>
          </p:cNvPr>
          <p:cNvCxnSpPr>
            <a:cxnSpLocks noChangeShapeType="1"/>
            <a:stCxn id="304" idx="2"/>
            <a:endCxn id="307" idx="6"/>
          </p:cNvCxnSpPr>
          <p:nvPr/>
        </p:nvCxnSpPr>
        <p:spPr bwMode="auto">
          <a:xfrm rot="10800000" flipV="1">
            <a:off x="7501883" y="3959507"/>
            <a:ext cx="86714" cy="4763"/>
          </a:xfrm>
          <a:prstGeom prst="bentConnector3">
            <a:avLst>
              <a:gd name="adj1" fmla="val 50000"/>
            </a:avLst>
          </a:prstGeom>
          <a:noFill/>
          <a:ln w="12700">
            <a:solidFill>
              <a:srgbClr val="3333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9" name="コネクタ: 曲線 348">
            <a:extLst>
              <a:ext uri="{FF2B5EF4-FFF2-40B4-BE49-F238E27FC236}">
                <a16:creationId xmlns:a16="http://schemas.microsoft.com/office/drawing/2014/main" id="{2A9D54D1-77E7-44CE-B979-4FEE29B61254}"/>
              </a:ext>
            </a:extLst>
          </p:cNvPr>
          <p:cNvCxnSpPr>
            <a:cxnSpLocks/>
            <a:stCxn id="199" idx="0"/>
            <a:endCxn id="206" idx="0"/>
          </p:cNvCxnSpPr>
          <p:nvPr/>
        </p:nvCxnSpPr>
        <p:spPr>
          <a:xfrm rot="16200000" flipV="1">
            <a:off x="5444619" y="3169751"/>
            <a:ext cx="14772" cy="1272781"/>
          </a:xfrm>
          <a:prstGeom prst="curvedConnector3">
            <a:avLst>
              <a:gd name="adj1" fmla="val 1647522"/>
            </a:avLst>
          </a:prstGeom>
          <a:ln w="1905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2" name="コネクタ: 曲線 351">
            <a:extLst>
              <a:ext uri="{FF2B5EF4-FFF2-40B4-BE49-F238E27FC236}">
                <a16:creationId xmlns:a16="http://schemas.microsoft.com/office/drawing/2014/main" id="{34A2FC6A-4EDB-45E3-B501-860A170E47B4}"/>
              </a:ext>
            </a:extLst>
          </p:cNvPr>
          <p:cNvCxnSpPr>
            <a:cxnSpLocks/>
            <a:stCxn id="207" idx="0"/>
            <a:endCxn id="218" idx="0"/>
          </p:cNvCxnSpPr>
          <p:nvPr/>
        </p:nvCxnSpPr>
        <p:spPr>
          <a:xfrm rot="16200000" flipV="1">
            <a:off x="3653622" y="3227497"/>
            <a:ext cx="14772" cy="1157289"/>
          </a:xfrm>
          <a:prstGeom prst="curvedConnector3">
            <a:avLst>
              <a:gd name="adj1" fmla="val 1647522"/>
            </a:avLst>
          </a:prstGeom>
          <a:ln w="1905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5" name="コネクタ: 曲線 354">
            <a:extLst>
              <a:ext uri="{FF2B5EF4-FFF2-40B4-BE49-F238E27FC236}">
                <a16:creationId xmlns:a16="http://schemas.microsoft.com/office/drawing/2014/main" id="{179C0EA3-D7C4-40A5-B8F4-188AC7C70C33}"/>
              </a:ext>
            </a:extLst>
          </p:cNvPr>
          <p:cNvCxnSpPr>
            <a:cxnSpLocks/>
            <a:stCxn id="215" idx="0"/>
            <a:endCxn id="219" idx="0"/>
          </p:cNvCxnSpPr>
          <p:nvPr/>
        </p:nvCxnSpPr>
        <p:spPr>
          <a:xfrm rot="16200000" flipV="1">
            <a:off x="2080195" y="3306502"/>
            <a:ext cx="14772" cy="999279"/>
          </a:xfrm>
          <a:prstGeom prst="curvedConnector3">
            <a:avLst>
              <a:gd name="adj1" fmla="val 1647522"/>
            </a:avLst>
          </a:prstGeom>
          <a:ln w="1905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9" name="コネクタ: 曲線 358">
            <a:extLst>
              <a:ext uri="{FF2B5EF4-FFF2-40B4-BE49-F238E27FC236}">
                <a16:creationId xmlns:a16="http://schemas.microsoft.com/office/drawing/2014/main" id="{3C5C9FAB-20E4-455C-85BA-4847A2072C4A}"/>
              </a:ext>
            </a:extLst>
          </p:cNvPr>
          <p:cNvCxnSpPr>
            <a:cxnSpLocks/>
            <a:stCxn id="303" idx="7"/>
            <a:endCxn id="311" idx="1"/>
          </p:cNvCxnSpPr>
          <p:nvPr/>
        </p:nvCxnSpPr>
        <p:spPr>
          <a:xfrm rot="16200000" flipH="1">
            <a:off x="8743708" y="3449720"/>
            <a:ext cx="5222" cy="793135"/>
          </a:xfrm>
          <a:prstGeom prst="curvedConnector3">
            <a:avLst>
              <a:gd name="adj1" fmla="val -3974186"/>
            </a:avLst>
          </a:prstGeom>
          <a:ln w="28575">
            <a:solidFill>
              <a:srgbClr val="00206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63" name="コネクタ: 曲線 362">
            <a:extLst>
              <a:ext uri="{FF2B5EF4-FFF2-40B4-BE49-F238E27FC236}">
                <a16:creationId xmlns:a16="http://schemas.microsoft.com/office/drawing/2014/main" id="{954D7894-98EC-4983-BCBB-BD550A0BB79C}"/>
              </a:ext>
            </a:extLst>
          </p:cNvPr>
          <p:cNvCxnSpPr>
            <a:cxnSpLocks/>
            <a:stCxn id="198" idx="7"/>
            <a:endCxn id="304" idx="1"/>
          </p:cNvCxnSpPr>
          <p:nvPr/>
        </p:nvCxnSpPr>
        <p:spPr>
          <a:xfrm rot="16200000" flipH="1">
            <a:off x="7152799" y="3370805"/>
            <a:ext cx="12608" cy="958350"/>
          </a:xfrm>
          <a:prstGeom prst="curvedConnector3">
            <a:avLst>
              <a:gd name="adj1" fmla="val -1571272"/>
            </a:avLst>
          </a:prstGeom>
          <a:ln w="28575">
            <a:solidFill>
              <a:srgbClr val="00206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67" name="コネクタ: 曲線 366">
            <a:extLst>
              <a:ext uri="{FF2B5EF4-FFF2-40B4-BE49-F238E27FC236}">
                <a16:creationId xmlns:a16="http://schemas.microsoft.com/office/drawing/2014/main" id="{A5FEA9F4-477C-4A01-9147-AE0C07C32BF0}"/>
              </a:ext>
            </a:extLst>
          </p:cNvPr>
          <p:cNvCxnSpPr>
            <a:cxnSpLocks/>
            <a:stCxn id="206" idx="7"/>
            <a:endCxn id="199" idx="1"/>
          </p:cNvCxnSpPr>
          <p:nvPr/>
        </p:nvCxnSpPr>
        <p:spPr>
          <a:xfrm rot="16200000" flipH="1">
            <a:off x="5450077" y="3337908"/>
            <a:ext cx="12608" cy="1024145"/>
          </a:xfrm>
          <a:prstGeom prst="curvedConnector3">
            <a:avLst>
              <a:gd name="adj1" fmla="val -1870344"/>
            </a:avLst>
          </a:prstGeom>
          <a:ln w="28575">
            <a:solidFill>
              <a:srgbClr val="00206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1" name="コネクタ: 曲線 370">
            <a:extLst>
              <a:ext uri="{FF2B5EF4-FFF2-40B4-BE49-F238E27FC236}">
                <a16:creationId xmlns:a16="http://schemas.microsoft.com/office/drawing/2014/main" id="{1C4D1C8F-1B63-4159-A933-C14E78AC338B}"/>
              </a:ext>
            </a:extLst>
          </p:cNvPr>
          <p:cNvCxnSpPr>
            <a:cxnSpLocks/>
            <a:stCxn id="218" idx="7"/>
            <a:endCxn id="207" idx="1"/>
          </p:cNvCxnSpPr>
          <p:nvPr/>
        </p:nvCxnSpPr>
        <p:spPr>
          <a:xfrm rot="16200000" flipH="1">
            <a:off x="3659080" y="3395654"/>
            <a:ext cx="12608" cy="908653"/>
          </a:xfrm>
          <a:prstGeom prst="curvedConnector3">
            <a:avLst>
              <a:gd name="adj1" fmla="val -1945114"/>
            </a:avLst>
          </a:prstGeom>
          <a:ln w="28575">
            <a:solidFill>
              <a:srgbClr val="00206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5" name="コネクタ: 曲線 374">
            <a:extLst>
              <a:ext uri="{FF2B5EF4-FFF2-40B4-BE49-F238E27FC236}">
                <a16:creationId xmlns:a16="http://schemas.microsoft.com/office/drawing/2014/main" id="{54ED34CB-42F2-4A8A-AE95-09078202523D}"/>
              </a:ext>
            </a:extLst>
          </p:cNvPr>
          <p:cNvCxnSpPr>
            <a:cxnSpLocks/>
            <a:stCxn id="219" idx="7"/>
            <a:endCxn id="215" idx="1"/>
          </p:cNvCxnSpPr>
          <p:nvPr/>
        </p:nvCxnSpPr>
        <p:spPr>
          <a:xfrm rot="16200000" flipH="1">
            <a:off x="2085653" y="3474659"/>
            <a:ext cx="12608" cy="750643"/>
          </a:xfrm>
          <a:prstGeom prst="curvedConnector3">
            <a:avLst>
              <a:gd name="adj1" fmla="val -1720804"/>
            </a:avLst>
          </a:prstGeom>
          <a:ln w="28575">
            <a:solidFill>
              <a:srgbClr val="00206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80" name="直線矢印コネクタ 379">
            <a:extLst>
              <a:ext uri="{FF2B5EF4-FFF2-40B4-BE49-F238E27FC236}">
                <a16:creationId xmlns:a16="http://schemas.microsoft.com/office/drawing/2014/main" id="{CAB271DB-B027-44D4-BFA6-26157C0C0B09}"/>
              </a:ext>
            </a:extLst>
          </p:cNvPr>
          <p:cNvCxnSpPr/>
          <p:nvPr/>
        </p:nvCxnSpPr>
        <p:spPr>
          <a:xfrm flipH="1">
            <a:off x="7871377" y="3280260"/>
            <a:ext cx="682447" cy="0"/>
          </a:xfrm>
          <a:prstGeom prst="straightConnector1">
            <a:avLst/>
          </a:prstGeom>
          <a:ln w="1905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81" name="直線矢印コネクタ 380">
            <a:extLst>
              <a:ext uri="{FF2B5EF4-FFF2-40B4-BE49-F238E27FC236}">
                <a16:creationId xmlns:a16="http://schemas.microsoft.com/office/drawing/2014/main" id="{AD860C26-AEF7-470E-83D4-6CDAA1E4CA55}"/>
              </a:ext>
            </a:extLst>
          </p:cNvPr>
          <p:cNvCxnSpPr>
            <a:cxnSpLocks/>
          </p:cNvCxnSpPr>
          <p:nvPr/>
        </p:nvCxnSpPr>
        <p:spPr>
          <a:xfrm>
            <a:off x="7874120" y="3423110"/>
            <a:ext cx="698558" cy="0"/>
          </a:xfrm>
          <a:prstGeom prst="straightConnector1">
            <a:avLst/>
          </a:prstGeom>
          <a:ln w="28575">
            <a:solidFill>
              <a:srgbClr val="002060"/>
            </a:solidFill>
            <a:tailEnd type="triangle"/>
          </a:ln>
          <a:effectLst/>
        </p:spPr>
        <p:style>
          <a:lnRef idx="2">
            <a:schemeClr val="accent1"/>
          </a:lnRef>
          <a:fillRef idx="0">
            <a:schemeClr val="accent1"/>
          </a:fillRef>
          <a:effectRef idx="1">
            <a:schemeClr val="accent1"/>
          </a:effectRef>
          <a:fontRef idx="minor">
            <a:schemeClr val="tx1"/>
          </a:fontRef>
        </p:style>
      </p:cxnSp>
      <p:sp>
        <p:nvSpPr>
          <p:cNvPr id="383" name="テキスト ボックス 382">
            <a:extLst>
              <a:ext uri="{FF2B5EF4-FFF2-40B4-BE49-F238E27FC236}">
                <a16:creationId xmlns:a16="http://schemas.microsoft.com/office/drawing/2014/main" id="{C2B6FD68-FB1A-4E52-97B1-CC43A747976E}"/>
              </a:ext>
            </a:extLst>
          </p:cNvPr>
          <p:cNvSpPr txBox="1"/>
          <p:nvPr/>
        </p:nvSpPr>
        <p:spPr>
          <a:xfrm>
            <a:off x="8541678" y="3135059"/>
            <a:ext cx="1516686" cy="261610"/>
          </a:xfrm>
          <a:prstGeom prst="rect">
            <a:avLst/>
          </a:prstGeom>
          <a:noFill/>
        </p:spPr>
        <p:txBody>
          <a:bodyPr wrap="square" rtlCol="0">
            <a:spAutoFit/>
          </a:bodyPr>
          <a:lstStyle/>
          <a:p>
            <a:r>
              <a:rPr lang="ja-JP" altLang="en-US" sz="1100" b="1" dirty="0">
                <a:latin typeface="Meiryo UI" panose="020B0604030504040204" pitchFamily="50" charset="-128"/>
                <a:ea typeface="Meiryo UI" panose="020B0604030504040204" pitchFamily="50" charset="-128"/>
              </a:rPr>
              <a:t>調査依頼</a:t>
            </a:r>
            <a:r>
              <a:rPr lang="en-US" altLang="ja-JP" sz="1100" b="1" dirty="0">
                <a:latin typeface="Meiryo UI" panose="020B0604030504040204" pitchFamily="50" charset="-128"/>
                <a:ea typeface="Meiryo UI" panose="020B0604030504040204" pitchFamily="50" charset="-128"/>
              </a:rPr>
              <a:t>/</a:t>
            </a:r>
            <a:r>
              <a:rPr lang="ja-JP" altLang="en-US" sz="1100" b="1" dirty="0">
                <a:latin typeface="Meiryo UI" panose="020B0604030504040204" pitchFamily="50" charset="-128"/>
                <a:ea typeface="Meiryo UI" panose="020B0604030504040204" pitchFamily="50" charset="-128"/>
              </a:rPr>
              <a:t>開示要求</a:t>
            </a:r>
            <a:endParaRPr kumimoji="1" lang="en-US" altLang="ja-JP" sz="1100" b="1" dirty="0">
              <a:latin typeface="Meiryo UI" panose="020B0604030504040204" pitchFamily="50" charset="-128"/>
              <a:ea typeface="Meiryo UI" panose="020B0604030504040204" pitchFamily="50" charset="-128"/>
            </a:endParaRPr>
          </a:p>
        </p:txBody>
      </p:sp>
      <p:sp>
        <p:nvSpPr>
          <p:cNvPr id="384" name="テキスト ボックス 383">
            <a:extLst>
              <a:ext uri="{FF2B5EF4-FFF2-40B4-BE49-F238E27FC236}">
                <a16:creationId xmlns:a16="http://schemas.microsoft.com/office/drawing/2014/main" id="{F10E85B3-6AEA-4B36-A245-99333C7AE041}"/>
              </a:ext>
            </a:extLst>
          </p:cNvPr>
          <p:cNvSpPr txBox="1"/>
          <p:nvPr/>
        </p:nvSpPr>
        <p:spPr>
          <a:xfrm>
            <a:off x="8541679" y="3314271"/>
            <a:ext cx="1183988" cy="261610"/>
          </a:xfrm>
          <a:prstGeom prst="rect">
            <a:avLst/>
          </a:prstGeom>
          <a:noFill/>
        </p:spPr>
        <p:txBody>
          <a:bodyPr wrap="square" rtlCol="0">
            <a:spAutoFit/>
          </a:bodyPr>
          <a:lstStyle/>
          <a:p>
            <a:r>
              <a:rPr lang="ja-JP" altLang="en-US" sz="1100" b="1" dirty="0">
                <a:latin typeface="Meiryo UI" panose="020B0604030504040204" pitchFamily="50" charset="-128"/>
                <a:ea typeface="Meiryo UI" panose="020B0604030504040204" pitchFamily="50" charset="-128"/>
              </a:rPr>
              <a:t>回答</a:t>
            </a:r>
            <a:r>
              <a:rPr lang="en-US" altLang="ja-JP" sz="1100" b="1" dirty="0">
                <a:latin typeface="Meiryo UI" panose="020B0604030504040204" pitchFamily="50" charset="-128"/>
                <a:ea typeface="Meiryo UI" panose="020B0604030504040204" pitchFamily="50" charset="-128"/>
              </a:rPr>
              <a:t>/</a:t>
            </a:r>
            <a:r>
              <a:rPr lang="ja-JP" altLang="en-US" sz="1100" b="1" dirty="0">
                <a:latin typeface="Meiryo UI" panose="020B0604030504040204" pitchFamily="50" charset="-128"/>
                <a:ea typeface="Meiryo UI" panose="020B0604030504040204" pitchFamily="50" charset="-128"/>
              </a:rPr>
              <a:t>情報更新</a:t>
            </a:r>
            <a:endParaRPr kumimoji="1" lang="en-US" altLang="ja-JP" sz="1100" b="1" dirty="0">
              <a:latin typeface="Meiryo UI" panose="020B0604030504040204" pitchFamily="50" charset="-128"/>
              <a:ea typeface="Meiryo UI" panose="020B0604030504040204" pitchFamily="50" charset="-128"/>
            </a:endParaRPr>
          </a:p>
        </p:txBody>
      </p:sp>
      <p:sp>
        <p:nvSpPr>
          <p:cNvPr id="385" name="AutoShape 21">
            <a:extLst>
              <a:ext uri="{FF2B5EF4-FFF2-40B4-BE49-F238E27FC236}">
                <a16:creationId xmlns:a16="http://schemas.microsoft.com/office/drawing/2014/main" id="{F53CF6EF-5BA7-4029-848E-CB5C4373026E}"/>
              </a:ext>
            </a:extLst>
          </p:cNvPr>
          <p:cNvSpPr>
            <a:spLocks noChangeArrowheads="1"/>
          </p:cNvSpPr>
          <p:nvPr/>
        </p:nvSpPr>
        <p:spPr bwMode="auto">
          <a:xfrm>
            <a:off x="2238944" y="4358169"/>
            <a:ext cx="188893" cy="161336"/>
          </a:xfrm>
          <a:prstGeom prst="triangle">
            <a:avLst>
              <a:gd name="adj" fmla="val 50000"/>
            </a:avLst>
          </a:prstGeom>
          <a:solidFill>
            <a:schemeClr val="bg1"/>
          </a:solidFill>
          <a:ln w="19050" algn="ctr">
            <a:solidFill>
              <a:srgbClr val="000000"/>
            </a:solidFill>
            <a:prstDash val="sysDash"/>
            <a:miter lim="800000"/>
            <a:headEnd/>
            <a:tailEnd/>
          </a:ln>
          <a:effec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eaLnBrk="1" hangingPunct="1">
              <a:defRPr/>
            </a:pPr>
            <a:endParaRPr lang="ja-JP" altLang="en-US" sz="1400" b="1">
              <a:latin typeface="+mj-ea"/>
              <a:ea typeface="+mj-ea"/>
            </a:endParaRPr>
          </a:p>
        </p:txBody>
      </p:sp>
      <p:sp>
        <p:nvSpPr>
          <p:cNvPr id="386" name="AutoShape 21">
            <a:extLst>
              <a:ext uri="{FF2B5EF4-FFF2-40B4-BE49-F238E27FC236}">
                <a16:creationId xmlns:a16="http://schemas.microsoft.com/office/drawing/2014/main" id="{61575418-79DD-4F78-8C27-8E38C48631CE}"/>
              </a:ext>
            </a:extLst>
          </p:cNvPr>
          <p:cNvSpPr>
            <a:spLocks noChangeArrowheads="1"/>
          </p:cNvSpPr>
          <p:nvPr/>
        </p:nvSpPr>
        <p:spPr bwMode="auto">
          <a:xfrm>
            <a:off x="3889863" y="4302558"/>
            <a:ext cx="188893" cy="161336"/>
          </a:xfrm>
          <a:prstGeom prst="triangle">
            <a:avLst>
              <a:gd name="adj" fmla="val 50000"/>
            </a:avLst>
          </a:prstGeom>
          <a:solidFill>
            <a:schemeClr val="bg1"/>
          </a:solidFill>
          <a:ln w="19050" algn="ctr">
            <a:solidFill>
              <a:srgbClr val="000000"/>
            </a:solidFill>
            <a:prstDash val="sysDash"/>
            <a:miter lim="800000"/>
            <a:headEnd/>
            <a:tailEnd/>
          </a:ln>
          <a:effec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eaLnBrk="1" hangingPunct="1">
              <a:defRPr/>
            </a:pPr>
            <a:endParaRPr lang="ja-JP" altLang="en-US" sz="1400" b="1">
              <a:latin typeface="+mj-ea"/>
              <a:ea typeface="+mj-ea"/>
            </a:endParaRPr>
          </a:p>
        </p:txBody>
      </p:sp>
      <p:sp>
        <p:nvSpPr>
          <p:cNvPr id="387" name="AutoShape 21">
            <a:extLst>
              <a:ext uri="{FF2B5EF4-FFF2-40B4-BE49-F238E27FC236}">
                <a16:creationId xmlns:a16="http://schemas.microsoft.com/office/drawing/2014/main" id="{36D1C9B8-1DFE-440A-B07D-6DCB29AE42F3}"/>
              </a:ext>
            </a:extLst>
          </p:cNvPr>
          <p:cNvSpPr>
            <a:spLocks noChangeArrowheads="1"/>
          </p:cNvSpPr>
          <p:nvPr/>
        </p:nvSpPr>
        <p:spPr bwMode="auto">
          <a:xfrm>
            <a:off x="5438010" y="4368039"/>
            <a:ext cx="188893" cy="161336"/>
          </a:xfrm>
          <a:prstGeom prst="triangle">
            <a:avLst>
              <a:gd name="adj" fmla="val 50000"/>
            </a:avLst>
          </a:prstGeom>
          <a:solidFill>
            <a:schemeClr val="bg1"/>
          </a:solidFill>
          <a:ln w="19050" algn="ctr">
            <a:solidFill>
              <a:srgbClr val="000000"/>
            </a:solidFill>
            <a:prstDash val="sysDash"/>
            <a:miter lim="800000"/>
            <a:headEnd/>
            <a:tailEnd/>
          </a:ln>
          <a:effec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eaLnBrk="1" hangingPunct="1">
              <a:defRPr/>
            </a:pPr>
            <a:endParaRPr lang="ja-JP" altLang="en-US" sz="1400" b="1">
              <a:latin typeface="+mj-ea"/>
              <a:ea typeface="+mj-ea"/>
            </a:endParaRPr>
          </a:p>
        </p:txBody>
      </p:sp>
      <p:sp>
        <p:nvSpPr>
          <p:cNvPr id="388" name="AutoShape 21">
            <a:extLst>
              <a:ext uri="{FF2B5EF4-FFF2-40B4-BE49-F238E27FC236}">
                <a16:creationId xmlns:a16="http://schemas.microsoft.com/office/drawing/2014/main" id="{1273A99B-7323-41E2-A9A0-0F6E727F6CF5}"/>
              </a:ext>
            </a:extLst>
          </p:cNvPr>
          <p:cNvSpPr>
            <a:spLocks noChangeArrowheads="1"/>
          </p:cNvSpPr>
          <p:nvPr/>
        </p:nvSpPr>
        <p:spPr bwMode="auto">
          <a:xfrm>
            <a:off x="7095997" y="4349652"/>
            <a:ext cx="188893" cy="161336"/>
          </a:xfrm>
          <a:prstGeom prst="triangle">
            <a:avLst>
              <a:gd name="adj" fmla="val 50000"/>
            </a:avLst>
          </a:prstGeom>
          <a:solidFill>
            <a:schemeClr val="bg1"/>
          </a:solidFill>
          <a:ln w="19050" algn="ctr">
            <a:solidFill>
              <a:srgbClr val="000000"/>
            </a:solidFill>
            <a:prstDash val="sysDash"/>
            <a:miter lim="800000"/>
            <a:headEnd/>
            <a:tailEnd/>
          </a:ln>
          <a:effec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eaLnBrk="1" hangingPunct="1">
              <a:defRPr/>
            </a:pPr>
            <a:endParaRPr lang="ja-JP" altLang="en-US" sz="1400" b="1">
              <a:latin typeface="+mj-ea"/>
              <a:ea typeface="+mj-ea"/>
            </a:endParaRPr>
          </a:p>
        </p:txBody>
      </p:sp>
      <p:sp>
        <p:nvSpPr>
          <p:cNvPr id="389" name="AutoShape 21">
            <a:extLst>
              <a:ext uri="{FF2B5EF4-FFF2-40B4-BE49-F238E27FC236}">
                <a16:creationId xmlns:a16="http://schemas.microsoft.com/office/drawing/2014/main" id="{DE4921CB-D8C8-4699-AA94-3E8DF28B4409}"/>
              </a:ext>
            </a:extLst>
          </p:cNvPr>
          <p:cNvSpPr>
            <a:spLocks noChangeArrowheads="1"/>
          </p:cNvSpPr>
          <p:nvPr/>
        </p:nvSpPr>
        <p:spPr bwMode="auto">
          <a:xfrm>
            <a:off x="8605940" y="4339702"/>
            <a:ext cx="188893" cy="161336"/>
          </a:xfrm>
          <a:prstGeom prst="triangle">
            <a:avLst>
              <a:gd name="adj" fmla="val 50000"/>
            </a:avLst>
          </a:prstGeom>
          <a:solidFill>
            <a:schemeClr val="bg1"/>
          </a:solidFill>
          <a:ln w="19050" algn="ctr">
            <a:solidFill>
              <a:srgbClr val="000000"/>
            </a:solidFill>
            <a:prstDash val="sysDash"/>
            <a:miter lim="800000"/>
            <a:headEnd/>
            <a:tailEnd/>
          </a:ln>
          <a:effec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eaLnBrk="1" hangingPunct="1">
              <a:defRPr/>
            </a:pPr>
            <a:endParaRPr lang="ja-JP" altLang="en-US" sz="1400" b="1">
              <a:latin typeface="+mj-ea"/>
              <a:ea typeface="+mj-ea"/>
            </a:endParaRPr>
          </a:p>
        </p:txBody>
      </p:sp>
      <p:grpSp>
        <p:nvGrpSpPr>
          <p:cNvPr id="93" name="グループ化 92">
            <a:extLst>
              <a:ext uri="{FF2B5EF4-FFF2-40B4-BE49-F238E27FC236}">
                <a16:creationId xmlns:a16="http://schemas.microsoft.com/office/drawing/2014/main" id="{30FA2E3E-945B-490B-9411-87ED144C1765}"/>
              </a:ext>
            </a:extLst>
          </p:cNvPr>
          <p:cNvGrpSpPr>
            <a:grpSpLocks noChangeAspect="1"/>
          </p:cNvGrpSpPr>
          <p:nvPr/>
        </p:nvGrpSpPr>
        <p:grpSpPr bwMode="gray">
          <a:xfrm>
            <a:off x="9395962" y="2343604"/>
            <a:ext cx="511706" cy="340944"/>
            <a:chOff x="-1828973" y="2716213"/>
            <a:chExt cx="2020481" cy="1419225"/>
          </a:xfrm>
        </p:grpSpPr>
        <p:sp>
          <p:nvSpPr>
            <p:cNvPr id="94" name="フリーフォーム: 図形 349">
              <a:extLst>
                <a:ext uri="{FF2B5EF4-FFF2-40B4-BE49-F238E27FC236}">
                  <a16:creationId xmlns:a16="http://schemas.microsoft.com/office/drawing/2014/main" id="{4171FB9A-E3A5-4EC7-94D3-E3FDD28C7988}"/>
                </a:ext>
              </a:extLst>
            </p:cNvPr>
            <p:cNvSpPr>
              <a:spLocks noChangeArrowheads="1"/>
            </p:cNvSpPr>
            <p:nvPr/>
          </p:nvSpPr>
          <p:spPr bwMode="gray">
            <a:xfrm>
              <a:off x="-1828973" y="2716213"/>
              <a:ext cx="2020481" cy="1419225"/>
            </a:xfrm>
            <a:custGeom>
              <a:avLst/>
              <a:gdLst>
                <a:gd name="connsiteX0" fmla="*/ 915581 w 2020481"/>
                <a:gd name="connsiteY0" fmla="*/ 898525 h 1419225"/>
                <a:gd name="connsiteX1" fmla="*/ 937889 w 2020481"/>
                <a:gd name="connsiteY1" fmla="*/ 930275 h 1419225"/>
                <a:gd name="connsiteX2" fmla="*/ 1157782 w 2020481"/>
                <a:gd name="connsiteY2" fmla="*/ 917575 h 1419225"/>
                <a:gd name="connsiteX3" fmla="*/ 1266135 w 2020481"/>
                <a:gd name="connsiteY3" fmla="*/ 1006475 h 1419225"/>
                <a:gd name="connsiteX4" fmla="*/ 1342619 w 2020481"/>
                <a:gd name="connsiteY4" fmla="*/ 1006475 h 1419225"/>
                <a:gd name="connsiteX5" fmla="*/ 1342619 w 2020481"/>
                <a:gd name="connsiteY5" fmla="*/ 898525 h 1419225"/>
                <a:gd name="connsiteX6" fmla="*/ 915581 w 2020481"/>
                <a:gd name="connsiteY6" fmla="*/ 898525 h 1419225"/>
                <a:gd name="connsiteX7" fmla="*/ 847905 w 2020481"/>
                <a:gd name="connsiteY7" fmla="*/ 123825 h 1419225"/>
                <a:gd name="connsiteX8" fmla="*/ 1956580 w 2020481"/>
                <a:gd name="connsiteY8" fmla="*/ 123825 h 1419225"/>
                <a:gd name="connsiteX9" fmla="*/ 1982141 w 2020481"/>
                <a:gd name="connsiteY9" fmla="*/ 149413 h 1419225"/>
                <a:gd name="connsiteX10" fmla="*/ 1982141 w 2020481"/>
                <a:gd name="connsiteY10" fmla="*/ 872278 h 1419225"/>
                <a:gd name="connsiteX11" fmla="*/ 1956580 w 2020481"/>
                <a:gd name="connsiteY11" fmla="*/ 897867 h 1419225"/>
                <a:gd name="connsiteX12" fmla="*/ 1464546 w 2020481"/>
                <a:gd name="connsiteY12" fmla="*/ 897867 h 1419225"/>
                <a:gd name="connsiteX13" fmla="*/ 1464546 w 2020481"/>
                <a:gd name="connsiteY13" fmla="*/ 1006616 h 1419225"/>
                <a:gd name="connsiteX14" fmla="*/ 1758488 w 2020481"/>
                <a:gd name="connsiteY14" fmla="*/ 1006616 h 1419225"/>
                <a:gd name="connsiteX15" fmla="*/ 1784049 w 2020481"/>
                <a:gd name="connsiteY15" fmla="*/ 1032204 h 1419225"/>
                <a:gd name="connsiteX16" fmla="*/ 1784049 w 2020481"/>
                <a:gd name="connsiteY16" fmla="*/ 1102572 h 1419225"/>
                <a:gd name="connsiteX17" fmla="*/ 1758488 w 2020481"/>
                <a:gd name="connsiteY17" fmla="*/ 1128160 h 1419225"/>
                <a:gd name="connsiteX18" fmla="*/ 1055582 w 2020481"/>
                <a:gd name="connsiteY18" fmla="*/ 1128160 h 1419225"/>
                <a:gd name="connsiteX19" fmla="*/ 889440 w 2020481"/>
                <a:gd name="connsiteY19" fmla="*/ 1140954 h 1419225"/>
                <a:gd name="connsiteX20" fmla="*/ 883050 w 2020481"/>
                <a:gd name="connsiteY20" fmla="*/ 1140954 h 1419225"/>
                <a:gd name="connsiteX21" fmla="*/ 796784 w 2020481"/>
                <a:gd name="connsiteY21" fmla="*/ 1092976 h 1419225"/>
                <a:gd name="connsiteX22" fmla="*/ 726493 w 2020481"/>
                <a:gd name="connsiteY22" fmla="*/ 987425 h 1419225"/>
                <a:gd name="connsiteX23" fmla="*/ 726493 w 2020481"/>
                <a:gd name="connsiteY23" fmla="*/ 1160145 h 1419225"/>
                <a:gd name="connsiteX24" fmla="*/ 1975751 w 2020481"/>
                <a:gd name="connsiteY24" fmla="*/ 1160145 h 1419225"/>
                <a:gd name="connsiteX25" fmla="*/ 2020481 w 2020481"/>
                <a:gd name="connsiteY25" fmla="*/ 1204924 h 1419225"/>
                <a:gd name="connsiteX26" fmla="*/ 1975751 w 2020481"/>
                <a:gd name="connsiteY26" fmla="*/ 1249704 h 1419225"/>
                <a:gd name="connsiteX27" fmla="*/ 726493 w 2020481"/>
                <a:gd name="connsiteY27" fmla="*/ 1249704 h 1419225"/>
                <a:gd name="connsiteX28" fmla="*/ 726493 w 2020481"/>
                <a:gd name="connsiteY28" fmla="*/ 1419225 h 1419225"/>
                <a:gd name="connsiteX29" fmla="*/ 240848 w 2020481"/>
                <a:gd name="connsiteY29" fmla="*/ 1419225 h 1419225"/>
                <a:gd name="connsiteX30" fmla="*/ 240848 w 2020481"/>
                <a:gd name="connsiteY30" fmla="*/ 1144153 h 1419225"/>
                <a:gd name="connsiteX31" fmla="*/ 116242 w 2020481"/>
                <a:gd name="connsiteY31" fmla="*/ 1163344 h 1419225"/>
                <a:gd name="connsiteX32" fmla="*/ 103462 w 2020481"/>
                <a:gd name="connsiteY32" fmla="*/ 1163344 h 1419225"/>
                <a:gd name="connsiteX33" fmla="*/ 17196 w 2020481"/>
                <a:gd name="connsiteY33" fmla="*/ 1118564 h 1419225"/>
                <a:gd name="connsiteX34" fmla="*/ 14001 w 2020481"/>
                <a:gd name="connsiteY34" fmla="*/ 1009815 h 1419225"/>
                <a:gd name="connsiteX35" fmla="*/ 205703 w 2020481"/>
                <a:gd name="connsiteY35" fmla="*/ 657978 h 1419225"/>
                <a:gd name="connsiteX36" fmla="*/ 240848 w 2020481"/>
                <a:gd name="connsiteY36" fmla="*/ 622794 h 1419225"/>
                <a:gd name="connsiteX37" fmla="*/ 483671 w 2020481"/>
                <a:gd name="connsiteY37" fmla="*/ 562022 h 1419225"/>
                <a:gd name="connsiteX38" fmla="*/ 726493 w 2020481"/>
                <a:gd name="connsiteY38" fmla="*/ 625993 h 1419225"/>
                <a:gd name="connsiteX39" fmla="*/ 755249 w 2020481"/>
                <a:gd name="connsiteY39" fmla="*/ 654779 h 1419225"/>
                <a:gd name="connsiteX40" fmla="*/ 822344 w 2020481"/>
                <a:gd name="connsiteY40" fmla="*/ 757132 h 1419225"/>
                <a:gd name="connsiteX41" fmla="*/ 822344 w 2020481"/>
                <a:gd name="connsiteY41" fmla="*/ 149413 h 1419225"/>
                <a:gd name="connsiteX42" fmla="*/ 847905 w 2020481"/>
                <a:gd name="connsiteY42" fmla="*/ 123825 h 1419225"/>
                <a:gd name="connsiteX43" fmla="*/ 483781 w 2020481"/>
                <a:gd name="connsiteY43" fmla="*/ 0 h 1419225"/>
                <a:gd name="connsiteX44" fmla="*/ 704444 w 2020481"/>
                <a:gd name="connsiteY44" fmla="*/ 252413 h 1419225"/>
                <a:gd name="connsiteX45" fmla="*/ 483781 w 2020481"/>
                <a:gd name="connsiteY45" fmla="*/ 504826 h 1419225"/>
                <a:gd name="connsiteX46" fmla="*/ 263118 w 2020481"/>
                <a:gd name="connsiteY46" fmla="*/ 252413 h 1419225"/>
                <a:gd name="connsiteX47" fmla="*/ 483781 w 2020481"/>
                <a:gd name="connsiteY47" fmla="*/ 0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020481" h="1419225">
                  <a:moveTo>
                    <a:pt x="915581" y="898525"/>
                  </a:moveTo>
                  <a:cubicBezTo>
                    <a:pt x="915581" y="898525"/>
                    <a:pt x="915581" y="898525"/>
                    <a:pt x="937889" y="930275"/>
                  </a:cubicBezTo>
                  <a:cubicBezTo>
                    <a:pt x="937889" y="930275"/>
                    <a:pt x="937889" y="930275"/>
                    <a:pt x="1157782" y="917575"/>
                  </a:cubicBezTo>
                  <a:cubicBezTo>
                    <a:pt x="1211958" y="914400"/>
                    <a:pt x="1259761" y="952500"/>
                    <a:pt x="1266135" y="1006475"/>
                  </a:cubicBezTo>
                  <a:cubicBezTo>
                    <a:pt x="1288443" y="1006475"/>
                    <a:pt x="1313937" y="1006475"/>
                    <a:pt x="1342619" y="1006475"/>
                  </a:cubicBezTo>
                  <a:cubicBezTo>
                    <a:pt x="1342619" y="1006475"/>
                    <a:pt x="1342619" y="1006475"/>
                    <a:pt x="1342619" y="898525"/>
                  </a:cubicBezTo>
                  <a:cubicBezTo>
                    <a:pt x="1342619" y="898525"/>
                    <a:pt x="1339432" y="898525"/>
                    <a:pt x="915581" y="898525"/>
                  </a:cubicBezTo>
                  <a:close/>
                  <a:moveTo>
                    <a:pt x="847905" y="123825"/>
                  </a:moveTo>
                  <a:cubicBezTo>
                    <a:pt x="847905" y="123825"/>
                    <a:pt x="847905" y="123825"/>
                    <a:pt x="1956580" y="123825"/>
                  </a:cubicBezTo>
                  <a:cubicBezTo>
                    <a:pt x="1972556" y="123825"/>
                    <a:pt x="1982141" y="133421"/>
                    <a:pt x="1982141" y="149413"/>
                  </a:cubicBezTo>
                  <a:cubicBezTo>
                    <a:pt x="1982141" y="149413"/>
                    <a:pt x="1982141" y="149413"/>
                    <a:pt x="1982141" y="872278"/>
                  </a:cubicBezTo>
                  <a:cubicBezTo>
                    <a:pt x="1982141" y="885073"/>
                    <a:pt x="1972556" y="897867"/>
                    <a:pt x="1956580" y="897867"/>
                  </a:cubicBezTo>
                  <a:cubicBezTo>
                    <a:pt x="1956580" y="897867"/>
                    <a:pt x="1956580" y="897867"/>
                    <a:pt x="1464546" y="897867"/>
                  </a:cubicBezTo>
                  <a:cubicBezTo>
                    <a:pt x="1464546" y="897867"/>
                    <a:pt x="1464546" y="897867"/>
                    <a:pt x="1464546" y="1006616"/>
                  </a:cubicBezTo>
                  <a:cubicBezTo>
                    <a:pt x="1464546" y="1006616"/>
                    <a:pt x="1464546" y="1006616"/>
                    <a:pt x="1758488" y="1006616"/>
                  </a:cubicBezTo>
                  <a:cubicBezTo>
                    <a:pt x="1774464" y="1006616"/>
                    <a:pt x="1784049" y="1016212"/>
                    <a:pt x="1784049" y="1032204"/>
                  </a:cubicBezTo>
                  <a:cubicBezTo>
                    <a:pt x="1784049" y="1032204"/>
                    <a:pt x="1784049" y="1032204"/>
                    <a:pt x="1784049" y="1102572"/>
                  </a:cubicBezTo>
                  <a:cubicBezTo>
                    <a:pt x="1784049" y="1118564"/>
                    <a:pt x="1774464" y="1128160"/>
                    <a:pt x="1758488" y="1128160"/>
                  </a:cubicBezTo>
                  <a:cubicBezTo>
                    <a:pt x="1758488" y="1128160"/>
                    <a:pt x="1758488" y="1128160"/>
                    <a:pt x="1055582" y="1128160"/>
                  </a:cubicBezTo>
                  <a:cubicBezTo>
                    <a:pt x="1055582" y="1128160"/>
                    <a:pt x="1055582" y="1128160"/>
                    <a:pt x="889440" y="1140954"/>
                  </a:cubicBezTo>
                  <a:cubicBezTo>
                    <a:pt x="886245" y="1140954"/>
                    <a:pt x="883050" y="1140954"/>
                    <a:pt x="883050" y="1140954"/>
                  </a:cubicBezTo>
                  <a:cubicBezTo>
                    <a:pt x="847905" y="1140954"/>
                    <a:pt x="815954" y="1121763"/>
                    <a:pt x="796784" y="1092976"/>
                  </a:cubicBezTo>
                  <a:cubicBezTo>
                    <a:pt x="796784" y="1092976"/>
                    <a:pt x="796784" y="1092976"/>
                    <a:pt x="726493" y="987425"/>
                  </a:cubicBezTo>
                  <a:cubicBezTo>
                    <a:pt x="726493" y="1048197"/>
                    <a:pt x="726493" y="1105770"/>
                    <a:pt x="726493" y="1160145"/>
                  </a:cubicBezTo>
                  <a:cubicBezTo>
                    <a:pt x="854295" y="1160145"/>
                    <a:pt x="1247283" y="1160145"/>
                    <a:pt x="1975751" y="1160145"/>
                  </a:cubicBezTo>
                  <a:cubicBezTo>
                    <a:pt x="2001311" y="1160145"/>
                    <a:pt x="2020481" y="1179336"/>
                    <a:pt x="2020481" y="1204924"/>
                  </a:cubicBezTo>
                  <a:cubicBezTo>
                    <a:pt x="2020481" y="1230513"/>
                    <a:pt x="2001311" y="1249704"/>
                    <a:pt x="1975751" y="1249704"/>
                  </a:cubicBezTo>
                  <a:cubicBezTo>
                    <a:pt x="1975751" y="1249704"/>
                    <a:pt x="1598737" y="1249704"/>
                    <a:pt x="726493" y="1249704"/>
                  </a:cubicBezTo>
                  <a:cubicBezTo>
                    <a:pt x="726493" y="1342461"/>
                    <a:pt x="726493" y="1409630"/>
                    <a:pt x="726493" y="1419225"/>
                  </a:cubicBezTo>
                  <a:cubicBezTo>
                    <a:pt x="726493" y="1419225"/>
                    <a:pt x="726493" y="1419225"/>
                    <a:pt x="240848" y="1419225"/>
                  </a:cubicBezTo>
                  <a:cubicBezTo>
                    <a:pt x="240848" y="1361652"/>
                    <a:pt x="240848" y="1259299"/>
                    <a:pt x="240848" y="1144153"/>
                  </a:cubicBezTo>
                  <a:cubicBezTo>
                    <a:pt x="240848" y="1144153"/>
                    <a:pt x="240848" y="1144153"/>
                    <a:pt x="116242" y="1163344"/>
                  </a:cubicBezTo>
                  <a:cubicBezTo>
                    <a:pt x="113047" y="1163344"/>
                    <a:pt x="106657" y="1163344"/>
                    <a:pt x="103462" y="1163344"/>
                  </a:cubicBezTo>
                  <a:cubicBezTo>
                    <a:pt x="68317" y="1163344"/>
                    <a:pt x="36366" y="1147351"/>
                    <a:pt x="17196" y="1118564"/>
                  </a:cubicBezTo>
                  <a:cubicBezTo>
                    <a:pt x="-5169" y="1086579"/>
                    <a:pt x="-5169" y="1044998"/>
                    <a:pt x="14001" y="1009815"/>
                  </a:cubicBezTo>
                  <a:cubicBezTo>
                    <a:pt x="14001" y="1009815"/>
                    <a:pt x="14001" y="1009815"/>
                    <a:pt x="205703" y="657978"/>
                  </a:cubicBezTo>
                  <a:cubicBezTo>
                    <a:pt x="215288" y="645184"/>
                    <a:pt x="224873" y="632390"/>
                    <a:pt x="240848" y="622794"/>
                  </a:cubicBezTo>
                  <a:cubicBezTo>
                    <a:pt x="240848" y="622794"/>
                    <a:pt x="285579" y="562022"/>
                    <a:pt x="483671" y="562022"/>
                  </a:cubicBezTo>
                  <a:cubicBezTo>
                    <a:pt x="681763" y="562022"/>
                    <a:pt x="726493" y="625993"/>
                    <a:pt x="726493" y="625993"/>
                  </a:cubicBezTo>
                  <a:cubicBezTo>
                    <a:pt x="739273" y="632390"/>
                    <a:pt x="748859" y="641985"/>
                    <a:pt x="755249" y="654779"/>
                  </a:cubicBezTo>
                  <a:cubicBezTo>
                    <a:pt x="755249" y="654779"/>
                    <a:pt x="755249" y="654779"/>
                    <a:pt x="822344" y="757132"/>
                  </a:cubicBezTo>
                  <a:cubicBezTo>
                    <a:pt x="822344" y="657978"/>
                    <a:pt x="822344" y="478861"/>
                    <a:pt x="822344" y="149413"/>
                  </a:cubicBezTo>
                  <a:cubicBezTo>
                    <a:pt x="822344" y="133421"/>
                    <a:pt x="835124" y="123825"/>
                    <a:pt x="847905" y="123825"/>
                  </a:cubicBezTo>
                  <a:close/>
                  <a:moveTo>
                    <a:pt x="483781" y="0"/>
                  </a:moveTo>
                  <a:cubicBezTo>
                    <a:pt x="605650" y="0"/>
                    <a:pt x="704444" y="113009"/>
                    <a:pt x="704444" y="252413"/>
                  </a:cubicBezTo>
                  <a:cubicBezTo>
                    <a:pt x="704444" y="391817"/>
                    <a:pt x="605650" y="504826"/>
                    <a:pt x="483781" y="504826"/>
                  </a:cubicBezTo>
                  <a:cubicBezTo>
                    <a:pt x="361912" y="504826"/>
                    <a:pt x="263118" y="391817"/>
                    <a:pt x="263118" y="252413"/>
                  </a:cubicBezTo>
                  <a:cubicBezTo>
                    <a:pt x="263118" y="113009"/>
                    <a:pt x="361912" y="0"/>
                    <a:pt x="483781" y="0"/>
                  </a:cubicBez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sp>
          <p:nvSpPr>
            <p:cNvPr id="96" name="フリーフォーム: 図形 348">
              <a:extLst>
                <a:ext uri="{FF2B5EF4-FFF2-40B4-BE49-F238E27FC236}">
                  <a16:creationId xmlns:a16="http://schemas.microsoft.com/office/drawing/2014/main" id="{6AFC377A-4742-4A99-942E-C2A9F69F99F0}"/>
                </a:ext>
              </a:extLst>
            </p:cNvPr>
            <p:cNvSpPr>
              <a:spLocks noChangeArrowheads="1"/>
            </p:cNvSpPr>
            <p:nvPr/>
          </p:nvSpPr>
          <p:spPr bwMode="gray">
            <a:xfrm>
              <a:off x="-929267" y="2933701"/>
              <a:ext cx="985838" cy="587375"/>
            </a:xfrm>
            <a:custGeom>
              <a:avLst/>
              <a:gdLst>
                <a:gd name="connsiteX0" fmla="*/ 641350 w 985838"/>
                <a:gd name="connsiteY0" fmla="*/ 334962 h 587375"/>
                <a:gd name="connsiteX1" fmla="*/ 688975 w 985838"/>
                <a:gd name="connsiteY1" fmla="*/ 473075 h 587375"/>
                <a:gd name="connsiteX2" fmla="*/ 717550 w 985838"/>
                <a:gd name="connsiteY2" fmla="*/ 441325 h 587375"/>
                <a:gd name="connsiteX3" fmla="*/ 763588 w 985838"/>
                <a:gd name="connsiteY3" fmla="*/ 485775 h 587375"/>
                <a:gd name="connsiteX4" fmla="*/ 792163 w 985838"/>
                <a:gd name="connsiteY4" fmla="*/ 457200 h 587375"/>
                <a:gd name="connsiteX5" fmla="*/ 747713 w 985838"/>
                <a:gd name="connsiteY5" fmla="*/ 412750 h 587375"/>
                <a:gd name="connsiteX6" fmla="*/ 779463 w 985838"/>
                <a:gd name="connsiteY6" fmla="*/ 382587 h 587375"/>
                <a:gd name="connsiteX7" fmla="*/ 215900 w 985838"/>
                <a:gd name="connsiteY7" fmla="*/ 146050 h 587375"/>
                <a:gd name="connsiteX8" fmla="*/ 215900 w 985838"/>
                <a:gd name="connsiteY8" fmla="*/ 444500 h 587375"/>
                <a:gd name="connsiteX9" fmla="*/ 631825 w 985838"/>
                <a:gd name="connsiteY9" fmla="*/ 444500 h 587375"/>
                <a:gd name="connsiteX10" fmla="*/ 615950 w 985838"/>
                <a:gd name="connsiteY10" fmla="*/ 400050 h 587375"/>
                <a:gd name="connsiteX11" fmla="*/ 261938 w 985838"/>
                <a:gd name="connsiteY11" fmla="*/ 400050 h 587375"/>
                <a:gd name="connsiteX12" fmla="*/ 261938 w 985838"/>
                <a:gd name="connsiteY12" fmla="*/ 192087 h 587375"/>
                <a:gd name="connsiteX13" fmla="*/ 723900 w 985838"/>
                <a:gd name="connsiteY13" fmla="*/ 192087 h 587375"/>
                <a:gd name="connsiteX14" fmla="*/ 723900 w 985838"/>
                <a:gd name="connsiteY14" fmla="*/ 315912 h 587375"/>
                <a:gd name="connsiteX15" fmla="*/ 769938 w 985838"/>
                <a:gd name="connsiteY15" fmla="*/ 331787 h 587375"/>
                <a:gd name="connsiteX16" fmla="*/ 769938 w 985838"/>
                <a:gd name="connsiteY16" fmla="*/ 146050 h 587375"/>
                <a:gd name="connsiteX17" fmla="*/ 0 w 985838"/>
                <a:gd name="connsiteY17" fmla="*/ 0 h 587375"/>
                <a:gd name="connsiteX18" fmla="*/ 985838 w 985838"/>
                <a:gd name="connsiteY18" fmla="*/ 0 h 587375"/>
                <a:gd name="connsiteX19" fmla="*/ 985838 w 985838"/>
                <a:gd name="connsiteY19" fmla="*/ 587375 h 587375"/>
                <a:gd name="connsiteX20" fmla="*/ 0 w 985838"/>
                <a:gd name="connsiteY20" fmla="*/ 587375 h 58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5838" h="587375">
                  <a:moveTo>
                    <a:pt x="641350" y="334962"/>
                  </a:moveTo>
                  <a:lnTo>
                    <a:pt x="688975" y="473075"/>
                  </a:lnTo>
                  <a:lnTo>
                    <a:pt x="717550" y="441325"/>
                  </a:lnTo>
                  <a:lnTo>
                    <a:pt x="763588" y="485775"/>
                  </a:lnTo>
                  <a:lnTo>
                    <a:pt x="792163" y="457200"/>
                  </a:lnTo>
                  <a:lnTo>
                    <a:pt x="747713" y="412750"/>
                  </a:lnTo>
                  <a:lnTo>
                    <a:pt x="779463" y="382587"/>
                  </a:lnTo>
                  <a:close/>
                  <a:moveTo>
                    <a:pt x="215900" y="146050"/>
                  </a:moveTo>
                  <a:lnTo>
                    <a:pt x="215900" y="444500"/>
                  </a:lnTo>
                  <a:lnTo>
                    <a:pt x="631825" y="444500"/>
                  </a:lnTo>
                  <a:lnTo>
                    <a:pt x="615950" y="400050"/>
                  </a:lnTo>
                  <a:lnTo>
                    <a:pt x="261938" y="400050"/>
                  </a:lnTo>
                  <a:lnTo>
                    <a:pt x="261938" y="192087"/>
                  </a:lnTo>
                  <a:lnTo>
                    <a:pt x="723900" y="192087"/>
                  </a:lnTo>
                  <a:lnTo>
                    <a:pt x="723900" y="315912"/>
                  </a:lnTo>
                  <a:lnTo>
                    <a:pt x="769938" y="331787"/>
                  </a:lnTo>
                  <a:lnTo>
                    <a:pt x="769938" y="146050"/>
                  </a:lnTo>
                  <a:close/>
                  <a:moveTo>
                    <a:pt x="0" y="0"/>
                  </a:moveTo>
                  <a:lnTo>
                    <a:pt x="985838" y="0"/>
                  </a:lnTo>
                  <a:lnTo>
                    <a:pt x="985838" y="587375"/>
                  </a:lnTo>
                  <a:lnTo>
                    <a:pt x="0" y="5873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390" name="テキスト ボックス 389">
            <a:extLst>
              <a:ext uri="{FF2B5EF4-FFF2-40B4-BE49-F238E27FC236}">
                <a16:creationId xmlns:a16="http://schemas.microsoft.com/office/drawing/2014/main" id="{3E80D551-7B91-4E4A-BEC1-D6588E17826D}"/>
              </a:ext>
            </a:extLst>
          </p:cNvPr>
          <p:cNvSpPr txBox="1"/>
          <p:nvPr/>
        </p:nvSpPr>
        <p:spPr>
          <a:xfrm>
            <a:off x="452847" y="693062"/>
            <a:ext cx="11388718" cy="646331"/>
          </a:xfrm>
          <a:prstGeom prst="rect">
            <a:avLst/>
          </a:prstGeom>
          <a:solidFill>
            <a:schemeClr val="tx1">
              <a:lumMod val="10000"/>
              <a:lumOff val="90000"/>
            </a:schemeClr>
          </a:solidFill>
        </p:spPr>
        <p:txBody>
          <a:bodyPr wrap="square">
            <a:spAutoFit/>
          </a:bodyPr>
          <a:lstStyle/>
          <a:p>
            <a:r>
              <a:rPr lang="en-US" altLang="ja-JP" b="1" dirty="0">
                <a:solidFill>
                  <a:srgbClr val="002060"/>
                </a:solidFill>
                <a:latin typeface="Meiryo UI" panose="020B0604030504040204" pitchFamily="50" charset="-128"/>
                <a:ea typeface="Meiryo UI" panose="020B0604030504040204" pitchFamily="50" charset="-128"/>
                <a:cs typeface="Meiryo" charset="-128"/>
              </a:rPr>
              <a:t>CMP</a:t>
            </a:r>
            <a:r>
              <a:rPr lang="ja-JP" altLang="en-US" b="1" dirty="0">
                <a:solidFill>
                  <a:srgbClr val="002060"/>
                </a:solidFill>
                <a:latin typeface="Meiryo UI" panose="020B0604030504040204" pitchFamily="50" charset="-128"/>
                <a:ea typeface="Meiryo UI" panose="020B0604030504040204" pitchFamily="50" charset="-128"/>
                <a:cs typeface="Meiryo" charset="-128"/>
              </a:rPr>
              <a:t>はサプライチェーンにおける</a:t>
            </a:r>
            <a:r>
              <a:rPr lang="en-US" altLang="ja-JP" b="1" dirty="0">
                <a:solidFill>
                  <a:srgbClr val="002060"/>
                </a:solidFill>
                <a:latin typeface="Meiryo UI" panose="020B0604030504040204" pitchFamily="50" charset="-128"/>
                <a:ea typeface="Meiryo UI" panose="020B0604030504040204" pitchFamily="50" charset="-128"/>
                <a:cs typeface="Meiryo" charset="-128"/>
              </a:rPr>
              <a:t>CBI</a:t>
            </a:r>
            <a:r>
              <a:rPr lang="ja-JP" altLang="en-US" b="1" dirty="0">
                <a:solidFill>
                  <a:srgbClr val="002060"/>
                </a:solidFill>
                <a:latin typeface="Meiryo UI" panose="020B0604030504040204" pitchFamily="50" charset="-128"/>
                <a:ea typeface="Meiryo UI" panose="020B0604030504040204" pitchFamily="50" charset="-128"/>
                <a:cs typeface="Meiryo" charset="-128"/>
              </a:rPr>
              <a:t>（営業機密）を担保しながら、再調査の手間を最小化するシステム</a:t>
            </a:r>
            <a:endParaRPr lang="en-US" altLang="ja-JP" b="1" dirty="0">
              <a:solidFill>
                <a:srgbClr val="002060"/>
              </a:solidFill>
              <a:latin typeface="Meiryo UI" panose="020B0604030504040204" pitchFamily="50" charset="-128"/>
              <a:ea typeface="Meiryo UI" panose="020B0604030504040204" pitchFamily="50" charset="-128"/>
              <a:cs typeface="Meiryo" charset="-128"/>
            </a:endParaRPr>
          </a:p>
          <a:p>
            <a:r>
              <a:rPr lang="en-US" altLang="ja-JP" b="1" dirty="0">
                <a:solidFill>
                  <a:srgbClr val="002060"/>
                </a:solidFill>
                <a:latin typeface="Meiryo UI" panose="020B0604030504040204" pitchFamily="50" charset="-128"/>
                <a:ea typeface="Meiryo UI" panose="020B0604030504040204" pitchFamily="50" charset="-128"/>
                <a:cs typeface="Meiryo" charset="-128"/>
              </a:rPr>
              <a:t>chemSHERPA</a:t>
            </a:r>
            <a:r>
              <a:rPr lang="ja-JP" altLang="en-US" b="1" dirty="0">
                <a:solidFill>
                  <a:srgbClr val="002060"/>
                </a:solidFill>
                <a:latin typeface="Meiryo UI" panose="020B0604030504040204" pitchFamily="50" charset="-128"/>
                <a:ea typeface="Meiryo UI" panose="020B0604030504040204" pitchFamily="50" charset="-128"/>
                <a:cs typeface="Meiryo" charset="-128"/>
              </a:rPr>
              <a:t>の機能・役割を拡張、</a:t>
            </a:r>
            <a:r>
              <a:rPr lang="en-US" altLang="ja-JP" b="1" dirty="0">
                <a:solidFill>
                  <a:srgbClr val="002060"/>
                </a:solidFill>
                <a:latin typeface="Meiryo UI" panose="020B0604030504040204" pitchFamily="50" charset="-128"/>
                <a:ea typeface="Meiryo UI" panose="020B0604030504040204" pitchFamily="50" charset="-128"/>
                <a:cs typeface="Meiryo" charset="-128"/>
              </a:rPr>
              <a:t>CMP</a:t>
            </a:r>
            <a:r>
              <a:rPr lang="ja-JP" altLang="en-US" b="1" dirty="0">
                <a:solidFill>
                  <a:srgbClr val="002060"/>
                </a:solidFill>
                <a:latin typeface="Meiryo UI" panose="020B0604030504040204" pitchFamily="50" charset="-128"/>
                <a:ea typeface="Meiryo UI" panose="020B0604030504040204" pitchFamily="50" charset="-128"/>
                <a:cs typeface="Meiryo" charset="-128"/>
              </a:rPr>
              <a:t>へ移行し、</a:t>
            </a:r>
            <a:r>
              <a:rPr lang="ja-JP" altLang="en-US" b="1" dirty="0">
                <a:solidFill>
                  <a:srgbClr val="002060"/>
                </a:solidFill>
                <a:latin typeface="Meiryo UI" panose="020B0604030504040204" pitchFamily="50" charset="-128"/>
                <a:ea typeface="Meiryo UI" panose="020B0604030504040204" pitchFamily="50" charset="-128"/>
              </a:rPr>
              <a:t>情報伝達システムの統合化を目指す</a:t>
            </a:r>
            <a:endParaRPr lang="ja-JP" altLang="en-US" dirty="0">
              <a:solidFill>
                <a:srgbClr val="00206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56577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F0CD3A-8C43-41A9-82BA-CBEF9F545385}"/>
              </a:ext>
            </a:extLst>
          </p:cNvPr>
          <p:cNvSpPr>
            <a:spLocks noGrp="1"/>
          </p:cNvSpPr>
          <p:nvPr>
            <p:ph type="title"/>
          </p:nvPr>
        </p:nvSpPr>
        <p:spPr/>
        <p:txBody>
          <a:bodyPr>
            <a:noAutofit/>
          </a:bodyPr>
          <a:lstStyle/>
          <a:p>
            <a:r>
              <a:rPr kumimoji="1" lang="ja-JP" altLang="en-US" sz="2800" b="1" dirty="0">
                <a:latin typeface="Meiryo UI" panose="020B0604030504040204" pitchFamily="50" charset="-128"/>
                <a:ea typeface="Meiryo UI" panose="020B0604030504040204" pitchFamily="50" charset="-128"/>
              </a:rPr>
              <a:t>システム将来イメージ</a:t>
            </a:r>
          </a:p>
        </p:txBody>
      </p:sp>
      <p:sp>
        <p:nvSpPr>
          <p:cNvPr id="25" name="正方形/長方形 24">
            <a:extLst>
              <a:ext uri="{FF2B5EF4-FFF2-40B4-BE49-F238E27FC236}">
                <a16:creationId xmlns:a16="http://schemas.microsoft.com/office/drawing/2014/main" id="{0933416A-64C1-4802-B2ED-397ADCA7E696}"/>
              </a:ext>
            </a:extLst>
          </p:cNvPr>
          <p:cNvSpPr/>
          <p:nvPr/>
        </p:nvSpPr>
        <p:spPr bwMode="auto">
          <a:xfrm>
            <a:off x="289560" y="1867514"/>
            <a:ext cx="3672533" cy="2325052"/>
          </a:xfrm>
          <a:prstGeom prst="rect">
            <a:avLst/>
          </a:prstGeom>
          <a:solidFill>
            <a:schemeClr val="bg1">
              <a:lumMod val="85000"/>
            </a:schemeClr>
          </a:solidFill>
          <a:ln>
            <a:solidFill>
              <a:srgbClr val="002060"/>
            </a:solidFill>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algn="ctr"/>
            <a:endParaRPr kumimoji="1" lang="ja-JP" altLang="en-US">
              <a:solidFill>
                <a:schemeClr val="bg1"/>
              </a:solidFill>
              <a:latin typeface="Meiryo UI" panose="020B0604030504040204" pitchFamily="50" charset="-128"/>
              <a:ea typeface="Meiryo UI" panose="020B0604030504040204" pitchFamily="50" charset="-128"/>
            </a:endParaRPr>
          </a:p>
        </p:txBody>
      </p:sp>
      <p:sp>
        <p:nvSpPr>
          <p:cNvPr id="26" name="正方形/長方形 25">
            <a:extLst>
              <a:ext uri="{FF2B5EF4-FFF2-40B4-BE49-F238E27FC236}">
                <a16:creationId xmlns:a16="http://schemas.microsoft.com/office/drawing/2014/main" id="{31EBECE4-5E30-4C36-AAD9-1BE23F3A26D8}"/>
              </a:ext>
            </a:extLst>
          </p:cNvPr>
          <p:cNvSpPr/>
          <p:nvPr/>
        </p:nvSpPr>
        <p:spPr bwMode="auto">
          <a:xfrm>
            <a:off x="4194011" y="1827494"/>
            <a:ext cx="326961" cy="4428443"/>
          </a:xfrm>
          <a:prstGeom prst="rect">
            <a:avLst/>
          </a:prstGeom>
          <a:solidFill>
            <a:schemeClr val="accent2">
              <a:lumMod val="60000"/>
              <a:lumOff val="40000"/>
              <a:alpha val="50000"/>
            </a:schemeClr>
          </a:solidFill>
          <a:ln>
            <a:noFill/>
          </a:ln>
          <a:effectLst/>
        </p:spPr>
        <p:txBody>
          <a:bodyPr rot="0" spcFirstLastPara="0" vert="eaVert" wrap="square" lIns="91440" tIns="45720" rIns="91440" bIns="4572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algn="ctr"/>
            <a:r>
              <a:rPr kumimoji="1" lang="ja-JP" altLang="en-US" sz="1600" b="1" dirty="0">
                <a:solidFill>
                  <a:schemeClr val="tx2"/>
                </a:solidFill>
                <a:latin typeface="Meiryo UI" panose="020B0604030504040204" pitchFamily="50" charset="-128"/>
                <a:ea typeface="Meiryo UI" panose="020B0604030504040204" pitchFamily="50" charset="-128"/>
              </a:rPr>
              <a:t>　　インターネット</a:t>
            </a:r>
          </a:p>
        </p:txBody>
      </p:sp>
      <p:sp>
        <p:nvSpPr>
          <p:cNvPr id="29" name="正方形/長方形 28">
            <a:extLst>
              <a:ext uri="{FF2B5EF4-FFF2-40B4-BE49-F238E27FC236}">
                <a16:creationId xmlns:a16="http://schemas.microsoft.com/office/drawing/2014/main" id="{09993F66-844B-4C17-B49E-2C43C6A3600E}"/>
              </a:ext>
            </a:extLst>
          </p:cNvPr>
          <p:cNvSpPr/>
          <p:nvPr/>
        </p:nvSpPr>
        <p:spPr bwMode="auto">
          <a:xfrm>
            <a:off x="9270124" y="1818786"/>
            <a:ext cx="219565" cy="4443406"/>
          </a:xfrm>
          <a:prstGeom prst="rect">
            <a:avLst/>
          </a:prstGeom>
          <a:solidFill>
            <a:schemeClr val="accent2">
              <a:lumMod val="60000"/>
              <a:lumOff val="40000"/>
              <a:alpha val="50000"/>
            </a:schemeClr>
          </a:solidFill>
          <a:ln>
            <a:noFill/>
          </a:ln>
          <a:effectLst/>
        </p:spPr>
        <p:txBody>
          <a:bodyPr rot="0" spcFirstLastPara="0" vert="eaVert" wrap="square" lIns="91440" tIns="45720" rIns="91440" bIns="4572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algn="ctr"/>
            <a:endParaRPr kumimoji="1" lang="ja-JP" altLang="en-US" dirty="0">
              <a:solidFill>
                <a:schemeClr val="tx2"/>
              </a:solidFill>
              <a:latin typeface="Meiryo UI" panose="020B0604030504040204" pitchFamily="50" charset="-128"/>
              <a:ea typeface="Meiryo UI" panose="020B0604030504040204" pitchFamily="50" charset="-128"/>
            </a:endParaRPr>
          </a:p>
        </p:txBody>
      </p:sp>
      <p:sp>
        <p:nvSpPr>
          <p:cNvPr id="30" name="正方形/長方形 29">
            <a:extLst>
              <a:ext uri="{FF2B5EF4-FFF2-40B4-BE49-F238E27FC236}">
                <a16:creationId xmlns:a16="http://schemas.microsoft.com/office/drawing/2014/main" id="{4613EE2A-E56B-4603-A31A-468CDCA99EDA}"/>
              </a:ext>
            </a:extLst>
          </p:cNvPr>
          <p:cNvSpPr/>
          <p:nvPr/>
        </p:nvSpPr>
        <p:spPr bwMode="auto">
          <a:xfrm rot="16200000">
            <a:off x="6798509" y="3768823"/>
            <a:ext cx="208240" cy="4762485"/>
          </a:xfrm>
          <a:prstGeom prst="rect">
            <a:avLst/>
          </a:prstGeom>
          <a:solidFill>
            <a:schemeClr val="accent2">
              <a:lumMod val="60000"/>
              <a:lumOff val="40000"/>
              <a:alpha val="50000"/>
            </a:schemeClr>
          </a:solidFill>
          <a:ln>
            <a:noFill/>
          </a:ln>
          <a:effectLst/>
        </p:spPr>
        <p:txBody>
          <a:bodyPr rot="0" spcFirstLastPara="0" vert="eaVert" wrap="square" lIns="91440" tIns="45720" rIns="91440" bIns="4572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algn="ctr"/>
            <a:endParaRPr kumimoji="1" lang="ja-JP" altLang="en-US" dirty="0">
              <a:solidFill>
                <a:schemeClr val="tx2"/>
              </a:solidFill>
              <a:latin typeface="Meiryo UI" panose="020B0604030504040204" pitchFamily="50" charset="-128"/>
              <a:ea typeface="Meiryo UI" panose="020B0604030504040204" pitchFamily="50" charset="-128"/>
            </a:endParaRPr>
          </a:p>
        </p:txBody>
      </p:sp>
      <p:sp>
        <p:nvSpPr>
          <p:cNvPr id="32" name="正方形/長方形 31">
            <a:extLst>
              <a:ext uri="{FF2B5EF4-FFF2-40B4-BE49-F238E27FC236}">
                <a16:creationId xmlns:a16="http://schemas.microsoft.com/office/drawing/2014/main" id="{DB522C6B-0689-4AD0-B774-AA5B4A1B0759}"/>
              </a:ext>
            </a:extLst>
          </p:cNvPr>
          <p:cNvSpPr/>
          <p:nvPr/>
        </p:nvSpPr>
        <p:spPr bwMode="auto">
          <a:xfrm>
            <a:off x="4628669" y="1822972"/>
            <a:ext cx="4553192" cy="4080872"/>
          </a:xfrm>
          <a:prstGeom prst="rect">
            <a:avLst/>
          </a:prstGeom>
          <a:gradFill>
            <a:gsLst>
              <a:gs pos="0">
                <a:schemeClr val="accent1">
                  <a:lumMod val="5000"/>
                  <a:lumOff val="95000"/>
                </a:schemeClr>
              </a:gs>
              <a:gs pos="55000">
                <a:schemeClr val="bg1">
                  <a:lumMod val="95000"/>
                </a:schemeClr>
              </a:gs>
              <a:gs pos="0">
                <a:schemeClr val="bg2">
                  <a:lumMod val="20000"/>
                  <a:lumOff val="80000"/>
                </a:schemeClr>
              </a:gs>
              <a:gs pos="100000">
                <a:schemeClr val="bg2">
                  <a:lumMod val="20000"/>
                  <a:lumOff val="80000"/>
                </a:schemeClr>
              </a:gs>
            </a:gsLst>
            <a:lin ang="5400000" scaled="1"/>
          </a:gradFill>
          <a:ln>
            <a:noFill/>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algn="ctr"/>
            <a:endParaRPr kumimoji="1" lang="ja-JP" altLang="en-US" dirty="0">
              <a:solidFill>
                <a:schemeClr val="bg1"/>
              </a:solidFill>
              <a:latin typeface="Meiryo UI" panose="020B0604030504040204" pitchFamily="50" charset="-128"/>
              <a:ea typeface="Meiryo UI" panose="020B0604030504040204" pitchFamily="50" charset="-128"/>
            </a:endParaRPr>
          </a:p>
        </p:txBody>
      </p:sp>
      <p:sp>
        <p:nvSpPr>
          <p:cNvPr id="35" name="正方形/長方形 34">
            <a:extLst>
              <a:ext uri="{FF2B5EF4-FFF2-40B4-BE49-F238E27FC236}">
                <a16:creationId xmlns:a16="http://schemas.microsoft.com/office/drawing/2014/main" id="{97CE4604-A255-4976-B11A-B5B34EE7F5A6}"/>
              </a:ext>
            </a:extLst>
          </p:cNvPr>
          <p:cNvSpPr/>
          <p:nvPr/>
        </p:nvSpPr>
        <p:spPr bwMode="auto">
          <a:xfrm>
            <a:off x="287382" y="4478096"/>
            <a:ext cx="3672533" cy="1343556"/>
          </a:xfrm>
          <a:prstGeom prst="rect">
            <a:avLst/>
          </a:prstGeom>
          <a:solidFill>
            <a:schemeClr val="accent2">
              <a:lumMod val="20000"/>
              <a:lumOff val="80000"/>
            </a:schemeClr>
          </a:solidFill>
          <a:ln>
            <a:solidFill>
              <a:srgbClr val="002060"/>
            </a:solidFill>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algn="ctr"/>
            <a:endParaRPr kumimoji="1" lang="ja-JP" altLang="en-US">
              <a:solidFill>
                <a:schemeClr val="bg1"/>
              </a:solidFill>
              <a:latin typeface="Meiryo UI" panose="020B0604030504040204" pitchFamily="50" charset="-128"/>
              <a:ea typeface="Meiryo UI" panose="020B0604030504040204" pitchFamily="50" charset="-128"/>
            </a:endParaRPr>
          </a:p>
        </p:txBody>
      </p:sp>
      <p:sp>
        <p:nvSpPr>
          <p:cNvPr id="37" name="正方形/長方形 36">
            <a:extLst>
              <a:ext uri="{FF2B5EF4-FFF2-40B4-BE49-F238E27FC236}">
                <a16:creationId xmlns:a16="http://schemas.microsoft.com/office/drawing/2014/main" id="{7D64E5E8-34C5-483C-AEA4-4F2F63B65B8D}"/>
              </a:ext>
            </a:extLst>
          </p:cNvPr>
          <p:cNvSpPr/>
          <p:nvPr/>
        </p:nvSpPr>
        <p:spPr bwMode="auto">
          <a:xfrm>
            <a:off x="289560" y="4479378"/>
            <a:ext cx="1535083" cy="308164"/>
          </a:xfrm>
          <a:prstGeom prst="rect">
            <a:avLst/>
          </a:prstGeom>
          <a:solidFill>
            <a:schemeClr val="tx2"/>
          </a:solidFill>
          <a:ln>
            <a:noFill/>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algn="ctr"/>
            <a:r>
              <a:rPr kumimoji="1" lang="ja-JP" altLang="en-US" sz="1400" b="1" dirty="0">
                <a:solidFill>
                  <a:schemeClr val="bg1"/>
                </a:solidFill>
                <a:latin typeface="Meiryo UI" panose="020B0604030504040204" pitchFamily="50" charset="-128"/>
                <a:ea typeface="Meiryo UI" panose="020B0604030504040204" pitchFamily="50" charset="-128"/>
              </a:rPr>
              <a:t>自社導入型</a:t>
            </a:r>
          </a:p>
        </p:txBody>
      </p:sp>
      <p:sp>
        <p:nvSpPr>
          <p:cNvPr id="38" name="正方形/長方形 37">
            <a:extLst>
              <a:ext uri="{FF2B5EF4-FFF2-40B4-BE49-F238E27FC236}">
                <a16:creationId xmlns:a16="http://schemas.microsoft.com/office/drawing/2014/main" id="{87E19254-E01F-407A-94F9-364FE4713396}"/>
              </a:ext>
            </a:extLst>
          </p:cNvPr>
          <p:cNvSpPr/>
          <p:nvPr/>
        </p:nvSpPr>
        <p:spPr bwMode="auto">
          <a:xfrm>
            <a:off x="294315" y="1878000"/>
            <a:ext cx="1925093" cy="308164"/>
          </a:xfrm>
          <a:prstGeom prst="rect">
            <a:avLst/>
          </a:prstGeom>
          <a:solidFill>
            <a:schemeClr val="accent3">
              <a:lumMod val="50000"/>
            </a:schemeClr>
          </a:solidFill>
          <a:ln>
            <a:noFill/>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algn="ctr"/>
            <a:r>
              <a:rPr kumimoji="1" lang="ja-JP" altLang="en-US" sz="1400" b="1" dirty="0">
                <a:solidFill>
                  <a:schemeClr val="bg1"/>
                </a:solidFill>
                <a:latin typeface="Meiryo UI" panose="020B0604030504040204" pitchFamily="50" charset="-128"/>
                <a:ea typeface="Meiryo UI" panose="020B0604030504040204" pitchFamily="50" charset="-128"/>
              </a:rPr>
              <a:t>アプリケーション利用型</a:t>
            </a:r>
          </a:p>
        </p:txBody>
      </p:sp>
      <p:sp>
        <p:nvSpPr>
          <p:cNvPr id="40" name="角丸四角形 138">
            <a:extLst>
              <a:ext uri="{FF2B5EF4-FFF2-40B4-BE49-F238E27FC236}">
                <a16:creationId xmlns:a16="http://schemas.microsoft.com/office/drawing/2014/main" id="{14D5E36D-E247-4842-93C8-8A6E568CF53D}"/>
              </a:ext>
            </a:extLst>
          </p:cNvPr>
          <p:cNvSpPr/>
          <p:nvPr/>
        </p:nvSpPr>
        <p:spPr bwMode="auto">
          <a:xfrm>
            <a:off x="1877831" y="2744717"/>
            <a:ext cx="2005475" cy="1357478"/>
          </a:xfrm>
          <a:prstGeom prst="roundRect">
            <a:avLst/>
          </a:prstGeom>
          <a:solidFill>
            <a:schemeClr val="accent5">
              <a:lumMod val="75000"/>
            </a:schemeClr>
          </a:solidFill>
          <a:ln>
            <a:noFill/>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algn="ctr"/>
            <a:endParaRPr lang="ja-JP" altLang="en-US" sz="1400">
              <a:solidFill>
                <a:schemeClr val="bg1"/>
              </a:solidFill>
              <a:latin typeface="Meiryo UI" panose="020B0604030504040204" pitchFamily="50" charset="-128"/>
              <a:ea typeface="Meiryo UI" panose="020B0604030504040204" pitchFamily="50" charset="-128"/>
            </a:endParaRPr>
          </a:p>
        </p:txBody>
      </p:sp>
      <p:sp>
        <p:nvSpPr>
          <p:cNvPr id="49" name="四角形: 角を丸くする 72">
            <a:extLst>
              <a:ext uri="{FF2B5EF4-FFF2-40B4-BE49-F238E27FC236}">
                <a16:creationId xmlns:a16="http://schemas.microsoft.com/office/drawing/2014/main" id="{EC839FFA-A999-4327-8419-7E28F69C3F63}"/>
              </a:ext>
            </a:extLst>
          </p:cNvPr>
          <p:cNvSpPr/>
          <p:nvPr/>
        </p:nvSpPr>
        <p:spPr bwMode="auto">
          <a:xfrm>
            <a:off x="486293" y="2431630"/>
            <a:ext cx="929701" cy="392423"/>
          </a:xfrm>
          <a:prstGeom prst="roundRect">
            <a:avLst>
              <a:gd name="adj" fmla="val 19957"/>
            </a:avLst>
          </a:prstGeom>
          <a:solidFill>
            <a:schemeClr val="accent3">
              <a:lumMod val="50000"/>
            </a:schemeClr>
          </a:solidFill>
          <a:ln>
            <a:noFill/>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algn="ctr"/>
            <a:r>
              <a:rPr kumimoji="1" lang="en-US" altLang="ja-JP" sz="1400" b="1" dirty="0">
                <a:solidFill>
                  <a:schemeClr val="bg1"/>
                </a:solidFill>
                <a:latin typeface="Meiryo UI" panose="020B0604030504040204" pitchFamily="50" charset="-128"/>
                <a:ea typeface="Meiryo UI" panose="020B0604030504040204" pitchFamily="50" charset="-128"/>
              </a:rPr>
              <a:t>Web</a:t>
            </a:r>
            <a:br>
              <a:rPr kumimoji="1" lang="en-US" altLang="ja-JP" sz="1400" b="1" dirty="0">
                <a:solidFill>
                  <a:schemeClr val="bg1"/>
                </a:solidFill>
                <a:latin typeface="Meiryo UI" panose="020B0604030504040204" pitchFamily="50" charset="-128"/>
                <a:ea typeface="Meiryo UI" panose="020B0604030504040204" pitchFamily="50" charset="-128"/>
              </a:rPr>
            </a:br>
            <a:r>
              <a:rPr kumimoji="1" lang="ja-JP" altLang="en-US" sz="1400" b="1" dirty="0">
                <a:solidFill>
                  <a:schemeClr val="bg1"/>
                </a:solidFill>
                <a:latin typeface="Meiryo UI" panose="020B0604030504040204" pitchFamily="50" charset="-128"/>
                <a:ea typeface="Meiryo UI" panose="020B0604030504040204" pitchFamily="50" charset="-128"/>
              </a:rPr>
              <a:t>ブラウザ</a:t>
            </a:r>
            <a:endParaRPr kumimoji="1" lang="en-US" altLang="ja-JP" sz="1400" b="1" dirty="0">
              <a:solidFill>
                <a:schemeClr val="bg1"/>
              </a:solidFill>
              <a:latin typeface="Meiryo UI" panose="020B0604030504040204" pitchFamily="50" charset="-128"/>
              <a:ea typeface="Meiryo UI" panose="020B0604030504040204" pitchFamily="50" charset="-128"/>
            </a:endParaRPr>
          </a:p>
        </p:txBody>
      </p:sp>
      <p:sp>
        <p:nvSpPr>
          <p:cNvPr id="62" name="四角形: 角を丸くする 94">
            <a:extLst>
              <a:ext uri="{FF2B5EF4-FFF2-40B4-BE49-F238E27FC236}">
                <a16:creationId xmlns:a16="http://schemas.microsoft.com/office/drawing/2014/main" id="{5A7CB23A-AB25-4992-9424-1787DEB70574}"/>
              </a:ext>
            </a:extLst>
          </p:cNvPr>
          <p:cNvSpPr/>
          <p:nvPr/>
        </p:nvSpPr>
        <p:spPr bwMode="auto">
          <a:xfrm>
            <a:off x="4725382" y="2900336"/>
            <a:ext cx="4342220" cy="2801139"/>
          </a:xfrm>
          <a:prstGeom prst="roundRect">
            <a:avLst>
              <a:gd name="adj" fmla="val 6849"/>
            </a:avLst>
          </a:prstGeom>
          <a:solidFill>
            <a:srgbClr val="002060"/>
          </a:solidFill>
          <a:ln>
            <a:noFill/>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algn="ctr"/>
            <a:endParaRPr kumimoji="1" lang="ja-JP" altLang="en-US" sz="1400" b="1" dirty="0">
              <a:solidFill>
                <a:schemeClr val="bg1"/>
              </a:solidFill>
              <a:latin typeface="Meiryo UI" panose="020B0604030504040204" pitchFamily="50" charset="-128"/>
              <a:ea typeface="Meiryo UI" panose="020B0604030504040204" pitchFamily="50" charset="-128"/>
            </a:endParaRPr>
          </a:p>
        </p:txBody>
      </p:sp>
      <p:sp>
        <p:nvSpPr>
          <p:cNvPr id="63" name="四角形: 角を丸くする 97">
            <a:extLst>
              <a:ext uri="{FF2B5EF4-FFF2-40B4-BE49-F238E27FC236}">
                <a16:creationId xmlns:a16="http://schemas.microsoft.com/office/drawing/2014/main" id="{00A3A73A-A970-41FA-B1DE-5C9B52C99952}"/>
              </a:ext>
            </a:extLst>
          </p:cNvPr>
          <p:cNvSpPr/>
          <p:nvPr/>
        </p:nvSpPr>
        <p:spPr bwMode="auto">
          <a:xfrm>
            <a:off x="5458143" y="4013089"/>
            <a:ext cx="1697622" cy="358954"/>
          </a:xfrm>
          <a:prstGeom prst="roundRect">
            <a:avLst>
              <a:gd name="adj" fmla="val 19957"/>
            </a:avLst>
          </a:prstGeom>
          <a:solidFill>
            <a:srgbClr val="002060"/>
          </a:solidFill>
          <a:ln w="19050">
            <a:solidFill>
              <a:schemeClr val="bg1"/>
            </a:solidFill>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algn="ctr"/>
            <a:r>
              <a:rPr kumimoji="1" lang="ja-JP" altLang="en-US" sz="1400" b="1" dirty="0">
                <a:solidFill>
                  <a:schemeClr val="bg1"/>
                </a:solidFill>
                <a:latin typeface="Meiryo UI" panose="020B0604030504040204" pitchFamily="50" charset="-128"/>
                <a:ea typeface="Meiryo UI" panose="020B0604030504040204" pitchFamily="50" charset="-128"/>
              </a:rPr>
              <a:t>含有化学物質情報</a:t>
            </a:r>
            <a:endParaRPr kumimoji="1" lang="en-US" altLang="ja-JP" sz="1400" b="1" dirty="0">
              <a:solidFill>
                <a:schemeClr val="bg1"/>
              </a:solidFill>
              <a:latin typeface="Meiryo UI" panose="020B0604030504040204" pitchFamily="50" charset="-128"/>
              <a:ea typeface="Meiryo UI" panose="020B0604030504040204" pitchFamily="50" charset="-128"/>
            </a:endParaRPr>
          </a:p>
        </p:txBody>
      </p:sp>
      <p:sp>
        <p:nvSpPr>
          <p:cNvPr id="72" name="正方形/長方形 71">
            <a:extLst>
              <a:ext uri="{FF2B5EF4-FFF2-40B4-BE49-F238E27FC236}">
                <a16:creationId xmlns:a16="http://schemas.microsoft.com/office/drawing/2014/main" id="{016E83D1-20A4-4762-8D18-580ADB791BF2}"/>
              </a:ext>
            </a:extLst>
          </p:cNvPr>
          <p:cNvSpPr/>
          <p:nvPr/>
        </p:nvSpPr>
        <p:spPr bwMode="auto">
          <a:xfrm>
            <a:off x="4752890" y="2169616"/>
            <a:ext cx="4476097" cy="609912"/>
          </a:xfrm>
          <a:prstGeom prst="rect">
            <a:avLst/>
          </a:prstGeom>
          <a:noFill/>
          <a:ln>
            <a:noFill/>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algn="ctr"/>
            <a:r>
              <a:rPr lang="ja-JP" altLang="en-US" b="1" dirty="0">
                <a:solidFill>
                  <a:srgbClr val="002060"/>
                </a:solidFill>
                <a:latin typeface="Meiryo UI" panose="020B0604030504040204" pitchFamily="50" charset="-128"/>
                <a:ea typeface="Meiryo UI" panose="020B0604030504040204" pitchFamily="50" charset="-128"/>
                <a:cs typeface="ＭＳ Ｐゴシック" panose="020B0600070205080204" pitchFamily="50" charset="-128"/>
              </a:rPr>
              <a:t>次世代製品含有化学物質・資源循環</a:t>
            </a:r>
            <a:br>
              <a:rPr lang="en-US" altLang="ja-JP" b="1" dirty="0">
                <a:solidFill>
                  <a:srgbClr val="002060"/>
                </a:solidFill>
                <a:latin typeface="Meiryo UI" panose="020B0604030504040204" pitchFamily="50" charset="-128"/>
                <a:ea typeface="Meiryo UI" panose="020B0604030504040204" pitchFamily="50" charset="-128"/>
                <a:cs typeface="ＭＳ Ｐゴシック" panose="020B0600070205080204" pitchFamily="50" charset="-128"/>
              </a:rPr>
            </a:br>
            <a:r>
              <a:rPr lang="ja-JP" altLang="en-US" b="1" dirty="0">
                <a:solidFill>
                  <a:srgbClr val="002060"/>
                </a:solidFill>
                <a:latin typeface="Meiryo UI" panose="020B0604030504040204" pitchFamily="50" charset="-128"/>
                <a:ea typeface="Meiryo UI" panose="020B0604030504040204" pitchFamily="50" charset="-128"/>
                <a:cs typeface="ＭＳ Ｐゴシック" panose="020B0600070205080204" pitchFamily="50" charset="-128"/>
              </a:rPr>
              <a:t>情報プラットフォーム</a:t>
            </a:r>
            <a:endParaRPr lang="en-US" altLang="ja-JP" b="1" dirty="0">
              <a:solidFill>
                <a:srgbClr val="002060"/>
              </a:solidFill>
              <a:latin typeface="Meiryo UI" panose="020B0604030504040204" pitchFamily="50" charset="-128"/>
              <a:ea typeface="Meiryo UI" panose="020B0604030504040204" pitchFamily="50" charset="-128"/>
              <a:cs typeface="ＭＳ Ｐゴシック" panose="020B0600070205080204" pitchFamily="50" charset="-128"/>
            </a:endParaRPr>
          </a:p>
        </p:txBody>
      </p:sp>
      <p:grpSp>
        <p:nvGrpSpPr>
          <p:cNvPr id="77" name="グループ化 76">
            <a:extLst>
              <a:ext uri="{FF2B5EF4-FFF2-40B4-BE49-F238E27FC236}">
                <a16:creationId xmlns:a16="http://schemas.microsoft.com/office/drawing/2014/main" id="{A8E6F0FE-5F74-472F-BBEE-E4AB5AAAC1CD}"/>
              </a:ext>
            </a:extLst>
          </p:cNvPr>
          <p:cNvGrpSpPr>
            <a:grpSpLocks noChangeAspect="1"/>
          </p:cNvGrpSpPr>
          <p:nvPr/>
        </p:nvGrpSpPr>
        <p:grpSpPr bwMode="gray">
          <a:xfrm>
            <a:off x="731003" y="5112772"/>
            <a:ext cx="627855" cy="385368"/>
            <a:chOff x="798275" y="1247616"/>
            <a:chExt cx="1103312" cy="652462"/>
          </a:xfrm>
        </p:grpSpPr>
        <p:sp>
          <p:nvSpPr>
            <p:cNvPr id="78" name="フリーフォーム 189">
              <a:extLst>
                <a:ext uri="{FF2B5EF4-FFF2-40B4-BE49-F238E27FC236}">
                  <a16:creationId xmlns:a16="http://schemas.microsoft.com/office/drawing/2014/main" id="{49376EC5-C257-4B6F-9AD0-D484542E37CB}"/>
                </a:ext>
              </a:extLst>
            </p:cNvPr>
            <p:cNvSpPr>
              <a:spLocks noChangeAspect="1"/>
            </p:cNvSpPr>
            <p:nvPr/>
          </p:nvSpPr>
          <p:spPr bwMode="gray">
            <a:xfrm>
              <a:off x="798275" y="1247616"/>
              <a:ext cx="1103312" cy="652462"/>
            </a:xfrm>
            <a:custGeom>
              <a:avLst/>
              <a:gdLst>
                <a:gd name="connsiteX0" fmla="*/ 821996 w 1103312"/>
                <a:gd name="connsiteY0" fmla="*/ 0 h 652462"/>
                <a:gd name="connsiteX1" fmla="*/ 1083003 w 1103312"/>
                <a:gd name="connsiteY1" fmla="*/ 0 h 652462"/>
                <a:gd name="connsiteX2" fmla="*/ 1103312 w 1103312"/>
                <a:gd name="connsiteY2" fmla="*/ 20319 h 652462"/>
                <a:gd name="connsiteX3" fmla="*/ 1103312 w 1103312"/>
                <a:gd name="connsiteY3" fmla="*/ 632896 h 652462"/>
                <a:gd name="connsiteX4" fmla="*/ 1083003 w 1103312"/>
                <a:gd name="connsiteY4" fmla="*/ 652462 h 652462"/>
                <a:gd name="connsiteX5" fmla="*/ 821996 w 1103312"/>
                <a:gd name="connsiteY5" fmla="*/ 652462 h 652462"/>
                <a:gd name="connsiteX6" fmla="*/ 801687 w 1103312"/>
                <a:gd name="connsiteY6" fmla="*/ 632896 h 652462"/>
                <a:gd name="connsiteX7" fmla="*/ 801687 w 1103312"/>
                <a:gd name="connsiteY7" fmla="*/ 20319 h 652462"/>
                <a:gd name="connsiteX8" fmla="*/ 821996 w 1103312"/>
                <a:gd name="connsiteY8" fmla="*/ 0 h 652462"/>
                <a:gd name="connsiteX9" fmla="*/ 20270 w 1103312"/>
                <a:gd name="connsiteY9" fmla="*/ 0 h 652462"/>
                <a:gd name="connsiteX10" fmla="*/ 741730 w 1103312"/>
                <a:gd name="connsiteY10" fmla="*/ 0 h 652462"/>
                <a:gd name="connsiteX11" fmla="*/ 762000 w 1103312"/>
                <a:gd name="connsiteY11" fmla="*/ 20319 h 652462"/>
                <a:gd name="connsiteX12" fmla="*/ 762000 w 1103312"/>
                <a:gd name="connsiteY12" fmla="*/ 482385 h 652462"/>
                <a:gd name="connsiteX13" fmla="*/ 741730 w 1103312"/>
                <a:gd name="connsiteY13" fmla="*/ 501952 h 652462"/>
                <a:gd name="connsiteX14" fmla="*/ 421164 w 1103312"/>
                <a:gd name="connsiteY14" fmla="*/ 501952 h 652462"/>
                <a:gd name="connsiteX15" fmla="*/ 421164 w 1103312"/>
                <a:gd name="connsiteY15" fmla="*/ 572692 h 652462"/>
                <a:gd name="connsiteX16" fmla="*/ 611852 w 1103312"/>
                <a:gd name="connsiteY16" fmla="*/ 572692 h 652462"/>
                <a:gd name="connsiteX17" fmla="*/ 631371 w 1103312"/>
                <a:gd name="connsiteY17" fmla="*/ 592258 h 652462"/>
                <a:gd name="connsiteX18" fmla="*/ 631371 w 1103312"/>
                <a:gd name="connsiteY18" fmla="*/ 632896 h 652462"/>
                <a:gd name="connsiteX19" fmla="*/ 611852 w 1103312"/>
                <a:gd name="connsiteY19" fmla="*/ 652462 h 652462"/>
                <a:gd name="connsiteX20" fmla="*/ 150898 w 1103312"/>
                <a:gd name="connsiteY20" fmla="*/ 652462 h 652462"/>
                <a:gd name="connsiteX21" fmla="*/ 130629 w 1103312"/>
                <a:gd name="connsiteY21" fmla="*/ 632896 h 652462"/>
                <a:gd name="connsiteX22" fmla="*/ 130629 w 1103312"/>
                <a:gd name="connsiteY22" fmla="*/ 592258 h 652462"/>
                <a:gd name="connsiteX23" fmla="*/ 150898 w 1103312"/>
                <a:gd name="connsiteY23" fmla="*/ 572692 h 652462"/>
                <a:gd name="connsiteX24" fmla="*/ 340835 w 1103312"/>
                <a:gd name="connsiteY24" fmla="*/ 572692 h 652462"/>
                <a:gd name="connsiteX25" fmla="*/ 340835 w 1103312"/>
                <a:gd name="connsiteY25" fmla="*/ 501952 h 652462"/>
                <a:gd name="connsiteX26" fmla="*/ 20270 w 1103312"/>
                <a:gd name="connsiteY26" fmla="*/ 501952 h 652462"/>
                <a:gd name="connsiteX27" fmla="*/ 0 w 1103312"/>
                <a:gd name="connsiteY27" fmla="*/ 482385 h 652462"/>
                <a:gd name="connsiteX28" fmla="*/ 0 w 1103312"/>
                <a:gd name="connsiteY28" fmla="*/ 20319 h 652462"/>
                <a:gd name="connsiteX29" fmla="*/ 20270 w 1103312"/>
                <a:gd name="connsiteY29" fmla="*/ 0 h 652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103312" h="652462">
                  <a:moveTo>
                    <a:pt x="821996" y="0"/>
                  </a:moveTo>
                  <a:cubicBezTo>
                    <a:pt x="821996" y="0"/>
                    <a:pt x="821996" y="0"/>
                    <a:pt x="1083003" y="0"/>
                  </a:cubicBezTo>
                  <a:cubicBezTo>
                    <a:pt x="1094286" y="0"/>
                    <a:pt x="1103312" y="9031"/>
                    <a:pt x="1103312" y="20319"/>
                  </a:cubicBezTo>
                  <a:cubicBezTo>
                    <a:pt x="1103312" y="20319"/>
                    <a:pt x="1103312" y="20319"/>
                    <a:pt x="1103312" y="632896"/>
                  </a:cubicBezTo>
                  <a:cubicBezTo>
                    <a:pt x="1103312" y="643431"/>
                    <a:pt x="1094286" y="652462"/>
                    <a:pt x="1083003" y="652462"/>
                  </a:cubicBezTo>
                  <a:cubicBezTo>
                    <a:pt x="1083003" y="652462"/>
                    <a:pt x="1083003" y="652462"/>
                    <a:pt x="821996" y="652462"/>
                  </a:cubicBezTo>
                  <a:cubicBezTo>
                    <a:pt x="810713" y="652462"/>
                    <a:pt x="801687" y="643431"/>
                    <a:pt x="801687" y="632896"/>
                  </a:cubicBezTo>
                  <a:cubicBezTo>
                    <a:pt x="801687" y="632896"/>
                    <a:pt x="801687" y="632896"/>
                    <a:pt x="801687" y="20319"/>
                  </a:cubicBezTo>
                  <a:cubicBezTo>
                    <a:pt x="801687" y="9031"/>
                    <a:pt x="810713" y="0"/>
                    <a:pt x="821996" y="0"/>
                  </a:cubicBezTo>
                  <a:close/>
                  <a:moveTo>
                    <a:pt x="20270" y="0"/>
                  </a:moveTo>
                  <a:cubicBezTo>
                    <a:pt x="20270" y="0"/>
                    <a:pt x="20270" y="0"/>
                    <a:pt x="741730" y="0"/>
                  </a:cubicBezTo>
                  <a:cubicBezTo>
                    <a:pt x="752991" y="0"/>
                    <a:pt x="762000" y="9031"/>
                    <a:pt x="762000" y="20319"/>
                  </a:cubicBezTo>
                  <a:cubicBezTo>
                    <a:pt x="762000" y="20319"/>
                    <a:pt x="762000" y="20319"/>
                    <a:pt x="762000" y="482385"/>
                  </a:cubicBezTo>
                  <a:cubicBezTo>
                    <a:pt x="762000" y="492921"/>
                    <a:pt x="752991" y="501952"/>
                    <a:pt x="741730" y="501952"/>
                  </a:cubicBezTo>
                  <a:cubicBezTo>
                    <a:pt x="741730" y="501952"/>
                    <a:pt x="741730" y="501952"/>
                    <a:pt x="421164" y="501952"/>
                  </a:cubicBezTo>
                  <a:cubicBezTo>
                    <a:pt x="421164" y="501952"/>
                    <a:pt x="421164" y="501952"/>
                    <a:pt x="421164" y="572692"/>
                  </a:cubicBezTo>
                  <a:cubicBezTo>
                    <a:pt x="421164" y="572692"/>
                    <a:pt x="421164" y="572692"/>
                    <a:pt x="611852" y="572692"/>
                  </a:cubicBezTo>
                  <a:cubicBezTo>
                    <a:pt x="622362" y="572692"/>
                    <a:pt x="631371" y="581722"/>
                    <a:pt x="631371" y="592258"/>
                  </a:cubicBezTo>
                  <a:cubicBezTo>
                    <a:pt x="631371" y="592258"/>
                    <a:pt x="631371" y="592258"/>
                    <a:pt x="631371" y="632896"/>
                  </a:cubicBezTo>
                  <a:cubicBezTo>
                    <a:pt x="631371" y="643431"/>
                    <a:pt x="622362" y="652462"/>
                    <a:pt x="611852" y="652462"/>
                  </a:cubicBezTo>
                  <a:cubicBezTo>
                    <a:pt x="611852" y="652462"/>
                    <a:pt x="611852" y="652462"/>
                    <a:pt x="150898" y="652462"/>
                  </a:cubicBezTo>
                  <a:cubicBezTo>
                    <a:pt x="139637" y="652462"/>
                    <a:pt x="130629" y="643431"/>
                    <a:pt x="130629" y="632896"/>
                  </a:cubicBezTo>
                  <a:cubicBezTo>
                    <a:pt x="130629" y="632896"/>
                    <a:pt x="130629" y="632896"/>
                    <a:pt x="130629" y="592258"/>
                  </a:cubicBezTo>
                  <a:cubicBezTo>
                    <a:pt x="130629" y="581722"/>
                    <a:pt x="139637" y="572692"/>
                    <a:pt x="150898" y="572692"/>
                  </a:cubicBezTo>
                  <a:cubicBezTo>
                    <a:pt x="150898" y="572692"/>
                    <a:pt x="150898" y="572692"/>
                    <a:pt x="340835" y="572692"/>
                  </a:cubicBezTo>
                  <a:cubicBezTo>
                    <a:pt x="340835" y="572692"/>
                    <a:pt x="340835" y="572692"/>
                    <a:pt x="340835" y="501952"/>
                  </a:cubicBezTo>
                  <a:cubicBezTo>
                    <a:pt x="340835" y="501952"/>
                    <a:pt x="340835" y="501952"/>
                    <a:pt x="20270" y="501952"/>
                  </a:cubicBezTo>
                  <a:cubicBezTo>
                    <a:pt x="9009" y="501952"/>
                    <a:pt x="0" y="492921"/>
                    <a:pt x="0" y="482385"/>
                  </a:cubicBezTo>
                  <a:cubicBezTo>
                    <a:pt x="0" y="482385"/>
                    <a:pt x="0" y="482385"/>
                    <a:pt x="0" y="20319"/>
                  </a:cubicBezTo>
                  <a:cubicBezTo>
                    <a:pt x="0" y="9031"/>
                    <a:pt x="9009" y="0"/>
                    <a:pt x="2027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endParaRPr lang="ja-JP" altLang="en-US">
                <a:latin typeface="Meiryo UI" panose="020B0604030504040204" pitchFamily="50" charset="-128"/>
                <a:ea typeface="Meiryo UI" panose="020B0604030504040204" pitchFamily="50" charset="-128"/>
              </a:endParaRPr>
            </a:p>
          </p:txBody>
        </p:sp>
        <p:sp>
          <p:nvSpPr>
            <p:cNvPr id="79" name="フリーフォーム 190">
              <a:extLst>
                <a:ext uri="{FF2B5EF4-FFF2-40B4-BE49-F238E27FC236}">
                  <a16:creationId xmlns:a16="http://schemas.microsoft.com/office/drawing/2014/main" id="{BE60B20B-3ACA-4D9E-A64D-6E31834CC997}"/>
                </a:ext>
              </a:extLst>
            </p:cNvPr>
            <p:cNvSpPr>
              <a:spLocks noChangeAspect="1" noChangeArrowheads="1"/>
            </p:cNvSpPr>
            <p:nvPr/>
          </p:nvSpPr>
          <p:spPr bwMode="gray">
            <a:xfrm>
              <a:off x="853837" y="1301591"/>
              <a:ext cx="987426" cy="392112"/>
            </a:xfrm>
            <a:custGeom>
              <a:avLst/>
              <a:gdLst>
                <a:gd name="connsiteX0" fmla="*/ 896938 w 987426"/>
                <a:gd name="connsiteY0" fmla="*/ 195262 h 392112"/>
                <a:gd name="connsiteX1" fmla="*/ 927101 w 987426"/>
                <a:gd name="connsiteY1" fmla="*/ 225425 h 392112"/>
                <a:gd name="connsiteX2" fmla="*/ 896938 w 987426"/>
                <a:gd name="connsiteY2" fmla="*/ 255588 h 392112"/>
                <a:gd name="connsiteX3" fmla="*/ 866775 w 987426"/>
                <a:gd name="connsiteY3" fmla="*/ 225425 h 392112"/>
                <a:gd name="connsiteX4" fmla="*/ 896938 w 987426"/>
                <a:gd name="connsiteY4" fmla="*/ 195262 h 392112"/>
                <a:gd name="connsiteX5" fmla="*/ 808038 w 987426"/>
                <a:gd name="connsiteY5" fmla="*/ 95250 h 392112"/>
                <a:gd name="connsiteX6" fmla="*/ 987426 w 987426"/>
                <a:gd name="connsiteY6" fmla="*/ 95250 h 392112"/>
                <a:gd name="connsiteX7" fmla="*/ 987426 w 987426"/>
                <a:gd name="connsiteY7" fmla="*/ 136525 h 392112"/>
                <a:gd name="connsiteX8" fmla="*/ 808038 w 987426"/>
                <a:gd name="connsiteY8" fmla="*/ 136525 h 392112"/>
                <a:gd name="connsiteX9" fmla="*/ 808038 w 987426"/>
                <a:gd name="connsiteY9" fmla="*/ 15875 h 392112"/>
                <a:gd name="connsiteX10" fmla="*/ 987426 w 987426"/>
                <a:gd name="connsiteY10" fmla="*/ 15875 h 392112"/>
                <a:gd name="connsiteX11" fmla="*/ 987426 w 987426"/>
                <a:gd name="connsiteY11" fmla="*/ 55562 h 392112"/>
                <a:gd name="connsiteX12" fmla="*/ 808038 w 987426"/>
                <a:gd name="connsiteY12" fmla="*/ 55562 h 392112"/>
                <a:gd name="connsiteX13" fmla="*/ 0 w 987426"/>
                <a:gd name="connsiteY13" fmla="*/ 0 h 392112"/>
                <a:gd name="connsiteX14" fmla="*/ 650875 w 987426"/>
                <a:gd name="connsiteY14" fmla="*/ 0 h 392112"/>
                <a:gd name="connsiteX15" fmla="*/ 650875 w 987426"/>
                <a:gd name="connsiteY15" fmla="*/ 392112 h 392112"/>
                <a:gd name="connsiteX16" fmla="*/ 0 w 987426"/>
                <a:gd name="connsiteY16" fmla="*/ 392112 h 392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87426" h="392112">
                  <a:moveTo>
                    <a:pt x="896938" y="195262"/>
                  </a:moveTo>
                  <a:cubicBezTo>
                    <a:pt x="913597" y="195262"/>
                    <a:pt x="927101" y="208766"/>
                    <a:pt x="927101" y="225425"/>
                  </a:cubicBezTo>
                  <a:cubicBezTo>
                    <a:pt x="927101" y="242084"/>
                    <a:pt x="913597" y="255588"/>
                    <a:pt x="896938" y="255588"/>
                  </a:cubicBezTo>
                  <a:cubicBezTo>
                    <a:pt x="880279" y="255588"/>
                    <a:pt x="866775" y="242084"/>
                    <a:pt x="866775" y="225425"/>
                  </a:cubicBezTo>
                  <a:cubicBezTo>
                    <a:pt x="866775" y="208766"/>
                    <a:pt x="880279" y="195262"/>
                    <a:pt x="896938" y="195262"/>
                  </a:cubicBezTo>
                  <a:close/>
                  <a:moveTo>
                    <a:pt x="808038" y="95250"/>
                  </a:moveTo>
                  <a:lnTo>
                    <a:pt x="987426" y="95250"/>
                  </a:lnTo>
                  <a:lnTo>
                    <a:pt x="987426" y="136525"/>
                  </a:lnTo>
                  <a:lnTo>
                    <a:pt x="808038" y="136525"/>
                  </a:lnTo>
                  <a:close/>
                  <a:moveTo>
                    <a:pt x="808038" y="15875"/>
                  </a:moveTo>
                  <a:lnTo>
                    <a:pt x="987426" y="15875"/>
                  </a:lnTo>
                  <a:lnTo>
                    <a:pt x="987426" y="55562"/>
                  </a:lnTo>
                  <a:lnTo>
                    <a:pt x="808038" y="55562"/>
                  </a:lnTo>
                  <a:close/>
                  <a:moveTo>
                    <a:pt x="0" y="0"/>
                  </a:moveTo>
                  <a:lnTo>
                    <a:pt x="650875" y="0"/>
                  </a:lnTo>
                  <a:lnTo>
                    <a:pt x="650875" y="392112"/>
                  </a:lnTo>
                  <a:lnTo>
                    <a:pt x="0" y="39211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endParaRPr lang="ja-JP" altLang="en-US">
                <a:latin typeface="Meiryo UI" panose="020B0604030504040204" pitchFamily="50" charset="-128"/>
                <a:ea typeface="Meiryo UI" panose="020B0604030504040204" pitchFamily="50" charset="-128"/>
              </a:endParaRPr>
            </a:p>
          </p:txBody>
        </p:sp>
      </p:grpSp>
      <p:sp>
        <p:nvSpPr>
          <p:cNvPr id="81" name="四角形: 角を丸くする 48">
            <a:extLst>
              <a:ext uri="{FF2B5EF4-FFF2-40B4-BE49-F238E27FC236}">
                <a16:creationId xmlns:a16="http://schemas.microsoft.com/office/drawing/2014/main" id="{F43F76BD-A283-4F19-A149-370097FBB21B}"/>
              </a:ext>
            </a:extLst>
          </p:cNvPr>
          <p:cNvSpPr/>
          <p:nvPr/>
        </p:nvSpPr>
        <p:spPr bwMode="auto">
          <a:xfrm>
            <a:off x="5434560" y="4450472"/>
            <a:ext cx="3498553" cy="584879"/>
          </a:xfrm>
          <a:prstGeom prst="roundRect">
            <a:avLst>
              <a:gd name="adj" fmla="val 19957"/>
            </a:avLst>
          </a:prstGeom>
          <a:solidFill>
            <a:schemeClr val="bg1"/>
          </a:solidFill>
          <a:ln>
            <a:noFill/>
          </a:ln>
          <a:effectLst/>
        </p:spPr>
        <p:txBody>
          <a:bodyPr rot="0" spcFirstLastPara="0" vert="horz" wrap="square" lIns="0" tIns="144000" rIns="0" bIns="4572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algn="ctr"/>
            <a:r>
              <a:rPr kumimoji="1" lang="en-US" altLang="ja-JP" sz="2400" b="1" dirty="0">
                <a:solidFill>
                  <a:srgbClr val="002060"/>
                </a:solidFill>
                <a:latin typeface="Meiryo UI" panose="020B0604030504040204" pitchFamily="50" charset="-128"/>
                <a:ea typeface="Meiryo UI" panose="020B0604030504040204" pitchFamily="50" charset="-128"/>
              </a:rPr>
              <a:t>CMP</a:t>
            </a:r>
            <a:br>
              <a:rPr kumimoji="1" lang="en-US" altLang="ja-JP" sz="1200" b="1" dirty="0">
                <a:solidFill>
                  <a:srgbClr val="002060"/>
                </a:solidFill>
                <a:latin typeface="Meiryo UI" panose="020B0604030504040204" pitchFamily="50" charset="-128"/>
                <a:ea typeface="Meiryo UI" panose="020B0604030504040204" pitchFamily="50" charset="-128"/>
              </a:rPr>
            </a:br>
            <a:r>
              <a:rPr lang="en-US" altLang="ja-JP" sz="1100" b="1" dirty="0">
                <a:solidFill>
                  <a:srgbClr val="C00000"/>
                </a:solidFill>
                <a:effectLst/>
                <a:latin typeface="Meiryo UI" panose="020B0604030504040204" pitchFamily="50" charset="-128"/>
                <a:ea typeface="Meiryo UI" panose="020B0604030504040204" pitchFamily="50" charset="-128"/>
                <a:cs typeface="ＭＳ Ｐゴシック" panose="020B0600070205080204" pitchFamily="50" charset="-128"/>
              </a:rPr>
              <a:t>C</a:t>
            </a:r>
            <a:r>
              <a:rPr lang="en-US" altLang="ja-JP" sz="1100" b="1" dirty="0">
                <a:solidFill>
                  <a:srgbClr val="000000"/>
                </a:solidFill>
                <a:effectLst/>
                <a:latin typeface="Meiryo UI" panose="020B0604030504040204" pitchFamily="50" charset="-128"/>
                <a:ea typeface="Meiryo UI" panose="020B0604030504040204" pitchFamily="50" charset="-128"/>
                <a:cs typeface="ＭＳ Ｐゴシック" panose="020B0600070205080204" pitchFamily="50" charset="-128"/>
              </a:rPr>
              <a:t>hemical and </a:t>
            </a:r>
            <a:r>
              <a:rPr lang="en-US" altLang="ja-JP" sz="1100" b="1" dirty="0">
                <a:effectLst/>
                <a:latin typeface="Meiryo UI" panose="020B0604030504040204" pitchFamily="50" charset="-128"/>
                <a:ea typeface="Meiryo UI" panose="020B0604030504040204" pitchFamily="50" charset="-128"/>
                <a:cs typeface="ＭＳ Ｐゴシック" panose="020B0600070205080204" pitchFamily="50" charset="-128"/>
              </a:rPr>
              <a:t>C</a:t>
            </a:r>
            <a:r>
              <a:rPr lang="en-US" altLang="ja-JP" sz="1100" b="1" dirty="0">
                <a:solidFill>
                  <a:srgbClr val="000000"/>
                </a:solidFill>
                <a:effectLst/>
                <a:latin typeface="Meiryo UI" panose="020B0604030504040204" pitchFamily="50" charset="-128"/>
                <a:ea typeface="Meiryo UI" panose="020B0604030504040204" pitchFamily="50" charset="-128"/>
                <a:cs typeface="ＭＳ Ｐゴシック" panose="020B0600070205080204" pitchFamily="50" charset="-128"/>
              </a:rPr>
              <a:t>ircular </a:t>
            </a:r>
            <a:r>
              <a:rPr lang="en-US" altLang="ja-JP" sz="1100" b="1" dirty="0">
                <a:solidFill>
                  <a:srgbClr val="C00000"/>
                </a:solidFill>
                <a:effectLst/>
                <a:latin typeface="Meiryo UI" panose="020B0604030504040204" pitchFamily="50" charset="-128"/>
                <a:ea typeface="Meiryo UI" panose="020B0604030504040204" pitchFamily="50" charset="-128"/>
                <a:cs typeface="ＭＳ Ｐゴシック" panose="020B0600070205080204" pitchFamily="50" charset="-128"/>
              </a:rPr>
              <a:t>M</a:t>
            </a:r>
            <a:r>
              <a:rPr lang="en-US" altLang="ja-JP" sz="1100" b="1" dirty="0">
                <a:solidFill>
                  <a:srgbClr val="000000"/>
                </a:solidFill>
                <a:effectLst/>
                <a:latin typeface="Meiryo UI" panose="020B0604030504040204" pitchFamily="50" charset="-128"/>
                <a:ea typeface="Meiryo UI" panose="020B0604030504040204" pitchFamily="50" charset="-128"/>
                <a:cs typeface="ＭＳ Ｐゴシック" panose="020B0600070205080204" pitchFamily="50" charset="-128"/>
              </a:rPr>
              <a:t>anagement </a:t>
            </a:r>
            <a:r>
              <a:rPr lang="en-US" altLang="ja-JP" sz="1100" b="1" dirty="0">
                <a:solidFill>
                  <a:srgbClr val="C00000"/>
                </a:solidFill>
                <a:effectLst/>
                <a:latin typeface="Meiryo UI" panose="020B0604030504040204" pitchFamily="50" charset="-128"/>
                <a:ea typeface="Meiryo UI" panose="020B0604030504040204" pitchFamily="50" charset="-128"/>
                <a:cs typeface="ＭＳ Ｐゴシック" panose="020B0600070205080204" pitchFamily="50" charset="-128"/>
              </a:rPr>
              <a:t>P</a:t>
            </a:r>
            <a:r>
              <a:rPr lang="en-US" altLang="ja-JP" sz="1100" b="1" dirty="0">
                <a:solidFill>
                  <a:srgbClr val="000000"/>
                </a:solidFill>
                <a:effectLst/>
                <a:latin typeface="Meiryo UI" panose="020B0604030504040204" pitchFamily="50" charset="-128"/>
                <a:ea typeface="Meiryo UI" panose="020B0604030504040204" pitchFamily="50" charset="-128"/>
                <a:cs typeface="ＭＳ Ｐゴシック" panose="020B0600070205080204" pitchFamily="50" charset="-128"/>
              </a:rPr>
              <a:t>latform</a:t>
            </a:r>
            <a:endParaRPr lang="en-US" altLang="ja-JP" sz="1100" b="1" dirty="0">
              <a:solidFill>
                <a:srgbClr val="000000"/>
              </a:solidFill>
              <a:latin typeface="Meiryo UI" panose="020B0604030504040204" pitchFamily="50" charset="-128"/>
              <a:ea typeface="Meiryo UI" panose="020B0604030504040204" pitchFamily="50" charset="-128"/>
              <a:cs typeface="ＭＳ Ｐゴシック" panose="020B0600070205080204" pitchFamily="50" charset="-128"/>
            </a:endParaRPr>
          </a:p>
          <a:p>
            <a:pPr algn="ctr"/>
            <a:endParaRPr kumimoji="1" lang="ja-JP" altLang="en-US" sz="1200" b="1" dirty="0">
              <a:solidFill>
                <a:srgbClr val="002060"/>
              </a:solidFill>
              <a:latin typeface="Meiryo UI" panose="020B0604030504040204" pitchFamily="50" charset="-128"/>
              <a:ea typeface="Meiryo UI" panose="020B0604030504040204" pitchFamily="50" charset="-128"/>
            </a:endParaRPr>
          </a:p>
        </p:txBody>
      </p:sp>
      <p:sp>
        <p:nvSpPr>
          <p:cNvPr id="96" name="正方形/長方形 95">
            <a:extLst>
              <a:ext uri="{FF2B5EF4-FFF2-40B4-BE49-F238E27FC236}">
                <a16:creationId xmlns:a16="http://schemas.microsoft.com/office/drawing/2014/main" id="{502C3448-B828-4E2A-A948-22D496744378}"/>
              </a:ext>
            </a:extLst>
          </p:cNvPr>
          <p:cNvSpPr/>
          <p:nvPr/>
        </p:nvSpPr>
        <p:spPr bwMode="auto">
          <a:xfrm>
            <a:off x="9189787" y="3608506"/>
            <a:ext cx="2727275" cy="286104"/>
          </a:xfrm>
          <a:prstGeom prst="rect">
            <a:avLst/>
          </a:prstGeom>
          <a:noFill/>
          <a:ln>
            <a:noFill/>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algn="ctr"/>
            <a:r>
              <a:rPr kumimoji="1" lang="ja-JP" altLang="en-US" sz="1400" b="1" dirty="0">
                <a:solidFill>
                  <a:srgbClr val="C00000"/>
                </a:solidFill>
                <a:latin typeface="Meiryo UI" panose="020B0604030504040204" pitchFamily="50" charset="-128"/>
                <a:ea typeface="Meiryo UI" panose="020B0604030504040204" pitchFamily="50" charset="-128"/>
              </a:rPr>
              <a:t>海外ベンダー情報基盤</a:t>
            </a:r>
          </a:p>
        </p:txBody>
      </p:sp>
      <p:sp>
        <p:nvSpPr>
          <p:cNvPr id="100" name="四角形: 角を丸くする 13">
            <a:extLst>
              <a:ext uri="{FF2B5EF4-FFF2-40B4-BE49-F238E27FC236}">
                <a16:creationId xmlns:a16="http://schemas.microsoft.com/office/drawing/2014/main" id="{A957D3D1-3C10-4FD6-8518-EB3376347804}"/>
              </a:ext>
            </a:extLst>
          </p:cNvPr>
          <p:cNvSpPr/>
          <p:nvPr/>
        </p:nvSpPr>
        <p:spPr bwMode="auto">
          <a:xfrm>
            <a:off x="273437" y="5961214"/>
            <a:ext cx="3688655" cy="300978"/>
          </a:xfrm>
          <a:prstGeom prst="roundRect">
            <a:avLst>
              <a:gd name="adj" fmla="val 12385"/>
            </a:avLst>
          </a:prstGeom>
          <a:solidFill>
            <a:schemeClr val="tx2">
              <a:lumMod val="50000"/>
            </a:schemeClr>
          </a:solidFill>
          <a:ln>
            <a:noFill/>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algn="ctr"/>
            <a:r>
              <a:rPr kumimoji="1" lang="ja-JP" altLang="en-US" sz="1600" b="1" dirty="0">
                <a:solidFill>
                  <a:schemeClr val="bg1"/>
                </a:solidFill>
                <a:latin typeface="Meiryo UI" panose="020B0604030504040204" pitchFamily="50" charset="-128"/>
                <a:ea typeface="Meiryo UI" panose="020B0604030504040204" pitchFamily="50" charset="-128"/>
              </a:rPr>
              <a:t>導入企業</a:t>
            </a:r>
          </a:p>
        </p:txBody>
      </p:sp>
      <p:grpSp>
        <p:nvGrpSpPr>
          <p:cNvPr id="102" name="グループ化 101">
            <a:extLst>
              <a:ext uri="{FF2B5EF4-FFF2-40B4-BE49-F238E27FC236}">
                <a16:creationId xmlns:a16="http://schemas.microsoft.com/office/drawing/2014/main" id="{FFF752B3-19D1-4013-BD87-60362FE5F6BE}"/>
              </a:ext>
            </a:extLst>
          </p:cNvPr>
          <p:cNvGrpSpPr>
            <a:grpSpLocks noChangeAspect="1"/>
          </p:cNvGrpSpPr>
          <p:nvPr/>
        </p:nvGrpSpPr>
        <p:grpSpPr bwMode="gray">
          <a:xfrm>
            <a:off x="745869" y="2884635"/>
            <a:ext cx="650698" cy="399389"/>
            <a:chOff x="798275" y="1247616"/>
            <a:chExt cx="1103312" cy="652462"/>
          </a:xfrm>
        </p:grpSpPr>
        <p:sp>
          <p:nvSpPr>
            <p:cNvPr id="103" name="フリーフォーム 195">
              <a:extLst>
                <a:ext uri="{FF2B5EF4-FFF2-40B4-BE49-F238E27FC236}">
                  <a16:creationId xmlns:a16="http://schemas.microsoft.com/office/drawing/2014/main" id="{3089BC15-811E-4758-B461-556C236F793E}"/>
                </a:ext>
              </a:extLst>
            </p:cNvPr>
            <p:cNvSpPr>
              <a:spLocks noChangeAspect="1"/>
            </p:cNvSpPr>
            <p:nvPr/>
          </p:nvSpPr>
          <p:spPr bwMode="gray">
            <a:xfrm>
              <a:off x="798275" y="1247616"/>
              <a:ext cx="1103312" cy="652462"/>
            </a:xfrm>
            <a:custGeom>
              <a:avLst/>
              <a:gdLst>
                <a:gd name="connsiteX0" fmla="*/ 821996 w 1103312"/>
                <a:gd name="connsiteY0" fmla="*/ 0 h 652462"/>
                <a:gd name="connsiteX1" fmla="*/ 1083003 w 1103312"/>
                <a:gd name="connsiteY1" fmla="*/ 0 h 652462"/>
                <a:gd name="connsiteX2" fmla="*/ 1103312 w 1103312"/>
                <a:gd name="connsiteY2" fmla="*/ 20319 h 652462"/>
                <a:gd name="connsiteX3" fmla="*/ 1103312 w 1103312"/>
                <a:gd name="connsiteY3" fmla="*/ 632896 h 652462"/>
                <a:gd name="connsiteX4" fmla="*/ 1083003 w 1103312"/>
                <a:gd name="connsiteY4" fmla="*/ 652462 h 652462"/>
                <a:gd name="connsiteX5" fmla="*/ 821996 w 1103312"/>
                <a:gd name="connsiteY5" fmla="*/ 652462 h 652462"/>
                <a:gd name="connsiteX6" fmla="*/ 801687 w 1103312"/>
                <a:gd name="connsiteY6" fmla="*/ 632896 h 652462"/>
                <a:gd name="connsiteX7" fmla="*/ 801687 w 1103312"/>
                <a:gd name="connsiteY7" fmla="*/ 20319 h 652462"/>
                <a:gd name="connsiteX8" fmla="*/ 821996 w 1103312"/>
                <a:gd name="connsiteY8" fmla="*/ 0 h 652462"/>
                <a:gd name="connsiteX9" fmla="*/ 20270 w 1103312"/>
                <a:gd name="connsiteY9" fmla="*/ 0 h 652462"/>
                <a:gd name="connsiteX10" fmla="*/ 741730 w 1103312"/>
                <a:gd name="connsiteY10" fmla="*/ 0 h 652462"/>
                <a:gd name="connsiteX11" fmla="*/ 762000 w 1103312"/>
                <a:gd name="connsiteY11" fmla="*/ 20319 h 652462"/>
                <a:gd name="connsiteX12" fmla="*/ 762000 w 1103312"/>
                <a:gd name="connsiteY12" fmla="*/ 482385 h 652462"/>
                <a:gd name="connsiteX13" fmla="*/ 741730 w 1103312"/>
                <a:gd name="connsiteY13" fmla="*/ 501952 h 652462"/>
                <a:gd name="connsiteX14" fmla="*/ 421164 w 1103312"/>
                <a:gd name="connsiteY14" fmla="*/ 501952 h 652462"/>
                <a:gd name="connsiteX15" fmla="*/ 421164 w 1103312"/>
                <a:gd name="connsiteY15" fmla="*/ 572692 h 652462"/>
                <a:gd name="connsiteX16" fmla="*/ 611852 w 1103312"/>
                <a:gd name="connsiteY16" fmla="*/ 572692 h 652462"/>
                <a:gd name="connsiteX17" fmla="*/ 631371 w 1103312"/>
                <a:gd name="connsiteY17" fmla="*/ 592258 h 652462"/>
                <a:gd name="connsiteX18" fmla="*/ 631371 w 1103312"/>
                <a:gd name="connsiteY18" fmla="*/ 632896 h 652462"/>
                <a:gd name="connsiteX19" fmla="*/ 611852 w 1103312"/>
                <a:gd name="connsiteY19" fmla="*/ 652462 h 652462"/>
                <a:gd name="connsiteX20" fmla="*/ 150898 w 1103312"/>
                <a:gd name="connsiteY20" fmla="*/ 652462 h 652462"/>
                <a:gd name="connsiteX21" fmla="*/ 130629 w 1103312"/>
                <a:gd name="connsiteY21" fmla="*/ 632896 h 652462"/>
                <a:gd name="connsiteX22" fmla="*/ 130629 w 1103312"/>
                <a:gd name="connsiteY22" fmla="*/ 592258 h 652462"/>
                <a:gd name="connsiteX23" fmla="*/ 150898 w 1103312"/>
                <a:gd name="connsiteY23" fmla="*/ 572692 h 652462"/>
                <a:gd name="connsiteX24" fmla="*/ 340835 w 1103312"/>
                <a:gd name="connsiteY24" fmla="*/ 572692 h 652462"/>
                <a:gd name="connsiteX25" fmla="*/ 340835 w 1103312"/>
                <a:gd name="connsiteY25" fmla="*/ 501952 h 652462"/>
                <a:gd name="connsiteX26" fmla="*/ 20270 w 1103312"/>
                <a:gd name="connsiteY26" fmla="*/ 501952 h 652462"/>
                <a:gd name="connsiteX27" fmla="*/ 0 w 1103312"/>
                <a:gd name="connsiteY27" fmla="*/ 482385 h 652462"/>
                <a:gd name="connsiteX28" fmla="*/ 0 w 1103312"/>
                <a:gd name="connsiteY28" fmla="*/ 20319 h 652462"/>
                <a:gd name="connsiteX29" fmla="*/ 20270 w 1103312"/>
                <a:gd name="connsiteY29" fmla="*/ 0 h 652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103312" h="652462">
                  <a:moveTo>
                    <a:pt x="821996" y="0"/>
                  </a:moveTo>
                  <a:cubicBezTo>
                    <a:pt x="821996" y="0"/>
                    <a:pt x="821996" y="0"/>
                    <a:pt x="1083003" y="0"/>
                  </a:cubicBezTo>
                  <a:cubicBezTo>
                    <a:pt x="1094286" y="0"/>
                    <a:pt x="1103312" y="9031"/>
                    <a:pt x="1103312" y="20319"/>
                  </a:cubicBezTo>
                  <a:cubicBezTo>
                    <a:pt x="1103312" y="20319"/>
                    <a:pt x="1103312" y="20319"/>
                    <a:pt x="1103312" y="632896"/>
                  </a:cubicBezTo>
                  <a:cubicBezTo>
                    <a:pt x="1103312" y="643431"/>
                    <a:pt x="1094286" y="652462"/>
                    <a:pt x="1083003" y="652462"/>
                  </a:cubicBezTo>
                  <a:cubicBezTo>
                    <a:pt x="1083003" y="652462"/>
                    <a:pt x="1083003" y="652462"/>
                    <a:pt x="821996" y="652462"/>
                  </a:cubicBezTo>
                  <a:cubicBezTo>
                    <a:pt x="810713" y="652462"/>
                    <a:pt x="801687" y="643431"/>
                    <a:pt x="801687" y="632896"/>
                  </a:cubicBezTo>
                  <a:cubicBezTo>
                    <a:pt x="801687" y="632896"/>
                    <a:pt x="801687" y="632896"/>
                    <a:pt x="801687" y="20319"/>
                  </a:cubicBezTo>
                  <a:cubicBezTo>
                    <a:pt x="801687" y="9031"/>
                    <a:pt x="810713" y="0"/>
                    <a:pt x="821996" y="0"/>
                  </a:cubicBezTo>
                  <a:close/>
                  <a:moveTo>
                    <a:pt x="20270" y="0"/>
                  </a:moveTo>
                  <a:cubicBezTo>
                    <a:pt x="20270" y="0"/>
                    <a:pt x="20270" y="0"/>
                    <a:pt x="741730" y="0"/>
                  </a:cubicBezTo>
                  <a:cubicBezTo>
                    <a:pt x="752991" y="0"/>
                    <a:pt x="762000" y="9031"/>
                    <a:pt x="762000" y="20319"/>
                  </a:cubicBezTo>
                  <a:cubicBezTo>
                    <a:pt x="762000" y="20319"/>
                    <a:pt x="762000" y="20319"/>
                    <a:pt x="762000" y="482385"/>
                  </a:cubicBezTo>
                  <a:cubicBezTo>
                    <a:pt x="762000" y="492921"/>
                    <a:pt x="752991" y="501952"/>
                    <a:pt x="741730" y="501952"/>
                  </a:cubicBezTo>
                  <a:cubicBezTo>
                    <a:pt x="741730" y="501952"/>
                    <a:pt x="741730" y="501952"/>
                    <a:pt x="421164" y="501952"/>
                  </a:cubicBezTo>
                  <a:cubicBezTo>
                    <a:pt x="421164" y="501952"/>
                    <a:pt x="421164" y="501952"/>
                    <a:pt x="421164" y="572692"/>
                  </a:cubicBezTo>
                  <a:cubicBezTo>
                    <a:pt x="421164" y="572692"/>
                    <a:pt x="421164" y="572692"/>
                    <a:pt x="611852" y="572692"/>
                  </a:cubicBezTo>
                  <a:cubicBezTo>
                    <a:pt x="622362" y="572692"/>
                    <a:pt x="631371" y="581722"/>
                    <a:pt x="631371" y="592258"/>
                  </a:cubicBezTo>
                  <a:cubicBezTo>
                    <a:pt x="631371" y="592258"/>
                    <a:pt x="631371" y="592258"/>
                    <a:pt x="631371" y="632896"/>
                  </a:cubicBezTo>
                  <a:cubicBezTo>
                    <a:pt x="631371" y="643431"/>
                    <a:pt x="622362" y="652462"/>
                    <a:pt x="611852" y="652462"/>
                  </a:cubicBezTo>
                  <a:cubicBezTo>
                    <a:pt x="611852" y="652462"/>
                    <a:pt x="611852" y="652462"/>
                    <a:pt x="150898" y="652462"/>
                  </a:cubicBezTo>
                  <a:cubicBezTo>
                    <a:pt x="139637" y="652462"/>
                    <a:pt x="130629" y="643431"/>
                    <a:pt x="130629" y="632896"/>
                  </a:cubicBezTo>
                  <a:cubicBezTo>
                    <a:pt x="130629" y="632896"/>
                    <a:pt x="130629" y="632896"/>
                    <a:pt x="130629" y="592258"/>
                  </a:cubicBezTo>
                  <a:cubicBezTo>
                    <a:pt x="130629" y="581722"/>
                    <a:pt x="139637" y="572692"/>
                    <a:pt x="150898" y="572692"/>
                  </a:cubicBezTo>
                  <a:cubicBezTo>
                    <a:pt x="150898" y="572692"/>
                    <a:pt x="150898" y="572692"/>
                    <a:pt x="340835" y="572692"/>
                  </a:cubicBezTo>
                  <a:cubicBezTo>
                    <a:pt x="340835" y="572692"/>
                    <a:pt x="340835" y="572692"/>
                    <a:pt x="340835" y="501952"/>
                  </a:cubicBezTo>
                  <a:cubicBezTo>
                    <a:pt x="340835" y="501952"/>
                    <a:pt x="340835" y="501952"/>
                    <a:pt x="20270" y="501952"/>
                  </a:cubicBezTo>
                  <a:cubicBezTo>
                    <a:pt x="9009" y="501952"/>
                    <a:pt x="0" y="492921"/>
                    <a:pt x="0" y="482385"/>
                  </a:cubicBezTo>
                  <a:cubicBezTo>
                    <a:pt x="0" y="482385"/>
                    <a:pt x="0" y="482385"/>
                    <a:pt x="0" y="20319"/>
                  </a:cubicBezTo>
                  <a:cubicBezTo>
                    <a:pt x="0" y="9031"/>
                    <a:pt x="9009" y="0"/>
                    <a:pt x="20270" y="0"/>
                  </a:cubicBezTo>
                  <a:close/>
                </a:path>
              </a:pathLst>
            </a:custGeom>
            <a:solidFill>
              <a:srgbClr val="419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endParaRPr>
            </a:p>
          </p:txBody>
        </p:sp>
        <p:sp>
          <p:nvSpPr>
            <p:cNvPr id="104" name="フリーフォーム 196">
              <a:extLst>
                <a:ext uri="{FF2B5EF4-FFF2-40B4-BE49-F238E27FC236}">
                  <a16:creationId xmlns:a16="http://schemas.microsoft.com/office/drawing/2014/main" id="{80D9D84D-5995-476D-AFE4-2E0AE7B2C275}"/>
                </a:ext>
              </a:extLst>
            </p:cNvPr>
            <p:cNvSpPr>
              <a:spLocks noChangeAspect="1" noChangeArrowheads="1"/>
            </p:cNvSpPr>
            <p:nvPr/>
          </p:nvSpPr>
          <p:spPr bwMode="gray">
            <a:xfrm>
              <a:off x="853837" y="1301591"/>
              <a:ext cx="987426" cy="392112"/>
            </a:xfrm>
            <a:custGeom>
              <a:avLst/>
              <a:gdLst>
                <a:gd name="connsiteX0" fmla="*/ 896938 w 987426"/>
                <a:gd name="connsiteY0" fmla="*/ 195262 h 392112"/>
                <a:gd name="connsiteX1" fmla="*/ 927101 w 987426"/>
                <a:gd name="connsiteY1" fmla="*/ 225425 h 392112"/>
                <a:gd name="connsiteX2" fmla="*/ 896938 w 987426"/>
                <a:gd name="connsiteY2" fmla="*/ 255588 h 392112"/>
                <a:gd name="connsiteX3" fmla="*/ 866775 w 987426"/>
                <a:gd name="connsiteY3" fmla="*/ 225425 h 392112"/>
                <a:gd name="connsiteX4" fmla="*/ 896938 w 987426"/>
                <a:gd name="connsiteY4" fmla="*/ 195262 h 392112"/>
                <a:gd name="connsiteX5" fmla="*/ 808038 w 987426"/>
                <a:gd name="connsiteY5" fmla="*/ 95250 h 392112"/>
                <a:gd name="connsiteX6" fmla="*/ 987426 w 987426"/>
                <a:gd name="connsiteY6" fmla="*/ 95250 h 392112"/>
                <a:gd name="connsiteX7" fmla="*/ 987426 w 987426"/>
                <a:gd name="connsiteY7" fmla="*/ 136525 h 392112"/>
                <a:gd name="connsiteX8" fmla="*/ 808038 w 987426"/>
                <a:gd name="connsiteY8" fmla="*/ 136525 h 392112"/>
                <a:gd name="connsiteX9" fmla="*/ 808038 w 987426"/>
                <a:gd name="connsiteY9" fmla="*/ 15875 h 392112"/>
                <a:gd name="connsiteX10" fmla="*/ 987426 w 987426"/>
                <a:gd name="connsiteY10" fmla="*/ 15875 h 392112"/>
                <a:gd name="connsiteX11" fmla="*/ 987426 w 987426"/>
                <a:gd name="connsiteY11" fmla="*/ 55562 h 392112"/>
                <a:gd name="connsiteX12" fmla="*/ 808038 w 987426"/>
                <a:gd name="connsiteY12" fmla="*/ 55562 h 392112"/>
                <a:gd name="connsiteX13" fmla="*/ 0 w 987426"/>
                <a:gd name="connsiteY13" fmla="*/ 0 h 392112"/>
                <a:gd name="connsiteX14" fmla="*/ 650875 w 987426"/>
                <a:gd name="connsiteY14" fmla="*/ 0 h 392112"/>
                <a:gd name="connsiteX15" fmla="*/ 650875 w 987426"/>
                <a:gd name="connsiteY15" fmla="*/ 392112 h 392112"/>
                <a:gd name="connsiteX16" fmla="*/ 0 w 987426"/>
                <a:gd name="connsiteY16" fmla="*/ 392112 h 392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87426" h="392112">
                  <a:moveTo>
                    <a:pt x="896938" y="195262"/>
                  </a:moveTo>
                  <a:cubicBezTo>
                    <a:pt x="913597" y="195262"/>
                    <a:pt x="927101" y="208766"/>
                    <a:pt x="927101" y="225425"/>
                  </a:cubicBezTo>
                  <a:cubicBezTo>
                    <a:pt x="927101" y="242084"/>
                    <a:pt x="913597" y="255588"/>
                    <a:pt x="896938" y="255588"/>
                  </a:cubicBezTo>
                  <a:cubicBezTo>
                    <a:pt x="880279" y="255588"/>
                    <a:pt x="866775" y="242084"/>
                    <a:pt x="866775" y="225425"/>
                  </a:cubicBezTo>
                  <a:cubicBezTo>
                    <a:pt x="866775" y="208766"/>
                    <a:pt x="880279" y="195262"/>
                    <a:pt x="896938" y="195262"/>
                  </a:cubicBezTo>
                  <a:close/>
                  <a:moveTo>
                    <a:pt x="808038" y="95250"/>
                  </a:moveTo>
                  <a:lnTo>
                    <a:pt x="987426" y="95250"/>
                  </a:lnTo>
                  <a:lnTo>
                    <a:pt x="987426" y="136525"/>
                  </a:lnTo>
                  <a:lnTo>
                    <a:pt x="808038" y="136525"/>
                  </a:lnTo>
                  <a:close/>
                  <a:moveTo>
                    <a:pt x="808038" y="15875"/>
                  </a:moveTo>
                  <a:lnTo>
                    <a:pt x="987426" y="15875"/>
                  </a:lnTo>
                  <a:lnTo>
                    <a:pt x="987426" y="55562"/>
                  </a:lnTo>
                  <a:lnTo>
                    <a:pt x="808038" y="55562"/>
                  </a:lnTo>
                  <a:close/>
                  <a:moveTo>
                    <a:pt x="0" y="0"/>
                  </a:moveTo>
                  <a:lnTo>
                    <a:pt x="650875" y="0"/>
                  </a:lnTo>
                  <a:lnTo>
                    <a:pt x="650875" y="392112"/>
                  </a:lnTo>
                  <a:lnTo>
                    <a:pt x="0" y="39211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endParaRPr>
            </a:p>
          </p:txBody>
        </p:sp>
      </p:grpSp>
      <p:sp>
        <p:nvSpPr>
          <p:cNvPr id="106" name="四角形: 角を丸くする 97">
            <a:extLst>
              <a:ext uri="{FF2B5EF4-FFF2-40B4-BE49-F238E27FC236}">
                <a16:creationId xmlns:a16="http://schemas.microsoft.com/office/drawing/2014/main" id="{3516BBB3-E5C6-4BD5-8C71-DE1FA3358BC1}"/>
              </a:ext>
            </a:extLst>
          </p:cNvPr>
          <p:cNvSpPr/>
          <p:nvPr/>
        </p:nvSpPr>
        <p:spPr bwMode="auto">
          <a:xfrm>
            <a:off x="7466707" y="4013089"/>
            <a:ext cx="1466406" cy="358954"/>
          </a:xfrm>
          <a:prstGeom prst="roundRect">
            <a:avLst>
              <a:gd name="adj" fmla="val 19957"/>
            </a:avLst>
          </a:prstGeom>
          <a:solidFill>
            <a:srgbClr val="002060"/>
          </a:solidFill>
          <a:ln w="19050">
            <a:solidFill>
              <a:schemeClr val="bg1"/>
            </a:solidFill>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algn="ctr"/>
            <a:r>
              <a:rPr lang="ja-JP" altLang="en-US" sz="1400" b="1" dirty="0">
                <a:solidFill>
                  <a:schemeClr val="bg1"/>
                </a:solidFill>
                <a:latin typeface="Meiryo UI" panose="020B0604030504040204" pitchFamily="50" charset="-128"/>
                <a:ea typeface="Meiryo UI" panose="020B0604030504040204" pitchFamily="50" charset="-128"/>
              </a:rPr>
              <a:t>製品・部品</a:t>
            </a:r>
            <a:endParaRPr lang="en-US" altLang="ja-JP" sz="1400" b="1" dirty="0">
              <a:solidFill>
                <a:schemeClr val="bg1"/>
              </a:solidFill>
              <a:latin typeface="Meiryo UI" panose="020B0604030504040204" pitchFamily="50" charset="-128"/>
              <a:ea typeface="Meiryo UI" panose="020B0604030504040204" pitchFamily="50" charset="-128"/>
            </a:endParaRPr>
          </a:p>
        </p:txBody>
      </p:sp>
      <p:sp>
        <p:nvSpPr>
          <p:cNvPr id="107" name="四角形: 角を丸くする 97">
            <a:extLst>
              <a:ext uri="{FF2B5EF4-FFF2-40B4-BE49-F238E27FC236}">
                <a16:creationId xmlns:a16="http://schemas.microsoft.com/office/drawing/2014/main" id="{513CE9F4-D1BF-405A-98B2-14C4144C06FD}"/>
              </a:ext>
            </a:extLst>
          </p:cNvPr>
          <p:cNvSpPr/>
          <p:nvPr/>
        </p:nvSpPr>
        <p:spPr bwMode="auto">
          <a:xfrm>
            <a:off x="7492165" y="3576505"/>
            <a:ext cx="783373" cy="358954"/>
          </a:xfrm>
          <a:prstGeom prst="roundRect">
            <a:avLst>
              <a:gd name="adj" fmla="val 19957"/>
            </a:avLst>
          </a:prstGeom>
          <a:solidFill>
            <a:srgbClr val="002060"/>
          </a:solidFill>
          <a:ln w="19050">
            <a:solidFill>
              <a:schemeClr val="bg1"/>
            </a:solidFill>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algn="ctr"/>
            <a:r>
              <a:rPr kumimoji="1" lang="ja-JP" altLang="en-US" sz="1400" b="1" dirty="0">
                <a:solidFill>
                  <a:schemeClr val="bg1"/>
                </a:solidFill>
                <a:latin typeface="Meiryo UI" panose="020B0604030504040204" pitchFamily="50" charset="-128"/>
                <a:ea typeface="Meiryo UI" panose="020B0604030504040204" pitchFamily="50" charset="-128"/>
              </a:rPr>
              <a:t>材料</a:t>
            </a:r>
            <a:endParaRPr kumimoji="1" lang="en-US" altLang="ja-JP" sz="1400" b="1" dirty="0">
              <a:solidFill>
                <a:schemeClr val="bg1"/>
              </a:solidFill>
              <a:latin typeface="Meiryo UI" panose="020B0604030504040204" pitchFamily="50" charset="-128"/>
              <a:ea typeface="Meiryo UI" panose="020B0604030504040204" pitchFamily="50" charset="-128"/>
            </a:endParaRPr>
          </a:p>
        </p:txBody>
      </p:sp>
      <p:sp>
        <p:nvSpPr>
          <p:cNvPr id="108" name="四角形: 角を丸くする 97">
            <a:extLst>
              <a:ext uri="{FF2B5EF4-FFF2-40B4-BE49-F238E27FC236}">
                <a16:creationId xmlns:a16="http://schemas.microsoft.com/office/drawing/2014/main" id="{99ADE56F-4319-4841-A14F-A2E728139373}"/>
              </a:ext>
            </a:extLst>
          </p:cNvPr>
          <p:cNvSpPr/>
          <p:nvPr/>
        </p:nvSpPr>
        <p:spPr bwMode="auto">
          <a:xfrm>
            <a:off x="8308508" y="3564587"/>
            <a:ext cx="624606" cy="358954"/>
          </a:xfrm>
          <a:prstGeom prst="roundRect">
            <a:avLst>
              <a:gd name="adj" fmla="val 19957"/>
            </a:avLst>
          </a:prstGeom>
          <a:solidFill>
            <a:srgbClr val="002060"/>
          </a:solidFill>
          <a:ln w="19050">
            <a:solidFill>
              <a:schemeClr val="bg1"/>
            </a:solidFill>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algn="ctr"/>
            <a:r>
              <a:rPr kumimoji="1" lang="ja-JP" altLang="en-US" sz="1400" b="1" dirty="0">
                <a:solidFill>
                  <a:schemeClr val="bg1"/>
                </a:solidFill>
                <a:latin typeface="Meiryo UI" panose="020B0604030504040204" pitchFamily="50" charset="-128"/>
                <a:ea typeface="Meiryo UI" panose="020B0604030504040204" pitchFamily="50" charset="-128"/>
              </a:rPr>
              <a:t>物質</a:t>
            </a:r>
            <a:endParaRPr kumimoji="1" lang="en-US" altLang="ja-JP" sz="1400" b="1" dirty="0">
              <a:solidFill>
                <a:schemeClr val="bg1"/>
              </a:solidFill>
              <a:latin typeface="Meiryo UI" panose="020B0604030504040204" pitchFamily="50" charset="-128"/>
              <a:ea typeface="Meiryo UI" panose="020B0604030504040204" pitchFamily="50" charset="-128"/>
            </a:endParaRPr>
          </a:p>
        </p:txBody>
      </p:sp>
      <p:sp>
        <p:nvSpPr>
          <p:cNvPr id="110" name="四角形: 角を丸くする 97">
            <a:extLst>
              <a:ext uri="{FF2B5EF4-FFF2-40B4-BE49-F238E27FC236}">
                <a16:creationId xmlns:a16="http://schemas.microsoft.com/office/drawing/2014/main" id="{2FE477BC-01B2-4547-ACC5-7F4DAA208EBC}"/>
              </a:ext>
            </a:extLst>
          </p:cNvPr>
          <p:cNvSpPr/>
          <p:nvPr/>
        </p:nvSpPr>
        <p:spPr bwMode="auto">
          <a:xfrm>
            <a:off x="5458142" y="3707819"/>
            <a:ext cx="1692759" cy="258726"/>
          </a:xfrm>
          <a:prstGeom prst="roundRect">
            <a:avLst>
              <a:gd name="adj" fmla="val 19957"/>
            </a:avLst>
          </a:prstGeom>
          <a:solidFill>
            <a:srgbClr val="002060"/>
          </a:solidFill>
          <a:ln w="19050">
            <a:solidFill>
              <a:schemeClr val="bg1"/>
            </a:solidFill>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algn="ctr"/>
            <a:r>
              <a:rPr lang="ja-JP" altLang="en-US" sz="1400" b="1" dirty="0">
                <a:solidFill>
                  <a:schemeClr val="bg1"/>
                </a:solidFill>
                <a:latin typeface="Meiryo UI" panose="020B0604030504040204" pitchFamily="50" charset="-128"/>
                <a:ea typeface="Meiryo UI" panose="020B0604030504040204" pitchFamily="50" charset="-128"/>
              </a:rPr>
              <a:t>リサイクル情報</a:t>
            </a:r>
            <a:endParaRPr lang="en-US" altLang="ja-JP" sz="1400" b="1" dirty="0">
              <a:solidFill>
                <a:schemeClr val="bg1"/>
              </a:solidFill>
              <a:latin typeface="Meiryo UI" panose="020B0604030504040204" pitchFamily="50" charset="-128"/>
              <a:ea typeface="Meiryo UI" panose="020B0604030504040204" pitchFamily="50" charset="-128"/>
            </a:endParaRPr>
          </a:p>
        </p:txBody>
      </p:sp>
      <p:sp>
        <p:nvSpPr>
          <p:cNvPr id="111" name="四角形: 角を丸くする 97">
            <a:extLst>
              <a:ext uri="{FF2B5EF4-FFF2-40B4-BE49-F238E27FC236}">
                <a16:creationId xmlns:a16="http://schemas.microsoft.com/office/drawing/2014/main" id="{1C47AC3D-7332-40C5-ABA1-61EAA275591D}"/>
              </a:ext>
            </a:extLst>
          </p:cNvPr>
          <p:cNvSpPr/>
          <p:nvPr/>
        </p:nvSpPr>
        <p:spPr bwMode="auto">
          <a:xfrm>
            <a:off x="5446048" y="3072086"/>
            <a:ext cx="1689969" cy="251476"/>
          </a:xfrm>
          <a:prstGeom prst="roundRect">
            <a:avLst>
              <a:gd name="adj" fmla="val 19957"/>
            </a:avLst>
          </a:prstGeom>
          <a:solidFill>
            <a:schemeClr val="bg1">
              <a:lumMod val="65000"/>
            </a:schemeClr>
          </a:solidFill>
          <a:ln w="19050">
            <a:solidFill>
              <a:schemeClr val="bg1"/>
            </a:solidFill>
            <a:prstDash val="dash"/>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algn="ctr"/>
            <a:r>
              <a:rPr kumimoji="1" lang="ja-JP" altLang="en-US" sz="1200" b="1" dirty="0">
                <a:solidFill>
                  <a:schemeClr val="bg1"/>
                </a:solidFill>
                <a:latin typeface="Meiryo UI" panose="020B0604030504040204" pitchFamily="50" charset="-128"/>
                <a:ea typeface="Meiryo UI" panose="020B0604030504040204" pitchFamily="50" charset="-128"/>
              </a:rPr>
              <a:t>カーボンフットプリント</a:t>
            </a:r>
            <a:endParaRPr kumimoji="1" lang="en-US" altLang="ja-JP" sz="1200" b="1" dirty="0">
              <a:solidFill>
                <a:schemeClr val="bg1"/>
              </a:solidFill>
              <a:latin typeface="Meiryo UI" panose="020B0604030504040204" pitchFamily="50" charset="-128"/>
              <a:ea typeface="Meiryo UI" panose="020B0604030504040204" pitchFamily="50" charset="-128"/>
            </a:endParaRPr>
          </a:p>
        </p:txBody>
      </p:sp>
      <p:cxnSp>
        <p:nvCxnSpPr>
          <p:cNvPr id="112" name="直線矢印コネクタ 111">
            <a:extLst>
              <a:ext uri="{FF2B5EF4-FFF2-40B4-BE49-F238E27FC236}">
                <a16:creationId xmlns:a16="http://schemas.microsoft.com/office/drawing/2014/main" id="{EC45A152-2943-4672-8129-DC872EF5290A}"/>
              </a:ext>
            </a:extLst>
          </p:cNvPr>
          <p:cNvCxnSpPr>
            <a:cxnSpLocks/>
            <a:stCxn id="106" idx="1"/>
          </p:cNvCxnSpPr>
          <p:nvPr/>
        </p:nvCxnSpPr>
        <p:spPr bwMode="auto">
          <a:xfrm flipH="1">
            <a:off x="7157589" y="4192566"/>
            <a:ext cx="309118" cy="16290"/>
          </a:xfrm>
          <a:prstGeom prst="straightConnector1">
            <a:avLst/>
          </a:prstGeom>
          <a:solidFill>
            <a:schemeClr val="bg1"/>
          </a:solidFill>
          <a:ln w="19050" cap="flat" cmpd="sng" algn="ctr">
            <a:solidFill>
              <a:schemeClr val="bg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13" name="直線矢印コネクタ 112">
            <a:extLst>
              <a:ext uri="{FF2B5EF4-FFF2-40B4-BE49-F238E27FC236}">
                <a16:creationId xmlns:a16="http://schemas.microsoft.com/office/drawing/2014/main" id="{A38E345A-45BE-4919-8921-1C554AB0BAD7}"/>
              </a:ext>
            </a:extLst>
          </p:cNvPr>
          <p:cNvCxnSpPr>
            <a:cxnSpLocks/>
            <a:stCxn id="107" idx="1"/>
            <a:endCxn id="63" idx="3"/>
          </p:cNvCxnSpPr>
          <p:nvPr/>
        </p:nvCxnSpPr>
        <p:spPr bwMode="auto">
          <a:xfrm flipH="1">
            <a:off x="7155765" y="3755982"/>
            <a:ext cx="336400" cy="436584"/>
          </a:xfrm>
          <a:prstGeom prst="straightConnector1">
            <a:avLst/>
          </a:prstGeom>
          <a:solidFill>
            <a:schemeClr val="bg1"/>
          </a:solidFill>
          <a:ln w="19050" cap="flat" cmpd="sng" algn="ctr">
            <a:solidFill>
              <a:schemeClr val="bg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14" name="四角形: 角を丸くする 48">
            <a:extLst>
              <a:ext uri="{FF2B5EF4-FFF2-40B4-BE49-F238E27FC236}">
                <a16:creationId xmlns:a16="http://schemas.microsoft.com/office/drawing/2014/main" id="{EBA9C2EA-05B5-48C3-93F7-22D5A7A093EA}"/>
              </a:ext>
            </a:extLst>
          </p:cNvPr>
          <p:cNvSpPr/>
          <p:nvPr/>
        </p:nvSpPr>
        <p:spPr bwMode="auto">
          <a:xfrm>
            <a:off x="5471922" y="5076389"/>
            <a:ext cx="3449936" cy="442888"/>
          </a:xfrm>
          <a:prstGeom prst="roundRect">
            <a:avLst>
              <a:gd name="adj" fmla="val 19957"/>
            </a:avLst>
          </a:prstGeom>
          <a:solidFill>
            <a:schemeClr val="accent3">
              <a:lumMod val="20000"/>
              <a:lumOff val="80000"/>
            </a:schemeClr>
          </a:solidFill>
          <a:ln>
            <a:noFill/>
          </a:ln>
          <a:effectLst/>
        </p:spPr>
        <p:txBody>
          <a:bodyPr rot="0" spcFirstLastPara="0" vert="horz" wrap="square" lIns="36000" tIns="45720" rIns="36000" bIns="4572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algn="ctr"/>
            <a:endParaRPr kumimoji="1" lang="en-US" altLang="ja-JP" sz="1200" b="1" dirty="0">
              <a:solidFill>
                <a:srgbClr val="002060"/>
              </a:solidFill>
              <a:latin typeface="Meiryo UI" panose="020B0604030504040204" pitchFamily="50" charset="-128"/>
              <a:ea typeface="Meiryo UI" panose="020B0604030504040204" pitchFamily="50" charset="-128"/>
            </a:endParaRPr>
          </a:p>
          <a:p>
            <a:pPr algn="ctr"/>
            <a:r>
              <a:rPr kumimoji="1" lang="en-US" altLang="ja-JP" sz="1200" b="1" dirty="0">
                <a:solidFill>
                  <a:srgbClr val="002060"/>
                </a:solidFill>
                <a:latin typeface="Meiryo UI" panose="020B0604030504040204" pitchFamily="50" charset="-128"/>
                <a:ea typeface="Meiryo UI" panose="020B0604030504040204" pitchFamily="50" charset="-128"/>
              </a:rPr>
              <a:t>Block Chain Platform</a:t>
            </a:r>
            <a:endParaRPr kumimoji="1" lang="ja-JP" altLang="en-US" sz="1200" b="1" dirty="0">
              <a:solidFill>
                <a:srgbClr val="002060"/>
              </a:solidFill>
              <a:latin typeface="Meiryo UI" panose="020B0604030504040204" pitchFamily="50" charset="-128"/>
              <a:ea typeface="Meiryo UI" panose="020B0604030504040204" pitchFamily="50" charset="-128"/>
            </a:endParaRPr>
          </a:p>
        </p:txBody>
      </p:sp>
      <p:sp>
        <p:nvSpPr>
          <p:cNvPr id="116" name="四角形: 角を丸くする 97">
            <a:extLst>
              <a:ext uri="{FF2B5EF4-FFF2-40B4-BE49-F238E27FC236}">
                <a16:creationId xmlns:a16="http://schemas.microsoft.com/office/drawing/2014/main" id="{8AAA7EF5-E6E2-4A55-B811-E0874979FBAE}"/>
              </a:ext>
            </a:extLst>
          </p:cNvPr>
          <p:cNvSpPr/>
          <p:nvPr/>
        </p:nvSpPr>
        <p:spPr bwMode="auto">
          <a:xfrm>
            <a:off x="5490603" y="5101763"/>
            <a:ext cx="1094738" cy="182732"/>
          </a:xfrm>
          <a:prstGeom prst="roundRect">
            <a:avLst>
              <a:gd name="adj" fmla="val 19957"/>
            </a:avLst>
          </a:prstGeom>
          <a:solidFill>
            <a:srgbClr val="002060"/>
          </a:solidFill>
          <a:ln w="19050">
            <a:solidFill>
              <a:schemeClr val="bg1"/>
            </a:solidFill>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秘匿性（</a:t>
            </a:r>
            <a:r>
              <a:rPr lang="en-US" altLang="ja-JP" sz="1000" b="1" dirty="0">
                <a:solidFill>
                  <a:schemeClr val="bg1"/>
                </a:solidFill>
                <a:latin typeface="Meiryo UI" panose="020B0604030504040204" pitchFamily="50" charset="-128"/>
                <a:ea typeface="Meiryo UI" panose="020B0604030504040204" pitchFamily="50" charset="-128"/>
              </a:rPr>
              <a:t>CBI</a:t>
            </a:r>
            <a:r>
              <a:rPr lang="ja-JP" altLang="en-US" sz="1000" b="1" dirty="0">
                <a:solidFill>
                  <a:schemeClr val="bg1"/>
                </a:solidFill>
                <a:latin typeface="Meiryo UI" panose="020B0604030504040204" pitchFamily="50" charset="-128"/>
                <a:ea typeface="Meiryo UI" panose="020B0604030504040204" pitchFamily="50" charset="-128"/>
              </a:rPr>
              <a:t>）</a:t>
            </a:r>
            <a:endParaRPr kumimoji="1" lang="en-US" altLang="ja-JP" sz="1000" b="1" dirty="0">
              <a:solidFill>
                <a:schemeClr val="bg1"/>
              </a:solidFill>
              <a:latin typeface="Meiryo UI" panose="020B0604030504040204" pitchFamily="50" charset="-128"/>
              <a:ea typeface="Meiryo UI" panose="020B0604030504040204" pitchFamily="50" charset="-128"/>
            </a:endParaRPr>
          </a:p>
        </p:txBody>
      </p:sp>
      <p:sp>
        <p:nvSpPr>
          <p:cNvPr id="117" name="四角形: 角を丸くする 97">
            <a:extLst>
              <a:ext uri="{FF2B5EF4-FFF2-40B4-BE49-F238E27FC236}">
                <a16:creationId xmlns:a16="http://schemas.microsoft.com/office/drawing/2014/main" id="{166E6EF1-099E-4809-855F-ECEC89DF3960}"/>
              </a:ext>
            </a:extLst>
          </p:cNvPr>
          <p:cNvSpPr/>
          <p:nvPr/>
        </p:nvSpPr>
        <p:spPr bwMode="auto">
          <a:xfrm>
            <a:off x="6634004" y="5101763"/>
            <a:ext cx="1094738" cy="182732"/>
          </a:xfrm>
          <a:prstGeom prst="roundRect">
            <a:avLst>
              <a:gd name="adj" fmla="val 19957"/>
            </a:avLst>
          </a:prstGeom>
          <a:solidFill>
            <a:srgbClr val="002060"/>
          </a:solidFill>
          <a:ln w="19050">
            <a:solidFill>
              <a:schemeClr val="bg1"/>
            </a:solidFill>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情報信頼性</a:t>
            </a:r>
            <a:endParaRPr kumimoji="1" lang="en-US" altLang="ja-JP" sz="1000" b="1" dirty="0">
              <a:solidFill>
                <a:schemeClr val="bg1"/>
              </a:solidFill>
              <a:latin typeface="Meiryo UI" panose="020B0604030504040204" pitchFamily="50" charset="-128"/>
              <a:ea typeface="Meiryo UI" panose="020B0604030504040204" pitchFamily="50" charset="-128"/>
            </a:endParaRPr>
          </a:p>
        </p:txBody>
      </p:sp>
      <p:sp>
        <p:nvSpPr>
          <p:cNvPr id="118" name="四角形: 角を丸くする 97">
            <a:extLst>
              <a:ext uri="{FF2B5EF4-FFF2-40B4-BE49-F238E27FC236}">
                <a16:creationId xmlns:a16="http://schemas.microsoft.com/office/drawing/2014/main" id="{71466562-387F-4A7F-B911-32D527F590BB}"/>
              </a:ext>
            </a:extLst>
          </p:cNvPr>
          <p:cNvSpPr/>
          <p:nvPr/>
        </p:nvSpPr>
        <p:spPr bwMode="auto">
          <a:xfrm>
            <a:off x="7787454" y="5094235"/>
            <a:ext cx="1094738" cy="182732"/>
          </a:xfrm>
          <a:prstGeom prst="roundRect">
            <a:avLst>
              <a:gd name="adj" fmla="val 19957"/>
            </a:avLst>
          </a:prstGeom>
          <a:solidFill>
            <a:srgbClr val="002060"/>
          </a:solidFill>
          <a:ln w="19050">
            <a:solidFill>
              <a:schemeClr val="bg1"/>
            </a:solidFill>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algn="ctr"/>
            <a:r>
              <a:rPr lang="en-US" altLang="ja-JP" sz="1000" b="1" dirty="0">
                <a:solidFill>
                  <a:schemeClr val="bg1"/>
                </a:solidFill>
                <a:latin typeface="Meiryo UI" panose="020B0604030504040204" pitchFamily="50" charset="-128"/>
                <a:ea typeface="Meiryo UI" panose="020B0604030504040204" pitchFamily="50" charset="-128"/>
              </a:rPr>
              <a:t>Web3.0</a:t>
            </a:r>
            <a:endParaRPr kumimoji="1" lang="en-US" altLang="ja-JP" sz="1000" b="1" dirty="0">
              <a:solidFill>
                <a:schemeClr val="bg1"/>
              </a:solidFill>
              <a:latin typeface="Meiryo UI" panose="020B0604030504040204" pitchFamily="50" charset="-128"/>
              <a:ea typeface="Meiryo UI" panose="020B0604030504040204" pitchFamily="50" charset="-128"/>
            </a:endParaRPr>
          </a:p>
        </p:txBody>
      </p:sp>
      <p:sp>
        <p:nvSpPr>
          <p:cNvPr id="121" name="角丸四角形 138">
            <a:extLst>
              <a:ext uri="{FF2B5EF4-FFF2-40B4-BE49-F238E27FC236}">
                <a16:creationId xmlns:a16="http://schemas.microsoft.com/office/drawing/2014/main" id="{1773BF20-B5F1-425D-9E39-03946B49B0DD}"/>
              </a:ext>
            </a:extLst>
          </p:cNvPr>
          <p:cNvSpPr/>
          <p:nvPr/>
        </p:nvSpPr>
        <p:spPr bwMode="auto">
          <a:xfrm>
            <a:off x="1950927" y="4809838"/>
            <a:ext cx="1908224" cy="891637"/>
          </a:xfrm>
          <a:prstGeom prst="roundRect">
            <a:avLst>
              <a:gd name="adj" fmla="val 14144"/>
            </a:avLst>
          </a:prstGeom>
          <a:solidFill>
            <a:schemeClr val="accent4">
              <a:lumMod val="75000"/>
            </a:schemeClr>
          </a:solidFill>
          <a:ln>
            <a:noFill/>
          </a:ln>
          <a:effectLst/>
        </p:spPr>
        <p:txBody>
          <a:bodyPr rot="0" spcFirstLastPara="0" vert="horz" wrap="square" lIns="36000" tIns="45720" rIns="36000" bIns="4572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algn="ctr"/>
            <a:r>
              <a:rPr lang="ja-JP" altLang="en-US" sz="1400" b="1" dirty="0">
                <a:solidFill>
                  <a:schemeClr val="bg1"/>
                </a:solidFill>
                <a:latin typeface="Meiryo UI" panose="020B0604030504040204" pitchFamily="50" charset="-128"/>
                <a:ea typeface="Meiryo UI" panose="020B0604030504040204" pitchFamily="50" charset="-128"/>
              </a:rPr>
              <a:t>自社システム</a:t>
            </a:r>
            <a:endParaRPr lang="en-US" altLang="ja-JP" sz="1400" b="1" dirty="0">
              <a:solidFill>
                <a:schemeClr val="bg1"/>
              </a:solidFill>
              <a:latin typeface="Meiryo UI" panose="020B0604030504040204" pitchFamily="50" charset="-128"/>
              <a:ea typeface="Meiryo UI" panose="020B0604030504040204" pitchFamily="50" charset="-128"/>
            </a:endParaRPr>
          </a:p>
          <a:p>
            <a:pPr algn="ctr"/>
            <a:endParaRPr lang="en-US" altLang="ja-JP" sz="1400" b="1" dirty="0">
              <a:solidFill>
                <a:schemeClr val="bg1"/>
              </a:solidFill>
              <a:latin typeface="Meiryo UI" panose="020B0604030504040204" pitchFamily="50" charset="-128"/>
              <a:ea typeface="Meiryo UI" panose="020B0604030504040204" pitchFamily="50" charset="-128"/>
            </a:endParaRPr>
          </a:p>
          <a:p>
            <a:pPr algn="ctr"/>
            <a:endParaRPr lang="ja-JP" altLang="en-US" sz="1400" b="1" dirty="0">
              <a:solidFill>
                <a:schemeClr val="bg1"/>
              </a:solidFill>
              <a:latin typeface="Meiryo UI" panose="020B0604030504040204" pitchFamily="50" charset="-128"/>
              <a:ea typeface="Meiryo UI" panose="020B0604030504040204" pitchFamily="50" charset="-128"/>
            </a:endParaRPr>
          </a:p>
        </p:txBody>
      </p:sp>
      <p:sp>
        <p:nvSpPr>
          <p:cNvPr id="128" name="角丸四角形 138">
            <a:extLst>
              <a:ext uri="{FF2B5EF4-FFF2-40B4-BE49-F238E27FC236}">
                <a16:creationId xmlns:a16="http://schemas.microsoft.com/office/drawing/2014/main" id="{3EDE424F-3A61-4D4E-AE5A-13A21F18B088}"/>
              </a:ext>
            </a:extLst>
          </p:cNvPr>
          <p:cNvSpPr/>
          <p:nvPr/>
        </p:nvSpPr>
        <p:spPr bwMode="auto">
          <a:xfrm>
            <a:off x="383072" y="3501887"/>
            <a:ext cx="732946" cy="618893"/>
          </a:xfrm>
          <a:prstGeom prst="roundRect">
            <a:avLst>
              <a:gd name="adj" fmla="val 14144"/>
            </a:avLst>
          </a:prstGeom>
          <a:solidFill>
            <a:schemeClr val="accent4">
              <a:lumMod val="75000"/>
            </a:schemeClr>
          </a:solidFill>
          <a:ln>
            <a:noFill/>
          </a:ln>
          <a:effectLst/>
        </p:spPr>
        <p:txBody>
          <a:bodyPr rot="0" spcFirstLastPara="0" vert="horz" wrap="square" lIns="36000" tIns="45720" rIns="36000" bIns="4572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algn="ctr"/>
            <a:r>
              <a:rPr lang="ja-JP" altLang="en-US" sz="1400" b="1" dirty="0">
                <a:solidFill>
                  <a:schemeClr val="bg1"/>
                </a:solidFill>
                <a:latin typeface="Meiryo UI" panose="020B0604030504040204" pitchFamily="50" charset="-128"/>
                <a:ea typeface="Meiryo UI" panose="020B0604030504040204" pitchFamily="50" charset="-128"/>
              </a:rPr>
              <a:t>自社</a:t>
            </a:r>
            <a:endParaRPr lang="en-US" altLang="ja-JP" sz="1400" b="1" dirty="0">
              <a:solidFill>
                <a:schemeClr val="bg1"/>
              </a:solidFill>
              <a:latin typeface="Meiryo UI" panose="020B0604030504040204" pitchFamily="50" charset="-128"/>
              <a:ea typeface="Meiryo UI" panose="020B0604030504040204" pitchFamily="50" charset="-128"/>
            </a:endParaRPr>
          </a:p>
          <a:p>
            <a:pPr algn="ctr"/>
            <a:r>
              <a:rPr lang="ja-JP" altLang="en-US" sz="1400" b="1" dirty="0">
                <a:solidFill>
                  <a:schemeClr val="bg1"/>
                </a:solidFill>
                <a:latin typeface="Meiryo UI" panose="020B0604030504040204" pitchFamily="50" charset="-128"/>
                <a:ea typeface="Meiryo UI" panose="020B0604030504040204" pitchFamily="50" charset="-128"/>
              </a:rPr>
              <a:t>システム</a:t>
            </a:r>
          </a:p>
        </p:txBody>
      </p:sp>
      <p:sp>
        <p:nvSpPr>
          <p:cNvPr id="129" name="四角形: 角を丸くする 72">
            <a:extLst>
              <a:ext uri="{FF2B5EF4-FFF2-40B4-BE49-F238E27FC236}">
                <a16:creationId xmlns:a16="http://schemas.microsoft.com/office/drawing/2014/main" id="{CC934477-78AA-4509-A063-E1FB8B799ADB}"/>
              </a:ext>
            </a:extLst>
          </p:cNvPr>
          <p:cNvSpPr/>
          <p:nvPr/>
        </p:nvSpPr>
        <p:spPr bwMode="auto">
          <a:xfrm>
            <a:off x="4805490" y="3205849"/>
            <a:ext cx="488137" cy="320554"/>
          </a:xfrm>
          <a:prstGeom prst="roundRect">
            <a:avLst>
              <a:gd name="adj" fmla="val 19957"/>
            </a:avLst>
          </a:prstGeom>
          <a:solidFill>
            <a:srgbClr val="002060"/>
          </a:solidFill>
          <a:ln>
            <a:solidFill>
              <a:schemeClr val="bg1"/>
            </a:solidFill>
          </a:ln>
          <a:effectLst/>
        </p:spPr>
        <p:txBody>
          <a:bodyPr rot="0" spcFirstLastPara="0" vert="horz" wrap="square" lIns="36000" tIns="45720" rIns="36000" bIns="4572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algn="ctr"/>
            <a:r>
              <a:rPr kumimoji="1" lang="en-US" altLang="ja-JP" sz="1400" b="1" dirty="0">
                <a:solidFill>
                  <a:schemeClr val="bg1"/>
                </a:solidFill>
                <a:latin typeface="Meiryo UI" panose="020B0604030504040204" pitchFamily="50" charset="-128"/>
                <a:ea typeface="Meiryo UI" panose="020B0604030504040204" pitchFamily="50" charset="-128"/>
              </a:rPr>
              <a:t>API</a:t>
            </a:r>
          </a:p>
        </p:txBody>
      </p:sp>
      <p:sp>
        <p:nvSpPr>
          <p:cNvPr id="133" name="四角形: 角を丸くする 97">
            <a:extLst>
              <a:ext uri="{FF2B5EF4-FFF2-40B4-BE49-F238E27FC236}">
                <a16:creationId xmlns:a16="http://schemas.microsoft.com/office/drawing/2014/main" id="{3375393A-B99C-4322-A595-B793AEE8799C}"/>
              </a:ext>
            </a:extLst>
          </p:cNvPr>
          <p:cNvSpPr/>
          <p:nvPr/>
        </p:nvSpPr>
        <p:spPr bwMode="auto">
          <a:xfrm>
            <a:off x="1975081" y="2821781"/>
            <a:ext cx="1790107" cy="194428"/>
          </a:xfrm>
          <a:prstGeom prst="roundRect">
            <a:avLst>
              <a:gd name="adj" fmla="val 19957"/>
            </a:avLst>
          </a:prstGeom>
          <a:solidFill>
            <a:schemeClr val="accent5">
              <a:lumMod val="50000"/>
            </a:schemeClr>
          </a:solidFill>
          <a:ln w="19050">
            <a:solidFill>
              <a:schemeClr val="bg1"/>
            </a:solidFill>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algn="ctr"/>
            <a:r>
              <a:rPr kumimoji="1" lang="en-US" altLang="ja-JP" sz="1400" b="1" dirty="0">
                <a:solidFill>
                  <a:schemeClr val="bg1"/>
                </a:solidFill>
                <a:latin typeface="Meiryo UI" panose="020B0604030504040204" pitchFamily="50" charset="-128"/>
                <a:ea typeface="Meiryo UI" panose="020B0604030504040204" pitchFamily="50" charset="-128"/>
              </a:rPr>
              <a:t>CMP</a:t>
            </a:r>
            <a:r>
              <a:rPr kumimoji="1" lang="ja-JP" altLang="en-US" sz="1400" b="1" dirty="0">
                <a:solidFill>
                  <a:schemeClr val="bg1"/>
                </a:solidFill>
                <a:latin typeface="Meiryo UI" panose="020B0604030504040204" pitchFamily="50" charset="-128"/>
                <a:ea typeface="Meiryo UI" panose="020B0604030504040204" pitchFamily="50" charset="-128"/>
              </a:rPr>
              <a:t>アプリケーション</a:t>
            </a:r>
            <a:endParaRPr kumimoji="1" lang="en-US" altLang="ja-JP" sz="1400" b="1" dirty="0">
              <a:solidFill>
                <a:schemeClr val="bg1"/>
              </a:solidFill>
              <a:latin typeface="Meiryo UI" panose="020B0604030504040204" pitchFamily="50" charset="-128"/>
              <a:ea typeface="Meiryo UI" panose="020B0604030504040204" pitchFamily="50" charset="-128"/>
            </a:endParaRPr>
          </a:p>
        </p:txBody>
      </p:sp>
      <p:cxnSp>
        <p:nvCxnSpPr>
          <p:cNvPr id="134" name="直線矢印コネクタ 133">
            <a:extLst>
              <a:ext uri="{FF2B5EF4-FFF2-40B4-BE49-F238E27FC236}">
                <a16:creationId xmlns:a16="http://schemas.microsoft.com/office/drawing/2014/main" id="{5E86A470-2A52-440A-8881-518544D757DB}"/>
              </a:ext>
            </a:extLst>
          </p:cNvPr>
          <p:cNvCxnSpPr>
            <a:cxnSpLocks/>
          </p:cNvCxnSpPr>
          <p:nvPr/>
        </p:nvCxnSpPr>
        <p:spPr bwMode="auto">
          <a:xfrm flipH="1">
            <a:off x="3859151" y="3385782"/>
            <a:ext cx="877117" cy="0"/>
          </a:xfrm>
          <a:prstGeom prst="straightConnector1">
            <a:avLst/>
          </a:prstGeom>
          <a:solidFill>
            <a:schemeClr val="bg1"/>
          </a:solidFill>
          <a:ln w="38100" cap="flat" cmpd="sng" algn="ctr">
            <a:solidFill>
              <a:srgbClr val="002060"/>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37" name="四角形: 角を丸くする 97">
            <a:extLst>
              <a:ext uri="{FF2B5EF4-FFF2-40B4-BE49-F238E27FC236}">
                <a16:creationId xmlns:a16="http://schemas.microsoft.com/office/drawing/2014/main" id="{1D1BD4A0-CAEF-41D5-B6BD-1988E299E49B}"/>
              </a:ext>
            </a:extLst>
          </p:cNvPr>
          <p:cNvSpPr/>
          <p:nvPr/>
        </p:nvSpPr>
        <p:spPr bwMode="auto">
          <a:xfrm>
            <a:off x="5458142" y="3391367"/>
            <a:ext cx="1677875" cy="258726"/>
          </a:xfrm>
          <a:prstGeom prst="roundRect">
            <a:avLst>
              <a:gd name="adj" fmla="val 19957"/>
            </a:avLst>
          </a:prstGeom>
          <a:solidFill>
            <a:schemeClr val="bg1">
              <a:lumMod val="65000"/>
            </a:schemeClr>
          </a:solidFill>
          <a:ln w="19050">
            <a:solidFill>
              <a:schemeClr val="bg1"/>
            </a:solidFill>
            <a:prstDash val="dash"/>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algn="ctr"/>
            <a:r>
              <a:rPr lang="ja-JP" altLang="en-US" sz="1400" b="1" dirty="0">
                <a:solidFill>
                  <a:schemeClr val="bg1"/>
                </a:solidFill>
                <a:latin typeface="Meiryo UI" panose="020B0604030504040204" pitchFamily="50" charset="-128"/>
                <a:ea typeface="Meiryo UI" panose="020B0604030504040204" pitchFamily="50" charset="-128"/>
              </a:rPr>
              <a:t>紛争鉱物</a:t>
            </a:r>
            <a:endParaRPr kumimoji="1" lang="en-US" altLang="ja-JP" sz="1400" b="1" dirty="0">
              <a:solidFill>
                <a:schemeClr val="bg1"/>
              </a:solidFill>
              <a:latin typeface="Meiryo UI" panose="020B0604030504040204" pitchFamily="50" charset="-128"/>
              <a:ea typeface="Meiryo UI" panose="020B0604030504040204" pitchFamily="50" charset="-128"/>
            </a:endParaRPr>
          </a:p>
        </p:txBody>
      </p:sp>
      <p:sp>
        <p:nvSpPr>
          <p:cNvPr id="138" name="四角形: 角を丸くする 86">
            <a:extLst>
              <a:ext uri="{FF2B5EF4-FFF2-40B4-BE49-F238E27FC236}">
                <a16:creationId xmlns:a16="http://schemas.microsoft.com/office/drawing/2014/main" id="{C00DCD66-6FF6-4257-A46C-808C035CC1D2}"/>
              </a:ext>
            </a:extLst>
          </p:cNvPr>
          <p:cNvSpPr/>
          <p:nvPr/>
        </p:nvSpPr>
        <p:spPr bwMode="auto">
          <a:xfrm>
            <a:off x="9647273" y="3946550"/>
            <a:ext cx="1280663" cy="659699"/>
          </a:xfrm>
          <a:prstGeom prst="roundRect">
            <a:avLst>
              <a:gd name="adj" fmla="val 19957"/>
            </a:avLst>
          </a:prstGeom>
          <a:solidFill>
            <a:schemeClr val="accent4">
              <a:lumMod val="20000"/>
              <a:lumOff val="80000"/>
            </a:schemeClr>
          </a:solidFill>
          <a:ln>
            <a:solidFill>
              <a:srgbClr val="002060"/>
            </a:solidFill>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algn="ctr"/>
            <a:r>
              <a:rPr lang="ja-JP" altLang="en-US" sz="1400" b="1" dirty="0">
                <a:solidFill>
                  <a:srgbClr val="C00000"/>
                </a:solidFill>
                <a:latin typeface="Meiryo UI" panose="020B0604030504040204" pitchFamily="50" charset="-128"/>
                <a:ea typeface="Meiryo UI" panose="020B0604030504040204" pitchFamily="50" charset="-128"/>
              </a:rPr>
              <a:t>ベンダー</a:t>
            </a:r>
            <a:br>
              <a:rPr lang="en-US" altLang="ja-JP" sz="1400" b="1" dirty="0">
                <a:solidFill>
                  <a:srgbClr val="C00000"/>
                </a:solidFill>
                <a:latin typeface="Meiryo UI" panose="020B0604030504040204" pitchFamily="50" charset="-128"/>
                <a:ea typeface="Meiryo UI" panose="020B0604030504040204" pitchFamily="50" charset="-128"/>
              </a:rPr>
            </a:br>
            <a:r>
              <a:rPr lang="ja-JP" altLang="en-US" sz="1400" b="1" dirty="0">
                <a:solidFill>
                  <a:srgbClr val="C00000"/>
                </a:solidFill>
                <a:latin typeface="Meiryo UI" panose="020B0604030504040204" pitchFamily="50" charset="-128"/>
                <a:ea typeface="Meiryo UI" panose="020B0604030504040204" pitchFamily="50" charset="-128"/>
              </a:rPr>
              <a:t>情報基盤</a:t>
            </a:r>
          </a:p>
        </p:txBody>
      </p:sp>
      <p:cxnSp>
        <p:nvCxnSpPr>
          <p:cNvPr id="150" name="直線矢印コネクタ 149">
            <a:extLst>
              <a:ext uri="{FF2B5EF4-FFF2-40B4-BE49-F238E27FC236}">
                <a16:creationId xmlns:a16="http://schemas.microsoft.com/office/drawing/2014/main" id="{20BCD514-35BC-42B9-8F1E-9B17B757D157}"/>
              </a:ext>
            </a:extLst>
          </p:cNvPr>
          <p:cNvCxnSpPr/>
          <p:nvPr/>
        </p:nvCxnSpPr>
        <p:spPr bwMode="auto">
          <a:xfrm>
            <a:off x="10993403" y="4340203"/>
            <a:ext cx="306068" cy="110269"/>
          </a:xfrm>
          <a:prstGeom prst="straightConnector1">
            <a:avLst/>
          </a:prstGeom>
          <a:solidFill>
            <a:schemeClr val="bg1"/>
          </a:solidFill>
          <a:ln w="19050" cap="flat" cmpd="sng" algn="ctr">
            <a:solidFill>
              <a:srgbClr val="C0000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51" name="グループ化 150">
            <a:extLst>
              <a:ext uri="{FF2B5EF4-FFF2-40B4-BE49-F238E27FC236}">
                <a16:creationId xmlns:a16="http://schemas.microsoft.com/office/drawing/2014/main" id="{10C461DA-728C-44B3-B3CE-FB7312D34CC4}"/>
              </a:ext>
            </a:extLst>
          </p:cNvPr>
          <p:cNvGrpSpPr>
            <a:grpSpLocks noChangeAspect="1"/>
          </p:cNvGrpSpPr>
          <p:nvPr/>
        </p:nvGrpSpPr>
        <p:grpSpPr bwMode="gray">
          <a:xfrm>
            <a:off x="11320043" y="3972321"/>
            <a:ext cx="504000" cy="298050"/>
            <a:chOff x="798275" y="1247616"/>
            <a:chExt cx="1103312" cy="652462"/>
          </a:xfrm>
        </p:grpSpPr>
        <p:sp>
          <p:nvSpPr>
            <p:cNvPr id="152" name="フリーフォーム 187">
              <a:extLst>
                <a:ext uri="{FF2B5EF4-FFF2-40B4-BE49-F238E27FC236}">
                  <a16:creationId xmlns:a16="http://schemas.microsoft.com/office/drawing/2014/main" id="{C1165111-CC90-4E6F-9001-21B0F3A5E380}"/>
                </a:ext>
              </a:extLst>
            </p:cNvPr>
            <p:cNvSpPr>
              <a:spLocks noChangeAspect="1"/>
            </p:cNvSpPr>
            <p:nvPr/>
          </p:nvSpPr>
          <p:spPr bwMode="gray">
            <a:xfrm>
              <a:off x="798275" y="1247616"/>
              <a:ext cx="1103312" cy="652462"/>
            </a:xfrm>
            <a:custGeom>
              <a:avLst/>
              <a:gdLst>
                <a:gd name="connsiteX0" fmla="*/ 821996 w 1103312"/>
                <a:gd name="connsiteY0" fmla="*/ 0 h 652462"/>
                <a:gd name="connsiteX1" fmla="*/ 1083003 w 1103312"/>
                <a:gd name="connsiteY1" fmla="*/ 0 h 652462"/>
                <a:gd name="connsiteX2" fmla="*/ 1103312 w 1103312"/>
                <a:gd name="connsiteY2" fmla="*/ 20319 h 652462"/>
                <a:gd name="connsiteX3" fmla="*/ 1103312 w 1103312"/>
                <a:gd name="connsiteY3" fmla="*/ 632896 h 652462"/>
                <a:gd name="connsiteX4" fmla="*/ 1083003 w 1103312"/>
                <a:gd name="connsiteY4" fmla="*/ 652462 h 652462"/>
                <a:gd name="connsiteX5" fmla="*/ 821996 w 1103312"/>
                <a:gd name="connsiteY5" fmla="*/ 652462 h 652462"/>
                <a:gd name="connsiteX6" fmla="*/ 801687 w 1103312"/>
                <a:gd name="connsiteY6" fmla="*/ 632896 h 652462"/>
                <a:gd name="connsiteX7" fmla="*/ 801687 w 1103312"/>
                <a:gd name="connsiteY7" fmla="*/ 20319 h 652462"/>
                <a:gd name="connsiteX8" fmla="*/ 821996 w 1103312"/>
                <a:gd name="connsiteY8" fmla="*/ 0 h 652462"/>
                <a:gd name="connsiteX9" fmla="*/ 20270 w 1103312"/>
                <a:gd name="connsiteY9" fmla="*/ 0 h 652462"/>
                <a:gd name="connsiteX10" fmla="*/ 741730 w 1103312"/>
                <a:gd name="connsiteY10" fmla="*/ 0 h 652462"/>
                <a:gd name="connsiteX11" fmla="*/ 762000 w 1103312"/>
                <a:gd name="connsiteY11" fmla="*/ 20319 h 652462"/>
                <a:gd name="connsiteX12" fmla="*/ 762000 w 1103312"/>
                <a:gd name="connsiteY12" fmla="*/ 482385 h 652462"/>
                <a:gd name="connsiteX13" fmla="*/ 741730 w 1103312"/>
                <a:gd name="connsiteY13" fmla="*/ 501952 h 652462"/>
                <a:gd name="connsiteX14" fmla="*/ 421164 w 1103312"/>
                <a:gd name="connsiteY14" fmla="*/ 501952 h 652462"/>
                <a:gd name="connsiteX15" fmla="*/ 421164 w 1103312"/>
                <a:gd name="connsiteY15" fmla="*/ 572692 h 652462"/>
                <a:gd name="connsiteX16" fmla="*/ 611852 w 1103312"/>
                <a:gd name="connsiteY16" fmla="*/ 572692 h 652462"/>
                <a:gd name="connsiteX17" fmla="*/ 631371 w 1103312"/>
                <a:gd name="connsiteY17" fmla="*/ 592258 h 652462"/>
                <a:gd name="connsiteX18" fmla="*/ 631371 w 1103312"/>
                <a:gd name="connsiteY18" fmla="*/ 632896 h 652462"/>
                <a:gd name="connsiteX19" fmla="*/ 611852 w 1103312"/>
                <a:gd name="connsiteY19" fmla="*/ 652462 h 652462"/>
                <a:gd name="connsiteX20" fmla="*/ 150898 w 1103312"/>
                <a:gd name="connsiteY20" fmla="*/ 652462 h 652462"/>
                <a:gd name="connsiteX21" fmla="*/ 130629 w 1103312"/>
                <a:gd name="connsiteY21" fmla="*/ 632896 h 652462"/>
                <a:gd name="connsiteX22" fmla="*/ 130629 w 1103312"/>
                <a:gd name="connsiteY22" fmla="*/ 592258 h 652462"/>
                <a:gd name="connsiteX23" fmla="*/ 150898 w 1103312"/>
                <a:gd name="connsiteY23" fmla="*/ 572692 h 652462"/>
                <a:gd name="connsiteX24" fmla="*/ 340835 w 1103312"/>
                <a:gd name="connsiteY24" fmla="*/ 572692 h 652462"/>
                <a:gd name="connsiteX25" fmla="*/ 340835 w 1103312"/>
                <a:gd name="connsiteY25" fmla="*/ 501952 h 652462"/>
                <a:gd name="connsiteX26" fmla="*/ 20270 w 1103312"/>
                <a:gd name="connsiteY26" fmla="*/ 501952 h 652462"/>
                <a:gd name="connsiteX27" fmla="*/ 0 w 1103312"/>
                <a:gd name="connsiteY27" fmla="*/ 482385 h 652462"/>
                <a:gd name="connsiteX28" fmla="*/ 0 w 1103312"/>
                <a:gd name="connsiteY28" fmla="*/ 20319 h 652462"/>
                <a:gd name="connsiteX29" fmla="*/ 20270 w 1103312"/>
                <a:gd name="connsiteY29" fmla="*/ 0 h 652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103312" h="652462">
                  <a:moveTo>
                    <a:pt x="821996" y="0"/>
                  </a:moveTo>
                  <a:cubicBezTo>
                    <a:pt x="821996" y="0"/>
                    <a:pt x="821996" y="0"/>
                    <a:pt x="1083003" y="0"/>
                  </a:cubicBezTo>
                  <a:cubicBezTo>
                    <a:pt x="1094286" y="0"/>
                    <a:pt x="1103312" y="9031"/>
                    <a:pt x="1103312" y="20319"/>
                  </a:cubicBezTo>
                  <a:cubicBezTo>
                    <a:pt x="1103312" y="20319"/>
                    <a:pt x="1103312" y="20319"/>
                    <a:pt x="1103312" y="632896"/>
                  </a:cubicBezTo>
                  <a:cubicBezTo>
                    <a:pt x="1103312" y="643431"/>
                    <a:pt x="1094286" y="652462"/>
                    <a:pt x="1083003" y="652462"/>
                  </a:cubicBezTo>
                  <a:cubicBezTo>
                    <a:pt x="1083003" y="652462"/>
                    <a:pt x="1083003" y="652462"/>
                    <a:pt x="821996" y="652462"/>
                  </a:cubicBezTo>
                  <a:cubicBezTo>
                    <a:pt x="810713" y="652462"/>
                    <a:pt x="801687" y="643431"/>
                    <a:pt x="801687" y="632896"/>
                  </a:cubicBezTo>
                  <a:cubicBezTo>
                    <a:pt x="801687" y="632896"/>
                    <a:pt x="801687" y="632896"/>
                    <a:pt x="801687" y="20319"/>
                  </a:cubicBezTo>
                  <a:cubicBezTo>
                    <a:pt x="801687" y="9031"/>
                    <a:pt x="810713" y="0"/>
                    <a:pt x="821996" y="0"/>
                  </a:cubicBezTo>
                  <a:close/>
                  <a:moveTo>
                    <a:pt x="20270" y="0"/>
                  </a:moveTo>
                  <a:cubicBezTo>
                    <a:pt x="20270" y="0"/>
                    <a:pt x="20270" y="0"/>
                    <a:pt x="741730" y="0"/>
                  </a:cubicBezTo>
                  <a:cubicBezTo>
                    <a:pt x="752991" y="0"/>
                    <a:pt x="762000" y="9031"/>
                    <a:pt x="762000" y="20319"/>
                  </a:cubicBezTo>
                  <a:cubicBezTo>
                    <a:pt x="762000" y="20319"/>
                    <a:pt x="762000" y="20319"/>
                    <a:pt x="762000" y="482385"/>
                  </a:cubicBezTo>
                  <a:cubicBezTo>
                    <a:pt x="762000" y="492921"/>
                    <a:pt x="752991" y="501952"/>
                    <a:pt x="741730" y="501952"/>
                  </a:cubicBezTo>
                  <a:cubicBezTo>
                    <a:pt x="741730" y="501952"/>
                    <a:pt x="741730" y="501952"/>
                    <a:pt x="421164" y="501952"/>
                  </a:cubicBezTo>
                  <a:cubicBezTo>
                    <a:pt x="421164" y="501952"/>
                    <a:pt x="421164" y="501952"/>
                    <a:pt x="421164" y="572692"/>
                  </a:cubicBezTo>
                  <a:cubicBezTo>
                    <a:pt x="421164" y="572692"/>
                    <a:pt x="421164" y="572692"/>
                    <a:pt x="611852" y="572692"/>
                  </a:cubicBezTo>
                  <a:cubicBezTo>
                    <a:pt x="622362" y="572692"/>
                    <a:pt x="631371" y="581722"/>
                    <a:pt x="631371" y="592258"/>
                  </a:cubicBezTo>
                  <a:cubicBezTo>
                    <a:pt x="631371" y="592258"/>
                    <a:pt x="631371" y="592258"/>
                    <a:pt x="631371" y="632896"/>
                  </a:cubicBezTo>
                  <a:cubicBezTo>
                    <a:pt x="631371" y="643431"/>
                    <a:pt x="622362" y="652462"/>
                    <a:pt x="611852" y="652462"/>
                  </a:cubicBezTo>
                  <a:cubicBezTo>
                    <a:pt x="611852" y="652462"/>
                    <a:pt x="611852" y="652462"/>
                    <a:pt x="150898" y="652462"/>
                  </a:cubicBezTo>
                  <a:cubicBezTo>
                    <a:pt x="139637" y="652462"/>
                    <a:pt x="130629" y="643431"/>
                    <a:pt x="130629" y="632896"/>
                  </a:cubicBezTo>
                  <a:cubicBezTo>
                    <a:pt x="130629" y="632896"/>
                    <a:pt x="130629" y="632896"/>
                    <a:pt x="130629" y="592258"/>
                  </a:cubicBezTo>
                  <a:cubicBezTo>
                    <a:pt x="130629" y="581722"/>
                    <a:pt x="139637" y="572692"/>
                    <a:pt x="150898" y="572692"/>
                  </a:cubicBezTo>
                  <a:cubicBezTo>
                    <a:pt x="150898" y="572692"/>
                    <a:pt x="150898" y="572692"/>
                    <a:pt x="340835" y="572692"/>
                  </a:cubicBezTo>
                  <a:cubicBezTo>
                    <a:pt x="340835" y="572692"/>
                    <a:pt x="340835" y="572692"/>
                    <a:pt x="340835" y="501952"/>
                  </a:cubicBezTo>
                  <a:cubicBezTo>
                    <a:pt x="340835" y="501952"/>
                    <a:pt x="340835" y="501952"/>
                    <a:pt x="20270" y="501952"/>
                  </a:cubicBezTo>
                  <a:cubicBezTo>
                    <a:pt x="9009" y="501952"/>
                    <a:pt x="0" y="492921"/>
                    <a:pt x="0" y="482385"/>
                  </a:cubicBezTo>
                  <a:cubicBezTo>
                    <a:pt x="0" y="482385"/>
                    <a:pt x="0" y="482385"/>
                    <a:pt x="0" y="20319"/>
                  </a:cubicBezTo>
                  <a:cubicBezTo>
                    <a:pt x="0" y="9031"/>
                    <a:pt x="9009" y="0"/>
                    <a:pt x="20270" y="0"/>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endParaRPr lang="ja-JP" altLang="en-US">
                <a:latin typeface="Meiryo UI" panose="020B0604030504040204" pitchFamily="50" charset="-128"/>
                <a:ea typeface="Meiryo UI" panose="020B0604030504040204" pitchFamily="50" charset="-128"/>
              </a:endParaRPr>
            </a:p>
          </p:txBody>
        </p:sp>
        <p:sp>
          <p:nvSpPr>
            <p:cNvPr id="153" name="フリーフォーム 188">
              <a:extLst>
                <a:ext uri="{FF2B5EF4-FFF2-40B4-BE49-F238E27FC236}">
                  <a16:creationId xmlns:a16="http://schemas.microsoft.com/office/drawing/2014/main" id="{9D3DCFCB-AE56-4340-BBC4-D550F2C8FFC4}"/>
                </a:ext>
              </a:extLst>
            </p:cNvPr>
            <p:cNvSpPr>
              <a:spLocks noChangeAspect="1" noChangeArrowheads="1"/>
            </p:cNvSpPr>
            <p:nvPr/>
          </p:nvSpPr>
          <p:spPr bwMode="gray">
            <a:xfrm>
              <a:off x="853837" y="1301591"/>
              <a:ext cx="987426" cy="392112"/>
            </a:xfrm>
            <a:custGeom>
              <a:avLst/>
              <a:gdLst>
                <a:gd name="connsiteX0" fmla="*/ 896938 w 987426"/>
                <a:gd name="connsiteY0" fmla="*/ 195262 h 392112"/>
                <a:gd name="connsiteX1" fmla="*/ 927101 w 987426"/>
                <a:gd name="connsiteY1" fmla="*/ 225425 h 392112"/>
                <a:gd name="connsiteX2" fmla="*/ 896938 w 987426"/>
                <a:gd name="connsiteY2" fmla="*/ 255588 h 392112"/>
                <a:gd name="connsiteX3" fmla="*/ 866775 w 987426"/>
                <a:gd name="connsiteY3" fmla="*/ 225425 h 392112"/>
                <a:gd name="connsiteX4" fmla="*/ 896938 w 987426"/>
                <a:gd name="connsiteY4" fmla="*/ 195262 h 392112"/>
                <a:gd name="connsiteX5" fmla="*/ 808038 w 987426"/>
                <a:gd name="connsiteY5" fmla="*/ 95250 h 392112"/>
                <a:gd name="connsiteX6" fmla="*/ 987426 w 987426"/>
                <a:gd name="connsiteY6" fmla="*/ 95250 h 392112"/>
                <a:gd name="connsiteX7" fmla="*/ 987426 w 987426"/>
                <a:gd name="connsiteY7" fmla="*/ 136525 h 392112"/>
                <a:gd name="connsiteX8" fmla="*/ 808038 w 987426"/>
                <a:gd name="connsiteY8" fmla="*/ 136525 h 392112"/>
                <a:gd name="connsiteX9" fmla="*/ 808038 w 987426"/>
                <a:gd name="connsiteY9" fmla="*/ 15875 h 392112"/>
                <a:gd name="connsiteX10" fmla="*/ 987426 w 987426"/>
                <a:gd name="connsiteY10" fmla="*/ 15875 h 392112"/>
                <a:gd name="connsiteX11" fmla="*/ 987426 w 987426"/>
                <a:gd name="connsiteY11" fmla="*/ 55562 h 392112"/>
                <a:gd name="connsiteX12" fmla="*/ 808038 w 987426"/>
                <a:gd name="connsiteY12" fmla="*/ 55562 h 392112"/>
                <a:gd name="connsiteX13" fmla="*/ 0 w 987426"/>
                <a:gd name="connsiteY13" fmla="*/ 0 h 392112"/>
                <a:gd name="connsiteX14" fmla="*/ 650875 w 987426"/>
                <a:gd name="connsiteY14" fmla="*/ 0 h 392112"/>
                <a:gd name="connsiteX15" fmla="*/ 650875 w 987426"/>
                <a:gd name="connsiteY15" fmla="*/ 392112 h 392112"/>
                <a:gd name="connsiteX16" fmla="*/ 0 w 987426"/>
                <a:gd name="connsiteY16" fmla="*/ 392112 h 392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87426" h="392112">
                  <a:moveTo>
                    <a:pt x="896938" y="195262"/>
                  </a:moveTo>
                  <a:cubicBezTo>
                    <a:pt x="913597" y="195262"/>
                    <a:pt x="927101" y="208766"/>
                    <a:pt x="927101" y="225425"/>
                  </a:cubicBezTo>
                  <a:cubicBezTo>
                    <a:pt x="927101" y="242084"/>
                    <a:pt x="913597" y="255588"/>
                    <a:pt x="896938" y="255588"/>
                  </a:cubicBezTo>
                  <a:cubicBezTo>
                    <a:pt x="880279" y="255588"/>
                    <a:pt x="866775" y="242084"/>
                    <a:pt x="866775" y="225425"/>
                  </a:cubicBezTo>
                  <a:cubicBezTo>
                    <a:pt x="866775" y="208766"/>
                    <a:pt x="880279" y="195262"/>
                    <a:pt x="896938" y="195262"/>
                  </a:cubicBezTo>
                  <a:close/>
                  <a:moveTo>
                    <a:pt x="808038" y="95250"/>
                  </a:moveTo>
                  <a:lnTo>
                    <a:pt x="987426" y="95250"/>
                  </a:lnTo>
                  <a:lnTo>
                    <a:pt x="987426" y="136525"/>
                  </a:lnTo>
                  <a:lnTo>
                    <a:pt x="808038" y="136525"/>
                  </a:lnTo>
                  <a:close/>
                  <a:moveTo>
                    <a:pt x="808038" y="15875"/>
                  </a:moveTo>
                  <a:lnTo>
                    <a:pt x="987426" y="15875"/>
                  </a:lnTo>
                  <a:lnTo>
                    <a:pt x="987426" y="55562"/>
                  </a:lnTo>
                  <a:lnTo>
                    <a:pt x="808038" y="55562"/>
                  </a:lnTo>
                  <a:close/>
                  <a:moveTo>
                    <a:pt x="0" y="0"/>
                  </a:moveTo>
                  <a:lnTo>
                    <a:pt x="650875" y="0"/>
                  </a:lnTo>
                  <a:lnTo>
                    <a:pt x="650875" y="392112"/>
                  </a:lnTo>
                  <a:lnTo>
                    <a:pt x="0" y="39211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endParaRPr lang="ja-JP" altLang="en-US">
                <a:latin typeface="Meiryo UI" panose="020B0604030504040204" pitchFamily="50" charset="-128"/>
                <a:ea typeface="Meiryo UI" panose="020B0604030504040204" pitchFamily="50" charset="-128"/>
              </a:endParaRPr>
            </a:p>
          </p:txBody>
        </p:sp>
      </p:grpSp>
      <p:grpSp>
        <p:nvGrpSpPr>
          <p:cNvPr id="154" name="グループ化 153">
            <a:extLst>
              <a:ext uri="{FF2B5EF4-FFF2-40B4-BE49-F238E27FC236}">
                <a16:creationId xmlns:a16="http://schemas.microsoft.com/office/drawing/2014/main" id="{E539882D-2DF5-481B-9FFC-65D8FABEE196}"/>
              </a:ext>
            </a:extLst>
          </p:cNvPr>
          <p:cNvGrpSpPr>
            <a:grpSpLocks noChangeAspect="1"/>
          </p:cNvGrpSpPr>
          <p:nvPr/>
        </p:nvGrpSpPr>
        <p:grpSpPr bwMode="gray">
          <a:xfrm>
            <a:off x="11320551" y="4378275"/>
            <a:ext cx="504000" cy="298050"/>
            <a:chOff x="798275" y="1247616"/>
            <a:chExt cx="1103312" cy="652462"/>
          </a:xfrm>
        </p:grpSpPr>
        <p:sp>
          <p:nvSpPr>
            <p:cNvPr id="155" name="フリーフォーム 187">
              <a:extLst>
                <a:ext uri="{FF2B5EF4-FFF2-40B4-BE49-F238E27FC236}">
                  <a16:creationId xmlns:a16="http://schemas.microsoft.com/office/drawing/2014/main" id="{AEEF5E72-CC3A-4EDC-9E65-50E78C3B60A0}"/>
                </a:ext>
              </a:extLst>
            </p:cNvPr>
            <p:cNvSpPr>
              <a:spLocks noChangeAspect="1"/>
            </p:cNvSpPr>
            <p:nvPr/>
          </p:nvSpPr>
          <p:spPr bwMode="gray">
            <a:xfrm>
              <a:off x="798275" y="1247616"/>
              <a:ext cx="1103312" cy="652462"/>
            </a:xfrm>
            <a:custGeom>
              <a:avLst/>
              <a:gdLst>
                <a:gd name="connsiteX0" fmla="*/ 821996 w 1103312"/>
                <a:gd name="connsiteY0" fmla="*/ 0 h 652462"/>
                <a:gd name="connsiteX1" fmla="*/ 1083003 w 1103312"/>
                <a:gd name="connsiteY1" fmla="*/ 0 h 652462"/>
                <a:gd name="connsiteX2" fmla="*/ 1103312 w 1103312"/>
                <a:gd name="connsiteY2" fmla="*/ 20319 h 652462"/>
                <a:gd name="connsiteX3" fmla="*/ 1103312 w 1103312"/>
                <a:gd name="connsiteY3" fmla="*/ 632896 h 652462"/>
                <a:gd name="connsiteX4" fmla="*/ 1083003 w 1103312"/>
                <a:gd name="connsiteY4" fmla="*/ 652462 h 652462"/>
                <a:gd name="connsiteX5" fmla="*/ 821996 w 1103312"/>
                <a:gd name="connsiteY5" fmla="*/ 652462 h 652462"/>
                <a:gd name="connsiteX6" fmla="*/ 801687 w 1103312"/>
                <a:gd name="connsiteY6" fmla="*/ 632896 h 652462"/>
                <a:gd name="connsiteX7" fmla="*/ 801687 w 1103312"/>
                <a:gd name="connsiteY7" fmla="*/ 20319 h 652462"/>
                <a:gd name="connsiteX8" fmla="*/ 821996 w 1103312"/>
                <a:gd name="connsiteY8" fmla="*/ 0 h 652462"/>
                <a:gd name="connsiteX9" fmla="*/ 20270 w 1103312"/>
                <a:gd name="connsiteY9" fmla="*/ 0 h 652462"/>
                <a:gd name="connsiteX10" fmla="*/ 741730 w 1103312"/>
                <a:gd name="connsiteY10" fmla="*/ 0 h 652462"/>
                <a:gd name="connsiteX11" fmla="*/ 762000 w 1103312"/>
                <a:gd name="connsiteY11" fmla="*/ 20319 h 652462"/>
                <a:gd name="connsiteX12" fmla="*/ 762000 w 1103312"/>
                <a:gd name="connsiteY12" fmla="*/ 482385 h 652462"/>
                <a:gd name="connsiteX13" fmla="*/ 741730 w 1103312"/>
                <a:gd name="connsiteY13" fmla="*/ 501952 h 652462"/>
                <a:gd name="connsiteX14" fmla="*/ 421164 w 1103312"/>
                <a:gd name="connsiteY14" fmla="*/ 501952 h 652462"/>
                <a:gd name="connsiteX15" fmla="*/ 421164 w 1103312"/>
                <a:gd name="connsiteY15" fmla="*/ 572692 h 652462"/>
                <a:gd name="connsiteX16" fmla="*/ 611852 w 1103312"/>
                <a:gd name="connsiteY16" fmla="*/ 572692 h 652462"/>
                <a:gd name="connsiteX17" fmla="*/ 631371 w 1103312"/>
                <a:gd name="connsiteY17" fmla="*/ 592258 h 652462"/>
                <a:gd name="connsiteX18" fmla="*/ 631371 w 1103312"/>
                <a:gd name="connsiteY18" fmla="*/ 632896 h 652462"/>
                <a:gd name="connsiteX19" fmla="*/ 611852 w 1103312"/>
                <a:gd name="connsiteY19" fmla="*/ 652462 h 652462"/>
                <a:gd name="connsiteX20" fmla="*/ 150898 w 1103312"/>
                <a:gd name="connsiteY20" fmla="*/ 652462 h 652462"/>
                <a:gd name="connsiteX21" fmla="*/ 130629 w 1103312"/>
                <a:gd name="connsiteY21" fmla="*/ 632896 h 652462"/>
                <a:gd name="connsiteX22" fmla="*/ 130629 w 1103312"/>
                <a:gd name="connsiteY22" fmla="*/ 592258 h 652462"/>
                <a:gd name="connsiteX23" fmla="*/ 150898 w 1103312"/>
                <a:gd name="connsiteY23" fmla="*/ 572692 h 652462"/>
                <a:gd name="connsiteX24" fmla="*/ 340835 w 1103312"/>
                <a:gd name="connsiteY24" fmla="*/ 572692 h 652462"/>
                <a:gd name="connsiteX25" fmla="*/ 340835 w 1103312"/>
                <a:gd name="connsiteY25" fmla="*/ 501952 h 652462"/>
                <a:gd name="connsiteX26" fmla="*/ 20270 w 1103312"/>
                <a:gd name="connsiteY26" fmla="*/ 501952 h 652462"/>
                <a:gd name="connsiteX27" fmla="*/ 0 w 1103312"/>
                <a:gd name="connsiteY27" fmla="*/ 482385 h 652462"/>
                <a:gd name="connsiteX28" fmla="*/ 0 w 1103312"/>
                <a:gd name="connsiteY28" fmla="*/ 20319 h 652462"/>
                <a:gd name="connsiteX29" fmla="*/ 20270 w 1103312"/>
                <a:gd name="connsiteY29" fmla="*/ 0 h 652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103312" h="652462">
                  <a:moveTo>
                    <a:pt x="821996" y="0"/>
                  </a:moveTo>
                  <a:cubicBezTo>
                    <a:pt x="821996" y="0"/>
                    <a:pt x="821996" y="0"/>
                    <a:pt x="1083003" y="0"/>
                  </a:cubicBezTo>
                  <a:cubicBezTo>
                    <a:pt x="1094286" y="0"/>
                    <a:pt x="1103312" y="9031"/>
                    <a:pt x="1103312" y="20319"/>
                  </a:cubicBezTo>
                  <a:cubicBezTo>
                    <a:pt x="1103312" y="20319"/>
                    <a:pt x="1103312" y="20319"/>
                    <a:pt x="1103312" y="632896"/>
                  </a:cubicBezTo>
                  <a:cubicBezTo>
                    <a:pt x="1103312" y="643431"/>
                    <a:pt x="1094286" y="652462"/>
                    <a:pt x="1083003" y="652462"/>
                  </a:cubicBezTo>
                  <a:cubicBezTo>
                    <a:pt x="1083003" y="652462"/>
                    <a:pt x="1083003" y="652462"/>
                    <a:pt x="821996" y="652462"/>
                  </a:cubicBezTo>
                  <a:cubicBezTo>
                    <a:pt x="810713" y="652462"/>
                    <a:pt x="801687" y="643431"/>
                    <a:pt x="801687" y="632896"/>
                  </a:cubicBezTo>
                  <a:cubicBezTo>
                    <a:pt x="801687" y="632896"/>
                    <a:pt x="801687" y="632896"/>
                    <a:pt x="801687" y="20319"/>
                  </a:cubicBezTo>
                  <a:cubicBezTo>
                    <a:pt x="801687" y="9031"/>
                    <a:pt x="810713" y="0"/>
                    <a:pt x="821996" y="0"/>
                  </a:cubicBezTo>
                  <a:close/>
                  <a:moveTo>
                    <a:pt x="20270" y="0"/>
                  </a:moveTo>
                  <a:cubicBezTo>
                    <a:pt x="20270" y="0"/>
                    <a:pt x="20270" y="0"/>
                    <a:pt x="741730" y="0"/>
                  </a:cubicBezTo>
                  <a:cubicBezTo>
                    <a:pt x="752991" y="0"/>
                    <a:pt x="762000" y="9031"/>
                    <a:pt x="762000" y="20319"/>
                  </a:cubicBezTo>
                  <a:cubicBezTo>
                    <a:pt x="762000" y="20319"/>
                    <a:pt x="762000" y="20319"/>
                    <a:pt x="762000" y="482385"/>
                  </a:cubicBezTo>
                  <a:cubicBezTo>
                    <a:pt x="762000" y="492921"/>
                    <a:pt x="752991" y="501952"/>
                    <a:pt x="741730" y="501952"/>
                  </a:cubicBezTo>
                  <a:cubicBezTo>
                    <a:pt x="741730" y="501952"/>
                    <a:pt x="741730" y="501952"/>
                    <a:pt x="421164" y="501952"/>
                  </a:cubicBezTo>
                  <a:cubicBezTo>
                    <a:pt x="421164" y="501952"/>
                    <a:pt x="421164" y="501952"/>
                    <a:pt x="421164" y="572692"/>
                  </a:cubicBezTo>
                  <a:cubicBezTo>
                    <a:pt x="421164" y="572692"/>
                    <a:pt x="421164" y="572692"/>
                    <a:pt x="611852" y="572692"/>
                  </a:cubicBezTo>
                  <a:cubicBezTo>
                    <a:pt x="622362" y="572692"/>
                    <a:pt x="631371" y="581722"/>
                    <a:pt x="631371" y="592258"/>
                  </a:cubicBezTo>
                  <a:cubicBezTo>
                    <a:pt x="631371" y="592258"/>
                    <a:pt x="631371" y="592258"/>
                    <a:pt x="631371" y="632896"/>
                  </a:cubicBezTo>
                  <a:cubicBezTo>
                    <a:pt x="631371" y="643431"/>
                    <a:pt x="622362" y="652462"/>
                    <a:pt x="611852" y="652462"/>
                  </a:cubicBezTo>
                  <a:cubicBezTo>
                    <a:pt x="611852" y="652462"/>
                    <a:pt x="611852" y="652462"/>
                    <a:pt x="150898" y="652462"/>
                  </a:cubicBezTo>
                  <a:cubicBezTo>
                    <a:pt x="139637" y="652462"/>
                    <a:pt x="130629" y="643431"/>
                    <a:pt x="130629" y="632896"/>
                  </a:cubicBezTo>
                  <a:cubicBezTo>
                    <a:pt x="130629" y="632896"/>
                    <a:pt x="130629" y="632896"/>
                    <a:pt x="130629" y="592258"/>
                  </a:cubicBezTo>
                  <a:cubicBezTo>
                    <a:pt x="130629" y="581722"/>
                    <a:pt x="139637" y="572692"/>
                    <a:pt x="150898" y="572692"/>
                  </a:cubicBezTo>
                  <a:cubicBezTo>
                    <a:pt x="150898" y="572692"/>
                    <a:pt x="150898" y="572692"/>
                    <a:pt x="340835" y="572692"/>
                  </a:cubicBezTo>
                  <a:cubicBezTo>
                    <a:pt x="340835" y="572692"/>
                    <a:pt x="340835" y="572692"/>
                    <a:pt x="340835" y="501952"/>
                  </a:cubicBezTo>
                  <a:cubicBezTo>
                    <a:pt x="340835" y="501952"/>
                    <a:pt x="340835" y="501952"/>
                    <a:pt x="20270" y="501952"/>
                  </a:cubicBezTo>
                  <a:cubicBezTo>
                    <a:pt x="9009" y="501952"/>
                    <a:pt x="0" y="492921"/>
                    <a:pt x="0" y="482385"/>
                  </a:cubicBezTo>
                  <a:cubicBezTo>
                    <a:pt x="0" y="482385"/>
                    <a:pt x="0" y="482385"/>
                    <a:pt x="0" y="20319"/>
                  </a:cubicBezTo>
                  <a:cubicBezTo>
                    <a:pt x="0" y="9031"/>
                    <a:pt x="9009" y="0"/>
                    <a:pt x="20270" y="0"/>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endParaRPr lang="ja-JP" altLang="en-US">
                <a:latin typeface="Meiryo UI" panose="020B0604030504040204" pitchFamily="50" charset="-128"/>
                <a:ea typeface="Meiryo UI" panose="020B0604030504040204" pitchFamily="50" charset="-128"/>
              </a:endParaRPr>
            </a:p>
          </p:txBody>
        </p:sp>
        <p:sp>
          <p:nvSpPr>
            <p:cNvPr id="156" name="フリーフォーム 188">
              <a:extLst>
                <a:ext uri="{FF2B5EF4-FFF2-40B4-BE49-F238E27FC236}">
                  <a16:creationId xmlns:a16="http://schemas.microsoft.com/office/drawing/2014/main" id="{8975C2E4-3ADE-4D13-855F-CF6A49EC9573}"/>
                </a:ext>
              </a:extLst>
            </p:cNvPr>
            <p:cNvSpPr>
              <a:spLocks noChangeAspect="1" noChangeArrowheads="1"/>
            </p:cNvSpPr>
            <p:nvPr/>
          </p:nvSpPr>
          <p:spPr bwMode="gray">
            <a:xfrm>
              <a:off x="853837" y="1301591"/>
              <a:ext cx="987426" cy="392112"/>
            </a:xfrm>
            <a:custGeom>
              <a:avLst/>
              <a:gdLst>
                <a:gd name="connsiteX0" fmla="*/ 896938 w 987426"/>
                <a:gd name="connsiteY0" fmla="*/ 195262 h 392112"/>
                <a:gd name="connsiteX1" fmla="*/ 927101 w 987426"/>
                <a:gd name="connsiteY1" fmla="*/ 225425 h 392112"/>
                <a:gd name="connsiteX2" fmla="*/ 896938 w 987426"/>
                <a:gd name="connsiteY2" fmla="*/ 255588 h 392112"/>
                <a:gd name="connsiteX3" fmla="*/ 866775 w 987426"/>
                <a:gd name="connsiteY3" fmla="*/ 225425 h 392112"/>
                <a:gd name="connsiteX4" fmla="*/ 896938 w 987426"/>
                <a:gd name="connsiteY4" fmla="*/ 195262 h 392112"/>
                <a:gd name="connsiteX5" fmla="*/ 808038 w 987426"/>
                <a:gd name="connsiteY5" fmla="*/ 95250 h 392112"/>
                <a:gd name="connsiteX6" fmla="*/ 987426 w 987426"/>
                <a:gd name="connsiteY6" fmla="*/ 95250 h 392112"/>
                <a:gd name="connsiteX7" fmla="*/ 987426 w 987426"/>
                <a:gd name="connsiteY7" fmla="*/ 136525 h 392112"/>
                <a:gd name="connsiteX8" fmla="*/ 808038 w 987426"/>
                <a:gd name="connsiteY8" fmla="*/ 136525 h 392112"/>
                <a:gd name="connsiteX9" fmla="*/ 808038 w 987426"/>
                <a:gd name="connsiteY9" fmla="*/ 15875 h 392112"/>
                <a:gd name="connsiteX10" fmla="*/ 987426 w 987426"/>
                <a:gd name="connsiteY10" fmla="*/ 15875 h 392112"/>
                <a:gd name="connsiteX11" fmla="*/ 987426 w 987426"/>
                <a:gd name="connsiteY11" fmla="*/ 55562 h 392112"/>
                <a:gd name="connsiteX12" fmla="*/ 808038 w 987426"/>
                <a:gd name="connsiteY12" fmla="*/ 55562 h 392112"/>
                <a:gd name="connsiteX13" fmla="*/ 0 w 987426"/>
                <a:gd name="connsiteY13" fmla="*/ 0 h 392112"/>
                <a:gd name="connsiteX14" fmla="*/ 650875 w 987426"/>
                <a:gd name="connsiteY14" fmla="*/ 0 h 392112"/>
                <a:gd name="connsiteX15" fmla="*/ 650875 w 987426"/>
                <a:gd name="connsiteY15" fmla="*/ 392112 h 392112"/>
                <a:gd name="connsiteX16" fmla="*/ 0 w 987426"/>
                <a:gd name="connsiteY16" fmla="*/ 392112 h 392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87426" h="392112">
                  <a:moveTo>
                    <a:pt x="896938" y="195262"/>
                  </a:moveTo>
                  <a:cubicBezTo>
                    <a:pt x="913597" y="195262"/>
                    <a:pt x="927101" y="208766"/>
                    <a:pt x="927101" y="225425"/>
                  </a:cubicBezTo>
                  <a:cubicBezTo>
                    <a:pt x="927101" y="242084"/>
                    <a:pt x="913597" y="255588"/>
                    <a:pt x="896938" y="255588"/>
                  </a:cubicBezTo>
                  <a:cubicBezTo>
                    <a:pt x="880279" y="255588"/>
                    <a:pt x="866775" y="242084"/>
                    <a:pt x="866775" y="225425"/>
                  </a:cubicBezTo>
                  <a:cubicBezTo>
                    <a:pt x="866775" y="208766"/>
                    <a:pt x="880279" y="195262"/>
                    <a:pt x="896938" y="195262"/>
                  </a:cubicBezTo>
                  <a:close/>
                  <a:moveTo>
                    <a:pt x="808038" y="95250"/>
                  </a:moveTo>
                  <a:lnTo>
                    <a:pt x="987426" y="95250"/>
                  </a:lnTo>
                  <a:lnTo>
                    <a:pt x="987426" y="136525"/>
                  </a:lnTo>
                  <a:lnTo>
                    <a:pt x="808038" y="136525"/>
                  </a:lnTo>
                  <a:close/>
                  <a:moveTo>
                    <a:pt x="808038" y="15875"/>
                  </a:moveTo>
                  <a:lnTo>
                    <a:pt x="987426" y="15875"/>
                  </a:lnTo>
                  <a:lnTo>
                    <a:pt x="987426" y="55562"/>
                  </a:lnTo>
                  <a:lnTo>
                    <a:pt x="808038" y="55562"/>
                  </a:lnTo>
                  <a:close/>
                  <a:moveTo>
                    <a:pt x="0" y="0"/>
                  </a:moveTo>
                  <a:lnTo>
                    <a:pt x="650875" y="0"/>
                  </a:lnTo>
                  <a:lnTo>
                    <a:pt x="650875" y="392112"/>
                  </a:lnTo>
                  <a:lnTo>
                    <a:pt x="0" y="39211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endParaRPr lang="ja-JP" altLang="en-US">
                <a:latin typeface="Meiryo UI" panose="020B0604030504040204" pitchFamily="50" charset="-128"/>
                <a:ea typeface="Meiryo UI" panose="020B0604030504040204" pitchFamily="50" charset="-128"/>
              </a:endParaRPr>
            </a:p>
          </p:txBody>
        </p:sp>
      </p:grpSp>
      <p:cxnSp>
        <p:nvCxnSpPr>
          <p:cNvPr id="157" name="直線矢印コネクタ 156">
            <a:extLst>
              <a:ext uri="{FF2B5EF4-FFF2-40B4-BE49-F238E27FC236}">
                <a16:creationId xmlns:a16="http://schemas.microsoft.com/office/drawing/2014/main" id="{3AE9D637-7CD5-4AA6-9EF6-0EDADC936949}"/>
              </a:ext>
            </a:extLst>
          </p:cNvPr>
          <p:cNvCxnSpPr/>
          <p:nvPr/>
        </p:nvCxnSpPr>
        <p:spPr bwMode="auto">
          <a:xfrm flipV="1">
            <a:off x="10972887" y="4102195"/>
            <a:ext cx="313259" cy="115531"/>
          </a:xfrm>
          <a:prstGeom prst="straightConnector1">
            <a:avLst/>
          </a:prstGeom>
          <a:solidFill>
            <a:schemeClr val="bg1"/>
          </a:solidFill>
          <a:ln w="19050" cap="flat" cmpd="sng" algn="ctr">
            <a:solidFill>
              <a:srgbClr val="C0000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69" name="直線矢印コネクタ 168">
            <a:extLst>
              <a:ext uri="{FF2B5EF4-FFF2-40B4-BE49-F238E27FC236}">
                <a16:creationId xmlns:a16="http://schemas.microsoft.com/office/drawing/2014/main" id="{1818B2D8-8150-4282-8417-09F45EA7A41A}"/>
              </a:ext>
            </a:extLst>
          </p:cNvPr>
          <p:cNvCxnSpPr>
            <a:stCxn id="138" idx="1"/>
          </p:cNvCxnSpPr>
          <p:nvPr/>
        </p:nvCxnSpPr>
        <p:spPr bwMode="auto">
          <a:xfrm flipH="1">
            <a:off x="9100572" y="4276400"/>
            <a:ext cx="546701" cy="0"/>
          </a:xfrm>
          <a:prstGeom prst="straightConnector1">
            <a:avLst/>
          </a:prstGeom>
          <a:solidFill>
            <a:schemeClr val="bg1"/>
          </a:solidFill>
          <a:ln w="38100" cap="flat" cmpd="sng" algn="ctr">
            <a:solidFill>
              <a:srgbClr val="00B050"/>
            </a:solidFill>
            <a:prstDash val="sysDash"/>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72" name="四角形: 角を丸くする 86">
            <a:extLst>
              <a:ext uri="{FF2B5EF4-FFF2-40B4-BE49-F238E27FC236}">
                <a16:creationId xmlns:a16="http://schemas.microsoft.com/office/drawing/2014/main" id="{62A48442-17BD-477C-981C-A711A8FAF1DC}"/>
              </a:ext>
            </a:extLst>
          </p:cNvPr>
          <p:cNvSpPr/>
          <p:nvPr/>
        </p:nvSpPr>
        <p:spPr bwMode="auto">
          <a:xfrm>
            <a:off x="9707877" y="4017087"/>
            <a:ext cx="1280663" cy="673177"/>
          </a:xfrm>
          <a:prstGeom prst="roundRect">
            <a:avLst>
              <a:gd name="adj" fmla="val 19957"/>
            </a:avLst>
          </a:prstGeom>
          <a:solidFill>
            <a:schemeClr val="accent4">
              <a:lumMod val="20000"/>
              <a:lumOff val="80000"/>
            </a:schemeClr>
          </a:solidFill>
          <a:ln>
            <a:solidFill>
              <a:srgbClr val="002060"/>
            </a:solid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algn="ctr"/>
            <a:r>
              <a:rPr lang="ja-JP" altLang="en-US" sz="1600" b="1" dirty="0">
                <a:solidFill>
                  <a:srgbClr val="C00000"/>
                </a:solidFill>
                <a:latin typeface="Meiryo UI" panose="020B0604030504040204" pitchFamily="50" charset="-128"/>
                <a:ea typeface="Meiryo UI" panose="020B0604030504040204" pitchFamily="50" charset="-128"/>
              </a:rPr>
              <a:t>ベンダー</a:t>
            </a:r>
            <a:br>
              <a:rPr lang="en-US" altLang="ja-JP" sz="1600" b="1" dirty="0">
                <a:solidFill>
                  <a:srgbClr val="C00000"/>
                </a:solidFill>
                <a:latin typeface="Meiryo UI" panose="020B0604030504040204" pitchFamily="50" charset="-128"/>
                <a:ea typeface="Meiryo UI" panose="020B0604030504040204" pitchFamily="50" charset="-128"/>
              </a:rPr>
            </a:br>
            <a:r>
              <a:rPr lang="ja-JP" altLang="en-US" sz="1600" b="1" dirty="0">
                <a:solidFill>
                  <a:srgbClr val="C00000"/>
                </a:solidFill>
                <a:latin typeface="Meiryo UI" panose="020B0604030504040204" pitchFamily="50" charset="-128"/>
                <a:ea typeface="Meiryo UI" panose="020B0604030504040204" pitchFamily="50" charset="-128"/>
              </a:rPr>
              <a:t>サービス</a:t>
            </a:r>
          </a:p>
        </p:txBody>
      </p:sp>
      <p:sp>
        <p:nvSpPr>
          <p:cNvPr id="187" name="四角形: 角を丸くする 13">
            <a:extLst>
              <a:ext uri="{FF2B5EF4-FFF2-40B4-BE49-F238E27FC236}">
                <a16:creationId xmlns:a16="http://schemas.microsoft.com/office/drawing/2014/main" id="{18DEF056-DA4C-4E08-B8AE-481E6F9195DC}"/>
              </a:ext>
            </a:extLst>
          </p:cNvPr>
          <p:cNvSpPr/>
          <p:nvPr/>
        </p:nvSpPr>
        <p:spPr bwMode="auto">
          <a:xfrm>
            <a:off x="9669759" y="5961214"/>
            <a:ext cx="2282379" cy="300978"/>
          </a:xfrm>
          <a:prstGeom prst="roundRect">
            <a:avLst>
              <a:gd name="adj" fmla="val 18172"/>
            </a:avLst>
          </a:prstGeom>
          <a:solidFill>
            <a:schemeClr val="accent6">
              <a:lumMod val="50000"/>
            </a:schemeClr>
          </a:solidFill>
          <a:ln>
            <a:noFill/>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algn="ctr"/>
            <a:r>
              <a:rPr lang="ja-JP" altLang="en-US" sz="1600" b="1" dirty="0">
                <a:solidFill>
                  <a:schemeClr val="bg1"/>
                </a:solidFill>
                <a:latin typeface="Meiryo UI" panose="020B0604030504040204" pitchFamily="50" charset="-128"/>
                <a:ea typeface="Meiryo UI" panose="020B0604030504040204" pitchFamily="50" charset="-128"/>
              </a:rPr>
              <a:t>システム連携</a:t>
            </a:r>
          </a:p>
        </p:txBody>
      </p:sp>
      <p:sp>
        <p:nvSpPr>
          <p:cNvPr id="209" name="四角形: 角を丸くする 72">
            <a:extLst>
              <a:ext uri="{FF2B5EF4-FFF2-40B4-BE49-F238E27FC236}">
                <a16:creationId xmlns:a16="http://schemas.microsoft.com/office/drawing/2014/main" id="{BBC9F1C2-C892-473B-B7E9-331E37CCB0C7}"/>
              </a:ext>
            </a:extLst>
          </p:cNvPr>
          <p:cNvSpPr/>
          <p:nvPr/>
        </p:nvSpPr>
        <p:spPr bwMode="auto">
          <a:xfrm>
            <a:off x="4803714" y="5161645"/>
            <a:ext cx="488137" cy="320554"/>
          </a:xfrm>
          <a:prstGeom prst="roundRect">
            <a:avLst>
              <a:gd name="adj" fmla="val 19957"/>
            </a:avLst>
          </a:prstGeom>
          <a:solidFill>
            <a:srgbClr val="002060"/>
          </a:solidFill>
          <a:ln>
            <a:solidFill>
              <a:schemeClr val="bg1"/>
            </a:solidFill>
          </a:ln>
          <a:effectLst/>
        </p:spPr>
        <p:txBody>
          <a:bodyPr rot="0" spcFirstLastPara="0" vert="horz" wrap="square" lIns="36000" tIns="45720" rIns="36000" bIns="4572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algn="ctr"/>
            <a:r>
              <a:rPr kumimoji="1" lang="en-US" altLang="ja-JP" sz="1400" b="1" dirty="0">
                <a:solidFill>
                  <a:schemeClr val="bg1"/>
                </a:solidFill>
                <a:latin typeface="Meiryo UI" panose="020B0604030504040204" pitchFamily="50" charset="-128"/>
                <a:ea typeface="Meiryo UI" panose="020B0604030504040204" pitchFamily="50" charset="-128"/>
              </a:rPr>
              <a:t>API</a:t>
            </a:r>
          </a:p>
        </p:txBody>
      </p:sp>
      <p:sp>
        <p:nvSpPr>
          <p:cNvPr id="218" name="テキスト ボックス 217">
            <a:extLst>
              <a:ext uri="{FF2B5EF4-FFF2-40B4-BE49-F238E27FC236}">
                <a16:creationId xmlns:a16="http://schemas.microsoft.com/office/drawing/2014/main" id="{B1FC8A63-05AF-4AE6-8D86-27266185A71A}"/>
              </a:ext>
            </a:extLst>
          </p:cNvPr>
          <p:cNvSpPr txBox="1"/>
          <p:nvPr/>
        </p:nvSpPr>
        <p:spPr>
          <a:xfrm>
            <a:off x="273438" y="893369"/>
            <a:ext cx="11615645" cy="646331"/>
          </a:xfrm>
          <a:prstGeom prst="rect">
            <a:avLst/>
          </a:prstGeom>
          <a:solidFill>
            <a:schemeClr val="tx1">
              <a:lumMod val="10000"/>
              <a:lumOff val="90000"/>
            </a:schemeClr>
          </a:solidFill>
        </p:spPr>
        <p:txBody>
          <a:bodyPr wrap="square">
            <a:spAutoFit/>
          </a:bodyPr>
          <a:lstStyle/>
          <a:p>
            <a:r>
              <a:rPr lang="ja-JP" altLang="en-US" b="1" dirty="0">
                <a:solidFill>
                  <a:srgbClr val="002060"/>
                </a:solidFill>
                <a:latin typeface="Meiryo UI" panose="020B0604030504040204" pitchFamily="50" charset="-128"/>
                <a:ea typeface="Meiryo UI" panose="020B0604030504040204" pitchFamily="50" charset="-128"/>
                <a:cs typeface="Meiryo" charset="-128"/>
              </a:rPr>
              <a:t>グローバルサプライチェーンをつなぐことを目的に、システム導入の容易性やシステム連携を充実させることで、</a:t>
            </a:r>
            <a:br>
              <a:rPr lang="en-US" altLang="ja-JP" b="1" dirty="0">
                <a:solidFill>
                  <a:srgbClr val="002060"/>
                </a:solidFill>
                <a:latin typeface="Meiryo UI" panose="020B0604030504040204" pitchFamily="50" charset="-128"/>
                <a:ea typeface="Meiryo UI" panose="020B0604030504040204" pitchFamily="50" charset="-128"/>
                <a:cs typeface="Meiryo" charset="-128"/>
              </a:rPr>
            </a:br>
            <a:r>
              <a:rPr lang="ja-JP" altLang="en-US" b="1" dirty="0">
                <a:solidFill>
                  <a:srgbClr val="002060"/>
                </a:solidFill>
                <a:latin typeface="Meiryo UI" panose="020B0604030504040204" pitchFamily="50" charset="-128"/>
                <a:ea typeface="Meiryo UI" panose="020B0604030504040204" pitchFamily="50" charset="-128"/>
              </a:rPr>
              <a:t>含有化学物質情報からあらゆる製品付帯情報（リサイクルなど）を伝達可能な情報基盤に成長させる</a:t>
            </a:r>
            <a:endParaRPr lang="ja-JP" altLang="en-US" dirty="0">
              <a:solidFill>
                <a:srgbClr val="002060"/>
              </a:solidFill>
              <a:latin typeface="Meiryo UI" panose="020B0604030504040204" pitchFamily="50" charset="-128"/>
              <a:ea typeface="Meiryo UI" panose="020B0604030504040204" pitchFamily="50" charset="-128"/>
            </a:endParaRPr>
          </a:p>
        </p:txBody>
      </p:sp>
      <p:sp>
        <p:nvSpPr>
          <p:cNvPr id="8" name="四角形: 角を丸くする 72">
            <a:extLst>
              <a:ext uri="{FF2B5EF4-FFF2-40B4-BE49-F238E27FC236}">
                <a16:creationId xmlns:a16="http://schemas.microsoft.com/office/drawing/2014/main" id="{02653B75-F7B6-F8EB-7A90-928685C539CD}"/>
              </a:ext>
            </a:extLst>
          </p:cNvPr>
          <p:cNvSpPr/>
          <p:nvPr/>
        </p:nvSpPr>
        <p:spPr bwMode="auto">
          <a:xfrm>
            <a:off x="3334224" y="3202113"/>
            <a:ext cx="488137" cy="320554"/>
          </a:xfrm>
          <a:prstGeom prst="roundRect">
            <a:avLst>
              <a:gd name="adj" fmla="val 19957"/>
            </a:avLst>
          </a:prstGeom>
          <a:solidFill>
            <a:srgbClr val="002060"/>
          </a:solidFill>
          <a:ln>
            <a:solidFill>
              <a:schemeClr val="bg1"/>
            </a:solidFill>
          </a:ln>
          <a:effectLst/>
        </p:spPr>
        <p:txBody>
          <a:bodyPr rot="0" spcFirstLastPara="0" vert="horz" wrap="square" lIns="36000" tIns="45720" rIns="36000" bIns="4572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algn="ctr"/>
            <a:r>
              <a:rPr kumimoji="1" lang="en-US" altLang="ja-JP" sz="1400" b="1" dirty="0">
                <a:solidFill>
                  <a:schemeClr val="bg1"/>
                </a:solidFill>
                <a:latin typeface="Meiryo UI" panose="020B0604030504040204" pitchFamily="50" charset="-128"/>
                <a:ea typeface="Meiryo UI" panose="020B0604030504040204" pitchFamily="50" charset="-128"/>
              </a:rPr>
              <a:t>API</a:t>
            </a:r>
          </a:p>
        </p:txBody>
      </p:sp>
      <p:sp>
        <p:nvSpPr>
          <p:cNvPr id="9" name="正方形/長方形 8">
            <a:extLst>
              <a:ext uri="{FF2B5EF4-FFF2-40B4-BE49-F238E27FC236}">
                <a16:creationId xmlns:a16="http://schemas.microsoft.com/office/drawing/2014/main" id="{3E26A740-576D-1E49-45E0-534EE291D71D}"/>
              </a:ext>
            </a:extLst>
          </p:cNvPr>
          <p:cNvSpPr/>
          <p:nvPr/>
        </p:nvSpPr>
        <p:spPr bwMode="auto">
          <a:xfrm>
            <a:off x="1654566" y="2283920"/>
            <a:ext cx="2359747" cy="368238"/>
          </a:xfrm>
          <a:prstGeom prst="rect">
            <a:avLst/>
          </a:prstGeom>
          <a:noFill/>
          <a:ln>
            <a:noFill/>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algn="ctr"/>
            <a:r>
              <a:rPr kumimoji="1" lang="ja-JP" altLang="en-US" sz="1600" b="1" dirty="0">
                <a:solidFill>
                  <a:schemeClr val="tx2"/>
                </a:solidFill>
                <a:latin typeface="Meiryo UI" panose="020B0604030504040204" pitchFamily="50" charset="-128"/>
                <a:ea typeface="Meiryo UI" panose="020B0604030504040204" pitchFamily="50" charset="-128"/>
              </a:rPr>
              <a:t>ベンダー提供のパッケージ</a:t>
            </a:r>
            <a:br>
              <a:rPr kumimoji="1" lang="en-US" altLang="ja-JP" sz="1600" b="1" dirty="0">
                <a:solidFill>
                  <a:schemeClr val="tx2"/>
                </a:solidFill>
                <a:latin typeface="Meiryo UI" panose="020B0604030504040204" pitchFamily="50" charset="-128"/>
                <a:ea typeface="Meiryo UI" panose="020B0604030504040204" pitchFamily="50" charset="-128"/>
              </a:rPr>
            </a:br>
            <a:r>
              <a:rPr kumimoji="1" lang="ja-JP" altLang="en-US" sz="1600" b="1" dirty="0">
                <a:solidFill>
                  <a:schemeClr val="tx2"/>
                </a:solidFill>
                <a:latin typeface="Meiryo UI" panose="020B0604030504040204" pitchFamily="50" charset="-128"/>
                <a:ea typeface="Meiryo UI" panose="020B0604030504040204" pitchFamily="50" charset="-128"/>
              </a:rPr>
              <a:t>システム</a:t>
            </a:r>
            <a:r>
              <a:rPr kumimoji="1" lang="en-US" altLang="ja-JP" sz="1600" b="1" dirty="0">
                <a:solidFill>
                  <a:schemeClr val="tx2"/>
                </a:solidFill>
                <a:latin typeface="Meiryo UI" panose="020B0604030504040204" pitchFamily="50" charset="-128"/>
                <a:ea typeface="Meiryo UI" panose="020B0604030504040204" pitchFamily="50" charset="-128"/>
              </a:rPr>
              <a:t>/</a:t>
            </a:r>
            <a:r>
              <a:rPr kumimoji="1" lang="ja-JP" altLang="en-US" sz="1600" b="1" dirty="0">
                <a:solidFill>
                  <a:schemeClr val="tx2"/>
                </a:solidFill>
                <a:latin typeface="Meiryo UI" panose="020B0604030504040204" pitchFamily="50" charset="-128"/>
                <a:ea typeface="Meiryo UI" panose="020B0604030504040204" pitchFamily="50" charset="-128"/>
              </a:rPr>
              <a:t>サービス</a:t>
            </a:r>
          </a:p>
        </p:txBody>
      </p:sp>
      <p:cxnSp>
        <p:nvCxnSpPr>
          <p:cNvPr id="14" name="直線矢印コネクタ 13">
            <a:extLst>
              <a:ext uri="{FF2B5EF4-FFF2-40B4-BE49-F238E27FC236}">
                <a16:creationId xmlns:a16="http://schemas.microsoft.com/office/drawing/2014/main" id="{B5FA2588-3537-59FE-151A-52DF4EC50A26}"/>
              </a:ext>
            </a:extLst>
          </p:cNvPr>
          <p:cNvCxnSpPr>
            <a:cxnSpLocks/>
          </p:cNvCxnSpPr>
          <p:nvPr/>
        </p:nvCxnSpPr>
        <p:spPr bwMode="auto">
          <a:xfrm flipH="1">
            <a:off x="1136253" y="3811333"/>
            <a:ext cx="688390" cy="0"/>
          </a:xfrm>
          <a:prstGeom prst="straightConnector1">
            <a:avLst/>
          </a:prstGeom>
          <a:solidFill>
            <a:schemeClr val="bg1"/>
          </a:solidFill>
          <a:ln w="38100" cap="flat" cmpd="sng" algn="ctr">
            <a:solidFill>
              <a:srgbClr val="002060"/>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8" name="直線矢印コネクタ 17">
            <a:extLst>
              <a:ext uri="{FF2B5EF4-FFF2-40B4-BE49-F238E27FC236}">
                <a16:creationId xmlns:a16="http://schemas.microsoft.com/office/drawing/2014/main" id="{67450BEF-B408-A42E-2EE7-28ED04B99069}"/>
              </a:ext>
            </a:extLst>
          </p:cNvPr>
          <p:cNvCxnSpPr>
            <a:cxnSpLocks/>
          </p:cNvCxnSpPr>
          <p:nvPr/>
        </p:nvCxnSpPr>
        <p:spPr bwMode="auto">
          <a:xfrm flipH="1">
            <a:off x="1415994" y="3087229"/>
            <a:ext cx="461837" cy="0"/>
          </a:xfrm>
          <a:prstGeom prst="straightConnector1">
            <a:avLst/>
          </a:prstGeom>
          <a:solidFill>
            <a:schemeClr val="bg1"/>
          </a:solidFill>
          <a:ln w="38100" cap="flat" cmpd="sng" algn="ctr">
            <a:solidFill>
              <a:srgbClr val="002060"/>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0" name="円柱 19">
            <a:extLst>
              <a:ext uri="{FF2B5EF4-FFF2-40B4-BE49-F238E27FC236}">
                <a16:creationId xmlns:a16="http://schemas.microsoft.com/office/drawing/2014/main" id="{FA1A4C20-4E85-3A5B-A781-BA8E0C2F8781}"/>
              </a:ext>
            </a:extLst>
          </p:cNvPr>
          <p:cNvSpPr/>
          <p:nvPr/>
        </p:nvSpPr>
        <p:spPr>
          <a:xfrm>
            <a:off x="2219408" y="3284024"/>
            <a:ext cx="896628" cy="669146"/>
          </a:xfrm>
          <a:prstGeom prst="can">
            <a:avLst/>
          </a:prstGeom>
          <a:solidFill>
            <a:schemeClr val="accent5">
              <a:lumMod val="60000"/>
              <a:lumOff val="40000"/>
            </a:schemeClr>
          </a:solidFill>
          <a:ln w="41275" cap="rnd">
            <a:noFill/>
            <a:prstDash val="sysDot"/>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b="1" dirty="0">
                <a:solidFill>
                  <a:schemeClr val="accent5">
                    <a:lumMod val="50000"/>
                  </a:schemeClr>
                </a:solidFill>
                <a:latin typeface="Meiryo UI" panose="020B0604030504040204" pitchFamily="50" charset="-128"/>
                <a:ea typeface="Meiryo UI" panose="020B0604030504040204" pitchFamily="50" charset="-128"/>
              </a:rPr>
              <a:t>化学物質管理</a:t>
            </a:r>
            <a:r>
              <a:rPr lang="en-US" altLang="ja-JP" sz="1200" b="1" dirty="0">
                <a:solidFill>
                  <a:schemeClr val="accent5">
                    <a:lumMod val="50000"/>
                  </a:schemeClr>
                </a:solidFill>
                <a:latin typeface="Meiryo UI" panose="020B0604030504040204" pitchFamily="50" charset="-128"/>
                <a:ea typeface="Meiryo UI" panose="020B0604030504040204" pitchFamily="50" charset="-128"/>
              </a:rPr>
              <a:t>DB</a:t>
            </a:r>
            <a:endParaRPr kumimoji="1" lang="ja-JP" altLang="en-US" sz="1200" b="1" dirty="0">
              <a:solidFill>
                <a:schemeClr val="accent5">
                  <a:lumMod val="50000"/>
                </a:schemeClr>
              </a:solidFill>
              <a:latin typeface="Meiryo UI" panose="020B0604030504040204" pitchFamily="50" charset="-128"/>
              <a:ea typeface="Meiryo UI" panose="020B0604030504040204" pitchFamily="50" charset="-128"/>
            </a:endParaRPr>
          </a:p>
        </p:txBody>
      </p:sp>
      <p:sp>
        <p:nvSpPr>
          <p:cNvPr id="21" name="円柱 20">
            <a:extLst>
              <a:ext uri="{FF2B5EF4-FFF2-40B4-BE49-F238E27FC236}">
                <a16:creationId xmlns:a16="http://schemas.microsoft.com/office/drawing/2014/main" id="{D31C755F-8B90-B175-F9E1-4DD06BB2F746}"/>
              </a:ext>
            </a:extLst>
          </p:cNvPr>
          <p:cNvSpPr/>
          <p:nvPr/>
        </p:nvSpPr>
        <p:spPr>
          <a:xfrm>
            <a:off x="2238047" y="5195017"/>
            <a:ext cx="896628" cy="435205"/>
          </a:xfrm>
          <a:prstGeom prst="can">
            <a:avLst/>
          </a:prstGeom>
          <a:solidFill>
            <a:schemeClr val="accent6">
              <a:lumMod val="40000"/>
              <a:lumOff val="60000"/>
            </a:schemeClr>
          </a:solidFill>
          <a:ln w="41275" cap="rnd">
            <a:noFill/>
            <a:prstDash val="sysDot"/>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b="1" dirty="0">
                <a:solidFill>
                  <a:schemeClr val="accent5">
                    <a:lumMod val="50000"/>
                  </a:schemeClr>
                </a:solidFill>
                <a:latin typeface="Meiryo UI" panose="020B0604030504040204" pitchFamily="50" charset="-128"/>
                <a:ea typeface="Meiryo UI" panose="020B0604030504040204" pitchFamily="50" charset="-128"/>
              </a:rPr>
              <a:t>化学物質管理</a:t>
            </a:r>
            <a:r>
              <a:rPr lang="en-US" altLang="ja-JP" sz="1200" b="1" dirty="0">
                <a:solidFill>
                  <a:schemeClr val="accent5">
                    <a:lumMod val="50000"/>
                  </a:schemeClr>
                </a:solidFill>
                <a:latin typeface="Meiryo UI" panose="020B0604030504040204" pitchFamily="50" charset="-128"/>
                <a:ea typeface="Meiryo UI" panose="020B0604030504040204" pitchFamily="50" charset="-128"/>
              </a:rPr>
              <a:t>DB</a:t>
            </a:r>
            <a:endParaRPr kumimoji="1" lang="ja-JP" altLang="en-US" sz="1200" b="1" dirty="0">
              <a:solidFill>
                <a:schemeClr val="accent5">
                  <a:lumMod val="50000"/>
                </a:schemeClr>
              </a:solidFill>
              <a:latin typeface="Meiryo UI" panose="020B0604030504040204" pitchFamily="50" charset="-128"/>
              <a:ea typeface="Meiryo UI" panose="020B0604030504040204" pitchFamily="50" charset="-128"/>
            </a:endParaRPr>
          </a:p>
        </p:txBody>
      </p:sp>
      <p:sp>
        <p:nvSpPr>
          <p:cNvPr id="22" name="四角形: 角を丸くする 72">
            <a:extLst>
              <a:ext uri="{FF2B5EF4-FFF2-40B4-BE49-F238E27FC236}">
                <a16:creationId xmlns:a16="http://schemas.microsoft.com/office/drawing/2014/main" id="{F83E40F4-9ED0-CDF4-C35A-31ECC4BD5992}"/>
              </a:ext>
            </a:extLst>
          </p:cNvPr>
          <p:cNvSpPr/>
          <p:nvPr/>
        </p:nvSpPr>
        <p:spPr bwMode="auto">
          <a:xfrm>
            <a:off x="3344758" y="5175909"/>
            <a:ext cx="488137" cy="320554"/>
          </a:xfrm>
          <a:prstGeom prst="roundRect">
            <a:avLst>
              <a:gd name="adj" fmla="val 19957"/>
            </a:avLst>
          </a:prstGeom>
          <a:solidFill>
            <a:srgbClr val="002060"/>
          </a:solidFill>
          <a:ln>
            <a:solidFill>
              <a:schemeClr val="bg1"/>
            </a:solidFill>
          </a:ln>
          <a:effectLst/>
        </p:spPr>
        <p:txBody>
          <a:bodyPr rot="0" spcFirstLastPara="0" vert="horz" wrap="square" lIns="36000" tIns="45720" rIns="36000" bIns="4572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algn="ctr"/>
            <a:r>
              <a:rPr kumimoji="1" lang="en-US" altLang="ja-JP" sz="1400" b="1" dirty="0">
                <a:solidFill>
                  <a:schemeClr val="bg1"/>
                </a:solidFill>
                <a:latin typeface="Meiryo UI" panose="020B0604030504040204" pitchFamily="50" charset="-128"/>
                <a:ea typeface="Meiryo UI" panose="020B0604030504040204" pitchFamily="50" charset="-128"/>
              </a:rPr>
              <a:t>API</a:t>
            </a:r>
          </a:p>
        </p:txBody>
      </p:sp>
      <p:cxnSp>
        <p:nvCxnSpPr>
          <p:cNvPr id="23" name="直線矢印コネクタ 22">
            <a:extLst>
              <a:ext uri="{FF2B5EF4-FFF2-40B4-BE49-F238E27FC236}">
                <a16:creationId xmlns:a16="http://schemas.microsoft.com/office/drawing/2014/main" id="{C413EC09-47FD-AE75-A165-485EAD51A177}"/>
              </a:ext>
            </a:extLst>
          </p:cNvPr>
          <p:cNvCxnSpPr>
            <a:cxnSpLocks/>
          </p:cNvCxnSpPr>
          <p:nvPr/>
        </p:nvCxnSpPr>
        <p:spPr bwMode="auto">
          <a:xfrm flipH="1">
            <a:off x="3859151" y="5337743"/>
            <a:ext cx="877117" cy="0"/>
          </a:xfrm>
          <a:prstGeom prst="straightConnector1">
            <a:avLst/>
          </a:prstGeom>
          <a:solidFill>
            <a:schemeClr val="bg1"/>
          </a:solidFill>
          <a:ln w="38100" cap="flat" cmpd="sng" algn="ctr">
            <a:solidFill>
              <a:srgbClr val="002060"/>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4" name="直線矢印コネクタ 23">
            <a:extLst>
              <a:ext uri="{FF2B5EF4-FFF2-40B4-BE49-F238E27FC236}">
                <a16:creationId xmlns:a16="http://schemas.microsoft.com/office/drawing/2014/main" id="{1D7AD53A-02E8-791C-8D92-1A14EF109BC7}"/>
              </a:ext>
            </a:extLst>
          </p:cNvPr>
          <p:cNvCxnSpPr>
            <a:cxnSpLocks/>
          </p:cNvCxnSpPr>
          <p:nvPr/>
        </p:nvCxnSpPr>
        <p:spPr bwMode="auto">
          <a:xfrm flipH="1">
            <a:off x="1480448" y="5250891"/>
            <a:ext cx="461837" cy="0"/>
          </a:xfrm>
          <a:prstGeom prst="straightConnector1">
            <a:avLst/>
          </a:prstGeom>
          <a:solidFill>
            <a:schemeClr val="bg1"/>
          </a:solidFill>
          <a:ln w="38100" cap="flat" cmpd="sng" algn="ctr">
            <a:solidFill>
              <a:srgbClr val="002060"/>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1727884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9EEA620A-EDAF-904A-51C8-D19B9CFC41C4}"/>
              </a:ext>
            </a:extLst>
          </p:cNvPr>
          <p:cNvSpPr/>
          <p:nvPr/>
        </p:nvSpPr>
        <p:spPr>
          <a:xfrm>
            <a:off x="2173730" y="2826139"/>
            <a:ext cx="8625818" cy="1317116"/>
          </a:xfrm>
          <a:prstGeom prst="rect">
            <a:avLst/>
          </a:prstGeom>
          <a:solidFill>
            <a:schemeClr val="accent4">
              <a:lumMod val="40000"/>
              <a:lumOff val="60000"/>
            </a:schemeClr>
          </a:solidFill>
          <a:ln w="41275" cap="rnd">
            <a:noFill/>
            <a:prstDash val="sysDot"/>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1F77168B-1A3B-3B72-14F0-06CF809091AD}"/>
              </a:ext>
            </a:extLst>
          </p:cNvPr>
          <p:cNvSpPr/>
          <p:nvPr/>
        </p:nvSpPr>
        <p:spPr>
          <a:xfrm>
            <a:off x="2173730" y="4200647"/>
            <a:ext cx="9763320" cy="1652439"/>
          </a:xfrm>
          <a:prstGeom prst="rect">
            <a:avLst/>
          </a:prstGeom>
          <a:solidFill>
            <a:schemeClr val="bg2">
              <a:lumMod val="40000"/>
              <a:lumOff val="60000"/>
            </a:schemeClr>
          </a:solidFill>
          <a:ln w="41275" cap="rnd">
            <a:noFill/>
            <a:prstDash val="sysDot"/>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aphicFrame>
        <p:nvGraphicFramePr>
          <p:cNvPr id="322" name="表 322">
            <a:extLst>
              <a:ext uri="{FF2B5EF4-FFF2-40B4-BE49-F238E27FC236}">
                <a16:creationId xmlns:a16="http://schemas.microsoft.com/office/drawing/2014/main" id="{4087FD59-5DC1-D85F-9C22-78BCABFDF688}"/>
              </a:ext>
            </a:extLst>
          </p:cNvPr>
          <p:cNvGraphicFramePr>
            <a:graphicFrameLocks noGrp="1"/>
          </p:cNvGraphicFramePr>
          <p:nvPr>
            <p:extLst>
              <p:ext uri="{D42A27DB-BD31-4B8C-83A1-F6EECF244321}">
                <p14:modId xmlns:p14="http://schemas.microsoft.com/office/powerpoint/2010/main" val="2490025265"/>
              </p:ext>
            </p:extLst>
          </p:nvPr>
        </p:nvGraphicFramePr>
        <p:xfrm>
          <a:off x="119558" y="1191305"/>
          <a:ext cx="11981002" cy="5191736"/>
        </p:xfrm>
        <a:graphic>
          <a:graphicData uri="http://schemas.openxmlformats.org/drawingml/2006/table">
            <a:tbl>
              <a:tblPr firstRow="1" bandRow="1">
                <a:tableStyleId>{5940675A-B579-460E-94D1-54222C63F5DA}</a:tableStyleId>
              </a:tblPr>
              <a:tblGrid>
                <a:gridCol w="1282522">
                  <a:extLst>
                    <a:ext uri="{9D8B030D-6E8A-4147-A177-3AD203B41FA5}">
                      <a16:colId xmlns:a16="http://schemas.microsoft.com/office/drawing/2014/main" val="380814766"/>
                    </a:ext>
                  </a:extLst>
                </a:gridCol>
                <a:gridCol w="2722880">
                  <a:extLst>
                    <a:ext uri="{9D8B030D-6E8A-4147-A177-3AD203B41FA5}">
                      <a16:colId xmlns:a16="http://schemas.microsoft.com/office/drawing/2014/main" val="549862707"/>
                    </a:ext>
                  </a:extLst>
                </a:gridCol>
                <a:gridCol w="4572000">
                  <a:extLst>
                    <a:ext uri="{9D8B030D-6E8A-4147-A177-3AD203B41FA5}">
                      <a16:colId xmlns:a16="http://schemas.microsoft.com/office/drawing/2014/main" val="2848959345"/>
                    </a:ext>
                  </a:extLst>
                </a:gridCol>
                <a:gridCol w="2174240">
                  <a:extLst>
                    <a:ext uri="{9D8B030D-6E8A-4147-A177-3AD203B41FA5}">
                      <a16:colId xmlns:a16="http://schemas.microsoft.com/office/drawing/2014/main" val="3981614646"/>
                    </a:ext>
                  </a:extLst>
                </a:gridCol>
                <a:gridCol w="1229360">
                  <a:extLst>
                    <a:ext uri="{9D8B030D-6E8A-4147-A177-3AD203B41FA5}">
                      <a16:colId xmlns:a16="http://schemas.microsoft.com/office/drawing/2014/main" val="573656508"/>
                    </a:ext>
                  </a:extLst>
                </a:gridCol>
              </a:tblGrid>
              <a:tr h="486571">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764152140"/>
                  </a:ext>
                </a:extLst>
              </a:tr>
              <a:tr h="541538">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4042508"/>
                  </a:ext>
                </a:extLst>
              </a:tr>
              <a:tr h="53848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706604936"/>
                  </a:ext>
                </a:extLst>
              </a:tr>
              <a:tr h="1381760">
                <a:tc>
                  <a:txBody>
                    <a:bodyPr/>
                    <a:lstStyle/>
                    <a:p>
                      <a:endParaRPr kumimoji="1" lang="ja-JP" altLang="en-US" dirty="0"/>
                    </a:p>
                  </a:txBody>
                  <a:tcPr>
                    <a:solidFill>
                      <a:schemeClr val="accent4">
                        <a:lumMod val="40000"/>
                        <a:lumOff val="60000"/>
                      </a:schemeClr>
                    </a:solidFill>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498807103"/>
                  </a:ext>
                </a:extLst>
              </a:tr>
              <a:tr h="1746237">
                <a:tc>
                  <a:txBody>
                    <a:bodyPr/>
                    <a:lstStyle/>
                    <a:p>
                      <a:endParaRPr kumimoji="1" lang="ja-JP" altLang="en-US" dirty="0"/>
                    </a:p>
                  </a:txBody>
                  <a:tcPr>
                    <a:solidFill>
                      <a:schemeClr val="accent1">
                        <a:lumMod val="90000"/>
                      </a:schemeClr>
                    </a:solidFill>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039163206"/>
                  </a:ext>
                </a:extLst>
              </a:tr>
              <a:tr h="49715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508083502"/>
                  </a:ext>
                </a:extLst>
              </a:tr>
            </a:tbl>
          </a:graphicData>
        </a:graphic>
      </p:graphicFrame>
      <p:sp>
        <p:nvSpPr>
          <p:cNvPr id="5" name="テキスト ボックス 4">
            <a:extLst>
              <a:ext uri="{FF2B5EF4-FFF2-40B4-BE49-F238E27FC236}">
                <a16:creationId xmlns:a16="http://schemas.microsoft.com/office/drawing/2014/main" id="{32979204-A594-47A5-9670-567D27E6DC56}"/>
              </a:ext>
            </a:extLst>
          </p:cNvPr>
          <p:cNvSpPr txBox="1"/>
          <p:nvPr/>
        </p:nvSpPr>
        <p:spPr>
          <a:xfrm>
            <a:off x="123016" y="130048"/>
            <a:ext cx="9528060" cy="523220"/>
          </a:xfrm>
          <a:prstGeom prst="rect">
            <a:avLst/>
          </a:prstGeom>
          <a:noFill/>
        </p:spPr>
        <p:txBody>
          <a:bodyPr wrap="square">
            <a:spAutoFit/>
          </a:bodyPr>
          <a:lstStyle/>
          <a:p>
            <a:r>
              <a:rPr lang="ja-JP" altLang="en-US" sz="2800" b="1" dirty="0">
                <a:solidFill>
                  <a:srgbClr val="002060"/>
                </a:solidFill>
                <a:latin typeface="Meiryo UI" panose="020B0604030504040204" pitchFamily="50" charset="-128"/>
                <a:ea typeface="Meiryo UI" panose="020B0604030504040204" pitchFamily="50" charset="-128"/>
              </a:rPr>
              <a:t>　全体業務とデータフロー</a:t>
            </a:r>
            <a:endParaRPr lang="en-US" altLang="ja-JP" sz="2400" dirty="0">
              <a:solidFill>
                <a:srgbClr val="002060"/>
              </a:solidFill>
              <a:latin typeface="Meiryo UI" panose="020B0604030504040204" pitchFamily="50" charset="-128"/>
              <a:ea typeface="Meiryo UI" panose="020B0604030504040204" pitchFamily="50" charset="-128"/>
            </a:endParaRPr>
          </a:p>
        </p:txBody>
      </p:sp>
      <p:sp>
        <p:nvSpPr>
          <p:cNvPr id="10" name="テキスト ボックス 9">
            <a:extLst>
              <a:ext uri="{FF2B5EF4-FFF2-40B4-BE49-F238E27FC236}">
                <a16:creationId xmlns:a16="http://schemas.microsoft.com/office/drawing/2014/main" id="{BB525CDE-075F-605C-A558-8C84C2FFBBEC}"/>
              </a:ext>
            </a:extLst>
          </p:cNvPr>
          <p:cNvSpPr txBox="1"/>
          <p:nvPr/>
        </p:nvSpPr>
        <p:spPr>
          <a:xfrm>
            <a:off x="153351" y="1775716"/>
            <a:ext cx="1144885" cy="276999"/>
          </a:xfrm>
          <a:prstGeom prst="rect">
            <a:avLst/>
          </a:prstGeom>
          <a:solidFill>
            <a:schemeClr val="accent2">
              <a:lumMod val="20000"/>
              <a:lumOff val="80000"/>
            </a:schemeClr>
          </a:solidFill>
          <a:ln>
            <a:solidFill>
              <a:srgbClr val="002060"/>
            </a:solidFill>
          </a:ln>
        </p:spPr>
        <p:txBody>
          <a:bodyPr wrap="square" rtlCol="0">
            <a:spAutoFit/>
          </a:bodyPr>
          <a:lstStyle/>
          <a:p>
            <a:pPr algn="ctr"/>
            <a:r>
              <a:rPr kumimoji="1" lang="ja-JP" altLang="en-US" sz="1200" b="1" dirty="0">
                <a:latin typeface="Meiryo UI" panose="020B0604030504040204" pitchFamily="50" charset="-128"/>
                <a:ea typeface="Meiryo UI" panose="020B0604030504040204" pitchFamily="50" charset="-128"/>
              </a:rPr>
              <a:t>入手企業</a:t>
            </a:r>
          </a:p>
        </p:txBody>
      </p:sp>
      <p:sp>
        <p:nvSpPr>
          <p:cNvPr id="11" name="テキスト ボックス 10">
            <a:extLst>
              <a:ext uri="{FF2B5EF4-FFF2-40B4-BE49-F238E27FC236}">
                <a16:creationId xmlns:a16="http://schemas.microsoft.com/office/drawing/2014/main" id="{21A06E34-A9E3-00E0-8412-A4AE5997404D}"/>
              </a:ext>
            </a:extLst>
          </p:cNvPr>
          <p:cNvSpPr txBox="1"/>
          <p:nvPr/>
        </p:nvSpPr>
        <p:spPr>
          <a:xfrm>
            <a:off x="153350" y="2378271"/>
            <a:ext cx="1135914" cy="276999"/>
          </a:xfrm>
          <a:prstGeom prst="rect">
            <a:avLst/>
          </a:prstGeom>
          <a:solidFill>
            <a:schemeClr val="accent2">
              <a:lumMod val="20000"/>
              <a:lumOff val="80000"/>
            </a:schemeClr>
          </a:solidFill>
          <a:ln>
            <a:solidFill>
              <a:srgbClr val="002060"/>
            </a:solidFill>
          </a:ln>
        </p:spPr>
        <p:txBody>
          <a:bodyPr wrap="square" rtlCol="0">
            <a:spAutoFit/>
          </a:bodyPr>
          <a:lstStyle/>
          <a:p>
            <a:pPr algn="ctr"/>
            <a:r>
              <a:rPr kumimoji="1" lang="ja-JP" altLang="en-US" sz="1200" b="1" dirty="0">
                <a:latin typeface="Meiryo UI" panose="020B0604030504040204" pitchFamily="50" charset="-128"/>
                <a:ea typeface="Meiryo UI" panose="020B0604030504040204" pitchFamily="50" charset="-128"/>
              </a:rPr>
              <a:t>提供企業</a:t>
            </a:r>
          </a:p>
        </p:txBody>
      </p:sp>
      <p:sp>
        <p:nvSpPr>
          <p:cNvPr id="12" name="テキスト ボックス 11">
            <a:extLst>
              <a:ext uri="{FF2B5EF4-FFF2-40B4-BE49-F238E27FC236}">
                <a16:creationId xmlns:a16="http://schemas.microsoft.com/office/drawing/2014/main" id="{08F93137-1A13-7837-CAB6-D3ABB6768569}"/>
              </a:ext>
            </a:extLst>
          </p:cNvPr>
          <p:cNvSpPr txBox="1"/>
          <p:nvPr/>
        </p:nvSpPr>
        <p:spPr>
          <a:xfrm>
            <a:off x="153351" y="6008193"/>
            <a:ext cx="1135914" cy="276999"/>
          </a:xfrm>
          <a:prstGeom prst="rect">
            <a:avLst/>
          </a:prstGeom>
          <a:solidFill>
            <a:schemeClr val="accent2">
              <a:lumMod val="20000"/>
              <a:lumOff val="80000"/>
            </a:schemeClr>
          </a:solidFill>
          <a:ln>
            <a:solidFill>
              <a:srgbClr val="002060"/>
            </a:solidFill>
          </a:ln>
        </p:spPr>
        <p:txBody>
          <a:bodyPr wrap="square" rtlCol="0">
            <a:spAutoFit/>
          </a:bodyPr>
          <a:lstStyle/>
          <a:p>
            <a:pPr algn="ctr"/>
            <a:r>
              <a:rPr kumimoji="1" lang="ja-JP" altLang="en-US" sz="1200" b="1" dirty="0">
                <a:latin typeface="Meiryo UI" panose="020B0604030504040204" pitchFamily="50" charset="-128"/>
                <a:ea typeface="Meiryo UI" panose="020B0604030504040204" pitchFamily="50" charset="-128"/>
              </a:rPr>
              <a:t>運営事業者</a:t>
            </a:r>
          </a:p>
        </p:txBody>
      </p:sp>
      <p:sp>
        <p:nvSpPr>
          <p:cNvPr id="19" name="AutoShape 220">
            <a:extLst>
              <a:ext uri="{FF2B5EF4-FFF2-40B4-BE49-F238E27FC236}">
                <a16:creationId xmlns:a16="http://schemas.microsoft.com/office/drawing/2014/main" id="{66E95DEE-56D3-807A-4322-9B665ED9F477}"/>
              </a:ext>
            </a:extLst>
          </p:cNvPr>
          <p:cNvSpPr>
            <a:spLocks noChangeArrowheads="1"/>
          </p:cNvSpPr>
          <p:nvPr/>
        </p:nvSpPr>
        <p:spPr bwMode="auto">
          <a:xfrm>
            <a:off x="8866523" y="2293723"/>
            <a:ext cx="679795" cy="369332"/>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eaLnBrk="1" hangingPunct="1"/>
            <a:r>
              <a:rPr lang="ja-JP" altLang="en-US" sz="1200" b="1" dirty="0">
                <a:solidFill>
                  <a:schemeClr val="bg1"/>
                </a:solidFill>
                <a:latin typeface="Meiryo UI" panose="020B0604030504040204" pitchFamily="50" charset="-128"/>
                <a:ea typeface="Meiryo UI" panose="020B0604030504040204" pitchFamily="50" charset="-128"/>
              </a:rPr>
              <a:t>影響確認</a:t>
            </a:r>
          </a:p>
        </p:txBody>
      </p:sp>
      <p:sp>
        <p:nvSpPr>
          <p:cNvPr id="24" name="円柱 23">
            <a:extLst>
              <a:ext uri="{FF2B5EF4-FFF2-40B4-BE49-F238E27FC236}">
                <a16:creationId xmlns:a16="http://schemas.microsoft.com/office/drawing/2014/main" id="{81DBD47C-F3EB-078C-B11E-56DE945E7FBD}"/>
              </a:ext>
            </a:extLst>
          </p:cNvPr>
          <p:cNvSpPr/>
          <p:nvPr/>
        </p:nvSpPr>
        <p:spPr>
          <a:xfrm>
            <a:off x="4419684" y="3547290"/>
            <a:ext cx="467360" cy="370644"/>
          </a:xfrm>
          <a:prstGeom prst="can">
            <a:avLst/>
          </a:prstGeom>
          <a:solidFill>
            <a:schemeClr val="accent2">
              <a:lumMod val="20000"/>
              <a:lumOff val="80000"/>
            </a:schemeClr>
          </a:solidFill>
          <a:ln w="12700" cap="rnd">
            <a:solidFill>
              <a:schemeClr val="tx1"/>
            </a:solidFill>
            <a:prstDash val="soli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ja-JP" altLang="en-US" sz="1200" b="1" dirty="0">
                <a:solidFill>
                  <a:schemeClr val="tx1"/>
                </a:solidFill>
                <a:latin typeface="Meiryo UI" panose="020B0604030504040204" pitchFamily="50" charset="-128"/>
                <a:ea typeface="Meiryo UI" panose="020B0604030504040204" pitchFamily="50" charset="-128"/>
              </a:rPr>
              <a:t>製品</a:t>
            </a:r>
          </a:p>
        </p:txBody>
      </p:sp>
      <p:sp>
        <p:nvSpPr>
          <p:cNvPr id="26" name="円柱 25">
            <a:extLst>
              <a:ext uri="{FF2B5EF4-FFF2-40B4-BE49-F238E27FC236}">
                <a16:creationId xmlns:a16="http://schemas.microsoft.com/office/drawing/2014/main" id="{22125ED7-EC23-0FCB-90FD-E2ED0875A023}"/>
              </a:ext>
            </a:extLst>
          </p:cNvPr>
          <p:cNvSpPr/>
          <p:nvPr/>
        </p:nvSpPr>
        <p:spPr>
          <a:xfrm>
            <a:off x="4753329" y="3784278"/>
            <a:ext cx="337910" cy="301238"/>
          </a:xfrm>
          <a:prstGeom prst="can">
            <a:avLst/>
          </a:prstGeom>
          <a:solidFill>
            <a:schemeClr val="accent2">
              <a:lumMod val="20000"/>
              <a:lumOff val="80000"/>
            </a:schemeClr>
          </a:solidFill>
          <a:ln w="12700" cap="rnd">
            <a:solidFill>
              <a:schemeClr val="tx1"/>
            </a:solidFill>
            <a:prstDash val="soli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ja-JP" altLang="en-US" sz="1200" b="1" dirty="0">
                <a:solidFill>
                  <a:schemeClr val="tx1"/>
                </a:solidFill>
                <a:latin typeface="Meiryo UI" panose="020B0604030504040204" pitchFamily="50" charset="-128"/>
                <a:ea typeface="Meiryo UI" panose="020B0604030504040204" pitchFamily="50" charset="-128"/>
              </a:rPr>
              <a:t>組成</a:t>
            </a:r>
          </a:p>
        </p:txBody>
      </p:sp>
      <p:sp>
        <p:nvSpPr>
          <p:cNvPr id="27" name="円柱 26">
            <a:extLst>
              <a:ext uri="{FF2B5EF4-FFF2-40B4-BE49-F238E27FC236}">
                <a16:creationId xmlns:a16="http://schemas.microsoft.com/office/drawing/2014/main" id="{5A23E5C3-4A12-0462-094D-739A7D1BDCA0}"/>
              </a:ext>
            </a:extLst>
          </p:cNvPr>
          <p:cNvSpPr/>
          <p:nvPr/>
        </p:nvSpPr>
        <p:spPr>
          <a:xfrm>
            <a:off x="4419600" y="5043589"/>
            <a:ext cx="467360" cy="478404"/>
          </a:xfrm>
          <a:prstGeom prst="can">
            <a:avLst/>
          </a:prstGeom>
          <a:solidFill>
            <a:schemeClr val="accent2">
              <a:lumMod val="20000"/>
              <a:lumOff val="80000"/>
            </a:schemeClr>
          </a:solidFill>
          <a:ln w="12700" cap="rnd">
            <a:solidFill>
              <a:schemeClr val="tx1"/>
            </a:solidFill>
            <a:prstDash val="soli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ja-JP" altLang="en-US" sz="1200" b="1" dirty="0">
                <a:solidFill>
                  <a:schemeClr val="tx1"/>
                </a:solidFill>
                <a:latin typeface="Meiryo UI" panose="020B0604030504040204" pitchFamily="50" charset="-128"/>
                <a:ea typeface="Meiryo UI" panose="020B0604030504040204" pitchFamily="50" charset="-128"/>
              </a:rPr>
              <a:t>製品</a:t>
            </a:r>
          </a:p>
        </p:txBody>
      </p:sp>
      <p:sp>
        <p:nvSpPr>
          <p:cNvPr id="29" name="円柱 28">
            <a:extLst>
              <a:ext uri="{FF2B5EF4-FFF2-40B4-BE49-F238E27FC236}">
                <a16:creationId xmlns:a16="http://schemas.microsoft.com/office/drawing/2014/main" id="{F98E275F-23A6-7D21-F848-1EAB48238552}"/>
              </a:ext>
            </a:extLst>
          </p:cNvPr>
          <p:cNvSpPr/>
          <p:nvPr/>
        </p:nvSpPr>
        <p:spPr>
          <a:xfrm>
            <a:off x="4752695" y="5345553"/>
            <a:ext cx="344010" cy="383674"/>
          </a:xfrm>
          <a:prstGeom prst="can">
            <a:avLst/>
          </a:prstGeom>
          <a:solidFill>
            <a:schemeClr val="accent2">
              <a:lumMod val="20000"/>
              <a:lumOff val="80000"/>
            </a:schemeClr>
          </a:solidFill>
          <a:ln w="12700" cap="rnd">
            <a:solidFill>
              <a:schemeClr val="tx1"/>
            </a:solidFill>
            <a:prstDash val="soli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ja-JP" altLang="en-US" sz="1200" b="1" dirty="0">
                <a:solidFill>
                  <a:schemeClr val="tx1"/>
                </a:solidFill>
                <a:latin typeface="Meiryo UI" panose="020B0604030504040204" pitchFamily="50" charset="-128"/>
                <a:ea typeface="Meiryo UI" panose="020B0604030504040204" pitchFamily="50" charset="-128"/>
              </a:rPr>
              <a:t>組成</a:t>
            </a:r>
          </a:p>
        </p:txBody>
      </p:sp>
      <p:sp>
        <p:nvSpPr>
          <p:cNvPr id="30" name="円柱 29">
            <a:extLst>
              <a:ext uri="{FF2B5EF4-FFF2-40B4-BE49-F238E27FC236}">
                <a16:creationId xmlns:a16="http://schemas.microsoft.com/office/drawing/2014/main" id="{8D178E91-5D28-70AE-598F-A780F591DCBC}"/>
              </a:ext>
            </a:extLst>
          </p:cNvPr>
          <p:cNvSpPr/>
          <p:nvPr/>
        </p:nvSpPr>
        <p:spPr>
          <a:xfrm>
            <a:off x="5963961" y="2971929"/>
            <a:ext cx="528653" cy="417510"/>
          </a:xfrm>
          <a:prstGeom prst="can">
            <a:avLst/>
          </a:prstGeom>
          <a:solidFill>
            <a:schemeClr val="accent5">
              <a:lumMod val="75000"/>
            </a:schemeClr>
          </a:solidFill>
          <a:ln w="12700" cap="rnd">
            <a:solidFill>
              <a:schemeClr val="tx1"/>
            </a:solidFill>
            <a:prstDash val="soli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kumimoji="1" lang="ja-JP" altLang="en-US" sz="1100" b="1" dirty="0">
                <a:latin typeface="Meiryo UI" panose="020B0604030504040204" pitchFamily="50" charset="-128"/>
                <a:ea typeface="Meiryo UI" panose="020B0604030504040204" pitchFamily="50" charset="-128"/>
              </a:rPr>
              <a:t>調査</a:t>
            </a:r>
            <a:br>
              <a:rPr kumimoji="1" lang="en-US" altLang="ja-JP" sz="1100" b="1" dirty="0">
                <a:latin typeface="Meiryo UI" panose="020B0604030504040204" pitchFamily="50" charset="-128"/>
                <a:ea typeface="Meiryo UI" panose="020B0604030504040204" pitchFamily="50" charset="-128"/>
              </a:rPr>
            </a:br>
            <a:r>
              <a:rPr kumimoji="1" lang="ja-JP" altLang="en-US" sz="1100" b="1" dirty="0">
                <a:latin typeface="Meiryo UI" panose="020B0604030504040204" pitchFamily="50" charset="-128"/>
                <a:ea typeface="Meiryo UI" panose="020B0604030504040204" pitchFamily="50" charset="-128"/>
              </a:rPr>
              <a:t>依頼</a:t>
            </a:r>
          </a:p>
        </p:txBody>
      </p:sp>
      <p:sp>
        <p:nvSpPr>
          <p:cNvPr id="32" name="円柱 31">
            <a:extLst>
              <a:ext uri="{FF2B5EF4-FFF2-40B4-BE49-F238E27FC236}">
                <a16:creationId xmlns:a16="http://schemas.microsoft.com/office/drawing/2014/main" id="{79D0A627-3404-A19D-DD71-110F4A888AE8}"/>
              </a:ext>
            </a:extLst>
          </p:cNvPr>
          <p:cNvSpPr/>
          <p:nvPr/>
        </p:nvSpPr>
        <p:spPr>
          <a:xfrm>
            <a:off x="5948470" y="4297211"/>
            <a:ext cx="559637" cy="478404"/>
          </a:xfrm>
          <a:prstGeom prst="can">
            <a:avLst/>
          </a:prstGeom>
          <a:solidFill>
            <a:schemeClr val="accent5">
              <a:lumMod val="75000"/>
            </a:schemeClr>
          </a:solidFill>
          <a:ln w="12700" cap="rnd">
            <a:solidFill>
              <a:schemeClr val="tx1"/>
            </a:solidFill>
            <a:prstDash val="soli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kumimoji="1" lang="ja-JP" altLang="en-US" sz="1200" b="1" dirty="0">
                <a:latin typeface="Meiryo UI" panose="020B0604030504040204" pitchFamily="50" charset="-128"/>
                <a:ea typeface="Meiryo UI" panose="020B0604030504040204" pitchFamily="50" charset="-128"/>
              </a:rPr>
              <a:t>調査</a:t>
            </a:r>
            <a:br>
              <a:rPr kumimoji="1" lang="en-US" altLang="ja-JP" sz="1200" b="1" dirty="0">
                <a:latin typeface="Meiryo UI" panose="020B0604030504040204" pitchFamily="50" charset="-128"/>
                <a:ea typeface="Meiryo UI" panose="020B0604030504040204" pitchFamily="50" charset="-128"/>
              </a:rPr>
            </a:br>
            <a:r>
              <a:rPr kumimoji="1" lang="ja-JP" altLang="en-US" sz="1200" b="1" dirty="0">
                <a:latin typeface="Meiryo UI" panose="020B0604030504040204" pitchFamily="50" charset="-128"/>
                <a:ea typeface="Meiryo UI" panose="020B0604030504040204" pitchFamily="50" charset="-128"/>
              </a:rPr>
              <a:t>依頼</a:t>
            </a:r>
          </a:p>
        </p:txBody>
      </p:sp>
      <p:sp>
        <p:nvSpPr>
          <p:cNvPr id="34" name="AutoShape 220">
            <a:extLst>
              <a:ext uri="{FF2B5EF4-FFF2-40B4-BE49-F238E27FC236}">
                <a16:creationId xmlns:a16="http://schemas.microsoft.com/office/drawing/2014/main" id="{CF4D6DC9-3A0A-E0F8-2172-EBD4E5985757}"/>
              </a:ext>
            </a:extLst>
          </p:cNvPr>
          <p:cNvSpPr>
            <a:spLocks noChangeArrowheads="1"/>
          </p:cNvSpPr>
          <p:nvPr/>
        </p:nvSpPr>
        <p:spPr bwMode="auto">
          <a:xfrm>
            <a:off x="10950695" y="1733169"/>
            <a:ext cx="709699" cy="369332"/>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eaLnBrk="1" hangingPunct="1"/>
            <a:r>
              <a:rPr lang="ja-JP" altLang="en-US" sz="1200" b="1" dirty="0">
                <a:solidFill>
                  <a:schemeClr val="bg1"/>
                </a:solidFill>
                <a:latin typeface="Meiryo UI" panose="020B0604030504040204" pitchFamily="50" charset="-128"/>
                <a:ea typeface="Meiryo UI" panose="020B0604030504040204" pitchFamily="50" charset="-128"/>
              </a:rPr>
              <a:t>情報</a:t>
            </a:r>
            <a:br>
              <a:rPr lang="en-US" altLang="ja-JP" sz="1200" b="1" dirty="0">
                <a:solidFill>
                  <a:schemeClr val="bg1"/>
                </a:solidFill>
                <a:latin typeface="Meiryo UI" panose="020B0604030504040204" pitchFamily="50" charset="-128"/>
                <a:ea typeface="Meiryo UI" panose="020B0604030504040204" pitchFamily="50" charset="-128"/>
              </a:rPr>
            </a:br>
            <a:r>
              <a:rPr lang="ja-JP" altLang="en-US" sz="1200" b="1" dirty="0">
                <a:solidFill>
                  <a:schemeClr val="bg1"/>
                </a:solidFill>
                <a:latin typeface="Meiryo UI" panose="020B0604030504040204" pitchFamily="50" charset="-128"/>
                <a:ea typeface="Meiryo UI" panose="020B0604030504040204" pitchFamily="50" charset="-128"/>
              </a:rPr>
              <a:t>問合せ</a:t>
            </a:r>
          </a:p>
        </p:txBody>
      </p:sp>
      <p:cxnSp>
        <p:nvCxnSpPr>
          <p:cNvPr id="38" name="コネクタ: カギ線 37">
            <a:extLst>
              <a:ext uri="{FF2B5EF4-FFF2-40B4-BE49-F238E27FC236}">
                <a16:creationId xmlns:a16="http://schemas.microsoft.com/office/drawing/2014/main" id="{DEA5BA5A-ACEB-5330-8D1D-DB9186C533BF}"/>
              </a:ext>
            </a:extLst>
          </p:cNvPr>
          <p:cNvCxnSpPr>
            <a:cxnSpLocks/>
            <a:endCxn id="14" idx="1"/>
          </p:cNvCxnSpPr>
          <p:nvPr/>
        </p:nvCxnSpPr>
        <p:spPr>
          <a:xfrm rot="16200000" flipH="1">
            <a:off x="-188234" y="3824374"/>
            <a:ext cx="4179173" cy="448784"/>
          </a:xfrm>
          <a:prstGeom prst="bentConnector2">
            <a:avLst/>
          </a:prstGeom>
          <a:ln w="19050">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0" name="コネクタ: カギ線 39">
            <a:extLst>
              <a:ext uri="{FF2B5EF4-FFF2-40B4-BE49-F238E27FC236}">
                <a16:creationId xmlns:a16="http://schemas.microsoft.com/office/drawing/2014/main" id="{6B394D45-B14A-0E7C-5544-57CDD1E24416}"/>
              </a:ext>
            </a:extLst>
          </p:cNvPr>
          <p:cNvCxnSpPr>
            <a:cxnSpLocks/>
            <a:endCxn id="14" idx="1"/>
          </p:cNvCxnSpPr>
          <p:nvPr/>
        </p:nvCxnSpPr>
        <p:spPr>
          <a:xfrm rot="16200000" flipH="1">
            <a:off x="262661" y="4275270"/>
            <a:ext cx="3629218" cy="96947"/>
          </a:xfrm>
          <a:prstGeom prst="bentConnector2">
            <a:avLst/>
          </a:prstGeom>
          <a:ln w="19050">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5" name="コネクタ: カギ線 44">
            <a:extLst>
              <a:ext uri="{FF2B5EF4-FFF2-40B4-BE49-F238E27FC236}">
                <a16:creationId xmlns:a16="http://schemas.microsoft.com/office/drawing/2014/main" id="{561285E1-3E09-1DAE-7388-27D6D4956410}"/>
              </a:ext>
            </a:extLst>
          </p:cNvPr>
          <p:cNvCxnSpPr>
            <a:cxnSpLocks/>
          </p:cNvCxnSpPr>
          <p:nvPr/>
        </p:nvCxnSpPr>
        <p:spPr>
          <a:xfrm rot="5400000" flipH="1" flipV="1">
            <a:off x="1355210" y="4935396"/>
            <a:ext cx="2400168" cy="5680"/>
          </a:xfrm>
          <a:prstGeom prst="bentConnector3">
            <a:avLst>
              <a:gd name="adj1" fmla="val 50000"/>
            </a:avLst>
          </a:prstGeom>
          <a:ln w="19050">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8" name="コネクタ: カギ線 47">
            <a:extLst>
              <a:ext uri="{FF2B5EF4-FFF2-40B4-BE49-F238E27FC236}">
                <a16:creationId xmlns:a16="http://schemas.microsoft.com/office/drawing/2014/main" id="{EACFE8DB-9918-A752-7BA5-91D85B8F8EF0}"/>
              </a:ext>
            </a:extLst>
          </p:cNvPr>
          <p:cNvCxnSpPr>
            <a:cxnSpLocks/>
            <a:stCxn id="15" idx="0"/>
            <a:endCxn id="23" idx="3"/>
          </p:cNvCxnSpPr>
          <p:nvPr/>
        </p:nvCxnSpPr>
        <p:spPr>
          <a:xfrm rot="16200000" flipV="1">
            <a:off x="3133128" y="5568179"/>
            <a:ext cx="786495" cy="1"/>
          </a:xfrm>
          <a:prstGeom prst="bentConnector3">
            <a:avLst>
              <a:gd name="adj1" fmla="val 50000"/>
            </a:avLst>
          </a:prstGeom>
          <a:ln w="19050">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2" name="コネクタ: カギ線 51">
            <a:extLst>
              <a:ext uri="{FF2B5EF4-FFF2-40B4-BE49-F238E27FC236}">
                <a16:creationId xmlns:a16="http://schemas.microsoft.com/office/drawing/2014/main" id="{41367AAC-FA3E-18D0-D935-F1203D9732FF}"/>
              </a:ext>
            </a:extLst>
          </p:cNvPr>
          <p:cNvCxnSpPr>
            <a:cxnSpLocks/>
            <a:stCxn id="23" idx="1"/>
            <a:endCxn id="22" idx="3"/>
          </p:cNvCxnSpPr>
          <p:nvPr/>
        </p:nvCxnSpPr>
        <p:spPr>
          <a:xfrm rot="5400000" flipH="1" flipV="1">
            <a:off x="3046638" y="4214574"/>
            <a:ext cx="961690" cy="2218"/>
          </a:xfrm>
          <a:prstGeom prst="bentConnector3">
            <a:avLst>
              <a:gd name="adj1" fmla="val 50000"/>
            </a:avLst>
          </a:prstGeom>
          <a:ln w="19050">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sp>
        <p:nvSpPr>
          <p:cNvPr id="65" name="AutoShape 220">
            <a:extLst>
              <a:ext uri="{FF2B5EF4-FFF2-40B4-BE49-F238E27FC236}">
                <a16:creationId xmlns:a16="http://schemas.microsoft.com/office/drawing/2014/main" id="{2F28682B-2BB9-109F-91EC-A5A3139AFAE9}"/>
              </a:ext>
            </a:extLst>
          </p:cNvPr>
          <p:cNvSpPr>
            <a:spLocks noChangeArrowheads="1"/>
          </p:cNvSpPr>
          <p:nvPr/>
        </p:nvSpPr>
        <p:spPr bwMode="auto">
          <a:xfrm>
            <a:off x="3145374" y="2293723"/>
            <a:ext cx="762000" cy="369332"/>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200" b="1" dirty="0">
                <a:solidFill>
                  <a:schemeClr val="bg1"/>
                </a:solidFill>
                <a:latin typeface="Meiryo UI" panose="020B0604030504040204" pitchFamily="50" charset="-128"/>
                <a:ea typeface="Meiryo UI" panose="020B0604030504040204" pitchFamily="50" charset="-128"/>
              </a:rPr>
              <a:t>物質確認</a:t>
            </a:r>
          </a:p>
        </p:txBody>
      </p:sp>
      <p:sp>
        <p:nvSpPr>
          <p:cNvPr id="66" name="AutoShape 220">
            <a:extLst>
              <a:ext uri="{FF2B5EF4-FFF2-40B4-BE49-F238E27FC236}">
                <a16:creationId xmlns:a16="http://schemas.microsoft.com/office/drawing/2014/main" id="{117FA568-7AD3-59F5-4534-FA492F00ECC9}"/>
              </a:ext>
            </a:extLst>
          </p:cNvPr>
          <p:cNvSpPr>
            <a:spLocks noChangeArrowheads="1"/>
          </p:cNvSpPr>
          <p:nvPr/>
        </p:nvSpPr>
        <p:spPr bwMode="auto">
          <a:xfrm>
            <a:off x="2684684" y="1733169"/>
            <a:ext cx="794152" cy="369332"/>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200" b="1" dirty="0">
                <a:solidFill>
                  <a:schemeClr val="bg1"/>
                </a:solidFill>
                <a:latin typeface="Meiryo UI" panose="020B0604030504040204" pitchFamily="50" charset="-128"/>
                <a:ea typeface="Meiryo UI" panose="020B0604030504040204" pitchFamily="50" charset="-128"/>
              </a:rPr>
              <a:t>物質確認</a:t>
            </a:r>
          </a:p>
        </p:txBody>
      </p:sp>
      <p:cxnSp>
        <p:nvCxnSpPr>
          <p:cNvPr id="67" name="コネクタ: カギ線 66">
            <a:extLst>
              <a:ext uri="{FF2B5EF4-FFF2-40B4-BE49-F238E27FC236}">
                <a16:creationId xmlns:a16="http://schemas.microsoft.com/office/drawing/2014/main" id="{234197F2-B420-DE29-FD55-742686BDDFFA}"/>
              </a:ext>
            </a:extLst>
          </p:cNvPr>
          <p:cNvCxnSpPr>
            <a:cxnSpLocks/>
            <a:stCxn id="22" idx="1"/>
            <a:endCxn id="65" idx="2"/>
          </p:cNvCxnSpPr>
          <p:nvPr/>
        </p:nvCxnSpPr>
        <p:spPr>
          <a:xfrm rot="16200000" flipV="1">
            <a:off x="3230794" y="2958636"/>
            <a:ext cx="593379" cy="2218"/>
          </a:xfrm>
          <a:prstGeom prst="bentConnector3">
            <a:avLst>
              <a:gd name="adj1" fmla="val 50000"/>
            </a:avLst>
          </a:prstGeom>
          <a:ln w="19050">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0" name="コネクタ: カギ線 69">
            <a:extLst>
              <a:ext uri="{FF2B5EF4-FFF2-40B4-BE49-F238E27FC236}">
                <a16:creationId xmlns:a16="http://schemas.microsoft.com/office/drawing/2014/main" id="{F2677D67-5A41-9167-87EA-2C8408DDBD51}"/>
              </a:ext>
            </a:extLst>
          </p:cNvPr>
          <p:cNvCxnSpPr>
            <a:cxnSpLocks/>
            <a:stCxn id="22" idx="1"/>
          </p:cNvCxnSpPr>
          <p:nvPr/>
        </p:nvCxnSpPr>
        <p:spPr>
          <a:xfrm rot="16200000" flipV="1">
            <a:off x="2676214" y="2404055"/>
            <a:ext cx="1132977" cy="571781"/>
          </a:xfrm>
          <a:prstGeom prst="bentConnector3">
            <a:avLst>
              <a:gd name="adj1" fmla="val 29375"/>
            </a:avLst>
          </a:prstGeom>
          <a:ln w="19050">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sp>
        <p:nvSpPr>
          <p:cNvPr id="75" name="AutoShape 220">
            <a:extLst>
              <a:ext uri="{FF2B5EF4-FFF2-40B4-BE49-F238E27FC236}">
                <a16:creationId xmlns:a16="http://schemas.microsoft.com/office/drawing/2014/main" id="{40841222-EFEA-71B6-1BEC-C42A6993FF99}"/>
              </a:ext>
            </a:extLst>
          </p:cNvPr>
          <p:cNvSpPr>
            <a:spLocks noChangeArrowheads="1"/>
          </p:cNvSpPr>
          <p:nvPr/>
        </p:nvSpPr>
        <p:spPr bwMode="auto">
          <a:xfrm>
            <a:off x="4277203" y="2293723"/>
            <a:ext cx="751912" cy="369332"/>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eaLnBrk="1" hangingPunct="1"/>
            <a:r>
              <a:rPr lang="ja-JP" altLang="en-US" sz="1200" b="1" dirty="0">
                <a:solidFill>
                  <a:schemeClr val="bg1"/>
                </a:solidFill>
                <a:latin typeface="Meiryo UI" panose="020B0604030504040204" pitchFamily="50" charset="-128"/>
                <a:ea typeface="Meiryo UI" panose="020B0604030504040204" pitchFamily="50" charset="-128"/>
              </a:rPr>
              <a:t>製品登録</a:t>
            </a:r>
          </a:p>
        </p:txBody>
      </p:sp>
      <p:cxnSp>
        <p:nvCxnSpPr>
          <p:cNvPr id="76" name="コネクタ: カギ線 75">
            <a:extLst>
              <a:ext uri="{FF2B5EF4-FFF2-40B4-BE49-F238E27FC236}">
                <a16:creationId xmlns:a16="http://schemas.microsoft.com/office/drawing/2014/main" id="{E2DF6AF2-2465-0512-E99C-9D08083050C3}"/>
              </a:ext>
            </a:extLst>
          </p:cNvPr>
          <p:cNvCxnSpPr>
            <a:cxnSpLocks/>
            <a:stCxn id="75" idx="2"/>
            <a:endCxn id="24" idx="1"/>
          </p:cNvCxnSpPr>
          <p:nvPr/>
        </p:nvCxnSpPr>
        <p:spPr>
          <a:xfrm rot="16200000" flipH="1">
            <a:off x="4211144" y="3105069"/>
            <a:ext cx="884235" cy="205"/>
          </a:xfrm>
          <a:prstGeom prst="bentConnector3">
            <a:avLst>
              <a:gd name="adj1" fmla="val 50000"/>
            </a:avLst>
          </a:prstGeom>
          <a:ln w="19050">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9" name="コネクタ: カギ線 78">
            <a:extLst>
              <a:ext uri="{FF2B5EF4-FFF2-40B4-BE49-F238E27FC236}">
                <a16:creationId xmlns:a16="http://schemas.microsoft.com/office/drawing/2014/main" id="{210D3B26-D2C7-BAF2-6530-2BFCC6B80F74}"/>
              </a:ext>
            </a:extLst>
          </p:cNvPr>
          <p:cNvCxnSpPr>
            <a:cxnSpLocks/>
            <a:stCxn id="24" idx="3"/>
            <a:endCxn id="27" idx="1"/>
          </p:cNvCxnSpPr>
          <p:nvPr/>
        </p:nvCxnSpPr>
        <p:spPr>
          <a:xfrm rot="5400000">
            <a:off x="4090495" y="4480719"/>
            <a:ext cx="1125655" cy="84"/>
          </a:xfrm>
          <a:prstGeom prst="bentConnector3">
            <a:avLst>
              <a:gd name="adj1" fmla="val 50000"/>
            </a:avLst>
          </a:prstGeom>
          <a:ln w="19050">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sp>
        <p:nvSpPr>
          <p:cNvPr id="82" name="AutoShape 220">
            <a:extLst>
              <a:ext uri="{FF2B5EF4-FFF2-40B4-BE49-F238E27FC236}">
                <a16:creationId xmlns:a16="http://schemas.microsoft.com/office/drawing/2014/main" id="{03E90EE5-F7E3-6635-B8C4-A813ED4C6BA1}"/>
              </a:ext>
            </a:extLst>
          </p:cNvPr>
          <p:cNvSpPr>
            <a:spLocks noChangeArrowheads="1"/>
          </p:cNvSpPr>
          <p:nvPr/>
        </p:nvSpPr>
        <p:spPr bwMode="auto">
          <a:xfrm>
            <a:off x="5120555" y="1733169"/>
            <a:ext cx="637619" cy="369332"/>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eaLnBrk="1" hangingPunct="1"/>
            <a:r>
              <a:rPr lang="en-US" altLang="ja-JP" sz="1200" b="1" dirty="0">
                <a:solidFill>
                  <a:schemeClr val="bg1"/>
                </a:solidFill>
                <a:latin typeface="Meiryo UI" panose="020B0604030504040204" pitchFamily="50" charset="-128"/>
                <a:ea typeface="Meiryo UI" panose="020B0604030504040204" pitchFamily="50" charset="-128"/>
              </a:rPr>
              <a:t>BOM</a:t>
            </a:r>
            <a:br>
              <a:rPr lang="en-US" altLang="ja-JP" sz="1200" b="1" dirty="0">
                <a:solidFill>
                  <a:schemeClr val="bg1"/>
                </a:solidFill>
                <a:latin typeface="Meiryo UI" panose="020B0604030504040204" pitchFamily="50" charset="-128"/>
                <a:ea typeface="Meiryo UI" panose="020B0604030504040204" pitchFamily="50" charset="-128"/>
              </a:rPr>
            </a:br>
            <a:r>
              <a:rPr lang="ja-JP" altLang="en-US" sz="1200" b="1" dirty="0">
                <a:solidFill>
                  <a:schemeClr val="bg1"/>
                </a:solidFill>
                <a:latin typeface="Meiryo UI" panose="020B0604030504040204" pitchFamily="50" charset="-128"/>
                <a:ea typeface="Meiryo UI" panose="020B0604030504040204" pitchFamily="50" charset="-128"/>
              </a:rPr>
              <a:t>登録</a:t>
            </a:r>
          </a:p>
        </p:txBody>
      </p:sp>
      <p:sp>
        <p:nvSpPr>
          <p:cNvPr id="83" name="円柱 82">
            <a:extLst>
              <a:ext uri="{FF2B5EF4-FFF2-40B4-BE49-F238E27FC236}">
                <a16:creationId xmlns:a16="http://schemas.microsoft.com/office/drawing/2014/main" id="{EE3C25DC-9A86-1ECC-B87C-29F68BC8375D}"/>
              </a:ext>
            </a:extLst>
          </p:cNvPr>
          <p:cNvSpPr/>
          <p:nvPr/>
        </p:nvSpPr>
        <p:spPr>
          <a:xfrm>
            <a:off x="5161280" y="2971929"/>
            <a:ext cx="556254" cy="421093"/>
          </a:xfrm>
          <a:prstGeom prst="can">
            <a:avLst/>
          </a:prstGeom>
          <a:solidFill>
            <a:schemeClr val="accent5">
              <a:lumMod val="75000"/>
            </a:schemeClr>
          </a:solidFill>
          <a:ln w="12700" cap="rnd">
            <a:solidFill>
              <a:schemeClr val="tx1"/>
            </a:solidFill>
            <a:prstDash val="soli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kumimoji="1" lang="en-US" altLang="ja-JP" sz="1100" b="1" dirty="0">
                <a:latin typeface="Meiryo UI" panose="020B0604030504040204" pitchFamily="50" charset="-128"/>
                <a:ea typeface="Meiryo UI" panose="020B0604030504040204" pitchFamily="50" charset="-128"/>
              </a:rPr>
              <a:t>BOM</a:t>
            </a:r>
            <a:endParaRPr kumimoji="1" lang="ja-JP" altLang="en-US" sz="1100" b="1" dirty="0">
              <a:latin typeface="Meiryo UI" panose="020B0604030504040204" pitchFamily="50" charset="-128"/>
              <a:ea typeface="Meiryo UI" panose="020B0604030504040204" pitchFamily="50" charset="-128"/>
            </a:endParaRPr>
          </a:p>
        </p:txBody>
      </p:sp>
      <p:sp>
        <p:nvSpPr>
          <p:cNvPr id="84" name="円柱 83">
            <a:extLst>
              <a:ext uri="{FF2B5EF4-FFF2-40B4-BE49-F238E27FC236}">
                <a16:creationId xmlns:a16="http://schemas.microsoft.com/office/drawing/2014/main" id="{BA299466-1D82-5DD5-3623-11CF38441463}"/>
              </a:ext>
            </a:extLst>
          </p:cNvPr>
          <p:cNvSpPr/>
          <p:nvPr/>
        </p:nvSpPr>
        <p:spPr>
          <a:xfrm>
            <a:off x="5178261" y="4297211"/>
            <a:ext cx="528150" cy="478404"/>
          </a:xfrm>
          <a:prstGeom prst="can">
            <a:avLst/>
          </a:prstGeom>
          <a:solidFill>
            <a:schemeClr val="accent5">
              <a:lumMod val="75000"/>
            </a:schemeClr>
          </a:solidFill>
          <a:ln w="12700" cap="rnd">
            <a:solidFill>
              <a:schemeClr val="tx1"/>
            </a:solidFill>
            <a:prstDash val="soli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kumimoji="1" lang="en-US" altLang="ja-JP" sz="1200" b="1" dirty="0">
                <a:latin typeface="Meiryo UI" panose="020B0604030504040204" pitchFamily="50" charset="-128"/>
                <a:ea typeface="Meiryo UI" panose="020B0604030504040204" pitchFamily="50" charset="-128"/>
              </a:rPr>
              <a:t>BOM</a:t>
            </a:r>
            <a:endParaRPr kumimoji="1" lang="ja-JP" altLang="en-US" sz="1200" b="1" dirty="0">
              <a:latin typeface="Meiryo UI" panose="020B0604030504040204" pitchFamily="50" charset="-128"/>
              <a:ea typeface="Meiryo UI" panose="020B0604030504040204" pitchFamily="50" charset="-128"/>
            </a:endParaRPr>
          </a:p>
        </p:txBody>
      </p:sp>
      <p:cxnSp>
        <p:nvCxnSpPr>
          <p:cNvPr id="85" name="コネクタ: カギ線 84">
            <a:extLst>
              <a:ext uri="{FF2B5EF4-FFF2-40B4-BE49-F238E27FC236}">
                <a16:creationId xmlns:a16="http://schemas.microsoft.com/office/drawing/2014/main" id="{8A8D9535-4169-B71C-EE5C-4D4BFC006958}"/>
              </a:ext>
            </a:extLst>
          </p:cNvPr>
          <p:cNvCxnSpPr>
            <a:cxnSpLocks/>
            <a:stCxn id="82" idx="2"/>
            <a:endCxn id="83" idx="1"/>
          </p:cNvCxnSpPr>
          <p:nvPr/>
        </p:nvCxnSpPr>
        <p:spPr>
          <a:xfrm rot="16200000" flipH="1">
            <a:off x="5004672" y="2537194"/>
            <a:ext cx="869428" cy="42"/>
          </a:xfrm>
          <a:prstGeom prst="bentConnector3">
            <a:avLst>
              <a:gd name="adj1" fmla="val 50000"/>
            </a:avLst>
          </a:prstGeom>
          <a:ln w="19050">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8" name="コネクタ: カギ線 87">
            <a:extLst>
              <a:ext uri="{FF2B5EF4-FFF2-40B4-BE49-F238E27FC236}">
                <a16:creationId xmlns:a16="http://schemas.microsoft.com/office/drawing/2014/main" id="{3E1F2342-A6EA-53A7-F471-11DA35B2A17B}"/>
              </a:ext>
            </a:extLst>
          </p:cNvPr>
          <p:cNvCxnSpPr>
            <a:cxnSpLocks/>
            <a:stCxn id="17" idx="2"/>
            <a:endCxn id="30" idx="1"/>
          </p:cNvCxnSpPr>
          <p:nvPr/>
        </p:nvCxnSpPr>
        <p:spPr>
          <a:xfrm rot="5400000">
            <a:off x="5793651" y="2537139"/>
            <a:ext cx="869428" cy="153"/>
          </a:xfrm>
          <a:prstGeom prst="bentConnector3">
            <a:avLst>
              <a:gd name="adj1" fmla="val 50000"/>
            </a:avLst>
          </a:prstGeom>
          <a:ln w="19050">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2" name="コネクタ: カギ線 91">
            <a:extLst>
              <a:ext uri="{FF2B5EF4-FFF2-40B4-BE49-F238E27FC236}">
                <a16:creationId xmlns:a16="http://schemas.microsoft.com/office/drawing/2014/main" id="{661D8B83-AD2B-952C-0E64-21C4FBE0F627}"/>
              </a:ext>
            </a:extLst>
          </p:cNvPr>
          <p:cNvCxnSpPr>
            <a:cxnSpLocks/>
            <a:stCxn id="83" idx="3"/>
            <a:endCxn id="84" idx="1"/>
          </p:cNvCxnSpPr>
          <p:nvPr/>
        </p:nvCxnSpPr>
        <p:spPr>
          <a:xfrm rot="16200000" flipH="1">
            <a:off x="4988777" y="3843651"/>
            <a:ext cx="904189" cy="2929"/>
          </a:xfrm>
          <a:prstGeom prst="bentConnector3">
            <a:avLst>
              <a:gd name="adj1" fmla="val 50000"/>
            </a:avLst>
          </a:prstGeom>
          <a:ln w="19050">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5" name="コネクタ: カギ線 94">
            <a:extLst>
              <a:ext uri="{FF2B5EF4-FFF2-40B4-BE49-F238E27FC236}">
                <a16:creationId xmlns:a16="http://schemas.microsoft.com/office/drawing/2014/main" id="{5F9E11A1-688C-2022-73D4-3C3D50492C12}"/>
              </a:ext>
            </a:extLst>
          </p:cNvPr>
          <p:cNvCxnSpPr>
            <a:cxnSpLocks/>
            <a:stCxn id="30" idx="3"/>
            <a:endCxn id="32" idx="1"/>
          </p:cNvCxnSpPr>
          <p:nvPr/>
        </p:nvCxnSpPr>
        <p:spPr>
          <a:xfrm rot="16200000" flipH="1">
            <a:off x="5774402" y="3843324"/>
            <a:ext cx="907772" cy="1"/>
          </a:xfrm>
          <a:prstGeom prst="bentConnector3">
            <a:avLst>
              <a:gd name="adj1" fmla="val 50000"/>
            </a:avLst>
          </a:prstGeom>
          <a:ln w="19050">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1" name="コネクタ: カギ線 100">
            <a:extLst>
              <a:ext uri="{FF2B5EF4-FFF2-40B4-BE49-F238E27FC236}">
                <a16:creationId xmlns:a16="http://schemas.microsoft.com/office/drawing/2014/main" id="{9D5FDC96-0A61-6D22-2452-E45804E756F2}"/>
              </a:ext>
            </a:extLst>
          </p:cNvPr>
          <p:cNvCxnSpPr>
            <a:cxnSpLocks/>
            <a:stCxn id="100" idx="2"/>
            <a:endCxn id="31" idx="1"/>
          </p:cNvCxnSpPr>
          <p:nvPr/>
        </p:nvCxnSpPr>
        <p:spPr>
          <a:xfrm rot="5400000">
            <a:off x="7300671" y="3143884"/>
            <a:ext cx="965580" cy="3923"/>
          </a:xfrm>
          <a:prstGeom prst="bentConnector3">
            <a:avLst>
              <a:gd name="adj1" fmla="val 50000"/>
            </a:avLst>
          </a:prstGeom>
          <a:ln w="19050">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0" name="コネクタ: カギ線 109">
            <a:extLst>
              <a:ext uri="{FF2B5EF4-FFF2-40B4-BE49-F238E27FC236}">
                <a16:creationId xmlns:a16="http://schemas.microsoft.com/office/drawing/2014/main" id="{45998886-BE5D-C4A3-C262-4B8DEDF0AF11}"/>
              </a:ext>
            </a:extLst>
          </p:cNvPr>
          <p:cNvCxnSpPr>
            <a:cxnSpLocks/>
            <a:stCxn id="18" idx="0"/>
            <a:endCxn id="109" idx="3"/>
          </p:cNvCxnSpPr>
          <p:nvPr/>
        </p:nvCxnSpPr>
        <p:spPr>
          <a:xfrm rot="5400000" flipH="1" flipV="1">
            <a:off x="8819593" y="5559432"/>
            <a:ext cx="771570" cy="2570"/>
          </a:xfrm>
          <a:prstGeom prst="bentConnector3">
            <a:avLst>
              <a:gd name="adj1" fmla="val 50000"/>
            </a:avLst>
          </a:prstGeom>
          <a:ln w="19050">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6" name="コネクタ: カギ線 115">
            <a:extLst>
              <a:ext uri="{FF2B5EF4-FFF2-40B4-BE49-F238E27FC236}">
                <a16:creationId xmlns:a16="http://schemas.microsoft.com/office/drawing/2014/main" id="{AB52EBF9-BFDE-C9CB-D32F-6D0BB9441845}"/>
              </a:ext>
            </a:extLst>
          </p:cNvPr>
          <p:cNvCxnSpPr>
            <a:cxnSpLocks/>
            <a:stCxn id="109" idx="1"/>
            <a:endCxn id="115" idx="3"/>
          </p:cNvCxnSpPr>
          <p:nvPr/>
        </p:nvCxnSpPr>
        <p:spPr>
          <a:xfrm rot="5400000" flipH="1" flipV="1">
            <a:off x="8725819" y="4215682"/>
            <a:ext cx="961690" cy="2"/>
          </a:xfrm>
          <a:prstGeom prst="bentConnector3">
            <a:avLst>
              <a:gd name="adj1" fmla="val 50000"/>
            </a:avLst>
          </a:prstGeom>
          <a:ln w="19050">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9" name="コネクタ: カギ線 118">
            <a:extLst>
              <a:ext uri="{FF2B5EF4-FFF2-40B4-BE49-F238E27FC236}">
                <a16:creationId xmlns:a16="http://schemas.microsoft.com/office/drawing/2014/main" id="{ED709A74-E592-DDB4-6F1B-A360D62C7F3F}"/>
              </a:ext>
            </a:extLst>
          </p:cNvPr>
          <p:cNvCxnSpPr>
            <a:cxnSpLocks/>
            <a:stCxn id="115" idx="1"/>
            <a:endCxn id="19" idx="2"/>
          </p:cNvCxnSpPr>
          <p:nvPr/>
        </p:nvCxnSpPr>
        <p:spPr>
          <a:xfrm rot="16200000" flipV="1">
            <a:off x="8909854" y="2959623"/>
            <a:ext cx="593379" cy="244"/>
          </a:xfrm>
          <a:prstGeom prst="bentConnector3">
            <a:avLst>
              <a:gd name="adj1" fmla="val 50000"/>
            </a:avLst>
          </a:prstGeom>
          <a:ln w="19050">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8" name="コネクタ: カギ線 127">
            <a:extLst>
              <a:ext uri="{FF2B5EF4-FFF2-40B4-BE49-F238E27FC236}">
                <a16:creationId xmlns:a16="http://schemas.microsoft.com/office/drawing/2014/main" id="{FF9AD241-CBFB-E102-1A6B-C08F07219F79}"/>
              </a:ext>
            </a:extLst>
          </p:cNvPr>
          <p:cNvCxnSpPr>
            <a:cxnSpLocks/>
            <a:stCxn id="289" idx="2"/>
            <a:endCxn id="291" idx="1"/>
          </p:cNvCxnSpPr>
          <p:nvPr/>
        </p:nvCxnSpPr>
        <p:spPr>
          <a:xfrm rot="16200000" flipH="1">
            <a:off x="9502963" y="3127397"/>
            <a:ext cx="932824" cy="4139"/>
          </a:xfrm>
          <a:prstGeom prst="bentConnector3">
            <a:avLst>
              <a:gd name="adj1" fmla="val 50000"/>
            </a:avLst>
          </a:prstGeom>
          <a:ln w="19050">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sp>
        <p:nvSpPr>
          <p:cNvPr id="134" name="矢印: 五方向 133">
            <a:extLst>
              <a:ext uri="{FF2B5EF4-FFF2-40B4-BE49-F238E27FC236}">
                <a16:creationId xmlns:a16="http://schemas.microsoft.com/office/drawing/2014/main" id="{47FFA926-A3C5-9966-FC48-6FCD89A5D42D}"/>
              </a:ext>
            </a:extLst>
          </p:cNvPr>
          <p:cNvSpPr/>
          <p:nvPr/>
        </p:nvSpPr>
        <p:spPr>
          <a:xfrm>
            <a:off x="1450418" y="1249489"/>
            <a:ext cx="2613582" cy="370597"/>
          </a:xfrm>
          <a:prstGeom prst="homePlate">
            <a:avLst/>
          </a:prstGeom>
          <a:solidFill>
            <a:srgbClr val="002060"/>
          </a:solidFill>
          <a:ln w="41275" cap="rnd">
            <a:noFill/>
            <a:prstDash val="sysDot"/>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600" b="1" dirty="0">
                <a:latin typeface="Meiryo UI" panose="020B0604030504040204" pitchFamily="50" charset="-128"/>
                <a:ea typeface="Meiryo UI" panose="020B0604030504040204" pitchFamily="50" charset="-128"/>
              </a:rPr>
              <a:t>伝達準備</a:t>
            </a:r>
          </a:p>
        </p:txBody>
      </p:sp>
      <p:sp>
        <p:nvSpPr>
          <p:cNvPr id="135" name="矢印: 五方向 134">
            <a:extLst>
              <a:ext uri="{FF2B5EF4-FFF2-40B4-BE49-F238E27FC236}">
                <a16:creationId xmlns:a16="http://schemas.microsoft.com/office/drawing/2014/main" id="{15493DF1-42A5-0924-B126-912314103267}"/>
              </a:ext>
            </a:extLst>
          </p:cNvPr>
          <p:cNvSpPr/>
          <p:nvPr/>
        </p:nvSpPr>
        <p:spPr>
          <a:xfrm>
            <a:off x="5870207" y="1239813"/>
            <a:ext cx="2759291" cy="390257"/>
          </a:xfrm>
          <a:prstGeom prst="homePlate">
            <a:avLst/>
          </a:prstGeom>
          <a:solidFill>
            <a:srgbClr val="002060"/>
          </a:solidFill>
          <a:ln w="41275" cap="rnd">
            <a:noFill/>
            <a:prstDash val="sysDot"/>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600" b="1" dirty="0">
                <a:latin typeface="Meiryo UI" panose="020B0604030504040204" pitchFamily="50" charset="-128"/>
                <a:ea typeface="Meiryo UI" panose="020B0604030504040204" pitchFamily="50" charset="-128"/>
              </a:rPr>
              <a:t>調査依頼・回答・情報変更</a:t>
            </a:r>
            <a:endParaRPr kumimoji="1" lang="en-US" altLang="ja-JP" sz="1600" b="1" dirty="0">
              <a:latin typeface="Meiryo UI" panose="020B0604030504040204" pitchFamily="50" charset="-128"/>
              <a:ea typeface="Meiryo UI" panose="020B0604030504040204" pitchFamily="50" charset="-128"/>
            </a:endParaRPr>
          </a:p>
        </p:txBody>
      </p:sp>
      <p:sp>
        <p:nvSpPr>
          <p:cNvPr id="136" name="矢印: 五方向 135">
            <a:extLst>
              <a:ext uri="{FF2B5EF4-FFF2-40B4-BE49-F238E27FC236}">
                <a16:creationId xmlns:a16="http://schemas.microsoft.com/office/drawing/2014/main" id="{2619A85C-C531-8549-2AF4-F7595E0AD765}"/>
              </a:ext>
            </a:extLst>
          </p:cNvPr>
          <p:cNvSpPr/>
          <p:nvPr/>
        </p:nvSpPr>
        <p:spPr>
          <a:xfrm>
            <a:off x="8780780" y="1249490"/>
            <a:ext cx="2018767" cy="380580"/>
          </a:xfrm>
          <a:prstGeom prst="homePlate">
            <a:avLst>
              <a:gd name="adj" fmla="val 35332"/>
            </a:avLst>
          </a:prstGeom>
          <a:solidFill>
            <a:srgbClr val="002060"/>
          </a:solidFill>
          <a:ln w="41275" cap="rnd">
            <a:noFill/>
            <a:prstDash val="sysDot"/>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600" b="1" dirty="0">
                <a:latin typeface="Meiryo UI" panose="020B0604030504040204" pitchFamily="50" charset="-128"/>
                <a:ea typeface="Meiryo UI" panose="020B0604030504040204" pitchFamily="50" charset="-128"/>
              </a:rPr>
              <a:t>規制変更</a:t>
            </a:r>
            <a:r>
              <a:rPr kumimoji="1" lang="ja-JP" altLang="en-US" sz="1400" b="1" dirty="0">
                <a:latin typeface="Meiryo UI" panose="020B0604030504040204" pitchFamily="50" charset="-128"/>
                <a:ea typeface="Meiryo UI" panose="020B0604030504040204" pitchFamily="50" charset="-128"/>
              </a:rPr>
              <a:t>（</a:t>
            </a:r>
            <a:r>
              <a:rPr kumimoji="1" lang="ja-JP" altLang="en-US" sz="1200" b="1" dirty="0">
                <a:latin typeface="Meiryo UI" panose="020B0604030504040204" pitchFamily="50" charset="-128"/>
                <a:ea typeface="Meiryo UI" panose="020B0604030504040204" pitchFamily="50" charset="-128"/>
              </a:rPr>
              <a:t>影響調査）</a:t>
            </a:r>
          </a:p>
        </p:txBody>
      </p:sp>
      <p:sp>
        <p:nvSpPr>
          <p:cNvPr id="137" name="矢印: 五方向 136">
            <a:extLst>
              <a:ext uri="{FF2B5EF4-FFF2-40B4-BE49-F238E27FC236}">
                <a16:creationId xmlns:a16="http://schemas.microsoft.com/office/drawing/2014/main" id="{24DED947-D659-9FDE-8FDD-9BA136A2BDA6}"/>
              </a:ext>
            </a:extLst>
          </p:cNvPr>
          <p:cNvSpPr/>
          <p:nvPr/>
        </p:nvSpPr>
        <p:spPr>
          <a:xfrm>
            <a:off x="10950694" y="1249489"/>
            <a:ext cx="1144641" cy="382066"/>
          </a:xfrm>
          <a:prstGeom prst="homePlate">
            <a:avLst/>
          </a:prstGeom>
          <a:solidFill>
            <a:srgbClr val="002060"/>
          </a:solidFill>
          <a:ln w="41275" cap="rnd">
            <a:noFill/>
            <a:prstDash val="sysDot"/>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600" b="1" dirty="0">
                <a:latin typeface="Meiryo UI" panose="020B0604030504040204" pitchFamily="50" charset="-128"/>
                <a:ea typeface="Meiryo UI" panose="020B0604030504040204" pitchFamily="50" charset="-128"/>
              </a:rPr>
              <a:t>問合せ</a:t>
            </a:r>
          </a:p>
        </p:txBody>
      </p:sp>
      <p:sp>
        <p:nvSpPr>
          <p:cNvPr id="184" name="AutoShape 220">
            <a:extLst>
              <a:ext uri="{FF2B5EF4-FFF2-40B4-BE49-F238E27FC236}">
                <a16:creationId xmlns:a16="http://schemas.microsoft.com/office/drawing/2014/main" id="{4A46C27A-A379-C745-52AB-FF1E156E9E82}"/>
              </a:ext>
            </a:extLst>
          </p:cNvPr>
          <p:cNvSpPr>
            <a:spLocks noChangeArrowheads="1"/>
          </p:cNvSpPr>
          <p:nvPr/>
        </p:nvSpPr>
        <p:spPr bwMode="auto">
          <a:xfrm>
            <a:off x="6465344" y="2293723"/>
            <a:ext cx="414763" cy="369332"/>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eaLnBrk="1" hangingPunct="1"/>
            <a:r>
              <a:rPr lang="ja-JP" altLang="en-US" sz="1200" b="1" dirty="0">
                <a:solidFill>
                  <a:schemeClr val="bg1"/>
                </a:solidFill>
                <a:latin typeface="Meiryo UI" panose="020B0604030504040204" pitchFamily="50" charset="-128"/>
                <a:ea typeface="Meiryo UI" panose="020B0604030504040204" pitchFamily="50" charset="-128"/>
              </a:rPr>
              <a:t>受領</a:t>
            </a:r>
          </a:p>
        </p:txBody>
      </p:sp>
      <p:sp>
        <p:nvSpPr>
          <p:cNvPr id="186" name="円柱 185">
            <a:extLst>
              <a:ext uri="{FF2B5EF4-FFF2-40B4-BE49-F238E27FC236}">
                <a16:creationId xmlns:a16="http://schemas.microsoft.com/office/drawing/2014/main" id="{418E1F51-B6B4-F8FD-E324-D0BC082FE102}"/>
              </a:ext>
            </a:extLst>
          </p:cNvPr>
          <p:cNvSpPr/>
          <p:nvPr/>
        </p:nvSpPr>
        <p:spPr>
          <a:xfrm>
            <a:off x="6405993" y="5178573"/>
            <a:ext cx="523510" cy="478404"/>
          </a:xfrm>
          <a:prstGeom prst="can">
            <a:avLst/>
          </a:prstGeom>
          <a:solidFill>
            <a:schemeClr val="accent2">
              <a:lumMod val="20000"/>
              <a:lumOff val="80000"/>
            </a:schemeClr>
          </a:solidFill>
          <a:ln w="12700" cap="rnd">
            <a:solidFill>
              <a:schemeClr val="tx1"/>
            </a:solidFill>
            <a:prstDash val="soli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kumimoji="1" lang="ja-JP" altLang="en-US" sz="1200" b="1" dirty="0">
                <a:solidFill>
                  <a:schemeClr val="tx1"/>
                </a:solidFill>
                <a:latin typeface="Meiryo UI" panose="020B0604030504040204" pitchFamily="50" charset="-128"/>
                <a:ea typeface="Meiryo UI" panose="020B0604030504040204" pitchFamily="50" charset="-128"/>
              </a:rPr>
              <a:t>調査</a:t>
            </a:r>
            <a:br>
              <a:rPr kumimoji="1" lang="en-US" altLang="ja-JP" sz="1200" b="1" dirty="0">
                <a:solidFill>
                  <a:schemeClr val="tx1"/>
                </a:solidFill>
                <a:latin typeface="Meiryo UI" panose="020B0604030504040204" pitchFamily="50" charset="-128"/>
                <a:ea typeface="Meiryo UI" panose="020B0604030504040204" pitchFamily="50" charset="-128"/>
              </a:rPr>
            </a:br>
            <a:r>
              <a:rPr kumimoji="1" lang="ja-JP" altLang="en-US" sz="1200" b="1" dirty="0">
                <a:solidFill>
                  <a:schemeClr val="tx1"/>
                </a:solidFill>
                <a:latin typeface="Meiryo UI" panose="020B0604030504040204" pitchFamily="50" charset="-128"/>
                <a:ea typeface="Meiryo UI" panose="020B0604030504040204" pitchFamily="50" charset="-128"/>
              </a:rPr>
              <a:t>依頼</a:t>
            </a:r>
          </a:p>
        </p:txBody>
      </p:sp>
      <p:cxnSp>
        <p:nvCxnSpPr>
          <p:cNvPr id="187" name="コネクタ: カギ線 186">
            <a:extLst>
              <a:ext uri="{FF2B5EF4-FFF2-40B4-BE49-F238E27FC236}">
                <a16:creationId xmlns:a16="http://schemas.microsoft.com/office/drawing/2014/main" id="{75F089C1-23AA-2EC6-440E-4FEE0132ED0F}"/>
              </a:ext>
            </a:extLst>
          </p:cNvPr>
          <p:cNvCxnSpPr>
            <a:cxnSpLocks/>
            <a:stCxn id="32" idx="3"/>
            <a:endCxn id="186" idx="2"/>
          </p:cNvCxnSpPr>
          <p:nvPr/>
        </p:nvCxnSpPr>
        <p:spPr>
          <a:xfrm rot="16200000" flipH="1">
            <a:off x="5996061" y="5007843"/>
            <a:ext cx="642160" cy="177704"/>
          </a:xfrm>
          <a:prstGeom prst="bentConnector2">
            <a:avLst/>
          </a:prstGeom>
          <a:ln w="1905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90" name="コネクタ: カギ線 189">
            <a:extLst>
              <a:ext uri="{FF2B5EF4-FFF2-40B4-BE49-F238E27FC236}">
                <a16:creationId xmlns:a16="http://schemas.microsoft.com/office/drawing/2014/main" id="{02BC23CC-B3A6-7A73-56CC-FCBC544DB8C8}"/>
              </a:ext>
            </a:extLst>
          </p:cNvPr>
          <p:cNvCxnSpPr>
            <a:cxnSpLocks/>
            <a:stCxn id="186" idx="1"/>
            <a:endCxn id="184" idx="2"/>
          </p:cNvCxnSpPr>
          <p:nvPr/>
        </p:nvCxnSpPr>
        <p:spPr>
          <a:xfrm rot="5400000" flipH="1" flipV="1">
            <a:off x="5412478" y="3918325"/>
            <a:ext cx="2515518" cy="4978"/>
          </a:xfrm>
          <a:prstGeom prst="bentConnector3">
            <a:avLst>
              <a:gd name="adj1" fmla="val 50000"/>
            </a:avLst>
          </a:prstGeom>
          <a:ln w="19050">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sp>
        <p:nvSpPr>
          <p:cNvPr id="209" name="円柱 208">
            <a:extLst>
              <a:ext uri="{FF2B5EF4-FFF2-40B4-BE49-F238E27FC236}">
                <a16:creationId xmlns:a16="http://schemas.microsoft.com/office/drawing/2014/main" id="{9F9DF205-11BD-AF87-DBB6-6D3189C9326B}"/>
              </a:ext>
            </a:extLst>
          </p:cNvPr>
          <p:cNvSpPr/>
          <p:nvPr/>
        </p:nvSpPr>
        <p:spPr>
          <a:xfrm>
            <a:off x="7970789" y="4297211"/>
            <a:ext cx="546655" cy="478404"/>
          </a:xfrm>
          <a:prstGeom prst="can">
            <a:avLst/>
          </a:prstGeom>
          <a:solidFill>
            <a:schemeClr val="accent5">
              <a:lumMod val="75000"/>
            </a:schemeClr>
          </a:solidFill>
          <a:ln w="12700" cap="rnd">
            <a:solidFill>
              <a:schemeClr val="tx1"/>
            </a:solidFill>
            <a:prstDash val="soli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kumimoji="1" lang="ja-JP" altLang="en-US" sz="1200" b="1" dirty="0">
                <a:latin typeface="Meiryo UI" panose="020B0604030504040204" pitchFamily="50" charset="-128"/>
                <a:ea typeface="Meiryo UI" panose="020B0604030504040204" pitchFamily="50" charset="-128"/>
              </a:rPr>
              <a:t>調査</a:t>
            </a:r>
            <a:br>
              <a:rPr kumimoji="1" lang="en-US" altLang="ja-JP" sz="1200" b="1" dirty="0">
                <a:latin typeface="Meiryo UI" panose="020B0604030504040204" pitchFamily="50" charset="-128"/>
                <a:ea typeface="Meiryo UI" panose="020B0604030504040204" pitchFamily="50" charset="-128"/>
              </a:rPr>
            </a:br>
            <a:r>
              <a:rPr kumimoji="1" lang="ja-JP" altLang="en-US" sz="1200" b="1" dirty="0">
                <a:latin typeface="Meiryo UI" panose="020B0604030504040204" pitchFamily="50" charset="-128"/>
                <a:ea typeface="Meiryo UI" panose="020B0604030504040204" pitchFamily="50" charset="-128"/>
              </a:rPr>
              <a:t>回答</a:t>
            </a:r>
          </a:p>
        </p:txBody>
      </p:sp>
      <p:cxnSp>
        <p:nvCxnSpPr>
          <p:cNvPr id="210" name="コネクタ: カギ線 209">
            <a:extLst>
              <a:ext uri="{FF2B5EF4-FFF2-40B4-BE49-F238E27FC236}">
                <a16:creationId xmlns:a16="http://schemas.microsoft.com/office/drawing/2014/main" id="{E2645FE1-4733-8198-D267-6901F533E7CE}"/>
              </a:ext>
            </a:extLst>
          </p:cNvPr>
          <p:cNvCxnSpPr>
            <a:cxnSpLocks/>
            <a:stCxn id="33" idx="4"/>
            <a:endCxn id="209" idx="3"/>
          </p:cNvCxnSpPr>
          <p:nvPr/>
        </p:nvCxnSpPr>
        <p:spPr>
          <a:xfrm flipV="1">
            <a:off x="8046817" y="4775615"/>
            <a:ext cx="197300" cy="633422"/>
          </a:xfrm>
          <a:prstGeom prst="bentConnector2">
            <a:avLst/>
          </a:prstGeom>
          <a:ln w="1905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221" name="円柱 220">
            <a:extLst>
              <a:ext uri="{FF2B5EF4-FFF2-40B4-BE49-F238E27FC236}">
                <a16:creationId xmlns:a16="http://schemas.microsoft.com/office/drawing/2014/main" id="{CA6C0839-3C09-7EEE-4048-5CAAFBC9340F}"/>
              </a:ext>
            </a:extLst>
          </p:cNvPr>
          <p:cNvSpPr/>
          <p:nvPr/>
        </p:nvSpPr>
        <p:spPr>
          <a:xfrm>
            <a:off x="6424829" y="3629706"/>
            <a:ext cx="528653" cy="417510"/>
          </a:xfrm>
          <a:prstGeom prst="can">
            <a:avLst/>
          </a:prstGeom>
          <a:solidFill>
            <a:schemeClr val="accent2">
              <a:lumMod val="20000"/>
              <a:lumOff val="80000"/>
            </a:schemeClr>
          </a:solidFill>
          <a:ln w="12700" cap="rnd">
            <a:solidFill>
              <a:schemeClr val="tx1"/>
            </a:solidFill>
            <a:prstDash val="soli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kumimoji="1" lang="ja-JP" altLang="en-US" sz="1100" b="1" dirty="0">
                <a:solidFill>
                  <a:schemeClr val="tx1"/>
                </a:solidFill>
                <a:latin typeface="Meiryo UI" panose="020B0604030504040204" pitchFamily="50" charset="-128"/>
                <a:ea typeface="Meiryo UI" panose="020B0604030504040204" pitchFamily="50" charset="-128"/>
              </a:rPr>
              <a:t>調査</a:t>
            </a:r>
            <a:br>
              <a:rPr kumimoji="1" lang="en-US" altLang="ja-JP" sz="1100" b="1" dirty="0">
                <a:solidFill>
                  <a:schemeClr val="tx1"/>
                </a:solidFill>
                <a:latin typeface="Meiryo UI" panose="020B0604030504040204" pitchFamily="50" charset="-128"/>
                <a:ea typeface="Meiryo UI" panose="020B0604030504040204" pitchFamily="50" charset="-128"/>
              </a:rPr>
            </a:br>
            <a:r>
              <a:rPr kumimoji="1" lang="ja-JP" altLang="en-US" sz="1100" b="1" dirty="0">
                <a:solidFill>
                  <a:schemeClr val="tx1"/>
                </a:solidFill>
                <a:latin typeface="Meiryo UI" panose="020B0604030504040204" pitchFamily="50" charset="-128"/>
                <a:ea typeface="Meiryo UI" panose="020B0604030504040204" pitchFamily="50" charset="-128"/>
              </a:rPr>
              <a:t>依頼</a:t>
            </a:r>
          </a:p>
        </p:txBody>
      </p:sp>
      <p:sp>
        <p:nvSpPr>
          <p:cNvPr id="223" name="AutoShape 220">
            <a:extLst>
              <a:ext uri="{FF2B5EF4-FFF2-40B4-BE49-F238E27FC236}">
                <a16:creationId xmlns:a16="http://schemas.microsoft.com/office/drawing/2014/main" id="{934294D0-8EF6-56E5-28E8-33550E62325D}"/>
              </a:ext>
            </a:extLst>
          </p:cNvPr>
          <p:cNvSpPr>
            <a:spLocks noChangeArrowheads="1"/>
          </p:cNvSpPr>
          <p:nvPr/>
        </p:nvSpPr>
        <p:spPr bwMode="auto">
          <a:xfrm>
            <a:off x="7910826" y="1733169"/>
            <a:ext cx="705761" cy="369332"/>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eaLnBrk="1" hangingPunct="1"/>
            <a:r>
              <a:rPr lang="ja-JP" altLang="en-US" sz="1200" b="1" dirty="0">
                <a:solidFill>
                  <a:schemeClr val="bg1"/>
                </a:solidFill>
                <a:latin typeface="Meiryo UI" panose="020B0604030504040204" pitchFamily="50" charset="-128"/>
                <a:ea typeface="Meiryo UI" panose="020B0604030504040204" pitchFamily="50" charset="-128"/>
              </a:rPr>
              <a:t>回答受領</a:t>
            </a:r>
            <a:endParaRPr lang="en-US" altLang="ja-JP" sz="1200" b="1" dirty="0">
              <a:solidFill>
                <a:schemeClr val="bg1"/>
              </a:solidFill>
              <a:latin typeface="Meiryo UI" panose="020B0604030504040204" pitchFamily="50" charset="-128"/>
              <a:ea typeface="Meiryo UI" panose="020B0604030504040204" pitchFamily="50" charset="-128"/>
            </a:endParaRPr>
          </a:p>
        </p:txBody>
      </p:sp>
      <p:cxnSp>
        <p:nvCxnSpPr>
          <p:cNvPr id="224" name="コネクタ: カギ線 223">
            <a:extLst>
              <a:ext uri="{FF2B5EF4-FFF2-40B4-BE49-F238E27FC236}">
                <a16:creationId xmlns:a16="http://schemas.microsoft.com/office/drawing/2014/main" id="{29981F3B-86E2-EE83-51CE-B3610F3EC65D}"/>
              </a:ext>
            </a:extLst>
          </p:cNvPr>
          <p:cNvCxnSpPr>
            <a:cxnSpLocks/>
            <a:stCxn id="209" idx="1"/>
            <a:endCxn id="223" idx="2"/>
          </p:cNvCxnSpPr>
          <p:nvPr/>
        </p:nvCxnSpPr>
        <p:spPr>
          <a:xfrm rot="5400000" flipH="1" flipV="1">
            <a:off x="7156557" y="3190061"/>
            <a:ext cx="2194710" cy="19590"/>
          </a:xfrm>
          <a:prstGeom prst="bentConnector3">
            <a:avLst>
              <a:gd name="adj1" fmla="val 50000"/>
            </a:avLst>
          </a:prstGeom>
          <a:ln w="19050">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sp>
        <p:nvSpPr>
          <p:cNvPr id="231" name="円柱 230">
            <a:extLst>
              <a:ext uri="{FF2B5EF4-FFF2-40B4-BE49-F238E27FC236}">
                <a16:creationId xmlns:a16="http://schemas.microsoft.com/office/drawing/2014/main" id="{6C9F659B-40A2-D015-25A7-D473D64A1DDE}"/>
              </a:ext>
            </a:extLst>
          </p:cNvPr>
          <p:cNvSpPr/>
          <p:nvPr/>
        </p:nvSpPr>
        <p:spPr>
          <a:xfrm>
            <a:off x="7996277" y="2971929"/>
            <a:ext cx="528653" cy="417510"/>
          </a:xfrm>
          <a:prstGeom prst="can">
            <a:avLst/>
          </a:prstGeom>
          <a:solidFill>
            <a:schemeClr val="accent5">
              <a:lumMod val="75000"/>
            </a:schemeClr>
          </a:solidFill>
          <a:ln w="12700" cap="rnd">
            <a:solidFill>
              <a:schemeClr val="tx1"/>
            </a:solidFill>
            <a:prstDash val="soli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ja-JP" altLang="en-US" sz="1100" b="1" dirty="0">
                <a:latin typeface="Meiryo UI" panose="020B0604030504040204" pitchFamily="50" charset="-128"/>
                <a:ea typeface="Meiryo UI" panose="020B0604030504040204" pitchFamily="50" charset="-128"/>
              </a:rPr>
              <a:t>調査</a:t>
            </a:r>
            <a:br>
              <a:rPr lang="en-US" altLang="ja-JP" sz="1100" b="1" dirty="0">
                <a:latin typeface="Meiryo UI" panose="020B0604030504040204" pitchFamily="50" charset="-128"/>
                <a:ea typeface="Meiryo UI" panose="020B0604030504040204" pitchFamily="50" charset="-128"/>
              </a:rPr>
            </a:br>
            <a:r>
              <a:rPr lang="ja-JP" altLang="en-US" sz="1100" b="1" dirty="0">
                <a:latin typeface="Meiryo UI" panose="020B0604030504040204" pitchFamily="50" charset="-128"/>
                <a:ea typeface="Meiryo UI" panose="020B0604030504040204" pitchFamily="50" charset="-128"/>
              </a:rPr>
              <a:t>回答</a:t>
            </a:r>
          </a:p>
        </p:txBody>
      </p:sp>
      <p:cxnSp>
        <p:nvCxnSpPr>
          <p:cNvPr id="240" name="コネクタ: カギ線 239">
            <a:extLst>
              <a:ext uri="{FF2B5EF4-FFF2-40B4-BE49-F238E27FC236}">
                <a16:creationId xmlns:a16="http://schemas.microsoft.com/office/drawing/2014/main" id="{AB7D5D91-EFB0-F9D1-3567-B6FC0BB51893}"/>
              </a:ext>
            </a:extLst>
          </p:cNvPr>
          <p:cNvCxnSpPr>
            <a:cxnSpLocks/>
            <a:stCxn id="29" idx="3"/>
            <a:endCxn id="33" idx="3"/>
          </p:cNvCxnSpPr>
          <p:nvPr/>
        </p:nvCxnSpPr>
        <p:spPr>
          <a:xfrm rot="5400000" flipH="1" flipV="1">
            <a:off x="6313510" y="4259428"/>
            <a:ext cx="80988" cy="2858609"/>
          </a:xfrm>
          <a:prstGeom prst="bentConnector3">
            <a:avLst>
              <a:gd name="adj1" fmla="val -282264"/>
            </a:avLst>
          </a:prstGeom>
          <a:ln w="1905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289" name="AutoShape 220">
            <a:extLst>
              <a:ext uri="{FF2B5EF4-FFF2-40B4-BE49-F238E27FC236}">
                <a16:creationId xmlns:a16="http://schemas.microsoft.com/office/drawing/2014/main" id="{F676EE19-7869-021B-4D96-E3C7DD648EE8}"/>
              </a:ext>
            </a:extLst>
          </p:cNvPr>
          <p:cNvSpPr>
            <a:spLocks noChangeArrowheads="1"/>
          </p:cNvSpPr>
          <p:nvPr/>
        </p:nvSpPr>
        <p:spPr bwMode="auto">
          <a:xfrm>
            <a:off x="9627408" y="2293723"/>
            <a:ext cx="679795" cy="369332"/>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eaLnBrk="1" hangingPunct="1"/>
            <a:r>
              <a:rPr lang="ja-JP" altLang="en-US" sz="1200" b="1" dirty="0">
                <a:solidFill>
                  <a:schemeClr val="bg1"/>
                </a:solidFill>
                <a:latin typeface="Meiryo UI" panose="020B0604030504040204" pitchFamily="50" charset="-128"/>
                <a:ea typeface="Meiryo UI" panose="020B0604030504040204" pitchFamily="50" charset="-128"/>
              </a:rPr>
              <a:t>含有回答</a:t>
            </a:r>
          </a:p>
        </p:txBody>
      </p:sp>
      <p:sp>
        <p:nvSpPr>
          <p:cNvPr id="291" name="円柱 290">
            <a:extLst>
              <a:ext uri="{FF2B5EF4-FFF2-40B4-BE49-F238E27FC236}">
                <a16:creationId xmlns:a16="http://schemas.microsoft.com/office/drawing/2014/main" id="{DDBFD3DD-55F2-4F21-4091-F40DB2815BD7}"/>
              </a:ext>
            </a:extLst>
          </p:cNvPr>
          <p:cNvSpPr/>
          <p:nvPr/>
        </p:nvSpPr>
        <p:spPr>
          <a:xfrm>
            <a:off x="9707118" y="3595879"/>
            <a:ext cx="528653" cy="417510"/>
          </a:xfrm>
          <a:prstGeom prst="can">
            <a:avLst/>
          </a:prstGeom>
          <a:solidFill>
            <a:schemeClr val="accent2">
              <a:lumMod val="20000"/>
              <a:lumOff val="80000"/>
            </a:schemeClr>
          </a:solidFill>
          <a:ln w="12700" cap="rnd">
            <a:solidFill>
              <a:schemeClr val="tx1"/>
            </a:solidFill>
            <a:prstDash val="soli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ja-JP" altLang="en-US" sz="1100" b="1" dirty="0">
                <a:solidFill>
                  <a:schemeClr val="tx1"/>
                </a:solidFill>
                <a:latin typeface="Meiryo UI" panose="020B0604030504040204" pitchFamily="50" charset="-128"/>
                <a:ea typeface="Meiryo UI" panose="020B0604030504040204" pitchFamily="50" charset="-128"/>
              </a:rPr>
              <a:t>含有</a:t>
            </a:r>
            <a:endParaRPr lang="en-US" altLang="ja-JP" sz="1100" b="1" dirty="0">
              <a:solidFill>
                <a:schemeClr val="tx1"/>
              </a:solidFill>
              <a:latin typeface="Meiryo UI" panose="020B0604030504040204" pitchFamily="50" charset="-128"/>
              <a:ea typeface="Meiryo UI" panose="020B0604030504040204" pitchFamily="50" charset="-128"/>
            </a:endParaRPr>
          </a:p>
          <a:p>
            <a:pPr algn="ctr"/>
            <a:r>
              <a:rPr lang="ja-JP" altLang="en-US" sz="1100" b="1" dirty="0">
                <a:solidFill>
                  <a:schemeClr val="tx1"/>
                </a:solidFill>
                <a:latin typeface="Meiryo UI" panose="020B0604030504040204" pitchFamily="50" charset="-128"/>
                <a:ea typeface="Meiryo UI" panose="020B0604030504040204" pitchFamily="50" charset="-128"/>
              </a:rPr>
              <a:t>回答</a:t>
            </a:r>
          </a:p>
        </p:txBody>
      </p:sp>
      <p:sp>
        <p:nvSpPr>
          <p:cNvPr id="295" name="円柱 294">
            <a:extLst>
              <a:ext uri="{FF2B5EF4-FFF2-40B4-BE49-F238E27FC236}">
                <a16:creationId xmlns:a16="http://schemas.microsoft.com/office/drawing/2014/main" id="{20EFCD3A-678D-784B-01E4-9E2D47AB166F}"/>
              </a:ext>
            </a:extLst>
          </p:cNvPr>
          <p:cNvSpPr/>
          <p:nvPr/>
        </p:nvSpPr>
        <p:spPr>
          <a:xfrm>
            <a:off x="10155241" y="4353296"/>
            <a:ext cx="546655" cy="478404"/>
          </a:xfrm>
          <a:prstGeom prst="can">
            <a:avLst/>
          </a:prstGeom>
          <a:solidFill>
            <a:schemeClr val="accent5">
              <a:lumMod val="75000"/>
            </a:schemeClr>
          </a:solidFill>
          <a:ln w="12700" cap="rnd">
            <a:solidFill>
              <a:schemeClr val="tx1"/>
            </a:solidFill>
            <a:prstDash val="soli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ja-JP" altLang="en-US" sz="1200" b="1" dirty="0">
                <a:latin typeface="Meiryo UI" panose="020B0604030504040204" pitchFamily="50" charset="-128"/>
                <a:ea typeface="Meiryo UI" panose="020B0604030504040204" pitchFamily="50" charset="-128"/>
              </a:rPr>
              <a:t>含有</a:t>
            </a:r>
            <a:endParaRPr lang="en-US" altLang="ja-JP" sz="1200" b="1" dirty="0">
              <a:latin typeface="Meiryo UI" panose="020B0604030504040204" pitchFamily="50" charset="-128"/>
              <a:ea typeface="Meiryo UI" panose="020B0604030504040204" pitchFamily="50" charset="-128"/>
            </a:endParaRPr>
          </a:p>
          <a:p>
            <a:pPr algn="ctr"/>
            <a:r>
              <a:rPr kumimoji="1" lang="ja-JP" altLang="en-US" sz="1200" b="1" dirty="0">
                <a:latin typeface="Meiryo UI" panose="020B0604030504040204" pitchFamily="50" charset="-128"/>
                <a:ea typeface="Meiryo UI" panose="020B0604030504040204" pitchFamily="50" charset="-128"/>
              </a:rPr>
              <a:t>回答</a:t>
            </a:r>
          </a:p>
        </p:txBody>
      </p:sp>
      <p:sp>
        <p:nvSpPr>
          <p:cNvPr id="297" name="円柱 296">
            <a:extLst>
              <a:ext uri="{FF2B5EF4-FFF2-40B4-BE49-F238E27FC236}">
                <a16:creationId xmlns:a16="http://schemas.microsoft.com/office/drawing/2014/main" id="{11F53678-FADF-CDE3-D6F6-E7948E21F455}"/>
              </a:ext>
            </a:extLst>
          </p:cNvPr>
          <p:cNvSpPr/>
          <p:nvPr/>
        </p:nvSpPr>
        <p:spPr>
          <a:xfrm>
            <a:off x="9707117" y="5228495"/>
            <a:ext cx="528653" cy="417510"/>
          </a:xfrm>
          <a:prstGeom prst="can">
            <a:avLst/>
          </a:prstGeom>
          <a:solidFill>
            <a:schemeClr val="accent2">
              <a:lumMod val="20000"/>
              <a:lumOff val="80000"/>
            </a:schemeClr>
          </a:solidFill>
          <a:ln w="12700" cap="rnd">
            <a:solidFill>
              <a:schemeClr val="tx1"/>
            </a:solidFill>
            <a:prstDash val="soli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ja-JP" altLang="en-US" sz="1200" b="1" dirty="0">
                <a:solidFill>
                  <a:schemeClr val="tx1"/>
                </a:solidFill>
                <a:latin typeface="Meiryo UI" panose="020B0604030504040204" pitchFamily="50" charset="-128"/>
                <a:ea typeface="Meiryo UI" panose="020B0604030504040204" pitchFamily="50" charset="-128"/>
              </a:rPr>
              <a:t>含有</a:t>
            </a:r>
            <a:endParaRPr lang="en-US" altLang="ja-JP" sz="1200" b="1" dirty="0">
              <a:solidFill>
                <a:schemeClr val="tx1"/>
              </a:solidFill>
              <a:latin typeface="Meiryo UI" panose="020B0604030504040204" pitchFamily="50" charset="-128"/>
              <a:ea typeface="Meiryo UI" panose="020B0604030504040204" pitchFamily="50" charset="-128"/>
            </a:endParaRPr>
          </a:p>
          <a:p>
            <a:pPr algn="ctr"/>
            <a:r>
              <a:rPr lang="ja-JP" altLang="en-US" sz="1200" b="1" dirty="0">
                <a:solidFill>
                  <a:schemeClr val="tx1"/>
                </a:solidFill>
                <a:latin typeface="Meiryo UI" panose="020B0604030504040204" pitchFamily="50" charset="-128"/>
                <a:ea typeface="Meiryo UI" panose="020B0604030504040204" pitchFamily="50" charset="-128"/>
              </a:rPr>
              <a:t>回答</a:t>
            </a:r>
          </a:p>
        </p:txBody>
      </p:sp>
      <p:cxnSp>
        <p:nvCxnSpPr>
          <p:cNvPr id="298" name="コネクタ: カギ線 297">
            <a:extLst>
              <a:ext uri="{FF2B5EF4-FFF2-40B4-BE49-F238E27FC236}">
                <a16:creationId xmlns:a16="http://schemas.microsoft.com/office/drawing/2014/main" id="{B2DDCF31-72E6-A69D-9AF3-B07E8EA6191D}"/>
              </a:ext>
            </a:extLst>
          </p:cNvPr>
          <p:cNvCxnSpPr>
            <a:cxnSpLocks/>
            <a:stCxn id="291" idx="3"/>
            <a:endCxn id="297" idx="1"/>
          </p:cNvCxnSpPr>
          <p:nvPr/>
        </p:nvCxnSpPr>
        <p:spPr>
          <a:xfrm rot="5400000">
            <a:off x="9363892" y="4620942"/>
            <a:ext cx="1215106" cy="1"/>
          </a:xfrm>
          <a:prstGeom prst="bentConnector3">
            <a:avLst>
              <a:gd name="adj1" fmla="val 50000"/>
            </a:avLst>
          </a:prstGeom>
          <a:ln w="19050">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sp>
        <p:nvSpPr>
          <p:cNvPr id="302" name="AutoShape 220">
            <a:extLst>
              <a:ext uri="{FF2B5EF4-FFF2-40B4-BE49-F238E27FC236}">
                <a16:creationId xmlns:a16="http://schemas.microsoft.com/office/drawing/2014/main" id="{7462F85D-8DD2-B144-8746-6B0A1000FB39}"/>
              </a:ext>
            </a:extLst>
          </p:cNvPr>
          <p:cNvSpPr>
            <a:spLocks noChangeArrowheads="1"/>
          </p:cNvSpPr>
          <p:nvPr/>
        </p:nvSpPr>
        <p:spPr bwMode="auto">
          <a:xfrm>
            <a:off x="10088669" y="1733168"/>
            <a:ext cx="679795" cy="369332"/>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eaLnBrk="1" hangingPunct="1"/>
            <a:r>
              <a:rPr lang="ja-JP" altLang="en-US" sz="1200" b="1" dirty="0">
                <a:solidFill>
                  <a:schemeClr val="bg1"/>
                </a:solidFill>
                <a:latin typeface="Meiryo UI" panose="020B0604030504040204" pitchFamily="50" charset="-128"/>
                <a:ea typeface="Meiryo UI" panose="020B0604030504040204" pitchFamily="50" charset="-128"/>
              </a:rPr>
              <a:t>含有受領</a:t>
            </a:r>
          </a:p>
        </p:txBody>
      </p:sp>
      <p:cxnSp>
        <p:nvCxnSpPr>
          <p:cNvPr id="304" name="コネクタ: カギ線 303">
            <a:extLst>
              <a:ext uri="{FF2B5EF4-FFF2-40B4-BE49-F238E27FC236}">
                <a16:creationId xmlns:a16="http://schemas.microsoft.com/office/drawing/2014/main" id="{80C9EDDC-6572-47C3-4C57-9201D0007C6A}"/>
              </a:ext>
            </a:extLst>
          </p:cNvPr>
          <p:cNvCxnSpPr>
            <a:cxnSpLocks/>
            <a:stCxn id="297" idx="4"/>
            <a:endCxn id="295" idx="3"/>
          </p:cNvCxnSpPr>
          <p:nvPr/>
        </p:nvCxnSpPr>
        <p:spPr>
          <a:xfrm flipV="1">
            <a:off x="10235770" y="4831700"/>
            <a:ext cx="192799" cy="605550"/>
          </a:xfrm>
          <a:prstGeom prst="bentConnector2">
            <a:avLst/>
          </a:prstGeom>
          <a:ln w="1905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7" name="コネクタ: カギ線 306">
            <a:extLst>
              <a:ext uri="{FF2B5EF4-FFF2-40B4-BE49-F238E27FC236}">
                <a16:creationId xmlns:a16="http://schemas.microsoft.com/office/drawing/2014/main" id="{39830DF3-193F-C649-1AE4-139EDE940710}"/>
              </a:ext>
            </a:extLst>
          </p:cNvPr>
          <p:cNvCxnSpPr>
            <a:cxnSpLocks/>
            <a:stCxn id="295" idx="1"/>
            <a:endCxn id="309" idx="3"/>
          </p:cNvCxnSpPr>
          <p:nvPr/>
        </p:nvCxnSpPr>
        <p:spPr>
          <a:xfrm rot="16200000" flipV="1">
            <a:off x="9946641" y="3871367"/>
            <a:ext cx="963857" cy="1"/>
          </a:xfrm>
          <a:prstGeom prst="bentConnector3">
            <a:avLst>
              <a:gd name="adj1" fmla="val 50000"/>
            </a:avLst>
          </a:prstGeom>
          <a:ln w="19050">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sp>
        <p:nvSpPr>
          <p:cNvPr id="309" name="円柱 308">
            <a:extLst>
              <a:ext uri="{FF2B5EF4-FFF2-40B4-BE49-F238E27FC236}">
                <a16:creationId xmlns:a16="http://schemas.microsoft.com/office/drawing/2014/main" id="{0AAD30B9-4481-4E08-5FDD-0EEBA55871A9}"/>
              </a:ext>
            </a:extLst>
          </p:cNvPr>
          <p:cNvSpPr/>
          <p:nvPr/>
        </p:nvSpPr>
        <p:spPr>
          <a:xfrm>
            <a:off x="10164241" y="2971929"/>
            <a:ext cx="528653" cy="417510"/>
          </a:xfrm>
          <a:prstGeom prst="can">
            <a:avLst/>
          </a:prstGeom>
          <a:solidFill>
            <a:schemeClr val="accent5">
              <a:lumMod val="75000"/>
            </a:schemeClr>
          </a:solidFill>
          <a:ln w="12700" cap="rnd">
            <a:solidFill>
              <a:schemeClr val="tx1"/>
            </a:solidFill>
            <a:prstDash val="soli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ja-JP" altLang="en-US" sz="1100" b="1" dirty="0">
                <a:latin typeface="Meiryo UI" panose="020B0604030504040204" pitchFamily="50" charset="-128"/>
                <a:ea typeface="Meiryo UI" panose="020B0604030504040204" pitchFamily="50" charset="-128"/>
              </a:rPr>
              <a:t>調査</a:t>
            </a:r>
            <a:br>
              <a:rPr lang="en-US" altLang="ja-JP" sz="1100" b="1" dirty="0">
                <a:latin typeface="Meiryo UI" panose="020B0604030504040204" pitchFamily="50" charset="-128"/>
                <a:ea typeface="Meiryo UI" panose="020B0604030504040204" pitchFamily="50" charset="-128"/>
              </a:rPr>
            </a:br>
            <a:r>
              <a:rPr lang="ja-JP" altLang="en-US" sz="1100" b="1" dirty="0">
                <a:latin typeface="Meiryo UI" panose="020B0604030504040204" pitchFamily="50" charset="-128"/>
                <a:ea typeface="Meiryo UI" panose="020B0604030504040204" pitchFamily="50" charset="-128"/>
              </a:rPr>
              <a:t>回答</a:t>
            </a:r>
          </a:p>
        </p:txBody>
      </p:sp>
      <p:cxnSp>
        <p:nvCxnSpPr>
          <p:cNvPr id="312" name="コネクタ: カギ線 311">
            <a:extLst>
              <a:ext uri="{FF2B5EF4-FFF2-40B4-BE49-F238E27FC236}">
                <a16:creationId xmlns:a16="http://schemas.microsoft.com/office/drawing/2014/main" id="{6C3710CD-D451-4689-884F-212B3B310B8D}"/>
              </a:ext>
            </a:extLst>
          </p:cNvPr>
          <p:cNvCxnSpPr>
            <a:cxnSpLocks/>
            <a:stCxn id="35" idx="1"/>
            <a:endCxn id="34" idx="2"/>
          </p:cNvCxnSpPr>
          <p:nvPr/>
        </p:nvCxnSpPr>
        <p:spPr>
          <a:xfrm rot="16200000" flipV="1">
            <a:off x="9999595" y="3408452"/>
            <a:ext cx="2611903" cy="1"/>
          </a:xfrm>
          <a:prstGeom prst="bentConnector3">
            <a:avLst>
              <a:gd name="adj1" fmla="val 50000"/>
            </a:avLst>
          </a:prstGeom>
          <a:ln w="19050">
            <a:solidFill>
              <a:schemeClr val="bg2"/>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318" name="AutoShape 220">
            <a:extLst>
              <a:ext uri="{FF2B5EF4-FFF2-40B4-BE49-F238E27FC236}">
                <a16:creationId xmlns:a16="http://schemas.microsoft.com/office/drawing/2014/main" id="{EB28B1D5-1AEA-350B-A4C9-D9B519F6F11D}"/>
              </a:ext>
            </a:extLst>
          </p:cNvPr>
          <p:cNvSpPr>
            <a:spLocks noChangeArrowheads="1"/>
          </p:cNvSpPr>
          <p:nvPr/>
        </p:nvSpPr>
        <p:spPr bwMode="auto">
          <a:xfrm>
            <a:off x="11423762" y="2293723"/>
            <a:ext cx="618901" cy="369332"/>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eaLnBrk="1" hangingPunct="1"/>
            <a:r>
              <a:rPr lang="ja-JP" altLang="en-US" sz="1200" b="1" dirty="0">
                <a:solidFill>
                  <a:schemeClr val="bg1"/>
                </a:solidFill>
                <a:latin typeface="Meiryo UI" panose="020B0604030504040204" pitchFamily="50" charset="-128"/>
                <a:ea typeface="Meiryo UI" panose="020B0604030504040204" pitchFamily="50" charset="-128"/>
              </a:rPr>
              <a:t>回答</a:t>
            </a:r>
          </a:p>
        </p:txBody>
      </p:sp>
      <p:cxnSp>
        <p:nvCxnSpPr>
          <p:cNvPr id="319" name="コネクタ: カギ線 318">
            <a:extLst>
              <a:ext uri="{FF2B5EF4-FFF2-40B4-BE49-F238E27FC236}">
                <a16:creationId xmlns:a16="http://schemas.microsoft.com/office/drawing/2014/main" id="{E62EA4B7-0AE5-D590-6722-36489C593ED5}"/>
              </a:ext>
            </a:extLst>
          </p:cNvPr>
          <p:cNvCxnSpPr>
            <a:cxnSpLocks/>
            <a:endCxn id="318" idx="2"/>
          </p:cNvCxnSpPr>
          <p:nvPr/>
        </p:nvCxnSpPr>
        <p:spPr>
          <a:xfrm rot="5400000" flipH="1" flipV="1">
            <a:off x="10433306" y="3533812"/>
            <a:ext cx="2170664" cy="429150"/>
          </a:xfrm>
          <a:prstGeom prst="bentConnector3">
            <a:avLst>
              <a:gd name="adj1" fmla="val 50000"/>
            </a:avLst>
          </a:prstGeom>
          <a:ln w="19050">
            <a:solidFill>
              <a:schemeClr val="bg2"/>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331" name="直線コネクタ 330">
            <a:extLst>
              <a:ext uri="{FF2B5EF4-FFF2-40B4-BE49-F238E27FC236}">
                <a16:creationId xmlns:a16="http://schemas.microsoft.com/office/drawing/2014/main" id="{1991FB93-9800-18EC-B86A-13AB21796DFA}"/>
              </a:ext>
            </a:extLst>
          </p:cNvPr>
          <p:cNvCxnSpPr>
            <a:cxnSpLocks/>
          </p:cNvCxnSpPr>
          <p:nvPr/>
        </p:nvCxnSpPr>
        <p:spPr>
          <a:xfrm>
            <a:off x="2173730" y="5000304"/>
            <a:ext cx="9763320" cy="0"/>
          </a:xfrm>
          <a:prstGeom prst="line">
            <a:avLst/>
          </a:prstGeom>
          <a:ln w="12700">
            <a:solidFill>
              <a:schemeClr val="bg2"/>
            </a:solidFill>
            <a:prstDash val="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65" name="コネクタ: 曲線 364">
            <a:extLst>
              <a:ext uri="{FF2B5EF4-FFF2-40B4-BE49-F238E27FC236}">
                <a16:creationId xmlns:a16="http://schemas.microsoft.com/office/drawing/2014/main" id="{91C0FF97-0DEC-26A7-DEC9-808C17D53280}"/>
              </a:ext>
            </a:extLst>
          </p:cNvPr>
          <p:cNvCxnSpPr>
            <a:stCxn id="83" idx="3"/>
            <a:endCxn id="30" idx="3"/>
          </p:cNvCxnSpPr>
          <p:nvPr/>
        </p:nvCxnSpPr>
        <p:spPr>
          <a:xfrm rot="5400000" flipH="1" flipV="1">
            <a:off x="5832055" y="2996790"/>
            <a:ext cx="3583" cy="788881"/>
          </a:xfrm>
          <a:prstGeom prst="curvedConnector3">
            <a:avLst>
              <a:gd name="adj1" fmla="val -6380128"/>
            </a:avLst>
          </a:prstGeom>
          <a:ln w="19050">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67" name="コネクタ: 曲線 366">
            <a:extLst>
              <a:ext uri="{FF2B5EF4-FFF2-40B4-BE49-F238E27FC236}">
                <a16:creationId xmlns:a16="http://schemas.microsoft.com/office/drawing/2014/main" id="{BEDBE919-7014-CEA7-A865-0ED82BC6E9CE}"/>
              </a:ext>
            </a:extLst>
          </p:cNvPr>
          <p:cNvCxnSpPr>
            <a:cxnSpLocks/>
            <a:stCxn id="84" idx="3"/>
            <a:endCxn id="32" idx="3"/>
          </p:cNvCxnSpPr>
          <p:nvPr/>
        </p:nvCxnSpPr>
        <p:spPr>
          <a:xfrm rot="16200000" flipH="1">
            <a:off x="5835312" y="4382638"/>
            <a:ext cx="12700" cy="785953"/>
          </a:xfrm>
          <a:prstGeom prst="curvedConnector3">
            <a:avLst>
              <a:gd name="adj1" fmla="val 1800000"/>
            </a:avLst>
          </a:prstGeom>
          <a:ln w="1905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83" name="コネクタ: 曲線 382">
            <a:extLst>
              <a:ext uri="{FF2B5EF4-FFF2-40B4-BE49-F238E27FC236}">
                <a16:creationId xmlns:a16="http://schemas.microsoft.com/office/drawing/2014/main" id="{5323B1BB-FCA5-8E64-4078-93792469DFBA}"/>
              </a:ext>
            </a:extLst>
          </p:cNvPr>
          <p:cNvCxnSpPr>
            <a:cxnSpLocks/>
            <a:stCxn id="115" idx="3"/>
            <a:endCxn id="291" idx="3"/>
          </p:cNvCxnSpPr>
          <p:nvPr/>
        </p:nvCxnSpPr>
        <p:spPr>
          <a:xfrm rot="16200000" flipH="1">
            <a:off x="9449780" y="3491723"/>
            <a:ext cx="278551" cy="764780"/>
          </a:xfrm>
          <a:prstGeom prst="curvedConnector3">
            <a:avLst>
              <a:gd name="adj1" fmla="val 182068"/>
            </a:avLst>
          </a:prstGeom>
          <a:ln w="19050">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90" name="コネクタ: カギ線 389">
            <a:extLst>
              <a:ext uri="{FF2B5EF4-FFF2-40B4-BE49-F238E27FC236}">
                <a16:creationId xmlns:a16="http://schemas.microsoft.com/office/drawing/2014/main" id="{1077419C-10E4-5886-AA05-888C24D7FB5E}"/>
              </a:ext>
            </a:extLst>
          </p:cNvPr>
          <p:cNvCxnSpPr>
            <a:cxnSpLocks/>
            <a:stCxn id="309" idx="1"/>
            <a:endCxn id="302" idx="2"/>
          </p:cNvCxnSpPr>
          <p:nvPr/>
        </p:nvCxnSpPr>
        <p:spPr>
          <a:xfrm rot="16200000" flipV="1">
            <a:off x="9993854" y="2537214"/>
            <a:ext cx="869429" cy="1"/>
          </a:xfrm>
          <a:prstGeom prst="bentConnector3">
            <a:avLst>
              <a:gd name="adj1" fmla="val 50000"/>
            </a:avLst>
          </a:prstGeom>
          <a:ln w="19050">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sp>
        <p:nvSpPr>
          <p:cNvPr id="23" name="円柱 22">
            <a:extLst>
              <a:ext uri="{FF2B5EF4-FFF2-40B4-BE49-F238E27FC236}">
                <a16:creationId xmlns:a16="http://schemas.microsoft.com/office/drawing/2014/main" id="{DDA6048F-A98C-3B7A-672F-0D3DFE009F00}"/>
              </a:ext>
            </a:extLst>
          </p:cNvPr>
          <p:cNvSpPr/>
          <p:nvPr/>
        </p:nvSpPr>
        <p:spPr>
          <a:xfrm>
            <a:off x="3232945" y="4696528"/>
            <a:ext cx="586858" cy="478404"/>
          </a:xfrm>
          <a:prstGeom prst="can">
            <a:avLst/>
          </a:prstGeom>
          <a:solidFill>
            <a:schemeClr val="accent5">
              <a:lumMod val="75000"/>
            </a:schemeClr>
          </a:solidFill>
          <a:ln w="12700" cap="rnd">
            <a:solidFill>
              <a:schemeClr val="tx1"/>
            </a:solidFill>
            <a:prstDash val="soli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kumimoji="1" lang="ja-JP" altLang="en-US" sz="1200" b="1" dirty="0">
                <a:latin typeface="Meiryo UI" panose="020B0604030504040204" pitchFamily="50" charset="-128"/>
                <a:ea typeface="Meiryo UI" panose="020B0604030504040204" pitchFamily="50" charset="-128"/>
              </a:rPr>
              <a:t>物質</a:t>
            </a:r>
            <a:endParaRPr kumimoji="1" lang="en-US" altLang="ja-JP" sz="1200" b="1" dirty="0">
              <a:latin typeface="Meiryo UI" panose="020B0604030504040204" pitchFamily="50" charset="-128"/>
              <a:ea typeface="Meiryo UI" panose="020B0604030504040204" pitchFamily="50" charset="-128"/>
            </a:endParaRPr>
          </a:p>
          <a:p>
            <a:pPr algn="ctr"/>
            <a:r>
              <a:rPr kumimoji="1" lang="ja-JP" altLang="en-US" sz="1200" b="1" dirty="0">
                <a:latin typeface="Meiryo UI" panose="020B0604030504040204" pitchFamily="50" charset="-128"/>
                <a:ea typeface="Meiryo UI" panose="020B0604030504040204" pitchFamily="50" charset="-128"/>
              </a:rPr>
              <a:t>リスト</a:t>
            </a:r>
          </a:p>
        </p:txBody>
      </p:sp>
      <p:sp>
        <p:nvSpPr>
          <p:cNvPr id="35" name="円柱 34">
            <a:extLst>
              <a:ext uri="{FF2B5EF4-FFF2-40B4-BE49-F238E27FC236}">
                <a16:creationId xmlns:a16="http://schemas.microsoft.com/office/drawing/2014/main" id="{6B91AAE3-DE73-8C02-808C-8AED34C4044D}"/>
              </a:ext>
            </a:extLst>
          </p:cNvPr>
          <p:cNvSpPr/>
          <p:nvPr/>
        </p:nvSpPr>
        <p:spPr>
          <a:xfrm>
            <a:off x="11007285" y="4714404"/>
            <a:ext cx="596521" cy="442652"/>
          </a:xfrm>
          <a:prstGeom prst="can">
            <a:avLst/>
          </a:prstGeom>
          <a:solidFill>
            <a:schemeClr val="accent5">
              <a:lumMod val="75000"/>
            </a:schemeClr>
          </a:solidFill>
          <a:ln w="12700" cap="rnd">
            <a:solidFill>
              <a:schemeClr val="tx1"/>
            </a:solidFill>
            <a:prstDash val="soli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kumimoji="1" lang="ja-JP" altLang="en-US" sz="1200" b="1" dirty="0">
                <a:latin typeface="Meiryo UI" panose="020B0604030504040204" pitchFamily="50" charset="-128"/>
                <a:ea typeface="Meiryo UI" panose="020B0604030504040204" pitchFamily="50" charset="-128"/>
              </a:rPr>
              <a:t>問合せ</a:t>
            </a:r>
          </a:p>
        </p:txBody>
      </p:sp>
      <p:sp>
        <p:nvSpPr>
          <p:cNvPr id="43" name="円柱 42">
            <a:extLst>
              <a:ext uri="{FF2B5EF4-FFF2-40B4-BE49-F238E27FC236}">
                <a16:creationId xmlns:a16="http://schemas.microsoft.com/office/drawing/2014/main" id="{869E9784-0A6C-3A11-AB74-7BD920895049}"/>
              </a:ext>
            </a:extLst>
          </p:cNvPr>
          <p:cNvSpPr/>
          <p:nvPr/>
        </p:nvSpPr>
        <p:spPr>
          <a:xfrm>
            <a:off x="2235129" y="4696528"/>
            <a:ext cx="690880" cy="478404"/>
          </a:xfrm>
          <a:prstGeom prst="can">
            <a:avLst/>
          </a:prstGeom>
          <a:solidFill>
            <a:schemeClr val="accent5">
              <a:lumMod val="75000"/>
            </a:schemeClr>
          </a:solidFill>
          <a:ln w="12700" cap="rnd">
            <a:solidFill>
              <a:schemeClr val="tx1"/>
            </a:solidFill>
            <a:prstDash val="soli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ja-JP" altLang="en-US" sz="1000" b="1" dirty="0">
                <a:latin typeface="Meiryo UI" panose="020B0604030504040204" pitchFamily="50" charset="-128"/>
                <a:ea typeface="Meiryo UI" panose="020B0604030504040204" pitchFamily="50" charset="-128"/>
              </a:rPr>
              <a:t>企業・組織</a:t>
            </a:r>
            <a:endParaRPr lang="en-US" altLang="ja-JP" sz="1000" b="1" dirty="0">
              <a:latin typeface="Meiryo UI" panose="020B0604030504040204" pitchFamily="50" charset="-128"/>
              <a:ea typeface="Meiryo UI" panose="020B0604030504040204" pitchFamily="50" charset="-128"/>
            </a:endParaRPr>
          </a:p>
          <a:p>
            <a:pPr algn="ctr"/>
            <a:r>
              <a:rPr lang="ja-JP" altLang="en-US" sz="1000" b="1" dirty="0">
                <a:latin typeface="Meiryo UI" panose="020B0604030504040204" pitchFamily="50" charset="-128"/>
                <a:ea typeface="Meiryo UI" panose="020B0604030504040204" pitchFamily="50" charset="-128"/>
              </a:rPr>
              <a:t>ユーザー</a:t>
            </a:r>
          </a:p>
        </p:txBody>
      </p:sp>
      <p:sp>
        <p:nvSpPr>
          <p:cNvPr id="109" name="円柱 108">
            <a:extLst>
              <a:ext uri="{FF2B5EF4-FFF2-40B4-BE49-F238E27FC236}">
                <a16:creationId xmlns:a16="http://schemas.microsoft.com/office/drawing/2014/main" id="{48770127-3511-9267-84A6-912CDA97BFB7}"/>
              </a:ext>
            </a:extLst>
          </p:cNvPr>
          <p:cNvSpPr/>
          <p:nvPr/>
        </p:nvSpPr>
        <p:spPr>
          <a:xfrm>
            <a:off x="8954676" y="4696528"/>
            <a:ext cx="503974" cy="478404"/>
          </a:xfrm>
          <a:prstGeom prst="can">
            <a:avLst/>
          </a:prstGeom>
          <a:solidFill>
            <a:schemeClr val="accent5">
              <a:lumMod val="75000"/>
            </a:schemeClr>
          </a:solidFill>
          <a:ln w="12700" cap="rnd">
            <a:solidFill>
              <a:schemeClr val="tx1"/>
            </a:solidFill>
            <a:prstDash val="soli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kumimoji="1" lang="ja-JP" altLang="en-US" sz="1200" b="1" dirty="0">
                <a:latin typeface="Meiryo UI" panose="020B0604030504040204" pitchFamily="50" charset="-128"/>
                <a:ea typeface="Meiryo UI" panose="020B0604030504040204" pitchFamily="50" charset="-128"/>
              </a:rPr>
              <a:t>物質</a:t>
            </a:r>
            <a:br>
              <a:rPr kumimoji="1" lang="en-US" altLang="ja-JP" sz="1200" b="1" dirty="0">
                <a:latin typeface="Meiryo UI" panose="020B0604030504040204" pitchFamily="50" charset="-128"/>
                <a:ea typeface="Meiryo UI" panose="020B0604030504040204" pitchFamily="50" charset="-128"/>
              </a:rPr>
            </a:br>
            <a:r>
              <a:rPr kumimoji="1" lang="ja-JP" altLang="en-US" sz="1200" b="1" dirty="0">
                <a:latin typeface="Meiryo UI" panose="020B0604030504040204" pitchFamily="50" charset="-128"/>
                <a:ea typeface="Meiryo UI" panose="020B0604030504040204" pitchFamily="50" charset="-128"/>
              </a:rPr>
              <a:t>リスト</a:t>
            </a:r>
          </a:p>
        </p:txBody>
      </p:sp>
      <p:cxnSp>
        <p:nvCxnSpPr>
          <p:cNvPr id="330" name="直線コネクタ 329">
            <a:extLst>
              <a:ext uri="{FF2B5EF4-FFF2-40B4-BE49-F238E27FC236}">
                <a16:creationId xmlns:a16="http://schemas.microsoft.com/office/drawing/2014/main" id="{E16D718A-3372-03A0-93C3-93AB7F5E860A}"/>
              </a:ext>
            </a:extLst>
          </p:cNvPr>
          <p:cNvCxnSpPr>
            <a:cxnSpLocks/>
          </p:cNvCxnSpPr>
          <p:nvPr/>
        </p:nvCxnSpPr>
        <p:spPr>
          <a:xfrm flipV="1">
            <a:off x="2173730" y="3478876"/>
            <a:ext cx="8625817" cy="23266"/>
          </a:xfrm>
          <a:prstGeom prst="line">
            <a:avLst/>
          </a:prstGeom>
          <a:ln w="12700">
            <a:solidFill>
              <a:schemeClr val="bg2"/>
            </a:solidFill>
            <a:prstDash val="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2" name="円柱 21">
            <a:extLst>
              <a:ext uri="{FF2B5EF4-FFF2-40B4-BE49-F238E27FC236}">
                <a16:creationId xmlns:a16="http://schemas.microsoft.com/office/drawing/2014/main" id="{3EEFE6B3-24D1-A52A-7110-B440CFDCDE9F}"/>
              </a:ext>
            </a:extLst>
          </p:cNvPr>
          <p:cNvSpPr/>
          <p:nvPr/>
        </p:nvSpPr>
        <p:spPr>
          <a:xfrm>
            <a:off x="3248679" y="3256434"/>
            <a:ext cx="559825" cy="478404"/>
          </a:xfrm>
          <a:prstGeom prst="can">
            <a:avLst/>
          </a:prstGeom>
          <a:solidFill>
            <a:schemeClr val="accent5">
              <a:lumMod val="75000"/>
            </a:schemeClr>
          </a:solidFill>
          <a:ln w="12700" cap="rnd">
            <a:solidFill>
              <a:schemeClr val="tx1"/>
            </a:solidFill>
            <a:prstDash val="soli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kumimoji="1" lang="ja-JP" altLang="en-US" sz="1100" b="1" dirty="0">
                <a:latin typeface="Meiryo UI" panose="020B0604030504040204" pitchFamily="50" charset="-128"/>
                <a:ea typeface="Meiryo UI" panose="020B0604030504040204" pitchFamily="50" charset="-128"/>
              </a:rPr>
              <a:t>物質</a:t>
            </a:r>
            <a:br>
              <a:rPr kumimoji="1" lang="en-US" altLang="ja-JP" sz="1100" b="1" dirty="0">
                <a:latin typeface="Meiryo UI" panose="020B0604030504040204" pitchFamily="50" charset="-128"/>
                <a:ea typeface="Meiryo UI" panose="020B0604030504040204" pitchFamily="50" charset="-128"/>
              </a:rPr>
            </a:br>
            <a:r>
              <a:rPr kumimoji="1" lang="ja-JP" altLang="en-US" sz="1100" b="1" dirty="0">
                <a:latin typeface="Meiryo UI" panose="020B0604030504040204" pitchFamily="50" charset="-128"/>
                <a:ea typeface="Meiryo UI" panose="020B0604030504040204" pitchFamily="50" charset="-128"/>
              </a:rPr>
              <a:t>リスト</a:t>
            </a:r>
          </a:p>
        </p:txBody>
      </p:sp>
      <p:sp>
        <p:nvSpPr>
          <p:cNvPr id="44" name="円柱 43">
            <a:extLst>
              <a:ext uri="{FF2B5EF4-FFF2-40B4-BE49-F238E27FC236}">
                <a16:creationId xmlns:a16="http://schemas.microsoft.com/office/drawing/2014/main" id="{7F859EB4-24F2-2CA6-CD0D-EDD384E12AD7}"/>
              </a:ext>
            </a:extLst>
          </p:cNvPr>
          <p:cNvSpPr/>
          <p:nvPr/>
        </p:nvSpPr>
        <p:spPr>
          <a:xfrm>
            <a:off x="2243593" y="3256434"/>
            <a:ext cx="690880" cy="478404"/>
          </a:xfrm>
          <a:prstGeom prst="can">
            <a:avLst/>
          </a:prstGeom>
          <a:solidFill>
            <a:schemeClr val="accent5">
              <a:lumMod val="75000"/>
            </a:schemeClr>
          </a:solidFill>
          <a:ln w="12700" cap="rnd">
            <a:solidFill>
              <a:schemeClr val="tx1"/>
            </a:solidFill>
            <a:prstDash val="soli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kumimoji="1" lang="ja-JP" altLang="en-US" sz="1000" b="1" dirty="0">
                <a:latin typeface="Meiryo UI" panose="020B0604030504040204" pitchFamily="50" charset="-128"/>
                <a:ea typeface="Meiryo UI" panose="020B0604030504040204" pitchFamily="50" charset="-128"/>
              </a:rPr>
              <a:t>企業・組織</a:t>
            </a:r>
            <a:endParaRPr kumimoji="1" lang="en-US" altLang="ja-JP" sz="1000" b="1" dirty="0">
              <a:latin typeface="Meiryo UI" panose="020B0604030504040204" pitchFamily="50" charset="-128"/>
              <a:ea typeface="Meiryo UI" panose="020B0604030504040204" pitchFamily="50" charset="-128"/>
            </a:endParaRPr>
          </a:p>
          <a:p>
            <a:pPr algn="ctr"/>
            <a:r>
              <a:rPr lang="ja-JP" altLang="en-US" sz="1000" b="1" dirty="0">
                <a:latin typeface="Meiryo UI" panose="020B0604030504040204" pitchFamily="50" charset="-128"/>
                <a:ea typeface="Meiryo UI" panose="020B0604030504040204" pitchFamily="50" charset="-128"/>
              </a:rPr>
              <a:t>ユーザー</a:t>
            </a:r>
            <a:endParaRPr kumimoji="1" lang="ja-JP" altLang="en-US" sz="1000" b="1" dirty="0">
              <a:latin typeface="Meiryo UI" panose="020B0604030504040204" pitchFamily="50" charset="-128"/>
              <a:ea typeface="Meiryo UI" panose="020B0604030504040204" pitchFamily="50" charset="-128"/>
            </a:endParaRPr>
          </a:p>
        </p:txBody>
      </p:sp>
      <p:sp>
        <p:nvSpPr>
          <p:cNvPr id="115" name="円柱 114">
            <a:extLst>
              <a:ext uri="{FF2B5EF4-FFF2-40B4-BE49-F238E27FC236}">
                <a16:creationId xmlns:a16="http://schemas.microsoft.com/office/drawing/2014/main" id="{940B9508-686E-1055-9668-5CD3C2D91170}"/>
              </a:ext>
            </a:extLst>
          </p:cNvPr>
          <p:cNvSpPr/>
          <p:nvPr/>
        </p:nvSpPr>
        <p:spPr>
          <a:xfrm>
            <a:off x="8954676" y="3256434"/>
            <a:ext cx="503978" cy="478404"/>
          </a:xfrm>
          <a:prstGeom prst="can">
            <a:avLst/>
          </a:prstGeom>
          <a:solidFill>
            <a:schemeClr val="accent5">
              <a:lumMod val="75000"/>
            </a:schemeClr>
          </a:solidFill>
          <a:ln w="12700" cap="rnd">
            <a:solidFill>
              <a:schemeClr val="tx1"/>
            </a:solidFill>
            <a:prstDash val="soli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kumimoji="1" lang="ja-JP" altLang="en-US" sz="1100" b="1" dirty="0">
                <a:latin typeface="Meiryo UI" panose="020B0604030504040204" pitchFamily="50" charset="-128"/>
                <a:ea typeface="Meiryo UI" panose="020B0604030504040204" pitchFamily="50" charset="-128"/>
              </a:rPr>
              <a:t>物質</a:t>
            </a:r>
            <a:br>
              <a:rPr kumimoji="1" lang="en-US" altLang="ja-JP" sz="1100" b="1" dirty="0">
                <a:latin typeface="Meiryo UI" panose="020B0604030504040204" pitchFamily="50" charset="-128"/>
                <a:ea typeface="Meiryo UI" panose="020B0604030504040204" pitchFamily="50" charset="-128"/>
              </a:rPr>
            </a:br>
            <a:r>
              <a:rPr kumimoji="1" lang="ja-JP" altLang="en-US" sz="1100" b="1" dirty="0">
                <a:latin typeface="Meiryo UI" panose="020B0604030504040204" pitchFamily="50" charset="-128"/>
                <a:ea typeface="Meiryo UI" panose="020B0604030504040204" pitchFamily="50" charset="-128"/>
              </a:rPr>
              <a:t>リスト</a:t>
            </a:r>
          </a:p>
        </p:txBody>
      </p:sp>
      <p:sp>
        <p:nvSpPr>
          <p:cNvPr id="398" name="テキスト ボックス 397">
            <a:extLst>
              <a:ext uri="{FF2B5EF4-FFF2-40B4-BE49-F238E27FC236}">
                <a16:creationId xmlns:a16="http://schemas.microsoft.com/office/drawing/2014/main" id="{A4233106-A91D-3961-626A-6FB4571B38BF}"/>
              </a:ext>
            </a:extLst>
          </p:cNvPr>
          <p:cNvSpPr txBox="1"/>
          <p:nvPr/>
        </p:nvSpPr>
        <p:spPr>
          <a:xfrm>
            <a:off x="2298326" y="2931409"/>
            <a:ext cx="1159249" cy="246221"/>
          </a:xfrm>
          <a:prstGeom prst="rect">
            <a:avLst/>
          </a:prstGeom>
          <a:noFill/>
        </p:spPr>
        <p:txBody>
          <a:bodyPr wrap="square" rtlCol="0">
            <a:spAutoFit/>
          </a:bodyPr>
          <a:lstStyle/>
          <a:p>
            <a:r>
              <a:rPr lang="ja-JP" altLang="en-US" sz="1000" dirty="0">
                <a:latin typeface="Meiryo UI" panose="020B0604030504040204" pitchFamily="50" charset="-128"/>
                <a:ea typeface="Meiryo UI" panose="020B0604030504040204" pitchFamily="50" charset="-128"/>
              </a:rPr>
              <a:t>入手企業スペース</a:t>
            </a:r>
            <a:endParaRPr kumimoji="1" lang="ja-JP" altLang="en-US" sz="1000" dirty="0">
              <a:latin typeface="Meiryo UI" panose="020B0604030504040204" pitchFamily="50" charset="-128"/>
              <a:ea typeface="Meiryo UI" panose="020B0604030504040204" pitchFamily="50" charset="-128"/>
            </a:endParaRPr>
          </a:p>
        </p:txBody>
      </p:sp>
      <p:sp>
        <p:nvSpPr>
          <p:cNvPr id="399" name="テキスト ボックス 398">
            <a:extLst>
              <a:ext uri="{FF2B5EF4-FFF2-40B4-BE49-F238E27FC236}">
                <a16:creationId xmlns:a16="http://schemas.microsoft.com/office/drawing/2014/main" id="{084767F9-9190-608F-226A-3B385E537161}"/>
              </a:ext>
            </a:extLst>
          </p:cNvPr>
          <p:cNvSpPr txBox="1"/>
          <p:nvPr/>
        </p:nvSpPr>
        <p:spPr>
          <a:xfrm>
            <a:off x="2669912" y="3743518"/>
            <a:ext cx="855037" cy="400110"/>
          </a:xfrm>
          <a:prstGeom prst="rect">
            <a:avLst/>
          </a:prstGeom>
          <a:noFill/>
        </p:spPr>
        <p:txBody>
          <a:bodyPr wrap="square" rtlCol="0">
            <a:spAutoFit/>
          </a:bodyPr>
          <a:lstStyle/>
          <a:p>
            <a:r>
              <a:rPr lang="ja-JP" altLang="en-US" sz="1000" dirty="0">
                <a:latin typeface="Meiryo UI" panose="020B0604030504040204" pitchFamily="50" charset="-128"/>
                <a:ea typeface="Meiryo UI" panose="020B0604030504040204" pitchFamily="50" charset="-128"/>
              </a:rPr>
              <a:t>提供企業</a:t>
            </a:r>
            <a:br>
              <a:rPr lang="en-US" altLang="ja-JP" sz="1000" dirty="0">
                <a:latin typeface="Meiryo UI" panose="020B0604030504040204" pitchFamily="50" charset="-128"/>
                <a:ea typeface="Meiryo UI" panose="020B0604030504040204" pitchFamily="50" charset="-128"/>
              </a:rPr>
            </a:br>
            <a:r>
              <a:rPr lang="ja-JP" altLang="en-US" sz="1000" dirty="0">
                <a:latin typeface="Meiryo UI" panose="020B0604030504040204" pitchFamily="50" charset="-128"/>
                <a:ea typeface="Meiryo UI" panose="020B0604030504040204" pitchFamily="50" charset="-128"/>
              </a:rPr>
              <a:t>スペース</a:t>
            </a:r>
            <a:endParaRPr kumimoji="1" lang="ja-JP" altLang="en-US" sz="1000" dirty="0">
              <a:latin typeface="Meiryo UI" panose="020B0604030504040204" pitchFamily="50" charset="-128"/>
              <a:ea typeface="Meiryo UI" panose="020B0604030504040204" pitchFamily="50" charset="-128"/>
            </a:endParaRPr>
          </a:p>
        </p:txBody>
      </p:sp>
      <p:sp>
        <p:nvSpPr>
          <p:cNvPr id="400" name="テキスト ボックス 399">
            <a:extLst>
              <a:ext uri="{FF2B5EF4-FFF2-40B4-BE49-F238E27FC236}">
                <a16:creationId xmlns:a16="http://schemas.microsoft.com/office/drawing/2014/main" id="{6857594D-0CC5-4230-26AC-C71014671376}"/>
              </a:ext>
            </a:extLst>
          </p:cNvPr>
          <p:cNvSpPr txBox="1"/>
          <p:nvPr/>
        </p:nvSpPr>
        <p:spPr>
          <a:xfrm>
            <a:off x="2653227" y="4185163"/>
            <a:ext cx="827508" cy="400110"/>
          </a:xfrm>
          <a:prstGeom prst="rect">
            <a:avLst/>
          </a:prstGeom>
          <a:noFill/>
        </p:spPr>
        <p:txBody>
          <a:bodyPr wrap="square" rtlCol="0">
            <a:spAutoFit/>
          </a:bodyPr>
          <a:lstStyle/>
          <a:p>
            <a:r>
              <a:rPr lang="ja-JP" altLang="en-US" sz="1000" dirty="0">
                <a:latin typeface="Meiryo UI" panose="020B0604030504040204" pitchFamily="50" charset="-128"/>
                <a:ea typeface="Meiryo UI" panose="020B0604030504040204" pitchFamily="50" charset="-128"/>
              </a:rPr>
              <a:t>入手企業</a:t>
            </a:r>
            <a:br>
              <a:rPr lang="en-US" altLang="ja-JP" sz="1000" dirty="0">
                <a:latin typeface="Meiryo UI" panose="020B0604030504040204" pitchFamily="50" charset="-128"/>
                <a:ea typeface="Meiryo UI" panose="020B0604030504040204" pitchFamily="50" charset="-128"/>
              </a:rPr>
            </a:br>
            <a:r>
              <a:rPr lang="ja-JP" altLang="en-US" sz="1000" dirty="0">
                <a:latin typeface="Meiryo UI" panose="020B0604030504040204" pitchFamily="50" charset="-128"/>
                <a:ea typeface="Meiryo UI" panose="020B0604030504040204" pitchFamily="50" charset="-128"/>
              </a:rPr>
              <a:t>スペース</a:t>
            </a:r>
            <a:endParaRPr kumimoji="1" lang="ja-JP" altLang="en-US" sz="1000" dirty="0">
              <a:latin typeface="Meiryo UI" panose="020B0604030504040204" pitchFamily="50" charset="-128"/>
              <a:ea typeface="Meiryo UI" panose="020B0604030504040204" pitchFamily="50" charset="-128"/>
            </a:endParaRPr>
          </a:p>
        </p:txBody>
      </p:sp>
      <p:sp>
        <p:nvSpPr>
          <p:cNvPr id="401" name="テキスト ボックス 400">
            <a:extLst>
              <a:ext uri="{FF2B5EF4-FFF2-40B4-BE49-F238E27FC236}">
                <a16:creationId xmlns:a16="http://schemas.microsoft.com/office/drawing/2014/main" id="{B2215814-1A59-8C13-1F3D-460C43794F7A}"/>
              </a:ext>
            </a:extLst>
          </p:cNvPr>
          <p:cNvSpPr txBox="1"/>
          <p:nvPr/>
        </p:nvSpPr>
        <p:spPr>
          <a:xfrm>
            <a:off x="2636770" y="5444409"/>
            <a:ext cx="690880" cy="400110"/>
          </a:xfrm>
          <a:prstGeom prst="rect">
            <a:avLst/>
          </a:prstGeom>
          <a:noFill/>
        </p:spPr>
        <p:txBody>
          <a:bodyPr wrap="square" rtlCol="0">
            <a:spAutoFit/>
          </a:bodyPr>
          <a:lstStyle/>
          <a:p>
            <a:r>
              <a:rPr lang="ja-JP" altLang="en-US" sz="1000" dirty="0">
                <a:latin typeface="Meiryo UI" panose="020B0604030504040204" pitchFamily="50" charset="-128"/>
                <a:ea typeface="Meiryo UI" panose="020B0604030504040204" pitchFamily="50" charset="-128"/>
              </a:rPr>
              <a:t>提供企業</a:t>
            </a:r>
            <a:br>
              <a:rPr lang="en-US" altLang="ja-JP" sz="1000" dirty="0">
                <a:latin typeface="Meiryo UI" panose="020B0604030504040204" pitchFamily="50" charset="-128"/>
                <a:ea typeface="Meiryo UI" panose="020B0604030504040204" pitchFamily="50" charset="-128"/>
              </a:rPr>
            </a:br>
            <a:r>
              <a:rPr lang="ja-JP" altLang="en-US" sz="1000" dirty="0">
                <a:latin typeface="Meiryo UI" panose="020B0604030504040204" pitchFamily="50" charset="-128"/>
                <a:ea typeface="Meiryo UI" panose="020B0604030504040204" pitchFamily="50" charset="-128"/>
              </a:rPr>
              <a:t>スペース</a:t>
            </a:r>
            <a:endParaRPr kumimoji="1" lang="ja-JP" altLang="en-US" sz="1000" dirty="0">
              <a:latin typeface="Meiryo UI" panose="020B0604030504040204" pitchFamily="50" charset="-128"/>
              <a:ea typeface="Meiryo UI" panose="020B0604030504040204" pitchFamily="50" charset="-128"/>
            </a:endParaRPr>
          </a:p>
        </p:txBody>
      </p:sp>
      <p:sp>
        <p:nvSpPr>
          <p:cNvPr id="404" name="矢印: 五方向 403">
            <a:extLst>
              <a:ext uri="{FF2B5EF4-FFF2-40B4-BE49-F238E27FC236}">
                <a16:creationId xmlns:a16="http://schemas.microsoft.com/office/drawing/2014/main" id="{8EB3B594-A453-6D36-375A-4E6B8167B6F6}"/>
              </a:ext>
            </a:extLst>
          </p:cNvPr>
          <p:cNvSpPr/>
          <p:nvPr/>
        </p:nvSpPr>
        <p:spPr>
          <a:xfrm>
            <a:off x="4167658" y="1239813"/>
            <a:ext cx="1549875" cy="390257"/>
          </a:xfrm>
          <a:prstGeom prst="homePlate">
            <a:avLst/>
          </a:prstGeom>
          <a:solidFill>
            <a:srgbClr val="002060"/>
          </a:solidFill>
          <a:ln w="41275" cap="rnd">
            <a:noFill/>
            <a:prstDash val="sysDot"/>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600" b="1" dirty="0">
                <a:latin typeface="Meiryo UI" panose="020B0604030504040204" pitchFamily="50" charset="-128"/>
                <a:ea typeface="Meiryo UI" panose="020B0604030504040204" pitchFamily="50" charset="-128"/>
              </a:rPr>
              <a:t>製品登録</a:t>
            </a:r>
            <a:endParaRPr kumimoji="1" lang="en-US" altLang="ja-JP" sz="16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A512D975-A31E-C7C2-36CD-78877294A751}"/>
              </a:ext>
            </a:extLst>
          </p:cNvPr>
          <p:cNvSpPr txBox="1"/>
          <p:nvPr/>
        </p:nvSpPr>
        <p:spPr>
          <a:xfrm>
            <a:off x="153351" y="4842558"/>
            <a:ext cx="1135914" cy="446276"/>
          </a:xfrm>
          <a:prstGeom prst="rect">
            <a:avLst/>
          </a:prstGeom>
          <a:solidFill>
            <a:schemeClr val="accent2">
              <a:lumMod val="20000"/>
              <a:lumOff val="80000"/>
            </a:schemeClr>
          </a:solidFill>
          <a:ln>
            <a:solidFill>
              <a:srgbClr val="002060"/>
            </a:solidFill>
          </a:ln>
        </p:spPr>
        <p:txBody>
          <a:bodyPr wrap="square" rtlCol="0">
            <a:spAutoFit/>
          </a:bodyPr>
          <a:lstStyle/>
          <a:p>
            <a:pPr algn="ctr"/>
            <a:r>
              <a:rPr kumimoji="1" lang="en-US" altLang="ja-JP" sz="1400" b="1" dirty="0">
                <a:latin typeface="Meiryo UI" panose="020B0604030504040204" pitchFamily="50" charset="-128"/>
                <a:ea typeface="Meiryo UI" panose="020B0604030504040204" pitchFamily="50" charset="-128"/>
              </a:rPr>
              <a:t>CMP</a:t>
            </a:r>
          </a:p>
          <a:p>
            <a:pPr algn="ctr"/>
            <a:r>
              <a:rPr lang="ja-JP" altLang="en-US" sz="900" b="1" dirty="0">
                <a:latin typeface="Meiryo UI" panose="020B0604030504040204" pitchFamily="50" charset="-128"/>
                <a:ea typeface="Meiryo UI" panose="020B0604030504040204" pitchFamily="50" charset="-128"/>
              </a:rPr>
              <a:t>データ連携システム</a:t>
            </a:r>
            <a:endParaRPr kumimoji="1" lang="ja-JP" altLang="en-US" sz="900" b="1" dirty="0">
              <a:latin typeface="Meiryo UI" panose="020B0604030504040204" pitchFamily="50" charset="-128"/>
              <a:ea typeface="Meiryo UI" panose="020B0604030504040204" pitchFamily="50" charset="-128"/>
            </a:endParaRPr>
          </a:p>
        </p:txBody>
      </p:sp>
      <p:sp>
        <p:nvSpPr>
          <p:cNvPr id="9" name="テキスト ボックス 8">
            <a:extLst>
              <a:ext uri="{FF2B5EF4-FFF2-40B4-BE49-F238E27FC236}">
                <a16:creationId xmlns:a16="http://schemas.microsoft.com/office/drawing/2014/main" id="{FA186B52-65E1-3694-CEA6-5B3650462157}"/>
              </a:ext>
            </a:extLst>
          </p:cNvPr>
          <p:cNvSpPr txBox="1"/>
          <p:nvPr/>
        </p:nvSpPr>
        <p:spPr>
          <a:xfrm>
            <a:off x="163276" y="3226404"/>
            <a:ext cx="1144885" cy="461665"/>
          </a:xfrm>
          <a:prstGeom prst="rect">
            <a:avLst/>
          </a:prstGeom>
          <a:solidFill>
            <a:schemeClr val="accent2">
              <a:lumMod val="20000"/>
              <a:lumOff val="80000"/>
            </a:schemeClr>
          </a:solidFill>
          <a:ln>
            <a:solidFill>
              <a:srgbClr val="002060"/>
            </a:solidFill>
          </a:ln>
        </p:spPr>
        <p:txBody>
          <a:bodyPr wrap="square" rtlCol="0">
            <a:spAutoFit/>
          </a:bodyPr>
          <a:lstStyle/>
          <a:p>
            <a:pPr algn="ctr"/>
            <a:r>
              <a:rPr kumimoji="1" lang="ja-JP" altLang="en-US" sz="1200" b="1" dirty="0">
                <a:latin typeface="Meiryo UI" panose="020B0604030504040204" pitchFamily="50" charset="-128"/>
                <a:ea typeface="Meiryo UI" panose="020B0604030504040204" pitchFamily="50" charset="-128"/>
              </a:rPr>
              <a:t>各社システム</a:t>
            </a:r>
            <a:br>
              <a:rPr kumimoji="1" lang="en-US" altLang="ja-JP" sz="1200" b="1" dirty="0">
                <a:latin typeface="Meiryo UI" panose="020B0604030504040204" pitchFamily="50" charset="-128"/>
                <a:ea typeface="Meiryo UI" panose="020B0604030504040204" pitchFamily="50" charset="-128"/>
              </a:rPr>
            </a:br>
            <a:r>
              <a:rPr kumimoji="1" lang="ja-JP" altLang="en-US" sz="1200" b="1" dirty="0">
                <a:latin typeface="Meiryo UI" panose="020B0604030504040204" pitchFamily="50" charset="-128"/>
                <a:ea typeface="Meiryo UI" panose="020B0604030504040204" pitchFamily="50" charset="-128"/>
              </a:rPr>
              <a:t>アプリケーション</a:t>
            </a:r>
          </a:p>
        </p:txBody>
      </p:sp>
      <p:sp>
        <p:nvSpPr>
          <p:cNvPr id="16" name="AutoShape 220">
            <a:extLst>
              <a:ext uri="{FF2B5EF4-FFF2-40B4-BE49-F238E27FC236}">
                <a16:creationId xmlns:a16="http://schemas.microsoft.com/office/drawing/2014/main" id="{1DFF681C-5DC2-B530-121A-A92327D5C523}"/>
              </a:ext>
            </a:extLst>
          </p:cNvPr>
          <p:cNvSpPr>
            <a:spLocks noChangeArrowheads="1"/>
          </p:cNvSpPr>
          <p:nvPr/>
        </p:nvSpPr>
        <p:spPr bwMode="auto">
          <a:xfrm>
            <a:off x="1489550" y="1733169"/>
            <a:ext cx="858449" cy="369332"/>
          </a:xfrm>
          <a:prstGeom prst="roundRect">
            <a:avLst>
              <a:gd name="adj" fmla="val 16667"/>
            </a:avLst>
          </a:prstGeom>
          <a:solidFill>
            <a:schemeClr val="bg1"/>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eaLnBrk="1" hangingPunct="1"/>
            <a:r>
              <a:rPr lang="ja-JP" altLang="en-US" sz="1200" b="1" dirty="0">
                <a:latin typeface="Meiryo UI" panose="020B0604030504040204" pitchFamily="50" charset="-128"/>
                <a:ea typeface="Meiryo UI" panose="020B0604030504040204" pitchFamily="50" charset="-128"/>
              </a:rPr>
              <a:t>利用者登録</a:t>
            </a:r>
          </a:p>
        </p:txBody>
      </p:sp>
      <p:sp>
        <p:nvSpPr>
          <p:cNvPr id="36" name="AutoShape 220">
            <a:extLst>
              <a:ext uri="{FF2B5EF4-FFF2-40B4-BE49-F238E27FC236}">
                <a16:creationId xmlns:a16="http://schemas.microsoft.com/office/drawing/2014/main" id="{5616C4EC-C372-789F-DE7C-FD6899547746}"/>
              </a:ext>
            </a:extLst>
          </p:cNvPr>
          <p:cNvSpPr>
            <a:spLocks noChangeArrowheads="1"/>
          </p:cNvSpPr>
          <p:nvPr/>
        </p:nvSpPr>
        <p:spPr bwMode="auto">
          <a:xfrm>
            <a:off x="1833881" y="2293723"/>
            <a:ext cx="871184" cy="369332"/>
          </a:xfrm>
          <a:prstGeom prst="roundRect">
            <a:avLst>
              <a:gd name="adj" fmla="val 16667"/>
            </a:avLst>
          </a:prstGeom>
          <a:solidFill>
            <a:schemeClr val="bg1"/>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eaLnBrk="1" hangingPunct="1"/>
            <a:r>
              <a:rPr lang="ja-JP" altLang="en-US" sz="1200" b="1" dirty="0">
                <a:latin typeface="Meiryo UI" panose="020B0604030504040204" pitchFamily="50" charset="-128"/>
                <a:ea typeface="Meiryo UI" panose="020B0604030504040204" pitchFamily="50" charset="-128"/>
              </a:rPr>
              <a:t>利用者登録</a:t>
            </a:r>
          </a:p>
        </p:txBody>
      </p:sp>
      <p:sp>
        <p:nvSpPr>
          <p:cNvPr id="14" name="AutoShape 220">
            <a:extLst>
              <a:ext uri="{FF2B5EF4-FFF2-40B4-BE49-F238E27FC236}">
                <a16:creationId xmlns:a16="http://schemas.microsoft.com/office/drawing/2014/main" id="{41703C15-3B28-D1EA-87B2-E67873BCF885}"/>
              </a:ext>
            </a:extLst>
          </p:cNvPr>
          <p:cNvSpPr>
            <a:spLocks noChangeArrowheads="1"/>
          </p:cNvSpPr>
          <p:nvPr/>
        </p:nvSpPr>
        <p:spPr bwMode="auto">
          <a:xfrm>
            <a:off x="2125744" y="5953687"/>
            <a:ext cx="837708" cy="369332"/>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eaLnBrk="1" hangingPunct="1"/>
            <a:r>
              <a:rPr lang="ja-JP" altLang="en-US" sz="1200" b="1" dirty="0">
                <a:solidFill>
                  <a:schemeClr val="bg1"/>
                </a:solidFill>
                <a:latin typeface="Meiryo UI" panose="020B0604030504040204" pitchFamily="50" charset="-128"/>
                <a:ea typeface="Meiryo UI" panose="020B0604030504040204" pitchFamily="50" charset="-128"/>
              </a:rPr>
              <a:t>利用者</a:t>
            </a:r>
            <a:br>
              <a:rPr lang="en-US" altLang="ja-JP" sz="1200" b="1" dirty="0">
                <a:solidFill>
                  <a:schemeClr val="bg1"/>
                </a:solidFill>
                <a:latin typeface="Meiryo UI" panose="020B0604030504040204" pitchFamily="50" charset="-128"/>
                <a:ea typeface="Meiryo UI" panose="020B0604030504040204" pitchFamily="50" charset="-128"/>
              </a:rPr>
            </a:br>
            <a:r>
              <a:rPr lang="ja-JP" altLang="en-US" sz="1200" b="1" dirty="0">
                <a:solidFill>
                  <a:schemeClr val="bg1"/>
                </a:solidFill>
                <a:latin typeface="Meiryo UI" panose="020B0604030504040204" pitchFamily="50" charset="-128"/>
                <a:ea typeface="Meiryo UI" panose="020B0604030504040204" pitchFamily="50" charset="-128"/>
              </a:rPr>
              <a:t>登録</a:t>
            </a:r>
          </a:p>
        </p:txBody>
      </p:sp>
      <p:sp>
        <p:nvSpPr>
          <p:cNvPr id="15" name="AutoShape 220">
            <a:extLst>
              <a:ext uri="{FF2B5EF4-FFF2-40B4-BE49-F238E27FC236}">
                <a16:creationId xmlns:a16="http://schemas.microsoft.com/office/drawing/2014/main" id="{E62A8424-E36A-AE27-E503-6439C7BC5384}"/>
              </a:ext>
            </a:extLst>
          </p:cNvPr>
          <p:cNvSpPr>
            <a:spLocks noChangeArrowheads="1"/>
          </p:cNvSpPr>
          <p:nvPr/>
        </p:nvSpPr>
        <p:spPr bwMode="auto">
          <a:xfrm>
            <a:off x="3114506" y="5961427"/>
            <a:ext cx="823738" cy="369332"/>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eaLnBrk="1" hangingPunct="1"/>
            <a:r>
              <a:rPr lang="ja-JP" altLang="en-US" sz="1200" b="1" dirty="0">
                <a:solidFill>
                  <a:schemeClr val="bg1"/>
                </a:solidFill>
                <a:latin typeface="Meiryo UI" panose="020B0604030504040204" pitchFamily="50" charset="-128"/>
                <a:ea typeface="Meiryo UI" panose="020B0604030504040204" pitchFamily="50" charset="-128"/>
              </a:rPr>
              <a:t>物質リスト</a:t>
            </a:r>
            <a:br>
              <a:rPr lang="en-US" altLang="ja-JP" sz="1200" b="1" dirty="0">
                <a:solidFill>
                  <a:schemeClr val="bg1"/>
                </a:solidFill>
                <a:latin typeface="Meiryo UI" panose="020B0604030504040204" pitchFamily="50" charset="-128"/>
                <a:ea typeface="Meiryo UI" panose="020B0604030504040204" pitchFamily="50" charset="-128"/>
              </a:rPr>
            </a:br>
            <a:r>
              <a:rPr lang="ja-JP" altLang="en-US" sz="1200" b="1" dirty="0">
                <a:solidFill>
                  <a:schemeClr val="bg1"/>
                </a:solidFill>
                <a:latin typeface="Meiryo UI" panose="020B0604030504040204" pitchFamily="50" charset="-128"/>
                <a:ea typeface="Meiryo UI" panose="020B0604030504040204" pitchFamily="50" charset="-128"/>
              </a:rPr>
              <a:t>共有</a:t>
            </a:r>
          </a:p>
        </p:txBody>
      </p:sp>
      <p:sp>
        <p:nvSpPr>
          <p:cNvPr id="18" name="AutoShape 220">
            <a:extLst>
              <a:ext uri="{FF2B5EF4-FFF2-40B4-BE49-F238E27FC236}">
                <a16:creationId xmlns:a16="http://schemas.microsoft.com/office/drawing/2014/main" id="{08F3B094-F8E5-643F-A7F0-9AE6472B8E1E}"/>
              </a:ext>
            </a:extLst>
          </p:cNvPr>
          <p:cNvSpPr>
            <a:spLocks noChangeArrowheads="1"/>
          </p:cNvSpPr>
          <p:nvPr/>
        </p:nvSpPr>
        <p:spPr bwMode="auto">
          <a:xfrm>
            <a:off x="8780780" y="5946502"/>
            <a:ext cx="846626" cy="369332"/>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eaLnBrk="1" hangingPunct="1"/>
            <a:r>
              <a:rPr lang="ja-JP" altLang="en-US" sz="1200" b="1" dirty="0">
                <a:solidFill>
                  <a:schemeClr val="bg1"/>
                </a:solidFill>
                <a:latin typeface="Meiryo UI" panose="020B0604030504040204" pitchFamily="50" charset="-128"/>
                <a:ea typeface="Meiryo UI" panose="020B0604030504040204" pitchFamily="50" charset="-128"/>
              </a:rPr>
              <a:t>候補物質</a:t>
            </a:r>
            <a:br>
              <a:rPr lang="en-US" altLang="ja-JP" sz="1200" b="1" dirty="0">
                <a:solidFill>
                  <a:schemeClr val="bg1"/>
                </a:solidFill>
                <a:latin typeface="Meiryo UI" panose="020B0604030504040204" pitchFamily="50" charset="-128"/>
                <a:ea typeface="Meiryo UI" panose="020B0604030504040204" pitchFamily="50" charset="-128"/>
              </a:rPr>
            </a:br>
            <a:r>
              <a:rPr lang="ja-JP" altLang="en-US" sz="1200" b="1" dirty="0">
                <a:solidFill>
                  <a:schemeClr val="bg1"/>
                </a:solidFill>
                <a:latin typeface="Meiryo UI" panose="020B0604030504040204" pitchFamily="50" charset="-128"/>
                <a:ea typeface="Meiryo UI" panose="020B0604030504040204" pitchFamily="50" charset="-128"/>
              </a:rPr>
              <a:t>配信</a:t>
            </a:r>
          </a:p>
        </p:txBody>
      </p:sp>
      <p:sp>
        <p:nvSpPr>
          <p:cNvPr id="4" name="テキスト ボックス 3">
            <a:extLst>
              <a:ext uri="{FF2B5EF4-FFF2-40B4-BE49-F238E27FC236}">
                <a16:creationId xmlns:a16="http://schemas.microsoft.com/office/drawing/2014/main" id="{21892BD0-7123-81C4-2D12-84F14AC4A466}"/>
              </a:ext>
            </a:extLst>
          </p:cNvPr>
          <p:cNvSpPr txBox="1"/>
          <p:nvPr/>
        </p:nvSpPr>
        <p:spPr>
          <a:xfrm>
            <a:off x="167281" y="761381"/>
            <a:ext cx="11615645" cy="369332"/>
          </a:xfrm>
          <a:prstGeom prst="rect">
            <a:avLst/>
          </a:prstGeom>
          <a:solidFill>
            <a:schemeClr val="tx1">
              <a:lumMod val="10000"/>
              <a:lumOff val="90000"/>
            </a:schemeClr>
          </a:solidFill>
        </p:spPr>
        <p:txBody>
          <a:bodyPr wrap="square">
            <a:spAutoFit/>
          </a:bodyPr>
          <a:lstStyle/>
          <a:p>
            <a:pPr algn="ctr"/>
            <a:r>
              <a:rPr lang="ja-JP" altLang="en-US" b="1" dirty="0">
                <a:solidFill>
                  <a:srgbClr val="002060"/>
                </a:solidFill>
                <a:latin typeface="Meiryo UI" panose="020B0604030504040204" pitchFamily="50" charset="-128"/>
                <a:ea typeface="Meiryo UI" panose="020B0604030504040204" pitchFamily="50" charset="-128"/>
              </a:rPr>
              <a:t>含有化学物質情報伝達の各業務でアプリケーションと</a:t>
            </a:r>
            <a:r>
              <a:rPr lang="en-US" altLang="ja-JP" b="1" dirty="0">
                <a:solidFill>
                  <a:srgbClr val="002060"/>
                </a:solidFill>
                <a:latin typeface="Meiryo UI" panose="020B0604030504040204" pitchFamily="50" charset="-128"/>
                <a:ea typeface="Meiryo UI" panose="020B0604030504040204" pitchFamily="50" charset="-128"/>
              </a:rPr>
              <a:t>CMP</a:t>
            </a:r>
            <a:r>
              <a:rPr lang="ja-JP" altLang="en-US" b="1" dirty="0">
                <a:solidFill>
                  <a:srgbClr val="002060"/>
                </a:solidFill>
                <a:latin typeface="Meiryo UI" panose="020B0604030504040204" pitchFamily="50" charset="-128"/>
                <a:ea typeface="Meiryo UI" panose="020B0604030504040204" pitchFamily="50" charset="-128"/>
              </a:rPr>
              <a:t>が連動しながら企業間のデータ連携が実行される</a:t>
            </a:r>
          </a:p>
        </p:txBody>
      </p:sp>
      <p:sp>
        <p:nvSpPr>
          <p:cNvPr id="100" name="AutoShape 220">
            <a:extLst>
              <a:ext uri="{FF2B5EF4-FFF2-40B4-BE49-F238E27FC236}">
                <a16:creationId xmlns:a16="http://schemas.microsoft.com/office/drawing/2014/main" id="{E8A98FE0-4A1A-885C-B013-A5445BBC07F0}"/>
              </a:ext>
            </a:extLst>
          </p:cNvPr>
          <p:cNvSpPr>
            <a:spLocks noChangeArrowheads="1"/>
          </p:cNvSpPr>
          <p:nvPr/>
        </p:nvSpPr>
        <p:spPr bwMode="auto">
          <a:xfrm>
            <a:off x="7574566" y="2293723"/>
            <a:ext cx="421711" cy="369332"/>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eaLnBrk="1" hangingPunct="1"/>
            <a:r>
              <a:rPr lang="ja-JP" altLang="en-US" sz="1200" b="1" dirty="0">
                <a:solidFill>
                  <a:schemeClr val="bg1"/>
                </a:solidFill>
                <a:latin typeface="Meiryo UI" panose="020B0604030504040204" pitchFamily="50" charset="-128"/>
                <a:ea typeface="Meiryo UI" panose="020B0604030504040204" pitchFamily="50" charset="-128"/>
              </a:rPr>
              <a:t>回答</a:t>
            </a:r>
          </a:p>
        </p:txBody>
      </p:sp>
      <p:sp>
        <p:nvSpPr>
          <p:cNvPr id="31" name="円柱 30">
            <a:extLst>
              <a:ext uri="{FF2B5EF4-FFF2-40B4-BE49-F238E27FC236}">
                <a16:creationId xmlns:a16="http://schemas.microsoft.com/office/drawing/2014/main" id="{CA24C146-3713-84F0-2D16-6D8CA0460776}"/>
              </a:ext>
            </a:extLst>
          </p:cNvPr>
          <p:cNvSpPr/>
          <p:nvPr/>
        </p:nvSpPr>
        <p:spPr>
          <a:xfrm>
            <a:off x="7511679" y="3628635"/>
            <a:ext cx="539640" cy="408930"/>
          </a:xfrm>
          <a:prstGeom prst="can">
            <a:avLst/>
          </a:prstGeom>
          <a:solidFill>
            <a:schemeClr val="accent2">
              <a:lumMod val="20000"/>
              <a:lumOff val="80000"/>
            </a:schemeClr>
          </a:solidFill>
          <a:ln w="12700" cap="rnd">
            <a:solidFill>
              <a:schemeClr val="tx1"/>
            </a:solidFill>
            <a:prstDash val="soli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kumimoji="1" lang="ja-JP" altLang="en-US" sz="1100" b="1" dirty="0">
                <a:solidFill>
                  <a:schemeClr val="tx1"/>
                </a:solidFill>
                <a:latin typeface="Meiryo UI" panose="020B0604030504040204" pitchFamily="50" charset="-128"/>
                <a:ea typeface="Meiryo UI" panose="020B0604030504040204" pitchFamily="50" charset="-128"/>
              </a:rPr>
              <a:t>回答</a:t>
            </a:r>
            <a:endParaRPr kumimoji="1" lang="en-US" altLang="ja-JP" sz="1100" b="1" dirty="0">
              <a:solidFill>
                <a:schemeClr val="tx1"/>
              </a:solidFill>
              <a:latin typeface="Meiryo UI" panose="020B0604030504040204" pitchFamily="50" charset="-128"/>
              <a:ea typeface="Meiryo UI" panose="020B0604030504040204" pitchFamily="50" charset="-128"/>
            </a:endParaRPr>
          </a:p>
          <a:p>
            <a:pPr algn="ctr"/>
            <a:r>
              <a:rPr lang="ja-JP" altLang="en-US" sz="1100" b="1" dirty="0">
                <a:solidFill>
                  <a:schemeClr val="tx1"/>
                </a:solidFill>
                <a:latin typeface="Meiryo UI" panose="020B0604030504040204" pitchFamily="50" charset="-128"/>
                <a:ea typeface="Meiryo UI" panose="020B0604030504040204" pitchFamily="50" charset="-128"/>
              </a:rPr>
              <a:t>データ</a:t>
            </a:r>
            <a:endParaRPr kumimoji="1" lang="ja-JP" altLang="en-US" sz="1100" b="1" dirty="0">
              <a:solidFill>
                <a:schemeClr val="tx1"/>
              </a:solidFill>
              <a:latin typeface="Meiryo UI" panose="020B0604030504040204" pitchFamily="50" charset="-128"/>
              <a:ea typeface="Meiryo UI" panose="020B0604030504040204" pitchFamily="50" charset="-128"/>
            </a:endParaRPr>
          </a:p>
        </p:txBody>
      </p:sp>
      <p:sp>
        <p:nvSpPr>
          <p:cNvPr id="33" name="円柱 32">
            <a:extLst>
              <a:ext uri="{FF2B5EF4-FFF2-40B4-BE49-F238E27FC236}">
                <a16:creationId xmlns:a16="http://schemas.microsoft.com/office/drawing/2014/main" id="{57A62623-E575-A89E-317E-7809041E1377}"/>
              </a:ext>
            </a:extLst>
          </p:cNvPr>
          <p:cNvSpPr/>
          <p:nvPr/>
        </p:nvSpPr>
        <p:spPr>
          <a:xfrm>
            <a:off x="7519800" y="5169835"/>
            <a:ext cx="527017" cy="478404"/>
          </a:xfrm>
          <a:prstGeom prst="can">
            <a:avLst/>
          </a:prstGeom>
          <a:solidFill>
            <a:schemeClr val="accent2">
              <a:lumMod val="20000"/>
              <a:lumOff val="80000"/>
            </a:schemeClr>
          </a:solidFill>
          <a:ln w="12700" cap="rnd">
            <a:solidFill>
              <a:schemeClr val="tx1"/>
            </a:solidFill>
            <a:prstDash val="soli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kumimoji="1" lang="ja-JP" altLang="en-US" sz="1200" b="1" dirty="0">
                <a:solidFill>
                  <a:schemeClr val="tx1"/>
                </a:solidFill>
                <a:latin typeface="Meiryo UI" panose="020B0604030504040204" pitchFamily="50" charset="-128"/>
                <a:ea typeface="Meiryo UI" panose="020B0604030504040204" pitchFamily="50" charset="-128"/>
              </a:rPr>
              <a:t>回答</a:t>
            </a:r>
            <a:endParaRPr kumimoji="1" lang="en-US" altLang="ja-JP" sz="1200" b="1" dirty="0">
              <a:solidFill>
                <a:schemeClr val="tx1"/>
              </a:solidFill>
              <a:latin typeface="Meiryo UI" panose="020B0604030504040204" pitchFamily="50" charset="-128"/>
              <a:ea typeface="Meiryo UI" panose="020B0604030504040204" pitchFamily="50" charset="-128"/>
            </a:endParaRPr>
          </a:p>
          <a:p>
            <a:pPr algn="ctr"/>
            <a:r>
              <a:rPr lang="ja-JP" altLang="en-US" sz="1200" b="1" dirty="0">
                <a:solidFill>
                  <a:schemeClr val="tx1"/>
                </a:solidFill>
                <a:latin typeface="Meiryo UI" panose="020B0604030504040204" pitchFamily="50" charset="-128"/>
                <a:ea typeface="Meiryo UI" panose="020B0604030504040204" pitchFamily="50" charset="-128"/>
              </a:rPr>
              <a:t>データ</a:t>
            </a:r>
            <a:endParaRPr kumimoji="1" lang="ja-JP" altLang="en-US" sz="1200" b="1" dirty="0">
              <a:solidFill>
                <a:schemeClr val="tx1"/>
              </a:solidFill>
              <a:latin typeface="Meiryo UI" panose="020B0604030504040204" pitchFamily="50" charset="-128"/>
              <a:ea typeface="Meiryo UI" panose="020B0604030504040204" pitchFamily="50" charset="-128"/>
            </a:endParaRPr>
          </a:p>
        </p:txBody>
      </p:sp>
      <p:cxnSp>
        <p:nvCxnSpPr>
          <p:cNvPr id="104" name="コネクタ: カギ線 103">
            <a:extLst>
              <a:ext uri="{FF2B5EF4-FFF2-40B4-BE49-F238E27FC236}">
                <a16:creationId xmlns:a16="http://schemas.microsoft.com/office/drawing/2014/main" id="{2069B553-2635-C6D6-F4F8-AEE345CA3B58}"/>
              </a:ext>
            </a:extLst>
          </p:cNvPr>
          <p:cNvCxnSpPr>
            <a:cxnSpLocks/>
            <a:stCxn id="31" idx="3"/>
            <a:endCxn id="33" idx="1"/>
          </p:cNvCxnSpPr>
          <p:nvPr/>
        </p:nvCxnSpPr>
        <p:spPr>
          <a:xfrm rot="16200000" flipH="1">
            <a:off x="7216269" y="4602795"/>
            <a:ext cx="1132270" cy="1810"/>
          </a:xfrm>
          <a:prstGeom prst="bentConnector3">
            <a:avLst>
              <a:gd name="adj1" fmla="val 50000"/>
            </a:avLst>
          </a:prstGeom>
          <a:ln w="19050">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sp>
        <p:nvSpPr>
          <p:cNvPr id="17" name="AutoShape 220">
            <a:extLst>
              <a:ext uri="{FF2B5EF4-FFF2-40B4-BE49-F238E27FC236}">
                <a16:creationId xmlns:a16="http://schemas.microsoft.com/office/drawing/2014/main" id="{089EC187-CC48-8E3C-F5F4-BCE1A86F99A3}"/>
              </a:ext>
            </a:extLst>
          </p:cNvPr>
          <p:cNvSpPr>
            <a:spLocks noChangeArrowheads="1"/>
          </p:cNvSpPr>
          <p:nvPr/>
        </p:nvSpPr>
        <p:spPr bwMode="auto">
          <a:xfrm>
            <a:off x="5843574" y="1733169"/>
            <a:ext cx="769734" cy="369332"/>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eaLnBrk="1" hangingPunct="1"/>
            <a:r>
              <a:rPr lang="ja-JP" altLang="en-US" sz="1200" b="1" dirty="0">
                <a:solidFill>
                  <a:schemeClr val="bg1"/>
                </a:solidFill>
                <a:latin typeface="Meiryo UI" panose="020B0604030504040204" pitchFamily="50" charset="-128"/>
                <a:ea typeface="Meiryo UI" panose="020B0604030504040204" pitchFamily="50" charset="-128"/>
              </a:rPr>
              <a:t>調査依頼</a:t>
            </a:r>
          </a:p>
        </p:txBody>
      </p:sp>
      <p:sp>
        <p:nvSpPr>
          <p:cNvPr id="37" name="AutoShape 220">
            <a:extLst>
              <a:ext uri="{FF2B5EF4-FFF2-40B4-BE49-F238E27FC236}">
                <a16:creationId xmlns:a16="http://schemas.microsoft.com/office/drawing/2014/main" id="{10CF8ECB-7515-3BF0-DB42-A479348BEE84}"/>
              </a:ext>
            </a:extLst>
          </p:cNvPr>
          <p:cNvSpPr>
            <a:spLocks noChangeArrowheads="1"/>
          </p:cNvSpPr>
          <p:nvPr/>
        </p:nvSpPr>
        <p:spPr bwMode="auto">
          <a:xfrm>
            <a:off x="6987120" y="2296184"/>
            <a:ext cx="495154" cy="369332"/>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eaLnBrk="1" hangingPunct="1"/>
            <a:r>
              <a:rPr lang="ja-JP" altLang="en-US" sz="1100" b="1" dirty="0">
                <a:solidFill>
                  <a:schemeClr val="bg1"/>
                </a:solidFill>
                <a:latin typeface="Meiryo UI" panose="020B0604030504040204" pitchFamily="50" charset="-128"/>
                <a:ea typeface="Meiryo UI" panose="020B0604030504040204" pitchFamily="50" charset="-128"/>
              </a:rPr>
              <a:t>含有</a:t>
            </a:r>
            <a:br>
              <a:rPr lang="en-US" altLang="ja-JP" sz="1100" b="1" dirty="0">
                <a:solidFill>
                  <a:schemeClr val="bg1"/>
                </a:solidFill>
                <a:latin typeface="Meiryo UI" panose="020B0604030504040204" pitchFamily="50" charset="-128"/>
                <a:ea typeface="Meiryo UI" panose="020B0604030504040204" pitchFamily="50" charset="-128"/>
              </a:rPr>
            </a:br>
            <a:r>
              <a:rPr lang="ja-JP" altLang="en-US" sz="1100" b="1" dirty="0">
                <a:solidFill>
                  <a:schemeClr val="bg1"/>
                </a:solidFill>
                <a:latin typeface="Meiryo UI" panose="020B0604030504040204" pitchFamily="50" charset="-128"/>
                <a:ea typeface="Meiryo UI" panose="020B0604030504040204" pitchFamily="50" charset="-128"/>
              </a:rPr>
              <a:t>集計</a:t>
            </a:r>
          </a:p>
        </p:txBody>
      </p:sp>
      <p:cxnSp>
        <p:nvCxnSpPr>
          <p:cNvPr id="46" name="コネクタ: カギ線 45">
            <a:extLst>
              <a:ext uri="{FF2B5EF4-FFF2-40B4-BE49-F238E27FC236}">
                <a16:creationId xmlns:a16="http://schemas.microsoft.com/office/drawing/2014/main" id="{A05B4DF1-249E-79DC-1682-7B0C0A773EC0}"/>
              </a:ext>
            </a:extLst>
          </p:cNvPr>
          <p:cNvCxnSpPr>
            <a:cxnSpLocks/>
            <a:stCxn id="37" idx="2"/>
            <a:endCxn id="31" idx="2"/>
          </p:cNvCxnSpPr>
          <p:nvPr/>
        </p:nvCxnSpPr>
        <p:spPr>
          <a:xfrm rot="16200000" flipH="1">
            <a:off x="6789396" y="3110817"/>
            <a:ext cx="1167584" cy="276982"/>
          </a:xfrm>
          <a:prstGeom prst="bentConnector2">
            <a:avLst/>
          </a:prstGeom>
          <a:ln w="19050">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sp>
        <p:nvSpPr>
          <p:cNvPr id="42" name="円柱 41">
            <a:extLst>
              <a:ext uri="{FF2B5EF4-FFF2-40B4-BE49-F238E27FC236}">
                <a16:creationId xmlns:a16="http://schemas.microsoft.com/office/drawing/2014/main" id="{0AE910C0-F6C7-CCFC-1EB7-2B45C8E4C322}"/>
              </a:ext>
            </a:extLst>
          </p:cNvPr>
          <p:cNvSpPr/>
          <p:nvPr/>
        </p:nvSpPr>
        <p:spPr>
          <a:xfrm>
            <a:off x="7005525" y="3451537"/>
            <a:ext cx="425460" cy="312165"/>
          </a:xfrm>
          <a:prstGeom prst="can">
            <a:avLst/>
          </a:prstGeom>
          <a:solidFill>
            <a:schemeClr val="accent2">
              <a:lumMod val="20000"/>
              <a:lumOff val="80000"/>
            </a:schemeClr>
          </a:solidFill>
          <a:ln w="12700" cap="rnd">
            <a:solidFill>
              <a:schemeClr val="tx1"/>
            </a:solidFill>
            <a:prstDash val="soli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kumimoji="1" lang="en-US" altLang="ja-JP" sz="1100" b="1" dirty="0">
                <a:solidFill>
                  <a:schemeClr val="tx1"/>
                </a:solidFill>
                <a:latin typeface="Meiryo UI" panose="020B0604030504040204" pitchFamily="50" charset="-128"/>
                <a:ea typeface="Meiryo UI" panose="020B0604030504040204" pitchFamily="50" charset="-128"/>
              </a:rPr>
              <a:t>BOM</a:t>
            </a:r>
            <a:endParaRPr kumimoji="1" lang="ja-JP" altLang="en-US" sz="1100" b="1"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03256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6EA3B34-7FC1-F33C-FBCD-56EF7502CEE2}"/>
              </a:ext>
            </a:extLst>
          </p:cNvPr>
          <p:cNvSpPr txBox="1"/>
          <p:nvPr/>
        </p:nvSpPr>
        <p:spPr>
          <a:xfrm>
            <a:off x="1306286" y="2601295"/>
            <a:ext cx="7608369" cy="1323439"/>
          </a:xfrm>
          <a:prstGeom prst="rect">
            <a:avLst/>
          </a:prstGeom>
          <a:noFill/>
        </p:spPr>
        <p:txBody>
          <a:bodyPr wrap="square" rtlCol="0">
            <a:spAutoFit/>
          </a:bodyPr>
          <a:lstStyle/>
          <a:p>
            <a:pPr algn="ctr"/>
            <a:r>
              <a:rPr lang="ja-JP" altLang="en-US" sz="4000" b="1" dirty="0">
                <a:latin typeface="Meiryo UI" panose="020B0604030504040204" pitchFamily="50" charset="-128"/>
                <a:ea typeface="Meiryo UI" panose="020B0604030504040204" pitchFamily="50" charset="-128"/>
              </a:rPr>
              <a:t>４．</a:t>
            </a:r>
            <a:r>
              <a:rPr kumimoji="1" lang="ja-JP" altLang="en-US" sz="4000" b="1" dirty="0">
                <a:latin typeface="Meiryo UI" panose="020B0604030504040204" pitchFamily="50" charset="-128"/>
                <a:ea typeface="Meiryo UI" panose="020B0604030504040204" pitchFamily="50" charset="-128"/>
              </a:rPr>
              <a:t>業務一覧</a:t>
            </a:r>
            <a:endParaRPr kumimoji="1" lang="en-US" altLang="ja-JP" sz="4000" b="1" dirty="0">
              <a:latin typeface="Meiryo UI" panose="020B0604030504040204" pitchFamily="50" charset="-128"/>
              <a:ea typeface="Meiryo UI" panose="020B0604030504040204" pitchFamily="50" charset="-128"/>
            </a:endParaRPr>
          </a:p>
          <a:p>
            <a:pPr algn="ctr"/>
            <a:endParaRPr kumimoji="1" lang="ja-JP" altLang="en-US" sz="40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1277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32979204-A594-47A5-9670-567D27E6DC56}"/>
              </a:ext>
            </a:extLst>
          </p:cNvPr>
          <p:cNvSpPr txBox="1"/>
          <p:nvPr/>
        </p:nvSpPr>
        <p:spPr>
          <a:xfrm>
            <a:off x="123016" y="130048"/>
            <a:ext cx="9528060" cy="523220"/>
          </a:xfrm>
          <a:prstGeom prst="rect">
            <a:avLst/>
          </a:prstGeom>
          <a:noFill/>
        </p:spPr>
        <p:txBody>
          <a:bodyPr wrap="square">
            <a:spAutoFit/>
          </a:bodyPr>
          <a:lstStyle/>
          <a:p>
            <a:r>
              <a:rPr lang="ja-JP" altLang="en-US" sz="2800" b="1" dirty="0">
                <a:solidFill>
                  <a:srgbClr val="002060"/>
                </a:solidFill>
                <a:latin typeface="Meiryo UI" panose="020B0604030504040204" pitchFamily="50" charset="-128"/>
                <a:ea typeface="Meiryo UI" panose="020B0604030504040204" pitchFamily="50" charset="-128"/>
              </a:rPr>
              <a:t>　業務一覧　　</a:t>
            </a:r>
            <a:r>
              <a:rPr lang="ja-JP" altLang="en-US" sz="2400" b="1" dirty="0">
                <a:solidFill>
                  <a:srgbClr val="002060"/>
                </a:solidFill>
                <a:latin typeface="Meiryo UI" panose="020B0604030504040204" pitchFamily="50" charset="-128"/>
                <a:ea typeface="Meiryo UI" panose="020B0604030504040204" pitchFamily="50" charset="-128"/>
              </a:rPr>
              <a:t>－伝達準備－</a:t>
            </a:r>
            <a:endParaRPr lang="en-US" altLang="ja-JP" sz="2400" dirty="0">
              <a:solidFill>
                <a:srgbClr val="002060"/>
              </a:solidFill>
              <a:latin typeface="Meiryo UI" panose="020B0604030504040204" pitchFamily="50" charset="-128"/>
              <a:ea typeface="Meiryo UI" panose="020B0604030504040204" pitchFamily="50" charset="-128"/>
            </a:endParaRPr>
          </a:p>
        </p:txBody>
      </p:sp>
      <p:graphicFrame>
        <p:nvGraphicFramePr>
          <p:cNvPr id="2" name="表 3">
            <a:extLst>
              <a:ext uri="{FF2B5EF4-FFF2-40B4-BE49-F238E27FC236}">
                <a16:creationId xmlns:a16="http://schemas.microsoft.com/office/drawing/2014/main" id="{D367A4EB-531E-4D12-AA69-F04690BCF188}"/>
              </a:ext>
            </a:extLst>
          </p:cNvPr>
          <p:cNvGraphicFramePr>
            <a:graphicFrameLocks noGrp="1"/>
          </p:cNvGraphicFramePr>
          <p:nvPr>
            <p:extLst>
              <p:ext uri="{D42A27DB-BD31-4B8C-83A1-F6EECF244321}">
                <p14:modId xmlns:p14="http://schemas.microsoft.com/office/powerpoint/2010/main" val="1858362066"/>
              </p:ext>
            </p:extLst>
          </p:nvPr>
        </p:nvGraphicFramePr>
        <p:xfrm>
          <a:off x="583475" y="1163801"/>
          <a:ext cx="10990215" cy="3252480"/>
        </p:xfrm>
        <a:graphic>
          <a:graphicData uri="http://schemas.openxmlformats.org/drawingml/2006/table">
            <a:tbl>
              <a:tblPr firstRow="1" bandRow="1">
                <a:tableStyleId>{5C22544A-7EE6-4342-B048-85BDC9FD1C3A}</a:tableStyleId>
              </a:tblPr>
              <a:tblGrid>
                <a:gridCol w="454750">
                  <a:extLst>
                    <a:ext uri="{9D8B030D-6E8A-4147-A177-3AD203B41FA5}">
                      <a16:colId xmlns:a16="http://schemas.microsoft.com/office/drawing/2014/main" val="626113975"/>
                    </a:ext>
                  </a:extLst>
                </a:gridCol>
                <a:gridCol w="1104900">
                  <a:extLst>
                    <a:ext uri="{9D8B030D-6E8A-4147-A177-3AD203B41FA5}">
                      <a16:colId xmlns:a16="http://schemas.microsoft.com/office/drawing/2014/main" val="337254980"/>
                    </a:ext>
                  </a:extLst>
                </a:gridCol>
                <a:gridCol w="1200150">
                  <a:extLst>
                    <a:ext uri="{9D8B030D-6E8A-4147-A177-3AD203B41FA5}">
                      <a16:colId xmlns:a16="http://schemas.microsoft.com/office/drawing/2014/main" val="320859517"/>
                    </a:ext>
                  </a:extLst>
                </a:gridCol>
                <a:gridCol w="1209675">
                  <a:extLst>
                    <a:ext uri="{9D8B030D-6E8A-4147-A177-3AD203B41FA5}">
                      <a16:colId xmlns:a16="http://schemas.microsoft.com/office/drawing/2014/main" val="2270648685"/>
                    </a:ext>
                  </a:extLst>
                </a:gridCol>
                <a:gridCol w="4581525">
                  <a:extLst>
                    <a:ext uri="{9D8B030D-6E8A-4147-A177-3AD203B41FA5}">
                      <a16:colId xmlns:a16="http://schemas.microsoft.com/office/drawing/2014/main" val="482663553"/>
                    </a:ext>
                  </a:extLst>
                </a:gridCol>
                <a:gridCol w="628650">
                  <a:extLst>
                    <a:ext uri="{9D8B030D-6E8A-4147-A177-3AD203B41FA5}">
                      <a16:colId xmlns:a16="http://schemas.microsoft.com/office/drawing/2014/main" val="2042513654"/>
                    </a:ext>
                  </a:extLst>
                </a:gridCol>
                <a:gridCol w="552450">
                  <a:extLst>
                    <a:ext uri="{9D8B030D-6E8A-4147-A177-3AD203B41FA5}">
                      <a16:colId xmlns:a16="http://schemas.microsoft.com/office/drawing/2014/main" val="2330086105"/>
                    </a:ext>
                  </a:extLst>
                </a:gridCol>
                <a:gridCol w="619125">
                  <a:extLst>
                    <a:ext uri="{9D8B030D-6E8A-4147-A177-3AD203B41FA5}">
                      <a16:colId xmlns:a16="http://schemas.microsoft.com/office/drawing/2014/main" val="3452557893"/>
                    </a:ext>
                  </a:extLst>
                </a:gridCol>
                <a:gridCol w="638990">
                  <a:extLst>
                    <a:ext uri="{9D8B030D-6E8A-4147-A177-3AD203B41FA5}">
                      <a16:colId xmlns:a16="http://schemas.microsoft.com/office/drawing/2014/main" val="2394994459"/>
                    </a:ext>
                  </a:extLst>
                </a:gridCol>
              </a:tblGrid>
              <a:tr h="281648">
                <a:tc>
                  <a:txBody>
                    <a:bodyPr/>
                    <a:lstStyle/>
                    <a:p>
                      <a:pPr algn="ctr"/>
                      <a:r>
                        <a:rPr kumimoji="1" lang="ja-JP" altLang="en-US" sz="1400" dirty="0">
                          <a:latin typeface="Meiryo UI" panose="020B0604030504040204" pitchFamily="50" charset="-128"/>
                          <a:ea typeface="Meiryo UI" panose="020B0604030504040204" pitchFamily="50" charset="-128"/>
                        </a:rPr>
                        <a:t>番号</a:t>
                      </a:r>
                    </a:p>
                  </a:txBody>
                  <a:tcPr marL="36000" marR="36000" marT="36000" marB="36000" anchor="ctr">
                    <a:solidFill>
                      <a:schemeClr val="accent1">
                        <a:lumMod val="50000"/>
                      </a:schemeClr>
                    </a:solidFill>
                  </a:tcPr>
                </a:tc>
                <a:tc>
                  <a:txBody>
                    <a:bodyPr/>
                    <a:lstStyle/>
                    <a:p>
                      <a:pPr algn="ctr"/>
                      <a:r>
                        <a:rPr kumimoji="1" lang="ja-JP" altLang="en-US" sz="1400" dirty="0">
                          <a:latin typeface="Meiryo UI" panose="020B0604030504040204" pitchFamily="50" charset="-128"/>
                          <a:ea typeface="Meiryo UI" panose="020B0604030504040204" pitchFamily="50" charset="-128"/>
                        </a:rPr>
                        <a:t>業務大分類</a:t>
                      </a:r>
                    </a:p>
                  </a:txBody>
                  <a:tcPr marL="36000" marR="36000" marT="36000" marB="36000" anchor="ctr">
                    <a:solidFill>
                      <a:schemeClr val="accent1">
                        <a:lumMod val="50000"/>
                      </a:schemeClr>
                    </a:solidFill>
                  </a:tcPr>
                </a:tc>
                <a:tc>
                  <a:txBody>
                    <a:bodyPr/>
                    <a:lstStyle/>
                    <a:p>
                      <a:pPr algn="ctr"/>
                      <a:r>
                        <a:rPr kumimoji="1" lang="ja-JP" altLang="en-US" sz="1400" dirty="0">
                          <a:latin typeface="Meiryo UI" panose="020B0604030504040204" pitchFamily="50" charset="-128"/>
                          <a:ea typeface="Meiryo UI" panose="020B0604030504040204" pitchFamily="50" charset="-128"/>
                        </a:rPr>
                        <a:t>業務中分類</a:t>
                      </a:r>
                    </a:p>
                  </a:txBody>
                  <a:tcPr marL="36000" marR="36000" marT="36000" marB="36000" anchor="ctr">
                    <a:solidFill>
                      <a:schemeClr val="accent1">
                        <a:lumMod val="50000"/>
                      </a:schemeClr>
                    </a:solidFill>
                  </a:tcPr>
                </a:tc>
                <a:tc>
                  <a:txBody>
                    <a:bodyPr/>
                    <a:lstStyle/>
                    <a:p>
                      <a:pPr algn="ctr"/>
                      <a:r>
                        <a:rPr kumimoji="1" lang="ja-JP" altLang="en-US" sz="1400" dirty="0">
                          <a:latin typeface="Meiryo UI" panose="020B0604030504040204" pitchFamily="50" charset="-128"/>
                          <a:ea typeface="Meiryo UI" panose="020B0604030504040204" pitchFamily="50" charset="-128"/>
                        </a:rPr>
                        <a:t>業務小分類</a:t>
                      </a:r>
                    </a:p>
                  </a:txBody>
                  <a:tcPr marL="36000" marR="36000" marT="36000" marB="36000" anchor="ctr">
                    <a:solidFill>
                      <a:schemeClr val="accent1">
                        <a:lumMod val="50000"/>
                      </a:schemeClr>
                    </a:solidFill>
                  </a:tcPr>
                </a:tc>
                <a:tc>
                  <a:txBody>
                    <a:bodyPr/>
                    <a:lstStyle/>
                    <a:p>
                      <a:pPr algn="ctr"/>
                      <a:r>
                        <a:rPr kumimoji="1" lang="ja-JP" altLang="en-US" sz="1400" dirty="0">
                          <a:latin typeface="Meiryo UI" panose="020B0604030504040204" pitchFamily="50" charset="-128"/>
                          <a:ea typeface="Meiryo UI" panose="020B0604030504040204" pitchFamily="50" charset="-128"/>
                        </a:rPr>
                        <a:t>業務概要</a:t>
                      </a:r>
                    </a:p>
                  </a:txBody>
                  <a:tcPr marL="36000" marR="36000" marT="36000" marB="36000" anchor="ctr">
                    <a:solidFill>
                      <a:schemeClr val="accent1">
                        <a:lumMod val="50000"/>
                      </a:schemeClr>
                    </a:solidFill>
                  </a:tcPr>
                </a:tc>
                <a:tc>
                  <a:txBody>
                    <a:bodyPr/>
                    <a:lstStyle/>
                    <a:p>
                      <a:pPr algn="ctr"/>
                      <a:r>
                        <a:rPr kumimoji="1" lang="ja-JP" altLang="en-US" sz="1200" dirty="0">
                          <a:latin typeface="Meiryo UI" panose="020B0604030504040204" pitchFamily="50" charset="-128"/>
                          <a:ea typeface="Meiryo UI" panose="020B0604030504040204" pitchFamily="50" charset="-128"/>
                        </a:rPr>
                        <a:t>化学品</a:t>
                      </a:r>
                      <a:endParaRPr kumimoji="1" lang="en-US" altLang="ja-JP" sz="1200" dirty="0">
                        <a:latin typeface="Meiryo UI" panose="020B0604030504040204" pitchFamily="50" charset="-128"/>
                        <a:ea typeface="Meiryo UI" panose="020B0604030504040204" pitchFamily="50" charset="-128"/>
                      </a:endParaRPr>
                    </a:p>
                    <a:p>
                      <a:pPr algn="ctr"/>
                      <a:r>
                        <a:rPr kumimoji="1" lang="ja-JP" altLang="en-US" sz="1200" dirty="0">
                          <a:latin typeface="Meiryo UI" panose="020B0604030504040204" pitchFamily="50" charset="-128"/>
                          <a:ea typeface="Meiryo UI" panose="020B0604030504040204" pitchFamily="50" charset="-128"/>
                        </a:rPr>
                        <a:t>事業者</a:t>
                      </a:r>
                    </a:p>
                  </a:txBody>
                  <a:tcPr marL="36000" marR="36000" marT="36000" marB="36000">
                    <a:solidFill>
                      <a:schemeClr val="accent1">
                        <a:lumMod val="50000"/>
                      </a:schemeClr>
                    </a:solidFill>
                  </a:tcPr>
                </a:tc>
                <a:tc>
                  <a:txBody>
                    <a:bodyPr/>
                    <a:lstStyle/>
                    <a:p>
                      <a:pPr algn="ctr"/>
                      <a:r>
                        <a:rPr kumimoji="1" lang="ja-JP" altLang="en-US" sz="1200" dirty="0">
                          <a:latin typeface="Meiryo UI" panose="020B0604030504040204" pitchFamily="50" charset="-128"/>
                          <a:ea typeface="Meiryo UI" panose="020B0604030504040204" pitchFamily="50" charset="-128"/>
                        </a:rPr>
                        <a:t>川中</a:t>
                      </a:r>
                      <a:endParaRPr kumimoji="1" lang="en-US" altLang="ja-JP" sz="1200" dirty="0">
                        <a:latin typeface="Meiryo UI" panose="020B0604030504040204" pitchFamily="50" charset="-128"/>
                        <a:ea typeface="Meiryo UI" panose="020B0604030504040204" pitchFamily="50" charset="-128"/>
                      </a:endParaRPr>
                    </a:p>
                    <a:p>
                      <a:pPr algn="ctr"/>
                      <a:r>
                        <a:rPr kumimoji="1" lang="ja-JP" altLang="en-US" sz="1200" dirty="0">
                          <a:latin typeface="Meiryo UI" panose="020B0604030504040204" pitchFamily="50" charset="-128"/>
                          <a:ea typeface="Meiryo UI" panose="020B0604030504040204" pitchFamily="50" charset="-128"/>
                        </a:rPr>
                        <a:t>事業者</a:t>
                      </a:r>
                    </a:p>
                  </a:txBody>
                  <a:tcPr marL="36000" marR="36000" marT="36000" marB="36000">
                    <a:solidFill>
                      <a:schemeClr val="accent1">
                        <a:lumMod val="50000"/>
                      </a:schemeClr>
                    </a:solidFill>
                  </a:tcPr>
                </a:tc>
                <a:tc>
                  <a:txBody>
                    <a:bodyPr/>
                    <a:lstStyle/>
                    <a:p>
                      <a:pPr algn="ctr"/>
                      <a:r>
                        <a:rPr kumimoji="1" lang="ja-JP" altLang="en-US" sz="1200" dirty="0">
                          <a:latin typeface="Meiryo UI" panose="020B0604030504040204" pitchFamily="50" charset="-128"/>
                          <a:ea typeface="Meiryo UI" panose="020B0604030504040204" pitchFamily="50" charset="-128"/>
                        </a:rPr>
                        <a:t>最川下</a:t>
                      </a:r>
                      <a:endParaRPr kumimoji="1" lang="en-US" altLang="ja-JP" sz="1200" dirty="0">
                        <a:latin typeface="Meiryo UI" panose="020B0604030504040204" pitchFamily="50" charset="-128"/>
                        <a:ea typeface="Meiryo UI" panose="020B0604030504040204" pitchFamily="50" charset="-128"/>
                      </a:endParaRPr>
                    </a:p>
                    <a:p>
                      <a:pPr algn="ctr"/>
                      <a:r>
                        <a:rPr kumimoji="1" lang="ja-JP" altLang="en-US" sz="1200" dirty="0">
                          <a:latin typeface="Meiryo UI" panose="020B0604030504040204" pitchFamily="50" charset="-128"/>
                          <a:ea typeface="Meiryo UI" panose="020B0604030504040204" pitchFamily="50" charset="-128"/>
                        </a:rPr>
                        <a:t>事業者</a:t>
                      </a:r>
                    </a:p>
                  </a:txBody>
                  <a:tcPr marL="36000" marR="36000" marT="36000" marB="36000">
                    <a:solidFill>
                      <a:schemeClr val="accent1">
                        <a:lumMod val="50000"/>
                      </a:schemeClr>
                    </a:solidFill>
                  </a:tcPr>
                </a:tc>
                <a:tc>
                  <a:txBody>
                    <a:bodyPr/>
                    <a:lstStyle/>
                    <a:p>
                      <a:pPr algn="ctr"/>
                      <a:r>
                        <a:rPr kumimoji="1" lang="ja-JP" altLang="en-US" sz="1200" dirty="0">
                          <a:latin typeface="Meiryo UI" panose="020B0604030504040204" pitchFamily="50" charset="-128"/>
                          <a:ea typeface="Meiryo UI" panose="020B0604030504040204" pitchFamily="50" charset="-128"/>
                        </a:rPr>
                        <a:t>運営</a:t>
                      </a:r>
                      <a:endParaRPr kumimoji="1" lang="en-US" altLang="ja-JP" sz="1200" dirty="0">
                        <a:latin typeface="Meiryo UI" panose="020B0604030504040204" pitchFamily="50" charset="-128"/>
                        <a:ea typeface="Meiryo UI" panose="020B0604030504040204" pitchFamily="50" charset="-128"/>
                      </a:endParaRPr>
                    </a:p>
                    <a:p>
                      <a:pPr algn="ctr"/>
                      <a:r>
                        <a:rPr kumimoji="1" lang="ja-JP" altLang="en-US" sz="1200" dirty="0">
                          <a:latin typeface="Meiryo UI" panose="020B0604030504040204" pitchFamily="50" charset="-128"/>
                          <a:ea typeface="Meiryo UI" panose="020B0604030504040204" pitchFamily="50" charset="-128"/>
                        </a:rPr>
                        <a:t>事業者</a:t>
                      </a:r>
                    </a:p>
                  </a:txBody>
                  <a:tcPr marL="36000" marR="36000" marT="36000" marB="36000">
                    <a:solidFill>
                      <a:schemeClr val="accent1">
                        <a:lumMod val="50000"/>
                      </a:schemeClr>
                    </a:solidFill>
                  </a:tcPr>
                </a:tc>
                <a:extLst>
                  <a:ext uri="{0D108BD9-81ED-4DB2-BD59-A6C34878D82A}">
                    <a16:rowId xmlns:a16="http://schemas.microsoft.com/office/drawing/2014/main" val="1700346117"/>
                  </a:ext>
                </a:extLst>
              </a:tr>
              <a:tr h="252240">
                <a:tc>
                  <a:txBody>
                    <a:bodyPr/>
                    <a:lstStyle/>
                    <a:p>
                      <a:pPr algn="r"/>
                      <a:r>
                        <a:rPr kumimoji="1" lang="en-US" altLang="ja-JP" sz="1100" b="1" dirty="0">
                          <a:latin typeface="Meiryo UI" panose="020B0604030504040204" pitchFamily="50" charset="-128"/>
                          <a:ea typeface="Meiryo UI" panose="020B0604030504040204" pitchFamily="50" charset="-128"/>
                        </a:rPr>
                        <a:t>1</a:t>
                      </a:r>
                      <a:endParaRPr kumimoji="1" lang="ja-JP" altLang="en-US" sz="1100" b="1" dirty="0">
                        <a:latin typeface="Meiryo UI" panose="020B0604030504040204" pitchFamily="50" charset="-128"/>
                        <a:ea typeface="Meiryo UI" panose="020B0604030504040204" pitchFamily="50" charset="-128"/>
                      </a:endParaRPr>
                    </a:p>
                  </a:txBody>
                  <a:tcPr marL="36000" marR="36000" marT="36000" marB="36000"/>
                </a:tc>
                <a:tc rowSpan="2">
                  <a:txBody>
                    <a:bodyPr/>
                    <a:lstStyle/>
                    <a:p>
                      <a:r>
                        <a:rPr kumimoji="1" lang="ja-JP" altLang="en-US" sz="1200" b="1" dirty="0">
                          <a:latin typeface="Meiryo UI" panose="020B0604030504040204" pitchFamily="50" charset="-128"/>
                          <a:ea typeface="Meiryo UI" panose="020B0604030504040204" pitchFamily="50" charset="-128"/>
                        </a:rPr>
                        <a:t>利用者登録</a:t>
                      </a:r>
                    </a:p>
                  </a:txBody>
                  <a:tcPr marL="36000" marR="36000" marT="36000" marB="36000"/>
                </a:tc>
                <a:tc rowSpan="2">
                  <a:txBody>
                    <a:bodyPr/>
                    <a:lstStyle/>
                    <a:p>
                      <a:r>
                        <a:rPr kumimoji="1" lang="ja-JP" altLang="en-US" sz="1200" b="1" dirty="0">
                          <a:latin typeface="Meiryo UI" panose="020B0604030504040204" pitchFamily="50" charset="-128"/>
                          <a:ea typeface="Meiryo UI" panose="020B0604030504040204" pitchFamily="50" charset="-128"/>
                        </a:rPr>
                        <a:t>利用者登録</a:t>
                      </a:r>
                    </a:p>
                  </a:txBody>
                  <a:tcPr marL="36000" marR="36000" marT="36000" marB="36000"/>
                </a:tc>
                <a:tc>
                  <a:txBody>
                    <a:bodyPr/>
                    <a:lstStyle/>
                    <a:p>
                      <a:r>
                        <a:rPr kumimoji="1" lang="ja-JP" altLang="en-US" sz="1200" b="1" dirty="0">
                          <a:latin typeface="Meiryo UI" panose="020B0604030504040204" pitchFamily="50" charset="-128"/>
                          <a:ea typeface="Meiryo UI" panose="020B0604030504040204" pitchFamily="50" charset="-128"/>
                        </a:rPr>
                        <a:t>基本契約</a:t>
                      </a:r>
                    </a:p>
                  </a:txBody>
                  <a:tcPr marL="36000" marR="36000" marT="36000" marB="36000"/>
                </a:tc>
                <a:tc>
                  <a:txBody>
                    <a:bodyPr/>
                    <a:lstStyle/>
                    <a:p>
                      <a:r>
                        <a:rPr kumimoji="1" lang="ja-JP" altLang="en-US" sz="1200" b="1" dirty="0">
                          <a:latin typeface="Meiryo UI" panose="020B0604030504040204" pitchFamily="50" charset="-128"/>
                          <a:ea typeface="Meiryo UI" panose="020B0604030504040204" pitchFamily="50" charset="-128"/>
                        </a:rPr>
                        <a:t>会社単位の基本契約</a:t>
                      </a: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endParaRPr kumimoji="1" lang="en-US" altLang="ja-JP" sz="1200" b="1" dirty="0">
                        <a:latin typeface="Meiryo UI" panose="020B0604030504040204" pitchFamily="50" charset="-128"/>
                        <a:ea typeface="Meiryo UI" panose="020B0604030504040204" pitchFamily="50" charset="-128"/>
                      </a:endParaRPr>
                    </a:p>
                  </a:txBody>
                  <a:tcPr marL="36000" marR="3600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rgbClr val="0F1C50"/>
                          </a:solidFill>
                          <a:effectLst/>
                          <a:uLnTx/>
                          <a:uFillTx/>
                          <a:latin typeface="Meiryo UI" panose="020B0604030504040204" pitchFamily="50" charset="-128"/>
                          <a:ea typeface="Meiryo UI" panose="020B0604030504040204" pitchFamily="50" charset="-128"/>
                          <a:cs typeface="+mn-cs"/>
                        </a:rPr>
                        <a:t>〇</a:t>
                      </a:r>
                      <a:endParaRPr kumimoji="1" lang="en-US" altLang="ja-JP"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endParaRPr>
                    </a:p>
                  </a:txBody>
                  <a:tcPr marL="36000" marR="3600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rPr>
                        <a:t>〇</a:t>
                      </a:r>
                      <a:endParaRPr kumimoji="1" lang="en-US" altLang="ja-JP"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endParaRP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a:t>
                      </a:r>
                    </a:p>
                  </a:txBody>
                  <a:tcPr marL="36000" marR="36000" marT="36000" marB="36000"/>
                </a:tc>
                <a:extLst>
                  <a:ext uri="{0D108BD9-81ED-4DB2-BD59-A6C34878D82A}">
                    <a16:rowId xmlns:a16="http://schemas.microsoft.com/office/drawing/2014/main" val="3415613449"/>
                  </a:ext>
                </a:extLst>
              </a:tr>
              <a:tr h="252240">
                <a:tc>
                  <a:txBody>
                    <a:bodyPr/>
                    <a:lstStyle/>
                    <a:p>
                      <a:pPr algn="r"/>
                      <a:r>
                        <a:rPr kumimoji="1" lang="en-US" altLang="ja-JP" sz="1100" b="1" dirty="0">
                          <a:latin typeface="Meiryo UI" panose="020B0604030504040204" pitchFamily="50" charset="-128"/>
                          <a:ea typeface="Meiryo UI" panose="020B0604030504040204" pitchFamily="50" charset="-128"/>
                        </a:rPr>
                        <a:t>2</a:t>
                      </a:r>
                      <a:endParaRPr kumimoji="1" lang="ja-JP" altLang="en-US" sz="1100" b="1" dirty="0">
                        <a:latin typeface="Meiryo UI" panose="020B0604030504040204" pitchFamily="50" charset="-128"/>
                        <a:ea typeface="Meiryo UI" panose="020B0604030504040204" pitchFamily="50" charset="-128"/>
                      </a:endParaRPr>
                    </a:p>
                  </a:txBody>
                  <a:tcPr marL="36000" marR="36000" marT="36000" marB="36000"/>
                </a:tc>
                <a:tc vMerge="1">
                  <a:txBody>
                    <a:bodyPr/>
                    <a:lstStyle/>
                    <a:p>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vMerge="1">
                  <a:txBody>
                    <a:bodyPr/>
                    <a:lstStyle/>
                    <a:p>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a:txBody>
                    <a:bodyPr/>
                    <a:lstStyle/>
                    <a:p>
                      <a:r>
                        <a:rPr kumimoji="1" lang="ja-JP" altLang="en-US" sz="1200" b="1" dirty="0">
                          <a:latin typeface="Meiryo UI" panose="020B0604030504040204" pitchFamily="50" charset="-128"/>
                          <a:ea typeface="Meiryo UI" panose="020B0604030504040204" pitchFamily="50" charset="-128"/>
                        </a:rPr>
                        <a:t>利用者登録</a:t>
                      </a:r>
                    </a:p>
                  </a:txBody>
                  <a:tcPr marL="36000" marR="36000" marT="36000" marB="36000"/>
                </a:tc>
                <a:tc>
                  <a:txBody>
                    <a:bodyPr/>
                    <a:lstStyle/>
                    <a:p>
                      <a:r>
                        <a:rPr kumimoji="1" lang="ja-JP" altLang="en-US" sz="1200" b="1" dirty="0">
                          <a:latin typeface="Meiryo UI" panose="020B0604030504040204" pitchFamily="50" charset="-128"/>
                          <a:ea typeface="Meiryo UI" panose="020B0604030504040204" pitchFamily="50" charset="-128"/>
                        </a:rPr>
                        <a:t>会社単位の加入のあと、部門や利用者の登録を行う</a:t>
                      </a: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endParaRPr kumimoji="1" lang="en-US" altLang="ja-JP" sz="1200" b="1" dirty="0">
                        <a:latin typeface="Meiryo UI" panose="020B0604030504040204" pitchFamily="50" charset="-128"/>
                        <a:ea typeface="Meiryo UI" panose="020B0604030504040204" pitchFamily="50" charset="-128"/>
                      </a:endParaRPr>
                    </a:p>
                  </a:txBody>
                  <a:tcPr marL="36000" marR="3600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rgbClr val="0F1C50"/>
                          </a:solidFill>
                          <a:effectLst/>
                          <a:uLnTx/>
                          <a:uFillTx/>
                          <a:latin typeface="Meiryo UI" panose="020B0604030504040204" pitchFamily="50" charset="-128"/>
                          <a:ea typeface="Meiryo UI" panose="020B0604030504040204" pitchFamily="50" charset="-128"/>
                          <a:cs typeface="+mn-cs"/>
                        </a:rPr>
                        <a:t>〇</a:t>
                      </a:r>
                      <a:endParaRPr kumimoji="1" lang="en-US" altLang="ja-JP"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endParaRPr>
                    </a:p>
                  </a:txBody>
                  <a:tcPr marL="36000" marR="3600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rPr>
                        <a:t>〇</a:t>
                      </a:r>
                      <a:endParaRPr kumimoji="1" lang="en-US" altLang="ja-JP"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endParaRP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a:t>
                      </a:r>
                    </a:p>
                  </a:txBody>
                  <a:tcPr marL="36000" marR="36000" marT="36000" marB="36000"/>
                </a:tc>
                <a:extLst>
                  <a:ext uri="{0D108BD9-81ED-4DB2-BD59-A6C34878D82A}">
                    <a16:rowId xmlns:a16="http://schemas.microsoft.com/office/drawing/2014/main" val="3355733782"/>
                  </a:ext>
                </a:extLst>
              </a:tr>
              <a:tr h="0">
                <a:tc>
                  <a:txBody>
                    <a:bodyPr/>
                    <a:lstStyle/>
                    <a:p>
                      <a:pPr algn="r"/>
                      <a:endParaRPr kumimoji="1" lang="ja-JP" altLang="en-US" sz="400" b="1" dirty="0">
                        <a:latin typeface="Meiryo UI" panose="020B0604030504040204" pitchFamily="50" charset="-128"/>
                        <a:ea typeface="Meiryo UI" panose="020B0604030504040204" pitchFamily="50" charset="-128"/>
                      </a:endParaRPr>
                    </a:p>
                  </a:txBody>
                  <a:tcPr marL="36000" marR="36000" marT="36000" marB="36000"/>
                </a:tc>
                <a:tc>
                  <a:txBody>
                    <a:bodyPr/>
                    <a:lstStyle/>
                    <a:p>
                      <a:endParaRPr kumimoji="1" lang="ja-JP" altLang="en-US" sz="400" b="1" dirty="0">
                        <a:latin typeface="Meiryo UI" panose="020B0604030504040204" pitchFamily="50" charset="-128"/>
                        <a:ea typeface="Meiryo UI" panose="020B0604030504040204" pitchFamily="50" charset="-128"/>
                      </a:endParaRPr>
                    </a:p>
                  </a:txBody>
                  <a:tcPr marL="36000" marR="36000" marT="36000" marB="36000"/>
                </a:tc>
                <a:tc>
                  <a:txBody>
                    <a:bodyPr/>
                    <a:lstStyle/>
                    <a:p>
                      <a:endParaRPr kumimoji="1" lang="ja-JP" altLang="en-US" sz="400" b="1" dirty="0">
                        <a:latin typeface="Meiryo UI" panose="020B0604030504040204" pitchFamily="50" charset="-128"/>
                        <a:ea typeface="Meiryo UI" panose="020B0604030504040204" pitchFamily="50" charset="-128"/>
                      </a:endParaRPr>
                    </a:p>
                  </a:txBody>
                  <a:tcPr marL="36000" marR="36000" marT="36000" marB="36000"/>
                </a:tc>
                <a:tc>
                  <a:txBody>
                    <a:bodyPr/>
                    <a:lstStyle/>
                    <a:p>
                      <a:endParaRPr kumimoji="1" lang="ja-JP" altLang="en-US" sz="400" b="1" dirty="0">
                        <a:latin typeface="Meiryo UI" panose="020B0604030504040204" pitchFamily="50" charset="-128"/>
                        <a:ea typeface="Meiryo UI" panose="020B0604030504040204" pitchFamily="50" charset="-128"/>
                      </a:endParaRPr>
                    </a:p>
                  </a:txBody>
                  <a:tcPr marL="36000" marR="36000" marT="36000" marB="36000"/>
                </a:tc>
                <a:tc>
                  <a:txBody>
                    <a:bodyPr/>
                    <a:lstStyle/>
                    <a:p>
                      <a:endParaRPr kumimoji="1" lang="ja-JP" altLang="en-US" sz="400" b="1" dirty="0">
                        <a:latin typeface="Meiryo UI" panose="020B0604030504040204" pitchFamily="50" charset="-128"/>
                        <a:ea typeface="Meiryo UI" panose="020B0604030504040204" pitchFamily="50" charset="-128"/>
                      </a:endParaRPr>
                    </a:p>
                  </a:txBody>
                  <a:tcPr marL="36000" marR="36000" marT="36000" marB="36000"/>
                </a:tc>
                <a:tc>
                  <a:txBody>
                    <a:bodyPr/>
                    <a:lstStyle/>
                    <a:p>
                      <a:pPr algn="ctr"/>
                      <a:endParaRPr kumimoji="1" lang="ja-JP" altLang="en-US" sz="400" b="1" dirty="0">
                        <a:latin typeface="Meiryo UI" panose="020B0604030504040204" pitchFamily="50" charset="-128"/>
                        <a:ea typeface="Meiryo UI" panose="020B0604030504040204" pitchFamily="50" charset="-128"/>
                      </a:endParaRPr>
                    </a:p>
                  </a:txBody>
                  <a:tcPr marL="36000" marR="36000" marT="36000" marB="36000"/>
                </a:tc>
                <a:tc>
                  <a:txBody>
                    <a:bodyPr/>
                    <a:lstStyle/>
                    <a:p>
                      <a:pPr algn="ctr"/>
                      <a:endParaRPr kumimoji="1" lang="ja-JP" altLang="en-US" sz="400" b="1" dirty="0">
                        <a:latin typeface="Meiryo UI" panose="020B0604030504040204" pitchFamily="50" charset="-128"/>
                        <a:ea typeface="Meiryo UI" panose="020B0604030504040204" pitchFamily="50" charset="-128"/>
                      </a:endParaRPr>
                    </a:p>
                  </a:txBody>
                  <a:tcPr marL="36000" marR="36000" marT="36000" marB="36000"/>
                </a:tc>
                <a:tc>
                  <a:txBody>
                    <a:bodyPr/>
                    <a:lstStyle/>
                    <a:p>
                      <a:pPr algn="ctr"/>
                      <a:endParaRPr kumimoji="1" lang="ja-JP" altLang="en-US" sz="400" b="1" dirty="0">
                        <a:latin typeface="Meiryo UI" panose="020B0604030504040204" pitchFamily="50" charset="-128"/>
                        <a:ea typeface="Meiryo UI" panose="020B0604030504040204" pitchFamily="50" charset="-128"/>
                      </a:endParaRPr>
                    </a:p>
                  </a:txBody>
                  <a:tcPr marL="36000" marR="36000" marT="36000" marB="36000"/>
                </a:tc>
                <a:tc>
                  <a:txBody>
                    <a:bodyPr/>
                    <a:lstStyle/>
                    <a:p>
                      <a:pPr algn="ctr"/>
                      <a:endParaRPr kumimoji="1" lang="ja-JP" altLang="en-US" sz="400" b="1" dirty="0">
                        <a:latin typeface="Meiryo UI" panose="020B0604030504040204" pitchFamily="50" charset="-128"/>
                        <a:ea typeface="Meiryo UI" panose="020B0604030504040204" pitchFamily="50" charset="-128"/>
                      </a:endParaRPr>
                    </a:p>
                  </a:txBody>
                  <a:tcPr marL="36000" marR="36000" marT="36000" marB="36000"/>
                </a:tc>
                <a:extLst>
                  <a:ext uri="{0D108BD9-81ED-4DB2-BD59-A6C34878D82A}">
                    <a16:rowId xmlns:a16="http://schemas.microsoft.com/office/drawing/2014/main" val="3394349193"/>
                  </a:ext>
                </a:extLst>
              </a:tr>
              <a:tr h="252240">
                <a:tc>
                  <a:txBody>
                    <a:bodyPr/>
                    <a:lstStyle/>
                    <a:p>
                      <a:pPr algn="r"/>
                      <a:r>
                        <a:rPr kumimoji="1" lang="en-US" altLang="ja-JP" sz="1100" b="1" dirty="0">
                          <a:latin typeface="Meiryo UI" panose="020B0604030504040204" pitchFamily="50" charset="-128"/>
                          <a:ea typeface="Meiryo UI" panose="020B0604030504040204" pitchFamily="50" charset="-128"/>
                        </a:rPr>
                        <a:t>3</a:t>
                      </a:r>
                      <a:endParaRPr kumimoji="1" lang="ja-JP" altLang="en-US" sz="1100" b="1" dirty="0">
                        <a:latin typeface="Meiryo UI" panose="020B0604030504040204" pitchFamily="50" charset="-128"/>
                        <a:ea typeface="Meiryo UI" panose="020B0604030504040204" pitchFamily="50" charset="-128"/>
                      </a:endParaRPr>
                    </a:p>
                  </a:txBody>
                  <a:tcPr marL="36000" marR="36000" marT="36000" marB="36000"/>
                </a:tc>
                <a:tc rowSpan="4">
                  <a:txBody>
                    <a:bodyPr/>
                    <a:lstStyle/>
                    <a:p>
                      <a:r>
                        <a:rPr kumimoji="1" lang="ja-JP" altLang="en-US" sz="1200" b="1" dirty="0">
                          <a:latin typeface="Meiryo UI" panose="020B0604030504040204" pitchFamily="50" charset="-128"/>
                          <a:ea typeface="Meiryo UI" panose="020B0604030504040204" pitchFamily="50" charset="-128"/>
                        </a:rPr>
                        <a:t>物質リスト共有</a:t>
                      </a:r>
                    </a:p>
                  </a:txBody>
                  <a:tcPr marL="36000" marR="36000" marT="36000" marB="36000"/>
                </a:tc>
                <a:tc rowSpan="2">
                  <a:txBody>
                    <a:bodyPr/>
                    <a:lstStyle/>
                    <a:p>
                      <a:r>
                        <a:rPr kumimoji="1" lang="ja-JP" altLang="en-US" sz="1200" b="1" dirty="0">
                          <a:latin typeface="Meiryo UI" panose="020B0604030504040204" pitchFamily="50" charset="-128"/>
                          <a:ea typeface="Meiryo UI" panose="020B0604030504040204" pitchFamily="50" charset="-128"/>
                        </a:rPr>
                        <a:t>リスト作成・配信</a:t>
                      </a:r>
                      <a:endParaRPr kumimoji="1" lang="en-US" altLang="ja-JP" sz="1200" b="1" dirty="0">
                        <a:latin typeface="Meiryo UI" panose="020B0604030504040204" pitchFamily="50" charset="-128"/>
                        <a:ea typeface="Meiryo UI" panose="020B0604030504040204" pitchFamily="50" charset="-128"/>
                      </a:endParaRPr>
                    </a:p>
                    <a:p>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lnB w="12700" cap="flat" cmpd="sng" algn="ctr">
                      <a:solidFill>
                        <a:schemeClr val="bg1"/>
                      </a:solidFill>
                      <a:prstDash val="solid"/>
                      <a:round/>
                      <a:headEnd type="none" w="med" len="med"/>
                      <a:tailEnd type="none" w="med" len="med"/>
                    </a:lnB>
                  </a:tcPr>
                </a:tc>
                <a:tc>
                  <a:txBody>
                    <a:bodyPr/>
                    <a:lstStyle/>
                    <a:p>
                      <a:r>
                        <a:rPr kumimoji="1" lang="ja-JP" altLang="en-US" sz="1200" b="1" dirty="0">
                          <a:latin typeface="Meiryo UI" panose="020B0604030504040204" pitchFamily="50" charset="-128"/>
                          <a:ea typeface="Meiryo UI" panose="020B0604030504040204" pitchFamily="50" charset="-128"/>
                        </a:rPr>
                        <a:t>リスト作成</a:t>
                      </a:r>
                    </a:p>
                  </a:txBody>
                  <a:tcPr marL="36000" marR="36000" marT="36000" marB="36000"/>
                </a:tc>
                <a:tc>
                  <a:txBody>
                    <a:bodyPr/>
                    <a:lstStyle/>
                    <a:p>
                      <a:r>
                        <a:rPr kumimoji="1" lang="ja-JP" altLang="en-US" sz="1200" b="1" dirty="0">
                          <a:latin typeface="Meiryo UI" panose="020B0604030504040204" pitchFamily="50" charset="-128"/>
                          <a:ea typeface="Meiryo UI" panose="020B0604030504040204" pitchFamily="50" charset="-128"/>
                        </a:rPr>
                        <a:t>物質リスト（規制対象、規制候補、一般物質）を作成・登録する</a:t>
                      </a:r>
                    </a:p>
                  </a:txBody>
                  <a:tcPr marL="36000" marR="36000" marT="36000" marB="36000"/>
                </a:tc>
                <a:tc>
                  <a:txBody>
                    <a:bodyPr/>
                    <a:lstStyle/>
                    <a:p>
                      <a:pPr algn="ct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a:txBody>
                    <a:bodyPr/>
                    <a:lstStyle/>
                    <a:p>
                      <a:pPr algn="ct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a:txBody>
                    <a:bodyPr/>
                    <a:lstStyle/>
                    <a:p>
                      <a:pPr algn="ct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36000" marR="36000" marT="36000" marB="36000"/>
                </a:tc>
                <a:extLst>
                  <a:ext uri="{0D108BD9-81ED-4DB2-BD59-A6C34878D82A}">
                    <a16:rowId xmlns:a16="http://schemas.microsoft.com/office/drawing/2014/main" val="685104936"/>
                  </a:ext>
                </a:extLst>
              </a:tr>
              <a:tr h="252240">
                <a:tc>
                  <a:txBody>
                    <a:bodyPr/>
                    <a:lstStyle/>
                    <a:p>
                      <a:pPr algn="r"/>
                      <a:r>
                        <a:rPr kumimoji="1" lang="en-US" altLang="ja-JP" sz="1100" b="1" dirty="0">
                          <a:latin typeface="Meiryo UI" panose="020B0604030504040204" pitchFamily="50" charset="-128"/>
                          <a:ea typeface="Meiryo UI" panose="020B0604030504040204" pitchFamily="50" charset="-128"/>
                        </a:rPr>
                        <a:t>4</a:t>
                      </a:r>
                      <a:endParaRPr kumimoji="1" lang="ja-JP" altLang="en-US" sz="1100" b="1" dirty="0">
                        <a:latin typeface="Meiryo UI" panose="020B0604030504040204" pitchFamily="50" charset="-128"/>
                        <a:ea typeface="Meiryo UI" panose="020B0604030504040204" pitchFamily="50" charset="-128"/>
                      </a:endParaRPr>
                    </a:p>
                  </a:txBody>
                  <a:tcPr marL="36000" marR="36000" marT="36000" marB="36000"/>
                </a:tc>
                <a:tc vMerge="1">
                  <a:txBody>
                    <a:bodyPr/>
                    <a:lstStyle/>
                    <a:p>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vMerge="1">
                  <a:txBody>
                    <a:bodyPr/>
                    <a:lstStyle/>
                    <a:p>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lnT w="12700" cap="flat" cmpd="sng" algn="ctr">
                      <a:solidFill>
                        <a:schemeClr val="bg1"/>
                      </a:solidFill>
                      <a:prstDash val="solid"/>
                      <a:round/>
                      <a:headEnd type="none" w="med" len="med"/>
                      <a:tailEnd type="none" w="med" len="med"/>
                    </a:lnT>
                  </a:tcPr>
                </a:tc>
                <a:tc>
                  <a:txBody>
                    <a:bodyPr/>
                    <a:lstStyle/>
                    <a:p>
                      <a:r>
                        <a:rPr kumimoji="1" lang="ja-JP" altLang="en-US" sz="1200" b="1" dirty="0">
                          <a:latin typeface="Meiryo UI" panose="020B0604030504040204" pitchFamily="50" charset="-128"/>
                          <a:ea typeface="Meiryo UI" panose="020B0604030504040204" pitchFamily="50" charset="-128"/>
                        </a:rPr>
                        <a:t>リスト配信</a:t>
                      </a:r>
                    </a:p>
                  </a:txBody>
                  <a:tcPr marL="36000" marR="36000" marT="36000" marB="36000"/>
                </a:tc>
                <a:tc>
                  <a:txBody>
                    <a:bodyPr/>
                    <a:lstStyle/>
                    <a:p>
                      <a:r>
                        <a:rPr kumimoji="1" lang="ja-JP" altLang="en-US" sz="1200" b="1" dirty="0">
                          <a:latin typeface="Meiryo UI" panose="020B0604030504040204" pitchFamily="50" charset="-128"/>
                          <a:ea typeface="Meiryo UI" panose="020B0604030504040204" pitchFamily="50" charset="-128"/>
                        </a:rPr>
                        <a:t>最新の物質リストを配信（通知および更新）する</a:t>
                      </a: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a:t>
                      </a:r>
                    </a:p>
                  </a:txBody>
                  <a:tcPr marL="36000" marR="3600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rgbClr val="0F1C50"/>
                          </a:solidFill>
                          <a:effectLst/>
                          <a:uLnTx/>
                          <a:uFillTx/>
                          <a:latin typeface="Meiryo UI" panose="020B0604030504040204" pitchFamily="50" charset="-128"/>
                          <a:ea typeface="Meiryo UI" panose="020B0604030504040204" pitchFamily="50" charset="-128"/>
                          <a:cs typeface="+mn-cs"/>
                        </a:rPr>
                        <a:t>△</a:t>
                      </a:r>
                      <a:endParaRPr kumimoji="1" lang="ja-JP" altLang="en-US"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endParaRPr>
                    </a:p>
                  </a:txBody>
                  <a:tcPr marL="36000" marR="3600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rPr>
                        <a:t>△</a:t>
                      </a: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36000" marR="36000" marT="36000" marB="36000"/>
                </a:tc>
                <a:extLst>
                  <a:ext uri="{0D108BD9-81ED-4DB2-BD59-A6C34878D82A}">
                    <a16:rowId xmlns:a16="http://schemas.microsoft.com/office/drawing/2014/main" val="4176493725"/>
                  </a:ext>
                </a:extLst>
              </a:tr>
              <a:tr h="252240">
                <a:tc>
                  <a:txBody>
                    <a:bodyPr/>
                    <a:lstStyle/>
                    <a:p>
                      <a:pPr algn="r"/>
                      <a:r>
                        <a:rPr kumimoji="1" lang="en-US" altLang="ja-JP" sz="1100" b="1" dirty="0">
                          <a:latin typeface="Meiryo UI" panose="020B0604030504040204" pitchFamily="50" charset="-128"/>
                          <a:ea typeface="Meiryo UI" panose="020B0604030504040204" pitchFamily="50" charset="-128"/>
                        </a:rPr>
                        <a:t>5</a:t>
                      </a:r>
                      <a:endParaRPr kumimoji="1" lang="ja-JP" altLang="en-US" sz="1100" b="1" dirty="0">
                        <a:latin typeface="Meiryo UI" panose="020B0604030504040204" pitchFamily="50" charset="-128"/>
                        <a:ea typeface="Meiryo UI" panose="020B0604030504040204" pitchFamily="50" charset="-128"/>
                      </a:endParaRPr>
                    </a:p>
                  </a:txBody>
                  <a:tcPr marL="36000" marR="36000" marT="36000" marB="36000"/>
                </a:tc>
                <a:tc vMerge="1">
                  <a:txBody>
                    <a:bodyPr/>
                    <a:lstStyle/>
                    <a:p>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rowSpan="2">
                  <a:txBody>
                    <a:bodyPr/>
                    <a:lstStyle/>
                    <a:p>
                      <a:r>
                        <a:rPr kumimoji="1" lang="ja-JP" altLang="en-US" sz="1200" b="1" dirty="0">
                          <a:solidFill>
                            <a:schemeClr val="tx1"/>
                          </a:solidFill>
                          <a:latin typeface="Meiryo UI" panose="020B0604030504040204" pitchFamily="50" charset="-128"/>
                          <a:ea typeface="Meiryo UI" panose="020B0604030504040204" pitchFamily="50" charset="-128"/>
                        </a:rPr>
                        <a:t>物質申請・更新</a:t>
                      </a:r>
                    </a:p>
                  </a:txBody>
                  <a:tcPr marL="36000" marR="36000" marT="36000" marB="36000">
                    <a:lnT w="12700" cap="flat" cmpd="sng" algn="ctr">
                      <a:solidFill>
                        <a:schemeClr val="bg1"/>
                      </a:solidFill>
                      <a:prstDash val="solid"/>
                      <a:round/>
                      <a:headEnd type="none" w="med" len="med"/>
                      <a:tailEnd type="none" w="med" len="med"/>
                    </a:lnT>
                  </a:tcPr>
                </a:tc>
                <a:tc>
                  <a:txBody>
                    <a:bodyPr/>
                    <a:lstStyle/>
                    <a:p>
                      <a:r>
                        <a:rPr kumimoji="1" lang="ja-JP" altLang="en-US" sz="1200" b="1" dirty="0">
                          <a:solidFill>
                            <a:schemeClr val="tx1"/>
                          </a:solidFill>
                          <a:latin typeface="Meiryo UI" panose="020B0604030504040204" pitchFamily="50" charset="-128"/>
                          <a:ea typeface="Meiryo UI" panose="020B0604030504040204" pitchFamily="50" charset="-128"/>
                        </a:rPr>
                        <a:t>物質申請</a:t>
                      </a:r>
                    </a:p>
                  </a:txBody>
                  <a:tcPr marL="36000" marR="36000" marT="36000" marB="36000"/>
                </a:tc>
                <a:tc>
                  <a:txBody>
                    <a:bodyPr/>
                    <a:lstStyle/>
                    <a:p>
                      <a:r>
                        <a:rPr kumimoji="1" lang="ja-JP" altLang="en-US" sz="1200" b="1" dirty="0">
                          <a:solidFill>
                            <a:schemeClr val="tx1"/>
                          </a:solidFill>
                          <a:latin typeface="Meiryo UI" panose="020B0604030504040204" pitchFamily="50" charset="-128"/>
                          <a:ea typeface="Meiryo UI" panose="020B0604030504040204" pitchFamily="50" charset="-128"/>
                        </a:rPr>
                        <a:t>管理物質、一般物質の追加、変更に関する申請を行う</a:t>
                      </a:r>
                    </a:p>
                  </a:txBody>
                  <a:tcPr marL="36000" marR="3600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〇</a:t>
                      </a:r>
                    </a:p>
                  </a:txBody>
                  <a:tcPr marL="36000" marR="3600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〇</a:t>
                      </a:r>
                    </a:p>
                  </a:txBody>
                  <a:tcPr marL="36000" marR="3600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〇</a:t>
                      </a:r>
                    </a:p>
                  </a:txBody>
                  <a:tcPr marL="36000" marR="36000" marT="36000" marB="36000"/>
                </a:tc>
                <a:tc>
                  <a:txBody>
                    <a:bodyPr/>
                    <a:lstStyle/>
                    <a:p>
                      <a:pPr algn="ctr"/>
                      <a:r>
                        <a:rPr kumimoji="1" lang="ja-JP" altLang="en-US" sz="1200" b="1" dirty="0">
                          <a:solidFill>
                            <a:schemeClr val="tx1"/>
                          </a:solidFill>
                          <a:latin typeface="Meiryo UI" panose="020B0604030504040204" pitchFamily="50" charset="-128"/>
                          <a:ea typeface="Meiryo UI" panose="020B0604030504040204" pitchFamily="50" charset="-128"/>
                        </a:rPr>
                        <a:t>△</a:t>
                      </a:r>
                    </a:p>
                  </a:txBody>
                  <a:tcPr marL="36000" marR="36000" marT="36000" marB="36000"/>
                </a:tc>
                <a:extLst>
                  <a:ext uri="{0D108BD9-81ED-4DB2-BD59-A6C34878D82A}">
                    <a16:rowId xmlns:a16="http://schemas.microsoft.com/office/drawing/2014/main" val="1526249096"/>
                  </a:ext>
                </a:extLst>
              </a:tr>
              <a:tr h="252240">
                <a:tc>
                  <a:txBody>
                    <a:bodyPr/>
                    <a:lstStyle/>
                    <a:p>
                      <a:pPr algn="r"/>
                      <a:r>
                        <a:rPr kumimoji="1" lang="en-US" altLang="ja-JP" sz="1100" b="1" dirty="0">
                          <a:latin typeface="Meiryo UI" panose="020B0604030504040204" pitchFamily="50" charset="-128"/>
                          <a:ea typeface="Meiryo UI" panose="020B0604030504040204" pitchFamily="50" charset="-128"/>
                        </a:rPr>
                        <a:t>6</a:t>
                      </a:r>
                      <a:endParaRPr kumimoji="1" lang="ja-JP" altLang="en-US" sz="1100" b="1" dirty="0">
                        <a:latin typeface="Meiryo UI" panose="020B0604030504040204" pitchFamily="50" charset="-128"/>
                        <a:ea typeface="Meiryo UI" panose="020B0604030504040204" pitchFamily="50" charset="-128"/>
                      </a:endParaRPr>
                    </a:p>
                  </a:txBody>
                  <a:tcPr marL="36000" marR="36000" marT="36000" marB="36000"/>
                </a:tc>
                <a:tc vMerge="1">
                  <a:txBody>
                    <a:bodyPr/>
                    <a:lstStyle/>
                    <a:p>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vMerge="1">
                  <a:txBody>
                    <a:bodyPr/>
                    <a:lstStyle/>
                    <a:p>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a:txBody>
                    <a:bodyPr/>
                    <a:lstStyle/>
                    <a:p>
                      <a:r>
                        <a:rPr kumimoji="1" lang="ja-JP" altLang="en-US" sz="1200" b="1" dirty="0">
                          <a:solidFill>
                            <a:schemeClr val="tx1"/>
                          </a:solidFill>
                          <a:latin typeface="Meiryo UI" panose="020B0604030504040204" pitchFamily="50" charset="-128"/>
                          <a:ea typeface="Meiryo UI" panose="020B0604030504040204" pitchFamily="50" charset="-128"/>
                        </a:rPr>
                        <a:t>申請受領・更新</a:t>
                      </a:r>
                    </a:p>
                  </a:txBody>
                  <a:tcPr marL="36000" marR="36000" marT="36000" marB="36000"/>
                </a:tc>
                <a:tc>
                  <a:txBody>
                    <a:bodyPr/>
                    <a:lstStyle/>
                    <a:p>
                      <a:r>
                        <a:rPr kumimoji="1" lang="ja-JP" altLang="en-US" sz="1200" b="1" dirty="0">
                          <a:solidFill>
                            <a:schemeClr val="tx1"/>
                          </a:solidFill>
                          <a:latin typeface="Meiryo UI" panose="020B0604030504040204" pitchFamily="50" charset="-128"/>
                          <a:ea typeface="Meiryo UI" panose="020B0604030504040204" pitchFamily="50" charset="-128"/>
                        </a:rPr>
                        <a:t>物質申請に対し、審議を行い、管理物質リストの変更を行う</a:t>
                      </a:r>
                    </a:p>
                  </a:txBody>
                  <a:tcPr marL="36000" marR="3600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a:t>
                      </a:r>
                    </a:p>
                  </a:txBody>
                  <a:tcPr marL="36000" marR="3600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a:t>
                      </a:r>
                    </a:p>
                  </a:txBody>
                  <a:tcPr marL="36000" marR="3600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a:t>
                      </a:r>
                    </a:p>
                  </a:txBody>
                  <a:tcPr marL="36000" marR="3600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〇</a:t>
                      </a:r>
                    </a:p>
                  </a:txBody>
                  <a:tcPr marL="36000" marR="36000" marT="36000" marB="36000"/>
                </a:tc>
                <a:extLst>
                  <a:ext uri="{0D108BD9-81ED-4DB2-BD59-A6C34878D82A}">
                    <a16:rowId xmlns:a16="http://schemas.microsoft.com/office/drawing/2014/main" val="334137651"/>
                  </a:ext>
                </a:extLst>
              </a:tr>
              <a:tr h="251564">
                <a:tc>
                  <a:txBody>
                    <a:bodyPr/>
                    <a:lstStyle/>
                    <a:p>
                      <a:pPr algn="r"/>
                      <a:r>
                        <a:rPr kumimoji="1" lang="en-US" altLang="ja-JP" sz="1100" b="1" dirty="0">
                          <a:latin typeface="Meiryo UI" panose="020B0604030504040204" pitchFamily="50" charset="-128"/>
                          <a:ea typeface="Meiryo UI" panose="020B0604030504040204" pitchFamily="50" charset="-128"/>
                        </a:rPr>
                        <a:t>7</a:t>
                      </a:r>
                      <a:endParaRPr kumimoji="1" lang="ja-JP" altLang="en-US" sz="1100" b="1" dirty="0">
                        <a:latin typeface="Meiryo UI" panose="020B0604030504040204" pitchFamily="50" charset="-128"/>
                        <a:ea typeface="Meiryo UI" panose="020B0604030504040204" pitchFamily="50" charset="-128"/>
                      </a:endParaRPr>
                    </a:p>
                  </a:txBody>
                  <a:tcPr marL="36000" marR="36000" marT="36000" marB="36000"/>
                </a:tc>
                <a:tc>
                  <a:txBody>
                    <a:bodyPr/>
                    <a:lstStyle/>
                    <a:p>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lnB w="12700" cap="flat" cmpd="sng" algn="ctr">
                      <a:solidFill>
                        <a:schemeClr val="bg1"/>
                      </a:solidFill>
                      <a:prstDash val="solid"/>
                      <a:round/>
                      <a:headEnd type="none" w="med" len="med"/>
                      <a:tailEnd type="none" w="med" len="med"/>
                    </a:lnB>
                  </a:tcPr>
                </a:tc>
                <a:tc>
                  <a:txBody>
                    <a:bodyPr/>
                    <a:lstStyle/>
                    <a:p>
                      <a:r>
                        <a:rPr kumimoji="1" lang="ja-JP" altLang="en-US" sz="1200" b="1" dirty="0">
                          <a:latin typeface="Meiryo UI" panose="020B0604030504040204" pitchFamily="50" charset="-128"/>
                          <a:ea typeface="Meiryo UI" panose="020B0604030504040204" pitchFamily="50" charset="-128"/>
                        </a:rPr>
                        <a:t>リスト照会</a:t>
                      </a:r>
                    </a:p>
                  </a:txBody>
                  <a:tcPr marL="36000" marR="36000" marT="36000" marB="36000"/>
                </a:tc>
                <a:tc>
                  <a:txBody>
                    <a:bodyPr/>
                    <a:lstStyle/>
                    <a:p>
                      <a:r>
                        <a:rPr kumimoji="1" lang="ja-JP" altLang="en-US" sz="1200" b="1" dirty="0">
                          <a:latin typeface="Meiryo UI" panose="020B0604030504040204" pitchFamily="50" charset="-128"/>
                          <a:ea typeface="Meiryo UI" panose="020B0604030504040204" pitchFamily="50" charset="-128"/>
                        </a:rPr>
                        <a:t>リスト照会</a:t>
                      </a:r>
                    </a:p>
                  </a:txBody>
                  <a:tcPr marL="36000" marR="36000" marT="36000" marB="36000"/>
                </a:tc>
                <a:tc>
                  <a:txBody>
                    <a:bodyPr/>
                    <a:lstStyle/>
                    <a:p>
                      <a:r>
                        <a:rPr kumimoji="1" lang="ja-JP" altLang="en-US" sz="1200" b="1" dirty="0">
                          <a:latin typeface="Meiryo UI" panose="020B0604030504040204" pitchFamily="50" charset="-128"/>
                          <a:ea typeface="Meiryo UI" panose="020B0604030504040204" pitchFamily="50" charset="-128"/>
                        </a:rPr>
                        <a:t>配信された物質リストの照会（検索）を行う</a:t>
                      </a:r>
                      <a:endParaRPr kumimoji="1" lang="en-US" altLang="ja-JP" sz="1200" b="1" dirty="0">
                        <a:latin typeface="Meiryo UI" panose="020B0604030504040204" pitchFamily="50" charset="-128"/>
                        <a:ea typeface="Meiryo UI" panose="020B0604030504040204" pitchFamily="50" charset="-128"/>
                      </a:endParaRPr>
                    </a:p>
                  </a:txBody>
                  <a:tcPr marL="36000" marR="3600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rPr>
                        <a:t>〇</a:t>
                      </a:r>
                    </a:p>
                  </a:txBody>
                  <a:tcPr marL="36000" marR="3600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rPr>
                        <a:t>〇</a:t>
                      </a:r>
                    </a:p>
                  </a:txBody>
                  <a:tcPr marL="36000" marR="3600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rPr>
                        <a:t>〇</a:t>
                      </a:r>
                    </a:p>
                  </a:txBody>
                  <a:tcPr marL="36000" marR="3600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rPr>
                        <a:t>〇</a:t>
                      </a:r>
                    </a:p>
                  </a:txBody>
                  <a:tcPr marL="36000" marR="36000" marT="36000" marB="36000"/>
                </a:tc>
                <a:extLst>
                  <a:ext uri="{0D108BD9-81ED-4DB2-BD59-A6C34878D82A}">
                    <a16:rowId xmlns:a16="http://schemas.microsoft.com/office/drawing/2014/main" val="3791652853"/>
                  </a:ext>
                </a:extLst>
              </a:tr>
              <a:tr h="103408">
                <a:tc>
                  <a:txBody>
                    <a:bodyPr/>
                    <a:lstStyle/>
                    <a:p>
                      <a:pPr algn="r"/>
                      <a:endParaRPr kumimoji="1" lang="ja-JP" altLang="en-US" sz="400" b="1" dirty="0">
                        <a:latin typeface="Meiryo UI" panose="020B0604030504040204" pitchFamily="50" charset="-128"/>
                        <a:ea typeface="Meiryo UI" panose="020B0604030504040204" pitchFamily="50" charset="-128"/>
                      </a:endParaRPr>
                    </a:p>
                  </a:txBody>
                  <a:tcPr marL="36000" marR="36000" marT="36000" marB="36000"/>
                </a:tc>
                <a:tc>
                  <a:txBody>
                    <a:bodyPr/>
                    <a:lstStyle/>
                    <a:p>
                      <a:endParaRPr kumimoji="1" lang="ja-JP" altLang="en-US" sz="400" b="1" dirty="0">
                        <a:latin typeface="Meiryo UI" panose="020B0604030504040204" pitchFamily="50" charset="-128"/>
                        <a:ea typeface="Meiryo UI" panose="020B0604030504040204" pitchFamily="50" charset="-128"/>
                      </a:endParaRPr>
                    </a:p>
                  </a:txBody>
                  <a:tcPr marL="36000" marR="36000" marT="36000" marB="3600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kumimoji="1" lang="ja-JP" altLang="en-US" sz="400" b="1" dirty="0">
                        <a:latin typeface="Meiryo UI" panose="020B0604030504040204" pitchFamily="50" charset="-128"/>
                        <a:ea typeface="Meiryo UI" panose="020B0604030504040204" pitchFamily="50" charset="-128"/>
                      </a:endParaRPr>
                    </a:p>
                  </a:txBody>
                  <a:tcPr marL="36000" marR="36000" marT="36000" marB="36000"/>
                </a:tc>
                <a:tc>
                  <a:txBody>
                    <a:bodyPr/>
                    <a:lstStyle/>
                    <a:p>
                      <a:endParaRPr kumimoji="1" lang="ja-JP" altLang="en-US" sz="400" b="1" dirty="0">
                        <a:latin typeface="Meiryo UI" panose="020B0604030504040204" pitchFamily="50" charset="-128"/>
                        <a:ea typeface="Meiryo UI" panose="020B0604030504040204" pitchFamily="50" charset="-128"/>
                      </a:endParaRPr>
                    </a:p>
                  </a:txBody>
                  <a:tcPr marL="36000" marR="36000" marT="36000" marB="36000"/>
                </a:tc>
                <a:tc>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endParaRPr kumimoji="1" lang="ja-JP" altLang="en-US" sz="400" b="1" dirty="0">
                        <a:latin typeface="Meiryo UI" panose="020B0604030504040204" pitchFamily="50" charset="-128"/>
                        <a:ea typeface="Meiryo UI" panose="020B0604030504040204" pitchFamily="50" charset="-128"/>
                      </a:endParaRPr>
                    </a:p>
                  </a:txBody>
                  <a:tcPr marL="36000" marR="36000" marT="36000" marB="36000"/>
                </a:tc>
                <a:tc>
                  <a:txBody>
                    <a:bodyPr/>
                    <a:lstStyle/>
                    <a:p>
                      <a:pPr algn="ctr"/>
                      <a:endParaRPr kumimoji="1" lang="ja-JP" altLang="en-US" sz="400" b="1" dirty="0">
                        <a:latin typeface="Meiryo UI" panose="020B0604030504040204" pitchFamily="50" charset="-128"/>
                        <a:ea typeface="Meiryo UI" panose="020B0604030504040204" pitchFamily="50" charset="-128"/>
                      </a:endParaRPr>
                    </a:p>
                  </a:txBody>
                  <a:tcPr marL="36000" marR="36000" marT="36000" marB="36000"/>
                </a:tc>
                <a:tc>
                  <a:txBody>
                    <a:bodyPr/>
                    <a:lstStyle/>
                    <a:p>
                      <a:pPr algn="ctr"/>
                      <a:endParaRPr kumimoji="1" lang="ja-JP" altLang="en-US" sz="400" b="1" dirty="0">
                        <a:latin typeface="Meiryo UI" panose="020B0604030504040204" pitchFamily="50" charset="-128"/>
                        <a:ea typeface="Meiryo UI" panose="020B0604030504040204" pitchFamily="50" charset="-128"/>
                      </a:endParaRPr>
                    </a:p>
                  </a:txBody>
                  <a:tcPr marL="36000" marR="36000" marT="36000" marB="36000"/>
                </a:tc>
                <a:tc>
                  <a:txBody>
                    <a:bodyPr/>
                    <a:lstStyle/>
                    <a:p>
                      <a:pPr algn="ctr"/>
                      <a:endParaRPr kumimoji="1" lang="ja-JP" altLang="en-US" sz="400" b="1" dirty="0">
                        <a:latin typeface="Meiryo UI" panose="020B0604030504040204" pitchFamily="50" charset="-128"/>
                        <a:ea typeface="Meiryo UI" panose="020B0604030504040204" pitchFamily="50" charset="-128"/>
                      </a:endParaRPr>
                    </a:p>
                  </a:txBody>
                  <a:tcPr marL="36000" marR="36000" marT="36000" marB="36000"/>
                </a:tc>
                <a:tc>
                  <a:txBody>
                    <a:bodyPr/>
                    <a:lstStyle/>
                    <a:p>
                      <a:pPr algn="ctr"/>
                      <a:endParaRPr kumimoji="1" lang="ja-JP" altLang="en-US" sz="400" b="1" dirty="0">
                        <a:latin typeface="Meiryo UI" panose="020B0604030504040204" pitchFamily="50" charset="-128"/>
                        <a:ea typeface="Meiryo UI" panose="020B0604030504040204" pitchFamily="50" charset="-128"/>
                      </a:endParaRPr>
                    </a:p>
                  </a:txBody>
                  <a:tcPr marL="36000" marR="36000" marT="36000" marB="36000"/>
                </a:tc>
                <a:extLst>
                  <a:ext uri="{0D108BD9-81ED-4DB2-BD59-A6C34878D82A}">
                    <a16:rowId xmlns:a16="http://schemas.microsoft.com/office/drawing/2014/main" val="3212505128"/>
                  </a:ext>
                </a:extLst>
              </a:tr>
              <a:tr h="251564">
                <a:tc>
                  <a:txBody>
                    <a:bodyPr/>
                    <a:lstStyle/>
                    <a:p>
                      <a:pPr algn="r"/>
                      <a:r>
                        <a:rPr kumimoji="1" lang="en-US" altLang="ja-JP" sz="1100" b="1" dirty="0">
                          <a:latin typeface="Meiryo UI" panose="020B0604030504040204" pitchFamily="50" charset="-128"/>
                          <a:ea typeface="Meiryo UI" panose="020B0604030504040204" pitchFamily="50" charset="-128"/>
                        </a:rPr>
                        <a:t>8</a:t>
                      </a:r>
                      <a:endParaRPr kumimoji="1" lang="ja-JP" altLang="en-US" sz="1100" b="1" dirty="0">
                        <a:latin typeface="Meiryo UI" panose="020B0604030504040204" pitchFamily="50" charset="-128"/>
                        <a:ea typeface="Meiryo UI" panose="020B0604030504040204" pitchFamily="50" charset="-128"/>
                      </a:endParaRPr>
                    </a:p>
                  </a:txBody>
                  <a:tcPr marL="36000" marR="36000" marT="36000" marB="36000"/>
                </a:tc>
                <a:tc rowSpan="2">
                  <a:txBody>
                    <a:bodyPr/>
                    <a:lstStyle/>
                    <a:p>
                      <a:r>
                        <a:rPr kumimoji="1" lang="ja-JP" altLang="en-US" sz="1200" b="1" dirty="0">
                          <a:latin typeface="Meiryo UI" panose="020B0604030504040204" pitchFamily="50" charset="-128"/>
                          <a:ea typeface="Meiryo UI" panose="020B0604030504040204" pitchFamily="50" charset="-128"/>
                        </a:rPr>
                        <a:t>外部マスタ共有</a:t>
                      </a:r>
                    </a:p>
                  </a:txBody>
                  <a:tcPr marL="36000" marR="36000" marT="36000" marB="3600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r>
                        <a:rPr kumimoji="1" lang="ja-JP" altLang="en-US" sz="1200" b="1" dirty="0">
                          <a:latin typeface="Meiryo UI" panose="020B0604030504040204" pitchFamily="50" charset="-128"/>
                          <a:ea typeface="Meiryo UI" panose="020B0604030504040204" pitchFamily="50" charset="-128"/>
                        </a:rPr>
                        <a:t>リスト作成・配信</a:t>
                      </a:r>
                      <a:endParaRPr kumimoji="1" lang="en-US" altLang="ja-JP" sz="1200" b="1" dirty="0">
                        <a:latin typeface="Meiryo UI" panose="020B0604030504040204" pitchFamily="50" charset="-128"/>
                        <a:ea typeface="Meiryo UI" panose="020B0604030504040204" pitchFamily="50" charset="-128"/>
                      </a:endParaRPr>
                    </a:p>
                  </a:txBody>
                  <a:tcPr marL="36000" marR="36000" marT="36000" marB="36000"/>
                </a:tc>
                <a:tc>
                  <a:txBody>
                    <a:bodyPr/>
                    <a:lstStyle/>
                    <a:p>
                      <a:r>
                        <a:rPr kumimoji="1" lang="ja-JP" altLang="en-US" sz="1200" b="1" dirty="0">
                          <a:latin typeface="Meiryo UI" panose="020B0604030504040204" pitchFamily="50" charset="-128"/>
                          <a:ea typeface="Meiryo UI" panose="020B0604030504040204" pitchFamily="50" charset="-128"/>
                        </a:rPr>
                        <a:t>リスト作成</a:t>
                      </a:r>
                    </a:p>
                  </a:txBody>
                  <a:tcPr marL="36000" marR="36000" marT="36000" marB="36000"/>
                </a:tc>
                <a:tc>
                  <a:txBody>
                    <a:bodyPr/>
                    <a:lstStyle/>
                    <a:p>
                      <a:r>
                        <a:rPr kumimoji="1" lang="ja-JP" altLang="en-US" sz="1200" b="1" dirty="0">
                          <a:latin typeface="Meiryo UI" panose="020B0604030504040204" pitchFamily="50" charset="-128"/>
                          <a:ea typeface="Meiryo UI" panose="020B0604030504040204" pitchFamily="50" charset="-128"/>
                        </a:rPr>
                        <a:t>外部リストを作成・登録する</a:t>
                      </a:r>
                    </a:p>
                  </a:txBody>
                  <a:tcPr marL="36000" marR="36000" marT="36000" marB="36000"/>
                </a:tc>
                <a:tc>
                  <a:txBody>
                    <a:bodyPr/>
                    <a:lstStyle/>
                    <a:p>
                      <a:pPr algn="ct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a:txBody>
                    <a:bodyPr/>
                    <a:lstStyle/>
                    <a:p>
                      <a:pPr algn="ct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a:txBody>
                    <a:bodyPr/>
                    <a:lstStyle/>
                    <a:p>
                      <a:pPr algn="ct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36000" marR="36000" marT="36000" marB="36000"/>
                </a:tc>
                <a:extLst>
                  <a:ext uri="{0D108BD9-81ED-4DB2-BD59-A6C34878D82A}">
                    <a16:rowId xmlns:a16="http://schemas.microsoft.com/office/drawing/2014/main" val="506166424"/>
                  </a:ext>
                </a:extLst>
              </a:tr>
              <a:tr h="251564">
                <a:tc>
                  <a:txBody>
                    <a:bodyPr/>
                    <a:lstStyle/>
                    <a:p>
                      <a:pPr algn="r"/>
                      <a:r>
                        <a:rPr kumimoji="1" lang="en-US" altLang="ja-JP" sz="1100" b="1" dirty="0">
                          <a:latin typeface="Meiryo UI" panose="020B0604030504040204" pitchFamily="50" charset="-128"/>
                          <a:ea typeface="Meiryo UI" panose="020B0604030504040204" pitchFamily="50" charset="-128"/>
                        </a:rPr>
                        <a:t>9</a:t>
                      </a:r>
                      <a:endParaRPr kumimoji="1" lang="ja-JP" altLang="en-US" sz="1100" b="1" dirty="0">
                        <a:latin typeface="Meiryo UI" panose="020B0604030504040204" pitchFamily="50" charset="-128"/>
                        <a:ea typeface="Meiryo UI" panose="020B0604030504040204" pitchFamily="50" charset="-128"/>
                      </a:endParaRPr>
                    </a:p>
                  </a:txBody>
                  <a:tcPr marL="36000" marR="36000" marT="36000" marB="36000"/>
                </a:tc>
                <a:tc vMerge="1">
                  <a:txBody>
                    <a:bodyPr/>
                    <a:lstStyle/>
                    <a:p>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a:txBody>
                    <a:bodyPr/>
                    <a:lstStyle/>
                    <a:p>
                      <a:r>
                        <a:rPr kumimoji="1" lang="ja-JP" altLang="en-US" sz="1200" b="1" dirty="0">
                          <a:latin typeface="Meiryo UI" panose="020B0604030504040204" pitchFamily="50" charset="-128"/>
                          <a:ea typeface="Meiryo UI" panose="020B0604030504040204" pitchFamily="50" charset="-128"/>
                        </a:rPr>
                        <a:t>リスト配信</a:t>
                      </a:r>
                    </a:p>
                  </a:txBody>
                  <a:tcPr marL="36000" marR="36000" marT="36000" marB="36000"/>
                </a:tc>
                <a:tc>
                  <a:txBody>
                    <a:bodyPr/>
                    <a:lstStyle/>
                    <a:p>
                      <a:r>
                        <a:rPr kumimoji="1" lang="ja-JP" altLang="en-US" sz="1200" b="1" dirty="0">
                          <a:latin typeface="Meiryo UI" panose="020B0604030504040204" pitchFamily="50" charset="-128"/>
                          <a:ea typeface="Meiryo UI" panose="020B0604030504040204" pitchFamily="50" charset="-128"/>
                        </a:rPr>
                        <a:t>最新の物質リストを配信（通知および更新）する</a:t>
                      </a: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a:t>
                      </a:r>
                    </a:p>
                  </a:txBody>
                  <a:tcPr marL="36000" marR="3600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rgbClr val="0F1C50"/>
                          </a:solidFill>
                          <a:effectLst/>
                          <a:uLnTx/>
                          <a:uFillTx/>
                          <a:latin typeface="Meiryo UI" panose="020B0604030504040204" pitchFamily="50" charset="-128"/>
                          <a:ea typeface="Meiryo UI" panose="020B0604030504040204" pitchFamily="50" charset="-128"/>
                          <a:cs typeface="+mn-cs"/>
                        </a:rPr>
                        <a:t>△</a:t>
                      </a:r>
                      <a:endParaRPr kumimoji="1" lang="ja-JP" altLang="en-US"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endParaRPr>
                    </a:p>
                  </a:txBody>
                  <a:tcPr marL="36000" marR="3600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rPr>
                        <a:t>△</a:t>
                      </a: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36000" marR="36000" marT="36000" marB="36000"/>
                </a:tc>
                <a:extLst>
                  <a:ext uri="{0D108BD9-81ED-4DB2-BD59-A6C34878D82A}">
                    <a16:rowId xmlns:a16="http://schemas.microsoft.com/office/drawing/2014/main" val="3513947047"/>
                  </a:ext>
                </a:extLst>
              </a:tr>
              <a:tr h="251564">
                <a:tc>
                  <a:txBody>
                    <a:bodyPr/>
                    <a:lstStyle/>
                    <a:p>
                      <a:pPr algn="r"/>
                      <a:r>
                        <a:rPr kumimoji="1" lang="en-US" altLang="ja-JP" sz="1100" b="1" dirty="0">
                          <a:latin typeface="Meiryo UI" panose="020B0604030504040204" pitchFamily="50" charset="-128"/>
                          <a:ea typeface="Meiryo UI" panose="020B0604030504040204" pitchFamily="50" charset="-128"/>
                        </a:rPr>
                        <a:t>10</a:t>
                      </a:r>
                      <a:endParaRPr kumimoji="1" lang="ja-JP" altLang="en-US" sz="1100" b="1" dirty="0">
                        <a:latin typeface="Meiryo UI" panose="020B0604030504040204" pitchFamily="50" charset="-128"/>
                        <a:ea typeface="Meiryo UI" panose="020B0604030504040204" pitchFamily="50" charset="-128"/>
                      </a:endParaRPr>
                    </a:p>
                  </a:txBody>
                  <a:tcPr marL="36000" marR="36000" marT="36000" marB="36000"/>
                </a:tc>
                <a:tc>
                  <a:txBody>
                    <a:bodyPr/>
                    <a:lstStyle/>
                    <a:p>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kumimoji="1" lang="ja-JP" altLang="en-US" sz="1200" b="1" dirty="0">
                          <a:latin typeface="Meiryo UI" panose="020B0604030504040204" pitchFamily="50" charset="-128"/>
                          <a:ea typeface="Meiryo UI" panose="020B0604030504040204" pitchFamily="50" charset="-128"/>
                        </a:rPr>
                        <a:t>リスト照会</a:t>
                      </a:r>
                    </a:p>
                  </a:txBody>
                  <a:tcPr marL="36000" marR="36000" marT="36000" marB="36000"/>
                </a:tc>
                <a:tc>
                  <a:txBody>
                    <a:bodyPr/>
                    <a:lstStyle/>
                    <a:p>
                      <a:r>
                        <a:rPr kumimoji="1" lang="ja-JP" altLang="en-US" sz="1200" b="1" dirty="0">
                          <a:latin typeface="Meiryo UI" panose="020B0604030504040204" pitchFamily="50" charset="-128"/>
                          <a:ea typeface="Meiryo UI" panose="020B0604030504040204" pitchFamily="50" charset="-128"/>
                        </a:rPr>
                        <a:t>リスト照会</a:t>
                      </a:r>
                    </a:p>
                  </a:txBody>
                  <a:tcPr marL="36000" marR="36000" marT="36000" marB="36000"/>
                </a:tc>
                <a:tc>
                  <a:txBody>
                    <a:bodyPr/>
                    <a:lstStyle/>
                    <a:p>
                      <a:r>
                        <a:rPr kumimoji="1" lang="ja-JP" altLang="en-US" sz="1200" b="1" dirty="0">
                          <a:latin typeface="Meiryo UI" panose="020B0604030504040204" pitchFamily="50" charset="-128"/>
                          <a:ea typeface="Meiryo UI" panose="020B0604030504040204" pitchFamily="50" charset="-128"/>
                        </a:rPr>
                        <a:t>配信された物質リストの照会（検索）を行う</a:t>
                      </a:r>
                      <a:endParaRPr kumimoji="1" lang="en-US" altLang="ja-JP" sz="1200" b="1" dirty="0">
                        <a:latin typeface="Meiryo UI" panose="020B0604030504040204" pitchFamily="50" charset="-128"/>
                        <a:ea typeface="Meiryo UI" panose="020B0604030504040204" pitchFamily="50" charset="-128"/>
                      </a:endParaRPr>
                    </a:p>
                  </a:txBody>
                  <a:tcPr marL="36000" marR="3600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rPr>
                        <a:t>〇</a:t>
                      </a:r>
                    </a:p>
                  </a:txBody>
                  <a:tcPr marL="36000" marR="3600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rPr>
                        <a:t>〇</a:t>
                      </a:r>
                    </a:p>
                  </a:txBody>
                  <a:tcPr marL="36000" marR="3600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rPr>
                        <a:t>〇</a:t>
                      </a:r>
                    </a:p>
                  </a:txBody>
                  <a:tcPr marL="36000" marR="3600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rPr>
                        <a:t>〇</a:t>
                      </a:r>
                    </a:p>
                  </a:txBody>
                  <a:tcPr marL="36000" marR="36000" marT="36000" marB="36000"/>
                </a:tc>
                <a:extLst>
                  <a:ext uri="{0D108BD9-81ED-4DB2-BD59-A6C34878D82A}">
                    <a16:rowId xmlns:a16="http://schemas.microsoft.com/office/drawing/2014/main" val="2130591582"/>
                  </a:ext>
                </a:extLst>
              </a:tr>
            </a:tbl>
          </a:graphicData>
        </a:graphic>
      </p:graphicFrame>
      <p:sp>
        <p:nvSpPr>
          <p:cNvPr id="4" name="テキスト ボックス 3">
            <a:extLst>
              <a:ext uri="{FF2B5EF4-FFF2-40B4-BE49-F238E27FC236}">
                <a16:creationId xmlns:a16="http://schemas.microsoft.com/office/drawing/2014/main" id="{4A500668-89A3-1DE4-0E89-38D47859BCDF}"/>
              </a:ext>
            </a:extLst>
          </p:cNvPr>
          <p:cNvSpPr txBox="1"/>
          <p:nvPr/>
        </p:nvSpPr>
        <p:spPr>
          <a:xfrm>
            <a:off x="10085182" y="830273"/>
            <a:ext cx="1593669" cy="246221"/>
          </a:xfrm>
          <a:prstGeom prst="rect">
            <a:avLst/>
          </a:prstGeom>
          <a:noFill/>
        </p:spPr>
        <p:txBody>
          <a:bodyPr wrap="square" rtlCol="0">
            <a:spAutoFit/>
          </a:bodyPr>
          <a:lstStyle/>
          <a:p>
            <a:r>
              <a:rPr kumimoji="1" lang="ja-JP" altLang="en-US" sz="1000" b="1" dirty="0">
                <a:latin typeface="Meiryo UI" panose="020B0604030504040204" pitchFamily="50" charset="-128"/>
                <a:ea typeface="Meiryo UI" panose="020B0604030504040204" pitchFamily="50" charset="-128"/>
              </a:rPr>
              <a:t>主体者：〇　関連者：△</a:t>
            </a:r>
          </a:p>
        </p:txBody>
      </p:sp>
    </p:spTree>
    <p:extLst>
      <p:ext uri="{BB962C8B-B14F-4D97-AF65-F5344CB8AC3E}">
        <p14:creationId xmlns:p14="http://schemas.microsoft.com/office/powerpoint/2010/main" val="4109803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32979204-A594-47A5-9670-567D27E6DC56}"/>
              </a:ext>
            </a:extLst>
          </p:cNvPr>
          <p:cNvSpPr txBox="1"/>
          <p:nvPr/>
        </p:nvSpPr>
        <p:spPr>
          <a:xfrm>
            <a:off x="123016" y="130048"/>
            <a:ext cx="9528060" cy="523220"/>
          </a:xfrm>
          <a:prstGeom prst="rect">
            <a:avLst/>
          </a:prstGeom>
          <a:noFill/>
        </p:spPr>
        <p:txBody>
          <a:bodyPr wrap="square">
            <a:spAutoFit/>
          </a:bodyPr>
          <a:lstStyle/>
          <a:p>
            <a:r>
              <a:rPr lang="ja-JP" altLang="en-US" sz="2800" b="1" dirty="0">
                <a:solidFill>
                  <a:srgbClr val="002060"/>
                </a:solidFill>
                <a:latin typeface="Meiryo UI" panose="020B0604030504040204" pitchFamily="50" charset="-128"/>
                <a:ea typeface="Meiryo UI" panose="020B0604030504040204" pitchFamily="50" charset="-128"/>
              </a:rPr>
              <a:t>　業務一覧　　</a:t>
            </a:r>
            <a:r>
              <a:rPr lang="ja-JP" altLang="en-US" sz="2400" b="1" dirty="0">
                <a:solidFill>
                  <a:srgbClr val="002060"/>
                </a:solidFill>
                <a:latin typeface="Meiryo UI" panose="020B0604030504040204" pitchFamily="50" charset="-128"/>
                <a:ea typeface="Meiryo UI" panose="020B0604030504040204" pitchFamily="50" charset="-128"/>
              </a:rPr>
              <a:t>－製品登録－</a:t>
            </a:r>
            <a:endParaRPr lang="en-US" altLang="ja-JP" sz="2400" dirty="0">
              <a:solidFill>
                <a:srgbClr val="002060"/>
              </a:solidFill>
              <a:latin typeface="Meiryo UI" panose="020B0604030504040204" pitchFamily="50" charset="-128"/>
              <a:ea typeface="Meiryo UI" panose="020B0604030504040204" pitchFamily="50" charset="-128"/>
            </a:endParaRPr>
          </a:p>
        </p:txBody>
      </p:sp>
      <p:graphicFrame>
        <p:nvGraphicFramePr>
          <p:cNvPr id="2" name="表 3">
            <a:extLst>
              <a:ext uri="{FF2B5EF4-FFF2-40B4-BE49-F238E27FC236}">
                <a16:creationId xmlns:a16="http://schemas.microsoft.com/office/drawing/2014/main" id="{D367A4EB-531E-4D12-AA69-F04690BCF188}"/>
              </a:ext>
            </a:extLst>
          </p:cNvPr>
          <p:cNvGraphicFramePr>
            <a:graphicFrameLocks noGrp="1"/>
          </p:cNvGraphicFramePr>
          <p:nvPr>
            <p:extLst>
              <p:ext uri="{D42A27DB-BD31-4B8C-83A1-F6EECF244321}">
                <p14:modId xmlns:p14="http://schemas.microsoft.com/office/powerpoint/2010/main" val="134122263"/>
              </p:ext>
            </p:extLst>
          </p:nvPr>
        </p:nvGraphicFramePr>
        <p:xfrm>
          <a:off x="583475" y="1163801"/>
          <a:ext cx="10990215" cy="2883495"/>
        </p:xfrm>
        <a:graphic>
          <a:graphicData uri="http://schemas.openxmlformats.org/drawingml/2006/table">
            <a:tbl>
              <a:tblPr firstRow="1" bandRow="1">
                <a:tableStyleId>{5C22544A-7EE6-4342-B048-85BDC9FD1C3A}</a:tableStyleId>
              </a:tblPr>
              <a:tblGrid>
                <a:gridCol w="454750">
                  <a:extLst>
                    <a:ext uri="{9D8B030D-6E8A-4147-A177-3AD203B41FA5}">
                      <a16:colId xmlns:a16="http://schemas.microsoft.com/office/drawing/2014/main" val="626113975"/>
                    </a:ext>
                  </a:extLst>
                </a:gridCol>
                <a:gridCol w="1104900">
                  <a:extLst>
                    <a:ext uri="{9D8B030D-6E8A-4147-A177-3AD203B41FA5}">
                      <a16:colId xmlns:a16="http://schemas.microsoft.com/office/drawing/2014/main" val="337254980"/>
                    </a:ext>
                  </a:extLst>
                </a:gridCol>
                <a:gridCol w="1200150">
                  <a:extLst>
                    <a:ext uri="{9D8B030D-6E8A-4147-A177-3AD203B41FA5}">
                      <a16:colId xmlns:a16="http://schemas.microsoft.com/office/drawing/2014/main" val="320859517"/>
                    </a:ext>
                  </a:extLst>
                </a:gridCol>
                <a:gridCol w="1209675">
                  <a:extLst>
                    <a:ext uri="{9D8B030D-6E8A-4147-A177-3AD203B41FA5}">
                      <a16:colId xmlns:a16="http://schemas.microsoft.com/office/drawing/2014/main" val="2270648685"/>
                    </a:ext>
                  </a:extLst>
                </a:gridCol>
                <a:gridCol w="4581525">
                  <a:extLst>
                    <a:ext uri="{9D8B030D-6E8A-4147-A177-3AD203B41FA5}">
                      <a16:colId xmlns:a16="http://schemas.microsoft.com/office/drawing/2014/main" val="482663553"/>
                    </a:ext>
                  </a:extLst>
                </a:gridCol>
                <a:gridCol w="628650">
                  <a:extLst>
                    <a:ext uri="{9D8B030D-6E8A-4147-A177-3AD203B41FA5}">
                      <a16:colId xmlns:a16="http://schemas.microsoft.com/office/drawing/2014/main" val="2042513654"/>
                    </a:ext>
                  </a:extLst>
                </a:gridCol>
                <a:gridCol w="552450">
                  <a:extLst>
                    <a:ext uri="{9D8B030D-6E8A-4147-A177-3AD203B41FA5}">
                      <a16:colId xmlns:a16="http://schemas.microsoft.com/office/drawing/2014/main" val="2330086105"/>
                    </a:ext>
                  </a:extLst>
                </a:gridCol>
                <a:gridCol w="619125">
                  <a:extLst>
                    <a:ext uri="{9D8B030D-6E8A-4147-A177-3AD203B41FA5}">
                      <a16:colId xmlns:a16="http://schemas.microsoft.com/office/drawing/2014/main" val="3452557893"/>
                    </a:ext>
                  </a:extLst>
                </a:gridCol>
                <a:gridCol w="638990">
                  <a:extLst>
                    <a:ext uri="{9D8B030D-6E8A-4147-A177-3AD203B41FA5}">
                      <a16:colId xmlns:a16="http://schemas.microsoft.com/office/drawing/2014/main" val="2394994459"/>
                    </a:ext>
                  </a:extLst>
                </a:gridCol>
              </a:tblGrid>
              <a:tr h="279391">
                <a:tc>
                  <a:txBody>
                    <a:bodyPr/>
                    <a:lstStyle/>
                    <a:p>
                      <a:pPr algn="ctr"/>
                      <a:r>
                        <a:rPr kumimoji="1" lang="ja-JP" altLang="en-US" sz="1400" dirty="0">
                          <a:latin typeface="Meiryo UI" panose="020B0604030504040204" pitchFamily="50" charset="-128"/>
                          <a:ea typeface="Meiryo UI" panose="020B0604030504040204" pitchFamily="50" charset="-128"/>
                        </a:rPr>
                        <a:t>番号</a:t>
                      </a:r>
                    </a:p>
                  </a:txBody>
                  <a:tcPr marL="36000" marR="36000" marT="36000" marB="36000" anchor="ctr">
                    <a:solidFill>
                      <a:schemeClr val="accent1">
                        <a:lumMod val="50000"/>
                      </a:schemeClr>
                    </a:solidFill>
                  </a:tcPr>
                </a:tc>
                <a:tc>
                  <a:txBody>
                    <a:bodyPr/>
                    <a:lstStyle/>
                    <a:p>
                      <a:pPr algn="ctr"/>
                      <a:r>
                        <a:rPr kumimoji="1" lang="ja-JP" altLang="en-US" sz="1400" dirty="0">
                          <a:latin typeface="Meiryo UI" panose="020B0604030504040204" pitchFamily="50" charset="-128"/>
                          <a:ea typeface="Meiryo UI" panose="020B0604030504040204" pitchFamily="50" charset="-128"/>
                        </a:rPr>
                        <a:t>業務大分類</a:t>
                      </a:r>
                    </a:p>
                  </a:txBody>
                  <a:tcPr marL="36000" marR="36000" marT="36000" marB="36000" anchor="ctr">
                    <a:solidFill>
                      <a:schemeClr val="accent1">
                        <a:lumMod val="50000"/>
                      </a:schemeClr>
                    </a:solidFill>
                  </a:tcPr>
                </a:tc>
                <a:tc>
                  <a:txBody>
                    <a:bodyPr/>
                    <a:lstStyle/>
                    <a:p>
                      <a:pPr algn="ctr"/>
                      <a:r>
                        <a:rPr kumimoji="1" lang="ja-JP" altLang="en-US" sz="1400" dirty="0">
                          <a:latin typeface="Meiryo UI" panose="020B0604030504040204" pitchFamily="50" charset="-128"/>
                          <a:ea typeface="Meiryo UI" panose="020B0604030504040204" pitchFamily="50" charset="-128"/>
                        </a:rPr>
                        <a:t>業務中分類</a:t>
                      </a:r>
                    </a:p>
                  </a:txBody>
                  <a:tcPr marL="36000" marR="36000" marT="36000" marB="36000" anchor="ctr">
                    <a:solidFill>
                      <a:schemeClr val="accent1">
                        <a:lumMod val="50000"/>
                      </a:schemeClr>
                    </a:solidFill>
                  </a:tcPr>
                </a:tc>
                <a:tc>
                  <a:txBody>
                    <a:bodyPr/>
                    <a:lstStyle/>
                    <a:p>
                      <a:pPr algn="ctr"/>
                      <a:r>
                        <a:rPr kumimoji="1" lang="ja-JP" altLang="en-US" sz="1400" dirty="0">
                          <a:latin typeface="Meiryo UI" panose="020B0604030504040204" pitchFamily="50" charset="-128"/>
                          <a:ea typeface="Meiryo UI" panose="020B0604030504040204" pitchFamily="50" charset="-128"/>
                        </a:rPr>
                        <a:t>業務小分類</a:t>
                      </a:r>
                    </a:p>
                  </a:txBody>
                  <a:tcPr marL="36000" marR="36000" marT="36000" marB="36000" anchor="ctr">
                    <a:solidFill>
                      <a:schemeClr val="accent1">
                        <a:lumMod val="50000"/>
                      </a:schemeClr>
                    </a:solidFill>
                  </a:tcPr>
                </a:tc>
                <a:tc>
                  <a:txBody>
                    <a:bodyPr/>
                    <a:lstStyle/>
                    <a:p>
                      <a:pPr algn="ctr"/>
                      <a:r>
                        <a:rPr kumimoji="1" lang="ja-JP" altLang="en-US" sz="1400" dirty="0">
                          <a:latin typeface="Meiryo UI" panose="020B0604030504040204" pitchFamily="50" charset="-128"/>
                          <a:ea typeface="Meiryo UI" panose="020B0604030504040204" pitchFamily="50" charset="-128"/>
                        </a:rPr>
                        <a:t>業務概要</a:t>
                      </a:r>
                    </a:p>
                  </a:txBody>
                  <a:tcPr marL="36000" marR="36000" marT="36000" marB="36000" anchor="ctr">
                    <a:solidFill>
                      <a:schemeClr val="accent1">
                        <a:lumMod val="50000"/>
                      </a:schemeClr>
                    </a:solidFill>
                  </a:tcPr>
                </a:tc>
                <a:tc>
                  <a:txBody>
                    <a:bodyPr/>
                    <a:lstStyle/>
                    <a:p>
                      <a:pPr algn="ctr"/>
                      <a:r>
                        <a:rPr kumimoji="1" lang="ja-JP" altLang="en-US" sz="1200" dirty="0">
                          <a:latin typeface="Meiryo UI" panose="020B0604030504040204" pitchFamily="50" charset="-128"/>
                          <a:ea typeface="Meiryo UI" panose="020B0604030504040204" pitchFamily="50" charset="-128"/>
                        </a:rPr>
                        <a:t>化学品</a:t>
                      </a:r>
                      <a:endParaRPr kumimoji="1" lang="en-US" altLang="ja-JP" sz="1200" dirty="0">
                        <a:latin typeface="Meiryo UI" panose="020B0604030504040204" pitchFamily="50" charset="-128"/>
                        <a:ea typeface="Meiryo UI" panose="020B0604030504040204" pitchFamily="50" charset="-128"/>
                      </a:endParaRPr>
                    </a:p>
                    <a:p>
                      <a:pPr algn="ctr"/>
                      <a:r>
                        <a:rPr kumimoji="1" lang="ja-JP" altLang="en-US" sz="1200" dirty="0">
                          <a:latin typeface="Meiryo UI" panose="020B0604030504040204" pitchFamily="50" charset="-128"/>
                          <a:ea typeface="Meiryo UI" panose="020B0604030504040204" pitchFamily="50" charset="-128"/>
                        </a:rPr>
                        <a:t>事業者</a:t>
                      </a:r>
                    </a:p>
                  </a:txBody>
                  <a:tcPr marL="36000" marR="36000" marT="36000" marB="36000">
                    <a:solidFill>
                      <a:schemeClr val="accent1">
                        <a:lumMod val="50000"/>
                      </a:schemeClr>
                    </a:solidFill>
                  </a:tcPr>
                </a:tc>
                <a:tc>
                  <a:txBody>
                    <a:bodyPr/>
                    <a:lstStyle/>
                    <a:p>
                      <a:pPr algn="ctr"/>
                      <a:r>
                        <a:rPr kumimoji="1" lang="ja-JP" altLang="en-US" sz="1200" dirty="0">
                          <a:latin typeface="Meiryo UI" panose="020B0604030504040204" pitchFamily="50" charset="-128"/>
                          <a:ea typeface="Meiryo UI" panose="020B0604030504040204" pitchFamily="50" charset="-128"/>
                        </a:rPr>
                        <a:t>川中</a:t>
                      </a:r>
                      <a:endParaRPr kumimoji="1" lang="en-US" altLang="ja-JP" sz="1200" dirty="0">
                        <a:latin typeface="Meiryo UI" panose="020B0604030504040204" pitchFamily="50" charset="-128"/>
                        <a:ea typeface="Meiryo UI" panose="020B0604030504040204" pitchFamily="50" charset="-128"/>
                      </a:endParaRPr>
                    </a:p>
                    <a:p>
                      <a:pPr algn="ctr"/>
                      <a:r>
                        <a:rPr kumimoji="1" lang="ja-JP" altLang="en-US" sz="1200" dirty="0">
                          <a:latin typeface="Meiryo UI" panose="020B0604030504040204" pitchFamily="50" charset="-128"/>
                          <a:ea typeface="Meiryo UI" panose="020B0604030504040204" pitchFamily="50" charset="-128"/>
                        </a:rPr>
                        <a:t>事業者</a:t>
                      </a:r>
                    </a:p>
                  </a:txBody>
                  <a:tcPr marL="36000" marR="36000" marT="36000" marB="36000">
                    <a:solidFill>
                      <a:schemeClr val="accent1">
                        <a:lumMod val="50000"/>
                      </a:schemeClr>
                    </a:solidFill>
                  </a:tcPr>
                </a:tc>
                <a:tc>
                  <a:txBody>
                    <a:bodyPr/>
                    <a:lstStyle/>
                    <a:p>
                      <a:pPr algn="ctr"/>
                      <a:r>
                        <a:rPr kumimoji="1" lang="ja-JP" altLang="en-US" sz="1200" dirty="0">
                          <a:latin typeface="Meiryo UI" panose="020B0604030504040204" pitchFamily="50" charset="-128"/>
                          <a:ea typeface="Meiryo UI" panose="020B0604030504040204" pitchFamily="50" charset="-128"/>
                        </a:rPr>
                        <a:t>最川下</a:t>
                      </a:r>
                      <a:endParaRPr kumimoji="1" lang="en-US" altLang="ja-JP" sz="1200" dirty="0">
                        <a:latin typeface="Meiryo UI" panose="020B0604030504040204" pitchFamily="50" charset="-128"/>
                        <a:ea typeface="Meiryo UI" panose="020B0604030504040204" pitchFamily="50" charset="-128"/>
                      </a:endParaRPr>
                    </a:p>
                    <a:p>
                      <a:pPr algn="ctr"/>
                      <a:r>
                        <a:rPr kumimoji="1" lang="ja-JP" altLang="en-US" sz="1200" dirty="0">
                          <a:latin typeface="Meiryo UI" panose="020B0604030504040204" pitchFamily="50" charset="-128"/>
                          <a:ea typeface="Meiryo UI" panose="020B0604030504040204" pitchFamily="50" charset="-128"/>
                        </a:rPr>
                        <a:t>事業者</a:t>
                      </a:r>
                    </a:p>
                  </a:txBody>
                  <a:tcPr marL="36000" marR="36000" marT="36000" marB="36000">
                    <a:solidFill>
                      <a:schemeClr val="accent1">
                        <a:lumMod val="50000"/>
                      </a:schemeClr>
                    </a:solidFill>
                  </a:tcPr>
                </a:tc>
                <a:tc>
                  <a:txBody>
                    <a:bodyPr/>
                    <a:lstStyle/>
                    <a:p>
                      <a:pPr algn="ctr"/>
                      <a:r>
                        <a:rPr kumimoji="1" lang="ja-JP" altLang="en-US" sz="1200" dirty="0">
                          <a:latin typeface="Meiryo UI" panose="020B0604030504040204" pitchFamily="50" charset="-128"/>
                          <a:ea typeface="Meiryo UI" panose="020B0604030504040204" pitchFamily="50" charset="-128"/>
                        </a:rPr>
                        <a:t>運営</a:t>
                      </a:r>
                      <a:endParaRPr kumimoji="1" lang="en-US" altLang="ja-JP" sz="1200" dirty="0">
                        <a:latin typeface="Meiryo UI" panose="020B0604030504040204" pitchFamily="50" charset="-128"/>
                        <a:ea typeface="Meiryo UI" panose="020B0604030504040204" pitchFamily="50" charset="-128"/>
                      </a:endParaRPr>
                    </a:p>
                    <a:p>
                      <a:pPr algn="ctr"/>
                      <a:r>
                        <a:rPr kumimoji="1" lang="ja-JP" altLang="en-US" sz="1200" dirty="0">
                          <a:latin typeface="Meiryo UI" panose="020B0604030504040204" pitchFamily="50" charset="-128"/>
                          <a:ea typeface="Meiryo UI" panose="020B0604030504040204" pitchFamily="50" charset="-128"/>
                        </a:rPr>
                        <a:t>事業者</a:t>
                      </a:r>
                    </a:p>
                  </a:txBody>
                  <a:tcPr marL="36000" marR="36000" marT="36000" marB="36000">
                    <a:solidFill>
                      <a:schemeClr val="accent1">
                        <a:lumMod val="50000"/>
                      </a:schemeClr>
                    </a:solidFill>
                  </a:tcPr>
                </a:tc>
                <a:extLst>
                  <a:ext uri="{0D108BD9-81ED-4DB2-BD59-A6C34878D82A}">
                    <a16:rowId xmlns:a16="http://schemas.microsoft.com/office/drawing/2014/main" val="1700346117"/>
                  </a:ext>
                </a:extLst>
              </a:tr>
              <a:tr h="250315">
                <a:tc>
                  <a:txBody>
                    <a:bodyPr/>
                    <a:lstStyle/>
                    <a:p>
                      <a:pPr algn="r"/>
                      <a:r>
                        <a:rPr kumimoji="1" lang="en-US" altLang="ja-JP" sz="1100" b="1" dirty="0">
                          <a:latin typeface="Meiryo UI" panose="020B0604030504040204" pitchFamily="50" charset="-128"/>
                          <a:ea typeface="Meiryo UI" panose="020B0604030504040204" pitchFamily="50" charset="-128"/>
                        </a:rPr>
                        <a:t>11</a:t>
                      </a:r>
                      <a:endParaRPr kumimoji="1" lang="ja-JP" altLang="en-US" sz="1100" b="1" dirty="0">
                        <a:latin typeface="Meiryo UI" panose="020B0604030504040204" pitchFamily="50" charset="-128"/>
                        <a:ea typeface="Meiryo UI" panose="020B0604030504040204" pitchFamily="50" charset="-128"/>
                      </a:endParaRPr>
                    </a:p>
                  </a:txBody>
                  <a:tcPr marL="36000" marR="36000" marT="36000" marB="36000"/>
                </a:tc>
                <a:tc rowSpan="6">
                  <a:txBody>
                    <a:bodyPr/>
                    <a:lstStyle/>
                    <a:p>
                      <a:r>
                        <a:rPr kumimoji="1" lang="ja-JP" altLang="en-US" sz="1200" b="1" dirty="0">
                          <a:latin typeface="Meiryo UI" panose="020B0604030504040204" pitchFamily="50" charset="-128"/>
                          <a:ea typeface="Meiryo UI" panose="020B0604030504040204" pitchFamily="50" charset="-128"/>
                        </a:rPr>
                        <a:t>製品登録</a:t>
                      </a:r>
                    </a:p>
                  </a:txBody>
                  <a:tcPr marL="36000" marR="36000" marT="36000" marB="36000"/>
                </a:tc>
                <a:tc rowSpan="2">
                  <a:txBody>
                    <a:bodyPr/>
                    <a:lstStyle/>
                    <a:p>
                      <a:r>
                        <a:rPr kumimoji="1" lang="ja-JP" altLang="en-US" sz="1200" b="1" dirty="0">
                          <a:latin typeface="Meiryo UI" panose="020B0604030504040204" pitchFamily="50" charset="-128"/>
                          <a:ea typeface="Meiryo UI" panose="020B0604030504040204" pitchFamily="50" charset="-128"/>
                        </a:rPr>
                        <a:t>化学品登録</a:t>
                      </a:r>
                    </a:p>
                  </a:txBody>
                  <a:tcPr marL="36000" marR="36000" marT="36000" marB="36000"/>
                </a:tc>
                <a:tc>
                  <a:txBody>
                    <a:bodyPr/>
                    <a:lstStyle/>
                    <a:p>
                      <a:r>
                        <a:rPr kumimoji="1" lang="ja-JP" altLang="en-US" sz="1200" b="1" dirty="0">
                          <a:latin typeface="Meiryo UI" panose="020B0604030504040204" pitchFamily="50" charset="-128"/>
                          <a:ea typeface="Meiryo UI" panose="020B0604030504040204" pitchFamily="50" charset="-128"/>
                        </a:rPr>
                        <a:t>購入品登録</a:t>
                      </a:r>
                    </a:p>
                  </a:txBody>
                  <a:tcPr marL="36000" marR="36000" marT="36000" marB="36000"/>
                </a:tc>
                <a:tc>
                  <a:txBody>
                    <a:bodyPr/>
                    <a:lstStyle/>
                    <a:p>
                      <a:r>
                        <a:rPr kumimoji="1" lang="ja-JP" altLang="en-US" sz="1200" b="1" dirty="0">
                          <a:latin typeface="Meiryo UI" panose="020B0604030504040204" pitchFamily="50" charset="-128"/>
                          <a:ea typeface="Meiryo UI" panose="020B0604030504040204" pitchFamily="50" charset="-128"/>
                        </a:rPr>
                        <a:t>購入品（化学品）を自社の化学品に関連付ける</a:t>
                      </a:r>
                    </a:p>
                  </a:txBody>
                  <a:tcPr marL="36000" marR="3600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rgbClr val="0F1C50"/>
                          </a:solidFill>
                          <a:effectLst/>
                          <a:uLnTx/>
                          <a:uFillTx/>
                          <a:latin typeface="Meiryo UI" panose="020B0604030504040204" pitchFamily="50" charset="-128"/>
                          <a:ea typeface="Meiryo UI" panose="020B0604030504040204" pitchFamily="50" charset="-128"/>
                          <a:cs typeface="+mn-cs"/>
                        </a:rPr>
                        <a:t>〇</a:t>
                      </a:r>
                      <a:endParaRPr kumimoji="1" lang="ja-JP" altLang="en-US"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endParaRPr>
                    </a:p>
                  </a:txBody>
                  <a:tcPr marL="36000" marR="36000" marT="36000" marB="36000"/>
                </a:tc>
                <a:tc>
                  <a:txBody>
                    <a:bodyPr/>
                    <a:lstStyle/>
                    <a:p>
                      <a:pPr algn="ct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a:txBody>
                    <a:bodyPr/>
                    <a:lstStyle/>
                    <a:p>
                      <a:pPr algn="ct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a:txBody>
                    <a:bodyPr/>
                    <a:lstStyle/>
                    <a:p>
                      <a:pPr algn="ct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extLst>
                  <a:ext uri="{0D108BD9-81ED-4DB2-BD59-A6C34878D82A}">
                    <a16:rowId xmlns:a16="http://schemas.microsoft.com/office/drawing/2014/main" val="3553538007"/>
                  </a:ext>
                </a:extLst>
              </a:tr>
              <a:tr h="259645">
                <a:tc>
                  <a:txBody>
                    <a:bodyPr/>
                    <a:lstStyle/>
                    <a:p>
                      <a:pPr algn="r"/>
                      <a:r>
                        <a:rPr kumimoji="1" lang="en-US" altLang="ja-JP" sz="1100" b="1" dirty="0">
                          <a:latin typeface="Meiryo UI" panose="020B0604030504040204" pitchFamily="50" charset="-128"/>
                          <a:ea typeface="Meiryo UI" panose="020B0604030504040204" pitchFamily="50" charset="-128"/>
                        </a:rPr>
                        <a:t>12</a:t>
                      </a:r>
                      <a:endParaRPr kumimoji="1" lang="ja-JP" altLang="en-US" sz="1100" b="1" dirty="0">
                        <a:latin typeface="Meiryo UI" panose="020B0604030504040204" pitchFamily="50" charset="-128"/>
                        <a:ea typeface="Meiryo UI" panose="020B0604030504040204" pitchFamily="50" charset="-128"/>
                      </a:endParaRPr>
                    </a:p>
                  </a:txBody>
                  <a:tcPr marL="36000" marR="36000" marT="36000" marB="36000"/>
                </a:tc>
                <a:tc vMerge="1">
                  <a:txBody>
                    <a:bodyPr/>
                    <a:lstStyle/>
                    <a:p>
                      <a:endParaRPr kumimoji="1" lang="ja-JP" altLang="en-US"/>
                    </a:p>
                  </a:txBody>
                  <a:tcPr/>
                </a:tc>
                <a:tc vMerge="1">
                  <a:txBody>
                    <a:bodyPr/>
                    <a:lstStyle/>
                    <a:p>
                      <a:endParaRPr kumimoji="1" lang="ja-JP" altLang="en-US"/>
                    </a:p>
                  </a:txBody>
                  <a:tcPr/>
                </a:tc>
                <a:tc>
                  <a:txBody>
                    <a:bodyPr/>
                    <a:lstStyle/>
                    <a:p>
                      <a:r>
                        <a:rPr kumimoji="1" lang="ja-JP" altLang="en-US" sz="1200" b="1" dirty="0">
                          <a:latin typeface="Meiryo UI" panose="020B0604030504040204" pitchFamily="50" charset="-128"/>
                          <a:ea typeface="Meiryo UI" panose="020B0604030504040204" pitchFamily="50" charset="-128"/>
                        </a:rPr>
                        <a:t>化学品登録</a:t>
                      </a:r>
                    </a:p>
                  </a:txBody>
                  <a:tcPr marL="36000" marR="36000" marT="36000" marB="36000"/>
                </a:tc>
                <a:tc>
                  <a:txBody>
                    <a:bodyPr/>
                    <a:lstStyle/>
                    <a:p>
                      <a:r>
                        <a:rPr kumimoji="1" lang="ja-JP" altLang="en-US" sz="1200" b="1" dirty="0">
                          <a:solidFill>
                            <a:srgbClr val="002060"/>
                          </a:solidFill>
                          <a:latin typeface="Meiryo UI" panose="020B0604030504040204" pitchFamily="50" charset="-128"/>
                          <a:ea typeface="Meiryo UI" panose="020B0604030504040204" pitchFamily="50" charset="-128"/>
                        </a:rPr>
                        <a:t>化学品の組成を登録・承認する（物質、物質群、疑似物質、</a:t>
                      </a:r>
                      <a:r>
                        <a:rPr kumimoji="1" lang="en-US" altLang="ja-JP" sz="1200" b="1" dirty="0">
                          <a:solidFill>
                            <a:srgbClr val="002060"/>
                          </a:solidFill>
                          <a:latin typeface="Meiryo UI" panose="020B0604030504040204" pitchFamily="50" charset="-128"/>
                          <a:ea typeface="Meiryo UI" panose="020B0604030504040204" pitchFamily="50" charset="-128"/>
                        </a:rPr>
                        <a:t>MISC</a:t>
                      </a:r>
                      <a:r>
                        <a:rPr kumimoji="1" lang="ja-JP" altLang="en-US" sz="1200" b="1" dirty="0">
                          <a:solidFill>
                            <a:srgbClr val="002060"/>
                          </a:solidFill>
                          <a:latin typeface="Meiryo UI" panose="020B0604030504040204" pitchFamily="50" charset="-128"/>
                          <a:ea typeface="Meiryo UI" panose="020B0604030504040204" pitchFamily="50" charset="-128"/>
                        </a:rPr>
                        <a:t>）</a:t>
                      </a:r>
                      <a:endParaRPr kumimoji="1" lang="en-US" altLang="ja-JP" sz="1200" b="1" dirty="0">
                        <a:solidFill>
                          <a:srgbClr val="002060"/>
                        </a:solidFill>
                        <a:latin typeface="Meiryo UI" panose="020B0604030504040204" pitchFamily="50" charset="-128"/>
                        <a:ea typeface="Meiryo UI" panose="020B0604030504040204" pitchFamily="50" charset="-128"/>
                      </a:endParaRPr>
                    </a:p>
                    <a:p>
                      <a:r>
                        <a:rPr kumimoji="1" lang="ja-JP" altLang="en-US" sz="1200" b="1" dirty="0">
                          <a:solidFill>
                            <a:srgbClr val="002060"/>
                          </a:solidFill>
                          <a:latin typeface="Meiryo UI" panose="020B0604030504040204" pitchFamily="50" charset="-128"/>
                          <a:ea typeface="Meiryo UI" panose="020B0604030504040204" pitchFamily="50" charset="-128"/>
                        </a:rPr>
                        <a:t>個々の物質について開示・非開示（機密）の制御が可能</a:t>
                      </a:r>
                      <a:endParaRPr kumimoji="1" lang="en-US" altLang="ja-JP" sz="1200" b="1" dirty="0">
                        <a:solidFill>
                          <a:srgbClr val="002060"/>
                        </a:solidFill>
                        <a:latin typeface="Meiryo UI" panose="020B0604030504040204" pitchFamily="50" charset="-128"/>
                        <a:ea typeface="Meiryo UI" panose="020B0604030504040204" pitchFamily="50" charset="-128"/>
                      </a:endParaRPr>
                    </a:p>
                    <a:p>
                      <a:r>
                        <a:rPr kumimoji="1" lang="ja-JP" altLang="en-US" sz="1200" b="1" dirty="0">
                          <a:solidFill>
                            <a:srgbClr val="002060"/>
                          </a:solidFill>
                          <a:latin typeface="Meiryo UI" panose="020B0604030504040204" pitchFamily="50" charset="-128"/>
                          <a:ea typeface="Meiryo UI" panose="020B0604030504040204" pitchFamily="50" charset="-128"/>
                        </a:rPr>
                        <a:t>（だだし規制対象物質は非開示にできない）</a:t>
                      </a:r>
                      <a:endParaRPr kumimoji="1" lang="en-US" altLang="ja-JP" sz="1200" b="1" dirty="0">
                        <a:solidFill>
                          <a:srgbClr val="002060"/>
                        </a:solidFill>
                        <a:latin typeface="Meiryo UI" panose="020B0604030504040204" pitchFamily="50" charset="-128"/>
                        <a:ea typeface="Meiryo UI" panose="020B0604030504040204" pitchFamily="50" charset="-128"/>
                      </a:endParaRPr>
                    </a:p>
                    <a:p>
                      <a:r>
                        <a:rPr kumimoji="1" lang="en-US" altLang="ja-JP" sz="1200" b="1" dirty="0">
                          <a:solidFill>
                            <a:srgbClr val="002060"/>
                          </a:solidFill>
                          <a:latin typeface="Meiryo UI" panose="020B0604030504040204" pitchFamily="50" charset="-128"/>
                          <a:ea typeface="Meiryo UI" panose="020B0604030504040204" pitchFamily="50" charset="-128"/>
                        </a:rPr>
                        <a:t>FSR</a:t>
                      </a:r>
                      <a:r>
                        <a:rPr kumimoji="1" lang="ja-JP" altLang="en-US" sz="1200" b="1" dirty="0">
                          <a:solidFill>
                            <a:srgbClr val="002060"/>
                          </a:solidFill>
                          <a:latin typeface="Meiryo UI" panose="020B0604030504040204" pitchFamily="50" charset="-128"/>
                          <a:ea typeface="Meiryo UI" panose="020B0604030504040204" pitchFamily="50" charset="-128"/>
                        </a:rPr>
                        <a:t>、</a:t>
                      </a:r>
                      <a:r>
                        <a:rPr kumimoji="1" lang="en-US" altLang="ja-JP" sz="1200" b="1" dirty="0">
                          <a:solidFill>
                            <a:srgbClr val="002060"/>
                          </a:solidFill>
                          <a:latin typeface="Meiryo UI" panose="020B0604030504040204" pitchFamily="50" charset="-128"/>
                          <a:ea typeface="Meiryo UI" panose="020B0604030504040204" pitchFamily="50" charset="-128"/>
                        </a:rPr>
                        <a:t>FMD</a:t>
                      </a:r>
                      <a:r>
                        <a:rPr kumimoji="1" lang="ja-JP" altLang="en-US" sz="1200" b="1" dirty="0">
                          <a:solidFill>
                            <a:srgbClr val="002060"/>
                          </a:solidFill>
                          <a:latin typeface="Meiryo UI" panose="020B0604030504040204" pitchFamily="50" charset="-128"/>
                          <a:ea typeface="Meiryo UI" panose="020B0604030504040204" pitchFamily="50" charset="-128"/>
                        </a:rPr>
                        <a:t>、管理物質等の区分宣言、開示先登録を行う</a:t>
                      </a:r>
                      <a:endParaRPr kumimoji="1" lang="en-US" altLang="ja-JP" sz="1200" b="1" dirty="0">
                        <a:solidFill>
                          <a:srgbClr val="002060"/>
                        </a:solidFill>
                        <a:latin typeface="Meiryo UI" panose="020B0604030504040204" pitchFamily="50" charset="-128"/>
                        <a:ea typeface="Meiryo UI" panose="020B0604030504040204" pitchFamily="50" charset="-128"/>
                      </a:endParaRPr>
                    </a:p>
                    <a:p>
                      <a:r>
                        <a:rPr kumimoji="1" lang="ja-JP" altLang="en-US" sz="1200" b="1" dirty="0">
                          <a:solidFill>
                            <a:srgbClr val="002060"/>
                          </a:solidFill>
                          <a:latin typeface="Meiryo UI" panose="020B0604030504040204" pitchFamily="50" charset="-128"/>
                          <a:ea typeface="Meiryo UI" panose="020B0604030504040204" pitchFamily="50" charset="-128"/>
                        </a:rPr>
                        <a:t>（開示先とは一般公開、特定の企業向けを選択）</a:t>
                      </a:r>
                    </a:p>
                  </a:txBody>
                  <a:tcPr marL="36000" marR="3600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rPr>
                        <a:t>〇</a:t>
                      </a:r>
                    </a:p>
                  </a:txBody>
                  <a:tcPr marL="36000" marR="36000" marT="36000" marB="36000"/>
                </a:tc>
                <a:tc>
                  <a:txBody>
                    <a:bodyPr/>
                    <a:lstStyle/>
                    <a:p>
                      <a:pPr algn="ct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a:txBody>
                    <a:bodyPr/>
                    <a:lstStyle/>
                    <a:p>
                      <a:pPr algn="ct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a:txBody>
                    <a:bodyPr/>
                    <a:lstStyle/>
                    <a:p>
                      <a:pPr algn="ct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extLst>
                  <a:ext uri="{0D108BD9-81ED-4DB2-BD59-A6C34878D82A}">
                    <a16:rowId xmlns:a16="http://schemas.microsoft.com/office/drawing/2014/main" val="1134299125"/>
                  </a:ext>
                </a:extLst>
              </a:tr>
              <a:tr h="255565">
                <a:tc>
                  <a:txBody>
                    <a:bodyPr/>
                    <a:lstStyle/>
                    <a:p>
                      <a:pPr algn="r"/>
                      <a:r>
                        <a:rPr kumimoji="1" lang="en-US" altLang="ja-JP" sz="1100" b="1" dirty="0">
                          <a:latin typeface="Meiryo UI" panose="020B0604030504040204" pitchFamily="50" charset="-128"/>
                          <a:ea typeface="Meiryo UI" panose="020B0604030504040204" pitchFamily="50" charset="-128"/>
                        </a:rPr>
                        <a:t>13</a:t>
                      </a:r>
                      <a:endParaRPr kumimoji="1" lang="ja-JP" altLang="en-US" sz="1100" b="1" dirty="0">
                        <a:latin typeface="Meiryo UI" panose="020B0604030504040204" pitchFamily="50" charset="-128"/>
                        <a:ea typeface="Meiryo UI" panose="020B0604030504040204" pitchFamily="50" charset="-128"/>
                      </a:endParaRPr>
                    </a:p>
                  </a:txBody>
                  <a:tcPr marL="36000" marR="36000" marT="36000" marB="36000"/>
                </a:tc>
                <a:tc vMerge="1">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r>
                        <a:rPr kumimoji="1" lang="ja-JP" altLang="en-US" sz="1200" b="1" dirty="0">
                          <a:latin typeface="Meiryo UI" panose="020B0604030504040204" pitchFamily="50" charset="-128"/>
                          <a:ea typeface="Meiryo UI" panose="020B0604030504040204" pitchFamily="50" charset="-128"/>
                        </a:rPr>
                        <a:t>材料登録</a:t>
                      </a:r>
                    </a:p>
                  </a:txBody>
                  <a:tcPr marL="36000" marR="36000" marT="36000" marB="36000"/>
                </a:tc>
                <a:tc>
                  <a:txBody>
                    <a:bodyPr/>
                    <a:lstStyle/>
                    <a:p>
                      <a:r>
                        <a:rPr kumimoji="1" lang="ja-JP" altLang="en-US" sz="1200" b="1" dirty="0">
                          <a:latin typeface="Meiryo UI" panose="020B0604030504040204" pitchFamily="50" charset="-128"/>
                          <a:ea typeface="Meiryo UI" panose="020B0604030504040204" pitchFamily="50" charset="-128"/>
                        </a:rPr>
                        <a:t>購入品登録</a:t>
                      </a:r>
                    </a:p>
                  </a:txBody>
                  <a:tcPr marL="36000" marR="36000" marT="36000" marB="36000"/>
                </a:tc>
                <a:tc>
                  <a:txBody>
                    <a:bodyPr/>
                    <a:lstStyle/>
                    <a:p>
                      <a:r>
                        <a:rPr kumimoji="1" lang="ja-JP" altLang="en-US" sz="1200" b="1" dirty="0">
                          <a:latin typeface="Meiryo UI" panose="020B0604030504040204" pitchFamily="50" charset="-128"/>
                          <a:ea typeface="Meiryo UI" panose="020B0604030504040204" pitchFamily="50" charset="-128"/>
                        </a:rPr>
                        <a:t>購入品（化学品・材料）を自社の材料に関連付ける</a:t>
                      </a:r>
                    </a:p>
                  </a:txBody>
                  <a:tcPr marL="36000" marR="36000" marT="36000" marB="36000"/>
                </a:tc>
                <a:tc>
                  <a:txBody>
                    <a:bodyPr/>
                    <a:lstStyle/>
                    <a:p>
                      <a:pPr algn="ct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rgbClr val="0F1C50"/>
                          </a:solidFill>
                          <a:effectLst/>
                          <a:uLnTx/>
                          <a:uFillTx/>
                          <a:latin typeface="Meiryo UI" panose="020B0604030504040204" pitchFamily="50" charset="-128"/>
                          <a:ea typeface="Meiryo UI" panose="020B0604030504040204" pitchFamily="50" charset="-128"/>
                          <a:cs typeface="+mn-cs"/>
                        </a:rPr>
                        <a:t>〇</a:t>
                      </a:r>
                      <a:endParaRPr kumimoji="1" lang="ja-JP" altLang="en-US"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endParaRPr>
                    </a:p>
                  </a:txBody>
                  <a:tcPr marL="36000" marR="36000" marT="36000" marB="36000"/>
                </a:tc>
                <a:tc>
                  <a:txBody>
                    <a:bodyPr/>
                    <a:lstStyle/>
                    <a:p>
                      <a:pPr algn="ct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a:txBody>
                    <a:bodyPr/>
                    <a:lstStyle/>
                    <a:p>
                      <a:pPr algn="ct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extLst>
                  <a:ext uri="{0D108BD9-81ED-4DB2-BD59-A6C34878D82A}">
                    <a16:rowId xmlns:a16="http://schemas.microsoft.com/office/drawing/2014/main" val="4140819664"/>
                  </a:ext>
                </a:extLst>
              </a:tr>
              <a:tr h="255565">
                <a:tc>
                  <a:txBody>
                    <a:bodyPr/>
                    <a:lstStyle/>
                    <a:p>
                      <a:pPr algn="r"/>
                      <a:r>
                        <a:rPr kumimoji="1" lang="en-US" altLang="ja-JP" sz="1100" b="1" dirty="0">
                          <a:latin typeface="Meiryo UI" panose="020B0604030504040204" pitchFamily="50" charset="-128"/>
                          <a:ea typeface="Meiryo UI" panose="020B0604030504040204" pitchFamily="50" charset="-128"/>
                        </a:rPr>
                        <a:t>14</a:t>
                      </a:r>
                      <a:endParaRPr kumimoji="1" lang="ja-JP" altLang="en-US" sz="1100" b="1" dirty="0">
                        <a:latin typeface="Meiryo UI" panose="020B0604030504040204" pitchFamily="50" charset="-128"/>
                        <a:ea typeface="Meiryo UI" panose="020B0604030504040204" pitchFamily="50" charset="-128"/>
                      </a:endParaRPr>
                    </a:p>
                  </a:txBody>
                  <a:tcPr marL="36000" marR="36000" marT="36000" marB="36000"/>
                </a:tc>
                <a:tc vMerge="1">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a:txBody>
                    <a:bodyPr/>
                    <a:lstStyle/>
                    <a:p>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a:txBody>
                    <a:bodyPr/>
                    <a:lstStyle/>
                    <a:p>
                      <a:r>
                        <a:rPr kumimoji="1" lang="ja-JP" altLang="en-US" sz="1200" b="1" dirty="0">
                          <a:latin typeface="Meiryo UI" panose="020B0604030504040204" pitchFamily="50" charset="-128"/>
                          <a:ea typeface="Meiryo UI" panose="020B0604030504040204" pitchFamily="50" charset="-128"/>
                        </a:rPr>
                        <a:t>材料登録</a:t>
                      </a:r>
                      <a:endParaRPr kumimoji="1" lang="en-US" altLang="ja-JP" sz="1200" b="1" dirty="0">
                        <a:latin typeface="Meiryo UI" panose="020B0604030504040204" pitchFamily="50" charset="-128"/>
                        <a:ea typeface="Meiryo UI" panose="020B0604030504040204" pitchFamily="50" charset="-128"/>
                      </a:endParaRPr>
                    </a:p>
                  </a:txBody>
                  <a:tcPr marL="36000" marR="36000" marT="36000" marB="36000"/>
                </a:tc>
                <a:tc>
                  <a:txBody>
                    <a:bodyPr/>
                    <a:lstStyle/>
                    <a:p>
                      <a:r>
                        <a:rPr kumimoji="1" lang="ja-JP" altLang="en-US" sz="1200" b="1" dirty="0">
                          <a:latin typeface="Meiryo UI" panose="020B0604030504040204" pitchFamily="50" charset="-128"/>
                          <a:ea typeface="Meiryo UI" panose="020B0604030504040204" pitchFamily="50" charset="-128"/>
                        </a:rPr>
                        <a:t>材料の組成を登録・承認する（物質、物質群、疑似物質、</a:t>
                      </a:r>
                      <a:r>
                        <a:rPr kumimoji="1" lang="en-US" altLang="ja-JP" sz="1200" b="1" dirty="0">
                          <a:latin typeface="Meiryo UI" panose="020B0604030504040204" pitchFamily="50" charset="-128"/>
                          <a:ea typeface="Meiryo UI" panose="020B0604030504040204" pitchFamily="50" charset="-128"/>
                        </a:rPr>
                        <a:t>MISC</a:t>
                      </a:r>
                      <a:r>
                        <a:rPr kumimoji="1" lang="ja-JP" altLang="en-US" sz="1200" b="1" dirty="0">
                          <a:latin typeface="Meiryo UI" panose="020B0604030504040204" pitchFamily="50" charset="-128"/>
                          <a:ea typeface="Meiryo UI" panose="020B0604030504040204" pitchFamily="50" charset="-128"/>
                        </a:rPr>
                        <a:t>）</a:t>
                      </a:r>
                      <a:endParaRPr kumimoji="1" lang="en-US" altLang="ja-JP" sz="1200" b="1" dirty="0">
                        <a:latin typeface="Meiryo UI" panose="020B0604030504040204" pitchFamily="50" charset="-128"/>
                        <a:ea typeface="Meiryo UI" panose="020B0604030504040204" pitchFamily="50" charset="-128"/>
                      </a:endParaRPr>
                    </a:p>
                    <a:p>
                      <a:r>
                        <a:rPr kumimoji="1" lang="en-US" altLang="ja-JP" sz="1200" b="1" dirty="0">
                          <a:latin typeface="Meiryo UI" panose="020B0604030504040204" pitchFamily="50" charset="-128"/>
                          <a:ea typeface="Meiryo UI" panose="020B0604030504040204" pitchFamily="50" charset="-128"/>
                        </a:rPr>
                        <a:t>FSR</a:t>
                      </a:r>
                      <a:r>
                        <a:rPr kumimoji="1" lang="ja-JP" altLang="en-US" sz="1200" b="1" dirty="0">
                          <a:latin typeface="Meiryo UI" panose="020B0604030504040204" pitchFamily="50" charset="-128"/>
                          <a:ea typeface="Meiryo UI" panose="020B0604030504040204" pitchFamily="50" charset="-128"/>
                        </a:rPr>
                        <a:t>、</a:t>
                      </a:r>
                      <a:r>
                        <a:rPr kumimoji="1" lang="en-US" altLang="ja-JP" sz="1200" b="1" dirty="0">
                          <a:latin typeface="Meiryo UI" panose="020B0604030504040204" pitchFamily="50" charset="-128"/>
                          <a:ea typeface="Meiryo UI" panose="020B0604030504040204" pitchFamily="50" charset="-128"/>
                        </a:rPr>
                        <a:t>FMD</a:t>
                      </a:r>
                      <a:r>
                        <a:rPr kumimoji="1" lang="ja-JP" altLang="en-US" sz="1200" b="1" dirty="0">
                          <a:latin typeface="Meiryo UI" panose="020B0604030504040204" pitchFamily="50" charset="-128"/>
                          <a:ea typeface="Meiryo UI" panose="020B0604030504040204" pitchFamily="50" charset="-128"/>
                        </a:rPr>
                        <a:t>、管理物質等の区分宣言、開示先登録を行う</a:t>
                      </a:r>
                    </a:p>
                  </a:txBody>
                  <a:tcPr marL="36000" marR="36000" marT="36000" marB="36000"/>
                </a:tc>
                <a:tc>
                  <a:txBody>
                    <a:bodyPr/>
                    <a:lstStyle/>
                    <a:p>
                      <a:pPr algn="ct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rPr>
                        <a:t>〇</a:t>
                      </a:r>
                    </a:p>
                  </a:txBody>
                  <a:tcPr marL="36000" marR="36000" marT="36000" marB="36000"/>
                </a:tc>
                <a:tc>
                  <a:txBody>
                    <a:bodyPr/>
                    <a:lstStyle/>
                    <a:p>
                      <a:pPr algn="ct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a:txBody>
                    <a:bodyPr/>
                    <a:lstStyle/>
                    <a:p>
                      <a:pPr algn="ct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extLst>
                  <a:ext uri="{0D108BD9-81ED-4DB2-BD59-A6C34878D82A}">
                    <a16:rowId xmlns:a16="http://schemas.microsoft.com/office/drawing/2014/main" val="3473843657"/>
                  </a:ext>
                </a:extLst>
              </a:tr>
              <a:tr h="255565">
                <a:tc>
                  <a:txBody>
                    <a:bodyPr/>
                    <a:lstStyle/>
                    <a:p>
                      <a:pPr algn="r"/>
                      <a:r>
                        <a:rPr kumimoji="1" lang="en-US" altLang="ja-JP" sz="1100" b="1" dirty="0">
                          <a:latin typeface="Meiryo UI" panose="020B0604030504040204" pitchFamily="50" charset="-128"/>
                          <a:ea typeface="Meiryo UI" panose="020B0604030504040204" pitchFamily="50" charset="-128"/>
                        </a:rPr>
                        <a:t>15</a:t>
                      </a:r>
                      <a:endParaRPr kumimoji="1" lang="ja-JP" altLang="en-US" sz="1100" b="1" dirty="0">
                        <a:latin typeface="Meiryo UI" panose="020B0604030504040204" pitchFamily="50" charset="-128"/>
                        <a:ea typeface="Meiryo UI" panose="020B0604030504040204" pitchFamily="50" charset="-128"/>
                      </a:endParaRPr>
                    </a:p>
                  </a:txBody>
                  <a:tcPr marL="36000" marR="36000" marT="36000" marB="36000"/>
                </a:tc>
                <a:tc vMerge="1">
                  <a:txBody>
                    <a:bodyPr/>
                    <a:lstStyle/>
                    <a:p>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rowSpan="2">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r>
                        <a:rPr kumimoji="1" lang="ja-JP" altLang="en-US" sz="1200" b="1" dirty="0">
                          <a:latin typeface="Meiryo UI" panose="020B0604030504040204" pitchFamily="50" charset="-128"/>
                          <a:ea typeface="Meiryo UI" panose="020B0604030504040204" pitchFamily="50" charset="-128"/>
                        </a:rPr>
                        <a:t>部品登録</a:t>
                      </a:r>
                    </a:p>
                  </a:txBody>
                  <a:tcPr marL="36000" marR="36000" marT="36000" marB="36000"/>
                </a:tc>
                <a:tc>
                  <a:txBody>
                    <a:bodyPr/>
                    <a:lstStyle/>
                    <a:p>
                      <a:r>
                        <a:rPr kumimoji="1" lang="en-US" altLang="ja-JP" sz="1200" b="1" dirty="0">
                          <a:latin typeface="Meiryo UI" panose="020B0604030504040204" pitchFamily="50" charset="-128"/>
                          <a:ea typeface="Meiryo UI" panose="020B0604030504040204" pitchFamily="50" charset="-128"/>
                        </a:rPr>
                        <a:t>BOM</a:t>
                      </a:r>
                      <a:r>
                        <a:rPr kumimoji="1" lang="ja-JP" altLang="en-US" sz="1200" b="1" dirty="0">
                          <a:latin typeface="Meiryo UI" panose="020B0604030504040204" pitchFamily="50" charset="-128"/>
                          <a:ea typeface="Meiryo UI" panose="020B0604030504040204" pitchFamily="50" charset="-128"/>
                        </a:rPr>
                        <a:t>登録</a:t>
                      </a:r>
                    </a:p>
                  </a:txBody>
                  <a:tcPr marL="36000" marR="36000" marT="36000" marB="36000"/>
                </a:tc>
                <a:tc>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r>
                        <a:rPr kumimoji="1" lang="ja-JP" altLang="en-US" sz="1200" b="1" dirty="0">
                          <a:latin typeface="Meiryo UI" panose="020B0604030504040204" pitchFamily="50" charset="-128"/>
                          <a:ea typeface="Meiryo UI" panose="020B0604030504040204" pitchFamily="50" charset="-128"/>
                        </a:rPr>
                        <a:t>部品・材料調査依頼のための</a:t>
                      </a:r>
                      <a:r>
                        <a:rPr kumimoji="1" lang="en-US" altLang="ja-JP" sz="1200" b="1" dirty="0">
                          <a:latin typeface="Meiryo UI" panose="020B0604030504040204" pitchFamily="50" charset="-128"/>
                          <a:ea typeface="Meiryo UI" panose="020B0604030504040204" pitchFamily="50" charset="-128"/>
                        </a:rPr>
                        <a:t>BOM</a:t>
                      </a:r>
                      <a:r>
                        <a:rPr kumimoji="1" lang="ja-JP" altLang="en-US" sz="1200" b="1" dirty="0">
                          <a:latin typeface="Meiryo UI" panose="020B0604030504040204" pitchFamily="50" charset="-128"/>
                          <a:ea typeface="Meiryo UI" panose="020B0604030504040204" pitchFamily="50" charset="-128"/>
                        </a:rPr>
                        <a:t>（部品表）登録を行う（任意）</a:t>
                      </a:r>
                    </a:p>
                  </a:txBody>
                  <a:tcPr marL="36000" marR="36000" marT="36000" marB="36000"/>
                </a:tc>
                <a:tc>
                  <a:txBody>
                    <a:bodyPr/>
                    <a:lstStyle/>
                    <a:p>
                      <a:pPr algn="ct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36000" marR="36000" marT="36000" marB="36000"/>
                </a:tc>
                <a:tc>
                  <a:txBody>
                    <a:bodyPr/>
                    <a:lstStyle/>
                    <a:p>
                      <a:pPr algn="ct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a:txBody>
                    <a:bodyPr/>
                    <a:lstStyle/>
                    <a:p>
                      <a:pPr algn="ct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extLst>
                  <a:ext uri="{0D108BD9-81ED-4DB2-BD59-A6C34878D82A}">
                    <a16:rowId xmlns:a16="http://schemas.microsoft.com/office/drawing/2014/main" val="3252387335"/>
                  </a:ext>
                </a:extLst>
              </a:tr>
              <a:tr h="255565">
                <a:tc>
                  <a:txBody>
                    <a:bodyPr/>
                    <a:lstStyle/>
                    <a:p>
                      <a:pPr algn="r"/>
                      <a:r>
                        <a:rPr kumimoji="1" lang="en-US" altLang="ja-JP" sz="1100" b="1" dirty="0">
                          <a:latin typeface="Meiryo UI" panose="020B0604030504040204" pitchFamily="50" charset="-128"/>
                          <a:ea typeface="Meiryo UI" panose="020B0604030504040204" pitchFamily="50" charset="-128"/>
                        </a:rPr>
                        <a:t>16</a:t>
                      </a:r>
                      <a:endParaRPr kumimoji="1" lang="ja-JP" altLang="en-US" sz="1100" b="1" dirty="0">
                        <a:latin typeface="Meiryo UI" panose="020B0604030504040204" pitchFamily="50" charset="-128"/>
                        <a:ea typeface="Meiryo UI" panose="020B0604030504040204" pitchFamily="50" charset="-128"/>
                      </a:endParaRPr>
                    </a:p>
                  </a:txBody>
                  <a:tcPr marL="36000" marR="36000" marT="36000" marB="36000"/>
                </a:tc>
                <a:tc vMerge="1">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lnT w="12700" cap="flat" cmpd="sng" algn="ctr">
                      <a:solidFill>
                        <a:schemeClr val="bg1"/>
                      </a:solidFill>
                      <a:prstDash val="solid"/>
                      <a:round/>
                      <a:headEnd type="none" w="med" len="med"/>
                      <a:tailEnd type="none" w="med" len="med"/>
                    </a:lnT>
                  </a:tcPr>
                </a:tc>
                <a:tc vMerge="1">
                  <a:txBody>
                    <a:bodyPr/>
                    <a:lstStyle/>
                    <a:p>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lnT w="12700" cap="flat" cmpd="sng" algn="ctr">
                      <a:solidFill>
                        <a:schemeClr val="bg1"/>
                      </a:solidFill>
                      <a:prstDash val="solid"/>
                      <a:round/>
                      <a:headEnd type="none" w="med" len="med"/>
                      <a:tailEnd type="none" w="med" len="med"/>
                    </a:lnT>
                  </a:tcPr>
                </a:tc>
                <a:tc>
                  <a:txBody>
                    <a:bodyPr/>
                    <a:lstStyle/>
                    <a:p>
                      <a:r>
                        <a:rPr kumimoji="1" lang="ja-JP" altLang="en-US" sz="1200" b="1" dirty="0">
                          <a:latin typeface="Meiryo UI" panose="020B0604030504040204" pitchFamily="50" charset="-128"/>
                          <a:ea typeface="Meiryo UI" panose="020B0604030504040204" pitchFamily="50" charset="-128"/>
                        </a:rPr>
                        <a:t>部品登録</a:t>
                      </a:r>
                    </a:p>
                  </a:txBody>
                  <a:tcPr marL="36000" marR="36000" marT="36000" marB="36000"/>
                </a:tc>
                <a:tc>
                  <a:txBody>
                    <a:bodyPr/>
                    <a:lstStyle/>
                    <a:p>
                      <a:r>
                        <a:rPr kumimoji="1" lang="ja-JP" altLang="en-US" sz="1200" b="1" dirty="0">
                          <a:latin typeface="Meiryo UI" panose="020B0604030504040204" pitchFamily="50" charset="-128"/>
                          <a:ea typeface="Meiryo UI" panose="020B0604030504040204" pitchFamily="50" charset="-128"/>
                        </a:rPr>
                        <a:t>材料、化学品を構成して部品を登録・承認（開示先登録）する</a:t>
                      </a:r>
                    </a:p>
                  </a:txBody>
                  <a:tcPr marL="36000" marR="36000" marT="36000" marB="36000"/>
                </a:tc>
                <a:tc>
                  <a:txBody>
                    <a:bodyPr/>
                    <a:lstStyle/>
                    <a:p>
                      <a:pPr algn="ct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36000" marR="36000" marT="36000" marB="36000"/>
                </a:tc>
                <a:tc>
                  <a:txBody>
                    <a:bodyPr/>
                    <a:lstStyle/>
                    <a:p>
                      <a:pPr algn="ct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a:txBody>
                    <a:bodyPr/>
                    <a:lstStyle/>
                    <a:p>
                      <a:pPr algn="ct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extLst>
                  <a:ext uri="{0D108BD9-81ED-4DB2-BD59-A6C34878D82A}">
                    <a16:rowId xmlns:a16="http://schemas.microsoft.com/office/drawing/2014/main" val="4273710058"/>
                  </a:ext>
                </a:extLst>
              </a:tr>
            </a:tbl>
          </a:graphicData>
        </a:graphic>
      </p:graphicFrame>
      <p:sp>
        <p:nvSpPr>
          <p:cNvPr id="4" name="テキスト ボックス 3">
            <a:extLst>
              <a:ext uri="{FF2B5EF4-FFF2-40B4-BE49-F238E27FC236}">
                <a16:creationId xmlns:a16="http://schemas.microsoft.com/office/drawing/2014/main" id="{4A500668-89A3-1DE4-0E89-38D47859BCDF}"/>
              </a:ext>
            </a:extLst>
          </p:cNvPr>
          <p:cNvSpPr txBox="1"/>
          <p:nvPr/>
        </p:nvSpPr>
        <p:spPr>
          <a:xfrm>
            <a:off x="10085182" y="830273"/>
            <a:ext cx="1593669" cy="246221"/>
          </a:xfrm>
          <a:prstGeom prst="rect">
            <a:avLst/>
          </a:prstGeom>
          <a:noFill/>
        </p:spPr>
        <p:txBody>
          <a:bodyPr wrap="square" rtlCol="0">
            <a:spAutoFit/>
          </a:bodyPr>
          <a:lstStyle/>
          <a:p>
            <a:r>
              <a:rPr kumimoji="1" lang="ja-JP" altLang="en-US" sz="1000" b="1" dirty="0">
                <a:latin typeface="Meiryo UI" panose="020B0604030504040204" pitchFamily="50" charset="-128"/>
                <a:ea typeface="Meiryo UI" panose="020B0604030504040204" pitchFamily="50" charset="-128"/>
              </a:rPr>
              <a:t>主体者：〇　関連者：△</a:t>
            </a:r>
          </a:p>
        </p:txBody>
      </p:sp>
    </p:spTree>
    <p:extLst>
      <p:ext uri="{BB962C8B-B14F-4D97-AF65-F5344CB8AC3E}">
        <p14:creationId xmlns:p14="http://schemas.microsoft.com/office/powerpoint/2010/main" val="1283023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32979204-A594-47A5-9670-567D27E6DC56}"/>
              </a:ext>
            </a:extLst>
          </p:cNvPr>
          <p:cNvSpPr txBox="1"/>
          <p:nvPr/>
        </p:nvSpPr>
        <p:spPr>
          <a:xfrm>
            <a:off x="123016" y="130048"/>
            <a:ext cx="9528060" cy="523220"/>
          </a:xfrm>
          <a:prstGeom prst="rect">
            <a:avLst/>
          </a:prstGeom>
          <a:noFill/>
        </p:spPr>
        <p:txBody>
          <a:bodyPr wrap="square">
            <a:spAutoFit/>
          </a:bodyPr>
          <a:lstStyle/>
          <a:p>
            <a:r>
              <a:rPr lang="ja-JP" altLang="en-US" sz="2800" b="1" dirty="0">
                <a:solidFill>
                  <a:srgbClr val="002060"/>
                </a:solidFill>
                <a:latin typeface="Meiryo UI" panose="020B0604030504040204" pitchFamily="50" charset="-128"/>
                <a:ea typeface="Meiryo UI" panose="020B0604030504040204" pitchFamily="50" charset="-128"/>
              </a:rPr>
              <a:t>　業務一覧　　</a:t>
            </a:r>
            <a:r>
              <a:rPr lang="ja-JP" altLang="en-US" sz="2400" b="1" dirty="0">
                <a:solidFill>
                  <a:srgbClr val="002060"/>
                </a:solidFill>
                <a:latin typeface="Meiryo UI" panose="020B0604030504040204" pitchFamily="50" charset="-128"/>
                <a:ea typeface="Meiryo UI" panose="020B0604030504040204" pitchFamily="50" charset="-128"/>
              </a:rPr>
              <a:t>－調査依頼・回答－</a:t>
            </a:r>
            <a:endParaRPr lang="en-US" altLang="ja-JP" sz="2400" dirty="0">
              <a:solidFill>
                <a:srgbClr val="002060"/>
              </a:solidFill>
              <a:latin typeface="Meiryo UI" panose="020B0604030504040204" pitchFamily="50" charset="-128"/>
              <a:ea typeface="Meiryo UI" panose="020B0604030504040204" pitchFamily="50" charset="-128"/>
            </a:endParaRPr>
          </a:p>
        </p:txBody>
      </p:sp>
      <p:graphicFrame>
        <p:nvGraphicFramePr>
          <p:cNvPr id="2" name="表 3">
            <a:extLst>
              <a:ext uri="{FF2B5EF4-FFF2-40B4-BE49-F238E27FC236}">
                <a16:creationId xmlns:a16="http://schemas.microsoft.com/office/drawing/2014/main" id="{D367A4EB-531E-4D12-AA69-F04690BCF188}"/>
              </a:ext>
            </a:extLst>
          </p:cNvPr>
          <p:cNvGraphicFramePr>
            <a:graphicFrameLocks noGrp="1"/>
          </p:cNvGraphicFramePr>
          <p:nvPr>
            <p:extLst>
              <p:ext uri="{D42A27DB-BD31-4B8C-83A1-F6EECF244321}">
                <p14:modId xmlns:p14="http://schemas.microsoft.com/office/powerpoint/2010/main" val="4052898662"/>
              </p:ext>
            </p:extLst>
          </p:nvPr>
        </p:nvGraphicFramePr>
        <p:xfrm>
          <a:off x="513149" y="871087"/>
          <a:ext cx="10990215" cy="5522460"/>
        </p:xfrm>
        <a:graphic>
          <a:graphicData uri="http://schemas.openxmlformats.org/drawingml/2006/table">
            <a:tbl>
              <a:tblPr firstRow="1" bandRow="1">
                <a:tableStyleId>{5C22544A-7EE6-4342-B048-85BDC9FD1C3A}</a:tableStyleId>
              </a:tblPr>
              <a:tblGrid>
                <a:gridCol w="454750">
                  <a:extLst>
                    <a:ext uri="{9D8B030D-6E8A-4147-A177-3AD203B41FA5}">
                      <a16:colId xmlns:a16="http://schemas.microsoft.com/office/drawing/2014/main" val="626113975"/>
                    </a:ext>
                  </a:extLst>
                </a:gridCol>
                <a:gridCol w="1104900">
                  <a:extLst>
                    <a:ext uri="{9D8B030D-6E8A-4147-A177-3AD203B41FA5}">
                      <a16:colId xmlns:a16="http://schemas.microsoft.com/office/drawing/2014/main" val="337254980"/>
                    </a:ext>
                  </a:extLst>
                </a:gridCol>
                <a:gridCol w="1200150">
                  <a:extLst>
                    <a:ext uri="{9D8B030D-6E8A-4147-A177-3AD203B41FA5}">
                      <a16:colId xmlns:a16="http://schemas.microsoft.com/office/drawing/2014/main" val="320859517"/>
                    </a:ext>
                  </a:extLst>
                </a:gridCol>
                <a:gridCol w="1209675">
                  <a:extLst>
                    <a:ext uri="{9D8B030D-6E8A-4147-A177-3AD203B41FA5}">
                      <a16:colId xmlns:a16="http://schemas.microsoft.com/office/drawing/2014/main" val="2270648685"/>
                    </a:ext>
                  </a:extLst>
                </a:gridCol>
                <a:gridCol w="4581525">
                  <a:extLst>
                    <a:ext uri="{9D8B030D-6E8A-4147-A177-3AD203B41FA5}">
                      <a16:colId xmlns:a16="http://schemas.microsoft.com/office/drawing/2014/main" val="482663553"/>
                    </a:ext>
                  </a:extLst>
                </a:gridCol>
                <a:gridCol w="628650">
                  <a:extLst>
                    <a:ext uri="{9D8B030D-6E8A-4147-A177-3AD203B41FA5}">
                      <a16:colId xmlns:a16="http://schemas.microsoft.com/office/drawing/2014/main" val="2042513654"/>
                    </a:ext>
                  </a:extLst>
                </a:gridCol>
                <a:gridCol w="552450">
                  <a:extLst>
                    <a:ext uri="{9D8B030D-6E8A-4147-A177-3AD203B41FA5}">
                      <a16:colId xmlns:a16="http://schemas.microsoft.com/office/drawing/2014/main" val="2330086105"/>
                    </a:ext>
                  </a:extLst>
                </a:gridCol>
                <a:gridCol w="619125">
                  <a:extLst>
                    <a:ext uri="{9D8B030D-6E8A-4147-A177-3AD203B41FA5}">
                      <a16:colId xmlns:a16="http://schemas.microsoft.com/office/drawing/2014/main" val="3452557893"/>
                    </a:ext>
                  </a:extLst>
                </a:gridCol>
                <a:gridCol w="638990">
                  <a:extLst>
                    <a:ext uri="{9D8B030D-6E8A-4147-A177-3AD203B41FA5}">
                      <a16:colId xmlns:a16="http://schemas.microsoft.com/office/drawing/2014/main" val="2394994459"/>
                    </a:ext>
                  </a:extLst>
                </a:gridCol>
              </a:tblGrid>
              <a:tr h="279391">
                <a:tc>
                  <a:txBody>
                    <a:bodyPr/>
                    <a:lstStyle/>
                    <a:p>
                      <a:pPr algn="ctr"/>
                      <a:r>
                        <a:rPr kumimoji="1" lang="ja-JP" altLang="en-US" sz="1400" dirty="0">
                          <a:latin typeface="Meiryo UI" panose="020B0604030504040204" pitchFamily="50" charset="-128"/>
                          <a:ea typeface="Meiryo UI" panose="020B0604030504040204" pitchFamily="50" charset="-128"/>
                        </a:rPr>
                        <a:t>番号</a:t>
                      </a:r>
                    </a:p>
                  </a:txBody>
                  <a:tcPr marL="36000" marR="36000" marT="36000" marB="36000" anchor="ctr">
                    <a:solidFill>
                      <a:schemeClr val="accent1">
                        <a:lumMod val="50000"/>
                      </a:schemeClr>
                    </a:solidFill>
                  </a:tcPr>
                </a:tc>
                <a:tc>
                  <a:txBody>
                    <a:bodyPr/>
                    <a:lstStyle/>
                    <a:p>
                      <a:pPr algn="ctr"/>
                      <a:r>
                        <a:rPr kumimoji="1" lang="ja-JP" altLang="en-US" sz="1400" dirty="0">
                          <a:latin typeface="Meiryo UI" panose="020B0604030504040204" pitchFamily="50" charset="-128"/>
                          <a:ea typeface="Meiryo UI" panose="020B0604030504040204" pitchFamily="50" charset="-128"/>
                        </a:rPr>
                        <a:t>業務大分類</a:t>
                      </a:r>
                    </a:p>
                  </a:txBody>
                  <a:tcPr marL="36000" marR="36000" marT="36000" marB="36000" anchor="ctr">
                    <a:solidFill>
                      <a:schemeClr val="accent1">
                        <a:lumMod val="50000"/>
                      </a:schemeClr>
                    </a:solidFill>
                  </a:tcPr>
                </a:tc>
                <a:tc>
                  <a:txBody>
                    <a:bodyPr/>
                    <a:lstStyle/>
                    <a:p>
                      <a:pPr algn="ctr"/>
                      <a:r>
                        <a:rPr kumimoji="1" lang="ja-JP" altLang="en-US" sz="1400" dirty="0">
                          <a:latin typeface="Meiryo UI" panose="020B0604030504040204" pitchFamily="50" charset="-128"/>
                          <a:ea typeface="Meiryo UI" panose="020B0604030504040204" pitchFamily="50" charset="-128"/>
                        </a:rPr>
                        <a:t>業務中分類</a:t>
                      </a:r>
                    </a:p>
                  </a:txBody>
                  <a:tcPr marL="36000" marR="36000" marT="36000" marB="36000" anchor="ctr">
                    <a:solidFill>
                      <a:schemeClr val="accent1">
                        <a:lumMod val="50000"/>
                      </a:schemeClr>
                    </a:solidFill>
                  </a:tcPr>
                </a:tc>
                <a:tc>
                  <a:txBody>
                    <a:bodyPr/>
                    <a:lstStyle/>
                    <a:p>
                      <a:pPr algn="ctr"/>
                      <a:r>
                        <a:rPr kumimoji="1" lang="ja-JP" altLang="en-US" sz="1400" dirty="0">
                          <a:latin typeface="Meiryo UI" panose="020B0604030504040204" pitchFamily="50" charset="-128"/>
                          <a:ea typeface="Meiryo UI" panose="020B0604030504040204" pitchFamily="50" charset="-128"/>
                        </a:rPr>
                        <a:t>業務小分類</a:t>
                      </a:r>
                    </a:p>
                  </a:txBody>
                  <a:tcPr marL="36000" marR="36000" marT="36000" marB="36000" anchor="ctr">
                    <a:solidFill>
                      <a:schemeClr val="accent1">
                        <a:lumMod val="50000"/>
                      </a:schemeClr>
                    </a:solidFill>
                  </a:tcPr>
                </a:tc>
                <a:tc>
                  <a:txBody>
                    <a:bodyPr/>
                    <a:lstStyle/>
                    <a:p>
                      <a:pPr algn="ctr"/>
                      <a:r>
                        <a:rPr kumimoji="1" lang="ja-JP" altLang="en-US" sz="1400" dirty="0">
                          <a:latin typeface="Meiryo UI" panose="020B0604030504040204" pitchFamily="50" charset="-128"/>
                          <a:ea typeface="Meiryo UI" panose="020B0604030504040204" pitchFamily="50" charset="-128"/>
                        </a:rPr>
                        <a:t>業務概要</a:t>
                      </a:r>
                    </a:p>
                  </a:txBody>
                  <a:tcPr marL="36000" marR="36000" marT="36000" marB="36000" anchor="ctr">
                    <a:solidFill>
                      <a:schemeClr val="accent1">
                        <a:lumMod val="50000"/>
                      </a:schemeClr>
                    </a:solidFill>
                  </a:tcPr>
                </a:tc>
                <a:tc>
                  <a:txBody>
                    <a:bodyPr/>
                    <a:lstStyle/>
                    <a:p>
                      <a:pPr algn="ctr"/>
                      <a:r>
                        <a:rPr kumimoji="1" lang="ja-JP" altLang="en-US" sz="1200" dirty="0">
                          <a:latin typeface="Meiryo UI" panose="020B0604030504040204" pitchFamily="50" charset="-128"/>
                          <a:ea typeface="Meiryo UI" panose="020B0604030504040204" pitchFamily="50" charset="-128"/>
                        </a:rPr>
                        <a:t>化学品</a:t>
                      </a:r>
                      <a:endParaRPr kumimoji="1" lang="en-US" altLang="ja-JP" sz="1200" dirty="0">
                        <a:latin typeface="Meiryo UI" panose="020B0604030504040204" pitchFamily="50" charset="-128"/>
                        <a:ea typeface="Meiryo UI" panose="020B0604030504040204" pitchFamily="50" charset="-128"/>
                      </a:endParaRPr>
                    </a:p>
                    <a:p>
                      <a:pPr algn="ctr"/>
                      <a:r>
                        <a:rPr kumimoji="1" lang="ja-JP" altLang="en-US" sz="1200" dirty="0">
                          <a:latin typeface="Meiryo UI" panose="020B0604030504040204" pitchFamily="50" charset="-128"/>
                          <a:ea typeface="Meiryo UI" panose="020B0604030504040204" pitchFamily="50" charset="-128"/>
                        </a:rPr>
                        <a:t>事業者</a:t>
                      </a:r>
                    </a:p>
                  </a:txBody>
                  <a:tcPr marL="36000" marR="36000" marT="36000" marB="36000">
                    <a:solidFill>
                      <a:schemeClr val="accent1">
                        <a:lumMod val="50000"/>
                      </a:schemeClr>
                    </a:solidFill>
                  </a:tcPr>
                </a:tc>
                <a:tc>
                  <a:txBody>
                    <a:bodyPr/>
                    <a:lstStyle/>
                    <a:p>
                      <a:pPr algn="ctr"/>
                      <a:r>
                        <a:rPr kumimoji="1" lang="ja-JP" altLang="en-US" sz="1200" dirty="0">
                          <a:latin typeface="Meiryo UI" panose="020B0604030504040204" pitchFamily="50" charset="-128"/>
                          <a:ea typeface="Meiryo UI" panose="020B0604030504040204" pitchFamily="50" charset="-128"/>
                        </a:rPr>
                        <a:t>川中</a:t>
                      </a:r>
                      <a:endParaRPr kumimoji="1" lang="en-US" altLang="ja-JP" sz="1200" dirty="0">
                        <a:latin typeface="Meiryo UI" panose="020B0604030504040204" pitchFamily="50" charset="-128"/>
                        <a:ea typeface="Meiryo UI" panose="020B0604030504040204" pitchFamily="50" charset="-128"/>
                      </a:endParaRPr>
                    </a:p>
                    <a:p>
                      <a:pPr algn="ctr"/>
                      <a:r>
                        <a:rPr kumimoji="1" lang="ja-JP" altLang="en-US" sz="1200" dirty="0">
                          <a:latin typeface="Meiryo UI" panose="020B0604030504040204" pitchFamily="50" charset="-128"/>
                          <a:ea typeface="Meiryo UI" panose="020B0604030504040204" pitchFamily="50" charset="-128"/>
                        </a:rPr>
                        <a:t>事業者</a:t>
                      </a:r>
                    </a:p>
                  </a:txBody>
                  <a:tcPr marL="36000" marR="36000" marT="36000" marB="36000">
                    <a:solidFill>
                      <a:schemeClr val="accent1">
                        <a:lumMod val="50000"/>
                      </a:schemeClr>
                    </a:solidFill>
                  </a:tcPr>
                </a:tc>
                <a:tc>
                  <a:txBody>
                    <a:bodyPr/>
                    <a:lstStyle/>
                    <a:p>
                      <a:pPr algn="ctr"/>
                      <a:r>
                        <a:rPr kumimoji="1" lang="ja-JP" altLang="en-US" sz="1200" dirty="0">
                          <a:latin typeface="Meiryo UI" panose="020B0604030504040204" pitchFamily="50" charset="-128"/>
                          <a:ea typeface="Meiryo UI" panose="020B0604030504040204" pitchFamily="50" charset="-128"/>
                        </a:rPr>
                        <a:t>最川下</a:t>
                      </a:r>
                      <a:endParaRPr kumimoji="1" lang="en-US" altLang="ja-JP" sz="1200" dirty="0">
                        <a:latin typeface="Meiryo UI" panose="020B0604030504040204" pitchFamily="50" charset="-128"/>
                        <a:ea typeface="Meiryo UI" panose="020B0604030504040204" pitchFamily="50" charset="-128"/>
                      </a:endParaRPr>
                    </a:p>
                    <a:p>
                      <a:pPr algn="ctr"/>
                      <a:r>
                        <a:rPr kumimoji="1" lang="ja-JP" altLang="en-US" sz="1200" dirty="0">
                          <a:latin typeface="Meiryo UI" panose="020B0604030504040204" pitchFamily="50" charset="-128"/>
                          <a:ea typeface="Meiryo UI" panose="020B0604030504040204" pitchFamily="50" charset="-128"/>
                        </a:rPr>
                        <a:t>事業者</a:t>
                      </a:r>
                    </a:p>
                  </a:txBody>
                  <a:tcPr marL="36000" marR="36000" marT="36000" marB="36000">
                    <a:solidFill>
                      <a:schemeClr val="accent1">
                        <a:lumMod val="50000"/>
                      </a:schemeClr>
                    </a:solidFill>
                  </a:tcPr>
                </a:tc>
                <a:tc>
                  <a:txBody>
                    <a:bodyPr/>
                    <a:lstStyle/>
                    <a:p>
                      <a:pPr algn="ctr"/>
                      <a:r>
                        <a:rPr kumimoji="1" lang="ja-JP" altLang="en-US" sz="1200" dirty="0">
                          <a:latin typeface="Meiryo UI" panose="020B0604030504040204" pitchFamily="50" charset="-128"/>
                          <a:ea typeface="Meiryo UI" panose="020B0604030504040204" pitchFamily="50" charset="-128"/>
                        </a:rPr>
                        <a:t>運営</a:t>
                      </a:r>
                      <a:endParaRPr kumimoji="1" lang="en-US" altLang="ja-JP" sz="1200" dirty="0">
                        <a:latin typeface="Meiryo UI" panose="020B0604030504040204" pitchFamily="50" charset="-128"/>
                        <a:ea typeface="Meiryo UI" panose="020B0604030504040204" pitchFamily="50" charset="-128"/>
                      </a:endParaRPr>
                    </a:p>
                    <a:p>
                      <a:pPr algn="ctr"/>
                      <a:r>
                        <a:rPr kumimoji="1" lang="ja-JP" altLang="en-US" sz="1200" dirty="0">
                          <a:latin typeface="Meiryo UI" panose="020B0604030504040204" pitchFamily="50" charset="-128"/>
                          <a:ea typeface="Meiryo UI" panose="020B0604030504040204" pitchFamily="50" charset="-128"/>
                        </a:rPr>
                        <a:t>事業者</a:t>
                      </a:r>
                    </a:p>
                  </a:txBody>
                  <a:tcPr marL="36000" marR="36000" marT="36000" marB="36000">
                    <a:solidFill>
                      <a:schemeClr val="accent1">
                        <a:lumMod val="50000"/>
                      </a:schemeClr>
                    </a:solidFill>
                  </a:tcPr>
                </a:tc>
                <a:extLst>
                  <a:ext uri="{0D108BD9-81ED-4DB2-BD59-A6C34878D82A}">
                    <a16:rowId xmlns:a16="http://schemas.microsoft.com/office/drawing/2014/main" val="1700346117"/>
                  </a:ext>
                </a:extLst>
              </a:tr>
              <a:tr h="255565">
                <a:tc>
                  <a:txBody>
                    <a:bodyPr/>
                    <a:lstStyle/>
                    <a:p>
                      <a:pPr algn="r"/>
                      <a:r>
                        <a:rPr kumimoji="1" lang="en-US" altLang="ja-JP" sz="1100" b="1" dirty="0">
                          <a:latin typeface="Meiryo UI" panose="020B0604030504040204" pitchFamily="50" charset="-128"/>
                          <a:ea typeface="Meiryo UI" panose="020B0604030504040204" pitchFamily="50" charset="-128"/>
                        </a:rPr>
                        <a:t>21</a:t>
                      </a:r>
                      <a:endParaRPr kumimoji="1" lang="ja-JP" altLang="en-US" sz="1100" b="1" dirty="0">
                        <a:latin typeface="Meiryo UI" panose="020B0604030504040204" pitchFamily="50" charset="-128"/>
                        <a:ea typeface="Meiryo UI" panose="020B0604030504040204" pitchFamily="50" charset="-128"/>
                      </a:endParaRPr>
                    </a:p>
                  </a:txBody>
                  <a:tcPr marL="36000" marR="36000" marT="36000" marB="36000"/>
                </a:tc>
                <a:tc rowSpan="4">
                  <a:txBody>
                    <a:bodyPr/>
                    <a:lstStyle/>
                    <a:p>
                      <a:r>
                        <a:rPr kumimoji="1" lang="ja-JP" altLang="en-US" sz="1200" b="1" dirty="0">
                          <a:latin typeface="Meiryo UI" panose="020B0604030504040204" pitchFamily="50" charset="-128"/>
                          <a:ea typeface="Meiryo UI" panose="020B0604030504040204" pitchFamily="50" charset="-128"/>
                        </a:rPr>
                        <a:t>調査依頼</a:t>
                      </a:r>
                    </a:p>
                  </a:txBody>
                  <a:tcPr marL="36000" marR="36000" marT="36000" marB="36000"/>
                </a:tc>
                <a:tc rowSpan="2">
                  <a:txBody>
                    <a:bodyPr/>
                    <a:lstStyle/>
                    <a:p>
                      <a:r>
                        <a:rPr kumimoji="1" lang="ja-JP" altLang="en-US" sz="1200" b="1" dirty="0">
                          <a:latin typeface="Meiryo UI" panose="020B0604030504040204" pitchFamily="50" charset="-128"/>
                          <a:ea typeface="Meiryo UI" panose="020B0604030504040204" pitchFamily="50" charset="-128"/>
                        </a:rPr>
                        <a:t>調査依頼</a:t>
                      </a:r>
                    </a:p>
                  </a:txBody>
                  <a:tcPr marL="36000" marR="36000" marT="36000" marB="36000">
                    <a:lnB w="12700" cap="flat" cmpd="sng" algn="ctr">
                      <a:solidFill>
                        <a:schemeClr val="bg1"/>
                      </a:solidFill>
                      <a:prstDash val="solid"/>
                      <a:round/>
                      <a:headEnd type="none" w="med" len="med"/>
                      <a:tailEnd type="none" w="med" len="med"/>
                    </a:lnB>
                  </a:tcPr>
                </a:tc>
                <a:tc>
                  <a:txBody>
                    <a:bodyPr/>
                    <a:lstStyle/>
                    <a:p>
                      <a:r>
                        <a:rPr kumimoji="1" lang="ja-JP" altLang="en-US" sz="1200" b="1" dirty="0">
                          <a:latin typeface="Meiryo UI" panose="020B0604030504040204" pitchFamily="50" charset="-128"/>
                          <a:ea typeface="Meiryo UI" panose="020B0604030504040204" pitchFamily="50" charset="-128"/>
                        </a:rPr>
                        <a:t>購入品登録</a:t>
                      </a:r>
                    </a:p>
                  </a:txBody>
                  <a:tcPr marL="36000" marR="36000" marT="36000" marB="36000"/>
                </a:tc>
                <a:tc>
                  <a:txBody>
                    <a:bodyPr/>
                    <a:lstStyle/>
                    <a:p>
                      <a:r>
                        <a:rPr kumimoji="1" lang="ja-JP" altLang="en-US" sz="1200" b="1" dirty="0">
                          <a:latin typeface="Meiryo UI" panose="020B0604030504040204" pitchFamily="50" charset="-128"/>
                          <a:ea typeface="Meiryo UI" panose="020B0604030504040204" pitchFamily="50" charset="-128"/>
                        </a:rPr>
                        <a:t>部品・材料・化学品調査依頼のための購入品登録を行う</a:t>
                      </a:r>
                    </a:p>
                  </a:txBody>
                  <a:tcPr marL="36000" marR="3600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rgbClr val="0F1C50"/>
                          </a:solidFill>
                          <a:effectLst/>
                          <a:uLnTx/>
                          <a:uFillTx/>
                          <a:latin typeface="Meiryo UI" panose="020B0604030504040204" pitchFamily="50" charset="-128"/>
                          <a:ea typeface="Meiryo UI" panose="020B0604030504040204" pitchFamily="50" charset="-128"/>
                          <a:cs typeface="+mn-cs"/>
                        </a:rPr>
                        <a:t>〇</a:t>
                      </a:r>
                      <a:endParaRPr kumimoji="1" lang="ja-JP" altLang="en-US"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endParaRPr>
                    </a:p>
                  </a:txBody>
                  <a:tcPr marL="36000" marR="3600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rgbClr val="0F1C50"/>
                          </a:solidFill>
                          <a:effectLst/>
                          <a:uLnTx/>
                          <a:uFillTx/>
                          <a:latin typeface="Meiryo UI" panose="020B0604030504040204" pitchFamily="50" charset="-128"/>
                          <a:ea typeface="Meiryo UI" panose="020B0604030504040204" pitchFamily="50" charset="-128"/>
                          <a:cs typeface="+mn-cs"/>
                        </a:rPr>
                        <a:t>〇</a:t>
                      </a:r>
                      <a:endParaRPr kumimoji="1" lang="ja-JP" altLang="en-US"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endParaRPr>
                    </a:p>
                  </a:txBody>
                  <a:tcPr marL="36000" marR="3600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rPr>
                        <a:t>〇</a:t>
                      </a:r>
                    </a:p>
                  </a:txBody>
                  <a:tcPr marL="36000" marR="36000" marT="36000" marB="36000"/>
                </a:tc>
                <a:tc>
                  <a:txBody>
                    <a:bodyPr/>
                    <a:lstStyle/>
                    <a:p>
                      <a:pPr algn="ct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extLst>
                  <a:ext uri="{0D108BD9-81ED-4DB2-BD59-A6C34878D82A}">
                    <a16:rowId xmlns:a16="http://schemas.microsoft.com/office/drawing/2014/main" val="685104936"/>
                  </a:ext>
                </a:extLst>
              </a:tr>
              <a:tr h="255565">
                <a:tc>
                  <a:txBody>
                    <a:bodyPr/>
                    <a:lstStyle/>
                    <a:p>
                      <a:pPr algn="r"/>
                      <a:r>
                        <a:rPr kumimoji="1" lang="en-US" altLang="ja-JP" sz="1100" b="1" dirty="0">
                          <a:latin typeface="Meiryo UI" panose="020B0604030504040204" pitchFamily="50" charset="-128"/>
                          <a:ea typeface="Meiryo UI" panose="020B0604030504040204" pitchFamily="50" charset="-128"/>
                        </a:rPr>
                        <a:t>22</a:t>
                      </a:r>
                      <a:endParaRPr kumimoji="1" lang="ja-JP" altLang="en-US" sz="1100" b="1" dirty="0">
                        <a:latin typeface="Meiryo UI" panose="020B0604030504040204" pitchFamily="50" charset="-128"/>
                        <a:ea typeface="Meiryo UI" panose="020B0604030504040204" pitchFamily="50" charset="-128"/>
                      </a:endParaRPr>
                    </a:p>
                  </a:txBody>
                  <a:tcPr marL="36000" marR="36000" marT="36000" marB="36000"/>
                </a:tc>
                <a:tc vMerge="1">
                  <a:txBody>
                    <a:bodyPr/>
                    <a:lstStyle/>
                    <a:p>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vMerge="1">
                  <a:txBody>
                    <a:bodyPr/>
                    <a:lstStyle/>
                    <a:p>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a:txBody>
                    <a:bodyPr/>
                    <a:lstStyle/>
                    <a:p>
                      <a:r>
                        <a:rPr kumimoji="1" lang="ja-JP" altLang="en-US" sz="1200" b="1" dirty="0">
                          <a:latin typeface="Meiryo UI" panose="020B0604030504040204" pitchFamily="50" charset="-128"/>
                          <a:ea typeface="Meiryo UI" panose="020B0604030504040204" pitchFamily="50" charset="-128"/>
                        </a:rPr>
                        <a:t>調査依頼登録</a:t>
                      </a:r>
                    </a:p>
                  </a:txBody>
                  <a:tcPr marL="36000" marR="36000" marT="36000" marB="36000">
                    <a:lnB w="12700" cap="flat" cmpd="sng" algn="ctr">
                      <a:solidFill>
                        <a:schemeClr val="bg1"/>
                      </a:solidFill>
                      <a:prstDash val="solid"/>
                      <a:round/>
                      <a:headEnd type="none" w="med" len="med"/>
                      <a:tailEnd type="none" w="med" len="med"/>
                    </a:lnB>
                  </a:tcPr>
                </a:tc>
                <a:tc>
                  <a:txBody>
                    <a:bodyPr/>
                    <a:lstStyle/>
                    <a:p>
                      <a:r>
                        <a:rPr kumimoji="1" lang="en-US" altLang="ja-JP" sz="1200" b="1" dirty="0">
                          <a:latin typeface="Meiryo UI" panose="020B0604030504040204" pitchFamily="50" charset="-128"/>
                          <a:ea typeface="Meiryo UI" panose="020B0604030504040204" pitchFamily="50" charset="-128"/>
                        </a:rPr>
                        <a:t>BOM</a:t>
                      </a:r>
                      <a:r>
                        <a:rPr kumimoji="1" lang="ja-JP" altLang="en-US" sz="1200" b="1" dirty="0">
                          <a:latin typeface="Meiryo UI" panose="020B0604030504040204" pitchFamily="50" charset="-128"/>
                          <a:ea typeface="Meiryo UI" panose="020B0604030504040204" pitchFamily="50" charset="-128"/>
                        </a:rPr>
                        <a:t>または個別に（部品、材料、化学品の）調査依頼を実施する</a:t>
                      </a:r>
                    </a:p>
                  </a:txBody>
                  <a:tcPr marL="36000" marR="3600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rPr>
                        <a:t>〇</a:t>
                      </a:r>
                    </a:p>
                  </a:txBody>
                  <a:tcPr marL="36000" marR="3600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rPr>
                        <a:t>〇</a:t>
                      </a:r>
                    </a:p>
                  </a:txBody>
                  <a:tcPr marL="36000" marR="3600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rPr>
                        <a:t>〇</a:t>
                      </a:r>
                    </a:p>
                  </a:txBody>
                  <a:tcPr marL="36000" marR="36000" marT="36000" marB="36000"/>
                </a:tc>
                <a:tc>
                  <a:txBody>
                    <a:bodyPr/>
                    <a:lstStyle/>
                    <a:p>
                      <a:pPr algn="ct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extLst>
                  <a:ext uri="{0D108BD9-81ED-4DB2-BD59-A6C34878D82A}">
                    <a16:rowId xmlns:a16="http://schemas.microsoft.com/office/drawing/2014/main" val="4176493725"/>
                  </a:ext>
                </a:extLst>
              </a:tr>
              <a:tr h="255565">
                <a:tc>
                  <a:txBody>
                    <a:bodyPr/>
                    <a:lstStyle/>
                    <a:p>
                      <a:pPr algn="r"/>
                      <a:r>
                        <a:rPr kumimoji="1" lang="en-US" altLang="ja-JP" sz="1100" b="1" dirty="0">
                          <a:latin typeface="Meiryo UI" panose="020B0604030504040204" pitchFamily="50" charset="-128"/>
                          <a:ea typeface="Meiryo UI" panose="020B0604030504040204" pitchFamily="50" charset="-128"/>
                        </a:rPr>
                        <a:t>23</a:t>
                      </a:r>
                      <a:endParaRPr kumimoji="1" lang="ja-JP" altLang="en-US" sz="1100" b="1" dirty="0">
                        <a:latin typeface="Meiryo UI" panose="020B0604030504040204" pitchFamily="50" charset="-128"/>
                        <a:ea typeface="Meiryo UI" panose="020B0604030504040204" pitchFamily="50" charset="-128"/>
                      </a:endParaRPr>
                    </a:p>
                  </a:txBody>
                  <a:tcPr marL="36000" marR="36000" marT="36000" marB="36000"/>
                </a:tc>
                <a:tc vMerge="1">
                  <a:txBody>
                    <a:bodyPr/>
                    <a:lstStyle/>
                    <a:p>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rowSpan="2">
                  <a:txBody>
                    <a:bodyPr/>
                    <a:lstStyle/>
                    <a:p>
                      <a:r>
                        <a:rPr kumimoji="1" lang="ja-JP" altLang="en-US" sz="1200" b="1" dirty="0">
                          <a:latin typeface="Meiryo UI" panose="020B0604030504040204" pitchFamily="50" charset="-128"/>
                          <a:ea typeface="Meiryo UI" panose="020B0604030504040204" pitchFamily="50" charset="-128"/>
                        </a:rPr>
                        <a:t>依頼内容確認</a:t>
                      </a:r>
                    </a:p>
                  </a:txBody>
                  <a:tcPr marL="36000" marR="36000" marT="36000" marB="36000">
                    <a:lnT w="12700" cap="flat" cmpd="sng" algn="ctr">
                      <a:solidFill>
                        <a:schemeClr val="bg1"/>
                      </a:solidFill>
                      <a:prstDash val="solid"/>
                      <a:round/>
                      <a:headEnd type="none" w="med" len="med"/>
                      <a:tailEnd type="none" w="med" len="med"/>
                    </a:lnT>
                  </a:tcPr>
                </a:tc>
                <a:tc>
                  <a:txBody>
                    <a:bodyPr/>
                    <a:lstStyle/>
                    <a:p>
                      <a:r>
                        <a:rPr kumimoji="1" lang="ja-JP" altLang="en-US" sz="1200" b="1" dirty="0">
                          <a:latin typeface="Meiryo UI" panose="020B0604030504040204" pitchFamily="50" charset="-128"/>
                          <a:ea typeface="Meiryo UI" panose="020B0604030504040204" pitchFamily="50" charset="-128"/>
                        </a:rPr>
                        <a:t>調査依頼確認</a:t>
                      </a:r>
                    </a:p>
                  </a:txBody>
                  <a:tcPr marL="36000" marR="36000" marT="36000" marB="36000">
                    <a:lnT w="12700" cap="flat" cmpd="sng" algn="ctr">
                      <a:solidFill>
                        <a:schemeClr val="bg1"/>
                      </a:solidFill>
                      <a:prstDash val="solid"/>
                      <a:round/>
                      <a:headEnd type="none" w="med" len="med"/>
                      <a:tailEnd type="none" w="med" len="med"/>
                    </a:lnT>
                  </a:tcPr>
                </a:tc>
                <a:tc>
                  <a:txBody>
                    <a:bodyPr/>
                    <a:lstStyle/>
                    <a:p>
                      <a:r>
                        <a:rPr kumimoji="1" lang="ja-JP" altLang="en-US" sz="1200" b="1" dirty="0">
                          <a:latin typeface="Meiryo UI" panose="020B0604030504040204" pitchFamily="50" charset="-128"/>
                          <a:ea typeface="Meiryo UI" panose="020B0604030504040204" pitchFamily="50" charset="-128"/>
                        </a:rPr>
                        <a:t>製品調査依頼に対し、依頼内容、用途情報（対象規制）を確認する</a:t>
                      </a:r>
                    </a:p>
                  </a:txBody>
                  <a:tcPr marL="36000" marR="3600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rPr>
                        <a:t>〇</a:t>
                      </a:r>
                    </a:p>
                  </a:txBody>
                  <a:tcPr marL="36000" marR="3600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rPr>
                        <a:t>〇</a:t>
                      </a:r>
                    </a:p>
                  </a:txBody>
                  <a:tcPr marL="36000" marR="3600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endParaRPr kumimoji="1" lang="ja-JP" altLang="en-US"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endParaRPr>
                    </a:p>
                  </a:txBody>
                  <a:tcPr marL="36000" marR="36000" marT="36000" marB="36000"/>
                </a:tc>
                <a:tc>
                  <a:txBody>
                    <a:bodyPr/>
                    <a:lstStyle/>
                    <a:p>
                      <a:pPr algn="ct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extLst>
                  <a:ext uri="{0D108BD9-81ED-4DB2-BD59-A6C34878D82A}">
                    <a16:rowId xmlns:a16="http://schemas.microsoft.com/office/drawing/2014/main" val="1526249096"/>
                  </a:ext>
                </a:extLst>
              </a:tr>
              <a:tr h="255565">
                <a:tc>
                  <a:txBody>
                    <a:bodyPr/>
                    <a:lstStyle/>
                    <a:p>
                      <a:pPr algn="r"/>
                      <a:r>
                        <a:rPr kumimoji="1" lang="en-US" altLang="ja-JP" sz="1100" b="1" dirty="0">
                          <a:latin typeface="Meiryo UI" panose="020B0604030504040204" pitchFamily="50" charset="-128"/>
                          <a:ea typeface="Meiryo UI" panose="020B0604030504040204" pitchFamily="50" charset="-128"/>
                        </a:rPr>
                        <a:t>24</a:t>
                      </a:r>
                      <a:endParaRPr kumimoji="1" lang="ja-JP" altLang="en-US" sz="1100" b="1" dirty="0">
                        <a:latin typeface="Meiryo UI" panose="020B0604030504040204" pitchFamily="50" charset="-128"/>
                        <a:ea typeface="Meiryo UI" panose="020B0604030504040204" pitchFamily="50" charset="-128"/>
                      </a:endParaRPr>
                    </a:p>
                  </a:txBody>
                  <a:tcPr marL="36000" marR="36000" marT="36000" marB="36000"/>
                </a:tc>
                <a:tc vMerge="1">
                  <a:txBody>
                    <a:bodyPr/>
                    <a:lstStyle/>
                    <a:p>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vMerge="1">
                  <a:txBody>
                    <a:bodyPr/>
                    <a:lstStyle/>
                    <a:p>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a:txBody>
                    <a:bodyPr/>
                    <a:lstStyle/>
                    <a:p>
                      <a:r>
                        <a:rPr kumimoji="1" lang="ja-JP" altLang="en-US" sz="1200" b="1" dirty="0">
                          <a:latin typeface="Meiryo UI" panose="020B0604030504040204" pitchFamily="50" charset="-128"/>
                          <a:ea typeface="Meiryo UI" panose="020B0604030504040204" pitchFamily="50" charset="-128"/>
                        </a:rPr>
                        <a:t>調査依頼受領</a:t>
                      </a:r>
                    </a:p>
                  </a:txBody>
                  <a:tcPr marL="36000" marR="36000" marT="36000" marB="36000"/>
                </a:tc>
                <a:tc>
                  <a:txBody>
                    <a:bodyPr/>
                    <a:lstStyle/>
                    <a:p>
                      <a:r>
                        <a:rPr kumimoji="1" lang="ja-JP" altLang="en-US" sz="1200" b="1" dirty="0">
                          <a:latin typeface="Meiryo UI" panose="020B0604030504040204" pitchFamily="50" charset="-128"/>
                          <a:ea typeface="Meiryo UI" panose="020B0604030504040204" pitchFamily="50" charset="-128"/>
                        </a:rPr>
                        <a:t>製品調査依頼に対し、受領確認を入力する</a:t>
                      </a:r>
                    </a:p>
                  </a:txBody>
                  <a:tcPr marL="36000" marR="3600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rPr>
                        <a:t>〇</a:t>
                      </a:r>
                    </a:p>
                  </a:txBody>
                  <a:tcPr marL="36000" marR="3600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rPr>
                        <a:t>〇</a:t>
                      </a:r>
                    </a:p>
                  </a:txBody>
                  <a:tcPr marL="36000" marR="3600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rPr>
                        <a:t>△</a:t>
                      </a:r>
                    </a:p>
                  </a:txBody>
                  <a:tcPr marL="36000" marR="36000" marT="36000" marB="36000"/>
                </a:tc>
                <a:tc>
                  <a:txBody>
                    <a:bodyPr/>
                    <a:lstStyle/>
                    <a:p>
                      <a:pPr algn="ct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extLst>
                  <a:ext uri="{0D108BD9-81ED-4DB2-BD59-A6C34878D82A}">
                    <a16:rowId xmlns:a16="http://schemas.microsoft.com/office/drawing/2014/main" val="334137651"/>
                  </a:ext>
                </a:extLst>
              </a:tr>
              <a:tr h="144528">
                <a:tc>
                  <a:txBody>
                    <a:bodyPr/>
                    <a:lstStyle/>
                    <a:p>
                      <a:pPr algn="r"/>
                      <a:endParaRPr kumimoji="1" lang="ja-JP" altLang="en-US" sz="400" b="1" dirty="0">
                        <a:latin typeface="Meiryo UI" panose="020B0604030504040204" pitchFamily="50" charset="-128"/>
                        <a:ea typeface="Meiryo UI" panose="020B0604030504040204" pitchFamily="50" charset="-128"/>
                      </a:endParaRPr>
                    </a:p>
                  </a:txBody>
                  <a:tcPr marL="36000" marR="36000" marT="36000" marB="36000"/>
                </a:tc>
                <a:tc>
                  <a:txBody>
                    <a:bodyPr/>
                    <a:lstStyle/>
                    <a:p>
                      <a:endParaRPr kumimoji="1" lang="ja-JP" altLang="en-US" sz="400" b="1" dirty="0">
                        <a:latin typeface="Meiryo UI" panose="020B0604030504040204" pitchFamily="50" charset="-128"/>
                        <a:ea typeface="Meiryo UI" panose="020B0604030504040204" pitchFamily="50" charset="-128"/>
                      </a:endParaRPr>
                    </a:p>
                  </a:txBody>
                  <a:tcPr marL="36000" marR="36000" marT="36000" marB="36000">
                    <a:lnB w="9525" cap="flat" cmpd="sng" algn="ctr">
                      <a:solidFill>
                        <a:schemeClr val="bg1"/>
                      </a:solidFill>
                      <a:prstDash val="sysDot"/>
                      <a:round/>
                      <a:headEnd type="none" w="med" len="med"/>
                      <a:tailEnd type="none" w="med" len="med"/>
                    </a:lnB>
                  </a:tcPr>
                </a:tc>
                <a:tc>
                  <a:txBody>
                    <a:bodyPr/>
                    <a:lstStyle/>
                    <a:p>
                      <a:endParaRPr kumimoji="1" lang="ja-JP" altLang="en-US" sz="400" b="1" dirty="0">
                        <a:latin typeface="Meiryo UI" panose="020B0604030504040204" pitchFamily="50" charset="-128"/>
                        <a:ea typeface="Meiryo UI" panose="020B0604030504040204" pitchFamily="50" charset="-128"/>
                      </a:endParaRPr>
                    </a:p>
                  </a:txBody>
                  <a:tcPr marL="36000" marR="36000" marT="36000" marB="36000"/>
                </a:tc>
                <a:tc>
                  <a:txBody>
                    <a:bodyPr/>
                    <a:lstStyle/>
                    <a:p>
                      <a:endParaRPr kumimoji="1" lang="ja-JP" altLang="en-US" sz="400" b="1" dirty="0">
                        <a:latin typeface="Meiryo UI" panose="020B0604030504040204" pitchFamily="50" charset="-128"/>
                        <a:ea typeface="Meiryo UI" panose="020B0604030504040204" pitchFamily="50" charset="-128"/>
                      </a:endParaRPr>
                    </a:p>
                  </a:txBody>
                  <a:tcPr marL="36000" marR="36000" marT="36000" marB="36000"/>
                </a:tc>
                <a:tc>
                  <a:txBody>
                    <a:bodyPr/>
                    <a:lstStyle/>
                    <a:p>
                      <a:endParaRPr kumimoji="1" lang="ja-JP" altLang="en-US" sz="400" b="1" dirty="0">
                        <a:latin typeface="Meiryo UI" panose="020B0604030504040204" pitchFamily="50" charset="-128"/>
                        <a:ea typeface="Meiryo UI" panose="020B0604030504040204" pitchFamily="50" charset="-128"/>
                      </a:endParaRPr>
                    </a:p>
                  </a:txBody>
                  <a:tcPr marL="36000" marR="36000" marT="36000" marB="36000"/>
                </a:tc>
                <a:tc>
                  <a:txBody>
                    <a:bodyPr/>
                    <a:lstStyle/>
                    <a:p>
                      <a:pPr algn="ctr"/>
                      <a:endParaRPr kumimoji="1" lang="ja-JP" altLang="en-US" sz="400" b="1" dirty="0">
                        <a:latin typeface="Meiryo UI" panose="020B0604030504040204" pitchFamily="50" charset="-128"/>
                        <a:ea typeface="Meiryo UI" panose="020B0604030504040204" pitchFamily="50" charset="-128"/>
                      </a:endParaRPr>
                    </a:p>
                  </a:txBody>
                  <a:tcPr marL="36000" marR="36000" marT="36000" marB="36000"/>
                </a:tc>
                <a:tc>
                  <a:txBody>
                    <a:bodyPr/>
                    <a:lstStyle/>
                    <a:p>
                      <a:pPr algn="ctr"/>
                      <a:endParaRPr kumimoji="1" lang="ja-JP" altLang="en-US" sz="400" b="1" dirty="0">
                        <a:latin typeface="Meiryo UI" panose="020B0604030504040204" pitchFamily="50" charset="-128"/>
                        <a:ea typeface="Meiryo UI" panose="020B0604030504040204" pitchFamily="50" charset="-128"/>
                      </a:endParaRPr>
                    </a:p>
                  </a:txBody>
                  <a:tcPr marL="36000" marR="36000" marT="36000" marB="36000"/>
                </a:tc>
                <a:tc>
                  <a:txBody>
                    <a:bodyPr/>
                    <a:lstStyle/>
                    <a:p>
                      <a:pPr algn="ctr"/>
                      <a:endParaRPr kumimoji="1" lang="ja-JP" altLang="en-US" sz="400" b="1" dirty="0">
                        <a:latin typeface="Meiryo UI" panose="020B0604030504040204" pitchFamily="50" charset="-128"/>
                        <a:ea typeface="Meiryo UI" panose="020B0604030504040204" pitchFamily="50" charset="-128"/>
                      </a:endParaRPr>
                    </a:p>
                  </a:txBody>
                  <a:tcPr marL="36000" marR="36000" marT="36000" marB="36000"/>
                </a:tc>
                <a:tc>
                  <a:txBody>
                    <a:bodyPr/>
                    <a:lstStyle/>
                    <a:p>
                      <a:pPr algn="ctr"/>
                      <a:endParaRPr kumimoji="1" lang="ja-JP" altLang="en-US" sz="400" b="1" dirty="0">
                        <a:latin typeface="Meiryo UI" panose="020B0604030504040204" pitchFamily="50" charset="-128"/>
                        <a:ea typeface="Meiryo UI" panose="020B0604030504040204" pitchFamily="50" charset="-128"/>
                      </a:endParaRPr>
                    </a:p>
                  </a:txBody>
                  <a:tcPr marL="36000" marR="36000" marT="36000" marB="36000"/>
                </a:tc>
                <a:extLst>
                  <a:ext uri="{0D108BD9-81ED-4DB2-BD59-A6C34878D82A}">
                    <a16:rowId xmlns:a16="http://schemas.microsoft.com/office/drawing/2014/main" val="3791652853"/>
                  </a:ext>
                </a:extLst>
              </a:tr>
              <a:tr h="258687">
                <a:tc>
                  <a:txBody>
                    <a:bodyPr/>
                    <a:lstStyle/>
                    <a:p>
                      <a:pPr algn="r"/>
                      <a:r>
                        <a:rPr lang="en-US" altLang="ja-JP" sz="1200" b="1" dirty="0">
                          <a:latin typeface="Meiryo UI" panose="020B0604030504040204" pitchFamily="50" charset="-128"/>
                          <a:ea typeface="Meiryo UI" panose="020B0604030504040204" pitchFamily="50" charset="-128"/>
                        </a:rPr>
                        <a:t>25</a:t>
                      </a:r>
                      <a:endParaRPr lang="ja-JP" altLang="en-US" sz="1200" b="1" dirty="0">
                        <a:latin typeface="Meiryo UI" panose="020B0604030504040204" pitchFamily="50" charset="-128"/>
                        <a:ea typeface="Meiryo UI" panose="020B0604030504040204" pitchFamily="50" charset="-128"/>
                      </a:endParaRPr>
                    </a:p>
                  </a:txBody>
                  <a:tcPr marL="36000" marR="36000" marT="36000" marB="36000"/>
                </a:tc>
                <a:tc rowSpan="2">
                  <a:txBody>
                    <a:bodyPr/>
                    <a:lstStyle/>
                    <a:p>
                      <a:r>
                        <a:rPr kumimoji="1" lang="ja-JP" altLang="en-US" sz="1200" b="1" dirty="0">
                          <a:latin typeface="め"/>
                          <a:ea typeface="Meiryo UI" panose="020B0604030504040204" pitchFamily="50" charset="-128"/>
                        </a:rPr>
                        <a:t>回答データ作成</a:t>
                      </a:r>
                    </a:p>
                  </a:txBody>
                  <a:tcPr marL="36000" marR="36000" marT="36000" marB="36000">
                    <a:lnT w="9525" cap="flat" cmpd="sng" algn="ctr">
                      <a:solidFill>
                        <a:schemeClr val="bg1"/>
                      </a:solidFill>
                      <a:prstDash val="sysDot"/>
                      <a:round/>
                      <a:headEnd type="none" w="med" len="med"/>
                      <a:tailEnd type="none" w="med" len="med"/>
                    </a:lnT>
                    <a:lnB w="9525" cap="flat" cmpd="sng" algn="ctr">
                      <a:solidFill>
                        <a:schemeClr val="bg1"/>
                      </a:solidFill>
                      <a:prstDash val="sysDot"/>
                      <a:round/>
                      <a:headEnd type="none" w="med" len="med"/>
                      <a:tailEnd type="none" w="med" len="med"/>
                    </a:lnB>
                  </a:tcPr>
                </a:tc>
                <a:tc rowSpan="2">
                  <a:txBody>
                    <a:bodyPr/>
                    <a:lstStyle/>
                    <a:p>
                      <a:r>
                        <a:rPr lang="ja-JP" altLang="en-US" sz="1200" b="1" dirty="0">
                          <a:latin typeface="Meiryo UI" panose="020B0604030504040204" pitchFamily="50" charset="-128"/>
                          <a:ea typeface="Meiryo UI" panose="020B0604030504040204" pitchFamily="50" charset="-128"/>
                        </a:rPr>
                        <a:t>回答データ作成</a:t>
                      </a:r>
                    </a:p>
                  </a:txBody>
                  <a:tcPr marL="36000" marR="36000" marT="36000" marB="36000"/>
                </a:tc>
                <a:tc>
                  <a:txBody>
                    <a:bodyPr/>
                    <a:lstStyle/>
                    <a:p>
                      <a:r>
                        <a:rPr lang="ja-JP" altLang="en-US" sz="1200" b="1" dirty="0">
                          <a:latin typeface="Meiryo UI" panose="020B0604030504040204" pitchFamily="50" charset="-128"/>
                          <a:ea typeface="Meiryo UI" panose="020B0604030504040204" pitchFamily="50" charset="-128"/>
                        </a:rPr>
                        <a:t>含有集計</a:t>
                      </a:r>
                    </a:p>
                  </a:txBody>
                  <a:tcPr marL="36000" marR="36000" marT="36000" marB="36000">
                    <a:lnB w="12700" cap="flat" cmpd="sng" algn="ctr">
                      <a:solidFill>
                        <a:schemeClr val="bg1"/>
                      </a:solidFill>
                      <a:prstDash val="solid"/>
                      <a:round/>
                      <a:headEnd type="none" w="med" len="med"/>
                      <a:tailEnd type="none" w="med" len="med"/>
                    </a:lnB>
                  </a:tcPr>
                </a:tc>
                <a:tc>
                  <a:txBody>
                    <a:bodyPr/>
                    <a:lstStyle/>
                    <a:p>
                      <a:r>
                        <a:rPr lang="ja-JP" altLang="en-US" sz="1200" b="1" dirty="0">
                          <a:latin typeface="Meiryo UI" panose="020B0604030504040204" pitchFamily="50" charset="-128"/>
                          <a:ea typeface="Meiryo UI" panose="020B0604030504040204" pitchFamily="50" charset="-128"/>
                        </a:rPr>
                        <a:t>化学品、材料、部品の成分情報から製品の含有化学物質の集計を行う</a:t>
                      </a:r>
                      <a:endParaRPr lang="en-US" altLang="ja-JP" sz="1200" b="1" dirty="0">
                        <a:latin typeface="Meiryo UI" panose="020B0604030504040204" pitchFamily="50" charset="-128"/>
                        <a:ea typeface="Meiryo UI" panose="020B0604030504040204" pitchFamily="50" charset="-128"/>
                      </a:endParaRPr>
                    </a:p>
                  </a:txBody>
                  <a:tcPr marL="36000" marR="3600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rPr>
                        <a:t>〇</a:t>
                      </a:r>
                    </a:p>
                  </a:txBody>
                  <a:tcPr marL="36000" marR="3600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rPr>
                        <a:t>〇</a:t>
                      </a:r>
                    </a:p>
                  </a:txBody>
                  <a:tcPr marL="36000" marR="3600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rPr>
                        <a:t>〇</a:t>
                      </a:r>
                    </a:p>
                  </a:txBody>
                  <a:tcPr marL="36000" marR="36000" marT="36000" marB="36000"/>
                </a:tc>
                <a:tc>
                  <a:txBody>
                    <a:bodyPr/>
                    <a:lstStyle/>
                    <a:p>
                      <a:endParaRPr lang="ja-JP" altLang="en-US" sz="1200" dirty="0">
                        <a:latin typeface="Meiryo UI" panose="020B0604030504040204" pitchFamily="50" charset="-128"/>
                        <a:ea typeface="Meiryo UI" panose="020B0604030504040204" pitchFamily="50" charset="-128"/>
                      </a:endParaRPr>
                    </a:p>
                  </a:txBody>
                  <a:tcPr marL="36000" marR="36000" marT="36000" marB="36000"/>
                </a:tc>
                <a:extLst>
                  <a:ext uri="{0D108BD9-81ED-4DB2-BD59-A6C34878D82A}">
                    <a16:rowId xmlns:a16="http://schemas.microsoft.com/office/drawing/2014/main" val="1576331056"/>
                  </a:ext>
                </a:extLst>
              </a:tr>
              <a:tr h="0">
                <a:tc>
                  <a:txBody>
                    <a:bodyPr/>
                    <a:lstStyle/>
                    <a:p>
                      <a:pPr algn="r"/>
                      <a:r>
                        <a:rPr lang="en-US" altLang="ja-JP" sz="1200" b="1" dirty="0">
                          <a:latin typeface="Meiryo UI" panose="020B0604030504040204" pitchFamily="50" charset="-128"/>
                          <a:ea typeface="Meiryo UI" panose="020B0604030504040204" pitchFamily="50" charset="-128"/>
                        </a:rPr>
                        <a:t>26</a:t>
                      </a:r>
                      <a:endParaRPr lang="ja-JP" altLang="en-US" sz="1200" b="1" dirty="0">
                        <a:latin typeface="Meiryo UI" panose="020B0604030504040204" pitchFamily="50" charset="-128"/>
                        <a:ea typeface="Meiryo UI" panose="020B0604030504040204" pitchFamily="50" charset="-128"/>
                      </a:endParaRPr>
                    </a:p>
                  </a:txBody>
                  <a:tcPr marL="36000" marR="36000" marT="36000" marB="36000"/>
                </a:tc>
                <a:tc vMerge="1">
                  <a:txBody>
                    <a:bodyPr/>
                    <a:lstStyle/>
                    <a:p>
                      <a:endParaRPr kumimoji="1" lang="ja-JP" altLang="en-US"/>
                    </a:p>
                  </a:txBody>
                  <a:tcPr/>
                </a:tc>
                <a:tc vMerge="1">
                  <a:txBody>
                    <a:bodyPr/>
                    <a:lstStyle/>
                    <a:p>
                      <a:endParaRPr lang="ja-JP" altLang="en-US" sz="1200" dirty="0">
                        <a:latin typeface="Meiryo UI" panose="020B0604030504040204" pitchFamily="50" charset="-128"/>
                        <a:ea typeface="Meiryo UI" panose="020B0604030504040204" pitchFamily="50" charset="-128"/>
                      </a:endParaRPr>
                    </a:p>
                  </a:txBody>
                  <a:tcPr marL="36000" marR="36000" marT="36000" marB="36000">
                    <a:lnT w="12700" cap="flat" cmpd="sng" algn="ctr">
                      <a:solidFill>
                        <a:schemeClr val="bg1"/>
                      </a:solidFill>
                      <a:prstDash val="solid"/>
                      <a:round/>
                      <a:headEnd type="none" w="med" len="med"/>
                      <a:tailEnd type="none" w="med" len="med"/>
                    </a:lnT>
                  </a:tcPr>
                </a:tc>
                <a:tc>
                  <a:txBody>
                    <a:bodyPr/>
                    <a:lstStyle/>
                    <a:p>
                      <a:r>
                        <a:rPr lang="ja-JP" altLang="en-US" sz="1200" b="1" dirty="0">
                          <a:latin typeface="Meiryo UI" panose="020B0604030504040204" pitchFamily="50" charset="-128"/>
                          <a:ea typeface="Meiryo UI" panose="020B0604030504040204" pitchFamily="50" charset="-128"/>
                        </a:rPr>
                        <a:t>回答データ作成</a:t>
                      </a:r>
                    </a:p>
                  </a:txBody>
                  <a:tcPr marL="36000" marR="36000" marT="36000" marB="36000">
                    <a:lnT w="12700" cap="flat" cmpd="sng" algn="ctr">
                      <a:solidFill>
                        <a:schemeClr val="bg1"/>
                      </a:solidFill>
                      <a:prstDash val="solid"/>
                      <a:round/>
                      <a:headEnd type="none" w="med" len="med"/>
                      <a:tailEnd type="none" w="med" len="med"/>
                    </a:lnT>
                  </a:tcPr>
                </a:tc>
                <a:tc>
                  <a:txBody>
                    <a:bodyPr/>
                    <a:lstStyle/>
                    <a:p>
                      <a:r>
                        <a:rPr lang="ja-JP" altLang="en-US" sz="1200" b="1" dirty="0">
                          <a:latin typeface="Meiryo UI" panose="020B0604030504040204" pitchFamily="50" charset="-128"/>
                          <a:ea typeface="Meiryo UI" panose="020B0604030504040204" pitchFamily="50" charset="-128"/>
                        </a:rPr>
                        <a:t>集計結果をもとに遵法確認し、顧客向けの回答データを作成する</a:t>
                      </a:r>
                    </a:p>
                  </a:txBody>
                  <a:tcPr marL="36000" marR="3600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rPr>
                        <a:t>〇</a:t>
                      </a:r>
                    </a:p>
                  </a:txBody>
                  <a:tcPr marL="36000" marR="3600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rPr>
                        <a:t>〇</a:t>
                      </a:r>
                    </a:p>
                  </a:txBody>
                  <a:tcPr marL="36000" marR="36000" marT="36000" marB="36000"/>
                </a:tc>
                <a:tc>
                  <a:txBody>
                    <a:bodyPr/>
                    <a:lstStyle/>
                    <a:p>
                      <a:endParaRPr lang="ja-JP" altLang="en-US" sz="1200" dirty="0">
                        <a:latin typeface="Meiryo UI" panose="020B0604030504040204" pitchFamily="50" charset="-128"/>
                        <a:ea typeface="Meiryo UI" panose="020B0604030504040204" pitchFamily="50" charset="-128"/>
                      </a:endParaRPr>
                    </a:p>
                  </a:txBody>
                  <a:tcPr marL="36000" marR="36000" marT="36000" marB="36000"/>
                </a:tc>
                <a:tc>
                  <a:txBody>
                    <a:bodyPr/>
                    <a:lstStyle/>
                    <a:p>
                      <a:endParaRPr lang="ja-JP" altLang="en-US" sz="1200" dirty="0">
                        <a:latin typeface="Meiryo UI" panose="020B0604030504040204" pitchFamily="50" charset="-128"/>
                        <a:ea typeface="Meiryo UI" panose="020B0604030504040204" pitchFamily="50" charset="-128"/>
                      </a:endParaRPr>
                    </a:p>
                  </a:txBody>
                  <a:tcPr marL="36000" marR="36000" marT="36000" marB="36000"/>
                </a:tc>
                <a:extLst>
                  <a:ext uri="{0D108BD9-81ED-4DB2-BD59-A6C34878D82A}">
                    <a16:rowId xmlns:a16="http://schemas.microsoft.com/office/drawing/2014/main" val="3771453650"/>
                  </a:ext>
                </a:extLst>
              </a:tr>
              <a:tr h="144528">
                <a:tc>
                  <a:txBody>
                    <a:bodyPr/>
                    <a:lstStyle/>
                    <a:p>
                      <a:pPr algn="r"/>
                      <a:endParaRPr kumimoji="1" lang="ja-JP" altLang="en-US" sz="400" b="1" dirty="0">
                        <a:latin typeface="Meiryo UI" panose="020B0604030504040204" pitchFamily="50" charset="-128"/>
                        <a:ea typeface="Meiryo UI" panose="020B0604030504040204" pitchFamily="50" charset="-128"/>
                      </a:endParaRPr>
                    </a:p>
                  </a:txBody>
                  <a:tcPr marL="36000" marR="36000" marT="36000" marB="36000"/>
                </a:tc>
                <a:tc>
                  <a:txBody>
                    <a:bodyPr/>
                    <a:lstStyle/>
                    <a:p>
                      <a:endParaRPr kumimoji="1" lang="ja-JP" altLang="en-US" sz="400" b="1" dirty="0">
                        <a:latin typeface="Meiryo UI" panose="020B0604030504040204" pitchFamily="50" charset="-128"/>
                        <a:ea typeface="Meiryo UI" panose="020B0604030504040204" pitchFamily="50" charset="-128"/>
                      </a:endParaRPr>
                    </a:p>
                  </a:txBody>
                  <a:tcPr marL="36000" marR="36000" marT="36000" marB="36000">
                    <a:lnT w="9525" cap="flat" cmpd="sng" algn="ctr">
                      <a:solidFill>
                        <a:schemeClr val="bg1"/>
                      </a:solidFill>
                      <a:prstDash val="sysDot"/>
                      <a:round/>
                      <a:headEnd type="none" w="med" len="med"/>
                      <a:tailEnd type="none" w="med" len="med"/>
                    </a:lnT>
                    <a:lnB w="9525" cap="flat" cmpd="sng" algn="ctr">
                      <a:solidFill>
                        <a:schemeClr val="bg1"/>
                      </a:solidFill>
                      <a:prstDash val="sysDot"/>
                      <a:round/>
                      <a:headEnd type="none" w="med" len="med"/>
                      <a:tailEnd type="none" w="med" len="med"/>
                    </a:lnB>
                  </a:tcPr>
                </a:tc>
                <a:tc>
                  <a:txBody>
                    <a:bodyPr/>
                    <a:lstStyle/>
                    <a:p>
                      <a:endParaRPr kumimoji="1" lang="ja-JP" altLang="en-US" sz="400" b="1" dirty="0">
                        <a:latin typeface="Meiryo UI" panose="020B0604030504040204" pitchFamily="50" charset="-128"/>
                        <a:ea typeface="Meiryo UI" panose="020B0604030504040204" pitchFamily="50" charset="-128"/>
                      </a:endParaRPr>
                    </a:p>
                  </a:txBody>
                  <a:tcPr marL="36000" marR="36000" marT="36000" marB="36000"/>
                </a:tc>
                <a:tc>
                  <a:txBody>
                    <a:bodyPr/>
                    <a:lstStyle/>
                    <a:p>
                      <a:endParaRPr kumimoji="1" lang="ja-JP" altLang="en-US" sz="400" b="1" dirty="0">
                        <a:latin typeface="Meiryo UI" panose="020B0604030504040204" pitchFamily="50" charset="-128"/>
                        <a:ea typeface="Meiryo UI" panose="020B0604030504040204" pitchFamily="50" charset="-128"/>
                      </a:endParaRPr>
                    </a:p>
                  </a:txBody>
                  <a:tcPr marL="36000" marR="36000" marT="36000" marB="36000"/>
                </a:tc>
                <a:tc>
                  <a:txBody>
                    <a:bodyPr/>
                    <a:lstStyle/>
                    <a:p>
                      <a:endParaRPr kumimoji="1" lang="ja-JP" altLang="en-US" sz="400" b="1" dirty="0">
                        <a:latin typeface="Meiryo UI" panose="020B0604030504040204" pitchFamily="50" charset="-128"/>
                        <a:ea typeface="Meiryo UI" panose="020B0604030504040204" pitchFamily="50" charset="-128"/>
                      </a:endParaRPr>
                    </a:p>
                  </a:txBody>
                  <a:tcPr marL="36000" marR="36000" marT="36000" marB="36000"/>
                </a:tc>
                <a:tc>
                  <a:txBody>
                    <a:bodyPr/>
                    <a:lstStyle/>
                    <a:p>
                      <a:pPr algn="ctr"/>
                      <a:endParaRPr kumimoji="1" lang="ja-JP" altLang="en-US" sz="400" b="1" dirty="0">
                        <a:latin typeface="Meiryo UI" panose="020B0604030504040204" pitchFamily="50" charset="-128"/>
                        <a:ea typeface="Meiryo UI" panose="020B0604030504040204" pitchFamily="50" charset="-128"/>
                      </a:endParaRPr>
                    </a:p>
                  </a:txBody>
                  <a:tcPr marL="36000" marR="36000" marT="36000" marB="36000"/>
                </a:tc>
                <a:tc>
                  <a:txBody>
                    <a:bodyPr/>
                    <a:lstStyle/>
                    <a:p>
                      <a:pPr algn="ctr"/>
                      <a:endParaRPr kumimoji="1" lang="ja-JP" altLang="en-US" sz="400" b="1" dirty="0">
                        <a:latin typeface="Meiryo UI" panose="020B0604030504040204" pitchFamily="50" charset="-128"/>
                        <a:ea typeface="Meiryo UI" panose="020B0604030504040204" pitchFamily="50" charset="-128"/>
                      </a:endParaRPr>
                    </a:p>
                  </a:txBody>
                  <a:tcPr marL="36000" marR="36000" marT="36000" marB="36000"/>
                </a:tc>
                <a:tc>
                  <a:txBody>
                    <a:bodyPr/>
                    <a:lstStyle/>
                    <a:p>
                      <a:pPr algn="ctr"/>
                      <a:endParaRPr kumimoji="1" lang="ja-JP" altLang="en-US" sz="400" b="1" dirty="0">
                        <a:latin typeface="Meiryo UI" panose="020B0604030504040204" pitchFamily="50" charset="-128"/>
                        <a:ea typeface="Meiryo UI" panose="020B0604030504040204" pitchFamily="50" charset="-128"/>
                      </a:endParaRPr>
                    </a:p>
                  </a:txBody>
                  <a:tcPr marL="36000" marR="36000" marT="36000" marB="36000"/>
                </a:tc>
                <a:tc>
                  <a:txBody>
                    <a:bodyPr/>
                    <a:lstStyle/>
                    <a:p>
                      <a:pPr algn="ctr"/>
                      <a:endParaRPr kumimoji="1" lang="ja-JP" altLang="en-US" sz="400" b="1" dirty="0">
                        <a:latin typeface="Meiryo UI" panose="020B0604030504040204" pitchFamily="50" charset="-128"/>
                        <a:ea typeface="Meiryo UI" panose="020B0604030504040204" pitchFamily="50" charset="-128"/>
                      </a:endParaRPr>
                    </a:p>
                  </a:txBody>
                  <a:tcPr marL="36000" marR="36000" marT="36000" marB="36000"/>
                </a:tc>
                <a:extLst>
                  <a:ext uri="{0D108BD9-81ED-4DB2-BD59-A6C34878D82A}">
                    <a16:rowId xmlns:a16="http://schemas.microsoft.com/office/drawing/2014/main" val="4194677528"/>
                  </a:ext>
                </a:extLst>
              </a:tr>
              <a:tr h="250315">
                <a:tc>
                  <a:txBody>
                    <a:bodyPr/>
                    <a:lstStyle/>
                    <a:p>
                      <a:pPr algn="r"/>
                      <a:r>
                        <a:rPr kumimoji="1" lang="en-US" altLang="ja-JP" sz="1100" b="1" dirty="0">
                          <a:latin typeface="Meiryo UI" panose="020B0604030504040204" pitchFamily="50" charset="-128"/>
                          <a:ea typeface="Meiryo UI" panose="020B0604030504040204" pitchFamily="50" charset="-128"/>
                        </a:rPr>
                        <a:t>27</a:t>
                      </a:r>
                      <a:endParaRPr kumimoji="1" lang="ja-JP" altLang="en-US" sz="1100" b="1" dirty="0">
                        <a:latin typeface="Meiryo UI" panose="020B0604030504040204" pitchFamily="50" charset="-128"/>
                        <a:ea typeface="Meiryo UI" panose="020B0604030504040204" pitchFamily="50" charset="-128"/>
                      </a:endParaRPr>
                    </a:p>
                  </a:txBody>
                  <a:tcPr marL="36000" marR="36000" marT="36000" marB="36000"/>
                </a:tc>
                <a:tc rowSpan="4">
                  <a:txBody>
                    <a:bodyPr/>
                    <a:lstStyle/>
                    <a:p>
                      <a:r>
                        <a:rPr kumimoji="1" lang="ja-JP" altLang="en-US" sz="1200" b="1" dirty="0">
                          <a:latin typeface="Meiryo UI" panose="020B0604030504040204" pitchFamily="50" charset="-128"/>
                          <a:ea typeface="Meiryo UI" panose="020B0604030504040204" pitchFamily="50" charset="-128"/>
                        </a:rPr>
                        <a:t>回答登録</a:t>
                      </a:r>
                    </a:p>
                  </a:txBody>
                  <a:tcPr marL="36000" marR="36000" marT="36000" marB="36000">
                    <a:lnT w="9525" cap="flat" cmpd="sng" algn="ctr">
                      <a:solidFill>
                        <a:schemeClr val="bg1"/>
                      </a:solidFill>
                      <a:prstDash val="sysDot"/>
                      <a:round/>
                      <a:headEnd type="none" w="med" len="med"/>
                      <a:tailEnd type="none" w="med" len="med"/>
                    </a:lnT>
                  </a:tcPr>
                </a:tc>
                <a:tc rowSpan="3">
                  <a:txBody>
                    <a:bodyPr/>
                    <a:lstStyle/>
                    <a:p>
                      <a:r>
                        <a:rPr kumimoji="1" lang="ja-JP" altLang="en-US" sz="1200" b="1" dirty="0">
                          <a:latin typeface="Meiryo UI" panose="020B0604030504040204" pitchFamily="50" charset="-128"/>
                          <a:ea typeface="Meiryo UI" panose="020B0604030504040204" pitchFamily="50" charset="-128"/>
                        </a:rPr>
                        <a:t>回答登録</a:t>
                      </a:r>
                    </a:p>
                  </a:txBody>
                  <a:tcPr marL="36000" marR="36000" marT="36000" marB="36000">
                    <a:lnB w="12700" cap="flat" cmpd="sng" algn="ctr">
                      <a:solidFill>
                        <a:schemeClr val="bg1"/>
                      </a:solidFill>
                      <a:prstDash val="solid"/>
                      <a:round/>
                      <a:headEnd type="none" w="med" len="med"/>
                      <a:tailEnd type="none" w="med" len="med"/>
                    </a:lnB>
                  </a:tcPr>
                </a:tc>
                <a:tc>
                  <a:txBody>
                    <a:bodyPr/>
                    <a:lstStyle/>
                    <a:p>
                      <a:r>
                        <a:rPr kumimoji="1" lang="ja-JP" altLang="en-US" sz="1200" b="1" dirty="0">
                          <a:latin typeface="Meiryo UI" panose="020B0604030504040204" pitchFamily="50" charset="-128"/>
                          <a:ea typeface="Meiryo UI" panose="020B0604030504040204" pitchFamily="50" charset="-128"/>
                        </a:rPr>
                        <a:t>依頼内容確認</a:t>
                      </a:r>
                    </a:p>
                  </a:txBody>
                  <a:tcPr marL="36000" marR="36000" marT="36000" marB="36000"/>
                </a:tc>
                <a:tc>
                  <a:txBody>
                    <a:bodyPr/>
                    <a:lstStyle/>
                    <a:p>
                      <a:r>
                        <a:rPr kumimoji="1" lang="ja-JP" altLang="en-US" sz="1200" b="1" dirty="0">
                          <a:latin typeface="Meiryo UI" panose="020B0604030504040204" pitchFamily="50" charset="-128"/>
                          <a:ea typeface="Meiryo UI" panose="020B0604030504040204" pitchFamily="50" charset="-128"/>
                        </a:rPr>
                        <a:t>依頼製品の要求内容に基づき、製品が作成・登録済みか確認する</a:t>
                      </a: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36000" marR="36000" marT="36000" marB="36000"/>
                </a:tc>
                <a:tc>
                  <a:txBody>
                    <a:bodyPr/>
                    <a:lstStyle/>
                    <a:p>
                      <a:pPr algn="ct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a:txBody>
                    <a:bodyPr/>
                    <a:lstStyle/>
                    <a:p>
                      <a:pPr algn="ct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extLst>
                  <a:ext uri="{0D108BD9-81ED-4DB2-BD59-A6C34878D82A}">
                    <a16:rowId xmlns:a16="http://schemas.microsoft.com/office/drawing/2014/main" val="3553538007"/>
                  </a:ext>
                </a:extLst>
              </a:tr>
              <a:tr h="259645">
                <a:tc>
                  <a:txBody>
                    <a:bodyPr/>
                    <a:lstStyle/>
                    <a:p>
                      <a:pPr algn="r"/>
                      <a:r>
                        <a:rPr kumimoji="1" lang="en-US" altLang="ja-JP" sz="1100" b="1" dirty="0">
                          <a:latin typeface="Meiryo UI" panose="020B0604030504040204" pitchFamily="50" charset="-128"/>
                          <a:ea typeface="Meiryo UI" panose="020B0604030504040204" pitchFamily="50" charset="-128"/>
                        </a:rPr>
                        <a:t>28</a:t>
                      </a:r>
                      <a:endParaRPr kumimoji="1" lang="ja-JP" altLang="en-US" sz="1100" b="1" dirty="0">
                        <a:latin typeface="Meiryo UI" panose="020B0604030504040204" pitchFamily="50" charset="-128"/>
                        <a:ea typeface="Meiryo UI" panose="020B0604030504040204" pitchFamily="50" charset="-128"/>
                      </a:endParaRPr>
                    </a:p>
                  </a:txBody>
                  <a:tcPr marL="36000" marR="36000" marT="36000" marB="36000"/>
                </a:tc>
                <a:tc vMerge="1">
                  <a:txBody>
                    <a:bodyPr/>
                    <a:lstStyle/>
                    <a:p>
                      <a:endParaRPr kumimoji="1" lang="ja-JP" altLang="en-US"/>
                    </a:p>
                  </a:txBody>
                  <a:tcPr/>
                </a:tc>
                <a:tc vMerge="1">
                  <a:txBody>
                    <a:bodyPr/>
                    <a:lstStyle/>
                    <a:p>
                      <a:endParaRPr kumimoji="1" lang="ja-JP" altLang="en-US"/>
                    </a:p>
                  </a:txBody>
                  <a:tcPr/>
                </a:tc>
                <a:tc>
                  <a:txBody>
                    <a:bodyPr/>
                    <a:lstStyle/>
                    <a:p>
                      <a:r>
                        <a:rPr kumimoji="1" lang="ja-JP" altLang="en-US" sz="1200" b="1" dirty="0">
                          <a:latin typeface="Meiryo UI" panose="020B0604030504040204" pitchFamily="50" charset="-128"/>
                          <a:ea typeface="Meiryo UI" panose="020B0604030504040204" pitchFamily="50" charset="-128"/>
                        </a:rPr>
                        <a:t>回答確認</a:t>
                      </a:r>
                    </a:p>
                  </a:txBody>
                  <a:tcPr marL="36000" marR="36000" marT="36000" marB="36000"/>
                </a:tc>
                <a:tc>
                  <a:txBody>
                    <a:bodyPr/>
                    <a:lstStyle/>
                    <a:p>
                      <a:r>
                        <a:rPr kumimoji="1" lang="ja-JP" altLang="en-US" sz="1200" b="1" dirty="0">
                          <a:solidFill>
                            <a:srgbClr val="002060"/>
                          </a:solidFill>
                          <a:latin typeface="Meiryo UI" panose="020B0604030504040204" pitchFamily="50" charset="-128"/>
                          <a:ea typeface="Meiryo UI" panose="020B0604030504040204" pitchFamily="50" charset="-128"/>
                        </a:rPr>
                        <a:t>登録または作成済みの回答データの内容を確認する</a:t>
                      </a:r>
                      <a:endParaRPr kumimoji="1" lang="en-US" altLang="ja-JP" sz="1200" b="1" dirty="0">
                        <a:solidFill>
                          <a:srgbClr val="002060"/>
                        </a:solidFill>
                        <a:latin typeface="Meiryo UI" panose="020B0604030504040204" pitchFamily="50" charset="-128"/>
                        <a:ea typeface="Meiryo UI" panose="020B0604030504040204" pitchFamily="50" charset="-128"/>
                      </a:endParaRPr>
                    </a:p>
                    <a:p>
                      <a:r>
                        <a:rPr kumimoji="1" lang="ja-JP" altLang="en-US" sz="1200" b="1" dirty="0">
                          <a:solidFill>
                            <a:srgbClr val="002060"/>
                          </a:solidFill>
                          <a:latin typeface="Meiryo UI" panose="020B0604030504040204" pitchFamily="50" charset="-128"/>
                          <a:ea typeface="Meiryo UI" panose="020B0604030504040204" pitchFamily="50" charset="-128"/>
                        </a:rPr>
                        <a:t>遵法確認要求に対しては、確認フラグを登録する</a:t>
                      </a: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36000" marR="36000" marT="36000" marB="36000"/>
                </a:tc>
                <a:tc>
                  <a:txBody>
                    <a:bodyPr/>
                    <a:lstStyle/>
                    <a:p>
                      <a:pPr algn="ct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a:txBody>
                    <a:bodyPr/>
                    <a:lstStyle/>
                    <a:p>
                      <a:pPr algn="ct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extLst>
                  <a:ext uri="{0D108BD9-81ED-4DB2-BD59-A6C34878D82A}">
                    <a16:rowId xmlns:a16="http://schemas.microsoft.com/office/drawing/2014/main" val="1134299125"/>
                  </a:ext>
                </a:extLst>
              </a:tr>
              <a:tr h="271893">
                <a:tc>
                  <a:txBody>
                    <a:bodyPr/>
                    <a:lstStyle/>
                    <a:p>
                      <a:pPr algn="r"/>
                      <a:r>
                        <a:rPr kumimoji="1" lang="en-US" altLang="ja-JP" sz="1100" b="1" dirty="0">
                          <a:latin typeface="Meiryo UI" panose="020B0604030504040204" pitchFamily="50" charset="-128"/>
                          <a:ea typeface="Meiryo UI" panose="020B0604030504040204" pitchFamily="50" charset="-128"/>
                        </a:rPr>
                        <a:t>29</a:t>
                      </a:r>
                      <a:endParaRPr kumimoji="1" lang="ja-JP" altLang="en-US" sz="1100" b="1" dirty="0">
                        <a:latin typeface="Meiryo UI" panose="020B0604030504040204" pitchFamily="50" charset="-128"/>
                        <a:ea typeface="Meiryo UI" panose="020B0604030504040204" pitchFamily="50" charset="-128"/>
                      </a:endParaRPr>
                    </a:p>
                  </a:txBody>
                  <a:tcPr marL="36000" marR="36000" marT="36000" marB="36000"/>
                </a:tc>
                <a:tc vMerge="1">
                  <a:txBody>
                    <a:bodyPr/>
                    <a:lstStyle/>
                    <a:p>
                      <a:endParaRPr kumimoji="1" lang="ja-JP" altLang="en-US"/>
                    </a:p>
                  </a:txBody>
                  <a:tcPr/>
                </a:tc>
                <a:tc vMerge="1">
                  <a:txBody>
                    <a:bodyPr/>
                    <a:lstStyle/>
                    <a:p>
                      <a:endParaRPr kumimoji="1" lang="ja-JP" altLang="en-US"/>
                    </a:p>
                  </a:txBody>
                  <a:tcPr>
                    <a:lnT w="12700" cap="flat" cmpd="sng" algn="ctr">
                      <a:solidFill>
                        <a:schemeClr val="bg1"/>
                      </a:solidFill>
                      <a:prstDash val="solid"/>
                      <a:round/>
                      <a:headEnd type="none" w="med" len="med"/>
                      <a:tailEnd type="none" w="med" len="med"/>
                    </a:lnT>
                  </a:tcPr>
                </a:tc>
                <a:tc>
                  <a:txBody>
                    <a:bodyPr/>
                    <a:lstStyle/>
                    <a:p>
                      <a:r>
                        <a:rPr kumimoji="1" lang="ja-JP" altLang="en-US" sz="1200" b="1" dirty="0">
                          <a:latin typeface="Meiryo UI" panose="020B0604030504040204" pitchFamily="50" charset="-128"/>
                          <a:ea typeface="Meiryo UI" panose="020B0604030504040204" pitchFamily="50" charset="-128"/>
                        </a:rPr>
                        <a:t>回答承認</a:t>
                      </a:r>
                    </a:p>
                  </a:txBody>
                  <a:tcPr marL="36000" marR="36000" marT="36000" marB="36000">
                    <a:lnB w="12700" cap="flat" cmpd="sng" algn="ctr">
                      <a:solidFill>
                        <a:schemeClr val="bg1"/>
                      </a:solidFill>
                      <a:prstDash val="solid"/>
                      <a:round/>
                      <a:headEnd type="none" w="med" len="med"/>
                      <a:tailEnd type="none" w="med" len="med"/>
                    </a:lnB>
                  </a:tcPr>
                </a:tc>
                <a:tc>
                  <a:txBody>
                    <a:bodyPr/>
                    <a:lstStyle/>
                    <a:p>
                      <a:r>
                        <a:rPr kumimoji="1" lang="ja-JP" altLang="en-US" sz="1200" b="1" dirty="0">
                          <a:solidFill>
                            <a:srgbClr val="002060"/>
                          </a:solidFill>
                          <a:latin typeface="Meiryo UI" panose="020B0604030504040204" pitchFamily="50" charset="-128"/>
                          <a:ea typeface="Meiryo UI" panose="020B0604030504040204" pitchFamily="50" charset="-128"/>
                        </a:rPr>
                        <a:t>入力した回答内容を確証をもとに承認し、依頼先へ提出する</a:t>
                      </a: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a:t>
                      </a:r>
                    </a:p>
                  </a:txBody>
                  <a:tcPr marL="36000" marR="36000" marT="36000" marB="36000"/>
                </a:tc>
                <a:tc>
                  <a:txBody>
                    <a:bodyPr/>
                    <a:lstStyle/>
                    <a:p>
                      <a:pPr algn="ct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extLst>
                  <a:ext uri="{0D108BD9-81ED-4DB2-BD59-A6C34878D82A}">
                    <a16:rowId xmlns:a16="http://schemas.microsoft.com/office/drawing/2014/main" val="4043901644"/>
                  </a:ext>
                </a:extLst>
              </a:tr>
              <a:tr h="264544">
                <a:tc>
                  <a:txBody>
                    <a:bodyPr/>
                    <a:lstStyle/>
                    <a:p>
                      <a:pPr algn="r"/>
                      <a:r>
                        <a:rPr kumimoji="1" lang="en-US" altLang="ja-JP" sz="1100" b="1" dirty="0">
                          <a:latin typeface="Meiryo UI" panose="020B0604030504040204" pitchFamily="50" charset="-128"/>
                          <a:ea typeface="Meiryo UI" panose="020B0604030504040204" pitchFamily="50" charset="-128"/>
                        </a:rPr>
                        <a:t>30</a:t>
                      </a:r>
                      <a:endParaRPr kumimoji="1" lang="ja-JP" altLang="en-US" sz="1100" b="1" dirty="0">
                        <a:latin typeface="Meiryo UI" panose="020B0604030504040204" pitchFamily="50" charset="-128"/>
                        <a:ea typeface="Meiryo UI" panose="020B0604030504040204" pitchFamily="50" charset="-128"/>
                      </a:endParaRPr>
                    </a:p>
                  </a:txBody>
                  <a:tcPr marL="36000" marR="36000" marT="36000" marB="36000"/>
                </a:tc>
                <a:tc vMerge="1">
                  <a:txBody>
                    <a:bodyPr/>
                    <a:lstStyle/>
                    <a:p>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a:txBody>
                    <a:bodyPr/>
                    <a:lstStyle/>
                    <a:p>
                      <a:r>
                        <a:rPr kumimoji="1" lang="ja-JP" altLang="en-US" sz="1200" b="1" dirty="0">
                          <a:latin typeface="Meiryo UI" panose="020B0604030504040204" pitchFamily="50" charset="-128"/>
                          <a:ea typeface="Meiryo UI" panose="020B0604030504040204" pitchFamily="50" charset="-128"/>
                        </a:rPr>
                        <a:t>回答受領確認</a:t>
                      </a:r>
                    </a:p>
                  </a:txBody>
                  <a:tcPr marL="36000" marR="36000" marT="36000" marB="36000">
                    <a:lnT w="12700" cap="flat" cmpd="sng" algn="ctr">
                      <a:solidFill>
                        <a:schemeClr val="bg1"/>
                      </a:solidFill>
                      <a:prstDash val="solid"/>
                      <a:round/>
                      <a:headEnd type="none" w="med" len="med"/>
                      <a:tailEnd type="none" w="med" len="med"/>
                    </a:lnT>
                  </a:tcPr>
                </a:tc>
                <a:tc>
                  <a:txBody>
                    <a:bodyPr/>
                    <a:lstStyle/>
                    <a:p>
                      <a:r>
                        <a:rPr kumimoji="1" lang="ja-JP" altLang="en-US" sz="1200" b="1" dirty="0">
                          <a:latin typeface="Meiryo UI" panose="020B0604030504040204" pitchFamily="50" charset="-128"/>
                          <a:ea typeface="Meiryo UI" panose="020B0604030504040204" pitchFamily="50" charset="-128"/>
                        </a:rPr>
                        <a:t>受領確認</a:t>
                      </a:r>
                    </a:p>
                  </a:txBody>
                  <a:tcPr marL="36000" marR="36000" marT="36000" marB="36000">
                    <a:lnT w="12700" cap="flat" cmpd="sng" algn="ctr">
                      <a:solidFill>
                        <a:schemeClr val="bg1"/>
                      </a:solidFill>
                      <a:prstDash val="solid"/>
                      <a:round/>
                      <a:headEnd type="none" w="med" len="med"/>
                      <a:tailEnd type="none" w="med" len="med"/>
                    </a:lnT>
                  </a:tcPr>
                </a:tc>
                <a:tc>
                  <a:txBody>
                    <a:bodyPr/>
                    <a:lstStyle/>
                    <a:p>
                      <a:r>
                        <a:rPr kumimoji="1" lang="ja-JP" altLang="en-US" sz="1200" b="1" dirty="0">
                          <a:latin typeface="Meiryo UI" panose="020B0604030504040204" pitchFamily="50" charset="-128"/>
                          <a:ea typeface="Meiryo UI" panose="020B0604030504040204" pitchFamily="50" charset="-128"/>
                        </a:rPr>
                        <a:t>回答内容を確認する。不備があれば差し戻す</a:t>
                      </a: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a:t>
                      </a: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36000" marR="36000" marT="36000" marB="36000"/>
                </a:tc>
                <a:tc>
                  <a:txBody>
                    <a:bodyPr/>
                    <a:lstStyle/>
                    <a:p>
                      <a:pPr algn="ct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extLst>
                  <a:ext uri="{0D108BD9-81ED-4DB2-BD59-A6C34878D82A}">
                    <a16:rowId xmlns:a16="http://schemas.microsoft.com/office/drawing/2014/main" val="2049629709"/>
                  </a:ext>
                </a:extLst>
              </a:tr>
              <a:tr h="101411">
                <a:tc>
                  <a:txBody>
                    <a:bodyPr/>
                    <a:lstStyle/>
                    <a:p>
                      <a:pPr algn="r"/>
                      <a:endParaRPr kumimoji="1" lang="ja-JP" altLang="en-US" sz="400" b="1" dirty="0">
                        <a:latin typeface="Meiryo UI" panose="020B0604030504040204" pitchFamily="50" charset="-128"/>
                        <a:ea typeface="Meiryo UI" panose="020B0604030504040204" pitchFamily="50" charset="-128"/>
                      </a:endParaRPr>
                    </a:p>
                  </a:txBody>
                  <a:tcPr marL="36000" marR="36000" marT="36000" marB="36000"/>
                </a:tc>
                <a:tc>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endParaRPr kumimoji="1" lang="ja-JP" altLang="en-US" sz="400" b="1" dirty="0">
                        <a:latin typeface="Meiryo UI" panose="020B0604030504040204" pitchFamily="50" charset="-128"/>
                        <a:ea typeface="Meiryo UI" panose="020B0604030504040204" pitchFamily="50" charset="-128"/>
                      </a:endParaRPr>
                    </a:p>
                  </a:txBody>
                  <a:tcPr marL="36000" marR="36000" marT="36000" marB="36000"/>
                </a:tc>
                <a:tc>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endParaRPr kumimoji="1" lang="ja-JP" altLang="en-US" sz="400" b="1" dirty="0">
                        <a:latin typeface="Meiryo UI" panose="020B0604030504040204" pitchFamily="50" charset="-128"/>
                        <a:ea typeface="Meiryo UI" panose="020B0604030504040204" pitchFamily="50" charset="-128"/>
                      </a:endParaRPr>
                    </a:p>
                  </a:txBody>
                  <a:tcPr marL="36000" marR="36000" marT="36000" marB="36000"/>
                </a:tc>
                <a:tc>
                  <a:txBody>
                    <a:bodyPr/>
                    <a:lstStyle/>
                    <a:p>
                      <a:endParaRPr kumimoji="1" lang="ja-JP" altLang="en-US" sz="400" b="1" dirty="0">
                        <a:latin typeface="Meiryo UI" panose="020B0604030504040204" pitchFamily="50" charset="-128"/>
                        <a:ea typeface="Meiryo UI" panose="020B0604030504040204" pitchFamily="50" charset="-128"/>
                      </a:endParaRPr>
                    </a:p>
                  </a:txBody>
                  <a:tcPr marL="36000" marR="36000" marT="36000" marB="36000"/>
                </a:tc>
                <a:tc>
                  <a:txBody>
                    <a:bodyPr/>
                    <a:lstStyle/>
                    <a:p>
                      <a:endParaRPr kumimoji="1" lang="ja-JP" altLang="en-US" sz="400" b="1" dirty="0">
                        <a:latin typeface="Meiryo UI" panose="020B0604030504040204" pitchFamily="50" charset="-128"/>
                        <a:ea typeface="Meiryo UI" panose="020B0604030504040204" pitchFamily="50" charset="-128"/>
                      </a:endParaRPr>
                    </a:p>
                  </a:txBody>
                  <a:tcPr marL="36000" marR="36000" marT="36000" marB="36000"/>
                </a:tc>
                <a:tc>
                  <a:txBody>
                    <a:bodyPr/>
                    <a:lstStyle/>
                    <a:p>
                      <a:pPr algn="ctr"/>
                      <a:endParaRPr kumimoji="1" lang="ja-JP" altLang="en-US" sz="400" b="1" dirty="0">
                        <a:latin typeface="Meiryo UI" panose="020B0604030504040204" pitchFamily="50" charset="-128"/>
                        <a:ea typeface="Meiryo UI" panose="020B0604030504040204" pitchFamily="50" charset="-128"/>
                      </a:endParaRPr>
                    </a:p>
                  </a:txBody>
                  <a:tcPr marL="36000" marR="36000" marT="36000" marB="36000"/>
                </a:tc>
                <a:tc>
                  <a:txBody>
                    <a:bodyPr/>
                    <a:lstStyle/>
                    <a:p>
                      <a:pPr algn="ctr"/>
                      <a:endParaRPr kumimoji="1" lang="ja-JP" altLang="en-US" sz="400" b="1" dirty="0">
                        <a:latin typeface="Meiryo UI" panose="020B0604030504040204" pitchFamily="50" charset="-128"/>
                        <a:ea typeface="Meiryo UI" panose="020B0604030504040204" pitchFamily="50" charset="-128"/>
                      </a:endParaRPr>
                    </a:p>
                  </a:txBody>
                  <a:tcPr marL="36000" marR="36000" marT="36000" marB="36000"/>
                </a:tc>
                <a:tc>
                  <a:txBody>
                    <a:bodyPr/>
                    <a:lstStyle/>
                    <a:p>
                      <a:pPr algn="ctr"/>
                      <a:endParaRPr kumimoji="1" lang="ja-JP" altLang="en-US" sz="400" b="1" dirty="0">
                        <a:latin typeface="Meiryo UI" panose="020B0604030504040204" pitchFamily="50" charset="-128"/>
                        <a:ea typeface="Meiryo UI" panose="020B0604030504040204" pitchFamily="50" charset="-128"/>
                      </a:endParaRPr>
                    </a:p>
                  </a:txBody>
                  <a:tcPr marL="36000" marR="36000" marT="36000" marB="36000"/>
                </a:tc>
                <a:tc>
                  <a:txBody>
                    <a:bodyPr/>
                    <a:lstStyle/>
                    <a:p>
                      <a:pPr algn="ctr"/>
                      <a:endParaRPr kumimoji="1" lang="ja-JP" altLang="en-US" sz="400" b="1" dirty="0">
                        <a:latin typeface="Meiryo UI" panose="020B0604030504040204" pitchFamily="50" charset="-128"/>
                        <a:ea typeface="Meiryo UI" panose="020B0604030504040204" pitchFamily="50" charset="-128"/>
                      </a:endParaRPr>
                    </a:p>
                  </a:txBody>
                  <a:tcPr marL="36000" marR="36000" marT="36000" marB="36000"/>
                </a:tc>
                <a:extLst>
                  <a:ext uri="{0D108BD9-81ED-4DB2-BD59-A6C34878D82A}">
                    <a16:rowId xmlns:a16="http://schemas.microsoft.com/office/drawing/2014/main" val="4140819664"/>
                  </a:ext>
                </a:extLst>
              </a:tr>
              <a:tr h="255565">
                <a:tc>
                  <a:txBody>
                    <a:bodyPr/>
                    <a:lstStyle/>
                    <a:p>
                      <a:pPr algn="r"/>
                      <a:r>
                        <a:rPr kumimoji="1" lang="en-US" altLang="ja-JP" sz="1100" b="1" dirty="0">
                          <a:latin typeface="Meiryo UI" panose="020B0604030504040204" pitchFamily="50" charset="-128"/>
                          <a:ea typeface="Meiryo UI" panose="020B0604030504040204" pitchFamily="50" charset="-128"/>
                        </a:rPr>
                        <a:t>31</a:t>
                      </a:r>
                      <a:endParaRPr kumimoji="1" lang="ja-JP" altLang="en-US" sz="1100" b="1" dirty="0">
                        <a:latin typeface="Meiryo UI" panose="020B0604030504040204" pitchFamily="50" charset="-128"/>
                        <a:ea typeface="Meiryo UI" panose="020B0604030504040204" pitchFamily="50" charset="-128"/>
                      </a:endParaRPr>
                    </a:p>
                  </a:txBody>
                  <a:tcPr marL="36000" marR="36000" marT="36000" marB="36000"/>
                </a:tc>
                <a:tc rowSpan="3">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r>
                        <a:rPr kumimoji="1" lang="ja-JP" altLang="en-US" sz="1200" b="1" dirty="0">
                          <a:latin typeface="Meiryo UI" panose="020B0604030504040204" pitchFamily="50" charset="-128"/>
                          <a:ea typeface="Meiryo UI" panose="020B0604030504040204" pitchFamily="50" charset="-128"/>
                        </a:rPr>
                        <a:t>伝達確認</a:t>
                      </a:r>
                    </a:p>
                  </a:txBody>
                  <a:tcPr marL="36000" marR="36000" marT="36000" marB="36000"/>
                </a:tc>
                <a:tc>
                  <a:txBody>
                    <a:bodyPr/>
                    <a:lstStyle/>
                    <a:p>
                      <a:r>
                        <a:rPr kumimoji="1" lang="ja-JP" altLang="en-US" sz="1200" b="1" dirty="0">
                          <a:latin typeface="Meiryo UI" panose="020B0604030504040204" pitchFamily="50" charset="-128"/>
                          <a:ea typeface="Meiryo UI" panose="020B0604030504040204" pitchFamily="50" charset="-128"/>
                        </a:rPr>
                        <a:t>依頼伝達確認</a:t>
                      </a:r>
                    </a:p>
                  </a:txBody>
                  <a:tcPr marL="36000" marR="36000" marT="36000" marB="36000"/>
                </a:tc>
                <a:tc>
                  <a:txBody>
                    <a:bodyPr/>
                    <a:lstStyle/>
                    <a:p>
                      <a:r>
                        <a:rPr kumimoji="1" lang="en-US" altLang="ja-JP" sz="1200" b="1" dirty="0">
                          <a:latin typeface="Meiryo UI" panose="020B0604030504040204" pitchFamily="50" charset="-128"/>
                          <a:ea typeface="Meiryo UI" panose="020B0604030504040204" pitchFamily="50" charset="-128"/>
                        </a:rPr>
                        <a:t>FA</a:t>
                      </a:r>
                      <a:r>
                        <a:rPr kumimoji="1" lang="ja-JP" altLang="en-US" sz="1200" b="1" dirty="0">
                          <a:latin typeface="Meiryo UI" panose="020B0604030504040204" pitchFamily="50" charset="-128"/>
                          <a:ea typeface="Meiryo UI" panose="020B0604030504040204" pitchFamily="50" charset="-128"/>
                        </a:rPr>
                        <a:t>到達確認</a:t>
                      </a:r>
                    </a:p>
                  </a:txBody>
                  <a:tcPr marL="36000" marR="36000" marT="36000" marB="36000"/>
                </a:tc>
                <a:tc>
                  <a:txBody>
                    <a:bodyPr/>
                    <a:lstStyle/>
                    <a:p>
                      <a:r>
                        <a:rPr kumimoji="1" lang="ja-JP" altLang="en-US" sz="1200" b="1" dirty="0">
                          <a:latin typeface="Meiryo UI" panose="020B0604030504040204" pitchFamily="50" charset="-128"/>
                          <a:ea typeface="Meiryo UI" panose="020B0604030504040204" pitchFamily="50" charset="-128"/>
                        </a:rPr>
                        <a:t>調査依頼の伝達先がファーストアーティクル（</a:t>
                      </a:r>
                      <a:r>
                        <a:rPr kumimoji="1" lang="en-US" altLang="ja-JP" sz="1200" b="1" dirty="0">
                          <a:latin typeface="Meiryo UI" panose="020B0604030504040204" pitchFamily="50" charset="-128"/>
                          <a:ea typeface="Meiryo UI" panose="020B0604030504040204" pitchFamily="50" charset="-128"/>
                        </a:rPr>
                        <a:t>FA</a:t>
                      </a:r>
                      <a:r>
                        <a:rPr kumimoji="1" lang="ja-JP" altLang="en-US" sz="1200" b="1" dirty="0">
                          <a:latin typeface="Meiryo UI" panose="020B0604030504040204" pitchFamily="50" charset="-128"/>
                          <a:ea typeface="Meiryo UI" panose="020B0604030504040204" pitchFamily="50" charset="-128"/>
                        </a:rPr>
                        <a:t>）か否かを確認する</a:t>
                      </a:r>
                    </a:p>
                  </a:txBody>
                  <a:tcPr marL="36000" marR="36000" marT="36000" marB="36000"/>
                </a:tc>
                <a:tc>
                  <a:txBody>
                    <a:bodyPr/>
                    <a:lstStyle/>
                    <a:p>
                      <a:pPr algn="ct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a:t>
                      </a: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36000" marR="36000" marT="36000" marB="36000"/>
                </a:tc>
                <a:tc>
                  <a:txBody>
                    <a:bodyPr/>
                    <a:lstStyle/>
                    <a:p>
                      <a:pPr algn="ct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extLst>
                  <a:ext uri="{0D108BD9-81ED-4DB2-BD59-A6C34878D82A}">
                    <a16:rowId xmlns:a16="http://schemas.microsoft.com/office/drawing/2014/main" val="3473843657"/>
                  </a:ext>
                </a:extLst>
              </a:tr>
              <a:tr h="255565">
                <a:tc>
                  <a:txBody>
                    <a:bodyPr/>
                    <a:lstStyle/>
                    <a:p>
                      <a:pPr algn="r"/>
                      <a:r>
                        <a:rPr kumimoji="1" lang="en-US" altLang="ja-JP" sz="1100" b="1" dirty="0">
                          <a:latin typeface="Meiryo UI" panose="020B0604030504040204" pitchFamily="50" charset="-128"/>
                          <a:ea typeface="Meiryo UI" panose="020B0604030504040204" pitchFamily="50" charset="-128"/>
                        </a:rPr>
                        <a:t>32</a:t>
                      </a:r>
                      <a:endParaRPr kumimoji="1" lang="ja-JP" altLang="en-US" sz="1100" b="1" dirty="0">
                        <a:latin typeface="Meiryo UI" panose="020B0604030504040204" pitchFamily="50" charset="-128"/>
                        <a:ea typeface="Meiryo UI" panose="020B0604030504040204" pitchFamily="50" charset="-128"/>
                      </a:endParaRPr>
                    </a:p>
                  </a:txBody>
                  <a:tcPr marL="36000" marR="36000" marT="36000" marB="36000"/>
                </a:tc>
                <a:tc vMerge="1">
                  <a:txBody>
                    <a:bodyPr/>
                    <a:lstStyle/>
                    <a:p>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r>
                        <a:rPr kumimoji="1" lang="ja-JP" altLang="en-US" sz="1200" b="1" dirty="0">
                          <a:solidFill>
                            <a:srgbClr val="002060"/>
                          </a:solidFill>
                          <a:latin typeface="Meiryo UI" panose="020B0604030504040204" pitchFamily="50" charset="-128"/>
                          <a:ea typeface="Meiryo UI" panose="020B0604030504040204" pitchFamily="50" charset="-128"/>
                        </a:rPr>
                        <a:t>回答要求</a:t>
                      </a:r>
                    </a:p>
                  </a:txBody>
                  <a:tcPr marL="36000" marR="36000" marT="36000" marB="36000"/>
                </a:tc>
                <a:tc>
                  <a:txBody>
                    <a:bodyPr/>
                    <a:lstStyle/>
                    <a:p>
                      <a:r>
                        <a:rPr kumimoji="1" lang="ja-JP" altLang="en-US" sz="1200" b="1" dirty="0">
                          <a:solidFill>
                            <a:srgbClr val="002060"/>
                          </a:solidFill>
                          <a:latin typeface="Meiryo UI" panose="020B0604030504040204" pitchFamily="50" charset="-128"/>
                          <a:ea typeface="Meiryo UI" panose="020B0604030504040204" pitchFamily="50" charset="-128"/>
                        </a:rPr>
                        <a:t>回答要求</a:t>
                      </a:r>
                    </a:p>
                  </a:txBody>
                  <a:tcPr marL="36000" marR="36000" marT="36000" marB="36000"/>
                </a:tc>
                <a:tc>
                  <a:txBody>
                    <a:bodyPr/>
                    <a:lstStyle/>
                    <a:p>
                      <a:r>
                        <a:rPr kumimoji="1" lang="ja-JP" altLang="en-US" sz="1200" b="1" dirty="0">
                          <a:solidFill>
                            <a:srgbClr val="002060"/>
                          </a:solidFill>
                          <a:latin typeface="Meiryo UI" panose="020B0604030504040204" pitchFamily="50" charset="-128"/>
                          <a:ea typeface="Meiryo UI" panose="020B0604030504040204" pitchFamily="50" charset="-128"/>
                        </a:rPr>
                        <a:t>調査依頼の伝達先へ未回答の含有情報の回答を求める</a:t>
                      </a: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a:t>
                      </a: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36000" marR="36000" marT="36000" marB="36000"/>
                </a:tc>
                <a:tc>
                  <a:txBody>
                    <a:bodyPr/>
                    <a:lstStyle/>
                    <a:p>
                      <a:pPr algn="ct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extLst>
                  <a:ext uri="{0D108BD9-81ED-4DB2-BD59-A6C34878D82A}">
                    <a16:rowId xmlns:a16="http://schemas.microsoft.com/office/drawing/2014/main" val="3252387335"/>
                  </a:ext>
                </a:extLst>
              </a:tr>
              <a:tr h="255565">
                <a:tc>
                  <a:txBody>
                    <a:bodyPr/>
                    <a:lstStyle/>
                    <a:p>
                      <a:pPr algn="r"/>
                      <a:r>
                        <a:rPr kumimoji="1" lang="en-US" altLang="ja-JP" sz="1100" b="1" dirty="0">
                          <a:latin typeface="Meiryo UI" panose="020B0604030504040204" pitchFamily="50" charset="-128"/>
                          <a:ea typeface="Meiryo UI" panose="020B0604030504040204" pitchFamily="50" charset="-128"/>
                        </a:rPr>
                        <a:t>33</a:t>
                      </a:r>
                      <a:endParaRPr kumimoji="1" lang="ja-JP" altLang="en-US" sz="1100" b="1" dirty="0">
                        <a:latin typeface="Meiryo UI" panose="020B0604030504040204" pitchFamily="50" charset="-128"/>
                        <a:ea typeface="Meiryo UI" panose="020B0604030504040204" pitchFamily="50" charset="-128"/>
                      </a:endParaRPr>
                    </a:p>
                  </a:txBody>
                  <a:tcPr marL="36000" marR="36000" marT="36000" marB="36000"/>
                </a:tc>
                <a:tc vMerge="1">
                  <a:txBody>
                    <a:bodyPr/>
                    <a:lstStyle/>
                    <a:p>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a:txBody>
                    <a:bodyPr/>
                    <a:lstStyle/>
                    <a:p>
                      <a:r>
                        <a:rPr kumimoji="1" lang="ja-JP" altLang="en-US" sz="1200" b="1" dirty="0">
                          <a:solidFill>
                            <a:srgbClr val="002060"/>
                          </a:solidFill>
                          <a:latin typeface="Meiryo UI" panose="020B0604030504040204" pitchFamily="50" charset="-128"/>
                          <a:ea typeface="Meiryo UI" panose="020B0604030504040204" pitchFamily="50" charset="-128"/>
                        </a:rPr>
                        <a:t>回答伝達確認</a:t>
                      </a:r>
                    </a:p>
                  </a:txBody>
                  <a:tcPr marL="36000" marR="36000" marT="36000" marB="36000"/>
                </a:tc>
                <a:tc>
                  <a:txBody>
                    <a:bodyPr/>
                    <a:lstStyle/>
                    <a:p>
                      <a:r>
                        <a:rPr kumimoji="1" lang="ja-JP" altLang="en-US" sz="1200" b="1" dirty="0">
                          <a:solidFill>
                            <a:srgbClr val="002060"/>
                          </a:solidFill>
                          <a:latin typeface="Meiryo UI" panose="020B0604030504040204" pitchFamily="50" charset="-128"/>
                          <a:ea typeface="Meiryo UI" panose="020B0604030504040204" pitchFamily="50" charset="-128"/>
                        </a:rPr>
                        <a:t>川下到達確認</a:t>
                      </a:r>
                      <a:endParaRPr kumimoji="1" lang="en-US" altLang="ja-JP" sz="1200" b="1" dirty="0">
                        <a:solidFill>
                          <a:srgbClr val="002060"/>
                        </a:solidFill>
                        <a:latin typeface="Meiryo UI" panose="020B0604030504040204" pitchFamily="50" charset="-128"/>
                        <a:ea typeface="Meiryo UI" panose="020B0604030504040204" pitchFamily="50" charset="-128"/>
                      </a:endParaRPr>
                    </a:p>
                  </a:txBody>
                  <a:tcPr marL="36000" marR="36000" marT="36000" marB="36000"/>
                </a:tc>
                <a:tc>
                  <a:txBody>
                    <a:bodyPr/>
                    <a:lstStyle/>
                    <a:p>
                      <a:r>
                        <a:rPr kumimoji="1" lang="ja-JP" altLang="en-US" sz="1200" b="1" dirty="0">
                          <a:solidFill>
                            <a:srgbClr val="002060"/>
                          </a:solidFill>
                          <a:latin typeface="Meiryo UI" panose="020B0604030504040204" pitchFamily="50" charset="-128"/>
                          <a:ea typeface="Meiryo UI" panose="020B0604030504040204" pitchFamily="50" charset="-128"/>
                        </a:rPr>
                        <a:t>回答情報の伝達先を確認する</a:t>
                      </a:r>
                      <a:endParaRPr kumimoji="1" lang="en-US" altLang="ja-JP" sz="1200" b="1" dirty="0">
                        <a:solidFill>
                          <a:srgbClr val="002060"/>
                        </a:solidFill>
                        <a:latin typeface="Meiryo UI" panose="020B0604030504040204" pitchFamily="50" charset="-128"/>
                        <a:ea typeface="Meiryo UI" panose="020B0604030504040204" pitchFamily="50" charset="-128"/>
                      </a:endParaRP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a:t>
                      </a:r>
                    </a:p>
                  </a:txBody>
                  <a:tcPr marL="36000" marR="36000" marT="36000" marB="36000"/>
                </a:tc>
                <a:tc>
                  <a:txBody>
                    <a:bodyPr/>
                    <a:lstStyle/>
                    <a:p>
                      <a:pPr algn="ct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extLst>
                  <a:ext uri="{0D108BD9-81ED-4DB2-BD59-A6C34878D82A}">
                    <a16:rowId xmlns:a16="http://schemas.microsoft.com/office/drawing/2014/main" val="4273710058"/>
                  </a:ext>
                </a:extLst>
              </a:tr>
              <a:tr h="255565">
                <a:tc>
                  <a:txBody>
                    <a:bodyPr/>
                    <a:lstStyle/>
                    <a:p>
                      <a:pPr algn="r"/>
                      <a:endParaRPr kumimoji="1" lang="ja-JP" altLang="en-US" sz="1100" b="1" dirty="0">
                        <a:latin typeface="Meiryo UI" panose="020B0604030504040204" pitchFamily="50" charset="-128"/>
                        <a:ea typeface="Meiryo UI" panose="020B0604030504040204" pitchFamily="50" charset="-128"/>
                      </a:endParaRPr>
                    </a:p>
                  </a:txBody>
                  <a:tcPr marL="36000" marR="36000" marT="36000" marB="36000"/>
                </a:tc>
                <a:tc>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a:txBody>
                    <a:bodyPr/>
                    <a:lstStyle/>
                    <a:p>
                      <a:endParaRPr kumimoji="1" lang="ja-JP" altLang="en-US" sz="1200" b="1" dirty="0">
                        <a:solidFill>
                          <a:srgbClr val="C00000"/>
                        </a:solidFill>
                        <a:latin typeface="Meiryo UI" panose="020B0604030504040204" pitchFamily="50" charset="-128"/>
                        <a:ea typeface="Meiryo UI" panose="020B0604030504040204" pitchFamily="50" charset="-128"/>
                      </a:endParaRPr>
                    </a:p>
                  </a:txBody>
                  <a:tcPr marL="36000" marR="36000" marT="36000" marB="36000"/>
                </a:tc>
                <a:tc>
                  <a:txBody>
                    <a:bodyPr/>
                    <a:lstStyle/>
                    <a:p>
                      <a:endParaRPr kumimoji="1" lang="en-US" altLang="ja-JP" sz="1200" b="1" dirty="0">
                        <a:solidFill>
                          <a:srgbClr val="C00000"/>
                        </a:solidFill>
                        <a:latin typeface="Meiryo UI" panose="020B0604030504040204" pitchFamily="50" charset="-128"/>
                        <a:ea typeface="Meiryo UI" panose="020B0604030504040204" pitchFamily="50" charset="-128"/>
                      </a:endParaRPr>
                    </a:p>
                  </a:txBody>
                  <a:tcPr marL="36000" marR="36000" marT="36000" marB="36000"/>
                </a:tc>
                <a:tc>
                  <a:txBody>
                    <a:bodyPr/>
                    <a:lstStyle/>
                    <a:p>
                      <a:endParaRPr kumimoji="1" lang="en-US" altLang="ja-JP" sz="1200" b="1" dirty="0">
                        <a:solidFill>
                          <a:srgbClr val="C00000"/>
                        </a:solidFill>
                        <a:latin typeface="Meiryo UI" panose="020B0604030504040204" pitchFamily="50" charset="-128"/>
                        <a:ea typeface="Meiryo UI" panose="020B0604030504040204" pitchFamily="50" charset="-128"/>
                      </a:endParaRPr>
                    </a:p>
                  </a:txBody>
                  <a:tcPr marL="36000" marR="36000" marT="36000" marB="36000"/>
                </a:tc>
                <a:tc>
                  <a:txBody>
                    <a:bodyPr/>
                    <a:lstStyle/>
                    <a:p>
                      <a:pPr algn="ct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a:txBody>
                    <a:bodyPr/>
                    <a:lstStyle/>
                    <a:p>
                      <a:pPr algn="ct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a:txBody>
                    <a:bodyPr/>
                    <a:lstStyle/>
                    <a:p>
                      <a:pPr algn="ct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a:txBody>
                    <a:bodyPr/>
                    <a:lstStyle/>
                    <a:p>
                      <a:pPr algn="ct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extLst>
                  <a:ext uri="{0D108BD9-81ED-4DB2-BD59-A6C34878D82A}">
                    <a16:rowId xmlns:a16="http://schemas.microsoft.com/office/drawing/2014/main" val="3226106975"/>
                  </a:ext>
                </a:extLst>
              </a:tr>
              <a:tr h="255565">
                <a:tc>
                  <a:txBody>
                    <a:bodyPr/>
                    <a:lstStyle/>
                    <a:p>
                      <a:pPr algn="r"/>
                      <a:r>
                        <a:rPr kumimoji="1" lang="en-US" altLang="ja-JP" sz="1100" b="1" dirty="0">
                          <a:latin typeface="Meiryo UI" panose="020B0604030504040204" pitchFamily="50" charset="-128"/>
                          <a:ea typeface="Meiryo UI" panose="020B0604030504040204" pitchFamily="50" charset="-128"/>
                        </a:rPr>
                        <a:t>34</a:t>
                      </a:r>
                      <a:endParaRPr kumimoji="1" lang="ja-JP" altLang="en-US" sz="1100" b="1" dirty="0">
                        <a:latin typeface="Meiryo UI" panose="020B0604030504040204" pitchFamily="50" charset="-128"/>
                        <a:ea typeface="Meiryo UI" panose="020B0604030504040204" pitchFamily="50" charset="-128"/>
                      </a:endParaRPr>
                    </a:p>
                  </a:txBody>
                  <a:tcPr marL="36000" marR="36000" marT="36000" marB="36000"/>
                </a:tc>
                <a:tc rowSpan="2">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r>
                        <a:rPr kumimoji="1" lang="ja-JP" altLang="en-US" sz="1200" b="1" kern="1200" dirty="0">
                          <a:solidFill>
                            <a:schemeClr val="dk1"/>
                          </a:solidFill>
                          <a:latin typeface="Meiryo UI" panose="020B0604030504040204" pitchFamily="50" charset="-128"/>
                          <a:ea typeface="Meiryo UI" panose="020B0604030504040204" pitchFamily="50" charset="-128"/>
                          <a:cs typeface="+mn-cs"/>
                        </a:rPr>
                        <a:t>情報変更</a:t>
                      </a:r>
                    </a:p>
                  </a:txBody>
                  <a:tcPr marL="36000" marR="36000"/>
                </a:tc>
                <a:tc rowSpan="2">
                  <a:txBody>
                    <a:bodyPr/>
                    <a:lstStyle/>
                    <a:p>
                      <a:r>
                        <a:rPr kumimoji="1" lang="ja-JP" altLang="en-US" sz="1200" b="1" dirty="0">
                          <a:latin typeface="Meiryo UI" panose="020B0604030504040204" pitchFamily="50" charset="-128"/>
                          <a:ea typeface="Meiryo UI" panose="020B0604030504040204" pitchFamily="50" charset="-128"/>
                        </a:rPr>
                        <a:t>情報変更</a:t>
                      </a:r>
                    </a:p>
                  </a:txBody>
                  <a:tcPr marL="36000" marR="36000" marT="36000" marB="36000"/>
                </a:tc>
                <a:tc>
                  <a:txBody>
                    <a:bodyPr/>
                    <a:lstStyle/>
                    <a:p>
                      <a:r>
                        <a:rPr kumimoji="1" lang="ja-JP" altLang="en-US" sz="1200" b="1" dirty="0">
                          <a:latin typeface="Meiryo UI" panose="020B0604030504040204" pitchFamily="50" charset="-128"/>
                          <a:ea typeface="Meiryo UI" panose="020B0604030504040204" pitchFamily="50" charset="-128"/>
                        </a:rPr>
                        <a:t>調査依頼変更</a:t>
                      </a:r>
                    </a:p>
                  </a:txBody>
                  <a:tcPr marL="36000" marR="36000" marT="36000" marB="36000"/>
                </a:tc>
                <a:tc>
                  <a:txBody>
                    <a:bodyPr/>
                    <a:lstStyle/>
                    <a:p>
                      <a:r>
                        <a:rPr kumimoji="1" lang="ja-JP" altLang="en-US" sz="1200" b="1" dirty="0">
                          <a:latin typeface="Meiryo UI" panose="020B0604030504040204" pitchFamily="50" charset="-128"/>
                          <a:ea typeface="Meiryo UI" panose="020B0604030504040204" pitchFamily="50" charset="-128"/>
                        </a:rPr>
                        <a:t>川下の依頼済みの部品・材料の依頼内容の変更を行う（依頼先、仕様変更、製品用途など）。型番を変える場合は新規調査として扱う。</a:t>
                      </a:r>
                      <a:endParaRPr kumimoji="1" lang="en-US" altLang="ja-JP" sz="1200" b="1" dirty="0">
                        <a:latin typeface="Meiryo UI" panose="020B0604030504040204" pitchFamily="50" charset="-128"/>
                        <a:ea typeface="Meiryo UI" panose="020B0604030504040204" pitchFamily="50" charset="-128"/>
                      </a:endParaRPr>
                    </a:p>
                  </a:txBody>
                  <a:tcPr marL="36000" marR="36000" marT="36000" marB="36000"/>
                </a:tc>
                <a:tc>
                  <a:txBody>
                    <a:bodyPr/>
                    <a:lstStyle/>
                    <a:p>
                      <a:pPr algn="ctr"/>
                      <a:r>
                        <a:rPr kumimoji="1" lang="ja-JP" altLang="en-US" sz="1200" b="1">
                          <a:latin typeface="Meiryo UI" panose="020B0604030504040204" pitchFamily="50" charset="-128"/>
                          <a:ea typeface="Meiryo UI" panose="020B0604030504040204" pitchFamily="50" charset="-128"/>
                        </a:rPr>
                        <a:t>△</a:t>
                      </a: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a:txBody>
                    <a:bodyPr/>
                    <a:lstStyle/>
                    <a:p>
                      <a:pPr algn="ctr"/>
                      <a:r>
                        <a:rPr kumimoji="1" lang="ja-JP" altLang="en-US" sz="1200" b="1">
                          <a:latin typeface="Meiryo UI" panose="020B0604030504040204" pitchFamily="50" charset="-128"/>
                          <a:ea typeface="Meiryo UI" panose="020B0604030504040204" pitchFamily="50" charset="-128"/>
                        </a:rPr>
                        <a:t>〇</a:t>
                      </a: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a:txBody>
                    <a:bodyPr/>
                    <a:lstStyle/>
                    <a:p>
                      <a:pPr algn="ctr"/>
                      <a:r>
                        <a:rPr kumimoji="1" lang="ja-JP" altLang="en-US" sz="1200" b="1">
                          <a:latin typeface="Meiryo UI" panose="020B0604030504040204" pitchFamily="50" charset="-128"/>
                          <a:ea typeface="Meiryo UI" panose="020B0604030504040204" pitchFamily="50" charset="-128"/>
                        </a:rPr>
                        <a:t>〇</a:t>
                      </a: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a:txBody>
                    <a:bodyPr/>
                    <a:lstStyle/>
                    <a:p>
                      <a:pPr algn="ct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extLst>
                  <a:ext uri="{0D108BD9-81ED-4DB2-BD59-A6C34878D82A}">
                    <a16:rowId xmlns:a16="http://schemas.microsoft.com/office/drawing/2014/main" val="1941530710"/>
                  </a:ext>
                </a:extLst>
              </a:tr>
              <a:tr h="255565">
                <a:tc>
                  <a:txBody>
                    <a:bodyPr/>
                    <a:lstStyle/>
                    <a:p>
                      <a:pPr algn="r"/>
                      <a:r>
                        <a:rPr kumimoji="1" lang="en-US" altLang="ja-JP" sz="1100" b="1" dirty="0">
                          <a:latin typeface="Meiryo UI" panose="020B0604030504040204" pitchFamily="50" charset="-128"/>
                          <a:ea typeface="Meiryo UI" panose="020B0604030504040204" pitchFamily="50" charset="-128"/>
                        </a:rPr>
                        <a:t>35</a:t>
                      </a:r>
                      <a:endParaRPr kumimoji="1" lang="ja-JP" altLang="en-US" sz="1100" b="1" dirty="0">
                        <a:latin typeface="Meiryo UI" panose="020B0604030504040204" pitchFamily="50" charset="-128"/>
                        <a:ea typeface="Meiryo UI" panose="020B0604030504040204" pitchFamily="50" charset="-128"/>
                      </a:endParaRPr>
                    </a:p>
                  </a:txBody>
                  <a:tcPr marL="36000" marR="36000" marT="36000" marB="36000"/>
                </a:tc>
                <a:tc vMerge="1">
                  <a:txBody>
                    <a:bodyPr/>
                    <a:lstStyle/>
                    <a:p>
                      <a:endParaRPr kumimoji="1" lang="ja-JP" altLang="en-US"/>
                    </a:p>
                  </a:txBody>
                  <a:tcPr/>
                </a:tc>
                <a:tc vMerge="1">
                  <a:txBody>
                    <a:bodyPr/>
                    <a:lstStyle/>
                    <a:p>
                      <a:endParaRPr kumimoji="1" lang="ja-JP" altLang="en-US"/>
                    </a:p>
                  </a:txBody>
                  <a:tcPr/>
                </a:tc>
                <a:tc>
                  <a:txBody>
                    <a:bodyPr/>
                    <a:lstStyle/>
                    <a:p>
                      <a:r>
                        <a:rPr kumimoji="1" lang="ja-JP" altLang="en-US" sz="1200" b="1" dirty="0">
                          <a:latin typeface="Meiryo UI" panose="020B0604030504040204" pitchFamily="50" charset="-128"/>
                          <a:ea typeface="Meiryo UI" panose="020B0604030504040204" pitchFamily="50" charset="-128"/>
                        </a:rPr>
                        <a:t>回答情報変更</a:t>
                      </a:r>
                    </a:p>
                  </a:txBody>
                  <a:tcPr marL="36000" marR="36000" marT="36000" marB="36000"/>
                </a:tc>
                <a:tc>
                  <a:txBody>
                    <a:bodyPr/>
                    <a:lstStyle/>
                    <a:p>
                      <a:r>
                        <a:rPr kumimoji="1" lang="ja-JP" altLang="en-US" sz="1200" b="1" dirty="0">
                          <a:latin typeface="Meiryo UI" panose="020B0604030504040204" pitchFamily="50" charset="-128"/>
                          <a:ea typeface="Meiryo UI" panose="020B0604030504040204" pitchFamily="50" charset="-128"/>
                        </a:rPr>
                        <a:t>川上の提供済みの材料・組成の変更を行う（調達先変更、工程変更など）。型番を変える場合は、型番変更の措置を行う。</a:t>
                      </a:r>
                      <a:endParaRPr kumimoji="1" lang="en-US" altLang="ja-JP" sz="1200" b="1" dirty="0">
                        <a:latin typeface="Meiryo UI" panose="020B0604030504040204" pitchFamily="50" charset="-128"/>
                        <a:ea typeface="Meiryo UI" panose="020B0604030504040204" pitchFamily="50" charset="-128"/>
                      </a:endParaRP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a:t>
                      </a:r>
                    </a:p>
                  </a:txBody>
                  <a:tcPr marL="36000" marR="36000" marT="36000" marB="36000"/>
                </a:tc>
                <a:tc>
                  <a:txBody>
                    <a:bodyPr/>
                    <a:lstStyle/>
                    <a:p>
                      <a:pPr algn="ct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extLst>
                  <a:ext uri="{0D108BD9-81ED-4DB2-BD59-A6C34878D82A}">
                    <a16:rowId xmlns:a16="http://schemas.microsoft.com/office/drawing/2014/main" val="2387064045"/>
                  </a:ext>
                </a:extLst>
              </a:tr>
            </a:tbl>
          </a:graphicData>
        </a:graphic>
      </p:graphicFrame>
      <p:sp>
        <p:nvSpPr>
          <p:cNvPr id="4" name="テキスト ボックス 3">
            <a:extLst>
              <a:ext uri="{FF2B5EF4-FFF2-40B4-BE49-F238E27FC236}">
                <a16:creationId xmlns:a16="http://schemas.microsoft.com/office/drawing/2014/main" id="{11D28E38-8B36-3086-EF06-357DEC705BC5}"/>
              </a:ext>
            </a:extLst>
          </p:cNvPr>
          <p:cNvSpPr txBox="1"/>
          <p:nvPr/>
        </p:nvSpPr>
        <p:spPr>
          <a:xfrm>
            <a:off x="10190344" y="624866"/>
            <a:ext cx="1593669" cy="246221"/>
          </a:xfrm>
          <a:prstGeom prst="rect">
            <a:avLst/>
          </a:prstGeom>
          <a:noFill/>
        </p:spPr>
        <p:txBody>
          <a:bodyPr wrap="square" rtlCol="0">
            <a:spAutoFit/>
          </a:bodyPr>
          <a:lstStyle/>
          <a:p>
            <a:r>
              <a:rPr kumimoji="1" lang="ja-JP" altLang="en-US" sz="1000" b="1" dirty="0">
                <a:latin typeface="Meiryo UI" panose="020B0604030504040204" pitchFamily="50" charset="-128"/>
                <a:ea typeface="Meiryo UI" panose="020B0604030504040204" pitchFamily="50" charset="-128"/>
              </a:rPr>
              <a:t>主体者：〇　関連者：△</a:t>
            </a:r>
          </a:p>
        </p:txBody>
      </p:sp>
    </p:spTree>
    <p:extLst>
      <p:ext uri="{BB962C8B-B14F-4D97-AF65-F5344CB8AC3E}">
        <p14:creationId xmlns:p14="http://schemas.microsoft.com/office/powerpoint/2010/main" val="724295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32979204-A594-47A5-9670-567D27E6DC56}"/>
              </a:ext>
            </a:extLst>
          </p:cNvPr>
          <p:cNvSpPr txBox="1"/>
          <p:nvPr/>
        </p:nvSpPr>
        <p:spPr>
          <a:xfrm>
            <a:off x="123016" y="130048"/>
            <a:ext cx="9528060" cy="523220"/>
          </a:xfrm>
          <a:prstGeom prst="rect">
            <a:avLst/>
          </a:prstGeom>
          <a:noFill/>
        </p:spPr>
        <p:txBody>
          <a:bodyPr wrap="square">
            <a:spAutoFit/>
          </a:bodyPr>
          <a:lstStyle/>
          <a:p>
            <a:r>
              <a:rPr lang="ja-JP" altLang="en-US" sz="2800" b="1" dirty="0">
                <a:solidFill>
                  <a:srgbClr val="002060"/>
                </a:solidFill>
                <a:latin typeface="Meiryo UI" panose="020B0604030504040204" pitchFamily="50" charset="-128"/>
                <a:ea typeface="Meiryo UI" panose="020B0604030504040204" pitchFamily="50" charset="-128"/>
              </a:rPr>
              <a:t>　業務一覧　　</a:t>
            </a:r>
            <a:r>
              <a:rPr lang="ja-JP" altLang="en-US" sz="2400" b="1" dirty="0">
                <a:solidFill>
                  <a:srgbClr val="002060"/>
                </a:solidFill>
                <a:latin typeface="Meiryo UI" panose="020B0604030504040204" pitchFamily="50" charset="-128"/>
                <a:ea typeface="Meiryo UI" panose="020B0604030504040204" pitchFamily="50" charset="-128"/>
              </a:rPr>
              <a:t> －規制変更－</a:t>
            </a:r>
            <a:endParaRPr lang="en-US" altLang="ja-JP" sz="2400" dirty="0">
              <a:solidFill>
                <a:srgbClr val="002060"/>
              </a:solidFill>
              <a:latin typeface="Meiryo UI" panose="020B0604030504040204" pitchFamily="50" charset="-128"/>
              <a:ea typeface="Meiryo UI" panose="020B0604030504040204" pitchFamily="50" charset="-128"/>
            </a:endParaRPr>
          </a:p>
        </p:txBody>
      </p:sp>
      <p:graphicFrame>
        <p:nvGraphicFramePr>
          <p:cNvPr id="2" name="表 3">
            <a:extLst>
              <a:ext uri="{FF2B5EF4-FFF2-40B4-BE49-F238E27FC236}">
                <a16:creationId xmlns:a16="http://schemas.microsoft.com/office/drawing/2014/main" id="{D367A4EB-531E-4D12-AA69-F04690BCF188}"/>
              </a:ext>
            </a:extLst>
          </p:cNvPr>
          <p:cNvGraphicFramePr>
            <a:graphicFrameLocks noGrp="1"/>
          </p:cNvGraphicFramePr>
          <p:nvPr>
            <p:extLst>
              <p:ext uri="{D42A27DB-BD31-4B8C-83A1-F6EECF244321}">
                <p14:modId xmlns:p14="http://schemas.microsoft.com/office/powerpoint/2010/main" val="1607800967"/>
              </p:ext>
            </p:extLst>
          </p:nvPr>
        </p:nvGraphicFramePr>
        <p:xfrm>
          <a:off x="583475" y="1216055"/>
          <a:ext cx="10990215" cy="2604480"/>
        </p:xfrm>
        <a:graphic>
          <a:graphicData uri="http://schemas.openxmlformats.org/drawingml/2006/table">
            <a:tbl>
              <a:tblPr firstRow="1" bandRow="1">
                <a:tableStyleId>{5C22544A-7EE6-4342-B048-85BDC9FD1C3A}</a:tableStyleId>
              </a:tblPr>
              <a:tblGrid>
                <a:gridCol w="454750">
                  <a:extLst>
                    <a:ext uri="{9D8B030D-6E8A-4147-A177-3AD203B41FA5}">
                      <a16:colId xmlns:a16="http://schemas.microsoft.com/office/drawing/2014/main" val="626113975"/>
                    </a:ext>
                  </a:extLst>
                </a:gridCol>
                <a:gridCol w="1009650">
                  <a:extLst>
                    <a:ext uri="{9D8B030D-6E8A-4147-A177-3AD203B41FA5}">
                      <a16:colId xmlns:a16="http://schemas.microsoft.com/office/drawing/2014/main" val="337254980"/>
                    </a:ext>
                  </a:extLst>
                </a:gridCol>
                <a:gridCol w="1209675">
                  <a:extLst>
                    <a:ext uri="{9D8B030D-6E8A-4147-A177-3AD203B41FA5}">
                      <a16:colId xmlns:a16="http://schemas.microsoft.com/office/drawing/2014/main" val="320859517"/>
                    </a:ext>
                  </a:extLst>
                </a:gridCol>
                <a:gridCol w="1295400">
                  <a:extLst>
                    <a:ext uri="{9D8B030D-6E8A-4147-A177-3AD203B41FA5}">
                      <a16:colId xmlns:a16="http://schemas.microsoft.com/office/drawing/2014/main" val="2270648685"/>
                    </a:ext>
                  </a:extLst>
                </a:gridCol>
                <a:gridCol w="4752975">
                  <a:extLst>
                    <a:ext uri="{9D8B030D-6E8A-4147-A177-3AD203B41FA5}">
                      <a16:colId xmlns:a16="http://schemas.microsoft.com/office/drawing/2014/main" val="482663553"/>
                    </a:ext>
                  </a:extLst>
                </a:gridCol>
                <a:gridCol w="552450">
                  <a:extLst>
                    <a:ext uri="{9D8B030D-6E8A-4147-A177-3AD203B41FA5}">
                      <a16:colId xmlns:a16="http://schemas.microsoft.com/office/drawing/2014/main" val="2042513654"/>
                    </a:ext>
                  </a:extLst>
                </a:gridCol>
                <a:gridCol w="542925">
                  <a:extLst>
                    <a:ext uri="{9D8B030D-6E8A-4147-A177-3AD203B41FA5}">
                      <a16:colId xmlns:a16="http://schemas.microsoft.com/office/drawing/2014/main" val="2330086105"/>
                    </a:ext>
                  </a:extLst>
                </a:gridCol>
                <a:gridCol w="542925">
                  <a:extLst>
                    <a:ext uri="{9D8B030D-6E8A-4147-A177-3AD203B41FA5}">
                      <a16:colId xmlns:a16="http://schemas.microsoft.com/office/drawing/2014/main" val="3452557893"/>
                    </a:ext>
                  </a:extLst>
                </a:gridCol>
                <a:gridCol w="629465">
                  <a:extLst>
                    <a:ext uri="{9D8B030D-6E8A-4147-A177-3AD203B41FA5}">
                      <a16:colId xmlns:a16="http://schemas.microsoft.com/office/drawing/2014/main" val="2394994459"/>
                    </a:ext>
                  </a:extLst>
                </a:gridCol>
              </a:tblGrid>
              <a:tr h="270776">
                <a:tc>
                  <a:txBody>
                    <a:bodyPr/>
                    <a:lstStyle/>
                    <a:p>
                      <a:pPr algn="ctr"/>
                      <a:r>
                        <a:rPr kumimoji="1" lang="ja-JP" altLang="en-US" sz="1400" dirty="0">
                          <a:latin typeface="Meiryo UI" panose="020B0604030504040204" pitchFamily="50" charset="-128"/>
                          <a:ea typeface="Meiryo UI" panose="020B0604030504040204" pitchFamily="50" charset="-128"/>
                        </a:rPr>
                        <a:t>番号</a:t>
                      </a:r>
                    </a:p>
                  </a:txBody>
                  <a:tcPr marL="36000" marR="36000" marT="36000" marB="36000" anchor="ctr">
                    <a:solidFill>
                      <a:schemeClr val="accent1">
                        <a:lumMod val="50000"/>
                      </a:schemeClr>
                    </a:solidFill>
                  </a:tcPr>
                </a:tc>
                <a:tc>
                  <a:txBody>
                    <a:bodyPr/>
                    <a:lstStyle/>
                    <a:p>
                      <a:pPr algn="ctr"/>
                      <a:r>
                        <a:rPr kumimoji="1" lang="ja-JP" altLang="en-US" sz="1400" dirty="0">
                          <a:latin typeface="Meiryo UI" panose="020B0604030504040204" pitchFamily="50" charset="-128"/>
                          <a:ea typeface="Meiryo UI" panose="020B0604030504040204" pitchFamily="50" charset="-128"/>
                        </a:rPr>
                        <a:t>業務大分類</a:t>
                      </a:r>
                    </a:p>
                  </a:txBody>
                  <a:tcPr marL="36000" marR="36000" marT="36000" marB="36000" anchor="ctr">
                    <a:solidFill>
                      <a:schemeClr val="accent1">
                        <a:lumMod val="50000"/>
                      </a:schemeClr>
                    </a:solidFill>
                  </a:tcPr>
                </a:tc>
                <a:tc>
                  <a:txBody>
                    <a:bodyPr/>
                    <a:lstStyle/>
                    <a:p>
                      <a:pPr algn="ctr"/>
                      <a:r>
                        <a:rPr kumimoji="1" lang="ja-JP" altLang="en-US" sz="1400" dirty="0">
                          <a:latin typeface="Meiryo UI" panose="020B0604030504040204" pitchFamily="50" charset="-128"/>
                          <a:ea typeface="Meiryo UI" panose="020B0604030504040204" pitchFamily="50" charset="-128"/>
                        </a:rPr>
                        <a:t>業務中分類</a:t>
                      </a:r>
                    </a:p>
                  </a:txBody>
                  <a:tcPr marL="36000" marR="36000" marT="36000" marB="36000" anchor="ctr">
                    <a:solidFill>
                      <a:schemeClr val="accent1">
                        <a:lumMod val="50000"/>
                      </a:schemeClr>
                    </a:solidFill>
                  </a:tcPr>
                </a:tc>
                <a:tc>
                  <a:txBody>
                    <a:bodyPr/>
                    <a:lstStyle/>
                    <a:p>
                      <a:pPr algn="ctr"/>
                      <a:r>
                        <a:rPr kumimoji="1" lang="ja-JP" altLang="en-US" sz="1400" dirty="0">
                          <a:latin typeface="Meiryo UI" panose="020B0604030504040204" pitchFamily="50" charset="-128"/>
                          <a:ea typeface="Meiryo UI" panose="020B0604030504040204" pitchFamily="50" charset="-128"/>
                        </a:rPr>
                        <a:t>業務小分類</a:t>
                      </a:r>
                    </a:p>
                  </a:txBody>
                  <a:tcPr marL="36000" marR="36000" marT="36000" marB="36000" anchor="ctr">
                    <a:solidFill>
                      <a:schemeClr val="accent1">
                        <a:lumMod val="50000"/>
                      </a:schemeClr>
                    </a:solidFill>
                  </a:tcPr>
                </a:tc>
                <a:tc>
                  <a:txBody>
                    <a:bodyPr/>
                    <a:lstStyle/>
                    <a:p>
                      <a:pPr algn="ctr"/>
                      <a:r>
                        <a:rPr kumimoji="1" lang="ja-JP" altLang="en-US" sz="1400" dirty="0">
                          <a:latin typeface="Meiryo UI" panose="020B0604030504040204" pitchFamily="50" charset="-128"/>
                          <a:ea typeface="Meiryo UI" panose="020B0604030504040204" pitchFamily="50" charset="-128"/>
                        </a:rPr>
                        <a:t>業務概要</a:t>
                      </a:r>
                    </a:p>
                  </a:txBody>
                  <a:tcPr marL="36000" marR="36000" marT="36000" marB="36000" anchor="ctr">
                    <a:solidFill>
                      <a:schemeClr val="accent1">
                        <a:lumMod val="50000"/>
                      </a:schemeClr>
                    </a:solidFill>
                  </a:tcPr>
                </a:tc>
                <a:tc>
                  <a:txBody>
                    <a:bodyPr/>
                    <a:lstStyle/>
                    <a:p>
                      <a:pPr algn="ctr"/>
                      <a:r>
                        <a:rPr kumimoji="1" lang="ja-JP" altLang="en-US" sz="1200" dirty="0">
                          <a:latin typeface="Meiryo UI" panose="020B0604030504040204" pitchFamily="50" charset="-128"/>
                          <a:ea typeface="Meiryo UI" panose="020B0604030504040204" pitchFamily="50" charset="-128"/>
                        </a:rPr>
                        <a:t>化学品</a:t>
                      </a:r>
                      <a:endParaRPr kumimoji="1" lang="en-US" altLang="ja-JP" sz="1200" dirty="0">
                        <a:latin typeface="Meiryo UI" panose="020B0604030504040204" pitchFamily="50" charset="-128"/>
                        <a:ea typeface="Meiryo UI" panose="020B0604030504040204" pitchFamily="50" charset="-128"/>
                      </a:endParaRPr>
                    </a:p>
                    <a:p>
                      <a:pPr algn="ctr"/>
                      <a:r>
                        <a:rPr kumimoji="1" lang="ja-JP" altLang="en-US" sz="1200" dirty="0">
                          <a:latin typeface="Meiryo UI" panose="020B0604030504040204" pitchFamily="50" charset="-128"/>
                          <a:ea typeface="Meiryo UI" panose="020B0604030504040204" pitchFamily="50" charset="-128"/>
                        </a:rPr>
                        <a:t>事業者</a:t>
                      </a:r>
                    </a:p>
                  </a:txBody>
                  <a:tcPr marL="36000" marR="36000" marT="36000" marB="36000">
                    <a:solidFill>
                      <a:schemeClr val="accent1">
                        <a:lumMod val="50000"/>
                      </a:schemeClr>
                    </a:solidFill>
                  </a:tcPr>
                </a:tc>
                <a:tc>
                  <a:txBody>
                    <a:bodyPr/>
                    <a:lstStyle/>
                    <a:p>
                      <a:pPr algn="ctr"/>
                      <a:r>
                        <a:rPr kumimoji="1" lang="ja-JP" altLang="en-US" sz="1200" dirty="0">
                          <a:latin typeface="Meiryo UI" panose="020B0604030504040204" pitchFamily="50" charset="-128"/>
                          <a:ea typeface="Meiryo UI" panose="020B0604030504040204" pitchFamily="50" charset="-128"/>
                        </a:rPr>
                        <a:t>川中</a:t>
                      </a:r>
                      <a:endParaRPr kumimoji="1" lang="en-US" altLang="ja-JP" sz="1200" dirty="0">
                        <a:latin typeface="Meiryo UI" panose="020B0604030504040204" pitchFamily="50" charset="-128"/>
                        <a:ea typeface="Meiryo UI" panose="020B0604030504040204" pitchFamily="50" charset="-128"/>
                      </a:endParaRPr>
                    </a:p>
                    <a:p>
                      <a:pPr algn="ctr"/>
                      <a:r>
                        <a:rPr kumimoji="1" lang="ja-JP" altLang="en-US" sz="1200" dirty="0">
                          <a:latin typeface="Meiryo UI" panose="020B0604030504040204" pitchFamily="50" charset="-128"/>
                          <a:ea typeface="Meiryo UI" panose="020B0604030504040204" pitchFamily="50" charset="-128"/>
                        </a:rPr>
                        <a:t>事業者</a:t>
                      </a:r>
                    </a:p>
                  </a:txBody>
                  <a:tcPr marL="36000" marR="36000" marT="36000" marB="36000">
                    <a:solidFill>
                      <a:schemeClr val="accent1">
                        <a:lumMod val="50000"/>
                      </a:schemeClr>
                    </a:solidFill>
                  </a:tcPr>
                </a:tc>
                <a:tc>
                  <a:txBody>
                    <a:bodyPr/>
                    <a:lstStyle/>
                    <a:p>
                      <a:pPr algn="ctr"/>
                      <a:r>
                        <a:rPr kumimoji="1" lang="ja-JP" altLang="en-US" sz="1200" dirty="0">
                          <a:latin typeface="Meiryo UI" panose="020B0604030504040204" pitchFamily="50" charset="-128"/>
                          <a:ea typeface="Meiryo UI" panose="020B0604030504040204" pitchFamily="50" charset="-128"/>
                        </a:rPr>
                        <a:t>最川下</a:t>
                      </a:r>
                      <a:endParaRPr kumimoji="1" lang="en-US" altLang="ja-JP" sz="1200" dirty="0">
                        <a:latin typeface="Meiryo UI" panose="020B0604030504040204" pitchFamily="50" charset="-128"/>
                        <a:ea typeface="Meiryo UI" panose="020B0604030504040204" pitchFamily="50" charset="-128"/>
                      </a:endParaRPr>
                    </a:p>
                    <a:p>
                      <a:pPr algn="ctr"/>
                      <a:r>
                        <a:rPr kumimoji="1" lang="ja-JP" altLang="en-US" sz="1200" dirty="0">
                          <a:latin typeface="Meiryo UI" panose="020B0604030504040204" pitchFamily="50" charset="-128"/>
                          <a:ea typeface="Meiryo UI" panose="020B0604030504040204" pitchFamily="50" charset="-128"/>
                        </a:rPr>
                        <a:t>事業者</a:t>
                      </a:r>
                    </a:p>
                  </a:txBody>
                  <a:tcPr marL="36000" marR="36000" marT="36000" marB="36000">
                    <a:solidFill>
                      <a:schemeClr val="accent1">
                        <a:lumMod val="50000"/>
                      </a:schemeClr>
                    </a:solidFill>
                  </a:tcPr>
                </a:tc>
                <a:tc>
                  <a:txBody>
                    <a:bodyPr/>
                    <a:lstStyle/>
                    <a:p>
                      <a:pPr algn="ctr"/>
                      <a:r>
                        <a:rPr kumimoji="1" lang="ja-JP" altLang="en-US" sz="1200" dirty="0">
                          <a:latin typeface="Meiryo UI" panose="020B0604030504040204" pitchFamily="50" charset="-128"/>
                          <a:ea typeface="Meiryo UI" panose="020B0604030504040204" pitchFamily="50" charset="-128"/>
                        </a:rPr>
                        <a:t>運営</a:t>
                      </a:r>
                      <a:endParaRPr kumimoji="1" lang="en-US" altLang="ja-JP" sz="1200" dirty="0">
                        <a:latin typeface="Meiryo UI" panose="020B0604030504040204" pitchFamily="50" charset="-128"/>
                        <a:ea typeface="Meiryo UI" panose="020B0604030504040204" pitchFamily="50" charset="-128"/>
                      </a:endParaRPr>
                    </a:p>
                    <a:p>
                      <a:pPr algn="ctr"/>
                      <a:r>
                        <a:rPr kumimoji="1" lang="ja-JP" altLang="en-US" sz="1200" dirty="0">
                          <a:latin typeface="Meiryo UI" panose="020B0604030504040204" pitchFamily="50" charset="-128"/>
                          <a:ea typeface="Meiryo UI" panose="020B0604030504040204" pitchFamily="50" charset="-128"/>
                        </a:rPr>
                        <a:t>事業者</a:t>
                      </a:r>
                    </a:p>
                  </a:txBody>
                  <a:tcPr marL="36000" marR="36000" marT="36000" marB="36000">
                    <a:solidFill>
                      <a:schemeClr val="accent1">
                        <a:lumMod val="50000"/>
                      </a:schemeClr>
                    </a:solidFill>
                  </a:tcPr>
                </a:tc>
                <a:extLst>
                  <a:ext uri="{0D108BD9-81ED-4DB2-BD59-A6C34878D82A}">
                    <a16:rowId xmlns:a16="http://schemas.microsoft.com/office/drawing/2014/main" val="1700346117"/>
                  </a:ext>
                </a:extLst>
              </a:tr>
              <a:tr h="251886">
                <a:tc>
                  <a:txBody>
                    <a:bodyPr/>
                    <a:lstStyle/>
                    <a:p>
                      <a:pPr algn="r"/>
                      <a:r>
                        <a:rPr kumimoji="1" lang="en-US" altLang="ja-JP" sz="1200" b="1" dirty="0">
                          <a:latin typeface="Meiryo UI" panose="020B0604030504040204" pitchFamily="50" charset="-128"/>
                          <a:ea typeface="Meiryo UI" panose="020B0604030504040204" pitchFamily="50" charset="-128"/>
                        </a:rPr>
                        <a:t>40</a:t>
                      </a: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rowSpan="4">
                  <a:txBody>
                    <a:bodyPr/>
                    <a:lstStyle/>
                    <a:p>
                      <a:r>
                        <a:rPr kumimoji="1" lang="ja-JP" altLang="en-US" sz="1200" b="1" dirty="0">
                          <a:latin typeface="Meiryo UI" panose="020B0604030504040204" pitchFamily="50" charset="-128"/>
                          <a:ea typeface="Meiryo UI" panose="020B0604030504040204" pitchFamily="50" charset="-128"/>
                        </a:rPr>
                        <a:t>規制変更</a:t>
                      </a:r>
                    </a:p>
                  </a:txBody>
                  <a:tcPr marL="36000" marR="36000" marT="36000" marB="36000"/>
                </a:tc>
                <a:tc rowSpan="4">
                  <a:txBody>
                    <a:bodyPr/>
                    <a:lstStyle/>
                    <a:p>
                      <a:r>
                        <a:rPr kumimoji="1" lang="ja-JP" altLang="en-US" sz="1200" b="1" dirty="0">
                          <a:latin typeface="Meiryo UI" panose="020B0604030504040204" pitchFamily="50" charset="-128"/>
                          <a:ea typeface="Meiryo UI" panose="020B0604030504040204" pitchFamily="50" charset="-128"/>
                        </a:rPr>
                        <a:t>規制変更</a:t>
                      </a:r>
                    </a:p>
                  </a:txBody>
                  <a:tcPr marL="36000" marR="36000" marT="36000" marB="36000"/>
                </a:tc>
                <a:tc>
                  <a:txBody>
                    <a:bodyPr/>
                    <a:lstStyle/>
                    <a:p>
                      <a:r>
                        <a:rPr kumimoji="1" lang="ja-JP" altLang="en-US" sz="1200" b="1" dirty="0">
                          <a:latin typeface="Meiryo UI" panose="020B0604030504040204" pitchFamily="50" charset="-128"/>
                          <a:ea typeface="Meiryo UI" panose="020B0604030504040204" pitchFamily="50" charset="-128"/>
                        </a:rPr>
                        <a:t>物質マスタ変更</a:t>
                      </a:r>
                    </a:p>
                  </a:txBody>
                  <a:tcPr marL="36000" marR="36000" marT="36000" marB="36000"/>
                </a:tc>
                <a:tc>
                  <a:txBody>
                    <a:bodyPr/>
                    <a:lstStyle/>
                    <a:p>
                      <a:r>
                        <a:rPr kumimoji="1" lang="ja-JP" altLang="en-US" sz="1200" b="1" dirty="0">
                          <a:latin typeface="Meiryo UI" panose="020B0604030504040204" pitchFamily="50" charset="-128"/>
                          <a:ea typeface="Meiryo UI" panose="020B0604030504040204" pitchFamily="50" charset="-128"/>
                        </a:rPr>
                        <a:t>管理者は規制変更に伴う管理物質リストを改訂する</a:t>
                      </a: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a:t>
                      </a: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a:t>
                      </a: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a:t>
                      </a: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36000" marR="36000" marT="36000" marB="36000"/>
                </a:tc>
                <a:extLst>
                  <a:ext uri="{0D108BD9-81ED-4DB2-BD59-A6C34878D82A}">
                    <a16:rowId xmlns:a16="http://schemas.microsoft.com/office/drawing/2014/main" val="3415613449"/>
                  </a:ext>
                </a:extLst>
              </a:tr>
              <a:tr h="762455">
                <a:tc>
                  <a:txBody>
                    <a:bodyPr/>
                    <a:lstStyle/>
                    <a:p>
                      <a:pPr algn="r"/>
                      <a:r>
                        <a:rPr kumimoji="1" lang="en-US" altLang="ja-JP" sz="1200" b="1" dirty="0">
                          <a:latin typeface="Meiryo UI" panose="020B0604030504040204" pitchFamily="50" charset="-128"/>
                          <a:ea typeface="Meiryo UI" panose="020B0604030504040204" pitchFamily="50" charset="-128"/>
                        </a:rPr>
                        <a:t>41</a:t>
                      </a: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vMerge="1">
                  <a:txBody>
                    <a:bodyPr/>
                    <a:lstStyle/>
                    <a:p>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vMerge="1">
                  <a:txBody>
                    <a:bodyPr/>
                    <a:lstStyle/>
                    <a:p>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a:txBody>
                    <a:bodyPr/>
                    <a:lstStyle/>
                    <a:p>
                      <a:r>
                        <a:rPr kumimoji="1" lang="ja-JP" altLang="en-US" sz="1200" b="1" dirty="0">
                          <a:latin typeface="Meiryo UI" panose="020B0604030504040204" pitchFamily="50" charset="-128"/>
                          <a:ea typeface="Meiryo UI" panose="020B0604030504040204" pitchFamily="50" charset="-128"/>
                        </a:rPr>
                        <a:t>候補物質</a:t>
                      </a:r>
                      <a:endParaRPr kumimoji="1" lang="en-US" altLang="ja-JP" sz="1200" b="1" dirty="0">
                        <a:latin typeface="Meiryo UI" panose="020B0604030504040204" pitchFamily="50" charset="-128"/>
                        <a:ea typeface="Meiryo UI" panose="020B0604030504040204" pitchFamily="50" charset="-128"/>
                      </a:endParaRPr>
                    </a:p>
                    <a:p>
                      <a:r>
                        <a:rPr kumimoji="1" lang="ja-JP" altLang="en-US" sz="1200" b="1" dirty="0">
                          <a:latin typeface="Meiryo UI" panose="020B0604030504040204" pitchFamily="50" charset="-128"/>
                          <a:ea typeface="Meiryo UI" panose="020B0604030504040204" pitchFamily="50" charset="-128"/>
                        </a:rPr>
                        <a:t>規制物質通知</a:t>
                      </a:r>
                    </a:p>
                  </a:txBody>
                  <a:tcPr marL="36000" marR="36000" marT="36000" marB="36000"/>
                </a:tc>
                <a:tc>
                  <a:txBody>
                    <a:bodyPr/>
                    <a:lstStyle/>
                    <a:p>
                      <a:r>
                        <a:rPr kumimoji="1" lang="ja-JP" altLang="en-US" sz="1200" b="1" dirty="0">
                          <a:latin typeface="Meiryo UI" panose="020B0604030504040204" pitchFamily="50" charset="-128"/>
                          <a:ea typeface="Meiryo UI" panose="020B0604030504040204" pitchFamily="50" charset="-128"/>
                        </a:rPr>
                        <a:t>管理者が規制開始前の追加・変更物質情報および規制対象物質情報を各社へ通知する</a:t>
                      </a:r>
                      <a:endParaRPr kumimoji="1" lang="en-US" altLang="ja-JP" sz="1200" b="1" dirty="0">
                        <a:latin typeface="Meiryo UI" panose="020B0604030504040204" pitchFamily="50" charset="-128"/>
                        <a:ea typeface="Meiryo UI" panose="020B0604030504040204" pitchFamily="50" charset="-128"/>
                      </a:endParaRPr>
                    </a:p>
                    <a:p>
                      <a:r>
                        <a:rPr kumimoji="1" lang="ja-JP" altLang="en-US" sz="1200" b="1" dirty="0">
                          <a:latin typeface="Meiryo UI" panose="020B0604030504040204" pitchFamily="50" charset="-128"/>
                          <a:ea typeface="Meiryo UI" panose="020B0604030504040204" pitchFamily="50" charset="-128"/>
                        </a:rPr>
                        <a:t>　・</a:t>
                      </a:r>
                      <a:r>
                        <a:rPr kumimoji="1" lang="en-US" altLang="ja-JP" sz="1200" b="1" dirty="0">
                          <a:latin typeface="Meiryo UI" panose="020B0604030504040204" pitchFamily="50" charset="-128"/>
                          <a:ea typeface="Meiryo UI" panose="020B0604030504040204" pitchFamily="50" charset="-128"/>
                        </a:rPr>
                        <a:t>FSR</a:t>
                      </a:r>
                      <a:r>
                        <a:rPr kumimoji="1" lang="ja-JP" altLang="en-US" sz="1200" b="1" dirty="0">
                          <a:latin typeface="Meiryo UI" panose="020B0604030504040204" pitchFamily="50" charset="-128"/>
                          <a:ea typeface="Meiryo UI" panose="020B0604030504040204" pitchFamily="50" charset="-128"/>
                        </a:rPr>
                        <a:t>組成に当該物質があれば通知</a:t>
                      </a:r>
                      <a:endParaRPr kumimoji="1" lang="en-US" altLang="ja-JP" sz="1200" b="1" dirty="0">
                        <a:latin typeface="Meiryo UI" panose="020B0604030504040204" pitchFamily="50" charset="-128"/>
                        <a:ea typeface="Meiryo UI" panose="020B0604030504040204" pitchFamily="50" charset="-128"/>
                      </a:endParaRPr>
                    </a:p>
                    <a:p>
                      <a:r>
                        <a:rPr kumimoji="1" lang="ja-JP" altLang="en-US" sz="1200" b="1" dirty="0">
                          <a:latin typeface="Meiryo UI" panose="020B0604030504040204" pitchFamily="50" charset="-128"/>
                          <a:ea typeface="Meiryo UI" panose="020B0604030504040204" pitchFamily="50" charset="-128"/>
                        </a:rPr>
                        <a:t>　・</a:t>
                      </a:r>
                      <a:r>
                        <a:rPr kumimoji="1" lang="en-US" altLang="ja-JP" sz="1200" b="1" dirty="0">
                          <a:latin typeface="Meiryo UI" panose="020B0604030504040204" pitchFamily="50" charset="-128"/>
                          <a:ea typeface="Meiryo UI" panose="020B0604030504040204" pitchFamily="50" charset="-128"/>
                        </a:rPr>
                        <a:t>FSR</a:t>
                      </a:r>
                      <a:r>
                        <a:rPr kumimoji="1" lang="ja-JP" altLang="en-US" sz="1200" b="1" dirty="0">
                          <a:latin typeface="Meiryo UI" panose="020B0604030504040204" pitchFamily="50" charset="-128"/>
                          <a:ea typeface="Meiryo UI" panose="020B0604030504040204" pitchFamily="50" charset="-128"/>
                        </a:rPr>
                        <a:t>以外の組成に対しては、全候補物質を通知</a:t>
                      </a:r>
                      <a:endParaRPr kumimoji="1" lang="en-US" altLang="ja-JP" sz="1200" b="1" dirty="0">
                        <a:latin typeface="Meiryo UI" panose="020B0604030504040204" pitchFamily="50" charset="-128"/>
                        <a:ea typeface="Meiryo UI" panose="020B0604030504040204" pitchFamily="50" charset="-128"/>
                      </a:endParaRP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a:t>
                      </a: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a:t>
                      </a: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a:t>
                      </a: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36000" marR="36000" marT="36000" marB="36000"/>
                </a:tc>
                <a:extLst>
                  <a:ext uri="{0D108BD9-81ED-4DB2-BD59-A6C34878D82A}">
                    <a16:rowId xmlns:a16="http://schemas.microsoft.com/office/drawing/2014/main" val="3355733782"/>
                  </a:ext>
                </a:extLst>
              </a:tr>
              <a:tr h="340139">
                <a:tc>
                  <a:txBody>
                    <a:bodyPr/>
                    <a:lstStyle/>
                    <a:p>
                      <a:pPr algn="r"/>
                      <a:r>
                        <a:rPr kumimoji="1" lang="en-US" altLang="ja-JP" sz="1200" b="1" dirty="0">
                          <a:latin typeface="Meiryo UI" panose="020B0604030504040204" pitchFamily="50" charset="-128"/>
                          <a:ea typeface="Meiryo UI" panose="020B0604030504040204" pitchFamily="50" charset="-128"/>
                        </a:rPr>
                        <a:t>42</a:t>
                      </a: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vMerge="1">
                  <a:txBody>
                    <a:bodyPr/>
                    <a:lstStyle/>
                    <a:p>
                      <a:endParaRPr kumimoji="1" lang="ja-JP" altLang="en-US"/>
                    </a:p>
                  </a:txBody>
                  <a:tcPr/>
                </a:tc>
                <a:tc vMerge="1">
                  <a:txBody>
                    <a:bodyPr/>
                    <a:lstStyle/>
                    <a:p>
                      <a:endParaRPr kumimoji="1" lang="ja-JP" altLang="en-US"/>
                    </a:p>
                  </a:txBody>
                  <a:tcPr/>
                </a:tc>
                <a:tc>
                  <a:txBody>
                    <a:bodyPr/>
                    <a:lstStyle/>
                    <a:p>
                      <a:r>
                        <a:rPr kumimoji="1" lang="ja-JP" altLang="en-US" sz="1200" b="1" dirty="0">
                          <a:latin typeface="Meiryo UI" panose="020B0604030504040204" pitchFamily="50" charset="-128"/>
                          <a:ea typeface="Meiryo UI" panose="020B0604030504040204" pitchFamily="50" charset="-128"/>
                        </a:rPr>
                        <a:t>規制物質通知</a:t>
                      </a:r>
                    </a:p>
                  </a:txBody>
                  <a:tcPr marL="36000" marR="36000" marT="36000" marB="36000"/>
                </a:tc>
                <a:tc>
                  <a:txBody>
                    <a:bodyPr/>
                    <a:lstStyle/>
                    <a:p>
                      <a:r>
                        <a:rPr kumimoji="1" lang="ja-JP" altLang="en-US" sz="1200" b="1" dirty="0">
                          <a:latin typeface="Meiryo UI" panose="020B0604030504040204" pitchFamily="50" charset="-128"/>
                          <a:ea typeface="Meiryo UI" panose="020B0604030504040204" pitchFamily="50" charset="-128"/>
                        </a:rPr>
                        <a:t>通知内容に関し、受領確認を伝達する</a:t>
                      </a:r>
                      <a:endParaRPr kumimoji="1" lang="en-US" altLang="ja-JP" sz="1200" b="1" dirty="0">
                        <a:latin typeface="Meiryo UI" panose="020B0604030504040204" pitchFamily="50" charset="-128"/>
                        <a:ea typeface="Meiryo UI" panose="020B0604030504040204" pitchFamily="50" charset="-128"/>
                      </a:endParaRPr>
                    </a:p>
                    <a:p>
                      <a:r>
                        <a:rPr kumimoji="1" lang="ja-JP" altLang="en-US" sz="1200" b="1" dirty="0">
                          <a:latin typeface="Meiryo UI" panose="020B0604030504040204" pitchFamily="50" charset="-128"/>
                          <a:ea typeface="Meiryo UI" panose="020B0604030504040204" pitchFamily="50" charset="-128"/>
                        </a:rPr>
                        <a:t>・規制候補物質は各候補物質に対し、ステータスを通知する</a:t>
                      </a:r>
                      <a:endParaRPr kumimoji="1" lang="en-US" altLang="ja-JP" sz="1200" b="1" dirty="0">
                        <a:latin typeface="Meiryo UI" panose="020B0604030504040204" pitchFamily="50" charset="-128"/>
                        <a:ea typeface="Meiryo UI" panose="020B0604030504040204" pitchFamily="50" charset="-128"/>
                      </a:endParaRPr>
                    </a:p>
                    <a:p>
                      <a:r>
                        <a:rPr kumimoji="1" lang="ja-JP" altLang="en-US" sz="1200" b="1" dirty="0">
                          <a:latin typeface="Meiryo UI" panose="020B0604030504040204" pitchFamily="50" charset="-128"/>
                          <a:ea typeface="Meiryo UI" panose="020B0604030504040204" pitchFamily="50" charset="-128"/>
                        </a:rPr>
                        <a:t>・規制対象物質については、回答済みデータに対し、最新バージョン</a:t>
                      </a:r>
                      <a:endParaRPr kumimoji="1" lang="en-US" altLang="ja-JP" sz="1200" b="1" dirty="0">
                        <a:latin typeface="Meiryo UI" panose="020B0604030504040204" pitchFamily="50" charset="-128"/>
                        <a:ea typeface="Meiryo UI" panose="020B0604030504040204" pitchFamily="50" charset="-128"/>
                      </a:endParaRPr>
                    </a:p>
                    <a:p>
                      <a:r>
                        <a:rPr kumimoji="1" lang="ja-JP" altLang="en-US" sz="1200" b="1" dirty="0">
                          <a:latin typeface="Meiryo UI" panose="020B0604030504040204" pitchFamily="50" charset="-128"/>
                          <a:ea typeface="Meiryo UI" panose="020B0604030504040204" pitchFamily="50" charset="-128"/>
                        </a:rPr>
                        <a:t>　での確認済みを通知する。含有していた場合は、回答情報変更を行う</a:t>
                      </a:r>
                      <a:endParaRPr kumimoji="1" lang="en-US" altLang="ja-JP" sz="1200" b="1" dirty="0">
                        <a:latin typeface="Meiryo UI" panose="020B0604030504040204" pitchFamily="50" charset="-128"/>
                        <a:ea typeface="Meiryo UI" panose="020B0604030504040204" pitchFamily="50" charset="-128"/>
                      </a:endParaRP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a:t>
                      </a: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a:t>
                      </a:r>
                    </a:p>
                  </a:txBody>
                  <a:tcPr marL="36000" marR="36000" marT="36000" marB="36000"/>
                </a:tc>
                <a:extLst>
                  <a:ext uri="{0D108BD9-81ED-4DB2-BD59-A6C34878D82A}">
                    <a16:rowId xmlns:a16="http://schemas.microsoft.com/office/drawing/2014/main" val="2217555832"/>
                  </a:ext>
                </a:extLst>
              </a:tr>
              <a:tr h="304800">
                <a:tc>
                  <a:txBody>
                    <a:bodyPr/>
                    <a:lstStyle/>
                    <a:p>
                      <a:pPr algn="r"/>
                      <a:r>
                        <a:rPr kumimoji="1" lang="en-US" altLang="ja-JP" sz="1200" b="1" dirty="0">
                          <a:latin typeface="Meiryo UI" panose="020B0604030504040204" pitchFamily="50" charset="-128"/>
                          <a:ea typeface="Meiryo UI" panose="020B0604030504040204" pitchFamily="50" charset="-128"/>
                        </a:rPr>
                        <a:t>43</a:t>
                      </a: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vMerge="1">
                  <a:txBody>
                    <a:bodyPr/>
                    <a:lstStyle/>
                    <a:p>
                      <a:endParaRPr kumimoji="1" lang="ja-JP" altLang="en-US"/>
                    </a:p>
                  </a:txBody>
                  <a:tcPr/>
                </a:tc>
                <a:tc vMerge="1">
                  <a:txBody>
                    <a:bodyPr/>
                    <a:lstStyle/>
                    <a:p>
                      <a:endParaRPr kumimoji="1" lang="ja-JP" altLang="en-US"/>
                    </a:p>
                  </a:txBody>
                  <a:tcPr/>
                </a:tc>
                <a:tc>
                  <a:txBody>
                    <a:bodyPr/>
                    <a:lstStyle/>
                    <a:p>
                      <a:r>
                        <a:rPr kumimoji="1" lang="ja-JP" altLang="en-US" sz="1200" b="1" dirty="0">
                          <a:latin typeface="Meiryo UI" panose="020B0604030504040204" pitchFamily="50" charset="-128"/>
                          <a:ea typeface="Meiryo UI" panose="020B0604030504040204" pitchFamily="50" charset="-128"/>
                        </a:rPr>
                        <a:t>適用除外通知</a:t>
                      </a:r>
                    </a:p>
                  </a:txBody>
                  <a:tcPr marL="36000" marR="36000" marT="36000" marB="36000"/>
                </a:tc>
                <a:tc>
                  <a:txBody>
                    <a:bodyPr/>
                    <a:lstStyle/>
                    <a:p>
                      <a:r>
                        <a:rPr kumimoji="1" lang="ja-JP" altLang="en-US" sz="1200" b="1" dirty="0">
                          <a:latin typeface="Meiryo UI" panose="020B0604030504040204" pitchFamily="50" charset="-128"/>
                          <a:ea typeface="Meiryo UI" panose="020B0604030504040204" pitchFamily="50" charset="-128"/>
                        </a:rPr>
                        <a:t>管理者が規制対象物質の適用除外期限切れ（〇ヵ月前）を通知する</a:t>
                      </a:r>
                      <a:endParaRPr kumimoji="1" lang="en-US" altLang="ja-JP" sz="1200" b="1" dirty="0">
                        <a:latin typeface="Meiryo UI" panose="020B0604030504040204" pitchFamily="50" charset="-128"/>
                        <a:ea typeface="Meiryo UI" panose="020B0604030504040204" pitchFamily="50" charset="-128"/>
                      </a:endParaRPr>
                    </a:p>
                  </a:txBody>
                  <a:tcPr marL="36000" marR="36000" marT="36000" marB="36000"/>
                </a:tc>
                <a:tc>
                  <a:txBody>
                    <a:bodyPr/>
                    <a:lstStyle/>
                    <a:p>
                      <a:pPr algn="ctr"/>
                      <a:r>
                        <a:rPr kumimoji="1" lang="ja-JP" altLang="en-US"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rPr>
                        <a:t>△</a:t>
                      </a: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a:txBody>
                    <a:bodyPr/>
                    <a:lstStyle/>
                    <a:p>
                      <a:pPr algn="ctr"/>
                      <a:r>
                        <a:rPr kumimoji="1" lang="ja-JP" altLang="en-US"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rPr>
                        <a:t>△</a:t>
                      </a: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a:txBody>
                    <a:bodyPr/>
                    <a:lstStyle/>
                    <a:p>
                      <a:pPr algn="ctr"/>
                      <a:r>
                        <a:rPr kumimoji="1" lang="ja-JP" altLang="en-US" sz="1200" b="1" i="0" u="none" strike="noStrike" kern="1200" cap="none" spc="0" normalizeH="0" baseline="0" noProof="0">
                          <a:ln>
                            <a:noFill/>
                          </a:ln>
                          <a:solidFill>
                            <a:srgbClr val="0F1C50"/>
                          </a:solidFill>
                          <a:effectLst/>
                          <a:uLnTx/>
                          <a:uFillTx/>
                          <a:latin typeface="Meiryo UI" panose="020B0604030504040204" pitchFamily="50" charset="-128"/>
                          <a:ea typeface="Meiryo UI" panose="020B0604030504040204" pitchFamily="50" charset="-128"/>
                          <a:cs typeface="+mn-cs"/>
                        </a:rPr>
                        <a:t>△</a:t>
                      </a: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36000" marR="36000" marT="36000" marB="36000"/>
                </a:tc>
                <a:extLst>
                  <a:ext uri="{0D108BD9-81ED-4DB2-BD59-A6C34878D82A}">
                    <a16:rowId xmlns:a16="http://schemas.microsoft.com/office/drawing/2014/main" val="642801812"/>
                  </a:ext>
                </a:extLst>
              </a:tr>
            </a:tbl>
          </a:graphicData>
        </a:graphic>
      </p:graphicFrame>
      <p:sp>
        <p:nvSpPr>
          <p:cNvPr id="4" name="テキスト ボックス 3">
            <a:extLst>
              <a:ext uri="{FF2B5EF4-FFF2-40B4-BE49-F238E27FC236}">
                <a16:creationId xmlns:a16="http://schemas.microsoft.com/office/drawing/2014/main" id="{6667C0CE-5847-2263-029A-48D2FEBB83B1}"/>
              </a:ext>
            </a:extLst>
          </p:cNvPr>
          <p:cNvSpPr txBox="1"/>
          <p:nvPr/>
        </p:nvSpPr>
        <p:spPr>
          <a:xfrm>
            <a:off x="10085182" y="830273"/>
            <a:ext cx="1593669" cy="246221"/>
          </a:xfrm>
          <a:prstGeom prst="rect">
            <a:avLst/>
          </a:prstGeom>
          <a:noFill/>
        </p:spPr>
        <p:txBody>
          <a:bodyPr wrap="square" rtlCol="0">
            <a:spAutoFit/>
          </a:bodyPr>
          <a:lstStyle/>
          <a:p>
            <a:r>
              <a:rPr kumimoji="1" lang="ja-JP" altLang="en-US" sz="1000" b="1" dirty="0">
                <a:latin typeface="Meiryo UI" panose="020B0604030504040204" pitchFamily="50" charset="-128"/>
                <a:ea typeface="Meiryo UI" panose="020B0604030504040204" pitchFamily="50" charset="-128"/>
              </a:rPr>
              <a:t>主体者：〇　関連者：△</a:t>
            </a:r>
          </a:p>
        </p:txBody>
      </p:sp>
    </p:spTree>
    <p:extLst>
      <p:ext uri="{BB962C8B-B14F-4D97-AF65-F5344CB8AC3E}">
        <p14:creationId xmlns:p14="http://schemas.microsoft.com/office/powerpoint/2010/main" val="2092133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E6BA73BE-0DEF-42BF-A12D-D8ACDC4D85B9}"/>
              </a:ext>
            </a:extLst>
          </p:cNvPr>
          <p:cNvSpPr txBox="1"/>
          <p:nvPr/>
        </p:nvSpPr>
        <p:spPr>
          <a:xfrm>
            <a:off x="123016" y="130048"/>
            <a:ext cx="9528060" cy="523220"/>
          </a:xfrm>
          <a:prstGeom prst="rect">
            <a:avLst/>
          </a:prstGeom>
          <a:noFill/>
        </p:spPr>
        <p:txBody>
          <a:bodyPr wrap="square">
            <a:spAutoFit/>
          </a:bodyPr>
          <a:lstStyle/>
          <a:p>
            <a:r>
              <a:rPr lang="ja-JP" altLang="en-US" sz="2800" b="1" dirty="0">
                <a:solidFill>
                  <a:srgbClr val="002060"/>
                </a:solidFill>
                <a:latin typeface="Meiryo UI" panose="020B0604030504040204" pitchFamily="50" charset="-128"/>
                <a:ea typeface="Meiryo UI" panose="020B0604030504040204" pitchFamily="50" charset="-128"/>
              </a:rPr>
              <a:t>　改版履歴</a:t>
            </a:r>
            <a:endParaRPr lang="en-US" altLang="ja-JP" sz="2400" dirty="0">
              <a:solidFill>
                <a:srgbClr val="002060"/>
              </a:solidFill>
              <a:latin typeface="Meiryo UI" panose="020B0604030504040204" pitchFamily="50" charset="-128"/>
              <a:ea typeface="Meiryo UI" panose="020B0604030504040204" pitchFamily="50" charset="-128"/>
            </a:endParaRPr>
          </a:p>
        </p:txBody>
      </p:sp>
      <p:graphicFrame>
        <p:nvGraphicFramePr>
          <p:cNvPr id="2" name="表 8">
            <a:extLst>
              <a:ext uri="{FF2B5EF4-FFF2-40B4-BE49-F238E27FC236}">
                <a16:creationId xmlns:a16="http://schemas.microsoft.com/office/drawing/2014/main" id="{0AFE608C-3776-06DD-EFBF-E89373772040}"/>
              </a:ext>
            </a:extLst>
          </p:cNvPr>
          <p:cNvGraphicFramePr>
            <a:graphicFrameLocks noGrp="1"/>
          </p:cNvGraphicFramePr>
          <p:nvPr>
            <p:extLst>
              <p:ext uri="{D42A27DB-BD31-4B8C-83A1-F6EECF244321}">
                <p14:modId xmlns:p14="http://schemas.microsoft.com/office/powerpoint/2010/main" val="1307859712"/>
              </p:ext>
            </p:extLst>
          </p:nvPr>
        </p:nvGraphicFramePr>
        <p:xfrm>
          <a:off x="617292" y="1093341"/>
          <a:ext cx="10132337" cy="1295400"/>
        </p:xfrm>
        <a:graphic>
          <a:graphicData uri="http://schemas.openxmlformats.org/drawingml/2006/table">
            <a:tbl>
              <a:tblPr firstRow="1" bandRow="1">
                <a:tableStyleId>{5940675A-B579-460E-94D1-54222C63F5DA}</a:tableStyleId>
              </a:tblPr>
              <a:tblGrid>
                <a:gridCol w="1336680">
                  <a:extLst>
                    <a:ext uri="{9D8B030D-6E8A-4147-A177-3AD203B41FA5}">
                      <a16:colId xmlns:a16="http://schemas.microsoft.com/office/drawing/2014/main" val="766785742"/>
                    </a:ext>
                  </a:extLst>
                </a:gridCol>
                <a:gridCol w="963700">
                  <a:extLst>
                    <a:ext uri="{9D8B030D-6E8A-4147-A177-3AD203B41FA5}">
                      <a16:colId xmlns:a16="http://schemas.microsoft.com/office/drawing/2014/main" val="1222292714"/>
                    </a:ext>
                  </a:extLst>
                </a:gridCol>
                <a:gridCol w="1384663">
                  <a:extLst>
                    <a:ext uri="{9D8B030D-6E8A-4147-A177-3AD203B41FA5}">
                      <a16:colId xmlns:a16="http://schemas.microsoft.com/office/drawing/2014/main" val="1066196897"/>
                    </a:ext>
                  </a:extLst>
                </a:gridCol>
                <a:gridCol w="6447294">
                  <a:extLst>
                    <a:ext uri="{9D8B030D-6E8A-4147-A177-3AD203B41FA5}">
                      <a16:colId xmlns:a16="http://schemas.microsoft.com/office/drawing/2014/main" val="3060855725"/>
                    </a:ext>
                  </a:extLst>
                </a:gridCol>
              </a:tblGrid>
              <a:tr h="233237">
                <a:tc>
                  <a:txBody>
                    <a:bodyPr/>
                    <a:lstStyle/>
                    <a:p>
                      <a:r>
                        <a:rPr kumimoji="1" lang="ja-JP" altLang="en-US" sz="1200" b="1" dirty="0">
                          <a:latin typeface="Meiryo UI" panose="020B0604030504040204" pitchFamily="50" charset="-128"/>
                          <a:ea typeface="Meiryo UI" panose="020B0604030504040204" pitchFamily="50" charset="-128"/>
                        </a:rPr>
                        <a:t>日付</a:t>
                      </a:r>
                    </a:p>
                  </a:txBody>
                  <a:tcPr>
                    <a:solidFill>
                      <a:schemeClr val="tx1">
                        <a:lumMod val="10000"/>
                        <a:lumOff val="90000"/>
                      </a:schemeClr>
                    </a:solidFill>
                  </a:tcPr>
                </a:tc>
                <a:tc>
                  <a:txBody>
                    <a:bodyPr/>
                    <a:lstStyle/>
                    <a:p>
                      <a:r>
                        <a:rPr kumimoji="1" lang="ja-JP" altLang="en-US" sz="1200" b="1" dirty="0">
                          <a:latin typeface="Meiryo UI" panose="020B0604030504040204" pitchFamily="50" charset="-128"/>
                          <a:ea typeface="Meiryo UI" panose="020B0604030504040204" pitchFamily="50" charset="-128"/>
                        </a:rPr>
                        <a:t>バージョン</a:t>
                      </a:r>
                    </a:p>
                  </a:txBody>
                  <a:tcPr>
                    <a:solidFill>
                      <a:schemeClr val="tx1">
                        <a:lumMod val="10000"/>
                        <a:lumOff val="90000"/>
                      </a:schemeClr>
                    </a:solidFill>
                  </a:tcPr>
                </a:tc>
                <a:tc>
                  <a:txBody>
                    <a:bodyPr/>
                    <a:lstStyle/>
                    <a:p>
                      <a:r>
                        <a:rPr kumimoji="1" lang="ja-JP" altLang="en-US" sz="1200" b="1" dirty="0">
                          <a:latin typeface="Meiryo UI" panose="020B0604030504040204" pitchFamily="50" charset="-128"/>
                          <a:ea typeface="Meiryo UI" panose="020B0604030504040204" pitchFamily="50" charset="-128"/>
                        </a:rPr>
                        <a:t>改訂者</a:t>
                      </a:r>
                    </a:p>
                  </a:txBody>
                  <a:tcPr>
                    <a:solidFill>
                      <a:schemeClr val="tx1">
                        <a:lumMod val="10000"/>
                        <a:lumOff val="90000"/>
                      </a:schemeClr>
                    </a:solidFill>
                  </a:tcPr>
                </a:tc>
                <a:tc>
                  <a:txBody>
                    <a:bodyPr/>
                    <a:lstStyle/>
                    <a:p>
                      <a:r>
                        <a:rPr kumimoji="1" lang="ja-JP" altLang="en-US" sz="1200" b="1" dirty="0">
                          <a:latin typeface="Meiryo UI" panose="020B0604030504040204" pitchFamily="50" charset="-128"/>
                          <a:ea typeface="Meiryo UI" panose="020B0604030504040204" pitchFamily="50" charset="-128"/>
                        </a:rPr>
                        <a:t>修正内容</a:t>
                      </a:r>
                    </a:p>
                  </a:txBody>
                  <a:tcPr>
                    <a:solidFill>
                      <a:schemeClr val="tx1">
                        <a:lumMod val="10000"/>
                        <a:lumOff val="90000"/>
                      </a:schemeClr>
                    </a:solidFill>
                  </a:tcPr>
                </a:tc>
                <a:extLst>
                  <a:ext uri="{0D108BD9-81ED-4DB2-BD59-A6C34878D82A}">
                    <a16:rowId xmlns:a16="http://schemas.microsoft.com/office/drawing/2014/main" val="2497542045"/>
                  </a:ext>
                </a:extLst>
              </a:tr>
              <a:tr h="220279">
                <a:tc>
                  <a:txBody>
                    <a:bodyPr/>
                    <a:lstStyle/>
                    <a:p>
                      <a:r>
                        <a:rPr kumimoji="1" lang="en-US" altLang="ja-JP" sz="1100" dirty="0">
                          <a:latin typeface="Meiryo UI" panose="020B0604030504040204" pitchFamily="50" charset="-128"/>
                          <a:ea typeface="Meiryo UI" panose="020B0604030504040204" pitchFamily="50" charset="-128"/>
                        </a:rPr>
                        <a:t>2024.3.28</a:t>
                      </a:r>
                      <a:endParaRPr kumimoji="1" lang="ja-JP" altLang="en-US" sz="1100" dirty="0">
                        <a:latin typeface="Meiryo UI" panose="020B0604030504040204" pitchFamily="50" charset="-128"/>
                        <a:ea typeface="Meiryo UI" panose="020B0604030504040204" pitchFamily="50" charset="-128"/>
                      </a:endParaRPr>
                    </a:p>
                  </a:txBody>
                  <a:tcPr/>
                </a:tc>
                <a:tc>
                  <a:txBody>
                    <a:bodyPr/>
                    <a:lstStyle/>
                    <a:p>
                      <a:r>
                        <a:rPr kumimoji="1" lang="en-US" altLang="ja-JP" sz="1100" dirty="0">
                          <a:latin typeface="Meiryo UI" panose="020B0604030504040204" pitchFamily="50" charset="-128"/>
                          <a:ea typeface="Meiryo UI" panose="020B0604030504040204" pitchFamily="50" charset="-128"/>
                        </a:rPr>
                        <a:t>V1.0</a:t>
                      </a:r>
                      <a:endParaRPr kumimoji="1" lang="ja-JP" altLang="en-US" sz="1100" dirty="0">
                        <a:latin typeface="Meiryo UI" panose="020B0604030504040204" pitchFamily="50" charset="-128"/>
                        <a:ea typeface="Meiryo UI" panose="020B0604030504040204" pitchFamily="50" charset="-128"/>
                      </a:endParaRPr>
                    </a:p>
                  </a:txBody>
                  <a:tcPr/>
                </a:tc>
                <a:tc>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r>
                        <a:rPr kumimoji="1" lang="ja-JP" altLang="en-US" sz="1100" dirty="0">
                          <a:latin typeface="Meiryo UI" panose="020B0604030504040204" pitchFamily="50" charset="-128"/>
                          <a:ea typeface="Meiryo UI" panose="020B0604030504040204" pitchFamily="50" charset="-128"/>
                        </a:rPr>
                        <a:t>システム</a:t>
                      </a:r>
                      <a:r>
                        <a:rPr kumimoji="1" lang="en-US" altLang="ja-JP" sz="1100" dirty="0">
                          <a:latin typeface="Meiryo UI" panose="020B0604030504040204" pitchFamily="50" charset="-128"/>
                          <a:ea typeface="Meiryo UI" panose="020B0604030504040204" pitchFamily="50" charset="-128"/>
                        </a:rPr>
                        <a:t>WG</a:t>
                      </a:r>
                      <a:endParaRPr kumimoji="1" lang="ja-JP" altLang="en-US" sz="1100" dirty="0">
                        <a:latin typeface="Meiryo UI" panose="020B0604030504040204" pitchFamily="50" charset="-128"/>
                        <a:ea typeface="Meiryo UI" panose="020B0604030504040204" pitchFamily="50" charset="-128"/>
                      </a:endParaRPr>
                    </a:p>
                  </a:txBody>
                  <a:tcPr/>
                </a:tc>
                <a:tc>
                  <a:txBody>
                    <a:bodyPr/>
                    <a:lstStyle/>
                    <a:p>
                      <a:r>
                        <a:rPr kumimoji="1" lang="ja-JP" altLang="en-US" sz="1100" dirty="0">
                          <a:latin typeface="Meiryo UI" panose="020B0604030504040204" pitchFamily="50" charset="-128"/>
                          <a:ea typeface="Meiryo UI" panose="020B0604030504040204" pitchFamily="50" charset="-128"/>
                        </a:rPr>
                        <a:t>初版</a:t>
                      </a:r>
                      <a:endParaRPr kumimoji="1" lang="en-US" altLang="ja-JP" sz="1100" dirty="0">
                        <a:latin typeface="Meiryo UI" panose="020B0604030504040204" pitchFamily="50" charset="-128"/>
                        <a:ea typeface="Meiryo UI" panose="020B0604030504040204" pitchFamily="50" charset="-128"/>
                      </a:endParaRPr>
                    </a:p>
                    <a:p>
                      <a:r>
                        <a:rPr kumimoji="1" lang="ja-JP" altLang="en-US" sz="1100" dirty="0">
                          <a:latin typeface="Meiryo UI" panose="020B0604030504040204" pitchFamily="50" charset="-128"/>
                          <a:ea typeface="Meiryo UI" panose="020B0604030504040204" pitchFamily="50" charset="-128"/>
                        </a:rPr>
                        <a:t>・</a:t>
                      </a:r>
                      <a:r>
                        <a:rPr kumimoji="1" lang="en-US" altLang="ja-JP" sz="1100" dirty="0">
                          <a:latin typeface="Meiryo UI" panose="020B0604030504040204" pitchFamily="50" charset="-128"/>
                          <a:ea typeface="Meiryo UI" panose="020B0604030504040204" pitchFamily="50" charset="-128"/>
                        </a:rPr>
                        <a:t>3/25</a:t>
                      </a:r>
                      <a:r>
                        <a:rPr kumimoji="1" lang="ja-JP" altLang="en-US" sz="1100" dirty="0">
                          <a:latin typeface="Meiryo UI" panose="020B0604030504040204" pitchFamily="50" charset="-128"/>
                          <a:ea typeface="Meiryo UI" panose="020B0604030504040204" pitchFamily="50" charset="-128"/>
                        </a:rPr>
                        <a:t>要件定義</a:t>
                      </a:r>
                      <a:r>
                        <a:rPr kumimoji="1" lang="en-US" altLang="ja-JP" sz="1100" dirty="0">
                          <a:latin typeface="Meiryo UI" panose="020B0604030504040204" pitchFamily="50" charset="-128"/>
                          <a:ea typeface="Meiryo UI" panose="020B0604030504040204" pitchFamily="50" charset="-128"/>
                        </a:rPr>
                        <a:t>WG</a:t>
                      </a:r>
                      <a:r>
                        <a:rPr kumimoji="1" lang="ja-JP" altLang="en-US" sz="1100" dirty="0">
                          <a:latin typeface="Meiryo UI" panose="020B0604030504040204" pitchFamily="50" charset="-128"/>
                          <a:ea typeface="Meiryo UI" panose="020B0604030504040204" pitchFamily="50" charset="-128"/>
                        </a:rPr>
                        <a:t>レビュー</a:t>
                      </a:r>
                      <a:endParaRPr kumimoji="1" lang="en-US" altLang="ja-JP" sz="1100" dirty="0">
                        <a:latin typeface="Meiryo UI" panose="020B0604030504040204" pitchFamily="50" charset="-128"/>
                        <a:ea typeface="Meiryo UI" panose="020B0604030504040204" pitchFamily="50" charset="-128"/>
                      </a:endParaRPr>
                    </a:p>
                    <a:p>
                      <a:r>
                        <a:rPr kumimoji="1" lang="ja-JP" altLang="en-US" sz="1100" dirty="0">
                          <a:latin typeface="Meiryo UI" panose="020B0604030504040204" pitchFamily="50" charset="-128"/>
                          <a:ea typeface="Meiryo UI" panose="020B0604030504040204" pitchFamily="50" charset="-128"/>
                        </a:rPr>
                        <a:t>・</a:t>
                      </a:r>
                      <a:r>
                        <a:rPr kumimoji="1" lang="en-US" altLang="ja-JP" sz="1100" dirty="0">
                          <a:latin typeface="Meiryo UI" panose="020B0604030504040204" pitchFamily="50" charset="-128"/>
                          <a:ea typeface="Meiryo UI" panose="020B0604030504040204" pitchFamily="50" charset="-128"/>
                        </a:rPr>
                        <a:t>3/26</a:t>
                      </a:r>
                      <a:r>
                        <a:rPr kumimoji="1" lang="ja-JP" altLang="en-US" sz="1100" dirty="0">
                          <a:latin typeface="Meiryo UI" panose="020B0604030504040204" pitchFamily="50" charset="-128"/>
                          <a:ea typeface="Meiryo UI" panose="020B0604030504040204" pitchFamily="50" charset="-128"/>
                        </a:rPr>
                        <a:t>システム</a:t>
                      </a:r>
                      <a:r>
                        <a:rPr kumimoji="1" lang="en-US" altLang="ja-JP" sz="1100" dirty="0">
                          <a:latin typeface="Meiryo UI" panose="020B0604030504040204" pitchFamily="50" charset="-128"/>
                          <a:ea typeface="Meiryo UI" panose="020B0604030504040204" pitchFamily="50" charset="-128"/>
                        </a:rPr>
                        <a:t>WG</a:t>
                      </a:r>
                      <a:r>
                        <a:rPr kumimoji="1" lang="ja-JP" altLang="en-US" sz="1100" dirty="0">
                          <a:latin typeface="Meiryo UI" panose="020B0604030504040204" pitchFamily="50" charset="-128"/>
                          <a:ea typeface="Meiryo UI" panose="020B0604030504040204" pitchFamily="50" charset="-128"/>
                        </a:rPr>
                        <a:t>レビュー</a:t>
                      </a:r>
                      <a:endParaRPr kumimoji="1" lang="en-US" altLang="ja-JP" sz="1100" dirty="0">
                        <a:latin typeface="Meiryo UI" panose="020B0604030504040204" pitchFamily="50" charset="-128"/>
                        <a:ea typeface="Meiryo UI" panose="020B0604030504040204" pitchFamily="50" charset="-128"/>
                      </a:endParaRPr>
                    </a:p>
                    <a:p>
                      <a:r>
                        <a:rPr kumimoji="1" lang="ja-JP" altLang="en-US" sz="1100" dirty="0">
                          <a:latin typeface="Meiryo UI" panose="020B0604030504040204" pitchFamily="50" charset="-128"/>
                          <a:ea typeface="Meiryo UI" panose="020B0604030504040204" pitchFamily="50" charset="-128"/>
                        </a:rPr>
                        <a:t>・</a:t>
                      </a:r>
                      <a:r>
                        <a:rPr kumimoji="1" lang="en-US" altLang="ja-JP" sz="1100" dirty="0">
                          <a:latin typeface="Meiryo UI" panose="020B0604030504040204" pitchFamily="50" charset="-128"/>
                          <a:ea typeface="Meiryo UI" panose="020B0604030504040204" pitchFamily="50" charset="-128"/>
                        </a:rPr>
                        <a:t>3/28</a:t>
                      </a:r>
                      <a:r>
                        <a:rPr kumimoji="1" lang="ja-JP" altLang="en-US" sz="1100" dirty="0">
                          <a:latin typeface="Meiryo UI" panose="020B0604030504040204" pitchFamily="50" charset="-128"/>
                          <a:ea typeface="Meiryo UI" panose="020B0604030504040204" pitchFamily="50" charset="-128"/>
                        </a:rPr>
                        <a:t>全体</a:t>
                      </a:r>
                      <a:r>
                        <a:rPr kumimoji="1" lang="en-US" altLang="ja-JP" sz="1100" dirty="0">
                          <a:latin typeface="Meiryo UI" panose="020B0604030504040204" pitchFamily="50" charset="-128"/>
                          <a:ea typeface="Meiryo UI" panose="020B0604030504040204" pitchFamily="50" charset="-128"/>
                        </a:rPr>
                        <a:t>Mtg</a:t>
                      </a:r>
                      <a:r>
                        <a:rPr kumimoji="1" lang="ja-JP" altLang="en-US" sz="1100" dirty="0">
                          <a:latin typeface="Meiryo UI" panose="020B0604030504040204" pitchFamily="50" charset="-128"/>
                          <a:ea typeface="Meiryo UI" panose="020B0604030504040204" pitchFamily="50" charset="-128"/>
                        </a:rPr>
                        <a:t>説明</a:t>
                      </a:r>
                    </a:p>
                  </a:txBody>
                  <a:tcPr/>
                </a:tc>
                <a:extLst>
                  <a:ext uri="{0D108BD9-81ED-4DB2-BD59-A6C34878D82A}">
                    <a16:rowId xmlns:a16="http://schemas.microsoft.com/office/drawing/2014/main" val="847546315"/>
                  </a:ext>
                </a:extLst>
              </a:tr>
              <a:tr h="220279">
                <a:tc>
                  <a:txBody>
                    <a:bodyPr/>
                    <a:lstStyle/>
                    <a:p>
                      <a:r>
                        <a:rPr kumimoji="1" lang="en-US" altLang="ja-JP" sz="1100" dirty="0">
                          <a:latin typeface="Meiryo UI" panose="020B0604030504040204" pitchFamily="50" charset="-128"/>
                          <a:ea typeface="Meiryo UI" panose="020B0604030504040204" pitchFamily="50" charset="-128"/>
                        </a:rPr>
                        <a:t>2023.7.24</a:t>
                      </a:r>
                      <a:endParaRPr kumimoji="1" lang="ja-JP" altLang="en-US" sz="1100" dirty="0">
                        <a:latin typeface="Meiryo UI" panose="020B0604030504040204" pitchFamily="50" charset="-128"/>
                        <a:ea typeface="Meiryo UI" panose="020B0604030504040204" pitchFamily="50" charset="-128"/>
                      </a:endParaRPr>
                    </a:p>
                  </a:txBody>
                  <a:tcPr/>
                </a:tc>
                <a:tc>
                  <a:txBody>
                    <a:bodyPr/>
                    <a:lstStyle/>
                    <a:p>
                      <a:r>
                        <a:rPr kumimoji="1" lang="en-US" altLang="ja-JP" sz="1100" dirty="0">
                          <a:latin typeface="Meiryo UI" panose="020B0604030504040204" pitchFamily="50" charset="-128"/>
                          <a:ea typeface="Meiryo UI" panose="020B0604030504040204" pitchFamily="50" charset="-128"/>
                        </a:rPr>
                        <a:t>V0.1</a:t>
                      </a:r>
                      <a:endParaRPr kumimoji="1" lang="ja-JP" altLang="en-US" sz="1100" dirty="0">
                        <a:latin typeface="Meiryo UI" panose="020B0604030504040204" pitchFamily="50" charset="-128"/>
                        <a:ea typeface="Meiryo UI" panose="020B0604030504040204" pitchFamily="50" charset="-128"/>
                      </a:endParaRPr>
                    </a:p>
                  </a:txBody>
                  <a:tcPr/>
                </a:tc>
                <a:tc>
                  <a:txBody>
                    <a:bodyPr/>
                    <a:lstStyle/>
                    <a:p>
                      <a:r>
                        <a:rPr kumimoji="1" lang="ja-JP" altLang="en-US" sz="1100" dirty="0">
                          <a:latin typeface="Meiryo UI" panose="020B0604030504040204" pitchFamily="50" charset="-128"/>
                          <a:ea typeface="Meiryo UI" panose="020B0604030504040204" pitchFamily="50" charset="-128"/>
                        </a:rPr>
                        <a:t>システム</a:t>
                      </a:r>
                      <a:r>
                        <a:rPr kumimoji="1" lang="en-US" altLang="ja-JP" sz="1100" dirty="0">
                          <a:latin typeface="Meiryo UI" panose="020B0604030504040204" pitchFamily="50" charset="-128"/>
                          <a:ea typeface="Meiryo UI" panose="020B0604030504040204" pitchFamily="50" charset="-128"/>
                        </a:rPr>
                        <a:t>WG</a:t>
                      </a:r>
                      <a:endParaRPr kumimoji="1" lang="ja-JP" altLang="en-US" sz="1100" dirty="0">
                        <a:latin typeface="Meiryo UI" panose="020B0604030504040204" pitchFamily="50" charset="-128"/>
                        <a:ea typeface="Meiryo UI" panose="020B0604030504040204" pitchFamily="50" charset="-128"/>
                      </a:endParaRPr>
                    </a:p>
                  </a:txBody>
                  <a:tcPr/>
                </a:tc>
                <a:tc>
                  <a:txBody>
                    <a:bodyPr/>
                    <a:lstStyle/>
                    <a:p>
                      <a:r>
                        <a:rPr kumimoji="1" lang="en-US" altLang="ja-JP" sz="1100" dirty="0">
                          <a:latin typeface="Meiryo UI" panose="020B0604030504040204" pitchFamily="50" charset="-128"/>
                          <a:ea typeface="Meiryo UI" panose="020B0604030504040204" pitchFamily="50" charset="-128"/>
                        </a:rPr>
                        <a:t>α</a:t>
                      </a:r>
                      <a:r>
                        <a:rPr kumimoji="1" lang="ja-JP" altLang="en-US" sz="1100" dirty="0">
                          <a:latin typeface="Meiryo UI" panose="020B0604030504040204" pitchFamily="50" charset="-128"/>
                          <a:ea typeface="Meiryo UI" panose="020B0604030504040204" pitchFamily="50" charset="-128"/>
                        </a:rPr>
                        <a:t>版</a:t>
                      </a:r>
                    </a:p>
                  </a:txBody>
                  <a:tcPr/>
                </a:tc>
                <a:extLst>
                  <a:ext uri="{0D108BD9-81ED-4DB2-BD59-A6C34878D82A}">
                    <a16:rowId xmlns:a16="http://schemas.microsoft.com/office/drawing/2014/main" val="1614373172"/>
                  </a:ext>
                </a:extLst>
              </a:tr>
            </a:tbl>
          </a:graphicData>
        </a:graphic>
      </p:graphicFrame>
    </p:spTree>
    <p:extLst>
      <p:ext uri="{BB962C8B-B14F-4D97-AF65-F5344CB8AC3E}">
        <p14:creationId xmlns:p14="http://schemas.microsoft.com/office/powerpoint/2010/main" val="33379297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32979204-A594-47A5-9670-567D27E6DC56}"/>
              </a:ext>
            </a:extLst>
          </p:cNvPr>
          <p:cNvSpPr txBox="1"/>
          <p:nvPr/>
        </p:nvSpPr>
        <p:spPr>
          <a:xfrm>
            <a:off x="123016" y="130048"/>
            <a:ext cx="9528060" cy="523220"/>
          </a:xfrm>
          <a:prstGeom prst="rect">
            <a:avLst/>
          </a:prstGeom>
          <a:noFill/>
        </p:spPr>
        <p:txBody>
          <a:bodyPr wrap="square">
            <a:spAutoFit/>
          </a:bodyPr>
          <a:lstStyle/>
          <a:p>
            <a:r>
              <a:rPr lang="ja-JP" altLang="en-US" sz="2800" b="1" dirty="0">
                <a:solidFill>
                  <a:srgbClr val="002060"/>
                </a:solidFill>
                <a:latin typeface="Meiryo UI" panose="020B0604030504040204" pitchFamily="50" charset="-128"/>
                <a:ea typeface="Meiryo UI" panose="020B0604030504040204" pitchFamily="50" charset="-128"/>
              </a:rPr>
              <a:t>　業務一覧　　</a:t>
            </a:r>
            <a:r>
              <a:rPr lang="ja-JP" altLang="en-US" sz="2400" b="1" dirty="0">
                <a:solidFill>
                  <a:srgbClr val="002060"/>
                </a:solidFill>
                <a:latin typeface="Meiryo UI" panose="020B0604030504040204" pitchFamily="50" charset="-128"/>
                <a:ea typeface="Meiryo UI" panose="020B0604030504040204" pitchFamily="50" charset="-128"/>
              </a:rPr>
              <a:t> －オプション情報伝達－</a:t>
            </a:r>
            <a:endParaRPr lang="en-US" altLang="ja-JP" sz="2400" dirty="0">
              <a:solidFill>
                <a:srgbClr val="002060"/>
              </a:solidFill>
              <a:latin typeface="Meiryo UI" panose="020B0604030504040204" pitchFamily="50" charset="-128"/>
              <a:ea typeface="Meiryo UI" panose="020B0604030504040204" pitchFamily="50" charset="-128"/>
            </a:endParaRPr>
          </a:p>
        </p:txBody>
      </p:sp>
      <p:graphicFrame>
        <p:nvGraphicFramePr>
          <p:cNvPr id="2" name="表 3">
            <a:extLst>
              <a:ext uri="{FF2B5EF4-FFF2-40B4-BE49-F238E27FC236}">
                <a16:creationId xmlns:a16="http://schemas.microsoft.com/office/drawing/2014/main" id="{D367A4EB-531E-4D12-AA69-F04690BCF188}"/>
              </a:ext>
            </a:extLst>
          </p:cNvPr>
          <p:cNvGraphicFramePr>
            <a:graphicFrameLocks noGrp="1"/>
          </p:cNvGraphicFramePr>
          <p:nvPr>
            <p:extLst>
              <p:ext uri="{D42A27DB-BD31-4B8C-83A1-F6EECF244321}">
                <p14:modId xmlns:p14="http://schemas.microsoft.com/office/powerpoint/2010/main" val="535717802"/>
              </p:ext>
            </p:extLst>
          </p:nvPr>
        </p:nvGraphicFramePr>
        <p:xfrm>
          <a:off x="583475" y="1216055"/>
          <a:ext cx="10990215" cy="3262648"/>
        </p:xfrm>
        <a:graphic>
          <a:graphicData uri="http://schemas.openxmlformats.org/drawingml/2006/table">
            <a:tbl>
              <a:tblPr firstRow="1" bandRow="1">
                <a:tableStyleId>{5C22544A-7EE6-4342-B048-85BDC9FD1C3A}</a:tableStyleId>
              </a:tblPr>
              <a:tblGrid>
                <a:gridCol w="454750">
                  <a:extLst>
                    <a:ext uri="{9D8B030D-6E8A-4147-A177-3AD203B41FA5}">
                      <a16:colId xmlns:a16="http://schemas.microsoft.com/office/drawing/2014/main" val="626113975"/>
                    </a:ext>
                  </a:extLst>
                </a:gridCol>
                <a:gridCol w="1085850">
                  <a:extLst>
                    <a:ext uri="{9D8B030D-6E8A-4147-A177-3AD203B41FA5}">
                      <a16:colId xmlns:a16="http://schemas.microsoft.com/office/drawing/2014/main" val="337254980"/>
                    </a:ext>
                  </a:extLst>
                </a:gridCol>
                <a:gridCol w="1304925">
                  <a:extLst>
                    <a:ext uri="{9D8B030D-6E8A-4147-A177-3AD203B41FA5}">
                      <a16:colId xmlns:a16="http://schemas.microsoft.com/office/drawing/2014/main" val="320859517"/>
                    </a:ext>
                  </a:extLst>
                </a:gridCol>
                <a:gridCol w="1123950">
                  <a:extLst>
                    <a:ext uri="{9D8B030D-6E8A-4147-A177-3AD203B41FA5}">
                      <a16:colId xmlns:a16="http://schemas.microsoft.com/office/drawing/2014/main" val="2270648685"/>
                    </a:ext>
                  </a:extLst>
                </a:gridCol>
                <a:gridCol w="4752975">
                  <a:extLst>
                    <a:ext uri="{9D8B030D-6E8A-4147-A177-3AD203B41FA5}">
                      <a16:colId xmlns:a16="http://schemas.microsoft.com/office/drawing/2014/main" val="482663553"/>
                    </a:ext>
                  </a:extLst>
                </a:gridCol>
                <a:gridCol w="552450">
                  <a:extLst>
                    <a:ext uri="{9D8B030D-6E8A-4147-A177-3AD203B41FA5}">
                      <a16:colId xmlns:a16="http://schemas.microsoft.com/office/drawing/2014/main" val="2042513654"/>
                    </a:ext>
                  </a:extLst>
                </a:gridCol>
                <a:gridCol w="542925">
                  <a:extLst>
                    <a:ext uri="{9D8B030D-6E8A-4147-A177-3AD203B41FA5}">
                      <a16:colId xmlns:a16="http://schemas.microsoft.com/office/drawing/2014/main" val="2330086105"/>
                    </a:ext>
                  </a:extLst>
                </a:gridCol>
                <a:gridCol w="542925">
                  <a:extLst>
                    <a:ext uri="{9D8B030D-6E8A-4147-A177-3AD203B41FA5}">
                      <a16:colId xmlns:a16="http://schemas.microsoft.com/office/drawing/2014/main" val="3452557893"/>
                    </a:ext>
                  </a:extLst>
                </a:gridCol>
                <a:gridCol w="629465">
                  <a:extLst>
                    <a:ext uri="{9D8B030D-6E8A-4147-A177-3AD203B41FA5}">
                      <a16:colId xmlns:a16="http://schemas.microsoft.com/office/drawing/2014/main" val="2394994459"/>
                    </a:ext>
                  </a:extLst>
                </a:gridCol>
              </a:tblGrid>
              <a:tr h="276749">
                <a:tc>
                  <a:txBody>
                    <a:bodyPr/>
                    <a:lstStyle/>
                    <a:p>
                      <a:pPr algn="ctr"/>
                      <a:r>
                        <a:rPr kumimoji="1" lang="ja-JP" altLang="en-US" sz="1400" dirty="0">
                          <a:latin typeface="Meiryo UI" panose="020B0604030504040204" pitchFamily="50" charset="-128"/>
                          <a:ea typeface="Meiryo UI" panose="020B0604030504040204" pitchFamily="50" charset="-128"/>
                        </a:rPr>
                        <a:t>番号</a:t>
                      </a:r>
                    </a:p>
                  </a:txBody>
                  <a:tcPr marL="36000" marR="36000" marT="36000" marB="36000" anchor="ctr">
                    <a:solidFill>
                      <a:schemeClr val="accent1">
                        <a:lumMod val="50000"/>
                      </a:schemeClr>
                    </a:solidFill>
                  </a:tcPr>
                </a:tc>
                <a:tc>
                  <a:txBody>
                    <a:bodyPr/>
                    <a:lstStyle/>
                    <a:p>
                      <a:pPr algn="ctr"/>
                      <a:r>
                        <a:rPr kumimoji="1" lang="ja-JP" altLang="en-US" sz="1400" dirty="0">
                          <a:latin typeface="Meiryo UI" panose="020B0604030504040204" pitchFamily="50" charset="-128"/>
                          <a:ea typeface="Meiryo UI" panose="020B0604030504040204" pitchFamily="50" charset="-128"/>
                        </a:rPr>
                        <a:t>業務大分類</a:t>
                      </a:r>
                    </a:p>
                  </a:txBody>
                  <a:tcPr marL="36000" marR="36000" marT="36000" marB="36000" anchor="ctr">
                    <a:solidFill>
                      <a:schemeClr val="accent1">
                        <a:lumMod val="50000"/>
                      </a:schemeClr>
                    </a:solidFill>
                  </a:tcPr>
                </a:tc>
                <a:tc>
                  <a:txBody>
                    <a:bodyPr/>
                    <a:lstStyle/>
                    <a:p>
                      <a:pPr algn="ctr"/>
                      <a:r>
                        <a:rPr kumimoji="1" lang="ja-JP" altLang="en-US" sz="1400" dirty="0">
                          <a:latin typeface="Meiryo UI" panose="020B0604030504040204" pitchFamily="50" charset="-128"/>
                          <a:ea typeface="Meiryo UI" panose="020B0604030504040204" pitchFamily="50" charset="-128"/>
                        </a:rPr>
                        <a:t>業務中分類</a:t>
                      </a:r>
                    </a:p>
                  </a:txBody>
                  <a:tcPr marL="36000" marR="36000" marT="36000" marB="36000" anchor="ctr">
                    <a:solidFill>
                      <a:schemeClr val="accent1">
                        <a:lumMod val="50000"/>
                      </a:schemeClr>
                    </a:solidFill>
                  </a:tcPr>
                </a:tc>
                <a:tc>
                  <a:txBody>
                    <a:bodyPr/>
                    <a:lstStyle/>
                    <a:p>
                      <a:pPr algn="ctr"/>
                      <a:r>
                        <a:rPr kumimoji="1" lang="ja-JP" altLang="en-US" sz="1400" dirty="0">
                          <a:latin typeface="Meiryo UI" panose="020B0604030504040204" pitchFamily="50" charset="-128"/>
                          <a:ea typeface="Meiryo UI" panose="020B0604030504040204" pitchFamily="50" charset="-128"/>
                        </a:rPr>
                        <a:t>業務小分類</a:t>
                      </a:r>
                    </a:p>
                  </a:txBody>
                  <a:tcPr marL="36000" marR="36000" marT="36000" marB="36000" anchor="ctr">
                    <a:solidFill>
                      <a:schemeClr val="accent1">
                        <a:lumMod val="50000"/>
                      </a:schemeClr>
                    </a:solidFill>
                  </a:tcPr>
                </a:tc>
                <a:tc>
                  <a:txBody>
                    <a:bodyPr/>
                    <a:lstStyle/>
                    <a:p>
                      <a:pPr algn="ctr"/>
                      <a:r>
                        <a:rPr kumimoji="1" lang="ja-JP" altLang="en-US" sz="1400" dirty="0">
                          <a:latin typeface="Meiryo UI" panose="020B0604030504040204" pitchFamily="50" charset="-128"/>
                          <a:ea typeface="Meiryo UI" panose="020B0604030504040204" pitchFamily="50" charset="-128"/>
                        </a:rPr>
                        <a:t>業務概要</a:t>
                      </a:r>
                    </a:p>
                  </a:txBody>
                  <a:tcPr marL="36000" marR="36000" marT="36000" marB="36000" anchor="ctr">
                    <a:solidFill>
                      <a:schemeClr val="accent1">
                        <a:lumMod val="50000"/>
                      </a:schemeClr>
                    </a:solidFill>
                  </a:tcPr>
                </a:tc>
                <a:tc>
                  <a:txBody>
                    <a:bodyPr/>
                    <a:lstStyle/>
                    <a:p>
                      <a:pPr algn="ctr"/>
                      <a:r>
                        <a:rPr kumimoji="1" lang="ja-JP" altLang="en-US" sz="1200" dirty="0">
                          <a:latin typeface="Meiryo UI" panose="020B0604030504040204" pitchFamily="50" charset="-128"/>
                          <a:ea typeface="Meiryo UI" panose="020B0604030504040204" pitchFamily="50" charset="-128"/>
                        </a:rPr>
                        <a:t>化学品</a:t>
                      </a:r>
                      <a:endParaRPr kumimoji="1" lang="en-US" altLang="ja-JP" sz="1200" dirty="0">
                        <a:latin typeface="Meiryo UI" panose="020B0604030504040204" pitchFamily="50" charset="-128"/>
                        <a:ea typeface="Meiryo UI" panose="020B0604030504040204" pitchFamily="50" charset="-128"/>
                      </a:endParaRPr>
                    </a:p>
                    <a:p>
                      <a:pPr algn="ctr"/>
                      <a:r>
                        <a:rPr kumimoji="1" lang="ja-JP" altLang="en-US" sz="1200" dirty="0">
                          <a:latin typeface="Meiryo UI" panose="020B0604030504040204" pitchFamily="50" charset="-128"/>
                          <a:ea typeface="Meiryo UI" panose="020B0604030504040204" pitchFamily="50" charset="-128"/>
                        </a:rPr>
                        <a:t>事業者</a:t>
                      </a:r>
                    </a:p>
                  </a:txBody>
                  <a:tcPr marL="36000" marR="36000" marT="36000" marB="36000">
                    <a:solidFill>
                      <a:schemeClr val="accent1">
                        <a:lumMod val="50000"/>
                      </a:schemeClr>
                    </a:solidFill>
                  </a:tcPr>
                </a:tc>
                <a:tc>
                  <a:txBody>
                    <a:bodyPr/>
                    <a:lstStyle/>
                    <a:p>
                      <a:pPr algn="ctr"/>
                      <a:r>
                        <a:rPr kumimoji="1" lang="ja-JP" altLang="en-US" sz="1200" dirty="0">
                          <a:latin typeface="Meiryo UI" panose="020B0604030504040204" pitchFamily="50" charset="-128"/>
                          <a:ea typeface="Meiryo UI" panose="020B0604030504040204" pitchFamily="50" charset="-128"/>
                        </a:rPr>
                        <a:t>川中</a:t>
                      </a:r>
                      <a:endParaRPr kumimoji="1" lang="en-US" altLang="ja-JP" sz="1200" dirty="0">
                        <a:latin typeface="Meiryo UI" panose="020B0604030504040204" pitchFamily="50" charset="-128"/>
                        <a:ea typeface="Meiryo UI" panose="020B0604030504040204" pitchFamily="50" charset="-128"/>
                      </a:endParaRPr>
                    </a:p>
                    <a:p>
                      <a:pPr algn="ctr"/>
                      <a:r>
                        <a:rPr kumimoji="1" lang="ja-JP" altLang="en-US" sz="1200" dirty="0">
                          <a:latin typeface="Meiryo UI" panose="020B0604030504040204" pitchFamily="50" charset="-128"/>
                          <a:ea typeface="Meiryo UI" panose="020B0604030504040204" pitchFamily="50" charset="-128"/>
                        </a:rPr>
                        <a:t>事業者</a:t>
                      </a:r>
                    </a:p>
                  </a:txBody>
                  <a:tcPr marL="36000" marR="36000" marT="36000" marB="36000">
                    <a:solidFill>
                      <a:schemeClr val="accent1">
                        <a:lumMod val="50000"/>
                      </a:schemeClr>
                    </a:solidFill>
                  </a:tcPr>
                </a:tc>
                <a:tc>
                  <a:txBody>
                    <a:bodyPr/>
                    <a:lstStyle/>
                    <a:p>
                      <a:pPr algn="ctr"/>
                      <a:r>
                        <a:rPr kumimoji="1" lang="ja-JP" altLang="en-US" sz="1200" dirty="0">
                          <a:latin typeface="Meiryo UI" panose="020B0604030504040204" pitchFamily="50" charset="-128"/>
                          <a:ea typeface="Meiryo UI" panose="020B0604030504040204" pitchFamily="50" charset="-128"/>
                        </a:rPr>
                        <a:t>最川下</a:t>
                      </a:r>
                      <a:endParaRPr kumimoji="1" lang="en-US" altLang="ja-JP" sz="1200" dirty="0">
                        <a:latin typeface="Meiryo UI" panose="020B0604030504040204" pitchFamily="50" charset="-128"/>
                        <a:ea typeface="Meiryo UI" panose="020B0604030504040204" pitchFamily="50" charset="-128"/>
                      </a:endParaRPr>
                    </a:p>
                    <a:p>
                      <a:pPr algn="ctr"/>
                      <a:r>
                        <a:rPr kumimoji="1" lang="ja-JP" altLang="en-US" sz="1200" dirty="0">
                          <a:latin typeface="Meiryo UI" panose="020B0604030504040204" pitchFamily="50" charset="-128"/>
                          <a:ea typeface="Meiryo UI" panose="020B0604030504040204" pitchFamily="50" charset="-128"/>
                        </a:rPr>
                        <a:t>事業者</a:t>
                      </a:r>
                    </a:p>
                  </a:txBody>
                  <a:tcPr marL="36000" marR="36000" marT="36000" marB="36000">
                    <a:solidFill>
                      <a:schemeClr val="accent1">
                        <a:lumMod val="50000"/>
                      </a:schemeClr>
                    </a:solidFill>
                  </a:tcPr>
                </a:tc>
                <a:tc>
                  <a:txBody>
                    <a:bodyPr/>
                    <a:lstStyle/>
                    <a:p>
                      <a:pPr algn="ctr"/>
                      <a:r>
                        <a:rPr kumimoji="1" lang="ja-JP" altLang="en-US" sz="1200" dirty="0">
                          <a:latin typeface="Meiryo UI" panose="020B0604030504040204" pitchFamily="50" charset="-128"/>
                          <a:ea typeface="Meiryo UI" panose="020B0604030504040204" pitchFamily="50" charset="-128"/>
                        </a:rPr>
                        <a:t>運営</a:t>
                      </a:r>
                      <a:endParaRPr kumimoji="1" lang="en-US" altLang="ja-JP" sz="1200" dirty="0">
                        <a:latin typeface="Meiryo UI" panose="020B0604030504040204" pitchFamily="50" charset="-128"/>
                        <a:ea typeface="Meiryo UI" panose="020B0604030504040204" pitchFamily="50" charset="-128"/>
                      </a:endParaRPr>
                    </a:p>
                    <a:p>
                      <a:pPr algn="ctr"/>
                      <a:r>
                        <a:rPr kumimoji="1" lang="ja-JP" altLang="en-US" sz="1200" dirty="0">
                          <a:latin typeface="Meiryo UI" panose="020B0604030504040204" pitchFamily="50" charset="-128"/>
                          <a:ea typeface="Meiryo UI" panose="020B0604030504040204" pitchFamily="50" charset="-128"/>
                        </a:rPr>
                        <a:t>事業者</a:t>
                      </a:r>
                    </a:p>
                  </a:txBody>
                  <a:tcPr marL="36000" marR="36000" marT="36000" marB="36000">
                    <a:solidFill>
                      <a:schemeClr val="accent1">
                        <a:lumMod val="50000"/>
                      </a:schemeClr>
                    </a:solidFill>
                  </a:tcPr>
                </a:tc>
                <a:extLst>
                  <a:ext uri="{0D108BD9-81ED-4DB2-BD59-A6C34878D82A}">
                    <a16:rowId xmlns:a16="http://schemas.microsoft.com/office/drawing/2014/main" val="1700346117"/>
                  </a:ext>
                </a:extLst>
              </a:tr>
              <a:tr h="276749">
                <a:tc>
                  <a:txBody>
                    <a:bodyPr/>
                    <a:lstStyle/>
                    <a:p>
                      <a:pPr algn="r"/>
                      <a:r>
                        <a:rPr kumimoji="1" lang="en-US" altLang="ja-JP" sz="1200" b="1" dirty="0">
                          <a:latin typeface="Meiryo UI" panose="020B0604030504040204" pitchFamily="50" charset="-128"/>
                          <a:ea typeface="Meiryo UI" panose="020B0604030504040204" pitchFamily="50" charset="-128"/>
                        </a:rPr>
                        <a:t>50</a:t>
                      </a: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rowSpan="3">
                  <a:txBody>
                    <a:bodyPr/>
                    <a:lstStyle/>
                    <a:p>
                      <a:r>
                        <a:rPr kumimoji="1" lang="ja-JP" altLang="en-US" sz="1200" b="1" dirty="0">
                          <a:latin typeface="Meiryo UI" panose="020B0604030504040204" pitchFamily="50" charset="-128"/>
                          <a:ea typeface="Meiryo UI" panose="020B0604030504040204" pitchFamily="50" charset="-128"/>
                        </a:rPr>
                        <a:t>遵法判断情報</a:t>
                      </a:r>
                    </a:p>
                  </a:txBody>
                  <a:tcPr marL="36000" marR="36000" marT="36000" marB="36000"/>
                </a:tc>
                <a:tc rowSpan="3">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r>
                        <a:rPr kumimoji="1" lang="ja-JP" altLang="en-US" sz="1200" b="1" dirty="0">
                          <a:latin typeface="Meiryo UI" panose="020B0604030504040204" pitchFamily="50" charset="-128"/>
                          <a:ea typeface="Meiryo UI" panose="020B0604030504040204" pitchFamily="50" charset="-128"/>
                        </a:rPr>
                        <a:t>遵法判断情報</a:t>
                      </a:r>
                    </a:p>
                  </a:txBody>
                  <a:tcPr marL="36000" marR="36000" marT="36000" marB="36000"/>
                </a:tc>
                <a:tc>
                  <a:txBody>
                    <a:bodyPr/>
                    <a:lstStyle/>
                    <a:p>
                      <a:r>
                        <a:rPr kumimoji="1" lang="ja-JP" altLang="en-US" sz="1200" b="1" dirty="0">
                          <a:latin typeface="Meiryo UI" panose="020B0604030504040204" pitchFamily="50" charset="-128"/>
                          <a:ea typeface="Meiryo UI" panose="020B0604030504040204" pitchFamily="50" charset="-128"/>
                        </a:rPr>
                        <a:t>情報更新</a:t>
                      </a:r>
                    </a:p>
                  </a:txBody>
                  <a:tcPr marL="36000" marR="36000" marT="36000" marB="36000"/>
                </a:tc>
                <a:tc>
                  <a:txBody>
                    <a:bodyPr/>
                    <a:lstStyle/>
                    <a:p>
                      <a:r>
                        <a:rPr kumimoji="1" lang="ja-JP" altLang="en-US" sz="1200" b="1" dirty="0">
                          <a:latin typeface="Meiryo UI" panose="020B0604030504040204" pitchFamily="50" charset="-128"/>
                          <a:ea typeface="Meiryo UI" panose="020B0604030504040204" pitchFamily="50" charset="-128"/>
                        </a:rPr>
                        <a:t>遵法判断情報のマスタ更新・配信を行う</a:t>
                      </a:r>
                    </a:p>
                  </a:txBody>
                  <a:tcPr marL="36000" marR="36000" marT="36000" marB="36000"/>
                </a:tc>
                <a:tc>
                  <a:txBody>
                    <a:bodyPr/>
                    <a:lstStyle/>
                    <a:p>
                      <a:pPr algn="ct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a:t>
                      </a: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a:t>
                      </a: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36000" marR="36000" marT="36000" marB="36000"/>
                </a:tc>
                <a:extLst>
                  <a:ext uri="{0D108BD9-81ED-4DB2-BD59-A6C34878D82A}">
                    <a16:rowId xmlns:a16="http://schemas.microsoft.com/office/drawing/2014/main" val="4140819664"/>
                  </a:ext>
                </a:extLst>
              </a:tr>
              <a:tr h="276749">
                <a:tc>
                  <a:txBody>
                    <a:bodyPr/>
                    <a:lstStyle/>
                    <a:p>
                      <a:pPr algn="r"/>
                      <a:r>
                        <a:rPr kumimoji="1" lang="en-US" altLang="ja-JP" sz="1200" b="1" dirty="0">
                          <a:latin typeface="Meiryo UI" panose="020B0604030504040204" pitchFamily="50" charset="-128"/>
                          <a:ea typeface="Meiryo UI" panose="020B0604030504040204" pitchFamily="50" charset="-128"/>
                        </a:rPr>
                        <a:t>51</a:t>
                      </a: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vMerge="1">
                  <a:txBody>
                    <a:bodyPr/>
                    <a:lstStyle/>
                    <a:p>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vMerge="1">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a:txBody>
                    <a:bodyPr/>
                    <a:lstStyle/>
                    <a:p>
                      <a:r>
                        <a:rPr kumimoji="1" lang="ja-JP" altLang="en-US" sz="1200" b="1" dirty="0">
                          <a:latin typeface="Meiryo UI" panose="020B0604030504040204" pitchFamily="50" charset="-128"/>
                          <a:ea typeface="Meiryo UI" panose="020B0604030504040204" pitchFamily="50" charset="-128"/>
                        </a:rPr>
                        <a:t>情報要求</a:t>
                      </a:r>
                    </a:p>
                  </a:txBody>
                  <a:tcPr marL="36000" marR="36000" marT="36000" marB="36000"/>
                </a:tc>
                <a:tc>
                  <a:txBody>
                    <a:bodyPr/>
                    <a:lstStyle/>
                    <a:p>
                      <a:r>
                        <a:rPr kumimoji="1" lang="ja-JP" altLang="en-US" sz="1200" b="1" dirty="0">
                          <a:latin typeface="Meiryo UI" panose="020B0604030504040204" pitchFamily="50" charset="-128"/>
                          <a:ea typeface="Meiryo UI" panose="020B0604030504040204" pitchFamily="50" charset="-128"/>
                        </a:rPr>
                        <a:t>調査依頼時に川下からの遵法判断要求を行う</a:t>
                      </a:r>
                    </a:p>
                  </a:txBody>
                  <a:tcPr marL="36000" marR="36000" marT="36000" marB="36000"/>
                </a:tc>
                <a:tc>
                  <a:txBody>
                    <a:bodyPr/>
                    <a:lstStyle/>
                    <a:p>
                      <a:pPr algn="ct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a:t>
                      </a: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36000" marR="36000" marT="36000" marB="36000"/>
                </a:tc>
                <a:tc>
                  <a:txBody>
                    <a:bodyPr/>
                    <a:lstStyle/>
                    <a:p>
                      <a:pPr algn="ct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extLst>
                  <a:ext uri="{0D108BD9-81ED-4DB2-BD59-A6C34878D82A}">
                    <a16:rowId xmlns:a16="http://schemas.microsoft.com/office/drawing/2014/main" val="132796931"/>
                  </a:ext>
                </a:extLst>
              </a:tr>
              <a:tr h="276749">
                <a:tc>
                  <a:txBody>
                    <a:bodyPr/>
                    <a:lstStyle/>
                    <a:p>
                      <a:pPr algn="r"/>
                      <a:r>
                        <a:rPr kumimoji="1" lang="en-US" altLang="ja-JP" sz="1200" b="1" dirty="0">
                          <a:latin typeface="Meiryo UI" panose="020B0604030504040204" pitchFamily="50" charset="-128"/>
                          <a:ea typeface="Meiryo UI" panose="020B0604030504040204" pitchFamily="50" charset="-128"/>
                        </a:rPr>
                        <a:t>52</a:t>
                      </a: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vMerge="1">
                  <a:txBody>
                    <a:bodyPr/>
                    <a:lstStyle/>
                    <a:p>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vMerge="1">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a:txBody>
                    <a:bodyPr/>
                    <a:lstStyle/>
                    <a:p>
                      <a:r>
                        <a:rPr kumimoji="1" lang="ja-JP" altLang="en-US" sz="1200" b="1" dirty="0">
                          <a:latin typeface="Meiryo UI" panose="020B0604030504040204" pitchFamily="50" charset="-128"/>
                          <a:ea typeface="Meiryo UI" panose="020B0604030504040204" pitchFamily="50" charset="-128"/>
                        </a:rPr>
                        <a:t>遵法確認・回答</a:t>
                      </a:r>
                    </a:p>
                  </a:txBody>
                  <a:tcPr marL="36000" marR="36000" marT="36000" marB="36000"/>
                </a:tc>
                <a:tc>
                  <a:txBody>
                    <a:bodyPr/>
                    <a:lstStyle/>
                    <a:p>
                      <a:r>
                        <a:rPr kumimoji="1" lang="ja-JP" altLang="en-US" sz="1200" b="1" dirty="0">
                          <a:latin typeface="Meiryo UI" panose="020B0604030504040204" pitchFamily="50" charset="-128"/>
                          <a:ea typeface="Meiryo UI" panose="020B0604030504040204" pitchFamily="50" charset="-128"/>
                        </a:rPr>
                        <a:t>取得した成分情報を基づき、遵法判断情報の生成、確認を行う</a:t>
                      </a:r>
                    </a:p>
                  </a:txBody>
                  <a:tcPr marL="36000" marR="36000" marT="36000" marB="36000"/>
                </a:tc>
                <a:tc>
                  <a:txBody>
                    <a:bodyPr/>
                    <a:lstStyle/>
                    <a:p>
                      <a:pPr algn="ct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a:t>
                      </a: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36000" marR="36000" marT="36000" marB="36000"/>
                </a:tc>
                <a:tc>
                  <a:txBody>
                    <a:bodyPr/>
                    <a:lstStyle/>
                    <a:p>
                      <a:pPr algn="ct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extLst>
                  <a:ext uri="{0D108BD9-81ED-4DB2-BD59-A6C34878D82A}">
                    <a16:rowId xmlns:a16="http://schemas.microsoft.com/office/drawing/2014/main" val="3230355400"/>
                  </a:ext>
                </a:extLst>
              </a:tr>
              <a:tr h="176842">
                <a:tc>
                  <a:txBody>
                    <a:bodyPr/>
                    <a:lstStyle/>
                    <a:p>
                      <a:pPr algn="r"/>
                      <a:endParaRPr kumimoji="1" lang="ja-JP" altLang="en-US" sz="400" b="1" dirty="0">
                        <a:latin typeface="Meiryo UI" panose="020B0604030504040204" pitchFamily="50" charset="-128"/>
                        <a:ea typeface="Meiryo UI" panose="020B0604030504040204" pitchFamily="50" charset="-128"/>
                      </a:endParaRPr>
                    </a:p>
                  </a:txBody>
                  <a:tcPr marL="36000" marR="36000" marT="36000" marB="36000"/>
                </a:tc>
                <a:tc>
                  <a:txBody>
                    <a:bodyPr/>
                    <a:lstStyle/>
                    <a:p>
                      <a:endParaRPr kumimoji="1" lang="ja-JP" altLang="en-US" sz="400" b="1" dirty="0">
                        <a:latin typeface="Meiryo UI" panose="020B0604030504040204" pitchFamily="50" charset="-128"/>
                        <a:ea typeface="Meiryo UI" panose="020B0604030504040204" pitchFamily="50" charset="-128"/>
                      </a:endParaRPr>
                    </a:p>
                  </a:txBody>
                  <a:tcPr marL="36000" marR="36000" marT="36000" marB="36000"/>
                </a:tc>
                <a:tc>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endParaRPr kumimoji="1" lang="ja-JP" altLang="en-US" sz="400" b="1" dirty="0">
                        <a:latin typeface="Meiryo UI" panose="020B0604030504040204" pitchFamily="50" charset="-128"/>
                        <a:ea typeface="Meiryo UI" panose="020B0604030504040204" pitchFamily="50" charset="-128"/>
                      </a:endParaRPr>
                    </a:p>
                  </a:txBody>
                  <a:tcPr marL="36000" marR="36000" marT="36000" marB="36000"/>
                </a:tc>
                <a:tc>
                  <a:txBody>
                    <a:bodyPr/>
                    <a:lstStyle/>
                    <a:p>
                      <a:endParaRPr kumimoji="1" lang="ja-JP" altLang="en-US" sz="400" b="1" dirty="0">
                        <a:latin typeface="Meiryo UI" panose="020B0604030504040204" pitchFamily="50" charset="-128"/>
                        <a:ea typeface="Meiryo UI" panose="020B0604030504040204" pitchFamily="50" charset="-128"/>
                      </a:endParaRPr>
                    </a:p>
                  </a:txBody>
                  <a:tcPr marL="36000" marR="36000" marT="36000" marB="36000"/>
                </a:tc>
                <a:tc>
                  <a:txBody>
                    <a:bodyPr/>
                    <a:lstStyle/>
                    <a:p>
                      <a:endParaRPr kumimoji="1" lang="ja-JP" altLang="en-US" sz="400" b="1" dirty="0">
                        <a:latin typeface="Meiryo UI" panose="020B0604030504040204" pitchFamily="50" charset="-128"/>
                        <a:ea typeface="Meiryo UI" panose="020B0604030504040204" pitchFamily="50" charset="-128"/>
                      </a:endParaRPr>
                    </a:p>
                  </a:txBody>
                  <a:tcPr marL="36000" marR="36000" marT="36000" marB="36000"/>
                </a:tc>
                <a:tc>
                  <a:txBody>
                    <a:bodyPr/>
                    <a:lstStyle/>
                    <a:p>
                      <a:endParaRPr kumimoji="1" lang="ja-JP" altLang="en-US" sz="400" b="1" dirty="0">
                        <a:latin typeface="Meiryo UI" panose="020B0604030504040204" pitchFamily="50" charset="-128"/>
                        <a:ea typeface="Meiryo UI" panose="020B0604030504040204" pitchFamily="50" charset="-128"/>
                      </a:endParaRPr>
                    </a:p>
                  </a:txBody>
                  <a:tcPr marL="36000" marR="36000" marT="36000" marB="36000"/>
                </a:tc>
                <a:tc>
                  <a:txBody>
                    <a:bodyPr/>
                    <a:lstStyle/>
                    <a:p>
                      <a:endParaRPr kumimoji="1" lang="ja-JP" altLang="en-US" sz="400" b="1" dirty="0">
                        <a:latin typeface="Meiryo UI" panose="020B0604030504040204" pitchFamily="50" charset="-128"/>
                        <a:ea typeface="Meiryo UI" panose="020B0604030504040204" pitchFamily="50" charset="-128"/>
                      </a:endParaRPr>
                    </a:p>
                  </a:txBody>
                  <a:tcPr marL="36000" marR="36000" marT="36000" marB="36000"/>
                </a:tc>
                <a:tc>
                  <a:txBody>
                    <a:bodyPr/>
                    <a:lstStyle/>
                    <a:p>
                      <a:endParaRPr kumimoji="1" lang="ja-JP" altLang="en-US" sz="400" b="1" dirty="0">
                        <a:latin typeface="Meiryo UI" panose="020B0604030504040204" pitchFamily="50" charset="-128"/>
                        <a:ea typeface="Meiryo UI" panose="020B0604030504040204" pitchFamily="50" charset="-128"/>
                      </a:endParaRPr>
                    </a:p>
                  </a:txBody>
                  <a:tcPr marL="36000" marR="36000" marT="36000" marB="36000"/>
                </a:tc>
                <a:tc>
                  <a:txBody>
                    <a:bodyPr/>
                    <a:lstStyle/>
                    <a:p>
                      <a:endParaRPr kumimoji="1" lang="ja-JP" altLang="en-US" sz="400" b="1" dirty="0">
                        <a:latin typeface="Meiryo UI" panose="020B0604030504040204" pitchFamily="50" charset="-128"/>
                        <a:ea typeface="Meiryo UI" panose="020B0604030504040204" pitchFamily="50" charset="-128"/>
                      </a:endParaRPr>
                    </a:p>
                  </a:txBody>
                  <a:tcPr marL="36000" marR="36000" marT="36000" marB="36000"/>
                </a:tc>
                <a:extLst>
                  <a:ext uri="{0D108BD9-81ED-4DB2-BD59-A6C34878D82A}">
                    <a16:rowId xmlns:a16="http://schemas.microsoft.com/office/drawing/2014/main" val="661854022"/>
                  </a:ext>
                </a:extLst>
              </a:tr>
              <a:tr h="276749">
                <a:tc>
                  <a:txBody>
                    <a:bodyPr/>
                    <a:lstStyle/>
                    <a:p>
                      <a:pPr algn="r"/>
                      <a:r>
                        <a:rPr kumimoji="1" lang="en-US" altLang="ja-JP" sz="1200" b="1" dirty="0">
                          <a:latin typeface="Meiryo UI" panose="020B0604030504040204" pitchFamily="50" charset="-128"/>
                          <a:ea typeface="Meiryo UI" panose="020B0604030504040204" pitchFamily="50" charset="-128"/>
                        </a:rPr>
                        <a:t>53</a:t>
                      </a: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rowSpan="3">
                  <a:txBody>
                    <a:bodyPr/>
                    <a:lstStyle/>
                    <a:p>
                      <a:r>
                        <a:rPr kumimoji="1" lang="en-US" altLang="ja-JP" sz="1200" b="1" dirty="0">
                          <a:latin typeface="Meiryo UI" panose="020B0604030504040204" pitchFamily="50" charset="-128"/>
                          <a:ea typeface="Meiryo UI" panose="020B0604030504040204" pitchFamily="50" charset="-128"/>
                        </a:rPr>
                        <a:t>SCIP</a:t>
                      </a:r>
                      <a:r>
                        <a:rPr kumimoji="1" lang="ja-JP" altLang="en-US" sz="1200" b="1" dirty="0">
                          <a:latin typeface="Meiryo UI" panose="020B0604030504040204" pitchFamily="50" charset="-128"/>
                          <a:ea typeface="Meiryo UI" panose="020B0604030504040204" pitchFamily="50" charset="-128"/>
                        </a:rPr>
                        <a:t>情報</a:t>
                      </a:r>
                    </a:p>
                  </a:txBody>
                  <a:tcPr marL="36000" marR="36000" marT="36000" marB="36000"/>
                </a:tc>
                <a:tc rowSpan="3">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r>
                        <a:rPr kumimoji="1" lang="en-US" altLang="ja-JP" sz="1200" b="1" dirty="0">
                          <a:latin typeface="Meiryo UI" panose="020B0604030504040204" pitchFamily="50" charset="-128"/>
                          <a:ea typeface="Meiryo UI" panose="020B0604030504040204" pitchFamily="50" charset="-128"/>
                        </a:rPr>
                        <a:t>SCIP</a:t>
                      </a:r>
                      <a:r>
                        <a:rPr kumimoji="1" lang="ja-JP" altLang="en-US" sz="1200" b="1" dirty="0">
                          <a:latin typeface="Meiryo UI" panose="020B0604030504040204" pitchFamily="50" charset="-128"/>
                          <a:ea typeface="Meiryo UI" panose="020B0604030504040204" pitchFamily="50" charset="-128"/>
                        </a:rPr>
                        <a:t>情報</a:t>
                      </a:r>
                    </a:p>
                  </a:txBody>
                  <a:tcPr marL="36000" marR="36000" marT="36000" marB="36000"/>
                </a:tc>
                <a:tc>
                  <a:txBody>
                    <a:bodyPr/>
                    <a:lstStyle/>
                    <a:p>
                      <a:r>
                        <a:rPr kumimoji="1" lang="ja-JP" altLang="en-US" sz="1200" b="1" dirty="0">
                          <a:latin typeface="Meiryo UI" panose="020B0604030504040204" pitchFamily="50" charset="-128"/>
                          <a:ea typeface="Meiryo UI" panose="020B0604030504040204" pitchFamily="50" charset="-128"/>
                        </a:rPr>
                        <a:t>情報更新</a:t>
                      </a:r>
                    </a:p>
                  </a:txBody>
                  <a:tcPr marL="36000" marR="36000" marT="36000" marB="36000"/>
                </a:tc>
                <a:tc>
                  <a:txBody>
                    <a:bodyPr/>
                    <a:lstStyle/>
                    <a:p>
                      <a:r>
                        <a:rPr kumimoji="1" lang="en-US" altLang="ja-JP" sz="1200" b="1" dirty="0">
                          <a:latin typeface="Meiryo UI" panose="020B0604030504040204" pitchFamily="50" charset="-128"/>
                          <a:ea typeface="Meiryo UI" panose="020B0604030504040204" pitchFamily="50" charset="-128"/>
                        </a:rPr>
                        <a:t>SCIP</a:t>
                      </a:r>
                      <a:r>
                        <a:rPr kumimoji="1" lang="ja-JP" altLang="en-US" sz="1200" b="1" dirty="0">
                          <a:latin typeface="Meiryo UI" panose="020B0604030504040204" pitchFamily="50" charset="-128"/>
                          <a:ea typeface="Meiryo UI" panose="020B0604030504040204" pitchFamily="50" charset="-128"/>
                        </a:rPr>
                        <a:t>用のマスタ更新・配信を行う</a:t>
                      </a:r>
                    </a:p>
                  </a:txBody>
                  <a:tcPr marL="36000" marR="36000" marT="36000" marB="36000"/>
                </a:tc>
                <a:tc>
                  <a:txBody>
                    <a:bodyPr/>
                    <a:lstStyle/>
                    <a:p>
                      <a:pPr algn="ct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rgbClr val="0F1C50"/>
                          </a:solidFill>
                          <a:effectLst/>
                          <a:uLnTx/>
                          <a:uFillTx/>
                          <a:latin typeface="Meiryo UI" panose="020B0604030504040204" pitchFamily="50" charset="-128"/>
                          <a:ea typeface="Meiryo UI" panose="020B0604030504040204" pitchFamily="50" charset="-128"/>
                          <a:cs typeface="+mn-cs"/>
                        </a:rPr>
                        <a:t>△</a:t>
                      </a:r>
                      <a:endParaRPr kumimoji="1" lang="ja-JP" altLang="en-US"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endParaRPr>
                    </a:p>
                  </a:txBody>
                  <a:tcPr marL="36000" marR="36000" marT="36000" marB="36000"/>
                </a:tc>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cs typeface="+mn-cs"/>
                        </a:rPr>
                        <a:t>△</a:t>
                      </a: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36000" marR="36000" marT="36000" marB="36000"/>
                </a:tc>
                <a:extLst>
                  <a:ext uri="{0D108BD9-81ED-4DB2-BD59-A6C34878D82A}">
                    <a16:rowId xmlns:a16="http://schemas.microsoft.com/office/drawing/2014/main" val="3676114003"/>
                  </a:ext>
                </a:extLst>
              </a:tr>
              <a:tr h="276749">
                <a:tc>
                  <a:txBody>
                    <a:bodyPr/>
                    <a:lstStyle/>
                    <a:p>
                      <a:pPr algn="r"/>
                      <a:r>
                        <a:rPr kumimoji="1" lang="en-US" altLang="ja-JP" sz="1200" b="1" dirty="0">
                          <a:latin typeface="Meiryo UI" panose="020B0604030504040204" pitchFamily="50" charset="-128"/>
                          <a:ea typeface="Meiryo UI" panose="020B0604030504040204" pitchFamily="50" charset="-128"/>
                        </a:rPr>
                        <a:t>54</a:t>
                      </a: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vMerge="1">
                  <a:txBody>
                    <a:bodyPr/>
                    <a:lstStyle/>
                    <a:p>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vMerge="1">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a:txBody>
                    <a:bodyPr/>
                    <a:lstStyle/>
                    <a:p>
                      <a:r>
                        <a:rPr kumimoji="1" lang="ja-JP" altLang="en-US" sz="1200" b="1" dirty="0">
                          <a:latin typeface="Meiryo UI" panose="020B0604030504040204" pitchFamily="50" charset="-128"/>
                          <a:ea typeface="Meiryo UI" panose="020B0604030504040204" pitchFamily="50" charset="-128"/>
                        </a:rPr>
                        <a:t>情報要求</a:t>
                      </a:r>
                    </a:p>
                  </a:txBody>
                  <a:tcPr marL="36000" marR="36000" marT="36000" marB="36000"/>
                </a:tc>
                <a:tc>
                  <a:txBody>
                    <a:bodyPr/>
                    <a:lstStyle/>
                    <a:p>
                      <a:r>
                        <a:rPr kumimoji="1" lang="ja-JP" altLang="en-US" sz="1200" b="1" dirty="0">
                          <a:latin typeface="Meiryo UI" panose="020B0604030504040204" pitchFamily="50" charset="-128"/>
                          <a:ea typeface="Meiryo UI" panose="020B0604030504040204" pitchFamily="50" charset="-128"/>
                        </a:rPr>
                        <a:t>調査依頼時に川下からの</a:t>
                      </a:r>
                      <a:r>
                        <a:rPr kumimoji="1" lang="en-US" altLang="ja-JP" sz="1200" b="1" dirty="0">
                          <a:latin typeface="Meiryo UI" panose="020B0604030504040204" pitchFamily="50" charset="-128"/>
                          <a:ea typeface="Meiryo UI" panose="020B0604030504040204" pitchFamily="50" charset="-128"/>
                        </a:rPr>
                        <a:t>SCIP</a:t>
                      </a:r>
                      <a:r>
                        <a:rPr kumimoji="1" lang="ja-JP" altLang="en-US" sz="1200" b="1" dirty="0">
                          <a:latin typeface="Meiryo UI" panose="020B0604030504040204" pitchFamily="50" charset="-128"/>
                          <a:ea typeface="Meiryo UI" panose="020B0604030504040204" pitchFamily="50" charset="-128"/>
                        </a:rPr>
                        <a:t>情報要求を行う</a:t>
                      </a:r>
                    </a:p>
                  </a:txBody>
                  <a:tcPr marL="36000" marR="36000" marT="36000" marB="36000"/>
                </a:tc>
                <a:tc>
                  <a:txBody>
                    <a:bodyPr/>
                    <a:lstStyle/>
                    <a:p>
                      <a:pPr algn="ct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a:t>
                      </a: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36000" marR="36000" marT="36000" marB="36000"/>
                </a:tc>
                <a:tc>
                  <a:txBody>
                    <a:bodyPr/>
                    <a:lstStyle/>
                    <a:p>
                      <a:pPr algn="ct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extLst>
                  <a:ext uri="{0D108BD9-81ED-4DB2-BD59-A6C34878D82A}">
                    <a16:rowId xmlns:a16="http://schemas.microsoft.com/office/drawing/2014/main" val="3245896775"/>
                  </a:ext>
                </a:extLst>
              </a:tr>
              <a:tr h="276749">
                <a:tc>
                  <a:txBody>
                    <a:bodyPr/>
                    <a:lstStyle/>
                    <a:p>
                      <a:pPr algn="r"/>
                      <a:r>
                        <a:rPr kumimoji="1" lang="en-US" altLang="ja-JP" sz="1200" b="1" dirty="0">
                          <a:latin typeface="Meiryo UI" panose="020B0604030504040204" pitchFamily="50" charset="-128"/>
                          <a:ea typeface="Meiryo UI" panose="020B0604030504040204" pitchFamily="50" charset="-128"/>
                        </a:rPr>
                        <a:t>55</a:t>
                      </a: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vMerge="1">
                  <a:txBody>
                    <a:bodyPr/>
                    <a:lstStyle/>
                    <a:p>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vMerge="1">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a:txBody>
                    <a:bodyPr/>
                    <a:lstStyle/>
                    <a:p>
                      <a:r>
                        <a:rPr kumimoji="1" lang="en-US" altLang="ja-JP" sz="1200" b="1" dirty="0">
                          <a:latin typeface="Meiryo UI" panose="020B0604030504040204" pitchFamily="50" charset="-128"/>
                          <a:ea typeface="Meiryo UI" panose="020B0604030504040204" pitchFamily="50" charset="-128"/>
                        </a:rPr>
                        <a:t>SCIP</a:t>
                      </a:r>
                      <a:r>
                        <a:rPr kumimoji="1" lang="ja-JP" altLang="en-US" sz="1200" b="1" dirty="0">
                          <a:latin typeface="Meiryo UI" panose="020B0604030504040204" pitchFamily="50" charset="-128"/>
                          <a:ea typeface="Meiryo UI" panose="020B0604030504040204" pitchFamily="50" charset="-128"/>
                        </a:rPr>
                        <a:t>回答</a:t>
                      </a:r>
                    </a:p>
                  </a:txBody>
                  <a:tcPr marL="36000" marR="36000" marT="36000" marB="36000"/>
                </a:tc>
                <a:tc>
                  <a:txBody>
                    <a:bodyPr/>
                    <a:lstStyle/>
                    <a:p>
                      <a:r>
                        <a:rPr kumimoji="1" lang="ja-JP" altLang="en-US" sz="1200" b="1" dirty="0">
                          <a:latin typeface="Meiryo UI" panose="020B0604030504040204" pitchFamily="50" charset="-128"/>
                          <a:ea typeface="Meiryo UI" panose="020B0604030504040204" pitchFamily="50" charset="-128"/>
                        </a:rPr>
                        <a:t>成分情報とともに、</a:t>
                      </a:r>
                      <a:r>
                        <a:rPr kumimoji="1" lang="en-US" altLang="ja-JP" sz="1200" b="1" dirty="0">
                          <a:latin typeface="Meiryo UI" panose="020B0604030504040204" pitchFamily="50" charset="-128"/>
                          <a:ea typeface="Meiryo UI" panose="020B0604030504040204" pitchFamily="50" charset="-128"/>
                        </a:rPr>
                        <a:t>SCIP</a:t>
                      </a:r>
                      <a:r>
                        <a:rPr kumimoji="1" lang="ja-JP" altLang="en-US" sz="1200" b="1" dirty="0">
                          <a:latin typeface="Meiryo UI" panose="020B0604030504040204" pitchFamily="50" charset="-128"/>
                          <a:ea typeface="Meiryo UI" panose="020B0604030504040204" pitchFamily="50" charset="-128"/>
                        </a:rPr>
                        <a:t>情報も回答する</a:t>
                      </a:r>
                    </a:p>
                  </a:txBody>
                  <a:tcPr marL="36000" marR="36000" marT="36000" marB="36000"/>
                </a:tc>
                <a:tc>
                  <a:txBody>
                    <a:bodyPr/>
                    <a:lstStyle/>
                    <a:p>
                      <a:pPr algn="ct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a:t>
                      </a:r>
                    </a:p>
                  </a:txBody>
                  <a:tcPr marL="36000" marR="36000" marT="36000" marB="36000"/>
                </a:tc>
                <a:tc>
                  <a:txBody>
                    <a:bodyPr/>
                    <a:lstStyle/>
                    <a:p>
                      <a:pPr algn="ct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extLst>
                  <a:ext uri="{0D108BD9-81ED-4DB2-BD59-A6C34878D82A}">
                    <a16:rowId xmlns:a16="http://schemas.microsoft.com/office/drawing/2014/main" val="1265687556"/>
                  </a:ext>
                </a:extLst>
              </a:tr>
              <a:tr h="157305">
                <a:tc>
                  <a:txBody>
                    <a:bodyPr/>
                    <a:lstStyle/>
                    <a:p>
                      <a:pPr algn="r"/>
                      <a:endParaRPr kumimoji="1" lang="ja-JP" altLang="en-US" sz="400" b="1" dirty="0">
                        <a:solidFill>
                          <a:srgbClr val="002060"/>
                        </a:solidFill>
                        <a:latin typeface="Meiryo UI" panose="020B0604030504040204" pitchFamily="50" charset="-128"/>
                        <a:ea typeface="Meiryo UI" panose="020B0604030504040204" pitchFamily="50" charset="-128"/>
                      </a:endParaRPr>
                    </a:p>
                  </a:txBody>
                  <a:tcPr marL="36000" marR="36000" marT="36000" marB="36000"/>
                </a:tc>
                <a:tc>
                  <a:txBody>
                    <a:bodyPr/>
                    <a:lstStyle/>
                    <a:p>
                      <a:endParaRPr kumimoji="1" lang="ja-JP" altLang="en-US" sz="400" b="1" dirty="0">
                        <a:solidFill>
                          <a:srgbClr val="002060"/>
                        </a:solidFill>
                        <a:latin typeface="Meiryo UI" panose="020B0604030504040204" pitchFamily="50" charset="-128"/>
                        <a:ea typeface="Meiryo UI" panose="020B0604030504040204" pitchFamily="50" charset="-128"/>
                      </a:endParaRPr>
                    </a:p>
                  </a:txBody>
                  <a:tcPr marL="36000" marR="36000" marT="36000" marB="36000"/>
                </a:tc>
                <a:tc>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endParaRPr kumimoji="1" lang="ja-JP" altLang="en-US" sz="400" b="1" dirty="0">
                        <a:solidFill>
                          <a:srgbClr val="002060"/>
                        </a:solidFill>
                        <a:latin typeface="Meiryo UI" panose="020B0604030504040204" pitchFamily="50" charset="-128"/>
                        <a:ea typeface="Meiryo UI" panose="020B0604030504040204" pitchFamily="50" charset="-128"/>
                      </a:endParaRPr>
                    </a:p>
                  </a:txBody>
                  <a:tcPr marL="36000" marR="36000" marT="36000" marB="36000"/>
                </a:tc>
                <a:tc>
                  <a:txBody>
                    <a:bodyPr/>
                    <a:lstStyle/>
                    <a:p>
                      <a:endParaRPr kumimoji="1" lang="ja-JP" altLang="en-US" sz="400" b="1" dirty="0">
                        <a:solidFill>
                          <a:srgbClr val="002060"/>
                        </a:solidFill>
                        <a:latin typeface="Meiryo UI" panose="020B0604030504040204" pitchFamily="50" charset="-128"/>
                        <a:ea typeface="Meiryo UI" panose="020B0604030504040204" pitchFamily="50" charset="-128"/>
                      </a:endParaRPr>
                    </a:p>
                  </a:txBody>
                  <a:tcPr marL="36000" marR="36000" marT="36000" marB="36000"/>
                </a:tc>
                <a:tc>
                  <a:txBody>
                    <a:bodyPr/>
                    <a:lstStyle/>
                    <a:p>
                      <a:endParaRPr kumimoji="1" lang="ja-JP" altLang="en-US" sz="400" b="1" dirty="0">
                        <a:solidFill>
                          <a:srgbClr val="002060"/>
                        </a:solidFill>
                        <a:latin typeface="Meiryo UI" panose="020B0604030504040204" pitchFamily="50" charset="-128"/>
                        <a:ea typeface="Meiryo UI" panose="020B0604030504040204" pitchFamily="50" charset="-128"/>
                      </a:endParaRPr>
                    </a:p>
                  </a:txBody>
                  <a:tcPr marL="36000" marR="36000" marT="36000" marB="36000"/>
                </a:tc>
                <a:tc>
                  <a:txBody>
                    <a:bodyPr/>
                    <a:lstStyle/>
                    <a:p>
                      <a:pPr algn="ctr"/>
                      <a:endParaRPr kumimoji="1" lang="ja-JP" altLang="en-US" sz="400" b="1" dirty="0">
                        <a:solidFill>
                          <a:srgbClr val="002060"/>
                        </a:solidFill>
                        <a:latin typeface="Meiryo UI" panose="020B0604030504040204" pitchFamily="50" charset="-128"/>
                        <a:ea typeface="Meiryo UI" panose="020B0604030504040204" pitchFamily="50" charset="-128"/>
                      </a:endParaRPr>
                    </a:p>
                  </a:txBody>
                  <a:tcPr marL="36000" marR="36000" marT="36000" marB="36000"/>
                </a:tc>
                <a:tc>
                  <a:txBody>
                    <a:bodyPr/>
                    <a:lstStyle/>
                    <a:p>
                      <a:pPr algn="ctr"/>
                      <a:endParaRPr kumimoji="1" lang="ja-JP" altLang="en-US" sz="400" b="1" dirty="0">
                        <a:solidFill>
                          <a:srgbClr val="002060"/>
                        </a:solidFill>
                        <a:latin typeface="Meiryo UI" panose="020B0604030504040204" pitchFamily="50" charset="-128"/>
                        <a:ea typeface="Meiryo UI" panose="020B0604030504040204" pitchFamily="50" charset="-128"/>
                      </a:endParaRPr>
                    </a:p>
                  </a:txBody>
                  <a:tcPr marL="36000" marR="36000" marT="36000" marB="36000"/>
                </a:tc>
                <a:tc>
                  <a:txBody>
                    <a:bodyPr/>
                    <a:lstStyle/>
                    <a:p>
                      <a:pPr algn="ctr"/>
                      <a:endParaRPr kumimoji="1" lang="ja-JP" altLang="en-US" sz="400" b="1" dirty="0">
                        <a:solidFill>
                          <a:srgbClr val="002060"/>
                        </a:solidFill>
                        <a:latin typeface="Meiryo UI" panose="020B0604030504040204" pitchFamily="50" charset="-128"/>
                        <a:ea typeface="Meiryo UI" panose="020B0604030504040204" pitchFamily="50" charset="-128"/>
                      </a:endParaRPr>
                    </a:p>
                  </a:txBody>
                  <a:tcPr marL="36000" marR="36000" marT="36000" marB="36000"/>
                </a:tc>
                <a:tc>
                  <a:txBody>
                    <a:bodyPr/>
                    <a:lstStyle/>
                    <a:p>
                      <a:pPr algn="ctr"/>
                      <a:endParaRPr kumimoji="1" lang="ja-JP" altLang="en-US" sz="400" b="1" dirty="0">
                        <a:solidFill>
                          <a:srgbClr val="002060"/>
                        </a:solidFill>
                        <a:latin typeface="Meiryo UI" panose="020B0604030504040204" pitchFamily="50" charset="-128"/>
                        <a:ea typeface="Meiryo UI" panose="020B0604030504040204" pitchFamily="50" charset="-128"/>
                      </a:endParaRPr>
                    </a:p>
                  </a:txBody>
                  <a:tcPr marL="36000" marR="36000" marT="36000" marB="36000"/>
                </a:tc>
                <a:extLst>
                  <a:ext uri="{0D108BD9-81ED-4DB2-BD59-A6C34878D82A}">
                    <a16:rowId xmlns:a16="http://schemas.microsoft.com/office/drawing/2014/main" val="4142799529"/>
                  </a:ext>
                </a:extLst>
              </a:tr>
              <a:tr h="276749">
                <a:tc>
                  <a:txBody>
                    <a:bodyPr/>
                    <a:lstStyle/>
                    <a:p>
                      <a:pPr algn="r"/>
                      <a:r>
                        <a:rPr kumimoji="1" lang="en-US" altLang="ja-JP" sz="1200" b="1" dirty="0">
                          <a:solidFill>
                            <a:srgbClr val="002060"/>
                          </a:solidFill>
                          <a:latin typeface="Meiryo UI" panose="020B0604030504040204" pitchFamily="50" charset="-128"/>
                          <a:ea typeface="Meiryo UI" panose="020B0604030504040204" pitchFamily="50" charset="-128"/>
                        </a:rPr>
                        <a:t>56</a:t>
                      </a:r>
                      <a:endParaRPr kumimoji="1" lang="ja-JP" altLang="en-US" sz="1200" b="1" dirty="0">
                        <a:solidFill>
                          <a:srgbClr val="002060"/>
                        </a:solidFill>
                        <a:latin typeface="Meiryo UI" panose="020B0604030504040204" pitchFamily="50" charset="-128"/>
                        <a:ea typeface="Meiryo UI" panose="020B0604030504040204" pitchFamily="50" charset="-128"/>
                      </a:endParaRPr>
                    </a:p>
                  </a:txBody>
                  <a:tcPr marL="36000" marR="36000" marT="36000" marB="36000"/>
                </a:tc>
                <a:tc rowSpan="3">
                  <a:txBody>
                    <a:bodyPr/>
                    <a:lstStyle/>
                    <a:p>
                      <a:r>
                        <a:rPr kumimoji="1" lang="ja-JP" altLang="en-US" sz="1200" b="1" dirty="0">
                          <a:solidFill>
                            <a:srgbClr val="002060"/>
                          </a:solidFill>
                          <a:latin typeface="Meiryo UI" panose="020B0604030504040204" pitchFamily="50" charset="-128"/>
                          <a:ea typeface="Meiryo UI" panose="020B0604030504040204" pitchFamily="50" charset="-128"/>
                        </a:rPr>
                        <a:t>情報問合せ</a:t>
                      </a:r>
                    </a:p>
                  </a:txBody>
                  <a:tcPr marL="36000" marR="36000" marT="36000" marB="36000"/>
                </a:tc>
                <a:tc rowSpan="3">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r>
                        <a:rPr kumimoji="1" lang="ja-JP" altLang="en-US" sz="1200" b="1" dirty="0">
                          <a:solidFill>
                            <a:srgbClr val="002060"/>
                          </a:solidFill>
                          <a:latin typeface="Meiryo UI" panose="020B0604030504040204" pitchFamily="50" charset="-128"/>
                          <a:ea typeface="Meiryo UI" panose="020B0604030504040204" pitchFamily="50" charset="-128"/>
                        </a:rPr>
                        <a:t>情報問合せ</a:t>
                      </a:r>
                    </a:p>
                  </a:txBody>
                  <a:tcPr marL="36000" marR="36000" marT="36000" marB="36000"/>
                </a:tc>
                <a:tc>
                  <a:txBody>
                    <a:bodyPr/>
                    <a:lstStyle/>
                    <a:p>
                      <a:r>
                        <a:rPr kumimoji="1" lang="ja-JP" altLang="en-US" sz="1200" b="1" dirty="0">
                          <a:solidFill>
                            <a:srgbClr val="002060"/>
                          </a:solidFill>
                          <a:latin typeface="Meiryo UI" panose="020B0604030504040204" pitchFamily="50" charset="-128"/>
                          <a:ea typeface="Meiryo UI" panose="020B0604030504040204" pitchFamily="50" charset="-128"/>
                        </a:rPr>
                        <a:t>内容確認</a:t>
                      </a:r>
                    </a:p>
                  </a:txBody>
                  <a:tcPr marL="36000" marR="36000" marT="36000" marB="36000"/>
                </a:tc>
                <a:tc>
                  <a:txBody>
                    <a:bodyPr/>
                    <a:lstStyle/>
                    <a:p>
                      <a:r>
                        <a:rPr kumimoji="1" lang="ja-JP" altLang="en-US" sz="1200" b="1" dirty="0">
                          <a:solidFill>
                            <a:srgbClr val="002060"/>
                          </a:solidFill>
                          <a:latin typeface="Meiryo UI" panose="020B0604030504040204" pitchFamily="50" charset="-128"/>
                          <a:ea typeface="Meiryo UI" panose="020B0604030504040204" pitchFamily="50" charset="-128"/>
                        </a:rPr>
                        <a:t>川上から伝達された情報の内容について問合せを行う</a:t>
                      </a:r>
                    </a:p>
                  </a:txBody>
                  <a:tcPr marL="36000" marR="36000" marT="36000" marB="36000"/>
                </a:tc>
                <a:tc>
                  <a:txBody>
                    <a:bodyPr/>
                    <a:lstStyle/>
                    <a:p>
                      <a:pPr algn="ctr"/>
                      <a:r>
                        <a:rPr kumimoji="1" lang="ja-JP" altLang="en-US" sz="1200" b="1" dirty="0">
                          <a:solidFill>
                            <a:srgbClr val="002060"/>
                          </a:solidFill>
                          <a:latin typeface="Meiryo UI" panose="020B0604030504040204" pitchFamily="50" charset="-128"/>
                          <a:ea typeface="Meiryo UI" panose="020B0604030504040204" pitchFamily="50" charset="-128"/>
                        </a:rPr>
                        <a:t>〇</a:t>
                      </a:r>
                      <a:r>
                        <a:rPr kumimoji="1" lang="en-US" altLang="ja-JP" sz="1200" b="1" dirty="0">
                          <a:solidFill>
                            <a:srgbClr val="002060"/>
                          </a:solidFill>
                          <a:latin typeface="Meiryo UI" panose="020B0604030504040204" pitchFamily="50" charset="-128"/>
                          <a:ea typeface="Meiryo UI" panose="020B0604030504040204" pitchFamily="50" charset="-128"/>
                        </a:rPr>
                        <a:t>/</a:t>
                      </a:r>
                      <a:r>
                        <a:rPr kumimoji="1" lang="ja-JP" altLang="en-US" sz="1200" b="1" dirty="0">
                          <a:solidFill>
                            <a:srgbClr val="002060"/>
                          </a:solidFill>
                          <a:latin typeface="Meiryo UI" panose="020B0604030504040204" pitchFamily="50" charset="-128"/>
                          <a:ea typeface="Meiryo UI" panose="020B0604030504040204" pitchFamily="50" charset="-128"/>
                        </a:rPr>
                        <a:t>△</a:t>
                      </a:r>
                    </a:p>
                  </a:txBody>
                  <a:tcPr marL="36000" marR="36000" marT="36000" marB="36000"/>
                </a:tc>
                <a:tc>
                  <a:txBody>
                    <a:bodyPr/>
                    <a:lstStyle/>
                    <a:p>
                      <a:pPr algn="ctr"/>
                      <a:r>
                        <a:rPr kumimoji="1" lang="ja-JP" altLang="en-US" sz="1200" b="1" dirty="0">
                          <a:solidFill>
                            <a:srgbClr val="002060"/>
                          </a:solidFill>
                          <a:latin typeface="Meiryo UI" panose="020B0604030504040204" pitchFamily="50" charset="-128"/>
                          <a:ea typeface="Meiryo UI" panose="020B0604030504040204" pitchFamily="50" charset="-128"/>
                        </a:rPr>
                        <a:t>〇</a:t>
                      </a:r>
                      <a:r>
                        <a:rPr kumimoji="1" lang="en-US" altLang="ja-JP" sz="1200" b="1" dirty="0">
                          <a:solidFill>
                            <a:srgbClr val="002060"/>
                          </a:solidFill>
                          <a:latin typeface="Meiryo UI" panose="020B0604030504040204" pitchFamily="50" charset="-128"/>
                          <a:ea typeface="Meiryo UI" panose="020B0604030504040204" pitchFamily="50" charset="-128"/>
                        </a:rPr>
                        <a:t>/</a:t>
                      </a:r>
                      <a:r>
                        <a:rPr kumimoji="1" lang="ja-JP" altLang="en-US" sz="1200" b="1" dirty="0">
                          <a:solidFill>
                            <a:srgbClr val="002060"/>
                          </a:solidFill>
                          <a:latin typeface="Meiryo UI" panose="020B0604030504040204" pitchFamily="50" charset="-128"/>
                          <a:ea typeface="Meiryo UI" panose="020B0604030504040204" pitchFamily="50" charset="-128"/>
                        </a:rPr>
                        <a:t>△</a:t>
                      </a:r>
                    </a:p>
                  </a:txBody>
                  <a:tcPr marL="36000" marR="36000" marT="36000" marB="36000"/>
                </a:tc>
                <a:tc>
                  <a:txBody>
                    <a:bodyPr/>
                    <a:lstStyle/>
                    <a:p>
                      <a:pPr algn="ctr"/>
                      <a:r>
                        <a:rPr kumimoji="1" lang="ja-JP" altLang="en-US" sz="1200" b="1" dirty="0">
                          <a:solidFill>
                            <a:srgbClr val="002060"/>
                          </a:solidFill>
                          <a:latin typeface="Meiryo UI" panose="020B0604030504040204" pitchFamily="50" charset="-128"/>
                          <a:ea typeface="Meiryo UI" panose="020B0604030504040204" pitchFamily="50" charset="-128"/>
                        </a:rPr>
                        <a:t>〇</a:t>
                      </a:r>
                    </a:p>
                  </a:txBody>
                  <a:tcPr marL="36000" marR="36000" marT="36000" marB="36000"/>
                </a:tc>
                <a:tc>
                  <a:txBody>
                    <a:bodyPr/>
                    <a:lstStyle/>
                    <a:p>
                      <a:pPr algn="ctr"/>
                      <a:endParaRPr kumimoji="1" lang="ja-JP" altLang="en-US" sz="1200" b="1" dirty="0">
                        <a:solidFill>
                          <a:srgbClr val="002060"/>
                        </a:solidFill>
                        <a:latin typeface="Meiryo UI" panose="020B0604030504040204" pitchFamily="50" charset="-128"/>
                        <a:ea typeface="Meiryo UI" panose="020B0604030504040204" pitchFamily="50" charset="-128"/>
                      </a:endParaRPr>
                    </a:p>
                  </a:txBody>
                  <a:tcPr marL="36000" marR="36000" marT="36000" marB="36000"/>
                </a:tc>
                <a:extLst>
                  <a:ext uri="{0D108BD9-81ED-4DB2-BD59-A6C34878D82A}">
                    <a16:rowId xmlns:a16="http://schemas.microsoft.com/office/drawing/2014/main" val="4100511086"/>
                  </a:ext>
                </a:extLst>
              </a:tr>
              <a:tr h="276749">
                <a:tc>
                  <a:txBody>
                    <a:bodyPr/>
                    <a:lstStyle/>
                    <a:p>
                      <a:pPr algn="r"/>
                      <a:r>
                        <a:rPr kumimoji="1" lang="en-US" altLang="ja-JP" sz="1200" b="1" dirty="0">
                          <a:solidFill>
                            <a:srgbClr val="002060"/>
                          </a:solidFill>
                          <a:latin typeface="Meiryo UI" panose="020B0604030504040204" pitchFamily="50" charset="-128"/>
                          <a:ea typeface="Meiryo UI" panose="020B0604030504040204" pitchFamily="50" charset="-128"/>
                        </a:rPr>
                        <a:t>57</a:t>
                      </a:r>
                      <a:endParaRPr kumimoji="1" lang="ja-JP" altLang="en-US" sz="1200" b="1" dirty="0">
                        <a:solidFill>
                          <a:srgbClr val="002060"/>
                        </a:solidFill>
                        <a:latin typeface="Meiryo UI" panose="020B0604030504040204" pitchFamily="50" charset="-128"/>
                        <a:ea typeface="Meiryo UI" panose="020B0604030504040204" pitchFamily="50" charset="-128"/>
                      </a:endParaRPr>
                    </a:p>
                  </a:txBody>
                  <a:tcPr marL="36000" marR="36000" marT="36000" marB="36000"/>
                </a:tc>
                <a:tc vMerge="1">
                  <a:txBody>
                    <a:bodyPr/>
                    <a:lstStyle/>
                    <a:p>
                      <a:endParaRPr kumimoji="1" lang="ja-JP" altLang="en-US" sz="1200" b="1" dirty="0">
                        <a:solidFill>
                          <a:srgbClr val="C00000"/>
                        </a:solidFill>
                        <a:latin typeface="Meiryo UI" panose="020B0604030504040204" pitchFamily="50" charset="-128"/>
                        <a:ea typeface="Meiryo UI" panose="020B0604030504040204" pitchFamily="50" charset="-128"/>
                      </a:endParaRPr>
                    </a:p>
                  </a:txBody>
                  <a:tcPr marL="36000" marR="36000" marT="36000" marB="36000"/>
                </a:tc>
                <a:tc vMerge="1">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endParaRPr kumimoji="1" lang="ja-JP" altLang="en-US" sz="1200" b="1" dirty="0">
                        <a:solidFill>
                          <a:srgbClr val="C00000"/>
                        </a:solidFill>
                        <a:latin typeface="Meiryo UI" panose="020B0604030504040204" pitchFamily="50" charset="-128"/>
                        <a:ea typeface="Meiryo UI" panose="020B0604030504040204" pitchFamily="50" charset="-128"/>
                      </a:endParaRPr>
                    </a:p>
                  </a:txBody>
                  <a:tcPr marL="36000" marR="36000" marT="36000" marB="36000"/>
                </a:tc>
                <a:tc>
                  <a:txBody>
                    <a:bodyPr/>
                    <a:lstStyle/>
                    <a:p>
                      <a:r>
                        <a:rPr kumimoji="1" lang="ja-JP" altLang="en-US" sz="1200" b="1" dirty="0">
                          <a:solidFill>
                            <a:srgbClr val="002060"/>
                          </a:solidFill>
                          <a:latin typeface="Meiryo UI" panose="020B0604030504040204" pitchFamily="50" charset="-128"/>
                          <a:ea typeface="Meiryo UI" panose="020B0604030504040204" pitchFamily="50" charset="-128"/>
                        </a:rPr>
                        <a:t>内容回答</a:t>
                      </a:r>
                    </a:p>
                  </a:txBody>
                  <a:tcPr marL="36000" marR="36000" marT="36000" marB="36000"/>
                </a:tc>
                <a:tc>
                  <a:txBody>
                    <a:bodyPr/>
                    <a:lstStyle/>
                    <a:p>
                      <a:r>
                        <a:rPr kumimoji="1" lang="ja-JP" altLang="en-US" sz="1200" b="1" dirty="0">
                          <a:solidFill>
                            <a:srgbClr val="002060"/>
                          </a:solidFill>
                          <a:latin typeface="Meiryo UI" panose="020B0604030504040204" pitchFamily="50" charset="-128"/>
                          <a:ea typeface="Meiryo UI" panose="020B0604030504040204" pitchFamily="50" charset="-128"/>
                        </a:rPr>
                        <a:t>問合せに対し、回答を行う</a:t>
                      </a:r>
                    </a:p>
                  </a:txBody>
                  <a:tcPr marL="36000" marR="36000" marT="36000" marB="36000"/>
                </a:tc>
                <a:tc>
                  <a:txBody>
                    <a:bodyPr/>
                    <a:lstStyle/>
                    <a:p>
                      <a:pPr algn="ctr"/>
                      <a:r>
                        <a:rPr kumimoji="1" lang="ja-JP" altLang="en-US" sz="1200" b="1" dirty="0">
                          <a:solidFill>
                            <a:srgbClr val="002060"/>
                          </a:solidFill>
                          <a:latin typeface="Meiryo UI" panose="020B0604030504040204" pitchFamily="50" charset="-128"/>
                          <a:ea typeface="Meiryo UI" panose="020B0604030504040204" pitchFamily="50" charset="-128"/>
                        </a:rPr>
                        <a:t>〇</a:t>
                      </a:r>
                      <a:r>
                        <a:rPr kumimoji="1" lang="en-US" altLang="ja-JP" sz="1200" b="1" dirty="0">
                          <a:solidFill>
                            <a:srgbClr val="002060"/>
                          </a:solidFill>
                          <a:latin typeface="Meiryo UI" panose="020B0604030504040204" pitchFamily="50" charset="-128"/>
                          <a:ea typeface="Meiryo UI" panose="020B0604030504040204" pitchFamily="50" charset="-128"/>
                        </a:rPr>
                        <a:t>/</a:t>
                      </a:r>
                      <a:r>
                        <a:rPr kumimoji="1" lang="ja-JP" altLang="en-US" sz="1200" b="1" dirty="0">
                          <a:solidFill>
                            <a:srgbClr val="002060"/>
                          </a:solidFill>
                          <a:latin typeface="Meiryo UI" panose="020B0604030504040204" pitchFamily="50" charset="-128"/>
                          <a:ea typeface="Meiryo UI" panose="020B0604030504040204" pitchFamily="50" charset="-128"/>
                        </a:rPr>
                        <a:t>△</a:t>
                      </a:r>
                    </a:p>
                  </a:txBody>
                  <a:tcPr marL="36000" marR="36000" marT="36000" marB="36000"/>
                </a:tc>
                <a:tc>
                  <a:txBody>
                    <a:bodyPr/>
                    <a:lstStyle/>
                    <a:p>
                      <a:pPr algn="ctr"/>
                      <a:r>
                        <a:rPr kumimoji="1" lang="ja-JP" altLang="en-US" sz="1200" b="1" dirty="0">
                          <a:solidFill>
                            <a:srgbClr val="002060"/>
                          </a:solidFill>
                          <a:latin typeface="Meiryo UI" panose="020B0604030504040204" pitchFamily="50" charset="-128"/>
                          <a:ea typeface="Meiryo UI" panose="020B0604030504040204" pitchFamily="50" charset="-128"/>
                        </a:rPr>
                        <a:t>〇</a:t>
                      </a:r>
                      <a:r>
                        <a:rPr kumimoji="1" lang="en-US" altLang="ja-JP" sz="1200" b="1" dirty="0">
                          <a:solidFill>
                            <a:srgbClr val="002060"/>
                          </a:solidFill>
                          <a:latin typeface="Meiryo UI" panose="020B0604030504040204" pitchFamily="50" charset="-128"/>
                          <a:ea typeface="Meiryo UI" panose="020B0604030504040204" pitchFamily="50" charset="-128"/>
                        </a:rPr>
                        <a:t>/</a:t>
                      </a:r>
                      <a:r>
                        <a:rPr kumimoji="1" lang="ja-JP" altLang="en-US" sz="1200" b="1" dirty="0">
                          <a:solidFill>
                            <a:srgbClr val="002060"/>
                          </a:solidFill>
                          <a:latin typeface="Meiryo UI" panose="020B0604030504040204" pitchFamily="50" charset="-128"/>
                          <a:ea typeface="Meiryo UI" panose="020B0604030504040204" pitchFamily="50" charset="-128"/>
                        </a:rPr>
                        <a:t>△</a:t>
                      </a:r>
                    </a:p>
                  </a:txBody>
                  <a:tcPr marL="36000" marR="36000" marT="36000" marB="36000"/>
                </a:tc>
                <a:tc>
                  <a:txBody>
                    <a:bodyPr/>
                    <a:lstStyle/>
                    <a:p>
                      <a:pPr algn="ctr"/>
                      <a:r>
                        <a:rPr kumimoji="1" lang="ja-JP" altLang="en-US" sz="1200" b="1" dirty="0">
                          <a:solidFill>
                            <a:srgbClr val="002060"/>
                          </a:solidFill>
                          <a:latin typeface="Meiryo UI" panose="020B0604030504040204" pitchFamily="50" charset="-128"/>
                          <a:ea typeface="Meiryo UI" panose="020B0604030504040204" pitchFamily="50" charset="-128"/>
                        </a:rPr>
                        <a:t>△</a:t>
                      </a:r>
                    </a:p>
                  </a:txBody>
                  <a:tcPr marL="36000" marR="36000" marT="36000" marB="36000"/>
                </a:tc>
                <a:tc>
                  <a:txBody>
                    <a:bodyPr/>
                    <a:lstStyle/>
                    <a:p>
                      <a:pPr algn="ctr"/>
                      <a:endParaRPr kumimoji="1" lang="ja-JP" altLang="en-US" sz="1200" b="1" dirty="0">
                        <a:solidFill>
                          <a:srgbClr val="002060"/>
                        </a:solidFill>
                        <a:latin typeface="Meiryo UI" panose="020B0604030504040204" pitchFamily="50" charset="-128"/>
                        <a:ea typeface="Meiryo UI" panose="020B0604030504040204" pitchFamily="50" charset="-128"/>
                      </a:endParaRPr>
                    </a:p>
                  </a:txBody>
                  <a:tcPr marL="36000" marR="36000" marT="36000" marB="36000"/>
                </a:tc>
                <a:extLst>
                  <a:ext uri="{0D108BD9-81ED-4DB2-BD59-A6C34878D82A}">
                    <a16:rowId xmlns:a16="http://schemas.microsoft.com/office/drawing/2014/main" val="2766951066"/>
                  </a:ext>
                </a:extLst>
              </a:tr>
              <a:tr h="276749">
                <a:tc>
                  <a:txBody>
                    <a:bodyPr/>
                    <a:lstStyle/>
                    <a:p>
                      <a:pPr algn="r"/>
                      <a:r>
                        <a:rPr kumimoji="1" lang="en-US" altLang="ja-JP" sz="1200" b="1" dirty="0">
                          <a:solidFill>
                            <a:srgbClr val="002060"/>
                          </a:solidFill>
                          <a:latin typeface="Meiryo UI" panose="020B0604030504040204" pitchFamily="50" charset="-128"/>
                          <a:ea typeface="Meiryo UI" panose="020B0604030504040204" pitchFamily="50" charset="-128"/>
                        </a:rPr>
                        <a:t>58</a:t>
                      </a:r>
                      <a:endParaRPr kumimoji="1" lang="ja-JP" altLang="en-US" sz="1200" b="1" dirty="0">
                        <a:solidFill>
                          <a:srgbClr val="002060"/>
                        </a:solidFill>
                        <a:latin typeface="Meiryo UI" panose="020B0604030504040204" pitchFamily="50" charset="-128"/>
                        <a:ea typeface="Meiryo UI" panose="020B0604030504040204" pitchFamily="50" charset="-128"/>
                      </a:endParaRPr>
                    </a:p>
                  </a:txBody>
                  <a:tcPr marL="36000" marR="36000" marT="36000" marB="36000"/>
                </a:tc>
                <a:tc vMerge="1">
                  <a:txBody>
                    <a:bodyPr/>
                    <a:lstStyle/>
                    <a:p>
                      <a:endParaRPr kumimoji="1" lang="ja-JP" altLang="en-US" sz="1200" b="1" dirty="0">
                        <a:solidFill>
                          <a:srgbClr val="C00000"/>
                        </a:solidFill>
                        <a:latin typeface="Meiryo UI" panose="020B0604030504040204" pitchFamily="50" charset="-128"/>
                        <a:ea typeface="Meiryo UI" panose="020B0604030504040204" pitchFamily="50" charset="-128"/>
                      </a:endParaRPr>
                    </a:p>
                  </a:txBody>
                  <a:tcPr marL="36000" marR="36000" marT="36000" marB="36000"/>
                </a:tc>
                <a:tc vMerge="1">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endParaRPr kumimoji="1" lang="ja-JP" altLang="en-US" sz="1200" b="1" dirty="0">
                        <a:solidFill>
                          <a:srgbClr val="C00000"/>
                        </a:solidFill>
                        <a:latin typeface="Meiryo UI" panose="020B0604030504040204" pitchFamily="50" charset="-128"/>
                        <a:ea typeface="Meiryo UI" panose="020B0604030504040204" pitchFamily="50" charset="-128"/>
                      </a:endParaRPr>
                    </a:p>
                  </a:txBody>
                  <a:tcPr marL="36000" marR="36000" marT="36000" marB="36000"/>
                </a:tc>
                <a:tc>
                  <a:txBody>
                    <a:bodyPr/>
                    <a:lstStyle/>
                    <a:p>
                      <a:r>
                        <a:rPr kumimoji="1" lang="ja-JP" altLang="en-US" sz="1200" b="1" dirty="0">
                          <a:solidFill>
                            <a:srgbClr val="002060"/>
                          </a:solidFill>
                          <a:latin typeface="Meiryo UI" panose="020B0604030504040204" pitchFamily="50" charset="-128"/>
                          <a:ea typeface="Meiryo UI" panose="020B0604030504040204" pitchFamily="50" charset="-128"/>
                        </a:rPr>
                        <a:t>履歴照会</a:t>
                      </a:r>
                    </a:p>
                  </a:txBody>
                  <a:tcPr marL="36000" marR="36000" marT="36000" marB="36000"/>
                </a:tc>
                <a:tc>
                  <a:txBody>
                    <a:bodyPr/>
                    <a:lstStyle/>
                    <a:p>
                      <a:r>
                        <a:rPr kumimoji="1" lang="ja-JP" altLang="en-US" sz="1200" b="1" dirty="0">
                          <a:solidFill>
                            <a:srgbClr val="002060"/>
                          </a:solidFill>
                          <a:latin typeface="Meiryo UI" panose="020B0604030504040204" pitchFamily="50" charset="-128"/>
                          <a:ea typeface="Meiryo UI" panose="020B0604030504040204" pitchFamily="50" charset="-128"/>
                        </a:rPr>
                        <a:t>過去の問合せ（依頼、回答）についての検索・照会を行う</a:t>
                      </a:r>
                    </a:p>
                  </a:txBody>
                  <a:tcPr marL="36000" marR="36000" marT="36000" marB="36000"/>
                </a:tc>
                <a:tc>
                  <a:txBody>
                    <a:bodyPr/>
                    <a:lstStyle/>
                    <a:p>
                      <a:pPr algn="ctr"/>
                      <a:r>
                        <a:rPr kumimoji="1" lang="ja-JP" altLang="en-US" sz="1200" b="1" dirty="0">
                          <a:solidFill>
                            <a:srgbClr val="002060"/>
                          </a:solidFill>
                          <a:latin typeface="Meiryo UI" panose="020B0604030504040204" pitchFamily="50" charset="-128"/>
                          <a:ea typeface="Meiryo UI" panose="020B0604030504040204" pitchFamily="50" charset="-128"/>
                        </a:rPr>
                        <a:t>〇</a:t>
                      </a:r>
                    </a:p>
                  </a:txBody>
                  <a:tcPr marL="36000" marR="36000" marT="36000" marB="36000"/>
                </a:tc>
                <a:tc>
                  <a:txBody>
                    <a:bodyPr/>
                    <a:lstStyle/>
                    <a:p>
                      <a:pPr algn="ctr"/>
                      <a:r>
                        <a:rPr kumimoji="1" lang="ja-JP" altLang="en-US" sz="1200" b="1" dirty="0">
                          <a:solidFill>
                            <a:srgbClr val="002060"/>
                          </a:solidFill>
                          <a:latin typeface="Meiryo UI" panose="020B0604030504040204" pitchFamily="50" charset="-128"/>
                          <a:ea typeface="Meiryo UI" panose="020B0604030504040204" pitchFamily="50" charset="-128"/>
                        </a:rPr>
                        <a:t>〇</a:t>
                      </a:r>
                    </a:p>
                  </a:txBody>
                  <a:tcPr marL="36000" marR="36000" marT="36000" marB="36000"/>
                </a:tc>
                <a:tc>
                  <a:txBody>
                    <a:bodyPr/>
                    <a:lstStyle/>
                    <a:p>
                      <a:pPr algn="ctr"/>
                      <a:r>
                        <a:rPr kumimoji="1" lang="ja-JP" altLang="en-US" sz="1200" b="1" dirty="0">
                          <a:solidFill>
                            <a:srgbClr val="002060"/>
                          </a:solidFill>
                          <a:latin typeface="Meiryo UI" panose="020B0604030504040204" pitchFamily="50" charset="-128"/>
                          <a:ea typeface="Meiryo UI" panose="020B0604030504040204" pitchFamily="50" charset="-128"/>
                        </a:rPr>
                        <a:t>〇</a:t>
                      </a:r>
                    </a:p>
                  </a:txBody>
                  <a:tcPr marL="36000" marR="36000" marT="36000" marB="36000"/>
                </a:tc>
                <a:tc>
                  <a:txBody>
                    <a:bodyPr/>
                    <a:lstStyle/>
                    <a:p>
                      <a:pPr algn="ctr"/>
                      <a:endParaRPr kumimoji="1" lang="ja-JP" altLang="en-US" sz="1200" b="1" dirty="0">
                        <a:solidFill>
                          <a:srgbClr val="002060"/>
                        </a:solidFill>
                        <a:latin typeface="Meiryo UI" panose="020B0604030504040204" pitchFamily="50" charset="-128"/>
                        <a:ea typeface="Meiryo UI" panose="020B0604030504040204" pitchFamily="50" charset="-128"/>
                      </a:endParaRPr>
                    </a:p>
                  </a:txBody>
                  <a:tcPr marL="36000" marR="36000" marT="36000" marB="36000"/>
                </a:tc>
                <a:extLst>
                  <a:ext uri="{0D108BD9-81ED-4DB2-BD59-A6C34878D82A}">
                    <a16:rowId xmlns:a16="http://schemas.microsoft.com/office/drawing/2014/main" val="2368168334"/>
                  </a:ext>
                </a:extLst>
              </a:tr>
            </a:tbl>
          </a:graphicData>
        </a:graphic>
      </p:graphicFrame>
      <p:sp>
        <p:nvSpPr>
          <p:cNvPr id="8" name="テキスト ボックス 7">
            <a:extLst>
              <a:ext uri="{FF2B5EF4-FFF2-40B4-BE49-F238E27FC236}">
                <a16:creationId xmlns:a16="http://schemas.microsoft.com/office/drawing/2014/main" id="{BE28D542-107A-A5E8-F542-3DFFA02A2C02}"/>
              </a:ext>
            </a:extLst>
          </p:cNvPr>
          <p:cNvSpPr txBox="1"/>
          <p:nvPr/>
        </p:nvSpPr>
        <p:spPr>
          <a:xfrm>
            <a:off x="10085182" y="830273"/>
            <a:ext cx="1593669" cy="246221"/>
          </a:xfrm>
          <a:prstGeom prst="rect">
            <a:avLst/>
          </a:prstGeom>
          <a:noFill/>
        </p:spPr>
        <p:txBody>
          <a:bodyPr wrap="square" rtlCol="0">
            <a:spAutoFit/>
          </a:bodyPr>
          <a:lstStyle/>
          <a:p>
            <a:r>
              <a:rPr kumimoji="1" lang="ja-JP" altLang="en-US" sz="1000" b="1" dirty="0">
                <a:latin typeface="Meiryo UI" panose="020B0604030504040204" pitchFamily="50" charset="-128"/>
                <a:ea typeface="Meiryo UI" panose="020B0604030504040204" pitchFamily="50" charset="-128"/>
              </a:rPr>
              <a:t>主体者：〇　関連者：△</a:t>
            </a:r>
          </a:p>
        </p:txBody>
      </p:sp>
      <p:sp>
        <p:nvSpPr>
          <p:cNvPr id="9" name="テキスト ボックス 8">
            <a:extLst>
              <a:ext uri="{FF2B5EF4-FFF2-40B4-BE49-F238E27FC236}">
                <a16:creationId xmlns:a16="http://schemas.microsoft.com/office/drawing/2014/main" id="{09D46875-5244-7B95-C0FD-02C532E32331}"/>
              </a:ext>
            </a:extLst>
          </p:cNvPr>
          <p:cNvSpPr txBox="1"/>
          <p:nvPr/>
        </p:nvSpPr>
        <p:spPr>
          <a:xfrm>
            <a:off x="857795" y="1975060"/>
            <a:ext cx="2704010" cy="276999"/>
          </a:xfrm>
          <a:prstGeom prst="rect">
            <a:avLst/>
          </a:prstGeom>
          <a:noFill/>
        </p:spPr>
        <p:txBody>
          <a:bodyPr wrap="square">
            <a:spAutoFit/>
          </a:bodyPr>
          <a:lstStyle/>
          <a:p>
            <a:r>
              <a:rPr kumimoji="1" lang="ja-JP" altLang="en-US" sz="1200" b="1" dirty="0">
                <a:solidFill>
                  <a:srgbClr val="002060"/>
                </a:solidFill>
                <a:latin typeface="Meiryo UI" panose="020B0604030504040204" pitchFamily="50" charset="-128"/>
                <a:ea typeface="Meiryo UI" panose="020B0604030504040204" pitchFamily="50" charset="-128"/>
              </a:rPr>
              <a:t>（調査依頼、回答登録フローに追記）</a:t>
            </a:r>
            <a:endParaRPr lang="ja-JP" altLang="en-US" sz="1200" dirty="0">
              <a:solidFill>
                <a:srgbClr val="002060"/>
              </a:solidFill>
            </a:endParaRPr>
          </a:p>
        </p:txBody>
      </p:sp>
      <p:sp>
        <p:nvSpPr>
          <p:cNvPr id="3" name="テキスト ボックス 2">
            <a:extLst>
              <a:ext uri="{FF2B5EF4-FFF2-40B4-BE49-F238E27FC236}">
                <a16:creationId xmlns:a16="http://schemas.microsoft.com/office/drawing/2014/main" id="{7AA54D9A-8718-BCD5-98E9-2ED6104E967C}"/>
              </a:ext>
            </a:extLst>
          </p:cNvPr>
          <p:cNvSpPr txBox="1"/>
          <p:nvPr/>
        </p:nvSpPr>
        <p:spPr>
          <a:xfrm>
            <a:off x="857795" y="3095429"/>
            <a:ext cx="2704010" cy="276999"/>
          </a:xfrm>
          <a:prstGeom prst="rect">
            <a:avLst/>
          </a:prstGeom>
          <a:noFill/>
        </p:spPr>
        <p:txBody>
          <a:bodyPr wrap="square">
            <a:spAutoFit/>
          </a:bodyPr>
          <a:lstStyle/>
          <a:p>
            <a:r>
              <a:rPr kumimoji="1" lang="ja-JP" altLang="en-US" sz="1200" b="1" dirty="0">
                <a:solidFill>
                  <a:srgbClr val="002060"/>
                </a:solidFill>
                <a:latin typeface="Meiryo UI" panose="020B0604030504040204" pitchFamily="50" charset="-128"/>
                <a:ea typeface="Meiryo UI" panose="020B0604030504040204" pitchFamily="50" charset="-128"/>
              </a:rPr>
              <a:t>（調査依頼、回答登録フローに追記）</a:t>
            </a:r>
            <a:endParaRPr lang="ja-JP" altLang="en-US" sz="1200" dirty="0">
              <a:solidFill>
                <a:srgbClr val="002060"/>
              </a:solidFill>
            </a:endParaRPr>
          </a:p>
        </p:txBody>
      </p:sp>
    </p:spTree>
    <p:extLst>
      <p:ext uri="{BB962C8B-B14F-4D97-AF65-F5344CB8AC3E}">
        <p14:creationId xmlns:p14="http://schemas.microsoft.com/office/powerpoint/2010/main" val="72011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32979204-A594-47A5-9670-567D27E6DC56}"/>
              </a:ext>
            </a:extLst>
          </p:cNvPr>
          <p:cNvSpPr txBox="1"/>
          <p:nvPr/>
        </p:nvSpPr>
        <p:spPr>
          <a:xfrm>
            <a:off x="123016" y="130048"/>
            <a:ext cx="9528060" cy="523220"/>
          </a:xfrm>
          <a:prstGeom prst="rect">
            <a:avLst/>
          </a:prstGeom>
          <a:noFill/>
        </p:spPr>
        <p:txBody>
          <a:bodyPr wrap="square">
            <a:spAutoFit/>
          </a:bodyPr>
          <a:lstStyle/>
          <a:p>
            <a:r>
              <a:rPr lang="ja-JP" altLang="en-US" sz="2800" b="1" dirty="0">
                <a:solidFill>
                  <a:srgbClr val="002060"/>
                </a:solidFill>
                <a:latin typeface="Meiryo UI" panose="020B0604030504040204" pitchFamily="50" charset="-128"/>
                <a:ea typeface="Meiryo UI" panose="020B0604030504040204" pitchFamily="50" charset="-128"/>
              </a:rPr>
              <a:t>　業務一覧　　</a:t>
            </a:r>
            <a:r>
              <a:rPr lang="ja-JP" altLang="en-US" sz="2400" b="1" dirty="0">
                <a:solidFill>
                  <a:srgbClr val="002060"/>
                </a:solidFill>
                <a:latin typeface="Meiryo UI" panose="020B0604030504040204" pitchFamily="50" charset="-128"/>
                <a:ea typeface="Meiryo UI" panose="020B0604030504040204" pitchFamily="50" charset="-128"/>
              </a:rPr>
              <a:t> －サプライチェーン支援－</a:t>
            </a:r>
            <a:endParaRPr lang="en-US" altLang="ja-JP" sz="2400" dirty="0">
              <a:solidFill>
                <a:srgbClr val="002060"/>
              </a:solidFill>
              <a:latin typeface="Meiryo UI" panose="020B0604030504040204" pitchFamily="50" charset="-128"/>
              <a:ea typeface="Meiryo UI" panose="020B0604030504040204" pitchFamily="50" charset="-128"/>
            </a:endParaRPr>
          </a:p>
        </p:txBody>
      </p:sp>
      <p:graphicFrame>
        <p:nvGraphicFramePr>
          <p:cNvPr id="2" name="表 3">
            <a:extLst>
              <a:ext uri="{FF2B5EF4-FFF2-40B4-BE49-F238E27FC236}">
                <a16:creationId xmlns:a16="http://schemas.microsoft.com/office/drawing/2014/main" id="{D367A4EB-531E-4D12-AA69-F04690BCF188}"/>
              </a:ext>
            </a:extLst>
          </p:cNvPr>
          <p:cNvGraphicFramePr>
            <a:graphicFrameLocks noGrp="1"/>
          </p:cNvGraphicFramePr>
          <p:nvPr>
            <p:extLst>
              <p:ext uri="{D42A27DB-BD31-4B8C-83A1-F6EECF244321}">
                <p14:modId xmlns:p14="http://schemas.microsoft.com/office/powerpoint/2010/main" val="1285138751"/>
              </p:ext>
            </p:extLst>
          </p:nvPr>
        </p:nvGraphicFramePr>
        <p:xfrm>
          <a:off x="583475" y="1216055"/>
          <a:ext cx="10990215" cy="3901316"/>
        </p:xfrm>
        <a:graphic>
          <a:graphicData uri="http://schemas.openxmlformats.org/drawingml/2006/table">
            <a:tbl>
              <a:tblPr firstRow="1" bandRow="1">
                <a:tableStyleId>{5C22544A-7EE6-4342-B048-85BDC9FD1C3A}</a:tableStyleId>
              </a:tblPr>
              <a:tblGrid>
                <a:gridCol w="454750">
                  <a:extLst>
                    <a:ext uri="{9D8B030D-6E8A-4147-A177-3AD203B41FA5}">
                      <a16:colId xmlns:a16="http://schemas.microsoft.com/office/drawing/2014/main" val="626113975"/>
                    </a:ext>
                  </a:extLst>
                </a:gridCol>
                <a:gridCol w="1085850">
                  <a:extLst>
                    <a:ext uri="{9D8B030D-6E8A-4147-A177-3AD203B41FA5}">
                      <a16:colId xmlns:a16="http://schemas.microsoft.com/office/drawing/2014/main" val="337254980"/>
                    </a:ext>
                  </a:extLst>
                </a:gridCol>
                <a:gridCol w="1304925">
                  <a:extLst>
                    <a:ext uri="{9D8B030D-6E8A-4147-A177-3AD203B41FA5}">
                      <a16:colId xmlns:a16="http://schemas.microsoft.com/office/drawing/2014/main" val="320859517"/>
                    </a:ext>
                  </a:extLst>
                </a:gridCol>
                <a:gridCol w="1123950">
                  <a:extLst>
                    <a:ext uri="{9D8B030D-6E8A-4147-A177-3AD203B41FA5}">
                      <a16:colId xmlns:a16="http://schemas.microsoft.com/office/drawing/2014/main" val="2270648685"/>
                    </a:ext>
                  </a:extLst>
                </a:gridCol>
                <a:gridCol w="4752975">
                  <a:extLst>
                    <a:ext uri="{9D8B030D-6E8A-4147-A177-3AD203B41FA5}">
                      <a16:colId xmlns:a16="http://schemas.microsoft.com/office/drawing/2014/main" val="482663553"/>
                    </a:ext>
                  </a:extLst>
                </a:gridCol>
                <a:gridCol w="552450">
                  <a:extLst>
                    <a:ext uri="{9D8B030D-6E8A-4147-A177-3AD203B41FA5}">
                      <a16:colId xmlns:a16="http://schemas.microsoft.com/office/drawing/2014/main" val="2042513654"/>
                    </a:ext>
                  </a:extLst>
                </a:gridCol>
                <a:gridCol w="542925">
                  <a:extLst>
                    <a:ext uri="{9D8B030D-6E8A-4147-A177-3AD203B41FA5}">
                      <a16:colId xmlns:a16="http://schemas.microsoft.com/office/drawing/2014/main" val="2330086105"/>
                    </a:ext>
                  </a:extLst>
                </a:gridCol>
                <a:gridCol w="542925">
                  <a:extLst>
                    <a:ext uri="{9D8B030D-6E8A-4147-A177-3AD203B41FA5}">
                      <a16:colId xmlns:a16="http://schemas.microsoft.com/office/drawing/2014/main" val="3452557893"/>
                    </a:ext>
                  </a:extLst>
                </a:gridCol>
                <a:gridCol w="629465">
                  <a:extLst>
                    <a:ext uri="{9D8B030D-6E8A-4147-A177-3AD203B41FA5}">
                      <a16:colId xmlns:a16="http://schemas.microsoft.com/office/drawing/2014/main" val="2394994459"/>
                    </a:ext>
                  </a:extLst>
                </a:gridCol>
              </a:tblGrid>
              <a:tr h="254270">
                <a:tc>
                  <a:txBody>
                    <a:bodyPr/>
                    <a:lstStyle/>
                    <a:p>
                      <a:pPr algn="ctr"/>
                      <a:r>
                        <a:rPr kumimoji="1" lang="ja-JP" altLang="en-US" sz="1400" dirty="0">
                          <a:latin typeface="Meiryo UI" panose="020B0604030504040204" pitchFamily="50" charset="-128"/>
                          <a:ea typeface="Meiryo UI" panose="020B0604030504040204" pitchFamily="50" charset="-128"/>
                        </a:rPr>
                        <a:t>番号</a:t>
                      </a:r>
                    </a:p>
                  </a:txBody>
                  <a:tcPr marL="36000" marR="36000" marT="36000" marB="36000" anchor="ctr">
                    <a:solidFill>
                      <a:schemeClr val="accent1">
                        <a:lumMod val="50000"/>
                      </a:schemeClr>
                    </a:solidFill>
                  </a:tcPr>
                </a:tc>
                <a:tc>
                  <a:txBody>
                    <a:bodyPr/>
                    <a:lstStyle/>
                    <a:p>
                      <a:pPr algn="ctr"/>
                      <a:r>
                        <a:rPr kumimoji="1" lang="ja-JP" altLang="en-US" sz="1400" dirty="0">
                          <a:latin typeface="Meiryo UI" panose="020B0604030504040204" pitchFamily="50" charset="-128"/>
                          <a:ea typeface="Meiryo UI" panose="020B0604030504040204" pitchFamily="50" charset="-128"/>
                        </a:rPr>
                        <a:t>業務大分類</a:t>
                      </a:r>
                    </a:p>
                  </a:txBody>
                  <a:tcPr marL="36000" marR="36000" marT="36000" marB="36000" anchor="ctr">
                    <a:solidFill>
                      <a:schemeClr val="accent1">
                        <a:lumMod val="50000"/>
                      </a:schemeClr>
                    </a:solidFill>
                  </a:tcPr>
                </a:tc>
                <a:tc>
                  <a:txBody>
                    <a:bodyPr/>
                    <a:lstStyle/>
                    <a:p>
                      <a:pPr algn="ctr"/>
                      <a:r>
                        <a:rPr kumimoji="1" lang="ja-JP" altLang="en-US" sz="1400" dirty="0">
                          <a:latin typeface="Meiryo UI" panose="020B0604030504040204" pitchFamily="50" charset="-128"/>
                          <a:ea typeface="Meiryo UI" panose="020B0604030504040204" pitchFamily="50" charset="-128"/>
                        </a:rPr>
                        <a:t>業務中分類</a:t>
                      </a:r>
                    </a:p>
                  </a:txBody>
                  <a:tcPr marL="36000" marR="36000" marT="36000" marB="36000" anchor="ctr">
                    <a:solidFill>
                      <a:schemeClr val="accent1">
                        <a:lumMod val="50000"/>
                      </a:schemeClr>
                    </a:solidFill>
                  </a:tcPr>
                </a:tc>
                <a:tc>
                  <a:txBody>
                    <a:bodyPr/>
                    <a:lstStyle/>
                    <a:p>
                      <a:pPr algn="ctr"/>
                      <a:r>
                        <a:rPr kumimoji="1" lang="ja-JP" altLang="en-US" sz="1400" dirty="0">
                          <a:latin typeface="Meiryo UI" panose="020B0604030504040204" pitchFamily="50" charset="-128"/>
                          <a:ea typeface="Meiryo UI" panose="020B0604030504040204" pitchFamily="50" charset="-128"/>
                        </a:rPr>
                        <a:t>業務小分類</a:t>
                      </a:r>
                    </a:p>
                  </a:txBody>
                  <a:tcPr marL="36000" marR="36000" marT="36000" marB="36000" anchor="ctr">
                    <a:solidFill>
                      <a:schemeClr val="accent1">
                        <a:lumMod val="50000"/>
                      </a:schemeClr>
                    </a:solidFill>
                  </a:tcPr>
                </a:tc>
                <a:tc>
                  <a:txBody>
                    <a:bodyPr/>
                    <a:lstStyle/>
                    <a:p>
                      <a:pPr algn="ctr"/>
                      <a:r>
                        <a:rPr kumimoji="1" lang="ja-JP" altLang="en-US" sz="1400" dirty="0">
                          <a:latin typeface="Meiryo UI" panose="020B0604030504040204" pitchFamily="50" charset="-128"/>
                          <a:ea typeface="Meiryo UI" panose="020B0604030504040204" pitchFamily="50" charset="-128"/>
                        </a:rPr>
                        <a:t>業務概要</a:t>
                      </a:r>
                    </a:p>
                  </a:txBody>
                  <a:tcPr marL="36000" marR="36000" marT="36000" marB="36000" anchor="ctr">
                    <a:solidFill>
                      <a:schemeClr val="accent1">
                        <a:lumMod val="50000"/>
                      </a:schemeClr>
                    </a:solidFill>
                  </a:tcPr>
                </a:tc>
                <a:tc>
                  <a:txBody>
                    <a:bodyPr/>
                    <a:lstStyle/>
                    <a:p>
                      <a:pPr algn="ctr"/>
                      <a:r>
                        <a:rPr kumimoji="1" lang="ja-JP" altLang="en-US" sz="1200" dirty="0">
                          <a:latin typeface="Meiryo UI" panose="020B0604030504040204" pitchFamily="50" charset="-128"/>
                          <a:ea typeface="Meiryo UI" panose="020B0604030504040204" pitchFamily="50" charset="-128"/>
                        </a:rPr>
                        <a:t>化学品</a:t>
                      </a:r>
                      <a:endParaRPr kumimoji="1" lang="en-US" altLang="ja-JP" sz="1200" dirty="0">
                        <a:latin typeface="Meiryo UI" panose="020B0604030504040204" pitchFamily="50" charset="-128"/>
                        <a:ea typeface="Meiryo UI" panose="020B0604030504040204" pitchFamily="50" charset="-128"/>
                      </a:endParaRPr>
                    </a:p>
                    <a:p>
                      <a:pPr algn="ctr"/>
                      <a:r>
                        <a:rPr kumimoji="1" lang="ja-JP" altLang="en-US" sz="1200" dirty="0">
                          <a:latin typeface="Meiryo UI" panose="020B0604030504040204" pitchFamily="50" charset="-128"/>
                          <a:ea typeface="Meiryo UI" panose="020B0604030504040204" pitchFamily="50" charset="-128"/>
                        </a:rPr>
                        <a:t>事業者</a:t>
                      </a:r>
                    </a:p>
                  </a:txBody>
                  <a:tcPr marL="36000" marR="36000" marT="36000" marB="36000">
                    <a:solidFill>
                      <a:schemeClr val="accent1">
                        <a:lumMod val="50000"/>
                      </a:schemeClr>
                    </a:solidFill>
                  </a:tcPr>
                </a:tc>
                <a:tc>
                  <a:txBody>
                    <a:bodyPr/>
                    <a:lstStyle/>
                    <a:p>
                      <a:pPr algn="ctr"/>
                      <a:r>
                        <a:rPr kumimoji="1" lang="ja-JP" altLang="en-US" sz="1200" dirty="0">
                          <a:latin typeface="Meiryo UI" panose="020B0604030504040204" pitchFamily="50" charset="-128"/>
                          <a:ea typeface="Meiryo UI" panose="020B0604030504040204" pitchFamily="50" charset="-128"/>
                        </a:rPr>
                        <a:t>川中</a:t>
                      </a:r>
                      <a:endParaRPr kumimoji="1" lang="en-US" altLang="ja-JP" sz="1200" dirty="0">
                        <a:latin typeface="Meiryo UI" panose="020B0604030504040204" pitchFamily="50" charset="-128"/>
                        <a:ea typeface="Meiryo UI" panose="020B0604030504040204" pitchFamily="50" charset="-128"/>
                      </a:endParaRPr>
                    </a:p>
                    <a:p>
                      <a:pPr algn="ctr"/>
                      <a:r>
                        <a:rPr kumimoji="1" lang="ja-JP" altLang="en-US" sz="1200" dirty="0">
                          <a:latin typeface="Meiryo UI" panose="020B0604030504040204" pitchFamily="50" charset="-128"/>
                          <a:ea typeface="Meiryo UI" panose="020B0604030504040204" pitchFamily="50" charset="-128"/>
                        </a:rPr>
                        <a:t>事業者</a:t>
                      </a:r>
                    </a:p>
                  </a:txBody>
                  <a:tcPr marL="36000" marR="36000" marT="36000" marB="36000">
                    <a:solidFill>
                      <a:schemeClr val="accent1">
                        <a:lumMod val="50000"/>
                      </a:schemeClr>
                    </a:solidFill>
                  </a:tcPr>
                </a:tc>
                <a:tc>
                  <a:txBody>
                    <a:bodyPr/>
                    <a:lstStyle/>
                    <a:p>
                      <a:pPr algn="ctr"/>
                      <a:r>
                        <a:rPr kumimoji="1" lang="ja-JP" altLang="en-US" sz="1200" dirty="0">
                          <a:latin typeface="Meiryo UI" panose="020B0604030504040204" pitchFamily="50" charset="-128"/>
                          <a:ea typeface="Meiryo UI" panose="020B0604030504040204" pitchFamily="50" charset="-128"/>
                        </a:rPr>
                        <a:t>最川下</a:t>
                      </a:r>
                      <a:endParaRPr kumimoji="1" lang="en-US" altLang="ja-JP" sz="1200" dirty="0">
                        <a:latin typeface="Meiryo UI" panose="020B0604030504040204" pitchFamily="50" charset="-128"/>
                        <a:ea typeface="Meiryo UI" panose="020B0604030504040204" pitchFamily="50" charset="-128"/>
                      </a:endParaRPr>
                    </a:p>
                    <a:p>
                      <a:pPr algn="ctr"/>
                      <a:r>
                        <a:rPr kumimoji="1" lang="ja-JP" altLang="en-US" sz="1200" dirty="0">
                          <a:latin typeface="Meiryo UI" panose="020B0604030504040204" pitchFamily="50" charset="-128"/>
                          <a:ea typeface="Meiryo UI" panose="020B0604030504040204" pitchFamily="50" charset="-128"/>
                        </a:rPr>
                        <a:t>事業者</a:t>
                      </a:r>
                    </a:p>
                  </a:txBody>
                  <a:tcPr marL="36000" marR="36000" marT="36000" marB="36000">
                    <a:solidFill>
                      <a:schemeClr val="accent1">
                        <a:lumMod val="50000"/>
                      </a:schemeClr>
                    </a:solidFill>
                  </a:tcPr>
                </a:tc>
                <a:tc>
                  <a:txBody>
                    <a:bodyPr/>
                    <a:lstStyle/>
                    <a:p>
                      <a:pPr algn="ctr"/>
                      <a:r>
                        <a:rPr kumimoji="1" lang="ja-JP" altLang="en-US" sz="1200" dirty="0">
                          <a:latin typeface="Meiryo UI" panose="020B0604030504040204" pitchFamily="50" charset="-128"/>
                          <a:ea typeface="Meiryo UI" panose="020B0604030504040204" pitchFamily="50" charset="-128"/>
                        </a:rPr>
                        <a:t>運営</a:t>
                      </a:r>
                      <a:endParaRPr kumimoji="1" lang="en-US" altLang="ja-JP" sz="1200" dirty="0">
                        <a:latin typeface="Meiryo UI" panose="020B0604030504040204" pitchFamily="50" charset="-128"/>
                        <a:ea typeface="Meiryo UI" panose="020B0604030504040204" pitchFamily="50" charset="-128"/>
                      </a:endParaRPr>
                    </a:p>
                    <a:p>
                      <a:pPr algn="ctr"/>
                      <a:r>
                        <a:rPr kumimoji="1" lang="ja-JP" altLang="en-US" sz="1200" dirty="0">
                          <a:latin typeface="Meiryo UI" panose="020B0604030504040204" pitchFamily="50" charset="-128"/>
                          <a:ea typeface="Meiryo UI" panose="020B0604030504040204" pitchFamily="50" charset="-128"/>
                        </a:rPr>
                        <a:t>事業者</a:t>
                      </a:r>
                    </a:p>
                  </a:txBody>
                  <a:tcPr marL="36000" marR="36000" marT="36000" marB="36000">
                    <a:solidFill>
                      <a:schemeClr val="accent1">
                        <a:lumMod val="50000"/>
                      </a:schemeClr>
                    </a:solidFill>
                  </a:tcPr>
                </a:tc>
                <a:extLst>
                  <a:ext uri="{0D108BD9-81ED-4DB2-BD59-A6C34878D82A}">
                    <a16:rowId xmlns:a16="http://schemas.microsoft.com/office/drawing/2014/main" val="1700346117"/>
                  </a:ext>
                </a:extLst>
              </a:tr>
              <a:tr h="390066">
                <a:tc>
                  <a:txBody>
                    <a:bodyPr/>
                    <a:lstStyle/>
                    <a:p>
                      <a:pPr algn="r"/>
                      <a:r>
                        <a:rPr kumimoji="1" lang="en-US" altLang="ja-JP" sz="1200" b="1" dirty="0">
                          <a:latin typeface="Meiryo UI" panose="020B0604030504040204" pitchFamily="50" charset="-128"/>
                          <a:ea typeface="Meiryo UI" panose="020B0604030504040204" pitchFamily="50" charset="-128"/>
                        </a:rPr>
                        <a:t>70</a:t>
                      </a: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rowSpan="16">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r>
                        <a:rPr kumimoji="1" lang="ja-JP" altLang="en-US" sz="1200" b="1" dirty="0">
                          <a:latin typeface="Meiryo UI" panose="020B0604030504040204" pitchFamily="50" charset="-128"/>
                          <a:ea typeface="Meiryo UI" panose="020B0604030504040204" pitchFamily="50" charset="-128"/>
                        </a:rPr>
                        <a:t>サプライチェーン支援</a:t>
                      </a:r>
                    </a:p>
                  </a:txBody>
                  <a:tcPr marL="36000" marR="36000" marT="36000" marB="36000"/>
                </a:tc>
                <a:tc>
                  <a:txBody>
                    <a:bodyPr/>
                    <a:lstStyle/>
                    <a:p>
                      <a:r>
                        <a:rPr kumimoji="1" lang="ja-JP" altLang="en-US" sz="1200" b="1" dirty="0">
                          <a:latin typeface="Meiryo UI" panose="020B0604030504040204" pitchFamily="50" charset="-128"/>
                          <a:ea typeface="Meiryo UI" panose="020B0604030504040204" pitchFamily="50" charset="-128"/>
                        </a:rPr>
                        <a:t>パススルー</a:t>
                      </a:r>
                      <a:endParaRPr kumimoji="1" lang="en-US" altLang="ja-JP" sz="1200" b="1" dirty="0">
                        <a:latin typeface="Meiryo UI" panose="020B0604030504040204" pitchFamily="50" charset="-128"/>
                        <a:ea typeface="Meiryo UI" panose="020B0604030504040204" pitchFamily="50" charset="-128"/>
                      </a:endParaRPr>
                    </a:p>
                    <a:p>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a:txBody>
                    <a:bodyPr/>
                    <a:lstStyle/>
                    <a:p>
                      <a:r>
                        <a:rPr kumimoji="1" lang="ja-JP" altLang="en-US" sz="1200" b="1" dirty="0">
                          <a:latin typeface="Meiryo UI" panose="020B0604030504040204" pitchFamily="50" charset="-128"/>
                          <a:ea typeface="Meiryo UI" panose="020B0604030504040204" pitchFamily="50" charset="-128"/>
                        </a:rPr>
                        <a:t>パススルー</a:t>
                      </a:r>
                    </a:p>
                  </a:txBody>
                  <a:tcPr marL="36000" marR="36000" marT="36000" marB="36000"/>
                </a:tc>
                <a:tc>
                  <a:txBody>
                    <a:bodyPr/>
                    <a:lstStyle/>
                    <a:p>
                      <a:r>
                        <a:rPr kumimoji="1" lang="ja-JP" altLang="en-US" sz="1200" b="1" dirty="0">
                          <a:latin typeface="Meiryo UI" panose="020B0604030504040204" pitchFamily="50" charset="-128"/>
                          <a:ea typeface="Meiryo UI" panose="020B0604030504040204" pitchFamily="50" charset="-128"/>
                        </a:rPr>
                        <a:t>ものに対し変更を加えない商社、ファーストアーティクルを持たない川中メーカーについては、規制変更に対し、パススルーで自動転送を可能とする</a:t>
                      </a: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36000" marR="36000" marT="36000" marB="36000"/>
                </a:tc>
                <a:tc>
                  <a:txBody>
                    <a:bodyPr/>
                    <a:lstStyle/>
                    <a:p>
                      <a:pPr algn="ct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extLst>
                  <a:ext uri="{0D108BD9-81ED-4DB2-BD59-A6C34878D82A}">
                    <a16:rowId xmlns:a16="http://schemas.microsoft.com/office/drawing/2014/main" val="3415613449"/>
                  </a:ext>
                </a:extLst>
              </a:tr>
              <a:tr h="112129">
                <a:tc rowSpan="2">
                  <a:txBody>
                    <a:bodyPr/>
                    <a:lstStyle/>
                    <a:p>
                      <a:pPr algn="r"/>
                      <a:endParaRPr kumimoji="1" lang="ja-JP" altLang="en-US" sz="400" b="1" dirty="0">
                        <a:latin typeface="Meiryo UI" panose="020B0604030504040204" pitchFamily="50" charset="-128"/>
                        <a:ea typeface="Meiryo UI" panose="020B0604030504040204" pitchFamily="50" charset="-128"/>
                      </a:endParaRPr>
                    </a:p>
                  </a:txBody>
                  <a:tcPr marL="36000" marR="36000" marT="36000" marB="36000"/>
                </a:tc>
                <a:tc vMerge="1">
                  <a:txBody>
                    <a:bodyPr/>
                    <a:lstStyle/>
                    <a:p>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a:txBody>
                    <a:bodyPr/>
                    <a:lstStyle/>
                    <a:p>
                      <a:endParaRPr kumimoji="1" lang="ja-JP" altLang="en-US" sz="400" b="1" dirty="0">
                        <a:latin typeface="Meiryo UI" panose="020B0604030504040204" pitchFamily="50" charset="-128"/>
                        <a:ea typeface="Meiryo UI" panose="020B0604030504040204" pitchFamily="50" charset="-128"/>
                      </a:endParaRPr>
                    </a:p>
                  </a:txBody>
                  <a:tcPr marL="36000" marR="36000" marT="36000" marB="36000"/>
                </a:tc>
                <a:tc>
                  <a:txBody>
                    <a:bodyPr/>
                    <a:lstStyle/>
                    <a:p>
                      <a:endParaRPr kumimoji="1" lang="ja-JP" altLang="en-US" sz="400" b="1" dirty="0">
                        <a:latin typeface="Meiryo UI" panose="020B0604030504040204" pitchFamily="50" charset="-128"/>
                        <a:ea typeface="Meiryo UI" panose="020B0604030504040204" pitchFamily="50" charset="-128"/>
                      </a:endParaRPr>
                    </a:p>
                  </a:txBody>
                  <a:tcPr marL="36000" marR="36000" marT="36000" marB="36000"/>
                </a:tc>
                <a:tc>
                  <a:txBody>
                    <a:bodyPr/>
                    <a:lstStyle/>
                    <a:p>
                      <a:endParaRPr kumimoji="1" lang="ja-JP" altLang="en-US" sz="400" b="1" dirty="0">
                        <a:latin typeface="Meiryo UI" panose="020B0604030504040204" pitchFamily="50" charset="-128"/>
                        <a:ea typeface="Meiryo UI" panose="020B0604030504040204" pitchFamily="50" charset="-128"/>
                      </a:endParaRPr>
                    </a:p>
                  </a:txBody>
                  <a:tcPr marL="36000" marR="36000" marT="36000" marB="36000"/>
                </a:tc>
                <a:tc>
                  <a:txBody>
                    <a:bodyPr/>
                    <a:lstStyle/>
                    <a:p>
                      <a:endParaRPr kumimoji="1" lang="ja-JP" altLang="en-US" sz="400" b="1" dirty="0">
                        <a:latin typeface="Meiryo UI" panose="020B0604030504040204" pitchFamily="50" charset="-128"/>
                        <a:ea typeface="Meiryo UI" panose="020B0604030504040204" pitchFamily="50" charset="-128"/>
                      </a:endParaRPr>
                    </a:p>
                  </a:txBody>
                  <a:tcPr marL="36000" marR="36000" marT="36000" marB="36000"/>
                </a:tc>
                <a:tc>
                  <a:txBody>
                    <a:bodyPr/>
                    <a:lstStyle/>
                    <a:p>
                      <a:pPr algn="ctr"/>
                      <a:endParaRPr kumimoji="1" lang="ja-JP" altLang="en-US" sz="400" b="1" dirty="0">
                        <a:latin typeface="Meiryo UI" panose="020B0604030504040204" pitchFamily="50" charset="-128"/>
                        <a:ea typeface="Meiryo UI" panose="020B0604030504040204" pitchFamily="50" charset="-128"/>
                      </a:endParaRPr>
                    </a:p>
                  </a:txBody>
                  <a:tcPr marL="36000" marR="36000" marT="36000" marB="36000"/>
                </a:tc>
                <a:tc>
                  <a:txBody>
                    <a:bodyPr/>
                    <a:lstStyle/>
                    <a:p>
                      <a:pPr algn="ctr"/>
                      <a:endParaRPr kumimoji="1" lang="ja-JP" altLang="en-US" sz="400" b="1" dirty="0">
                        <a:latin typeface="Meiryo UI" panose="020B0604030504040204" pitchFamily="50" charset="-128"/>
                        <a:ea typeface="Meiryo UI" panose="020B0604030504040204" pitchFamily="50" charset="-128"/>
                      </a:endParaRPr>
                    </a:p>
                  </a:txBody>
                  <a:tcPr marL="36000" marR="36000" marT="36000" marB="36000"/>
                </a:tc>
                <a:tc>
                  <a:txBody>
                    <a:bodyPr/>
                    <a:lstStyle/>
                    <a:p>
                      <a:endParaRPr kumimoji="1" lang="ja-JP" altLang="en-US" sz="400" b="1" dirty="0">
                        <a:latin typeface="Meiryo UI" panose="020B0604030504040204" pitchFamily="50" charset="-128"/>
                        <a:ea typeface="Meiryo UI" panose="020B0604030504040204" pitchFamily="50" charset="-128"/>
                      </a:endParaRPr>
                    </a:p>
                  </a:txBody>
                  <a:tcPr marL="36000" marR="36000" marT="36000" marB="36000"/>
                </a:tc>
                <a:extLst>
                  <a:ext uri="{0D108BD9-81ED-4DB2-BD59-A6C34878D82A}">
                    <a16:rowId xmlns:a16="http://schemas.microsoft.com/office/drawing/2014/main" val="3035795056"/>
                  </a:ext>
                </a:extLst>
              </a:tr>
              <a:tr h="0">
                <a:tc vMerge="1">
                  <a:txBody>
                    <a:bodyPr/>
                    <a:lstStyle/>
                    <a:p>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vMerge="1">
                  <a:txBody>
                    <a:bodyPr/>
                    <a:lstStyle/>
                    <a:p>
                      <a:endParaRPr kumimoji="1" lang="ja-JP" altLang="en-US"/>
                    </a:p>
                  </a:txBody>
                  <a:tcPr/>
                </a:tc>
                <a:tc rowSpan="3">
                  <a:txBody>
                    <a:bodyPr/>
                    <a:lstStyle/>
                    <a:p>
                      <a:r>
                        <a:rPr kumimoji="1" lang="ja-JP" altLang="en-US" sz="1200" b="1">
                          <a:latin typeface="Meiryo UI" panose="020B0604030504040204" pitchFamily="50" charset="-128"/>
                          <a:ea typeface="Meiryo UI" panose="020B0604030504040204" pitchFamily="50" charset="-128"/>
                        </a:rPr>
                        <a:t>代理登録</a:t>
                      </a:r>
                      <a:endParaRPr kumimoji="1" lang="ja-JP" altLang="en-US" sz="400" b="1" dirty="0">
                        <a:latin typeface="Meiryo UI" panose="020B0604030504040204" pitchFamily="50" charset="-128"/>
                        <a:ea typeface="Meiryo UI" panose="020B0604030504040204" pitchFamily="50" charset="-128"/>
                      </a:endParaRPr>
                    </a:p>
                  </a:txBody>
                  <a:tcPr marL="36000" marR="36000" marT="36000" marB="36000"/>
                </a:tc>
                <a:tc rowSpan="2">
                  <a:txBody>
                    <a:bodyPr/>
                    <a:lstStyle/>
                    <a:p>
                      <a:r>
                        <a:rPr kumimoji="1" lang="ja-JP" altLang="en-US" sz="1200" b="1">
                          <a:latin typeface="Meiryo UI" panose="020B0604030504040204" pitchFamily="50" charset="-128"/>
                          <a:ea typeface="Meiryo UI" panose="020B0604030504040204" pitchFamily="50" charset="-128"/>
                        </a:rPr>
                        <a:t>代理登録</a:t>
                      </a:r>
                      <a:endParaRPr kumimoji="1" lang="ja-JP" altLang="en-US" sz="400" b="1" dirty="0">
                        <a:latin typeface="Meiryo UI" panose="020B0604030504040204" pitchFamily="50" charset="-128"/>
                        <a:ea typeface="Meiryo UI" panose="020B0604030504040204" pitchFamily="50" charset="-128"/>
                      </a:endParaRPr>
                    </a:p>
                  </a:txBody>
                  <a:tcPr marL="36000" marR="36000" marT="36000" marB="36000"/>
                </a:tc>
                <a:tc rowSpan="2">
                  <a:txBody>
                    <a:bodyPr/>
                    <a:lstStyle/>
                    <a:p>
                      <a:r>
                        <a:rPr kumimoji="1" lang="ja-JP" altLang="en-US" sz="1200" b="1">
                          <a:latin typeface="Meiryo UI" panose="020B0604030504040204" pitchFamily="50" charset="-128"/>
                          <a:ea typeface="Meiryo UI" panose="020B0604030504040204" pitchFamily="50" charset="-128"/>
                        </a:rPr>
                        <a:t>依頼先が</a:t>
                      </a:r>
                      <a:r>
                        <a:rPr kumimoji="1" lang="en-US" altLang="ja-JP" sz="1200" b="1">
                          <a:latin typeface="Meiryo UI" panose="020B0604030504040204" pitchFamily="50" charset="-128"/>
                          <a:ea typeface="Meiryo UI" panose="020B0604030504040204" pitchFamily="50" charset="-128"/>
                        </a:rPr>
                        <a:t>CMP</a:t>
                      </a:r>
                      <a:r>
                        <a:rPr kumimoji="1" lang="ja-JP" altLang="en-US" sz="1200" b="1">
                          <a:latin typeface="Meiryo UI" panose="020B0604030504040204" pitchFamily="50" charset="-128"/>
                          <a:ea typeface="Meiryo UI" panose="020B0604030504040204" pitchFamily="50" charset="-128"/>
                        </a:rPr>
                        <a:t>未登録の場合、依頼先に了解の上、依頼先の代わりに部品、材料、組成登録を行う</a:t>
                      </a:r>
                      <a:endParaRPr kumimoji="1" lang="ja-JP" altLang="en-US" sz="400" b="1" dirty="0">
                        <a:latin typeface="Meiryo UI" panose="020B0604030504040204" pitchFamily="50" charset="-128"/>
                        <a:ea typeface="Meiryo UI" panose="020B0604030504040204" pitchFamily="50" charset="-128"/>
                      </a:endParaRPr>
                    </a:p>
                  </a:txBody>
                  <a:tcPr marL="36000" marR="36000" marT="36000" marB="36000"/>
                </a:tc>
                <a:tc rowSpan="2">
                  <a:txBody>
                    <a:bodyPr/>
                    <a:lstStyle/>
                    <a:p>
                      <a:pPr algn="ctr"/>
                      <a:r>
                        <a:rPr kumimoji="1" lang="ja-JP" altLang="en-US" sz="1200" b="1" dirty="0">
                          <a:latin typeface="Meiryo UI" panose="020B0604030504040204" pitchFamily="50" charset="-128"/>
                          <a:ea typeface="Meiryo UI" panose="020B0604030504040204" pitchFamily="50" charset="-128"/>
                        </a:rPr>
                        <a:t>〇</a:t>
                      </a:r>
                      <a:endParaRPr kumimoji="1" lang="ja-JP" altLang="en-US" sz="400" b="1" dirty="0">
                        <a:latin typeface="Meiryo UI" panose="020B0604030504040204" pitchFamily="50" charset="-128"/>
                        <a:ea typeface="Meiryo UI" panose="020B0604030504040204" pitchFamily="50" charset="-128"/>
                      </a:endParaRPr>
                    </a:p>
                  </a:txBody>
                  <a:tcPr marL="36000" marR="36000" marT="36000" marB="36000"/>
                </a:tc>
                <a:tc rowSpan="2">
                  <a:txBody>
                    <a:bodyPr/>
                    <a:lstStyle/>
                    <a:p>
                      <a:pPr algn="ctr"/>
                      <a:r>
                        <a:rPr kumimoji="1" lang="ja-JP" altLang="en-US" sz="1200" b="1">
                          <a:latin typeface="Meiryo UI" panose="020B0604030504040204" pitchFamily="50" charset="-128"/>
                          <a:ea typeface="Meiryo UI" panose="020B0604030504040204" pitchFamily="50" charset="-128"/>
                        </a:rPr>
                        <a:t>〇</a:t>
                      </a:r>
                      <a:endParaRPr kumimoji="1" lang="ja-JP" altLang="en-US" sz="400" b="1" dirty="0">
                        <a:latin typeface="Meiryo UI" panose="020B0604030504040204" pitchFamily="50" charset="-128"/>
                        <a:ea typeface="Meiryo UI" panose="020B0604030504040204" pitchFamily="50" charset="-128"/>
                      </a:endParaRPr>
                    </a:p>
                  </a:txBody>
                  <a:tcPr marL="36000" marR="36000" marT="36000" marB="36000"/>
                </a:tc>
                <a:tc rowSpan="2">
                  <a:txBody>
                    <a:bodyPr/>
                    <a:lstStyle/>
                    <a:p>
                      <a:pPr algn="ctr"/>
                      <a:r>
                        <a:rPr kumimoji="1" lang="ja-JP" altLang="en-US" sz="1200" b="1" dirty="0">
                          <a:latin typeface="Meiryo UI" panose="020B0604030504040204" pitchFamily="50" charset="-128"/>
                          <a:ea typeface="Meiryo UI" panose="020B0604030504040204" pitchFamily="50" charset="-128"/>
                        </a:rPr>
                        <a:t>〇</a:t>
                      </a:r>
                      <a:endParaRPr kumimoji="1" lang="ja-JP" altLang="en-US" sz="400" b="1" dirty="0">
                        <a:latin typeface="Meiryo UI" panose="020B0604030504040204" pitchFamily="50" charset="-128"/>
                        <a:ea typeface="Meiryo UI" panose="020B0604030504040204" pitchFamily="50" charset="-128"/>
                      </a:endParaRPr>
                    </a:p>
                  </a:txBody>
                  <a:tcPr marL="36000" marR="36000" marT="36000" marB="36000"/>
                </a:tc>
                <a:tc rowSpan="2">
                  <a:txBody>
                    <a:bodyPr/>
                    <a:lstStyle/>
                    <a:p>
                      <a:pPr algn="ctr"/>
                      <a:endParaRPr kumimoji="1" lang="ja-JP" altLang="en-US" sz="400" b="1" dirty="0">
                        <a:latin typeface="Meiryo UI" panose="020B0604030504040204" pitchFamily="50" charset="-128"/>
                        <a:ea typeface="Meiryo UI" panose="020B0604030504040204" pitchFamily="50" charset="-128"/>
                      </a:endParaRPr>
                    </a:p>
                  </a:txBody>
                  <a:tcPr marL="36000" marR="36000" marT="36000" marB="36000"/>
                </a:tc>
                <a:extLst>
                  <a:ext uri="{0D108BD9-81ED-4DB2-BD59-A6C34878D82A}">
                    <a16:rowId xmlns:a16="http://schemas.microsoft.com/office/drawing/2014/main" val="686831226"/>
                  </a:ext>
                </a:extLst>
              </a:tr>
              <a:tr h="390066">
                <a:tc>
                  <a:txBody>
                    <a:bodyPr/>
                    <a:lstStyle/>
                    <a:p>
                      <a:pPr algn="r"/>
                      <a:r>
                        <a:rPr kumimoji="1" lang="en-US" altLang="ja-JP" sz="1200" b="1" dirty="0">
                          <a:latin typeface="Meiryo UI" panose="020B0604030504040204" pitchFamily="50" charset="-128"/>
                          <a:ea typeface="Meiryo UI" panose="020B0604030504040204" pitchFamily="50" charset="-128"/>
                        </a:rPr>
                        <a:t>71</a:t>
                      </a: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vMerge="1">
                  <a:txBody>
                    <a:bodyPr/>
                    <a:lstStyle/>
                    <a:p>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vMerge="1">
                  <a:txBody>
                    <a:bodyPr/>
                    <a:lstStyle/>
                    <a:p>
                      <a:r>
                        <a:rPr kumimoji="1" lang="ja-JP" altLang="en-US" sz="1200" b="1" dirty="0">
                          <a:latin typeface="Meiryo UI" panose="020B0604030504040204" pitchFamily="50" charset="-128"/>
                          <a:ea typeface="Meiryo UI" panose="020B0604030504040204" pitchFamily="50" charset="-128"/>
                        </a:rPr>
                        <a:t>代理登録</a:t>
                      </a:r>
                    </a:p>
                  </a:txBody>
                  <a:tcPr marL="36000" marR="36000" marT="36000" marB="36000"/>
                </a:tc>
                <a:tc vMerge="1">
                  <a:txBody>
                    <a:bodyPr/>
                    <a:lstStyle/>
                    <a:p>
                      <a:r>
                        <a:rPr kumimoji="1" lang="ja-JP" altLang="en-US" sz="1200" b="1" dirty="0">
                          <a:latin typeface="Meiryo UI" panose="020B0604030504040204" pitchFamily="50" charset="-128"/>
                          <a:ea typeface="Meiryo UI" panose="020B0604030504040204" pitchFamily="50" charset="-128"/>
                        </a:rPr>
                        <a:t>代理登録</a:t>
                      </a:r>
                    </a:p>
                  </a:txBody>
                  <a:tcPr marL="36000" marR="36000" marT="36000" marB="36000"/>
                </a:tc>
                <a:tc vMerge="1">
                  <a:txBody>
                    <a:bodyPr/>
                    <a:lstStyle/>
                    <a:p>
                      <a:r>
                        <a:rPr kumimoji="1" lang="ja-JP" altLang="en-US" sz="1200" b="1" dirty="0">
                          <a:latin typeface="Meiryo UI" panose="020B0604030504040204" pitchFamily="50" charset="-128"/>
                          <a:ea typeface="Meiryo UI" panose="020B0604030504040204" pitchFamily="50" charset="-128"/>
                        </a:rPr>
                        <a:t>依頼先が</a:t>
                      </a:r>
                      <a:r>
                        <a:rPr kumimoji="1" lang="en-US" altLang="ja-JP" sz="1200" b="1" dirty="0">
                          <a:latin typeface="Meiryo UI" panose="020B0604030504040204" pitchFamily="50" charset="-128"/>
                          <a:ea typeface="Meiryo UI" panose="020B0604030504040204" pitchFamily="50" charset="-128"/>
                        </a:rPr>
                        <a:t>CMP</a:t>
                      </a:r>
                      <a:r>
                        <a:rPr kumimoji="1" lang="ja-JP" altLang="en-US" sz="1200" b="1" dirty="0">
                          <a:latin typeface="Meiryo UI" panose="020B0604030504040204" pitchFamily="50" charset="-128"/>
                          <a:ea typeface="Meiryo UI" panose="020B0604030504040204" pitchFamily="50" charset="-128"/>
                        </a:rPr>
                        <a:t>未登録の場合、依頼先に了解の上、依頼先の代わりに部品、材料、組成登録を行う</a:t>
                      </a:r>
                    </a:p>
                  </a:txBody>
                  <a:tcPr marL="36000" marR="36000" marT="36000" marB="36000"/>
                </a:tc>
                <a:tc vMerge="1">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36000" marR="36000" marT="36000" marB="36000"/>
                </a:tc>
                <a:tc vMerge="1">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36000" marR="36000" marT="36000" marB="36000"/>
                </a:tc>
                <a:tc vMerge="1">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36000" marR="36000" marT="36000" marB="36000"/>
                </a:tc>
                <a:tc vMerge="1">
                  <a:txBody>
                    <a:bodyPr/>
                    <a:lstStyle/>
                    <a:p>
                      <a:pPr algn="ct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extLst>
                  <a:ext uri="{0D108BD9-81ED-4DB2-BD59-A6C34878D82A}">
                    <a16:rowId xmlns:a16="http://schemas.microsoft.com/office/drawing/2014/main" val="3312886993"/>
                  </a:ext>
                </a:extLst>
              </a:tr>
              <a:tr h="227111">
                <a:tc>
                  <a:txBody>
                    <a:bodyPr/>
                    <a:lstStyle/>
                    <a:p>
                      <a:pPr algn="r"/>
                      <a:r>
                        <a:rPr kumimoji="1" lang="en-US" altLang="ja-JP" sz="1200" b="1" dirty="0">
                          <a:latin typeface="Meiryo UI" panose="020B0604030504040204" pitchFamily="50" charset="-128"/>
                          <a:ea typeface="Meiryo UI" panose="020B0604030504040204" pitchFamily="50" charset="-128"/>
                        </a:rPr>
                        <a:t>72</a:t>
                      </a: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vMerge="1">
                  <a:txBody>
                    <a:bodyPr/>
                    <a:lstStyle/>
                    <a:p>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vMerge="1">
                  <a:txBody>
                    <a:bodyPr/>
                    <a:lstStyle/>
                    <a:p>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a:txBody>
                    <a:bodyPr/>
                    <a:lstStyle/>
                    <a:p>
                      <a:r>
                        <a:rPr kumimoji="1" lang="ja-JP" altLang="en-US" sz="1200" b="1" dirty="0">
                          <a:latin typeface="Meiryo UI" panose="020B0604030504040204" pitchFamily="50" charset="-128"/>
                          <a:ea typeface="Meiryo UI" panose="020B0604030504040204" pitchFamily="50" charset="-128"/>
                        </a:rPr>
                        <a:t>依頼代行</a:t>
                      </a:r>
                    </a:p>
                  </a:txBody>
                  <a:tcPr marL="36000" marR="36000" marT="36000" marB="36000"/>
                </a:tc>
                <a:tc>
                  <a:txBody>
                    <a:bodyPr/>
                    <a:lstStyle/>
                    <a:p>
                      <a:r>
                        <a:rPr kumimoji="1" lang="ja-JP" altLang="en-US" sz="1200" b="1" dirty="0">
                          <a:latin typeface="Meiryo UI" panose="020B0604030504040204" pitchFamily="50" charset="-128"/>
                          <a:ea typeface="Meiryo UI" panose="020B0604030504040204" pitchFamily="50" charset="-128"/>
                        </a:rPr>
                        <a:t>さらに川上の企業に調査依頼を行う</a:t>
                      </a: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36000" marR="36000" marT="36000" marB="36000"/>
                </a:tc>
                <a:tc>
                  <a:txBody>
                    <a:bodyPr/>
                    <a:lstStyle/>
                    <a:p>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extLst>
                  <a:ext uri="{0D108BD9-81ED-4DB2-BD59-A6C34878D82A}">
                    <a16:rowId xmlns:a16="http://schemas.microsoft.com/office/drawing/2014/main" val="3355733782"/>
                  </a:ext>
                </a:extLst>
              </a:tr>
              <a:tr h="133304">
                <a:tc rowSpan="2">
                  <a:txBody>
                    <a:bodyPr/>
                    <a:lstStyle/>
                    <a:p>
                      <a:pPr algn="r"/>
                      <a:endParaRPr kumimoji="1" lang="ja-JP" altLang="en-US" sz="400" b="1" dirty="0">
                        <a:latin typeface="Meiryo UI" panose="020B0604030504040204" pitchFamily="50" charset="-128"/>
                        <a:ea typeface="Meiryo UI" panose="020B0604030504040204" pitchFamily="50" charset="-128"/>
                      </a:endParaRPr>
                    </a:p>
                  </a:txBody>
                  <a:tcPr marL="36000" marR="36000" marT="36000" marB="36000"/>
                </a:tc>
                <a:tc vMerge="1">
                  <a:txBody>
                    <a:bodyPr/>
                    <a:lstStyle/>
                    <a:p>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a:txBody>
                    <a:bodyPr/>
                    <a:lstStyle/>
                    <a:p>
                      <a:pPr marL="0" algn="l" defTabSz="495200" rtl="0" eaLnBrk="1" latinLnBrk="0" hangingPunct="1"/>
                      <a:endParaRPr kumimoji="1" lang="ja-JP" altLang="en-US" sz="400" b="1" kern="1200" dirty="0">
                        <a:solidFill>
                          <a:schemeClr val="dk1"/>
                        </a:solidFill>
                        <a:latin typeface="Meiryo UI" panose="020B0604030504040204" pitchFamily="50" charset="-128"/>
                        <a:ea typeface="Meiryo UI" panose="020B0604030504040204" pitchFamily="50" charset="-128"/>
                        <a:cs typeface="+mn-cs"/>
                      </a:endParaRPr>
                    </a:p>
                  </a:txBody>
                  <a:tcPr marL="36000" marR="36000" marT="36000" marB="36000"/>
                </a:tc>
                <a:tc>
                  <a:txBody>
                    <a:bodyPr/>
                    <a:lstStyle/>
                    <a:p>
                      <a:pPr marL="0" algn="l" defTabSz="495200" rtl="0" eaLnBrk="1" latinLnBrk="0" hangingPunct="1"/>
                      <a:endParaRPr kumimoji="1" lang="ja-JP" altLang="en-US" sz="400" b="1" kern="1200" dirty="0">
                        <a:solidFill>
                          <a:schemeClr val="dk1"/>
                        </a:solidFill>
                        <a:latin typeface="Meiryo UI" panose="020B0604030504040204" pitchFamily="50" charset="-128"/>
                        <a:ea typeface="Meiryo UI" panose="020B0604030504040204" pitchFamily="50" charset="-128"/>
                        <a:cs typeface="+mn-cs"/>
                      </a:endParaRPr>
                    </a:p>
                  </a:txBody>
                  <a:tcPr marL="36000" marR="36000" marT="36000" marB="36000"/>
                </a:tc>
                <a:tc>
                  <a:txBody>
                    <a:bodyPr/>
                    <a:lstStyle/>
                    <a:p>
                      <a:pPr marL="0" algn="l" defTabSz="495200" rtl="0" eaLnBrk="1" latinLnBrk="0" hangingPunct="1"/>
                      <a:endParaRPr kumimoji="1" lang="ja-JP" altLang="en-US" sz="400" b="1" kern="1200" dirty="0">
                        <a:solidFill>
                          <a:schemeClr val="dk1"/>
                        </a:solidFill>
                        <a:latin typeface="Meiryo UI" panose="020B0604030504040204" pitchFamily="50" charset="-128"/>
                        <a:ea typeface="Meiryo UI" panose="020B0604030504040204" pitchFamily="50" charset="-128"/>
                        <a:cs typeface="+mn-cs"/>
                      </a:endParaRPr>
                    </a:p>
                  </a:txBody>
                  <a:tcPr marL="36000" marR="36000" marT="36000" marB="36000"/>
                </a:tc>
                <a:tc>
                  <a:txBody>
                    <a:bodyPr/>
                    <a:lstStyle/>
                    <a:p>
                      <a:pPr marL="0" algn="l" defTabSz="495200" rtl="0" eaLnBrk="1" latinLnBrk="0" hangingPunct="1"/>
                      <a:endParaRPr kumimoji="1" lang="ja-JP" altLang="en-US" sz="400" b="1" kern="1200" dirty="0">
                        <a:solidFill>
                          <a:schemeClr val="dk1"/>
                        </a:solidFill>
                        <a:latin typeface="Meiryo UI" panose="020B0604030504040204" pitchFamily="50" charset="-128"/>
                        <a:ea typeface="Meiryo UI" panose="020B0604030504040204" pitchFamily="50" charset="-128"/>
                        <a:cs typeface="+mn-cs"/>
                      </a:endParaRPr>
                    </a:p>
                  </a:txBody>
                  <a:tcPr marL="36000" marR="36000" marT="36000" marB="36000"/>
                </a:tc>
                <a:tc>
                  <a:txBody>
                    <a:bodyPr/>
                    <a:lstStyle/>
                    <a:p>
                      <a:pPr marL="0" algn="l" defTabSz="495200" rtl="0" eaLnBrk="1" latinLnBrk="0" hangingPunct="1"/>
                      <a:endParaRPr kumimoji="1" lang="ja-JP" altLang="en-US" sz="400" b="1" kern="1200" dirty="0">
                        <a:solidFill>
                          <a:schemeClr val="dk1"/>
                        </a:solidFill>
                        <a:latin typeface="Meiryo UI" panose="020B0604030504040204" pitchFamily="50" charset="-128"/>
                        <a:ea typeface="Meiryo UI" panose="020B0604030504040204" pitchFamily="50" charset="-128"/>
                        <a:cs typeface="+mn-cs"/>
                      </a:endParaRPr>
                    </a:p>
                  </a:txBody>
                  <a:tcPr marL="36000" marR="36000" marT="36000" marB="36000"/>
                </a:tc>
                <a:tc>
                  <a:txBody>
                    <a:bodyPr/>
                    <a:lstStyle/>
                    <a:p>
                      <a:pPr marL="0" algn="l" defTabSz="495200" rtl="0" eaLnBrk="1" latinLnBrk="0" hangingPunct="1"/>
                      <a:endParaRPr kumimoji="1" lang="ja-JP" altLang="en-US" sz="400" b="1" kern="1200" dirty="0">
                        <a:solidFill>
                          <a:schemeClr val="dk1"/>
                        </a:solidFill>
                        <a:latin typeface="Meiryo UI" panose="020B0604030504040204" pitchFamily="50" charset="-128"/>
                        <a:ea typeface="Meiryo UI" panose="020B0604030504040204" pitchFamily="50" charset="-128"/>
                        <a:cs typeface="+mn-cs"/>
                      </a:endParaRPr>
                    </a:p>
                  </a:txBody>
                  <a:tcPr marL="36000" marR="36000" marT="36000" marB="36000"/>
                </a:tc>
                <a:tc>
                  <a:txBody>
                    <a:bodyPr/>
                    <a:lstStyle/>
                    <a:p>
                      <a:pPr marL="0" algn="l" defTabSz="495200" rtl="0" eaLnBrk="1" latinLnBrk="0" hangingPunct="1"/>
                      <a:endParaRPr kumimoji="1" lang="ja-JP" altLang="en-US" sz="400" b="1" kern="1200" dirty="0">
                        <a:solidFill>
                          <a:schemeClr val="dk1"/>
                        </a:solidFill>
                        <a:latin typeface="Meiryo UI" panose="020B0604030504040204" pitchFamily="50" charset="-128"/>
                        <a:ea typeface="Meiryo UI" panose="020B0604030504040204" pitchFamily="50" charset="-128"/>
                        <a:cs typeface="+mn-cs"/>
                      </a:endParaRPr>
                    </a:p>
                  </a:txBody>
                  <a:tcPr marL="36000" marR="36000" marT="36000" marB="36000"/>
                </a:tc>
                <a:extLst>
                  <a:ext uri="{0D108BD9-81ED-4DB2-BD59-A6C34878D82A}">
                    <a16:rowId xmlns:a16="http://schemas.microsoft.com/office/drawing/2014/main" val="685104936"/>
                  </a:ext>
                </a:extLst>
              </a:tr>
              <a:tr h="0">
                <a:tc vMerge="1">
                  <a:txBody>
                    <a:bodyPr/>
                    <a:lstStyle/>
                    <a:p>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vMerge="1">
                  <a:txBody>
                    <a:bodyPr/>
                    <a:lstStyle/>
                    <a:p>
                      <a:endParaRPr kumimoji="1" lang="ja-JP" altLang="en-US"/>
                    </a:p>
                  </a:txBody>
                  <a:tcPr/>
                </a:tc>
                <a:tc rowSpan="2">
                  <a:txBody>
                    <a:bodyPr/>
                    <a:lstStyle/>
                    <a:p>
                      <a:pPr marL="0" algn="l" defTabSz="495200" rtl="0" eaLnBrk="1" latinLnBrk="0" hangingPunct="1"/>
                      <a:r>
                        <a:rPr kumimoji="1" lang="ja-JP" altLang="en-US" sz="1200" b="1">
                          <a:latin typeface="Meiryo UI" panose="020B0604030504040204" pitchFamily="50" charset="-128"/>
                          <a:ea typeface="Meiryo UI" panose="020B0604030504040204" pitchFamily="50" charset="-128"/>
                        </a:rPr>
                        <a:t>支給品</a:t>
                      </a:r>
                      <a:endParaRPr kumimoji="1" lang="ja-JP" altLang="en-US" sz="400" b="1" kern="1200" dirty="0">
                        <a:solidFill>
                          <a:schemeClr val="dk1"/>
                        </a:solidFill>
                        <a:latin typeface="Meiryo UI" panose="020B0604030504040204" pitchFamily="50" charset="-128"/>
                        <a:ea typeface="Meiryo UI" panose="020B0604030504040204" pitchFamily="50" charset="-128"/>
                        <a:cs typeface="+mn-cs"/>
                      </a:endParaRPr>
                    </a:p>
                  </a:txBody>
                  <a:tcPr marL="36000" marR="36000" marT="36000" marB="36000"/>
                </a:tc>
                <a:tc rowSpan="2">
                  <a:txBody>
                    <a:bodyPr/>
                    <a:lstStyle/>
                    <a:p>
                      <a:pPr marL="0" algn="l" defTabSz="495200" rtl="0" eaLnBrk="1" latinLnBrk="0" hangingPunct="1"/>
                      <a:r>
                        <a:rPr kumimoji="1" lang="ja-JP" altLang="en-US" sz="1200" b="1">
                          <a:latin typeface="Meiryo UI" panose="020B0604030504040204" pitchFamily="50" charset="-128"/>
                          <a:ea typeface="Meiryo UI" panose="020B0604030504040204" pitchFamily="50" charset="-128"/>
                        </a:rPr>
                        <a:t>支給品</a:t>
                      </a:r>
                      <a:endParaRPr kumimoji="1" lang="ja-JP" altLang="en-US" sz="400" b="1" kern="1200" dirty="0">
                        <a:solidFill>
                          <a:schemeClr val="dk1"/>
                        </a:solidFill>
                        <a:latin typeface="Meiryo UI" panose="020B0604030504040204" pitchFamily="50" charset="-128"/>
                        <a:ea typeface="Meiryo UI" panose="020B0604030504040204" pitchFamily="50" charset="-128"/>
                        <a:cs typeface="+mn-cs"/>
                      </a:endParaRPr>
                    </a:p>
                  </a:txBody>
                  <a:tcPr marL="36000" marR="36000" marT="36000" marB="36000"/>
                </a:tc>
                <a:tc rowSpan="2">
                  <a:txBody>
                    <a:bodyPr/>
                    <a:lstStyle/>
                    <a:p>
                      <a:r>
                        <a:rPr kumimoji="1" lang="ja-JP" altLang="en-US" sz="1200" b="1" dirty="0">
                          <a:latin typeface="Meiryo UI" panose="020B0604030504040204" pitchFamily="50" charset="-128"/>
                          <a:ea typeface="Meiryo UI" panose="020B0604030504040204" pitchFamily="50" charset="-128"/>
                        </a:rPr>
                        <a:t>支給部品・材料の組成情報を川上企業へ提供する</a:t>
                      </a:r>
                      <a:endParaRPr kumimoji="1" lang="en-US" altLang="ja-JP" sz="1200" b="1" dirty="0">
                        <a:latin typeface="Meiryo UI" panose="020B0604030504040204" pitchFamily="50" charset="-128"/>
                        <a:ea typeface="Meiryo UI" panose="020B0604030504040204" pitchFamily="50" charset="-128"/>
                      </a:endParaRPr>
                    </a:p>
                    <a:p>
                      <a:r>
                        <a:rPr kumimoji="1" lang="ja-JP" altLang="en-US" sz="1200" b="1" dirty="0">
                          <a:latin typeface="Meiryo UI" panose="020B0604030504040204" pitchFamily="50" charset="-128"/>
                          <a:ea typeface="Meiryo UI" panose="020B0604030504040204" pitchFamily="50" charset="-128"/>
                        </a:rPr>
                        <a:t>（代理登録と同様のフローか、今後、検討確認する）</a:t>
                      </a:r>
                      <a:endParaRPr kumimoji="1" lang="ja-JP" altLang="en-US" sz="400" b="1" kern="1200" dirty="0">
                        <a:solidFill>
                          <a:schemeClr val="dk1"/>
                        </a:solidFill>
                        <a:latin typeface="Meiryo UI" panose="020B0604030504040204" pitchFamily="50" charset="-128"/>
                        <a:ea typeface="Meiryo UI" panose="020B0604030504040204" pitchFamily="50" charset="-128"/>
                        <a:cs typeface="+mn-cs"/>
                      </a:endParaRPr>
                    </a:p>
                  </a:txBody>
                  <a:tcPr marL="36000" marR="36000" marT="36000" marB="36000"/>
                </a:tc>
                <a:tc rowSpan="2">
                  <a:txBody>
                    <a:bodyPr/>
                    <a:lstStyle/>
                    <a:p>
                      <a:pPr marL="0" algn="ctr" defTabSz="495200" rtl="0" eaLnBrk="1" latinLnBrk="0" hangingPunct="1"/>
                      <a:r>
                        <a:rPr kumimoji="1" lang="ja-JP" altLang="en-US" sz="1200" b="1" dirty="0">
                          <a:latin typeface="Meiryo UI" panose="020B0604030504040204" pitchFamily="50" charset="-128"/>
                          <a:ea typeface="Meiryo UI" panose="020B0604030504040204" pitchFamily="50" charset="-128"/>
                        </a:rPr>
                        <a:t>〇</a:t>
                      </a:r>
                      <a:endParaRPr kumimoji="1" lang="ja-JP" altLang="en-US" sz="400" b="1" kern="1200" dirty="0">
                        <a:solidFill>
                          <a:schemeClr val="dk1"/>
                        </a:solidFill>
                        <a:latin typeface="Meiryo UI" panose="020B0604030504040204" pitchFamily="50" charset="-128"/>
                        <a:ea typeface="Meiryo UI" panose="020B0604030504040204" pitchFamily="50" charset="-128"/>
                        <a:cs typeface="+mn-cs"/>
                      </a:endParaRPr>
                    </a:p>
                  </a:txBody>
                  <a:tcPr marL="36000" marR="36000" marT="36000" marB="36000"/>
                </a:tc>
                <a:tc rowSpan="2">
                  <a:txBody>
                    <a:bodyPr/>
                    <a:lstStyle/>
                    <a:p>
                      <a:pPr marL="0" algn="ctr" defTabSz="495200" rtl="0" eaLnBrk="1" latinLnBrk="0" hangingPunct="1"/>
                      <a:r>
                        <a:rPr kumimoji="1" lang="ja-JP" altLang="en-US" sz="1200" b="1">
                          <a:latin typeface="Meiryo UI" panose="020B0604030504040204" pitchFamily="50" charset="-128"/>
                          <a:ea typeface="Meiryo UI" panose="020B0604030504040204" pitchFamily="50" charset="-128"/>
                        </a:rPr>
                        <a:t>〇</a:t>
                      </a:r>
                      <a:endParaRPr kumimoji="1" lang="ja-JP" altLang="en-US" sz="400" b="1" kern="1200" dirty="0">
                        <a:solidFill>
                          <a:schemeClr val="dk1"/>
                        </a:solidFill>
                        <a:latin typeface="Meiryo UI" panose="020B0604030504040204" pitchFamily="50" charset="-128"/>
                        <a:ea typeface="Meiryo UI" panose="020B0604030504040204" pitchFamily="50" charset="-128"/>
                        <a:cs typeface="+mn-cs"/>
                      </a:endParaRPr>
                    </a:p>
                  </a:txBody>
                  <a:tcPr marL="36000" marR="36000" marT="36000" marB="36000"/>
                </a:tc>
                <a:tc rowSpan="2">
                  <a:txBody>
                    <a:bodyPr/>
                    <a:lstStyle/>
                    <a:p>
                      <a:pPr marL="0" algn="ctr" defTabSz="495200" rtl="0" eaLnBrk="1" latinLnBrk="0" hangingPunct="1"/>
                      <a:r>
                        <a:rPr kumimoji="1" lang="ja-JP" altLang="en-US" sz="1200" b="1" dirty="0">
                          <a:latin typeface="Meiryo UI" panose="020B0604030504040204" pitchFamily="50" charset="-128"/>
                          <a:ea typeface="Meiryo UI" panose="020B0604030504040204" pitchFamily="50" charset="-128"/>
                        </a:rPr>
                        <a:t>〇</a:t>
                      </a:r>
                      <a:endParaRPr kumimoji="1" lang="ja-JP" altLang="en-US" sz="400" b="1" kern="1200" dirty="0">
                        <a:solidFill>
                          <a:schemeClr val="dk1"/>
                        </a:solidFill>
                        <a:latin typeface="Meiryo UI" panose="020B0604030504040204" pitchFamily="50" charset="-128"/>
                        <a:ea typeface="Meiryo UI" panose="020B0604030504040204" pitchFamily="50" charset="-128"/>
                        <a:cs typeface="+mn-cs"/>
                      </a:endParaRPr>
                    </a:p>
                  </a:txBody>
                  <a:tcPr marL="36000" marR="36000" marT="36000" marB="36000"/>
                </a:tc>
                <a:tc rowSpan="2">
                  <a:txBody>
                    <a:bodyPr/>
                    <a:lstStyle/>
                    <a:p>
                      <a:pPr marL="0" algn="ctr" defTabSz="495200" rtl="0" eaLnBrk="1" latinLnBrk="0" hangingPunct="1"/>
                      <a:endParaRPr kumimoji="1" lang="ja-JP" altLang="en-US" sz="400" b="1" kern="1200" dirty="0">
                        <a:solidFill>
                          <a:schemeClr val="dk1"/>
                        </a:solidFill>
                        <a:latin typeface="Meiryo UI" panose="020B0604030504040204" pitchFamily="50" charset="-128"/>
                        <a:ea typeface="Meiryo UI" panose="020B0604030504040204" pitchFamily="50" charset="-128"/>
                        <a:cs typeface="+mn-cs"/>
                      </a:endParaRPr>
                    </a:p>
                  </a:txBody>
                  <a:tcPr marL="36000" marR="36000" marT="36000" marB="36000"/>
                </a:tc>
                <a:extLst>
                  <a:ext uri="{0D108BD9-81ED-4DB2-BD59-A6C34878D82A}">
                    <a16:rowId xmlns:a16="http://schemas.microsoft.com/office/drawing/2014/main" val="1025948971"/>
                  </a:ext>
                </a:extLst>
              </a:tr>
              <a:tr h="390066">
                <a:tc>
                  <a:txBody>
                    <a:bodyPr/>
                    <a:lstStyle/>
                    <a:p>
                      <a:pPr algn="r"/>
                      <a:r>
                        <a:rPr kumimoji="1" lang="en-US" altLang="ja-JP" sz="1200" b="1" dirty="0">
                          <a:latin typeface="Meiryo UI" panose="020B0604030504040204" pitchFamily="50" charset="-128"/>
                          <a:ea typeface="Meiryo UI" panose="020B0604030504040204" pitchFamily="50" charset="-128"/>
                        </a:rPr>
                        <a:t>73</a:t>
                      </a: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vMerge="1">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vMerge="1">
                  <a:txBody>
                    <a:bodyPr/>
                    <a:lstStyle/>
                    <a:p>
                      <a:r>
                        <a:rPr kumimoji="1" lang="ja-JP" altLang="en-US" sz="1200" b="1" dirty="0">
                          <a:latin typeface="Meiryo UI" panose="020B0604030504040204" pitchFamily="50" charset="-128"/>
                          <a:ea typeface="Meiryo UI" panose="020B0604030504040204" pitchFamily="50" charset="-128"/>
                        </a:rPr>
                        <a:t>支給品</a:t>
                      </a:r>
                    </a:p>
                  </a:txBody>
                  <a:tcPr marL="36000" marR="36000" marT="36000" marB="36000"/>
                </a:tc>
                <a:tc vMerge="1">
                  <a:txBody>
                    <a:bodyPr/>
                    <a:lstStyle/>
                    <a:p>
                      <a:r>
                        <a:rPr kumimoji="1" lang="ja-JP" altLang="en-US" sz="1200" b="1" dirty="0">
                          <a:latin typeface="Meiryo UI" panose="020B0604030504040204" pitchFamily="50" charset="-128"/>
                          <a:ea typeface="Meiryo UI" panose="020B0604030504040204" pitchFamily="50" charset="-128"/>
                        </a:rPr>
                        <a:t>支給品</a:t>
                      </a:r>
                    </a:p>
                  </a:txBody>
                  <a:tcPr marL="36000" marR="36000" marT="36000" marB="36000"/>
                </a:tc>
                <a:tc vMerge="1">
                  <a:txBody>
                    <a:bodyPr/>
                    <a:lstStyle/>
                    <a:p>
                      <a:r>
                        <a:rPr kumimoji="1" lang="ja-JP" altLang="en-US" sz="1200" b="1" dirty="0">
                          <a:latin typeface="Meiryo UI" panose="020B0604030504040204" pitchFamily="50" charset="-128"/>
                          <a:ea typeface="Meiryo UI" panose="020B0604030504040204" pitchFamily="50" charset="-128"/>
                        </a:rPr>
                        <a:t>支給部品・材料の組成情報を川上企業へ提供する</a:t>
                      </a:r>
                      <a:endParaRPr kumimoji="1" lang="en-US" altLang="ja-JP" sz="1200" b="1" dirty="0">
                        <a:latin typeface="Meiryo UI" panose="020B0604030504040204" pitchFamily="50" charset="-128"/>
                        <a:ea typeface="Meiryo UI" panose="020B0604030504040204" pitchFamily="50" charset="-128"/>
                      </a:endParaRPr>
                    </a:p>
                    <a:p>
                      <a:r>
                        <a:rPr kumimoji="1" lang="ja-JP" altLang="en-US" sz="1200" b="1" dirty="0">
                          <a:latin typeface="Meiryo UI" panose="020B0604030504040204" pitchFamily="50" charset="-128"/>
                          <a:ea typeface="Meiryo UI" panose="020B0604030504040204" pitchFamily="50" charset="-128"/>
                        </a:rPr>
                        <a:t>（代理登録と同じフロー？）</a:t>
                      </a:r>
                    </a:p>
                  </a:txBody>
                  <a:tcPr marL="36000" marR="36000" marT="36000" marB="36000"/>
                </a:tc>
                <a:tc vMerge="1">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36000" marR="36000" marT="36000" marB="36000"/>
                </a:tc>
                <a:tc vMerge="1">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36000" marR="36000" marT="36000" marB="36000"/>
                </a:tc>
                <a:tc vMerge="1">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36000" marR="36000" marT="36000" marB="36000"/>
                </a:tc>
                <a:tc vMerge="1">
                  <a:txBody>
                    <a:bodyPr/>
                    <a:lstStyle/>
                    <a:p>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extLst>
                  <a:ext uri="{0D108BD9-81ED-4DB2-BD59-A6C34878D82A}">
                    <a16:rowId xmlns:a16="http://schemas.microsoft.com/office/drawing/2014/main" val="1526249096"/>
                  </a:ext>
                </a:extLst>
              </a:tr>
              <a:tr h="110150">
                <a:tc rowSpan="2">
                  <a:txBody>
                    <a:bodyPr/>
                    <a:lstStyle/>
                    <a:p>
                      <a:pPr algn="r"/>
                      <a:endParaRPr kumimoji="1" lang="ja-JP" altLang="en-US" sz="400" b="1" dirty="0">
                        <a:latin typeface="Meiryo UI" panose="020B0604030504040204" pitchFamily="50" charset="-128"/>
                        <a:ea typeface="Meiryo UI" panose="020B0604030504040204" pitchFamily="50" charset="-128"/>
                      </a:endParaRPr>
                    </a:p>
                  </a:txBody>
                  <a:tcPr marL="36000" marR="36000" marT="36000" marB="36000"/>
                </a:tc>
                <a:tc vMerge="1">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a:txBody>
                    <a:bodyPr/>
                    <a:lstStyle/>
                    <a:p>
                      <a:pPr marL="0" algn="l" defTabSz="495200" rtl="0" eaLnBrk="1" latinLnBrk="0" hangingPunct="1"/>
                      <a:endParaRPr kumimoji="1" lang="ja-JP" altLang="en-US" sz="400" b="1" kern="1200" dirty="0">
                        <a:solidFill>
                          <a:schemeClr val="dk1"/>
                        </a:solidFill>
                        <a:latin typeface="Meiryo UI" panose="020B0604030504040204" pitchFamily="50" charset="-128"/>
                        <a:ea typeface="Meiryo UI" panose="020B0604030504040204" pitchFamily="50" charset="-128"/>
                        <a:cs typeface="+mn-cs"/>
                      </a:endParaRPr>
                    </a:p>
                  </a:txBody>
                  <a:tcPr marL="36000" marR="36000" marT="36000" marB="36000"/>
                </a:tc>
                <a:tc>
                  <a:txBody>
                    <a:bodyPr/>
                    <a:lstStyle/>
                    <a:p>
                      <a:pPr marL="0" algn="l" defTabSz="495200" rtl="0" eaLnBrk="1" latinLnBrk="0" hangingPunct="1"/>
                      <a:endParaRPr kumimoji="1" lang="ja-JP" altLang="en-US" sz="400" b="1" kern="1200" dirty="0">
                        <a:solidFill>
                          <a:schemeClr val="dk1"/>
                        </a:solidFill>
                        <a:latin typeface="Meiryo UI" panose="020B0604030504040204" pitchFamily="50" charset="-128"/>
                        <a:ea typeface="Meiryo UI" panose="020B0604030504040204" pitchFamily="50" charset="-128"/>
                        <a:cs typeface="+mn-cs"/>
                      </a:endParaRPr>
                    </a:p>
                  </a:txBody>
                  <a:tcPr marL="36000" marR="36000" marT="36000" marB="36000"/>
                </a:tc>
                <a:tc>
                  <a:txBody>
                    <a:bodyPr/>
                    <a:lstStyle/>
                    <a:p>
                      <a:pPr marL="0" algn="l" defTabSz="495200" rtl="0" eaLnBrk="1" latinLnBrk="0" hangingPunct="1"/>
                      <a:endParaRPr kumimoji="1" lang="ja-JP" altLang="en-US" sz="400" b="1" kern="1200" dirty="0">
                        <a:solidFill>
                          <a:schemeClr val="dk1"/>
                        </a:solidFill>
                        <a:latin typeface="Meiryo UI" panose="020B0604030504040204" pitchFamily="50" charset="-128"/>
                        <a:ea typeface="Meiryo UI" panose="020B0604030504040204" pitchFamily="50" charset="-128"/>
                        <a:cs typeface="+mn-cs"/>
                      </a:endParaRPr>
                    </a:p>
                  </a:txBody>
                  <a:tcPr marL="36000" marR="36000" marT="36000" marB="36000"/>
                </a:tc>
                <a:tc>
                  <a:txBody>
                    <a:bodyPr/>
                    <a:lstStyle/>
                    <a:p>
                      <a:pPr marL="0" algn="l" defTabSz="495200" rtl="0" eaLnBrk="1" latinLnBrk="0" hangingPunct="1"/>
                      <a:endParaRPr kumimoji="1" lang="ja-JP" altLang="en-US" sz="400" b="1" kern="1200" dirty="0">
                        <a:solidFill>
                          <a:schemeClr val="dk1"/>
                        </a:solidFill>
                        <a:latin typeface="Meiryo UI" panose="020B0604030504040204" pitchFamily="50" charset="-128"/>
                        <a:ea typeface="Meiryo UI" panose="020B0604030504040204" pitchFamily="50" charset="-128"/>
                        <a:cs typeface="+mn-cs"/>
                      </a:endParaRPr>
                    </a:p>
                  </a:txBody>
                  <a:tcPr marL="36000" marR="36000" marT="36000" marB="36000"/>
                </a:tc>
                <a:tc>
                  <a:txBody>
                    <a:bodyPr/>
                    <a:lstStyle/>
                    <a:p>
                      <a:pPr marL="0" algn="l" defTabSz="495200" rtl="0" eaLnBrk="1" latinLnBrk="0" hangingPunct="1"/>
                      <a:endParaRPr kumimoji="1" lang="ja-JP" altLang="en-US" sz="400" b="1" kern="1200" dirty="0">
                        <a:solidFill>
                          <a:schemeClr val="dk1"/>
                        </a:solidFill>
                        <a:latin typeface="Meiryo UI" panose="020B0604030504040204" pitchFamily="50" charset="-128"/>
                        <a:ea typeface="Meiryo UI" panose="020B0604030504040204" pitchFamily="50" charset="-128"/>
                        <a:cs typeface="+mn-cs"/>
                      </a:endParaRPr>
                    </a:p>
                  </a:txBody>
                  <a:tcPr marL="36000" marR="36000" marT="36000" marB="36000"/>
                </a:tc>
                <a:tc>
                  <a:txBody>
                    <a:bodyPr/>
                    <a:lstStyle/>
                    <a:p>
                      <a:pPr marL="0" algn="l" defTabSz="495200" rtl="0" eaLnBrk="1" latinLnBrk="0" hangingPunct="1"/>
                      <a:endParaRPr kumimoji="1" lang="ja-JP" altLang="en-US" sz="400" b="1" kern="1200" dirty="0">
                        <a:solidFill>
                          <a:schemeClr val="dk1"/>
                        </a:solidFill>
                        <a:latin typeface="Meiryo UI" panose="020B0604030504040204" pitchFamily="50" charset="-128"/>
                        <a:ea typeface="Meiryo UI" panose="020B0604030504040204" pitchFamily="50" charset="-128"/>
                        <a:cs typeface="+mn-cs"/>
                      </a:endParaRPr>
                    </a:p>
                  </a:txBody>
                  <a:tcPr marL="36000" marR="36000" marT="36000" marB="36000"/>
                </a:tc>
                <a:tc>
                  <a:txBody>
                    <a:bodyPr/>
                    <a:lstStyle/>
                    <a:p>
                      <a:pPr marL="0" algn="l" defTabSz="495200" rtl="0" eaLnBrk="1" latinLnBrk="0" hangingPunct="1"/>
                      <a:endParaRPr kumimoji="1" lang="ja-JP" altLang="en-US" sz="400" b="1" kern="1200" dirty="0">
                        <a:solidFill>
                          <a:schemeClr val="dk1"/>
                        </a:solidFill>
                        <a:latin typeface="Meiryo UI" panose="020B0604030504040204" pitchFamily="50" charset="-128"/>
                        <a:ea typeface="Meiryo UI" panose="020B0604030504040204" pitchFamily="50" charset="-128"/>
                        <a:cs typeface="+mn-cs"/>
                      </a:endParaRPr>
                    </a:p>
                  </a:txBody>
                  <a:tcPr marL="36000" marR="36000" marT="36000" marB="36000"/>
                </a:tc>
                <a:extLst>
                  <a:ext uri="{0D108BD9-81ED-4DB2-BD59-A6C34878D82A}">
                    <a16:rowId xmlns:a16="http://schemas.microsoft.com/office/drawing/2014/main" val="334137651"/>
                  </a:ext>
                </a:extLst>
              </a:tr>
              <a:tr h="0">
                <a:tc vMerge="1">
                  <a:txBody>
                    <a:bodyPr/>
                    <a:lstStyle/>
                    <a:p>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vMerge="1">
                  <a:txBody>
                    <a:bodyPr/>
                    <a:lstStyle/>
                    <a:p>
                      <a:endParaRPr kumimoji="1" lang="ja-JP" altLang="en-US"/>
                    </a:p>
                  </a:txBody>
                  <a:tcPr/>
                </a:tc>
                <a:tc rowSpan="2">
                  <a:txBody>
                    <a:bodyPr/>
                    <a:lstStyle/>
                    <a:p>
                      <a:pPr marL="0" algn="l" defTabSz="495200" rtl="0" eaLnBrk="1" latinLnBrk="0" hangingPunct="1"/>
                      <a:r>
                        <a:rPr kumimoji="1" lang="ja-JP" altLang="en-US" sz="1200" b="1">
                          <a:latin typeface="Meiryo UI" panose="020B0604030504040204" pitchFamily="50" charset="-128"/>
                          <a:ea typeface="Meiryo UI" panose="020B0604030504040204" pitchFamily="50" charset="-128"/>
                        </a:rPr>
                        <a:t>複社購買</a:t>
                      </a:r>
                      <a:endParaRPr kumimoji="1" lang="ja-JP" altLang="en-US" sz="400" b="1" kern="1200" dirty="0">
                        <a:solidFill>
                          <a:schemeClr val="dk1"/>
                        </a:solidFill>
                        <a:latin typeface="Meiryo UI" panose="020B0604030504040204" pitchFamily="50" charset="-128"/>
                        <a:ea typeface="Meiryo UI" panose="020B0604030504040204" pitchFamily="50" charset="-128"/>
                        <a:cs typeface="+mn-cs"/>
                      </a:endParaRPr>
                    </a:p>
                  </a:txBody>
                  <a:tcPr marL="36000" marR="36000" marT="36000" marB="36000"/>
                </a:tc>
                <a:tc rowSpan="2">
                  <a:txBody>
                    <a:bodyPr/>
                    <a:lstStyle/>
                    <a:p>
                      <a:pPr marL="0" algn="l" defTabSz="495200" rtl="0" eaLnBrk="1" latinLnBrk="0" hangingPunct="1"/>
                      <a:r>
                        <a:rPr kumimoji="1" lang="ja-JP" altLang="en-US" sz="1200" b="1">
                          <a:latin typeface="Meiryo UI" panose="020B0604030504040204" pitchFamily="50" charset="-128"/>
                          <a:ea typeface="Meiryo UI" panose="020B0604030504040204" pitchFamily="50" charset="-128"/>
                        </a:rPr>
                        <a:t>調査依頼</a:t>
                      </a:r>
                      <a:endParaRPr kumimoji="1" lang="ja-JP" altLang="en-US" sz="400" b="1" kern="1200" dirty="0">
                        <a:solidFill>
                          <a:schemeClr val="dk1"/>
                        </a:solidFill>
                        <a:latin typeface="Meiryo UI" panose="020B0604030504040204" pitchFamily="50" charset="-128"/>
                        <a:ea typeface="Meiryo UI" panose="020B0604030504040204" pitchFamily="50" charset="-128"/>
                        <a:cs typeface="+mn-cs"/>
                      </a:endParaRPr>
                    </a:p>
                  </a:txBody>
                  <a:tcPr marL="36000" marR="36000" marT="36000" marB="36000"/>
                </a:tc>
                <a:tc rowSpan="2">
                  <a:txBody>
                    <a:bodyPr/>
                    <a:lstStyle/>
                    <a:p>
                      <a:pPr marL="0" algn="l" defTabSz="495200" rtl="0" eaLnBrk="1" latinLnBrk="0" hangingPunct="1"/>
                      <a:r>
                        <a:rPr kumimoji="1" lang="ja-JP" altLang="en-US" sz="1200" b="1">
                          <a:latin typeface="Meiryo UI" panose="020B0604030504040204" pitchFamily="50" charset="-128"/>
                          <a:ea typeface="Meiryo UI" panose="020B0604030504040204" pitchFamily="50" charset="-128"/>
                        </a:rPr>
                        <a:t>同一部品、材料を複数社への調査依頼を可能とする</a:t>
                      </a:r>
                      <a:endParaRPr kumimoji="1" lang="ja-JP" altLang="en-US" sz="400" b="1" kern="1200" dirty="0">
                        <a:solidFill>
                          <a:schemeClr val="dk1"/>
                        </a:solidFill>
                        <a:latin typeface="Meiryo UI" panose="020B0604030504040204" pitchFamily="50" charset="-128"/>
                        <a:ea typeface="Meiryo UI" panose="020B0604030504040204" pitchFamily="50" charset="-128"/>
                        <a:cs typeface="+mn-cs"/>
                      </a:endParaRPr>
                    </a:p>
                  </a:txBody>
                  <a:tcPr marL="36000" marR="36000" marT="36000" marB="36000"/>
                </a:tc>
                <a:tc rowSpan="2">
                  <a:txBody>
                    <a:bodyPr/>
                    <a:lstStyle/>
                    <a:p>
                      <a:pPr marL="0" algn="ctr" defTabSz="495200" rtl="0" eaLnBrk="1" latinLnBrk="0" hangingPunct="1"/>
                      <a:r>
                        <a:rPr kumimoji="1" lang="ja-JP" altLang="en-US" sz="1200" b="1" dirty="0">
                          <a:latin typeface="Meiryo UI" panose="020B0604030504040204" pitchFamily="50" charset="-128"/>
                          <a:ea typeface="Meiryo UI" panose="020B0604030504040204" pitchFamily="50" charset="-128"/>
                        </a:rPr>
                        <a:t>〇</a:t>
                      </a:r>
                      <a:endParaRPr kumimoji="1" lang="ja-JP" altLang="en-US" sz="400" b="1" kern="1200" dirty="0">
                        <a:solidFill>
                          <a:schemeClr val="dk1"/>
                        </a:solidFill>
                        <a:latin typeface="Meiryo UI" panose="020B0604030504040204" pitchFamily="50" charset="-128"/>
                        <a:ea typeface="Meiryo UI" panose="020B0604030504040204" pitchFamily="50" charset="-128"/>
                        <a:cs typeface="+mn-cs"/>
                      </a:endParaRPr>
                    </a:p>
                  </a:txBody>
                  <a:tcPr marL="36000" marR="36000" marT="36000" marB="36000"/>
                </a:tc>
                <a:tc rowSpan="2">
                  <a:txBody>
                    <a:bodyPr/>
                    <a:lstStyle/>
                    <a:p>
                      <a:pPr marL="0" algn="ctr" defTabSz="495200" rtl="0" eaLnBrk="1" latinLnBrk="0" hangingPunct="1"/>
                      <a:r>
                        <a:rPr kumimoji="1" lang="ja-JP" altLang="en-US" sz="1200" b="1" dirty="0">
                          <a:latin typeface="Meiryo UI" panose="020B0604030504040204" pitchFamily="50" charset="-128"/>
                          <a:ea typeface="Meiryo UI" panose="020B0604030504040204" pitchFamily="50" charset="-128"/>
                        </a:rPr>
                        <a:t>〇</a:t>
                      </a:r>
                      <a:endParaRPr kumimoji="1" lang="ja-JP" altLang="en-US" sz="400" b="1" kern="1200" dirty="0">
                        <a:solidFill>
                          <a:schemeClr val="dk1"/>
                        </a:solidFill>
                        <a:latin typeface="Meiryo UI" panose="020B0604030504040204" pitchFamily="50" charset="-128"/>
                        <a:ea typeface="Meiryo UI" panose="020B0604030504040204" pitchFamily="50" charset="-128"/>
                        <a:cs typeface="+mn-cs"/>
                      </a:endParaRPr>
                    </a:p>
                  </a:txBody>
                  <a:tcPr marL="36000" marR="36000" marT="36000" marB="36000"/>
                </a:tc>
                <a:tc rowSpan="2">
                  <a:txBody>
                    <a:bodyPr/>
                    <a:lstStyle/>
                    <a:p>
                      <a:pPr marL="0" algn="ctr" defTabSz="495200" rtl="0" eaLnBrk="1" latinLnBrk="0" hangingPunct="1"/>
                      <a:r>
                        <a:rPr kumimoji="1" lang="ja-JP" altLang="en-US" sz="1200" b="1" dirty="0">
                          <a:latin typeface="Meiryo UI" panose="020B0604030504040204" pitchFamily="50" charset="-128"/>
                          <a:ea typeface="Meiryo UI" panose="020B0604030504040204" pitchFamily="50" charset="-128"/>
                        </a:rPr>
                        <a:t>〇</a:t>
                      </a:r>
                      <a:endParaRPr kumimoji="1" lang="ja-JP" altLang="en-US" sz="400" b="1" kern="1200" dirty="0">
                        <a:solidFill>
                          <a:schemeClr val="dk1"/>
                        </a:solidFill>
                        <a:latin typeface="Meiryo UI" panose="020B0604030504040204" pitchFamily="50" charset="-128"/>
                        <a:ea typeface="Meiryo UI" panose="020B0604030504040204" pitchFamily="50" charset="-128"/>
                        <a:cs typeface="+mn-cs"/>
                      </a:endParaRPr>
                    </a:p>
                  </a:txBody>
                  <a:tcPr marL="36000" marR="36000" marT="36000" marB="36000"/>
                </a:tc>
                <a:tc rowSpan="2">
                  <a:txBody>
                    <a:bodyPr/>
                    <a:lstStyle/>
                    <a:p>
                      <a:pPr marL="0" algn="ctr" defTabSz="495200" rtl="0" eaLnBrk="1" latinLnBrk="0" hangingPunct="1"/>
                      <a:endParaRPr kumimoji="1" lang="ja-JP" altLang="en-US" sz="400" b="1" kern="1200" dirty="0">
                        <a:solidFill>
                          <a:schemeClr val="dk1"/>
                        </a:solidFill>
                        <a:latin typeface="Meiryo UI" panose="020B0604030504040204" pitchFamily="50" charset="-128"/>
                        <a:ea typeface="Meiryo UI" panose="020B0604030504040204" pitchFamily="50" charset="-128"/>
                        <a:cs typeface="+mn-cs"/>
                      </a:endParaRPr>
                    </a:p>
                  </a:txBody>
                  <a:tcPr marL="36000" marR="36000" marT="36000" marB="36000"/>
                </a:tc>
                <a:extLst>
                  <a:ext uri="{0D108BD9-81ED-4DB2-BD59-A6C34878D82A}">
                    <a16:rowId xmlns:a16="http://schemas.microsoft.com/office/drawing/2014/main" val="2828544940"/>
                  </a:ext>
                </a:extLst>
              </a:tr>
              <a:tr h="227111">
                <a:tc>
                  <a:txBody>
                    <a:bodyPr/>
                    <a:lstStyle/>
                    <a:p>
                      <a:pPr algn="r"/>
                      <a:r>
                        <a:rPr kumimoji="1" lang="en-US" altLang="ja-JP" sz="1200" b="1" dirty="0">
                          <a:latin typeface="Meiryo UI" panose="020B0604030504040204" pitchFamily="50" charset="-128"/>
                          <a:ea typeface="Meiryo UI" panose="020B0604030504040204" pitchFamily="50" charset="-128"/>
                        </a:rPr>
                        <a:t>74</a:t>
                      </a: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vMerge="1">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vMerge="1">
                  <a:txBody>
                    <a:bodyPr/>
                    <a:lstStyle/>
                    <a:p>
                      <a:r>
                        <a:rPr kumimoji="1" lang="ja-JP" altLang="en-US" sz="1200" b="1" dirty="0">
                          <a:latin typeface="Meiryo UI" panose="020B0604030504040204" pitchFamily="50" charset="-128"/>
                          <a:ea typeface="Meiryo UI" panose="020B0604030504040204" pitchFamily="50" charset="-128"/>
                        </a:rPr>
                        <a:t>複社購買</a:t>
                      </a:r>
                    </a:p>
                  </a:txBody>
                  <a:tcPr marL="36000" marR="36000" marT="36000" marB="36000"/>
                </a:tc>
                <a:tc vMerge="1">
                  <a:txBody>
                    <a:bodyPr/>
                    <a:lstStyle/>
                    <a:p>
                      <a:r>
                        <a:rPr kumimoji="1" lang="ja-JP" altLang="en-US" sz="1200" b="1" dirty="0">
                          <a:latin typeface="Meiryo UI" panose="020B0604030504040204" pitchFamily="50" charset="-128"/>
                          <a:ea typeface="Meiryo UI" panose="020B0604030504040204" pitchFamily="50" charset="-128"/>
                        </a:rPr>
                        <a:t>調査依頼</a:t>
                      </a:r>
                    </a:p>
                  </a:txBody>
                  <a:tcPr marL="36000" marR="36000" marT="36000" marB="36000"/>
                </a:tc>
                <a:tc vMerge="1">
                  <a:txBody>
                    <a:bodyPr/>
                    <a:lstStyle/>
                    <a:p>
                      <a:r>
                        <a:rPr kumimoji="1" lang="ja-JP" altLang="en-US" sz="1200" b="1" dirty="0">
                          <a:latin typeface="Meiryo UI" panose="020B0604030504040204" pitchFamily="50" charset="-128"/>
                          <a:ea typeface="Meiryo UI" panose="020B0604030504040204" pitchFamily="50" charset="-128"/>
                        </a:rPr>
                        <a:t>同一部品、材料を複数社への調査依頼を可能とする</a:t>
                      </a:r>
                      <a:endParaRPr kumimoji="1" lang="en-US" altLang="ja-JP" sz="1200" b="1" dirty="0">
                        <a:latin typeface="Meiryo UI" panose="020B0604030504040204" pitchFamily="50" charset="-128"/>
                        <a:ea typeface="Meiryo UI" panose="020B0604030504040204" pitchFamily="50" charset="-128"/>
                      </a:endParaRPr>
                    </a:p>
                  </a:txBody>
                  <a:tcPr marL="36000" marR="36000" marT="36000" marB="36000"/>
                </a:tc>
                <a:tc vMerge="1">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36000" marR="36000" marT="36000" marB="36000"/>
                </a:tc>
                <a:tc vMerge="1">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36000" marR="36000" marT="36000" marB="36000"/>
                </a:tc>
                <a:tc vMerge="1">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36000" marR="36000" marT="36000" marB="36000"/>
                </a:tc>
                <a:tc vMerge="1">
                  <a:txBody>
                    <a:bodyPr/>
                    <a:lstStyle/>
                    <a:p>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extLst>
                  <a:ext uri="{0D108BD9-81ED-4DB2-BD59-A6C34878D82A}">
                    <a16:rowId xmlns:a16="http://schemas.microsoft.com/office/drawing/2014/main" val="3791652853"/>
                  </a:ext>
                </a:extLst>
              </a:tr>
              <a:tr h="227111">
                <a:tc>
                  <a:txBody>
                    <a:bodyPr/>
                    <a:lstStyle/>
                    <a:p>
                      <a:pPr algn="r"/>
                      <a:r>
                        <a:rPr kumimoji="1" lang="en-US" altLang="ja-JP" sz="1200" b="1" dirty="0">
                          <a:latin typeface="Meiryo UI" panose="020B0604030504040204" pitchFamily="50" charset="-128"/>
                          <a:ea typeface="Meiryo UI" panose="020B0604030504040204" pitchFamily="50" charset="-128"/>
                        </a:rPr>
                        <a:t>75</a:t>
                      </a: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vMerge="1">
                  <a:txBody>
                    <a:bodyPr/>
                    <a:lstStyle/>
                    <a:p>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a:txBody>
                    <a:bodyPr/>
                    <a:lstStyle/>
                    <a:p>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a:txBody>
                    <a:bodyPr/>
                    <a:lstStyle/>
                    <a:p>
                      <a:r>
                        <a:rPr kumimoji="1" lang="ja-JP" altLang="en-US" sz="1200" b="1" dirty="0">
                          <a:latin typeface="Meiryo UI" panose="020B0604030504040204" pitchFamily="50" charset="-128"/>
                          <a:ea typeface="Meiryo UI" panose="020B0604030504040204" pitchFamily="50" charset="-128"/>
                        </a:rPr>
                        <a:t>回答登録・伝達</a:t>
                      </a:r>
                    </a:p>
                  </a:txBody>
                  <a:tcPr marL="36000" marR="36000" marT="36000" marB="36000"/>
                </a:tc>
                <a:tc>
                  <a:txBody>
                    <a:bodyPr/>
                    <a:lstStyle/>
                    <a:p>
                      <a:r>
                        <a:rPr kumimoji="1" lang="ja-JP" altLang="en-US" sz="1200" b="1" dirty="0">
                          <a:latin typeface="Meiryo UI" panose="020B0604030504040204" pitchFamily="50" charset="-128"/>
                          <a:ea typeface="Meiryo UI" panose="020B0604030504040204" pitchFamily="50" charset="-128"/>
                        </a:rPr>
                        <a:t>最悪値など一定ルールに基づき当該部品、材料の組成とし、川下へ伝達</a:t>
                      </a: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36000" marR="36000" marT="36000" marB="36000"/>
                </a:tc>
                <a:tc>
                  <a:txBody>
                    <a:bodyPr/>
                    <a:lstStyle/>
                    <a:p>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extLst>
                  <a:ext uri="{0D108BD9-81ED-4DB2-BD59-A6C34878D82A}">
                    <a16:rowId xmlns:a16="http://schemas.microsoft.com/office/drawing/2014/main" val="3694717652"/>
                  </a:ext>
                </a:extLst>
              </a:tr>
              <a:tr h="118228">
                <a:tc rowSpan="2">
                  <a:txBody>
                    <a:bodyPr/>
                    <a:lstStyle/>
                    <a:p>
                      <a:pPr algn="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vMerge="1">
                  <a:txBody>
                    <a:bodyPr/>
                    <a:lstStyle/>
                    <a:p>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endParaRPr kumimoji="1" lang="ja-JP" altLang="en-US" sz="400" b="1" kern="1200" dirty="0">
                        <a:solidFill>
                          <a:schemeClr val="dk1"/>
                        </a:solidFill>
                        <a:latin typeface="Meiryo UI" panose="020B0604030504040204" pitchFamily="50" charset="-128"/>
                        <a:ea typeface="Meiryo UI" panose="020B0604030504040204" pitchFamily="50" charset="-128"/>
                        <a:cs typeface="+mn-cs"/>
                      </a:endParaRPr>
                    </a:p>
                  </a:txBody>
                  <a:tcPr marL="36000" marR="36000" marT="36000" marB="36000"/>
                </a:tc>
                <a:tc>
                  <a:txBody>
                    <a:bodyPr/>
                    <a:lstStyle/>
                    <a:p>
                      <a:pPr marL="0" algn="l" defTabSz="495200" rtl="0" eaLnBrk="1" latinLnBrk="0" hangingPunct="1"/>
                      <a:endParaRPr kumimoji="1" lang="ja-JP" altLang="en-US" sz="400" b="1" kern="1200" dirty="0">
                        <a:solidFill>
                          <a:schemeClr val="dk1"/>
                        </a:solidFill>
                        <a:latin typeface="Meiryo UI" panose="020B0604030504040204" pitchFamily="50" charset="-128"/>
                        <a:ea typeface="Meiryo UI" panose="020B0604030504040204" pitchFamily="50" charset="-128"/>
                        <a:cs typeface="+mn-cs"/>
                      </a:endParaRPr>
                    </a:p>
                  </a:txBody>
                  <a:tcPr marL="36000" marR="36000" marT="36000" marB="36000"/>
                </a:tc>
                <a:tc>
                  <a:txBody>
                    <a:bodyPr/>
                    <a:lstStyle/>
                    <a:p>
                      <a:pPr marL="0" algn="l" defTabSz="495200" rtl="0" eaLnBrk="1" latinLnBrk="0" hangingPunct="1"/>
                      <a:endParaRPr kumimoji="1" lang="ja-JP" altLang="en-US" sz="400" b="1" kern="1200" dirty="0">
                        <a:solidFill>
                          <a:schemeClr val="dk1"/>
                        </a:solidFill>
                        <a:latin typeface="Meiryo UI" panose="020B0604030504040204" pitchFamily="50" charset="-128"/>
                        <a:ea typeface="Meiryo UI" panose="020B0604030504040204" pitchFamily="50" charset="-128"/>
                        <a:cs typeface="+mn-cs"/>
                      </a:endParaRPr>
                    </a:p>
                  </a:txBody>
                  <a:tcPr marL="36000" marR="36000" marT="36000" marB="36000"/>
                </a:tc>
                <a:tc>
                  <a:txBody>
                    <a:bodyPr/>
                    <a:lstStyle/>
                    <a:p>
                      <a:pPr marL="0" algn="l" defTabSz="495200" rtl="0" eaLnBrk="1" latinLnBrk="0" hangingPunct="1"/>
                      <a:endParaRPr kumimoji="1" lang="ja-JP" altLang="en-US" sz="400" b="1" kern="1200" dirty="0">
                        <a:solidFill>
                          <a:schemeClr val="dk1"/>
                        </a:solidFill>
                        <a:latin typeface="Meiryo UI" panose="020B0604030504040204" pitchFamily="50" charset="-128"/>
                        <a:ea typeface="Meiryo UI" panose="020B0604030504040204" pitchFamily="50" charset="-128"/>
                        <a:cs typeface="+mn-cs"/>
                      </a:endParaRPr>
                    </a:p>
                  </a:txBody>
                  <a:tcPr marL="36000" marR="36000" marT="36000" marB="36000"/>
                </a:tc>
                <a:tc>
                  <a:txBody>
                    <a:bodyPr/>
                    <a:lstStyle/>
                    <a:p>
                      <a:pPr marL="0" algn="l" defTabSz="495200" rtl="0" eaLnBrk="1" latinLnBrk="0" hangingPunct="1"/>
                      <a:endParaRPr kumimoji="1" lang="ja-JP" altLang="en-US" sz="400" b="1" kern="1200" dirty="0">
                        <a:solidFill>
                          <a:schemeClr val="dk1"/>
                        </a:solidFill>
                        <a:latin typeface="Meiryo UI" panose="020B0604030504040204" pitchFamily="50" charset="-128"/>
                        <a:ea typeface="Meiryo UI" panose="020B0604030504040204" pitchFamily="50" charset="-128"/>
                        <a:cs typeface="+mn-cs"/>
                      </a:endParaRPr>
                    </a:p>
                  </a:txBody>
                  <a:tcPr marL="36000" marR="36000" marT="36000" marB="36000"/>
                </a:tc>
                <a:tc>
                  <a:txBody>
                    <a:bodyPr/>
                    <a:lstStyle/>
                    <a:p>
                      <a:pPr marL="0" algn="l" defTabSz="495200" rtl="0" eaLnBrk="1" latinLnBrk="0" hangingPunct="1"/>
                      <a:endParaRPr kumimoji="1" lang="ja-JP" altLang="en-US" sz="400" b="1" kern="1200" dirty="0">
                        <a:solidFill>
                          <a:schemeClr val="dk1"/>
                        </a:solidFill>
                        <a:latin typeface="Meiryo UI" panose="020B0604030504040204" pitchFamily="50" charset="-128"/>
                        <a:ea typeface="Meiryo UI" panose="020B0604030504040204" pitchFamily="50" charset="-128"/>
                        <a:cs typeface="+mn-cs"/>
                      </a:endParaRPr>
                    </a:p>
                  </a:txBody>
                  <a:tcPr marL="36000" marR="36000" marT="36000" marB="36000"/>
                </a:tc>
                <a:tc>
                  <a:txBody>
                    <a:bodyPr/>
                    <a:lstStyle/>
                    <a:p>
                      <a:pPr marL="0" algn="l" defTabSz="495200" rtl="0" eaLnBrk="1" latinLnBrk="0" hangingPunct="1"/>
                      <a:endParaRPr kumimoji="1" lang="ja-JP" altLang="en-US" sz="400" b="1" kern="1200" dirty="0">
                        <a:solidFill>
                          <a:schemeClr val="dk1"/>
                        </a:solidFill>
                        <a:latin typeface="Meiryo UI" panose="020B0604030504040204" pitchFamily="50" charset="-128"/>
                        <a:ea typeface="Meiryo UI" panose="020B0604030504040204" pitchFamily="50" charset="-128"/>
                        <a:cs typeface="+mn-cs"/>
                      </a:endParaRPr>
                    </a:p>
                  </a:txBody>
                  <a:tcPr marL="36000" marR="36000" marT="36000" marB="36000"/>
                </a:tc>
                <a:extLst>
                  <a:ext uri="{0D108BD9-81ED-4DB2-BD59-A6C34878D82A}">
                    <a16:rowId xmlns:a16="http://schemas.microsoft.com/office/drawing/2014/main" val="2313025158"/>
                  </a:ext>
                </a:extLst>
              </a:tr>
              <a:tr h="0">
                <a:tc vMerge="1">
                  <a:txBody>
                    <a:bodyPr/>
                    <a:lstStyle/>
                    <a:p>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vMerge="1">
                  <a:txBody>
                    <a:bodyPr/>
                    <a:lstStyle/>
                    <a:p>
                      <a:endParaRPr kumimoji="1" lang="ja-JP" altLang="en-US"/>
                    </a:p>
                  </a:txBody>
                  <a:tcPr/>
                </a:tc>
                <a:tc rowSpan="2">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r>
                        <a:rPr kumimoji="1" lang="ja-JP" altLang="en-US" sz="1200" b="1">
                          <a:latin typeface="Meiryo UI" panose="020B0604030504040204" pitchFamily="50" charset="-128"/>
                          <a:ea typeface="Meiryo UI" panose="020B0604030504040204" pitchFamily="50" charset="-128"/>
                        </a:rPr>
                        <a:t>依頼先変更</a:t>
                      </a:r>
                      <a:endParaRPr kumimoji="1" lang="ja-JP" altLang="en-US" sz="400" b="1" kern="1200" dirty="0">
                        <a:solidFill>
                          <a:schemeClr val="dk1"/>
                        </a:solidFill>
                        <a:latin typeface="Meiryo UI" panose="020B0604030504040204" pitchFamily="50" charset="-128"/>
                        <a:ea typeface="Meiryo UI" panose="020B0604030504040204" pitchFamily="50" charset="-128"/>
                        <a:cs typeface="+mn-cs"/>
                      </a:endParaRPr>
                    </a:p>
                  </a:txBody>
                  <a:tcPr marL="36000" marR="36000" marT="36000" marB="36000"/>
                </a:tc>
                <a:tc rowSpan="2">
                  <a:txBody>
                    <a:bodyPr/>
                    <a:lstStyle/>
                    <a:p>
                      <a:pPr marL="0" algn="l" defTabSz="495200" rtl="0" eaLnBrk="1" latinLnBrk="0" hangingPunct="1"/>
                      <a:r>
                        <a:rPr kumimoji="1" lang="ja-JP" altLang="en-US" sz="1200" b="1">
                          <a:latin typeface="Meiryo UI" panose="020B0604030504040204" pitchFamily="50" charset="-128"/>
                          <a:ea typeface="Meiryo UI" panose="020B0604030504040204" pitchFamily="50" charset="-128"/>
                        </a:rPr>
                        <a:t>調査依頼・回答</a:t>
                      </a:r>
                      <a:endParaRPr kumimoji="1" lang="ja-JP" altLang="en-US" sz="400" b="1" kern="1200" dirty="0">
                        <a:solidFill>
                          <a:schemeClr val="dk1"/>
                        </a:solidFill>
                        <a:latin typeface="Meiryo UI" panose="020B0604030504040204" pitchFamily="50" charset="-128"/>
                        <a:ea typeface="Meiryo UI" panose="020B0604030504040204" pitchFamily="50" charset="-128"/>
                        <a:cs typeface="+mn-cs"/>
                      </a:endParaRPr>
                    </a:p>
                  </a:txBody>
                  <a:tcPr marL="36000" marR="36000" marT="36000" marB="36000"/>
                </a:tc>
                <a:tc rowSpan="2">
                  <a:txBody>
                    <a:bodyPr/>
                    <a:lstStyle/>
                    <a:p>
                      <a:pPr marL="0" algn="l" defTabSz="495200" rtl="0" eaLnBrk="1" latinLnBrk="0" hangingPunct="1"/>
                      <a:r>
                        <a:rPr kumimoji="1" lang="ja-JP" altLang="en-US" sz="1200" b="1">
                          <a:latin typeface="Meiryo UI" panose="020B0604030504040204" pitchFamily="50" charset="-128"/>
                          <a:ea typeface="Meiryo UI" panose="020B0604030504040204" pitchFamily="50" charset="-128"/>
                        </a:rPr>
                        <a:t>調査済みの依頼に関し、依頼先を変更する</a:t>
                      </a:r>
                      <a:endParaRPr kumimoji="1" lang="ja-JP" altLang="en-US" sz="400" b="1" kern="1200" dirty="0">
                        <a:solidFill>
                          <a:schemeClr val="dk1"/>
                        </a:solidFill>
                        <a:latin typeface="Meiryo UI" panose="020B0604030504040204" pitchFamily="50" charset="-128"/>
                        <a:ea typeface="Meiryo UI" panose="020B0604030504040204" pitchFamily="50" charset="-128"/>
                        <a:cs typeface="+mn-cs"/>
                      </a:endParaRPr>
                    </a:p>
                  </a:txBody>
                  <a:tcPr marL="36000" marR="36000" marT="36000" marB="36000"/>
                </a:tc>
                <a:tc rowSpan="2">
                  <a:txBody>
                    <a:bodyPr/>
                    <a:lstStyle/>
                    <a:p>
                      <a:pPr marL="0" algn="ctr" defTabSz="495200" rtl="0" eaLnBrk="1" latinLnBrk="0" hangingPunct="1"/>
                      <a:r>
                        <a:rPr kumimoji="1" lang="ja-JP" altLang="en-US" sz="1200" b="1" dirty="0">
                          <a:latin typeface="Meiryo UI" panose="020B0604030504040204" pitchFamily="50" charset="-128"/>
                          <a:ea typeface="Meiryo UI" panose="020B0604030504040204" pitchFamily="50" charset="-128"/>
                        </a:rPr>
                        <a:t>〇</a:t>
                      </a:r>
                      <a:endParaRPr kumimoji="1" lang="ja-JP" altLang="en-US" sz="400" b="1" kern="1200" dirty="0">
                        <a:solidFill>
                          <a:schemeClr val="dk1"/>
                        </a:solidFill>
                        <a:latin typeface="Meiryo UI" panose="020B0604030504040204" pitchFamily="50" charset="-128"/>
                        <a:ea typeface="Meiryo UI" panose="020B0604030504040204" pitchFamily="50" charset="-128"/>
                        <a:cs typeface="+mn-cs"/>
                      </a:endParaRPr>
                    </a:p>
                  </a:txBody>
                  <a:tcPr marL="36000" marR="36000" marT="36000" marB="36000"/>
                </a:tc>
                <a:tc rowSpan="2">
                  <a:txBody>
                    <a:bodyPr/>
                    <a:lstStyle/>
                    <a:p>
                      <a:pPr marL="0" algn="ctr" defTabSz="495200" rtl="0" eaLnBrk="1" latinLnBrk="0" hangingPunct="1"/>
                      <a:r>
                        <a:rPr kumimoji="1" lang="ja-JP" altLang="en-US" sz="1200" b="1" dirty="0">
                          <a:latin typeface="Meiryo UI" panose="020B0604030504040204" pitchFamily="50" charset="-128"/>
                          <a:ea typeface="Meiryo UI" panose="020B0604030504040204" pitchFamily="50" charset="-128"/>
                        </a:rPr>
                        <a:t>〇</a:t>
                      </a:r>
                      <a:endParaRPr kumimoji="1" lang="ja-JP" altLang="en-US" sz="400" b="1" kern="1200" dirty="0">
                        <a:solidFill>
                          <a:schemeClr val="dk1"/>
                        </a:solidFill>
                        <a:latin typeface="Meiryo UI" panose="020B0604030504040204" pitchFamily="50" charset="-128"/>
                        <a:ea typeface="Meiryo UI" panose="020B0604030504040204" pitchFamily="50" charset="-128"/>
                        <a:cs typeface="+mn-cs"/>
                      </a:endParaRPr>
                    </a:p>
                  </a:txBody>
                  <a:tcPr marL="36000" marR="36000" marT="36000" marB="36000"/>
                </a:tc>
                <a:tc rowSpan="2">
                  <a:txBody>
                    <a:bodyPr/>
                    <a:lstStyle/>
                    <a:p>
                      <a:pPr marL="0" algn="ctr" defTabSz="495200" rtl="0" eaLnBrk="1" latinLnBrk="0" hangingPunct="1"/>
                      <a:r>
                        <a:rPr kumimoji="1" lang="ja-JP" altLang="en-US" sz="1200" b="1" dirty="0">
                          <a:latin typeface="Meiryo UI" panose="020B0604030504040204" pitchFamily="50" charset="-128"/>
                          <a:ea typeface="Meiryo UI" panose="020B0604030504040204" pitchFamily="50" charset="-128"/>
                        </a:rPr>
                        <a:t>〇</a:t>
                      </a:r>
                      <a:endParaRPr kumimoji="1" lang="ja-JP" altLang="en-US" sz="400" b="1" kern="1200" dirty="0">
                        <a:solidFill>
                          <a:schemeClr val="dk1"/>
                        </a:solidFill>
                        <a:latin typeface="Meiryo UI" panose="020B0604030504040204" pitchFamily="50" charset="-128"/>
                        <a:ea typeface="Meiryo UI" panose="020B0604030504040204" pitchFamily="50" charset="-128"/>
                        <a:cs typeface="+mn-cs"/>
                      </a:endParaRPr>
                    </a:p>
                  </a:txBody>
                  <a:tcPr marL="36000" marR="36000" marT="36000" marB="36000"/>
                </a:tc>
                <a:tc rowSpan="2">
                  <a:txBody>
                    <a:bodyPr/>
                    <a:lstStyle/>
                    <a:p>
                      <a:pPr marL="0" algn="ctr" defTabSz="495200" rtl="0" eaLnBrk="1" latinLnBrk="0" hangingPunct="1"/>
                      <a:endParaRPr kumimoji="1" lang="ja-JP" altLang="en-US" sz="400" b="1" kern="1200" dirty="0">
                        <a:solidFill>
                          <a:schemeClr val="dk1"/>
                        </a:solidFill>
                        <a:latin typeface="Meiryo UI" panose="020B0604030504040204" pitchFamily="50" charset="-128"/>
                        <a:ea typeface="Meiryo UI" panose="020B0604030504040204" pitchFamily="50" charset="-128"/>
                        <a:cs typeface="+mn-cs"/>
                      </a:endParaRPr>
                    </a:p>
                  </a:txBody>
                  <a:tcPr marL="36000" marR="36000" marT="36000" marB="36000"/>
                </a:tc>
                <a:extLst>
                  <a:ext uri="{0D108BD9-81ED-4DB2-BD59-A6C34878D82A}">
                    <a16:rowId xmlns:a16="http://schemas.microsoft.com/office/drawing/2014/main" val="1584859244"/>
                  </a:ext>
                </a:extLst>
              </a:tr>
              <a:tr h="227111">
                <a:tc>
                  <a:txBody>
                    <a:bodyPr/>
                    <a:lstStyle/>
                    <a:p>
                      <a:pPr algn="r"/>
                      <a:r>
                        <a:rPr kumimoji="1" lang="en-US" altLang="ja-JP" sz="1200" b="1" dirty="0">
                          <a:latin typeface="Meiryo UI" panose="020B0604030504040204" pitchFamily="50" charset="-128"/>
                          <a:ea typeface="Meiryo UI" panose="020B0604030504040204" pitchFamily="50" charset="-128"/>
                        </a:rPr>
                        <a:t>76</a:t>
                      </a: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vMerge="1">
                  <a:txBody>
                    <a:bodyPr/>
                    <a:lstStyle/>
                    <a:p>
                      <a:endParaRPr kumimoji="1" lang="ja-JP" altLang="en-US"/>
                    </a:p>
                  </a:txBody>
                  <a:tcPr/>
                </a:tc>
                <a:tc vMerge="1">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r>
                        <a:rPr kumimoji="1" lang="ja-JP" altLang="en-US" sz="1200" b="1" dirty="0">
                          <a:latin typeface="Meiryo UI" panose="020B0604030504040204" pitchFamily="50" charset="-128"/>
                          <a:ea typeface="Meiryo UI" panose="020B0604030504040204" pitchFamily="50" charset="-128"/>
                        </a:rPr>
                        <a:t>依頼先変更</a:t>
                      </a:r>
                    </a:p>
                  </a:txBody>
                  <a:tcPr marL="36000" marR="36000" marT="36000" marB="36000"/>
                </a:tc>
                <a:tc vMerge="1">
                  <a:txBody>
                    <a:bodyPr/>
                    <a:lstStyle/>
                    <a:p>
                      <a:r>
                        <a:rPr kumimoji="1" lang="ja-JP" altLang="en-US" sz="1200" b="1" dirty="0">
                          <a:latin typeface="Meiryo UI" panose="020B0604030504040204" pitchFamily="50" charset="-128"/>
                          <a:ea typeface="Meiryo UI" panose="020B0604030504040204" pitchFamily="50" charset="-128"/>
                        </a:rPr>
                        <a:t>調査依頼・回答</a:t>
                      </a:r>
                    </a:p>
                  </a:txBody>
                  <a:tcPr marL="36000" marR="36000" marT="36000" marB="36000"/>
                </a:tc>
                <a:tc vMerge="1">
                  <a:txBody>
                    <a:bodyPr/>
                    <a:lstStyle/>
                    <a:p>
                      <a:r>
                        <a:rPr kumimoji="1" lang="ja-JP" altLang="en-US" sz="1200" b="1" dirty="0">
                          <a:latin typeface="Meiryo UI" panose="020B0604030504040204" pitchFamily="50" charset="-128"/>
                          <a:ea typeface="Meiryo UI" panose="020B0604030504040204" pitchFamily="50" charset="-128"/>
                        </a:rPr>
                        <a:t>調査済みの依頼に関し、依頼先を変更する</a:t>
                      </a:r>
                    </a:p>
                  </a:txBody>
                  <a:tcPr marL="36000" marR="36000" marT="36000" marB="36000"/>
                </a:tc>
                <a:tc vMerge="1">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36000" marR="36000" marT="36000" marB="36000"/>
                </a:tc>
                <a:tc vMerge="1">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36000" marR="36000" marT="36000" marB="36000"/>
                </a:tc>
                <a:tc vMerge="1">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36000" marR="36000" marT="36000" marB="36000"/>
                </a:tc>
                <a:tc vMerge="1">
                  <a:txBody>
                    <a:bodyPr/>
                    <a:lstStyle/>
                    <a:p>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extLst>
                  <a:ext uri="{0D108BD9-81ED-4DB2-BD59-A6C34878D82A}">
                    <a16:rowId xmlns:a16="http://schemas.microsoft.com/office/drawing/2014/main" val="3623943896"/>
                  </a:ext>
                </a:extLst>
              </a:tr>
              <a:tr h="0">
                <a:tc>
                  <a:txBody>
                    <a:bodyPr/>
                    <a:lstStyle/>
                    <a:p>
                      <a:pPr algn="r"/>
                      <a:endParaRPr kumimoji="1" lang="ja-JP" altLang="en-US" sz="400" b="1" dirty="0">
                        <a:latin typeface="Meiryo UI" panose="020B0604030504040204" pitchFamily="50" charset="-128"/>
                        <a:ea typeface="Meiryo UI" panose="020B0604030504040204" pitchFamily="50" charset="-128"/>
                      </a:endParaRPr>
                    </a:p>
                  </a:txBody>
                  <a:tcPr marL="36000" marR="36000" marT="36000" marB="36000"/>
                </a:tc>
                <a:tc vMerge="1">
                  <a:txBody>
                    <a:bodyPr/>
                    <a:lstStyle/>
                    <a:p>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endParaRPr kumimoji="1" lang="ja-JP" altLang="en-US" sz="400" b="1" kern="1200" dirty="0">
                        <a:solidFill>
                          <a:schemeClr val="dk1"/>
                        </a:solidFill>
                        <a:latin typeface="Meiryo UI" panose="020B0604030504040204" pitchFamily="50" charset="-128"/>
                        <a:ea typeface="Meiryo UI" panose="020B0604030504040204" pitchFamily="50" charset="-128"/>
                        <a:cs typeface="+mn-cs"/>
                      </a:endParaRPr>
                    </a:p>
                  </a:txBody>
                  <a:tcPr marL="36000" marR="36000" marT="36000" marB="36000"/>
                </a:tc>
                <a:tc>
                  <a:txBody>
                    <a:bodyPr/>
                    <a:lstStyle/>
                    <a:p>
                      <a:pPr marL="0" algn="l" defTabSz="495200" rtl="0" eaLnBrk="1" latinLnBrk="0" hangingPunct="1"/>
                      <a:endParaRPr kumimoji="1" lang="ja-JP" altLang="en-US" sz="400" b="1" kern="1200" dirty="0">
                        <a:solidFill>
                          <a:schemeClr val="dk1"/>
                        </a:solidFill>
                        <a:latin typeface="Meiryo UI" panose="020B0604030504040204" pitchFamily="50" charset="-128"/>
                        <a:ea typeface="Meiryo UI" panose="020B0604030504040204" pitchFamily="50" charset="-128"/>
                        <a:cs typeface="+mn-cs"/>
                      </a:endParaRPr>
                    </a:p>
                  </a:txBody>
                  <a:tcPr marL="36000" marR="36000" marT="36000" marB="36000"/>
                </a:tc>
                <a:tc>
                  <a:txBody>
                    <a:bodyPr/>
                    <a:lstStyle/>
                    <a:p>
                      <a:pPr marL="0" algn="l" defTabSz="495200" rtl="0" eaLnBrk="1" latinLnBrk="0" hangingPunct="1"/>
                      <a:endParaRPr kumimoji="1" lang="ja-JP" altLang="en-US" sz="400" b="1" kern="1200" dirty="0">
                        <a:solidFill>
                          <a:schemeClr val="dk1"/>
                        </a:solidFill>
                        <a:latin typeface="Meiryo UI" panose="020B0604030504040204" pitchFamily="50" charset="-128"/>
                        <a:ea typeface="Meiryo UI" panose="020B0604030504040204" pitchFamily="50" charset="-128"/>
                        <a:cs typeface="+mn-cs"/>
                      </a:endParaRPr>
                    </a:p>
                  </a:txBody>
                  <a:tcPr marL="36000" marR="36000" marT="36000" marB="36000"/>
                </a:tc>
                <a:tc>
                  <a:txBody>
                    <a:bodyPr/>
                    <a:lstStyle/>
                    <a:p>
                      <a:pPr marL="0" algn="l" defTabSz="495200" rtl="0" eaLnBrk="1" latinLnBrk="0" hangingPunct="1"/>
                      <a:endParaRPr kumimoji="1" lang="ja-JP" altLang="en-US" sz="400" b="1" kern="1200" dirty="0">
                        <a:solidFill>
                          <a:schemeClr val="dk1"/>
                        </a:solidFill>
                        <a:latin typeface="Meiryo UI" panose="020B0604030504040204" pitchFamily="50" charset="-128"/>
                        <a:ea typeface="Meiryo UI" panose="020B0604030504040204" pitchFamily="50" charset="-128"/>
                        <a:cs typeface="+mn-cs"/>
                      </a:endParaRPr>
                    </a:p>
                  </a:txBody>
                  <a:tcPr marL="36000" marR="36000" marT="36000" marB="36000"/>
                </a:tc>
                <a:tc>
                  <a:txBody>
                    <a:bodyPr/>
                    <a:lstStyle/>
                    <a:p>
                      <a:pPr marL="0" algn="l" defTabSz="495200" rtl="0" eaLnBrk="1" latinLnBrk="0" hangingPunct="1"/>
                      <a:endParaRPr kumimoji="1" lang="ja-JP" altLang="en-US" sz="400" b="1" kern="1200" dirty="0">
                        <a:solidFill>
                          <a:schemeClr val="dk1"/>
                        </a:solidFill>
                        <a:latin typeface="Meiryo UI" panose="020B0604030504040204" pitchFamily="50" charset="-128"/>
                        <a:ea typeface="Meiryo UI" panose="020B0604030504040204" pitchFamily="50" charset="-128"/>
                        <a:cs typeface="+mn-cs"/>
                      </a:endParaRPr>
                    </a:p>
                  </a:txBody>
                  <a:tcPr marL="36000" marR="36000" marT="36000" marB="36000"/>
                </a:tc>
                <a:tc>
                  <a:txBody>
                    <a:bodyPr/>
                    <a:lstStyle/>
                    <a:p>
                      <a:pPr marL="0" algn="l" defTabSz="495200" rtl="0" eaLnBrk="1" latinLnBrk="0" hangingPunct="1"/>
                      <a:endParaRPr kumimoji="1" lang="ja-JP" altLang="en-US" sz="400" b="1" kern="1200" dirty="0">
                        <a:solidFill>
                          <a:schemeClr val="dk1"/>
                        </a:solidFill>
                        <a:latin typeface="Meiryo UI" panose="020B0604030504040204" pitchFamily="50" charset="-128"/>
                        <a:ea typeface="Meiryo UI" panose="020B0604030504040204" pitchFamily="50" charset="-128"/>
                        <a:cs typeface="+mn-cs"/>
                      </a:endParaRPr>
                    </a:p>
                  </a:txBody>
                  <a:tcPr marL="36000" marR="36000" marT="36000" marB="36000"/>
                </a:tc>
                <a:tc>
                  <a:txBody>
                    <a:bodyPr/>
                    <a:lstStyle/>
                    <a:p>
                      <a:pPr marL="0" algn="l" defTabSz="495200" rtl="0" eaLnBrk="1" latinLnBrk="0" hangingPunct="1"/>
                      <a:endParaRPr kumimoji="1" lang="ja-JP" altLang="en-US" sz="400" b="1" kern="1200" dirty="0">
                        <a:solidFill>
                          <a:schemeClr val="dk1"/>
                        </a:solidFill>
                        <a:latin typeface="Meiryo UI" panose="020B0604030504040204" pitchFamily="50" charset="-128"/>
                        <a:ea typeface="Meiryo UI" panose="020B0604030504040204" pitchFamily="50" charset="-128"/>
                        <a:cs typeface="+mn-cs"/>
                      </a:endParaRPr>
                    </a:p>
                  </a:txBody>
                  <a:tcPr marL="36000" marR="36000" marT="36000" marB="36000"/>
                </a:tc>
                <a:extLst>
                  <a:ext uri="{0D108BD9-81ED-4DB2-BD59-A6C34878D82A}">
                    <a16:rowId xmlns:a16="http://schemas.microsoft.com/office/drawing/2014/main" val="4140819664"/>
                  </a:ext>
                </a:extLst>
              </a:tr>
              <a:tr h="227111">
                <a:tc>
                  <a:txBody>
                    <a:bodyPr/>
                    <a:lstStyle/>
                    <a:p>
                      <a:pPr algn="r"/>
                      <a:r>
                        <a:rPr kumimoji="1" lang="en-US" altLang="ja-JP" sz="1200" b="1" dirty="0">
                          <a:latin typeface="Meiryo UI" panose="020B0604030504040204" pitchFamily="50" charset="-128"/>
                          <a:ea typeface="Meiryo UI" panose="020B0604030504040204" pitchFamily="50" charset="-128"/>
                        </a:rPr>
                        <a:t>77</a:t>
                      </a: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tc>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r>
                        <a:rPr kumimoji="1" lang="ja-JP" altLang="en-US" sz="1200" b="1" dirty="0">
                          <a:latin typeface="Meiryo UI" panose="020B0604030504040204" pitchFamily="50" charset="-128"/>
                          <a:ea typeface="Meiryo UI" panose="020B0604030504040204" pitchFamily="50" charset="-128"/>
                        </a:rPr>
                        <a:t>伝達停止</a:t>
                      </a:r>
                    </a:p>
                  </a:txBody>
                  <a:tcPr marL="36000" marR="36000" marT="36000" marB="36000"/>
                </a:tc>
                <a:tc>
                  <a:txBody>
                    <a:bodyPr/>
                    <a:lstStyle/>
                    <a:p>
                      <a:r>
                        <a:rPr kumimoji="1" lang="ja-JP" altLang="en-US" sz="1200" b="1" dirty="0">
                          <a:latin typeface="Meiryo UI" panose="020B0604030504040204" pitchFamily="50" charset="-128"/>
                          <a:ea typeface="Meiryo UI" panose="020B0604030504040204" pitchFamily="50" charset="-128"/>
                        </a:rPr>
                        <a:t>伝達停止</a:t>
                      </a:r>
                    </a:p>
                  </a:txBody>
                  <a:tcPr marL="36000" marR="36000" marT="36000" marB="36000"/>
                </a:tc>
                <a:tc>
                  <a:txBody>
                    <a:bodyPr/>
                    <a:lstStyle/>
                    <a:p>
                      <a:r>
                        <a:rPr kumimoji="1" lang="ja-JP" altLang="en-US" sz="1200" b="1" dirty="0">
                          <a:latin typeface="Meiryo UI" panose="020B0604030504040204" pitchFamily="50" charset="-128"/>
                          <a:ea typeface="Meiryo UI" panose="020B0604030504040204" pitchFamily="50" charset="-128"/>
                        </a:rPr>
                        <a:t>廃業、</a:t>
                      </a:r>
                      <a:r>
                        <a:rPr kumimoji="1" lang="en-US" altLang="ja-JP" sz="1200" b="1" dirty="0">
                          <a:latin typeface="Meiryo UI" panose="020B0604030504040204" pitchFamily="50" charset="-128"/>
                          <a:ea typeface="Meiryo UI" panose="020B0604030504040204" pitchFamily="50" charset="-128"/>
                        </a:rPr>
                        <a:t>EOL</a:t>
                      </a:r>
                      <a:r>
                        <a:rPr kumimoji="1" lang="ja-JP" altLang="en-US" sz="1200" b="1" dirty="0">
                          <a:latin typeface="Meiryo UI" panose="020B0604030504040204" pitchFamily="50" charset="-128"/>
                          <a:ea typeface="Meiryo UI" panose="020B0604030504040204" pitchFamily="50" charset="-128"/>
                        </a:rPr>
                        <a:t>等で伝達停止になった事象を情報伝達する</a:t>
                      </a: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〇</a:t>
                      </a:r>
                    </a:p>
                  </a:txBody>
                  <a:tcPr marL="36000" marR="36000" marT="36000" marB="36000"/>
                </a:tc>
                <a:tc>
                  <a:txBody>
                    <a:bodyPr/>
                    <a:lstStyle/>
                    <a:p>
                      <a:pPr algn="ctr"/>
                      <a:r>
                        <a:rPr kumimoji="1" lang="ja-JP" altLang="en-US" sz="1200" b="1" dirty="0">
                          <a:latin typeface="Meiryo UI" panose="020B0604030504040204" pitchFamily="50" charset="-128"/>
                          <a:ea typeface="Meiryo UI" panose="020B0604030504040204" pitchFamily="50" charset="-128"/>
                        </a:rPr>
                        <a:t>△</a:t>
                      </a:r>
                    </a:p>
                  </a:txBody>
                  <a:tcPr marL="36000" marR="36000" marT="36000" marB="36000"/>
                </a:tc>
                <a:tc>
                  <a:txBody>
                    <a:bodyPr/>
                    <a:lstStyle/>
                    <a:p>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tc>
                <a:extLst>
                  <a:ext uri="{0D108BD9-81ED-4DB2-BD59-A6C34878D82A}">
                    <a16:rowId xmlns:a16="http://schemas.microsoft.com/office/drawing/2014/main" val="2853078288"/>
                  </a:ext>
                </a:extLst>
              </a:tr>
            </a:tbl>
          </a:graphicData>
        </a:graphic>
      </p:graphicFrame>
      <p:sp>
        <p:nvSpPr>
          <p:cNvPr id="4" name="テキスト ボックス 3">
            <a:extLst>
              <a:ext uri="{FF2B5EF4-FFF2-40B4-BE49-F238E27FC236}">
                <a16:creationId xmlns:a16="http://schemas.microsoft.com/office/drawing/2014/main" id="{7B35C758-E10E-5AB6-133D-8D8A67FABC10}"/>
              </a:ext>
            </a:extLst>
          </p:cNvPr>
          <p:cNvSpPr txBox="1"/>
          <p:nvPr/>
        </p:nvSpPr>
        <p:spPr>
          <a:xfrm>
            <a:off x="10085182" y="830273"/>
            <a:ext cx="1593669" cy="246221"/>
          </a:xfrm>
          <a:prstGeom prst="rect">
            <a:avLst/>
          </a:prstGeom>
          <a:noFill/>
        </p:spPr>
        <p:txBody>
          <a:bodyPr wrap="square" rtlCol="0">
            <a:spAutoFit/>
          </a:bodyPr>
          <a:lstStyle/>
          <a:p>
            <a:r>
              <a:rPr kumimoji="1" lang="ja-JP" altLang="en-US" sz="1000" b="1" dirty="0">
                <a:latin typeface="Meiryo UI" panose="020B0604030504040204" pitchFamily="50" charset="-128"/>
                <a:ea typeface="Meiryo UI" panose="020B0604030504040204" pitchFamily="50" charset="-128"/>
              </a:rPr>
              <a:t>主体者：〇　関連者：△</a:t>
            </a:r>
          </a:p>
        </p:txBody>
      </p:sp>
    </p:spTree>
    <p:extLst>
      <p:ext uri="{BB962C8B-B14F-4D97-AF65-F5344CB8AC3E}">
        <p14:creationId xmlns:p14="http://schemas.microsoft.com/office/powerpoint/2010/main" val="2528437360"/>
      </p:ext>
    </p:extLst>
  </p:cSld>
  <p:clrMapOvr>
    <a:masterClrMapping/>
  </p:clrMapOvr>
  <p:extLst>
    <p:ext uri="{6950BFC3-D8DA-4A85-94F7-54DA5524770B}">
      <p188:commentRel xmlns:p188="http://schemas.microsoft.com/office/powerpoint/2018/8/main" r:id="rId2"/>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6EA3B34-7FC1-F33C-FBCD-56EF7502CEE2}"/>
              </a:ext>
            </a:extLst>
          </p:cNvPr>
          <p:cNvSpPr txBox="1"/>
          <p:nvPr/>
        </p:nvSpPr>
        <p:spPr>
          <a:xfrm>
            <a:off x="1306286" y="2601295"/>
            <a:ext cx="7608369" cy="1323439"/>
          </a:xfrm>
          <a:prstGeom prst="rect">
            <a:avLst/>
          </a:prstGeom>
          <a:noFill/>
        </p:spPr>
        <p:txBody>
          <a:bodyPr wrap="square" rtlCol="0">
            <a:spAutoFit/>
          </a:bodyPr>
          <a:lstStyle/>
          <a:p>
            <a:pPr algn="ctr"/>
            <a:r>
              <a:rPr lang="en-US" altLang="ja-JP" sz="4000" b="1" dirty="0">
                <a:latin typeface="Meiryo UI" panose="020B0604030504040204" pitchFamily="50" charset="-128"/>
                <a:ea typeface="Meiryo UI" panose="020B0604030504040204" pitchFamily="50" charset="-128"/>
              </a:rPr>
              <a:t>5</a:t>
            </a:r>
            <a:r>
              <a:rPr lang="ja-JP" altLang="en-US" sz="4000" b="1" dirty="0">
                <a:latin typeface="Meiryo UI" panose="020B0604030504040204" pitchFamily="50" charset="-128"/>
                <a:ea typeface="Meiryo UI" panose="020B0604030504040204" pitchFamily="50" charset="-128"/>
              </a:rPr>
              <a:t>．業務フロー</a:t>
            </a:r>
            <a:endParaRPr kumimoji="1" lang="en-US" altLang="ja-JP" sz="4000" b="1" dirty="0">
              <a:latin typeface="Meiryo UI" panose="020B0604030504040204" pitchFamily="50" charset="-128"/>
              <a:ea typeface="Meiryo UI" panose="020B0604030504040204" pitchFamily="50" charset="-128"/>
            </a:endParaRPr>
          </a:p>
          <a:p>
            <a:pPr algn="ctr"/>
            <a:endParaRPr kumimoji="1" lang="ja-JP" altLang="en-US" sz="40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544435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32979204-A594-47A5-9670-567D27E6DC56}"/>
              </a:ext>
            </a:extLst>
          </p:cNvPr>
          <p:cNvSpPr txBox="1"/>
          <p:nvPr/>
        </p:nvSpPr>
        <p:spPr>
          <a:xfrm>
            <a:off x="123016" y="130048"/>
            <a:ext cx="9528060" cy="523220"/>
          </a:xfrm>
          <a:prstGeom prst="rect">
            <a:avLst/>
          </a:prstGeom>
          <a:noFill/>
        </p:spPr>
        <p:txBody>
          <a:bodyPr wrap="square">
            <a:spAutoFit/>
          </a:bodyPr>
          <a:lstStyle/>
          <a:p>
            <a:r>
              <a:rPr lang="ja-JP" altLang="en-US" sz="2800" b="1" dirty="0">
                <a:solidFill>
                  <a:srgbClr val="002060"/>
                </a:solidFill>
                <a:latin typeface="Meiryo UI" panose="020B0604030504040204" pitchFamily="50" charset="-128"/>
                <a:ea typeface="Meiryo UI" panose="020B0604030504040204" pitchFamily="50" charset="-128"/>
              </a:rPr>
              <a:t>　業務フロー　　</a:t>
            </a:r>
            <a:r>
              <a:rPr lang="ja-JP" altLang="en-US" sz="2400" b="1" dirty="0">
                <a:solidFill>
                  <a:srgbClr val="002060"/>
                </a:solidFill>
                <a:latin typeface="Meiryo UI" panose="020B0604030504040204" pitchFamily="50" charset="-128"/>
                <a:ea typeface="Meiryo UI" panose="020B0604030504040204" pitchFamily="50" charset="-128"/>
              </a:rPr>
              <a:t>ー利用者登録ー</a:t>
            </a:r>
            <a:endParaRPr lang="en-US" altLang="ja-JP" sz="2400" dirty="0">
              <a:solidFill>
                <a:srgbClr val="002060"/>
              </a:solidFill>
              <a:latin typeface="Meiryo UI" panose="020B0604030504040204" pitchFamily="50" charset="-128"/>
              <a:ea typeface="Meiryo UI" panose="020B0604030504040204" pitchFamily="50" charset="-128"/>
            </a:endParaRPr>
          </a:p>
        </p:txBody>
      </p:sp>
      <p:graphicFrame>
        <p:nvGraphicFramePr>
          <p:cNvPr id="103" name="表 6">
            <a:extLst>
              <a:ext uri="{FF2B5EF4-FFF2-40B4-BE49-F238E27FC236}">
                <a16:creationId xmlns:a16="http://schemas.microsoft.com/office/drawing/2014/main" id="{F723AF03-D782-4ED5-B98A-CDCA93EE0EFD}"/>
              </a:ext>
            </a:extLst>
          </p:cNvPr>
          <p:cNvGraphicFramePr>
            <a:graphicFrameLocks noGrp="1"/>
          </p:cNvGraphicFramePr>
          <p:nvPr>
            <p:extLst>
              <p:ext uri="{D42A27DB-BD31-4B8C-83A1-F6EECF244321}">
                <p14:modId xmlns:p14="http://schemas.microsoft.com/office/powerpoint/2010/main" val="105834259"/>
              </p:ext>
            </p:extLst>
          </p:nvPr>
        </p:nvGraphicFramePr>
        <p:xfrm>
          <a:off x="327175" y="866056"/>
          <a:ext cx="11429396" cy="5047064"/>
        </p:xfrm>
        <a:graphic>
          <a:graphicData uri="http://schemas.openxmlformats.org/drawingml/2006/table">
            <a:tbl>
              <a:tblPr firstRow="1" bandRow="1">
                <a:tableStyleId>{5C22544A-7EE6-4342-B048-85BDC9FD1C3A}</a:tableStyleId>
              </a:tblPr>
              <a:tblGrid>
                <a:gridCol w="2225525">
                  <a:extLst>
                    <a:ext uri="{9D8B030D-6E8A-4147-A177-3AD203B41FA5}">
                      <a16:colId xmlns:a16="http://schemas.microsoft.com/office/drawing/2014/main" val="1619117067"/>
                    </a:ext>
                  </a:extLst>
                </a:gridCol>
                <a:gridCol w="2237014">
                  <a:extLst>
                    <a:ext uri="{9D8B030D-6E8A-4147-A177-3AD203B41FA5}">
                      <a16:colId xmlns:a16="http://schemas.microsoft.com/office/drawing/2014/main" val="4206277092"/>
                    </a:ext>
                  </a:extLst>
                </a:gridCol>
                <a:gridCol w="2268311">
                  <a:extLst>
                    <a:ext uri="{9D8B030D-6E8A-4147-A177-3AD203B41FA5}">
                      <a16:colId xmlns:a16="http://schemas.microsoft.com/office/drawing/2014/main" val="107911649"/>
                    </a:ext>
                  </a:extLst>
                </a:gridCol>
                <a:gridCol w="1828800">
                  <a:extLst>
                    <a:ext uri="{9D8B030D-6E8A-4147-A177-3AD203B41FA5}">
                      <a16:colId xmlns:a16="http://schemas.microsoft.com/office/drawing/2014/main" val="2397874274"/>
                    </a:ext>
                  </a:extLst>
                </a:gridCol>
                <a:gridCol w="2869746">
                  <a:extLst>
                    <a:ext uri="{9D8B030D-6E8A-4147-A177-3AD203B41FA5}">
                      <a16:colId xmlns:a16="http://schemas.microsoft.com/office/drawing/2014/main" val="1934237803"/>
                    </a:ext>
                  </a:extLst>
                </a:gridCol>
              </a:tblGrid>
              <a:tr h="297049">
                <a:tc>
                  <a:txBody>
                    <a:bodyPr/>
                    <a:lstStyle/>
                    <a:p>
                      <a:pPr algn="ctr"/>
                      <a:r>
                        <a:rPr kumimoji="1" lang="ja-JP" altLang="en-US" sz="1200" dirty="0">
                          <a:latin typeface="Meiryo UI" panose="020B0604030504040204" pitchFamily="50" charset="-128"/>
                          <a:ea typeface="Meiryo UI" panose="020B0604030504040204" pitchFamily="50" charset="-128"/>
                        </a:rPr>
                        <a:t>化学品事業者</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kumimoji="1" lang="ja-JP" altLang="en-US" sz="1200" dirty="0"/>
                        <a:t>川中事業者</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kumimoji="1" lang="ja-JP" altLang="en-US" sz="1200" dirty="0"/>
                        <a:t>最川下事業者</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kumimoji="1" lang="ja-JP" altLang="en-US" sz="1200" dirty="0"/>
                        <a:t>運営事業者</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kumimoji="1" lang="ja-JP" altLang="en-US" sz="1200" dirty="0"/>
                        <a:t>要件補足</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extLst>
                  <a:ext uri="{0D108BD9-81ED-4DB2-BD59-A6C34878D82A}">
                    <a16:rowId xmlns:a16="http://schemas.microsoft.com/office/drawing/2014/main" val="1419074936"/>
                  </a:ext>
                </a:extLst>
              </a:tr>
              <a:tr h="2057221">
                <a:tc>
                  <a:txBody>
                    <a:bodyPr/>
                    <a:lstStyle/>
                    <a:p>
                      <a:endParaRPr kumimoji="1" lang="ja-JP" altLang="en-US" sz="1200" dirty="0"/>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endParaRPr kumimoji="1" lang="ja-JP" altLang="en-US" sz="1200" dirty="0"/>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endParaRPr kumimoji="1" lang="ja-JP" altLang="en-US" sz="1200" dirty="0"/>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endParaRPr kumimoji="1" lang="en-US" altLang="ja-JP" sz="1100" b="0" i="0" dirty="0">
                        <a:latin typeface="Meiryo UI" panose="020B0604030504040204" pitchFamily="50" charset="-128"/>
                        <a:ea typeface="Meiryo UI" panose="020B0604030504040204" pitchFamily="50" charset="-128"/>
                      </a:endParaRPr>
                    </a:p>
                    <a:p>
                      <a:r>
                        <a:rPr kumimoji="1" lang="ja-JP" altLang="en-US" sz="1100" b="0" i="0" dirty="0">
                          <a:latin typeface="Meiryo UI" panose="020B0604030504040204" pitchFamily="50" charset="-128"/>
                          <a:ea typeface="Meiryo UI" panose="020B0604030504040204" pitchFamily="50" charset="-128"/>
                        </a:rPr>
                        <a:t>・会社・事業部門としての基本契約を締結する。当該事業の範囲での契約を可とする。（会社単位の契約は時間が掛かるため）</a:t>
                      </a:r>
                      <a:endParaRPr kumimoji="1" lang="en-US" altLang="ja-JP" sz="1100" b="0" i="0" dirty="0">
                        <a:latin typeface="Meiryo UI" panose="020B0604030504040204" pitchFamily="50" charset="-128"/>
                        <a:ea typeface="Meiryo UI" panose="020B0604030504040204" pitchFamily="50" charset="-128"/>
                      </a:endParaRPr>
                    </a:p>
                    <a:p>
                      <a:endParaRPr kumimoji="1" lang="en-US" altLang="ja-JP" sz="1100" b="0" i="0" dirty="0">
                        <a:latin typeface="Meiryo UI" panose="020B0604030504040204" pitchFamily="50" charset="-128"/>
                        <a:ea typeface="Meiryo UI" panose="020B0604030504040204" pitchFamily="50" charset="-128"/>
                      </a:endParaRPr>
                    </a:p>
                    <a:p>
                      <a:r>
                        <a:rPr kumimoji="1" lang="ja-JP" altLang="en-US" sz="1100" b="0" i="0" dirty="0">
                          <a:latin typeface="Meiryo UI" panose="020B0604030504040204" pitchFamily="50" charset="-128"/>
                          <a:ea typeface="Meiryo UI" panose="020B0604030504040204" pitchFamily="50" charset="-128"/>
                        </a:rPr>
                        <a:t>・川下からの要請に伴い、川中、川上へ加入依頼を促進する</a:t>
                      </a:r>
                      <a:endParaRPr kumimoji="1" lang="en-US" altLang="ja-JP" sz="1100" b="0" i="0" dirty="0">
                        <a:latin typeface="Meiryo UI" panose="020B0604030504040204" pitchFamily="50" charset="-128"/>
                        <a:ea typeface="Meiryo UI" panose="020B0604030504040204" pitchFamily="50" charset="-128"/>
                      </a:endParaRPr>
                    </a:p>
                    <a:p>
                      <a:endParaRPr kumimoji="1" lang="en-US" altLang="ja-JP" sz="1100" b="0" i="0" dirty="0">
                        <a:latin typeface="Meiryo UI" panose="020B0604030504040204" pitchFamily="50" charset="-128"/>
                        <a:ea typeface="Meiryo UI" panose="020B0604030504040204" pitchFamily="50" charset="-128"/>
                      </a:endParaRPr>
                    </a:p>
                    <a:p>
                      <a:endParaRPr kumimoji="1" lang="ja-JP" altLang="en-US" sz="1100" b="0" i="0" dirty="0">
                        <a:latin typeface="Meiryo UI" panose="020B0604030504040204" pitchFamily="50" charset="-128"/>
                        <a:ea typeface="Meiryo UI" panose="020B0604030504040204" pitchFamily="50" charset="-128"/>
                      </a:endParaRPr>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660510674"/>
                  </a:ext>
                </a:extLst>
              </a:tr>
              <a:tr h="2692794">
                <a:tc>
                  <a:txBody>
                    <a:bodyPr/>
                    <a:lstStyle/>
                    <a:p>
                      <a:endParaRPr kumimoji="1" lang="ja-JP" altLang="en-US" sz="1200" dirty="0"/>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endParaRPr kumimoji="1" lang="ja-JP" altLang="en-US" sz="1200" dirty="0"/>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endParaRPr kumimoji="1" lang="ja-JP" altLang="en-US" sz="1200" dirty="0"/>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endParaRPr kumimoji="1" lang="ja-JP" altLang="en-US" sz="1200" dirty="0"/>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r>
                        <a:rPr kumimoji="1" lang="ja-JP" altLang="en-US" sz="1100" b="0" i="0" dirty="0">
                          <a:solidFill>
                            <a:schemeClr val="tx1"/>
                          </a:solidFill>
                          <a:latin typeface="Meiryo UI" panose="020B0604030504040204" pitchFamily="50" charset="-128"/>
                          <a:ea typeface="Meiryo UI" panose="020B0604030504040204" pitchFamily="50" charset="-128"/>
                        </a:rPr>
                        <a:t>・顧客からの依頼に基づき、企業・部門単位に、</a:t>
                      </a:r>
                      <a:br>
                        <a:rPr kumimoji="1" lang="en-US" altLang="ja-JP" sz="1100" b="0" i="0" dirty="0">
                          <a:solidFill>
                            <a:schemeClr val="tx1"/>
                          </a:solidFill>
                          <a:latin typeface="Meiryo UI" panose="020B0604030504040204" pitchFamily="50" charset="-128"/>
                          <a:ea typeface="Meiryo UI" panose="020B0604030504040204" pitchFamily="50" charset="-128"/>
                        </a:rPr>
                      </a:br>
                      <a:r>
                        <a:rPr kumimoji="1" lang="ja-JP" altLang="en-US" sz="1100" b="0" i="0" dirty="0">
                          <a:solidFill>
                            <a:schemeClr val="tx1"/>
                          </a:solidFill>
                          <a:latin typeface="Meiryo UI" panose="020B0604030504040204" pitchFamily="50" charset="-128"/>
                          <a:ea typeface="Meiryo UI" panose="020B0604030504040204" pitchFamily="50" charset="-128"/>
                        </a:rPr>
                        <a:t>　調査依頼元（顧客）との取引関係を登録する</a:t>
                      </a:r>
                      <a:endParaRPr kumimoji="1" lang="en-US" altLang="ja-JP" sz="1100" b="0" i="0" dirty="0">
                        <a:solidFill>
                          <a:schemeClr val="tx1"/>
                        </a:solidFill>
                        <a:latin typeface="Meiryo UI" panose="020B0604030504040204" pitchFamily="50" charset="-128"/>
                        <a:ea typeface="Meiryo UI" panose="020B0604030504040204" pitchFamily="50" charset="-128"/>
                      </a:endParaRPr>
                    </a:p>
                    <a:p>
                      <a:r>
                        <a:rPr kumimoji="1" lang="ja-JP" altLang="en-US" sz="1100" b="0" i="0" dirty="0">
                          <a:solidFill>
                            <a:schemeClr val="tx1"/>
                          </a:solidFill>
                          <a:latin typeface="Meiryo UI" panose="020B0604030504040204" pitchFamily="50" charset="-128"/>
                          <a:ea typeface="Meiryo UI" panose="020B0604030504040204" pitchFamily="50" charset="-128"/>
                        </a:rPr>
                        <a:t>　取引関係承認の位置づけ。</a:t>
                      </a:r>
                      <a:endParaRPr kumimoji="1" lang="en-US" altLang="ja-JP" sz="1100" b="0" i="0" dirty="0">
                        <a:solidFill>
                          <a:schemeClr val="tx1"/>
                        </a:solidFill>
                        <a:latin typeface="Meiryo UI" panose="020B0604030504040204" pitchFamily="50" charset="-128"/>
                        <a:ea typeface="Meiryo UI" panose="020B0604030504040204" pitchFamily="50" charset="-128"/>
                      </a:endParaRPr>
                    </a:p>
                    <a:p>
                      <a:endParaRPr kumimoji="1" lang="en-US" altLang="ja-JP" sz="1100" b="0" i="0" dirty="0">
                        <a:solidFill>
                          <a:schemeClr val="tx1"/>
                        </a:solidFill>
                        <a:latin typeface="Meiryo UI" panose="020B0604030504040204" pitchFamily="50" charset="-128"/>
                        <a:ea typeface="Meiryo UI" panose="020B0604030504040204" pitchFamily="50" charset="-128"/>
                      </a:endParaRPr>
                    </a:p>
                    <a:p>
                      <a:r>
                        <a:rPr kumimoji="1" lang="ja-JP" altLang="en-US" sz="1100" b="0" i="0" dirty="0">
                          <a:solidFill>
                            <a:schemeClr val="tx1"/>
                          </a:solidFill>
                          <a:latin typeface="Meiryo UI" panose="020B0604030504040204" pitchFamily="50" charset="-128"/>
                          <a:ea typeface="Meiryo UI" panose="020B0604030504040204" pitchFamily="50" charset="-128"/>
                        </a:rPr>
                        <a:t>・調査依頼元は、取引関係通知を受領し、</a:t>
                      </a:r>
                      <a:endParaRPr kumimoji="1" lang="en-US" altLang="ja-JP" sz="1100" b="0" i="0" dirty="0">
                        <a:solidFill>
                          <a:schemeClr val="tx1"/>
                        </a:solidFill>
                        <a:latin typeface="Meiryo UI" panose="020B0604030504040204" pitchFamily="50" charset="-128"/>
                        <a:ea typeface="Meiryo UI" panose="020B0604030504040204" pitchFamily="50" charset="-128"/>
                      </a:endParaRPr>
                    </a:p>
                    <a:p>
                      <a:r>
                        <a:rPr kumimoji="1" lang="ja-JP" altLang="en-US" sz="1100" b="0" i="0" dirty="0">
                          <a:solidFill>
                            <a:schemeClr val="tx1"/>
                          </a:solidFill>
                          <a:latin typeface="Meiryo UI" panose="020B0604030504040204" pitchFamily="50" charset="-128"/>
                          <a:ea typeface="Meiryo UI" panose="020B0604030504040204" pitchFamily="50" charset="-128"/>
                        </a:rPr>
                        <a:t>　取引先のコード情報を入手する。</a:t>
                      </a:r>
                      <a:endParaRPr kumimoji="1" lang="en-US" altLang="ja-JP" sz="1100" b="0" i="0" dirty="0">
                        <a:solidFill>
                          <a:schemeClr val="tx1"/>
                        </a:solidFill>
                        <a:latin typeface="Meiryo UI" panose="020B0604030504040204" pitchFamily="50" charset="-128"/>
                        <a:ea typeface="Meiryo UI" panose="020B0604030504040204" pitchFamily="50" charset="-128"/>
                      </a:endParaRPr>
                    </a:p>
                    <a:p>
                      <a:endParaRPr kumimoji="1" lang="en-US" altLang="ja-JP" sz="1100" b="0" i="0" dirty="0">
                        <a:solidFill>
                          <a:schemeClr val="tx1"/>
                        </a:solidFill>
                        <a:latin typeface="Meiryo UI" panose="020B0604030504040204" pitchFamily="50" charset="-128"/>
                        <a:ea typeface="Meiryo UI" panose="020B0604030504040204" pitchFamily="50" charset="-128"/>
                      </a:endParaRPr>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4291829530"/>
                  </a:ext>
                </a:extLst>
              </a:tr>
            </a:tbl>
          </a:graphicData>
        </a:graphic>
      </p:graphicFrame>
      <p:sp>
        <p:nvSpPr>
          <p:cNvPr id="220" name="AutoShape 220">
            <a:extLst>
              <a:ext uri="{FF2B5EF4-FFF2-40B4-BE49-F238E27FC236}">
                <a16:creationId xmlns:a16="http://schemas.microsoft.com/office/drawing/2014/main" id="{F6AD48B5-53EC-44D1-BF6A-4D36263431A4}"/>
              </a:ext>
            </a:extLst>
          </p:cNvPr>
          <p:cNvSpPr>
            <a:spLocks noChangeArrowheads="1"/>
          </p:cNvSpPr>
          <p:nvPr/>
        </p:nvSpPr>
        <p:spPr bwMode="auto">
          <a:xfrm>
            <a:off x="8420100" y="354498"/>
            <a:ext cx="997719" cy="254000"/>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eaLnBrk="1" hangingPunct="1"/>
            <a:r>
              <a:rPr lang="en-US" altLang="ja-JP" sz="1000" b="1" dirty="0">
                <a:solidFill>
                  <a:schemeClr val="bg1"/>
                </a:solidFill>
                <a:latin typeface="Meiryo UI" panose="020B0604030504040204" pitchFamily="50" charset="-128"/>
                <a:ea typeface="Meiryo UI" panose="020B0604030504040204" pitchFamily="50" charset="-128"/>
              </a:rPr>
              <a:t>CMP</a:t>
            </a:r>
            <a:r>
              <a:rPr lang="ja-JP" altLang="en-US" sz="1000" b="1" dirty="0">
                <a:solidFill>
                  <a:schemeClr val="bg1"/>
                </a:solidFill>
                <a:latin typeface="Meiryo UI" panose="020B0604030504040204" pitchFamily="50" charset="-128"/>
                <a:ea typeface="Meiryo UI" panose="020B0604030504040204" pitchFamily="50" charset="-128"/>
              </a:rPr>
              <a:t>業務</a:t>
            </a:r>
          </a:p>
        </p:txBody>
      </p:sp>
      <p:sp>
        <p:nvSpPr>
          <p:cNvPr id="221" name="AutoShape 220">
            <a:extLst>
              <a:ext uri="{FF2B5EF4-FFF2-40B4-BE49-F238E27FC236}">
                <a16:creationId xmlns:a16="http://schemas.microsoft.com/office/drawing/2014/main" id="{B56EB895-8FEB-4DE1-A6B6-315D379067CD}"/>
              </a:ext>
            </a:extLst>
          </p:cNvPr>
          <p:cNvSpPr>
            <a:spLocks noChangeArrowheads="1"/>
          </p:cNvSpPr>
          <p:nvPr/>
        </p:nvSpPr>
        <p:spPr bwMode="auto">
          <a:xfrm>
            <a:off x="9527399" y="354498"/>
            <a:ext cx="997719" cy="254000"/>
          </a:xfrm>
          <a:prstGeom prst="roundRect">
            <a:avLst>
              <a:gd name="adj" fmla="val 16667"/>
            </a:avLst>
          </a:prstGeom>
          <a:solidFill>
            <a:schemeClr val="accent1">
              <a:lumMod val="20000"/>
              <a:lumOff val="8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eaLnBrk="1" hangingPunct="1"/>
            <a:r>
              <a:rPr lang="ja-JP" altLang="en-US" sz="1000" b="1" dirty="0">
                <a:latin typeface="Meiryo UI" panose="020B0604030504040204" pitchFamily="50" charset="-128"/>
                <a:ea typeface="Meiryo UI" panose="020B0604030504040204" pitchFamily="50" charset="-128"/>
              </a:rPr>
              <a:t>システム外業務</a:t>
            </a:r>
          </a:p>
        </p:txBody>
      </p:sp>
      <p:sp>
        <p:nvSpPr>
          <p:cNvPr id="224" name="AutoShape 220">
            <a:extLst>
              <a:ext uri="{FF2B5EF4-FFF2-40B4-BE49-F238E27FC236}">
                <a16:creationId xmlns:a16="http://schemas.microsoft.com/office/drawing/2014/main" id="{9878D7F5-168B-4237-BCE8-A7010F435017}"/>
              </a:ext>
            </a:extLst>
          </p:cNvPr>
          <p:cNvSpPr>
            <a:spLocks noChangeArrowheads="1"/>
          </p:cNvSpPr>
          <p:nvPr/>
        </p:nvSpPr>
        <p:spPr bwMode="auto">
          <a:xfrm>
            <a:off x="5185645" y="1236617"/>
            <a:ext cx="1657350" cy="328953"/>
          </a:xfrm>
          <a:prstGeom prst="roundRect">
            <a:avLst>
              <a:gd name="adj" fmla="val 16667"/>
            </a:avLst>
          </a:prstGeom>
          <a:solidFill>
            <a:schemeClr val="accent1">
              <a:lumMod val="20000"/>
              <a:lumOff val="8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eaLnBrk="1" hangingPunct="1"/>
            <a:r>
              <a:rPr lang="ja-JP" altLang="en-US" sz="1000" b="1" dirty="0">
                <a:latin typeface="Meiryo UI" panose="020B0604030504040204" pitchFamily="50" charset="-128"/>
                <a:ea typeface="Meiryo UI" panose="020B0604030504040204" pitchFamily="50" charset="-128"/>
              </a:rPr>
              <a:t>会社・事業部門としての</a:t>
            </a:r>
            <a:br>
              <a:rPr lang="en-US" altLang="ja-JP" sz="1000" b="1" dirty="0">
                <a:latin typeface="Meiryo UI" panose="020B0604030504040204" pitchFamily="50" charset="-128"/>
                <a:ea typeface="Meiryo UI" panose="020B0604030504040204" pitchFamily="50" charset="-128"/>
              </a:rPr>
            </a:br>
            <a:r>
              <a:rPr lang="ja-JP" altLang="en-US" sz="1000" b="1" dirty="0">
                <a:latin typeface="Meiryo UI" panose="020B0604030504040204" pitchFamily="50" charset="-128"/>
                <a:ea typeface="Meiryo UI" panose="020B0604030504040204" pitchFamily="50" charset="-128"/>
              </a:rPr>
              <a:t>基本契約を締結する</a:t>
            </a:r>
          </a:p>
        </p:txBody>
      </p:sp>
      <p:sp>
        <p:nvSpPr>
          <p:cNvPr id="225" name="AutoShape 220">
            <a:extLst>
              <a:ext uri="{FF2B5EF4-FFF2-40B4-BE49-F238E27FC236}">
                <a16:creationId xmlns:a16="http://schemas.microsoft.com/office/drawing/2014/main" id="{F8E46A48-5A4D-4D8B-B9CC-CC6CBCB2BA4B}"/>
              </a:ext>
            </a:extLst>
          </p:cNvPr>
          <p:cNvSpPr>
            <a:spLocks noChangeArrowheads="1"/>
          </p:cNvSpPr>
          <p:nvPr/>
        </p:nvSpPr>
        <p:spPr bwMode="auto">
          <a:xfrm>
            <a:off x="7172508" y="1309835"/>
            <a:ext cx="1657350" cy="176656"/>
          </a:xfrm>
          <a:prstGeom prst="roundRect">
            <a:avLst>
              <a:gd name="adj" fmla="val 16667"/>
            </a:avLst>
          </a:prstGeom>
          <a:solidFill>
            <a:schemeClr val="accent1">
              <a:lumMod val="20000"/>
              <a:lumOff val="8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eaLnBrk="1" hangingPunct="1"/>
            <a:r>
              <a:rPr lang="ja-JP" altLang="en-US" sz="1000" b="1" dirty="0">
                <a:latin typeface="Meiryo UI" panose="020B0604030504040204" pitchFamily="50" charset="-128"/>
                <a:ea typeface="Meiryo UI" panose="020B0604030504040204" pitchFamily="50" charset="-128"/>
              </a:rPr>
              <a:t>基本契約を締結</a:t>
            </a:r>
          </a:p>
        </p:txBody>
      </p:sp>
      <p:sp>
        <p:nvSpPr>
          <p:cNvPr id="226" name="AutoShape 220">
            <a:extLst>
              <a:ext uri="{FF2B5EF4-FFF2-40B4-BE49-F238E27FC236}">
                <a16:creationId xmlns:a16="http://schemas.microsoft.com/office/drawing/2014/main" id="{2F08441E-E40C-4EE7-8572-2FD630DD40A9}"/>
              </a:ext>
            </a:extLst>
          </p:cNvPr>
          <p:cNvSpPr>
            <a:spLocks noChangeArrowheads="1"/>
          </p:cNvSpPr>
          <p:nvPr/>
        </p:nvSpPr>
        <p:spPr bwMode="auto">
          <a:xfrm>
            <a:off x="7167746" y="1629607"/>
            <a:ext cx="1662112" cy="201748"/>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en-US" altLang="ja-JP" sz="1000" b="1" dirty="0">
                <a:solidFill>
                  <a:schemeClr val="bg1"/>
                </a:solidFill>
                <a:latin typeface="Meiryo UI" panose="020B0604030504040204" pitchFamily="50" charset="-128"/>
                <a:ea typeface="Meiryo UI" panose="020B0604030504040204" pitchFamily="50" charset="-128"/>
              </a:rPr>
              <a:t>CMP</a:t>
            </a:r>
            <a:r>
              <a:rPr lang="ja-JP" altLang="en-US" sz="1000" b="1" dirty="0">
                <a:solidFill>
                  <a:schemeClr val="bg1"/>
                </a:solidFill>
                <a:latin typeface="Meiryo UI" panose="020B0604030504040204" pitchFamily="50" charset="-128"/>
                <a:ea typeface="Meiryo UI" panose="020B0604030504040204" pitchFamily="50" charset="-128"/>
              </a:rPr>
              <a:t>加入登録を実施する</a:t>
            </a:r>
          </a:p>
        </p:txBody>
      </p:sp>
      <p:cxnSp>
        <p:nvCxnSpPr>
          <p:cNvPr id="227" name="コネクタ: カギ線 226">
            <a:extLst>
              <a:ext uri="{FF2B5EF4-FFF2-40B4-BE49-F238E27FC236}">
                <a16:creationId xmlns:a16="http://schemas.microsoft.com/office/drawing/2014/main" id="{D6A49544-E4DF-49A9-957F-54B9B6D7886A}"/>
              </a:ext>
            </a:extLst>
          </p:cNvPr>
          <p:cNvCxnSpPr>
            <a:cxnSpLocks/>
            <a:stCxn id="224" idx="3"/>
            <a:endCxn id="225" idx="1"/>
          </p:cNvCxnSpPr>
          <p:nvPr/>
        </p:nvCxnSpPr>
        <p:spPr>
          <a:xfrm flipV="1">
            <a:off x="6842995" y="1398163"/>
            <a:ext cx="329513" cy="2931"/>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228" name="コネクタ: カギ線 227">
            <a:extLst>
              <a:ext uri="{FF2B5EF4-FFF2-40B4-BE49-F238E27FC236}">
                <a16:creationId xmlns:a16="http://schemas.microsoft.com/office/drawing/2014/main" id="{17F25573-5E85-4B50-9A1E-95C8B0855DCC}"/>
              </a:ext>
            </a:extLst>
          </p:cNvPr>
          <p:cNvCxnSpPr>
            <a:cxnSpLocks/>
            <a:stCxn id="225" idx="2"/>
            <a:endCxn id="226" idx="0"/>
          </p:cNvCxnSpPr>
          <p:nvPr/>
        </p:nvCxnSpPr>
        <p:spPr>
          <a:xfrm rot="5400000">
            <a:off x="7928435" y="1556859"/>
            <a:ext cx="143116" cy="2381"/>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230" name="AutoShape 220">
            <a:extLst>
              <a:ext uri="{FF2B5EF4-FFF2-40B4-BE49-F238E27FC236}">
                <a16:creationId xmlns:a16="http://schemas.microsoft.com/office/drawing/2014/main" id="{FFA096D9-118E-4A88-9086-E1704DECF405}"/>
              </a:ext>
            </a:extLst>
          </p:cNvPr>
          <p:cNvSpPr>
            <a:spLocks noChangeArrowheads="1"/>
          </p:cNvSpPr>
          <p:nvPr/>
        </p:nvSpPr>
        <p:spPr bwMode="auto">
          <a:xfrm>
            <a:off x="2834331" y="1857482"/>
            <a:ext cx="1657350" cy="328953"/>
          </a:xfrm>
          <a:prstGeom prst="roundRect">
            <a:avLst>
              <a:gd name="adj" fmla="val 16667"/>
            </a:avLst>
          </a:prstGeom>
          <a:solidFill>
            <a:schemeClr val="accent1">
              <a:lumMod val="20000"/>
              <a:lumOff val="8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eaLnBrk="1" hangingPunct="1"/>
            <a:r>
              <a:rPr lang="ja-JP" altLang="en-US" sz="1000" b="1" dirty="0">
                <a:latin typeface="Meiryo UI" panose="020B0604030504040204" pitchFamily="50" charset="-128"/>
                <a:ea typeface="Meiryo UI" panose="020B0604030504040204" pitchFamily="50" charset="-128"/>
              </a:rPr>
              <a:t>会社・事業部門としての</a:t>
            </a:r>
            <a:br>
              <a:rPr lang="en-US" altLang="ja-JP" sz="1000" b="1" dirty="0">
                <a:latin typeface="Meiryo UI" panose="020B0604030504040204" pitchFamily="50" charset="-128"/>
                <a:ea typeface="Meiryo UI" panose="020B0604030504040204" pitchFamily="50" charset="-128"/>
              </a:rPr>
            </a:br>
            <a:r>
              <a:rPr lang="ja-JP" altLang="en-US" sz="1000" b="1" dirty="0">
                <a:latin typeface="Meiryo UI" panose="020B0604030504040204" pitchFamily="50" charset="-128"/>
                <a:ea typeface="Meiryo UI" panose="020B0604030504040204" pitchFamily="50" charset="-128"/>
              </a:rPr>
              <a:t>基本契約を締結する</a:t>
            </a:r>
          </a:p>
        </p:txBody>
      </p:sp>
      <p:sp>
        <p:nvSpPr>
          <p:cNvPr id="231" name="AutoShape 220">
            <a:extLst>
              <a:ext uri="{FF2B5EF4-FFF2-40B4-BE49-F238E27FC236}">
                <a16:creationId xmlns:a16="http://schemas.microsoft.com/office/drawing/2014/main" id="{15FCD116-1B2A-4AF0-811E-CDC51C029D9C}"/>
              </a:ext>
            </a:extLst>
          </p:cNvPr>
          <p:cNvSpPr>
            <a:spLocks noChangeArrowheads="1"/>
          </p:cNvSpPr>
          <p:nvPr/>
        </p:nvSpPr>
        <p:spPr bwMode="auto">
          <a:xfrm>
            <a:off x="570103" y="2467087"/>
            <a:ext cx="1657350" cy="328953"/>
          </a:xfrm>
          <a:prstGeom prst="roundRect">
            <a:avLst>
              <a:gd name="adj" fmla="val 16667"/>
            </a:avLst>
          </a:prstGeom>
          <a:solidFill>
            <a:schemeClr val="accent1">
              <a:lumMod val="20000"/>
              <a:lumOff val="8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eaLnBrk="1" hangingPunct="1"/>
            <a:r>
              <a:rPr lang="ja-JP" altLang="en-US" sz="1000" b="1" dirty="0">
                <a:latin typeface="Meiryo UI" panose="020B0604030504040204" pitchFamily="50" charset="-128"/>
                <a:ea typeface="Meiryo UI" panose="020B0604030504040204" pitchFamily="50" charset="-128"/>
              </a:rPr>
              <a:t>会社・事業部門としての</a:t>
            </a:r>
            <a:br>
              <a:rPr lang="en-US" altLang="ja-JP" sz="1000" b="1" dirty="0">
                <a:latin typeface="Meiryo UI" panose="020B0604030504040204" pitchFamily="50" charset="-128"/>
                <a:ea typeface="Meiryo UI" panose="020B0604030504040204" pitchFamily="50" charset="-128"/>
              </a:rPr>
            </a:br>
            <a:r>
              <a:rPr lang="ja-JP" altLang="en-US" sz="1000" b="1" dirty="0">
                <a:latin typeface="Meiryo UI" panose="020B0604030504040204" pitchFamily="50" charset="-128"/>
                <a:ea typeface="Meiryo UI" panose="020B0604030504040204" pitchFamily="50" charset="-128"/>
              </a:rPr>
              <a:t>基本契約を締結する</a:t>
            </a:r>
          </a:p>
        </p:txBody>
      </p:sp>
      <p:cxnSp>
        <p:nvCxnSpPr>
          <p:cNvPr id="232" name="コネクタ: カギ線 231">
            <a:extLst>
              <a:ext uri="{FF2B5EF4-FFF2-40B4-BE49-F238E27FC236}">
                <a16:creationId xmlns:a16="http://schemas.microsoft.com/office/drawing/2014/main" id="{83279971-7834-4824-91E2-35BE2CDC8B8D}"/>
              </a:ext>
            </a:extLst>
          </p:cNvPr>
          <p:cNvCxnSpPr>
            <a:cxnSpLocks/>
            <a:stCxn id="224" idx="2"/>
            <a:endCxn id="230" idx="0"/>
          </p:cNvCxnSpPr>
          <p:nvPr/>
        </p:nvCxnSpPr>
        <p:spPr>
          <a:xfrm rot="5400000">
            <a:off x="4692707" y="535869"/>
            <a:ext cx="291912" cy="2351314"/>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233" name="コネクタ: カギ線 232">
            <a:extLst>
              <a:ext uri="{FF2B5EF4-FFF2-40B4-BE49-F238E27FC236}">
                <a16:creationId xmlns:a16="http://schemas.microsoft.com/office/drawing/2014/main" id="{81FD4095-935B-4F42-9A42-F46E618C4EE7}"/>
              </a:ext>
            </a:extLst>
          </p:cNvPr>
          <p:cNvCxnSpPr>
            <a:cxnSpLocks/>
            <a:stCxn id="230" idx="2"/>
            <a:endCxn id="231" idx="0"/>
          </p:cNvCxnSpPr>
          <p:nvPr/>
        </p:nvCxnSpPr>
        <p:spPr>
          <a:xfrm rot="5400000">
            <a:off x="2390566" y="1194647"/>
            <a:ext cx="280652" cy="2264228"/>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234" name="AutoShape 220">
            <a:extLst>
              <a:ext uri="{FF2B5EF4-FFF2-40B4-BE49-F238E27FC236}">
                <a16:creationId xmlns:a16="http://schemas.microsoft.com/office/drawing/2014/main" id="{286CBDD7-D7E0-4B46-A439-BCC3A3C814EA}"/>
              </a:ext>
            </a:extLst>
          </p:cNvPr>
          <p:cNvSpPr>
            <a:spLocks noChangeArrowheads="1"/>
          </p:cNvSpPr>
          <p:nvPr/>
        </p:nvSpPr>
        <p:spPr bwMode="auto">
          <a:xfrm>
            <a:off x="7172508" y="1933481"/>
            <a:ext cx="1657350" cy="176656"/>
          </a:xfrm>
          <a:prstGeom prst="roundRect">
            <a:avLst>
              <a:gd name="adj" fmla="val 16667"/>
            </a:avLst>
          </a:prstGeom>
          <a:solidFill>
            <a:schemeClr val="accent1">
              <a:lumMod val="20000"/>
              <a:lumOff val="8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eaLnBrk="1" hangingPunct="1"/>
            <a:r>
              <a:rPr lang="ja-JP" altLang="en-US" sz="1000" b="1" dirty="0">
                <a:latin typeface="Meiryo UI" panose="020B0604030504040204" pitchFamily="50" charset="-128"/>
                <a:ea typeface="Meiryo UI" panose="020B0604030504040204" pitchFamily="50" charset="-128"/>
              </a:rPr>
              <a:t>基本契約を締結</a:t>
            </a:r>
          </a:p>
        </p:txBody>
      </p:sp>
      <p:sp>
        <p:nvSpPr>
          <p:cNvPr id="235" name="AutoShape 220">
            <a:extLst>
              <a:ext uri="{FF2B5EF4-FFF2-40B4-BE49-F238E27FC236}">
                <a16:creationId xmlns:a16="http://schemas.microsoft.com/office/drawing/2014/main" id="{0306015E-4EC8-44AF-A7ED-336E5F978E24}"/>
              </a:ext>
            </a:extLst>
          </p:cNvPr>
          <p:cNvSpPr>
            <a:spLocks noChangeArrowheads="1"/>
          </p:cNvSpPr>
          <p:nvPr/>
        </p:nvSpPr>
        <p:spPr bwMode="auto">
          <a:xfrm>
            <a:off x="7167746" y="2253253"/>
            <a:ext cx="1662112" cy="201748"/>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en-US" altLang="ja-JP" sz="1000" b="1" dirty="0">
                <a:solidFill>
                  <a:schemeClr val="bg1"/>
                </a:solidFill>
                <a:latin typeface="Meiryo UI" panose="020B0604030504040204" pitchFamily="50" charset="-128"/>
                <a:ea typeface="Meiryo UI" panose="020B0604030504040204" pitchFamily="50" charset="-128"/>
              </a:rPr>
              <a:t>CMP</a:t>
            </a:r>
            <a:r>
              <a:rPr lang="ja-JP" altLang="en-US" sz="1000" b="1" dirty="0">
                <a:solidFill>
                  <a:schemeClr val="bg1"/>
                </a:solidFill>
                <a:latin typeface="Meiryo UI" panose="020B0604030504040204" pitchFamily="50" charset="-128"/>
                <a:ea typeface="Meiryo UI" panose="020B0604030504040204" pitchFamily="50" charset="-128"/>
              </a:rPr>
              <a:t>加入登録を実施する</a:t>
            </a:r>
          </a:p>
        </p:txBody>
      </p:sp>
      <p:cxnSp>
        <p:nvCxnSpPr>
          <p:cNvPr id="236" name="コネクタ: カギ線 235">
            <a:extLst>
              <a:ext uri="{FF2B5EF4-FFF2-40B4-BE49-F238E27FC236}">
                <a16:creationId xmlns:a16="http://schemas.microsoft.com/office/drawing/2014/main" id="{96F2F3F2-1DB6-4563-9554-B9D414694FB3}"/>
              </a:ext>
            </a:extLst>
          </p:cNvPr>
          <p:cNvCxnSpPr>
            <a:cxnSpLocks/>
            <a:stCxn id="234" idx="2"/>
            <a:endCxn id="235" idx="0"/>
          </p:cNvCxnSpPr>
          <p:nvPr/>
        </p:nvCxnSpPr>
        <p:spPr>
          <a:xfrm rot="5400000">
            <a:off x="7928435" y="2180505"/>
            <a:ext cx="143116" cy="2381"/>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237" name="AutoShape 220">
            <a:extLst>
              <a:ext uri="{FF2B5EF4-FFF2-40B4-BE49-F238E27FC236}">
                <a16:creationId xmlns:a16="http://schemas.microsoft.com/office/drawing/2014/main" id="{0B4C6221-9927-4328-B23E-841F5F06C8D7}"/>
              </a:ext>
            </a:extLst>
          </p:cNvPr>
          <p:cNvSpPr>
            <a:spLocks noChangeArrowheads="1"/>
          </p:cNvSpPr>
          <p:nvPr/>
        </p:nvSpPr>
        <p:spPr bwMode="auto">
          <a:xfrm>
            <a:off x="7172508" y="2546750"/>
            <a:ext cx="1657350" cy="176656"/>
          </a:xfrm>
          <a:prstGeom prst="roundRect">
            <a:avLst>
              <a:gd name="adj" fmla="val 16667"/>
            </a:avLst>
          </a:prstGeom>
          <a:solidFill>
            <a:schemeClr val="accent1">
              <a:lumMod val="20000"/>
              <a:lumOff val="8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eaLnBrk="1" hangingPunct="1"/>
            <a:r>
              <a:rPr lang="ja-JP" altLang="en-US" sz="1000" b="1" dirty="0">
                <a:latin typeface="Meiryo UI" panose="020B0604030504040204" pitchFamily="50" charset="-128"/>
                <a:ea typeface="Meiryo UI" panose="020B0604030504040204" pitchFamily="50" charset="-128"/>
              </a:rPr>
              <a:t>基本契約を締結</a:t>
            </a:r>
          </a:p>
        </p:txBody>
      </p:sp>
      <p:sp>
        <p:nvSpPr>
          <p:cNvPr id="238" name="AutoShape 220">
            <a:extLst>
              <a:ext uri="{FF2B5EF4-FFF2-40B4-BE49-F238E27FC236}">
                <a16:creationId xmlns:a16="http://schemas.microsoft.com/office/drawing/2014/main" id="{CE4B7ACC-E0FE-4E06-831C-BB7F5558E05D}"/>
              </a:ext>
            </a:extLst>
          </p:cNvPr>
          <p:cNvSpPr>
            <a:spLocks noChangeArrowheads="1"/>
          </p:cNvSpPr>
          <p:nvPr/>
        </p:nvSpPr>
        <p:spPr bwMode="auto">
          <a:xfrm>
            <a:off x="7167746" y="2866522"/>
            <a:ext cx="1662112" cy="201748"/>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en-US" altLang="ja-JP" sz="1000" b="1" dirty="0">
                <a:solidFill>
                  <a:schemeClr val="bg1"/>
                </a:solidFill>
                <a:latin typeface="Meiryo UI" panose="020B0604030504040204" pitchFamily="50" charset="-128"/>
                <a:ea typeface="Meiryo UI" panose="020B0604030504040204" pitchFamily="50" charset="-128"/>
              </a:rPr>
              <a:t>CMP</a:t>
            </a:r>
            <a:r>
              <a:rPr lang="ja-JP" altLang="en-US" sz="1000" b="1" dirty="0">
                <a:solidFill>
                  <a:schemeClr val="bg1"/>
                </a:solidFill>
                <a:latin typeface="Meiryo UI" panose="020B0604030504040204" pitchFamily="50" charset="-128"/>
                <a:ea typeface="Meiryo UI" panose="020B0604030504040204" pitchFamily="50" charset="-128"/>
              </a:rPr>
              <a:t>加入登録を実施する</a:t>
            </a:r>
          </a:p>
        </p:txBody>
      </p:sp>
      <p:cxnSp>
        <p:nvCxnSpPr>
          <p:cNvPr id="239" name="コネクタ: カギ線 238">
            <a:extLst>
              <a:ext uri="{FF2B5EF4-FFF2-40B4-BE49-F238E27FC236}">
                <a16:creationId xmlns:a16="http://schemas.microsoft.com/office/drawing/2014/main" id="{EF56FADC-74F9-4E81-8F2E-C2C9641556F7}"/>
              </a:ext>
            </a:extLst>
          </p:cNvPr>
          <p:cNvCxnSpPr>
            <a:cxnSpLocks/>
            <a:stCxn id="237" idx="2"/>
            <a:endCxn id="238" idx="0"/>
          </p:cNvCxnSpPr>
          <p:nvPr/>
        </p:nvCxnSpPr>
        <p:spPr>
          <a:xfrm rot="5400000">
            <a:off x="7928435" y="2793774"/>
            <a:ext cx="143116" cy="2381"/>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43" name="テキスト ボックス 42">
            <a:extLst>
              <a:ext uri="{FF2B5EF4-FFF2-40B4-BE49-F238E27FC236}">
                <a16:creationId xmlns:a16="http://schemas.microsoft.com/office/drawing/2014/main" id="{6D8D5844-B3B5-489F-AA4B-D86DF6E9715C}"/>
              </a:ext>
            </a:extLst>
          </p:cNvPr>
          <p:cNvSpPr txBox="1"/>
          <p:nvPr/>
        </p:nvSpPr>
        <p:spPr>
          <a:xfrm>
            <a:off x="3810995" y="1424014"/>
            <a:ext cx="1456330" cy="246221"/>
          </a:xfrm>
          <a:prstGeom prst="rect">
            <a:avLst/>
          </a:prstGeom>
          <a:noFill/>
        </p:spPr>
        <p:txBody>
          <a:bodyPr wrap="square" rtlCol="0">
            <a:spAutoFit/>
          </a:bodyPr>
          <a:lstStyle/>
          <a:p>
            <a:r>
              <a:rPr kumimoji="1" lang="ja-JP" altLang="en-US" sz="1000" b="1" dirty="0">
                <a:latin typeface="Meiryo UI" panose="020B0604030504040204" pitchFamily="50" charset="-128"/>
                <a:ea typeface="Meiryo UI" panose="020B0604030504040204" pitchFamily="50" charset="-128"/>
              </a:rPr>
              <a:t>加入依頼</a:t>
            </a:r>
            <a:r>
              <a:rPr kumimoji="1" lang="en-US" altLang="ja-JP" sz="1000" b="1" dirty="0">
                <a:latin typeface="Meiryo UI" panose="020B0604030504040204" pitchFamily="50" charset="-128"/>
                <a:ea typeface="Meiryo UI" panose="020B0604030504040204" pitchFamily="50" charset="-128"/>
              </a:rPr>
              <a:t>or</a:t>
            </a:r>
            <a:r>
              <a:rPr kumimoji="1" lang="ja-JP" altLang="en-US" sz="1000" b="1" dirty="0">
                <a:latin typeface="Meiryo UI" panose="020B0604030504040204" pitchFamily="50" charset="-128"/>
                <a:ea typeface="Meiryo UI" panose="020B0604030504040204" pitchFamily="50" charset="-128"/>
              </a:rPr>
              <a:t>自主加入</a:t>
            </a:r>
          </a:p>
        </p:txBody>
      </p:sp>
      <p:cxnSp>
        <p:nvCxnSpPr>
          <p:cNvPr id="241" name="コネクタ: カギ線 240">
            <a:extLst>
              <a:ext uri="{FF2B5EF4-FFF2-40B4-BE49-F238E27FC236}">
                <a16:creationId xmlns:a16="http://schemas.microsoft.com/office/drawing/2014/main" id="{8FC9AB21-F502-4FCD-AD91-3FE4AAA0E11A}"/>
              </a:ext>
            </a:extLst>
          </p:cNvPr>
          <p:cNvCxnSpPr>
            <a:cxnSpLocks/>
            <a:stCxn id="230" idx="3"/>
            <a:endCxn id="234" idx="1"/>
          </p:cNvCxnSpPr>
          <p:nvPr/>
        </p:nvCxnSpPr>
        <p:spPr>
          <a:xfrm flipV="1">
            <a:off x="4491681" y="2021809"/>
            <a:ext cx="2680827" cy="150"/>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242" name="コネクタ: カギ線 241">
            <a:extLst>
              <a:ext uri="{FF2B5EF4-FFF2-40B4-BE49-F238E27FC236}">
                <a16:creationId xmlns:a16="http://schemas.microsoft.com/office/drawing/2014/main" id="{A627037E-C236-415B-BBF5-E1EB900F4326}"/>
              </a:ext>
            </a:extLst>
          </p:cNvPr>
          <p:cNvCxnSpPr>
            <a:cxnSpLocks/>
            <a:stCxn id="231" idx="3"/>
            <a:endCxn id="237" idx="1"/>
          </p:cNvCxnSpPr>
          <p:nvPr/>
        </p:nvCxnSpPr>
        <p:spPr>
          <a:xfrm>
            <a:off x="2227453" y="2631564"/>
            <a:ext cx="4945055" cy="3514"/>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48" name="テキスト ボックス 47">
            <a:extLst>
              <a:ext uri="{FF2B5EF4-FFF2-40B4-BE49-F238E27FC236}">
                <a16:creationId xmlns:a16="http://schemas.microsoft.com/office/drawing/2014/main" id="{A46020A9-CF50-487A-B311-819959A8936E}"/>
              </a:ext>
            </a:extLst>
          </p:cNvPr>
          <p:cNvSpPr txBox="1"/>
          <p:nvPr/>
        </p:nvSpPr>
        <p:spPr>
          <a:xfrm>
            <a:off x="424505" y="1265661"/>
            <a:ext cx="2087961" cy="338554"/>
          </a:xfrm>
          <a:prstGeom prst="rect">
            <a:avLst/>
          </a:prstGeom>
          <a:noFill/>
        </p:spPr>
        <p:txBody>
          <a:bodyPr wrap="square" rtlCol="0">
            <a:spAutoFit/>
          </a:bodyPr>
          <a:lstStyle/>
          <a:p>
            <a:r>
              <a:rPr lang="ja-JP" altLang="en-US" sz="1600" b="1" dirty="0">
                <a:latin typeface="Meiryo UI" panose="020B0604030504040204" pitchFamily="50" charset="-128"/>
                <a:ea typeface="Meiryo UI" panose="020B0604030504040204" pitchFamily="50" charset="-128"/>
              </a:rPr>
              <a:t>基本契約</a:t>
            </a:r>
            <a:endParaRPr kumimoji="1" lang="ja-JP" altLang="en-US" sz="1600" b="1" dirty="0">
              <a:latin typeface="Meiryo UI" panose="020B0604030504040204" pitchFamily="50" charset="-128"/>
              <a:ea typeface="Meiryo UI" panose="020B0604030504040204" pitchFamily="50" charset="-128"/>
            </a:endParaRPr>
          </a:p>
        </p:txBody>
      </p:sp>
      <p:sp>
        <p:nvSpPr>
          <p:cNvPr id="243" name="テキスト ボックス 242">
            <a:extLst>
              <a:ext uri="{FF2B5EF4-FFF2-40B4-BE49-F238E27FC236}">
                <a16:creationId xmlns:a16="http://schemas.microsoft.com/office/drawing/2014/main" id="{5F281F7C-AFE7-4E6F-9AE4-B8422C9B5D06}"/>
              </a:ext>
            </a:extLst>
          </p:cNvPr>
          <p:cNvSpPr txBox="1"/>
          <p:nvPr/>
        </p:nvSpPr>
        <p:spPr>
          <a:xfrm>
            <a:off x="442931" y="3489635"/>
            <a:ext cx="2087961" cy="338554"/>
          </a:xfrm>
          <a:prstGeom prst="rect">
            <a:avLst/>
          </a:prstGeom>
          <a:noFill/>
        </p:spPr>
        <p:txBody>
          <a:bodyPr wrap="square" rtlCol="0">
            <a:spAutoFit/>
          </a:bodyPr>
          <a:lstStyle/>
          <a:p>
            <a:r>
              <a:rPr lang="ja-JP" altLang="en-US" sz="1600" b="1" dirty="0">
                <a:latin typeface="Meiryo UI" panose="020B0604030504040204" pitchFamily="50" charset="-128"/>
                <a:ea typeface="Meiryo UI" panose="020B0604030504040204" pitchFamily="50" charset="-128"/>
              </a:rPr>
              <a:t>利用者登録</a:t>
            </a:r>
            <a:endParaRPr kumimoji="1" lang="ja-JP" altLang="en-US" sz="1600" b="1" dirty="0">
              <a:latin typeface="Meiryo UI" panose="020B0604030504040204" pitchFamily="50" charset="-128"/>
              <a:ea typeface="Meiryo UI" panose="020B0604030504040204" pitchFamily="50" charset="-128"/>
            </a:endParaRPr>
          </a:p>
        </p:txBody>
      </p:sp>
      <p:sp>
        <p:nvSpPr>
          <p:cNvPr id="244" name="AutoShape 220">
            <a:extLst>
              <a:ext uri="{FF2B5EF4-FFF2-40B4-BE49-F238E27FC236}">
                <a16:creationId xmlns:a16="http://schemas.microsoft.com/office/drawing/2014/main" id="{1A1507F0-B552-4924-BD1E-5F4236895F2E}"/>
              </a:ext>
            </a:extLst>
          </p:cNvPr>
          <p:cNvSpPr>
            <a:spLocks noChangeArrowheads="1"/>
          </p:cNvSpPr>
          <p:nvPr/>
        </p:nvSpPr>
        <p:spPr bwMode="auto">
          <a:xfrm>
            <a:off x="5095875" y="3558038"/>
            <a:ext cx="1747120" cy="255862"/>
          </a:xfrm>
          <a:prstGeom prst="roundRect">
            <a:avLst>
              <a:gd name="adj" fmla="val 16667"/>
            </a:avLst>
          </a:prstGeom>
          <a:solidFill>
            <a:schemeClr val="accent1">
              <a:lumMod val="20000"/>
              <a:lumOff val="8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latin typeface="Meiryo UI" panose="020B0604030504040204" pitchFamily="50" charset="-128"/>
                <a:ea typeface="Meiryo UI" panose="020B0604030504040204" pitchFamily="50" charset="-128"/>
              </a:rPr>
              <a:t>責任者へ取引関係の依頼を行う</a:t>
            </a:r>
          </a:p>
        </p:txBody>
      </p:sp>
      <p:sp>
        <p:nvSpPr>
          <p:cNvPr id="246" name="AutoShape 220">
            <a:extLst>
              <a:ext uri="{FF2B5EF4-FFF2-40B4-BE49-F238E27FC236}">
                <a16:creationId xmlns:a16="http://schemas.microsoft.com/office/drawing/2014/main" id="{C8E6AF1D-0E6C-4CE0-9EED-A0A9704EA9EB}"/>
              </a:ext>
            </a:extLst>
          </p:cNvPr>
          <p:cNvSpPr>
            <a:spLocks noChangeArrowheads="1"/>
          </p:cNvSpPr>
          <p:nvPr/>
        </p:nvSpPr>
        <p:spPr bwMode="auto">
          <a:xfrm>
            <a:off x="2742143" y="3807057"/>
            <a:ext cx="1832202" cy="214588"/>
          </a:xfrm>
          <a:prstGeom prst="roundRect">
            <a:avLst>
              <a:gd name="adj" fmla="val 16667"/>
            </a:avLst>
          </a:prstGeom>
          <a:solidFill>
            <a:schemeClr val="accent1">
              <a:lumMod val="20000"/>
              <a:lumOff val="8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latin typeface="Meiryo UI" panose="020B0604030504040204" pitchFamily="50" charset="-128"/>
                <a:ea typeface="Meiryo UI" panose="020B0604030504040204" pitchFamily="50" charset="-128"/>
              </a:rPr>
              <a:t>取引関係（部門）の確認を行う</a:t>
            </a:r>
          </a:p>
        </p:txBody>
      </p:sp>
      <p:sp>
        <p:nvSpPr>
          <p:cNvPr id="247" name="AutoShape 220">
            <a:extLst>
              <a:ext uri="{FF2B5EF4-FFF2-40B4-BE49-F238E27FC236}">
                <a16:creationId xmlns:a16="http://schemas.microsoft.com/office/drawing/2014/main" id="{C223A218-8169-4D0D-99CF-EB73F1B5D5EA}"/>
              </a:ext>
            </a:extLst>
          </p:cNvPr>
          <p:cNvSpPr>
            <a:spLocks noChangeArrowheads="1"/>
          </p:cNvSpPr>
          <p:nvPr/>
        </p:nvSpPr>
        <p:spPr bwMode="auto">
          <a:xfrm>
            <a:off x="2829569" y="4581607"/>
            <a:ext cx="1657350" cy="210699"/>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事業部門・責任者を登録する</a:t>
            </a:r>
          </a:p>
        </p:txBody>
      </p:sp>
      <p:sp>
        <p:nvSpPr>
          <p:cNvPr id="248" name="AutoShape 220">
            <a:extLst>
              <a:ext uri="{FF2B5EF4-FFF2-40B4-BE49-F238E27FC236}">
                <a16:creationId xmlns:a16="http://schemas.microsoft.com/office/drawing/2014/main" id="{4D371F87-76B3-4892-B387-0E0522C5B8B3}"/>
              </a:ext>
            </a:extLst>
          </p:cNvPr>
          <p:cNvSpPr>
            <a:spLocks noChangeArrowheads="1"/>
          </p:cNvSpPr>
          <p:nvPr/>
        </p:nvSpPr>
        <p:spPr bwMode="auto">
          <a:xfrm>
            <a:off x="2834331" y="4956643"/>
            <a:ext cx="1652588" cy="201748"/>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取引関係を登録する</a:t>
            </a:r>
          </a:p>
        </p:txBody>
      </p:sp>
      <p:sp>
        <p:nvSpPr>
          <p:cNvPr id="249" name="AutoShape 220">
            <a:extLst>
              <a:ext uri="{FF2B5EF4-FFF2-40B4-BE49-F238E27FC236}">
                <a16:creationId xmlns:a16="http://schemas.microsoft.com/office/drawing/2014/main" id="{F3920F1A-0DF1-41C0-894E-F1419E9DC4C6}"/>
              </a:ext>
            </a:extLst>
          </p:cNvPr>
          <p:cNvSpPr>
            <a:spLocks noChangeArrowheads="1"/>
          </p:cNvSpPr>
          <p:nvPr/>
        </p:nvSpPr>
        <p:spPr bwMode="auto">
          <a:xfrm>
            <a:off x="5191448" y="4953446"/>
            <a:ext cx="1662112" cy="201748"/>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取引関係通知を受領する</a:t>
            </a:r>
          </a:p>
        </p:txBody>
      </p:sp>
      <p:cxnSp>
        <p:nvCxnSpPr>
          <p:cNvPr id="250" name="コネクタ: カギ線 249">
            <a:extLst>
              <a:ext uri="{FF2B5EF4-FFF2-40B4-BE49-F238E27FC236}">
                <a16:creationId xmlns:a16="http://schemas.microsoft.com/office/drawing/2014/main" id="{D3D93E81-7227-4818-9903-5766E0FB8A77}"/>
              </a:ext>
            </a:extLst>
          </p:cNvPr>
          <p:cNvCxnSpPr>
            <a:cxnSpLocks/>
            <a:stCxn id="244" idx="1"/>
            <a:endCxn id="246" idx="0"/>
          </p:cNvCxnSpPr>
          <p:nvPr/>
        </p:nvCxnSpPr>
        <p:spPr>
          <a:xfrm rot="10800000" flipV="1">
            <a:off x="3658245" y="3685969"/>
            <a:ext cx="1437631" cy="121088"/>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251" name="コネクタ: カギ線 250">
            <a:extLst>
              <a:ext uri="{FF2B5EF4-FFF2-40B4-BE49-F238E27FC236}">
                <a16:creationId xmlns:a16="http://schemas.microsoft.com/office/drawing/2014/main" id="{50B71F04-4D62-47BC-9706-5E5DC72ABFDB}"/>
              </a:ext>
            </a:extLst>
          </p:cNvPr>
          <p:cNvCxnSpPr>
            <a:cxnSpLocks/>
            <a:stCxn id="11" idx="2"/>
            <a:endCxn id="247" idx="0"/>
          </p:cNvCxnSpPr>
          <p:nvPr/>
        </p:nvCxnSpPr>
        <p:spPr>
          <a:xfrm rot="16200000" flipH="1">
            <a:off x="3556626" y="4479989"/>
            <a:ext cx="199508" cy="3727"/>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254" name="コネクタ: カギ線 253">
            <a:extLst>
              <a:ext uri="{FF2B5EF4-FFF2-40B4-BE49-F238E27FC236}">
                <a16:creationId xmlns:a16="http://schemas.microsoft.com/office/drawing/2014/main" id="{9C68DE5B-9560-478C-B704-6FB3F8CC070C}"/>
              </a:ext>
            </a:extLst>
          </p:cNvPr>
          <p:cNvCxnSpPr>
            <a:cxnSpLocks/>
            <a:stCxn id="247" idx="2"/>
            <a:endCxn id="248" idx="0"/>
          </p:cNvCxnSpPr>
          <p:nvPr/>
        </p:nvCxnSpPr>
        <p:spPr>
          <a:xfrm rot="16200000" flipH="1">
            <a:off x="3577266" y="4873283"/>
            <a:ext cx="164337" cy="2381"/>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259" name="コネクタ: カギ線 258">
            <a:extLst>
              <a:ext uri="{FF2B5EF4-FFF2-40B4-BE49-F238E27FC236}">
                <a16:creationId xmlns:a16="http://schemas.microsoft.com/office/drawing/2014/main" id="{7FB1F538-F2BA-4A9E-8EA0-9CE38B2A0A75}"/>
              </a:ext>
            </a:extLst>
          </p:cNvPr>
          <p:cNvCxnSpPr>
            <a:cxnSpLocks/>
            <a:stCxn id="248" idx="3"/>
            <a:endCxn id="249" idx="1"/>
          </p:cNvCxnSpPr>
          <p:nvPr/>
        </p:nvCxnSpPr>
        <p:spPr>
          <a:xfrm flipV="1">
            <a:off x="4486919" y="5054320"/>
            <a:ext cx="704529" cy="3197"/>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269" name="AutoShape 220">
            <a:extLst>
              <a:ext uri="{FF2B5EF4-FFF2-40B4-BE49-F238E27FC236}">
                <a16:creationId xmlns:a16="http://schemas.microsoft.com/office/drawing/2014/main" id="{F92F3E73-A2F4-45CE-A36A-A8270E55D295}"/>
              </a:ext>
            </a:extLst>
          </p:cNvPr>
          <p:cNvSpPr>
            <a:spLocks noChangeArrowheads="1"/>
          </p:cNvSpPr>
          <p:nvPr/>
        </p:nvSpPr>
        <p:spPr bwMode="auto">
          <a:xfrm>
            <a:off x="565341" y="5565002"/>
            <a:ext cx="3931102" cy="201748"/>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最川下→川中　と同様の流れ</a:t>
            </a:r>
          </a:p>
        </p:txBody>
      </p:sp>
      <p:sp>
        <p:nvSpPr>
          <p:cNvPr id="2" name="テキスト ボックス 1">
            <a:extLst>
              <a:ext uri="{FF2B5EF4-FFF2-40B4-BE49-F238E27FC236}">
                <a16:creationId xmlns:a16="http://schemas.microsoft.com/office/drawing/2014/main" id="{967CA2F3-8A83-4AD0-1788-4108D4452083}"/>
              </a:ext>
            </a:extLst>
          </p:cNvPr>
          <p:cNvSpPr txBox="1"/>
          <p:nvPr/>
        </p:nvSpPr>
        <p:spPr>
          <a:xfrm>
            <a:off x="1503203" y="2015517"/>
            <a:ext cx="1456330" cy="246221"/>
          </a:xfrm>
          <a:prstGeom prst="rect">
            <a:avLst/>
          </a:prstGeom>
          <a:noFill/>
        </p:spPr>
        <p:txBody>
          <a:bodyPr wrap="square" rtlCol="0">
            <a:spAutoFit/>
          </a:bodyPr>
          <a:lstStyle/>
          <a:p>
            <a:r>
              <a:rPr kumimoji="1" lang="ja-JP" altLang="en-US" sz="1000" b="1" dirty="0">
                <a:latin typeface="Meiryo UI" panose="020B0604030504040204" pitchFamily="50" charset="-128"/>
                <a:ea typeface="Meiryo UI" panose="020B0604030504040204" pitchFamily="50" charset="-128"/>
              </a:rPr>
              <a:t>加入依頼</a:t>
            </a:r>
            <a:r>
              <a:rPr kumimoji="1" lang="en-US" altLang="ja-JP" sz="1000" b="1" dirty="0">
                <a:latin typeface="Meiryo UI" panose="020B0604030504040204" pitchFamily="50" charset="-128"/>
                <a:ea typeface="Meiryo UI" panose="020B0604030504040204" pitchFamily="50" charset="-128"/>
              </a:rPr>
              <a:t>or</a:t>
            </a:r>
            <a:r>
              <a:rPr kumimoji="1" lang="ja-JP" altLang="en-US" sz="1000" b="1" dirty="0">
                <a:latin typeface="Meiryo UI" panose="020B0604030504040204" pitchFamily="50" charset="-128"/>
                <a:ea typeface="Meiryo UI" panose="020B0604030504040204" pitchFamily="50" charset="-128"/>
              </a:rPr>
              <a:t>自主加入</a:t>
            </a:r>
          </a:p>
        </p:txBody>
      </p:sp>
      <p:sp>
        <p:nvSpPr>
          <p:cNvPr id="10" name="テキスト ボックス 9">
            <a:extLst>
              <a:ext uri="{FF2B5EF4-FFF2-40B4-BE49-F238E27FC236}">
                <a16:creationId xmlns:a16="http://schemas.microsoft.com/office/drawing/2014/main" id="{6EFE658D-5945-36D2-E428-9E170138F4A9}"/>
              </a:ext>
            </a:extLst>
          </p:cNvPr>
          <p:cNvSpPr txBox="1"/>
          <p:nvPr/>
        </p:nvSpPr>
        <p:spPr>
          <a:xfrm>
            <a:off x="3712673" y="3377741"/>
            <a:ext cx="1456330" cy="246221"/>
          </a:xfrm>
          <a:prstGeom prst="rect">
            <a:avLst/>
          </a:prstGeom>
          <a:noFill/>
        </p:spPr>
        <p:txBody>
          <a:bodyPr wrap="square" rtlCol="0">
            <a:spAutoFit/>
          </a:bodyPr>
          <a:lstStyle/>
          <a:p>
            <a:r>
              <a:rPr kumimoji="1" lang="ja-JP" altLang="en-US" sz="1000" b="1" dirty="0">
                <a:latin typeface="Meiryo UI" panose="020B0604030504040204" pitchFamily="50" charset="-128"/>
                <a:ea typeface="Meiryo UI" panose="020B0604030504040204" pitchFamily="50" charset="-128"/>
              </a:rPr>
              <a:t>加入依頼</a:t>
            </a:r>
            <a:r>
              <a:rPr kumimoji="1" lang="en-US" altLang="ja-JP" sz="1000" b="1" dirty="0">
                <a:latin typeface="Meiryo UI" panose="020B0604030504040204" pitchFamily="50" charset="-128"/>
                <a:ea typeface="Meiryo UI" panose="020B0604030504040204" pitchFamily="50" charset="-128"/>
              </a:rPr>
              <a:t>or</a:t>
            </a:r>
            <a:r>
              <a:rPr kumimoji="1" lang="ja-JP" altLang="en-US" sz="1000" b="1" dirty="0">
                <a:latin typeface="Meiryo UI" panose="020B0604030504040204" pitchFamily="50" charset="-128"/>
                <a:ea typeface="Meiryo UI" panose="020B0604030504040204" pitchFamily="50" charset="-128"/>
              </a:rPr>
              <a:t>自主登録</a:t>
            </a:r>
          </a:p>
        </p:txBody>
      </p:sp>
      <p:sp>
        <p:nvSpPr>
          <p:cNvPr id="11" name="AutoShape 129">
            <a:extLst>
              <a:ext uri="{FF2B5EF4-FFF2-40B4-BE49-F238E27FC236}">
                <a16:creationId xmlns:a16="http://schemas.microsoft.com/office/drawing/2014/main" id="{9A619C65-B24E-9D3F-A1A0-99BF179526F0}"/>
              </a:ext>
            </a:extLst>
          </p:cNvPr>
          <p:cNvSpPr>
            <a:spLocks noChangeArrowheads="1"/>
          </p:cNvSpPr>
          <p:nvPr/>
        </p:nvSpPr>
        <p:spPr bwMode="auto">
          <a:xfrm>
            <a:off x="3492925" y="4166099"/>
            <a:ext cx="323184" cy="216000"/>
          </a:xfrm>
          <a:prstGeom prst="diamond">
            <a:avLst/>
          </a:prstGeom>
          <a:solidFill>
            <a:schemeClr val="bg1"/>
          </a:solidFill>
          <a:ln w="12700" algn="ctr">
            <a:solidFill>
              <a:srgbClr val="000000"/>
            </a:solidFill>
            <a:round/>
            <a:headEnd/>
            <a:tailEnd/>
          </a:ln>
        </p:spPr>
        <p:txBody>
          <a:bodyPr wrap="none" lIns="0" tIns="18000" rIns="0" bIns="1800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050" b="0" i="0" u="none" strike="noStrike" kern="0" cap="none" spc="0" normalizeH="0" baseline="0" noProof="0">
              <a:ln>
                <a:noFill/>
              </a:ln>
              <a:effectLst/>
              <a:uLnTx/>
              <a:uFillTx/>
              <a:latin typeface="+mn-ea"/>
              <a:cs typeface="+mn-cs"/>
            </a:endParaRPr>
          </a:p>
        </p:txBody>
      </p:sp>
      <p:cxnSp>
        <p:nvCxnSpPr>
          <p:cNvPr id="15" name="コネクタ: カギ線 14">
            <a:extLst>
              <a:ext uri="{FF2B5EF4-FFF2-40B4-BE49-F238E27FC236}">
                <a16:creationId xmlns:a16="http://schemas.microsoft.com/office/drawing/2014/main" id="{A30F48CC-C9D3-8B24-E65C-A5FAE9C81ACC}"/>
              </a:ext>
            </a:extLst>
          </p:cNvPr>
          <p:cNvCxnSpPr>
            <a:cxnSpLocks/>
            <a:stCxn id="246" idx="2"/>
            <a:endCxn id="11" idx="0"/>
          </p:cNvCxnSpPr>
          <p:nvPr/>
        </p:nvCxnSpPr>
        <p:spPr>
          <a:xfrm rot="5400000">
            <a:off x="3584154" y="4092009"/>
            <a:ext cx="144454" cy="3727"/>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20" name="テキスト ボックス 19">
            <a:extLst>
              <a:ext uri="{FF2B5EF4-FFF2-40B4-BE49-F238E27FC236}">
                <a16:creationId xmlns:a16="http://schemas.microsoft.com/office/drawing/2014/main" id="{FC42DEC2-4A8E-1DEB-1A72-1A4F498C779C}"/>
              </a:ext>
            </a:extLst>
          </p:cNvPr>
          <p:cNvSpPr txBox="1"/>
          <p:nvPr/>
        </p:nvSpPr>
        <p:spPr>
          <a:xfrm>
            <a:off x="3770697" y="4114771"/>
            <a:ext cx="966913" cy="246221"/>
          </a:xfrm>
          <a:prstGeom prst="rect">
            <a:avLst/>
          </a:prstGeom>
          <a:noFill/>
        </p:spPr>
        <p:txBody>
          <a:bodyPr wrap="square" rtlCol="0">
            <a:spAutoFit/>
          </a:bodyPr>
          <a:lstStyle/>
          <a:p>
            <a:r>
              <a:rPr kumimoji="1" lang="ja-JP" altLang="en-US" sz="1000" b="1" dirty="0">
                <a:latin typeface="Meiryo UI" panose="020B0604030504040204" pitchFamily="50" charset="-128"/>
                <a:ea typeface="Meiryo UI" panose="020B0604030504040204" pitchFamily="50" charset="-128"/>
              </a:rPr>
              <a:t>部門未登録</a:t>
            </a:r>
          </a:p>
        </p:txBody>
      </p:sp>
      <p:cxnSp>
        <p:nvCxnSpPr>
          <p:cNvPr id="21" name="コネクタ: カギ線 20">
            <a:extLst>
              <a:ext uri="{FF2B5EF4-FFF2-40B4-BE49-F238E27FC236}">
                <a16:creationId xmlns:a16="http://schemas.microsoft.com/office/drawing/2014/main" id="{CBA6E805-1944-57DF-6E3D-EECCA2F00A07}"/>
              </a:ext>
            </a:extLst>
          </p:cNvPr>
          <p:cNvCxnSpPr>
            <a:cxnSpLocks/>
            <a:stCxn id="11" idx="1"/>
            <a:endCxn id="248" idx="1"/>
          </p:cNvCxnSpPr>
          <p:nvPr/>
        </p:nvCxnSpPr>
        <p:spPr>
          <a:xfrm rot="10800000" flipV="1">
            <a:off x="2834331" y="4274099"/>
            <a:ext cx="658594" cy="783418"/>
          </a:xfrm>
          <a:prstGeom prst="bentConnector3">
            <a:avLst>
              <a:gd name="adj1" fmla="val 134710"/>
            </a:avLst>
          </a:prstGeom>
          <a:ln w="19050">
            <a:tailEnd type="triangle"/>
          </a:ln>
        </p:spPr>
        <p:style>
          <a:lnRef idx="1">
            <a:schemeClr val="dk1"/>
          </a:lnRef>
          <a:fillRef idx="0">
            <a:schemeClr val="dk1"/>
          </a:fillRef>
          <a:effectRef idx="0">
            <a:schemeClr val="dk1"/>
          </a:effectRef>
          <a:fontRef idx="minor">
            <a:schemeClr val="tx1"/>
          </a:fontRef>
        </p:style>
      </p:cxnSp>
      <p:sp>
        <p:nvSpPr>
          <p:cNvPr id="24" name="テキスト ボックス 23">
            <a:extLst>
              <a:ext uri="{FF2B5EF4-FFF2-40B4-BE49-F238E27FC236}">
                <a16:creationId xmlns:a16="http://schemas.microsoft.com/office/drawing/2014/main" id="{C27DE570-1FCE-2974-09C1-C16C60EF86C1}"/>
              </a:ext>
            </a:extLst>
          </p:cNvPr>
          <p:cNvSpPr txBox="1"/>
          <p:nvPr/>
        </p:nvSpPr>
        <p:spPr>
          <a:xfrm>
            <a:off x="2564017" y="4062871"/>
            <a:ext cx="966913" cy="246221"/>
          </a:xfrm>
          <a:prstGeom prst="rect">
            <a:avLst/>
          </a:prstGeom>
          <a:noFill/>
        </p:spPr>
        <p:txBody>
          <a:bodyPr wrap="square" rtlCol="0">
            <a:spAutoFit/>
          </a:bodyPr>
          <a:lstStyle/>
          <a:p>
            <a:r>
              <a:rPr kumimoji="1" lang="ja-JP" altLang="en-US" sz="1000" b="1" dirty="0">
                <a:latin typeface="Meiryo UI" panose="020B0604030504040204" pitchFamily="50" charset="-128"/>
                <a:ea typeface="Meiryo UI" panose="020B0604030504040204" pitchFamily="50" charset="-128"/>
              </a:rPr>
              <a:t>部門登録済み</a:t>
            </a:r>
          </a:p>
        </p:txBody>
      </p:sp>
    </p:spTree>
    <p:extLst>
      <p:ext uri="{BB962C8B-B14F-4D97-AF65-F5344CB8AC3E}">
        <p14:creationId xmlns:p14="http://schemas.microsoft.com/office/powerpoint/2010/main" val="8419278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32979204-A594-47A5-9670-567D27E6DC56}"/>
              </a:ext>
            </a:extLst>
          </p:cNvPr>
          <p:cNvSpPr txBox="1"/>
          <p:nvPr/>
        </p:nvSpPr>
        <p:spPr>
          <a:xfrm>
            <a:off x="123016" y="130048"/>
            <a:ext cx="9528060" cy="523220"/>
          </a:xfrm>
          <a:prstGeom prst="rect">
            <a:avLst/>
          </a:prstGeom>
          <a:noFill/>
        </p:spPr>
        <p:txBody>
          <a:bodyPr wrap="square">
            <a:spAutoFit/>
          </a:bodyPr>
          <a:lstStyle/>
          <a:p>
            <a:r>
              <a:rPr lang="ja-JP" altLang="en-US" sz="2800" b="1" dirty="0">
                <a:solidFill>
                  <a:srgbClr val="002060"/>
                </a:solidFill>
                <a:latin typeface="Meiryo UI" panose="020B0604030504040204" pitchFamily="50" charset="-128"/>
                <a:ea typeface="Meiryo UI" panose="020B0604030504040204" pitchFamily="50" charset="-128"/>
              </a:rPr>
              <a:t>　業務フロー　　</a:t>
            </a:r>
            <a:r>
              <a:rPr lang="ja-JP" altLang="en-US" sz="2400" b="1" dirty="0">
                <a:solidFill>
                  <a:srgbClr val="002060"/>
                </a:solidFill>
                <a:latin typeface="Meiryo UI" panose="020B0604030504040204" pitchFamily="50" charset="-128"/>
                <a:ea typeface="Meiryo UI" panose="020B0604030504040204" pitchFamily="50" charset="-128"/>
              </a:rPr>
              <a:t>ー物質リスト共有ー</a:t>
            </a:r>
            <a:endParaRPr lang="en-US" altLang="ja-JP" sz="2400" dirty="0">
              <a:solidFill>
                <a:srgbClr val="002060"/>
              </a:solidFill>
              <a:latin typeface="Meiryo UI" panose="020B0604030504040204" pitchFamily="50" charset="-128"/>
              <a:ea typeface="Meiryo UI" panose="020B0604030504040204" pitchFamily="50" charset="-128"/>
            </a:endParaRPr>
          </a:p>
        </p:txBody>
      </p:sp>
      <p:graphicFrame>
        <p:nvGraphicFramePr>
          <p:cNvPr id="103" name="表 6">
            <a:extLst>
              <a:ext uri="{FF2B5EF4-FFF2-40B4-BE49-F238E27FC236}">
                <a16:creationId xmlns:a16="http://schemas.microsoft.com/office/drawing/2014/main" id="{F723AF03-D782-4ED5-B98A-CDCA93EE0EFD}"/>
              </a:ext>
            </a:extLst>
          </p:cNvPr>
          <p:cNvGraphicFramePr>
            <a:graphicFrameLocks noGrp="1"/>
          </p:cNvGraphicFramePr>
          <p:nvPr>
            <p:extLst>
              <p:ext uri="{D42A27DB-BD31-4B8C-83A1-F6EECF244321}">
                <p14:modId xmlns:p14="http://schemas.microsoft.com/office/powerpoint/2010/main" val="810508276"/>
              </p:ext>
            </p:extLst>
          </p:nvPr>
        </p:nvGraphicFramePr>
        <p:xfrm>
          <a:off x="327175" y="866056"/>
          <a:ext cx="11379052" cy="5197479"/>
        </p:xfrm>
        <a:graphic>
          <a:graphicData uri="http://schemas.openxmlformats.org/drawingml/2006/table">
            <a:tbl>
              <a:tblPr firstRow="1" bandRow="1">
                <a:tableStyleId>{5C22544A-7EE6-4342-B048-85BDC9FD1C3A}</a:tableStyleId>
              </a:tblPr>
              <a:tblGrid>
                <a:gridCol w="1779921">
                  <a:extLst>
                    <a:ext uri="{9D8B030D-6E8A-4147-A177-3AD203B41FA5}">
                      <a16:colId xmlns:a16="http://schemas.microsoft.com/office/drawing/2014/main" val="1619117067"/>
                    </a:ext>
                  </a:extLst>
                </a:gridCol>
                <a:gridCol w="1789043">
                  <a:extLst>
                    <a:ext uri="{9D8B030D-6E8A-4147-A177-3AD203B41FA5}">
                      <a16:colId xmlns:a16="http://schemas.microsoft.com/office/drawing/2014/main" val="4206277092"/>
                    </a:ext>
                  </a:extLst>
                </a:gridCol>
                <a:gridCol w="1759226">
                  <a:extLst>
                    <a:ext uri="{9D8B030D-6E8A-4147-A177-3AD203B41FA5}">
                      <a16:colId xmlns:a16="http://schemas.microsoft.com/office/drawing/2014/main" val="107911649"/>
                    </a:ext>
                  </a:extLst>
                </a:gridCol>
                <a:gridCol w="1669774">
                  <a:extLst>
                    <a:ext uri="{9D8B030D-6E8A-4147-A177-3AD203B41FA5}">
                      <a16:colId xmlns:a16="http://schemas.microsoft.com/office/drawing/2014/main" val="1760440517"/>
                    </a:ext>
                  </a:extLst>
                </a:gridCol>
                <a:gridCol w="2047461">
                  <a:extLst>
                    <a:ext uri="{9D8B030D-6E8A-4147-A177-3AD203B41FA5}">
                      <a16:colId xmlns:a16="http://schemas.microsoft.com/office/drawing/2014/main" val="2397874274"/>
                    </a:ext>
                  </a:extLst>
                </a:gridCol>
                <a:gridCol w="2333627">
                  <a:extLst>
                    <a:ext uri="{9D8B030D-6E8A-4147-A177-3AD203B41FA5}">
                      <a16:colId xmlns:a16="http://schemas.microsoft.com/office/drawing/2014/main" val="1934237803"/>
                    </a:ext>
                  </a:extLst>
                </a:gridCol>
              </a:tblGrid>
              <a:tr h="297049">
                <a:tc>
                  <a:txBody>
                    <a:bodyPr/>
                    <a:lstStyle/>
                    <a:p>
                      <a:pPr algn="ctr"/>
                      <a:r>
                        <a:rPr kumimoji="1" lang="ja-JP" altLang="en-US" sz="1200" dirty="0">
                          <a:latin typeface="Meiryo UI" panose="020B0604030504040204" pitchFamily="50" charset="-128"/>
                          <a:ea typeface="Meiryo UI" panose="020B0604030504040204" pitchFamily="50" charset="-128"/>
                        </a:rPr>
                        <a:t>化学品事業者</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kumimoji="1" lang="ja-JP" altLang="en-US" sz="1200" dirty="0"/>
                        <a:t>川中事業者</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kumimoji="1" lang="ja-JP" altLang="en-US" sz="1200" dirty="0"/>
                        <a:t>最川下事業者</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kumimoji="1" lang="ja-JP" altLang="en-US" sz="1200" dirty="0"/>
                        <a:t>当局</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kumimoji="1" lang="ja-JP" altLang="en-US" sz="1200" dirty="0"/>
                        <a:t>運営事業者</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kumimoji="1" lang="ja-JP" altLang="en-US" sz="1200" dirty="0"/>
                        <a:t>要件補足</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extLst>
                  <a:ext uri="{0D108BD9-81ED-4DB2-BD59-A6C34878D82A}">
                    <a16:rowId xmlns:a16="http://schemas.microsoft.com/office/drawing/2014/main" val="1419074936"/>
                  </a:ext>
                </a:extLst>
              </a:tr>
              <a:tr h="1490643">
                <a:tc>
                  <a:txBody>
                    <a:bodyPr/>
                    <a:lstStyle/>
                    <a:p>
                      <a:endParaRPr kumimoji="1" lang="ja-JP" altLang="en-US" sz="1200" dirty="0"/>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endParaRPr kumimoji="1" lang="ja-JP" altLang="en-US" sz="1200" dirty="0"/>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endParaRPr kumimoji="1" lang="ja-JP" altLang="en-US" sz="1200" dirty="0"/>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endParaRPr kumimoji="1" lang="ja-JP" altLang="en-US" sz="1200" dirty="0"/>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r>
                        <a:rPr kumimoji="1" lang="ja-JP" altLang="en-US" sz="1100" b="0" i="0" dirty="0">
                          <a:latin typeface="Meiryo UI" panose="020B0604030504040204" pitchFamily="50" charset="-128"/>
                          <a:ea typeface="Meiryo UI" panose="020B0604030504040204" pitchFamily="50" charset="-128"/>
                        </a:rPr>
                        <a:t>・欧州</a:t>
                      </a:r>
                      <a:r>
                        <a:rPr kumimoji="1" lang="en-US" altLang="ja-JP" sz="1100" b="0" i="0" dirty="0">
                          <a:latin typeface="Meiryo UI" panose="020B0604030504040204" pitchFamily="50" charset="-128"/>
                          <a:ea typeface="Meiryo UI" panose="020B0604030504040204" pitchFamily="50" charset="-128"/>
                        </a:rPr>
                        <a:t>REACH</a:t>
                      </a:r>
                      <a:r>
                        <a:rPr kumimoji="1" lang="ja-JP" altLang="en-US" sz="1100" b="0" i="0" dirty="0">
                          <a:latin typeface="Meiryo UI" panose="020B0604030504040204" pitchFamily="50" charset="-128"/>
                          <a:ea typeface="Meiryo UI" panose="020B0604030504040204" pitchFamily="50" charset="-128"/>
                        </a:rPr>
                        <a:t>等、当局が規制対象</a:t>
                      </a:r>
                      <a:br>
                        <a:rPr kumimoji="1" lang="en-US" altLang="ja-JP" sz="1100" b="0" i="0" dirty="0">
                          <a:latin typeface="Meiryo UI" panose="020B0604030504040204" pitchFamily="50" charset="-128"/>
                          <a:ea typeface="Meiryo UI" panose="020B0604030504040204" pitchFamily="50" charset="-128"/>
                        </a:rPr>
                      </a:br>
                      <a:r>
                        <a:rPr kumimoji="1" lang="ja-JP" altLang="en-US" sz="1100" b="0" i="0" dirty="0">
                          <a:latin typeface="Meiryo UI" panose="020B0604030504040204" pitchFamily="50" charset="-128"/>
                          <a:ea typeface="Meiryo UI" panose="020B0604030504040204" pitchFamily="50" charset="-128"/>
                        </a:rPr>
                        <a:t>　物質を追加する</a:t>
                      </a:r>
                      <a:endParaRPr kumimoji="1" lang="en-US" altLang="ja-JP" sz="1100" b="0" i="0" dirty="0">
                        <a:latin typeface="Meiryo UI" panose="020B0604030504040204" pitchFamily="50" charset="-128"/>
                        <a:ea typeface="Meiryo UI" panose="020B0604030504040204" pitchFamily="50" charset="-128"/>
                      </a:endParaRPr>
                    </a:p>
                    <a:p>
                      <a:r>
                        <a:rPr kumimoji="1" lang="ja-JP" altLang="en-US" sz="1100" b="0" i="0" dirty="0">
                          <a:latin typeface="Meiryo UI" panose="020B0604030504040204" pitchFamily="50" charset="-128"/>
                          <a:ea typeface="Meiryo UI" panose="020B0604030504040204" pitchFamily="50" charset="-128"/>
                        </a:rPr>
                        <a:t>・規制対象物質の追加状況により、</a:t>
                      </a:r>
                      <a:br>
                        <a:rPr kumimoji="1" lang="en-US" altLang="ja-JP" sz="1100" b="0" i="0" dirty="0">
                          <a:latin typeface="Meiryo UI" panose="020B0604030504040204" pitchFamily="50" charset="-128"/>
                          <a:ea typeface="Meiryo UI" panose="020B0604030504040204" pitchFamily="50" charset="-128"/>
                        </a:rPr>
                      </a:br>
                      <a:r>
                        <a:rPr kumimoji="1" lang="ja-JP" altLang="en-US" sz="1100" b="0" i="0" dirty="0">
                          <a:latin typeface="Meiryo UI" panose="020B0604030504040204" pitchFamily="50" charset="-128"/>
                          <a:ea typeface="Meiryo UI" panose="020B0604030504040204" pitchFamily="50" charset="-128"/>
                        </a:rPr>
                        <a:t>　コンソーシアムでの管理物質の追加を</a:t>
                      </a:r>
                      <a:endParaRPr kumimoji="1" lang="en-US" altLang="ja-JP" sz="1100" b="0" i="0" dirty="0">
                        <a:latin typeface="Meiryo UI" panose="020B0604030504040204" pitchFamily="50" charset="-128"/>
                        <a:ea typeface="Meiryo UI" panose="020B0604030504040204" pitchFamily="50" charset="-128"/>
                      </a:endParaRPr>
                    </a:p>
                    <a:p>
                      <a:r>
                        <a:rPr kumimoji="1" lang="ja-JP" altLang="en-US" sz="1100" b="0" i="0" dirty="0">
                          <a:latin typeface="Meiryo UI" panose="020B0604030504040204" pitchFamily="50" charset="-128"/>
                          <a:ea typeface="Meiryo UI" panose="020B0604030504040204" pitchFamily="50" charset="-128"/>
                        </a:rPr>
                        <a:t>　協議、決定する</a:t>
                      </a:r>
                      <a:endParaRPr kumimoji="1" lang="en-US" altLang="ja-JP" sz="1100" b="0" i="0" dirty="0">
                        <a:latin typeface="Meiryo UI" panose="020B0604030504040204" pitchFamily="50" charset="-128"/>
                        <a:ea typeface="Meiryo UI" panose="020B0604030504040204" pitchFamily="50" charset="-128"/>
                      </a:endParaRPr>
                    </a:p>
                    <a:p>
                      <a:r>
                        <a:rPr kumimoji="1" lang="ja-JP" altLang="en-US" sz="1100" b="0" i="0" dirty="0">
                          <a:latin typeface="Meiryo UI" panose="020B0604030504040204" pitchFamily="50" charset="-128"/>
                          <a:ea typeface="Meiryo UI" panose="020B0604030504040204" pitchFamily="50" charset="-128"/>
                        </a:rPr>
                        <a:t>・各社へ通知するとともにマスタ配信を</a:t>
                      </a:r>
                      <a:br>
                        <a:rPr kumimoji="1" lang="en-US" altLang="ja-JP" sz="1100" b="0" i="0" dirty="0">
                          <a:latin typeface="Meiryo UI" panose="020B0604030504040204" pitchFamily="50" charset="-128"/>
                          <a:ea typeface="Meiryo UI" panose="020B0604030504040204" pitchFamily="50" charset="-128"/>
                        </a:rPr>
                      </a:br>
                      <a:r>
                        <a:rPr kumimoji="1" lang="ja-JP" altLang="en-US" sz="1100" b="0" i="0" dirty="0">
                          <a:latin typeface="Meiryo UI" panose="020B0604030504040204" pitchFamily="50" charset="-128"/>
                          <a:ea typeface="Meiryo UI" panose="020B0604030504040204" pitchFamily="50" charset="-128"/>
                        </a:rPr>
                        <a:t>　行う</a:t>
                      </a:r>
                      <a:endParaRPr kumimoji="1" lang="en-US" altLang="ja-JP" sz="1100" b="0" i="0" dirty="0">
                        <a:solidFill>
                          <a:srgbClr val="002060"/>
                        </a:solidFill>
                        <a:latin typeface="Meiryo UI" panose="020B0604030504040204" pitchFamily="50" charset="-128"/>
                        <a:ea typeface="Meiryo UI" panose="020B0604030504040204" pitchFamily="50" charset="-128"/>
                      </a:endParaRPr>
                    </a:p>
                    <a:p>
                      <a:r>
                        <a:rPr kumimoji="1" lang="ja-JP" altLang="en-US" sz="1100" b="0" i="0" dirty="0">
                          <a:solidFill>
                            <a:srgbClr val="002060"/>
                          </a:solidFill>
                          <a:latin typeface="Meiryo UI" panose="020B0604030504040204" pitchFamily="50" charset="-128"/>
                          <a:ea typeface="Meiryo UI" panose="020B0604030504040204" pitchFamily="50" charset="-128"/>
                        </a:rPr>
                        <a:t>・物質リストは運営事業者で更新し、各企業での更新は行わない</a:t>
                      </a:r>
                      <a:endParaRPr kumimoji="1" lang="en-US" altLang="ja-JP" sz="1100" b="0" i="0" dirty="0">
                        <a:solidFill>
                          <a:srgbClr val="002060"/>
                        </a:solidFill>
                        <a:latin typeface="Meiryo UI" panose="020B0604030504040204" pitchFamily="50" charset="-128"/>
                        <a:ea typeface="Meiryo UI" panose="020B0604030504040204" pitchFamily="50" charset="-128"/>
                      </a:endParaRPr>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660510674"/>
                  </a:ext>
                </a:extLst>
              </a:tr>
              <a:tr h="1838739">
                <a:tc>
                  <a:txBody>
                    <a:bodyPr/>
                    <a:lstStyle/>
                    <a:p>
                      <a:endParaRPr kumimoji="1" lang="ja-JP" altLang="en-US" sz="1200" dirty="0"/>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endParaRPr kumimoji="1" lang="ja-JP" altLang="en-US" sz="1200" dirty="0"/>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endParaRPr kumimoji="1" lang="ja-JP" altLang="en-US" sz="1200" dirty="0"/>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endParaRPr kumimoji="1" lang="ja-JP" altLang="en-US" sz="1200" dirty="0"/>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endParaRPr kumimoji="1" lang="ja-JP" altLang="en-US" sz="1200" dirty="0"/>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r>
                        <a:rPr kumimoji="1" lang="ja-JP" altLang="en-US" sz="1100" b="0" i="0" dirty="0">
                          <a:solidFill>
                            <a:schemeClr val="tx1"/>
                          </a:solidFill>
                          <a:latin typeface="Meiryo UI" panose="020B0604030504040204" pitchFamily="50" charset="-128"/>
                          <a:ea typeface="Meiryo UI" panose="020B0604030504040204" pitchFamily="50" charset="-128"/>
                        </a:rPr>
                        <a:t>・各社からの物質追加申請をもとに、</a:t>
                      </a:r>
                      <a:endParaRPr kumimoji="1" lang="en-US" altLang="ja-JP" sz="1100" b="0" i="0" dirty="0">
                        <a:solidFill>
                          <a:schemeClr val="tx1"/>
                        </a:solidFill>
                        <a:latin typeface="Meiryo UI" panose="020B0604030504040204" pitchFamily="50" charset="-128"/>
                        <a:ea typeface="Meiryo UI" panose="020B0604030504040204" pitchFamily="50" charset="-128"/>
                      </a:endParaRPr>
                    </a:p>
                    <a:p>
                      <a:r>
                        <a:rPr kumimoji="1" lang="ja-JP" altLang="en-US" sz="1100" b="0" i="0" dirty="0">
                          <a:solidFill>
                            <a:schemeClr val="tx1"/>
                          </a:solidFill>
                          <a:latin typeface="Meiryo UI" panose="020B0604030504040204" pitchFamily="50" charset="-128"/>
                          <a:ea typeface="Meiryo UI" panose="020B0604030504040204" pitchFamily="50" charset="-128"/>
                        </a:rPr>
                        <a:t>　コンソーシアムでの物質決定を行う</a:t>
                      </a:r>
                      <a:endParaRPr kumimoji="1" lang="en-US" altLang="ja-JP" sz="1100" b="0" i="0" dirty="0">
                        <a:solidFill>
                          <a:schemeClr val="tx1"/>
                        </a:solidFill>
                        <a:latin typeface="Meiryo UI" panose="020B0604030504040204" pitchFamily="50" charset="-128"/>
                        <a:ea typeface="Meiryo UI" panose="020B0604030504040204" pitchFamily="50" charset="-128"/>
                      </a:endParaRPr>
                    </a:p>
                    <a:p>
                      <a:endParaRPr kumimoji="1" lang="en-US" altLang="ja-JP" sz="1100" b="0" i="0" dirty="0">
                        <a:solidFill>
                          <a:schemeClr val="tx1"/>
                        </a:solidFill>
                        <a:latin typeface="Meiryo UI" panose="020B0604030504040204" pitchFamily="50" charset="-128"/>
                        <a:ea typeface="Meiryo UI" panose="020B0604030504040204" pitchFamily="50" charset="-128"/>
                      </a:endParaRPr>
                    </a:p>
                    <a:p>
                      <a:r>
                        <a:rPr kumimoji="1" lang="ja-JP" altLang="en-US" sz="1100" b="0" i="0" dirty="0">
                          <a:solidFill>
                            <a:schemeClr val="tx1"/>
                          </a:solidFill>
                          <a:latin typeface="Meiryo UI" panose="020B0604030504040204" pitchFamily="50" charset="-128"/>
                          <a:ea typeface="Meiryo UI" panose="020B0604030504040204" pitchFamily="50" charset="-128"/>
                        </a:rPr>
                        <a:t>・規制対象物質、規制候補物質、</a:t>
                      </a:r>
                      <a:endParaRPr kumimoji="1" lang="en-US" altLang="ja-JP" sz="1100" b="0" i="0" dirty="0">
                        <a:solidFill>
                          <a:schemeClr val="tx1"/>
                        </a:solidFill>
                        <a:latin typeface="Meiryo UI" panose="020B0604030504040204" pitchFamily="50" charset="-128"/>
                        <a:ea typeface="Meiryo UI" panose="020B0604030504040204" pitchFamily="50" charset="-128"/>
                      </a:endParaRPr>
                    </a:p>
                    <a:p>
                      <a:r>
                        <a:rPr kumimoji="1" lang="ja-JP" altLang="en-US" sz="1100" b="0" i="0" dirty="0">
                          <a:solidFill>
                            <a:schemeClr val="tx1"/>
                          </a:solidFill>
                          <a:latin typeface="Meiryo UI" panose="020B0604030504040204" pitchFamily="50" charset="-128"/>
                          <a:ea typeface="Meiryo UI" panose="020B0604030504040204" pitchFamily="50" charset="-128"/>
                        </a:rPr>
                        <a:t>　一般物質の物質リストへの追加、</a:t>
                      </a:r>
                      <a:endParaRPr kumimoji="1" lang="en-US" altLang="ja-JP" sz="1100" b="0" i="0" dirty="0">
                        <a:solidFill>
                          <a:schemeClr val="tx1"/>
                        </a:solidFill>
                        <a:latin typeface="Meiryo UI" panose="020B0604030504040204" pitchFamily="50" charset="-128"/>
                        <a:ea typeface="Meiryo UI" panose="020B0604030504040204" pitchFamily="50" charset="-128"/>
                      </a:endParaRPr>
                    </a:p>
                    <a:p>
                      <a:r>
                        <a:rPr kumimoji="1" lang="ja-JP" altLang="en-US" sz="1100" b="0" i="0" dirty="0">
                          <a:solidFill>
                            <a:schemeClr val="tx1"/>
                          </a:solidFill>
                          <a:latin typeface="Meiryo UI" panose="020B0604030504040204" pitchFamily="50" charset="-128"/>
                          <a:ea typeface="Meiryo UI" panose="020B0604030504040204" pitchFamily="50" charset="-128"/>
                        </a:rPr>
                        <a:t>　各社への変更通知、マスタ配信を</a:t>
                      </a:r>
                      <a:endParaRPr kumimoji="1" lang="en-US" altLang="ja-JP" sz="1100" b="0" i="0" dirty="0">
                        <a:solidFill>
                          <a:schemeClr val="tx1"/>
                        </a:solidFill>
                        <a:latin typeface="Meiryo UI" panose="020B0604030504040204" pitchFamily="50" charset="-128"/>
                        <a:ea typeface="Meiryo UI" panose="020B0604030504040204" pitchFamily="50" charset="-128"/>
                      </a:endParaRPr>
                    </a:p>
                    <a:p>
                      <a:r>
                        <a:rPr kumimoji="1" lang="ja-JP" altLang="en-US" sz="1100" b="0" i="0" dirty="0">
                          <a:solidFill>
                            <a:schemeClr val="tx1"/>
                          </a:solidFill>
                          <a:latin typeface="Meiryo UI" panose="020B0604030504040204" pitchFamily="50" charset="-128"/>
                          <a:ea typeface="Meiryo UI" panose="020B0604030504040204" pitchFamily="50" charset="-128"/>
                        </a:rPr>
                        <a:t>　行う</a:t>
                      </a:r>
                      <a:endParaRPr kumimoji="1" lang="en-US" altLang="ja-JP" sz="1100" b="0" i="0" dirty="0">
                        <a:solidFill>
                          <a:schemeClr val="tx1"/>
                        </a:solidFill>
                        <a:latin typeface="Meiryo UI" panose="020B0604030504040204" pitchFamily="50" charset="-128"/>
                        <a:ea typeface="Meiryo UI" panose="020B0604030504040204" pitchFamily="50" charset="-128"/>
                      </a:endParaRPr>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4291829530"/>
                  </a:ext>
                </a:extLst>
              </a:tr>
              <a:tr h="1480931">
                <a:tc>
                  <a:txBody>
                    <a:bodyPr/>
                    <a:lstStyle/>
                    <a:p>
                      <a:endParaRPr kumimoji="1" lang="ja-JP" altLang="en-US" sz="1200" dirty="0"/>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endParaRPr kumimoji="1" lang="ja-JP" altLang="en-US" sz="1200" dirty="0"/>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endParaRPr kumimoji="1" lang="ja-JP" altLang="en-US" sz="1200" dirty="0"/>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endParaRPr kumimoji="1" lang="ja-JP" altLang="en-US" sz="1200" dirty="0"/>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endParaRPr kumimoji="1" lang="ja-JP" altLang="en-US" sz="1200" dirty="0"/>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endParaRPr kumimoji="1" lang="en-US" altLang="ja-JP" sz="1100" b="0" i="0" dirty="0">
                        <a:solidFill>
                          <a:schemeClr val="tx1"/>
                        </a:solidFill>
                        <a:latin typeface="Meiryo UI" panose="020B0604030504040204" pitchFamily="50" charset="-128"/>
                        <a:ea typeface="Meiryo UI" panose="020B0604030504040204" pitchFamily="50" charset="-128"/>
                      </a:endParaRPr>
                    </a:p>
                    <a:p>
                      <a:r>
                        <a:rPr kumimoji="1" lang="ja-JP" altLang="en-US" sz="1100" b="0" i="0" dirty="0">
                          <a:solidFill>
                            <a:schemeClr val="tx1"/>
                          </a:solidFill>
                          <a:latin typeface="Meiryo UI" panose="020B0604030504040204" pitchFamily="50" charset="-128"/>
                          <a:ea typeface="Meiryo UI" panose="020B0604030504040204" pitchFamily="50" charset="-128"/>
                        </a:rPr>
                        <a:t>・配信された通知を受領し、</a:t>
                      </a:r>
                      <a:endParaRPr kumimoji="1" lang="en-US" altLang="ja-JP" sz="1100" b="0" i="0" dirty="0">
                        <a:solidFill>
                          <a:schemeClr val="tx1"/>
                        </a:solidFill>
                        <a:latin typeface="Meiryo UI" panose="020B0604030504040204" pitchFamily="50" charset="-128"/>
                        <a:ea typeface="Meiryo UI" panose="020B0604030504040204" pitchFamily="50" charset="-128"/>
                      </a:endParaRPr>
                    </a:p>
                    <a:p>
                      <a:r>
                        <a:rPr kumimoji="1" lang="ja-JP" altLang="en-US" sz="1100" b="0" i="0" dirty="0">
                          <a:solidFill>
                            <a:schemeClr val="tx1"/>
                          </a:solidFill>
                          <a:latin typeface="Meiryo UI" panose="020B0604030504040204" pitchFamily="50" charset="-128"/>
                          <a:ea typeface="Meiryo UI" panose="020B0604030504040204" pitchFamily="50" charset="-128"/>
                        </a:rPr>
                        <a:t>　物質リストを更新、照会・確認する</a:t>
                      </a:r>
                      <a:endParaRPr kumimoji="1" lang="en-US" altLang="ja-JP" sz="1100" b="0" i="0" dirty="0">
                        <a:solidFill>
                          <a:schemeClr val="tx1"/>
                        </a:solidFill>
                        <a:latin typeface="Meiryo UI" panose="020B0604030504040204" pitchFamily="50" charset="-128"/>
                        <a:ea typeface="Meiryo UI" panose="020B0604030504040204" pitchFamily="50" charset="-128"/>
                      </a:endParaRPr>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952612679"/>
                  </a:ext>
                </a:extLst>
              </a:tr>
            </a:tbl>
          </a:graphicData>
        </a:graphic>
      </p:graphicFrame>
      <p:sp>
        <p:nvSpPr>
          <p:cNvPr id="220" name="AutoShape 220">
            <a:extLst>
              <a:ext uri="{FF2B5EF4-FFF2-40B4-BE49-F238E27FC236}">
                <a16:creationId xmlns:a16="http://schemas.microsoft.com/office/drawing/2014/main" id="{F6AD48B5-53EC-44D1-BF6A-4D36263431A4}"/>
              </a:ext>
            </a:extLst>
          </p:cNvPr>
          <p:cNvSpPr>
            <a:spLocks noChangeArrowheads="1"/>
          </p:cNvSpPr>
          <p:nvPr/>
        </p:nvSpPr>
        <p:spPr bwMode="auto">
          <a:xfrm>
            <a:off x="8420100" y="354498"/>
            <a:ext cx="997719" cy="254000"/>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eaLnBrk="1" hangingPunct="1"/>
            <a:r>
              <a:rPr lang="en-US" altLang="ja-JP" sz="1000" b="1" dirty="0">
                <a:solidFill>
                  <a:schemeClr val="bg1"/>
                </a:solidFill>
                <a:latin typeface="Meiryo UI" panose="020B0604030504040204" pitchFamily="50" charset="-128"/>
                <a:ea typeface="Meiryo UI" panose="020B0604030504040204" pitchFamily="50" charset="-128"/>
              </a:rPr>
              <a:t>CMP</a:t>
            </a:r>
            <a:r>
              <a:rPr lang="ja-JP" altLang="en-US" sz="1000" b="1" dirty="0">
                <a:solidFill>
                  <a:schemeClr val="bg1"/>
                </a:solidFill>
                <a:latin typeface="Meiryo UI" panose="020B0604030504040204" pitchFamily="50" charset="-128"/>
                <a:ea typeface="Meiryo UI" panose="020B0604030504040204" pitchFamily="50" charset="-128"/>
              </a:rPr>
              <a:t>業務</a:t>
            </a:r>
          </a:p>
        </p:txBody>
      </p:sp>
      <p:sp>
        <p:nvSpPr>
          <p:cNvPr id="221" name="AutoShape 220">
            <a:extLst>
              <a:ext uri="{FF2B5EF4-FFF2-40B4-BE49-F238E27FC236}">
                <a16:creationId xmlns:a16="http://schemas.microsoft.com/office/drawing/2014/main" id="{B56EB895-8FEB-4DE1-A6B6-315D379067CD}"/>
              </a:ext>
            </a:extLst>
          </p:cNvPr>
          <p:cNvSpPr>
            <a:spLocks noChangeArrowheads="1"/>
          </p:cNvSpPr>
          <p:nvPr/>
        </p:nvSpPr>
        <p:spPr bwMode="auto">
          <a:xfrm>
            <a:off x="9527399" y="354498"/>
            <a:ext cx="997719" cy="254000"/>
          </a:xfrm>
          <a:prstGeom prst="roundRect">
            <a:avLst>
              <a:gd name="adj" fmla="val 16667"/>
            </a:avLst>
          </a:prstGeom>
          <a:solidFill>
            <a:schemeClr val="accent1">
              <a:lumMod val="20000"/>
              <a:lumOff val="8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eaLnBrk="1" hangingPunct="1"/>
            <a:r>
              <a:rPr lang="ja-JP" altLang="en-US" sz="1000" b="1" dirty="0">
                <a:latin typeface="Meiryo UI" panose="020B0604030504040204" pitchFamily="50" charset="-128"/>
                <a:ea typeface="Meiryo UI" panose="020B0604030504040204" pitchFamily="50" charset="-128"/>
              </a:rPr>
              <a:t>システム外業務</a:t>
            </a:r>
          </a:p>
        </p:txBody>
      </p:sp>
      <p:sp>
        <p:nvSpPr>
          <p:cNvPr id="243" name="テキスト ボックス 242">
            <a:extLst>
              <a:ext uri="{FF2B5EF4-FFF2-40B4-BE49-F238E27FC236}">
                <a16:creationId xmlns:a16="http://schemas.microsoft.com/office/drawing/2014/main" id="{5F281F7C-AFE7-4E6F-9AE4-B8422C9B5D06}"/>
              </a:ext>
            </a:extLst>
          </p:cNvPr>
          <p:cNvSpPr txBox="1"/>
          <p:nvPr/>
        </p:nvSpPr>
        <p:spPr>
          <a:xfrm>
            <a:off x="354797" y="2773945"/>
            <a:ext cx="2087961" cy="338554"/>
          </a:xfrm>
          <a:prstGeom prst="rect">
            <a:avLst/>
          </a:prstGeom>
          <a:noFill/>
        </p:spPr>
        <p:txBody>
          <a:bodyPr wrap="square" rtlCol="0">
            <a:spAutoFit/>
          </a:bodyPr>
          <a:lstStyle/>
          <a:p>
            <a:r>
              <a:rPr lang="ja-JP" altLang="en-US" sz="1600" b="1" dirty="0">
                <a:latin typeface="Meiryo UI" panose="020B0604030504040204" pitchFamily="50" charset="-128"/>
                <a:ea typeface="Meiryo UI" panose="020B0604030504040204" pitchFamily="50" charset="-128"/>
              </a:rPr>
              <a:t>物質申請・更新</a:t>
            </a:r>
            <a:endParaRPr kumimoji="1" lang="ja-JP" altLang="en-US" sz="1600" b="1"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E926C812-A988-75BA-AFEC-34E42D9C7378}"/>
              </a:ext>
            </a:extLst>
          </p:cNvPr>
          <p:cNvSpPr txBox="1"/>
          <p:nvPr/>
        </p:nvSpPr>
        <p:spPr>
          <a:xfrm>
            <a:off x="354797" y="1208968"/>
            <a:ext cx="2087961" cy="338554"/>
          </a:xfrm>
          <a:prstGeom prst="rect">
            <a:avLst/>
          </a:prstGeom>
          <a:noFill/>
        </p:spPr>
        <p:txBody>
          <a:bodyPr wrap="square" rtlCol="0">
            <a:spAutoFit/>
          </a:bodyPr>
          <a:lstStyle/>
          <a:p>
            <a:r>
              <a:rPr lang="ja-JP" altLang="en-US" sz="1600" b="1" dirty="0">
                <a:latin typeface="Meiryo UI" panose="020B0604030504040204" pitchFamily="50" charset="-128"/>
                <a:ea typeface="Meiryo UI" panose="020B0604030504040204" pitchFamily="50" charset="-128"/>
              </a:rPr>
              <a:t>リスト作成・配信</a:t>
            </a:r>
            <a:endParaRPr kumimoji="1" lang="ja-JP" altLang="en-US" sz="1600" b="1" dirty="0">
              <a:latin typeface="Meiryo UI" panose="020B0604030504040204" pitchFamily="50" charset="-128"/>
              <a:ea typeface="Meiryo UI" panose="020B0604030504040204" pitchFamily="50" charset="-128"/>
            </a:endParaRPr>
          </a:p>
        </p:txBody>
      </p:sp>
      <p:sp>
        <p:nvSpPr>
          <p:cNvPr id="7" name="AutoShape 220">
            <a:extLst>
              <a:ext uri="{FF2B5EF4-FFF2-40B4-BE49-F238E27FC236}">
                <a16:creationId xmlns:a16="http://schemas.microsoft.com/office/drawing/2014/main" id="{8B285973-28E2-773A-BDA9-4DE73CCA5CE6}"/>
              </a:ext>
            </a:extLst>
          </p:cNvPr>
          <p:cNvSpPr>
            <a:spLocks noChangeArrowheads="1"/>
          </p:cNvSpPr>
          <p:nvPr/>
        </p:nvSpPr>
        <p:spPr bwMode="auto">
          <a:xfrm>
            <a:off x="7404652" y="1282451"/>
            <a:ext cx="1814843" cy="327271"/>
          </a:xfrm>
          <a:prstGeom prst="roundRect">
            <a:avLst>
              <a:gd name="adj" fmla="val 16667"/>
            </a:avLst>
          </a:prstGeom>
          <a:solidFill>
            <a:schemeClr val="accent1">
              <a:lumMod val="20000"/>
              <a:lumOff val="8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latin typeface="Meiryo UI" panose="020B0604030504040204" pitchFamily="50" charset="-128"/>
                <a:ea typeface="Meiryo UI" panose="020B0604030504040204" pitchFamily="50" charset="-128"/>
              </a:rPr>
              <a:t>コンソーシアムで協議して規制候補</a:t>
            </a:r>
            <a:br>
              <a:rPr lang="en-US" altLang="ja-JP" sz="1000" b="1" dirty="0">
                <a:latin typeface="Meiryo UI" panose="020B0604030504040204" pitchFamily="50" charset="-128"/>
                <a:ea typeface="Meiryo UI" panose="020B0604030504040204" pitchFamily="50" charset="-128"/>
              </a:rPr>
            </a:br>
            <a:r>
              <a:rPr lang="ja-JP" altLang="en-US" sz="1000" b="1" dirty="0">
                <a:latin typeface="Meiryo UI" panose="020B0604030504040204" pitchFamily="50" charset="-128"/>
                <a:ea typeface="Meiryo UI" panose="020B0604030504040204" pitchFamily="50" charset="-128"/>
              </a:rPr>
              <a:t>対象物質を決定する</a:t>
            </a:r>
          </a:p>
        </p:txBody>
      </p:sp>
      <p:sp>
        <p:nvSpPr>
          <p:cNvPr id="8" name="AutoShape 220">
            <a:extLst>
              <a:ext uri="{FF2B5EF4-FFF2-40B4-BE49-F238E27FC236}">
                <a16:creationId xmlns:a16="http://schemas.microsoft.com/office/drawing/2014/main" id="{20316ED8-980C-D952-52C6-9076BA24DF18}"/>
              </a:ext>
            </a:extLst>
          </p:cNvPr>
          <p:cNvSpPr>
            <a:spLocks noChangeArrowheads="1"/>
          </p:cNvSpPr>
          <p:nvPr/>
        </p:nvSpPr>
        <p:spPr bwMode="auto">
          <a:xfrm>
            <a:off x="7404101" y="2014307"/>
            <a:ext cx="1815394" cy="210886"/>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各社へ通知および配信する</a:t>
            </a:r>
          </a:p>
        </p:txBody>
      </p:sp>
      <p:sp>
        <p:nvSpPr>
          <p:cNvPr id="9" name="AutoShape 220">
            <a:extLst>
              <a:ext uri="{FF2B5EF4-FFF2-40B4-BE49-F238E27FC236}">
                <a16:creationId xmlns:a16="http://schemas.microsoft.com/office/drawing/2014/main" id="{65113AF6-1995-9800-4145-5377827BF94B}"/>
              </a:ext>
            </a:extLst>
          </p:cNvPr>
          <p:cNvSpPr>
            <a:spLocks noChangeArrowheads="1"/>
          </p:cNvSpPr>
          <p:nvPr/>
        </p:nvSpPr>
        <p:spPr bwMode="auto">
          <a:xfrm>
            <a:off x="7404651" y="1698846"/>
            <a:ext cx="1814843" cy="210886"/>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物質リストを作成する</a:t>
            </a:r>
          </a:p>
        </p:txBody>
      </p:sp>
      <p:sp>
        <p:nvSpPr>
          <p:cNvPr id="10" name="AutoShape 220">
            <a:extLst>
              <a:ext uri="{FF2B5EF4-FFF2-40B4-BE49-F238E27FC236}">
                <a16:creationId xmlns:a16="http://schemas.microsoft.com/office/drawing/2014/main" id="{6F03A8AE-4E5D-9E70-77F8-29E81801FC18}"/>
              </a:ext>
            </a:extLst>
          </p:cNvPr>
          <p:cNvSpPr>
            <a:spLocks noChangeArrowheads="1"/>
          </p:cNvSpPr>
          <p:nvPr/>
        </p:nvSpPr>
        <p:spPr bwMode="auto">
          <a:xfrm>
            <a:off x="5734877" y="1282700"/>
            <a:ext cx="1441175" cy="327022"/>
          </a:xfrm>
          <a:prstGeom prst="roundRect">
            <a:avLst>
              <a:gd name="adj" fmla="val 16667"/>
            </a:avLst>
          </a:prstGeom>
          <a:solidFill>
            <a:schemeClr val="accent1">
              <a:lumMod val="20000"/>
              <a:lumOff val="8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latin typeface="Meiryo UI" panose="020B0604030504040204" pitchFamily="50" charset="-128"/>
                <a:ea typeface="Meiryo UI" panose="020B0604030504040204" pitchFamily="50" charset="-128"/>
              </a:rPr>
              <a:t>規制対象物質の追加</a:t>
            </a:r>
          </a:p>
        </p:txBody>
      </p:sp>
      <p:sp>
        <p:nvSpPr>
          <p:cNvPr id="12" name="AutoShape 220">
            <a:extLst>
              <a:ext uri="{FF2B5EF4-FFF2-40B4-BE49-F238E27FC236}">
                <a16:creationId xmlns:a16="http://schemas.microsoft.com/office/drawing/2014/main" id="{0493AA1D-626B-47C5-CF4C-C9A9F9E44C9D}"/>
              </a:ext>
            </a:extLst>
          </p:cNvPr>
          <p:cNvSpPr>
            <a:spLocks noChangeArrowheads="1"/>
          </p:cNvSpPr>
          <p:nvPr/>
        </p:nvSpPr>
        <p:spPr bwMode="auto">
          <a:xfrm>
            <a:off x="3958369" y="2281258"/>
            <a:ext cx="1662112" cy="201748"/>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物質リストを更新する</a:t>
            </a:r>
          </a:p>
        </p:txBody>
      </p:sp>
      <p:sp>
        <p:nvSpPr>
          <p:cNvPr id="13" name="AutoShape 220">
            <a:extLst>
              <a:ext uri="{FF2B5EF4-FFF2-40B4-BE49-F238E27FC236}">
                <a16:creationId xmlns:a16="http://schemas.microsoft.com/office/drawing/2014/main" id="{7650FFBC-C28C-27BD-32C0-3F71C48898DF}"/>
              </a:ext>
            </a:extLst>
          </p:cNvPr>
          <p:cNvSpPr>
            <a:spLocks noChangeArrowheads="1"/>
          </p:cNvSpPr>
          <p:nvPr/>
        </p:nvSpPr>
        <p:spPr bwMode="auto">
          <a:xfrm>
            <a:off x="2179265" y="2278963"/>
            <a:ext cx="1662112" cy="201748"/>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物質リストを更新する</a:t>
            </a:r>
          </a:p>
        </p:txBody>
      </p:sp>
      <p:sp>
        <p:nvSpPr>
          <p:cNvPr id="14" name="AutoShape 220">
            <a:extLst>
              <a:ext uri="{FF2B5EF4-FFF2-40B4-BE49-F238E27FC236}">
                <a16:creationId xmlns:a16="http://schemas.microsoft.com/office/drawing/2014/main" id="{B988D664-4CE0-F237-9907-4DF35D37CFA2}"/>
              </a:ext>
            </a:extLst>
          </p:cNvPr>
          <p:cNvSpPr>
            <a:spLocks noChangeArrowheads="1"/>
          </p:cNvSpPr>
          <p:nvPr/>
        </p:nvSpPr>
        <p:spPr bwMode="auto">
          <a:xfrm>
            <a:off x="396748" y="2284312"/>
            <a:ext cx="1662112" cy="201748"/>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物質リストを更新する</a:t>
            </a:r>
          </a:p>
        </p:txBody>
      </p:sp>
      <p:cxnSp>
        <p:nvCxnSpPr>
          <p:cNvPr id="15" name="コネクタ: カギ線 14">
            <a:extLst>
              <a:ext uri="{FF2B5EF4-FFF2-40B4-BE49-F238E27FC236}">
                <a16:creationId xmlns:a16="http://schemas.microsoft.com/office/drawing/2014/main" id="{C1900B69-CEFD-5066-A46A-4ABC2514775A}"/>
              </a:ext>
            </a:extLst>
          </p:cNvPr>
          <p:cNvCxnSpPr>
            <a:cxnSpLocks/>
            <a:stCxn id="8" idx="1"/>
            <a:endCxn id="12" idx="0"/>
          </p:cNvCxnSpPr>
          <p:nvPr/>
        </p:nvCxnSpPr>
        <p:spPr>
          <a:xfrm rot="10800000" flipV="1">
            <a:off x="4789425" y="2119750"/>
            <a:ext cx="2614676" cy="161508"/>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18" name="コネクタ: カギ線 17">
            <a:extLst>
              <a:ext uri="{FF2B5EF4-FFF2-40B4-BE49-F238E27FC236}">
                <a16:creationId xmlns:a16="http://schemas.microsoft.com/office/drawing/2014/main" id="{36A7A8E8-0489-9B6A-51F0-5C0AE081E0C3}"/>
              </a:ext>
            </a:extLst>
          </p:cNvPr>
          <p:cNvCxnSpPr>
            <a:cxnSpLocks/>
            <a:stCxn id="8" idx="1"/>
            <a:endCxn id="13" idx="0"/>
          </p:cNvCxnSpPr>
          <p:nvPr/>
        </p:nvCxnSpPr>
        <p:spPr>
          <a:xfrm rot="10800000" flipV="1">
            <a:off x="3010321" y="2119749"/>
            <a:ext cx="4393780" cy="159213"/>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21" name="コネクタ: カギ線 20">
            <a:extLst>
              <a:ext uri="{FF2B5EF4-FFF2-40B4-BE49-F238E27FC236}">
                <a16:creationId xmlns:a16="http://schemas.microsoft.com/office/drawing/2014/main" id="{820C45D3-CB68-0DF2-30AC-E6111D3F24A7}"/>
              </a:ext>
            </a:extLst>
          </p:cNvPr>
          <p:cNvCxnSpPr>
            <a:cxnSpLocks/>
            <a:stCxn id="8" idx="1"/>
            <a:endCxn id="14" idx="0"/>
          </p:cNvCxnSpPr>
          <p:nvPr/>
        </p:nvCxnSpPr>
        <p:spPr>
          <a:xfrm rot="10800000" flipV="1">
            <a:off x="1227805" y="2119750"/>
            <a:ext cx="6176297" cy="164562"/>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24" name="コネクタ: カギ線 23">
            <a:extLst>
              <a:ext uri="{FF2B5EF4-FFF2-40B4-BE49-F238E27FC236}">
                <a16:creationId xmlns:a16="http://schemas.microsoft.com/office/drawing/2014/main" id="{CFE2A423-6895-DD60-4683-446C495CA5AB}"/>
              </a:ext>
            </a:extLst>
          </p:cNvPr>
          <p:cNvCxnSpPr>
            <a:cxnSpLocks/>
            <a:stCxn id="10" idx="3"/>
            <a:endCxn id="7" idx="1"/>
          </p:cNvCxnSpPr>
          <p:nvPr/>
        </p:nvCxnSpPr>
        <p:spPr>
          <a:xfrm flipV="1">
            <a:off x="7176052" y="1446087"/>
            <a:ext cx="228600" cy="124"/>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34" name="コネクタ: カギ線 33">
            <a:extLst>
              <a:ext uri="{FF2B5EF4-FFF2-40B4-BE49-F238E27FC236}">
                <a16:creationId xmlns:a16="http://schemas.microsoft.com/office/drawing/2014/main" id="{9221B7E7-ED3B-15E5-C011-AB6C082FEEA1}"/>
              </a:ext>
            </a:extLst>
          </p:cNvPr>
          <p:cNvCxnSpPr>
            <a:cxnSpLocks/>
            <a:stCxn id="7" idx="2"/>
            <a:endCxn id="9" idx="0"/>
          </p:cNvCxnSpPr>
          <p:nvPr/>
        </p:nvCxnSpPr>
        <p:spPr>
          <a:xfrm rot="5400000">
            <a:off x="8267512" y="1654284"/>
            <a:ext cx="89124" cy="1"/>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37" name="コネクタ: カギ線 36">
            <a:extLst>
              <a:ext uri="{FF2B5EF4-FFF2-40B4-BE49-F238E27FC236}">
                <a16:creationId xmlns:a16="http://schemas.microsoft.com/office/drawing/2014/main" id="{7EC56E01-F0D6-B396-8EEA-E27DD20E803C}"/>
              </a:ext>
            </a:extLst>
          </p:cNvPr>
          <p:cNvCxnSpPr>
            <a:cxnSpLocks/>
            <a:stCxn id="9" idx="2"/>
            <a:endCxn id="8" idx="0"/>
          </p:cNvCxnSpPr>
          <p:nvPr/>
        </p:nvCxnSpPr>
        <p:spPr>
          <a:xfrm rot="5400000">
            <a:off x="8259649" y="1961882"/>
            <a:ext cx="104575" cy="275"/>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46" name="AutoShape 220">
            <a:extLst>
              <a:ext uri="{FF2B5EF4-FFF2-40B4-BE49-F238E27FC236}">
                <a16:creationId xmlns:a16="http://schemas.microsoft.com/office/drawing/2014/main" id="{27B3B2A6-7BA3-B9C7-24E5-6CE86A5C7D00}"/>
              </a:ext>
            </a:extLst>
          </p:cNvPr>
          <p:cNvSpPr>
            <a:spLocks noChangeArrowheads="1"/>
          </p:cNvSpPr>
          <p:nvPr/>
        </p:nvSpPr>
        <p:spPr bwMode="auto">
          <a:xfrm>
            <a:off x="400203" y="3155685"/>
            <a:ext cx="1662112" cy="201748"/>
          </a:xfrm>
          <a:prstGeom prst="roundRect">
            <a:avLst>
              <a:gd name="adj" fmla="val 16667"/>
            </a:avLst>
          </a:prstGeom>
          <a:solidFill>
            <a:schemeClr val="accent1">
              <a:lumMod val="20000"/>
              <a:lumOff val="8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latin typeface="Meiryo UI" panose="020B0604030504040204" pitchFamily="50" charset="-128"/>
                <a:ea typeface="Meiryo UI" panose="020B0604030504040204" pitchFamily="50" charset="-128"/>
              </a:rPr>
              <a:t>物質追加申請</a:t>
            </a:r>
          </a:p>
        </p:txBody>
      </p:sp>
      <p:sp>
        <p:nvSpPr>
          <p:cNvPr id="47" name="AutoShape 220">
            <a:extLst>
              <a:ext uri="{FF2B5EF4-FFF2-40B4-BE49-F238E27FC236}">
                <a16:creationId xmlns:a16="http://schemas.microsoft.com/office/drawing/2014/main" id="{E1F00C9C-3BFE-8397-6964-3DB4E11A258F}"/>
              </a:ext>
            </a:extLst>
          </p:cNvPr>
          <p:cNvSpPr>
            <a:spLocks noChangeArrowheads="1"/>
          </p:cNvSpPr>
          <p:nvPr/>
        </p:nvSpPr>
        <p:spPr bwMode="auto">
          <a:xfrm>
            <a:off x="2179265" y="3155685"/>
            <a:ext cx="1662112" cy="201748"/>
          </a:xfrm>
          <a:prstGeom prst="roundRect">
            <a:avLst>
              <a:gd name="adj" fmla="val 16667"/>
            </a:avLst>
          </a:prstGeom>
          <a:solidFill>
            <a:schemeClr val="accent1">
              <a:lumMod val="20000"/>
              <a:lumOff val="8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latin typeface="Meiryo UI" panose="020B0604030504040204" pitchFamily="50" charset="-128"/>
                <a:ea typeface="Meiryo UI" panose="020B0604030504040204" pitchFamily="50" charset="-128"/>
              </a:rPr>
              <a:t>物質追加申請</a:t>
            </a:r>
          </a:p>
        </p:txBody>
      </p:sp>
      <p:sp>
        <p:nvSpPr>
          <p:cNvPr id="49" name="AutoShape 220">
            <a:extLst>
              <a:ext uri="{FF2B5EF4-FFF2-40B4-BE49-F238E27FC236}">
                <a16:creationId xmlns:a16="http://schemas.microsoft.com/office/drawing/2014/main" id="{D174C77A-C7B1-B250-3F6C-79E25B904FA1}"/>
              </a:ext>
            </a:extLst>
          </p:cNvPr>
          <p:cNvSpPr>
            <a:spLocks noChangeArrowheads="1"/>
          </p:cNvSpPr>
          <p:nvPr/>
        </p:nvSpPr>
        <p:spPr bwMode="auto">
          <a:xfrm>
            <a:off x="3958369" y="3157216"/>
            <a:ext cx="1662112" cy="201748"/>
          </a:xfrm>
          <a:prstGeom prst="roundRect">
            <a:avLst>
              <a:gd name="adj" fmla="val 16667"/>
            </a:avLst>
          </a:prstGeom>
          <a:solidFill>
            <a:schemeClr val="accent1">
              <a:lumMod val="20000"/>
              <a:lumOff val="8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latin typeface="Meiryo UI" panose="020B0604030504040204" pitchFamily="50" charset="-128"/>
                <a:ea typeface="Meiryo UI" panose="020B0604030504040204" pitchFamily="50" charset="-128"/>
              </a:rPr>
              <a:t>物質追加申請</a:t>
            </a:r>
          </a:p>
        </p:txBody>
      </p:sp>
      <p:sp>
        <p:nvSpPr>
          <p:cNvPr id="52" name="AutoShape 220">
            <a:extLst>
              <a:ext uri="{FF2B5EF4-FFF2-40B4-BE49-F238E27FC236}">
                <a16:creationId xmlns:a16="http://schemas.microsoft.com/office/drawing/2014/main" id="{630510D5-4FB6-84C8-A04C-C8012A93C45F}"/>
              </a:ext>
            </a:extLst>
          </p:cNvPr>
          <p:cNvSpPr>
            <a:spLocks noChangeArrowheads="1"/>
          </p:cNvSpPr>
          <p:nvPr/>
        </p:nvSpPr>
        <p:spPr bwMode="auto">
          <a:xfrm>
            <a:off x="7404101" y="3344526"/>
            <a:ext cx="1814843" cy="327271"/>
          </a:xfrm>
          <a:prstGeom prst="roundRect">
            <a:avLst>
              <a:gd name="adj" fmla="val 16667"/>
            </a:avLst>
          </a:prstGeom>
          <a:solidFill>
            <a:schemeClr val="accent1">
              <a:lumMod val="20000"/>
              <a:lumOff val="8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latin typeface="Meiryo UI" panose="020B0604030504040204" pitchFamily="50" charset="-128"/>
                <a:ea typeface="Meiryo UI" panose="020B0604030504040204" pitchFamily="50" charset="-128"/>
              </a:rPr>
              <a:t>コンソーシアムで協議して、管理物質</a:t>
            </a:r>
            <a:br>
              <a:rPr lang="en-US" altLang="ja-JP" sz="1000" b="1" dirty="0">
                <a:latin typeface="Meiryo UI" panose="020B0604030504040204" pitchFamily="50" charset="-128"/>
                <a:ea typeface="Meiryo UI" panose="020B0604030504040204" pitchFamily="50" charset="-128"/>
              </a:rPr>
            </a:br>
            <a:r>
              <a:rPr lang="ja-JP" altLang="en-US" sz="1000" b="1" dirty="0">
                <a:latin typeface="Meiryo UI" panose="020B0604030504040204" pitchFamily="50" charset="-128"/>
                <a:ea typeface="Meiryo UI" panose="020B0604030504040204" pitchFamily="50" charset="-128"/>
              </a:rPr>
              <a:t>一般物質を決定する</a:t>
            </a:r>
          </a:p>
        </p:txBody>
      </p:sp>
      <p:sp>
        <p:nvSpPr>
          <p:cNvPr id="55" name="AutoShape 220">
            <a:extLst>
              <a:ext uri="{FF2B5EF4-FFF2-40B4-BE49-F238E27FC236}">
                <a16:creationId xmlns:a16="http://schemas.microsoft.com/office/drawing/2014/main" id="{C9B6CCB9-7D96-7E41-F301-A71154E18712}"/>
              </a:ext>
            </a:extLst>
          </p:cNvPr>
          <p:cNvSpPr>
            <a:spLocks noChangeArrowheads="1"/>
          </p:cNvSpPr>
          <p:nvPr/>
        </p:nvSpPr>
        <p:spPr bwMode="auto">
          <a:xfrm>
            <a:off x="7404100" y="3779142"/>
            <a:ext cx="1814843" cy="210886"/>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物質リストを作成する</a:t>
            </a:r>
          </a:p>
        </p:txBody>
      </p:sp>
      <p:sp>
        <p:nvSpPr>
          <p:cNvPr id="60" name="AutoShape 220">
            <a:extLst>
              <a:ext uri="{FF2B5EF4-FFF2-40B4-BE49-F238E27FC236}">
                <a16:creationId xmlns:a16="http://schemas.microsoft.com/office/drawing/2014/main" id="{A85CD1AC-F2CB-69C0-9EA5-C0AF557F9277}"/>
              </a:ext>
            </a:extLst>
          </p:cNvPr>
          <p:cNvSpPr>
            <a:spLocks noChangeArrowheads="1"/>
          </p:cNvSpPr>
          <p:nvPr/>
        </p:nvSpPr>
        <p:spPr bwMode="auto">
          <a:xfrm>
            <a:off x="7403549" y="4098896"/>
            <a:ext cx="1815394" cy="210886"/>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各社へ通知および配信する</a:t>
            </a:r>
          </a:p>
        </p:txBody>
      </p:sp>
      <p:cxnSp>
        <p:nvCxnSpPr>
          <p:cNvPr id="62" name="コネクタ: カギ線 61">
            <a:extLst>
              <a:ext uri="{FF2B5EF4-FFF2-40B4-BE49-F238E27FC236}">
                <a16:creationId xmlns:a16="http://schemas.microsoft.com/office/drawing/2014/main" id="{18AFB91B-06D1-9440-9E7A-115B0FED0722}"/>
              </a:ext>
            </a:extLst>
          </p:cNvPr>
          <p:cNvCxnSpPr>
            <a:cxnSpLocks/>
            <a:stCxn id="49" idx="2"/>
            <a:endCxn id="52" idx="1"/>
          </p:cNvCxnSpPr>
          <p:nvPr/>
        </p:nvCxnSpPr>
        <p:spPr>
          <a:xfrm rot="16200000" flipH="1">
            <a:off x="6022164" y="2126225"/>
            <a:ext cx="149198" cy="2614676"/>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sp>
        <p:nvSpPr>
          <p:cNvPr id="69" name="AutoShape 220">
            <a:extLst>
              <a:ext uri="{FF2B5EF4-FFF2-40B4-BE49-F238E27FC236}">
                <a16:creationId xmlns:a16="http://schemas.microsoft.com/office/drawing/2014/main" id="{7D190AC0-244B-BFFE-3C5B-6DE3138A57DD}"/>
              </a:ext>
            </a:extLst>
          </p:cNvPr>
          <p:cNvSpPr>
            <a:spLocks noChangeArrowheads="1"/>
          </p:cNvSpPr>
          <p:nvPr/>
        </p:nvSpPr>
        <p:spPr bwMode="auto">
          <a:xfrm>
            <a:off x="3958369" y="5352446"/>
            <a:ext cx="1662112" cy="201748"/>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物質リストを更新・照会する</a:t>
            </a:r>
          </a:p>
        </p:txBody>
      </p:sp>
      <p:sp>
        <p:nvSpPr>
          <p:cNvPr id="70" name="AutoShape 220">
            <a:extLst>
              <a:ext uri="{FF2B5EF4-FFF2-40B4-BE49-F238E27FC236}">
                <a16:creationId xmlns:a16="http://schemas.microsoft.com/office/drawing/2014/main" id="{4F5013D0-0ACA-6414-76A8-732C477F1192}"/>
              </a:ext>
            </a:extLst>
          </p:cNvPr>
          <p:cNvSpPr>
            <a:spLocks noChangeArrowheads="1"/>
          </p:cNvSpPr>
          <p:nvPr/>
        </p:nvSpPr>
        <p:spPr bwMode="auto">
          <a:xfrm>
            <a:off x="2179265" y="5350151"/>
            <a:ext cx="1662112" cy="201748"/>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物質リストを更新・照会する</a:t>
            </a:r>
          </a:p>
        </p:txBody>
      </p:sp>
      <p:sp>
        <p:nvSpPr>
          <p:cNvPr id="71" name="AutoShape 220">
            <a:extLst>
              <a:ext uri="{FF2B5EF4-FFF2-40B4-BE49-F238E27FC236}">
                <a16:creationId xmlns:a16="http://schemas.microsoft.com/office/drawing/2014/main" id="{66F80189-FD85-A97E-79B3-BC311BBC243F}"/>
              </a:ext>
            </a:extLst>
          </p:cNvPr>
          <p:cNvSpPr>
            <a:spLocks noChangeArrowheads="1"/>
          </p:cNvSpPr>
          <p:nvPr/>
        </p:nvSpPr>
        <p:spPr bwMode="auto">
          <a:xfrm>
            <a:off x="396748" y="5355500"/>
            <a:ext cx="1662112" cy="201748"/>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物質リストを更新・照会する</a:t>
            </a:r>
          </a:p>
        </p:txBody>
      </p:sp>
      <p:sp>
        <p:nvSpPr>
          <p:cNvPr id="72" name="テキスト ボックス 71">
            <a:extLst>
              <a:ext uri="{FF2B5EF4-FFF2-40B4-BE49-F238E27FC236}">
                <a16:creationId xmlns:a16="http://schemas.microsoft.com/office/drawing/2014/main" id="{876F29E8-5CD7-4500-7895-9C90F4159835}"/>
              </a:ext>
            </a:extLst>
          </p:cNvPr>
          <p:cNvSpPr txBox="1"/>
          <p:nvPr/>
        </p:nvSpPr>
        <p:spPr>
          <a:xfrm>
            <a:off x="380525" y="4546078"/>
            <a:ext cx="2087961" cy="338554"/>
          </a:xfrm>
          <a:prstGeom prst="rect">
            <a:avLst/>
          </a:prstGeom>
          <a:noFill/>
        </p:spPr>
        <p:txBody>
          <a:bodyPr wrap="square" rtlCol="0">
            <a:spAutoFit/>
          </a:bodyPr>
          <a:lstStyle/>
          <a:p>
            <a:r>
              <a:rPr lang="ja-JP" altLang="en-US" sz="1600" b="1" dirty="0">
                <a:latin typeface="Meiryo UI" panose="020B0604030504040204" pitchFamily="50" charset="-128"/>
                <a:ea typeface="Meiryo UI" panose="020B0604030504040204" pitchFamily="50" charset="-128"/>
              </a:rPr>
              <a:t>物質リスト更新・照会</a:t>
            </a:r>
            <a:endParaRPr kumimoji="1" lang="ja-JP" altLang="en-US" sz="1600" b="1" dirty="0">
              <a:latin typeface="Meiryo UI" panose="020B0604030504040204" pitchFamily="50" charset="-128"/>
              <a:ea typeface="Meiryo UI" panose="020B0604030504040204" pitchFamily="50" charset="-128"/>
            </a:endParaRPr>
          </a:p>
        </p:txBody>
      </p:sp>
      <p:cxnSp>
        <p:nvCxnSpPr>
          <p:cNvPr id="73" name="コネクタ: カギ線 72">
            <a:extLst>
              <a:ext uri="{FF2B5EF4-FFF2-40B4-BE49-F238E27FC236}">
                <a16:creationId xmlns:a16="http://schemas.microsoft.com/office/drawing/2014/main" id="{57B6732E-12FA-AAF5-89C9-BED809DF287D}"/>
              </a:ext>
            </a:extLst>
          </p:cNvPr>
          <p:cNvCxnSpPr>
            <a:cxnSpLocks/>
            <a:stCxn id="60" idx="2"/>
            <a:endCxn id="69" idx="0"/>
          </p:cNvCxnSpPr>
          <p:nvPr/>
        </p:nvCxnSpPr>
        <p:spPr>
          <a:xfrm rot="5400000">
            <a:off x="6029004" y="3070204"/>
            <a:ext cx="1042664" cy="3521821"/>
          </a:xfrm>
          <a:prstGeom prst="bentConnector3">
            <a:avLst>
              <a:gd name="adj1" fmla="val 68112"/>
            </a:avLst>
          </a:prstGeom>
          <a:ln w="19050">
            <a:tailEnd type="triangle"/>
          </a:ln>
        </p:spPr>
        <p:style>
          <a:lnRef idx="1">
            <a:schemeClr val="dk1"/>
          </a:lnRef>
          <a:fillRef idx="0">
            <a:schemeClr val="dk1"/>
          </a:fillRef>
          <a:effectRef idx="0">
            <a:schemeClr val="dk1"/>
          </a:effectRef>
          <a:fontRef idx="minor">
            <a:schemeClr val="tx1"/>
          </a:fontRef>
        </p:style>
      </p:cxnSp>
      <p:cxnSp>
        <p:nvCxnSpPr>
          <p:cNvPr id="77" name="コネクタ: カギ線 76">
            <a:extLst>
              <a:ext uri="{FF2B5EF4-FFF2-40B4-BE49-F238E27FC236}">
                <a16:creationId xmlns:a16="http://schemas.microsoft.com/office/drawing/2014/main" id="{95A6D061-3BD7-5EF0-F831-CA2FA54FE5CD}"/>
              </a:ext>
            </a:extLst>
          </p:cNvPr>
          <p:cNvCxnSpPr>
            <a:cxnSpLocks/>
            <a:stCxn id="47" idx="2"/>
            <a:endCxn id="52" idx="1"/>
          </p:cNvCxnSpPr>
          <p:nvPr/>
        </p:nvCxnSpPr>
        <p:spPr>
          <a:xfrm rot="16200000" flipH="1">
            <a:off x="5131847" y="1235907"/>
            <a:ext cx="150729" cy="4393780"/>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80" name="コネクタ: カギ線 79">
            <a:extLst>
              <a:ext uri="{FF2B5EF4-FFF2-40B4-BE49-F238E27FC236}">
                <a16:creationId xmlns:a16="http://schemas.microsoft.com/office/drawing/2014/main" id="{076E3E7B-DBF7-EF00-390F-3301CF6A636A}"/>
              </a:ext>
            </a:extLst>
          </p:cNvPr>
          <p:cNvCxnSpPr>
            <a:cxnSpLocks/>
            <a:stCxn id="46" idx="2"/>
            <a:endCxn id="52" idx="1"/>
          </p:cNvCxnSpPr>
          <p:nvPr/>
        </p:nvCxnSpPr>
        <p:spPr>
          <a:xfrm rot="16200000" flipH="1">
            <a:off x="4242316" y="346376"/>
            <a:ext cx="150729" cy="6172842"/>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84" name="コネクタ: カギ線 83">
            <a:extLst>
              <a:ext uri="{FF2B5EF4-FFF2-40B4-BE49-F238E27FC236}">
                <a16:creationId xmlns:a16="http://schemas.microsoft.com/office/drawing/2014/main" id="{18D23B32-F42A-2129-DEBF-41645C7384F0}"/>
              </a:ext>
            </a:extLst>
          </p:cNvPr>
          <p:cNvCxnSpPr>
            <a:cxnSpLocks/>
            <a:stCxn id="60" idx="2"/>
            <a:endCxn id="70" idx="0"/>
          </p:cNvCxnSpPr>
          <p:nvPr/>
        </p:nvCxnSpPr>
        <p:spPr>
          <a:xfrm rot="5400000">
            <a:off x="5140600" y="2179504"/>
            <a:ext cx="1040369" cy="5300925"/>
          </a:xfrm>
          <a:prstGeom prst="bentConnector3">
            <a:avLst>
              <a:gd name="adj1" fmla="val 69107"/>
            </a:avLst>
          </a:prstGeom>
          <a:ln w="19050">
            <a:tailEnd type="triangle"/>
          </a:ln>
        </p:spPr>
        <p:style>
          <a:lnRef idx="1">
            <a:schemeClr val="dk1"/>
          </a:lnRef>
          <a:fillRef idx="0">
            <a:schemeClr val="dk1"/>
          </a:fillRef>
          <a:effectRef idx="0">
            <a:schemeClr val="dk1"/>
          </a:effectRef>
          <a:fontRef idx="minor">
            <a:schemeClr val="tx1"/>
          </a:fontRef>
        </p:style>
      </p:cxnSp>
      <p:cxnSp>
        <p:nvCxnSpPr>
          <p:cNvPr id="87" name="コネクタ: カギ線 86">
            <a:extLst>
              <a:ext uri="{FF2B5EF4-FFF2-40B4-BE49-F238E27FC236}">
                <a16:creationId xmlns:a16="http://schemas.microsoft.com/office/drawing/2014/main" id="{2285EB1E-7FD6-D43E-342E-1F77D8737B18}"/>
              </a:ext>
            </a:extLst>
          </p:cNvPr>
          <p:cNvCxnSpPr>
            <a:cxnSpLocks/>
            <a:stCxn id="60" idx="2"/>
            <a:endCxn id="71" idx="0"/>
          </p:cNvCxnSpPr>
          <p:nvPr/>
        </p:nvCxnSpPr>
        <p:spPr>
          <a:xfrm rot="5400000">
            <a:off x="4246666" y="1290920"/>
            <a:ext cx="1045718" cy="7083442"/>
          </a:xfrm>
          <a:prstGeom prst="bentConnector3">
            <a:avLst>
              <a:gd name="adj1" fmla="val 68059"/>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83009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32979204-A594-47A5-9670-567D27E6DC56}"/>
              </a:ext>
            </a:extLst>
          </p:cNvPr>
          <p:cNvSpPr txBox="1"/>
          <p:nvPr/>
        </p:nvSpPr>
        <p:spPr>
          <a:xfrm>
            <a:off x="123016" y="130048"/>
            <a:ext cx="9528060" cy="523220"/>
          </a:xfrm>
          <a:prstGeom prst="rect">
            <a:avLst/>
          </a:prstGeom>
          <a:noFill/>
        </p:spPr>
        <p:txBody>
          <a:bodyPr wrap="square">
            <a:spAutoFit/>
          </a:bodyPr>
          <a:lstStyle/>
          <a:p>
            <a:r>
              <a:rPr lang="ja-JP" altLang="en-US" sz="2800" b="1" dirty="0">
                <a:solidFill>
                  <a:srgbClr val="002060"/>
                </a:solidFill>
                <a:latin typeface="Meiryo UI" panose="020B0604030504040204" pitchFamily="50" charset="-128"/>
                <a:ea typeface="Meiryo UI" panose="020B0604030504040204" pitchFamily="50" charset="-128"/>
              </a:rPr>
              <a:t>　業務フロー　　</a:t>
            </a:r>
            <a:r>
              <a:rPr lang="ja-JP" altLang="en-US" sz="2400" b="1" dirty="0">
                <a:solidFill>
                  <a:srgbClr val="002060"/>
                </a:solidFill>
                <a:latin typeface="Meiryo UI" panose="020B0604030504040204" pitchFamily="50" charset="-128"/>
                <a:ea typeface="Meiryo UI" panose="020B0604030504040204" pitchFamily="50" charset="-128"/>
              </a:rPr>
              <a:t>ー製品登録ー</a:t>
            </a:r>
            <a:endParaRPr lang="en-US" altLang="ja-JP" sz="2400" dirty="0">
              <a:solidFill>
                <a:srgbClr val="002060"/>
              </a:solidFill>
              <a:latin typeface="Meiryo UI" panose="020B0604030504040204" pitchFamily="50" charset="-128"/>
              <a:ea typeface="Meiryo UI" panose="020B0604030504040204" pitchFamily="50" charset="-128"/>
            </a:endParaRPr>
          </a:p>
        </p:txBody>
      </p:sp>
      <p:graphicFrame>
        <p:nvGraphicFramePr>
          <p:cNvPr id="103" name="表 6">
            <a:extLst>
              <a:ext uri="{FF2B5EF4-FFF2-40B4-BE49-F238E27FC236}">
                <a16:creationId xmlns:a16="http://schemas.microsoft.com/office/drawing/2014/main" id="{F723AF03-D782-4ED5-B98A-CDCA93EE0EFD}"/>
              </a:ext>
            </a:extLst>
          </p:cNvPr>
          <p:cNvGraphicFramePr>
            <a:graphicFrameLocks noGrp="1"/>
          </p:cNvGraphicFramePr>
          <p:nvPr>
            <p:extLst>
              <p:ext uri="{D42A27DB-BD31-4B8C-83A1-F6EECF244321}">
                <p14:modId xmlns:p14="http://schemas.microsoft.com/office/powerpoint/2010/main" val="1835322971"/>
              </p:ext>
            </p:extLst>
          </p:nvPr>
        </p:nvGraphicFramePr>
        <p:xfrm>
          <a:off x="291580" y="867721"/>
          <a:ext cx="11595620" cy="5482279"/>
        </p:xfrm>
        <a:graphic>
          <a:graphicData uri="http://schemas.openxmlformats.org/drawingml/2006/table">
            <a:tbl>
              <a:tblPr firstRow="1" bandRow="1">
                <a:tableStyleId>{5C22544A-7EE6-4342-B048-85BDC9FD1C3A}</a:tableStyleId>
              </a:tblPr>
              <a:tblGrid>
                <a:gridCol w="2530326">
                  <a:extLst>
                    <a:ext uri="{9D8B030D-6E8A-4147-A177-3AD203B41FA5}">
                      <a16:colId xmlns:a16="http://schemas.microsoft.com/office/drawing/2014/main" val="1619117067"/>
                    </a:ext>
                  </a:extLst>
                </a:gridCol>
                <a:gridCol w="2588294">
                  <a:extLst>
                    <a:ext uri="{9D8B030D-6E8A-4147-A177-3AD203B41FA5}">
                      <a16:colId xmlns:a16="http://schemas.microsoft.com/office/drawing/2014/main" val="881582573"/>
                    </a:ext>
                  </a:extLst>
                </a:gridCol>
                <a:gridCol w="2440906">
                  <a:extLst>
                    <a:ext uri="{9D8B030D-6E8A-4147-A177-3AD203B41FA5}">
                      <a16:colId xmlns:a16="http://schemas.microsoft.com/office/drawing/2014/main" val="4206277092"/>
                    </a:ext>
                  </a:extLst>
                </a:gridCol>
                <a:gridCol w="4036094">
                  <a:extLst>
                    <a:ext uri="{9D8B030D-6E8A-4147-A177-3AD203B41FA5}">
                      <a16:colId xmlns:a16="http://schemas.microsoft.com/office/drawing/2014/main" val="1934237803"/>
                    </a:ext>
                  </a:extLst>
                </a:gridCol>
              </a:tblGrid>
              <a:tr h="297049">
                <a:tc>
                  <a:txBody>
                    <a:bodyPr/>
                    <a:lstStyle/>
                    <a:p>
                      <a:pPr algn="ctr"/>
                      <a:r>
                        <a:rPr kumimoji="1" lang="ja-JP" altLang="en-US" sz="1200" dirty="0">
                          <a:latin typeface="Meiryo UI" panose="020B0604030504040204" pitchFamily="50" charset="-128"/>
                          <a:ea typeface="Meiryo UI" panose="020B0604030504040204" pitchFamily="50" charset="-128"/>
                        </a:rPr>
                        <a:t>化学品事業者</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kumimoji="1" lang="ja-JP" altLang="en-US" sz="1200" dirty="0">
                          <a:latin typeface="Meiryo UI" panose="020B0604030504040204" pitchFamily="50" charset="-128"/>
                          <a:ea typeface="Meiryo UI" panose="020B0604030504040204" pitchFamily="50" charset="-128"/>
                        </a:rPr>
                        <a:t>川中（ファーストアーティクル）事業者</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kumimoji="1" lang="ja-JP" altLang="en-US" sz="1200" dirty="0"/>
                        <a:t>川中・川下事業者</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kumimoji="1" lang="ja-JP" altLang="en-US" sz="1200" dirty="0"/>
                        <a:t>要件補足</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extLst>
                  <a:ext uri="{0D108BD9-81ED-4DB2-BD59-A6C34878D82A}">
                    <a16:rowId xmlns:a16="http://schemas.microsoft.com/office/drawing/2014/main" val="1419074936"/>
                  </a:ext>
                </a:extLst>
              </a:tr>
              <a:tr h="1828573">
                <a:tc>
                  <a:txBody>
                    <a:bodyPr/>
                    <a:lstStyle/>
                    <a:p>
                      <a:endParaRPr kumimoji="1" lang="ja-JP" altLang="en-US" sz="1200" dirty="0"/>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endParaRPr kumimoji="1" lang="ja-JP" altLang="en-US" sz="1200" dirty="0"/>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endParaRPr kumimoji="1" lang="ja-JP" altLang="en-US" sz="1200" dirty="0"/>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r>
                        <a:rPr kumimoji="1" lang="ja-JP" altLang="en-US" sz="1100" b="0" i="0" dirty="0">
                          <a:latin typeface="Meiryo UI" panose="020B0604030504040204" pitchFamily="50" charset="-128"/>
                          <a:ea typeface="Meiryo UI" panose="020B0604030504040204" pitchFamily="50" charset="-128"/>
                        </a:rPr>
                        <a:t>・化学品に配合する購入品の登録を行う</a:t>
                      </a:r>
                      <a:endParaRPr kumimoji="1" lang="en-US" altLang="ja-JP" sz="1100" b="0" i="0" dirty="0">
                        <a:latin typeface="Meiryo UI" panose="020B0604030504040204" pitchFamily="50" charset="-128"/>
                        <a:ea typeface="Meiryo UI" panose="020B0604030504040204" pitchFamily="50" charset="-128"/>
                      </a:endParaRPr>
                    </a:p>
                    <a:p>
                      <a:r>
                        <a:rPr kumimoji="1" lang="ja-JP" altLang="en-US" sz="1100" b="0" i="0" dirty="0">
                          <a:latin typeface="Meiryo UI" panose="020B0604030504040204" pitchFamily="50" charset="-128"/>
                          <a:ea typeface="Meiryo UI" panose="020B0604030504040204" pitchFamily="50" charset="-128"/>
                        </a:rPr>
                        <a:t>・当該購入品が未入手であれば調査依頼・回答入手を行う</a:t>
                      </a:r>
                      <a:endParaRPr kumimoji="1" lang="en-US" altLang="ja-JP" sz="1100" b="0" i="0" dirty="0">
                        <a:latin typeface="Meiryo UI" panose="020B0604030504040204" pitchFamily="50" charset="-128"/>
                        <a:ea typeface="Meiryo UI" panose="020B0604030504040204" pitchFamily="50" charset="-128"/>
                      </a:endParaRPr>
                    </a:p>
                    <a:p>
                      <a:r>
                        <a:rPr kumimoji="1" lang="ja-JP" altLang="en-US" sz="1100" b="0" i="0" dirty="0">
                          <a:latin typeface="Meiryo UI" panose="020B0604030504040204" pitchFamily="50" charset="-128"/>
                          <a:ea typeface="Meiryo UI" panose="020B0604030504040204" pitchFamily="50" charset="-128"/>
                        </a:rPr>
                        <a:t>・自社製品としての化学品を登録する</a:t>
                      </a:r>
                      <a:r>
                        <a:rPr kumimoji="1" lang="ja-JP" altLang="en-US" sz="1100" b="0" i="0" dirty="0">
                          <a:solidFill>
                            <a:schemeClr val="tx1"/>
                          </a:solidFill>
                          <a:latin typeface="Meiryo UI" panose="020B0604030504040204" pitchFamily="50" charset="-128"/>
                          <a:ea typeface="Meiryo UI" panose="020B0604030504040204" pitchFamily="50" charset="-128"/>
                        </a:rPr>
                        <a:t>（配合率、反応・消失を考慮）</a:t>
                      </a:r>
                      <a:endParaRPr kumimoji="1" lang="en-US" altLang="ja-JP" sz="1100" b="0" i="0" dirty="0">
                        <a:solidFill>
                          <a:schemeClr val="tx1"/>
                        </a:solidFill>
                        <a:latin typeface="Meiryo UI" panose="020B0604030504040204" pitchFamily="50" charset="-128"/>
                        <a:ea typeface="Meiryo UI" panose="020B0604030504040204" pitchFamily="50" charset="-128"/>
                      </a:endParaRPr>
                    </a:p>
                    <a:p>
                      <a:r>
                        <a:rPr kumimoji="1" lang="ja-JP" altLang="en-US" sz="1100" b="0" i="0" dirty="0">
                          <a:solidFill>
                            <a:srgbClr val="002060"/>
                          </a:solidFill>
                          <a:latin typeface="Meiryo UI" panose="020B0604030504040204" pitchFamily="50" charset="-128"/>
                          <a:ea typeface="Meiryo UI" panose="020B0604030504040204" pitchFamily="50" charset="-128"/>
                        </a:rPr>
                        <a:t>・購入品の</a:t>
                      </a:r>
                      <a:r>
                        <a:rPr kumimoji="1" lang="en-US" altLang="ja-JP" sz="1100" b="0" i="0" dirty="0">
                          <a:solidFill>
                            <a:srgbClr val="002060"/>
                          </a:solidFill>
                          <a:latin typeface="Meiryo UI" panose="020B0604030504040204" pitchFamily="50" charset="-128"/>
                          <a:ea typeface="Meiryo UI" panose="020B0604030504040204" pitchFamily="50" charset="-128"/>
                        </a:rPr>
                        <a:t>MISC</a:t>
                      </a:r>
                      <a:r>
                        <a:rPr kumimoji="1" lang="ja-JP" altLang="en-US" sz="1100" b="0" i="0" dirty="0">
                          <a:solidFill>
                            <a:srgbClr val="002060"/>
                          </a:solidFill>
                          <a:latin typeface="Meiryo UI" panose="020B0604030504040204" pitchFamily="50" charset="-128"/>
                          <a:ea typeface="Meiryo UI" panose="020B0604030504040204" pitchFamily="50" charset="-128"/>
                        </a:rPr>
                        <a:t>（</a:t>
                      </a:r>
                      <a:r>
                        <a:rPr kumimoji="1" lang="en-US" altLang="ja-JP" sz="1100" b="0" i="0" dirty="0">
                          <a:solidFill>
                            <a:srgbClr val="002060"/>
                          </a:solidFill>
                          <a:latin typeface="Meiryo UI" panose="020B0604030504040204" pitchFamily="50" charset="-128"/>
                          <a:ea typeface="Meiryo UI" panose="020B0604030504040204" pitchFamily="50" charset="-128"/>
                        </a:rPr>
                        <a:t>confidential</a:t>
                      </a:r>
                      <a:r>
                        <a:rPr kumimoji="1" lang="ja-JP" altLang="en-US" sz="1100" b="0" i="0" dirty="0">
                          <a:solidFill>
                            <a:srgbClr val="002060"/>
                          </a:solidFill>
                          <a:latin typeface="Meiryo UI" panose="020B0604030504040204" pitchFamily="50" charset="-128"/>
                          <a:ea typeface="Meiryo UI" panose="020B0604030504040204" pitchFamily="50" charset="-128"/>
                        </a:rPr>
                        <a:t>）を許容する</a:t>
                      </a:r>
                      <a:endParaRPr kumimoji="1" lang="en-US" altLang="ja-JP" sz="1100" b="0" i="0" dirty="0">
                        <a:solidFill>
                          <a:srgbClr val="002060"/>
                        </a:solidFill>
                        <a:latin typeface="Meiryo UI" panose="020B0604030504040204" pitchFamily="50" charset="-128"/>
                        <a:ea typeface="Meiryo UI" panose="020B0604030504040204" pitchFamily="50" charset="-128"/>
                      </a:endParaRPr>
                    </a:p>
                    <a:p>
                      <a:r>
                        <a:rPr kumimoji="1" lang="ja-JP" altLang="en-US" sz="1100" b="0" i="0" dirty="0">
                          <a:solidFill>
                            <a:srgbClr val="002060"/>
                          </a:solidFill>
                          <a:latin typeface="Meiryo UI" panose="020B0604030504040204" pitchFamily="50" charset="-128"/>
                          <a:ea typeface="Meiryo UI" panose="020B0604030504040204" pitchFamily="50" charset="-128"/>
                        </a:rPr>
                        <a:t>・登録する個々の物質に関して開示・非開示の選択ができ、非開示の場合は伝達先に見られない形でシステムとして担保される（非開示物質が規制対象物質の場合は警告表示する）</a:t>
                      </a:r>
                      <a:endParaRPr kumimoji="1" lang="en-US" altLang="ja-JP" sz="1100" b="0" i="0" dirty="0">
                        <a:solidFill>
                          <a:srgbClr val="002060"/>
                        </a:solidFill>
                        <a:latin typeface="Meiryo UI" panose="020B0604030504040204" pitchFamily="50" charset="-128"/>
                        <a:ea typeface="Meiryo UI" panose="020B0604030504040204" pitchFamily="50" charset="-128"/>
                      </a:endParaRPr>
                    </a:p>
                    <a:p>
                      <a:r>
                        <a:rPr kumimoji="1" lang="ja-JP" altLang="en-US" sz="1100" b="0" i="0" dirty="0">
                          <a:latin typeface="Meiryo UI" panose="020B0604030504040204" pitchFamily="50" charset="-128"/>
                          <a:ea typeface="Meiryo UI" panose="020B0604030504040204" pitchFamily="50" charset="-128"/>
                        </a:rPr>
                        <a:t>・製品の登録区分</a:t>
                      </a:r>
                      <a:r>
                        <a:rPr kumimoji="1" lang="ja-JP" altLang="en-US" sz="1100" b="0" i="0" dirty="0">
                          <a:solidFill>
                            <a:srgbClr val="002060"/>
                          </a:solidFill>
                          <a:latin typeface="Meiryo UI" panose="020B0604030504040204" pitchFamily="50" charset="-128"/>
                          <a:ea typeface="Meiryo UI" panose="020B0604030504040204" pitchFamily="50" charset="-128"/>
                        </a:rPr>
                        <a:t>（</a:t>
                      </a:r>
                      <a:r>
                        <a:rPr kumimoji="1" lang="en-US" altLang="ja-JP" sz="1100" b="0" i="0" dirty="0">
                          <a:solidFill>
                            <a:srgbClr val="002060"/>
                          </a:solidFill>
                          <a:latin typeface="Meiryo UI" panose="020B0604030504040204" pitchFamily="50" charset="-128"/>
                          <a:ea typeface="Meiryo UI" panose="020B0604030504040204" pitchFamily="50" charset="-128"/>
                        </a:rPr>
                        <a:t>FSD</a:t>
                      </a:r>
                      <a:r>
                        <a:rPr kumimoji="1" lang="ja-JP" altLang="en-US" sz="1100" b="0" i="0" dirty="0">
                          <a:solidFill>
                            <a:srgbClr val="002060"/>
                          </a:solidFill>
                          <a:latin typeface="Meiryo UI" panose="020B0604030504040204" pitchFamily="50" charset="-128"/>
                          <a:ea typeface="Meiryo UI" panose="020B0604030504040204" pitchFamily="50" charset="-128"/>
                        </a:rPr>
                        <a:t>、</a:t>
                      </a:r>
                      <a:r>
                        <a:rPr kumimoji="1" lang="en-US" altLang="ja-JP" sz="1100" b="0" i="0" dirty="0">
                          <a:solidFill>
                            <a:srgbClr val="002060"/>
                          </a:solidFill>
                          <a:latin typeface="Meiryo UI" panose="020B0604030504040204" pitchFamily="50" charset="-128"/>
                          <a:ea typeface="Meiryo UI" panose="020B0604030504040204" pitchFamily="50" charset="-128"/>
                        </a:rPr>
                        <a:t>FSR</a:t>
                      </a:r>
                      <a:r>
                        <a:rPr kumimoji="1" lang="ja-JP" altLang="en-US" sz="1100" b="0" i="0" dirty="0">
                          <a:solidFill>
                            <a:srgbClr val="002060"/>
                          </a:solidFill>
                          <a:latin typeface="Meiryo UI" panose="020B0604030504040204" pitchFamily="50" charset="-128"/>
                          <a:ea typeface="Meiryo UI" panose="020B0604030504040204" pitchFamily="50" charset="-128"/>
                        </a:rPr>
                        <a:t>、</a:t>
                      </a:r>
                      <a:r>
                        <a:rPr kumimoji="1" lang="en-US" altLang="ja-JP" sz="1100" b="0" i="0" dirty="0">
                          <a:solidFill>
                            <a:srgbClr val="002060"/>
                          </a:solidFill>
                          <a:latin typeface="Meiryo UI" panose="020B0604030504040204" pitchFamily="50" charset="-128"/>
                          <a:ea typeface="Meiryo UI" panose="020B0604030504040204" pitchFamily="50" charset="-128"/>
                        </a:rPr>
                        <a:t>FMD</a:t>
                      </a:r>
                      <a:r>
                        <a:rPr kumimoji="1" lang="ja-JP" altLang="en-US" sz="1100" b="0" i="0" dirty="0">
                          <a:solidFill>
                            <a:srgbClr val="002060"/>
                          </a:solidFill>
                          <a:latin typeface="Meiryo UI" panose="020B0604030504040204" pitchFamily="50" charset="-128"/>
                          <a:ea typeface="Meiryo UI" panose="020B0604030504040204" pitchFamily="50" charset="-128"/>
                        </a:rPr>
                        <a:t>、管理物質）</a:t>
                      </a:r>
                      <a:r>
                        <a:rPr kumimoji="1" lang="ja-JP" altLang="en-US" sz="1100" b="0" i="0" dirty="0">
                          <a:latin typeface="Meiryo UI" panose="020B0604030504040204" pitchFamily="50" charset="-128"/>
                          <a:ea typeface="Meiryo UI" panose="020B0604030504040204" pitchFamily="50" charset="-128"/>
                        </a:rPr>
                        <a:t>、開示先を追記し、承認する。</a:t>
                      </a:r>
                      <a:r>
                        <a:rPr kumimoji="1" lang="en-US" altLang="ja-JP" sz="1100" b="0" i="0" dirty="0">
                          <a:solidFill>
                            <a:srgbClr val="002060"/>
                          </a:solidFill>
                          <a:latin typeface="Meiryo UI" panose="020B0604030504040204" pitchFamily="50" charset="-128"/>
                          <a:ea typeface="Meiryo UI" panose="020B0604030504040204" pitchFamily="50" charset="-128"/>
                        </a:rPr>
                        <a:t>SDS</a:t>
                      </a:r>
                      <a:r>
                        <a:rPr kumimoji="1" lang="ja-JP" altLang="en-US" sz="1100" b="0" i="0" dirty="0">
                          <a:solidFill>
                            <a:srgbClr val="002060"/>
                          </a:solidFill>
                          <a:latin typeface="Meiryo UI" panose="020B0604030504040204" pitchFamily="50" charset="-128"/>
                          <a:ea typeface="Meiryo UI" panose="020B0604030504040204" pitchFamily="50" charset="-128"/>
                        </a:rPr>
                        <a:t>等の添付ファイルが種別区分とともに登録可能。</a:t>
                      </a:r>
                      <a:endParaRPr kumimoji="1" lang="en-US" altLang="ja-JP" sz="1100" b="0" i="0" dirty="0">
                        <a:solidFill>
                          <a:srgbClr val="002060"/>
                        </a:solidFill>
                        <a:latin typeface="Meiryo UI" panose="020B0604030504040204" pitchFamily="50" charset="-128"/>
                        <a:ea typeface="Meiryo UI" panose="020B0604030504040204" pitchFamily="50" charset="-128"/>
                      </a:endParaRPr>
                    </a:p>
                    <a:p>
                      <a:r>
                        <a:rPr kumimoji="1" lang="ja-JP" altLang="en-US" sz="1100" b="0" i="0" dirty="0">
                          <a:solidFill>
                            <a:srgbClr val="002060"/>
                          </a:solidFill>
                          <a:latin typeface="Meiryo UI" panose="020B0604030504040204" pitchFamily="50" charset="-128"/>
                          <a:ea typeface="Meiryo UI" panose="020B0604030504040204" pitchFamily="50" charset="-128"/>
                        </a:rPr>
                        <a:t>・登録区分ごとのエラーチェックが行われる</a:t>
                      </a:r>
                      <a:endParaRPr kumimoji="1" lang="en-US" altLang="ja-JP" sz="1100" b="0" i="0" dirty="0">
                        <a:solidFill>
                          <a:srgbClr val="002060"/>
                        </a:solidFill>
                        <a:latin typeface="Meiryo UI" panose="020B0604030504040204" pitchFamily="50" charset="-128"/>
                        <a:ea typeface="Meiryo UI" panose="020B0604030504040204" pitchFamily="50" charset="-128"/>
                      </a:endParaRPr>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660510674"/>
                  </a:ext>
                </a:extLst>
              </a:tr>
              <a:tr h="1769157">
                <a:tc>
                  <a:txBody>
                    <a:bodyPr/>
                    <a:lstStyle/>
                    <a:p>
                      <a:endParaRPr kumimoji="1" lang="ja-JP" altLang="en-US" sz="1200" dirty="0"/>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endParaRPr kumimoji="1" lang="ja-JP" altLang="en-US" sz="1200" dirty="0"/>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endParaRPr kumimoji="1" lang="ja-JP" altLang="en-US" sz="1200" dirty="0"/>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r>
                        <a:rPr kumimoji="1" lang="ja-JP" altLang="en-US" sz="1100" b="0" i="0" dirty="0">
                          <a:latin typeface="Meiryo UI" panose="020B0604030504040204" pitchFamily="50" charset="-128"/>
                          <a:ea typeface="Meiryo UI" panose="020B0604030504040204" pitchFamily="50" charset="-128"/>
                        </a:rPr>
                        <a:t>・材料に配合する購入品（化学品、材料）の登録を行う</a:t>
                      </a:r>
                      <a:endParaRPr kumimoji="1" lang="en-US" altLang="ja-JP" sz="1100" b="0" i="0" dirty="0">
                        <a:latin typeface="Meiryo UI" panose="020B0604030504040204" pitchFamily="50" charset="-128"/>
                        <a:ea typeface="Meiryo UI" panose="020B0604030504040204" pitchFamily="50" charset="-128"/>
                      </a:endParaRPr>
                    </a:p>
                    <a:p>
                      <a:r>
                        <a:rPr kumimoji="1" lang="ja-JP" altLang="en-US" sz="1100" b="0" i="0" dirty="0">
                          <a:latin typeface="Meiryo UI" panose="020B0604030504040204" pitchFamily="50" charset="-128"/>
                          <a:ea typeface="Meiryo UI" panose="020B0604030504040204" pitchFamily="50" charset="-128"/>
                        </a:rPr>
                        <a:t>・当該購入品が未入手であれば調査依頼・回答入手を行う</a:t>
                      </a:r>
                      <a:endParaRPr kumimoji="1" lang="en-US" altLang="ja-JP" sz="1100" b="0" i="0" dirty="0">
                        <a:latin typeface="Meiryo UI" panose="020B0604030504040204" pitchFamily="50" charset="-128"/>
                        <a:ea typeface="Meiryo UI" panose="020B0604030504040204" pitchFamily="50" charset="-128"/>
                      </a:endParaRPr>
                    </a:p>
                    <a:p>
                      <a:r>
                        <a:rPr kumimoji="1" lang="ja-JP" altLang="en-US" sz="1100" b="0" i="0" dirty="0">
                          <a:latin typeface="Meiryo UI" panose="020B0604030504040204" pitchFamily="50" charset="-128"/>
                          <a:ea typeface="Meiryo UI" panose="020B0604030504040204" pitchFamily="50" charset="-128"/>
                        </a:rPr>
                        <a:t>・自社製品としての材料を登録する　</a:t>
                      </a:r>
                      <a:r>
                        <a:rPr kumimoji="1" lang="ja-JP" altLang="en-US" sz="1100" b="0" i="0" dirty="0">
                          <a:solidFill>
                            <a:schemeClr val="tx1"/>
                          </a:solidFill>
                          <a:latin typeface="Meiryo UI" panose="020B0604030504040204" pitchFamily="50" charset="-128"/>
                          <a:ea typeface="Meiryo UI" panose="020B0604030504040204" pitchFamily="50" charset="-128"/>
                        </a:rPr>
                        <a:t>（配合率、反応・消失を考慮）</a:t>
                      </a:r>
                      <a:endParaRPr kumimoji="1" lang="en-US" altLang="ja-JP" sz="1100" b="0" i="0" dirty="0">
                        <a:solidFill>
                          <a:schemeClr val="tx1"/>
                        </a:solidFill>
                        <a:latin typeface="Meiryo UI" panose="020B0604030504040204" pitchFamily="50" charset="-128"/>
                        <a:ea typeface="Meiryo UI" panose="020B0604030504040204" pitchFamily="50" charset="-128"/>
                      </a:endParaRPr>
                    </a:p>
                    <a:p>
                      <a:r>
                        <a:rPr kumimoji="1" lang="ja-JP" altLang="en-US" sz="1100" b="0" i="0" dirty="0">
                          <a:solidFill>
                            <a:srgbClr val="002060"/>
                          </a:solidFill>
                          <a:latin typeface="Meiryo UI" panose="020B0604030504040204" pitchFamily="50" charset="-128"/>
                          <a:ea typeface="Meiryo UI" panose="020B0604030504040204" pitchFamily="50" charset="-128"/>
                        </a:rPr>
                        <a:t>・入手した化学品の製品特性に関し、問合せが可能</a:t>
                      </a:r>
                      <a:endParaRPr kumimoji="1" lang="en-US" altLang="ja-JP" sz="1100" b="0" i="0" dirty="0">
                        <a:solidFill>
                          <a:srgbClr val="002060"/>
                        </a:solidFill>
                        <a:latin typeface="Meiryo UI" panose="020B0604030504040204" pitchFamily="50" charset="-128"/>
                        <a:ea typeface="Meiryo UI" panose="020B0604030504040204" pitchFamily="50" charset="-128"/>
                      </a:endParaRPr>
                    </a:p>
                    <a:p>
                      <a:pPr marL="0" marR="0" lvl="0" indent="0" algn="l" defTabSz="495200" rtl="0" eaLnBrk="1" fontAlgn="auto" latinLnBrk="0" hangingPunct="1">
                        <a:lnSpc>
                          <a:spcPct val="100000"/>
                        </a:lnSpc>
                        <a:spcBef>
                          <a:spcPts val="0"/>
                        </a:spcBef>
                        <a:spcAft>
                          <a:spcPts val="0"/>
                        </a:spcAft>
                        <a:buClrTx/>
                        <a:buSzTx/>
                        <a:buFontTx/>
                        <a:buNone/>
                        <a:tabLst/>
                        <a:defRPr/>
                      </a:pPr>
                      <a:r>
                        <a:rPr kumimoji="1" lang="ja-JP" altLang="en-US" sz="1100" b="0" i="0" dirty="0">
                          <a:solidFill>
                            <a:srgbClr val="002060"/>
                          </a:solidFill>
                          <a:latin typeface="Meiryo UI" panose="020B0604030504040204" pitchFamily="50" charset="-128"/>
                          <a:ea typeface="Meiryo UI" panose="020B0604030504040204" pitchFamily="50" charset="-128"/>
                        </a:rPr>
                        <a:t>・材料が自社製造の場合はファーストアーティクルフラグを立てる</a:t>
                      </a:r>
                      <a:endParaRPr kumimoji="1" lang="en-US" altLang="ja-JP" sz="1100" b="0" i="0" dirty="0">
                        <a:solidFill>
                          <a:srgbClr val="002060"/>
                        </a:solidFill>
                        <a:latin typeface="Meiryo UI" panose="020B0604030504040204" pitchFamily="50" charset="-128"/>
                        <a:ea typeface="Meiryo UI" panose="020B0604030504040204" pitchFamily="50" charset="-128"/>
                      </a:endParaRPr>
                    </a:p>
                    <a:p>
                      <a:r>
                        <a:rPr kumimoji="1" lang="ja-JP" altLang="en-US" sz="1100" b="0" i="0" dirty="0">
                          <a:solidFill>
                            <a:srgbClr val="002060"/>
                          </a:solidFill>
                          <a:latin typeface="Meiryo UI" panose="020B0604030504040204" pitchFamily="50" charset="-128"/>
                          <a:ea typeface="Meiryo UI" panose="020B0604030504040204" pitchFamily="50" charset="-128"/>
                        </a:rPr>
                        <a:t>・自社化学品があれば、化学品登録と同様に物質開示制御が可能</a:t>
                      </a:r>
                      <a:endParaRPr kumimoji="1" lang="en-US" altLang="ja-JP" sz="1100" b="0" i="0" dirty="0">
                        <a:solidFill>
                          <a:srgbClr val="002060"/>
                        </a:solidFill>
                        <a:latin typeface="Meiryo UI" panose="020B0604030504040204" pitchFamily="50" charset="-128"/>
                        <a:ea typeface="Meiryo UI" panose="020B0604030504040204" pitchFamily="50" charset="-128"/>
                      </a:endParaRPr>
                    </a:p>
                    <a:p>
                      <a:r>
                        <a:rPr kumimoji="1" lang="ja-JP" altLang="en-US" sz="1100" b="0" i="0" dirty="0">
                          <a:solidFill>
                            <a:srgbClr val="002060"/>
                          </a:solidFill>
                          <a:latin typeface="Meiryo UI" panose="020B0604030504040204" pitchFamily="50" charset="-128"/>
                          <a:ea typeface="Meiryo UI" panose="020B0604030504040204" pitchFamily="50" charset="-128"/>
                        </a:rPr>
                        <a:t>・製品の登録区分（</a:t>
                      </a:r>
                      <a:r>
                        <a:rPr kumimoji="1" lang="en-US" altLang="ja-JP" sz="1100" b="0" i="0" dirty="0">
                          <a:solidFill>
                            <a:srgbClr val="002060"/>
                          </a:solidFill>
                          <a:latin typeface="Meiryo UI" panose="020B0604030504040204" pitchFamily="50" charset="-128"/>
                          <a:ea typeface="Meiryo UI" panose="020B0604030504040204" pitchFamily="50" charset="-128"/>
                        </a:rPr>
                        <a:t>FSD</a:t>
                      </a:r>
                      <a:r>
                        <a:rPr kumimoji="1" lang="ja-JP" altLang="en-US" sz="1100" b="0" i="0" dirty="0">
                          <a:solidFill>
                            <a:srgbClr val="002060"/>
                          </a:solidFill>
                          <a:latin typeface="Meiryo UI" panose="020B0604030504040204" pitchFamily="50" charset="-128"/>
                          <a:ea typeface="Meiryo UI" panose="020B0604030504040204" pitchFamily="50" charset="-128"/>
                        </a:rPr>
                        <a:t>、</a:t>
                      </a:r>
                      <a:r>
                        <a:rPr kumimoji="1" lang="en-US" altLang="ja-JP" sz="1100" b="0" i="0" dirty="0">
                          <a:solidFill>
                            <a:srgbClr val="002060"/>
                          </a:solidFill>
                          <a:latin typeface="Meiryo UI" panose="020B0604030504040204" pitchFamily="50" charset="-128"/>
                          <a:ea typeface="Meiryo UI" panose="020B0604030504040204" pitchFamily="50" charset="-128"/>
                        </a:rPr>
                        <a:t>FSR</a:t>
                      </a:r>
                      <a:r>
                        <a:rPr kumimoji="1" lang="ja-JP" altLang="en-US" sz="1100" b="0" i="0" dirty="0">
                          <a:solidFill>
                            <a:srgbClr val="002060"/>
                          </a:solidFill>
                          <a:latin typeface="Meiryo UI" panose="020B0604030504040204" pitchFamily="50" charset="-128"/>
                          <a:ea typeface="Meiryo UI" panose="020B0604030504040204" pitchFamily="50" charset="-128"/>
                        </a:rPr>
                        <a:t>、</a:t>
                      </a:r>
                      <a:r>
                        <a:rPr kumimoji="1" lang="en-US" altLang="ja-JP" sz="1100" b="0" i="0" dirty="0">
                          <a:solidFill>
                            <a:srgbClr val="002060"/>
                          </a:solidFill>
                          <a:latin typeface="Meiryo UI" panose="020B0604030504040204" pitchFamily="50" charset="-128"/>
                          <a:ea typeface="Meiryo UI" panose="020B0604030504040204" pitchFamily="50" charset="-128"/>
                        </a:rPr>
                        <a:t>FMD</a:t>
                      </a:r>
                      <a:r>
                        <a:rPr kumimoji="1" lang="ja-JP" altLang="en-US" sz="1100" b="0" i="0" dirty="0">
                          <a:solidFill>
                            <a:srgbClr val="002060"/>
                          </a:solidFill>
                          <a:latin typeface="Meiryo UI" panose="020B0604030504040204" pitchFamily="50" charset="-128"/>
                          <a:ea typeface="Meiryo UI" panose="020B0604030504040204" pitchFamily="50" charset="-128"/>
                        </a:rPr>
                        <a:t>、管理物質）、</a:t>
                      </a:r>
                      <a:r>
                        <a:rPr kumimoji="1" lang="ja-JP" altLang="en-US" sz="1100" b="0" i="0" dirty="0">
                          <a:latin typeface="Meiryo UI" panose="020B0604030504040204" pitchFamily="50" charset="-128"/>
                          <a:ea typeface="Meiryo UI" panose="020B0604030504040204" pitchFamily="50" charset="-128"/>
                        </a:rPr>
                        <a:t>開示先を追記し、承認する。</a:t>
                      </a:r>
                      <a:r>
                        <a:rPr kumimoji="1" lang="en-US" altLang="ja-JP" sz="1100" b="0" i="0" dirty="0">
                          <a:solidFill>
                            <a:srgbClr val="002060"/>
                          </a:solidFill>
                          <a:latin typeface="Meiryo UI" panose="020B0604030504040204" pitchFamily="50" charset="-128"/>
                          <a:ea typeface="Meiryo UI" panose="020B0604030504040204" pitchFamily="50" charset="-128"/>
                        </a:rPr>
                        <a:t>SDS</a:t>
                      </a:r>
                      <a:r>
                        <a:rPr kumimoji="1" lang="ja-JP" altLang="en-US" sz="1100" b="0" i="0" dirty="0">
                          <a:solidFill>
                            <a:srgbClr val="002060"/>
                          </a:solidFill>
                          <a:latin typeface="Meiryo UI" panose="020B0604030504040204" pitchFamily="50" charset="-128"/>
                          <a:ea typeface="Meiryo UI" panose="020B0604030504040204" pitchFamily="50" charset="-128"/>
                        </a:rPr>
                        <a:t>等の添付ファイルが種別区分とともに登録可能</a:t>
                      </a:r>
                      <a:endParaRPr kumimoji="1" lang="en-US" altLang="ja-JP" sz="1100" b="0" i="0" dirty="0">
                        <a:solidFill>
                          <a:srgbClr val="002060"/>
                        </a:solidFill>
                        <a:latin typeface="Meiryo UI" panose="020B0604030504040204" pitchFamily="50" charset="-128"/>
                        <a:ea typeface="Meiryo UI" panose="020B0604030504040204" pitchFamily="50" charset="-128"/>
                      </a:endParaRPr>
                    </a:p>
                    <a:p>
                      <a:r>
                        <a:rPr kumimoji="1" lang="ja-JP" altLang="en-US" sz="1100" b="0" i="0" dirty="0">
                          <a:solidFill>
                            <a:srgbClr val="002060"/>
                          </a:solidFill>
                          <a:latin typeface="Meiryo UI" panose="020B0604030504040204" pitchFamily="50" charset="-128"/>
                          <a:ea typeface="Meiryo UI" panose="020B0604030504040204" pitchFamily="50" charset="-128"/>
                        </a:rPr>
                        <a:t>・登録区分ごとのエラーチェックが行われる</a:t>
                      </a:r>
                      <a:endParaRPr kumimoji="1" lang="en-US" altLang="ja-JP" sz="1100" b="0" i="0" dirty="0">
                        <a:solidFill>
                          <a:srgbClr val="002060"/>
                        </a:solidFill>
                        <a:latin typeface="Meiryo UI" panose="020B0604030504040204" pitchFamily="50" charset="-128"/>
                        <a:ea typeface="Meiryo UI" panose="020B0604030504040204" pitchFamily="50" charset="-128"/>
                      </a:endParaRPr>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4291829530"/>
                  </a:ext>
                </a:extLst>
              </a:tr>
              <a:tr h="1587500">
                <a:tc>
                  <a:txBody>
                    <a:bodyPr/>
                    <a:lstStyle/>
                    <a:p>
                      <a:endParaRPr kumimoji="1" lang="ja-JP" altLang="en-US" sz="1200" dirty="0"/>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endParaRPr kumimoji="1" lang="ja-JP" altLang="en-US" sz="1200" dirty="0"/>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endParaRPr kumimoji="1" lang="ja-JP" altLang="en-US" sz="1200" dirty="0"/>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r>
                        <a:rPr kumimoji="1" lang="ja-JP" altLang="en-US" sz="1100" b="0" i="0" dirty="0">
                          <a:latin typeface="Meiryo UI" panose="020B0604030504040204" pitchFamily="50" charset="-128"/>
                          <a:ea typeface="Meiryo UI" panose="020B0604030504040204" pitchFamily="50" charset="-128"/>
                        </a:rPr>
                        <a:t>・部品を構成する部品、材料の構成を登録する</a:t>
                      </a:r>
                      <a:endParaRPr kumimoji="1" lang="en-US" altLang="ja-JP" sz="1100" b="0" i="0" dirty="0">
                        <a:latin typeface="Meiryo UI" panose="020B0604030504040204" pitchFamily="50" charset="-128"/>
                        <a:ea typeface="Meiryo UI" panose="020B0604030504040204" pitchFamily="50" charset="-128"/>
                      </a:endParaRPr>
                    </a:p>
                    <a:p>
                      <a:r>
                        <a:rPr kumimoji="1" lang="ja-JP" altLang="en-US" sz="1100" b="0" i="0" dirty="0">
                          <a:latin typeface="Meiryo UI" panose="020B0604030504040204" pitchFamily="50" charset="-128"/>
                          <a:ea typeface="Meiryo UI" panose="020B0604030504040204" pitchFamily="50" charset="-128"/>
                        </a:rPr>
                        <a:t>・当該部品、材料が未調査であれば調査依頼・回答入手を行う</a:t>
                      </a:r>
                      <a:endParaRPr kumimoji="1" lang="en-US" altLang="ja-JP" sz="1100" b="0" i="0" dirty="0">
                        <a:latin typeface="Meiryo UI" panose="020B0604030504040204" pitchFamily="50" charset="-128"/>
                        <a:ea typeface="Meiryo UI" panose="020B0604030504040204" pitchFamily="50" charset="-128"/>
                      </a:endParaRPr>
                    </a:p>
                    <a:p>
                      <a:r>
                        <a:rPr kumimoji="1" lang="ja-JP" altLang="en-US" sz="1100" b="0" i="0" dirty="0">
                          <a:latin typeface="Meiryo UI" panose="020B0604030504040204" pitchFamily="50" charset="-128"/>
                          <a:ea typeface="Meiryo UI" panose="020B0604030504040204" pitchFamily="50" charset="-128"/>
                        </a:rPr>
                        <a:t>・自社製品としての部品を登録する</a:t>
                      </a:r>
                      <a:endParaRPr kumimoji="1" lang="en-US" altLang="ja-JP" sz="1100" b="0" i="0" dirty="0">
                        <a:latin typeface="Meiryo UI" panose="020B0604030504040204" pitchFamily="50" charset="-128"/>
                        <a:ea typeface="Meiryo UI" panose="020B0604030504040204" pitchFamily="50" charset="-128"/>
                      </a:endParaRPr>
                    </a:p>
                    <a:p>
                      <a:r>
                        <a:rPr kumimoji="1" lang="ja-JP" altLang="en-US" sz="1100" b="0" i="0" dirty="0">
                          <a:latin typeface="Meiryo UI" panose="020B0604030504040204" pitchFamily="50" charset="-128"/>
                          <a:ea typeface="Meiryo UI" panose="020B0604030504040204" pitchFamily="50" charset="-128"/>
                        </a:rPr>
                        <a:t>・製品の登録区</a:t>
                      </a:r>
                      <a:r>
                        <a:rPr kumimoji="1" lang="ja-JP" altLang="en-US" sz="1100" b="0" i="0" dirty="0">
                          <a:solidFill>
                            <a:srgbClr val="002060"/>
                          </a:solidFill>
                          <a:latin typeface="Meiryo UI" panose="020B0604030504040204" pitchFamily="50" charset="-128"/>
                          <a:ea typeface="Meiryo UI" panose="020B0604030504040204" pitchFamily="50" charset="-128"/>
                        </a:rPr>
                        <a:t>分（</a:t>
                      </a:r>
                      <a:r>
                        <a:rPr kumimoji="1" lang="en-US" altLang="ja-JP" sz="1100" b="0" i="0" dirty="0">
                          <a:solidFill>
                            <a:srgbClr val="002060"/>
                          </a:solidFill>
                          <a:latin typeface="Meiryo UI" panose="020B0604030504040204" pitchFamily="50" charset="-128"/>
                          <a:ea typeface="Meiryo UI" panose="020B0604030504040204" pitchFamily="50" charset="-128"/>
                        </a:rPr>
                        <a:t>FSD</a:t>
                      </a:r>
                      <a:r>
                        <a:rPr kumimoji="1" lang="ja-JP" altLang="en-US" sz="1100" b="0" i="0" dirty="0">
                          <a:solidFill>
                            <a:srgbClr val="002060"/>
                          </a:solidFill>
                          <a:latin typeface="Meiryo UI" panose="020B0604030504040204" pitchFamily="50" charset="-128"/>
                          <a:ea typeface="Meiryo UI" panose="020B0604030504040204" pitchFamily="50" charset="-128"/>
                        </a:rPr>
                        <a:t>、</a:t>
                      </a:r>
                      <a:r>
                        <a:rPr kumimoji="1" lang="en-US" altLang="ja-JP" sz="1100" b="0" i="0" dirty="0">
                          <a:solidFill>
                            <a:srgbClr val="002060"/>
                          </a:solidFill>
                          <a:latin typeface="Meiryo UI" panose="020B0604030504040204" pitchFamily="50" charset="-128"/>
                          <a:ea typeface="Meiryo UI" panose="020B0604030504040204" pitchFamily="50" charset="-128"/>
                        </a:rPr>
                        <a:t>FSR</a:t>
                      </a:r>
                      <a:r>
                        <a:rPr kumimoji="1" lang="ja-JP" altLang="en-US" sz="1100" b="0" i="0" dirty="0">
                          <a:solidFill>
                            <a:srgbClr val="002060"/>
                          </a:solidFill>
                          <a:latin typeface="Meiryo UI" panose="020B0604030504040204" pitchFamily="50" charset="-128"/>
                          <a:ea typeface="Meiryo UI" panose="020B0604030504040204" pitchFamily="50" charset="-128"/>
                        </a:rPr>
                        <a:t>、</a:t>
                      </a:r>
                      <a:r>
                        <a:rPr kumimoji="1" lang="en-US" altLang="ja-JP" sz="1100" b="0" i="0" dirty="0">
                          <a:solidFill>
                            <a:srgbClr val="002060"/>
                          </a:solidFill>
                          <a:latin typeface="Meiryo UI" panose="020B0604030504040204" pitchFamily="50" charset="-128"/>
                          <a:ea typeface="Meiryo UI" panose="020B0604030504040204" pitchFamily="50" charset="-128"/>
                        </a:rPr>
                        <a:t>FMD</a:t>
                      </a:r>
                      <a:r>
                        <a:rPr kumimoji="1" lang="ja-JP" altLang="en-US" sz="1100" b="0" i="0" dirty="0">
                          <a:solidFill>
                            <a:srgbClr val="002060"/>
                          </a:solidFill>
                          <a:latin typeface="Meiryo UI" panose="020B0604030504040204" pitchFamily="50" charset="-128"/>
                          <a:ea typeface="Meiryo UI" panose="020B0604030504040204" pitchFamily="50" charset="-128"/>
                        </a:rPr>
                        <a:t>、管理物質）、</a:t>
                      </a:r>
                      <a:r>
                        <a:rPr kumimoji="1" lang="ja-JP" altLang="en-US" sz="1100" b="0" i="0" dirty="0">
                          <a:latin typeface="Meiryo UI" panose="020B0604030504040204" pitchFamily="50" charset="-128"/>
                          <a:ea typeface="Meiryo UI" panose="020B0604030504040204" pitchFamily="50" charset="-128"/>
                        </a:rPr>
                        <a:t>開示先を追記し、承認する。</a:t>
                      </a:r>
                      <a:r>
                        <a:rPr kumimoji="1" lang="en-US" altLang="ja-JP" sz="1100" b="0" i="0" dirty="0">
                          <a:solidFill>
                            <a:srgbClr val="002060"/>
                          </a:solidFill>
                          <a:latin typeface="Meiryo UI" panose="020B0604030504040204" pitchFamily="50" charset="-128"/>
                          <a:ea typeface="Meiryo UI" panose="020B0604030504040204" pitchFamily="50" charset="-128"/>
                        </a:rPr>
                        <a:t>SDS</a:t>
                      </a:r>
                      <a:r>
                        <a:rPr kumimoji="1" lang="ja-JP" altLang="en-US" sz="1100" b="0" i="0" dirty="0">
                          <a:solidFill>
                            <a:srgbClr val="002060"/>
                          </a:solidFill>
                          <a:latin typeface="Meiryo UI" panose="020B0604030504040204" pitchFamily="50" charset="-128"/>
                          <a:ea typeface="Meiryo UI" panose="020B0604030504040204" pitchFamily="50" charset="-128"/>
                        </a:rPr>
                        <a:t>等の添付ファイルが種別区分とともに登録可能</a:t>
                      </a:r>
                      <a:endParaRPr kumimoji="1" lang="en-US" altLang="ja-JP" sz="1100" b="0" i="0" dirty="0">
                        <a:solidFill>
                          <a:srgbClr val="002060"/>
                        </a:solidFill>
                        <a:latin typeface="Meiryo UI" panose="020B0604030504040204" pitchFamily="50" charset="-128"/>
                        <a:ea typeface="Meiryo UI" panose="020B0604030504040204" pitchFamily="50" charset="-128"/>
                      </a:endParaRPr>
                    </a:p>
                    <a:p>
                      <a:r>
                        <a:rPr kumimoji="1" lang="ja-JP" altLang="en-US" sz="1100" b="0" i="0" dirty="0">
                          <a:solidFill>
                            <a:srgbClr val="002060"/>
                          </a:solidFill>
                          <a:latin typeface="Meiryo UI" panose="020B0604030504040204" pitchFamily="50" charset="-128"/>
                          <a:ea typeface="Meiryo UI" panose="020B0604030504040204" pitchFamily="50" charset="-128"/>
                        </a:rPr>
                        <a:t>・登録区分ごとのエラーチェックが行われる</a:t>
                      </a:r>
                      <a:endParaRPr kumimoji="1" lang="en-US" altLang="ja-JP" sz="1100" b="0" i="0" dirty="0">
                        <a:solidFill>
                          <a:srgbClr val="002060"/>
                        </a:solidFill>
                        <a:latin typeface="Meiryo UI" panose="020B0604030504040204" pitchFamily="50" charset="-128"/>
                        <a:ea typeface="Meiryo UI" panose="020B0604030504040204" pitchFamily="50" charset="-128"/>
                      </a:endParaRPr>
                    </a:p>
                    <a:p>
                      <a:endParaRPr kumimoji="1" lang="en-US" altLang="ja-JP" sz="1100" b="0" i="0" dirty="0">
                        <a:solidFill>
                          <a:schemeClr val="tx1"/>
                        </a:solidFill>
                        <a:latin typeface="Meiryo UI" panose="020B0604030504040204" pitchFamily="50" charset="-128"/>
                        <a:ea typeface="Meiryo UI" panose="020B0604030504040204" pitchFamily="50" charset="-128"/>
                      </a:endParaRPr>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1406236074"/>
                  </a:ext>
                </a:extLst>
              </a:tr>
            </a:tbl>
          </a:graphicData>
        </a:graphic>
      </p:graphicFrame>
      <p:sp>
        <p:nvSpPr>
          <p:cNvPr id="220" name="AutoShape 220">
            <a:extLst>
              <a:ext uri="{FF2B5EF4-FFF2-40B4-BE49-F238E27FC236}">
                <a16:creationId xmlns:a16="http://schemas.microsoft.com/office/drawing/2014/main" id="{F6AD48B5-53EC-44D1-BF6A-4D36263431A4}"/>
              </a:ext>
            </a:extLst>
          </p:cNvPr>
          <p:cNvSpPr>
            <a:spLocks noChangeArrowheads="1"/>
          </p:cNvSpPr>
          <p:nvPr/>
        </p:nvSpPr>
        <p:spPr bwMode="auto">
          <a:xfrm>
            <a:off x="8420100" y="354498"/>
            <a:ext cx="997719" cy="254000"/>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eaLnBrk="1" hangingPunct="1"/>
            <a:r>
              <a:rPr lang="en-US" altLang="ja-JP" sz="1000" b="1" dirty="0">
                <a:solidFill>
                  <a:schemeClr val="bg1"/>
                </a:solidFill>
                <a:latin typeface="Meiryo UI" panose="020B0604030504040204" pitchFamily="50" charset="-128"/>
                <a:ea typeface="Meiryo UI" panose="020B0604030504040204" pitchFamily="50" charset="-128"/>
              </a:rPr>
              <a:t>CMP</a:t>
            </a:r>
            <a:r>
              <a:rPr lang="ja-JP" altLang="en-US" sz="1000" b="1" dirty="0">
                <a:solidFill>
                  <a:schemeClr val="bg1"/>
                </a:solidFill>
                <a:latin typeface="Meiryo UI" panose="020B0604030504040204" pitchFamily="50" charset="-128"/>
                <a:ea typeface="Meiryo UI" panose="020B0604030504040204" pitchFamily="50" charset="-128"/>
              </a:rPr>
              <a:t>業務</a:t>
            </a:r>
          </a:p>
        </p:txBody>
      </p:sp>
      <p:sp>
        <p:nvSpPr>
          <p:cNvPr id="221" name="AutoShape 220">
            <a:extLst>
              <a:ext uri="{FF2B5EF4-FFF2-40B4-BE49-F238E27FC236}">
                <a16:creationId xmlns:a16="http://schemas.microsoft.com/office/drawing/2014/main" id="{B56EB895-8FEB-4DE1-A6B6-315D379067CD}"/>
              </a:ext>
            </a:extLst>
          </p:cNvPr>
          <p:cNvSpPr>
            <a:spLocks noChangeArrowheads="1"/>
          </p:cNvSpPr>
          <p:nvPr/>
        </p:nvSpPr>
        <p:spPr bwMode="auto">
          <a:xfrm>
            <a:off x="9527399" y="354498"/>
            <a:ext cx="997719" cy="254000"/>
          </a:xfrm>
          <a:prstGeom prst="roundRect">
            <a:avLst>
              <a:gd name="adj" fmla="val 16667"/>
            </a:avLst>
          </a:prstGeom>
          <a:solidFill>
            <a:schemeClr val="accent1">
              <a:lumMod val="20000"/>
              <a:lumOff val="8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eaLnBrk="1" hangingPunct="1"/>
            <a:r>
              <a:rPr lang="ja-JP" altLang="en-US" sz="1000" b="1" dirty="0">
                <a:latin typeface="Meiryo UI" panose="020B0604030504040204" pitchFamily="50" charset="-128"/>
                <a:ea typeface="Meiryo UI" panose="020B0604030504040204" pitchFamily="50" charset="-128"/>
              </a:rPr>
              <a:t>システム外業務</a:t>
            </a:r>
          </a:p>
        </p:txBody>
      </p:sp>
      <p:sp>
        <p:nvSpPr>
          <p:cNvPr id="48" name="テキスト ボックス 47">
            <a:extLst>
              <a:ext uri="{FF2B5EF4-FFF2-40B4-BE49-F238E27FC236}">
                <a16:creationId xmlns:a16="http://schemas.microsoft.com/office/drawing/2014/main" id="{A46020A9-CF50-487A-B311-819959A8936E}"/>
              </a:ext>
            </a:extLst>
          </p:cNvPr>
          <p:cNvSpPr txBox="1"/>
          <p:nvPr/>
        </p:nvSpPr>
        <p:spPr>
          <a:xfrm>
            <a:off x="424505" y="1196088"/>
            <a:ext cx="2087961" cy="338554"/>
          </a:xfrm>
          <a:prstGeom prst="rect">
            <a:avLst/>
          </a:prstGeom>
          <a:noFill/>
        </p:spPr>
        <p:txBody>
          <a:bodyPr wrap="square" rtlCol="0">
            <a:spAutoFit/>
          </a:bodyPr>
          <a:lstStyle/>
          <a:p>
            <a:r>
              <a:rPr lang="ja-JP" altLang="en-US" sz="1600" b="1" dirty="0">
                <a:latin typeface="Meiryo UI" panose="020B0604030504040204" pitchFamily="50" charset="-128"/>
                <a:ea typeface="Meiryo UI" panose="020B0604030504040204" pitchFamily="50" charset="-128"/>
              </a:rPr>
              <a:t>化学品登録</a:t>
            </a:r>
            <a:endParaRPr kumimoji="1" lang="ja-JP" altLang="en-US" sz="1600" b="1" dirty="0">
              <a:latin typeface="Meiryo UI" panose="020B0604030504040204" pitchFamily="50" charset="-128"/>
              <a:ea typeface="Meiryo UI" panose="020B0604030504040204" pitchFamily="50" charset="-128"/>
            </a:endParaRPr>
          </a:p>
        </p:txBody>
      </p:sp>
      <p:sp>
        <p:nvSpPr>
          <p:cNvPr id="243" name="テキスト ボックス 242">
            <a:extLst>
              <a:ext uri="{FF2B5EF4-FFF2-40B4-BE49-F238E27FC236}">
                <a16:creationId xmlns:a16="http://schemas.microsoft.com/office/drawing/2014/main" id="{5F281F7C-AFE7-4E6F-9AE4-B8422C9B5D06}"/>
              </a:ext>
            </a:extLst>
          </p:cNvPr>
          <p:cNvSpPr txBox="1"/>
          <p:nvPr/>
        </p:nvSpPr>
        <p:spPr>
          <a:xfrm>
            <a:off x="377272" y="3222935"/>
            <a:ext cx="2260596" cy="338554"/>
          </a:xfrm>
          <a:prstGeom prst="rect">
            <a:avLst/>
          </a:prstGeom>
          <a:noFill/>
        </p:spPr>
        <p:txBody>
          <a:bodyPr wrap="square" rtlCol="0">
            <a:spAutoFit/>
          </a:bodyPr>
          <a:lstStyle/>
          <a:p>
            <a:r>
              <a:rPr lang="ja-JP" altLang="en-US" sz="1600" b="1" dirty="0">
                <a:latin typeface="Meiryo UI" panose="020B0604030504040204" pitchFamily="50" charset="-128"/>
                <a:ea typeface="Meiryo UI" panose="020B0604030504040204" pitchFamily="50" charset="-128"/>
              </a:rPr>
              <a:t>化学品変換</a:t>
            </a:r>
            <a:r>
              <a:rPr lang="en-US" altLang="ja-JP" sz="1600" b="1" dirty="0">
                <a:latin typeface="Meiryo UI" panose="020B0604030504040204" pitchFamily="50" charset="-128"/>
                <a:ea typeface="Meiryo UI" panose="020B0604030504040204" pitchFamily="50" charset="-128"/>
              </a:rPr>
              <a:t>/</a:t>
            </a:r>
            <a:r>
              <a:rPr lang="ja-JP" altLang="en-US" sz="1600" b="1" dirty="0">
                <a:latin typeface="Meiryo UI" panose="020B0604030504040204" pitchFamily="50" charset="-128"/>
                <a:ea typeface="Meiryo UI" panose="020B0604030504040204" pitchFamily="50" charset="-128"/>
              </a:rPr>
              <a:t>材料登録</a:t>
            </a:r>
            <a:endParaRPr kumimoji="1" lang="ja-JP" altLang="en-US" sz="1600" b="1" dirty="0">
              <a:latin typeface="Meiryo UI" panose="020B0604030504040204" pitchFamily="50" charset="-128"/>
              <a:ea typeface="Meiryo UI" panose="020B0604030504040204" pitchFamily="50" charset="-128"/>
            </a:endParaRPr>
          </a:p>
        </p:txBody>
      </p:sp>
      <p:sp>
        <p:nvSpPr>
          <p:cNvPr id="9" name="AutoShape 220">
            <a:extLst>
              <a:ext uri="{FF2B5EF4-FFF2-40B4-BE49-F238E27FC236}">
                <a16:creationId xmlns:a16="http://schemas.microsoft.com/office/drawing/2014/main" id="{969E67B4-8DB4-26DA-4B0F-BDA4428096FA}"/>
              </a:ext>
            </a:extLst>
          </p:cNvPr>
          <p:cNvSpPr>
            <a:spLocks noChangeArrowheads="1"/>
          </p:cNvSpPr>
          <p:nvPr/>
        </p:nvSpPr>
        <p:spPr bwMode="auto">
          <a:xfrm>
            <a:off x="1119253" y="2361606"/>
            <a:ext cx="1607433" cy="246221"/>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化学品の組成を登録する</a:t>
            </a:r>
          </a:p>
        </p:txBody>
      </p:sp>
      <p:sp>
        <p:nvSpPr>
          <p:cNvPr id="10" name="AutoShape 220">
            <a:extLst>
              <a:ext uri="{FF2B5EF4-FFF2-40B4-BE49-F238E27FC236}">
                <a16:creationId xmlns:a16="http://schemas.microsoft.com/office/drawing/2014/main" id="{FDE1A84F-D806-7B60-A775-774842F6EF06}"/>
              </a:ext>
            </a:extLst>
          </p:cNvPr>
          <p:cNvSpPr>
            <a:spLocks noChangeArrowheads="1"/>
          </p:cNvSpPr>
          <p:nvPr/>
        </p:nvSpPr>
        <p:spPr bwMode="auto">
          <a:xfrm>
            <a:off x="1119254" y="1580858"/>
            <a:ext cx="1607433" cy="253930"/>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購入した化学品を登録する</a:t>
            </a:r>
          </a:p>
        </p:txBody>
      </p:sp>
      <p:cxnSp>
        <p:nvCxnSpPr>
          <p:cNvPr id="11" name="コネクタ: カギ線 10">
            <a:extLst>
              <a:ext uri="{FF2B5EF4-FFF2-40B4-BE49-F238E27FC236}">
                <a16:creationId xmlns:a16="http://schemas.microsoft.com/office/drawing/2014/main" id="{BD14FF04-2302-8322-FB25-5FA2CBB3E5AF}"/>
              </a:ext>
            </a:extLst>
          </p:cNvPr>
          <p:cNvCxnSpPr>
            <a:cxnSpLocks/>
            <a:stCxn id="10" idx="2"/>
            <a:endCxn id="18" idx="0"/>
          </p:cNvCxnSpPr>
          <p:nvPr/>
        </p:nvCxnSpPr>
        <p:spPr>
          <a:xfrm rot="5400000">
            <a:off x="1810051" y="1947706"/>
            <a:ext cx="225838" cy="2"/>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18" name="AutoShape 129">
            <a:extLst>
              <a:ext uri="{FF2B5EF4-FFF2-40B4-BE49-F238E27FC236}">
                <a16:creationId xmlns:a16="http://schemas.microsoft.com/office/drawing/2014/main" id="{3342838D-5286-5ACB-44CC-1C9F801E281C}"/>
              </a:ext>
            </a:extLst>
          </p:cNvPr>
          <p:cNvSpPr>
            <a:spLocks noChangeArrowheads="1"/>
          </p:cNvSpPr>
          <p:nvPr/>
        </p:nvSpPr>
        <p:spPr bwMode="auto">
          <a:xfrm>
            <a:off x="1761377" y="2060626"/>
            <a:ext cx="323184" cy="216000"/>
          </a:xfrm>
          <a:prstGeom prst="diamond">
            <a:avLst/>
          </a:prstGeom>
          <a:solidFill>
            <a:schemeClr val="bg1"/>
          </a:solidFill>
          <a:ln w="12700" algn="ctr">
            <a:solidFill>
              <a:srgbClr val="000000"/>
            </a:solidFill>
            <a:round/>
            <a:headEnd/>
            <a:tailEnd/>
          </a:ln>
        </p:spPr>
        <p:txBody>
          <a:bodyPr wrap="none" lIns="0" tIns="18000" rIns="0" bIns="1800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050" b="0" i="0" u="none" strike="noStrike" kern="0" cap="none" spc="0" normalizeH="0" baseline="0" noProof="0">
              <a:ln>
                <a:noFill/>
              </a:ln>
              <a:effectLst/>
              <a:uLnTx/>
              <a:uFillTx/>
              <a:latin typeface="+mn-ea"/>
              <a:cs typeface="+mn-cs"/>
            </a:endParaRPr>
          </a:p>
        </p:txBody>
      </p:sp>
      <p:cxnSp>
        <p:nvCxnSpPr>
          <p:cNvPr id="24" name="コネクタ: カギ線 23">
            <a:extLst>
              <a:ext uri="{FF2B5EF4-FFF2-40B4-BE49-F238E27FC236}">
                <a16:creationId xmlns:a16="http://schemas.microsoft.com/office/drawing/2014/main" id="{DBAC5104-0F0B-8A12-D349-E19FCDFE2EC2}"/>
              </a:ext>
            </a:extLst>
          </p:cNvPr>
          <p:cNvCxnSpPr>
            <a:cxnSpLocks/>
            <a:stCxn id="18" idx="2"/>
            <a:endCxn id="9" idx="0"/>
          </p:cNvCxnSpPr>
          <p:nvPr/>
        </p:nvCxnSpPr>
        <p:spPr>
          <a:xfrm rot="16200000" flipH="1">
            <a:off x="1880479" y="2319115"/>
            <a:ext cx="84980" cy="1"/>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27" name="テキスト ボックス 26">
            <a:extLst>
              <a:ext uri="{FF2B5EF4-FFF2-40B4-BE49-F238E27FC236}">
                <a16:creationId xmlns:a16="http://schemas.microsoft.com/office/drawing/2014/main" id="{FF5EF0A0-45CD-2A6E-29B6-67A1B3B0A692}"/>
              </a:ext>
            </a:extLst>
          </p:cNvPr>
          <p:cNvSpPr txBox="1"/>
          <p:nvPr/>
        </p:nvSpPr>
        <p:spPr>
          <a:xfrm>
            <a:off x="888190" y="1844148"/>
            <a:ext cx="966913" cy="246221"/>
          </a:xfrm>
          <a:prstGeom prst="rect">
            <a:avLst/>
          </a:prstGeom>
          <a:noFill/>
        </p:spPr>
        <p:txBody>
          <a:bodyPr wrap="square" rtlCol="0">
            <a:spAutoFit/>
          </a:bodyPr>
          <a:lstStyle/>
          <a:p>
            <a:r>
              <a:rPr kumimoji="1" lang="ja-JP" altLang="en-US" sz="1000" b="1" dirty="0">
                <a:latin typeface="Meiryo UI" panose="020B0604030504040204" pitchFamily="50" charset="-128"/>
                <a:ea typeface="Meiryo UI" panose="020B0604030504040204" pitchFamily="50" charset="-128"/>
              </a:rPr>
              <a:t>未調査品あり</a:t>
            </a:r>
          </a:p>
        </p:txBody>
      </p:sp>
      <p:cxnSp>
        <p:nvCxnSpPr>
          <p:cNvPr id="28" name="コネクタ: カギ線 27">
            <a:extLst>
              <a:ext uri="{FF2B5EF4-FFF2-40B4-BE49-F238E27FC236}">
                <a16:creationId xmlns:a16="http://schemas.microsoft.com/office/drawing/2014/main" id="{5980CFB4-59DA-AB76-95C1-BB0ED8DEF8AE}"/>
              </a:ext>
            </a:extLst>
          </p:cNvPr>
          <p:cNvCxnSpPr>
            <a:cxnSpLocks/>
            <a:stCxn id="18" idx="1"/>
            <a:endCxn id="31" idx="3"/>
          </p:cNvCxnSpPr>
          <p:nvPr/>
        </p:nvCxnSpPr>
        <p:spPr>
          <a:xfrm rot="10800000" flipV="1">
            <a:off x="1625647" y="2168625"/>
            <a:ext cx="135731" cy="8393"/>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31" name="AutoShape 220">
            <a:extLst>
              <a:ext uri="{FF2B5EF4-FFF2-40B4-BE49-F238E27FC236}">
                <a16:creationId xmlns:a16="http://schemas.microsoft.com/office/drawing/2014/main" id="{0CAE4363-2FBC-A1B3-B82A-799AAF8FD405}"/>
              </a:ext>
            </a:extLst>
          </p:cNvPr>
          <p:cNvSpPr>
            <a:spLocks noChangeArrowheads="1"/>
          </p:cNvSpPr>
          <p:nvPr/>
        </p:nvSpPr>
        <p:spPr bwMode="auto">
          <a:xfrm>
            <a:off x="355604" y="2064504"/>
            <a:ext cx="1270042" cy="225029"/>
          </a:xfrm>
          <a:prstGeom prst="roundRect">
            <a:avLst>
              <a:gd name="adj" fmla="val 16667"/>
            </a:avLst>
          </a:prstGeom>
          <a:solidFill>
            <a:schemeClr val="accent5">
              <a:lumMod val="20000"/>
              <a:lumOff val="8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latin typeface="Meiryo UI" panose="020B0604030504040204" pitchFamily="50" charset="-128"/>
                <a:ea typeface="Meiryo UI" panose="020B0604030504040204" pitchFamily="50" charset="-128"/>
              </a:rPr>
              <a:t>調査依頼・回答フロー</a:t>
            </a:r>
          </a:p>
        </p:txBody>
      </p:sp>
      <p:sp>
        <p:nvSpPr>
          <p:cNvPr id="42" name="AutoShape 220">
            <a:extLst>
              <a:ext uri="{FF2B5EF4-FFF2-40B4-BE49-F238E27FC236}">
                <a16:creationId xmlns:a16="http://schemas.microsoft.com/office/drawing/2014/main" id="{633A8C88-8CCE-19D2-53BE-89298E849C65}"/>
              </a:ext>
            </a:extLst>
          </p:cNvPr>
          <p:cNvSpPr>
            <a:spLocks noChangeArrowheads="1"/>
          </p:cNvSpPr>
          <p:nvPr/>
        </p:nvSpPr>
        <p:spPr bwMode="auto">
          <a:xfrm>
            <a:off x="3556217" y="4162899"/>
            <a:ext cx="1822234" cy="220384"/>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材料の組成を登録する</a:t>
            </a:r>
          </a:p>
        </p:txBody>
      </p:sp>
      <p:sp>
        <p:nvSpPr>
          <p:cNvPr id="44" name="AutoShape 220">
            <a:extLst>
              <a:ext uri="{FF2B5EF4-FFF2-40B4-BE49-F238E27FC236}">
                <a16:creationId xmlns:a16="http://schemas.microsoft.com/office/drawing/2014/main" id="{5CCAF920-CEA1-DC03-EE0A-ED60C8E9353F}"/>
              </a:ext>
            </a:extLst>
          </p:cNvPr>
          <p:cNvSpPr>
            <a:spLocks noChangeArrowheads="1"/>
          </p:cNvSpPr>
          <p:nvPr/>
        </p:nvSpPr>
        <p:spPr bwMode="auto">
          <a:xfrm>
            <a:off x="3556216" y="3032652"/>
            <a:ext cx="1823027" cy="216000"/>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購入した化学品・材料を登録する</a:t>
            </a:r>
          </a:p>
        </p:txBody>
      </p:sp>
      <p:cxnSp>
        <p:nvCxnSpPr>
          <p:cNvPr id="45" name="コネクタ: カギ線 44">
            <a:extLst>
              <a:ext uri="{FF2B5EF4-FFF2-40B4-BE49-F238E27FC236}">
                <a16:creationId xmlns:a16="http://schemas.microsoft.com/office/drawing/2014/main" id="{5B292CF2-E1E6-3F5B-A686-0EFC9B16471E}"/>
              </a:ext>
            </a:extLst>
          </p:cNvPr>
          <p:cNvCxnSpPr>
            <a:cxnSpLocks/>
            <a:stCxn id="44" idx="2"/>
            <a:endCxn id="46" idx="0"/>
          </p:cNvCxnSpPr>
          <p:nvPr/>
        </p:nvCxnSpPr>
        <p:spPr>
          <a:xfrm rot="5400000">
            <a:off x="4364273" y="3349097"/>
            <a:ext cx="203903" cy="3012"/>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46" name="AutoShape 129">
            <a:extLst>
              <a:ext uri="{FF2B5EF4-FFF2-40B4-BE49-F238E27FC236}">
                <a16:creationId xmlns:a16="http://schemas.microsoft.com/office/drawing/2014/main" id="{4B8C1260-27F6-EBEE-228A-B335D60D00EA}"/>
              </a:ext>
            </a:extLst>
          </p:cNvPr>
          <p:cNvSpPr>
            <a:spLocks noChangeArrowheads="1"/>
          </p:cNvSpPr>
          <p:nvPr/>
        </p:nvSpPr>
        <p:spPr bwMode="auto">
          <a:xfrm>
            <a:off x="4303126" y="3452555"/>
            <a:ext cx="323184" cy="216000"/>
          </a:xfrm>
          <a:prstGeom prst="diamond">
            <a:avLst/>
          </a:prstGeom>
          <a:solidFill>
            <a:schemeClr val="bg1"/>
          </a:solidFill>
          <a:ln w="12700" algn="ctr">
            <a:solidFill>
              <a:srgbClr val="000000"/>
            </a:solidFill>
            <a:round/>
            <a:headEnd/>
            <a:tailEnd/>
          </a:ln>
        </p:spPr>
        <p:txBody>
          <a:bodyPr wrap="none" lIns="0" tIns="18000" rIns="0" bIns="1800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050" b="0" i="0" u="none" strike="noStrike" kern="0" cap="none" spc="0" normalizeH="0" baseline="0" noProof="0">
              <a:ln>
                <a:noFill/>
              </a:ln>
              <a:effectLst/>
              <a:uLnTx/>
              <a:uFillTx/>
              <a:latin typeface="+mn-ea"/>
              <a:cs typeface="+mn-cs"/>
            </a:endParaRPr>
          </a:p>
        </p:txBody>
      </p:sp>
      <p:cxnSp>
        <p:nvCxnSpPr>
          <p:cNvPr id="47" name="コネクタ: カギ線 46">
            <a:extLst>
              <a:ext uri="{FF2B5EF4-FFF2-40B4-BE49-F238E27FC236}">
                <a16:creationId xmlns:a16="http://schemas.microsoft.com/office/drawing/2014/main" id="{333A0AF9-92D0-A2B6-2FC1-2BF42DF2F892}"/>
              </a:ext>
            </a:extLst>
          </p:cNvPr>
          <p:cNvCxnSpPr>
            <a:cxnSpLocks/>
            <a:stCxn id="98" idx="2"/>
            <a:endCxn id="42" idx="0"/>
          </p:cNvCxnSpPr>
          <p:nvPr/>
        </p:nvCxnSpPr>
        <p:spPr>
          <a:xfrm rot="16200000" flipH="1">
            <a:off x="4425236" y="4120800"/>
            <a:ext cx="81579" cy="2617"/>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49" name="テキスト ボックス 48">
            <a:extLst>
              <a:ext uri="{FF2B5EF4-FFF2-40B4-BE49-F238E27FC236}">
                <a16:creationId xmlns:a16="http://schemas.microsoft.com/office/drawing/2014/main" id="{A0055E10-9F62-3813-3A0E-DAED80435B22}"/>
              </a:ext>
            </a:extLst>
          </p:cNvPr>
          <p:cNvSpPr txBox="1"/>
          <p:nvPr/>
        </p:nvSpPr>
        <p:spPr>
          <a:xfrm>
            <a:off x="3398151" y="3261214"/>
            <a:ext cx="966913" cy="246221"/>
          </a:xfrm>
          <a:prstGeom prst="rect">
            <a:avLst/>
          </a:prstGeom>
          <a:noFill/>
        </p:spPr>
        <p:txBody>
          <a:bodyPr wrap="square" rtlCol="0">
            <a:spAutoFit/>
          </a:bodyPr>
          <a:lstStyle/>
          <a:p>
            <a:r>
              <a:rPr kumimoji="1" lang="ja-JP" altLang="en-US" sz="1000" b="1" dirty="0">
                <a:latin typeface="Meiryo UI" panose="020B0604030504040204" pitchFamily="50" charset="-128"/>
                <a:ea typeface="Meiryo UI" panose="020B0604030504040204" pitchFamily="50" charset="-128"/>
              </a:rPr>
              <a:t>未調査品あり</a:t>
            </a:r>
          </a:p>
        </p:txBody>
      </p:sp>
      <p:cxnSp>
        <p:nvCxnSpPr>
          <p:cNvPr id="50" name="コネクタ: カギ線 49">
            <a:extLst>
              <a:ext uri="{FF2B5EF4-FFF2-40B4-BE49-F238E27FC236}">
                <a16:creationId xmlns:a16="http://schemas.microsoft.com/office/drawing/2014/main" id="{20EE262A-C56F-59D9-DF92-76F621B5BE26}"/>
              </a:ext>
            </a:extLst>
          </p:cNvPr>
          <p:cNvCxnSpPr>
            <a:cxnSpLocks/>
            <a:stCxn id="46" idx="1"/>
            <a:endCxn id="51" idx="3"/>
          </p:cNvCxnSpPr>
          <p:nvPr/>
        </p:nvCxnSpPr>
        <p:spPr>
          <a:xfrm rot="10800000" flipV="1">
            <a:off x="4103820" y="3560555"/>
            <a:ext cx="199307" cy="2090"/>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51" name="AutoShape 220">
            <a:extLst>
              <a:ext uri="{FF2B5EF4-FFF2-40B4-BE49-F238E27FC236}">
                <a16:creationId xmlns:a16="http://schemas.microsoft.com/office/drawing/2014/main" id="{2AAA26F2-691C-D56F-269D-C324B9F79EB9}"/>
              </a:ext>
            </a:extLst>
          </p:cNvPr>
          <p:cNvSpPr>
            <a:spLocks noChangeArrowheads="1"/>
          </p:cNvSpPr>
          <p:nvPr/>
        </p:nvSpPr>
        <p:spPr bwMode="auto">
          <a:xfrm>
            <a:off x="2680194" y="3460436"/>
            <a:ext cx="1423625" cy="204417"/>
          </a:xfrm>
          <a:prstGeom prst="roundRect">
            <a:avLst>
              <a:gd name="adj" fmla="val 16667"/>
            </a:avLst>
          </a:prstGeom>
          <a:solidFill>
            <a:schemeClr val="accent5">
              <a:lumMod val="20000"/>
              <a:lumOff val="8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latin typeface="Meiryo UI" panose="020B0604030504040204" pitchFamily="50" charset="-128"/>
                <a:ea typeface="Meiryo UI" panose="020B0604030504040204" pitchFamily="50" charset="-128"/>
              </a:rPr>
              <a:t>調査依頼・回答フロー</a:t>
            </a:r>
          </a:p>
        </p:txBody>
      </p:sp>
      <p:sp>
        <p:nvSpPr>
          <p:cNvPr id="63" name="テキスト ボックス 62">
            <a:extLst>
              <a:ext uri="{FF2B5EF4-FFF2-40B4-BE49-F238E27FC236}">
                <a16:creationId xmlns:a16="http://schemas.microsoft.com/office/drawing/2014/main" id="{04835DD1-7F91-72BE-6EB6-6F01C5FDCA50}"/>
              </a:ext>
            </a:extLst>
          </p:cNvPr>
          <p:cNvSpPr txBox="1"/>
          <p:nvPr/>
        </p:nvSpPr>
        <p:spPr>
          <a:xfrm>
            <a:off x="451614" y="4965245"/>
            <a:ext cx="2087961" cy="338554"/>
          </a:xfrm>
          <a:prstGeom prst="rect">
            <a:avLst/>
          </a:prstGeom>
          <a:noFill/>
        </p:spPr>
        <p:txBody>
          <a:bodyPr wrap="square" rtlCol="0">
            <a:spAutoFit/>
          </a:bodyPr>
          <a:lstStyle/>
          <a:p>
            <a:r>
              <a:rPr lang="ja-JP" altLang="en-US" sz="1600" b="1" dirty="0">
                <a:latin typeface="Meiryo UI" panose="020B0604030504040204" pitchFamily="50" charset="-128"/>
                <a:ea typeface="Meiryo UI" panose="020B0604030504040204" pitchFamily="50" charset="-128"/>
              </a:rPr>
              <a:t>製品（部品）登録</a:t>
            </a:r>
            <a:endParaRPr kumimoji="1" lang="ja-JP" altLang="en-US" sz="1600" b="1" dirty="0">
              <a:latin typeface="Meiryo UI" panose="020B0604030504040204" pitchFamily="50" charset="-128"/>
              <a:ea typeface="Meiryo UI" panose="020B0604030504040204" pitchFamily="50" charset="-128"/>
            </a:endParaRPr>
          </a:p>
        </p:txBody>
      </p:sp>
      <p:sp>
        <p:nvSpPr>
          <p:cNvPr id="64" name="AutoShape 220">
            <a:extLst>
              <a:ext uri="{FF2B5EF4-FFF2-40B4-BE49-F238E27FC236}">
                <a16:creationId xmlns:a16="http://schemas.microsoft.com/office/drawing/2014/main" id="{990A51BF-EA63-817F-8B44-74217D333234}"/>
              </a:ext>
            </a:extLst>
          </p:cNvPr>
          <p:cNvSpPr>
            <a:spLocks noChangeArrowheads="1"/>
          </p:cNvSpPr>
          <p:nvPr/>
        </p:nvSpPr>
        <p:spPr bwMode="auto">
          <a:xfrm>
            <a:off x="5950943" y="5663023"/>
            <a:ext cx="1778122" cy="246221"/>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部品（材料・組成）を登録する</a:t>
            </a:r>
          </a:p>
        </p:txBody>
      </p:sp>
      <p:sp>
        <p:nvSpPr>
          <p:cNvPr id="65" name="AutoShape 220">
            <a:extLst>
              <a:ext uri="{FF2B5EF4-FFF2-40B4-BE49-F238E27FC236}">
                <a16:creationId xmlns:a16="http://schemas.microsoft.com/office/drawing/2014/main" id="{E5B1C1A4-A7B0-349B-B392-A436FFF000EF}"/>
              </a:ext>
            </a:extLst>
          </p:cNvPr>
          <p:cNvSpPr>
            <a:spLocks noChangeArrowheads="1"/>
          </p:cNvSpPr>
          <p:nvPr/>
        </p:nvSpPr>
        <p:spPr bwMode="auto">
          <a:xfrm>
            <a:off x="5944594" y="4848916"/>
            <a:ext cx="1784472" cy="253930"/>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製品構成（</a:t>
            </a:r>
            <a:r>
              <a:rPr lang="en-US" altLang="ja-JP" sz="1000" b="1" dirty="0">
                <a:solidFill>
                  <a:schemeClr val="bg1"/>
                </a:solidFill>
                <a:latin typeface="Meiryo UI" panose="020B0604030504040204" pitchFamily="50" charset="-128"/>
                <a:ea typeface="Meiryo UI" panose="020B0604030504040204" pitchFamily="50" charset="-128"/>
              </a:rPr>
              <a:t>BOM</a:t>
            </a:r>
            <a:r>
              <a:rPr lang="ja-JP" altLang="en-US" sz="1000" b="1" dirty="0">
                <a:solidFill>
                  <a:schemeClr val="bg1"/>
                </a:solidFill>
                <a:latin typeface="Meiryo UI" panose="020B0604030504040204" pitchFamily="50" charset="-128"/>
                <a:ea typeface="Meiryo UI" panose="020B0604030504040204" pitchFamily="50" charset="-128"/>
              </a:rPr>
              <a:t>）を登録する</a:t>
            </a:r>
          </a:p>
        </p:txBody>
      </p:sp>
      <p:cxnSp>
        <p:nvCxnSpPr>
          <p:cNvPr id="66" name="コネクタ: カギ線 65">
            <a:extLst>
              <a:ext uri="{FF2B5EF4-FFF2-40B4-BE49-F238E27FC236}">
                <a16:creationId xmlns:a16="http://schemas.microsoft.com/office/drawing/2014/main" id="{4F83292A-8F90-BEA7-9AF2-0ED5FE0535BC}"/>
              </a:ext>
            </a:extLst>
          </p:cNvPr>
          <p:cNvCxnSpPr>
            <a:cxnSpLocks/>
            <a:stCxn id="65" idx="2"/>
            <a:endCxn id="67" idx="0"/>
          </p:cNvCxnSpPr>
          <p:nvPr/>
        </p:nvCxnSpPr>
        <p:spPr>
          <a:xfrm rot="5400000">
            <a:off x="6717137" y="5222539"/>
            <a:ext cx="239387" cy="1"/>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67" name="AutoShape 129">
            <a:extLst>
              <a:ext uri="{FF2B5EF4-FFF2-40B4-BE49-F238E27FC236}">
                <a16:creationId xmlns:a16="http://schemas.microsoft.com/office/drawing/2014/main" id="{A255F768-370B-56BD-39FA-6CF7E796DDAF}"/>
              </a:ext>
            </a:extLst>
          </p:cNvPr>
          <p:cNvSpPr>
            <a:spLocks noChangeArrowheads="1"/>
          </p:cNvSpPr>
          <p:nvPr/>
        </p:nvSpPr>
        <p:spPr bwMode="auto">
          <a:xfrm>
            <a:off x="6675237" y="5342233"/>
            <a:ext cx="323184" cy="216000"/>
          </a:xfrm>
          <a:prstGeom prst="diamond">
            <a:avLst/>
          </a:prstGeom>
          <a:solidFill>
            <a:schemeClr val="bg1"/>
          </a:solidFill>
          <a:ln w="12700" algn="ctr">
            <a:solidFill>
              <a:srgbClr val="000000"/>
            </a:solidFill>
            <a:round/>
            <a:headEnd/>
            <a:tailEnd/>
          </a:ln>
        </p:spPr>
        <p:txBody>
          <a:bodyPr wrap="none" lIns="0" tIns="18000" rIns="0" bIns="1800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050" b="0" i="0" u="none" strike="noStrike" kern="0" cap="none" spc="0" normalizeH="0" baseline="0" noProof="0">
              <a:ln>
                <a:noFill/>
              </a:ln>
              <a:effectLst/>
              <a:uLnTx/>
              <a:uFillTx/>
              <a:latin typeface="+mn-ea"/>
              <a:cs typeface="+mn-cs"/>
            </a:endParaRPr>
          </a:p>
        </p:txBody>
      </p:sp>
      <p:cxnSp>
        <p:nvCxnSpPr>
          <p:cNvPr id="68" name="コネクタ: カギ線 67">
            <a:extLst>
              <a:ext uri="{FF2B5EF4-FFF2-40B4-BE49-F238E27FC236}">
                <a16:creationId xmlns:a16="http://schemas.microsoft.com/office/drawing/2014/main" id="{A713EF8D-12E7-DFC0-50E2-AA46AD580D25}"/>
              </a:ext>
            </a:extLst>
          </p:cNvPr>
          <p:cNvCxnSpPr>
            <a:cxnSpLocks/>
            <a:stCxn id="67" idx="2"/>
            <a:endCxn id="64" idx="0"/>
          </p:cNvCxnSpPr>
          <p:nvPr/>
        </p:nvCxnSpPr>
        <p:spPr>
          <a:xfrm rot="16200000" flipH="1">
            <a:off x="6786021" y="5609040"/>
            <a:ext cx="104790" cy="3175"/>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69" name="テキスト ボックス 68">
            <a:extLst>
              <a:ext uri="{FF2B5EF4-FFF2-40B4-BE49-F238E27FC236}">
                <a16:creationId xmlns:a16="http://schemas.microsoft.com/office/drawing/2014/main" id="{C76786EB-BF46-F0F4-A9C3-78A5E35A9DEE}"/>
              </a:ext>
            </a:extLst>
          </p:cNvPr>
          <p:cNvSpPr txBox="1"/>
          <p:nvPr/>
        </p:nvSpPr>
        <p:spPr>
          <a:xfrm>
            <a:off x="5810465" y="5105394"/>
            <a:ext cx="966913" cy="246221"/>
          </a:xfrm>
          <a:prstGeom prst="rect">
            <a:avLst/>
          </a:prstGeom>
          <a:noFill/>
        </p:spPr>
        <p:txBody>
          <a:bodyPr wrap="square" rtlCol="0">
            <a:spAutoFit/>
          </a:bodyPr>
          <a:lstStyle/>
          <a:p>
            <a:r>
              <a:rPr kumimoji="1" lang="ja-JP" altLang="en-US" sz="1000" b="1" dirty="0">
                <a:latin typeface="Meiryo UI" panose="020B0604030504040204" pitchFamily="50" charset="-128"/>
                <a:ea typeface="Meiryo UI" panose="020B0604030504040204" pitchFamily="50" charset="-128"/>
              </a:rPr>
              <a:t>未調査品あり</a:t>
            </a:r>
          </a:p>
        </p:txBody>
      </p:sp>
      <p:cxnSp>
        <p:nvCxnSpPr>
          <p:cNvPr id="70" name="コネクタ: カギ線 69">
            <a:extLst>
              <a:ext uri="{FF2B5EF4-FFF2-40B4-BE49-F238E27FC236}">
                <a16:creationId xmlns:a16="http://schemas.microsoft.com/office/drawing/2014/main" id="{C2FEACC6-72F5-C877-24D5-B5B0C3D7914F}"/>
              </a:ext>
            </a:extLst>
          </p:cNvPr>
          <p:cNvCxnSpPr>
            <a:cxnSpLocks/>
            <a:stCxn id="67" idx="1"/>
            <a:endCxn id="71" idx="3"/>
          </p:cNvCxnSpPr>
          <p:nvPr/>
        </p:nvCxnSpPr>
        <p:spPr>
          <a:xfrm rot="10800000">
            <a:off x="6450985" y="5449337"/>
            <a:ext cx="224252" cy="897"/>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71" name="AutoShape 220">
            <a:extLst>
              <a:ext uri="{FF2B5EF4-FFF2-40B4-BE49-F238E27FC236}">
                <a16:creationId xmlns:a16="http://schemas.microsoft.com/office/drawing/2014/main" id="{C53E6969-E63C-379F-0220-08F6D968D3D2}"/>
              </a:ext>
            </a:extLst>
          </p:cNvPr>
          <p:cNvSpPr>
            <a:spLocks noChangeArrowheads="1"/>
          </p:cNvSpPr>
          <p:nvPr/>
        </p:nvSpPr>
        <p:spPr bwMode="auto">
          <a:xfrm>
            <a:off x="4837580" y="5360405"/>
            <a:ext cx="1613405" cy="177862"/>
          </a:xfrm>
          <a:prstGeom prst="roundRect">
            <a:avLst>
              <a:gd name="adj" fmla="val 16667"/>
            </a:avLst>
          </a:prstGeom>
          <a:solidFill>
            <a:schemeClr val="accent5">
              <a:lumMod val="20000"/>
              <a:lumOff val="8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latin typeface="Meiryo UI" panose="020B0604030504040204" pitchFamily="50" charset="-128"/>
                <a:ea typeface="Meiryo UI" panose="020B0604030504040204" pitchFamily="50" charset="-128"/>
              </a:rPr>
              <a:t>調査依頼・回答フロー</a:t>
            </a:r>
          </a:p>
        </p:txBody>
      </p:sp>
      <p:cxnSp>
        <p:nvCxnSpPr>
          <p:cNvPr id="72" name="コネクタ: カギ線 71">
            <a:extLst>
              <a:ext uri="{FF2B5EF4-FFF2-40B4-BE49-F238E27FC236}">
                <a16:creationId xmlns:a16="http://schemas.microsoft.com/office/drawing/2014/main" id="{FD691474-8D56-002D-F7B1-D9F721EA3B61}"/>
              </a:ext>
            </a:extLst>
          </p:cNvPr>
          <p:cNvCxnSpPr>
            <a:cxnSpLocks/>
            <a:stCxn id="71" idx="2"/>
            <a:endCxn id="64" idx="1"/>
          </p:cNvCxnSpPr>
          <p:nvPr/>
        </p:nvCxnSpPr>
        <p:spPr>
          <a:xfrm rot="16200000" flipH="1">
            <a:off x="5673680" y="5508870"/>
            <a:ext cx="247867" cy="306660"/>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sp>
        <p:nvSpPr>
          <p:cNvPr id="74" name="AutoShape 220">
            <a:extLst>
              <a:ext uri="{FF2B5EF4-FFF2-40B4-BE49-F238E27FC236}">
                <a16:creationId xmlns:a16="http://schemas.microsoft.com/office/drawing/2014/main" id="{74E197C6-AA6B-5F29-A319-B8F3553384D0}"/>
              </a:ext>
            </a:extLst>
          </p:cNvPr>
          <p:cNvSpPr>
            <a:spLocks noChangeArrowheads="1"/>
          </p:cNvSpPr>
          <p:nvPr/>
        </p:nvSpPr>
        <p:spPr bwMode="auto">
          <a:xfrm>
            <a:off x="1119251" y="2711772"/>
            <a:ext cx="1607433" cy="246221"/>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製品の開示先登録・承認</a:t>
            </a:r>
          </a:p>
        </p:txBody>
      </p:sp>
      <p:sp>
        <p:nvSpPr>
          <p:cNvPr id="75" name="AutoShape 220">
            <a:extLst>
              <a:ext uri="{FF2B5EF4-FFF2-40B4-BE49-F238E27FC236}">
                <a16:creationId xmlns:a16="http://schemas.microsoft.com/office/drawing/2014/main" id="{18C3E35E-3215-0FAF-54F7-4B497F65F51F}"/>
              </a:ext>
            </a:extLst>
          </p:cNvPr>
          <p:cNvSpPr>
            <a:spLocks noChangeArrowheads="1"/>
          </p:cNvSpPr>
          <p:nvPr/>
        </p:nvSpPr>
        <p:spPr bwMode="auto">
          <a:xfrm>
            <a:off x="3556216" y="4479709"/>
            <a:ext cx="1825409" cy="220384"/>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製品の開示先登録・承認</a:t>
            </a:r>
          </a:p>
        </p:txBody>
      </p:sp>
      <p:sp>
        <p:nvSpPr>
          <p:cNvPr id="76" name="AutoShape 220">
            <a:extLst>
              <a:ext uri="{FF2B5EF4-FFF2-40B4-BE49-F238E27FC236}">
                <a16:creationId xmlns:a16="http://schemas.microsoft.com/office/drawing/2014/main" id="{83533601-F4BB-2A03-B6F2-801DB36BE1E3}"/>
              </a:ext>
            </a:extLst>
          </p:cNvPr>
          <p:cNvSpPr>
            <a:spLocks noChangeArrowheads="1"/>
          </p:cNvSpPr>
          <p:nvPr/>
        </p:nvSpPr>
        <p:spPr bwMode="auto">
          <a:xfrm>
            <a:off x="5943599" y="6025333"/>
            <a:ext cx="1778619" cy="246221"/>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製品の開示先登録・承認</a:t>
            </a:r>
          </a:p>
        </p:txBody>
      </p:sp>
      <p:cxnSp>
        <p:nvCxnSpPr>
          <p:cNvPr id="4" name="コネクタ: カギ線 3">
            <a:extLst>
              <a:ext uri="{FF2B5EF4-FFF2-40B4-BE49-F238E27FC236}">
                <a16:creationId xmlns:a16="http://schemas.microsoft.com/office/drawing/2014/main" id="{F1636EE0-07D0-E8EE-C442-5C13F558B92E}"/>
              </a:ext>
            </a:extLst>
          </p:cNvPr>
          <p:cNvCxnSpPr>
            <a:cxnSpLocks/>
            <a:stCxn id="9" idx="2"/>
            <a:endCxn id="74" idx="0"/>
          </p:cNvCxnSpPr>
          <p:nvPr/>
        </p:nvCxnSpPr>
        <p:spPr>
          <a:xfrm rot="5400000">
            <a:off x="1870997" y="2659798"/>
            <a:ext cx="103945" cy="2"/>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13" name="コネクタ: カギ線 12">
            <a:extLst>
              <a:ext uri="{FF2B5EF4-FFF2-40B4-BE49-F238E27FC236}">
                <a16:creationId xmlns:a16="http://schemas.microsoft.com/office/drawing/2014/main" id="{4E233603-09CC-9DB8-A511-F800341516D4}"/>
              </a:ext>
            </a:extLst>
          </p:cNvPr>
          <p:cNvCxnSpPr>
            <a:cxnSpLocks/>
            <a:stCxn id="42" idx="2"/>
            <a:endCxn id="75" idx="0"/>
          </p:cNvCxnSpPr>
          <p:nvPr/>
        </p:nvCxnSpPr>
        <p:spPr>
          <a:xfrm rot="16200000" flipH="1">
            <a:off x="4419914" y="4430702"/>
            <a:ext cx="96426" cy="1587"/>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21" name="コネクタ: カギ線 20">
            <a:extLst>
              <a:ext uri="{FF2B5EF4-FFF2-40B4-BE49-F238E27FC236}">
                <a16:creationId xmlns:a16="http://schemas.microsoft.com/office/drawing/2014/main" id="{7D262FAA-02EB-91C9-C790-4CFFD09FD49B}"/>
              </a:ext>
            </a:extLst>
          </p:cNvPr>
          <p:cNvCxnSpPr>
            <a:cxnSpLocks/>
            <a:stCxn id="64" idx="2"/>
            <a:endCxn id="76" idx="0"/>
          </p:cNvCxnSpPr>
          <p:nvPr/>
        </p:nvCxnSpPr>
        <p:spPr>
          <a:xfrm rot="5400000">
            <a:off x="6778413" y="5963741"/>
            <a:ext cx="116089" cy="7095"/>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98" name="AutoShape 129">
            <a:extLst>
              <a:ext uri="{FF2B5EF4-FFF2-40B4-BE49-F238E27FC236}">
                <a16:creationId xmlns:a16="http://schemas.microsoft.com/office/drawing/2014/main" id="{9AA1EC15-33DE-BD3A-2720-9A634ED52C20}"/>
              </a:ext>
            </a:extLst>
          </p:cNvPr>
          <p:cNvSpPr>
            <a:spLocks noChangeArrowheads="1"/>
          </p:cNvSpPr>
          <p:nvPr/>
        </p:nvSpPr>
        <p:spPr bwMode="auto">
          <a:xfrm>
            <a:off x="4303125" y="3865320"/>
            <a:ext cx="323184" cy="216000"/>
          </a:xfrm>
          <a:prstGeom prst="diamond">
            <a:avLst/>
          </a:prstGeom>
          <a:solidFill>
            <a:schemeClr val="bg1"/>
          </a:solidFill>
          <a:ln w="12700" algn="ctr">
            <a:solidFill>
              <a:srgbClr val="000000"/>
            </a:solidFill>
            <a:round/>
            <a:headEnd/>
            <a:tailEnd/>
          </a:ln>
        </p:spPr>
        <p:txBody>
          <a:bodyPr wrap="none" lIns="0" tIns="18000" rIns="0" bIns="1800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050" b="0" i="0" u="none" strike="noStrike" kern="0" cap="none" spc="0" normalizeH="0" baseline="0" noProof="0">
              <a:ln>
                <a:noFill/>
              </a:ln>
              <a:effectLst/>
              <a:uLnTx/>
              <a:uFillTx/>
              <a:latin typeface="+mn-ea"/>
              <a:cs typeface="+mn-cs"/>
            </a:endParaRPr>
          </a:p>
        </p:txBody>
      </p:sp>
      <p:cxnSp>
        <p:nvCxnSpPr>
          <p:cNvPr id="105" name="コネクタ: カギ線 104">
            <a:extLst>
              <a:ext uri="{FF2B5EF4-FFF2-40B4-BE49-F238E27FC236}">
                <a16:creationId xmlns:a16="http://schemas.microsoft.com/office/drawing/2014/main" id="{B8FD5104-EFF9-48D6-868C-705E64383F73}"/>
              </a:ext>
            </a:extLst>
          </p:cNvPr>
          <p:cNvCxnSpPr>
            <a:cxnSpLocks/>
            <a:stCxn id="46" idx="2"/>
            <a:endCxn id="98" idx="0"/>
          </p:cNvCxnSpPr>
          <p:nvPr/>
        </p:nvCxnSpPr>
        <p:spPr>
          <a:xfrm rot="5400000">
            <a:off x="4366336" y="3766937"/>
            <a:ext cx="196765" cy="1"/>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116" name="AutoShape 220">
            <a:extLst>
              <a:ext uri="{FF2B5EF4-FFF2-40B4-BE49-F238E27FC236}">
                <a16:creationId xmlns:a16="http://schemas.microsoft.com/office/drawing/2014/main" id="{1971405E-A199-E969-EE2C-8B22AAF10880}"/>
              </a:ext>
            </a:extLst>
          </p:cNvPr>
          <p:cNvSpPr>
            <a:spLocks noChangeArrowheads="1"/>
          </p:cNvSpPr>
          <p:nvPr/>
        </p:nvSpPr>
        <p:spPr bwMode="auto">
          <a:xfrm>
            <a:off x="2680193" y="3886062"/>
            <a:ext cx="1418389" cy="174477"/>
          </a:xfrm>
          <a:prstGeom prst="roundRect">
            <a:avLst>
              <a:gd name="adj" fmla="val 16667"/>
            </a:avLst>
          </a:prstGeom>
          <a:solidFill>
            <a:schemeClr val="accent5">
              <a:lumMod val="20000"/>
              <a:lumOff val="8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rgbClr val="002060"/>
                </a:solidFill>
                <a:latin typeface="Meiryo UI" panose="020B0604030504040204" pitchFamily="50" charset="-128"/>
                <a:ea typeface="Meiryo UI" panose="020B0604030504040204" pitchFamily="50" charset="-128"/>
              </a:rPr>
              <a:t>情報問合せフロー</a:t>
            </a:r>
          </a:p>
        </p:txBody>
      </p:sp>
      <p:cxnSp>
        <p:nvCxnSpPr>
          <p:cNvPr id="117" name="コネクタ: カギ線 116">
            <a:extLst>
              <a:ext uri="{FF2B5EF4-FFF2-40B4-BE49-F238E27FC236}">
                <a16:creationId xmlns:a16="http://schemas.microsoft.com/office/drawing/2014/main" id="{C745FECB-24DA-F596-403E-0E22FF4E8981}"/>
              </a:ext>
            </a:extLst>
          </p:cNvPr>
          <p:cNvCxnSpPr>
            <a:cxnSpLocks/>
            <a:stCxn id="98" idx="1"/>
            <a:endCxn id="116" idx="3"/>
          </p:cNvCxnSpPr>
          <p:nvPr/>
        </p:nvCxnSpPr>
        <p:spPr>
          <a:xfrm rot="10800000">
            <a:off x="4098583" y="3973302"/>
            <a:ext cx="204543" cy="19"/>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123" name="テキスト ボックス 122">
            <a:extLst>
              <a:ext uri="{FF2B5EF4-FFF2-40B4-BE49-F238E27FC236}">
                <a16:creationId xmlns:a16="http://schemas.microsoft.com/office/drawing/2014/main" id="{A077F829-4529-8AA7-84DA-7CBEBB762867}"/>
              </a:ext>
            </a:extLst>
          </p:cNvPr>
          <p:cNvSpPr txBox="1"/>
          <p:nvPr/>
        </p:nvSpPr>
        <p:spPr>
          <a:xfrm>
            <a:off x="3079750" y="3682213"/>
            <a:ext cx="1499267" cy="246221"/>
          </a:xfrm>
          <a:prstGeom prst="rect">
            <a:avLst/>
          </a:prstGeom>
          <a:noFill/>
        </p:spPr>
        <p:txBody>
          <a:bodyPr wrap="square" rtlCol="0">
            <a:spAutoFit/>
          </a:bodyPr>
          <a:lstStyle/>
          <a:p>
            <a:r>
              <a:rPr kumimoji="1" lang="ja-JP" altLang="en-US" sz="1000" b="1" dirty="0">
                <a:solidFill>
                  <a:srgbClr val="002060"/>
                </a:solidFill>
                <a:latin typeface="Meiryo UI" panose="020B0604030504040204" pitchFamily="50" charset="-128"/>
                <a:ea typeface="Meiryo UI" panose="020B0604030504040204" pitchFamily="50" charset="-128"/>
              </a:rPr>
              <a:t>製品特性の確認必要</a:t>
            </a:r>
          </a:p>
        </p:txBody>
      </p:sp>
      <p:cxnSp>
        <p:nvCxnSpPr>
          <p:cNvPr id="2" name="コネクタ: カギ線 1">
            <a:extLst>
              <a:ext uri="{FF2B5EF4-FFF2-40B4-BE49-F238E27FC236}">
                <a16:creationId xmlns:a16="http://schemas.microsoft.com/office/drawing/2014/main" id="{0BAF2255-2E0B-8D32-A7DF-4898E55CAF32}"/>
              </a:ext>
            </a:extLst>
          </p:cNvPr>
          <p:cNvCxnSpPr>
            <a:cxnSpLocks/>
            <a:endCxn id="9" idx="1"/>
          </p:cNvCxnSpPr>
          <p:nvPr/>
        </p:nvCxnSpPr>
        <p:spPr>
          <a:xfrm rot="16200000" flipH="1">
            <a:off x="964191" y="2329655"/>
            <a:ext cx="181496" cy="128628"/>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直線矢印コネクタ 15">
            <a:extLst>
              <a:ext uri="{FF2B5EF4-FFF2-40B4-BE49-F238E27FC236}">
                <a16:creationId xmlns:a16="http://schemas.microsoft.com/office/drawing/2014/main" id="{7637E369-1065-A964-23FE-F8AB0E298693}"/>
              </a:ext>
            </a:extLst>
          </p:cNvPr>
          <p:cNvCxnSpPr/>
          <p:nvPr/>
        </p:nvCxnSpPr>
        <p:spPr>
          <a:xfrm>
            <a:off x="4098582" y="3664853"/>
            <a:ext cx="266482" cy="0"/>
          </a:xfrm>
          <a:prstGeom prst="straightConnector1">
            <a:avLst/>
          </a:prstGeom>
          <a:ln w="19050">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 name="直線矢印コネクタ 16">
            <a:extLst>
              <a:ext uri="{FF2B5EF4-FFF2-40B4-BE49-F238E27FC236}">
                <a16:creationId xmlns:a16="http://schemas.microsoft.com/office/drawing/2014/main" id="{E4435A14-62AB-EFFA-3D1E-4F00B0CC8A8A}"/>
              </a:ext>
            </a:extLst>
          </p:cNvPr>
          <p:cNvCxnSpPr/>
          <p:nvPr/>
        </p:nvCxnSpPr>
        <p:spPr>
          <a:xfrm>
            <a:off x="4098582" y="4048742"/>
            <a:ext cx="266482" cy="0"/>
          </a:xfrm>
          <a:prstGeom prst="straightConnector1">
            <a:avLst/>
          </a:prstGeom>
          <a:ln w="19050">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87842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32979204-A594-47A5-9670-567D27E6DC56}"/>
              </a:ext>
            </a:extLst>
          </p:cNvPr>
          <p:cNvSpPr txBox="1"/>
          <p:nvPr/>
        </p:nvSpPr>
        <p:spPr>
          <a:xfrm>
            <a:off x="123016" y="130048"/>
            <a:ext cx="9528060" cy="523220"/>
          </a:xfrm>
          <a:prstGeom prst="rect">
            <a:avLst/>
          </a:prstGeom>
          <a:noFill/>
        </p:spPr>
        <p:txBody>
          <a:bodyPr wrap="square">
            <a:spAutoFit/>
          </a:bodyPr>
          <a:lstStyle/>
          <a:p>
            <a:r>
              <a:rPr lang="ja-JP" altLang="en-US" sz="2800" b="1" dirty="0">
                <a:solidFill>
                  <a:srgbClr val="002060"/>
                </a:solidFill>
                <a:latin typeface="Meiryo UI" panose="020B0604030504040204" pitchFamily="50" charset="-128"/>
                <a:ea typeface="Meiryo UI" panose="020B0604030504040204" pitchFamily="50" charset="-128"/>
              </a:rPr>
              <a:t>　業務フロー　　</a:t>
            </a:r>
            <a:r>
              <a:rPr lang="ja-JP" altLang="en-US" sz="2400" b="1" dirty="0">
                <a:solidFill>
                  <a:srgbClr val="002060"/>
                </a:solidFill>
                <a:latin typeface="Meiryo UI" panose="020B0604030504040204" pitchFamily="50" charset="-128"/>
                <a:ea typeface="Meiryo UI" panose="020B0604030504040204" pitchFamily="50" charset="-128"/>
              </a:rPr>
              <a:t>ー調査依頼ー</a:t>
            </a:r>
            <a:endParaRPr lang="en-US" altLang="ja-JP" sz="2400" dirty="0">
              <a:solidFill>
                <a:srgbClr val="002060"/>
              </a:solidFill>
              <a:latin typeface="Meiryo UI" panose="020B0604030504040204" pitchFamily="50" charset="-128"/>
              <a:ea typeface="Meiryo UI" panose="020B0604030504040204" pitchFamily="50" charset="-128"/>
            </a:endParaRPr>
          </a:p>
        </p:txBody>
      </p:sp>
      <p:graphicFrame>
        <p:nvGraphicFramePr>
          <p:cNvPr id="103" name="表 6">
            <a:extLst>
              <a:ext uri="{FF2B5EF4-FFF2-40B4-BE49-F238E27FC236}">
                <a16:creationId xmlns:a16="http://schemas.microsoft.com/office/drawing/2014/main" id="{F723AF03-D782-4ED5-B98A-CDCA93EE0EFD}"/>
              </a:ext>
            </a:extLst>
          </p:cNvPr>
          <p:cNvGraphicFramePr>
            <a:graphicFrameLocks noGrp="1"/>
          </p:cNvGraphicFramePr>
          <p:nvPr>
            <p:extLst>
              <p:ext uri="{D42A27DB-BD31-4B8C-83A1-F6EECF244321}">
                <p14:modId xmlns:p14="http://schemas.microsoft.com/office/powerpoint/2010/main" val="2512413354"/>
              </p:ext>
            </p:extLst>
          </p:nvPr>
        </p:nvGraphicFramePr>
        <p:xfrm>
          <a:off x="327175" y="866056"/>
          <a:ext cx="11379052" cy="5449019"/>
        </p:xfrm>
        <a:graphic>
          <a:graphicData uri="http://schemas.openxmlformats.org/drawingml/2006/table">
            <a:tbl>
              <a:tblPr firstRow="1" bandRow="1">
                <a:tableStyleId>{5C22544A-7EE6-4342-B048-85BDC9FD1C3A}</a:tableStyleId>
              </a:tblPr>
              <a:tblGrid>
                <a:gridCol w="2285396">
                  <a:extLst>
                    <a:ext uri="{9D8B030D-6E8A-4147-A177-3AD203B41FA5}">
                      <a16:colId xmlns:a16="http://schemas.microsoft.com/office/drawing/2014/main" val="1619117067"/>
                    </a:ext>
                  </a:extLst>
                </a:gridCol>
                <a:gridCol w="2696029">
                  <a:extLst>
                    <a:ext uri="{9D8B030D-6E8A-4147-A177-3AD203B41FA5}">
                      <a16:colId xmlns:a16="http://schemas.microsoft.com/office/drawing/2014/main" val="4206277092"/>
                    </a:ext>
                  </a:extLst>
                </a:gridCol>
                <a:gridCol w="2660650">
                  <a:extLst>
                    <a:ext uri="{9D8B030D-6E8A-4147-A177-3AD203B41FA5}">
                      <a16:colId xmlns:a16="http://schemas.microsoft.com/office/drawing/2014/main" val="107911649"/>
                    </a:ext>
                  </a:extLst>
                </a:gridCol>
                <a:gridCol w="443230">
                  <a:extLst>
                    <a:ext uri="{9D8B030D-6E8A-4147-A177-3AD203B41FA5}">
                      <a16:colId xmlns:a16="http://schemas.microsoft.com/office/drawing/2014/main" val="1760440517"/>
                    </a:ext>
                  </a:extLst>
                </a:gridCol>
                <a:gridCol w="960120">
                  <a:extLst>
                    <a:ext uri="{9D8B030D-6E8A-4147-A177-3AD203B41FA5}">
                      <a16:colId xmlns:a16="http://schemas.microsoft.com/office/drawing/2014/main" val="2397874274"/>
                    </a:ext>
                  </a:extLst>
                </a:gridCol>
                <a:gridCol w="2333627">
                  <a:extLst>
                    <a:ext uri="{9D8B030D-6E8A-4147-A177-3AD203B41FA5}">
                      <a16:colId xmlns:a16="http://schemas.microsoft.com/office/drawing/2014/main" val="1934237803"/>
                    </a:ext>
                  </a:extLst>
                </a:gridCol>
              </a:tblGrid>
              <a:tr h="297049">
                <a:tc>
                  <a:txBody>
                    <a:bodyPr/>
                    <a:lstStyle/>
                    <a:p>
                      <a:pPr algn="ctr"/>
                      <a:r>
                        <a:rPr kumimoji="1" lang="ja-JP" altLang="en-US" sz="1200" dirty="0">
                          <a:latin typeface="Meiryo UI" panose="020B0604030504040204" pitchFamily="50" charset="-128"/>
                          <a:ea typeface="Meiryo UI" panose="020B0604030504040204" pitchFamily="50" charset="-128"/>
                        </a:rPr>
                        <a:t>化学品事業者</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kumimoji="1" lang="ja-JP" altLang="en-US" sz="1200" dirty="0"/>
                        <a:t>川中事業者</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kumimoji="1" lang="ja-JP" altLang="en-US" sz="1200" dirty="0"/>
                        <a:t>最川下事業者</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kumimoji="1" lang="ja-JP" altLang="en-US" sz="1200" dirty="0"/>
                        <a:t>当局</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kumimoji="1" lang="ja-JP" altLang="en-US" sz="1200" dirty="0"/>
                        <a:t>運営事業者</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kumimoji="1" lang="ja-JP" altLang="en-US" sz="1200" dirty="0"/>
                        <a:t>要件補足</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extLst>
                  <a:ext uri="{0D108BD9-81ED-4DB2-BD59-A6C34878D82A}">
                    <a16:rowId xmlns:a16="http://schemas.microsoft.com/office/drawing/2014/main" val="1419074936"/>
                  </a:ext>
                </a:extLst>
              </a:tr>
              <a:tr h="5151970">
                <a:tc>
                  <a:txBody>
                    <a:bodyPr/>
                    <a:lstStyle/>
                    <a:p>
                      <a:endParaRPr kumimoji="1" lang="ja-JP" altLang="en-US" sz="1200" dirty="0"/>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endParaRPr kumimoji="1" lang="ja-JP" altLang="en-US" sz="1200" dirty="0"/>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endParaRPr kumimoji="1" lang="ja-JP" altLang="en-US" sz="1200" dirty="0"/>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endParaRPr kumimoji="1" lang="ja-JP" altLang="en-US" sz="1200" dirty="0"/>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r>
                        <a:rPr kumimoji="1" lang="ja-JP" altLang="en-US" sz="1100" b="0" i="0" dirty="0">
                          <a:latin typeface="Meiryo UI" panose="020B0604030504040204" pitchFamily="50" charset="-128"/>
                          <a:ea typeface="Meiryo UI" panose="020B0604030504040204" pitchFamily="50" charset="-128"/>
                        </a:rPr>
                        <a:t>・</a:t>
                      </a:r>
                      <a:r>
                        <a:rPr kumimoji="1" lang="en-US" altLang="ja-JP" sz="1100" b="0" i="0" dirty="0">
                          <a:latin typeface="Meiryo UI" panose="020B0604030504040204" pitchFamily="50" charset="-128"/>
                          <a:ea typeface="Meiryo UI" panose="020B0604030504040204" pitchFamily="50" charset="-128"/>
                        </a:rPr>
                        <a:t>CMP</a:t>
                      </a:r>
                      <a:r>
                        <a:rPr kumimoji="1" lang="ja-JP" altLang="en-US" sz="1100" b="0" i="0" dirty="0">
                          <a:latin typeface="Meiryo UI" panose="020B0604030504040204" pitchFamily="50" charset="-128"/>
                          <a:ea typeface="Meiryo UI" panose="020B0604030504040204" pitchFamily="50" charset="-128"/>
                        </a:rPr>
                        <a:t>上に</a:t>
                      </a:r>
                      <a:r>
                        <a:rPr kumimoji="1" lang="en-US" altLang="ja-JP" sz="1100" b="0" i="0" dirty="0">
                          <a:latin typeface="Meiryo UI" panose="020B0604030504040204" pitchFamily="50" charset="-128"/>
                          <a:ea typeface="Meiryo UI" panose="020B0604030504040204" pitchFamily="50" charset="-128"/>
                        </a:rPr>
                        <a:t>BOM</a:t>
                      </a:r>
                      <a:r>
                        <a:rPr kumimoji="1" lang="ja-JP" altLang="en-US" sz="1100" b="0" i="0" dirty="0">
                          <a:latin typeface="Meiryo UI" panose="020B0604030504040204" pitchFamily="50" charset="-128"/>
                          <a:ea typeface="Meiryo UI" panose="020B0604030504040204" pitchFamily="50" charset="-128"/>
                        </a:rPr>
                        <a:t>登録を行わなくても良い</a:t>
                      </a:r>
                      <a:endParaRPr kumimoji="1" lang="en-US" altLang="ja-JP" sz="1100" b="0" i="0" dirty="0">
                        <a:latin typeface="Meiryo UI" panose="020B0604030504040204" pitchFamily="50" charset="-128"/>
                        <a:ea typeface="Meiryo UI" panose="020B0604030504040204" pitchFamily="50" charset="-128"/>
                      </a:endParaRPr>
                    </a:p>
                    <a:p>
                      <a:r>
                        <a:rPr kumimoji="1" lang="ja-JP" altLang="en-US" sz="1100" b="0" i="0" dirty="0">
                          <a:latin typeface="Meiryo UI" panose="020B0604030504040204" pitchFamily="50" charset="-128"/>
                          <a:ea typeface="Meiryo UI" panose="020B0604030504040204" pitchFamily="50" charset="-128"/>
                        </a:rPr>
                        <a:t>ローカル</a:t>
                      </a:r>
                      <a:r>
                        <a:rPr kumimoji="1" lang="en-US" altLang="ja-JP" sz="1100" b="0" i="0" dirty="0">
                          <a:latin typeface="Meiryo UI" panose="020B0604030504040204" pitchFamily="50" charset="-128"/>
                          <a:ea typeface="Meiryo UI" panose="020B0604030504040204" pitchFamily="50" charset="-128"/>
                        </a:rPr>
                        <a:t>DB</a:t>
                      </a:r>
                      <a:r>
                        <a:rPr kumimoji="1" lang="ja-JP" altLang="en-US" sz="1100" b="0" i="0" dirty="0">
                          <a:latin typeface="Meiryo UI" panose="020B0604030504040204" pitchFamily="50" charset="-128"/>
                          <a:ea typeface="Meiryo UI" panose="020B0604030504040204" pitchFamily="50" charset="-128"/>
                        </a:rPr>
                        <a:t>上に</a:t>
                      </a:r>
                      <a:r>
                        <a:rPr kumimoji="1" lang="en-US" altLang="ja-JP" sz="1100" b="0" i="0" dirty="0">
                          <a:latin typeface="Meiryo UI" panose="020B0604030504040204" pitchFamily="50" charset="-128"/>
                          <a:ea typeface="Meiryo UI" panose="020B0604030504040204" pitchFamily="50" charset="-128"/>
                        </a:rPr>
                        <a:t>BOM</a:t>
                      </a:r>
                      <a:r>
                        <a:rPr kumimoji="1" lang="ja-JP" altLang="en-US" sz="1100" b="0" i="0" dirty="0">
                          <a:latin typeface="Meiryo UI" panose="020B0604030504040204" pitchFamily="50" charset="-128"/>
                          <a:ea typeface="Meiryo UI" panose="020B0604030504040204" pitchFamily="50" charset="-128"/>
                        </a:rPr>
                        <a:t>を持ち、そこからの調査部品展開、もしくは、直接調査部品リストを登録しても可。</a:t>
                      </a:r>
                      <a:endParaRPr kumimoji="1" lang="en-US" altLang="ja-JP" sz="1100" b="0" i="0" dirty="0">
                        <a:latin typeface="Meiryo UI" panose="020B0604030504040204" pitchFamily="50" charset="-128"/>
                        <a:ea typeface="Meiryo UI" panose="020B0604030504040204" pitchFamily="50" charset="-128"/>
                      </a:endParaRPr>
                    </a:p>
                    <a:p>
                      <a:endParaRPr kumimoji="1" lang="en-US" altLang="ja-JP" sz="1100" b="0" i="0" dirty="0">
                        <a:latin typeface="Meiryo UI" panose="020B0604030504040204" pitchFamily="50" charset="-128"/>
                        <a:ea typeface="Meiryo UI" panose="020B0604030504040204" pitchFamily="50" charset="-128"/>
                      </a:endParaRPr>
                    </a:p>
                    <a:p>
                      <a:r>
                        <a:rPr kumimoji="1" lang="ja-JP" altLang="en-US" sz="1100" b="0" i="0" dirty="0">
                          <a:latin typeface="Meiryo UI" panose="020B0604030504040204" pitchFamily="50" charset="-128"/>
                          <a:ea typeface="Meiryo UI" panose="020B0604030504040204" pitchFamily="50" charset="-128"/>
                        </a:rPr>
                        <a:t>・必要情報は、製品用途情報や、最川下フラグ、回答納期、など</a:t>
                      </a:r>
                      <a:endParaRPr kumimoji="1" lang="en-US" altLang="ja-JP" sz="1100" b="0" i="0" dirty="0">
                        <a:latin typeface="Meiryo UI" panose="020B0604030504040204" pitchFamily="50" charset="-128"/>
                        <a:ea typeface="Meiryo UI" panose="020B0604030504040204" pitchFamily="50" charset="-128"/>
                      </a:endParaRPr>
                    </a:p>
                    <a:p>
                      <a:endParaRPr kumimoji="1" lang="en-US" altLang="ja-JP" sz="1100" b="0" i="0" dirty="0">
                        <a:solidFill>
                          <a:srgbClr val="002060"/>
                        </a:solidFill>
                        <a:latin typeface="Meiryo UI" panose="020B0604030504040204" pitchFamily="50" charset="-128"/>
                        <a:ea typeface="Meiryo UI" panose="020B0604030504040204" pitchFamily="50" charset="-128"/>
                      </a:endParaRPr>
                    </a:p>
                    <a:p>
                      <a:r>
                        <a:rPr kumimoji="1" lang="ja-JP" altLang="en-US" sz="1100" b="0" i="0" dirty="0">
                          <a:solidFill>
                            <a:srgbClr val="002060"/>
                          </a:solidFill>
                          <a:latin typeface="Meiryo UI" panose="020B0604030504040204" pitchFamily="50" charset="-128"/>
                          <a:ea typeface="Meiryo UI" panose="020B0604030504040204" pitchFamily="50" charset="-128"/>
                        </a:rPr>
                        <a:t>・遵法確認が必要な場合は、遵法確認要求フラグを立てる</a:t>
                      </a:r>
                      <a:endParaRPr kumimoji="1" lang="en-US" altLang="ja-JP" sz="1100" b="0" i="0" dirty="0">
                        <a:solidFill>
                          <a:srgbClr val="002060"/>
                        </a:solidFill>
                        <a:latin typeface="Meiryo UI" panose="020B0604030504040204" pitchFamily="50" charset="-128"/>
                        <a:ea typeface="Meiryo UI" panose="020B0604030504040204" pitchFamily="50" charset="-128"/>
                      </a:endParaRPr>
                    </a:p>
                    <a:p>
                      <a:endParaRPr kumimoji="1" lang="en-US" altLang="ja-JP" sz="1100" b="0" i="0" dirty="0">
                        <a:latin typeface="Meiryo UI" panose="020B0604030504040204" pitchFamily="50" charset="-128"/>
                        <a:ea typeface="Meiryo UI" panose="020B0604030504040204" pitchFamily="50" charset="-128"/>
                      </a:endParaRPr>
                    </a:p>
                    <a:p>
                      <a:r>
                        <a:rPr kumimoji="1" lang="ja-JP" altLang="en-US" sz="1100" b="0" i="0" dirty="0">
                          <a:latin typeface="Meiryo UI" panose="020B0604030504040204" pitchFamily="50" charset="-128"/>
                          <a:ea typeface="Meiryo UI" panose="020B0604030504040204" pitchFamily="50" charset="-128"/>
                        </a:rPr>
                        <a:t>・受領確認には、受領者品番、回答納期、伝達事項などを含むことができる</a:t>
                      </a:r>
                      <a:endParaRPr kumimoji="1" lang="en-US" altLang="ja-JP" sz="1100" b="0" i="0" dirty="0">
                        <a:latin typeface="Meiryo UI" panose="020B0604030504040204" pitchFamily="50" charset="-128"/>
                        <a:ea typeface="Meiryo UI" panose="020B0604030504040204" pitchFamily="50" charset="-128"/>
                      </a:endParaRPr>
                    </a:p>
                    <a:p>
                      <a:endParaRPr kumimoji="1" lang="en-US" altLang="ja-JP" sz="1100" b="0" i="0" dirty="0">
                        <a:solidFill>
                          <a:srgbClr val="002060"/>
                        </a:solidFill>
                        <a:latin typeface="Meiryo UI" panose="020B0604030504040204" pitchFamily="50" charset="-128"/>
                        <a:ea typeface="Meiryo UI" panose="020B0604030504040204" pitchFamily="50" charset="-128"/>
                      </a:endParaRPr>
                    </a:p>
                    <a:p>
                      <a:r>
                        <a:rPr kumimoji="1" lang="ja-JP" altLang="en-US" sz="1100" b="0" i="0" dirty="0">
                          <a:solidFill>
                            <a:srgbClr val="002060"/>
                          </a:solidFill>
                          <a:latin typeface="Meiryo UI" panose="020B0604030504040204" pitchFamily="50" charset="-128"/>
                          <a:ea typeface="Meiryo UI" panose="020B0604030504040204" pitchFamily="50" charset="-128"/>
                        </a:rPr>
                        <a:t>・受領確認では、回答拒否も可能とし、</a:t>
                      </a:r>
                      <a:endParaRPr kumimoji="1" lang="en-US" altLang="ja-JP" sz="1100" b="0" i="0" dirty="0">
                        <a:solidFill>
                          <a:srgbClr val="002060"/>
                        </a:solidFill>
                        <a:latin typeface="Meiryo UI" panose="020B0604030504040204" pitchFamily="50" charset="-128"/>
                        <a:ea typeface="Meiryo UI" panose="020B0604030504040204" pitchFamily="50" charset="-128"/>
                      </a:endParaRPr>
                    </a:p>
                    <a:p>
                      <a:r>
                        <a:rPr kumimoji="1" lang="ja-JP" altLang="en-US" sz="1100" b="0" i="0" dirty="0">
                          <a:solidFill>
                            <a:srgbClr val="002060"/>
                          </a:solidFill>
                          <a:latin typeface="Meiryo UI" panose="020B0604030504040204" pitchFamily="50" charset="-128"/>
                          <a:ea typeface="Meiryo UI" panose="020B0604030504040204" pitchFamily="50" charset="-128"/>
                        </a:rPr>
                        <a:t>　拒否理由（リストから選択）とコメント</a:t>
                      </a:r>
                      <a:endParaRPr kumimoji="1" lang="en-US" altLang="ja-JP" sz="1100" b="0" i="0" dirty="0">
                        <a:solidFill>
                          <a:srgbClr val="002060"/>
                        </a:solidFill>
                        <a:latin typeface="Meiryo UI" panose="020B0604030504040204" pitchFamily="50" charset="-128"/>
                        <a:ea typeface="Meiryo UI" panose="020B0604030504040204" pitchFamily="50" charset="-128"/>
                      </a:endParaRPr>
                    </a:p>
                    <a:p>
                      <a:r>
                        <a:rPr kumimoji="1" lang="ja-JP" altLang="en-US" sz="1100" b="0" i="0" dirty="0">
                          <a:solidFill>
                            <a:srgbClr val="002060"/>
                          </a:solidFill>
                          <a:latin typeface="Meiryo UI" panose="020B0604030504040204" pitchFamily="50" charset="-128"/>
                          <a:ea typeface="Meiryo UI" panose="020B0604030504040204" pitchFamily="50" charset="-128"/>
                        </a:rPr>
                        <a:t>　が記入できる</a:t>
                      </a:r>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660510674"/>
                  </a:ext>
                </a:extLst>
              </a:tr>
            </a:tbl>
          </a:graphicData>
        </a:graphic>
      </p:graphicFrame>
      <p:sp>
        <p:nvSpPr>
          <p:cNvPr id="220" name="AutoShape 220">
            <a:extLst>
              <a:ext uri="{FF2B5EF4-FFF2-40B4-BE49-F238E27FC236}">
                <a16:creationId xmlns:a16="http://schemas.microsoft.com/office/drawing/2014/main" id="{F6AD48B5-53EC-44D1-BF6A-4D36263431A4}"/>
              </a:ext>
            </a:extLst>
          </p:cNvPr>
          <p:cNvSpPr>
            <a:spLocks noChangeArrowheads="1"/>
          </p:cNvSpPr>
          <p:nvPr/>
        </p:nvSpPr>
        <p:spPr bwMode="auto">
          <a:xfrm>
            <a:off x="8420100" y="354498"/>
            <a:ext cx="997719" cy="254000"/>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eaLnBrk="1" hangingPunct="1"/>
            <a:r>
              <a:rPr lang="en-US" altLang="ja-JP" sz="1000" b="1" dirty="0">
                <a:solidFill>
                  <a:schemeClr val="bg1"/>
                </a:solidFill>
                <a:latin typeface="Meiryo UI" panose="020B0604030504040204" pitchFamily="50" charset="-128"/>
                <a:ea typeface="Meiryo UI" panose="020B0604030504040204" pitchFamily="50" charset="-128"/>
              </a:rPr>
              <a:t>CMP</a:t>
            </a:r>
            <a:r>
              <a:rPr lang="ja-JP" altLang="en-US" sz="1000" b="1" dirty="0">
                <a:solidFill>
                  <a:schemeClr val="bg1"/>
                </a:solidFill>
                <a:latin typeface="Meiryo UI" panose="020B0604030504040204" pitchFamily="50" charset="-128"/>
                <a:ea typeface="Meiryo UI" panose="020B0604030504040204" pitchFamily="50" charset="-128"/>
              </a:rPr>
              <a:t>業務</a:t>
            </a:r>
          </a:p>
        </p:txBody>
      </p:sp>
      <p:sp>
        <p:nvSpPr>
          <p:cNvPr id="221" name="AutoShape 220">
            <a:extLst>
              <a:ext uri="{FF2B5EF4-FFF2-40B4-BE49-F238E27FC236}">
                <a16:creationId xmlns:a16="http://schemas.microsoft.com/office/drawing/2014/main" id="{B56EB895-8FEB-4DE1-A6B6-315D379067CD}"/>
              </a:ext>
            </a:extLst>
          </p:cNvPr>
          <p:cNvSpPr>
            <a:spLocks noChangeArrowheads="1"/>
          </p:cNvSpPr>
          <p:nvPr/>
        </p:nvSpPr>
        <p:spPr bwMode="auto">
          <a:xfrm>
            <a:off x="9527399" y="354498"/>
            <a:ext cx="997719" cy="254000"/>
          </a:xfrm>
          <a:prstGeom prst="roundRect">
            <a:avLst>
              <a:gd name="adj" fmla="val 16667"/>
            </a:avLst>
          </a:prstGeom>
          <a:solidFill>
            <a:schemeClr val="accent1">
              <a:lumMod val="20000"/>
              <a:lumOff val="8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eaLnBrk="1" hangingPunct="1"/>
            <a:r>
              <a:rPr lang="ja-JP" altLang="en-US" sz="1000" b="1" dirty="0">
                <a:latin typeface="Meiryo UI" panose="020B0604030504040204" pitchFamily="50" charset="-128"/>
                <a:ea typeface="Meiryo UI" panose="020B0604030504040204" pitchFamily="50" charset="-128"/>
              </a:rPr>
              <a:t>システム外業務</a:t>
            </a:r>
          </a:p>
        </p:txBody>
      </p:sp>
      <p:sp>
        <p:nvSpPr>
          <p:cNvPr id="224" name="AutoShape 220">
            <a:extLst>
              <a:ext uri="{FF2B5EF4-FFF2-40B4-BE49-F238E27FC236}">
                <a16:creationId xmlns:a16="http://schemas.microsoft.com/office/drawing/2014/main" id="{9878D7F5-168B-4237-BCE8-A7010F435017}"/>
              </a:ext>
            </a:extLst>
          </p:cNvPr>
          <p:cNvSpPr>
            <a:spLocks noChangeArrowheads="1"/>
          </p:cNvSpPr>
          <p:nvPr/>
        </p:nvSpPr>
        <p:spPr bwMode="auto">
          <a:xfrm>
            <a:off x="5359400" y="1330007"/>
            <a:ext cx="2569573" cy="246221"/>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製品の</a:t>
            </a:r>
            <a:r>
              <a:rPr lang="en-US" altLang="ja-JP" sz="1000" b="1" dirty="0">
                <a:solidFill>
                  <a:schemeClr val="bg1"/>
                </a:solidFill>
                <a:latin typeface="Meiryo UI" panose="020B0604030504040204" pitchFamily="50" charset="-128"/>
                <a:ea typeface="Meiryo UI" panose="020B0604030504040204" pitchFamily="50" charset="-128"/>
              </a:rPr>
              <a:t>BOM</a:t>
            </a:r>
            <a:r>
              <a:rPr lang="ja-JP" altLang="en-US" sz="1000" b="1" dirty="0">
                <a:solidFill>
                  <a:schemeClr val="bg1"/>
                </a:solidFill>
                <a:latin typeface="Meiryo UI" panose="020B0604030504040204" pitchFamily="50" charset="-128"/>
                <a:ea typeface="Meiryo UI" panose="020B0604030504040204" pitchFamily="50" charset="-128"/>
              </a:rPr>
              <a:t>登録、または構成部品登録を行う</a:t>
            </a:r>
          </a:p>
        </p:txBody>
      </p:sp>
      <p:sp>
        <p:nvSpPr>
          <p:cNvPr id="48" name="テキスト ボックス 47">
            <a:extLst>
              <a:ext uri="{FF2B5EF4-FFF2-40B4-BE49-F238E27FC236}">
                <a16:creationId xmlns:a16="http://schemas.microsoft.com/office/drawing/2014/main" id="{A46020A9-CF50-487A-B311-819959A8936E}"/>
              </a:ext>
            </a:extLst>
          </p:cNvPr>
          <p:cNvSpPr txBox="1"/>
          <p:nvPr/>
        </p:nvSpPr>
        <p:spPr>
          <a:xfrm>
            <a:off x="354797" y="1208968"/>
            <a:ext cx="2087961" cy="338554"/>
          </a:xfrm>
          <a:prstGeom prst="rect">
            <a:avLst/>
          </a:prstGeom>
          <a:noFill/>
        </p:spPr>
        <p:txBody>
          <a:bodyPr wrap="square" rtlCol="0">
            <a:spAutoFit/>
          </a:bodyPr>
          <a:lstStyle/>
          <a:p>
            <a:r>
              <a:rPr lang="ja-JP" altLang="en-US" sz="1600" b="1" dirty="0">
                <a:latin typeface="Meiryo UI" panose="020B0604030504040204" pitchFamily="50" charset="-128"/>
                <a:ea typeface="Meiryo UI" panose="020B0604030504040204" pitchFamily="50" charset="-128"/>
              </a:rPr>
              <a:t>調査依頼</a:t>
            </a:r>
            <a:endParaRPr kumimoji="1" lang="ja-JP" altLang="en-US" sz="1600" b="1" dirty="0">
              <a:latin typeface="Meiryo UI" panose="020B0604030504040204" pitchFamily="50" charset="-128"/>
              <a:ea typeface="Meiryo UI" panose="020B0604030504040204" pitchFamily="50" charset="-128"/>
            </a:endParaRPr>
          </a:p>
        </p:txBody>
      </p:sp>
      <p:sp>
        <p:nvSpPr>
          <p:cNvPr id="44" name="AutoShape 220">
            <a:extLst>
              <a:ext uri="{FF2B5EF4-FFF2-40B4-BE49-F238E27FC236}">
                <a16:creationId xmlns:a16="http://schemas.microsoft.com/office/drawing/2014/main" id="{591C11CB-2573-4C66-8AC9-8DBA65ACF646}"/>
              </a:ext>
            </a:extLst>
          </p:cNvPr>
          <p:cNvSpPr>
            <a:spLocks noChangeArrowheads="1"/>
          </p:cNvSpPr>
          <p:nvPr/>
        </p:nvSpPr>
        <p:spPr bwMode="auto">
          <a:xfrm>
            <a:off x="5359944" y="1708604"/>
            <a:ext cx="2569029" cy="246221"/>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必要情報を登録し、依頼先への調査依頼を行う</a:t>
            </a:r>
          </a:p>
        </p:txBody>
      </p:sp>
      <p:sp>
        <p:nvSpPr>
          <p:cNvPr id="46" name="AutoShape 220">
            <a:extLst>
              <a:ext uri="{FF2B5EF4-FFF2-40B4-BE49-F238E27FC236}">
                <a16:creationId xmlns:a16="http://schemas.microsoft.com/office/drawing/2014/main" id="{6F8BFA82-10D6-43BA-BEED-215F3D4BBA67}"/>
              </a:ext>
            </a:extLst>
          </p:cNvPr>
          <p:cNvSpPr>
            <a:spLocks noChangeArrowheads="1"/>
          </p:cNvSpPr>
          <p:nvPr/>
        </p:nvSpPr>
        <p:spPr bwMode="auto">
          <a:xfrm>
            <a:off x="2679906" y="2280517"/>
            <a:ext cx="2569029" cy="197971"/>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部品の調査内容を確認する</a:t>
            </a:r>
          </a:p>
        </p:txBody>
      </p:sp>
      <p:cxnSp>
        <p:nvCxnSpPr>
          <p:cNvPr id="47" name="コネクタ: カギ線 46">
            <a:extLst>
              <a:ext uri="{FF2B5EF4-FFF2-40B4-BE49-F238E27FC236}">
                <a16:creationId xmlns:a16="http://schemas.microsoft.com/office/drawing/2014/main" id="{DBDA7946-080D-4EF8-8003-FE7BD2858EF8}"/>
              </a:ext>
            </a:extLst>
          </p:cNvPr>
          <p:cNvCxnSpPr>
            <a:cxnSpLocks/>
            <a:stCxn id="44" idx="2"/>
            <a:endCxn id="46" idx="0"/>
          </p:cNvCxnSpPr>
          <p:nvPr/>
        </p:nvCxnSpPr>
        <p:spPr>
          <a:xfrm rot="5400000">
            <a:off x="5141594" y="777652"/>
            <a:ext cx="325692" cy="2680038"/>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50" name="コネクタ: カギ線 49">
            <a:extLst>
              <a:ext uri="{FF2B5EF4-FFF2-40B4-BE49-F238E27FC236}">
                <a16:creationId xmlns:a16="http://schemas.microsoft.com/office/drawing/2014/main" id="{08DB8514-570D-4AB0-A9B9-3216258531EE}"/>
              </a:ext>
            </a:extLst>
          </p:cNvPr>
          <p:cNvCxnSpPr>
            <a:cxnSpLocks/>
            <a:stCxn id="224" idx="2"/>
            <a:endCxn id="44" idx="0"/>
          </p:cNvCxnSpPr>
          <p:nvPr/>
        </p:nvCxnSpPr>
        <p:spPr>
          <a:xfrm rot="16200000" flipH="1">
            <a:off x="6578135" y="1642280"/>
            <a:ext cx="132376" cy="272"/>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56" name="AutoShape 220">
            <a:extLst>
              <a:ext uri="{FF2B5EF4-FFF2-40B4-BE49-F238E27FC236}">
                <a16:creationId xmlns:a16="http://schemas.microsoft.com/office/drawing/2014/main" id="{6526600F-E941-416A-873E-A6C77F99F1FA}"/>
              </a:ext>
            </a:extLst>
          </p:cNvPr>
          <p:cNvSpPr>
            <a:spLocks noChangeArrowheads="1"/>
          </p:cNvSpPr>
          <p:nvPr/>
        </p:nvSpPr>
        <p:spPr bwMode="auto">
          <a:xfrm>
            <a:off x="2679362" y="2612935"/>
            <a:ext cx="2569573" cy="246221"/>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受領確認を送信する</a:t>
            </a:r>
          </a:p>
        </p:txBody>
      </p:sp>
      <p:sp>
        <p:nvSpPr>
          <p:cNvPr id="61" name="AutoShape 220">
            <a:extLst>
              <a:ext uri="{FF2B5EF4-FFF2-40B4-BE49-F238E27FC236}">
                <a16:creationId xmlns:a16="http://schemas.microsoft.com/office/drawing/2014/main" id="{C5AEA11A-96CD-402E-8811-4C2DBA8F4209}"/>
              </a:ext>
            </a:extLst>
          </p:cNvPr>
          <p:cNvSpPr>
            <a:spLocks noChangeArrowheads="1"/>
          </p:cNvSpPr>
          <p:nvPr/>
        </p:nvSpPr>
        <p:spPr bwMode="auto">
          <a:xfrm>
            <a:off x="5359400" y="2989116"/>
            <a:ext cx="2569029" cy="246221"/>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受領確認が参照できる</a:t>
            </a:r>
          </a:p>
        </p:txBody>
      </p:sp>
      <p:sp>
        <p:nvSpPr>
          <p:cNvPr id="63" name="AutoShape 220">
            <a:extLst>
              <a:ext uri="{FF2B5EF4-FFF2-40B4-BE49-F238E27FC236}">
                <a16:creationId xmlns:a16="http://schemas.microsoft.com/office/drawing/2014/main" id="{9DF68E46-F7E1-4506-A1FE-2E72036D8C96}"/>
              </a:ext>
            </a:extLst>
          </p:cNvPr>
          <p:cNvSpPr>
            <a:spLocks noChangeArrowheads="1"/>
          </p:cNvSpPr>
          <p:nvPr/>
        </p:nvSpPr>
        <p:spPr bwMode="auto">
          <a:xfrm>
            <a:off x="2679362" y="3527325"/>
            <a:ext cx="2569028" cy="246221"/>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製品の</a:t>
            </a:r>
            <a:r>
              <a:rPr lang="en-US" altLang="ja-JP" sz="1000" b="1" dirty="0">
                <a:solidFill>
                  <a:schemeClr val="bg1"/>
                </a:solidFill>
                <a:latin typeface="Meiryo UI" panose="020B0604030504040204" pitchFamily="50" charset="-128"/>
                <a:ea typeface="Meiryo UI" panose="020B0604030504040204" pitchFamily="50" charset="-128"/>
              </a:rPr>
              <a:t>BOM</a:t>
            </a:r>
            <a:r>
              <a:rPr lang="ja-JP" altLang="en-US" sz="1000" b="1" dirty="0">
                <a:solidFill>
                  <a:schemeClr val="bg1"/>
                </a:solidFill>
                <a:latin typeface="Meiryo UI" panose="020B0604030504040204" pitchFamily="50" charset="-128"/>
                <a:ea typeface="Meiryo UI" panose="020B0604030504040204" pitchFamily="50" charset="-128"/>
              </a:rPr>
              <a:t>登録、または構成部品登録を行う</a:t>
            </a:r>
          </a:p>
        </p:txBody>
      </p:sp>
      <p:sp>
        <p:nvSpPr>
          <p:cNvPr id="66" name="AutoShape 220">
            <a:extLst>
              <a:ext uri="{FF2B5EF4-FFF2-40B4-BE49-F238E27FC236}">
                <a16:creationId xmlns:a16="http://schemas.microsoft.com/office/drawing/2014/main" id="{0D5FB375-862D-420A-8A9F-DE13BFA5F687}"/>
              </a:ext>
            </a:extLst>
          </p:cNvPr>
          <p:cNvSpPr>
            <a:spLocks noChangeArrowheads="1"/>
          </p:cNvSpPr>
          <p:nvPr/>
        </p:nvSpPr>
        <p:spPr bwMode="auto">
          <a:xfrm>
            <a:off x="2679362" y="4098133"/>
            <a:ext cx="2569029" cy="246221"/>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必要情報を登録し、依頼先への調査依頼を行う</a:t>
            </a:r>
          </a:p>
        </p:txBody>
      </p:sp>
      <p:cxnSp>
        <p:nvCxnSpPr>
          <p:cNvPr id="67" name="コネクタ: カギ線 66">
            <a:extLst>
              <a:ext uri="{FF2B5EF4-FFF2-40B4-BE49-F238E27FC236}">
                <a16:creationId xmlns:a16="http://schemas.microsoft.com/office/drawing/2014/main" id="{59691257-9581-4D85-975F-2D1D806AAB87}"/>
              </a:ext>
            </a:extLst>
          </p:cNvPr>
          <p:cNvCxnSpPr>
            <a:cxnSpLocks/>
            <a:stCxn id="63" idx="2"/>
            <a:endCxn id="66" idx="0"/>
          </p:cNvCxnSpPr>
          <p:nvPr/>
        </p:nvCxnSpPr>
        <p:spPr>
          <a:xfrm rot="16200000" flipH="1">
            <a:off x="3801583" y="3935838"/>
            <a:ext cx="324587" cy="1"/>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70" name="コネクタ: カギ線 69">
            <a:extLst>
              <a:ext uri="{FF2B5EF4-FFF2-40B4-BE49-F238E27FC236}">
                <a16:creationId xmlns:a16="http://schemas.microsoft.com/office/drawing/2014/main" id="{4956A34D-8263-47ED-A794-BCCB077949AB}"/>
              </a:ext>
            </a:extLst>
          </p:cNvPr>
          <p:cNvCxnSpPr>
            <a:cxnSpLocks/>
            <a:stCxn id="46" idx="2"/>
            <a:endCxn id="56" idx="0"/>
          </p:cNvCxnSpPr>
          <p:nvPr/>
        </p:nvCxnSpPr>
        <p:spPr>
          <a:xfrm rot="5400000">
            <a:off x="3897062" y="2545575"/>
            <a:ext cx="134447" cy="272"/>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73" name="コネクタ: カギ線 72">
            <a:extLst>
              <a:ext uri="{FF2B5EF4-FFF2-40B4-BE49-F238E27FC236}">
                <a16:creationId xmlns:a16="http://schemas.microsoft.com/office/drawing/2014/main" id="{75A81823-2CF8-492E-94AB-5687E46CFC02}"/>
              </a:ext>
            </a:extLst>
          </p:cNvPr>
          <p:cNvCxnSpPr>
            <a:cxnSpLocks/>
            <a:stCxn id="56" idx="3"/>
            <a:endCxn id="61" idx="0"/>
          </p:cNvCxnSpPr>
          <p:nvPr/>
        </p:nvCxnSpPr>
        <p:spPr>
          <a:xfrm>
            <a:off x="5248935" y="2736046"/>
            <a:ext cx="1394980" cy="253070"/>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sp>
        <p:nvSpPr>
          <p:cNvPr id="80" name="AutoShape 220">
            <a:extLst>
              <a:ext uri="{FF2B5EF4-FFF2-40B4-BE49-F238E27FC236}">
                <a16:creationId xmlns:a16="http://schemas.microsoft.com/office/drawing/2014/main" id="{9E03DAE6-022C-4DFD-B6F6-51F168C77893}"/>
              </a:ext>
            </a:extLst>
          </p:cNvPr>
          <p:cNvSpPr>
            <a:spLocks noChangeArrowheads="1"/>
          </p:cNvSpPr>
          <p:nvPr/>
        </p:nvSpPr>
        <p:spPr bwMode="auto">
          <a:xfrm>
            <a:off x="412942" y="4690894"/>
            <a:ext cx="2117950" cy="197971"/>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化学品の調査内容を確認する</a:t>
            </a:r>
          </a:p>
        </p:txBody>
      </p:sp>
      <p:cxnSp>
        <p:nvCxnSpPr>
          <p:cNvPr id="81" name="コネクタ: カギ線 80">
            <a:extLst>
              <a:ext uri="{FF2B5EF4-FFF2-40B4-BE49-F238E27FC236}">
                <a16:creationId xmlns:a16="http://schemas.microsoft.com/office/drawing/2014/main" id="{80801BA7-20F4-436C-88F3-F82EC4D60694}"/>
              </a:ext>
            </a:extLst>
          </p:cNvPr>
          <p:cNvCxnSpPr>
            <a:cxnSpLocks/>
            <a:stCxn id="66" idx="2"/>
            <a:endCxn id="80" idx="0"/>
          </p:cNvCxnSpPr>
          <p:nvPr/>
        </p:nvCxnSpPr>
        <p:spPr>
          <a:xfrm rot="5400000">
            <a:off x="2544627" y="3271644"/>
            <a:ext cx="346540" cy="2491960"/>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85" name="AutoShape 220">
            <a:extLst>
              <a:ext uri="{FF2B5EF4-FFF2-40B4-BE49-F238E27FC236}">
                <a16:creationId xmlns:a16="http://schemas.microsoft.com/office/drawing/2014/main" id="{BD8D2A06-88A6-42C8-94ED-CFBFEC98306B}"/>
              </a:ext>
            </a:extLst>
          </p:cNvPr>
          <p:cNvSpPr>
            <a:spLocks noChangeArrowheads="1"/>
          </p:cNvSpPr>
          <p:nvPr/>
        </p:nvSpPr>
        <p:spPr bwMode="auto">
          <a:xfrm>
            <a:off x="418010" y="5027623"/>
            <a:ext cx="2112882" cy="220051"/>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受領確認を送信する</a:t>
            </a:r>
          </a:p>
        </p:txBody>
      </p:sp>
      <p:cxnSp>
        <p:nvCxnSpPr>
          <p:cNvPr id="86" name="コネクタ: カギ線 85">
            <a:extLst>
              <a:ext uri="{FF2B5EF4-FFF2-40B4-BE49-F238E27FC236}">
                <a16:creationId xmlns:a16="http://schemas.microsoft.com/office/drawing/2014/main" id="{4E2EAD34-F999-4045-947A-ED3FC2EA42CE}"/>
              </a:ext>
            </a:extLst>
          </p:cNvPr>
          <p:cNvCxnSpPr>
            <a:cxnSpLocks/>
            <a:endCxn id="85" idx="0"/>
          </p:cNvCxnSpPr>
          <p:nvPr/>
        </p:nvCxnSpPr>
        <p:spPr>
          <a:xfrm rot="5400000">
            <a:off x="1378693" y="4928044"/>
            <a:ext cx="195338" cy="3821"/>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92" name="AutoShape 220">
            <a:extLst>
              <a:ext uri="{FF2B5EF4-FFF2-40B4-BE49-F238E27FC236}">
                <a16:creationId xmlns:a16="http://schemas.microsoft.com/office/drawing/2014/main" id="{B9A54A58-1834-45BD-81E5-DEDE8AE5D33D}"/>
              </a:ext>
            </a:extLst>
          </p:cNvPr>
          <p:cNvSpPr>
            <a:spLocks noChangeArrowheads="1"/>
          </p:cNvSpPr>
          <p:nvPr/>
        </p:nvSpPr>
        <p:spPr bwMode="auto">
          <a:xfrm>
            <a:off x="2679361" y="5262988"/>
            <a:ext cx="2569029" cy="246221"/>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受領確認が参照できる</a:t>
            </a:r>
          </a:p>
        </p:txBody>
      </p:sp>
      <p:cxnSp>
        <p:nvCxnSpPr>
          <p:cNvPr id="93" name="コネクタ: カギ線 92">
            <a:extLst>
              <a:ext uri="{FF2B5EF4-FFF2-40B4-BE49-F238E27FC236}">
                <a16:creationId xmlns:a16="http://schemas.microsoft.com/office/drawing/2014/main" id="{46CE6AE7-AB1D-481D-B3D6-27BB2B5A7172}"/>
              </a:ext>
            </a:extLst>
          </p:cNvPr>
          <p:cNvCxnSpPr>
            <a:cxnSpLocks/>
            <a:stCxn id="85" idx="2"/>
            <a:endCxn id="92" idx="1"/>
          </p:cNvCxnSpPr>
          <p:nvPr/>
        </p:nvCxnSpPr>
        <p:spPr>
          <a:xfrm rot="16200000" flipH="1">
            <a:off x="2007694" y="4714431"/>
            <a:ext cx="138425" cy="1204910"/>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sp>
        <p:nvSpPr>
          <p:cNvPr id="3" name="テキスト ボックス 2">
            <a:extLst>
              <a:ext uri="{FF2B5EF4-FFF2-40B4-BE49-F238E27FC236}">
                <a16:creationId xmlns:a16="http://schemas.microsoft.com/office/drawing/2014/main" id="{E2A4A580-A434-E1E6-F24A-D8FBEAF7D867}"/>
              </a:ext>
            </a:extLst>
          </p:cNvPr>
          <p:cNvSpPr txBox="1"/>
          <p:nvPr/>
        </p:nvSpPr>
        <p:spPr>
          <a:xfrm>
            <a:off x="2999331" y="4671453"/>
            <a:ext cx="2119476" cy="261610"/>
          </a:xfrm>
          <a:prstGeom prst="rect">
            <a:avLst/>
          </a:prstGeom>
          <a:noFill/>
        </p:spPr>
        <p:txBody>
          <a:bodyPr wrap="square" rtlCol="0">
            <a:spAutoFit/>
          </a:bodyPr>
          <a:lstStyle/>
          <a:p>
            <a:r>
              <a:rPr kumimoji="1" lang="ja-JP" altLang="en-US" sz="1100" b="1" dirty="0">
                <a:latin typeface="Meiryo UI" panose="020B0604030504040204" pitchFamily="50" charset="-128"/>
                <a:ea typeface="Meiryo UI" panose="020B0604030504040204" pitchFamily="50" charset="-128"/>
              </a:rPr>
              <a:t>川中→川中の調査依頼もあり</a:t>
            </a:r>
          </a:p>
        </p:txBody>
      </p:sp>
      <p:sp>
        <p:nvSpPr>
          <p:cNvPr id="4" name="テキスト ボックス 3">
            <a:extLst>
              <a:ext uri="{FF2B5EF4-FFF2-40B4-BE49-F238E27FC236}">
                <a16:creationId xmlns:a16="http://schemas.microsoft.com/office/drawing/2014/main" id="{15A3A781-6B5D-9314-D954-CF9F955FE38E}"/>
              </a:ext>
            </a:extLst>
          </p:cNvPr>
          <p:cNvSpPr txBox="1"/>
          <p:nvPr/>
        </p:nvSpPr>
        <p:spPr>
          <a:xfrm>
            <a:off x="354901" y="5465716"/>
            <a:ext cx="2436331" cy="261610"/>
          </a:xfrm>
          <a:prstGeom prst="rect">
            <a:avLst/>
          </a:prstGeom>
          <a:noFill/>
        </p:spPr>
        <p:txBody>
          <a:bodyPr wrap="square" rtlCol="0">
            <a:spAutoFit/>
          </a:bodyPr>
          <a:lstStyle/>
          <a:p>
            <a:r>
              <a:rPr kumimoji="1" lang="ja-JP" altLang="en-US" sz="1100" b="1" dirty="0">
                <a:latin typeface="Meiryo UI" panose="020B0604030504040204" pitchFamily="50" charset="-128"/>
                <a:ea typeface="Meiryo UI" panose="020B0604030504040204" pitchFamily="50" charset="-128"/>
              </a:rPr>
              <a:t>化学品→化学品の調査依頼もあり</a:t>
            </a:r>
          </a:p>
        </p:txBody>
      </p:sp>
      <p:cxnSp>
        <p:nvCxnSpPr>
          <p:cNvPr id="7" name="コネクタ: カギ線 6">
            <a:extLst>
              <a:ext uri="{FF2B5EF4-FFF2-40B4-BE49-F238E27FC236}">
                <a16:creationId xmlns:a16="http://schemas.microsoft.com/office/drawing/2014/main" id="{5CFA49F5-F551-425E-B7FD-EF31DD5683D4}"/>
              </a:ext>
            </a:extLst>
          </p:cNvPr>
          <p:cNvCxnSpPr>
            <a:cxnSpLocks/>
            <a:stCxn id="56" idx="2"/>
            <a:endCxn id="63" idx="0"/>
          </p:cNvCxnSpPr>
          <p:nvPr/>
        </p:nvCxnSpPr>
        <p:spPr>
          <a:xfrm rot="5400000">
            <a:off x="3629929" y="3193104"/>
            <a:ext cx="668169" cy="273"/>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594089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32979204-A594-47A5-9670-567D27E6DC56}"/>
              </a:ext>
            </a:extLst>
          </p:cNvPr>
          <p:cNvSpPr txBox="1"/>
          <p:nvPr/>
        </p:nvSpPr>
        <p:spPr>
          <a:xfrm>
            <a:off x="123016" y="130048"/>
            <a:ext cx="9528060" cy="523220"/>
          </a:xfrm>
          <a:prstGeom prst="rect">
            <a:avLst/>
          </a:prstGeom>
          <a:noFill/>
        </p:spPr>
        <p:txBody>
          <a:bodyPr wrap="square">
            <a:spAutoFit/>
          </a:bodyPr>
          <a:lstStyle/>
          <a:p>
            <a:r>
              <a:rPr lang="ja-JP" altLang="en-US" sz="2800" b="1" dirty="0">
                <a:solidFill>
                  <a:srgbClr val="002060"/>
                </a:solidFill>
                <a:latin typeface="Meiryo UI" panose="020B0604030504040204" pitchFamily="50" charset="-128"/>
                <a:ea typeface="Meiryo UI" panose="020B0604030504040204" pitchFamily="50" charset="-128"/>
              </a:rPr>
              <a:t>　業務フロー　　</a:t>
            </a:r>
            <a:r>
              <a:rPr lang="ja-JP" altLang="en-US" sz="2400" b="1" dirty="0">
                <a:solidFill>
                  <a:srgbClr val="002060"/>
                </a:solidFill>
                <a:latin typeface="Meiryo UI" panose="020B0604030504040204" pitchFamily="50" charset="-128"/>
                <a:ea typeface="Meiryo UI" panose="020B0604030504040204" pitchFamily="50" charset="-128"/>
              </a:rPr>
              <a:t>ー回答登録ー</a:t>
            </a:r>
            <a:endParaRPr lang="en-US" altLang="ja-JP" sz="2400" dirty="0">
              <a:solidFill>
                <a:srgbClr val="002060"/>
              </a:solidFill>
              <a:latin typeface="Meiryo UI" panose="020B0604030504040204" pitchFamily="50" charset="-128"/>
              <a:ea typeface="Meiryo UI" panose="020B0604030504040204" pitchFamily="50" charset="-128"/>
            </a:endParaRPr>
          </a:p>
        </p:txBody>
      </p:sp>
      <p:graphicFrame>
        <p:nvGraphicFramePr>
          <p:cNvPr id="103" name="表 6">
            <a:extLst>
              <a:ext uri="{FF2B5EF4-FFF2-40B4-BE49-F238E27FC236}">
                <a16:creationId xmlns:a16="http://schemas.microsoft.com/office/drawing/2014/main" id="{F723AF03-D782-4ED5-B98A-CDCA93EE0EFD}"/>
              </a:ext>
            </a:extLst>
          </p:cNvPr>
          <p:cNvGraphicFramePr>
            <a:graphicFrameLocks noGrp="1"/>
          </p:cNvGraphicFramePr>
          <p:nvPr>
            <p:extLst>
              <p:ext uri="{D42A27DB-BD31-4B8C-83A1-F6EECF244321}">
                <p14:modId xmlns:p14="http://schemas.microsoft.com/office/powerpoint/2010/main" val="2700076909"/>
              </p:ext>
            </p:extLst>
          </p:nvPr>
        </p:nvGraphicFramePr>
        <p:xfrm>
          <a:off x="327175" y="866056"/>
          <a:ext cx="11379052" cy="5177392"/>
        </p:xfrm>
        <a:graphic>
          <a:graphicData uri="http://schemas.openxmlformats.org/drawingml/2006/table">
            <a:tbl>
              <a:tblPr firstRow="1" bandRow="1">
                <a:tableStyleId>{5C22544A-7EE6-4342-B048-85BDC9FD1C3A}</a:tableStyleId>
              </a:tblPr>
              <a:tblGrid>
                <a:gridCol w="2677282">
                  <a:extLst>
                    <a:ext uri="{9D8B030D-6E8A-4147-A177-3AD203B41FA5}">
                      <a16:colId xmlns:a16="http://schemas.microsoft.com/office/drawing/2014/main" val="1619117067"/>
                    </a:ext>
                  </a:extLst>
                </a:gridCol>
                <a:gridCol w="2634343">
                  <a:extLst>
                    <a:ext uri="{9D8B030D-6E8A-4147-A177-3AD203B41FA5}">
                      <a16:colId xmlns:a16="http://schemas.microsoft.com/office/drawing/2014/main" val="4206277092"/>
                    </a:ext>
                  </a:extLst>
                </a:gridCol>
                <a:gridCol w="2330450">
                  <a:extLst>
                    <a:ext uri="{9D8B030D-6E8A-4147-A177-3AD203B41FA5}">
                      <a16:colId xmlns:a16="http://schemas.microsoft.com/office/drawing/2014/main" val="107911649"/>
                    </a:ext>
                  </a:extLst>
                </a:gridCol>
                <a:gridCol w="443230">
                  <a:extLst>
                    <a:ext uri="{9D8B030D-6E8A-4147-A177-3AD203B41FA5}">
                      <a16:colId xmlns:a16="http://schemas.microsoft.com/office/drawing/2014/main" val="1760440517"/>
                    </a:ext>
                  </a:extLst>
                </a:gridCol>
                <a:gridCol w="838200">
                  <a:extLst>
                    <a:ext uri="{9D8B030D-6E8A-4147-A177-3AD203B41FA5}">
                      <a16:colId xmlns:a16="http://schemas.microsoft.com/office/drawing/2014/main" val="2397874274"/>
                    </a:ext>
                  </a:extLst>
                </a:gridCol>
                <a:gridCol w="2455547">
                  <a:extLst>
                    <a:ext uri="{9D8B030D-6E8A-4147-A177-3AD203B41FA5}">
                      <a16:colId xmlns:a16="http://schemas.microsoft.com/office/drawing/2014/main" val="1934237803"/>
                    </a:ext>
                  </a:extLst>
                </a:gridCol>
              </a:tblGrid>
              <a:tr h="297049">
                <a:tc>
                  <a:txBody>
                    <a:bodyPr/>
                    <a:lstStyle/>
                    <a:p>
                      <a:pPr algn="ctr"/>
                      <a:r>
                        <a:rPr kumimoji="1" lang="ja-JP" altLang="en-US" sz="1200" dirty="0">
                          <a:latin typeface="Meiryo UI" panose="020B0604030504040204" pitchFamily="50" charset="-128"/>
                          <a:ea typeface="Meiryo UI" panose="020B0604030504040204" pitchFamily="50" charset="-128"/>
                        </a:rPr>
                        <a:t>化学品事業者</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kumimoji="1" lang="ja-JP" altLang="en-US" sz="1200" dirty="0">
                          <a:latin typeface="Meiryo UI" panose="020B0604030504040204" pitchFamily="50" charset="-128"/>
                          <a:ea typeface="Meiryo UI" panose="020B0604030504040204" pitchFamily="50" charset="-128"/>
                        </a:rPr>
                        <a:t>川中事業者</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kumimoji="1" lang="ja-JP" altLang="en-US" sz="1200" dirty="0">
                          <a:latin typeface="Meiryo UI" panose="020B0604030504040204" pitchFamily="50" charset="-128"/>
                          <a:ea typeface="Meiryo UI" panose="020B0604030504040204" pitchFamily="50" charset="-128"/>
                        </a:rPr>
                        <a:t>最川下（川中）事業者</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kumimoji="1" lang="ja-JP" altLang="en-US" sz="1200" dirty="0">
                          <a:latin typeface="Meiryo UI" panose="020B0604030504040204" pitchFamily="50" charset="-128"/>
                          <a:ea typeface="Meiryo UI" panose="020B0604030504040204" pitchFamily="50" charset="-128"/>
                        </a:rPr>
                        <a:t>当局</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kumimoji="1" lang="ja-JP" altLang="en-US" sz="1100" dirty="0">
                          <a:latin typeface="Meiryo UI" panose="020B0604030504040204" pitchFamily="50" charset="-128"/>
                          <a:ea typeface="Meiryo UI" panose="020B0604030504040204" pitchFamily="50" charset="-128"/>
                        </a:rPr>
                        <a:t>運営事業者</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kumimoji="1" lang="ja-JP" altLang="en-US" sz="1200" dirty="0">
                          <a:latin typeface="Meiryo UI" panose="020B0604030504040204" pitchFamily="50" charset="-128"/>
                          <a:ea typeface="Meiryo UI" panose="020B0604030504040204" pitchFamily="50" charset="-128"/>
                        </a:rPr>
                        <a:t>要件補足</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extLst>
                  <a:ext uri="{0D108BD9-81ED-4DB2-BD59-A6C34878D82A}">
                    <a16:rowId xmlns:a16="http://schemas.microsoft.com/office/drawing/2014/main" val="1419074936"/>
                  </a:ext>
                </a:extLst>
              </a:tr>
              <a:tr h="4880343">
                <a:tc>
                  <a:txBody>
                    <a:bodyPr/>
                    <a:lstStyle/>
                    <a:p>
                      <a:endParaRPr kumimoji="1" lang="ja-JP" altLang="en-US" sz="1200" dirty="0"/>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endParaRPr kumimoji="1" lang="ja-JP" altLang="en-US" sz="1200" dirty="0"/>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endParaRPr kumimoji="1" lang="ja-JP" altLang="en-US" sz="1200" dirty="0"/>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endParaRPr kumimoji="1" lang="ja-JP" altLang="en-US" sz="1200" dirty="0"/>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endParaRPr kumimoji="1" lang="en-US" altLang="ja-JP" sz="1100" b="0" i="0" dirty="0">
                        <a:solidFill>
                          <a:srgbClr val="002060"/>
                        </a:solidFill>
                        <a:latin typeface="Meiryo UI" panose="020B0604030504040204" pitchFamily="50" charset="-128"/>
                        <a:ea typeface="Meiryo UI" panose="020B0604030504040204" pitchFamily="50" charset="-128"/>
                      </a:endParaRPr>
                    </a:p>
                    <a:p>
                      <a:r>
                        <a:rPr kumimoji="1" lang="ja-JP" altLang="en-US" sz="1100" b="0" i="0" dirty="0">
                          <a:solidFill>
                            <a:srgbClr val="002060"/>
                          </a:solidFill>
                          <a:latin typeface="Meiryo UI" panose="020B0604030504040204" pitchFamily="50" charset="-128"/>
                          <a:ea typeface="Meiryo UI" panose="020B0604030504040204" pitchFamily="50" charset="-128"/>
                        </a:rPr>
                        <a:t>・既に自社製品登録済みの場合は、回答データを確認し、送信する</a:t>
                      </a:r>
                      <a:endParaRPr kumimoji="1" lang="en-US" altLang="ja-JP" sz="1100" b="0" i="0" dirty="0">
                        <a:solidFill>
                          <a:srgbClr val="002060"/>
                        </a:solidFill>
                        <a:latin typeface="Meiryo UI" panose="020B0604030504040204" pitchFamily="50" charset="-128"/>
                        <a:ea typeface="Meiryo UI" panose="020B0604030504040204" pitchFamily="50" charset="-128"/>
                      </a:endParaRPr>
                    </a:p>
                    <a:p>
                      <a:endParaRPr kumimoji="1" lang="en-US" altLang="ja-JP" sz="1100" b="0" i="0" dirty="0">
                        <a:solidFill>
                          <a:srgbClr val="002060"/>
                        </a:solidFill>
                        <a:latin typeface="Meiryo UI" panose="020B0604030504040204" pitchFamily="50" charset="-128"/>
                        <a:ea typeface="Meiryo UI" panose="020B0604030504040204" pitchFamily="50" charset="-128"/>
                      </a:endParaRPr>
                    </a:p>
                    <a:p>
                      <a:r>
                        <a:rPr kumimoji="1" lang="ja-JP" altLang="en-US" sz="1100" b="0" i="0" dirty="0">
                          <a:solidFill>
                            <a:srgbClr val="002060"/>
                          </a:solidFill>
                          <a:latin typeface="Meiryo UI" panose="020B0604030504040204" pitchFamily="50" charset="-128"/>
                          <a:ea typeface="Meiryo UI" panose="020B0604030504040204" pitchFamily="50" charset="-128"/>
                        </a:rPr>
                        <a:t>・未作成の場合は、製品登録フローに従い、製品登録を行う。</a:t>
                      </a:r>
                      <a:endParaRPr kumimoji="1" lang="en-US" altLang="ja-JP" sz="1100" b="0" i="0" dirty="0">
                        <a:solidFill>
                          <a:srgbClr val="002060"/>
                        </a:solidFill>
                        <a:latin typeface="Meiryo UI" panose="020B0604030504040204" pitchFamily="50" charset="-128"/>
                        <a:ea typeface="Meiryo UI" panose="020B0604030504040204" pitchFamily="50" charset="-128"/>
                      </a:endParaRPr>
                    </a:p>
                    <a:p>
                      <a:endParaRPr kumimoji="1" lang="en-US" altLang="ja-JP" sz="1100" b="0" i="0" dirty="0">
                        <a:solidFill>
                          <a:srgbClr val="002060"/>
                        </a:solidFill>
                        <a:latin typeface="Meiryo UI" panose="020B0604030504040204" pitchFamily="50" charset="-128"/>
                        <a:ea typeface="Meiryo UI" panose="020B0604030504040204" pitchFamily="50" charset="-128"/>
                      </a:endParaRPr>
                    </a:p>
                    <a:p>
                      <a:endParaRPr kumimoji="1" lang="en-US" altLang="ja-JP" sz="1100" b="0" i="0" dirty="0">
                        <a:solidFill>
                          <a:srgbClr val="002060"/>
                        </a:solidFill>
                        <a:latin typeface="Meiryo UI" panose="020B0604030504040204" pitchFamily="50" charset="-128"/>
                        <a:ea typeface="Meiryo UI" panose="020B0604030504040204" pitchFamily="50" charset="-128"/>
                      </a:endParaRPr>
                    </a:p>
                    <a:p>
                      <a:r>
                        <a:rPr kumimoji="1" lang="ja-JP" altLang="en-US" sz="1100" b="0" i="0" dirty="0">
                          <a:solidFill>
                            <a:srgbClr val="002060"/>
                          </a:solidFill>
                          <a:latin typeface="Meiryo UI" panose="020B0604030504040204" pitchFamily="50" charset="-128"/>
                          <a:ea typeface="Meiryo UI" panose="020B0604030504040204" pitchFamily="50" charset="-128"/>
                        </a:rPr>
                        <a:t>・依頼内容を確認の上、登録済みの回答データと齟齬がある場合は、修正する</a:t>
                      </a:r>
                      <a:endParaRPr kumimoji="1" lang="en-US" altLang="ja-JP" sz="1100" b="0" i="0" dirty="0">
                        <a:solidFill>
                          <a:srgbClr val="002060"/>
                        </a:solidFill>
                        <a:latin typeface="Meiryo UI" panose="020B0604030504040204" pitchFamily="50" charset="-128"/>
                        <a:ea typeface="Meiryo UI" panose="020B0604030504040204" pitchFamily="50" charset="-128"/>
                      </a:endParaRPr>
                    </a:p>
                    <a:p>
                      <a:r>
                        <a:rPr kumimoji="1" lang="ja-JP" altLang="en-US" sz="1100" b="0" i="0" dirty="0">
                          <a:solidFill>
                            <a:srgbClr val="002060"/>
                          </a:solidFill>
                          <a:latin typeface="Meiryo UI" panose="020B0604030504040204" pitchFamily="50" charset="-128"/>
                          <a:ea typeface="Meiryo UI" panose="020B0604030504040204" pitchFamily="50" charset="-128"/>
                        </a:rPr>
                        <a:t>（登録区分など）</a:t>
                      </a:r>
                      <a:endParaRPr kumimoji="1" lang="en-US" altLang="ja-JP" sz="1100" b="0" i="0" dirty="0">
                        <a:solidFill>
                          <a:srgbClr val="002060"/>
                        </a:solidFill>
                        <a:latin typeface="Meiryo UI" panose="020B0604030504040204" pitchFamily="50" charset="-128"/>
                        <a:ea typeface="Meiryo UI" panose="020B0604030504040204" pitchFamily="50" charset="-128"/>
                      </a:endParaRPr>
                    </a:p>
                    <a:p>
                      <a:endParaRPr kumimoji="1" lang="en-US" altLang="ja-JP" sz="1100" b="0" i="0" dirty="0">
                        <a:solidFill>
                          <a:srgbClr val="002060"/>
                        </a:solidFill>
                        <a:latin typeface="Meiryo UI" panose="020B0604030504040204" pitchFamily="50" charset="-128"/>
                        <a:ea typeface="Meiryo UI" panose="020B0604030504040204" pitchFamily="50" charset="-128"/>
                      </a:endParaRPr>
                    </a:p>
                    <a:p>
                      <a:r>
                        <a:rPr kumimoji="1" lang="ja-JP" altLang="en-US" sz="1100" b="0" i="0" dirty="0">
                          <a:solidFill>
                            <a:srgbClr val="002060"/>
                          </a:solidFill>
                          <a:latin typeface="Meiryo UI" panose="020B0604030504040204" pitchFamily="50" charset="-128"/>
                          <a:ea typeface="Meiryo UI" panose="020B0604030504040204" pitchFamily="50" charset="-128"/>
                        </a:rPr>
                        <a:t>・回答データ確認では、依頼元から「遵法確認」依頼があった場合には、遵法確認画面で含有</a:t>
                      </a:r>
                      <a:r>
                        <a:rPr kumimoji="1" lang="en-US" altLang="ja-JP" sz="1100" b="0" i="0" dirty="0">
                          <a:solidFill>
                            <a:srgbClr val="002060"/>
                          </a:solidFill>
                          <a:latin typeface="Meiryo UI" panose="020B0604030504040204" pitchFamily="50" charset="-128"/>
                          <a:ea typeface="Meiryo UI" panose="020B0604030504040204" pitchFamily="50" charset="-128"/>
                        </a:rPr>
                        <a:t>Y/N</a:t>
                      </a:r>
                      <a:r>
                        <a:rPr kumimoji="1" lang="ja-JP" altLang="en-US" sz="1100" b="0" i="0" dirty="0">
                          <a:solidFill>
                            <a:srgbClr val="002060"/>
                          </a:solidFill>
                          <a:latin typeface="Meiryo UI" panose="020B0604030504040204" pitchFamily="50" charset="-128"/>
                          <a:ea typeface="Meiryo UI" panose="020B0604030504040204" pitchFamily="50" charset="-128"/>
                        </a:rPr>
                        <a:t>を確認の上、確認済みと登録する。</a:t>
                      </a:r>
                      <a:endParaRPr kumimoji="1" lang="en-US" altLang="ja-JP" sz="1100" b="0" i="0" dirty="0">
                        <a:solidFill>
                          <a:srgbClr val="002060"/>
                        </a:solidFill>
                        <a:latin typeface="Meiryo UI" panose="020B0604030504040204" pitchFamily="50" charset="-128"/>
                        <a:ea typeface="Meiryo UI" panose="020B0604030504040204" pitchFamily="50" charset="-128"/>
                      </a:endParaRPr>
                    </a:p>
                    <a:p>
                      <a:endParaRPr kumimoji="1" lang="en-US" altLang="ja-JP" sz="1100" b="0" i="0" dirty="0">
                        <a:solidFill>
                          <a:srgbClr val="002060"/>
                        </a:solidFill>
                        <a:latin typeface="Meiryo UI" panose="020B0604030504040204" pitchFamily="50" charset="-128"/>
                        <a:ea typeface="Meiryo UI" panose="020B0604030504040204" pitchFamily="50" charset="-128"/>
                      </a:endParaRPr>
                    </a:p>
                    <a:p>
                      <a:r>
                        <a:rPr kumimoji="1" lang="ja-JP" altLang="en-US" sz="1100" b="0" i="0" dirty="0">
                          <a:solidFill>
                            <a:srgbClr val="002060"/>
                          </a:solidFill>
                          <a:latin typeface="Meiryo UI" panose="020B0604030504040204" pitchFamily="50" charset="-128"/>
                          <a:ea typeface="Meiryo UI" panose="020B0604030504040204" pitchFamily="50" charset="-128"/>
                        </a:rPr>
                        <a:t>・回答データ承認のための確証（</a:t>
                      </a:r>
                      <a:r>
                        <a:rPr kumimoji="1" lang="en-US" altLang="ja-JP" sz="1100" b="0" i="0" dirty="0">
                          <a:solidFill>
                            <a:srgbClr val="002060"/>
                          </a:solidFill>
                          <a:latin typeface="Meiryo UI" panose="020B0604030504040204" pitchFamily="50" charset="-128"/>
                          <a:ea typeface="Meiryo UI" panose="020B0604030504040204" pitchFamily="50" charset="-128"/>
                        </a:rPr>
                        <a:t>PDF</a:t>
                      </a:r>
                      <a:r>
                        <a:rPr kumimoji="1" lang="ja-JP" altLang="en-US" sz="1100" b="0" i="0" dirty="0">
                          <a:solidFill>
                            <a:srgbClr val="002060"/>
                          </a:solidFill>
                          <a:latin typeface="Meiryo UI" panose="020B0604030504040204" pitchFamily="50" charset="-128"/>
                          <a:ea typeface="Meiryo UI" panose="020B0604030504040204" pitchFamily="50" charset="-128"/>
                        </a:rPr>
                        <a:t>）が出力でき、自社の承認者へ送付が可能</a:t>
                      </a:r>
                      <a:endParaRPr kumimoji="1" lang="en-US" altLang="ja-JP" sz="1100" b="0" i="0" dirty="0">
                        <a:solidFill>
                          <a:srgbClr val="002060"/>
                        </a:solidFill>
                        <a:latin typeface="Meiryo UI" panose="020B0604030504040204" pitchFamily="50" charset="-128"/>
                        <a:ea typeface="Meiryo UI" panose="020B0604030504040204" pitchFamily="50" charset="-128"/>
                      </a:endParaRPr>
                    </a:p>
                    <a:p>
                      <a:r>
                        <a:rPr kumimoji="1" lang="ja-JP" altLang="en-US" sz="1100" b="0" i="0" dirty="0">
                          <a:solidFill>
                            <a:srgbClr val="002060"/>
                          </a:solidFill>
                          <a:latin typeface="Meiryo UI" panose="020B0604030504040204" pitchFamily="50" charset="-128"/>
                          <a:ea typeface="Meiryo UI" panose="020B0604030504040204" pitchFamily="50" charset="-128"/>
                        </a:rPr>
                        <a:t>（利用者登録の際に、承認者権限を付与することができる）</a:t>
                      </a:r>
                      <a:endParaRPr kumimoji="1" lang="en-US" altLang="ja-JP" sz="1100" b="0" i="0" dirty="0">
                        <a:solidFill>
                          <a:srgbClr val="002060"/>
                        </a:solidFill>
                        <a:latin typeface="Meiryo UI" panose="020B0604030504040204" pitchFamily="50" charset="-128"/>
                        <a:ea typeface="Meiryo UI" panose="020B0604030504040204" pitchFamily="50" charset="-128"/>
                      </a:endParaRPr>
                    </a:p>
                    <a:p>
                      <a:endParaRPr kumimoji="1" lang="en-US" altLang="ja-JP" sz="1100" b="0" i="0" dirty="0">
                        <a:solidFill>
                          <a:srgbClr val="002060"/>
                        </a:solidFill>
                        <a:latin typeface="Meiryo UI" panose="020B0604030504040204" pitchFamily="50" charset="-128"/>
                        <a:ea typeface="Meiryo UI" panose="020B0604030504040204" pitchFamily="50" charset="-128"/>
                      </a:endParaRPr>
                    </a:p>
                    <a:p>
                      <a:r>
                        <a:rPr kumimoji="1" lang="ja-JP" altLang="en-US" sz="1100" b="0" i="0" dirty="0">
                          <a:solidFill>
                            <a:srgbClr val="002060"/>
                          </a:solidFill>
                          <a:latin typeface="Meiryo UI" panose="020B0604030504040204" pitchFamily="50" charset="-128"/>
                          <a:ea typeface="Meiryo UI" panose="020B0604030504040204" pitchFamily="50" charset="-128"/>
                        </a:rPr>
                        <a:t>・依頼側は内容を確認し、「受領」か「差し戻し」（差し戻し理由を含む）を送信する</a:t>
                      </a:r>
                      <a:endParaRPr kumimoji="1" lang="en-US" altLang="ja-JP" sz="1100" b="0" i="0" dirty="0">
                        <a:solidFill>
                          <a:srgbClr val="002060"/>
                        </a:solidFill>
                        <a:latin typeface="Meiryo UI" panose="020B0604030504040204" pitchFamily="50" charset="-128"/>
                        <a:ea typeface="Meiryo UI" panose="020B0604030504040204" pitchFamily="50" charset="-128"/>
                      </a:endParaRPr>
                    </a:p>
                    <a:p>
                      <a:endParaRPr kumimoji="1" lang="en-US" altLang="ja-JP" sz="1100" b="0" i="0" dirty="0">
                        <a:solidFill>
                          <a:srgbClr val="C00000"/>
                        </a:solidFill>
                        <a:latin typeface="Meiryo UI" panose="020B0604030504040204" pitchFamily="50" charset="-128"/>
                        <a:ea typeface="Meiryo UI" panose="020B0604030504040204" pitchFamily="50" charset="-128"/>
                      </a:endParaRPr>
                    </a:p>
                    <a:p>
                      <a:r>
                        <a:rPr kumimoji="1" lang="ja-JP" altLang="en-US" sz="1100" b="0" i="0" dirty="0">
                          <a:solidFill>
                            <a:srgbClr val="002060"/>
                          </a:solidFill>
                          <a:latin typeface="Meiryo UI" panose="020B0604030504040204" pitchFamily="50" charset="-128"/>
                          <a:ea typeface="Meiryo UI" panose="020B0604030504040204" pitchFamily="50" charset="-128"/>
                        </a:rPr>
                        <a:t>・受領確認は、受領確認と承認の二段階で通知を行う。</a:t>
                      </a:r>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660510674"/>
                  </a:ext>
                </a:extLst>
              </a:tr>
            </a:tbl>
          </a:graphicData>
        </a:graphic>
      </p:graphicFrame>
      <p:sp>
        <p:nvSpPr>
          <p:cNvPr id="220" name="AutoShape 220">
            <a:extLst>
              <a:ext uri="{FF2B5EF4-FFF2-40B4-BE49-F238E27FC236}">
                <a16:creationId xmlns:a16="http://schemas.microsoft.com/office/drawing/2014/main" id="{F6AD48B5-53EC-44D1-BF6A-4D36263431A4}"/>
              </a:ext>
            </a:extLst>
          </p:cNvPr>
          <p:cNvSpPr>
            <a:spLocks noChangeArrowheads="1"/>
          </p:cNvSpPr>
          <p:nvPr/>
        </p:nvSpPr>
        <p:spPr bwMode="auto">
          <a:xfrm>
            <a:off x="8420100" y="354498"/>
            <a:ext cx="997719" cy="254000"/>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eaLnBrk="1" hangingPunct="1"/>
            <a:r>
              <a:rPr lang="en-US" altLang="ja-JP" sz="1000" b="1" dirty="0">
                <a:solidFill>
                  <a:schemeClr val="bg1"/>
                </a:solidFill>
                <a:latin typeface="Meiryo UI" panose="020B0604030504040204" pitchFamily="50" charset="-128"/>
                <a:ea typeface="Meiryo UI" panose="020B0604030504040204" pitchFamily="50" charset="-128"/>
              </a:rPr>
              <a:t>CMP</a:t>
            </a:r>
            <a:r>
              <a:rPr lang="ja-JP" altLang="en-US" sz="1000" b="1" dirty="0">
                <a:solidFill>
                  <a:schemeClr val="bg1"/>
                </a:solidFill>
                <a:latin typeface="Meiryo UI" panose="020B0604030504040204" pitchFamily="50" charset="-128"/>
                <a:ea typeface="Meiryo UI" panose="020B0604030504040204" pitchFamily="50" charset="-128"/>
              </a:rPr>
              <a:t>業務</a:t>
            </a:r>
          </a:p>
        </p:txBody>
      </p:sp>
      <p:sp>
        <p:nvSpPr>
          <p:cNvPr id="221" name="AutoShape 220">
            <a:extLst>
              <a:ext uri="{FF2B5EF4-FFF2-40B4-BE49-F238E27FC236}">
                <a16:creationId xmlns:a16="http://schemas.microsoft.com/office/drawing/2014/main" id="{B56EB895-8FEB-4DE1-A6B6-315D379067CD}"/>
              </a:ext>
            </a:extLst>
          </p:cNvPr>
          <p:cNvSpPr>
            <a:spLocks noChangeArrowheads="1"/>
          </p:cNvSpPr>
          <p:nvPr/>
        </p:nvSpPr>
        <p:spPr bwMode="auto">
          <a:xfrm>
            <a:off x="9527399" y="354498"/>
            <a:ext cx="997719" cy="254000"/>
          </a:xfrm>
          <a:prstGeom prst="roundRect">
            <a:avLst>
              <a:gd name="adj" fmla="val 16667"/>
            </a:avLst>
          </a:prstGeom>
          <a:solidFill>
            <a:schemeClr val="accent1">
              <a:lumMod val="20000"/>
              <a:lumOff val="8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eaLnBrk="1" hangingPunct="1"/>
            <a:r>
              <a:rPr lang="ja-JP" altLang="en-US" sz="1000" b="1" dirty="0">
                <a:latin typeface="Meiryo UI" panose="020B0604030504040204" pitchFamily="50" charset="-128"/>
                <a:ea typeface="Meiryo UI" panose="020B0604030504040204" pitchFamily="50" charset="-128"/>
              </a:rPr>
              <a:t>システム外業務</a:t>
            </a:r>
          </a:p>
        </p:txBody>
      </p:sp>
      <p:sp>
        <p:nvSpPr>
          <p:cNvPr id="48" name="テキスト ボックス 47">
            <a:extLst>
              <a:ext uri="{FF2B5EF4-FFF2-40B4-BE49-F238E27FC236}">
                <a16:creationId xmlns:a16="http://schemas.microsoft.com/office/drawing/2014/main" id="{A46020A9-CF50-487A-B311-819959A8936E}"/>
              </a:ext>
            </a:extLst>
          </p:cNvPr>
          <p:cNvSpPr txBox="1"/>
          <p:nvPr/>
        </p:nvSpPr>
        <p:spPr>
          <a:xfrm>
            <a:off x="354797" y="1208968"/>
            <a:ext cx="2087961" cy="338554"/>
          </a:xfrm>
          <a:prstGeom prst="rect">
            <a:avLst/>
          </a:prstGeom>
          <a:noFill/>
        </p:spPr>
        <p:txBody>
          <a:bodyPr wrap="square" rtlCol="0">
            <a:spAutoFit/>
          </a:bodyPr>
          <a:lstStyle/>
          <a:p>
            <a:r>
              <a:rPr lang="ja-JP" altLang="en-US" sz="1600" b="1" dirty="0">
                <a:latin typeface="Meiryo UI" panose="020B0604030504040204" pitchFamily="50" charset="-128"/>
                <a:ea typeface="Meiryo UI" panose="020B0604030504040204" pitchFamily="50" charset="-128"/>
              </a:rPr>
              <a:t>回答登録</a:t>
            </a:r>
            <a:endParaRPr kumimoji="1" lang="ja-JP" altLang="en-US" sz="1600" b="1" dirty="0">
              <a:latin typeface="Meiryo UI" panose="020B0604030504040204" pitchFamily="50" charset="-128"/>
              <a:ea typeface="Meiryo UI" panose="020B0604030504040204" pitchFamily="50" charset="-128"/>
            </a:endParaRPr>
          </a:p>
        </p:txBody>
      </p:sp>
      <p:sp>
        <p:nvSpPr>
          <p:cNvPr id="63" name="AutoShape 220">
            <a:extLst>
              <a:ext uri="{FF2B5EF4-FFF2-40B4-BE49-F238E27FC236}">
                <a16:creationId xmlns:a16="http://schemas.microsoft.com/office/drawing/2014/main" id="{9DF68E46-F7E1-4506-A1FE-2E72036D8C96}"/>
              </a:ext>
            </a:extLst>
          </p:cNvPr>
          <p:cNvSpPr>
            <a:spLocks noChangeArrowheads="1"/>
          </p:cNvSpPr>
          <p:nvPr/>
        </p:nvSpPr>
        <p:spPr bwMode="auto">
          <a:xfrm>
            <a:off x="3395616" y="1717904"/>
            <a:ext cx="1607433" cy="377055"/>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依頼内容を確認し、</a:t>
            </a:r>
            <a:br>
              <a:rPr lang="en-US" altLang="ja-JP" sz="1000" b="1" dirty="0">
                <a:solidFill>
                  <a:schemeClr val="bg1"/>
                </a:solidFill>
                <a:latin typeface="Meiryo UI" panose="020B0604030504040204" pitchFamily="50" charset="-128"/>
                <a:ea typeface="Meiryo UI" panose="020B0604030504040204" pitchFamily="50" charset="-128"/>
              </a:rPr>
            </a:br>
            <a:r>
              <a:rPr lang="ja-JP" altLang="en-US" sz="1000" b="1" dirty="0">
                <a:solidFill>
                  <a:schemeClr val="bg1"/>
                </a:solidFill>
                <a:latin typeface="Meiryo UI" panose="020B0604030504040204" pitchFamily="50" charset="-128"/>
                <a:ea typeface="Meiryo UI" panose="020B0604030504040204" pitchFamily="50" charset="-128"/>
              </a:rPr>
              <a:t>製品登録済みかを確認する</a:t>
            </a:r>
          </a:p>
        </p:txBody>
      </p:sp>
      <p:sp>
        <p:nvSpPr>
          <p:cNvPr id="66" name="AutoShape 220">
            <a:extLst>
              <a:ext uri="{FF2B5EF4-FFF2-40B4-BE49-F238E27FC236}">
                <a16:creationId xmlns:a16="http://schemas.microsoft.com/office/drawing/2014/main" id="{0D5FB375-862D-420A-8A9F-DE13BFA5F687}"/>
              </a:ext>
            </a:extLst>
          </p:cNvPr>
          <p:cNvSpPr>
            <a:spLocks noChangeArrowheads="1"/>
          </p:cNvSpPr>
          <p:nvPr/>
        </p:nvSpPr>
        <p:spPr bwMode="auto">
          <a:xfrm>
            <a:off x="3497742" y="2873988"/>
            <a:ext cx="1409185" cy="246221"/>
          </a:xfrm>
          <a:prstGeom prst="roundRect">
            <a:avLst>
              <a:gd name="adj" fmla="val 16667"/>
            </a:avLst>
          </a:prstGeom>
          <a:solidFill>
            <a:schemeClr val="accent5">
              <a:lumMod val="20000"/>
              <a:lumOff val="8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latin typeface="Meiryo UI" panose="020B0604030504040204" pitchFamily="50" charset="-128"/>
                <a:ea typeface="Meiryo UI" panose="020B0604030504040204" pitchFamily="50" charset="-128"/>
              </a:rPr>
              <a:t>製品登録フロー</a:t>
            </a:r>
          </a:p>
        </p:txBody>
      </p:sp>
      <p:cxnSp>
        <p:nvCxnSpPr>
          <p:cNvPr id="67" name="コネクタ: カギ線 66">
            <a:extLst>
              <a:ext uri="{FF2B5EF4-FFF2-40B4-BE49-F238E27FC236}">
                <a16:creationId xmlns:a16="http://schemas.microsoft.com/office/drawing/2014/main" id="{59691257-9581-4D85-975F-2D1D806AAB87}"/>
              </a:ext>
            </a:extLst>
          </p:cNvPr>
          <p:cNvCxnSpPr>
            <a:cxnSpLocks/>
            <a:stCxn id="63" idx="2"/>
            <a:endCxn id="30" idx="0"/>
          </p:cNvCxnSpPr>
          <p:nvPr/>
        </p:nvCxnSpPr>
        <p:spPr>
          <a:xfrm rot="16200000" flipH="1">
            <a:off x="4036895" y="2257396"/>
            <a:ext cx="327270" cy="2395"/>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30" name="AutoShape 129">
            <a:extLst>
              <a:ext uri="{FF2B5EF4-FFF2-40B4-BE49-F238E27FC236}">
                <a16:creationId xmlns:a16="http://schemas.microsoft.com/office/drawing/2014/main" id="{4852CE67-04D3-4C6C-BFB0-32885B39F227}"/>
              </a:ext>
            </a:extLst>
          </p:cNvPr>
          <p:cNvSpPr>
            <a:spLocks noChangeArrowheads="1"/>
          </p:cNvSpPr>
          <p:nvPr/>
        </p:nvSpPr>
        <p:spPr bwMode="auto">
          <a:xfrm>
            <a:off x="4040136" y="2422229"/>
            <a:ext cx="323184" cy="216000"/>
          </a:xfrm>
          <a:prstGeom prst="diamond">
            <a:avLst/>
          </a:prstGeom>
          <a:solidFill>
            <a:schemeClr val="bg1"/>
          </a:solidFill>
          <a:ln w="12700" algn="ctr">
            <a:solidFill>
              <a:srgbClr val="000000"/>
            </a:solidFill>
            <a:round/>
            <a:headEnd/>
            <a:tailEnd/>
          </a:ln>
        </p:spPr>
        <p:txBody>
          <a:bodyPr wrap="none" lIns="0" tIns="18000" rIns="0" bIns="1800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050" b="0" i="0" u="none" strike="noStrike" kern="0" cap="none" spc="0" normalizeH="0" baseline="0" noProof="0">
              <a:ln>
                <a:noFill/>
              </a:ln>
              <a:effectLst/>
              <a:uLnTx/>
              <a:uFillTx/>
              <a:latin typeface="+mn-ea"/>
              <a:cs typeface="+mn-cs"/>
            </a:endParaRPr>
          </a:p>
        </p:txBody>
      </p:sp>
      <p:sp>
        <p:nvSpPr>
          <p:cNvPr id="35" name="テキスト ボックス 34">
            <a:extLst>
              <a:ext uri="{FF2B5EF4-FFF2-40B4-BE49-F238E27FC236}">
                <a16:creationId xmlns:a16="http://schemas.microsoft.com/office/drawing/2014/main" id="{C9265E28-11C9-41C7-B552-0B4E633CA39C}"/>
              </a:ext>
            </a:extLst>
          </p:cNvPr>
          <p:cNvSpPr txBox="1"/>
          <p:nvPr/>
        </p:nvSpPr>
        <p:spPr>
          <a:xfrm>
            <a:off x="4387115" y="2123769"/>
            <a:ext cx="778450" cy="400110"/>
          </a:xfrm>
          <a:prstGeom prst="rect">
            <a:avLst/>
          </a:prstGeom>
          <a:noFill/>
        </p:spPr>
        <p:txBody>
          <a:bodyPr wrap="square" rtlCol="0">
            <a:spAutoFit/>
          </a:bodyPr>
          <a:lstStyle/>
          <a:p>
            <a:r>
              <a:rPr kumimoji="1" lang="ja-JP" altLang="en-US" sz="1000" b="1" dirty="0">
                <a:latin typeface="Meiryo UI" panose="020B0604030504040204" pitchFamily="50" charset="-128"/>
                <a:ea typeface="Meiryo UI" panose="020B0604030504040204" pitchFamily="50" charset="-128"/>
              </a:rPr>
              <a:t>製品登録済み</a:t>
            </a:r>
          </a:p>
        </p:txBody>
      </p:sp>
      <p:sp>
        <p:nvSpPr>
          <p:cNvPr id="36" name="テキスト ボックス 35">
            <a:extLst>
              <a:ext uri="{FF2B5EF4-FFF2-40B4-BE49-F238E27FC236}">
                <a16:creationId xmlns:a16="http://schemas.microsoft.com/office/drawing/2014/main" id="{FA358D83-5777-49A5-AD34-983976E36F1A}"/>
              </a:ext>
            </a:extLst>
          </p:cNvPr>
          <p:cNvSpPr txBox="1"/>
          <p:nvPr/>
        </p:nvSpPr>
        <p:spPr>
          <a:xfrm>
            <a:off x="3394147" y="2607204"/>
            <a:ext cx="874468" cy="246221"/>
          </a:xfrm>
          <a:prstGeom prst="rect">
            <a:avLst/>
          </a:prstGeom>
          <a:noFill/>
        </p:spPr>
        <p:txBody>
          <a:bodyPr wrap="square" rtlCol="0">
            <a:spAutoFit/>
          </a:bodyPr>
          <a:lstStyle/>
          <a:p>
            <a:r>
              <a:rPr kumimoji="1" lang="ja-JP" altLang="en-US" sz="1000" b="1" dirty="0">
                <a:latin typeface="Meiryo UI" panose="020B0604030504040204" pitchFamily="50" charset="-128"/>
                <a:ea typeface="Meiryo UI" panose="020B0604030504040204" pitchFamily="50" charset="-128"/>
              </a:rPr>
              <a:t>製品未登録</a:t>
            </a:r>
          </a:p>
        </p:txBody>
      </p:sp>
      <p:sp>
        <p:nvSpPr>
          <p:cNvPr id="51" name="AutoShape 220">
            <a:extLst>
              <a:ext uri="{FF2B5EF4-FFF2-40B4-BE49-F238E27FC236}">
                <a16:creationId xmlns:a16="http://schemas.microsoft.com/office/drawing/2014/main" id="{9192999C-12AE-4814-B28D-9EE5DFA1A888}"/>
              </a:ext>
            </a:extLst>
          </p:cNvPr>
          <p:cNvSpPr>
            <a:spLocks noChangeArrowheads="1"/>
          </p:cNvSpPr>
          <p:nvPr/>
        </p:nvSpPr>
        <p:spPr bwMode="auto">
          <a:xfrm>
            <a:off x="3395775" y="3342222"/>
            <a:ext cx="1607433" cy="246221"/>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回答データ確認・修正</a:t>
            </a:r>
          </a:p>
        </p:txBody>
      </p:sp>
      <p:sp>
        <p:nvSpPr>
          <p:cNvPr id="52" name="AutoShape 220">
            <a:extLst>
              <a:ext uri="{FF2B5EF4-FFF2-40B4-BE49-F238E27FC236}">
                <a16:creationId xmlns:a16="http://schemas.microsoft.com/office/drawing/2014/main" id="{5F6532B3-3EBF-4DE4-9D4B-66FEAF296DE9}"/>
              </a:ext>
            </a:extLst>
          </p:cNvPr>
          <p:cNvSpPr>
            <a:spLocks noChangeArrowheads="1"/>
          </p:cNvSpPr>
          <p:nvPr/>
        </p:nvSpPr>
        <p:spPr bwMode="auto">
          <a:xfrm>
            <a:off x="3395616" y="3721863"/>
            <a:ext cx="1607433" cy="246221"/>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回答データ承認・送信</a:t>
            </a:r>
          </a:p>
        </p:txBody>
      </p:sp>
      <p:cxnSp>
        <p:nvCxnSpPr>
          <p:cNvPr id="74" name="コネクタ: カギ線 73">
            <a:extLst>
              <a:ext uri="{FF2B5EF4-FFF2-40B4-BE49-F238E27FC236}">
                <a16:creationId xmlns:a16="http://schemas.microsoft.com/office/drawing/2014/main" id="{A03856EB-D5DC-49D0-9531-8C6633022691}"/>
              </a:ext>
            </a:extLst>
          </p:cNvPr>
          <p:cNvCxnSpPr>
            <a:cxnSpLocks/>
            <a:endCxn id="51" idx="0"/>
          </p:cNvCxnSpPr>
          <p:nvPr/>
        </p:nvCxnSpPr>
        <p:spPr>
          <a:xfrm rot="5400000">
            <a:off x="4087730" y="3230459"/>
            <a:ext cx="223526" cy="1"/>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79" name="コネクタ: カギ線 78">
            <a:extLst>
              <a:ext uri="{FF2B5EF4-FFF2-40B4-BE49-F238E27FC236}">
                <a16:creationId xmlns:a16="http://schemas.microsoft.com/office/drawing/2014/main" id="{8EC111CC-CDDB-4597-AD37-5766A65EF7B0}"/>
              </a:ext>
            </a:extLst>
          </p:cNvPr>
          <p:cNvCxnSpPr>
            <a:cxnSpLocks/>
          </p:cNvCxnSpPr>
          <p:nvPr/>
        </p:nvCxnSpPr>
        <p:spPr>
          <a:xfrm rot="5400000">
            <a:off x="4132703" y="3655075"/>
            <a:ext cx="133420" cy="159"/>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84" name="コネクタ: カギ線 83">
            <a:extLst>
              <a:ext uri="{FF2B5EF4-FFF2-40B4-BE49-F238E27FC236}">
                <a16:creationId xmlns:a16="http://schemas.microsoft.com/office/drawing/2014/main" id="{49F8A2DF-5EF5-4D23-817F-E9BD92F92F11}"/>
              </a:ext>
            </a:extLst>
          </p:cNvPr>
          <p:cNvCxnSpPr>
            <a:cxnSpLocks/>
            <a:stCxn id="30" idx="3"/>
            <a:endCxn id="51" idx="0"/>
          </p:cNvCxnSpPr>
          <p:nvPr/>
        </p:nvCxnSpPr>
        <p:spPr>
          <a:xfrm flipH="1">
            <a:off x="4199492" y="2530229"/>
            <a:ext cx="163828" cy="811993"/>
          </a:xfrm>
          <a:prstGeom prst="bentConnector4">
            <a:avLst>
              <a:gd name="adj1" fmla="val -441866"/>
              <a:gd name="adj2" fmla="val 81284"/>
            </a:avLst>
          </a:prstGeom>
          <a:ln w="19050">
            <a:tailEnd type="triangle"/>
          </a:ln>
        </p:spPr>
        <p:style>
          <a:lnRef idx="1">
            <a:schemeClr val="dk1"/>
          </a:lnRef>
          <a:fillRef idx="0">
            <a:schemeClr val="dk1"/>
          </a:fillRef>
          <a:effectRef idx="0">
            <a:schemeClr val="dk1"/>
          </a:effectRef>
          <a:fontRef idx="minor">
            <a:schemeClr val="tx1"/>
          </a:fontRef>
        </p:style>
      </p:cxnSp>
      <p:sp>
        <p:nvSpPr>
          <p:cNvPr id="91" name="AutoShape 220">
            <a:extLst>
              <a:ext uri="{FF2B5EF4-FFF2-40B4-BE49-F238E27FC236}">
                <a16:creationId xmlns:a16="http://schemas.microsoft.com/office/drawing/2014/main" id="{AEF3F4D5-B269-47C6-8512-94DD19081B9C}"/>
              </a:ext>
            </a:extLst>
          </p:cNvPr>
          <p:cNvSpPr>
            <a:spLocks noChangeArrowheads="1"/>
          </p:cNvSpPr>
          <p:nvPr/>
        </p:nvSpPr>
        <p:spPr bwMode="auto">
          <a:xfrm>
            <a:off x="5927723" y="3720107"/>
            <a:ext cx="1596867" cy="246221"/>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回答データ受領</a:t>
            </a:r>
          </a:p>
        </p:txBody>
      </p:sp>
      <p:cxnSp>
        <p:nvCxnSpPr>
          <p:cNvPr id="94" name="コネクタ: カギ線 93">
            <a:extLst>
              <a:ext uri="{FF2B5EF4-FFF2-40B4-BE49-F238E27FC236}">
                <a16:creationId xmlns:a16="http://schemas.microsoft.com/office/drawing/2014/main" id="{BE02F0F4-FE46-48D1-A2E4-209E04E74F2B}"/>
              </a:ext>
            </a:extLst>
          </p:cNvPr>
          <p:cNvCxnSpPr>
            <a:cxnSpLocks/>
            <a:stCxn id="52" idx="3"/>
            <a:endCxn id="91" idx="1"/>
          </p:cNvCxnSpPr>
          <p:nvPr/>
        </p:nvCxnSpPr>
        <p:spPr>
          <a:xfrm flipV="1">
            <a:off x="5003049" y="3843218"/>
            <a:ext cx="924674" cy="1756"/>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12" name="コネクタ: カギ線 11">
            <a:extLst>
              <a:ext uri="{FF2B5EF4-FFF2-40B4-BE49-F238E27FC236}">
                <a16:creationId xmlns:a16="http://schemas.microsoft.com/office/drawing/2014/main" id="{D2150FAE-4B07-626C-0B9F-47D9DC5669E3}"/>
              </a:ext>
            </a:extLst>
          </p:cNvPr>
          <p:cNvCxnSpPr>
            <a:cxnSpLocks/>
            <a:stCxn id="30" idx="2"/>
            <a:endCxn id="66" idx="0"/>
          </p:cNvCxnSpPr>
          <p:nvPr/>
        </p:nvCxnSpPr>
        <p:spPr>
          <a:xfrm rot="16200000" flipH="1">
            <a:off x="4084152" y="2755804"/>
            <a:ext cx="235759" cy="607"/>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37" name="コネクタ: カギ線 36">
            <a:extLst>
              <a:ext uri="{FF2B5EF4-FFF2-40B4-BE49-F238E27FC236}">
                <a16:creationId xmlns:a16="http://schemas.microsoft.com/office/drawing/2014/main" id="{99FE285F-7826-FC1A-15BE-18F18022E776}"/>
              </a:ext>
            </a:extLst>
          </p:cNvPr>
          <p:cNvCxnSpPr>
            <a:cxnSpLocks/>
            <a:stCxn id="66" idx="2"/>
            <a:endCxn id="51" idx="0"/>
          </p:cNvCxnSpPr>
          <p:nvPr/>
        </p:nvCxnSpPr>
        <p:spPr>
          <a:xfrm rot="5400000">
            <a:off x="4089908" y="3229794"/>
            <a:ext cx="222013" cy="2843"/>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47" name="AutoShape 220">
            <a:extLst>
              <a:ext uri="{FF2B5EF4-FFF2-40B4-BE49-F238E27FC236}">
                <a16:creationId xmlns:a16="http://schemas.microsoft.com/office/drawing/2014/main" id="{8DB319C7-E07C-6F52-B172-C62D67984880}"/>
              </a:ext>
            </a:extLst>
          </p:cNvPr>
          <p:cNvSpPr>
            <a:spLocks noChangeArrowheads="1"/>
          </p:cNvSpPr>
          <p:nvPr/>
        </p:nvSpPr>
        <p:spPr bwMode="auto">
          <a:xfrm>
            <a:off x="800711" y="1716389"/>
            <a:ext cx="1607433" cy="377055"/>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依頼内容を確認し、</a:t>
            </a:r>
            <a:br>
              <a:rPr lang="en-US" altLang="ja-JP" sz="1000" b="1" dirty="0">
                <a:solidFill>
                  <a:schemeClr val="bg1"/>
                </a:solidFill>
                <a:latin typeface="Meiryo UI" panose="020B0604030504040204" pitchFamily="50" charset="-128"/>
                <a:ea typeface="Meiryo UI" panose="020B0604030504040204" pitchFamily="50" charset="-128"/>
              </a:rPr>
            </a:br>
            <a:r>
              <a:rPr lang="ja-JP" altLang="en-US" sz="1000" b="1" dirty="0">
                <a:solidFill>
                  <a:schemeClr val="bg1"/>
                </a:solidFill>
                <a:latin typeface="Meiryo UI" panose="020B0604030504040204" pitchFamily="50" charset="-128"/>
                <a:ea typeface="Meiryo UI" panose="020B0604030504040204" pitchFamily="50" charset="-128"/>
              </a:rPr>
              <a:t>製品登録済みかを確認する</a:t>
            </a:r>
          </a:p>
        </p:txBody>
      </p:sp>
      <p:sp>
        <p:nvSpPr>
          <p:cNvPr id="50" name="AutoShape 220">
            <a:extLst>
              <a:ext uri="{FF2B5EF4-FFF2-40B4-BE49-F238E27FC236}">
                <a16:creationId xmlns:a16="http://schemas.microsoft.com/office/drawing/2014/main" id="{CA486FDA-30A7-5B2E-B009-A6DF9637AB9C}"/>
              </a:ext>
            </a:extLst>
          </p:cNvPr>
          <p:cNvSpPr>
            <a:spLocks noChangeArrowheads="1"/>
          </p:cNvSpPr>
          <p:nvPr/>
        </p:nvSpPr>
        <p:spPr bwMode="auto">
          <a:xfrm>
            <a:off x="902837" y="2872473"/>
            <a:ext cx="1409185" cy="246221"/>
          </a:xfrm>
          <a:prstGeom prst="roundRect">
            <a:avLst>
              <a:gd name="adj" fmla="val 16667"/>
            </a:avLst>
          </a:prstGeom>
          <a:solidFill>
            <a:schemeClr val="accent5">
              <a:lumMod val="20000"/>
              <a:lumOff val="8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latin typeface="Meiryo UI" panose="020B0604030504040204" pitchFamily="50" charset="-128"/>
                <a:ea typeface="Meiryo UI" panose="020B0604030504040204" pitchFamily="50" charset="-128"/>
              </a:rPr>
              <a:t>製品登録フロー</a:t>
            </a:r>
          </a:p>
        </p:txBody>
      </p:sp>
      <p:cxnSp>
        <p:nvCxnSpPr>
          <p:cNvPr id="55" name="コネクタ: カギ線 54">
            <a:extLst>
              <a:ext uri="{FF2B5EF4-FFF2-40B4-BE49-F238E27FC236}">
                <a16:creationId xmlns:a16="http://schemas.microsoft.com/office/drawing/2014/main" id="{FE5B7646-B806-C018-7D46-3C770C2220C7}"/>
              </a:ext>
            </a:extLst>
          </p:cNvPr>
          <p:cNvCxnSpPr>
            <a:cxnSpLocks/>
            <a:stCxn id="47" idx="2"/>
            <a:endCxn id="59" idx="0"/>
          </p:cNvCxnSpPr>
          <p:nvPr/>
        </p:nvCxnSpPr>
        <p:spPr>
          <a:xfrm rot="16200000" flipH="1">
            <a:off x="1441990" y="2255881"/>
            <a:ext cx="327270" cy="2395"/>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59" name="AutoShape 129">
            <a:extLst>
              <a:ext uri="{FF2B5EF4-FFF2-40B4-BE49-F238E27FC236}">
                <a16:creationId xmlns:a16="http://schemas.microsoft.com/office/drawing/2014/main" id="{4C1DB2E7-DABF-DB58-575E-396C5A41A9E4}"/>
              </a:ext>
            </a:extLst>
          </p:cNvPr>
          <p:cNvSpPr>
            <a:spLocks noChangeArrowheads="1"/>
          </p:cNvSpPr>
          <p:nvPr/>
        </p:nvSpPr>
        <p:spPr bwMode="auto">
          <a:xfrm>
            <a:off x="1445231" y="2420714"/>
            <a:ext cx="323184" cy="216000"/>
          </a:xfrm>
          <a:prstGeom prst="diamond">
            <a:avLst/>
          </a:prstGeom>
          <a:solidFill>
            <a:schemeClr val="bg1"/>
          </a:solidFill>
          <a:ln w="12700" algn="ctr">
            <a:solidFill>
              <a:srgbClr val="000000"/>
            </a:solidFill>
            <a:round/>
            <a:headEnd/>
            <a:tailEnd/>
          </a:ln>
        </p:spPr>
        <p:txBody>
          <a:bodyPr wrap="none" lIns="0" tIns="18000" rIns="0" bIns="1800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050" b="0" i="0" u="none" strike="noStrike" kern="0" cap="none" spc="0" normalizeH="0" baseline="0" noProof="0">
              <a:ln>
                <a:noFill/>
              </a:ln>
              <a:effectLst/>
              <a:uLnTx/>
              <a:uFillTx/>
              <a:latin typeface="+mn-ea"/>
              <a:cs typeface="+mn-cs"/>
            </a:endParaRPr>
          </a:p>
        </p:txBody>
      </p:sp>
      <p:sp>
        <p:nvSpPr>
          <p:cNvPr id="61" name="テキスト ボックス 60">
            <a:extLst>
              <a:ext uri="{FF2B5EF4-FFF2-40B4-BE49-F238E27FC236}">
                <a16:creationId xmlns:a16="http://schemas.microsoft.com/office/drawing/2014/main" id="{69659047-1481-CAF5-925D-4E187C762123}"/>
              </a:ext>
            </a:extLst>
          </p:cNvPr>
          <p:cNvSpPr txBox="1"/>
          <p:nvPr/>
        </p:nvSpPr>
        <p:spPr>
          <a:xfrm>
            <a:off x="1792210" y="2122254"/>
            <a:ext cx="778450" cy="400110"/>
          </a:xfrm>
          <a:prstGeom prst="rect">
            <a:avLst/>
          </a:prstGeom>
          <a:noFill/>
        </p:spPr>
        <p:txBody>
          <a:bodyPr wrap="square" rtlCol="0">
            <a:spAutoFit/>
          </a:bodyPr>
          <a:lstStyle/>
          <a:p>
            <a:r>
              <a:rPr kumimoji="1" lang="ja-JP" altLang="en-US" sz="1000" b="1" dirty="0">
                <a:latin typeface="Meiryo UI" panose="020B0604030504040204" pitchFamily="50" charset="-128"/>
                <a:ea typeface="Meiryo UI" panose="020B0604030504040204" pitchFamily="50" charset="-128"/>
              </a:rPr>
              <a:t>製品登録済み</a:t>
            </a:r>
          </a:p>
        </p:txBody>
      </p:sp>
      <p:sp>
        <p:nvSpPr>
          <p:cNvPr id="62" name="テキスト ボックス 61">
            <a:extLst>
              <a:ext uri="{FF2B5EF4-FFF2-40B4-BE49-F238E27FC236}">
                <a16:creationId xmlns:a16="http://schemas.microsoft.com/office/drawing/2014/main" id="{6A1926E4-D8D3-D05A-A224-905DA7A61704}"/>
              </a:ext>
            </a:extLst>
          </p:cNvPr>
          <p:cNvSpPr txBox="1"/>
          <p:nvPr/>
        </p:nvSpPr>
        <p:spPr>
          <a:xfrm>
            <a:off x="799242" y="2605689"/>
            <a:ext cx="874468" cy="246221"/>
          </a:xfrm>
          <a:prstGeom prst="rect">
            <a:avLst/>
          </a:prstGeom>
          <a:noFill/>
        </p:spPr>
        <p:txBody>
          <a:bodyPr wrap="square" rtlCol="0">
            <a:spAutoFit/>
          </a:bodyPr>
          <a:lstStyle/>
          <a:p>
            <a:r>
              <a:rPr kumimoji="1" lang="ja-JP" altLang="en-US" sz="1000" b="1" dirty="0">
                <a:latin typeface="Meiryo UI" panose="020B0604030504040204" pitchFamily="50" charset="-128"/>
                <a:ea typeface="Meiryo UI" panose="020B0604030504040204" pitchFamily="50" charset="-128"/>
              </a:rPr>
              <a:t>製品未登録</a:t>
            </a:r>
          </a:p>
        </p:txBody>
      </p:sp>
      <p:sp>
        <p:nvSpPr>
          <p:cNvPr id="64" name="AutoShape 220">
            <a:extLst>
              <a:ext uri="{FF2B5EF4-FFF2-40B4-BE49-F238E27FC236}">
                <a16:creationId xmlns:a16="http://schemas.microsoft.com/office/drawing/2014/main" id="{BFEE2ED6-36CE-6CAA-7837-128F1314E16D}"/>
              </a:ext>
            </a:extLst>
          </p:cNvPr>
          <p:cNvSpPr>
            <a:spLocks noChangeArrowheads="1"/>
          </p:cNvSpPr>
          <p:nvPr/>
        </p:nvSpPr>
        <p:spPr bwMode="auto">
          <a:xfrm>
            <a:off x="800870" y="3340707"/>
            <a:ext cx="1607433" cy="246221"/>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回答データ確認・修正</a:t>
            </a:r>
          </a:p>
        </p:txBody>
      </p:sp>
      <p:sp>
        <p:nvSpPr>
          <p:cNvPr id="65" name="AutoShape 220">
            <a:extLst>
              <a:ext uri="{FF2B5EF4-FFF2-40B4-BE49-F238E27FC236}">
                <a16:creationId xmlns:a16="http://schemas.microsoft.com/office/drawing/2014/main" id="{9B1DA6DC-D107-8696-1B78-328A8F7570FC}"/>
              </a:ext>
            </a:extLst>
          </p:cNvPr>
          <p:cNvSpPr>
            <a:spLocks noChangeArrowheads="1"/>
          </p:cNvSpPr>
          <p:nvPr/>
        </p:nvSpPr>
        <p:spPr bwMode="auto">
          <a:xfrm>
            <a:off x="800711" y="3720348"/>
            <a:ext cx="1607433" cy="246221"/>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回答データ承認・送信</a:t>
            </a:r>
          </a:p>
        </p:txBody>
      </p:sp>
      <p:cxnSp>
        <p:nvCxnSpPr>
          <p:cNvPr id="69" name="コネクタ: カギ線 68">
            <a:extLst>
              <a:ext uri="{FF2B5EF4-FFF2-40B4-BE49-F238E27FC236}">
                <a16:creationId xmlns:a16="http://schemas.microsoft.com/office/drawing/2014/main" id="{E5C5EFE0-428A-8C2E-C307-207258C51EEE}"/>
              </a:ext>
            </a:extLst>
          </p:cNvPr>
          <p:cNvCxnSpPr>
            <a:cxnSpLocks/>
            <a:stCxn id="50" idx="2"/>
            <a:endCxn id="64" idx="0"/>
          </p:cNvCxnSpPr>
          <p:nvPr/>
        </p:nvCxnSpPr>
        <p:spPr>
          <a:xfrm rot="5400000">
            <a:off x="1495003" y="3228279"/>
            <a:ext cx="222013" cy="2843"/>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70" name="コネクタ: カギ線 69">
            <a:extLst>
              <a:ext uri="{FF2B5EF4-FFF2-40B4-BE49-F238E27FC236}">
                <a16:creationId xmlns:a16="http://schemas.microsoft.com/office/drawing/2014/main" id="{F7460CB9-0C48-7555-7309-EF3766408DCE}"/>
              </a:ext>
            </a:extLst>
          </p:cNvPr>
          <p:cNvCxnSpPr>
            <a:cxnSpLocks/>
            <a:endCxn id="65" idx="0"/>
          </p:cNvCxnSpPr>
          <p:nvPr/>
        </p:nvCxnSpPr>
        <p:spPr>
          <a:xfrm rot="5400000">
            <a:off x="1518748" y="3634509"/>
            <a:ext cx="171520" cy="159"/>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72" name="コネクタ: カギ線 71">
            <a:extLst>
              <a:ext uri="{FF2B5EF4-FFF2-40B4-BE49-F238E27FC236}">
                <a16:creationId xmlns:a16="http://schemas.microsoft.com/office/drawing/2014/main" id="{245B18E8-0C2F-63F9-C8BA-A17B54E2B7FD}"/>
              </a:ext>
            </a:extLst>
          </p:cNvPr>
          <p:cNvCxnSpPr>
            <a:cxnSpLocks/>
            <a:stCxn id="59" idx="3"/>
            <a:endCxn id="64" idx="0"/>
          </p:cNvCxnSpPr>
          <p:nvPr/>
        </p:nvCxnSpPr>
        <p:spPr>
          <a:xfrm flipH="1">
            <a:off x="1604587" y="2528714"/>
            <a:ext cx="163828" cy="811993"/>
          </a:xfrm>
          <a:prstGeom prst="bentConnector4">
            <a:avLst>
              <a:gd name="adj1" fmla="val -441866"/>
              <a:gd name="adj2" fmla="val 81284"/>
            </a:avLst>
          </a:prstGeom>
          <a:ln w="19050">
            <a:tailEnd type="triangle"/>
          </a:ln>
        </p:spPr>
        <p:style>
          <a:lnRef idx="1">
            <a:schemeClr val="dk1"/>
          </a:lnRef>
          <a:fillRef idx="0">
            <a:schemeClr val="dk1"/>
          </a:fillRef>
          <a:effectRef idx="0">
            <a:schemeClr val="dk1"/>
          </a:effectRef>
          <a:fontRef idx="minor">
            <a:schemeClr val="tx1"/>
          </a:fontRef>
        </p:style>
      </p:cxnSp>
      <p:cxnSp>
        <p:nvCxnSpPr>
          <p:cNvPr id="73" name="コネクタ: カギ線 72">
            <a:extLst>
              <a:ext uri="{FF2B5EF4-FFF2-40B4-BE49-F238E27FC236}">
                <a16:creationId xmlns:a16="http://schemas.microsoft.com/office/drawing/2014/main" id="{616EE32B-5463-2D68-BF32-61EC314120AD}"/>
              </a:ext>
            </a:extLst>
          </p:cNvPr>
          <p:cNvCxnSpPr>
            <a:cxnSpLocks/>
            <a:stCxn id="59" idx="2"/>
            <a:endCxn id="50" idx="0"/>
          </p:cNvCxnSpPr>
          <p:nvPr/>
        </p:nvCxnSpPr>
        <p:spPr>
          <a:xfrm rot="16200000" flipH="1">
            <a:off x="1489247" y="2754289"/>
            <a:ext cx="235759" cy="607"/>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75" name="コネクタ: カギ線 74">
            <a:extLst>
              <a:ext uri="{FF2B5EF4-FFF2-40B4-BE49-F238E27FC236}">
                <a16:creationId xmlns:a16="http://schemas.microsoft.com/office/drawing/2014/main" id="{54A422E4-F332-9623-AA62-251FF6AD84EF}"/>
              </a:ext>
            </a:extLst>
          </p:cNvPr>
          <p:cNvCxnSpPr>
            <a:cxnSpLocks/>
            <a:stCxn id="50" idx="2"/>
            <a:endCxn id="64" idx="0"/>
          </p:cNvCxnSpPr>
          <p:nvPr/>
        </p:nvCxnSpPr>
        <p:spPr>
          <a:xfrm rot="5400000">
            <a:off x="1495003" y="3228279"/>
            <a:ext cx="222013" cy="2843"/>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77" name="AutoShape 220">
            <a:extLst>
              <a:ext uri="{FF2B5EF4-FFF2-40B4-BE49-F238E27FC236}">
                <a16:creationId xmlns:a16="http://schemas.microsoft.com/office/drawing/2014/main" id="{147333DD-1AAA-40A0-6AA1-F25BF89E0FA8}"/>
              </a:ext>
            </a:extLst>
          </p:cNvPr>
          <p:cNvSpPr>
            <a:spLocks noChangeArrowheads="1"/>
          </p:cNvSpPr>
          <p:nvPr/>
        </p:nvSpPr>
        <p:spPr bwMode="auto">
          <a:xfrm>
            <a:off x="3395663" y="4765500"/>
            <a:ext cx="1605917" cy="246221"/>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回答データ受領</a:t>
            </a:r>
          </a:p>
        </p:txBody>
      </p:sp>
      <p:cxnSp>
        <p:nvCxnSpPr>
          <p:cNvPr id="82" name="コネクタ: カギ線 81">
            <a:extLst>
              <a:ext uri="{FF2B5EF4-FFF2-40B4-BE49-F238E27FC236}">
                <a16:creationId xmlns:a16="http://schemas.microsoft.com/office/drawing/2014/main" id="{961CD3C3-2DB6-679D-763C-26B1FD9B89F1}"/>
              </a:ext>
            </a:extLst>
          </p:cNvPr>
          <p:cNvCxnSpPr>
            <a:cxnSpLocks/>
            <a:stCxn id="65" idx="3"/>
            <a:endCxn id="77" idx="1"/>
          </p:cNvCxnSpPr>
          <p:nvPr/>
        </p:nvCxnSpPr>
        <p:spPr>
          <a:xfrm>
            <a:off x="2408144" y="3843459"/>
            <a:ext cx="987519" cy="1045152"/>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13" name="コネクタ: カギ線 12">
            <a:extLst>
              <a:ext uri="{FF2B5EF4-FFF2-40B4-BE49-F238E27FC236}">
                <a16:creationId xmlns:a16="http://schemas.microsoft.com/office/drawing/2014/main" id="{3046FFB8-FF0C-7F93-18C9-3FDE640D4DCF}"/>
              </a:ext>
            </a:extLst>
          </p:cNvPr>
          <p:cNvCxnSpPr>
            <a:cxnSpLocks/>
            <a:stCxn id="77" idx="2"/>
            <a:endCxn id="16" idx="0"/>
          </p:cNvCxnSpPr>
          <p:nvPr/>
        </p:nvCxnSpPr>
        <p:spPr>
          <a:xfrm rot="5400000">
            <a:off x="4109607" y="5099978"/>
            <a:ext cx="177273" cy="758"/>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16" name="AutoShape 220">
            <a:extLst>
              <a:ext uri="{FF2B5EF4-FFF2-40B4-BE49-F238E27FC236}">
                <a16:creationId xmlns:a16="http://schemas.microsoft.com/office/drawing/2014/main" id="{A2C64CDB-6C37-CC0F-8C18-B1D75AD0DABB}"/>
              </a:ext>
            </a:extLst>
          </p:cNvPr>
          <p:cNvSpPr>
            <a:spLocks noChangeArrowheads="1"/>
          </p:cNvSpPr>
          <p:nvPr/>
        </p:nvSpPr>
        <p:spPr bwMode="auto">
          <a:xfrm>
            <a:off x="3394147" y="5188994"/>
            <a:ext cx="1607433" cy="246221"/>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受領確認・承認送信</a:t>
            </a:r>
          </a:p>
        </p:txBody>
      </p:sp>
      <p:sp>
        <p:nvSpPr>
          <p:cNvPr id="19" name="AutoShape 220">
            <a:extLst>
              <a:ext uri="{FF2B5EF4-FFF2-40B4-BE49-F238E27FC236}">
                <a16:creationId xmlns:a16="http://schemas.microsoft.com/office/drawing/2014/main" id="{C3D03E52-D3DA-EFEC-A27F-9A28DFF692BE}"/>
              </a:ext>
            </a:extLst>
          </p:cNvPr>
          <p:cNvSpPr>
            <a:spLocks noChangeArrowheads="1"/>
          </p:cNvSpPr>
          <p:nvPr/>
        </p:nvSpPr>
        <p:spPr bwMode="auto">
          <a:xfrm>
            <a:off x="800711" y="5184236"/>
            <a:ext cx="1607433" cy="256719"/>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受領確認・承認受信</a:t>
            </a:r>
          </a:p>
        </p:txBody>
      </p:sp>
      <p:cxnSp>
        <p:nvCxnSpPr>
          <p:cNvPr id="31" name="コネクタ: カギ線 30">
            <a:extLst>
              <a:ext uri="{FF2B5EF4-FFF2-40B4-BE49-F238E27FC236}">
                <a16:creationId xmlns:a16="http://schemas.microsoft.com/office/drawing/2014/main" id="{B8E9B2D3-5B04-1C0D-0FDD-0D51F42AE78A}"/>
              </a:ext>
            </a:extLst>
          </p:cNvPr>
          <p:cNvCxnSpPr>
            <a:cxnSpLocks/>
            <a:stCxn id="16" idx="1"/>
            <a:endCxn id="19" idx="3"/>
          </p:cNvCxnSpPr>
          <p:nvPr/>
        </p:nvCxnSpPr>
        <p:spPr>
          <a:xfrm rot="10800000" flipV="1">
            <a:off x="2408145" y="5312104"/>
            <a:ext cx="986003" cy="491"/>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40" name="AutoShape 220">
            <a:extLst>
              <a:ext uri="{FF2B5EF4-FFF2-40B4-BE49-F238E27FC236}">
                <a16:creationId xmlns:a16="http://schemas.microsoft.com/office/drawing/2014/main" id="{F2FD82C8-A877-285B-1F3B-6B0438FE944B}"/>
              </a:ext>
            </a:extLst>
          </p:cNvPr>
          <p:cNvSpPr>
            <a:spLocks noChangeArrowheads="1"/>
          </p:cNvSpPr>
          <p:nvPr/>
        </p:nvSpPr>
        <p:spPr bwMode="auto">
          <a:xfrm>
            <a:off x="5927723" y="4102904"/>
            <a:ext cx="1607433" cy="246221"/>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受領確認・承認送信</a:t>
            </a:r>
          </a:p>
        </p:txBody>
      </p:sp>
      <p:cxnSp>
        <p:nvCxnSpPr>
          <p:cNvPr id="44" name="コネクタ: カギ線 43">
            <a:extLst>
              <a:ext uri="{FF2B5EF4-FFF2-40B4-BE49-F238E27FC236}">
                <a16:creationId xmlns:a16="http://schemas.microsoft.com/office/drawing/2014/main" id="{4FB61527-2F65-D52A-F05B-7D30144F33BB}"/>
              </a:ext>
            </a:extLst>
          </p:cNvPr>
          <p:cNvCxnSpPr>
            <a:cxnSpLocks/>
            <a:stCxn id="91" idx="2"/>
            <a:endCxn id="40" idx="0"/>
          </p:cNvCxnSpPr>
          <p:nvPr/>
        </p:nvCxnSpPr>
        <p:spPr>
          <a:xfrm rot="16200000" flipH="1">
            <a:off x="6660510" y="4031974"/>
            <a:ext cx="136576" cy="5283"/>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58" name="AutoShape 220">
            <a:extLst>
              <a:ext uri="{FF2B5EF4-FFF2-40B4-BE49-F238E27FC236}">
                <a16:creationId xmlns:a16="http://schemas.microsoft.com/office/drawing/2014/main" id="{448F2E05-B3F5-B46C-1E39-8D5D34497004}"/>
              </a:ext>
            </a:extLst>
          </p:cNvPr>
          <p:cNvSpPr>
            <a:spLocks noChangeArrowheads="1"/>
          </p:cNvSpPr>
          <p:nvPr/>
        </p:nvSpPr>
        <p:spPr bwMode="auto">
          <a:xfrm>
            <a:off x="3394147" y="4102521"/>
            <a:ext cx="1607433" cy="246221"/>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受領確認・承認受信</a:t>
            </a:r>
          </a:p>
        </p:txBody>
      </p:sp>
      <p:cxnSp>
        <p:nvCxnSpPr>
          <p:cNvPr id="60" name="コネクタ: カギ線 59">
            <a:extLst>
              <a:ext uri="{FF2B5EF4-FFF2-40B4-BE49-F238E27FC236}">
                <a16:creationId xmlns:a16="http://schemas.microsoft.com/office/drawing/2014/main" id="{D5F67E30-1909-0257-4BD3-9330C8BFED04}"/>
              </a:ext>
            </a:extLst>
          </p:cNvPr>
          <p:cNvCxnSpPr>
            <a:cxnSpLocks/>
            <a:stCxn id="40" idx="1"/>
            <a:endCxn id="58" idx="3"/>
          </p:cNvCxnSpPr>
          <p:nvPr/>
        </p:nvCxnSpPr>
        <p:spPr>
          <a:xfrm rot="10800000">
            <a:off x="5001581" y="4225633"/>
            <a:ext cx="926143" cy="383"/>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758720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32979204-A594-47A5-9670-567D27E6DC56}"/>
              </a:ext>
            </a:extLst>
          </p:cNvPr>
          <p:cNvSpPr txBox="1"/>
          <p:nvPr/>
        </p:nvSpPr>
        <p:spPr>
          <a:xfrm>
            <a:off x="123016" y="130048"/>
            <a:ext cx="9528060" cy="523220"/>
          </a:xfrm>
          <a:prstGeom prst="rect">
            <a:avLst/>
          </a:prstGeom>
          <a:noFill/>
        </p:spPr>
        <p:txBody>
          <a:bodyPr wrap="square">
            <a:spAutoFit/>
          </a:bodyPr>
          <a:lstStyle/>
          <a:p>
            <a:r>
              <a:rPr lang="ja-JP" altLang="en-US" sz="2800" b="1" dirty="0">
                <a:solidFill>
                  <a:srgbClr val="002060"/>
                </a:solidFill>
                <a:latin typeface="Meiryo UI" panose="020B0604030504040204" pitchFamily="50" charset="-128"/>
                <a:ea typeface="Meiryo UI" panose="020B0604030504040204" pitchFamily="50" charset="-128"/>
              </a:rPr>
              <a:t>　業務フロー　　</a:t>
            </a:r>
            <a:r>
              <a:rPr lang="ja-JP" altLang="en-US" sz="2400" b="1" dirty="0">
                <a:solidFill>
                  <a:srgbClr val="002060"/>
                </a:solidFill>
                <a:latin typeface="Meiryo UI" panose="020B0604030504040204" pitchFamily="50" charset="-128"/>
                <a:ea typeface="Meiryo UI" panose="020B0604030504040204" pitchFamily="50" charset="-128"/>
              </a:rPr>
              <a:t>ー伝達確認ー</a:t>
            </a:r>
            <a:endParaRPr lang="en-US" altLang="ja-JP" sz="2400" dirty="0">
              <a:solidFill>
                <a:srgbClr val="002060"/>
              </a:solidFill>
              <a:latin typeface="Meiryo UI" panose="020B0604030504040204" pitchFamily="50" charset="-128"/>
              <a:ea typeface="Meiryo UI" panose="020B0604030504040204" pitchFamily="50" charset="-128"/>
            </a:endParaRPr>
          </a:p>
        </p:txBody>
      </p:sp>
      <p:graphicFrame>
        <p:nvGraphicFramePr>
          <p:cNvPr id="103" name="表 6">
            <a:extLst>
              <a:ext uri="{FF2B5EF4-FFF2-40B4-BE49-F238E27FC236}">
                <a16:creationId xmlns:a16="http://schemas.microsoft.com/office/drawing/2014/main" id="{F723AF03-D782-4ED5-B98A-CDCA93EE0EFD}"/>
              </a:ext>
            </a:extLst>
          </p:cNvPr>
          <p:cNvGraphicFramePr>
            <a:graphicFrameLocks noGrp="1"/>
          </p:cNvGraphicFramePr>
          <p:nvPr>
            <p:extLst>
              <p:ext uri="{D42A27DB-BD31-4B8C-83A1-F6EECF244321}">
                <p14:modId xmlns:p14="http://schemas.microsoft.com/office/powerpoint/2010/main" val="346258984"/>
              </p:ext>
            </p:extLst>
          </p:nvPr>
        </p:nvGraphicFramePr>
        <p:xfrm>
          <a:off x="327175" y="866057"/>
          <a:ext cx="11379052" cy="5102155"/>
        </p:xfrm>
        <a:graphic>
          <a:graphicData uri="http://schemas.openxmlformats.org/drawingml/2006/table">
            <a:tbl>
              <a:tblPr firstRow="1" bandRow="1">
                <a:tableStyleId>{5C22544A-7EE6-4342-B048-85BDC9FD1C3A}</a:tableStyleId>
              </a:tblPr>
              <a:tblGrid>
                <a:gridCol w="2285396">
                  <a:extLst>
                    <a:ext uri="{9D8B030D-6E8A-4147-A177-3AD203B41FA5}">
                      <a16:colId xmlns:a16="http://schemas.microsoft.com/office/drawing/2014/main" val="1619117067"/>
                    </a:ext>
                  </a:extLst>
                </a:gridCol>
                <a:gridCol w="2696029">
                  <a:extLst>
                    <a:ext uri="{9D8B030D-6E8A-4147-A177-3AD203B41FA5}">
                      <a16:colId xmlns:a16="http://schemas.microsoft.com/office/drawing/2014/main" val="4206277092"/>
                    </a:ext>
                  </a:extLst>
                </a:gridCol>
                <a:gridCol w="2660650">
                  <a:extLst>
                    <a:ext uri="{9D8B030D-6E8A-4147-A177-3AD203B41FA5}">
                      <a16:colId xmlns:a16="http://schemas.microsoft.com/office/drawing/2014/main" val="107911649"/>
                    </a:ext>
                  </a:extLst>
                </a:gridCol>
                <a:gridCol w="443230">
                  <a:extLst>
                    <a:ext uri="{9D8B030D-6E8A-4147-A177-3AD203B41FA5}">
                      <a16:colId xmlns:a16="http://schemas.microsoft.com/office/drawing/2014/main" val="1760440517"/>
                    </a:ext>
                  </a:extLst>
                </a:gridCol>
                <a:gridCol w="960120">
                  <a:extLst>
                    <a:ext uri="{9D8B030D-6E8A-4147-A177-3AD203B41FA5}">
                      <a16:colId xmlns:a16="http://schemas.microsoft.com/office/drawing/2014/main" val="2397874274"/>
                    </a:ext>
                  </a:extLst>
                </a:gridCol>
                <a:gridCol w="2333627">
                  <a:extLst>
                    <a:ext uri="{9D8B030D-6E8A-4147-A177-3AD203B41FA5}">
                      <a16:colId xmlns:a16="http://schemas.microsoft.com/office/drawing/2014/main" val="1934237803"/>
                    </a:ext>
                  </a:extLst>
                </a:gridCol>
              </a:tblGrid>
              <a:tr h="253344">
                <a:tc>
                  <a:txBody>
                    <a:bodyPr/>
                    <a:lstStyle/>
                    <a:p>
                      <a:pPr algn="ctr"/>
                      <a:r>
                        <a:rPr kumimoji="1" lang="ja-JP" altLang="en-US" sz="1200" dirty="0">
                          <a:latin typeface="Meiryo UI" panose="020B0604030504040204" pitchFamily="50" charset="-128"/>
                          <a:ea typeface="Meiryo UI" panose="020B0604030504040204" pitchFamily="50" charset="-128"/>
                        </a:rPr>
                        <a:t>化学品事業者</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kumimoji="1" lang="ja-JP" altLang="en-US" sz="1200" dirty="0">
                          <a:latin typeface="Meiryo UI" panose="020B0604030504040204" pitchFamily="50" charset="-128"/>
                          <a:ea typeface="Meiryo UI" panose="020B0604030504040204" pitchFamily="50" charset="-128"/>
                        </a:rPr>
                        <a:t>川中</a:t>
                      </a:r>
                      <a:r>
                        <a:rPr kumimoji="1" lang="ja-JP" altLang="en-US" sz="1100" dirty="0">
                          <a:latin typeface="Meiryo UI" panose="020B0604030504040204" pitchFamily="50" charset="-128"/>
                          <a:ea typeface="Meiryo UI" panose="020B0604030504040204" pitchFamily="50" charset="-128"/>
                        </a:rPr>
                        <a:t>（ファーストアーティクル）</a:t>
                      </a:r>
                      <a:r>
                        <a:rPr kumimoji="1" lang="ja-JP" altLang="en-US" sz="1200" dirty="0">
                          <a:latin typeface="Meiryo UI" panose="020B0604030504040204" pitchFamily="50" charset="-128"/>
                          <a:ea typeface="Meiryo UI" panose="020B0604030504040204" pitchFamily="50" charset="-128"/>
                        </a:rPr>
                        <a:t>事業者</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kumimoji="1" lang="ja-JP" altLang="en-US" sz="1200" dirty="0">
                          <a:latin typeface="Meiryo UI" panose="020B0604030504040204" pitchFamily="50" charset="-128"/>
                          <a:ea typeface="Meiryo UI" panose="020B0604030504040204" pitchFamily="50" charset="-128"/>
                        </a:rPr>
                        <a:t>最川下（川中）事業者</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kumimoji="1" lang="ja-JP" altLang="en-US" sz="1200" dirty="0">
                          <a:latin typeface="Meiryo UI" panose="020B0604030504040204" pitchFamily="50" charset="-128"/>
                          <a:ea typeface="Meiryo UI" panose="020B0604030504040204" pitchFamily="50" charset="-128"/>
                        </a:rPr>
                        <a:t>当局</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kumimoji="1" lang="ja-JP" altLang="en-US" sz="1200" dirty="0">
                          <a:latin typeface="Meiryo UI" panose="020B0604030504040204" pitchFamily="50" charset="-128"/>
                          <a:ea typeface="Meiryo UI" panose="020B0604030504040204" pitchFamily="50" charset="-128"/>
                        </a:rPr>
                        <a:t>運営事業者</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kumimoji="1" lang="ja-JP" altLang="en-US" sz="1200" dirty="0">
                          <a:latin typeface="Meiryo UI" panose="020B0604030504040204" pitchFamily="50" charset="-128"/>
                          <a:ea typeface="Meiryo UI" panose="020B0604030504040204" pitchFamily="50" charset="-128"/>
                        </a:rPr>
                        <a:t>要件補足</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extLst>
                  <a:ext uri="{0D108BD9-81ED-4DB2-BD59-A6C34878D82A}">
                    <a16:rowId xmlns:a16="http://schemas.microsoft.com/office/drawing/2014/main" val="1419074936"/>
                  </a:ext>
                </a:extLst>
              </a:tr>
              <a:tr h="812851">
                <a:tc>
                  <a:txBody>
                    <a:bodyPr/>
                    <a:lstStyle/>
                    <a:p>
                      <a:endParaRPr kumimoji="1" lang="ja-JP" altLang="en-US" sz="1200" dirty="0"/>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200" dirty="0"/>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200" dirty="0"/>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200" dirty="0"/>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100" b="0" i="0" dirty="0">
                          <a:latin typeface="Meiryo UI" panose="020B0604030504040204" pitchFamily="50" charset="-128"/>
                          <a:ea typeface="Meiryo UI" panose="020B0604030504040204" pitchFamily="50" charset="-128"/>
                        </a:rPr>
                        <a:t>・依頼した部品・材料の調査依頼状況、回答組成パターン、材料がファーストアーティクルまで到達しているか否か、が参照できる</a:t>
                      </a:r>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60510674"/>
                  </a:ext>
                </a:extLst>
              </a:tr>
              <a:tr h="2519772">
                <a:tc>
                  <a:txBody>
                    <a:bodyPr/>
                    <a:lstStyle/>
                    <a:p>
                      <a:endParaRPr kumimoji="1" lang="ja-JP" altLang="en-US" sz="1200" dirty="0"/>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200" dirty="0"/>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200" dirty="0"/>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200" dirty="0"/>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100" b="1" i="0" dirty="0">
                          <a:latin typeface="Meiryo UI" panose="020B0604030504040204" pitchFamily="50" charset="-128"/>
                          <a:ea typeface="Meiryo UI" panose="020B0604030504040204" pitchFamily="50" charset="-128"/>
                        </a:rPr>
                        <a:t>川下からファーストアーティクルまで</a:t>
                      </a:r>
                      <a:endParaRPr kumimoji="1" lang="en-US" altLang="ja-JP" sz="1100" b="1" i="0" dirty="0">
                        <a:latin typeface="Meiryo UI" panose="020B0604030504040204" pitchFamily="50" charset="-128"/>
                        <a:ea typeface="Meiryo UI" panose="020B0604030504040204" pitchFamily="50" charset="-128"/>
                      </a:endParaRPr>
                    </a:p>
                    <a:p>
                      <a:r>
                        <a:rPr kumimoji="1" lang="ja-JP" altLang="en-US" sz="1100" b="0" i="0" dirty="0">
                          <a:latin typeface="Meiryo UI" panose="020B0604030504040204" pitchFamily="50" charset="-128"/>
                          <a:ea typeface="Meiryo UI" panose="020B0604030504040204" pitchFamily="50" charset="-128"/>
                        </a:rPr>
                        <a:t>・材料組成の未回答については、川下からの依頼トレースにより、要求を実施する</a:t>
                      </a:r>
                      <a:endParaRPr kumimoji="1" lang="en-US" altLang="ja-JP" sz="1100" b="0" i="0" dirty="0">
                        <a:latin typeface="Meiryo UI" panose="020B0604030504040204" pitchFamily="50" charset="-128"/>
                        <a:ea typeface="Meiryo UI" panose="020B0604030504040204" pitchFamily="50" charset="-128"/>
                      </a:endParaRPr>
                    </a:p>
                    <a:p>
                      <a:endParaRPr kumimoji="1" lang="en-US" altLang="ja-JP" sz="1100" b="0" i="0" dirty="0">
                        <a:latin typeface="Meiryo UI" panose="020B0604030504040204" pitchFamily="50" charset="-128"/>
                        <a:ea typeface="Meiryo UI" panose="020B0604030504040204" pitchFamily="50" charset="-128"/>
                      </a:endParaRPr>
                    </a:p>
                    <a:p>
                      <a:r>
                        <a:rPr kumimoji="1" lang="ja-JP" altLang="en-US" sz="1100" b="1" i="0" dirty="0">
                          <a:latin typeface="Meiryo UI" panose="020B0604030504040204" pitchFamily="50" charset="-128"/>
                          <a:ea typeface="Meiryo UI" panose="020B0604030504040204" pitchFamily="50" charset="-128"/>
                        </a:rPr>
                        <a:t>ファーストアーティクルから川上まで</a:t>
                      </a:r>
                      <a:endParaRPr kumimoji="1" lang="en-US" altLang="ja-JP" sz="1100" b="1" i="0" dirty="0">
                        <a:latin typeface="Meiryo UI" panose="020B0604030504040204" pitchFamily="50" charset="-128"/>
                        <a:ea typeface="Meiryo UI" panose="020B0604030504040204" pitchFamily="50" charset="-128"/>
                      </a:endParaRPr>
                    </a:p>
                    <a:p>
                      <a:r>
                        <a:rPr kumimoji="1" lang="ja-JP" altLang="en-US" sz="1100" b="0" i="0" dirty="0">
                          <a:latin typeface="Meiryo UI" panose="020B0604030504040204" pitchFamily="50" charset="-128"/>
                          <a:ea typeface="Meiryo UI" panose="020B0604030504040204" pitchFamily="50" charset="-128"/>
                        </a:rPr>
                        <a:t>・組成未回答についてファーストアーティクルからの依頼トレースにより、要求を実施する</a:t>
                      </a:r>
                      <a:endParaRPr kumimoji="1" lang="en-US" altLang="ja-JP" sz="1100" b="0" i="0" dirty="0">
                        <a:latin typeface="Meiryo UI" panose="020B0604030504040204" pitchFamily="50" charset="-128"/>
                        <a:ea typeface="Meiryo UI" panose="020B0604030504040204" pitchFamily="50" charset="-128"/>
                      </a:endParaRPr>
                    </a:p>
                    <a:p>
                      <a:endParaRPr kumimoji="1" lang="en-US" altLang="ja-JP" sz="1100" b="0" i="0" dirty="0">
                        <a:latin typeface="Meiryo UI" panose="020B0604030504040204" pitchFamily="50" charset="-128"/>
                        <a:ea typeface="Meiryo UI" panose="020B0604030504040204" pitchFamily="50" charset="-128"/>
                      </a:endParaRPr>
                    </a:p>
                    <a:p>
                      <a:pPr marL="0" algn="l" defTabSz="495200" rtl="0" eaLnBrk="1" latinLnBrk="0" hangingPunct="1"/>
                      <a:r>
                        <a:rPr kumimoji="1" lang="en-US" altLang="ja-JP" sz="1100" b="0" i="0" dirty="0">
                          <a:solidFill>
                            <a:srgbClr val="002060"/>
                          </a:solidFill>
                          <a:latin typeface="Meiryo UI" panose="020B0604030504040204" pitchFamily="50" charset="-128"/>
                          <a:ea typeface="Meiryo UI" panose="020B0604030504040204" pitchFamily="50" charset="-128"/>
                        </a:rPr>
                        <a:t>※</a:t>
                      </a:r>
                      <a:r>
                        <a:rPr kumimoji="1" lang="ja-JP" altLang="en-US" sz="1100" b="0" i="0" dirty="0">
                          <a:solidFill>
                            <a:srgbClr val="002060"/>
                          </a:solidFill>
                          <a:latin typeface="Meiryo UI" panose="020B0604030504040204" pitchFamily="50" charset="-128"/>
                          <a:ea typeface="Meiryo UI" panose="020B0604030504040204" pitchFamily="50" charset="-128"/>
                        </a:rPr>
                        <a:t>）取引先に応じて、回答要求のさらに川上の取引先への自動転送を可能とする。自動転送可否を事前登録する。</a:t>
                      </a:r>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58777678"/>
                  </a:ext>
                </a:extLst>
              </a:tr>
              <a:tr h="1514652">
                <a:tc>
                  <a:txBody>
                    <a:bodyPr/>
                    <a:lstStyle/>
                    <a:p>
                      <a:endParaRPr kumimoji="1" lang="ja-JP" altLang="en-US" sz="1200" dirty="0"/>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endParaRPr kumimoji="1" lang="ja-JP" altLang="en-US" sz="1200" dirty="0"/>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endParaRPr kumimoji="1" lang="ja-JP" altLang="en-US" sz="1200" dirty="0"/>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endParaRPr kumimoji="1" lang="ja-JP" altLang="en-US" sz="1200" dirty="0"/>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r>
                        <a:rPr kumimoji="1" lang="ja-JP" altLang="en-US" sz="1100" b="0" i="0" dirty="0">
                          <a:latin typeface="Meiryo UI" panose="020B0604030504040204" pitchFamily="50" charset="-128"/>
                          <a:ea typeface="Meiryo UI" panose="020B0604030504040204" pitchFamily="50" charset="-128"/>
                        </a:rPr>
                        <a:t>・川上、川中から材料、組成（化学物質情報）がどこまで到達しているのかが確認できる（①ファーストアーティクル（材料）まで、②川中（部品）まで、③最川下（用途情報・セクター情報）実際の社名は参照できない。</a:t>
                      </a:r>
                      <a:endParaRPr kumimoji="1" lang="en-US" altLang="ja-JP" sz="1100" b="0" i="0" dirty="0">
                        <a:latin typeface="Meiryo UI" panose="020B0604030504040204" pitchFamily="50" charset="-128"/>
                        <a:ea typeface="Meiryo UI" panose="020B0604030504040204" pitchFamily="50" charset="-128"/>
                      </a:endParaRPr>
                    </a:p>
                    <a:p>
                      <a:endParaRPr kumimoji="1" lang="en-US" altLang="ja-JP" sz="1100" b="0" i="0" dirty="0">
                        <a:latin typeface="Meiryo UI" panose="020B0604030504040204" pitchFamily="50" charset="-128"/>
                        <a:ea typeface="Meiryo UI" panose="020B0604030504040204" pitchFamily="50" charset="-128"/>
                      </a:endParaRPr>
                    </a:p>
                    <a:p>
                      <a:endParaRPr kumimoji="1" lang="en-US" altLang="ja-JP" sz="1100" b="0" i="0" dirty="0">
                        <a:latin typeface="Meiryo UI" panose="020B0604030504040204" pitchFamily="50" charset="-128"/>
                        <a:ea typeface="Meiryo UI" panose="020B0604030504040204" pitchFamily="50" charset="-128"/>
                      </a:endParaRPr>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2920461894"/>
                  </a:ext>
                </a:extLst>
              </a:tr>
            </a:tbl>
          </a:graphicData>
        </a:graphic>
      </p:graphicFrame>
      <p:sp>
        <p:nvSpPr>
          <p:cNvPr id="220" name="AutoShape 220">
            <a:extLst>
              <a:ext uri="{FF2B5EF4-FFF2-40B4-BE49-F238E27FC236}">
                <a16:creationId xmlns:a16="http://schemas.microsoft.com/office/drawing/2014/main" id="{F6AD48B5-53EC-44D1-BF6A-4D36263431A4}"/>
              </a:ext>
            </a:extLst>
          </p:cNvPr>
          <p:cNvSpPr>
            <a:spLocks noChangeArrowheads="1"/>
          </p:cNvSpPr>
          <p:nvPr/>
        </p:nvSpPr>
        <p:spPr bwMode="auto">
          <a:xfrm>
            <a:off x="8420100" y="354498"/>
            <a:ext cx="997719" cy="254000"/>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eaLnBrk="1" hangingPunct="1"/>
            <a:r>
              <a:rPr lang="en-US" altLang="ja-JP" sz="1000" b="1" dirty="0">
                <a:solidFill>
                  <a:schemeClr val="bg1"/>
                </a:solidFill>
                <a:latin typeface="Meiryo UI" panose="020B0604030504040204" pitchFamily="50" charset="-128"/>
                <a:ea typeface="Meiryo UI" panose="020B0604030504040204" pitchFamily="50" charset="-128"/>
              </a:rPr>
              <a:t>CMP</a:t>
            </a:r>
            <a:r>
              <a:rPr lang="ja-JP" altLang="en-US" sz="1000" b="1" dirty="0">
                <a:solidFill>
                  <a:schemeClr val="bg1"/>
                </a:solidFill>
                <a:latin typeface="Meiryo UI" panose="020B0604030504040204" pitchFamily="50" charset="-128"/>
                <a:ea typeface="Meiryo UI" panose="020B0604030504040204" pitchFamily="50" charset="-128"/>
              </a:rPr>
              <a:t>業務</a:t>
            </a:r>
          </a:p>
        </p:txBody>
      </p:sp>
      <p:sp>
        <p:nvSpPr>
          <p:cNvPr id="221" name="AutoShape 220">
            <a:extLst>
              <a:ext uri="{FF2B5EF4-FFF2-40B4-BE49-F238E27FC236}">
                <a16:creationId xmlns:a16="http://schemas.microsoft.com/office/drawing/2014/main" id="{B56EB895-8FEB-4DE1-A6B6-315D379067CD}"/>
              </a:ext>
            </a:extLst>
          </p:cNvPr>
          <p:cNvSpPr>
            <a:spLocks noChangeArrowheads="1"/>
          </p:cNvSpPr>
          <p:nvPr/>
        </p:nvSpPr>
        <p:spPr bwMode="auto">
          <a:xfrm>
            <a:off x="9527399" y="354498"/>
            <a:ext cx="997719" cy="254000"/>
          </a:xfrm>
          <a:prstGeom prst="roundRect">
            <a:avLst>
              <a:gd name="adj" fmla="val 16667"/>
            </a:avLst>
          </a:prstGeom>
          <a:solidFill>
            <a:schemeClr val="accent1">
              <a:lumMod val="20000"/>
              <a:lumOff val="8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eaLnBrk="1" hangingPunct="1"/>
            <a:r>
              <a:rPr lang="ja-JP" altLang="en-US" sz="1000" b="1" dirty="0">
                <a:latin typeface="Meiryo UI" panose="020B0604030504040204" pitchFamily="50" charset="-128"/>
                <a:ea typeface="Meiryo UI" panose="020B0604030504040204" pitchFamily="50" charset="-128"/>
              </a:rPr>
              <a:t>システム外業務</a:t>
            </a:r>
          </a:p>
        </p:txBody>
      </p:sp>
      <p:sp>
        <p:nvSpPr>
          <p:cNvPr id="48" name="テキスト ボックス 47">
            <a:extLst>
              <a:ext uri="{FF2B5EF4-FFF2-40B4-BE49-F238E27FC236}">
                <a16:creationId xmlns:a16="http://schemas.microsoft.com/office/drawing/2014/main" id="{A46020A9-CF50-487A-B311-819959A8936E}"/>
              </a:ext>
            </a:extLst>
          </p:cNvPr>
          <p:cNvSpPr txBox="1"/>
          <p:nvPr/>
        </p:nvSpPr>
        <p:spPr>
          <a:xfrm>
            <a:off x="354797" y="1208968"/>
            <a:ext cx="2087961" cy="584775"/>
          </a:xfrm>
          <a:prstGeom prst="rect">
            <a:avLst/>
          </a:prstGeom>
          <a:noFill/>
        </p:spPr>
        <p:txBody>
          <a:bodyPr wrap="square" rtlCol="0">
            <a:spAutoFit/>
          </a:bodyPr>
          <a:lstStyle/>
          <a:p>
            <a:r>
              <a:rPr kumimoji="1" lang="ja-JP" altLang="en-US" sz="1600" b="1" dirty="0">
                <a:latin typeface="Meiryo UI" panose="020B0604030504040204" pitchFamily="50" charset="-128"/>
                <a:ea typeface="Meiryo UI" panose="020B0604030504040204" pitchFamily="50" charset="-128"/>
              </a:rPr>
              <a:t>依頼伝達確認</a:t>
            </a:r>
            <a:endParaRPr kumimoji="1" lang="en-US" altLang="ja-JP" sz="1600" b="1" dirty="0">
              <a:latin typeface="Meiryo UI" panose="020B0604030504040204" pitchFamily="50" charset="-128"/>
              <a:ea typeface="Meiryo UI" panose="020B0604030504040204" pitchFamily="50" charset="-128"/>
            </a:endParaRPr>
          </a:p>
          <a:p>
            <a:r>
              <a:rPr lang="ja-JP" altLang="en-US" sz="1600" b="1" dirty="0">
                <a:latin typeface="Meiryo UI" panose="020B0604030504040204" pitchFamily="50" charset="-128"/>
                <a:ea typeface="Meiryo UI" panose="020B0604030504040204" pitchFamily="50" charset="-128"/>
              </a:rPr>
              <a:t>（</a:t>
            </a:r>
            <a:r>
              <a:rPr lang="en-US" altLang="ja-JP" sz="1600" b="1" dirty="0">
                <a:latin typeface="Meiryo UI" panose="020B0604030504040204" pitchFamily="50" charset="-128"/>
                <a:ea typeface="Meiryo UI" panose="020B0604030504040204" pitchFamily="50" charset="-128"/>
              </a:rPr>
              <a:t>FA</a:t>
            </a:r>
            <a:r>
              <a:rPr lang="ja-JP" altLang="en-US" sz="1600" b="1" dirty="0">
                <a:latin typeface="Meiryo UI" panose="020B0604030504040204" pitchFamily="50" charset="-128"/>
                <a:ea typeface="Meiryo UI" panose="020B0604030504040204" pitchFamily="50" charset="-128"/>
              </a:rPr>
              <a:t>伝達確認）</a:t>
            </a:r>
            <a:endParaRPr kumimoji="1" lang="ja-JP" altLang="en-US" sz="1600" b="1" dirty="0">
              <a:latin typeface="Meiryo UI" panose="020B0604030504040204" pitchFamily="50" charset="-128"/>
              <a:ea typeface="Meiryo UI" panose="020B0604030504040204" pitchFamily="50" charset="-128"/>
            </a:endParaRPr>
          </a:p>
        </p:txBody>
      </p:sp>
      <p:sp>
        <p:nvSpPr>
          <p:cNvPr id="39" name="AutoShape 220">
            <a:extLst>
              <a:ext uri="{FF2B5EF4-FFF2-40B4-BE49-F238E27FC236}">
                <a16:creationId xmlns:a16="http://schemas.microsoft.com/office/drawing/2014/main" id="{6298BD22-A916-446B-9293-F5BFAB79566F}"/>
              </a:ext>
            </a:extLst>
          </p:cNvPr>
          <p:cNvSpPr>
            <a:spLocks noChangeArrowheads="1"/>
          </p:cNvSpPr>
          <p:nvPr/>
        </p:nvSpPr>
        <p:spPr bwMode="auto">
          <a:xfrm>
            <a:off x="5543973" y="1349348"/>
            <a:ext cx="2168939" cy="327271"/>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製品の調査部品・材料の</a:t>
            </a:r>
            <a:br>
              <a:rPr lang="en-US" altLang="ja-JP" sz="1000" b="1" dirty="0">
                <a:solidFill>
                  <a:schemeClr val="bg1"/>
                </a:solidFill>
                <a:latin typeface="Meiryo UI" panose="020B0604030504040204" pitchFamily="50" charset="-128"/>
                <a:ea typeface="Meiryo UI" panose="020B0604030504040204" pitchFamily="50" charset="-128"/>
              </a:rPr>
            </a:br>
            <a:r>
              <a:rPr lang="ja-JP" altLang="en-US" sz="1000" b="1" dirty="0">
                <a:solidFill>
                  <a:schemeClr val="bg1"/>
                </a:solidFill>
                <a:latin typeface="Meiryo UI" panose="020B0604030504040204" pitchFamily="50" charset="-128"/>
                <a:ea typeface="Meiryo UI" panose="020B0604030504040204" pitchFamily="50" charset="-128"/>
              </a:rPr>
              <a:t>依頼結果が参照できる</a:t>
            </a:r>
          </a:p>
        </p:txBody>
      </p:sp>
      <p:sp>
        <p:nvSpPr>
          <p:cNvPr id="40" name="AutoShape 220">
            <a:extLst>
              <a:ext uri="{FF2B5EF4-FFF2-40B4-BE49-F238E27FC236}">
                <a16:creationId xmlns:a16="http://schemas.microsoft.com/office/drawing/2014/main" id="{FA8AD134-74ED-416F-A840-2A52C8AA8592}"/>
              </a:ext>
            </a:extLst>
          </p:cNvPr>
          <p:cNvSpPr>
            <a:spLocks noChangeArrowheads="1"/>
          </p:cNvSpPr>
          <p:nvPr/>
        </p:nvSpPr>
        <p:spPr bwMode="auto">
          <a:xfrm>
            <a:off x="2908896" y="1329327"/>
            <a:ext cx="2168939" cy="327271"/>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製品の調査部品・材料の</a:t>
            </a:r>
            <a:br>
              <a:rPr lang="en-US" altLang="ja-JP" sz="1000" b="1" dirty="0">
                <a:solidFill>
                  <a:schemeClr val="bg1"/>
                </a:solidFill>
                <a:latin typeface="Meiryo UI" panose="020B0604030504040204" pitchFamily="50" charset="-128"/>
                <a:ea typeface="Meiryo UI" panose="020B0604030504040204" pitchFamily="50" charset="-128"/>
              </a:rPr>
            </a:br>
            <a:r>
              <a:rPr lang="ja-JP" altLang="en-US" sz="1000" b="1" dirty="0">
                <a:solidFill>
                  <a:schemeClr val="bg1"/>
                </a:solidFill>
                <a:latin typeface="Meiryo UI" panose="020B0604030504040204" pitchFamily="50" charset="-128"/>
                <a:ea typeface="Meiryo UI" panose="020B0604030504040204" pitchFamily="50" charset="-128"/>
              </a:rPr>
              <a:t>依頼結果が参照できる</a:t>
            </a:r>
          </a:p>
        </p:txBody>
      </p:sp>
      <p:sp>
        <p:nvSpPr>
          <p:cNvPr id="42" name="テキスト ボックス 41">
            <a:extLst>
              <a:ext uri="{FF2B5EF4-FFF2-40B4-BE49-F238E27FC236}">
                <a16:creationId xmlns:a16="http://schemas.microsoft.com/office/drawing/2014/main" id="{5EA46DD5-31DB-44BF-9B21-E6B5EE1B3131}"/>
              </a:ext>
            </a:extLst>
          </p:cNvPr>
          <p:cNvSpPr txBox="1"/>
          <p:nvPr/>
        </p:nvSpPr>
        <p:spPr>
          <a:xfrm>
            <a:off x="425936" y="2069312"/>
            <a:ext cx="1945681" cy="338554"/>
          </a:xfrm>
          <a:prstGeom prst="rect">
            <a:avLst/>
          </a:prstGeom>
          <a:noFill/>
        </p:spPr>
        <p:txBody>
          <a:bodyPr wrap="square" rtlCol="0">
            <a:spAutoFit/>
          </a:bodyPr>
          <a:lstStyle/>
          <a:p>
            <a:r>
              <a:rPr kumimoji="1" lang="ja-JP" altLang="en-US" sz="1600" b="1" dirty="0">
                <a:solidFill>
                  <a:srgbClr val="002060"/>
                </a:solidFill>
                <a:latin typeface="Meiryo UI" panose="020B0604030504040204" pitchFamily="50" charset="-128"/>
                <a:ea typeface="Meiryo UI" panose="020B0604030504040204" pitchFamily="50" charset="-128"/>
              </a:rPr>
              <a:t>回答要求</a:t>
            </a:r>
          </a:p>
        </p:txBody>
      </p:sp>
      <p:sp>
        <p:nvSpPr>
          <p:cNvPr id="73" name="テキスト ボックス 72">
            <a:extLst>
              <a:ext uri="{FF2B5EF4-FFF2-40B4-BE49-F238E27FC236}">
                <a16:creationId xmlns:a16="http://schemas.microsoft.com/office/drawing/2014/main" id="{A6A52B55-D616-40F3-BE91-1D6D8CDFBE24}"/>
              </a:ext>
            </a:extLst>
          </p:cNvPr>
          <p:cNvSpPr txBox="1"/>
          <p:nvPr/>
        </p:nvSpPr>
        <p:spPr>
          <a:xfrm>
            <a:off x="366101" y="4663555"/>
            <a:ext cx="2087961" cy="584775"/>
          </a:xfrm>
          <a:prstGeom prst="rect">
            <a:avLst/>
          </a:prstGeom>
          <a:noFill/>
        </p:spPr>
        <p:txBody>
          <a:bodyPr wrap="square" rtlCol="0">
            <a:spAutoFit/>
          </a:bodyPr>
          <a:lstStyle/>
          <a:p>
            <a:r>
              <a:rPr lang="ja-JP" altLang="en-US" sz="1600" b="1" dirty="0">
                <a:latin typeface="Meiryo UI" panose="020B0604030504040204" pitchFamily="50" charset="-128"/>
                <a:ea typeface="Meiryo UI" panose="020B0604030504040204" pitchFamily="50" charset="-128"/>
              </a:rPr>
              <a:t>回答伝達確認</a:t>
            </a:r>
            <a:endParaRPr lang="en-US" altLang="ja-JP" sz="1600" b="1" dirty="0">
              <a:latin typeface="Meiryo UI" panose="020B0604030504040204" pitchFamily="50" charset="-128"/>
              <a:ea typeface="Meiryo UI" panose="020B0604030504040204" pitchFamily="50" charset="-128"/>
            </a:endParaRPr>
          </a:p>
          <a:p>
            <a:r>
              <a:rPr kumimoji="1" lang="ja-JP" altLang="en-US" sz="1600" b="1" dirty="0">
                <a:solidFill>
                  <a:srgbClr val="002060"/>
                </a:solidFill>
                <a:latin typeface="Meiryo UI" panose="020B0604030504040204" pitchFamily="50" charset="-128"/>
                <a:ea typeface="Meiryo UI" panose="020B0604030504040204" pitchFamily="50" charset="-128"/>
              </a:rPr>
              <a:t>（伝達先確認）</a:t>
            </a:r>
          </a:p>
        </p:txBody>
      </p:sp>
      <p:sp>
        <p:nvSpPr>
          <p:cNvPr id="76" name="AutoShape 220">
            <a:extLst>
              <a:ext uri="{FF2B5EF4-FFF2-40B4-BE49-F238E27FC236}">
                <a16:creationId xmlns:a16="http://schemas.microsoft.com/office/drawing/2014/main" id="{415FAA3B-6FF2-49B4-B030-E14709F2F6B2}"/>
              </a:ext>
            </a:extLst>
          </p:cNvPr>
          <p:cNvSpPr>
            <a:spLocks noChangeArrowheads="1"/>
          </p:cNvSpPr>
          <p:nvPr/>
        </p:nvSpPr>
        <p:spPr bwMode="auto">
          <a:xfrm>
            <a:off x="497077" y="5354126"/>
            <a:ext cx="1956985" cy="348258"/>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自社製品の化学物質伝達先</a:t>
            </a:r>
            <a:endParaRPr lang="en-US" altLang="ja-JP" sz="1000" b="1" dirty="0">
              <a:solidFill>
                <a:schemeClr val="bg1"/>
              </a:solidFill>
              <a:latin typeface="Meiryo UI" panose="020B0604030504040204" pitchFamily="50" charset="-128"/>
              <a:ea typeface="Meiryo UI" panose="020B0604030504040204" pitchFamily="50" charset="-128"/>
            </a:endParaRPr>
          </a:p>
          <a:p>
            <a:pPr algn="ctr"/>
            <a:r>
              <a:rPr lang="ja-JP" altLang="en-US" sz="1000" b="1" dirty="0">
                <a:solidFill>
                  <a:schemeClr val="bg1"/>
                </a:solidFill>
                <a:latin typeface="Meiryo UI" panose="020B0604030504040204" pitchFamily="50" charset="-128"/>
                <a:ea typeface="Meiryo UI" panose="020B0604030504040204" pitchFamily="50" charset="-128"/>
              </a:rPr>
              <a:t>の位置（用途）を参照できる</a:t>
            </a:r>
          </a:p>
        </p:txBody>
      </p:sp>
      <p:sp>
        <p:nvSpPr>
          <p:cNvPr id="71" name="AutoShape 220">
            <a:extLst>
              <a:ext uri="{FF2B5EF4-FFF2-40B4-BE49-F238E27FC236}">
                <a16:creationId xmlns:a16="http://schemas.microsoft.com/office/drawing/2014/main" id="{EF92ADC5-358B-42A3-2FBE-D25E3FCAF6BF}"/>
              </a:ext>
            </a:extLst>
          </p:cNvPr>
          <p:cNvSpPr>
            <a:spLocks noChangeArrowheads="1"/>
          </p:cNvSpPr>
          <p:nvPr/>
        </p:nvSpPr>
        <p:spPr bwMode="auto">
          <a:xfrm>
            <a:off x="5553803" y="2128902"/>
            <a:ext cx="2168939" cy="327271"/>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未回答の部品・材料に対し、直接の</a:t>
            </a:r>
            <a:endParaRPr lang="en-US" altLang="ja-JP" sz="1000" b="1" dirty="0">
              <a:solidFill>
                <a:schemeClr val="bg1"/>
              </a:solidFill>
              <a:latin typeface="Meiryo UI" panose="020B0604030504040204" pitchFamily="50" charset="-128"/>
              <a:ea typeface="Meiryo UI" panose="020B0604030504040204" pitchFamily="50" charset="-128"/>
            </a:endParaRPr>
          </a:p>
          <a:p>
            <a:pPr algn="ctr"/>
            <a:r>
              <a:rPr lang="ja-JP" altLang="en-US" sz="1000" b="1" dirty="0">
                <a:solidFill>
                  <a:schemeClr val="bg1"/>
                </a:solidFill>
                <a:latin typeface="Meiryo UI" panose="020B0604030504040204" pitchFamily="50" charset="-128"/>
                <a:ea typeface="Meiryo UI" panose="020B0604030504040204" pitchFamily="50" charset="-128"/>
              </a:rPr>
              <a:t>取引先にのみ回答要求を実施する</a:t>
            </a:r>
          </a:p>
        </p:txBody>
      </p:sp>
      <p:sp>
        <p:nvSpPr>
          <p:cNvPr id="74" name="AutoShape 220">
            <a:extLst>
              <a:ext uri="{FF2B5EF4-FFF2-40B4-BE49-F238E27FC236}">
                <a16:creationId xmlns:a16="http://schemas.microsoft.com/office/drawing/2014/main" id="{7C71F779-7CD1-70C0-8033-BE9492E7D3C8}"/>
              </a:ext>
            </a:extLst>
          </p:cNvPr>
          <p:cNvSpPr>
            <a:spLocks noChangeArrowheads="1"/>
          </p:cNvSpPr>
          <p:nvPr/>
        </p:nvSpPr>
        <p:spPr bwMode="auto">
          <a:xfrm>
            <a:off x="2920200" y="3261022"/>
            <a:ext cx="2168939" cy="327271"/>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未回答の組成に対し、取引先にのみ</a:t>
            </a:r>
            <a:br>
              <a:rPr lang="en-US" altLang="ja-JP" sz="1000" b="1" dirty="0">
                <a:solidFill>
                  <a:schemeClr val="bg1"/>
                </a:solidFill>
                <a:latin typeface="Meiryo UI" panose="020B0604030504040204" pitchFamily="50" charset="-128"/>
                <a:ea typeface="Meiryo UI" panose="020B0604030504040204" pitchFamily="50" charset="-128"/>
              </a:rPr>
            </a:br>
            <a:r>
              <a:rPr lang="ja-JP" altLang="en-US" sz="1000" b="1" dirty="0">
                <a:solidFill>
                  <a:schemeClr val="bg1"/>
                </a:solidFill>
                <a:latin typeface="Meiryo UI" panose="020B0604030504040204" pitchFamily="50" charset="-128"/>
                <a:ea typeface="Meiryo UI" panose="020B0604030504040204" pitchFamily="50" charset="-128"/>
              </a:rPr>
              <a:t>要求を実施する</a:t>
            </a:r>
          </a:p>
        </p:txBody>
      </p:sp>
      <p:sp>
        <p:nvSpPr>
          <p:cNvPr id="75" name="AutoShape 220">
            <a:extLst>
              <a:ext uri="{FF2B5EF4-FFF2-40B4-BE49-F238E27FC236}">
                <a16:creationId xmlns:a16="http://schemas.microsoft.com/office/drawing/2014/main" id="{40CE760B-6365-7DFD-A651-CE1B5D5C3503}"/>
              </a:ext>
            </a:extLst>
          </p:cNvPr>
          <p:cNvSpPr>
            <a:spLocks noChangeArrowheads="1"/>
          </p:cNvSpPr>
          <p:nvPr/>
        </p:nvSpPr>
        <p:spPr bwMode="auto">
          <a:xfrm>
            <a:off x="2919463" y="2169426"/>
            <a:ext cx="2168939" cy="246221"/>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回答の要求を受領する</a:t>
            </a:r>
          </a:p>
        </p:txBody>
      </p:sp>
      <p:sp>
        <p:nvSpPr>
          <p:cNvPr id="77" name="AutoShape 220">
            <a:extLst>
              <a:ext uri="{FF2B5EF4-FFF2-40B4-BE49-F238E27FC236}">
                <a16:creationId xmlns:a16="http://schemas.microsoft.com/office/drawing/2014/main" id="{FE6B8E9A-D594-A00A-55B3-3A910F16BC6E}"/>
              </a:ext>
            </a:extLst>
          </p:cNvPr>
          <p:cNvSpPr>
            <a:spLocks noChangeArrowheads="1"/>
          </p:cNvSpPr>
          <p:nvPr/>
        </p:nvSpPr>
        <p:spPr bwMode="auto">
          <a:xfrm>
            <a:off x="2920199" y="2618221"/>
            <a:ext cx="2168939" cy="246221"/>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受領確認を送信する</a:t>
            </a:r>
          </a:p>
        </p:txBody>
      </p:sp>
      <p:sp>
        <p:nvSpPr>
          <p:cNvPr id="78" name="AutoShape 220">
            <a:extLst>
              <a:ext uri="{FF2B5EF4-FFF2-40B4-BE49-F238E27FC236}">
                <a16:creationId xmlns:a16="http://schemas.microsoft.com/office/drawing/2014/main" id="{B068BC3E-4956-3DAE-C109-C941A01C9739}"/>
              </a:ext>
            </a:extLst>
          </p:cNvPr>
          <p:cNvSpPr>
            <a:spLocks noChangeArrowheads="1"/>
          </p:cNvSpPr>
          <p:nvPr/>
        </p:nvSpPr>
        <p:spPr bwMode="auto">
          <a:xfrm>
            <a:off x="5553802" y="2618220"/>
            <a:ext cx="2168939" cy="246221"/>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受領確認を受信する</a:t>
            </a:r>
          </a:p>
        </p:txBody>
      </p:sp>
      <p:cxnSp>
        <p:nvCxnSpPr>
          <p:cNvPr id="79" name="コネクタ: カギ線 78">
            <a:extLst>
              <a:ext uri="{FF2B5EF4-FFF2-40B4-BE49-F238E27FC236}">
                <a16:creationId xmlns:a16="http://schemas.microsoft.com/office/drawing/2014/main" id="{E79194E5-BC0D-54E4-85BA-400978647AB0}"/>
              </a:ext>
            </a:extLst>
          </p:cNvPr>
          <p:cNvCxnSpPr>
            <a:cxnSpLocks/>
            <a:stCxn id="75" idx="2"/>
            <a:endCxn id="77" idx="0"/>
          </p:cNvCxnSpPr>
          <p:nvPr/>
        </p:nvCxnSpPr>
        <p:spPr>
          <a:xfrm rot="16200000" flipH="1">
            <a:off x="3903014" y="2516566"/>
            <a:ext cx="202574" cy="736"/>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80" name="コネクタ: カギ線 79">
            <a:extLst>
              <a:ext uri="{FF2B5EF4-FFF2-40B4-BE49-F238E27FC236}">
                <a16:creationId xmlns:a16="http://schemas.microsoft.com/office/drawing/2014/main" id="{E649C0CF-2EF1-94B6-2803-AF18116BFBB5}"/>
              </a:ext>
            </a:extLst>
          </p:cNvPr>
          <p:cNvCxnSpPr>
            <a:cxnSpLocks/>
            <a:stCxn id="71" idx="1"/>
            <a:endCxn id="75" idx="3"/>
          </p:cNvCxnSpPr>
          <p:nvPr/>
        </p:nvCxnSpPr>
        <p:spPr>
          <a:xfrm rot="10800000">
            <a:off x="5088403" y="2292538"/>
            <a:ext cx="465401" cy="1"/>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81" name="コネクタ: カギ線 80">
            <a:extLst>
              <a:ext uri="{FF2B5EF4-FFF2-40B4-BE49-F238E27FC236}">
                <a16:creationId xmlns:a16="http://schemas.microsoft.com/office/drawing/2014/main" id="{1023E98B-825C-D2C1-3681-CCE215AEAEAF}"/>
              </a:ext>
            </a:extLst>
          </p:cNvPr>
          <p:cNvCxnSpPr>
            <a:cxnSpLocks/>
            <a:stCxn id="77" idx="3"/>
            <a:endCxn id="78" idx="1"/>
          </p:cNvCxnSpPr>
          <p:nvPr/>
        </p:nvCxnSpPr>
        <p:spPr>
          <a:xfrm flipV="1">
            <a:off x="5089138" y="2741331"/>
            <a:ext cx="464664" cy="1"/>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82" name="AutoShape 220">
            <a:extLst>
              <a:ext uri="{FF2B5EF4-FFF2-40B4-BE49-F238E27FC236}">
                <a16:creationId xmlns:a16="http://schemas.microsoft.com/office/drawing/2014/main" id="{AF49F244-7AED-28F5-B261-0A8158883BEA}"/>
              </a:ext>
            </a:extLst>
          </p:cNvPr>
          <p:cNvSpPr>
            <a:spLocks noChangeArrowheads="1"/>
          </p:cNvSpPr>
          <p:nvPr/>
        </p:nvSpPr>
        <p:spPr bwMode="auto">
          <a:xfrm>
            <a:off x="497077" y="3301270"/>
            <a:ext cx="1956985" cy="246221"/>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未回答の要求を受領する</a:t>
            </a:r>
          </a:p>
        </p:txBody>
      </p:sp>
      <p:sp>
        <p:nvSpPr>
          <p:cNvPr id="83" name="AutoShape 220">
            <a:extLst>
              <a:ext uri="{FF2B5EF4-FFF2-40B4-BE49-F238E27FC236}">
                <a16:creationId xmlns:a16="http://schemas.microsoft.com/office/drawing/2014/main" id="{2CBCBDFD-4A3D-34A8-93EE-26B6F14A1686}"/>
              </a:ext>
            </a:extLst>
          </p:cNvPr>
          <p:cNvSpPr>
            <a:spLocks noChangeArrowheads="1"/>
          </p:cNvSpPr>
          <p:nvPr/>
        </p:nvSpPr>
        <p:spPr bwMode="auto">
          <a:xfrm>
            <a:off x="497077" y="3750065"/>
            <a:ext cx="1957721" cy="246221"/>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受領確認を送信する</a:t>
            </a:r>
          </a:p>
        </p:txBody>
      </p:sp>
      <p:sp>
        <p:nvSpPr>
          <p:cNvPr id="84" name="AutoShape 220">
            <a:extLst>
              <a:ext uri="{FF2B5EF4-FFF2-40B4-BE49-F238E27FC236}">
                <a16:creationId xmlns:a16="http://schemas.microsoft.com/office/drawing/2014/main" id="{38B43D8C-05A6-C368-89EE-2F1251C0CDB6}"/>
              </a:ext>
            </a:extLst>
          </p:cNvPr>
          <p:cNvSpPr>
            <a:spLocks noChangeArrowheads="1"/>
          </p:cNvSpPr>
          <p:nvPr/>
        </p:nvSpPr>
        <p:spPr bwMode="auto">
          <a:xfrm>
            <a:off x="2919462" y="3750064"/>
            <a:ext cx="2168939" cy="246221"/>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受領確認を受信する</a:t>
            </a:r>
          </a:p>
        </p:txBody>
      </p:sp>
      <p:cxnSp>
        <p:nvCxnSpPr>
          <p:cNvPr id="85" name="コネクタ: カギ線 84">
            <a:extLst>
              <a:ext uri="{FF2B5EF4-FFF2-40B4-BE49-F238E27FC236}">
                <a16:creationId xmlns:a16="http://schemas.microsoft.com/office/drawing/2014/main" id="{49CCD64A-B621-EE1B-29A9-F965DE7C440A}"/>
              </a:ext>
            </a:extLst>
          </p:cNvPr>
          <p:cNvCxnSpPr>
            <a:cxnSpLocks/>
            <a:stCxn id="82" idx="2"/>
            <a:endCxn id="83" idx="0"/>
          </p:cNvCxnSpPr>
          <p:nvPr/>
        </p:nvCxnSpPr>
        <p:spPr>
          <a:xfrm rot="16200000" flipH="1">
            <a:off x="1374467" y="3648594"/>
            <a:ext cx="202574" cy="368"/>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86" name="コネクタ: カギ線 85">
            <a:extLst>
              <a:ext uri="{FF2B5EF4-FFF2-40B4-BE49-F238E27FC236}">
                <a16:creationId xmlns:a16="http://schemas.microsoft.com/office/drawing/2014/main" id="{9E2EC67E-3820-3DD3-04FE-4CBBFE88A1E3}"/>
              </a:ext>
            </a:extLst>
          </p:cNvPr>
          <p:cNvCxnSpPr>
            <a:cxnSpLocks/>
            <a:stCxn id="74" idx="1"/>
            <a:endCxn id="82" idx="3"/>
          </p:cNvCxnSpPr>
          <p:nvPr/>
        </p:nvCxnSpPr>
        <p:spPr>
          <a:xfrm rot="10800000">
            <a:off x="2454062" y="3424382"/>
            <a:ext cx="466138" cy="277"/>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87" name="コネクタ: カギ線 86">
            <a:extLst>
              <a:ext uri="{FF2B5EF4-FFF2-40B4-BE49-F238E27FC236}">
                <a16:creationId xmlns:a16="http://schemas.microsoft.com/office/drawing/2014/main" id="{786ED5AC-310A-3DBE-2682-15748219238C}"/>
              </a:ext>
            </a:extLst>
          </p:cNvPr>
          <p:cNvCxnSpPr>
            <a:cxnSpLocks/>
            <a:stCxn id="83" idx="3"/>
            <a:endCxn id="84" idx="1"/>
          </p:cNvCxnSpPr>
          <p:nvPr/>
        </p:nvCxnSpPr>
        <p:spPr>
          <a:xfrm flipV="1">
            <a:off x="2454798" y="3873175"/>
            <a:ext cx="464664" cy="1"/>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938107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32979204-A594-47A5-9670-567D27E6DC56}"/>
              </a:ext>
            </a:extLst>
          </p:cNvPr>
          <p:cNvSpPr txBox="1"/>
          <p:nvPr/>
        </p:nvSpPr>
        <p:spPr>
          <a:xfrm>
            <a:off x="123016" y="137668"/>
            <a:ext cx="9528060" cy="523220"/>
          </a:xfrm>
          <a:prstGeom prst="rect">
            <a:avLst/>
          </a:prstGeom>
          <a:noFill/>
        </p:spPr>
        <p:txBody>
          <a:bodyPr wrap="square">
            <a:spAutoFit/>
          </a:bodyPr>
          <a:lstStyle/>
          <a:p>
            <a:r>
              <a:rPr lang="ja-JP" altLang="en-US" sz="2800" b="1" dirty="0">
                <a:solidFill>
                  <a:srgbClr val="002060"/>
                </a:solidFill>
                <a:latin typeface="Meiryo UI" panose="020B0604030504040204" pitchFamily="50" charset="-128"/>
                <a:ea typeface="Meiryo UI" panose="020B0604030504040204" pitchFamily="50" charset="-128"/>
              </a:rPr>
              <a:t>　業務フロー　　</a:t>
            </a:r>
            <a:r>
              <a:rPr lang="ja-JP" altLang="en-US" sz="2400" b="1" dirty="0">
                <a:solidFill>
                  <a:srgbClr val="002060"/>
                </a:solidFill>
                <a:latin typeface="Meiryo UI" panose="020B0604030504040204" pitchFamily="50" charset="-128"/>
                <a:ea typeface="Meiryo UI" panose="020B0604030504040204" pitchFamily="50" charset="-128"/>
              </a:rPr>
              <a:t>ー規制変更ー</a:t>
            </a:r>
            <a:endParaRPr lang="en-US" altLang="ja-JP" sz="2400" dirty="0">
              <a:solidFill>
                <a:srgbClr val="002060"/>
              </a:solidFill>
              <a:latin typeface="Meiryo UI" panose="020B0604030504040204" pitchFamily="50" charset="-128"/>
              <a:ea typeface="Meiryo UI" panose="020B0604030504040204" pitchFamily="50" charset="-128"/>
            </a:endParaRPr>
          </a:p>
        </p:txBody>
      </p:sp>
      <p:graphicFrame>
        <p:nvGraphicFramePr>
          <p:cNvPr id="103" name="表 6">
            <a:extLst>
              <a:ext uri="{FF2B5EF4-FFF2-40B4-BE49-F238E27FC236}">
                <a16:creationId xmlns:a16="http://schemas.microsoft.com/office/drawing/2014/main" id="{F723AF03-D782-4ED5-B98A-CDCA93EE0EFD}"/>
              </a:ext>
            </a:extLst>
          </p:cNvPr>
          <p:cNvGraphicFramePr>
            <a:graphicFrameLocks noGrp="1"/>
          </p:cNvGraphicFramePr>
          <p:nvPr>
            <p:extLst>
              <p:ext uri="{D42A27DB-BD31-4B8C-83A1-F6EECF244321}">
                <p14:modId xmlns:p14="http://schemas.microsoft.com/office/powerpoint/2010/main" val="1101646844"/>
              </p:ext>
            </p:extLst>
          </p:nvPr>
        </p:nvGraphicFramePr>
        <p:xfrm>
          <a:off x="327175" y="866057"/>
          <a:ext cx="11379052" cy="5468068"/>
        </p:xfrm>
        <a:graphic>
          <a:graphicData uri="http://schemas.openxmlformats.org/drawingml/2006/table">
            <a:tbl>
              <a:tblPr firstRow="1" bandRow="1">
                <a:tableStyleId>{5C22544A-7EE6-4342-B048-85BDC9FD1C3A}</a:tableStyleId>
              </a:tblPr>
              <a:tblGrid>
                <a:gridCol w="2263625">
                  <a:extLst>
                    <a:ext uri="{9D8B030D-6E8A-4147-A177-3AD203B41FA5}">
                      <a16:colId xmlns:a16="http://schemas.microsoft.com/office/drawing/2014/main" val="1619117067"/>
                    </a:ext>
                  </a:extLst>
                </a:gridCol>
                <a:gridCol w="2362200">
                  <a:extLst>
                    <a:ext uri="{9D8B030D-6E8A-4147-A177-3AD203B41FA5}">
                      <a16:colId xmlns:a16="http://schemas.microsoft.com/office/drawing/2014/main" val="4206277092"/>
                    </a:ext>
                  </a:extLst>
                </a:gridCol>
                <a:gridCol w="1676400">
                  <a:extLst>
                    <a:ext uri="{9D8B030D-6E8A-4147-A177-3AD203B41FA5}">
                      <a16:colId xmlns:a16="http://schemas.microsoft.com/office/drawing/2014/main" val="107911649"/>
                    </a:ext>
                  </a:extLst>
                </a:gridCol>
                <a:gridCol w="476250">
                  <a:extLst>
                    <a:ext uri="{9D8B030D-6E8A-4147-A177-3AD203B41FA5}">
                      <a16:colId xmlns:a16="http://schemas.microsoft.com/office/drawing/2014/main" val="1760440517"/>
                    </a:ext>
                  </a:extLst>
                </a:gridCol>
                <a:gridCol w="2266950">
                  <a:extLst>
                    <a:ext uri="{9D8B030D-6E8A-4147-A177-3AD203B41FA5}">
                      <a16:colId xmlns:a16="http://schemas.microsoft.com/office/drawing/2014/main" val="2397874274"/>
                    </a:ext>
                  </a:extLst>
                </a:gridCol>
                <a:gridCol w="2333627">
                  <a:extLst>
                    <a:ext uri="{9D8B030D-6E8A-4147-A177-3AD203B41FA5}">
                      <a16:colId xmlns:a16="http://schemas.microsoft.com/office/drawing/2014/main" val="1934237803"/>
                    </a:ext>
                  </a:extLst>
                </a:gridCol>
              </a:tblGrid>
              <a:tr h="263245">
                <a:tc>
                  <a:txBody>
                    <a:bodyPr/>
                    <a:lstStyle/>
                    <a:p>
                      <a:pPr algn="ctr"/>
                      <a:r>
                        <a:rPr kumimoji="1" lang="ja-JP" altLang="en-US" sz="1200" dirty="0">
                          <a:latin typeface="Meiryo UI" panose="020B0604030504040204" pitchFamily="50" charset="-128"/>
                          <a:ea typeface="Meiryo UI" panose="020B0604030504040204" pitchFamily="50" charset="-128"/>
                        </a:rPr>
                        <a:t>化学品事業者</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kumimoji="1" lang="ja-JP" altLang="en-US" sz="1200" dirty="0">
                          <a:latin typeface="Meiryo UI" panose="020B0604030504040204" pitchFamily="50" charset="-128"/>
                          <a:ea typeface="Meiryo UI" panose="020B0604030504040204" pitchFamily="50" charset="-128"/>
                        </a:rPr>
                        <a:t>川中</a:t>
                      </a:r>
                      <a:r>
                        <a:rPr kumimoji="1" lang="ja-JP" altLang="en-US" sz="1100" dirty="0">
                          <a:latin typeface="Meiryo UI" panose="020B0604030504040204" pitchFamily="50" charset="-128"/>
                          <a:ea typeface="Meiryo UI" panose="020B0604030504040204" pitchFamily="50" charset="-128"/>
                        </a:rPr>
                        <a:t>（ファーストアーティクル）</a:t>
                      </a:r>
                      <a:r>
                        <a:rPr kumimoji="1" lang="ja-JP" altLang="en-US" sz="1200" dirty="0">
                          <a:latin typeface="Meiryo UI" panose="020B0604030504040204" pitchFamily="50" charset="-128"/>
                          <a:ea typeface="Meiryo UI" panose="020B0604030504040204" pitchFamily="50" charset="-128"/>
                        </a:rPr>
                        <a:t>事業者</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kumimoji="1" lang="ja-JP" altLang="en-US" sz="1200" dirty="0">
                          <a:latin typeface="Meiryo UI" panose="020B0604030504040204" pitchFamily="50" charset="-128"/>
                          <a:ea typeface="Meiryo UI" panose="020B0604030504040204" pitchFamily="50" charset="-128"/>
                        </a:rPr>
                        <a:t>川中・最川下事業者</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kumimoji="1" lang="ja-JP" altLang="en-US" sz="1200" dirty="0">
                          <a:latin typeface="Meiryo UI" panose="020B0604030504040204" pitchFamily="50" charset="-128"/>
                          <a:ea typeface="Meiryo UI" panose="020B0604030504040204" pitchFamily="50" charset="-128"/>
                        </a:rPr>
                        <a:t>当局</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kumimoji="1" lang="ja-JP" altLang="en-US" sz="1200" dirty="0">
                          <a:latin typeface="Meiryo UI" panose="020B0604030504040204" pitchFamily="50" charset="-128"/>
                          <a:ea typeface="Meiryo UI" panose="020B0604030504040204" pitchFamily="50" charset="-128"/>
                        </a:rPr>
                        <a:t>運営事業者</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kumimoji="1" lang="ja-JP" altLang="en-US" sz="1200" dirty="0">
                          <a:latin typeface="Meiryo UI" panose="020B0604030504040204" pitchFamily="50" charset="-128"/>
                          <a:ea typeface="Meiryo UI" panose="020B0604030504040204" pitchFamily="50" charset="-128"/>
                        </a:rPr>
                        <a:t>要件補足</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extLst>
                  <a:ext uri="{0D108BD9-81ED-4DB2-BD59-A6C34878D82A}">
                    <a16:rowId xmlns:a16="http://schemas.microsoft.com/office/drawing/2014/main" val="1419074936"/>
                  </a:ext>
                </a:extLst>
              </a:tr>
              <a:tr h="1286358">
                <a:tc>
                  <a:txBody>
                    <a:bodyPr/>
                    <a:lstStyle/>
                    <a:p>
                      <a:endParaRPr kumimoji="1" lang="ja-JP" altLang="en-US" sz="1200" dirty="0"/>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200" dirty="0"/>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200" dirty="0"/>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200" dirty="0"/>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100" b="0" i="0" dirty="0">
                          <a:latin typeface="Meiryo UI" panose="020B0604030504040204" pitchFamily="50" charset="-128"/>
                          <a:ea typeface="Meiryo UI" panose="020B0604030504040204" pitchFamily="50" charset="-128"/>
                        </a:rPr>
                        <a:t>・コンソーシアムでの協議により、</a:t>
                      </a:r>
                      <a:endParaRPr kumimoji="1" lang="en-US" altLang="ja-JP" sz="1100" b="0" i="0" dirty="0">
                        <a:latin typeface="Meiryo UI" panose="020B0604030504040204" pitchFamily="50" charset="-128"/>
                        <a:ea typeface="Meiryo UI" panose="020B0604030504040204" pitchFamily="50" charset="-128"/>
                      </a:endParaRPr>
                    </a:p>
                    <a:p>
                      <a:r>
                        <a:rPr kumimoji="1" lang="ja-JP" altLang="en-US" sz="1100" b="0" i="0" dirty="0">
                          <a:latin typeface="Meiryo UI" panose="020B0604030504040204" pitchFamily="50" charset="-128"/>
                          <a:ea typeface="Meiryo UI" panose="020B0604030504040204" pitchFamily="50" charset="-128"/>
                        </a:rPr>
                        <a:t>「規制候補物質」、「規制対象物質」</a:t>
                      </a:r>
                      <a:endParaRPr kumimoji="1" lang="en-US" altLang="ja-JP" sz="1100" b="0" i="0" dirty="0">
                        <a:latin typeface="Meiryo UI" panose="020B0604030504040204" pitchFamily="50" charset="-128"/>
                        <a:ea typeface="Meiryo UI" panose="020B0604030504040204" pitchFamily="50" charset="-128"/>
                      </a:endParaRPr>
                    </a:p>
                    <a:p>
                      <a:r>
                        <a:rPr kumimoji="1" lang="ja-JP" altLang="en-US" sz="1100" b="0" i="0" dirty="0">
                          <a:latin typeface="Meiryo UI" panose="020B0604030504040204" pitchFamily="50" charset="-128"/>
                          <a:ea typeface="Meiryo UI" panose="020B0604030504040204" pitchFamily="50" charset="-128"/>
                        </a:rPr>
                        <a:t>対応業界・製品用途などの選定を実施</a:t>
                      </a:r>
                      <a:endParaRPr kumimoji="1" lang="en-US" altLang="ja-JP" sz="1100" b="0" i="0" dirty="0">
                        <a:latin typeface="Meiryo UI" panose="020B0604030504040204" pitchFamily="50" charset="-128"/>
                        <a:ea typeface="Meiryo UI" panose="020B0604030504040204" pitchFamily="50" charset="-128"/>
                      </a:endParaRPr>
                    </a:p>
                    <a:p>
                      <a:endParaRPr kumimoji="1" lang="en-US" altLang="ja-JP" sz="1100" b="0" i="0" dirty="0">
                        <a:latin typeface="Meiryo UI" panose="020B0604030504040204" pitchFamily="50" charset="-128"/>
                        <a:ea typeface="Meiryo UI" panose="020B0604030504040204" pitchFamily="50" charset="-128"/>
                      </a:endParaRPr>
                    </a:p>
                    <a:p>
                      <a:r>
                        <a:rPr kumimoji="1" lang="ja-JP" altLang="en-US" sz="1100" b="0" i="0" dirty="0">
                          <a:latin typeface="Meiryo UI" panose="020B0604030504040204" pitchFamily="50" charset="-128"/>
                          <a:ea typeface="Meiryo UI" panose="020B0604030504040204" pitchFamily="50" charset="-128"/>
                        </a:rPr>
                        <a:t>・物質リストに登録するとともに、各社へ</a:t>
                      </a:r>
                      <a:endParaRPr kumimoji="1" lang="en-US" altLang="ja-JP" sz="1100" b="0" i="0" dirty="0">
                        <a:latin typeface="Meiryo UI" panose="020B0604030504040204" pitchFamily="50" charset="-128"/>
                        <a:ea typeface="Meiryo UI" panose="020B0604030504040204" pitchFamily="50" charset="-128"/>
                      </a:endParaRPr>
                    </a:p>
                    <a:p>
                      <a:r>
                        <a:rPr kumimoji="1" lang="ja-JP" altLang="en-US" sz="1100" b="0" i="0" dirty="0">
                          <a:latin typeface="Meiryo UI" panose="020B0604030504040204" pitchFamily="50" charset="-128"/>
                          <a:ea typeface="Meiryo UI" panose="020B0604030504040204" pitchFamily="50" charset="-128"/>
                        </a:rPr>
                        <a:t>アラームを発信する</a:t>
                      </a:r>
                      <a:endParaRPr kumimoji="1" lang="en-US" altLang="ja-JP" sz="1100" b="0" i="0" dirty="0">
                        <a:latin typeface="Meiryo UI" panose="020B0604030504040204" pitchFamily="50" charset="-128"/>
                        <a:ea typeface="Meiryo UI" panose="020B0604030504040204" pitchFamily="50" charset="-128"/>
                      </a:endParaRPr>
                    </a:p>
                    <a:p>
                      <a:endParaRPr kumimoji="1" lang="ja-JP" altLang="en-US" sz="1100" b="0" i="0" dirty="0">
                        <a:latin typeface="Meiryo UI" panose="020B0604030504040204" pitchFamily="50" charset="-128"/>
                        <a:ea typeface="Meiryo UI" panose="020B0604030504040204" pitchFamily="50" charset="-128"/>
                      </a:endParaRPr>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60510674"/>
                  </a:ext>
                </a:extLst>
              </a:tr>
              <a:tr h="3918465">
                <a:tc>
                  <a:txBody>
                    <a:bodyPr/>
                    <a:lstStyle/>
                    <a:p>
                      <a:endParaRPr kumimoji="1" lang="ja-JP" altLang="en-US" sz="1200" dirty="0"/>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200" dirty="0"/>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200" dirty="0"/>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200" dirty="0"/>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100" b="0" i="0" dirty="0">
                          <a:latin typeface="Meiryo UI" panose="020B0604030504040204" pitchFamily="50" charset="-128"/>
                          <a:ea typeface="Meiryo UI" panose="020B0604030504040204" pitchFamily="50" charset="-128"/>
                        </a:rPr>
                        <a:t>・登録済みの回答データが「</a:t>
                      </a:r>
                      <a:r>
                        <a:rPr kumimoji="1" lang="en-US" altLang="ja-JP" sz="1100" b="0" i="0" dirty="0">
                          <a:latin typeface="Meiryo UI" panose="020B0604030504040204" pitchFamily="50" charset="-128"/>
                          <a:ea typeface="Meiryo UI" panose="020B0604030504040204" pitchFamily="50" charset="-128"/>
                        </a:rPr>
                        <a:t>FSD</a:t>
                      </a:r>
                      <a:r>
                        <a:rPr kumimoji="1" lang="ja-JP" altLang="en-US" sz="1100" b="0" i="0" dirty="0">
                          <a:latin typeface="Meiryo UI" panose="020B0604030504040204" pitchFamily="50" charset="-128"/>
                          <a:ea typeface="Meiryo UI" panose="020B0604030504040204" pitchFamily="50" charset="-128"/>
                        </a:rPr>
                        <a:t>」</a:t>
                      </a:r>
                      <a:endParaRPr kumimoji="1" lang="en-US" altLang="ja-JP" sz="1100" b="0" i="0" dirty="0">
                        <a:latin typeface="Meiryo UI" panose="020B0604030504040204" pitchFamily="50" charset="-128"/>
                        <a:ea typeface="Meiryo UI" panose="020B0604030504040204" pitchFamily="50" charset="-128"/>
                      </a:endParaRPr>
                    </a:p>
                    <a:p>
                      <a:r>
                        <a:rPr kumimoji="1" lang="ja-JP" altLang="en-US" sz="1100" b="0" i="0" dirty="0">
                          <a:latin typeface="Meiryo UI" panose="020B0604030504040204" pitchFamily="50" charset="-128"/>
                          <a:ea typeface="Meiryo UI" panose="020B0604030504040204" pitchFamily="50" charset="-128"/>
                        </a:rPr>
                        <a:t>　であれば、追加物質が登録されている</a:t>
                      </a:r>
                      <a:endParaRPr kumimoji="1" lang="en-US" altLang="ja-JP" sz="1100" b="0" i="0" dirty="0">
                        <a:latin typeface="Meiryo UI" panose="020B0604030504040204" pitchFamily="50" charset="-128"/>
                        <a:ea typeface="Meiryo UI" panose="020B0604030504040204" pitchFamily="50" charset="-128"/>
                      </a:endParaRPr>
                    </a:p>
                    <a:p>
                      <a:r>
                        <a:rPr kumimoji="1" lang="ja-JP" altLang="en-US" sz="1100" b="0" i="0" dirty="0">
                          <a:latin typeface="Meiryo UI" panose="020B0604030504040204" pitchFamily="50" charset="-128"/>
                          <a:ea typeface="Meiryo UI" panose="020B0604030504040204" pitchFamily="50" charset="-128"/>
                        </a:rPr>
                        <a:t>　場合のみ、アラームを送信する</a:t>
                      </a:r>
                      <a:endParaRPr kumimoji="1" lang="en-US" altLang="ja-JP" sz="1100" b="0" i="0" dirty="0">
                        <a:latin typeface="Meiryo UI" panose="020B0604030504040204" pitchFamily="50" charset="-128"/>
                        <a:ea typeface="Meiryo UI" panose="020B0604030504040204" pitchFamily="50" charset="-128"/>
                      </a:endParaRPr>
                    </a:p>
                    <a:p>
                      <a:r>
                        <a:rPr kumimoji="1" lang="ja-JP" altLang="en-US" sz="1100" b="0" i="0" dirty="0">
                          <a:latin typeface="Meiryo UI" panose="020B0604030504040204" pitchFamily="50" charset="-128"/>
                          <a:ea typeface="Meiryo UI" panose="020B0604030504040204" pitchFamily="50" charset="-128"/>
                        </a:rPr>
                        <a:t>・それ以外の場合は、追加・変更情報を</a:t>
                      </a:r>
                      <a:endParaRPr kumimoji="1" lang="en-US" altLang="ja-JP" sz="1100" b="0" i="0" dirty="0">
                        <a:latin typeface="Meiryo UI" panose="020B0604030504040204" pitchFamily="50" charset="-128"/>
                        <a:ea typeface="Meiryo UI" panose="020B0604030504040204" pitchFamily="50" charset="-128"/>
                      </a:endParaRPr>
                    </a:p>
                    <a:p>
                      <a:r>
                        <a:rPr kumimoji="1" lang="ja-JP" altLang="en-US" sz="1100" b="0" i="0" dirty="0">
                          <a:latin typeface="Meiryo UI" panose="020B0604030504040204" pitchFamily="50" charset="-128"/>
                          <a:ea typeface="Meiryo UI" panose="020B0604030504040204" pitchFamily="50" charset="-128"/>
                        </a:rPr>
                        <a:t>　全て送信し、確認依頼を行う</a:t>
                      </a:r>
                      <a:endParaRPr kumimoji="1" lang="en-US" altLang="ja-JP" sz="1100" b="0" i="0" dirty="0">
                        <a:latin typeface="Meiryo UI" panose="020B0604030504040204" pitchFamily="50" charset="-128"/>
                        <a:ea typeface="Meiryo UI" panose="020B0604030504040204" pitchFamily="50" charset="-128"/>
                      </a:endParaRPr>
                    </a:p>
                    <a:p>
                      <a:endParaRPr kumimoji="1" lang="en-US" altLang="ja-JP" sz="1100" b="0" i="0" dirty="0">
                        <a:latin typeface="Meiryo UI" panose="020B0604030504040204" pitchFamily="50" charset="-128"/>
                        <a:ea typeface="Meiryo UI" panose="020B0604030504040204" pitchFamily="50" charset="-128"/>
                      </a:endParaRPr>
                    </a:p>
                    <a:p>
                      <a:r>
                        <a:rPr kumimoji="1" lang="ja-JP" altLang="en-US" sz="1100" b="0" i="0" dirty="0">
                          <a:latin typeface="Meiryo UI" panose="020B0604030504040204" pitchFamily="50" charset="-128"/>
                          <a:ea typeface="Meiryo UI" panose="020B0604030504040204" pitchFamily="50" charset="-128"/>
                        </a:rPr>
                        <a:t>・運営事業者は化学品、ファーストアーティクルまでの全ての製品に対し、確認依頼を実施する。（アラームの出し方は前述）</a:t>
                      </a:r>
                      <a:endParaRPr kumimoji="1" lang="en-US" altLang="ja-JP" sz="1100" b="0" i="0" dirty="0">
                        <a:latin typeface="Meiryo UI" panose="020B0604030504040204" pitchFamily="50" charset="-128"/>
                        <a:ea typeface="Meiryo UI" panose="020B0604030504040204" pitchFamily="50" charset="-128"/>
                      </a:endParaRPr>
                    </a:p>
                    <a:p>
                      <a:endParaRPr kumimoji="1" lang="en-US" altLang="ja-JP" sz="1100" b="0" i="0" dirty="0">
                        <a:latin typeface="Meiryo UI" panose="020B0604030504040204" pitchFamily="50" charset="-128"/>
                        <a:ea typeface="Meiryo UI" panose="020B0604030504040204" pitchFamily="50" charset="-128"/>
                      </a:endParaRPr>
                    </a:p>
                    <a:p>
                      <a:r>
                        <a:rPr kumimoji="1" lang="ja-JP" altLang="en-US" sz="1100" b="0" i="0" dirty="0">
                          <a:latin typeface="Meiryo UI" panose="020B0604030504040204" pitchFamily="50" charset="-128"/>
                          <a:ea typeface="Meiryo UI" panose="020B0604030504040204" pitchFamily="50" charset="-128"/>
                        </a:rPr>
                        <a:t>＜規制候補物質＞</a:t>
                      </a:r>
                      <a:endParaRPr kumimoji="1" lang="en-US" altLang="ja-JP" sz="1100" b="0" i="0" dirty="0">
                        <a:latin typeface="Meiryo UI" panose="020B0604030504040204" pitchFamily="50" charset="-128"/>
                        <a:ea typeface="Meiryo UI" panose="020B0604030504040204" pitchFamily="50" charset="-128"/>
                      </a:endParaRPr>
                    </a:p>
                    <a:p>
                      <a:pPr marL="0" marR="0" lvl="0" indent="0" algn="l" defTabSz="495200" rtl="0" eaLnBrk="1" fontAlgn="auto" latinLnBrk="0" hangingPunct="1">
                        <a:lnSpc>
                          <a:spcPct val="100000"/>
                        </a:lnSpc>
                        <a:spcBef>
                          <a:spcPts val="0"/>
                        </a:spcBef>
                        <a:spcAft>
                          <a:spcPts val="0"/>
                        </a:spcAft>
                        <a:buClrTx/>
                        <a:buSzTx/>
                        <a:buFontTx/>
                        <a:buNone/>
                        <a:tabLst/>
                        <a:defRPr/>
                      </a:pPr>
                      <a:r>
                        <a:rPr kumimoji="1" lang="ja-JP" altLang="en-US" sz="1100" b="0" i="0" dirty="0">
                          <a:latin typeface="Meiryo UI" panose="020B0604030504040204" pitchFamily="50" charset="-128"/>
                          <a:ea typeface="Meiryo UI" panose="020B0604030504040204" pitchFamily="50" charset="-128"/>
                        </a:rPr>
                        <a:t>・対象物質含有ステータスの回答を行う。</a:t>
                      </a:r>
                      <a:endParaRPr kumimoji="1" lang="en-US" altLang="ja-JP" sz="1100" b="0" i="0" dirty="0">
                        <a:latin typeface="Meiryo UI" panose="020B0604030504040204" pitchFamily="50" charset="-128"/>
                        <a:ea typeface="Meiryo UI" panose="020B0604030504040204" pitchFamily="50" charset="-128"/>
                      </a:endParaRPr>
                    </a:p>
                    <a:p>
                      <a:pPr marL="0" marR="0" lvl="0" indent="0" algn="l" defTabSz="495200" rtl="0" eaLnBrk="1" fontAlgn="auto" latinLnBrk="0" hangingPunct="1">
                        <a:lnSpc>
                          <a:spcPct val="100000"/>
                        </a:lnSpc>
                        <a:spcBef>
                          <a:spcPts val="0"/>
                        </a:spcBef>
                        <a:spcAft>
                          <a:spcPts val="0"/>
                        </a:spcAft>
                        <a:buClrTx/>
                        <a:buSzTx/>
                        <a:buFontTx/>
                        <a:buNone/>
                        <a:tabLst/>
                        <a:defRPr/>
                      </a:pPr>
                      <a:endParaRPr kumimoji="1" lang="en-US" altLang="ja-JP" sz="1100" b="0" i="0" dirty="0">
                        <a:latin typeface="Meiryo UI" panose="020B0604030504040204" pitchFamily="50" charset="-128"/>
                        <a:ea typeface="Meiryo UI" panose="020B0604030504040204" pitchFamily="50" charset="-128"/>
                      </a:endParaRPr>
                    </a:p>
                    <a:p>
                      <a:pPr marL="0" marR="0" lvl="0" indent="0" algn="l" defTabSz="495200" rtl="0" eaLnBrk="1" fontAlgn="auto" latinLnBrk="0" hangingPunct="1">
                        <a:lnSpc>
                          <a:spcPct val="100000"/>
                        </a:lnSpc>
                        <a:spcBef>
                          <a:spcPts val="0"/>
                        </a:spcBef>
                        <a:spcAft>
                          <a:spcPts val="0"/>
                        </a:spcAft>
                        <a:buClrTx/>
                        <a:buSzTx/>
                        <a:buFontTx/>
                        <a:buNone/>
                        <a:tabLst/>
                        <a:defRPr/>
                      </a:pPr>
                      <a:r>
                        <a:rPr kumimoji="1" lang="ja-JP" altLang="en-US" sz="1100" b="0" i="0" dirty="0">
                          <a:latin typeface="Meiryo UI" panose="020B0604030504040204" pitchFamily="50" charset="-128"/>
                          <a:ea typeface="Meiryo UI" panose="020B0604030504040204" pitchFamily="50" charset="-128"/>
                        </a:rPr>
                        <a:t>＜規制対象物質＞</a:t>
                      </a:r>
                      <a:endParaRPr kumimoji="1" lang="en-US" altLang="ja-JP" sz="1100" b="0" i="0" dirty="0">
                        <a:latin typeface="Meiryo UI" panose="020B0604030504040204" pitchFamily="50" charset="-128"/>
                        <a:ea typeface="Meiryo UI" panose="020B0604030504040204" pitchFamily="50" charset="-128"/>
                      </a:endParaRPr>
                    </a:p>
                    <a:p>
                      <a:r>
                        <a:rPr kumimoji="1" lang="ja-JP" altLang="en-US" sz="1100" b="0" i="0" dirty="0">
                          <a:latin typeface="Meiryo UI" panose="020B0604030504040204" pitchFamily="50" charset="-128"/>
                          <a:ea typeface="Meiryo UI" panose="020B0604030504040204" pitchFamily="50" charset="-128"/>
                        </a:rPr>
                        <a:t>・規制物質については、既存の回答データへの含有確認を行い、確認済み製品について、含有確認済みフラグを伝達する。追記物質が必要であれば回答データの修正を行い、変更情報として伝達する。</a:t>
                      </a:r>
                      <a:endParaRPr kumimoji="1" lang="en-US" altLang="ja-JP" sz="1100" b="0" i="0" dirty="0">
                        <a:latin typeface="Meiryo UI" panose="020B0604030504040204" pitchFamily="50" charset="-128"/>
                        <a:ea typeface="Meiryo UI" panose="020B0604030504040204" pitchFamily="50" charset="-128"/>
                      </a:endParaRPr>
                    </a:p>
                    <a:p>
                      <a:endParaRPr kumimoji="1" lang="en-US" altLang="ja-JP" sz="1100" b="0" i="0" dirty="0">
                        <a:latin typeface="Meiryo UI" panose="020B0604030504040204" pitchFamily="50" charset="-128"/>
                        <a:ea typeface="Meiryo UI" panose="020B0604030504040204" pitchFamily="50" charset="-128"/>
                      </a:endParaRPr>
                    </a:p>
                    <a:p>
                      <a:endParaRPr kumimoji="1" lang="ja-JP" altLang="en-US" sz="1100" b="0" i="0" dirty="0">
                        <a:latin typeface="Meiryo UI" panose="020B0604030504040204" pitchFamily="50" charset="-128"/>
                        <a:ea typeface="Meiryo UI" panose="020B0604030504040204" pitchFamily="50" charset="-128"/>
                      </a:endParaRPr>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58777678"/>
                  </a:ext>
                </a:extLst>
              </a:tr>
            </a:tbl>
          </a:graphicData>
        </a:graphic>
      </p:graphicFrame>
      <p:sp>
        <p:nvSpPr>
          <p:cNvPr id="220" name="AutoShape 220">
            <a:extLst>
              <a:ext uri="{FF2B5EF4-FFF2-40B4-BE49-F238E27FC236}">
                <a16:creationId xmlns:a16="http://schemas.microsoft.com/office/drawing/2014/main" id="{F6AD48B5-53EC-44D1-BF6A-4D36263431A4}"/>
              </a:ext>
            </a:extLst>
          </p:cNvPr>
          <p:cNvSpPr>
            <a:spLocks noChangeArrowheads="1"/>
          </p:cNvSpPr>
          <p:nvPr/>
        </p:nvSpPr>
        <p:spPr bwMode="auto">
          <a:xfrm>
            <a:off x="8420100" y="354498"/>
            <a:ext cx="997719" cy="254000"/>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eaLnBrk="1" hangingPunct="1"/>
            <a:r>
              <a:rPr lang="en-US" altLang="ja-JP" sz="1000" b="1" dirty="0">
                <a:solidFill>
                  <a:schemeClr val="bg1"/>
                </a:solidFill>
                <a:latin typeface="Meiryo UI" panose="020B0604030504040204" pitchFamily="50" charset="-128"/>
                <a:ea typeface="Meiryo UI" panose="020B0604030504040204" pitchFamily="50" charset="-128"/>
              </a:rPr>
              <a:t>CMP</a:t>
            </a:r>
            <a:r>
              <a:rPr lang="ja-JP" altLang="en-US" sz="1000" b="1" dirty="0">
                <a:solidFill>
                  <a:schemeClr val="bg1"/>
                </a:solidFill>
                <a:latin typeface="Meiryo UI" panose="020B0604030504040204" pitchFamily="50" charset="-128"/>
                <a:ea typeface="Meiryo UI" panose="020B0604030504040204" pitchFamily="50" charset="-128"/>
              </a:rPr>
              <a:t>業務</a:t>
            </a:r>
          </a:p>
        </p:txBody>
      </p:sp>
      <p:sp>
        <p:nvSpPr>
          <p:cNvPr id="221" name="AutoShape 220">
            <a:extLst>
              <a:ext uri="{FF2B5EF4-FFF2-40B4-BE49-F238E27FC236}">
                <a16:creationId xmlns:a16="http://schemas.microsoft.com/office/drawing/2014/main" id="{B56EB895-8FEB-4DE1-A6B6-315D379067CD}"/>
              </a:ext>
            </a:extLst>
          </p:cNvPr>
          <p:cNvSpPr>
            <a:spLocks noChangeArrowheads="1"/>
          </p:cNvSpPr>
          <p:nvPr/>
        </p:nvSpPr>
        <p:spPr bwMode="auto">
          <a:xfrm>
            <a:off x="9527399" y="354498"/>
            <a:ext cx="997719" cy="254000"/>
          </a:xfrm>
          <a:prstGeom prst="roundRect">
            <a:avLst>
              <a:gd name="adj" fmla="val 16667"/>
            </a:avLst>
          </a:prstGeom>
          <a:solidFill>
            <a:schemeClr val="accent1">
              <a:lumMod val="20000"/>
              <a:lumOff val="8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eaLnBrk="1" hangingPunct="1"/>
            <a:r>
              <a:rPr lang="ja-JP" altLang="en-US" sz="1000" b="1" dirty="0">
                <a:latin typeface="Meiryo UI" panose="020B0604030504040204" pitchFamily="50" charset="-128"/>
                <a:ea typeface="Meiryo UI" panose="020B0604030504040204" pitchFamily="50" charset="-128"/>
              </a:rPr>
              <a:t>システム外業務</a:t>
            </a:r>
          </a:p>
        </p:txBody>
      </p:sp>
      <p:sp>
        <p:nvSpPr>
          <p:cNvPr id="48" name="テキスト ボックス 47">
            <a:extLst>
              <a:ext uri="{FF2B5EF4-FFF2-40B4-BE49-F238E27FC236}">
                <a16:creationId xmlns:a16="http://schemas.microsoft.com/office/drawing/2014/main" id="{A46020A9-CF50-487A-B311-819959A8936E}"/>
              </a:ext>
            </a:extLst>
          </p:cNvPr>
          <p:cNvSpPr txBox="1"/>
          <p:nvPr/>
        </p:nvSpPr>
        <p:spPr>
          <a:xfrm>
            <a:off x="354797" y="1208968"/>
            <a:ext cx="2087961" cy="338554"/>
          </a:xfrm>
          <a:prstGeom prst="rect">
            <a:avLst/>
          </a:prstGeom>
          <a:noFill/>
        </p:spPr>
        <p:txBody>
          <a:bodyPr wrap="square" rtlCol="0">
            <a:spAutoFit/>
          </a:bodyPr>
          <a:lstStyle/>
          <a:p>
            <a:r>
              <a:rPr lang="ja-JP" altLang="en-US" sz="1600" b="1" dirty="0">
                <a:latin typeface="Meiryo UI" panose="020B0604030504040204" pitchFamily="50" charset="-128"/>
                <a:ea typeface="Meiryo UI" panose="020B0604030504040204" pitchFamily="50" charset="-128"/>
              </a:rPr>
              <a:t>物質マスタ変更</a:t>
            </a:r>
            <a:endParaRPr kumimoji="1" lang="ja-JP" altLang="en-US" sz="1600" b="1" dirty="0">
              <a:latin typeface="Meiryo UI" panose="020B0604030504040204" pitchFamily="50" charset="-128"/>
              <a:ea typeface="Meiryo UI" panose="020B0604030504040204" pitchFamily="50" charset="-128"/>
            </a:endParaRPr>
          </a:p>
        </p:txBody>
      </p:sp>
      <p:sp>
        <p:nvSpPr>
          <p:cNvPr id="27" name="AutoShape 220">
            <a:extLst>
              <a:ext uri="{FF2B5EF4-FFF2-40B4-BE49-F238E27FC236}">
                <a16:creationId xmlns:a16="http://schemas.microsoft.com/office/drawing/2014/main" id="{D38C110E-4E3D-4AE9-93A3-CAE795B17449}"/>
              </a:ext>
            </a:extLst>
          </p:cNvPr>
          <p:cNvSpPr>
            <a:spLocks noChangeArrowheads="1"/>
          </p:cNvSpPr>
          <p:nvPr/>
        </p:nvSpPr>
        <p:spPr bwMode="auto">
          <a:xfrm>
            <a:off x="7229476" y="1282451"/>
            <a:ext cx="1990019" cy="327271"/>
          </a:xfrm>
          <a:prstGeom prst="roundRect">
            <a:avLst>
              <a:gd name="adj" fmla="val 16667"/>
            </a:avLst>
          </a:prstGeom>
          <a:solidFill>
            <a:schemeClr val="accent1">
              <a:lumMod val="20000"/>
              <a:lumOff val="8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latin typeface="Meiryo UI" panose="020B0604030504040204" pitchFamily="50" charset="-128"/>
                <a:ea typeface="Meiryo UI" panose="020B0604030504040204" pitchFamily="50" charset="-128"/>
              </a:rPr>
              <a:t>コンソーシアムで協議して規制候補</a:t>
            </a:r>
            <a:br>
              <a:rPr lang="en-US" altLang="ja-JP" sz="1000" b="1" dirty="0">
                <a:latin typeface="Meiryo UI" panose="020B0604030504040204" pitchFamily="50" charset="-128"/>
                <a:ea typeface="Meiryo UI" panose="020B0604030504040204" pitchFamily="50" charset="-128"/>
              </a:rPr>
            </a:br>
            <a:r>
              <a:rPr lang="ja-JP" altLang="en-US" sz="1000" b="1" dirty="0">
                <a:latin typeface="Meiryo UI" panose="020B0604030504040204" pitchFamily="50" charset="-128"/>
                <a:ea typeface="Meiryo UI" panose="020B0604030504040204" pitchFamily="50" charset="-128"/>
              </a:rPr>
              <a:t>対象物質を決定する</a:t>
            </a:r>
          </a:p>
        </p:txBody>
      </p:sp>
      <p:sp>
        <p:nvSpPr>
          <p:cNvPr id="28" name="AutoShape 220">
            <a:extLst>
              <a:ext uri="{FF2B5EF4-FFF2-40B4-BE49-F238E27FC236}">
                <a16:creationId xmlns:a16="http://schemas.microsoft.com/office/drawing/2014/main" id="{EC75F9F6-065E-4998-8DD2-0DC83D8B74F9}"/>
              </a:ext>
            </a:extLst>
          </p:cNvPr>
          <p:cNvSpPr>
            <a:spLocks noChangeArrowheads="1"/>
          </p:cNvSpPr>
          <p:nvPr/>
        </p:nvSpPr>
        <p:spPr bwMode="auto">
          <a:xfrm>
            <a:off x="7229475" y="2014307"/>
            <a:ext cx="1990019" cy="210886"/>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各社へアラームを発信する</a:t>
            </a:r>
          </a:p>
        </p:txBody>
      </p:sp>
      <p:sp>
        <p:nvSpPr>
          <p:cNvPr id="30" name="AutoShape 220">
            <a:extLst>
              <a:ext uri="{FF2B5EF4-FFF2-40B4-BE49-F238E27FC236}">
                <a16:creationId xmlns:a16="http://schemas.microsoft.com/office/drawing/2014/main" id="{AABA746E-5CAE-4587-9FC7-6A6FB2037882}"/>
              </a:ext>
            </a:extLst>
          </p:cNvPr>
          <p:cNvSpPr>
            <a:spLocks noChangeArrowheads="1"/>
          </p:cNvSpPr>
          <p:nvPr/>
        </p:nvSpPr>
        <p:spPr bwMode="auto">
          <a:xfrm>
            <a:off x="7229475" y="1698846"/>
            <a:ext cx="1990019" cy="210886"/>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物質リストを変更する</a:t>
            </a:r>
          </a:p>
        </p:txBody>
      </p:sp>
      <p:sp>
        <p:nvSpPr>
          <p:cNvPr id="32" name="AutoShape 129">
            <a:extLst>
              <a:ext uri="{FF2B5EF4-FFF2-40B4-BE49-F238E27FC236}">
                <a16:creationId xmlns:a16="http://schemas.microsoft.com/office/drawing/2014/main" id="{C5F1E038-6E07-42B9-AFA2-AAA6100F278E}"/>
              </a:ext>
            </a:extLst>
          </p:cNvPr>
          <p:cNvSpPr>
            <a:spLocks noChangeArrowheads="1"/>
          </p:cNvSpPr>
          <p:nvPr/>
        </p:nvSpPr>
        <p:spPr bwMode="auto">
          <a:xfrm>
            <a:off x="1479844" y="2843602"/>
            <a:ext cx="323184" cy="216000"/>
          </a:xfrm>
          <a:prstGeom prst="diamond">
            <a:avLst/>
          </a:prstGeom>
          <a:solidFill>
            <a:schemeClr val="bg1"/>
          </a:solidFill>
          <a:ln w="12700" algn="ctr">
            <a:solidFill>
              <a:srgbClr val="000000"/>
            </a:solidFill>
            <a:round/>
            <a:headEnd/>
            <a:tailEnd/>
          </a:ln>
        </p:spPr>
        <p:txBody>
          <a:bodyPr wrap="none" lIns="0" tIns="18000" rIns="0" bIns="1800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050" b="0" i="0" u="none" strike="noStrike" kern="0" cap="none" spc="0" normalizeH="0" baseline="0" noProof="0">
              <a:ln>
                <a:noFill/>
              </a:ln>
              <a:effectLst/>
              <a:uLnTx/>
              <a:uFillTx/>
              <a:latin typeface="+mn-ea"/>
              <a:cs typeface="+mn-cs"/>
            </a:endParaRPr>
          </a:p>
        </p:txBody>
      </p:sp>
      <p:cxnSp>
        <p:nvCxnSpPr>
          <p:cNvPr id="33" name="コネクタ: カギ線 32">
            <a:extLst>
              <a:ext uri="{FF2B5EF4-FFF2-40B4-BE49-F238E27FC236}">
                <a16:creationId xmlns:a16="http://schemas.microsoft.com/office/drawing/2014/main" id="{50E6EE2E-3547-401C-9585-1AF732EA65F5}"/>
              </a:ext>
            </a:extLst>
          </p:cNvPr>
          <p:cNvCxnSpPr>
            <a:cxnSpLocks/>
            <a:stCxn id="28" idx="1"/>
          </p:cNvCxnSpPr>
          <p:nvPr/>
        </p:nvCxnSpPr>
        <p:spPr>
          <a:xfrm rot="10800000" flipV="1">
            <a:off x="5707767" y="2119749"/>
            <a:ext cx="1521708" cy="704697"/>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36" name="コネクタ: カギ線 35">
            <a:extLst>
              <a:ext uri="{FF2B5EF4-FFF2-40B4-BE49-F238E27FC236}">
                <a16:creationId xmlns:a16="http://schemas.microsoft.com/office/drawing/2014/main" id="{6A6467DE-3081-494D-A047-50E5257B87D8}"/>
              </a:ext>
            </a:extLst>
          </p:cNvPr>
          <p:cNvCxnSpPr>
            <a:cxnSpLocks/>
            <a:stCxn id="28" idx="1"/>
            <a:endCxn id="84" idx="0"/>
          </p:cNvCxnSpPr>
          <p:nvPr/>
        </p:nvCxnSpPr>
        <p:spPr>
          <a:xfrm rot="10800000" flipV="1">
            <a:off x="3784637" y="2119750"/>
            <a:ext cx="3444839" cy="727688"/>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41" name="コネクタ: カギ線 40">
            <a:extLst>
              <a:ext uri="{FF2B5EF4-FFF2-40B4-BE49-F238E27FC236}">
                <a16:creationId xmlns:a16="http://schemas.microsoft.com/office/drawing/2014/main" id="{60077484-8A35-4544-96A7-B40C389AC193}"/>
              </a:ext>
            </a:extLst>
          </p:cNvPr>
          <p:cNvCxnSpPr>
            <a:cxnSpLocks/>
            <a:stCxn id="28" idx="1"/>
            <a:endCxn id="32" idx="0"/>
          </p:cNvCxnSpPr>
          <p:nvPr/>
        </p:nvCxnSpPr>
        <p:spPr>
          <a:xfrm rot="10800000" flipV="1">
            <a:off x="1641437" y="2119750"/>
            <a:ext cx="5588039" cy="723852"/>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sp>
        <p:nvSpPr>
          <p:cNvPr id="45" name="テキスト ボックス 44">
            <a:extLst>
              <a:ext uri="{FF2B5EF4-FFF2-40B4-BE49-F238E27FC236}">
                <a16:creationId xmlns:a16="http://schemas.microsoft.com/office/drawing/2014/main" id="{B6799895-3599-41E3-A8A9-A11A5375D316}"/>
              </a:ext>
            </a:extLst>
          </p:cNvPr>
          <p:cNvSpPr txBox="1"/>
          <p:nvPr/>
        </p:nvSpPr>
        <p:spPr>
          <a:xfrm>
            <a:off x="814879" y="2829170"/>
            <a:ext cx="749874" cy="246221"/>
          </a:xfrm>
          <a:prstGeom prst="rect">
            <a:avLst/>
          </a:prstGeom>
          <a:noFill/>
        </p:spPr>
        <p:txBody>
          <a:bodyPr wrap="square" rtlCol="0">
            <a:spAutoFit/>
          </a:bodyPr>
          <a:lstStyle/>
          <a:p>
            <a:r>
              <a:rPr kumimoji="1" lang="en-US" altLang="ja-JP" sz="1000" b="1" dirty="0">
                <a:latin typeface="Meiryo UI" panose="020B0604030504040204" pitchFamily="50" charset="-128"/>
                <a:ea typeface="Meiryo UI" panose="020B0604030504040204" pitchFamily="50" charset="-128"/>
              </a:rPr>
              <a:t>FSR</a:t>
            </a:r>
            <a:r>
              <a:rPr kumimoji="1" lang="ja-JP" altLang="en-US" sz="1000" b="1" dirty="0">
                <a:latin typeface="Meiryo UI" panose="020B0604030504040204" pitchFamily="50" charset="-128"/>
                <a:ea typeface="Meiryo UI" panose="020B0604030504040204" pitchFamily="50" charset="-128"/>
              </a:rPr>
              <a:t>回答</a:t>
            </a:r>
          </a:p>
        </p:txBody>
      </p:sp>
      <p:cxnSp>
        <p:nvCxnSpPr>
          <p:cNvPr id="49" name="コネクタ: カギ線 48">
            <a:extLst>
              <a:ext uri="{FF2B5EF4-FFF2-40B4-BE49-F238E27FC236}">
                <a16:creationId xmlns:a16="http://schemas.microsoft.com/office/drawing/2014/main" id="{96B0FB45-F7DA-46BF-A722-3A46FA13C93B}"/>
              </a:ext>
            </a:extLst>
          </p:cNvPr>
          <p:cNvCxnSpPr>
            <a:cxnSpLocks/>
            <a:stCxn id="32" idx="2"/>
            <a:endCxn id="51" idx="0"/>
          </p:cNvCxnSpPr>
          <p:nvPr/>
        </p:nvCxnSpPr>
        <p:spPr>
          <a:xfrm rot="16200000" flipH="1">
            <a:off x="1591613" y="3109424"/>
            <a:ext cx="108354" cy="8709"/>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51" name="AutoShape 220">
            <a:extLst>
              <a:ext uri="{FF2B5EF4-FFF2-40B4-BE49-F238E27FC236}">
                <a16:creationId xmlns:a16="http://schemas.microsoft.com/office/drawing/2014/main" id="{A9B9FCE6-F477-447A-8473-CDF045A138CC}"/>
              </a:ext>
            </a:extLst>
          </p:cNvPr>
          <p:cNvSpPr>
            <a:spLocks noChangeArrowheads="1"/>
          </p:cNvSpPr>
          <p:nvPr/>
        </p:nvSpPr>
        <p:spPr bwMode="auto">
          <a:xfrm>
            <a:off x="875810" y="3167956"/>
            <a:ext cx="1548670" cy="333971"/>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当該物質があれば警告、</a:t>
            </a:r>
            <a:endParaRPr lang="en-US" altLang="ja-JP" sz="1000" b="1" dirty="0">
              <a:solidFill>
                <a:schemeClr val="bg1"/>
              </a:solidFill>
              <a:latin typeface="Meiryo UI" panose="020B0604030504040204" pitchFamily="50" charset="-128"/>
              <a:ea typeface="Meiryo UI" panose="020B0604030504040204" pitchFamily="50" charset="-128"/>
            </a:endParaRPr>
          </a:p>
          <a:p>
            <a:pPr algn="ctr"/>
            <a:r>
              <a:rPr lang="ja-JP" altLang="en-US" sz="1000" b="1" dirty="0">
                <a:solidFill>
                  <a:schemeClr val="bg1"/>
                </a:solidFill>
                <a:latin typeface="Meiryo UI" panose="020B0604030504040204" pitchFamily="50" charset="-128"/>
                <a:ea typeface="Meiryo UI" panose="020B0604030504040204" pitchFamily="50" charset="-128"/>
              </a:rPr>
              <a:t>無くても確認必要</a:t>
            </a:r>
          </a:p>
        </p:txBody>
      </p:sp>
      <p:cxnSp>
        <p:nvCxnSpPr>
          <p:cNvPr id="52" name="コネクタ: カギ線 51">
            <a:extLst>
              <a:ext uri="{FF2B5EF4-FFF2-40B4-BE49-F238E27FC236}">
                <a16:creationId xmlns:a16="http://schemas.microsoft.com/office/drawing/2014/main" id="{0D9706DA-1221-4612-89C6-5936EEC94ED4}"/>
              </a:ext>
            </a:extLst>
          </p:cNvPr>
          <p:cNvCxnSpPr>
            <a:cxnSpLocks/>
            <a:stCxn id="32" idx="3"/>
            <a:endCxn id="54" idx="0"/>
          </p:cNvCxnSpPr>
          <p:nvPr/>
        </p:nvCxnSpPr>
        <p:spPr>
          <a:xfrm flipH="1">
            <a:off x="1650145" y="2951602"/>
            <a:ext cx="152883" cy="887102"/>
          </a:xfrm>
          <a:prstGeom prst="bentConnector4">
            <a:avLst>
              <a:gd name="adj1" fmla="val -458547"/>
              <a:gd name="adj2" fmla="val 79279"/>
            </a:avLst>
          </a:prstGeom>
          <a:ln w="19050">
            <a:tailEnd type="triangle"/>
          </a:ln>
        </p:spPr>
        <p:style>
          <a:lnRef idx="1">
            <a:schemeClr val="dk1"/>
          </a:lnRef>
          <a:fillRef idx="0">
            <a:schemeClr val="dk1"/>
          </a:fillRef>
          <a:effectRef idx="0">
            <a:schemeClr val="dk1"/>
          </a:effectRef>
          <a:fontRef idx="minor">
            <a:schemeClr val="tx1"/>
          </a:fontRef>
        </p:style>
      </p:cxnSp>
      <p:sp>
        <p:nvSpPr>
          <p:cNvPr id="54" name="AutoShape 220">
            <a:extLst>
              <a:ext uri="{FF2B5EF4-FFF2-40B4-BE49-F238E27FC236}">
                <a16:creationId xmlns:a16="http://schemas.microsoft.com/office/drawing/2014/main" id="{8727F05C-5224-4D1C-91D9-343F95E809D9}"/>
              </a:ext>
            </a:extLst>
          </p:cNvPr>
          <p:cNvSpPr>
            <a:spLocks noChangeArrowheads="1"/>
          </p:cNvSpPr>
          <p:nvPr/>
        </p:nvSpPr>
        <p:spPr bwMode="auto">
          <a:xfrm>
            <a:off x="875810" y="3838704"/>
            <a:ext cx="1548670" cy="246221"/>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全ての追加・変更物質を警告</a:t>
            </a:r>
          </a:p>
        </p:txBody>
      </p:sp>
      <p:sp>
        <p:nvSpPr>
          <p:cNvPr id="59" name="AutoShape 220">
            <a:extLst>
              <a:ext uri="{FF2B5EF4-FFF2-40B4-BE49-F238E27FC236}">
                <a16:creationId xmlns:a16="http://schemas.microsoft.com/office/drawing/2014/main" id="{EB88B160-48F4-4392-897F-F51C220D34CD}"/>
              </a:ext>
            </a:extLst>
          </p:cNvPr>
          <p:cNvSpPr>
            <a:spLocks noChangeArrowheads="1"/>
          </p:cNvSpPr>
          <p:nvPr/>
        </p:nvSpPr>
        <p:spPr bwMode="auto">
          <a:xfrm>
            <a:off x="881062" y="4196928"/>
            <a:ext cx="1534707" cy="246221"/>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確認済み・開示登録</a:t>
            </a:r>
          </a:p>
        </p:txBody>
      </p:sp>
      <p:cxnSp>
        <p:nvCxnSpPr>
          <p:cNvPr id="60" name="コネクタ: カギ線 59">
            <a:extLst>
              <a:ext uri="{FF2B5EF4-FFF2-40B4-BE49-F238E27FC236}">
                <a16:creationId xmlns:a16="http://schemas.microsoft.com/office/drawing/2014/main" id="{CC2CFFB1-64D7-4C31-8D57-4D4E8785BB2A}"/>
              </a:ext>
            </a:extLst>
          </p:cNvPr>
          <p:cNvCxnSpPr>
            <a:cxnSpLocks/>
            <a:stCxn id="54" idx="2"/>
            <a:endCxn id="59" idx="0"/>
          </p:cNvCxnSpPr>
          <p:nvPr/>
        </p:nvCxnSpPr>
        <p:spPr>
          <a:xfrm rot="5400000">
            <a:off x="1593280" y="4140062"/>
            <a:ext cx="112003" cy="1729"/>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66" name="コネクタ: カギ線 65">
            <a:extLst>
              <a:ext uri="{FF2B5EF4-FFF2-40B4-BE49-F238E27FC236}">
                <a16:creationId xmlns:a16="http://schemas.microsoft.com/office/drawing/2014/main" id="{94119D14-F4BA-4DC1-8B2A-26859CE0C8EF}"/>
              </a:ext>
            </a:extLst>
          </p:cNvPr>
          <p:cNvCxnSpPr>
            <a:cxnSpLocks/>
            <a:stCxn id="51" idx="1"/>
            <a:endCxn id="59" idx="1"/>
          </p:cNvCxnSpPr>
          <p:nvPr/>
        </p:nvCxnSpPr>
        <p:spPr>
          <a:xfrm rot="10800000" flipH="1" flipV="1">
            <a:off x="875810" y="3334941"/>
            <a:ext cx="5252" cy="985097"/>
          </a:xfrm>
          <a:prstGeom prst="bentConnector3">
            <a:avLst>
              <a:gd name="adj1" fmla="val -4352628"/>
            </a:avLst>
          </a:prstGeom>
          <a:ln w="19050">
            <a:tailEnd type="triangle"/>
          </a:ln>
        </p:spPr>
        <p:style>
          <a:lnRef idx="1">
            <a:schemeClr val="dk1"/>
          </a:lnRef>
          <a:fillRef idx="0">
            <a:schemeClr val="dk1"/>
          </a:fillRef>
          <a:effectRef idx="0">
            <a:schemeClr val="dk1"/>
          </a:effectRef>
          <a:fontRef idx="minor">
            <a:schemeClr val="tx1"/>
          </a:fontRef>
        </p:style>
      </p:cxnSp>
      <p:sp>
        <p:nvSpPr>
          <p:cNvPr id="71" name="テキスト ボックス 70">
            <a:extLst>
              <a:ext uri="{FF2B5EF4-FFF2-40B4-BE49-F238E27FC236}">
                <a16:creationId xmlns:a16="http://schemas.microsoft.com/office/drawing/2014/main" id="{3E012207-9605-4617-B900-CAC45FD67B91}"/>
              </a:ext>
            </a:extLst>
          </p:cNvPr>
          <p:cNvSpPr txBox="1"/>
          <p:nvPr/>
        </p:nvSpPr>
        <p:spPr>
          <a:xfrm>
            <a:off x="1726586" y="2680244"/>
            <a:ext cx="1465129" cy="246221"/>
          </a:xfrm>
          <a:prstGeom prst="rect">
            <a:avLst/>
          </a:prstGeom>
          <a:noFill/>
        </p:spPr>
        <p:txBody>
          <a:bodyPr wrap="square" rtlCol="0">
            <a:spAutoFit/>
          </a:bodyPr>
          <a:lstStyle/>
          <a:p>
            <a:r>
              <a:rPr kumimoji="1" lang="en-US" altLang="ja-JP" sz="1000" b="1" dirty="0">
                <a:latin typeface="Meiryo UI" panose="020B0604030504040204" pitchFamily="50" charset="-128"/>
                <a:ea typeface="Meiryo UI" panose="020B0604030504040204" pitchFamily="50" charset="-128"/>
              </a:rPr>
              <a:t>FSR</a:t>
            </a:r>
            <a:r>
              <a:rPr kumimoji="1" lang="ja-JP" altLang="en-US" sz="1000" b="1" dirty="0">
                <a:latin typeface="Meiryo UI" panose="020B0604030504040204" pitchFamily="50" charset="-128"/>
                <a:ea typeface="Meiryo UI" panose="020B0604030504040204" pitchFamily="50" charset="-128"/>
              </a:rPr>
              <a:t>以外の回答データ</a:t>
            </a:r>
          </a:p>
        </p:txBody>
      </p:sp>
      <p:sp>
        <p:nvSpPr>
          <p:cNvPr id="74" name="AutoShape 220">
            <a:extLst>
              <a:ext uri="{FF2B5EF4-FFF2-40B4-BE49-F238E27FC236}">
                <a16:creationId xmlns:a16="http://schemas.microsoft.com/office/drawing/2014/main" id="{A48973FF-DEF7-41CF-8CA6-C83F8AF3B30E}"/>
              </a:ext>
            </a:extLst>
          </p:cNvPr>
          <p:cNvSpPr>
            <a:spLocks noChangeArrowheads="1"/>
          </p:cNvSpPr>
          <p:nvPr/>
        </p:nvSpPr>
        <p:spPr bwMode="auto">
          <a:xfrm>
            <a:off x="7229236" y="5222744"/>
            <a:ext cx="1990019" cy="210886"/>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確認済み参照</a:t>
            </a:r>
          </a:p>
        </p:txBody>
      </p:sp>
      <p:sp>
        <p:nvSpPr>
          <p:cNvPr id="75" name="AutoShape 220">
            <a:extLst>
              <a:ext uri="{FF2B5EF4-FFF2-40B4-BE49-F238E27FC236}">
                <a16:creationId xmlns:a16="http://schemas.microsoft.com/office/drawing/2014/main" id="{863E8C1E-9560-4F5B-A648-EED2D4E0E20B}"/>
              </a:ext>
            </a:extLst>
          </p:cNvPr>
          <p:cNvSpPr>
            <a:spLocks noChangeArrowheads="1"/>
          </p:cNvSpPr>
          <p:nvPr/>
        </p:nvSpPr>
        <p:spPr bwMode="auto">
          <a:xfrm>
            <a:off x="875810" y="4516225"/>
            <a:ext cx="1552661" cy="246221"/>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回答登録</a:t>
            </a:r>
          </a:p>
        </p:txBody>
      </p:sp>
      <p:cxnSp>
        <p:nvCxnSpPr>
          <p:cNvPr id="77" name="コネクタ: カギ線 76">
            <a:extLst>
              <a:ext uri="{FF2B5EF4-FFF2-40B4-BE49-F238E27FC236}">
                <a16:creationId xmlns:a16="http://schemas.microsoft.com/office/drawing/2014/main" id="{A77964ED-417D-4427-ADAB-2F9BD403B08D}"/>
              </a:ext>
            </a:extLst>
          </p:cNvPr>
          <p:cNvCxnSpPr>
            <a:cxnSpLocks/>
            <a:stCxn id="59" idx="2"/>
            <a:endCxn id="75" idx="0"/>
          </p:cNvCxnSpPr>
          <p:nvPr/>
        </p:nvCxnSpPr>
        <p:spPr>
          <a:xfrm rot="16200000" flipH="1">
            <a:off x="1613740" y="4477824"/>
            <a:ext cx="73076" cy="3725"/>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84" name="AutoShape 129">
            <a:extLst>
              <a:ext uri="{FF2B5EF4-FFF2-40B4-BE49-F238E27FC236}">
                <a16:creationId xmlns:a16="http://schemas.microsoft.com/office/drawing/2014/main" id="{CBD962A2-2B74-4A02-8A21-6FF13048071F}"/>
              </a:ext>
            </a:extLst>
          </p:cNvPr>
          <p:cNvSpPr>
            <a:spLocks noChangeArrowheads="1"/>
          </p:cNvSpPr>
          <p:nvPr/>
        </p:nvSpPr>
        <p:spPr bwMode="auto">
          <a:xfrm>
            <a:off x="3623044" y="2847438"/>
            <a:ext cx="323184" cy="216000"/>
          </a:xfrm>
          <a:prstGeom prst="diamond">
            <a:avLst/>
          </a:prstGeom>
          <a:solidFill>
            <a:schemeClr val="bg1"/>
          </a:solidFill>
          <a:ln w="12700" algn="ctr">
            <a:solidFill>
              <a:srgbClr val="000000"/>
            </a:solidFill>
            <a:round/>
            <a:headEnd/>
            <a:tailEnd/>
          </a:ln>
        </p:spPr>
        <p:txBody>
          <a:bodyPr wrap="none" lIns="0" tIns="18000" rIns="0" bIns="1800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050" b="0" i="0" u="none" strike="noStrike" kern="0" cap="none" spc="0" normalizeH="0" baseline="0" noProof="0">
              <a:ln>
                <a:noFill/>
              </a:ln>
              <a:effectLst/>
              <a:uLnTx/>
              <a:uFillTx/>
              <a:latin typeface="+mn-ea"/>
              <a:cs typeface="+mn-cs"/>
            </a:endParaRPr>
          </a:p>
        </p:txBody>
      </p:sp>
      <p:cxnSp>
        <p:nvCxnSpPr>
          <p:cNvPr id="86" name="コネクタ: カギ線 85">
            <a:extLst>
              <a:ext uri="{FF2B5EF4-FFF2-40B4-BE49-F238E27FC236}">
                <a16:creationId xmlns:a16="http://schemas.microsoft.com/office/drawing/2014/main" id="{F8735FD9-CC4A-4E9C-8652-15D96090A67D}"/>
              </a:ext>
            </a:extLst>
          </p:cNvPr>
          <p:cNvCxnSpPr>
            <a:cxnSpLocks/>
            <a:stCxn id="84" idx="2"/>
            <a:endCxn id="87" idx="0"/>
          </p:cNvCxnSpPr>
          <p:nvPr/>
        </p:nvCxnSpPr>
        <p:spPr>
          <a:xfrm rot="16200000" flipH="1">
            <a:off x="3742837" y="3105237"/>
            <a:ext cx="88217" cy="4618"/>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87" name="AutoShape 220">
            <a:extLst>
              <a:ext uri="{FF2B5EF4-FFF2-40B4-BE49-F238E27FC236}">
                <a16:creationId xmlns:a16="http://schemas.microsoft.com/office/drawing/2014/main" id="{1046D031-7ED9-487C-95C9-89FA7D8C07EA}"/>
              </a:ext>
            </a:extLst>
          </p:cNvPr>
          <p:cNvSpPr>
            <a:spLocks noChangeArrowheads="1"/>
          </p:cNvSpPr>
          <p:nvPr/>
        </p:nvSpPr>
        <p:spPr bwMode="auto">
          <a:xfrm>
            <a:off x="2968408" y="3151655"/>
            <a:ext cx="1641692" cy="352986"/>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当該物質があれば警告、</a:t>
            </a:r>
            <a:endParaRPr lang="en-US" altLang="ja-JP" sz="1000" b="1" dirty="0">
              <a:solidFill>
                <a:schemeClr val="bg1"/>
              </a:solidFill>
              <a:latin typeface="Meiryo UI" panose="020B0604030504040204" pitchFamily="50" charset="-128"/>
              <a:ea typeface="Meiryo UI" panose="020B0604030504040204" pitchFamily="50" charset="-128"/>
            </a:endParaRPr>
          </a:p>
          <a:p>
            <a:pPr algn="ctr"/>
            <a:r>
              <a:rPr lang="ja-JP" altLang="en-US" sz="1000" b="1" dirty="0">
                <a:solidFill>
                  <a:schemeClr val="bg1"/>
                </a:solidFill>
                <a:latin typeface="Meiryo UI" panose="020B0604030504040204" pitchFamily="50" charset="-128"/>
                <a:ea typeface="Meiryo UI" panose="020B0604030504040204" pitchFamily="50" charset="-128"/>
              </a:rPr>
              <a:t>無くても確認必要</a:t>
            </a:r>
          </a:p>
        </p:txBody>
      </p:sp>
      <p:cxnSp>
        <p:nvCxnSpPr>
          <p:cNvPr id="88" name="コネクタ: カギ線 87">
            <a:extLst>
              <a:ext uri="{FF2B5EF4-FFF2-40B4-BE49-F238E27FC236}">
                <a16:creationId xmlns:a16="http://schemas.microsoft.com/office/drawing/2014/main" id="{5C5CC140-B0E1-420C-B0F9-73113B86F77D}"/>
              </a:ext>
            </a:extLst>
          </p:cNvPr>
          <p:cNvCxnSpPr>
            <a:cxnSpLocks/>
            <a:stCxn id="84" idx="3"/>
            <a:endCxn id="89" idx="0"/>
          </p:cNvCxnSpPr>
          <p:nvPr/>
        </p:nvCxnSpPr>
        <p:spPr>
          <a:xfrm flipH="1">
            <a:off x="3789254" y="2955438"/>
            <a:ext cx="156974" cy="866965"/>
          </a:xfrm>
          <a:prstGeom prst="bentConnector4">
            <a:avLst>
              <a:gd name="adj1" fmla="val -493405"/>
              <a:gd name="adj2" fmla="val 80400"/>
            </a:avLst>
          </a:prstGeom>
          <a:ln w="19050">
            <a:tailEnd type="triangle"/>
          </a:ln>
        </p:spPr>
        <p:style>
          <a:lnRef idx="1">
            <a:schemeClr val="dk1"/>
          </a:lnRef>
          <a:fillRef idx="0">
            <a:schemeClr val="dk1"/>
          </a:fillRef>
          <a:effectRef idx="0">
            <a:schemeClr val="dk1"/>
          </a:effectRef>
          <a:fontRef idx="minor">
            <a:schemeClr val="tx1"/>
          </a:fontRef>
        </p:style>
      </p:cxnSp>
      <p:sp>
        <p:nvSpPr>
          <p:cNvPr id="89" name="AutoShape 220">
            <a:extLst>
              <a:ext uri="{FF2B5EF4-FFF2-40B4-BE49-F238E27FC236}">
                <a16:creationId xmlns:a16="http://schemas.microsoft.com/office/drawing/2014/main" id="{F30CE14D-3C61-44F1-8E7D-8D234D706C92}"/>
              </a:ext>
            </a:extLst>
          </p:cNvPr>
          <p:cNvSpPr>
            <a:spLocks noChangeArrowheads="1"/>
          </p:cNvSpPr>
          <p:nvPr/>
        </p:nvSpPr>
        <p:spPr bwMode="auto">
          <a:xfrm>
            <a:off x="2968408" y="3822403"/>
            <a:ext cx="1641692" cy="246221"/>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全ての追加・変更物質を警告</a:t>
            </a:r>
          </a:p>
        </p:txBody>
      </p:sp>
      <p:sp>
        <p:nvSpPr>
          <p:cNvPr id="90" name="AutoShape 220">
            <a:extLst>
              <a:ext uri="{FF2B5EF4-FFF2-40B4-BE49-F238E27FC236}">
                <a16:creationId xmlns:a16="http://schemas.microsoft.com/office/drawing/2014/main" id="{E80E0C69-9EFF-49C4-9F42-CED841C65D61}"/>
              </a:ext>
            </a:extLst>
          </p:cNvPr>
          <p:cNvSpPr>
            <a:spLocks noChangeArrowheads="1"/>
          </p:cNvSpPr>
          <p:nvPr/>
        </p:nvSpPr>
        <p:spPr bwMode="auto">
          <a:xfrm>
            <a:off x="2968407" y="4866165"/>
            <a:ext cx="1632459" cy="246221"/>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確認済み・開示登録</a:t>
            </a:r>
          </a:p>
        </p:txBody>
      </p:sp>
      <p:cxnSp>
        <p:nvCxnSpPr>
          <p:cNvPr id="91" name="コネクタ: カギ線 90">
            <a:extLst>
              <a:ext uri="{FF2B5EF4-FFF2-40B4-BE49-F238E27FC236}">
                <a16:creationId xmlns:a16="http://schemas.microsoft.com/office/drawing/2014/main" id="{F49E8519-EB71-42A4-9DE4-16859F55F48C}"/>
              </a:ext>
            </a:extLst>
          </p:cNvPr>
          <p:cNvCxnSpPr>
            <a:cxnSpLocks/>
            <a:stCxn id="89" idx="2"/>
            <a:endCxn id="98" idx="0"/>
          </p:cNvCxnSpPr>
          <p:nvPr/>
        </p:nvCxnSpPr>
        <p:spPr>
          <a:xfrm rot="16200000" flipH="1">
            <a:off x="3567658" y="4290220"/>
            <a:ext cx="444925" cy="1732"/>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92" name="コネクタ: カギ線 91">
            <a:extLst>
              <a:ext uri="{FF2B5EF4-FFF2-40B4-BE49-F238E27FC236}">
                <a16:creationId xmlns:a16="http://schemas.microsoft.com/office/drawing/2014/main" id="{74469AE0-3A15-4E51-9D3A-745AB5661874}"/>
              </a:ext>
            </a:extLst>
          </p:cNvPr>
          <p:cNvCxnSpPr>
            <a:cxnSpLocks/>
            <a:stCxn id="87" idx="1"/>
            <a:endCxn id="90" idx="1"/>
          </p:cNvCxnSpPr>
          <p:nvPr/>
        </p:nvCxnSpPr>
        <p:spPr>
          <a:xfrm rot="10800000" flipV="1">
            <a:off x="2968408" y="3328148"/>
            <a:ext cx="1" cy="1661128"/>
          </a:xfrm>
          <a:prstGeom prst="bentConnector3">
            <a:avLst>
              <a:gd name="adj1" fmla="val 22860100000"/>
            </a:avLst>
          </a:prstGeom>
          <a:ln w="19050">
            <a:tailEnd type="triangle"/>
          </a:ln>
        </p:spPr>
        <p:style>
          <a:lnRef idx="1">
            <a:schemeClr val="dk1"/>
          </a:lnRef>
          <a:fillRef idx="0">
            <a:schemeClr val="dk1"/>
          </a:fillRef>
          <a:effectRef idx="0">
            <a:schemeClr val="dk1"/>
          </a:effectRef>
          <a:fontRef idx="minor">
            <a:schemeClr val="tx1"/>
          </a:fontRef>
        </p:style>
      </p:cxnSp>
      <p:sp>
        <p:nvSpPr>
          <p:cNvPr id="93" name="テキスト ボックス 92">
            <a:extLst>
              <a:ext uri="{FF2B5EF4-FFF2-40B4-BE49-F238E27FC236}">
                <a16:creationId xmlns:a16="http://schemas.microsoft.com/office/drawing/2014/main" id="{6C5869BB-1513-4770-B534-3DDB879FA55C}"/>
              </a:ext>
            </a:extLst>
          </p:cNvPr>
          <p:cNvSpPr txBox="1"/>
          <p:nvPr/>
        </p:nvSpPr>
        <p:spPr>
          <a:xfrm>
            <a:off x="3761642" y="2663943"/>
            <a:ext cx="1465129" cy="246221"/>
          </a:xfrm>
          <a:prstGeom prst="rect">
            <a:avLst/>
          </a:prstGeom>
          <a:noFill/>
        </p:spPr>
        <p:txBody>
          <a:bodyPr wrap="square" rtlCol="0">
            <a:spAutoFit/>
          </a:bodyPr>
          <a:lstStyle/>
          <a:p>
            <a:r>
              <a:rPr kumimoji="1" lang="en-US" altLang="ja-JP" sz="1000" b="1" dirty="0">
                <a:latin typeface="Meiryo UI" panose="020B0604030504040204" pitchFamily="50" charset="-128"/>
                <a:ea typeface="Meiryo UI" panose="020B0604030504040204" pitchFamily="50" charset="-128"/>
              </a:rPr>
              <a:t>FSR</a:t>
            </a:r>
            <a:r>
              <a:rPr kumimoji="1" lang="ja-JP" altLang="en-US" sz="1000" b="1" dirty="0">
                <a:latin typeface="Meiryo UI" panose="020B0604030504040204" pitchFamily="50" charset="-128"/>
                <a:ea typeface="Meiryo UI" panose="020B0604030504040204" pitchFamily="50" charset="-128"/>
              </a:rPr>
              <a:t>以外の回答データ</a:t>
            </a:r>
          </a:p>
        </p:txBody>
      </p:sp>
      <p:sp>
        <p:nvSpPr>
          <p:cNvPr id="94" name="AutoShape 220">
            <a:extLst>
              <a:ext uri="{FF2B5EF4-FFF2-40B4-BE49-F238E27FC236}">
                <a16:creationId xmlns:a16="http://schemas.microsoft.com/office/drawing/2014/main" id="{2C7225F2-5524-4B4C-9196-1EC112FC1D42}"/>
              </a:ext>
            </a:extLst>
          </p:cNvPr>
          <p:cNvSpPr>
            <a:spLocks noChangeArrowheads="1"/>
          </p:cNvSpPr>
          <p:nvPr/>
        </p:nvSpPr>
        <p:spPr bwMode="auto">
          <a:xfrm>
            <a:off x="2968408" y="5222745"/>
            <a:ext cx="1636930" cy="246221"/>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回答登録</a:t>
            </a:r>
          </a:p>
        </p:txBody>
      </p:sp>
      <p:cxnSp>
        <p:nvCxnSpPr>
          <p:cNvPr id="95" name="コネクタ: カギ線 94">
            <a:extLst>
              <a:ext uri="{FF2B5EF4-FFF2-40B4-BE49-F238E27FC236}">
                <a16:creationId xmlns:a16="http://schemas.microsoft.com/office/drawing/2014/main" id="{868AFD0E-9F26-46AB-A0E5-847FCC75FB56}"/>
              </a:ext>
            </a:extLst>
          </p:cNvPr>
          <p:cNvCxnSpPr>
            <a:cxnSpLocks/>
            <a:stCxn id="90" idx="2"/>
            <a:endCxn id="94" idx="0"/>
          </p:cNvCxnSpPr>
          <p:nvPr/>
        </p:nvCxnSpPr>
        <p:spPr>
          <a:xfrm rot="16200000" flipH="1">
            <a:off x="3730576" y="5166447"/>
            <a:ext cx="110359" cy="2236"/>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98" name="AutoShape 220">
            <a:extLst>
              <a:ext uri="{FF2B5EF4-FFF2-40B4-BE49-F238E27FC236}">
                <a16:creationId xmlns:a16="http://schemas.microsoft.com/office/drawing/2014/main" id="{F5F0D3C9-8A96-4944-BBBE-38B0A39249D6}"/>
              </a:ext>
            </a:extLst>
          </p:cNvPr>
          <p:cNvSpPr>
            <a:spLocks noChangeArrowheads="1"/>
          </p:cNvSpPr>
          <p:nvPr/>
        </p:nvSpPr>
        <p:spPr bwMode="auto">
          <a:xfrm>
            <a:off x="2974756" y="4513549"/>
            <a:ext cx="1632459" cy="246221"/>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回答データ受領</a:t>
            </a:r>
          </a:p>
        </p:txBody>
      </p:sp>
      <p:cxnSp>
        <p:nvCxnSpPr>
          <p:cNvPr id="105" name="コネクタ: カギ線 104">
            <a:extLst>
              <a:ext uri="{FF2B5EF4-FFF2-40B4-BE49-F238E27FC236}">
                <a16:creationId xmlns:a16="http://schemas.microsoft.com/office/drawing/2014/main" id="{D51DA603-4EAE-4360-B61B-A6B92B293E96}"/>
              </a:ext>
            </a:extLst>
          </p:cNvPr>
          <p:cNvCxnSpPr>
            <a:cxnSpLocks/>
            <a:stCxn id="75" idx="3"/>
            <a:endCxn id="98" idx="1"/>
          </p:cNvCxnSpPr>
          <p:nvPr/>
        </p:nvCxnSpPr>
        <p:spPr>
          <a:xfrm flipV="1">
            <a:off x="2428471" y="4636660"/>
            <a:ext cx="546285" cy="2676"/>
          </a:xfrm>
          <a:prstGeom prst="bentConnector3">
            <a:avLst>
              <a:gd name="adj1" fmla="val 50000"/>
            </a:avLst>
          </a:prstGeom>
          <a:ln w="1905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22" name="コネクタ: カギ線 121">
            <a:extLst>
              <a:ext uri="{FF2B5EF4-FFF2-40B4-BE49-F238E27FC236}">
                <a16:creationId xmlns:a16="http://schemas.microsoft.com/office/drawing/2014/main" id="{40080D79-B963-4B76-AA18-891D6FC22BD4}"/>
              </a:ext>
            </a:extLst>
          </p:cNvPr>
          <p:cNvCxnSpPr>
            <a:cxnSpLocks/>
            <a:stCxn id="59" idx="3"/>
            <a:endCxn id="74" idx="0"/>
          </p:cNvCxnSpPr>
          <p:nvPr/>
        </p:nvCxnSpPr>
        <p:spPr>
          <a:xfrm>
            <a:off x="2415769" y="4320039"/>
            <a:ext cx="5808477" cy="902705"/>
          </a:xfrm>
          <a:prstGeom prst="bentConnector2">
            <a:avLst/>
          </a:prstGeom>
          <a:ln w="1905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26" name="コネクタ: カギ線 125">
            <a:extLst>
              <a:ext uri="{FF2B5EF4-FFF2-40B4-BE49-F238E27FC236}">
                <a16:creationId xmlns:a16="http://schemas.microsoft.com/office/drawing/2014/main" id="{7F09524C-C2E8-4AD4-A01B-352C0C6FD474}"/>
              </a:ext>
            </a:extLst>
          </p:cNvPr>
          <p:cNvCxnSpPr>
            <a:cxnSpLocks/>
            <a:stCxn id="90" idx="3"/>
            <a:endCxn id="74" idx="0"/>
          </p:cNvCxnSpPr>
          <p:nvPr/>
        </p:nvCxnSpPr>
        <p:spPr>
          <a:xfrm>
            <a:off x="4600866" y="4989276"/>
            <a:ext cx="3623380" cy="233468"/>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sp>
        <p:nvSpPr>
          <p:cNvPr id="144" name="AutoShape 220">
            <a:extLst>
              <a:ext uri="{FF2B5EF4-FFF2-40B4-BE49-F238E27FC236}">
                <a16:creationId xmlns:a16="http://schemas.microsoft.com/office/drawing/2014/main" id="{E774CA1C-D58E-4C5E-A68B-B49EB4871120}"/>
              </a:ext>
            </a:extLst>
          </p:cNvPr>
          <p:cNvSpPr>
            <a:spLocks noChangeArrowheads="1"/>
          </p:cNvSpPr>
          <p:nvPr/>
        </p:nvSpPr>
        <p:spPr bwMode="auto">
          <a:xfrm>
            <a:off x="4991100" y="5567131"/>
            <a:ext cx="1590675" cy="246221"/>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可能性あり・含有の情報受領</a:t>
            </a:r>
          </a:p>
        </p:txBody>
      </p:sp>
      <p:sp>
        <p:nvSpPr>
          <p:cNvPr id="145" name="テキスト ボックス 144">
            <a:extLst>
              <a:ext uri="{FF2B5EF4-FFF2-40B4-BE49-F238E27FC236}">
                <a16:creationId xmlns:a16="http://schemas.microsoft.com/office/drawing/2014/main" id="{D01319C4-EC38-4EC1-A49E-BB4245E4181C}"/>
              </a:ext>
            </a:extLst>
          </p:cNvPr>
          <p:cNvSpPr txBox="1"/>
          <p:nvPr/>
        </p:nvSpPr>
        <p:spPr>
          <a:xfrm>
            <a:off x="387205" y="2390571"/>
            <a:ext cx="1160118" cy="338554"/>
          </a:xfrm>
          <a:prstGeom prst="rect">
            <a:avLst/>
          </a:prstGeom>
          <a:noFill/>
        </p:spPr>
        <p:txBody>
          <a:bodyPr wrap="square" rtlCol="0">
            <a:spAutoFit/>
          </a:bodyPr>
          <a:lstStyle/>
          <a:p>
            <a:r>
              <a:rPr lang="ja-JP" altLang="en-US" sz="1600" b="1" dirty="0">
                <a:latin typeface="Meiryo UI" panose="020B0604030504040204" pitchFamily="50" charset="-128"/>
                <a:ea typeface="Meiryo UI" panose="020B0604030504040204" pitchFamily="50" charset="-128"/>
              </a:rPr>
              <a:t>規制変更</a:t>
            </a:r>
            <a:endParaRPr kumimoji="1" lang="ja-JP" altLang="en-US" sz="1600" b="1" dirty="0">
              <a:latin typeface="Meiryo UI" panose="020B0604030504040204" pitchFamily="50" charset="-128"/>
              <a:ea typeface="Meiryo UI" panose="020B0604030504040204" pitchFamily="50" charset="-128"/>
            </a:endParaRPr>
          </a:p>
        </p:txBody>
      </p:sp>
      <p:sp>
        <p:nvSpPr>
          <p:cNvPr id="150" name="テキスト ボックス 149">
            <a:extLst>
              <a:ext uri="{FF2B5EF4-FFF2-40B4-BE49-F238E27FC236}">
                <a16:creationId xmlns:a16="http://schemas.microsoft.com/office/drawing/2014/main" id="{1DDE756E-2D3E-4A00-B605-05E6881B3CD0}"/>
              </a:ext>
            </a:extLst>
          </p:cNvPr>
          <p:cNvSpPr txBox="1"/>
          <p:nvPr/>
        </p:nvSpPr>
        <p:spPr>
          <a:xfrm>
            <a:off x="2970310" y="2819038"/>
            <a:ext cx="749874" cy="246221"/>
          </a:xfrm>
          <a:prstGeom prst="rect">
            <a:avLst/>
          </a:prstGeom>
          <a:noFill/>
        </p:spPr>
        <p:txBody>
          <a:bodyPr wrap="square" rtlCol="0">
            <a:spAutoFit/>
          </a:bodyPr>
          <a:lstStyle/>
          <a:p>
            <a:r>
              <a:rPr kumimoji="1" lang="en-US" altLang="ja-JP" sz="1000" b="1" dirty="0">
                <a:latin typeface="Meiryo UI" panose="020B0604030504040204" pitchFamily="50" charset="-128"/>
                <a:ea typeface="Meiryo UI" panose="020B0604030504040204" pitchFamily="50" charset="-128"/>
              </a:rPr>
              <a:t>FSR</a:t>
            </a:r>
            <a:r>
              <a:rPr kumimoji="1" lang="ja-JP" altLang="en-US" sz="1000" b="1" dirty="0">
                <a:latin typeface="Meiryo UI" panose="020B0604030504040204" pitchFamily="50" charset="-128"/>
                <a:ea typeface="Meiryo UI" panose="020B0604030504040204" pitchFamily="50" charset="-128"/>
              </a:rPr>
              <a:t>回答</a:t>
            </a:r>
          </a:p>
        </p:txBody>
      </p:sp>
      <p:cxnSp>
        <p:nvCxnSpPr>
          <p:cNvPr id="154" name="コネクタ: カギ線 153">
            <a:extLst>
              <a:ext uri="{FF2B5EF4-FFF2-40B4-BE49-F238E27FC236}">
                <a16:creationId xmlns:a16="http://schemas.microsoft.com/office/drawing/2014/main" id="{B5E5D331-9183-47F5-897D-93C9E5FCFF4B}"/>
              </a:ext>
            </a:extLst>
          </p:cNvPr>
          <p:cNvCxnSpPr>
            <a:cxnSpLocks/>
            <a:stCxn id="94" idx="2"/>
            <a:endCxn id="162" idx="1"/>
          </p:cNvCxnSpPr>
          <p:nvPr/>
        </p:nvCxnSpPr>
        <p:spPr>
          <a:xfrm rot="16200000" flipH="1">
            <a:off x="4098329" y="5157510"/>
            <a:ext cx="588827" cy="1211738"/>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sp>
        <p:nvSpPr>
          <p:cNvPr id="157" name="AutoShape 220">
            <a:extLst>
              <a:ext uri="{FF2B5EF4-FFF2-40B4-BE49-F238E27FC236}">
                <a16:creationId xmlns:a16="http://schemas.microsoft.com/office/drawing/2014/main" id="{87A596FC-6CEA-4FB5-A02B-64701BBC3CA9}"/>
              </a:ext>
            </a:extLst>
          </p:cNvPr>
          <p:cNvSpPr>
            <a:spLocks noChangeArrowheads="1"/>
          </p:cNvSpPr>
          <p:nvPr/>
        </p:nvSpPr>
        <p:spPr bwMode="auto">
          <a:xfrm>
            <a:off x="5021691" y="2910164"/>
            <a:ext cx="1360059" cy="327271"/>
          </a:xfrm>
          <a:prstGeom prst="roundRect">
            <a:avLst>
              <a:gd name="adj" fmla="val 16667"/>
            </a:avLst>
          </a:prstGeom>
          <a:solidFill>
            <a:schemeClr val="accent1">
              <a:lumMod val="20000"/>
              <a:lumOff val="8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latin typeface="Meiryo UI" panose="020B0604030504040204" pitchFamily="50" charset="-128"/>
                <a:ea typeface="Meiryo UI" panose="020B0604030504040204" pitchFamily="50" charset="-128"/>
              </a:rPr>
              <a:t>コンソーシアムから全ての</a:t>
            </a:r>
            <a:endParaRPr lang="en-US" altLang="ja-JP" sz="1000" b="1" dirty="0">
              <a:latin typeface="Meiryo UI" panose="020B0604030504040204" pitchFamily="50" charset="-128"/>
              <a:ea typeface="Meiryo UI" panose="020B0604030504040204" pitchFamily="50" charset="-128"/>
            </a:endParaRPr>
          </a:p>
          <a:p>
            <a:pPr algn="ctr"/>
            <a:r>
              <a:rPr lang="ja-JP" altLang="en-US" sz="1000" b="1" dirty="0">
                <a:latin typeface="Meiryo UI" panose="020B0604030504040204" pitchFamily="50" charset="-128"/>
                <a:ea typeface="Meiryo UI" panose="020B0604030504040204" pitchFamily="50" charset="-128"/>
              </a:rPr>
              <a:t>ユーザに変更連絡を行う</a:t>
            </a:r>
          </a:p>
        </p:txBody>
      </p:sp>
      <p:sp>
        <p:nvSpPr>
          <p:cNvPr id="160" name="AutoShape 220">
            <a:extLst>
              <a:ext uri="{FF2B5EF4-FFF2-40B4-BE49-F238E27FC236}">
                <a16:creationId xmlns:a16="http://schemas.microsoft.com/office/drawing/2014/main" id="{2F6B3E75-3FE4-44D5-AAD4-B8D30D1828BC}"/>
              </a:ext>
            </a:extLst>
          </p:cNvPr>
          <p:cNvSpPr>
            <a:spLocks noChangeArrowheads="1"/>
          </p:cNvSpPr>
          <p:nvPr/>
        </p:nvSpPr>
        <p:spPr bwMode="auto">
          <a:xfrm>
            <a:off x="7229235" y="5585746"/>
            <a:ext cx="1990019" cy="210886"/>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可能性あり、含有製品の通知</a:t>
            </a:r>
          </a:p>
        </p:txBody>
      </p:sp>
      <p:sp>
        <p:nvSpPr>
          <p:cNvPr id="162" name="AutoShape 220">
            <a:extLst>
              <a:ext uri="{FF2B5EF4-FFF2-40B4-BE49-F238E27FC236}">
                <a16:creationId xmlns:a16="http://schemas.microsoft.com/office/drawing/2014/main" id="{23786ED4-A906-4F3C-8899-FF129BB5729C}"/>
              </a:ext>
            </a:extLst>
          </p:cNvPr>
          <p:cNvSpPr>
            <a:spLocks noChangeArrowheads="1"/>
          </p:cNvSpPr>
          <p:nvPr/>
        </p:nvSpPr>
        <p:spPr bwMode="auto">
          <a:xfrm>
            <a:off x="4998611" y="5934682"/>
            <a:ext cx="1583163" cy="246221"/>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回答データ受領</a:t>
            </a:r>
          </a:p>
        </p:txBody>
      </p:sp>
      <p:cxnSp>
        <p:nvCxnSpPr>
          <p:cNvPr id="164" name="コネクタ: カギ線 163">
            <a:extLst>
              <a:ext uri="{FF2B5EF4-FFF2-40B4-BE49-F238E27FC236}">
                <a16:creationId xmlns:a16="http://schemas.microsoft.com/office/drawing/2014/main" id="{5D1C638F-8780-42F8-92E9-7D4C907C8E03}"/>
              </a:ext>
            </a:extLst>
          </p:cNvPr>
          <p:cNvCxnSpPr>
            <a:cxnSpLocks/>
            <a:stCxn id="74" idx="2"/>
            <a:endCxn id="160" idx="0"/>
          </p:cNvCxnSpPr>
          <p:nvPr/>
        </p:nvCxnSpPr>
        <p:spPr>
          <a:xfrm rot="5400000">
            <a:off x="8148188" y="5509688"/>
            <a:ext cx="152116" cy="1"/>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167" name="コネクタ: カギ線 166">
            <a:extLst>
              <a:ext uri="{FF2B5EF4-FFF2-40B4-BE49-F238E27FC236}">
                <a16:creationId xmlns:a16="http://schemas.microsoft.com/office/drawing/2014/main" id="{DA97F3C0-321E-42B0-B3DB-4F49DC6301D3}"/>
              </a:ext>
            </a:extLst>
          </p:cNvPr>
          <p:cNvCxnSpPr>
            <a:cxnSpLocks/>
            <a:stCxn id="160" idx="1"/>
            <a:endCxn id="144" idx="3"/>
          </p:cNvCxnSpPr>
          <p:nvPr/>
        </p:nvCxnSpPr>
        <p:spPr>
          <a:xfrm rot="10800000">
            <a:off x="6581775" y="5690243"/>
            <a:ext cx="647460" cy="947"/>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73253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E6BA73BE-0DEF-42BF-A12D-D8ACDC4D85B9}"/>
              </a:ext>
            </a:extLst>
          </p:cNvPr>
          <p:cNvSpPr txBox="1"/>
          <p:nvPr/>
        </p:nvSpPr>
        <p:spPr>
          <a:xfrm>
            <a:off x="123016" y="130048"/>
            <a:ext cx="9528060" cy="523220"/>
          </a:xfrm>
          <a:prstGeom prst="rect">
            <a:avLst/>
          </a:prstGeom>
          <a:noFill/>
        </p:spPr>
        <p:txBody>
          <a:bodyPr wrap="square">
            <a:spAutoFit/>
          </a:bodyPr>
          <a:lstStyle/>
          <a:p>
            <a:r>
              <a:rPr lang="ja-JP" altLang="en-US" sz="2800" b="1" dirty="0">
                <a:solidFill>
                  <a:srgbClr val="002060"/>
                </a:solidFill>
                <a:latin typeface="Meiryo UI" panose="020B0604030504040204" pitchFamily="50" charset="-128"/>
                <a:ea typeface="Meiryo UI" panose="020B0604030504040204" pitchFamily="50" charset="-128"/>
              </a:rPr>
              <a:t>　目次</a:t>
            </a:r>
            <a:endParaRPr lang="en-US" altLang="ja-JP" sz="2400" dirty="0">
              <a:solidFill>
                <a:srgbClr val="002060"/>
              </a:solidFill>
              <a:latin typeface="Meiryo UI" panose="020B0604030504040204" pitchFamily="50" charset="-128"/>
              <a:ea typeface="Meiryo UI" panose="020B0604030504040204" pitchFamily="50" charset="-128"/>
            </a:endParaRPr>
          </a:p>
        </p:txBody>
      </p:sp>
      <p:sp>
        <p:nvSpPr>
          <p:cNvPr id="2" name="テキスト ボックス 1">
            <a:extLst>
              <a:ext uri="{FF2B5EF4-FFF2-40B4-BE49-F238E27FC236}">
                <a16:creationId xmlns:a16="http://schemas.microsoft.com/office/drawing/2014/main" id="{F6EA3B34-7FC1-F33C-FBCD-56EF7502CEE2}"/>
              </a:ext>
            </a:extLst>
          </p:cNvPr>
          <p:cNvSpPr txBox="1"/>
          <p:nvPr/>
        </p:nvSpPr>
        <p:spPr>
          <a:xfrm>
            <a:off x="827744" y="1102073"/>
            <a:ext cx="9433249" cy="4154984"/>
          </a:xfrm>
          <a:prstGeom prst="rect">
            <a:avLst/>
          </a:prstGeom>
          <a:noFill/>
        </p:spPr>
        <p:txBody>
          <a:bodyPr wrap="square" rtlCol="0">
            <a:spAutoFit/>
          </a:bodyPr>
          <a:lstStyle/>
          <a:p>
            <a:r>
              <a:rPr kumimoji="1" lang="en-US" altLang="ja-JP" sz="2400" b="1" dirty="0">
                <a:latin typeface="Meiryo UI" panose="020B0604030504040204" pitchFamily="50" charset="-128"/>
                <a:ea typeface="Meiryo UI" panose="020B0604030504040204" pitchFamily="50" charset="-128"/>
              </a:rPr>
              <a:t>1.</a:t>
            </a:r>
            <a:r>
              <a:rPr kumimoji="1" lang="ja-JP" altLang="en-US" sz="2400" b="1" dirty="0">
                <a:latin typeface="Meiryo UI" panose="020B0604030504040204" pitchFamily="50" charset="-128"/>
                <a:ea typeface="Meiryo UI" panose="020B0604030504040204" pitchFamily="50" charset="-128"/>
              </a:rPr>
              <a:t>用語定義</a:t>
            </a:r>
            <a:endParaRPr kumimoji="1" lang="en-US" altLang="ja-JP" sz="2400" b="1" dirty="0">
              <a:latin typeface="Meiryo UI" panose="020B0604030504040204" pitchFamily="50" charset="-128"/>
              <a:ea typeface="Meiryo UI" panose="020B0604030504040204" pitchFamily="50" charset="-128"/>
            </a:endParaRPr>
          </a:p>
          <a:p>
            <a:r>
              <a:rPr lang="en-US" altLang="ja-JP" sz="2400" b="1" dirty="0">
                <a:solidFill>
                  <a:schemeClr val="tx2"/>
                </a:solidFill>
                <a:latin typeface="Meiryo UI" panose="020B0604030504040204" pitchFamily="50" charset="-128"/>
                <a:ea typeface="Meiryo UI" panose="020B0604030504040204" pitchFamily="50" charset="-128"/>
              </a:rPr>
              <a:t>2.</a:t>
            </a:r>
            <a:r>
              <a:rPr lang="ja-JP" altLang="en-US" sz="2400" b="1" dirty="0">
                <a:solidFill>
                  <a:schemeClr val="tx2"/>
                </a:solidFill>
                <a:latin typeface="Meiryo UI" panose="020B0604030504040204" pitchFamily="50" charset="-128"/>
                <a:ea typeface="Meiryo UI" panose="020B0604030504040204" pitchFamily="50" charset="-128"/>
              </a:rPr>
              <a:t>システムのコンセプト・目指す姿</a:t>
            </a:r>
            <a:endParaRPr lang="en-US" altLang="ja-JP" sz="2400" b="1" dirty="0">
              <a:solidFill>
                <a:schemeClr val="tx2"/>
              </a:solidFill>
              <a:latin typeface="Meiryo UI" panose="020B0604030504040204" pitchFamily="50" charset="-128"/>
              <a:ea typeface="Meiryo UI" panose="020B0604030504040204" pitchFamily="50" charset="-128"/>
            </a:endParaRPr>
          </a:p>
          <a:p>
            <a:r>
              <a:rPr lang="en-US" altLang="ja-JP" sz="2400" b="1" dirty="0">
                <a:solidFill>
                  <a:srgbClr val="002060"/>
                </a:solidFill>
                <a:latin typeface="Meiryo UI" panose="020B0604030504040204" pitchFamily="50" charset="-128"/>
                <a:ea typeface="Meiryo UI" panose="020B0604030504040204" pitchFamily="50" charset="-128"/>
              </a:rPr>
              <a:t>3.</a:t>
            </a:r>
            <a:r>
              <a:rPr lang="ja-JP" altLang="en-US" sz="2400" b="1" dirty="0">
                <a:solidFill>
                  <a:srgbClr val="002060"/>
                </a:solidFill>
                <a:latin typeface="Meiryo UI" panose="020B0604030504040204" pitchFamily="50" charset="-128"/>
                <a:ea typeface="Meiryo UI" panose="020B0604030504040204" pitchFamily="50" charset="-128"/>
              </a:rPr>
              <a:t>システムイメージ</a:t>
            </a:r>
            <a:endParaRPr kumimoji="1" lang="en-US" altLang="ja-JP" sz="2400" b="1" dirty="0">
              <a:solidFill>
                <a:srgbClr val="002060"/>
              </a:solidFill>
              <a:latin typeface="Meiryo UI" panose="020B0604030504040204" pitchFamily="50" charset="-128"/>
              <a:ea typeface="Meiryo UI" panose="020B0604030504040204" pitchFamily="50" charset="-128"/>
            </a:endParaRPr>
          </a:p>
          <a:p>
            <a:r>
              <a:rPr lang="en-US" altLang="ja-JP" sz="2400" b="1" dirty="0">
                <a:solidFill>
                  <a:srgbClr val="002060"/>
                </a:solidFill>
                <a:latin typeface="Meiryo UI" panose="020B0604030504040204" pitchFamily="50" charset="-128"/>
                <a:ea typeface="Meiryo UI" panose="020B0604030504040204" pitchFamily="50" charset="-128"/>
              </a:rPr>
              <a:t>4.</a:t>
            </a:r>
            <a:r>
              <a:rPr lang="ja-JP" altLang="en-US" sz="2400" b="1" dirty="0">
                <a:solidFill>
                  <a:srgbClr val="002060"/>
                </a:solidFill>
                <a:latin typeface="Meiryo UI" panose="020B0604030504040204" pitchFamily="50" charset="-128"/>
                <a:ea typeface="Meiryo UI" panose="020B0604030504040204" pitchFamily="50" charset="-128"/>
              </a:rPr>
              <a:t>業務一覧</a:t>
            </a:r>
            <a:endParaRPr lang="en-US" altLang="ja-JP" sz="2400" b="1" dirty="0">
              <a:solidFill>
                <a:srgbClr val="002060"/>
              </a:solidFill>
              <a:latin typeface="Meiryo UI" panose="020B0604030504040204" pitchFamily="50" charset="-128"/>
              <a:ea typeface="Meiryo UI" panose="020B0604030504040204" pitchFamily="50" charset="-128"/>
            </a:endParaRPr>
          </a:p>
          <a:p>
            <a:r>
              <a:rPr lang="en-US" altLang="ja-JP" sz="2400" b="1" dirty="0">
                <a:solidFill>
                  <a:srgbClr val="002060"/>
                </a:solidFill>
                <a:latin typeface="Meiryo UI" panose="020B0604030504040204" pitchFamily="50" charset="-128"/>
                <a:ea typeface="Meiryo UI" panose="020B0604030504040204" pitchFamily="50" charset="-128"/>
              </a:rPr>
              <a:t>5.</a:t>
            </a:r>
            <a:r>
              <a:rPr lang="ja-JP" altLang="en-US" sz="2400" b="1" dirty="0">
                <a:solidFill>
                  <a:srgbClr val="002060"/>
                </a:solidFill>
                <a:latin typeface="Meiryo UI" panose="020B0604030504040204" pitchFamily="50" charset="-128"/>
                <a:ea typeface="Meiryo UI" panose="020B0604030504040204" pitchFamily="50" charset="-128"/>
              </a:rPr>
              <a:t>業務フロー</a:t>
            </a:r>
            <a:endParaRPr lang="en-US" altLang="ja-JP" sz="2400" b="1" dirty="0">
              <a:solidFill>
                <a:srgbClr val="002060"/>
              </a:solidFill>
              <a:latin typeface="Meiryo UI" panose="020B0604030504040204" pitchFamily="50" charset="-128"/>
              <a:ea typeface="Meiryo UI" panose="020B0604030504040204" pitchFamily="50" charset="-128"/>
            </a:endParaRPr>
          </a:p>
          <a:p>
            <a:r>
              <a:rPr lang="en-US" altLang="ja-JP" sz="2400" b="1" dirty="0">
                <a:solidFill>
                  <a:srgbClr val="002060"/>
                </a:solidFill>
                <a:latin typeface="Meiryo UI" panose="020B0604030504040204" pitchFamily="50" charset="-128"/>
                <a:ea typeface="Meiryo UI" panose="020B0604030504040204" pitchFamily="50" charset="-128"/>
              </a:rPr>
              <a:t>6.</a:t>
            </a:r>
            <a:r>
              <a:rPr lang="ja-JP" altLang="en-US" sz="2400" b="1" dirty="0">
                <a:solidFill>
                  <a:srgbClr val="002060"/>
                </a:solidFill>
                <a:latin typeface="Meiryo UI" panose="020B0604030504040204" pitchFamily="50" charset="-128"/>
                <a:ea typeface="Meiryo UI" panose="020B0604030504040204" pitchFamily="50" charset="-128"/>
              </a:rPr>
              <a:t>データモデル</a:t>
            </a:r>
            <a:r>
              <a:rPr lang="ja-JP" altLang="en-US" sz="2000" b="1" dirty="0">
                <a:solidFill>
                  <a:srgbClr val="002060"/>
                </a:solidFill>
                <a:latin typeface="Meiryo UI" panose="020B0604030504040204" pitchFamily="50" charset="-128"/>
                <a:ea typeface="Meiryo UI" panose="020B0604030504040204" pitchFamily="50" charset="-128"/>
              </a:rPr>
              <a:t>（化学品、成形品）</a:t>
            </a:r>
            <a:endParaRPr lang="en-US" altLang="ja-JP" sz="2000" b="1" dirty="0">
              <a:solidFill>
                <a:srgbClr val="002060"/>
              </a:solidFill>
              <a:latin typeface="Meiryo UI" panose="020B0604030504040204" pitchFamily="50" charset="-128"/>
              <a:ea typeface="Meiryo UI" panose="020B0604030504040204" pitchFamily="50" charset="-128"/>
            </a:endParaRPr>
          </a:p>
          <a:p>
            <a:r>
              <a:rPr kumimoji="1" lang="en-US" altLang="ja-JP" sz="2400" b="1" dirty="0">
                <a:solidFill>
                  <a:srgbClr val="002060"/>
                </a:solidFill>
                <a:latin typeface="Meiryo UI" panose="020B0604030504040204" pitchFamily="50" charset="-128"/>
                <a:ea typeface="Meiryo UI" panose="020B0604030504040204" pitchFamily="50" charset="-128"/>
              </a:rPr>
              <a:t>7.</a:t>
            </a:r>
            <a:r>
              <a:rPr kumimoji="1" lang="ja-JP" altLang="en-US" sz="2400" b="1" dirty="0">
                <a:solidFill>
                  <a:srgbClr val="002060"/>
                </a:solidFill>
                <a:latin typeface="Meiryo UI" panose="020B0604030504040204" pitchFamily="50" charset="-128"/>
                <a:ea typeface="Meiryo UI" panose="020B0604030504040204" pitchFamily="50" charset="-128"/>
              </a:rPr>
              <a:t>情報伝達モデル</a:t>
            </a:r>
            <a:endParaRPr kumimoji="1" lang="en-US" altLang="ja-JP" sz="2400" b="1" dirty="0">
              <a:solidFill>
                <a:srgbClr val="002060"/>
              </a:solidFill>
              <a:latin typeface="Meiryo UI" panose="020B0604030504040204" pitchFamily="50" charset="-128"/>
              <a:ea typeface="Meiryo UI" panose="020B0604030504040204" pitchFamily="50" charset="-128"/>
            </a:endParaRPr>
          </a:p>
          <a:p>
            <a:r>
              <a:rPr lang="en-US" altLang="ja-JP" sz="2400" b="1" dirty="0">
                <a:solidFill>
                  <a:srgbClr val="002060"/>
                </a:solidFill>
                <a:latin typeface="Meiryo UI" panose="020B0604030504040204" pitchFamily="50" charset="-128"/>
                <a:ea typeface="Meiryo UI" panose="020B0604030504040204" pitchFamily="50" charset="-128"/>
              </a:rPr>
              <a:t>8.</a:t>
            </a:r>
            <a:r>
              <a:rPr lang="ja-JP" altLang="en-US" sz="2400" b="1" dirty="0">
                <a:solidFill>
                  <a:srgbClr val="002060"/>
                </a:solidFill>
                <a:latin typeface="Meiryo UI" panose="020B0604030504040204" pitchFamily="50" charset="-128"/>
                <a:ea typeface="Meiryo UI" panose="020B0604030504040204" pitchFamily="50" charset="-128"/>
              </a:rPr>
              <a:t>アプリケーション連携仕様</a:t>
            </a:r>
            <a:endParaRPr kumimoji="1" lang="en-US" altLang="ja-JP" sz="2400" b="1" dirty="0">
              <a:solidFill>
                <a:srgbClr val="002060"/>
              </a:solidFill>
              <a:latin typeface="Meiryo UI" panose="020B0604030504040204" pitchFamily="50" charset="-128"/>
              <a:ea typeface="Meiryo UI" panose="020B0604030504040204" pitchFamily="50" charset="-128"/>
            </a:endParaRPr>
          </a:p>
          <a:p>
            <a:r>
              <a:rPr lang="en-US" altLang="ja-JP" sz="2400" b="1" dirty="0">
                <a:solidFill>
                  <a:srgbClr val="002060"/>
                </a:solidFill>
                <a:latin typeface="Meiryo UI" panose="020B0604030504040204" pitchFamily="50" charset="-128"/>
                <a:ea typeface="Meiryo UI" panose="020B0604030504040204" pitchFamily="50" charset="-128"/>
              </a:rPr>
              <a:t>9.</a:t>
            </a:r>
            <a:r>
              <a:rPr lang="ja-JP" altLang="en-US" sz="2400" b="1" dirty="0">
                <a:solidFill>
                  <a:srgbClr val="002060"/>
                </a:solidFill>
                <a:latin typeface="Meiryo UI" panose="020B0604030504040204" pitchFamily="50" charset="-128"/>
                <a:ea typeface="Meiryo UI" panose="020B0604030504040204" pitchFamily="50" charset="-128"/>
              </a:rPr>
              <a:t>システム化業務・機能一覧</a:t>
            </a:r>
            <a:endParaRPr lang="en-US" altLang="ja-JP" sz="2400" b="1" dirty="0">
              <a:solidFill>
                <a:srgbClr val="002060"/>
              </a:solidFill>
              <a:latin typeface="Meiryo UI" panose="020B0604030504040204" pitchFamily="50" charset="-128"/>
              <a:ea typeface="Meiryo UI" panose="020B0604030504040204" pitchFamily="50" charset="-128"/>
            </a:endParaRPr>
          </a:p>
          <a:p>
            <a:endParaRPr kumimoji="1" lang="en-US" altLang="ja-JP" sz="2400" b="1" dirty="0">
              <a:latin typeface="Meiryo UI" panose="020B0604030504040204" pitchFamily="50" charset="-128"/>
              <a:ea typeface="Meiryo UI" panose="020B0604030504040204" pitchFamily="50" charset="-128"/>
            </a:endParaRPr>
          </a:p>
          <a:p>
            <a:endParaRPr kumimoji="1" lang="ja-JP" altLang="en-US" sz="24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3661621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32979204-A594-47A5-9670-567D27E6DC56}"/>
              </a:ext>
            </a:extLst>
          </p:cNvPr>
          <p:cNvSpPr txBox="1"/>
          <p:nvPr/>
        </p:nvSpPr>
        <p:spPr>
          <a:xfrm>
            <a:off x="123016" y="130048"/>
            <a:ext cx="9528060" cy="523220"/>
          </a:xfrm>
          <a:prstGeom prst="rect">
            <a:avLst/>
          </a:prstGeom>
          <a:noFill/>
        </p:spPr>
        <p:txBody>
          <a:bodyPr wrap="square">
            <a:spAutoFit/>
          </a:bodyPr>
          <a:lstStyle/>
          <a:p>
            <a:r>
              <a:rPr lang="ja-JP" altLang="en-US" sz="2800" b="1" dirty="0">
                <a:solidFill>
                  <a:srgbClr val="002060"/>
                </a:solidFill>
                <a:latin typeface="Meiryo UI" panose="020B0604030504040204" pitchFamily="50" charset="-128"/>
                <a:ea typeface="Meiryo UI" panose="020B0604030504040204" pitchFamily="50" charset="-128"/>
              </a:rPr>
              <a:t>　業務フロー　　</a:t>
            </a:r>
            <a:r>
              <a:rPr lang="ja-JP" altLang="en-US" sz="2400" b="1" dirty="0">
                <a:solidFill>
                  <a:srgbClr val="002060"/>
                </a:solidFill>
                <a:latin typeface="Meiryo UI" panose="020B0604030504040204" pitchFamily="50" charset="-128"/>
                <a:ea typeface="Meiryo UI" panose="020B0604030504040204" pitchFamily="50" charset="-128"/>
              </a:rPr>
              <a:t>ー適用除外期限ー</a:t>
            </a:r>
            <a:endParaRPr lang="en-US" altLang="ja-JP" sz="2400" dirty="0">
              <a:solidFill>
                <a:srgbClr val="002060"/>
              </a:solidFill>
              <a:latin typeface="Meiryo UI" panose="020B0604030504040204" pitchFamily="50" charset="-128"/>
              <a:ea typeface="Meiryo UI" panose="020B0604030504040204" pitchFamily="50" charset="-128"/>
            </a:endParaRPr>
          </a:p>
        </p:txBody>
      </p:sp>
      <p:graphicFrame>
        <p:nvGraphicFramePr>
          <p:cNvPr id="103" name="表 6">
            <a:extLst>
              <a:ext uri="{FF2B5EF4-FFF2-40B4-BE49-F238E27FC236}">
                <a16:creationId xmlns:a16="http://schemas.microsoft.com/office/drawing/2014/main" id="{F723AF03-D782-4ED5-B98A-CDCA93EE0EFD}"/>
              </a:ext>
            </a:extLst>
          </p:cNvPr>
          <p:cNvGraphicFramePr>
            <a:graphicFrameLocks noGrp="1"/>
          </p:cNvGraphicFramePr>
          <p:nvPr>
            <p:extLst>
              <p:ext uri="{D42A27DB-BD31-4B8C-83A1-F6EECF244321}">
                <p14:modId xmlns:p14="http://schemas.microsoft.com/office/powerpoint/2010/main" val="2496573187"/>
              </p:ext>
            </p:extLst>
          </p:nvPr>
        </p:nvGraphicFramePr>
        <p:xfrm>
          <a:off x="327175" y="866057"/>
          <a:ext cx="11379052" cy="5540458"/>
        </p:xfrm>
        <a:graphic>
          <a:graphicData uri="http://schemas.openxmlformats.org/drawingml/2006/table">
            <a:tbl>
              <a:tblPr firstRow="1" bandRow="1">
                <a:tableStyleId>{5C22544A-7EE6-4342-B048-85BDC9FD1C3A}</a:tableStyleId>
              </a:tblPr>
              <a:tblGrid>
                <a:gridCol w="2263625">
                  <a:extLst>
                    <a:ext uri="{9D8B030D-6E8A-4147-A177-3AD203B41FA5}">
                      <a16:colId xmlns:a16="http://schemas.microsoft.com/office/drawing/2014/main" val="1619117067"/>
                    </a:ext>
                  </a:extLst>
                </a:gridCol>
                <a:gridCol w="2362200">
                  <a:extLst>
                    <a:ext uri="{9D8B030D-6E8A-4147-A177-3AD203B41FA5}">
                      <a16:colId xmlns:a16="http://schemas.microsoft.com/office/drawing/2014/main" val="4206277092"/>
                    </a:ext>
                  </a:extLst>
                </a:gridCol>
                <a:gridCol w="1676400">
                  <a:extLst>
                    <a:ext uri="{9D8B030D-6E8A-4147-A177-3AD203B41FA5}">
                      <a16:colId xmlns:a16="http://schemas.microsoft.com/office/drawing/2014/main" val="107911649"/>
                    </a:ext>
                  </a:extLst>
                </a:gridCol>
                <a:gridCol w="476250">
                  <a:extLst>
                    <a:ext uri="{9D8B030D-6E8A-4147-A177-3AD203B41FA5}">
                      <a16:colId xmlns:a16="http://schemas.microsoft.com/office/drawing/2014/main" val="1760440517"/>
                    </a:ext>
                  </a:extLst>
                </a:gridCol>
                <a:gridCol w="2266950">
                  <a:extLst>
                    <a:ext uri="{9D8B030D-6E8A-4147-A177-3AD203B41FA5}">
                      <a16:colId xmlns:a16="http://schemas.microsoft.com/office/drawing/2014/main" val="2397874274"/>
                    </a:ext>
                  </a:extLst>
                </a:gridCol>
                <a:gridCol w="2333627">
                  <a:extLst>
                    <a:ext uri="{9D8B030D-6E8A-4147-A177-3AD203B41FA5}">
                      <a16:colId xmlns:a16="http://schemas.microsoft.com/office/drawing/2014/main" val="1934237803"/>
                    </a:ext>
                  </a:extLst>
                </a:gridCol>
              </a:tblGrid>
              <a:tr h="263245">
                <a:tc>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化学品事業者</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kumimoji="1" lang="ja-JP" altLang="en-US" sz="1200" dirty="0">
                          <a:latin typeface="Meiryo UI" panose="020B0604030504040204" pitchFamily="50" charset="-128"/>
                          <a:ea typeface="Meiryo UI" panose="020B0604030504040204" pitchFamily="50" charset="-128"/>
                        </a:rPr>
                        <a:t>川中</a:t>
                      </a:r>
                      <a:r>
                        <a:rPr kumimoji="1" lang="ja-JP" altLang="en-US" sz="1100" dirty="0">
                          <a:latin typeface="Meiryo UI" panose="020B0604030504040204" pitchFamily="50" charset="-128"/>
                          <a:ea typeface="Meiryo UI" panose="020B0604030504040204" pitchFamily="50" charset="-128"/>
                        </a:rPr>
                        <a:t>（ファーストアーティクル）事業者</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kumimoji="1" lang="ja-JP" altLang="en-US" sz="1200" dirty="0">
                          <a:latin typeface="Meiryo UI" panose="020B0604030504040204" pitchFamily="50" charset="-128"/>
                          <a:ea typeface="Meiryo UI" panose="020B0604030504040204" pitchFamily="50" charset="-128"/>
                        </a:rPr>
                        <a:t>川中・最川下事業者</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kumimoji="1" lang="ja-JP" altLang="en-US" sz="1200" dirty="0">
                          <a:latin typeface="Meiryo UI" panose="020B0604030504040204" pitchFamily="50" charset="-128"/>
                          <a:ea typeface="Meiryo UI" panose="020B0604030504040204" pitchFamily="50" charset="-128"/>
                        </a:rPr>
                        <a:t>当局</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kumimoji="1" lang="ja-JP" altLang="en-US" sz="1200" dirty="0">
                          <a:latin typeface="Meiryo UI" panose="020B0604030504040204" pitchFamily="50" charset="-128"/>
                          <a:ea typeface="Meiryo UI" panose="020B0604030504040204" pitchFamily="50" charset="-128"/>
                        </a:rPr>
                        <a:t>運営事業者</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kumimoji="1" lang="ja-JP" altLang="en-US" sz="1200" dirty="0">
                          <a:latin typeface="Meiryo UI" panose="020B0604030504040204" pitchFamily="50" charset="-128"/>
                          <a:ea typeface="Meiryo UI" panose="020B0604030504040204" pitchFamily="50" charset="-128"/>
                        </a:rPr>
                        <a:t>要件補足</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extLst>
                  <a:ext uri="{0D108BD9-81ED-4DB2-BD59-A6C34878D82A}">
                    <a16:rowId xmlns:a16="http://schemas.microsoft.com/office/drawing/2014/main" val="1419074936"/>
                  </a:ext>
                </a:extLst>
              </a:tr>
              <a:tr h="1286358">
                <a:tc>
                  <a:txBody>
                    <a:bodyPr/>
                    <a:lstStyle/>
                    <a:p>
                      <a:endParaRPr kumimoji="1" lang="ja-JP" altLang="en-US" sz="1200" dirty="0"/>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200" dirty="0"/>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200" dirty="0"/>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200" dirty="0"/>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100" b="0" i="0" dirty="0">
                          <a:latin typeface="Meiryo UI" panose="020B0604030504040204" pitchFamily="50" charset="-128"/>
                          <a:ea typeface="Meiryo UI" panose="020B0604030504040204" pitchFamily="50" charset="-128"/>
                        </a:rPr>
                        <a:t>・コンソーシアムでの協議により、</a:t>
                      </a:r>
                      <a:endParaRPr kumimoji="1" lang="en-US" altLang="ja-JP" sz="1100" b="0" i="0" dirty="0">
                        <a:latin typeface="Meiryo UI" panose="020B0604030504040204" pitchFamily="50" charset="-128"/>
                        <a:ea typeface="Meiryo UI" panose="020B0604030504040204" pitchFamily="50" charset="-128"/>
                      </a:endParaRPr>
                    </a:p>
                    <a:p>
                      <a:r>
                        <a:rPr kumimoji="1" lang="ja-JP" altLang="en-US" sz="1100" b="0" i="0" dirty="0">
                          <a:latin typeface="Meiryo UI" panose="020B0604030504040204" pitchFamily="50" charset="-128"/>
                          <a:ea typeface="Meiryo UI" panose="020B0604030504040204" pitchFamily="50" charset="-128"/>
                        </a:rPr>
                        <a:t>「適用除外期限」、について確認を行い、</a:t>
                      </a:r>
                      <a:endParaRPr kumimoji="1" lang="en-US" altLang="ja-JP" sz="1100" b="0" i="0" dirty="0">
                        <a:latin typeface="Meiryo UI" panose="020B0604030504040204" pitchFamily="50" charset="-128"/>
                        <a:ea typeface="Meiryo UI" panose="020B0604030504040204" pitchFamily="50" charset="-128"/>
                      </a:endParaRPr>
                    </a:p>
                    <a:p>
                      <a:r>
                        <a:rPr kumimoji="1" lang="ja-JP" altLang="en-US" sz="1100" b="0" i="0" dirty="0">
                          <a:latin typeface="Meiryo UI" panose="020B0604030504040204" pitchFamily="50" charset="-128"/>
                          <a:ea typeface="Meiryo UI" panose="020B0604030504040204" pitchFamily="50" charset="-128"/>
                        </a:rPr>
                        <a:t>〇か月前通知を行う（通知時期については今後検討）</a:t>
                      </a:r>
                      <a:endParaRPr kumimoji="1" lang="en-US" altLang="ja-JP" sz="1100" b="0" i="0" dirty="0">
                        <a:latin typeface="Meiryo UI" panose="020B0604030504040204" pitchFamily="50" charset="-128"/>
                        <a:ea typeface="Meiryo UI" panose="020B0604030504040204" pitchFamily="50" charset="-128"/>
                      </a:endParaRPr>
                    </a:p>
                    <a:p>
                      <a:r>
                        <a:rPr kumimoji="1" lang="ja-JP" altLang="en-US" sz="1100" b="0" i="0" dirty="0">
                          <a:latin typeface="Meiryo UI" panose="020B0604030504040204" pitchFamily="50" charset="-128"/>
                          <a:ea typeface="Meiryo UI" panose="020B0604030504040204" pitchFamily="50" charset="-128"/>
                        </a:rPr>
                        <a:t>・物質リストに登録するとともに、各社へ</a:t>
                      </a:r>
                      <a:endParaRPr kumimoji="1" lang="en-US" altLang="ja-JP" sz="1100" b="0" i="0" dirty="0">
                        <a:latin typeface="Meiryo UI" panose="020B0604030504040204" pitchFamily="50" charset="-128"/>
                        <a:ea typeface="Meiryo UI" panose="020B0604030504040204" pitchFamily="50" charset="-128"/>
                      </a:endParaRPr>
                    </a:p>
                    <a:p>
                      <a:r>
                        <a:rPr kumimoji="1" lang="ja-JP" altLang="en-US" sz="1100" b="0" i="0" dirty="0">
                          <a:latin typeface="Meiryo UI" panose="020B0604030504040204" pitchFamily="50" charset="-128"/>
                          <a:ea typeface="Meiryo UI" panose="020B0604030504040204" pitchFamily="50" charset="-128"/>
                        </a:rPr>
                        <a:t>アラームを発信する</a:t>
                      </a:r>
                      <a:endParaRPr kumimoji="1" lang="en-US" altLang="ja-JP" sz="1100" b="0" i="0" dirty="0">
                        <a:latin typeface="Meiryo UI" panose="020B0604030504040204" pitchFamily="50" charset="-128"/>
                        <a:ea typeface="Meiryo UI" panose="020B0604030504040204" pitchFamily="50" charset="-128"/>
                      </a:endParaRPr>
                    </a:p>
                    <a:p>
                      <a:r>
                        <a:rPr kumimoji="1" lang="ja-JP" altLang="en-US" sz="1100" b="0" i="0" dirty="0">
                          <a:latin typeface="Meiryo UI" panose="020B0604030504040204" pitchFamily="50" charset="-128"/>
                          <a:ea typeface="Meiryo UI" panose="020B0604030504040204" pitchFamily="50" charset="-128"/>
                        </a:rPr>
                        <a:t>・当該用途、対象物質に限定して配信する</a:t>
                      </a:r>
                      <a:endParaRPr kumimoji="1" lang="en-US" altLang="ja-JP" sz="1100" b="0" i="0" dirty="0">
                        <a:latin typeface="Meiryo UI" panose="020B0604030504040204" pitchFamily="50" charset="-128"/>
                        <a:ea typeface="Meiryo UI" panose="020B0604030504040204" pitchFamily="50" charset="-128"/>
                      </a:endParaRPr>
                    </a:p>
                    <a:p>
                      <a:r>
                        <a:rPr kumimoji="1" lang="ja-JP" altLang="en-US" sz="1100" b="0" i="0" dirty="0">
                          <a:latin typeface="Meiryo UI" panose="020B0604030504040204" pitchFamily="50" charset="-128"/>
                          <a:ea typeface="Meiryo UI" panose="020B0604030504040204" pitchFamily="50" charset="-128"/>
                        </a:rPr>
                        <a:t>・適用除外であっても物質開示はされていることが前提</a:t>
                      </a:r>
                      <a:endParaRPr kumimoji="1" lang="en-US" altLang="ja-JP" sz="1100" b="0" i="0" dirty="0">
                        <a:latin typeface="Meiryo UI" panose="020B0604030504040204" pitchFamily="50" charset="-128"/>
                        <a:ea typeface="Meiryo UI" panose="020B0604030504040204" pitchFamily="50" charset="-128"/>
                      </a:endParaRPr>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60510674"/>
                  </a:ext>
                </a:extLst>
              </a:tr>
              <a:tr h="3528813">
                <a:tc>
                  <a:txBody>
                    <a:bodyPr/>
                    <a:lstStyle/>
                    <a:p>
                      <a:endParaRPr kumimoji="1" lang="ja-JP" altLang="en-US" sz="1200" dirty="0"/>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200" dirty="0"/>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200" dirty="0"/>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200" dirty="0"/>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100" b="0" i="0" dirty="0">
                          <a:latin typeface="Meiryo UI" panose="020B0604030504040204" pitchFamily="50" charset="-128"/>
                          <a:ea typeface="Meiryo UI" panose="020B0604030504040204" pitchFamily="50" charset="-128"/>
                        </a:rPr>
                        <a:t>・最川下、川中の製品用途における適用除外の期限が迫っている物質に関して、</a:t>
                      </a:r>
                      <a:endParaRPr kumimoji="1" lang="en-US" altLang="ja-JP" sz="1100" b="0" i="0" dirty="0">
                        <a:latin typeface="Meiryo UI" panose="020B0604030504040204" pitchFamily="50" charset="-128"/>
                        <a:ea typeface="Meiryo UI" panose="020B0604030504040204" pitchFamily="50" charset="-128"/>
                      </a:endParaRPr>
                    </a:p>
                    <a:p>
                      <a:r>
                        <a:rPr kumimoji="1" lang="ja-JP" altLang="en-US" sz="1100" b="0" i="0" dirty="0">
                          <a:latin typeface="Meiryo UI" panose="020B0604030504040204" pitchFamily="50" charset="-128"/>
                          <a:ea typeface="Meiryo UI" panose="020B0604030504040204" pitchFamily="50" charset="-128"/>
                        </a:rPr>
                        <a:t>代替品登録のアラームを通知する</a:t>
                      </a:r>
                      <a:endParaRPr kumimoji="1" lang="en-US" altLang="ja-JP" sz="1100" b="0" i="0" dirty="0">
                        <a:latin typeface="Meiryo UI" panose="020B0604030504040204" pitchFamily="50" charset="-128"/>
                        <a:ea typeface="Meiryo UI" panose="020B0604030504040204" pitchFamily="50" charset="-128"/>
                      </a:endParaRPr>
                    </a:p>
                    <a:p>
                      <a:endParaRPr kumimoji="1" lang="en-US" altLang="ja-JP" sz="1100" b="0" i="0" dirty="0">
                        <a:latin typeface="Meiryo UI" panose="020B0604030504040204" pitchFamily="50" charset="-128"/>
                        <a:ea typeface="Meiryo UI" panose="020B0604030504040204" pitchFamily="50" charset="-128"/>
                      </a:endParaRPr>
                    </a:p>
                    <a:p>
                      <a:r>
                        <a:rPr kumimoji="1" lang="ja-JP" altLang="en-US" sz="1100" b="0" i="0" dirty="0">
                          <a:latin typeface="Meiryo UI" panose="020B0604030504040204" pitchFamily="50" charset="-128"/>
                          <a:ea typeface="Meiryo UI" panose="020B0604030504040204" pitchFamily="50" charset="-128"/>
                        </a:rPr>
                        <a:t>・</a:t>
                      </a:r>
                      <a:r>
                        <a:rPr kumimoji="1" lang="en-US" altLang="ja-JP" sz="1100" b="0" i="0" dirty="0">
                          <a:latin typeface="Meiryo UI" panose="020B0604030504040204" pitchFamily="50" charset="-128"/>
                          <a:ea typeface="Meiryo UI" panose="020B0604030504040204" pitchFamily="50" charset="-128"/>
                        </a:rPr>
                        <a:t>CMP</a:t>
                      </a:r>
                      <a:r>
                        <a:rPr kumimoji="1" lang="ja-JP" altLang="en-US" sz="1100" b="0" i="0" dirty="0">
                          <a:latin typeface="Meiryo UI" panose="020B0604030504040204" pitchFamily="50" charset="-128"/>
                          <a:ea typeface="Meiryo UI" panose="020B0604030504040204" pitchFamily="50" charset="-128"/>
                        </a:rPr>
                        <a:t>管理者は化学品、ファーストアーティクル、川中、最川下までの全ての製品に対し、確認依頼を実施する。</a:t>
                      </a:r>
                      <a:endParaRPr kumimoji="1" lang="en-US" altLang="ja-JP" sz="1100" b="0" i="0" dirty="0">
                        <a:latin typeface="Meiryo UI" panose="020B0604030504040204" pitchFamily="50" charset="-128"/>
                        <a:ea typeface="Meiryo UI" panose="020B0604030504040204" pitchFamily="50" charset="-128"/>
                      </a:endParaRPr>
                    </a:p>
                    <a:p>
                      <a:endParaRPr kumimoji="1" lang="en-US" altLang="ja-JP" sz="1100" b="0" i="0" dirty="0">
                        <a:latin typeface="Meiryo UI" panose="020B0604030504040204" pitchFamily="50" charset="-128"/>
                        <a:ea typeface="Meiryo UI" panose="020B0604030504040204" pitchFamily="50" charset="-128"/>
                      </a:endParaRPr>
                    </a:p>
                    <a:p>
                      <a:pPr marL="0" marR="0" lvl="0" indent="0" algn="l" defTabSz="495200" rtl="0" eaLnBrk="1" fontAlgn="auto" latinLnBrk="0" hangingPunct="1">
                        <a:lnSpc>
                          <a:spcPct val="100000"/>
                        </a:lnSpc>
                        <a:spcBef>
                          <a:spcPts val="0"/>
                        </a:spcBef>
                        <a:spcAft>
                          <a:spcPts val="0"/>
                        </a:spcAft>
                        <a:buClrTx/>
                        <a:buSzTx/>
                        <a:buFontTx/>
                        <a:buNone/>
                        <a:tabLst/>
                        <a:defRPr/>
                      </a:pPr>
                      <a:r>
                        <a:rPr kumimoji="1" lang="ja-JP" altLang="en-US" sz="1100" b="0" i="0" dirty="0">
                          <a:latin typeface="Meiryo UI" panose="020B0604030504040204" pitchFamily="50" charset="-128"/>
                          <a:ea typeface="Meiryo UI" panose="020B0604030504040204" pitchFamily="50" charset="-128"/>
                        </a:rPr>
                        <a:t>・当該物質に対しては、対象物質代替</a:t>
                      </a:r>
                      <a:endParaRPr kumimoji="1" lang="en-US" altLang="ja-JP" sz="1100" b="0" i="0" dirty="0">
                        <a:latin typeface="Meiryo UI" panose="020B0604030504040204" pitchFamily="50" charset="-128"/>
                        <a:ea typeface="Meiryo UI" panose="020B0604030504040204" pitchFamily="50" charset="-128"/>
                      </a:endParaRPr>
                    </a:p>
                    <a:p>
                      <a:r>
                        <a:rPr kumimoji="1" lang="ja-JP" altLang="en-US" sz="1100" b="0" i="0" dirty="0">
                          <a:latin typeface="Meiryo UI" panose="020B0604030504040204" pitchFamily="50" charset="-128"/>
                          <a:ea typeface="Meiryo UI" panose="020B0604030504040204" pitchFamily="50" charset="-128"/>
                        </a:rPr>
                        <a:t>の可能性あり、可能性無し、の回答を行う。</a:t>
                      </a:r>
                      <a:endParaRPr kumimoji="1" lang="en-US" altLang="ja-JP" sz="1100" b="0" i="0" dirty="0">
                        <a:latin typeface="Meiryo UI" panose="020B0604030504040204" pitchFamily="50" charset="-128"/>
                        <a:ea typeface="Meiryo UI" panose="020B0604030504040204" pitchFamily="50" charset="-128"/>
                      </a:endParaRPr>
                    </a:p>
                    <a:p>
                      <a:endParaRPr kumimoji="1" lang="en-US" altLang="ja-JP" sz="1100" b="0" i="0" dirty="0">
                        <a:latin typeface="Meiryo UI" panose="020B0604030504040204" pitchFamily="50" charset="-128"/>
                        <a:ea typeface="Meiryo UI" panose="020B0604030504040204" pitchFamily="50" charset="-128"/>
                      </a:endParaRPr>
                    </a:p>
                    <a:p>
                      <a:pPr marL="0" marR="0" lvl="0" indent="0" algn="l" defTabSz="495200" rtl="0" eaLnBrk="1" fontAlgn="auto" latinLnBrk="0" hangingPunct="1">
                        <a:lnSpc>
                          <a:spcPct val="100000"/>
                        </a:lnSpc>
                        <a:spcBef>
                          <a:spcPts val="0"/>
                        </a:spcBef>
                        <a:spcAft>
                          <a:spcPts val="0"/>
                        </a:spcAft>
                        <a:buClrTx/>
                        <a:buSzTx/>
                        <a:buFontTx/>
                        <a:buNone/>
                        <a:tabLst/>
                        <a:defRPr/>
                      </a:pPr>
                      <a:r>
                        <a:rPr kumimoji="1" lang="ja-JP" altLang="en-US" sz="1100" b="0" i="0" dirty="0">
                          <a:latin typeface="Meiryo UI" panose="020B0604030504040204" pitchFamily="50" charset="-128"/>
                          <a:ea typeface="Meiryo UI" panose="020B0604030504040204" pitchFamily="50" charset="-128"/>
                        </a:rPr>
                        <a:t>・</a:t>
                      </a:r>
                      <a:r>
                        <a:rPr kumimoji="1" lang="en-US" altLang="ja-JP" sz="1100" b="0" i="0" dirty="0">
                          <a:latin typeface="Meiryo UI" panose="020B0604030504040204" pitchFamily="50" charset="-128"/>
                          <a:ea typeface="Meiryo UI" panose="020B0604030504040204" pitchFamily="50" charset="-128"/>
                        </a:rPr>
                        <a:t>CMP</a:t>
                      </a:r>
                      <a:r>
                        <a:rPr kumimoji="1" lang="ja-JP" altLang="en-US" sz="1100" b="0" i="0" dirty="0">
                          <a:latin typeface="Meiryo UI" panose="020B0604030504040204" pitchFamily="50" charset="-128"/>
                          <a:ea typeface="Meiryo UI" panose="020B0604030504040204" pitchFamily="50" charset="-128"/>
                        </a:rPr>
                        <a:t>管理者は代替可能性の有無について川中、最川下へ情報通知を行う</a:t>
                      </a:r>
                      <a:endParaRPr kumimoji="1" lang="en-US" altLang="ja-JP" sz="1100" b="0" i="0" dirty="0">
                        <a:latin typeface="Meiryo UI" panose="020B0604030504040204" pitchFamily="50" charset="-128"/>
                        <a:ea typeface="Meiryo UI" panose="020B0604030504040204" pitchFamily="50" charset="-128"/>
                      </a:endParaRPr>
                    </a:p>
                    <a:p>
                      <a:endParaRPr kumimoji="1" lang="en-US" altLang="ja-JP" sz="1100" b="0" i="0" dirty="0">
                        <a:latin typeface="Meiryo UI" panose="020B0604030504040204" pitchFamily="50" charset="-128"/>
                        <a:ea typeface="Meiryo UI" panose="020B0604030504040204" pitchFamily="50" charset="-128"/>
                      </a:endParaRPr>
                    </a:p>
                    <a:p>
                      <a:r>
                        <a:rPr kumimoji="1" lang="ja-JP" altLang="en-US" sz="1100" b="0" i="0" dirty="0">
                          <a:latin typeface="Meiryo UI" panose="020B0604030504040204" pitchFamily="50" charset="-128"/>
                          <a:ea typeface="Meiryo UI" panose="020B0604030504040204" pitchFamily="50" charset="-128"/>
                        </a:rPr>
                        <a:t>・代替可能であれば、対象物質を変更するよう回答データの修正を行う。</a:t>
                      </a:r>
                      <a:endParaRPr kumimoji="1" lang="en-US" altLang="ja-JP" sz="1100" b="0" i="0" dirty="0">
                        <a:latin typeface="Meiryo UI" panose="020B0604030504040204" pitchFamily="50" charset="-128"/>
                        <a:ea typeface="Meiryo UI" panose="020B0604030504040204" pitchFamily="50" charset="-128"/>
                      </a:endParaRPr>
                    </a:p>
                    <a:p>
                      <a:endParaRPr kumimoji="1" lang="en-US" altLang="ja-JP" sz="1100" b="0" i="0" dirty="0">
                        <a:latin typeface="Meiryo UI" panose="020B0604030504040204" pitchFamily="50" charset="-128"/>
                        <a:ea typeface="Meiryo UI" panose="020B0604030504040204" pitchFamily="50" charset="-128"/>
                      </a:endParaRPr>
                    </a:p>
                    <a:p>
                      <a:endParaRPr kumimoji="1" lang="ja-JP" altLang="en-US" sz="1100" b="0" i="0" dirty="0">
                        <a:latin typeface="Meiryo UI" panose="020B0604030504040204" pitchFamily="50" charset="-128"/>
                        <a:ea typeface="Meiryo UI" panose="020B0604030504040204" pitchFamily="50" charset="-128"/>
                      </a:endParaRPr>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58777678"/>
                  </a:ext>
                </a:extLst>
              </a:tr>
            </a:tbl>
          </a:graphicData>
        </a:graphic>
      </p:graphicFrame>
      <p:sp>
        <p:nvSpPr>
          <p:cNvPr id="220" name="AutoShape 220">
            <a:extLst>
              <a:ext uri="{FF2B5EF4-FFF2-40B4-BE49-F238E27FC236}">
                <a16:creationId xmlns:a16="http://schemas.microsoft.com/office/drawing/2014/main" id="{F6AD48B5-53EC-44D1-BF6A-4D36263431A4}"/>
              </a:ext>
            </a:extLst>
          </p:cNvPr>
          <p:cNvSpPr>
            <a:spLocks noChangeArrowheads="1"/>
          </p:cNvSpPr>
          <p:nvPr/>
        </p:nvSpPr>
        <p:spPr bwMode="auto">
          <a:xfrm>
            <a:off x="8420100" y="354498"/>
            <a:ext cx="997719" cy="254000"/>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eaLnBrk="1" hangingPunct="1"/>
            <a:r>
              <a:rPr lang="en-US" altLang="ja-JP" sz="1000" b="1" dirty="0">
                <a:solidFill>
                  <a:schemeClr val="bg1"/>
                </a:solidFill>
                <a:latin typeface="Meiryo UI" panose="020B0604030504040204" pitchFamily="50" charset="-128"/>
                <a:ea typeface="Meiryo UI" panose="020B0604030504040204" pitchFamily="50" charset="-128"/>
              </a:rPr>
              <a:t>CMP</a:t>
            </a:r>
            <a:r>
              <a:rPr lang="ja-JP" altLang="en-US" sz="1000" b="1" dirty="0">
                <a:solidFill>
                  <a:schemeClr val="bg1"/>
                </a:solidFill>
                <a:latin typeface="Meiryo UI" panose="020B0604030504040204" pitchFamily="50" charset="-128"/>
                <a:ea typeface="Meiryo UI" panose="020B0604030504040204" pitchFamily="50" charset="-128"/>
              </a:rPr>
              <a:t>業務</a:t>
            </a:r>
          </a:p>
        </p:txBody>
      </p:sp>
      <p:sp>
        <p:nvSpPr>
          <p:cNvPr id="221" name="AutoShape 220">
            <a:extLst>
              <a:ext uri="{FF2B5EF4-FFF2-40B4-BE49-F238E27FC236}">
                <a16:creationId xmlns:a16="http://schemas.microsoft.com/office/drawing/2014/main" id="{B56EB895-8FEB-4DE1-A6B6-315D379067CD}"/>
              </a:ext>
            </a:extLst>
          </p:cNvPr>
          <p:cNvSpPr>
            <a:spLocks noChangeArrowheads="1"/>
          </p:cNvSpPr>
          <p:nvPr/>
        </p:nvSpPr>
        <p:spPr bwMode="auto">
          <a:xfrm>
            <a:off x="9527399" y="354498"/>
            <a:ext cx="997719" cy="254000"/>
          </a:xfrm>
          <a:prstGeom prst="roundRect">
            <a:avLst>
              <a:gd name="adj" fmla="val 16667"/>
            </a:avLst>
          </a:prstGeom>
          <a:solidFill>
            <a:schemeClr val="accent1">
              <a:lumMod val="20000"/>
              <a:lumOff val="8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eaLnBrk="1" hangingPunct="1"/>
            <a:r>
              <a:rPr lang="ja-JP" altLang="en-US" sz="1000" b="1" dirty="0">
                <a:latin typeface="Meiryo UI" panose="020B0604030504040204" pitchFamily="50" charset="-128"/>
                <a:ea typeface="Meiryo UI" panose="020B0604030504040204" pitchFamily="50" charset="-128"/>
              </a:rPr>
              <a:t>システム外業務</a:t>
            </a:r>
          </a:p>
        </p:txBody>
      </p:sp>
      <p:sp>
        <p:nvSpPr>
          <p:cNvPr id="48" name="テキスト ボックス 47">
            <a:extLst>
              <a:ext uri="{FF2B5EF4-FFF2-40B4-BE49-F238E27FC236}">
                <a16:creationId xmlns:a16="http://schemas.microsoft.com/office/drawing/2014/main" id="{A46020A9-CF50-487A-B311-819959A8936E}"/>
              </a:ext>
            </a:extLst>
          </p:cNvPr>
          <p:cNvSpPr txBox="1"/>
          <p:nvPr/>
        </p:nvSpPr>
        <p:spPr>
          <a:xfrm>
            <a:off x="335747" y="1208968"/>
            <a:ext cx="2087961" cy="338554"/>
          </a:xfrm>
          <a:prstGeom prst="rect">
            <a:avLst/>
          </a:prstGeom>
          <a:noFill/>
        </p:spPr>
        <p:txBody>
          <a:bodyPr wrap="square" rtlCol="0">
            <a:spAutoFit/>
          </a:bodyPr>
          <a:lstStyle/>
          <a:p>
            <a:r>
              <a:rPr lang="ja-JP" altLang="en-US" sz="1600" b="1" dirty="0">
                <a:latin typeface="Meiryo UI" panose="020B0604030504040204" pitchFamily="50" charset="-128"/>
                <a:ea typeface="Meiryo UI" panose="020B0604030504040204" pitchFamily="50" charset="-128"/>
              </a:rPr>
              <a:t>物質マスタ変更</a:t>
            </a:r>
            <a:endParaRPr kumimoji="1" lang="ja-JP" altLang="en-US" sz="1600" b="1" dirty="0">
              <a:latin typeface="Meiryo UI" panose="020B0604030504040204" pitchFamily="50" charset="-128"/>
              <a:ea typeface="Meiryo UI" panose="020B0604030504040204" pitchFamily="50" charset="-128"/>
            </a:endParaRPr>
          </a:p>
        </p:txBody>
      </p:sp>
      <p:sp>
        <p:nvSpPr>
          <p:cNvPr id="27" name="AutoShape 220">
            <a:extLst>
              <a:ext uri="{FF2B5EF4-FFF2-40B4-BE49-F238E27FC236}">
                <a16:creationId xmlns:a16="http://schemas.microsoft.com/office/drawing/2014/main" id="{D38C110E-4E3D-4AE9-93A3-CAE795B17449}"/>
              </a:ext>
            </a:extLst>
          </p:cNvPr>
          <p:cNvSpPr>
            <a:spLocks noChangeArrowheads="1"/>
          </p:cNvSpPr>
          <p:nvPr/>
        </p:nvSpPr>
        <p:spPr bwMode="auto">
          <a:xfrm>
            <a:off x="7229476" y="1282451"/>
            <a:ext cx="1990019" cy="327271"/>
          </a:xfrm>
          <a:prstGeom prst="roundRect">
            <a:avLst>
              <a:gd name="adj" fmla="val 16667"/>
            </a:avLst>
          </a:prstGeom>
          <a:solidFill>
            <a:schemeClr val="accent1">
              <a:lumMod val="20000"/>
              <a:lumOff val="8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latin typeface="Meiryo UI" panose="020B0604030504040204" pitchFamily="50" charset="-128"/>
                <a:ea typeface="Meiryo UI" panose="020B0604030504040204" pitchFamily="50" charset="-128"/>
              </a:rPr>
              <a:t>コンソーシアムで協議して規制候補</a:t>
            </a:r>
            <a:br>
              <a:rPr lang="en-US" altLang="ja-JP" sz="1000" b="1" dirty="0">
                <a:latin typeface="Meiryo UI" panose="020B0604030504040204" pitchFamily="50" charset="-128"/>
                <a:ea typeface="Meiryo UI" panose="020B0604030504040204" pitchFamily="50" charset="-128"/>
              </a:rPr>
            </a:br>
            <a:r>
              <a:rPr lang="ja-JP" altLang="en-US" sz="1000" b="1" dirty="0">
                <a:latin typeface="Meiryo UI" panose="020B0604030504040204" pitchFamily="50" charset="-128"/>
                <a:ea typeface="Meiryo UI" panose="020B0604030504040204" pitchFamily="50" charset="-128"/>
              </a:rPr>
              <a:t>対象物質を決定する</a:t>
            </a:r>
          </a:p>
        </p:txBody>
      </p:sp>
      <p:sp>
        <p:nvSpPr>
          <p:cNvPr id="28" name="AutoShape 220">
            <a:extLst>
              <a:ext uri="{FF2B5EF4-FFF2-40B4-BE49-F238E27FC236}">
                <a16:creationId xmlns:a16="http://schemas.microsoft.com/office/drawing/2014/main" id="{EC75F9F6-065E-4998-8DD2-0DC83D8B74F9}"/>
              </a:ext>
            </a:extLst>
          </p:cNvPr>
          <p:cNvSpPr>
            <a:spLocks noChangeArrowheads="1"/>
          </p:cNvSpPr>
          <p:nvPr/>
        </p:nvSpPr>
        <p:spPr bwMode="auto">
          <a:xfrm>
            <a:off x="7229475" y="2014307"/>
            <a:ext cx="1990019" cy="210886"/>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各社へアラームを発信する</a:t>
            </a:r>
          </a:p>
        </p:txBody>
      </p:sp>
      <p:sp>
        <p:nvSpPr>
          <p:cNvPr id="30" name="AutoShape 220">
            <a:extLst>
              <a:ext uri="{FF2B5EF4-FFF2-40B4-BE49-F238E27FC236}">
                <a16:creationId xmlns:a16="http://schemas.microsoft.com/office/drawing/2014/main" id="{AABA746E-5CAE-4587-9FC7-6A6FB2037882}"/>
              </a:ext>
            </a:extLst>
          </p:cNvPr>
          <p:cNvSpPr>
            <a:spLocks noChangeArrowheads="1"/>
          </p:cNvSpPr>
          <p:nvPr/>
        </p:nvSpPr>
        <p:spPr bwMode="auto">
          <a:xfrm>
            <a:off x="7229475" y="1698846"/>
            <a:ext cx="1990019" cy="210886"/>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物質リストを変更する</a:t>
            </a:r>
          </a:p>
        </p:txBody>
      </p:sp>
      <p:cxnSp>
        <p:nvCxnSpPr>
          <p:cNvPr id="33" name="コネクタ: カギ線 32">
            <a:extLst>
              <a:ext uri="{FF2B5EF4-FFF2-40B4-BE49-F238E27FC236}">
                <a16:creationId xmlns:a16="http://schemas.microsoft.com/office/drawing/2014/main" id="{50E6EE2E-3547-401C-9585-1AF732EA65F5}"/>
              </a:ext>
            </a:extLst>
          </p:cNvPr>
          <p:cNvCxnSpPr>
            <a:cxnSpLocks/>
            <a:stCxn id="28" idx="1"/>
            <a:endCxn id="56" idx="0"/>
          </p:cNvCxnSpPr>
          <p:nvPr/>
        </p:nvCxnSpPr>
        <p:spPr>
          <a:xfrm rot="10800000" flipV="1">
            <a:off x="5819457" y="2119749"/>
            <a:ext cx="1410018" cy="1299807"/>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36" name="コネクタ: カギ線 35">
            <a:extLst>
              <a:ext uri="{FF2B5EF4-FFF2-40B4-BE49-F238E27FC236}">
                <a16:creationId xmlns:a16="http://schemas.microsoft.com/office/drawing/2014/main" id="{6A6467DE-3081-494D-A047-50E5257B87D8}"/>
              </a:ext>
            </a:extLst>
          </p:cNvPr>
          <p:cNvCxnSpPr>
            <a:cxnSpLocks/>
            <a:stCxn id="28" idx="1"/>
            <a:endCxn id="89" idx="0"/>
          </p:cNvCxnSpPr>
          <p:nvPr/>
        </p:nvCxnSpPr>
        <p:spPr>
          <a:xfrm rot="10800000" flipV="1">
            <a:off x="3789255" y="2119749"/>
            <a:ext cx="3440221" cy="1299807"/>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41" name="コネクタ: カギ線 40">
            <a:extLst>
              <a:ext uri="{FF2B5EF4-FFF2-40B4-BE49-F238E27FC236}">
                <a16:creationId xmlns:a16="http://schemas.microsoft.com/office/drawing/2014/main" id="{60077484-8A35-4544-96A7-B40C389AC193}"/>
              </a:ext>
            </a:extLst>
          </p:cNvPr>
          <p:cNvCxnSpPr>
            <a:cxnSpLocks/>
            <a:stCxn id="28" idx="1"/>
            <a:endCxn id="54" idx="0"/>
          </p:cNvCxnSpPr>
          <p:nvPr/>
        </p:nvCxnSpPr>
        <p:spPr>
          <a:xfrm rot="10800000" flipV="1">
            <a:off x="1650145" y="2119749"/>
            <a:ext cx="5579330" cy="1299807"/>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sp>
        <p:nvSpPr>
          <p:cNvPr id="54" name="AutoShape 220">
            <a:extLst>
              <a:ext uri="{FF2B5EF4-FFF2-40B4-BE49-F238E27FC236}">
                <a16:creationId xmlns:a16="http://schemas.microsoft.com/office/drawing/2014/main" id="{8727F05C-5224-4D1C-91D9-343F95E809D9}"/>
              </a:ext>
            </a:extLst>
          </p:cNvPr>
          <p:cNvSpPr>
            <a:spLocks noChangeArrowheads="1"/>
          </p:cNvSpPr>
          <p:nvPr/>
        </p:nvSpPr>
        <p:spPr bwMode="auto">
          <a:xfrm>
            <a:off x="875810" y="3419557"/>
            <a:ext cx="1548670" cy="331993"/>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当該物質の適用除外</a:t>
            </a:r>
            <a:endParaRPr lang="en-US" altLang="ja-JP" sz="1000" b="1" dirty="0">
              <a:solidFill>
                <a:schemeClr val="bg1"/>
              </a:solidFill>
              <a:latin typeface="Meiryo UI" panose="020B0604030504040204" pitchFamily="50" charset="-128"/>
              <a:ea typeface="Meiryo UI" panose="020B0604030504040204" pitchFamily="50" charset="-128"/>
            </a:endParaRPr>
          </a:p>
          <a:p>
            <a:pPr algn="ctr"/>
            <a:r>
              <a:rPr lang="ja-JP" altLang="en-US" sz="1000" b="1" dirty="0">
                <a:solidFill>
                  <a:schemeClr val="bg1"/>
                </a:solidFill>
                <a:latin typeface="Meiryo UI" panose="020B0604030504040204" pitchFamily="50" charset="-128"/>
                <a:ea typeface="Meiryo UI" panose="020B0604030504040204" pitchFamily="50" charset="-128"/>
              </a:rPr>
              <a:t>期限を通知</a:t>
            </a:r>
          </a:p>
        </p:txBody>
      </p:sp>
      <p:sp>
        <p:nvSpPr>
          <p:cNvPr id="59" name="AutoShape 220">
            <a:extLst>
              <a:ext uri="{FF2B5EF4-FFF2-40B4-BE49-F238E27FC236}">
                <a16:creationId xmlns:a16="http://schemas.microsoft.com/office/drawing/2014/main" id="{EB88B160-48F4-4392-897F-F51C220D34CD}"/>
              </a:ext>
            </a:extLst>
          </p:cNvPr>
          <p:cNvSpPr>
            <a:spLocks noChangeArrowheads="1"/>
          </p:cNvSpPr>
          <p:nvPr/>
        </p:nvSpPr>
        <p:spPr bwMode="auto">
          <a:xfrm>
            <a:off x="881062" y="3863553"/>
            <a:ext cx="1534707" cy="246221"/>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確認済み・代替品登録</a:t>
            </a:r>
          </a:p>
        </p:txBody>
      </p:sp>
      <p:cxnSp>
        <p:nvCxnSpPr>
          <p:cNvPr id="60" name="コネクタ: カギ線 59">
            <a:extLst>
              <a:ext uri="{FF2B5EF4-FFF2-40B4-BE49-F238E27FC236}">
                <a16:creationId xmlns:a16="http://schemas.microsoft.com/office/drawing/2014/main" id="{CC2CFFB1-64D7-4C31-8D57-4D4E8785BB2A}"/>
              </a:ext>
            </a:extLst>
          </p:cNvPr>
          <p:cNvCxnSpPr>
            <a:cxnSpLocks/>
            <a:stCxn id="54" idx="2"/>
            <a:endCxn id="59" idx="0"/>
          </p:cNvCxnSpPr>
          <p:nvPr/>
        </p:nvCxnSpPr>
        <p:spPr>
          <a:xfrm rot="5400000">
            <a:off x="1593280" y="3806687"/>
            <a:ext cx="112003" cy="1729"/>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74" name="AutoShape 220">
            <a:extLst>
              <a:ext uri="{FF2B5EF4-FFF2-40B4-BE49-F238E27FC236}">
                <a16:creationId xmlns:a16="http://schemas.microsoft.com/office/drawing/2014/main" id="{A48973FF-DEF7-41CF-8CA6-C83F8AF3B30E}"/>
              </a:ext>
            </a:extLst>
          </p:cNvPr>
          <p:cNvSpPr>
            <a:spLocks noChangeArrowheads="1"/>
          </p:cNvSpPr>
          <p:nvPr/>
        </p:nvSpPr>
        <p:spPr bwMode="auto">
          <a:xfrm>
            <a:off x="7229236" y="4775069"/>
            <a:ext cx="1990019" cy="210886"/>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確認済み参照</a:t>
            </a:r>
          </a:p>
        </p:txBody>
      </p:sp>
      <p:sp>
        <p:nvSpPr>
          <p:cNvPr id="75" name="AutoShape 220">
            <a:extLst>
              <a:ext uri="{FF2B5EF4-FFF2-40B4-BE49-F238E27FC236}">
                <a16:creationId xmlns:a16="http://schemas.microsoft.com/office/drawing/2014/main" id="{863E8C1E-9560-4F5B-A648-EED2D4E0E20B}"/>
              </a:ext>
            </a:extLst>
          </p:cNvPr>
          <p:cNvSpPr>
            <a:spLocks noChangeArrowheads="1"/>
          </p:cNvSpPr>
          <p:nvPr/>
        </p:nvSpPr>
        <p:spPr bwMode="auto">
          <a:xfrm>
            <a:off x="875810" y="4182850"/>
            <a:ext cx="1552661" cy="246221"/>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回答登録</a:t>
            </a:r>
          </a:p>
        </p:txBody>
      </p:sp>
      <p:cxnSp>
        <p:nvCxnSpPr>
          <p:cNvPr id="77" name="コネクタ: カギ線 76">
            <a:extLst>
              <a:ext uri="{FF2B5EF4-FFF2-40B4-BE49-F238E27FC236}">
                <a16:creationId xmlns:a16="http://schemas.microsoft.com/office/drawing/2014/main" id="{A77964ED-417D-4427-ADAB-2F9BD403B08D}"/>
              </a:ext>
            </a:extLst>
          </p:cNvPr>
          <p:cNvCxnSpPr>
            <a:cxnSpLocks/>
            <a:stCxn id="59" idx="2"/>
            <a:endCxn id="75" idx="0"/>
          </p:cNvCxnSpPr>
          <p:nvPr/>
        </p:nvCxnSpPr>
        <p:spPr>
          <a:xfrm rot="16200000" flipH="1">
            <a:off x="1613740" y="4144449"/>
            <a:ext cx="73076" cy="3725"/>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89" name="AutoShape 220">
            <a:extLst>
              <a:ext uri="{FF2B5EF4-FFF2-40B4-BE49-F238E27FC236}">
                <a16:creationId xmlns:a16="http://schemas.microsoft.com/office/drawing/2014/main" id="{F30CE14D-3C61-44F1-8E7D-8D234D706C92}"/>
              </a:ext>
            </a:extLst>
          </p:cNvPr>
          <p:cNvSpPr>
            <a:spLocks noChangeArrowheads="1"/>
          </p:cNvSpPr>
          <p:nvPr/>
        </p:nvSpPr>
        <p:spPr bwMode="auto">
          <a:xfrm>
            <a:off x="2968408" y="3419557"/>
            <a:ext cx="1641692" cy="331993"/>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当該物質の適用除外</a:t>
            </a:r>
            <a:endParaRPr lang="en-US" altLang="ja-JP" sz="1000" b="1" dirty="0">
              <a:solidFill>
                <a:schemeClr val="bg1"/>
              </a:solidFill>
              <a:latin typeface="Meiryo UI" panose="020B0604030504040204" pitchFamily="50" charset="-128"/>
              <a:ea typeface="Meiryo UI" panose="020B0604030504040204" pitchFamily="50" charset="-128"/>
            </a:endParaRPr>
          </a:p>
          <a:p>
            <a:pPr algn="ctr"/>
            <a:r>
              <a:rPr lang="ja-JP" altLang="en-US" sz="1000" b="1" dirty="0">
                <a:solidFill>
                  <a:schemeClr val="bg1"/>
                </a:solidFill>
                <a:latin typeface="Meiryo UI" panose="020B0604030504040204" pitchFamily="50" charset="-128"/>
                <a:ea typeface="Meiryo UI" panose="020B0604030504040204" pitchFamily="50" charset="-128"/>
              </a:rPr>
              <a:t>期限を通知</a:t>
            </a:r>
          </a:p>
        </p:txBody>
      </p:sp>
      <p:sp>
        <p:nvSpPr>
          <p:cNvPr id="90" name="AutoShape 220">
            <a:extLst>
              <a:ext uri="{FF2B5EF4-FFF2-40B4-BE49-F238E27FC236}">
                <a16:creationId xmlns:a16="http://schemas.microsoft.com/office/drawing/2014/main" id="{E80E0C69-9EFF-49C4-9F42-CED841C65D61}"/>
              </a:ext>
            </a:extLst>
          </p:cNvPr>
          <p:cNvSpPr>
            <a:spLocks noChangeArrowheads="1"/>
          </p:cNvSpPr>
          <p:nvPr/>
        </p:nvSpPr>
        <p:spPr bwMode="auto">
          <a:xfrm>
            <a:off x="2968407" y="4532790"/>
            <a:ext cx="1632459" cy="246221"/>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確認済み・代替品登録</a:t>
            </a:r>
          </a:p>
        </p:txBody>
      </p:sp>
      <p:cxnSp>
        <p:nvCxnSpPr>
          <p:cNvPr id="91" name="コネクタ: カギ線 90">
            <a:extLst>
              <a:ext uri="{FF2B5EF4-FFF2-40B4-BE49-F238E27FC236}">
                <a16:creationId xmlns:a16="http://schemas.microsoft.com/office/drawing/2014/main" id="{F49E8519-EB71-42A4-9DE4-16859F55F48C}"/>
              </a:ext>
            </a:extLst>
          </p:cNvPr>
          <p:cNvCxnSpPr>
            <a:cxnSpLocks/>
            <a:stCxn id="89" idx="2"/>
            <a:endCxn id="98" idx="0"/>
          </p:cNvCxnSpPr>
          <p:nvPr/>
        </p:nvCxnSpPr>
        <p:spPr>
          <a:xfrm rot="16200000" flipH="1">
            <a:off x="3575808" y="3964996"/>
            <a:ext cx="428624" cy="1732"/>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94" name="AutoShape 220">
            <a:extLst>
              <a:ext uri="{FF2B5EF4-FFF2-40B4-BE49-F238E27FC236}">
                <a16:creationId xmlns:a16="http://schemas.microsoft.com/office/drawing/2014/main" id="{2C7225F2-5524-4B4C-9196-1EC112FC1D42}"/>
              </a:ext>
            </a:extLst>
          </p:cNvPr>
          <p:cNvSpPr>
            <a:spLocks noChangeArrowheads="1"/>
          </p:cNvSpPr>
          <p:nvPr/>
        </p:nvSpPr>
        <p:spPr bwMode="auto">
          <a:xfrm>
            <a:off x="2968408" y="4889370"/>
            <a:ext cx="1636930" cy="246221"/>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回答登録</a:t>
            </a:r>
          </a:p>
        </p:txBody>
      </p:sp>
      <p:cxnSp>
        <p:nvCxnSpPr>
          <p:cNvPr id="95" name="コネクタ: カギ線 94">
            <a:extLst>
              <a:ext uri="{FF2B5EF4-FFF2-40B4-BE49-F238E27FC236}">
                <a16:creationId xmlns:a16="http://schemas.microsoft.com/office/drawing/2014/main" id="{868AFD0E-9F26-46AB-A0E5-847FCC75FB56}"/>
              </a:ext>
            </a:extLst>
          </p:cNvPr>
          <p:cNvCxnSpPr>
            <a:cxnSpLocks/>
            <a:stCxn id="90" idx="2"/>
            <a:endCxn id="94" idx="0"/>
          </p:cNvCxnSpPr>
          <p:nvPr/>
        </p:nvCxnSpPr>
        <p:spPr>
          <a:xfrm rot="16200000" flipH="1">
            <a:off x="3730576" y="4833072"/>
            <a:ext cx="110359" cy="2236"/>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98" name="AutoShape 220">
            <a:extLst>
              <a:ext uri="{FF2B5EF4-FFF2-40B4-BE49-F238E27FC236}">
                <a16:creationId xmlns:a16="http://schemas.microsoft.com/office/drawing/2014/main" id="{F5F0D3C9-8A96-4944-BBBE-38B0A39249D6}"/>
              </a:ext>
            </a:extLst>
          </p:cNvPr>
          <p:cNvSpPr>
            <a:spLocks noChangeArrowheads="1"/>
          </p:cNvSpPr>
          <p:nvPr/>
        </p:nvSpPr>
        <p:spPr bwMode="auto">
          <a:xfrm>
            <a:off x="2974756" y="4180174"/>
            <a:ext cx="1632459" cy="246221"/>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回答データ受領</a:t>
            </a:r>
          </a:p>
        </p:txBody>
      </p:sp>
      <p:cxnSp>
        <p:nvCxnSpPr>
          <p:cNvPr id="105" name="コネクタ: カギ線 104">
            <a:extLst>
              <a:ext uri="{FF2B5EF4-FFF2-40B4-BE49-F238E27FC236}">
                <a16:creationId xmlns:a16="http://schemas.microsoft.com/office/drawing/2014/main" id="{D51DA603-4EAE-4360-B61B-A6B92B293E96}"/>
              </a:ext>
            </a:extLst>
          </p:cNvPr>
          <p:cNvCxnSpPr>
            <a:cxnSpLocks/>
            <a:stCxn id="75" idx="3"/>
            <a:endCxn id="98" idx="1"/>
          </p:cNvCxnSpPr>
          <p:nvPr/>
        </p:nvCxnSpPr>
        <p:spPr>
          <a:xfrm flipV="1">
            <a:off x="2428471" y="4303285"/>
            <a:ext cx="546285" cy="2676"/>
          </a:xfrm>
          <a:prstGeom prst="bentConnector3">
            <a:avLst>
              <a:gd name="adj1" fmla="val 50000"/>
            </a:avLst>
          </a:prstGeom>
          <a:ln w="1905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22" name="コネクタ: カギ線 121">
            <a:extLst>
              <a:ext uri="{FF2B5EF4-FFF2-40B4-BE49-F238E27FC236}">
                <a16:creationId xmlns:a16="http://schemas.microsoft.com/office/drawing/2014/main" id="{40080D79-B963-4B76-AA18-891D6FC22BD4}"/>
              </a:ext>
            </a:extLst>
          </p:cNvPr>
          <p:cNvCxnSpPr>
            <a:cxnSpLocks/>
            <a:stCxn id="59" idx="3"/>
            <a:endCxn id="74" idx="0"/>
          </p:cNvCxnSpPr>
          <p:nvPr/>
        </p:nvCxnSpPr>
        <p:spPr>
          <a:xfrm>
            <a:off x="2415769" y="3986664"/>
            <a:ext cx="5808477" cy="788405"/>
          </a:xfrm>
          <a:prstGeom prst="bentConnector2">
            <a:avLst/>
          </a:prstGeom>
          <a:ln w="1905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26" name="コネクタ: カギ線 125">
            <a:extLst>
              <a:ext uri="{FF2B5EF4-FFF2-40B4-BE49-F238E27FC236}">
                <a16:creationId xmlns:a16="http://schemas.microsoft.com/office/drawing/2014/main" id="{7F09524C-C2E8-4AD4-A01B-352C0C6FD474}"/>
              </a:ext>
            </a:extLst>
          </p:cNvPr>
          <p:cNvCxnSpPr>
            <a:cxnSpLocks/>
            <a:stCxn id="90" idx="3"/>
            <a:endCxn id="74" idx="0"/>
          </p:cNvCxnSpPr>
          <p:nvPr/>
        </p:nvCxnSpPr>
        <p:spPr>
          <a:xfrm>
            <a:off x="4600866" y="4655901"/>
            <a:ext cx="3623380" cy="119168"/>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sp>
        <p:nvSpPr>
          <p:cNvPr id="144" name="AutoShape 220">
            <a:extLst>
              <a:ext uri="{FF2B5EF4-FFF2-40B4-BE49-F238E27FC236}">
                <a16:creationId xmlns:a16="http://schemas.microsoft.com/office/drawing/2014/main" id="{E774CA1C-D58E-4C5E-A68B-B49EB4871120}"/>
              </a:ext>
            </a:extLst>
          </p:cNvPr>
          <p:cNvSpPr>
            <a:spLocks noChangeArrowheads="1"/>
          </p:cNvSpPr>
          <p:nvPr/>
        </p:nvSpPr>
        <p:spPr bwMode="auto">
          <a:xfrm>
            <a:off x="4991100" y="5138506"/>
            <a:ext cx="1590675" cy="246221"/>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代替品無し物質の情報受領</a:t>
            </a:r>
          </a:p>
        </p:txBody>
      </p:sp>
      <p:sp>
        <p:nvSpPr>
          <p:cNvPr id="145" name="テキスト ボックス 144">
            <a:extLst>
              <a:ext uri="{FF2B5EF4-FFF2-40B4-BE49-F238E27FC236}">
                <a16:creationId xmlns:a16="http://schemas.microsoft.com/office/drawing/2014/main" id="{D01319C4-EC38-4EC1-A49E-BB4245E4181C}"/>
              </a:ext>
            </a:extLst>
          </p:cNvPr>
          <p:cNvSpPr txBox="1"/>
          <p:nvPr/>
        </p:nvSpPr>
        <p:spPr>
          <a:xfrm>
            <a:off x="286976" y="2830510"/>
            <a:ext cx="1507642" cy="338554"/>
          </a:xfrm>
          <a:prstGeom prst="rect">
            <a:avLst/>
          </a:prstGeom>
          <a:noFill/>
        </p:spPr>
        <p:txBody>
          <a:bodyPr wrap="square" rtlCol="0">
            <a:spAutoFit/>
          </a:bodyPr>
          <a:lstStyle/>
          <a:p>
            <a:r>
              <a:rPr lang="ja-JP" altLang="en-US" sz="1600" b="1" dirty="0">
                <a:latin typeface="Meiryo UI" panose="020B0604030504040204" pitchFamily="50" charset="-128"/>
                <a:ea typeface="Meiryo UI" panose="020B0604030504040204" pitchFamily="50" charset="-128"/>
              </a:rPr>
              <a:t>適用除外期限</a:t>
            </a:r>
            <a:endParaRPr kumimoji="1" lang="ja-JP" altLang="en-US" sz="1600" b="1" dirty="0">
              <a:latin typeface="Meiryo UI" panose="020B0604030504040204" pitchFamily="50" charset="-128"/>
              <a:ea typeface="Meiryo UI" panose="020B0604030504040204" pitchFamily="50" charset="-128"/>
            </a:endParaRPr>
          </a:p>
        </p:txBody>
      </p:sp>
      <p:cxnSp>
        <p:nvCxnSpPr>
          <p:cNvPr id="154" name="コネクタ: カギ線 153">
            <a:extLst>
              <a:ext uri="{FF2B5EF4-FFF2-40B4-BE49-F238E27FC236}">
                <a16:creationId xmlns:a16="http://schemas.microsoft.com/office/drawing/2014/main" id="{B5E5D331-9183-47F5-897D-93C9E5FCFF4B}"/>
              </a:ext>
            </a:extLst>
          </p:cNvPr>
          <p:cNvCxnSpPr>
            <a:cxnSpLocks/>
            <a:stCxn id="94" idx="2"/>
            <a:endCxn id="162" idx="1"/>
          </p:cNvCxnSpPr>
          <p:nvPr/>
        </p:nvCxnSpPr>
        <p:spPr>
          <a:xfrm rot="16200000" flipH="1">
            <a:off x="4098329" y="4824135"/>
            <a:ext cx="588827" cy="1211738"/>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sp>
        <p:nvSpPr>
          <p:cNvPr id="160" name="AutoShape 220">
            <a:extLst>
              <a:ext uri="{FF2B5EF4-FFF2-40B4-BE49-F238E27FC236}">
                <a16:creationId xmlns:a16="http://schemas.microsoft.com/office/drawing/2014/main" id="{2F6B3E75-3FE4-44D5-AAD4-B8D30D1828BC}"/>
              </a:ext>
            </a:extLst>
          </p:cNvPr>
          <p:cNvSpPr>
            <a:spLocks noChangeArrowheads="1"/>
          </p:cNvSpPr>
          <p:nvPr/>
        </p:nvSpPr>
        <p:spPr bwMode="auto">
          <a:xfrm>
            <a:off x="7229235" y="5138071"/>
            <a:ext cx="1990019" cy="210886"/>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代替品有無、含有製品の通知</a:t>
            </a:r>
          </a:p>
        </p:txBody>
      </p:sp>
      <p:sp>
        <p:nvSpPr>
          <p:cNvPr id="162" name="AutoShape 220">
            <a:extLst>
              <a:ext uri="{FF2B5EF4-FFF2-40B4-BE49-F238E27FC236}">
                <a16:creationId xmlns:a16="http://schemas.microsoft.com/office/drawing/2014/main" id="{23786ED4-A906-4F3C-8899-FF129BB5729C}"/>
              </a:ext>
            </a:extLst>
          </p:cNvPr>
          <p:cNvSpPr>
            <a:spLocks noChangeArrowheads="1"/>
          </p:cNvSpPr>
          <p:nvPr/>
        </p:nvSpPr>
        <p:spPr bwMode="auto">
          <a:xfrm>
            <a:off x="4998611" y="5601307"/>
            <a:ext cx="1583163" cy="246221"/>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回答データ受領</a:t>
            </a:r>
          </a:p>
        </p:txBody>
      </p:sp>
      <p:cxnSp>
        <p:nvCxnSpPr>
          <p:cNvPr id="164" name="コネクタ: カギ線 163">
            <a:extLst>
              <a:ext uri="{FF2B5EF4-FFF2-40B4-BE49-F238E27FC236}">
                <a16:creationId xmlns:a16="http://schemas.microsoft.com/office/drawing/2014/main" id="{5D1C638F-8780-42F8-92E9-7D4C907C8E03}"/>
              </a:ext>
            </a:extLst>
          </p:cNvPr>
          <p:cNvCxnSpPr>
            <a:cxnSpLocks/>
            <a:stCxn id="74" idx="2"/>
            <a:endCxn id="160" idx="0"/>
          </p:cNvCxnSpPr>
          <p:nvPr/>
        </p:nvCxnSpPr>
        <p:spPr>
          <a:xfrm rot="5400000">
            <a:off x="8148188" y="5062013"/>
            <a:ext cx="152116" cy="1"/>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167" name="コネクタ: カギ線 166">
            <a:extLst>
              <a:ext uri="{FF2B5EF4-FFF2-40B4-BE49-F238E27FC236}">
                <a16:creationId xmlns:a16="http://schemas.microsoft.com/office/drawing/2014/main" id="{DA97F3C0-321E-42B0-B3DB-4F49DC6301D3}"/>
              </a:ext>
            </a:extLst>
          </p:cNvPr>
          <p:cNvCxnSpPr>
            <a:cxnSpLocks/>
            <a:endCxn id="144" idx="3"/>
          </p:cNvCxnSpPr>
          <p:nvPr/>
        </p:nvCxnSpPr>
        <p:spPr>
          <a:xfrm rot="10800000">
            <a:off x="6581775" y="5261618"/>
            <a:ext cx="647460" cy="947"/>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56" name="AutoShape 220">
            <a:extLst>
              <a:ext uri="{FF2B5EF4-FFF2-40B4-BE49-F238E27FC236}">
                <a16:creationId xmlns:a16="http://schemas.microsoft.com/office/drawing/2014/main" id="{C78DEDF1-4403-44D5-A85F-FB84A3A2AF14}"/>
              </a:ext>
            </a:extLst>
          </p:cNvPr>
          <p:cNvSpPr>
            <a:spLocks noChangeArrowheads="1"/>
          </p:cNvSpPr>
          <p:nvPr/>
        </p:nvSpPr>
        <p:spPr bwMode="auto">
          <a:xfrm>
            <a:off x="4998611" y="3419557"/>
            <a:ext cx="1641692" cy="331993"/>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当該物質の適用除外</a:t>
            </a:r>
            <a:endParaRPr lang="en-US" altLang="ja-JP" sz="1000" b="1" dirty="0">
              <a:solidFill>
                <a:schemeClr val="bg1"/>
              </a:solidFill>
              <a:latin typeface="Meiryo UI" panose="020B0604030504040204" pitchFamily="50" charset="-128"/>
              <a:ea typeface="Meiryo UI" panose="020B0604030504040204" pitchFamily="50" charset="-128"/>
            </a:endParaRPr>
          </a:p>
          <a:p>
            <a:pPr algn="ctr"/>
            <a:r>
              <a:rPr lang="ja-JP" altLang="en-US" sz="1000" b="1" dirty="0">
                <a:solidFill>
                  <a:schemeClr val="bg1"/>
                </a:solidFill>
                <a:latin typeface="Meiryo UI" panose="020B0604030504040204" pitchFamily="50" charset="-128"/>
                <a:ea typeface="Meiryo UI" panose="020B0604030504040204" pitchFamily="50" charset="-128"/>
              </a:rPr>
              <a:t>期限を通知</a:t>
            </a:r>
          </a:p>
        </p:txBody>
      </p:sp>
    </p:spTree>
    <p:extLst>
      <p:ext uri="{BB962C8B-B14F-4D97-AF65-F5344CB8AC3E}">
        <p14:creationId xmlns:p14="http://schemas.microsoft.com/office/powerpoint/2010/main" val="3874543926"/>
      </p:ext>
    </p:extLst>
  </p:cSld>
  <p:clrMapOvr>
    <a:masterClrMapping/>
  </p:clrMapOvr>
  <p:extLst>
    <p:ext uri="{6950BFC3-D8DA-4A85-94F7-54DA5524770B}">
      <p188:commentRel xmlns:p188="http://schemas.microsoft.com/office/powerpoint/2018/8/main" r:id="rId2"/>
    </p:ext>
  </p:extLs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32979204-A594-47A5-9670-567D27E6DC56}"/>
              </a:ext>
            </a:extLst>
          </p:cNvPr>
          <p:cNvSpPr txBox="1"/>
          <p:nvPr/>
        </p:nvSpPr>
        <p:spPr>
          <a:xfrm>
            <a:off x="123016" y="130048"/>
            <a:ext cx="9528060" cy="523220"/>
          </a:xfrm>
          <a:prstGeom prst="rect">
            <a:avLst/>
          </a:prstGeom>
          <a:noFill/>
        </p:spPr>
        <p:txBody>
          <a:bodyPr wrap="square">
            <a:spAutoFit/>
          </a:bodyPr>
          <a:lstStyle/>
          <a:p>
            <a:r>
              <a:rPr lang="ja-JP" altLang="en-US" sz="2800" b="1" dirty="0">
                <a:solidFill>
                  <a:srgbClr val="002060"/>
                </a:solidFill>
                <a:latin typeface="Meiryo UI" panose="020B0604030504040204" pitchFamily="50" charset="-128"/>
                <a:ea typeface="Meiryo UI" panose="020B0604030504040204" pitchFamily="50" charset="-128"/>
              </a:rPr>
              <a:t>　業務フロー　　</a:t>
            </a:r>
            <a:r>
              <a:rPr lang="ja-JP" altLang="en-US" sz="2400" b="1" dirty="0">
                <a:solidFill>
                  <a:srgbClr val="002060"/>
                </a:solidFill>
                <a:latin typeface="Meiryo UI" panose="020B0604030504040204" pitchFamily="50" charset="-128"/>
                <a:ea typeface="Meiryo UI" panose="020B0604030504040204" pitchFamily="50" charset="-128"/>
              </a:rPr>
              <a:t>ー情報問合せー</a:t>
            </a:r>
            <a:endParaRPr lang="en-US" altLang="ja-JP" sz="2400" dirty="0">
              <a:solidFill>
                <a:srgbClr val="002060"/>
              </a:solidFill>
              <a:latin typeface="Meiryo UI" panose="020B0604030504040204" pitchFamily="50" charset="-128"/>
              <a:ea typeface="Meiryo UI" panose="020B0604030504040204" pitchFamily="50" charset="-128"/>
            </a:endParaRPr>
          </a:p>
        </p:txBody>
      </p:sp>
      <p:graphicFrame>
        <p:nvGraphicFramePr>
          <p:cNvPr id="103" name="表 6">
            <a:extLst>
              <a:ext uri="{FF2B5EF4-FFF2-40B4-BE49-F238E27FC236}">
                <a16:creationId xmlns:a16="http://schemas.microsoft.com/office/drawing/2014/main" id="{F723AF03-D782-4ED5-B98A-CDCA93EE0EFD}"/>
              </a:ext>
            </a:extLst>
          </p:cNvPr>
          <p:cNvGraphicFramePr>
            <a:graphicFrameLocks noGrp="1"/>
          </p:cNvGraphicFramePr>
          <p:nvPr>
            <p:extLst>
              <p:ext uri="{D42A27DB-BD31-4B8C-83A1-F6EECF244321}">
                <p14:modId xmlns:p14="http://schemas.microsoft.com/office/powerpoint/2010/main" val="1911200767"/>
              </p:ext>
            </p:extLst>
          </p:nvPr>
        </p:nvGraphicFramePr>
        <p:xfrm>
          <a:off x="327175" y="866056"/>
          <a:ext cx="11379052" cy="4899018"/>
        </p:xfrm>
        <a:graphic>
          <a:graphicData uri="http://schemas.openxmlformats.org/drawingml/2006/table">
            <a:tbl>
              <a:tblPr firstRow="1" bandRow="1">
                <a:tableStyleId>{5C22544A-7EE6-4342-B048-85BDC9FD1C3A}</a:tableStyleId>
              </a:tblPr>
              <a:tblGrid>
                <a:gridCol w="2475660">
                  <a:extLst>
                    <a:ext uri="{9D8B030D-6E8A-4147-A177-3AD203B41FA5}">
                      <a16:colId xmlns:a16="http://schemas.microsoft.com/office/drawing/2014/main" val="1619117067"/>
                    </a:ext>
                  </a:extLst>
                </a:gridCol>
                <a:gridCol w="2554356">
                  <a:extLst>
                    <a:ext uri="{9D8B030D-6E8A-4147-A177-3AD203B41FA5}">
                      <a16:colId xmlns:a16="http://schemas.microsoft.com/office/drawing/2014/main" val="4206277092"/>
                    </a:ext>
                  </a:extLst>
                </a:gridCol>
                <a:gridCol w="1700834">
                  <a:extLst>
                    <a:ext uri="{9D8B030D-6E8A-4147-A177-3AD203B41FA5}">
                      <a16:colId xmlns:a16="http://schemas.microsoft.com/office/drawing/2014/main" val="107911649"/>
                    </a:ext>
                  </a:extLst>
                </a:gridCol>
                <a:gridCol w="485775">
                  <a:extLst>
                    <a:ext uri="{9D8B030D-6E8A-4147-A177-3AD203B41FA5}">
                      <a16:colId xmlns:a16="http://schemas.microsoft.com/office/drawing/2014/main" val="1760440517"/>
                    </a:ext>
                  </a:extLst>
                </a:gridCol>
                <a:gridCol w="1828800">
                  <a:extLst>
                    <a:ext uri="{9D8B030D-6E8A-4147-A177-3AD203B41FA5}">
                      <a16:colId xmlns:a16="http://schemas.microsoft.com/office/drawing/2014/main" val="2397874274"/>
                    </a:ext>
                  </a:extLst>
                </a:gridCol>
                <a:gridCol w="2333627">
                  <a:extLst>
                    <a:ext uri="{9D8B030D-6E8A-4147-A177-3AD203B41FA5}">
                      <a16:colId xmlns:a16="http://schemas.microsoft.com/office/drawing/2014/main" val="1934237803"/>
                    </a:ext>
                  </a:extLst>
                </a:gridCol>
              </a:tblGrid>
              <a:tr h="297049">
                <a:tc>
                  <a:txBody>
                    <a:bodyPr/>
                    <a:lstStyle/>
                    <a:p>
                      <a:pPr algn="ctr"/>
                      <a:r>
                        <a:rPr kumimoji="1" lang="ja-JP" altLang="en-US" sz="1200" dirty="0">
                          <a:latin typeface="Meiryo UI" panose="020B0604030504040204" pitchFamily="50" charset="-128"/>
                          <a:ea typeface="Meiryo UI" panose="020B0604030504040204" pitchFamily="50" charset="-128"/>
                        </a:rPr>
                        <a:t>化学品事業者</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kumimoji="1" lang="ja-JP" altLang="en-US" sz="1200" dirty="0"/>
                        <a:t>川中事業者</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kumimoji="1" lang="ja-JP" altLang="en-US" sz="1200" dirty="0"/>
                        <a:t>最川下事業者</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kumimoji="1" lang="ja-JP" altLang="en-US" sz="1200" dirty="0"/>
                        <a:t>当局</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kumimoji="1" lang="ja-JP" altLang="en-US" sz="1200" dirty="0"/>
                        <a:t>運営事業者</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kumimoji="1" lang="ja-JP" altLang="en-US" sz="1200" dirty="0"/>
                        <a:t>要件補足</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extLst>
                  <a:ext uri="{0D108BD9-81ED-4DB2-BD59-A6C34878D82A}">
                    <a16:rowId xmlns:a16="http://schemas.microsoft.com/office/drawing/2014/main" val="1419074936"/>
                  </a:ext>
                </a:extLst>
              </a:tr>
              <a:tr h="970495">
                <a:tc>
                  <a:txBody>
                    <a:bodyPr/>
                    <a:lstStyle/>
                    <a:p>
                      <a:endParaRPr kumimoji="1" lang="ja-JP" altLang="en-US" sz="1200" dirty="0"/>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endParaRPr kumimoji="1" lang="ja-JP" altLang="en-US" sz="1200" dirty="0"/>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endParaRPr kumimoji="1" lang="ja-JP" altLang="en-US" sz="1200" b="1" dirty="0">
                        <a:latin typeface="Meiryo UI" panose="020B0604030504040204" pitchFamily="50" charset="-128"/>
                        <a:ea typeface="Meiryo UI" panose="020B0604030504040204" pitchFamily="50" charset="-128"/>
                      </a:endParaRPr>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endParaRPr kumimoji="1" lang="ja-JP" altLang="en-US" sz="1200" dirty="0"/>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endParaRPr kumimoji="1" lang="ja-JP" altLang="en-US" sz="1200" dirty="0"/>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r>
                        <a:rPr kumimoji="1" lang="ja-JP" altLang="en-US" sz="1100" b="0" i="0" dirty="0">
                          <a:latin typeface="Meiryo UI" panose="020B0604030504040204" pitchFamily="50" charset="-128"/>
                          <a:ea typeface="Meiryo UI" panose="020B0604030504040204" pitchFamily="50" charset="-128"/>
                        </a:rPr>
                        <a:t>・入手企業が提供企業に対し、</a:t>
                      </a:r>
                      <a:endParaRPr kumimoji="1" lang="en-US" altLang="ja-JP" sz="1100" b="0" i="0" dirty="0">
                        <a:latin typeface="Meiryo UI" panose="020B0604030504040204" pitchFamily="50" charset="-128"/>
                        <a:ea typeface="Meiryo UI" panose="020B0604030504040204" pitchFamily="50" charset="-128"/>
                      </a:endParaRPr>
                    </a:p>
                    <a:p>
                      <a:r>
                        <a:rPr kumimoji="1" lang="ja-JP" altLang="en-US" sz="1100" b="0" i="0" dirty="0">
                          <a:latin typeface="Meiryo UI" panose="020B0604030504040204" pitchFamily="50" charset="-128"/>
                          <a:ea typeface="Meiryo UI" panose="020B0604030504040204" pitchFamily="50" charset="-128"/>
                        </a:rPr>
                        <a:t>　入手した製品に対する問合せを行う</a:t>
                      </a:r>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660510674"/>
                  </a:ext>
                </a:extLst>
              </a:tr>
              <a:tr h="1149531">
                <a:tc>
                  <a:txBody>
                    <a:bodyPr/>
                    <a:lstStyle/>
                    <a:p>
                      <a:endParaRPr kumimoji="1" lang="ja-JP" altLang="en-US" sz="1200" dirty="0"/>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endParaRPr kumimoji="1" lang="ja-JP" altLang="en-US" sz="1200" dirty="0"/>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endParaRPr kumimoji="1" lang="ja-JP" altLang="en-US" sz="1200" dirty="0"/>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endParaRPr kumimoji="1" lang="ja-JP" altLang="en-US" sz="1200" dirty="0"/>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endParaRPr kumimoji="1" lang="ja-JP" altLang="en-US" sz="1200" dirty="0"/>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r>
                        <a:rPr kumimoji="1" lang="ja-JP" altLang="en-US" sz="1100" b="0" i="0" dirty="0">
                          <a:latin typeface="Meiryo UI" panose="020B0604030504040204" pitchFamily="50" charset="-128"/>
                          <a:ea typeface="Meiryo UI" panose="020B0604030504040204" pitchFamily="50" charset="-128"/>
                        </a:rPr>
                        <a:t>・問合せ一覧に対し、希望納期までに</a:t>
                      </a:r>
                      <a:endParaRPr kumimoji="1" lang="en-US" altLang="ja-JP" sz="1100" b="0" i="0" dirty="0">
                        <a:latin typeface="Meiryo UI" panose="020B0604030504040204" pitchFamily="50" charset="-128"/>
                        <a:ea typeface="Meiryo UI" panose="020B0604030504040204" pitchFamily="50" charset="-128"/>
                      </a:endParaRPr>
                    </a:p>
                    <a:p>
                      <a:r>
                        <a:rPr kumimoji="1" lang="ja-JP" altLang="en-US" sz="1100" b="0" i="0" dirty="0">
                          <a:latin typeface="Meiryo UI" panose="020B0604030504040204" pitchFamily="50" charset="-128"/>
                          <a:ea typeface="Meiryo UI" panose="020B0604030504040204" pitchFamily="50" charset="-128"/>
                        </a:rPr>
                        <a:t>　回答を行う。（回答できない場合も</a:t>
                      </a:r>
                      <a:endParaRPr kumimoji="1" lang="en-US" altLang="ja-JP" sz="1100" b="0" i="0" dirty="0">
                        <a:latin typeface="Meiryo UI" panose="020B0604030504040204" pitchFamily="50" charset="-128"/>
                        <a:ea typeface="Meiryo UI" panose="020B0604030504040204" pitchFamily="50" charset="-128"/>
                      </a:endParaRPr>
                    </a:p>
                    <a:p>
                      <a:r>
                        <a:rPr kumimoji="1" lang="ja-JP" altLang="en-US" sz="1100" b="0" i="0" dirty="0">
                          <a:latin typeface="Meiryo UI" panose="020B0604030504040204" pitchFamily="50" charset="-128"/>
                          <a:ea typeface="Meiryo UI" panose="020B0604030504040204" pitchFamily="50" charset="-128"/>
                        </a:rPr>
                        <a:t>　その旨連絡）</a:t>
                      </a:r>
                      <a:endParaRPr kumimoji="1" lang="en-US" altLang="ja-JP" sz="1100" b="0" i="0" dirty="0">
                        <a:latin typeface="Meiryo UI" panose="020B0604030504040204" pitchFamily="50" charset="-128"/>
                        <a:ea typeface="Meiryo UI" panose="020B0604030504040204" pitchFamily="50" charset="-128"/>
                      </a:endParaRPr>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4291829530"/>
                  </a:ext>
                </a:extLst>
              </a:tr>
              <a:tr h="1149531">
                <a:tc>
                  <a:txBody>
                    <a:bodyPr/>
                    <a:lstStyle/>
                    <a:p>
                      <a:endParaRPr kumimoji="1" lang="ja-JP" altLang="en-US" sz="1200" dirty="0"/>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endParaRPr kumimoji="1" lang="ja-JP" altLang="en-US" sz="1200" dirty="0"/>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endParaRPr kumimoji="1" lang="ja-JP" altLang="en-US" sz="1200" dirty="0"/>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endParaRPr kumimoji="1" lang="ja-JP" altLang="en-US" sz="1200" dirty="0"/>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endParaRPr kumimoji="1" lang="ja-JP" altLang="en-US" sz="1200" dirty="0"/>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r>
                        <a:rPr kumimoji="1" lang="ja-JP" altLang="en-US" sz="1100" b="0" i="0" dirty="0">
                          <a:latin typeface="Meiryo UI" panose="020B0604030504040204" pitchFamily="50" charset="-128"/>
                          <a:ea typeface="Meiryo UI" panose="020B0604030504040204" pitchFamily="50" charset="-128"/>
                        </a:rPr>
                        <a:t>・入手企業は回答通知の受領を確認</a:t>
                      </a:r>
                      <a:endParaRPr kumimoji="1" lang="en-US" altLang="ja-JP" sz="1100" b="0" i="0" dirty="0">
                        <a:latin typeface="Meiryo UI" panose="020B0604030504040204" pitchFamily="50" charset="-128"/>
                        <a:ea typeface="Meiryo UI" panose="020B0604030504040204" pitchFamily="50" charset="-128"/>
                      </a:endParaRPr>
                    </a:p>
                    <a:p>
                      <a:r>
                        <a:rPr kumimoji="1" lang="ja-JP" altLang="en-US" sz="1100" b="0" i="0" dirty="0">
                          <a:solidFill>
                            <a:schemeClr val="tx1"/>
                          </a:solidFill>
                          <a:latin typeface="Meiryo UI" panose="020B0604030504040204" pitchFamily="50" charset="-128"/>
                          <a:ea typeface="Meiryo UI" panose="020B0604030504040204" pitchFamily="50" charset="-128"/>
                        </a:rPr>
                        <a:t>　し、回答内容を閲覧する。</a:t>
                      </a:r>
                      <a:endParaRPr kumimoji="1" lang="en-US" altLang="ja-JP" sz="1100" b="0" i="0" dirty="0">
                        <a:solidFill>
                          <a:schemeClr val="tx1"/>
                        </a:solidFill>
                        <a:latin typeface="Meiryo UI" panose="020B0604030504040204" pitchFamily="50" charset="-128"/>
                        <a:ea typeface="Meiryo UI" panose="020B0604030504040204" pitchFamily="50" charset="-128"/>
                      </a:endParaRPr>
                    </a:p>
                    <a:p>
                      <a:endParaRPr kumimoji="1" lang="en-US" altLang="ja-JP" sz="1100" b="0" i="0" dirty="0">
                        <a:solidFill>
                          <a:schemeClr val="tx1"/>
                        </a:solidFill>
                        <a:latin typeface="Meiryo UI" panose="020B0604030504040204" pitchFamily="50" charset="-128"/>
                        <a:ea typeface="Meiryo UI" panose="020B0604030504040204" pitchFamily="50" charset="-128"/>
                      </a:endParaRPr>
                    </a:p>
                    <a:p>
                      <a:r>
                        <a:rPr kumimoji="1" lang="ja-JP" altLang="en-US" sz="1100" b="0" i="0" dirty="0">
                          <a:solidFill>
                            <a:schemeClr val="tx1"/>
                          </a:solidFill>
                          <a:latin typeface="Meiryo UI" panose="020B0604030504040204" pitchFamily="50" charset="-128"/>
                          <a:ea typeface="Meiryo UI" panose="020B0604030504040204" pitchFamily="50" charset="-128"/>
                        </a:rPr>
                        <a:t>・同時に過去の回答履歴の閲覧が可能</a:t>
                      </a:r>
                      <a:endParaRPr kumimoji="1" lang="en-US" altLang="ja-JP" sz="1100" b="0" i="0" dirty="0">
                        <a:solidFill>
                          <a:schemeClr val="tx1"/>
                        </a:solidFill>
                        <a:latin typeface="Meiryo UI" panose="020B0604030504040204" pitchFamily="50" charset="-128"/>
                        <a:ea typeface="Meiryo UI" panose="020B0604030504040204" pitchFamily="50" charset="-128"/>
                      </a:endParaRPr>
                    </a:p>
                    <a:p>
                      <a:r>
                        <a:rPr kumimoji="1" lang="ja-JP" altLang="en-US" sz="1100" b="0" i="0" dirty="0">
                          <a:solidFill>
                            <a:schemeClr val="tx1"/>
                          </a:solidFill>
                          <a:latin typeface="Meiryo UI" panose="020B0604030504040204" pitchFamily="50" charset="-128"/>
                          <a:ea typeface="Meiryo UI" panose="020B0604030504040204" pitchFamily="50" charset="-128"/>
                        </a:rPr>
                        <a:t>　（入手、提供企業とも）</a:t>
                      </a:r>
                      <a:endParaRPr kumimoji="1" lang="en-US" altLang="ja-JP" sz="1100" b="0" i="0" dirty="0">
                        <a:solidFill>
                          <a:schemeClr val="tx1"/>
                        </a:solidFill>
                        <a:latin typeface="Meiryo UI" panose="020B0604030504040204" pitchFamily="50" charset="-128"/>
                        <a:ea typeface="Meiryo UI" panose="020B0604030504040204" pitchFamily="50" charset="-128"/>
                      </a:endParaRPr>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1406236074"/>
                  </a:ext>
                </a:extLst>
              </a:tr>
              <a:tr h="1332412">
                <a:tc>
                  <a:txBody>
                    <a:bodyPr/>
                    <a:lstStyle/>
                    <a:p>
                      <a:endParaRPr kumimoji="1" lang="ja-JP" altLang="en-US" sz="1200" dirty="0"/>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endParaRPr kumimoji="1" lang="ja-JP" altLang="en-US" sz="1200" dirty="0"/>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endParaRPr kumimoji="1" lang="ja-JP" altLang="en-US" sz="1200" dirty="0"/>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endParaRPr kumimoji="1" lang="ja-JP" altLang="en-US" sz="1200" dirty="0"/>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endParaRPr kumimoji="1" lang="ja-JP" altLang="en-US" sz="1200" dirty="0"/>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r>
                        <a:rPr kumimoji="1" lang="ja-JP" altLang="en-US" sz="1100" b="0" i="0" dirty="0">
                          <a:solidFill>
                            <a:schemeClr val="tx1"/>
                          </a:solidFill>
                          <a:latin typeface="Meiryo UI" panose="020B0604030504040204" pitchFamily="50" charset="-128"/>
                          <a:ea typeface="Meiryo UI" panose="020B0604030504040204" pitchFamily="50" charset="-128"/>
                        </a:rPr>
                        <a:t>・システムから、希望納期を過ぎている問合せに対し、回答の督促を行う</a:t>
                      </a:r>
                      <a:endParaRPr kumimoji="1" lang="en-US" altLang="ja-JP" sz="1100" b="0" i="0" dirty="0">
                        <a:solidFill>
                          <a:schemeClr val="tx1"/>
                        </a:solidFill>
                        <a:latin typeface="Meiryo UI" panose="020B0604030504040204" pitchFamily="50" charset="-128"/>
                        <a:ea typeface="Meiryo UI" panose="020B0604030504040204" pitchFamily="50" charset="-128"/>
                      </a:endParaRPr>
                    </a:p>
                    <a:p>
                      <a:r>
                        <a:rPr kumimoji="1" lang="ja-JP" altLang="en-US" sz="1100" b="0" i="0" dirty="0">
                          <a:solidFill>
                            <a:schemeClr val="tx1"/>
                          </a:solidFill>
                          <a:latin typeface="Meiryo UI" panose="020B0604030504040204" pitchFamily="50" charset="-128"/>
                          <a:ea typeface="Meiryo UI" panose="020B0604030504040204" pitchFamily="50" charset="-128"/>
                        </a:rPr>
                        <a:t>（督促等は下請法に配慮する）</a:t>
                      </a:r>
                      <a:endParaRPr kumimoji="1" lang="en-US" altLang="ja-JP" sz="1100" b="0" i="0" dirty="0">
                        <a:solidFill>
                          <a:schemeClr val="tx1"/>
                        </a:solidFill>
                        <a:latin typeface="Meiryo UI" panose="020B0604030504040204" pitchFamily="50" charset="-128"/>
                        <a:ea typeface="Meiryo UI" panose="020B0604030504040204" pitchFamily="50" charset="-128"/>
                      </a:endParaRPr>
                    </a:p>
                  </a:txBody>
                  <a:tcPr marL="36000" marR="36000" marT="36000" marB="36000">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336454240"/>
                  </a:ext>
                </a:extLst>
              </a:tr>
            </a:tbl>
          </a:graphicData>
        </a:graphic>
      </p:graphicFrame>
      <p:sp>
        <p:nvSpPr>
          <p:cNvPr id="220" name="AutoShape 220">
            <a:extLst>
              <a:ext uri="{FF2B5EF4-FFF2-40B4-BE49-F238E27FC236}">
                <a16:creationId xmlns:a16="http://schemas.microsoft.com/office/drawing/2014/main" id="{F6AD48B5-53EC-44D1-BF6A-4D36263431A4}"/>
              </a:ext>
            </a:extLst>
          </p:cNvPr>
          <p:cNvSpPr>
            <a:spLocks noChangeArrowheads="1"/>
          </p:cNvSpPr>
          <p:nvPr/>
        </p:nvSpPr>
        <p:spPr bwMode="auto">
          <a:xfrm>
            <a:off x="8420100" y="354498"/>
            <a:ext cx="997719" cy="254000"/>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eaLnBrk="1" hangingPunct="1"/>
            <a:r>
              <a:rPr lang="en-US" altLang="ja-JP" sz="1000" b="1" dirty="0">
                <a:solidFill>
                  <a:schemeClr val="bg1"/>
                </a:solidFill>
                <a:latin typeface="Meiryo UI" panose="020B0604030504040204" pitchFamily="50" charset="-128"/>
                <a:ea typeface="Meiryo UI" panose="020B0604030504040204" pitchFamily="50" charset="-128"/>
              </a:rPr>
              <a:t>CMP</a:t>
            </a:r>
            <a:r>
              <a:rPr lang="ja-JP" altLang="en-US" sz="1000" b="1" dirty="0">
                <a:solidFill>
                  <a:schemeClr val="bg1"/>
                </a:solidFill>
                <a:latin typeface="Meiryo UI" panose="020B0604030504040204" pitchFamily="50" charset="-128"/>
                <a:ea typeface="Meiryo UI" panose="020B0604030504040204" pitchFamily="50" charset="-128"/>
              </a:rPr>
              <a:t>業務</a:t>
            </a:r>
          </a:p>
        </p:txBody>
      </p:sp>
      <p:sp>
        <p:nvSpPr>
          <p:cNvPr id="221" name="AutoShape 220">
            <a:extLst>
              <a:ext uri="{FF2B5EF4-FFF2-40B4-BE49-F238E27FC236}">
                <a16:creationId xmlns:a16="http://schemas.microsoft.com/office/drawing/2014/main" id="{B56EB895-8FEB-4DE1-A6B6-315D379067CD}"/>
              </a:ext>
            </a:extLst>
          </p:cNvPr>
          <p:cNvSpPr>
            <a:spLocks noChangeArrowheads="1"/>
          </p:cNvSpPr>
          <p:nvPr/>
        </p:nvSpPr>
        <p:spPr bwMode="auto">
          <a:xfrm>
            <a:off x="9527399" y="354498"/>
            <a:ext cx="997719" cy="254000"/>
          </a:xfrm>
          <a:prstGeom prst="roundRect">
            <a:avLst>
              <a:gd name="adj" fmla="val 16667"/>
            </a:avLst>
          </a:prstGeom>
          <a:solidFill>
            <a:schemeClr val="accent1">
              <a:lumMod val="20000"/>
              <a:lumOff val="8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eaLnBrk="1" hangingPunct="1"/>
            <a:r>
              <a:rPr lang="ja-JP" altLang="en-US" sz="1000" b="1" dirty="0">
                <a:latin typeface="Meiryo UI" panose="020B0604030504040204" pitchFamily="50" charset="-128"/>
                <a:ea typeface="Meiryo UI" panose="020B0604030504040204" pitchFamily="50" charset="-128"/>
              </a:rPr>
              <a:t>システム外業務</a:t>
            </a:r>
          </a:p>
        </p:txBody>
      </p:sp>
      <p:sp>
        <p:nvSpPr>
          <p:cNvPr id="48" name="テキスト ボックス 47">
            <a:extLst>
              <a:ext uri="{FF2B5EF4-FFF2-40B4-BE49-F238E27FC236}">
                <a16:creationId xmlns:a16="http://schemas.microsoft.com/office/drawing/2014/main" id="{A46020A9-CF50-487A-B311-819959A8936E}"/>
              </a:ext>
            </a:extLst>
          </p:cNvPr>
          <p:cNvSpPr txBox="1"/>
          <p:nvPr/>
        </p:nvSpPr>
        <p:spPr>
          <a:xfrm>
            <a:off x="358669" y="1197565"/>
            <a:ext cx="2087961" cy="338554"/>
          </a:xfrm>
          <a:prstGeom prst="rect">
            <a:avLst/>
          </a:prstGeom>
          <a:noFill/>
        </p:spPr>
        <p:txBody>
          <a:bodyPr wrap="square" rtlCol="0">
            <a:spAutoFit/>
          </a:bodyPr>
          <a:lstStyle/>
          <a:p>
            <a:r>
              <a:rPr lang="ja-JP" altLang="en-US" sz="1600" b="1" dirty="0">
                <a:latin typeface="Meiryo UI" panose="020B0604030504040204" pitchFamily="50" charset="-128"/>
                <a:ea typeface="Meiryo UI" panose="020B0604030504040204" pitchFamily="50" charset="-128"/>
              </a:rPr>
              <a:t>内容確認</a:t>
            </a:r>
            <a:endParaRPr kumimoji="1" lang="ja-JP" altLang="en-US" sz="1600" b="1" dirty="0">
              <a:latin typeface="Meiryo UI" panose="020B0604030504040204" pitchFamily="50" charset="-128"/>
              <a:ea typeface="Meiryo UI" panose="020B0604030504040204" pitchFamily="50" charset="-128"/>
            </a:endParaRPr>
          </a:p>
        </p:txBody>
      </p:sp>
      <p:sp>
        <p:nvSpPr>
          <p:cNvPr id="243" name="テキスト ボックス 242">
            <a:extLst>
              <a:ext uri="{FF2B5EF4-FFF2-40B4-BE49-F238E27FC236}">
                <a16:creationId xmlns:a16="http://schemas.microsoft.com/office/drawing/2014/main" id="{5F281F7C-AFE7-4E6F-9AE4-B8422C9B5D06}"/>
              </a:ext>
            </a:extLst>
          </p:cNvPr>
          <p:cNvSpPr txBox="1"/>
          <p:nvPr/>
        </p:nvSpPr>
        <p:spPr>
          <a:xfrm>
            <a:off x="327175" y="2186532"/>
            <a:ext cx="1230807" cy="338554"/>
          </a:xfrm>
          <a:prstGeom prst="rect">
            <a:avLst/>
          </a:prstGeom>
          <a:noFill/>
        </p:spPr>
        <p:txBody>
          <a:bodyPr wrap="square" rtlCol="0">
            <a:spAutoFit/>
          </a:bodyPr>
          <a:lstStyle/>
          <a:p>
            <a:r>
              <a:rPr lang="ja-JP" altLang="en-US" sz="1600" b="1" dirty="0">
                <a:latin typeface="Meiryo UI" panose="020B0604030504040204" pitchFamily="50" charset="-128"/>
                <a:ea typeface="Meiryo UI" panose="020B0604030504040204" pitchFamily="50" charset="-128"/>
              </a:rPr>
              <a:t>内容回答</a:t>
            </a:r>
            <a:endParaRPr kumimoji="1" lang="ja-JP" altLang="en-US" sz="1600" b="1" dirty="0">
              <a:latin typeface="Meiryo UI" panose="020B0604030504040204" pitchFamily="50" charset="-128"/>
              <a:ea typeface="Meiryo UI" panose="020B0604030504040204" pitchFamily="50" charset="-128"/>
            </a:endParaRPr>
          </a:p>
        </p:txBody>
      </p:sp>
      <p:sp>
        <p:nvSpPr>
          <p:cNvPr id="10" name="AutoShape 220">
            <a:extLst>
              <a:ext uri="{FF2B5EF4-FFF2-40B4-BE49-F238E27FC236}">
                <a16:creationId xmlns:a16="http://schemas.microsoft.com/office/drawing/2014/main" id="{FDE1A84F-D806-7B60-A775-774842F6EF06}"/>
              </a:ext>
            </a:extLst>
          </p:cNvPr>
          <p:cNvSpPr>
            <a:spLocks noChangeArrowheads="1"/>
          </p:cNvSpPr>
          <p:nvPr/>
        </p:nvSpPr>
        <p:spPr bwMode="auto">
          <a:xfrm>
            <a:off x="1082964" y="1554730"/>
            <a:ext cx="1607433" cy="385207"/>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入手企業から提供企業に製品</a:t>
            </a:r>
            <a:br>
              <a:rPr lang="en-US" altLang="ja-JP" sz="1000" b="1" dirty="0">
                <a:solidFill>
                  <a:schemeClr val="bg1"/>
                </a:solidFill>
                <a:latin typeface="Meiryo UI" panose="020B0604030504040204" pitchFamily="50" charset="-128"/>
                <a:ea typeface="Meiryo UI" panose="020B0604030504040204" pitchFamily="50" charset="-128"/>
              </a:rPr>
            </a:br>
            <a:r>
              <a:rPr lang="ja-JP" altLang="en-US" sz="1000" b="1" dirty="0">
                <a:solidFill>
                  <a:schemeClr val="bg1"/>
                </a:solidFill>
                <a:latin typeface="Meiryo UI" panose="020B0604030504040204" pitchFamily="50" charset="-128"/>
                <a:ea typeface="Meiryo UI" panose="020B0604030504040204" pitchFamily="50" charset="-128"/>
              </a:rPr>
              <a:t>情報に関する問合せを行う</a:t>
            </a:r>
          </a:p>
        </p:txBody>
      </p:sp>
      <p:cxnSp>
        <p:nvCxnSpPr>
          <p:cNvPr id="11" name="コネクタ: カギ線 10">
            <a:extLst>
              <a:ext uri="{FF2B5EF4-FFF2-40B4-BE49-F238E27FC236}">
                <a16:creationId xmlns:a16="http://schemas.microsoft.com/office/drawing/2014/main" id="{BD14FF04-2302-8322-FB25-5FA2CBB3E5AF}"/>
              </a:ext>
            </a:extLst>
          </p:cNvPr>
          <p:cNvCxnSpPr>
            <a:cxnSpLocks/>
            <a:stCxn id="10" idx="2"/>
            <a:endCxn id="13" idx="0"/>
          </p:cNvCxnSpPr>
          <p:nvPr/>
        </p:nvCxnSpPr>
        <p:spPr>
          <a:xfrm rot="5400000">
            <a:off x="1225445" y="1996203"/>
            <a:ext cx="717503" cy="604971"/>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63" name="テキスト ボックス 62">
            <a:extLst>
              <a:ext uri="{FF2B5EF4-FFF2-40B4-BE49-F238E27FC236}">
                <a16:creationId xmlns:a16="http://schemas.microsoft.com/office/drawing/2014/main" id="{04835DD1-7F91-72BE-6EB6-6F01C5FDCA50}"/>
              </a:ext>
            </a:extLst>
          </p:cNvPr>
          <p:cNvSpPr txBox="1"/>
          <p:nvPr/>
        </p:nvSpPr>
        <p:spPr>
          <a:xfrm>
            <a:off x="353389" y="3506690"/>
            <a:ext cx="1607433" cy="338554"/>
          </a:xfrm>
          <a:prstGeom prst="rect">
            <a:avLst/>
          </a:prstGeom>
          <a:noFill/>
        </p:spPr>
        <p:txBody>
          <a:bodyPr wrap="square" rtlCol="0">
            <a:spAutoFit/>
          </a:bodyPr>
          <a:lstStyle/>
          <a:p>
            <a:r>
              <a:rPr kumimoji="1" lang="ja-JP" altLang="en-US" sz="1600" b="1" dirty="0">
                <a:latin typeface="Meiryo UI" panose="020B0604030504040204" pitchFamily="50" charset="-128"/>
                <a:ea typeface="Meiryo UI" panose="020B0604030504040204" pitchFamily="50" charset="-128"/>
              </a:rPr>
              <a:t>回答履歴照会</a:t>
            </a:r>
          </a:p>
        </p:txBody>
      </p:sp>
      <p:sp>
        <p:nvSpPr>
          <p:cNvPr id="13" name="AutoShape 220">
            <a:extLst>
              <a:ext uri="{FF2B5EF4-FFF2-40B4-BE49-F238E27FC236}">
                <a16:creationId xmlns:a16="http://schemas.microsoft.com/office/drawing/2014/main" id="{6CF2F290-6118-3D75-204F-6DE771E7B81B}"/>
              </a:ext>
            </a:extLst>
          </p:cNvPr>
          <p:cNvSpPr>
            <a:spLocks noChangeArrowheads="1"/>
          </p:cNvSpPr>
          <p:nvPr/>
        </p:nvSpPr>
        <p:spPr bwMode="auto">
          <a:xfrm>
            <a:off x="760745" y="2657440"/>
            <a:ext cx="1041929" cy="338554"/>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問合せに対する</a:t>
            </a:r>
            <a:br>
              <a:rPr lang="en-US" altLang="ja-JP" sz="1000" b="1" dirty="0">
                <a:solidFill>
                  <a:schemeClr val="bg1"/>
                </a:solidFill>
                <a:latin typeface="Meiryo UI" panose="020B0604030504040204" pitchFamily="50" charset="-128"/>
                <a:ea typeface="Meiryo UI" panose="020B0604030504040204" pitchFamily="50" charset="-128"/>
              </a:rPr>
            </a:br>
            <a:r>
              <a:rPr lang="ja-JP" altLang="en-US" sz="1000" b="1" dirty="0">
                <a:solidFill>
                  <a:schemeClr val="bg1"/>
                </a:solidFill>
                <a:latin typeface="Meiryo UI" panose="020B0604030504040204" pitchFamily="50" charset="-128"/>
                <a:ea typeface="Meiryo UI" panose="020B0604030504040204" pitchFamily="50" charset="-128"/>
              </a:rPr>
              <a:t>回答を行う</a:t>
            </a:r>
          </a:p>
        </p:txBody>
      </p:sp>
      <p:sp>
        <p:nvSpPr>
          <p:cNvPr id="20" name="AutoShape 220">
            <a:extLst>
              <a:ext uri="{FF2B5EF4-FFF2-40B4-BE49-F238E27FC236}">
                <a16:creationId xmlns:a16="http://schemas.microsoft.com/office/drawing/2014/main" id="{C85A332E-CE6F-F87E-06A1-4308F3E05724}"/>
              </a:ext>
            </a:extLst>
          </p:cNvPr>
          <p:cNvSpPr>
            <a:spLocks noChangeArrowheads="1"/>
          </p:cNvSpPr>
          <p:nvPr/>
        </p:nvSpPr>
        <p:spPr bwMode="auto">
          <a:xfrm>
            <a:off x="760745" y="3983849"/>
            <a:ext cx="1929650" cy="267571"/>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回答履歴の検索を行う</a:t>
            </a:r>
          </a:p>
        </p:txBody>
      </p:sp>
      <p:sp>
        <p:nvSpPr>
          <p:cNvPr id="21" name="AutoShape 220">
            <a:extLst>
              <a:ext uri="{FF2B5EF4-FFF2-40B4-BE49-F238E27FC236}">
                <a16:creationId xmlns:a16="http://schemas.microsoft.com/office/drawing/2014/main" id="{495C2F82-E625-C050-4369-D7C901087A48}"/>
              </a:ext>
            </a:extLst>
          </p:cNvPr>
          <p:cNvSpPr>
            <a:spLocks noChangeArrowheads="1"/>
          </p:cNvSpPr>
          <p:nvPr/>
        </p:nvSpPr>
        <p:spPr bwMode="auto">
          <a:xfrm>
            <a:off x="760746" y="5261320"/>
            <a:ext cx="1929650" cy="267572"/>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未回答問合せに回答する</a:t>
            </a:r>
          </a:p>
        </p:txBody>
      </p:sp>
      <p:cxnSp>
        <p:nvCxnSpPr>
          <p:cNvPr id="36" name="コネクタ: カギ線 35">
            <a:extLst>
              <a:ext uri="{FF2B5EF4-FFF2-40B4-BE49-F238E27FC236}">
                <a16:creationId xmlns:a16="http://schemas.microsoft.com/office/drawing/2014/main" id="{68B3D56D-DB0A-8D48-3FCA-12344711D33B}"/>
              </a:ext>
            </a:extLst>
          </p:cNvPr>
          <p:cNvCxnSpPr>
            <a:cxnSpLocks/>
            <a:stCxn id="13" idx="2"/>
          </p:cNvCxnSpPr>
          <p:nvPr/>
        </p:nvCxnSpPr>
        <p:spPr>
          <a:xfrm rot="16200000" flipH="1">
            <a:off x="1137879" y="3139825"/>
            <a:ext cx="981922" cy="694260"/>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42" name="AutoShape 220">
            <a:extLst>
              <a:ext uri="{FF2B5EF4-FFF2-40B4-BE49-F238E27FC236}">
                <a16:creationId xmlns:a16="http://schemas.microsoft.com/office/drawing/2014/main" id="{647CE9E6-C880-3BD7-6604-A18D9D886DAD}"/>
              </a:ext>
            </a:extLst>
          </p:cNvPr>
          <p:cNvSpPr>
            <a:spLocks noChangeArrowheads="1"/>
          </p:cNvSpPr>
          <p:nvPr/>
        </p:nvSpPr>
        <p:spPr bwMode="auto">
          <a:xfrm>
            <a:off x="3419969" y="1554730"/>
            <a:ext cx="1607433" cy="385207"/>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入手企業から提供企業に製品</a:t>
            </a:r>
            <a:br>
              <a:rPr lang="en-US" altLang="ja-JP" sz="1000" b="1" dirty="0">
                <a:solidFill>
                  <a:schemeClr val="bg1"/>
                </a:solidFill>
                <a:latin typeface="Meiryo UI" panose="020B0604030504040204" pitchFamily="50" charset="-128"/>
                <a:ea typeface="Meiryo UI" panose="020B0604030504040204" pitchFamily="50" charset="-128"/>
              </a:rPr>
            </a:br>
            <a:r>
              <a:rPr lang="ja-JP" altLang="en-US" sz="1000" b="1" dirty="0">
                <a:solidFill>
                  <a:schemeClr val="bg1"/>
                </a:solidFill>
                <a:latin typeface="Meiryo UI" panose="020B0604030504040204" pitchFamily="50" charset="-128"/>
                <a:ea typeface="Meiryo UI" panose="020B0604030504040204" pitchFamily="50" charset="-128"/>
              </a:rPr>
              <a:t>情報に関する問合せを行う</a:t>
            </a:r>
          </a:p>
        </p:txBody>
      </p:sp>
      <p:cxnSp>
        <p:nvCxnSpPr>
          <p:cNvPr id="43" name="コネクタ: カギ線 42">
            <a:extLst>
              <a:ext uri="{FF2B5EF4-FFF2-40B4-BE49-F238E27FC236}">
                <a16:creationId xmlns:a16="http://schemas.microsoft.com/office/drawing/2014/main" id="{6D0FE491-018E-FDFC-DD39-4376903B3545}"/>
              </a:ext>
            </a:extLst>
          </p:cNvPr>
          <p:cNvCxnSpPr>
            <a:cxnSpLocks/>
            <a:stCxn id="42" idx="2"/>
            <a:endCxn id="44" idx="0"/>
          </p:cNvCxnSpPr>
          <p:nvPr/>
        </p:nvCxnSpPr>
        <p:spPr>
          <a:xfrm rot="5400000">
            <a:off x="3562450" y="1996203"/>
            <a:ext cx="717503" cy="604971"/>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44" name="AutoShape 220">
            <a:extLst>
              <a:ext uri="{FF2B5EF4-FFF2-40B4-BE49-F238E27FC236}">
                <a16:creationId xmlns:a16="http://schemas.microsoft.com/office/drawing/2014/main" id="{D3C3F612-E268-DF54-21C9-6186CCFD343F}"/>
              </a:ext>
            </a:extLst>
          </p:cNvPr>
          <p:cNvSpPr>
            <a:spLocks noChangeArrowheads="1"/>
          </p:cNvSpPr>
          <p:nvPr/>
        </p:nvSpPr>
        <p:spPr bwMode="auto">
          <a:xfrm>
            <a:off x="3097750" y="2657440"/>
            <a:ext cx="1041929" cy="338554"/>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問合せに対する</a:t>
            </a:r>
            <a:br>
              <a:rPr lang="en-US" altLang="ja-JP" sz="1000" b="1" dirty="0">
                <a:solidFill>
                  <a:schemeClr val="bg1"/>
                </a:solidFill>
                <a:latin typeface="Meiryo UI" panose="020B0604030504040204" pitchFamily="50" charset="-128"/>
                <a:ea typeface="Meiryo UI" panose="020B0604030504040204" pitchFamily="50" charset="-128"/>
              </a:rPr>
            </a:br>
            <a:r>
              <a:rPr lang="ja-JP" altLang="en-US" sz="1000" b="1" dirty="0">
                <a:solidFill>
                  <a:schemeClr val="bg1"/>
                </a:solidFill>
                <a:latin typeface="Meiryo UI" panose="020B0604030504040204" pitchFamily="50" charset="-128"/>
                <a:ea typeface="Meiryo UI" panose="020B0604030504040204" pitchFamily="50" charset="-128"/>
              </a:rPr>
              <a:t>回答を行う</a:t>
            </a:r>
          </a:p>
        </p:txBody>
      </p:sp>
      <p:sp>
        <p:nvSpPr>
          <p:cNvPr id="45" name="AutoShape 220">
            <a:extLst>
              <a:ext uri="{FF2B5EF4-FFF2-40B4-BE49-F238E27FC236}">
                <a16:creationId xmlns:a16="http://schemas.microsoft.com/office/drawing/2014/main" id="{831A1B12-D1F0-8308-CDA7-96C06AA6B5F0}"/>
              </a:ext>
            </a:extLst>
          </p:cNvPr>
          <p:cNvSpPr>
            <a:spLocks noChangeArrowheads="1"/>
          </p:cNvSpPr>
          <p:nvPr/>
        </p:nvSpPr>
        <p:spPr bwMode="auto">
          <a:xfrm>
            <a:off x="3097750" y="3983849"/>
            <a:ext cx="1929650" cy="267571"/>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回答履歴の検索を行う</a:t>
            </a:r>
          </a:p>
        </p:txBody>
      </p:sp>
      <p:sp>
        <p:nvSpPr>
          <p:cNvPr id="46" name="AutoShape 220">
            <a:extLst>
              <a:ext uri="{FF2B5EF4-FFF2-40B4-BE49-F238E27FC236}">
                <a16:creationId xmlns:a16="http://schemas.microsoft.com/office/drawing/2014/main" id="{3762AC64-8A97-FFC9-80AB-18400347AA4B}"/>
              </a:ext>
            </a:extLst>
          </p:cNvPr>
          <p:cNvSpPr>
            <a:spLocks noChangeArrowheads="1"/>
          </p:cNvSpPr>
          <p:nvPr/>
        </p:nvSpPr>
        <p:spPr bwMode="auto">
          <a:xfrm>
            <a:off x="3097751" y="5261318"/>
            <a:ext cx="1929650" cy="267573"/>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未回答問合せに回答する</a:t>
            </a:r>
          </a:p>
        </p:txBody>
      </p:sp>
      <p:cxnSp>
        <p:nvCxnSpPr>
          <p:cNvPr id="47" name="コネクタ: カギ線 46">
            <a:extLst>
              <a:ext uri="{FF2B5EF4-FFF2-40B4-BE49-F238E27FC236}">
                <a16:creationId xmlns:a16="http://schemas.microsoft.com/office/drawing/2014/main" id="{36C22CB6-8494-4E43-683C-E45C45D040C7}"/>
              </a:ext>
            </a:extLst>
          </p:cNvPr>
          <p:cNvCxnSpPr>
            <a:cxnSpLocks/>
            <a:stCxn id="44" idx="2"/>
          </p:cNvCxnSpPr>
          <p:nvPr/>
        </p:nvCxnSpPr>
        <p:spPr>
          <a:xfrm rot="16200000" flipH="1">
            <a:off x="3455703" y="3159005"/>
            <a:ext cx="981923" cy="655899"/>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49" name="AutoShape 220">
            <a:extLst>
              <a:ext uri="{FF2B5EF4-FFF2-40B4-BE49-F238E27FC236}">
                <a16:creationId xmlns:a16="http://schemas.microsoft.com/office/drawing/2014/main" id="{3DD6E142-3B35-E1A6-1B2B-724598DC55E6}"/>
              </a:ext>
            </a:extLst>
          </p:cNvPr>
          <p:cNvSpPr>
            <a:spLocks noChangeArrowheads="1"/>
          </p:cNvSpPr>
          <p:nvPr/>
        </p:nvSpPr>
        <p:spPr bwMode="auto">
          <a:xfrm>
            <a:off x="5410882" y="1553780"/>
            <a:ext cx="1607433" cy="385207"/>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入手企業から提供企業に製品</a:t>
            </a:r>
            <a:br>
              <a:rPr lang="en-US" altLang="ja-JP" sz="1000" b="1" dirty="0">
                <a:solidFill>
                  <a:schemeClr val="bg1"/>
                </a:solidFill>
                <a:latin typeface="Meiryo UI" panose="020B0604030504040204" pitchFamily="50" charset="-128"/>
                <a:ea typeface="Meiryo UI" panose="020B0604030504040204" pitchFamily="50" charset="-128"/>
              </a:rPr>
            </a:br>
            <a:r>
              <a:rPr lang="ja-JP" altLang="en-US" sz="1000" b="1" dirty="0">
                <a:solidFill>
                  <a:schemeClr val="bg1"/>
                </a:solidFill>
                <a:latin typeface="Meiryo UI" panose="020B0604030504040204" pitchFamily="50" charset="-128"/>
                <a:ea typeface="Meiryo UI" panose="020B0604030504040204" pitchFamily="50" charset="-128"/>
              </a:rPr>
              <a:t>情報に関する問合せを行う</a:t>
            </a:r>
          </a:p>
        </p:txBody>
      </p:sp>
      <p:cxnSp>
        <p:nvCxnSpPr>
          <p:cNvPr id="50" name="コネクタ: カギ線 49">
            <a:extLst>
              <a:ext uri="{FF2B5EF4-FFF2-40B4-BE49-F238E27FC236}">
                <a16:creationId xmlns:a16="http://schemas.microsoft.com/office/drawing/2014/main" id="{7DC931DE-D3CD-3BD6-B156-0EF52121C1EF}"/>
              </a:ext>
            </a:extLst>
          </p:cNvPr>
          <p:cNvCxnSpPr>
            <a:cxnSpLocks/>
            <a:stCxn id="49" idx="2"/>
            <a:endCxn id="44" idx="0"/>
          </p:cNvCxnSpPr>
          <p:nvPr/>
        </p:nvCxnSpPr>
        <p:spPr>
          <a:xfrm rot="5400000">
            <a:off x="4557431" y="1000271"/>
            <a:ext cx="718453" cy="2595884"/>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52" name="AutoShape 220">
            <a:extLst>
              <a:ext uri="{FF2B5EF4-FFF2-40B4-BE49-F238E27FC236}">
                <a16:creationId xmlns:a16="http://schemas.microsoft.com/office/drawing/2014/main" id="{D1F581B1-5CF1-5F4A-1FFC-78F321E9F2D0}"/>
              </a:ext>
            </a:extLst>
          </p:cNvPr>
          <p:cNvSpPr>
            <a:spLocks noChangeArrowheads="1"/>
          </p:cNvSpPr>
          <p:nvPr/>
        </p:nvSpPr>
        <p:spPr bwMode="auto">
          <a:xfrm>
            <a:off x="5410879" y="3982899"/>
            <a:ext cx="1607433" cy="267571"/>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回答履歴の検索を行う</a:t>
            </a:r>
          </a:p>
        </p:txBody>
      </p:sp>
      <p:cxnSp>
        <p:nvCxnSpPr>
          <p:cNvPr id="54" name="コネクタ: カギ線 53">
            <a:extLst>
              <a:ext uri="{FF2B5EF4-FFF2-40B4-BE49-F238E27FC236}">
                <a16:creationId xmlns:a16="http://schemas.microsoft.com/office/drawing/2014/main" id="{C510565A-4181-4165-9105-59B1E12E4E48}"/>
              </a:ext>
            </a:extLst>
          </p:cNvPr>
          <p:cNvCxnSpPr>
            <a:cxnSpLocks/>
            <a:stCxn id="44" idx="2"/>
            <a:endCxn id="52" idx="0"/>
          </p:cNvCxnSpPr>
          <p:nvPr/>
        </p:nvCxnSpPr>
        <p:spPr>
          <a:xfrm rot="16200000" flipH="1">
            <a:off x="4423203" y="2191505"/>
            <a:ext cx="986905" cy="2595881"/>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59" name="AutoShape 220">
            <a:extLst>
              <a:ext uri="{FF2B5EF4-FFF2-40B4-BE49-F238E27FC236}">
                <a16:creationId xmlns:a16="http://schemas.microsoft.com/office/drawing/2014/main" id="{5B11057F-102A-E01C-4C73-CFA669C2B9DF}"/>
              </a:ext>
            </a:extLst>
          </p:cNvPr>
          <p:cNvSpPr>
            <a:spLocks noChangeArrowheads="1"/>
          </p:cNvSpPr>
          <p:nvPr/>
        </p:nvSpPr>
        <p:spPr bwMode="auto">
          <a:xfrm>
            <a:off x="7616382" y="4910705"/>
            <a:ext cx="1607435" cy="338554"/>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a:r>
              <a:rPr lang="ja-JP" altLang="en-US" sz="1000" b="1" dirty="0">
                <a:solidFill>
                  <a:schemeClr val="bg1"/>
                </a:solidFill>
                <a:latin typeface="Meiryo UI" panose="020B0604030504040204" pitchFamily="50" charset="-128"/>
                <a:ea typeface="Meiryo UI" panose="020B0604030504040204" pitchFamily="50" charset="-128"/>
              </a:rPr>
              <a:t>未回答（期限切れ）に関する</a:t>
            </a:r>
            <a:endParaRPr lang="en-US" altLang="ja-JP" sz="1000" b="1" dirty="0">
              <a:solidFill>
                <a:schemeClr val="bg1"/>
              </a:solidFill>
              <a:latin typeface="Meiryo UI" panose="020B0604030504040204" pitchFamily="50" charset="-128"/>
              <a:ea typeface="Meiryo UI" panose="020B0604030504040204" pitchFamily="50" charset="-128"/>
            </a:endParaRPr>
          </a:p>
          <a:p>
            <a:pPr algn="ctr"/>
            <a:r>
              <a:rPr lang="ja-JP" altLang="en-US" sz="1000" b="1" dirty="0">
                <a:solidFill>
                  <a:schemeClr val="bg1"/>
                </a:solidFill>
                <a:latin typeface="Meiryo UI" panose="020B0604030504040204" pitchFamily="50" charset="-128"/>
                <a:ea typeface="Meiryo UI" panose="020B0604030504040204" pitchFamily="50" charset="-128"/>
              </a:rPr>
              <a:t>警告を行う</a:t>
            </a:r>
          </a:p>
        </p:txBody>
      </p:sp>
      <p:sp>
        <p:nvSpPr>
          <p:cNvPr id="60" name="テキスト ボックス 59">
            <a:extLst>
              <a:ext uri="{FF2B5EF4-FFF2-40B4-BE49-F238E27FC236}">
                <a16:creationId xmlns:a16="http://schemas.microsoft.com/office/drawing/2014/main" id="{C5CFE8AF-4825-B978-E7B5-8B5987EA4E6A}"/>
              </a:ext>
            </a:extLst>
          </p:cNvPr>
          <p:cNvSpPr txBox="1"/>
          <p:nvPr/>
        </p:nvSpPr>
        <p:spPr>
          <a:xfrm>
            <a:off x="353390" y="4574574"/>
            <a:ext cx="1607433" cy="338554"/>
          </a:xfrm>
          <a:prstGeom prst="rect">
            <a:avLst/>
          </a:prstGeom>
          <a:noFill/>
        </p:spPr>
        <p:txBody>
          <a:bodyPr wrap="square" rtlCol="0">
            <a:spAutoFit/>
          </a:bodyPr>
          <a:lstStyle/>
          <a:p>
            <a:r>
              <a:rPr lang="ja-JP" altLang="en-US" sz="1600" b="1" dirty="0">
                <a:latin typeface="Meiryo UI" panose="020B0604030504040204" pitchFamily="50" charset="-128"/>
                <a:ea typeface="Meiryo UI" panose="020B0604030504040204" pitchFamily="50" charset="-128"/>
              </a:rPr>
              <a:t>回答管理</a:t>
            </a:r>
            <a:endParaRPr kumimoji="1" lang="ja-JP" altLang="en-US" sz="1600" b="1" dirty="0">
              <a:latin typeface="Meiryo UI" panose="020B0604030504040204" pitchFamily="50" charset="-128"/>
              <a:ea typeface="Meiryo UI" panose="020B0604030504040204" pitchFamily="50" charset="-128"/>
            </a:endParaRPr>
          </a:p>
        </p:txBody>
      </p:sp>
      <p:cxnSp>
        <p:nvCxnSpPr>
          <p:cNvPr id="67" name="コネクタ: カギ線 66">
            <a:extLst>
              <a:ext uri="{FF2B5EF4-FFF2-40B4-BE49-F238E27FC236}">
                <a16:creationId xmlns:a16="http://schemas.microsoft.com/office/drawing/2014/main" id="{D7E9DB1E-DAD7-5EA3-482E-12FA28C9E04A}"/>
              </a:ext>
            </a:extLst>
          </p:cNvPr>
          <p:cNvCxnSpPr>
            <a:cxnSpLocks/>
            <a:stCxn id="59" idx="1"/>
            <a:endCxn id="46" idx="0"/>
          </p:cNvCxnSpPr>
          <p:nvPr/>
        </p:nvCxnSpPr>
        <p:spPr>
          <a:xfrm rot="10800000" flipV="1">
            <a:off x="4062576" y="5079982"/>
            <a:ext cx="3553806" cy="181336"/>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71" name="コネクタ: カギ線 70">
            <a:extLst>
              <a:ext uri="{FF2B5EF4-FFF2-40B4-BE49-F238E27FC236}">
                <a16:creationId xmlns:a16="http://schemas.microsoft.com/office/drawing/2014/main" id="{4EDC3980-4588-BC77-EA3E-FD433765BAEF}"/>
              </a:ext>
            </a:extLst>
          </p:cNvPr>
          <p:cNvCxnSpPr>
            <a:cxnSpLocks/>
            <a:stCxn id="59" idx="1"/>
            <a:endCxn id="21" idx="0"/>
          </p:cNvCxnSpPr>
          <p:nvPr/>
        </p:nvCxnSpPr>
        <p:spPr>
          <a:xfrm rot="10800000" flipV="1">
            <a:off x="1725572" y="5079982"/>
            <a:ext cx="5890811" cy="181338"/>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564563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32979204-A594-47A5-9670-567D27E6DC56}"/>
              </a:ext>
            </a:extLst>
          </p:cNvPr>
          <p:cNvSpPr txBox="1"/>
          <p:nvPr/>
        </p:nvSpPr>
        <p:spPr>
          <a:xfrm>
            <a:off x="123016" y="130048"/>
            <a:ext cx="9528060" cy="523220"/>
          </a:xfrm>
          <a:prstGeom prst="rect">
            <a:avLst/>
          </a:prstGeom>
          <a:noFill/>
        </p:spPr>
        <p:txBody>
          <a:bodyPr wrap="square">
            <a:spAutoFit/>
          </a:bodyPr>
          <a:lstStyle/>
          <a:p>
            <a:r>
              <a:rPr lang="ja-JP" altLang="en-US" sz="2800" b="1" dirty="0">
                <a:solidFill>
                  <a:srgbClr val="002060"/>
                </a:solidFill>
                <a:latin typeface="Meiryo UI" panose="020B0604030504040204" pitchFamily="50" charset="-128"/>
                <a:ea typeface="Meiryo UI" panose="020B0604030504040204" pitchFamily="50" charset="-128"/>
              </a:rPr>
              <a:t>　業務フロー　　</a:t>
            </a:r>
            <a:r>
              <a:rPr lang="ja-JP" altLang="en-US" sz="2400" b="1" dirty="0">
                <a:solidFill>
                  <a:srgbClr val="002060"/>
                </a:solidFill>
                <a:latin typeface="Meiryo UI" panose="020B0604030504040204" pitchFamily="50" charset="-128"/>
                <a:ea typeface="Meiryo UI" panose="020B0604030504040204" pitchFamily="50" charset="-128"/>
              </a:rPr>
              <a:t>ー　支給品の業務の流れ　ー</a:t>
            </a:r>
            <a:endParaRPr lang="en-US" altLang="ja-JP" sz="2400" dirty="0">
              <a:solidFill>
                <a:srgbClr val="002060"/>
              </a:solidFill>
              <a:latin typeface="Meiryo UI" panose="020B0604030504040204" pitchFamily="50" charset="-128"/>
              <a:ea typeface="Meiryo UI" panose="020B0604030504040204" pitchFamily="50" charset="-128"/>
            </a:endParaRPr>
          </a:p>
        </p:txBody>
      </p:sp>
      <p:sp>
        <p:nvSpPr>
          <p:cNvPr id="220" name="AutoShape 220">
            <a:extLst>
              <a:ext uri="{FF2B5EF4-FFF2-40B4-BE49-F238E27FC236}">
                <a16:creationId xmlns:a16="http://schemas.microsoft.com/office/drawing/2014/main" id="{F6AD48B5-53EC-44D1-BF6A-4D36263431A4}"/>
              </a:ext>
            </a:extLst>
          </p:cNvPr>
          <p:cNvSpPr>
            <a:spLocks noChangeArrowheads="1"/>
          </p:cNvSpPr>
          <p:nvPr/>
        </p:nvSpPr>
        <p:spPr bwMode="auto">
          <a:xfrm>
            <a:off x="8420100" y="354498"/>
            <a:ext cx="997719" cy="254000"/>
          </a:xfrm>
          <a:prstGeom prst="roundRect">
            <a:avLst>
              <a:gd name="adj" fmla="val 16667"/>
            </a:avLst>
          </a:prstGeom>
          <a:solidFill>
            <a:schemeClr val="accent1">
              <a:lumMod val="5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eaLnBrk="1" hangingPunct="1"/>
            <a:r>
              <a:rPr lang="en-US" altLang="ja-JP" sz="1000" b="1" dirty="0">
                <a:solidFill>
                  <a:schemeClr val="bg1"/>
                </a:solidFill>
                <a:latin typeface="Meiryo UI" panose="020B0604030504040204" pitchFamily="50" charset="-128"/>
                <a:ea typeface="Meiryo UI" panose="020B0604030504040204" pitchFamily="50" charset="-128"/>
              </a:rPr>
              <a:t>CMP</a:t>
            </a:r>
            <a:r>
              <a:rPr lang="ja-JP" altLang="en-US" sz="1000" b="1" dirty="0">
                <a:solidFill>
                  <a:schemeClr val="bg1"/>
                </a:solidFill>
                <a:latin typeface="Meiryo UI" panose="020B0604030504040204" pitchFamily="50" charset="-128"/>
                <a:ea typeface="Meiryo UI" panose="020B0604030504040204" pitchFamily="50" charset="-128"/>
              </a:rPr>
              <a:t>業務</a:t>
            </a:r>
          </a:p>
        </p:txBody>
      </p:sp>
      <p:sp>
        <p:nvSpPr>
          <p:cNvPr id="221" name="AutoShape 220">
            <a:extLst>
              <a:ext uri="{FF2B5EF4-FFF2-40B4-BE49-F238E27FC236}">
                <a16:creationId xmlns:a16="http://schemas.microsoft.com/office/drawing/2014/main" id="{B56EB895-8FEB-4DE1-A6B6-315D379067CD}"/>
              </a:ext>
            </a:extLst>
          </p:cNvPr>
          <p:cNvSpPr>
            <a:spLocks noChangeArrowheads="1"/>
          </p:cNvSpPr>
          <p:nvPr/>
        </p:nvSpPr>
        <p:spPr bwMode="auto">
          <a:xfrm>
            <a:off x="9527399" y="354498"/>
            <a:ext cx="997719" cy="254000"/>
          </a:xfrm>
          <a:prstGeom prst="roundRect">
            <a:avLst>
              <a:gd name="adj" fmla="val 16667"/>
            </a:avLst>
          </a:prstGeom>
          <a:solidFill>
            <a:schemeClr val="accent1">
              <a:lumMod val="20000"/>
              <a:lumOff val="80000"/>
            </a:schemeClr>
          </a:solidFill>
          <a:ln w="9525">
            <a:solidFill>
              <a:schemeClr val="tx1"/>
            </a:solidFill>
            <a:round/>
            <a:headEnd/>
            <a:tailEnd/>
          </a:ln>
          <a:effectLst/>
        </p:spPr>
        <p:txBody>
          <a:bodyPr wrap="none" anchor="ctr"/>
          <a:lstStyle>
            <a:lvl1pPr eaLnBrk="0" hangingPunct="0">
              <a:defRPr kumimoji="1">
                <a:solidFill>
                  <a:schemeClr val="tx1"/>
                </a:solidFill>
                <a:latin typeface="Arial Black" pitchFamily="34" charset="0"/>
                <a:ea typeface="ＭＳ Ｐゴシック" pitchFamily="50" charset="-128"/>
              </a:defRPr>
            </a:lvl1pPr>
            <a:lvl2pPr marL="742950" indent="-285750" eaLnBrk="0" hangingPunct="0">
              <a:defRPr kumimoji="1">
                <a:solidFill>
                  <a:schemeClr val="tx1"/>
                </a:solidFill>
                <a:latin typeface="Arial Black" pitchFamily="34" charset="0"/>
                <a:ea typeface="ＭＳ Ｐゴシック" pitchFamily="50" charset="-128"/>
              </a:defRPr>
            </a:lvl2pPr>
            <a:lvl3pPr marL="1143000" indent="-228600" eaLnBrk="0" hangingPunct="0">
              <a:defRPr kumimoji="1">
                <a:solidFill>
                  <a:schemeClr val="tx1"/>
                </a:solidFill>
                <a:latin typeface="Arial Black" pitchFamily="34" charset="0"/>
                <a:ea typeface="ＭＳ Ｐゴシック" pitchFamily="50" charset="-128"/>
              </a:defRPr>
            </a:lvl3pPr>
            <a:lvl4pPr marL="1600200" indent="-228600" eaLnBrk="0" hangingPunct="0">
              <a:defRPr kumimoji="1">
                <a:solidFill>
                  <a:schemeClr val="tx1"/>
                </a:solidFill>
                <a:latin typeface="Arial Black" pitchFamily="34" charset="0"/>
                <a:ea typeface="ＭＳ Ｐゴシック" pitchFamily="50" charset="-128"/>
              </a:defRPr>
            </a:lvl4pPr>
            <a:lvl5pPr marL="2057400" indent="-228600" eaLnBrk="0" hangingPunct="0">
              <a:defRPr kumimoji="1">
                <a:solidFill>
                  <a:schemeClr val="tx1"/>
                </a:solidFill>
                <a:latin typeface="Arial Black" pitchFamily="34"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Black" pitchFamily="34" charset="0"/>
                <a:ea typeface="ＭＳ Ｐゴシック" pitchFamily="50" charset="-128"/>
              </a:defRPr>
            </a:lvl9pPr>
          </a:lstStyle>
          <a:p>
            <a:pPr algn="ctr" eaLnBrk="1" hangingPunct="1"/>
            <a:r>
              <a:rPr lang="ja-JP" altLang="en-US" sz="1000" b="1" dirty="0">
                <a:latin typeface="Meiryo UI" panose="020B0604030504040204" pitchFamily="50" charset="-128"/>
                <a:ea typeface="Meiryo UI" panose="020B0604030504040204" pitchFamily="50" charset="-128"/>
              </a:rPr>
              <a:t>システム外業務</a:t>
            </a:r>
          </a:p>
        </p:txBody>
      </p:sp>
      <p:sp>
        <p:nvSpPr>
          <p:cNvPr id="4" name="フローチャート: 代替処理 3">
            <a:extLst>
              <a:ext uri="{FF2B5EF4-FFF2-40B4-BE49-F238E27FC236}">
                <a16:creationId xmlns:a16="http://schemas.microsoft.com/office/drawing/2014/main" id="{09EB6A90-6F24-6A83-2D36-B612F15A1DF4}"/>
              </a:ext>
            </a:extLst>
          </p:cNvPr>
          <p:cNvSpPr/>
          <p:nvPr/>
        </p:nvSpPr>
        <p:spPr>
          <a:xfrm>
            <a:off x="8823360" y="1536225"/>
            <a:ext cx="1496768" cy="617224"/>
          </a:xfrm>
          <a:prstGeom prst="flowChartAlternateProcess">
            <a:avLst/>
          </a:prstGeom>
          <a:solidFill>
            <a:schemeClr val="accent4">
              <a:lumMod val="75000"/>
            </a:schemeClr>
          </a:solidFill>
          <a:ln w="41275" cap="rnd">
            <a:noFill/>
            <a:prstDash val="sysDot"/>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b="1" dirty="0">
                <a:latin typeface="Meiryo UI" panose="020B0604030504040204" pitchFamily="50" charset="-128"/>
                <a:ea typeface="Meiryo UI" panose="020B0604030504040204" pitchFamily="50" charset="-128"/>
              </a:rPr>
              <a:t>加工メーカー</a:t>
            </a:r>
            <a:br>
              <a:rPr lang="en-US" altLang="ja-JP" b="1" dirty="0">
                <a:latin typeface="Meiryo UI" panose="020B0604030504040204" pitchFamily="50" charset="-128"/>
                <a:ea typeface="Meiryo UI" panose="020B0604030504040204" pitchFamily="50" charset="-128"/>
              </a:rPr>
            </a:br>
            <a:r>
              <a:rPr lang="en-US" altLang="ja-JP" b="1" dirty="0">
                <a:latin typeface="Meiryo UI" panose="020B0604030504040204" pitchFamily="50" charset="-128"/>
                <a:ea typeface="Meiryo UI" panose="020B0604030504040204" pitchFamily="50" charset="-128"/>
              </a:rPr>
              <a:t>A</a:t>
            </a:r>
            <a:r>
              <a:rPr lang="ja-JP" altLang="en-US" b="1" dirty="0">
                <a:latin typeface="Meiryo UI" panose="020B0604030504040204" pitchFamily="50" charset="-128"/>
                <a:ea typeface="Meiryo UI" panose="020B0604030504040204" pitchFamily="50" charset="-128"/>
              </a:rPr>
              <a:t>社</a:t>
            </a:r>
            <a:endParaRPr kumimoji="1" lang="ja-JP" altLang="en-US" b="1" dirty="0">
              <a:latin typeface="Meiryo UI" panose="020B0604030504040204" pitchFamily="50" charset="-128"/>
              <a:ea typeface="Meiryo UI" panose="020B0604030504040204" pitchFamily="50" charset="-128"/>
            </a:endParaRPr>
          </a:p>
        </p:txBody>
      </p:sp>
      <p:sp>
        <p:nvSpPr>
          <p:cNvPr id="7" name="フローチャート: 代替処理 6">
            <a:extLst>
              <a:ext uri="{FF2B5EF4-FFF2-40B4-BE49-F238E27FC236}">
                <a16:creationId xmlns:a16="http://schemas.microsoft.com/office/drawing/2014/main" id="{0AC90E5B-66EA-C810-3755-88731D828FD7}"/>
              </a:ext>
            </a:extLst>
          </p:cNvPr>
          <p:cNvSpPr/>
          <p:nvPr/>
        </p:nvSpPr>
        <p:spPr>
          <a:xfrm>
            <a:off x="10922505" y="1536225"/>
            <a:ext cx="1128468" cy="604524"/>
          </a:xfrm>
          <a:prstGeom prst="flowChartAlternateProcess">
            <a:avLst/>
          </a:prstGeom>
          <a:solidFill>
            <a:srgbClr val="002060"/>
          </a:solidFill>
          <a:ln w="41275" cap="rnd">
            <a:noFill/>
            <a:prstDash val="sysDot"/>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b="1" dirty="0">
                <a:latin typeface="Meiryo UI" panose="020B0604030504040204" pitchFamily="50" charset="-128"/>
                <a:ea typeface="Meiryo UI" panose="020B0604030504040204" pitchFamily="50" charset="-128"/>
              </a:rPr>
              <a:t>自社</a:t>
            </a:r>
            <a:endParaRPr kumimoji="1" lang="ja-JP" altLang="en-US" b="1" dirty="0">
              <a:latin typeface="Meiryo UI" panose="020B0604030504040204" pitchFamily="50" charset="-128"/>
              <a:ea typeface="Meiryo UI" panose="020B0604030504040204" pitchFamily="50" charset="-128"/>
            </a:endParaRPr>
          </a:p>
        </p:txBody>
      </p:sp>
      <p:sp>
        <p:nvSpPr>
          <p:cNvPr id="8" name="フローチャート: 代替処理 7">
            <a:extLst>
              <a:ext uri="{FF2B5EF4-FFF2-40B4-BE49-F238E27FC236}">
                <a16:creationId xmlns:a16="http://schemas.microsoft.com/office/drawing/2014/main" id="{F233591B-0A08-EC60-3972-B2021911828F}"/>
              </a:ext>
            </a:extLst>
          </p:cNvPr>
          <p:cNvSpPr/>
          <p:nvPr/>
        </p:nvSpPr>
        <p:spPr>
          <a:xfrm>
            <a:off x="4932690" y="1507742"/>
            <a:ext cx="1496769" cy="604524"/>
          </a:xfrm>
          <a:prstGeom prst="flowChartAlternateProcess">
            <a:avLst/>
          </a:prstGeom>
          <a:solidFill>
            <a:srgbClr val="00B050"/>
          </a:solidFill>
          <a:ln w="41275" cap="rnd">
            <a:noFill/>
            <a:prstDash val="sysDot"/>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b="1" dirty="0">
                <a:latin typeface="Meiryo UI" panose="020B0604030504040204" pitchFamily="50" charset="-128"/>
                <a:ea typeface="Meiryo UI" panose="020B0604030504040204" pitchFamily="50" charset="-128"/>
              </a:rPr>
              <a:t>材料メーカー</a:t>
            </a:r>
            <a:br>
              <a:rPr kumimoji="1" lang="en-US" altLang="ja-JP" b="1" dirty="0">
                <a:latin typeface="Meiryo UI" panose="020B0604030504040204" pitchFamily="50" charset="-128"/>
                <a:ea typeface="Meiryo UI" panose="020B0604030504040204" pitchFamily="50" charset="-128"/>
              </a:rPr>
            </a:br>
            <a:r>
              <a:rPr kumimoji="1" lang="ja-JP" altLang="en-US" b="1" dirty="0">
                <a:latin typeface="Meiryo UI" panose="020B0604030504040204" pitchFamily="50" charset="-128"/>
                <a:ea typeface="Meiryo UI" panose="020B0604030504040204" pitchFamily="50" charset="-128"/>
              </a:rPr>
              <a:t>Ｂ社</a:t>
            </a:r>
          </a:p>
        </p:txBody>
      </p:sp>
      <p:sp>
        <p:nvSpPr>
          <p:cNvPr id="31" name="Oval 5">
            <a:extLst>
              <a:ext uri="{FF2B5EF4-FFF2-40B4-BE49-F238E27FC236}">
                <a16:creationId xmlns:a16="http://schemas.microsoft.com/office/drawing/2014/main" id="{50D85385-20D2-A687-ED03-2A59BE3B2898}"/>
              </a:ext>
            </a:extLst>
          </p:cNvPr>
          <p:cNvSpPr>
            <a:spLocks noChangeArrowheads="1"/>
          </p:cNvSpPr>
          <p:nvPr/>
        </p:nvSpPr>
        <p:spPr bwMode="auto">
          <a:xfrm>
            <a:off x="1734120" y="3722340"/>
            <a:ext cx="339244" cy="291959"/>
          </a:xfrm>
          <a:prstGeom prst="ellipse">
            <a:avLst/>
          </a:prstGeom>
          <a:gradFill rotWithShape="1">
            <a:gsLst>
              <a:gs pos="0">
                <a:srgbClr val="CCFFFF"/>
              </a:gs>
              <a:gs pos="100000">
                <a:srgbClr val="3333FF"/>
              </a:gs>
            </a:gsLst>
            <a:path path="shape">
              <a:fillToRect l="50000" t="50000" r="50000" b="50000"/>
            </a:path>
          </a:gradFill>
          <a:ln w="12700" algn="ctr">
            <a:solidFill>
              <a:srgbClr val="3333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algn="ctr" eaLnBrk="1" hangingPunct="1">
              <a:defRPr/>
            </a:pPr>
            <a:r>
              <a:rPr lang="ja-JP" altLang="en-US" b="1" dirty="0">
                <a:latin typeface="Meiryo UI" panose="020B0604030504040204" pitchFamily="50" charset="-128"/>
                <a:ea typeface="Meiryo UI" panose="020B0604030504040204" pitchFamily="50" charset="-128"/>
              </a:rPr>
              <a:t>部品</a:t>
            </a:r>
          </a:p>
        </p:txBody>
      </p:sp>
      <p:sp>
        <p:nvSpPr>
          <p:cNvPr id="33" name="Oval 5">
            <a:extLst>
              <a:ext uri="{FF2B5EF4-FFF2-40B4-BE49-F238E27FC236}">
                <a16:creationId xmlns:a16="http://schemas.microsoft.com/office/drawing/2014/main" id="{257D77D7-CE4E-9822-AB6A-5D8848E901AC}"/>
              </a:ext>
            </a:extLst>
          </p:cNvPr>
          <p:cNvSpPr>
            <a:spLocks noChangeArrowheads="1"/>
          </p:cNvSpPr>
          <p:nvPr/>
        </p:nvSpPr>
        <p:spPr bwMode="auto">
          <a:xfrm>
            <a:off x="951614" y="3722622"/>
            <a:ext cx="489182" cy="291959"/>
          </a:xfrm>
          <a:prstGeom prst="ellipse">
            <a:avLst/>
          </a:prstGeom>
          <a:solidFill>
            <a:schemeClr val="accent4">
              <a:lumMod val="40000"/>
              <a:lumOff val="60000"/>
            </a:schemeClr>
          </a:solidFill>
          <a:ln w="12700" algn="ctr">
            <a:solidFill>
              <a:schemeClr val="accent5">
                <a:lumMod val="50000"/>
              </a:schemeClr>
            </a:solidFill>
            <a:round/>
            <a:headEnd/>
            <a:tailEnd/>
          </a:ln>
          <a:effectLst/>
        </p:spPr>
        <p:txBody>
          <a:bodyPr wrap="none" lIns="90000" tIns="46800" rIns="90000" bIns="46800" anchor="ctr"/>
          <a:lstStyle/>
          <a:p>
            <a:pPr algn="ctr"/>
            <a:r>
              <a:rPr lang="ja-JP" altLang="en-US" sz="1000" b="1" dirty="0">
                <a:latin typeface="Meiryo UI" panose="020B0604030504040204" pitchFamily="50" charset="-128"/>
                <a:ea typeface="Meiryo UI" panose="020B0604030504040204" pitchFamily="50" charset="-128"/>
              </a:rPr>
              <a:t>材料①</a:t>
            </a:r>
          </a:p>
        </p:txBody>
      </p:sp>
      <p:cxnSp>
        <p:nvCxnSpPr>
          <p:cNvPr id="56" name="AutoShape 39">
            <a:extLst>
              <a:ext uri="{FF2B5EF4-FFF2-40B4-BE49-F238E27FC236}">
                <a16:creationId xmlns:a16="http://schemas.microsoft.com/office/drawing/2014/main" id="{9B4B111E-2302-9F4E-BC4E-89F68FC37243}"/>
              </a:ext>
            </a:extLst>
          </p:cNvPr>
          <p:cNvCxnSpPr>
            <a:cxnSpLocks noChangeShapeType="1"/>
            <a:stCxn id="31" idx="2"/>
            <a:endCxn id="33" idx="6"/>
          </p:cNvCxnSpPr>
          <p:nvPr/>
        </p:nvCxnSpPr>
        <p:spPr bwMode="auto">
          <a:xfrm rot="10800000" flipV="1">
            <a:off x="1440796" y="3868320"/>
            <a:ext cx="293324" cy="282"/>
          </a:xfrm>
          <a:prstGeom prst="bentConnector3">
            <a:avLst>
              <a:gd name="adj1" fmla="val 50000"/>
            </a:avLst>
          </a:prstGeom>
          <a:noFill/>
          <a:ln w="12700">
            <a:solidFill>
              <a:srgbClr val="3333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Oval 5">
            <a:extLst>
              <a:ext uri="{FF2B5EF4-FFF2-40B4-BE49-F238E27FC236}">
                <a16:creationId xmlns:a16="http://schemas.microsoft.com/office/drawing/2014/main" id="{5331733E-EFB7-F93E-54BD-82BFE1C0B17E}"/>
              </a:ext>
            </a:extLst>
          </p:cNvPr>
          <p:cNvSpPr>
            <a:spLocks noChangeArrowheads="1"/>
          </p:cNvSpPr>
          <p:nvPr/>
        </p:nvSpPr>
        <p:spPr bwMode="auto">
          <a:xfrm>
            <a:off x="951614" y="4462648"/>
            <a:ext cx="489182" cy="291959"/>
          </a:xfrm>
          <a:prstGeom prst="ellipse">
            <a:avLst/>
          </a:prstGeom>
          <a:solidFill>
            <a:schemeClr val="accent5">
              <a:lumMod val="40000"/>
              <a:lumOff val="60000"/>
            </a:schemeClr>
          </a:solidFill>
          <a:ln w="12700" algn="ctr">
            <a:solidFill>
              <a:schemeClr val="accent5">
                <a:lumMod val="50000"/>
              </a:schemeClr>
            </a:solidFill>
            <a:round/>
            <a:headEnd/>
            <a:tailEnd/>
          </a:ln>
          <a:effectLst/>
        </p:spPr>
        <p:txBody>
          <a:bodyPr wrap="none" lIns="90000" tIns="46800" rIns="90000" bIns="46800" anchor="ctr"/>
          <a:lstStyle/>
          <a:p>
            <a:pPr algn="ctr"/>
            <a:r>
              <a:rPr lang="ja-JP" altLang="en-US" sz="1000" b="1" dirty="0">
                <a:latin typeface="Meiryo UI" panose="020B0604030504040204" pitchFamily="50" charset="-128"/>
                <a:ea typeface="Meiryo UI" panose="020B0604030504040204" pitchFamily="50" charset="-128"/>
              </a:rPr>
              <a:t>材料②</a:t>
            </a:r>
          </a:p>
        </p:txBody>
      </p:sp>
      <p:cxnSp>
        <p:nvCxnSpPr>
          <p:cNvPr id="59" name="AutoShape 39">
            <a:extLst>
              <a:ext uri="{FF2B5EF4-FFF2-40B4-BE49-F238E27FC236}">
                <a16:creationId xmlns:a16="http://schemas.microsoft.com/office/drawing/2014/main" id="{8AA2DABF-4CC3-AD4C-7CDA-797405ACECBA}"/>
              </a:ext>
            </a:extLst>
          </p:cNvPr>
          <p:cNvCxnSpPr>
            <a:cxnSpLocks noChangeShapeType="1"/>
            <a:stCxn id="31" idx="2"/>
            <a:endCxn id="58" idx="6"/>
          </p:cNvCxnSpPr>
          <p:nvPr/>
        </p:nvCxnSpPr>
        <p:spPr bwMode="auto">
          <a:xfrm rot="10800000" flipV="1">
            <a:off x="1440796" y="3868320"/>
            <a:ext cx="293324" cy="740308"/>
          </a:xfrm>
          <a:prstGeom prst="bentConnector3">
            <a:avLst>
              <a:gd name="adj1" fmla="val 50000"/>
            </a:avLst>
          </a:prstGeom>
          <a:noFill/>
          <a:ln w="12700">
            <a:solidFill>
              <a:srgbClr val="3333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 name="テキスト ボックス 61">
            <a:extLst>
              <a:ext uri="{FF2B5EF4-FFF2-40B4-BE49-F238E27FC236}">
                <a16:creationId xmlns:a16="http://schemas.microsoft.com/office/drawing/2014/main" id="{C1D91CEA-E20C-C22B-AC91-A8400F413DB7}"/>
              </a:ext>
            </a:extLst>
          </p:cNvPr>
          <p:cNvSpPr txBox="1"/>
          <p:nvPr/>
        </p:nvSpPr>
        <p:spPr>
          <a:xfrm>
            <a:off x="1650365" y="3231295"/>
            <a:ext cx="692430" cy="369332"/>
          </a:xfrm>
          <a:prstGeom prst="rect">
            <a:avLst/>
          </a:prstGeom>
          <a:noFill/>
        </p:spPr>
        <p:txBody>
          <a:bodyPr wrap="square" rtlCol="0">
            <a:spAutoFit/>
          </a:bodyPr>
          <a:lstStyle/>
          <a:p>
            <a:r>
              <a:rPr kumimoji="1" lang="en-US" altLang="ja-JP" b="1" dirty="0">
                <a:latin typeface="Meiryo UI" panose="020B0604030504040204" pitchFamily="50" charset="-128"/>
                <a:ea typeface="Meiryo UI" panose="020B0604030504040204" pitchFamily="50" charset="-128"/>
              </a:rPr>
              <a:t>A</a:t>
            </a:r>
            <a:r>
              <a:rPr kumimoji="1" lang="ja-JP" altLang="en-US" b="1" dirty="0">
                <a:latin typeface="Meiryo UI" panose="020B0604030504040204" pitchFamily="50" charset="-128"/>
                <a:ea typeface="Meiryo UI" panose="020B0604030504040204" pitchFamily="50" charset="-128"/>
              </a:rPr>
              <a:t>社</a:t>
            </a:r>
          </a:p>
        </p:txBody>
      </p:sp>
      <p:sp>
        <p:nvSpPr>
          <p:cNvPr id="63" name="テキスト ボックス 62">
            <a:extLst>
              <a:ext uri="{FF2B5EF4-FFF2-40B4-BE49-F238E27FC236}">
                <a16:creationId xmlns:a16="http://schemas.microsoft.com/office/drawing/2014/main" id="{C11C780C-D01B-9C37-99F9-5CCD2E4464F1}"/>
              </a:ext>
            </a:extLst>
          </p:cNvPr>
          <p:cNvSpPr txBox="1"/>
          <p:nvPr/>
        </p:nvSpPr>
        <p:spPr>
          <a:xfrm>
            <a:off x="1601213" y="4414517"/>
            <a:ext cx="692430" cy="369332"/>
          </a:xfrm>
          <a:prstGeom prst="rect">
            <a:avLst/>
          </a:prstGeom>
          <a:noFill/>
        </p:spPr>
        <p:txBody>
          <a:bodyPr wrap="square" rtlCol="0">
            <a:spAutoFit/>
          </a:bodyPr>
          <a:lstStyle/>
          <a:p>
            <a:r>
              <a:rPr kumimoji="1" lang="ja-JP" altLang="en-US" b="1" dirty="0">
                <a:latin typeface="Meiryo UI" panose="020B0604030504040204" pitchFamily="50" charset="-128"/>
                <a:ea typeface="Meiryo UI" panose="020B0604030504040204" pitchFamily="50" charset="-128"/>
              </a:rPr>
              <a:t>Ｂ社</a:t>
            </a:r>
          </a:p>
        </p:txBody>
      </p:sp>
      <p:sp>
        <p:nvSpPr>
          <p:cNvPr id="194" name="フローチャート: 代替処理 193">
            <a:extLst>
              <a:ext uri="{FF2B5EF4-FFF2-40B4-BE49-F238E27FC236}">
                <a16:creationId xmlns:a16="http://schemas.microsoft.com/office/drawing/2014/main" id="{0F00E98B-6D4B-9490-AB2C-432105180F02}"/>
              </a:ext>
            </a:extLst>
          </p:cNvPr>
          <p:cNvSpPr/>
          <p:nvPr/>
        </p:nvSpPr>
        <p:spPr>
          <a:xfrm>
            <a:off x="799653" y="3561311"/>
            <a:ext cx="1654407" cy="642257"/>
          </a:xfrm>
          <a:prstGeom prst="flowChartAlternateProcess">
            <a:avLst/>
          </a:prstGeom>
          <a:noFill/>
          <a:ln w="19050" cap="rnd">
            <a:solidFill>
              <a:schemeClr val="tx1"/>
            </a:solidFill>
            <a:prstDash val="sysDot"/>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b="1">
              <a:latin typeface="Meiryo UI" panose="020B0604030504040204" pitchFamily="50" charset="-128"/>
              <a:ea typeface="Meiryo UI" panose="020B0604030504040204" pitchFamily="50" charset="-128"/>
            </a:endParaRPr>
          </a:p>
        </p:txBody>
      </p:sp>
      <p:sp>
        <p:nvSpPr>
          <p:cNvPr id="195" name="フローチャート: 代替処理 194">
            <a:extLst>
              <a:ext uri="{FF2B5EF4-FFF2-40B4-BE49-F238E27FC236}">
                <a16:creationId xmlns:a16="http://schemas.microsoft.com/office/drawing/2014/main" id="{0B057218-7459-009D-E320-9485072E2775}"/>
              </a:ext>
            </a:extLst>
          </p:cNvPr>
          <p:cNvSpPr/>
          <p:nvPr/>
        </p:nvSpPr>
        <p:spPr>
          <a:xfrm>
            <a:off x="799653" y="4347088"/>
            <a:ext cx="1654407" cy="504190"/>
          </a:xfrm>
          <a:prstGeom prst="flowChartAlternateProcess">
            <a:avLst/>
          </a:prstGeom>
          <a:noFill/>
          <a:ln w="19050" cap="rnd">
            <a:solidFill>
              <a:schemeClr val="tx1"/>
            </a:solidFill>
            <a:prstDash val="sysDot"/>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b="1">
              <a:latin typeface="Meiryo UI" panose="020B0604030504040204" pitchFamily="50" charset="-128"/>
              <a:ea typeface="Meiryo UI" panose="020B0604030504040204" pitchFamily="50" charset="-128"/>
            </a:endParaRPr>
          </a:p>
        </p:txBody>
      </p:sp>
      <p:sp>
        <p:nvSpPr>
          <p:cNvPr id="203" name="フローチャート: 代替処理 202">
            <a:extLst>
              <a:ext uri="{FF2B5EF4-FFF2-40B4-BE49-F238E27FC236}">
                <a16:creationId xmlns:a16="http://schemas.microsoft.com/office/drawing/2014/main" id="{9C7E6C65-DB8D-9CF3-9431-D6FD0181B23A}"/>
              </a:ext>
            </a:extLst>
          </p:cNvPr>
          <p:cNvSpPr/>
          <p:nvPr/>
        </p:nvSpPr>
        <p:spPr>
          <a:xfrm>
            <a:off x="7128626" y="1542574"/>
            <a:ext cx="1086772" cy="598175"/>
          </a:xfrm>
          <a:prstGeom prst="flowChartAlternateProcess">
            <a:avLst/>
          </a:prstGeom>
          <a:solidFill>
            <a:srgbClr val="002060"/>
          </a:solidFill>
          <a:ln w="41275" cap="rnd">
            <a:noFill/>
            <a:prstDash val="sysDot"/>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b="1" dirty="0">
                <a:latin typeface="Meiryo UI" panose="020B0604030504040204" pitchFamily="50" charset="-128"/>
                <a:ea typeface="Meiryo UI" panose="020B0604030504040204" pitchFamily="50" charset="-128"/>
              </a:rPr>
              <a:t>自社</a:t>
            </a:r>
            <a:endParaRPr kumimoji="1" lang="ja-JP" altLang="en-US" b="1" dirty="0">
              <a:latin typeface="Meiryo UI" panose="020B0604030504040204" pitchFamily="50" charset="-128"/>
              <a:ea typeface="Meiryo UI" panose="020B0604030504040204" pitchFamily="50" charset="-128"/>
            </a:endParaRPr>
          </a:p>
        </p:txBody>
      </p:sp>
      <p:sp>
        <p:nvSpPr>
          <p:cNvPr id="215" name="テキスト ボックス 214">
            <a:extLst>
              <a:ext uri="{FF2B5EF4-FFF2-40B4-BE49-F238E27FC236}">
                <a16:creationId xmlns:a16="http://schemas.microsoft.com/office/drawing/2014/main" id="{F7278C87-0BCC-9B60-0869-69B83DD56CBF}"/>
              </a:ext>
            </a:extLst>
          </p:cNvPr>
          <p:cNvSpPr txBox="1"/>
          <p:nvPr/>
        </p:nvSpPr>
        <p:spPr>
          <a:xfrm>
            <a:off x="306369" y="1899509"/>
            <a:ext cx="3732971" cy="830997"/>
          </a:xfrm>
          <a:prstGeom prst="rect">
            <a:avLst/>
          </a:prstGeom>
          <a:noFill/>
        </p:spPr>
        <p:txBody>
          <a:bodyPr wrap="square" rtlCol="0">
            <a:spAutoFit/>
          </a:bodyPr>
          <a:lstStyle/>
          <a:p>
            <a:r>
              <a:rPr kumimoji="1" lang="en-US" altLang="ja-JP" sz="1600" b="1" dirty="0">
                <a:latin typeface="Meiryo UI" panose="020B0604030504040204" pitchFamily="50" charset="-128"/>
                <a:ea typeface="Meiryo UI" panose="020B0604030504040204" pitchFamily="50" charset="-128"/>
              </a:rPr>
              <a:t>A</a:t>
            </a:r>
            <a:r>
              <a:rPr kumimoji="1" lang="ja-JP" altLang="en-US" sz="1600" b="1" dirty="0">
                <a:latin typeface="Meiryo UI" panose="020B0604030504040204" pitchFamily="50" charset="-128"/>
                <a:ea typeface="Meiryo UI" panose="020B0604030504040204" pitchFamily="50" charset="-128"/>
              </a:rPr>
              <a:t>社は自社から指定された（支給された）材料を使って</a:t>
            </a:r>
            <a:r>
              <a:rPr kumimoji="1" lang="en-US" altLang="ja-JP" sz="1600" b="1" dirty="0">
                <a:latin typeface="Meiryo UI" panose="020B0604030504040204" pitchFamily="50" charset="-128"/>
                <a:ea typeface="Meiryo UI" panose="020B0604030504040204" pitchFamily="50" charset="-128"/>
              </a:rPr>
              <a:t>A</a:t>
            </a:r>
            <a:r>
              <a:rPr kumimoji="1" lang="ja-JP" altLang="en-US" sz="1600" b="1" dirty="0">
                <a:latin typeface="Meiryo UI" panose="020B0604030504040204" pitchFamily="50" charset="-128"/>
                <a:ea typeface="Meiryo UI" panose="020B0604030504040204" pitchFamily="50" charset="-128"/>
              </a:rPr>
              <a:t>社の材料と組み合わせて自社向けの部品を製造</a:t>
            </a:r>
          </a:p>
        </p:txBody>
      </p:sp>
      <p:sp>
        <p:nvSpPr>
          <p:cNvPr id="35" name="フローチャート: 代替処理 34">
            <a:extLst>
              <a:ext uri="{FF2B5EF4-FFF2-40B4-BE49-F238E27FC236}">
                <a16:creationId xmlns:a16="http://schemas.microsoft.com/office/drawing/2014/main" id="{9D21E239-A65E-0115-3108-6A5118DD552A}"/>
              </a:ext>
            </a:extLst>
          </p:cNvPr>
          <p:cNvSpPr/>
          <p:nvPr/>
        </p:nvSpPr>
        <p:spPr>
          <a:xfrm>
            <a:off x="2658958" y="3565707"/>
            <a:ext cx="1209364" cy="1086459"/>
          </a:xfrm>
          <a:prstGeom prst="flowChartAlternateProcess">
            <a:avLst/>
          </a:prstGeom>
          <a:noFill/>
          <a:ln w="19050" cap="rnd">
            <a:solidFill>
              <a:schemeClr val="tx1"/>
            </a:solidFill>
            <a:prstDash val="sysDot"/>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b="1">
              <a:latin typeface="Meiryo UI" panose="020B0604030504040204" pitchFamily="50" charset="-128"/>
              <a:ea typeface="Meiryo UI" panose="020B0604030504040204" pitchFamily="50" charset="-128"/>
            </a:endParaRPr>
          </a:p>
        </p:txBody>
      </p:sp>
      <p:sp>
        <p:nvSpPr>
          <p:cNvPr id="36" name="テキスト ボックス 35">
            <a:extLst>
              <a:ext uri="{FF2B5EF4-FFF2-40B4-BE49-F238E27FC236}">
                <a16:creationId xmlns:a16="http://schemas.microsoft.com/office/drawing/2014/main" id="{1D34EE5D-274C-B446-41F1-B7C4CE393E0E}"/>
              </a:ext>
            </a:extLst>
          </p:cNvPr>
          <p:cNvSpPr txBox="1"/>
          <p:nvPr/>
        </p:nvSpPr>
        <p:spPr>
          <a:xfrm>
            <a:off x="2960406" y="3207885"/>
            <a:ext cx="692430" cy="369332"/>
          </a:xfrm>
          <a:prstGeom prst="rect">
            <a:avLst/>
          </a:prstGeom>
          <a:noFill/>
        </p:spPr>
        <p:txBody>
          <a:bodyPr wrap="square" rtlCol="0">
            <a:spAutoFit/>
          </a:bodyPr>
          <a:lstStyle/>
          <a:p>
            <a:r>
              <a:rPr kumimoji="1" lang="ja-JP" altLang="en-US" b="1" dirty="0">
                <a:latin typeface="Meiryo UI" panose="020B0604030504040204" pitchFamily="50" charset="-128"/>
                <a:ea typeface="Meiryo UI" panose="020B0604030504040204" pitchFamily="50" charset="-128"/>
              </a:rPr>
              <a:t>自社</a:t>
            </a:r>
          </a:p>
        </p:txBody>
      </p:sp>
      <p:sp>
        <p:nvSpPr>
          <p:cNvPr id="39" name="Oval 5">
            <a:extLst>
              <a:ext uri="{FF2B5EF4-FFF2-40B4-BE49-F238E27FC236}">
                <a16:creationId xmlns:a16="http://schemas.microsoft.com/office/drawing/2014/main" id="{A32B8DCD-117D-F4AE-A328-B551A0C80414}"/>
              </a:ext>
            </a:extLst>
          </p:cNvPr>
          <p:cNvSpPr>
            <a:spLocks noChangeArrowheads="1"/>
          </p:cNvSpPr>
          <p:nvPr/>
        </p:nvSpPr>
        <p:spPr bwMode="auto">
          <a:xfrm>
            <a:off x="3014109" y="3731533"/>
            <a:ext cx="339244" cy="291959"/>
          </a:xfrm>
          <a:prstGeom prst="ellipse">
            <a:avLst/>
          </a:prstGeom>
          <a:gradFill rotWithShape="1">
            <a:gsLst>
              <a:gs pos="0">
                <a:srgbClr val="CCFFFF"/>
              </a:gs>
              <a:gs pos="100000">
                <a:srgbClr val="3333FF"/>
              </a:gs>
            </a:gsLst>
            <a:path path="shape">
              <a:fillToRect l="50000" t="50000" r="50000" b="50000"/>
            </a:path>
          </a:gradFill>
          <a:ln w="12700" algn="ctr">
            <a:solidFill>
              <a:srgbClr val="3333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algn="ctr" eaLnBrk="1" hangingPunct="1">
              <a:defRPr/>
            </a:pPr>
            <a:r>
              <a:rPr lang="ja-JP" altLang="en-US" b="1" dirty="0">
                <a:latin typeface="Meiryo UI" panose="020B0604030504040204" pitchFamily="50" charset="-128"/>
                <a:ea typeface="Meiryo UI" panose="020B0604030504040204" pitchFamily="50" charset="-128"/>
              </a:rPr>
              <a:t>部品</a:t>
            </a:r>
          </a:p>
        </p:txBody>
      </p:sp>
      <p:sp>
        <p:nvSpPr>
          <p:cNvPr id="201" name="テキスト ボックス 200">
            <a:extLst>
              <a:ext uri="{FF2B5EF4-FFF2-40B4-BE49-F238E27FC236}">
                <a16:creationId xmlns:a16="http://schemas.microsoft.com/office/drawing/2014/main" id="{20D06D9F-3CF2-5CA1-FC8E-69750058CD35}"/>
              </a:ext>
            </a:extLst>
          </p:cNvPr>
          <p:cNvSpPr txBox="1"/>
          <p:nvPr/>
        </p:nvSpPr>
        <p:spPr>
          <a:xfrm>
            <a:off x="4274870" y="895839"/>
            <a:ext cx="5376206" cy="400110"/>
          </a:xfrm>
          <a:prstGeom prst="rect">
            <a:avLst/>
          </a:prstGeom>
          <a:noFill/>
        </p:spPr>
        <p:txBody>
          <a:bodyPr wrap="square" rtlCol="0">
            <a:spAutoFit/>
          </a:bodyPr>
          <a:lstStyle/>
          <a:p>
            <a:r>
              <a:rPr lang="ja-JP" altLang="en-US" sz="2000" b="1" dirty="0">
                <a:solidFill>
                  <a:srgbClr val="C00000"/>
                </a:solidFill>
                <a:latin typeface="Meiryo UI" panose="020B0604030504040204" pitchFamily="50" charset="-128"/>
                <a:ea typeface="Meiryo UI" panose="020B0604030504040204" pitchFamily="50" charset="-128"/>
              </a:rPr>
              <a:t>パターン①</a:t>
            </a:r>
            <a:r>
              <a:rPr lang="ja-JP" altLang="en-US" sz="1600" b="1" dirty="0">
                <a:latin typeface="Meiryo UI" panose="020B0604030504040204" pitchFamily="50" charset="-128"/>
                <a:ea typeface="Meiryo UI" panose="020B0604030504040204" pitchFamily="50" charset="-128"/>
              </a:rPr>
              <a:t>商流に従って調査依頼・回答を行う</a:t>
            </a:r>
            <a:endParaRPr kumimoji="1" lang="en-US" altLang="ja-JP" sz="1600" b="1" dirty="0">
              <a:latin typeface="Meiryo UI" panose="020B0604030504040204" pitchFamily="50" charset="-128"/>
              <a:ea typeface="Meiryo UI" panose="020B0604030504040204" pitchFamily="50" charset="-128"/>
            </a:endParaRPr>
          </a:p>
        </p:txBody>
      </p:sp>
      <p:sp>
        <p:nvSpPr>
          <p:cNvPr id="202" name="テキスト ボックス 201">
            <a:extLst>
              <a:ext uri="{FF2B5EF4-FFF2-40B4-BE49-F238E27FC236}">
                <a16:creationId xmlns:a16="http://schemas.microsoft.com/office/drawing/2014/main" id="{B96CA49D-6988-0E5B-0883-D65F26FA2A51}"/>
              </a:ext>
            </a:extLst>
          </p:cNvPr>
          <p:cNvSpPr txBox="1"/>
          <p:nvPr/>
        </p:nvSpPr>
        <p:spPr>
          <a:xfrm>
            <a:off x="6468059" y="1373994"/>
            <a:ext cx="692430" cy="307777"/>
          </a:xfrm>
          <a:prstGeom prst="rect">
            <a:avLst/>
          </a:prstGeom>
          <a:noFill/>
        </p:spPr>
        <p:txBody>
          <a:bodyPr wrap="square" rtlCol="0">
            <a:spAutoFit/>
          </a:bodyPr>
          <a:lstStyle/>
          <a:p>
            <a:r>
              <a:rPr kumimoji="1" lang="ja-JP" altLang="en-US" sz="1400" b="1" dirty="0">
                <a:latin typeface="Meiryo UI" panose="020B0604030504040204" pitchFamily="50" charset="-128"/>
                <a:ea typeface="Meiryo UI" panose="020B0604030504040204" pitchFamily="50" charset="-128"/>
              </a:rPr>
              <a:t>依頼</a:t>
            </a:r>
          </a:p>
        </p:txBody>
      </p:sp>
      <p:sp>
        <p:nvSpPr>
          <p:cNvPr id="210" name="テキスト ボックス 209">
            <a:extLst>
              <a:ext uri="{FF2B5EF4-FFF2-40B4-BE49-F238E27FC236}">
                <a16:creationId xmlns:a16="http://schemas.microsoft.com/office/drawing/2014/main" id="{E77A3DF6-FA29-EE71-8D16-57DA7A3DC25B}"/>
              </a:ext>
            </a:extLst>
          </p:cNvPr>
          <p:cNvSpPr txBox="1"/>
          <p:nvPr/>
        </p:nvSpPr>
        <p:spPr>
          <a:xfrm>
            <a:off x="6478065" y="1711557"/>
            <a:ext cx="692430" cy="307777"/>
          </a:xfrm>
          <a:prstGeom prst="rect">
            <a:avLst/>
          </a:prstGeom>
          <a:noFill/>
        </p:spPr>
        <p:txBody>
          <a:bodyPr wrap="square" rtlCol="0">
            <a:spAutoFit/>
          </a:bodyPr>
          <a:lstStyle/>
          <a:p>
            <a:r>
              <a:rPr kumimoji="1" lang="ja-JP" altLang="en-US" sz="1400" b="1" dirty="0">
                <a:latin typeface="Meiryo UI" panose="020B0604030504040204" pitchFamily="50" charset="-128"/>
                <a:ea typeface="Meiryo UI" panose="020B0604030504040204" pitchFamily="50" charset="-128"/>
              </a:rPr>
              <a:t>回答</a:t>
            </a:r>
          </a:p>
        </p:txBody>
      </p:sp>
      <p:sp>
        <p:nvSpPr>
          <p:cNvPr id="212" name="テキスト ボックス 211">
            <a:extLst>
              <a:ext uri="{FF2B5EF4-FFF2-40B4-BE49-F238E27FC236}">
                <a16:creationId xmlns:a16="http://schemas.microsoft.com/office/drawing/2014/main" id="{B19471E1-B7F6-2CBE-6121-F9958FCF8E21}"/>
              </a:ext>
            </a:extLst>
          </p:cNvPr>
          <p:cNvSpPr txBox="1"/>
          <p:nvPr/>
        </p:nvSpPr>
        <p:spPr>
          <a:xfrm>
            <a:off x="8266000" y="1441313"/>
            <a:ext cx="692430" cy="307777"/>
          </a:xfrm>
          <a:prstGeom prst="rect">
            <a:avLst/>
          </a:prstGeom>
          <a:noFill/>
        </p:spPr>
        <p:txBody>
          <a:bodyPr wrap="square" rtlCol="0">
            <a:spAutoFit/>
          </a:bodyPr>
          <a:lstStyle/>
          <a:p>
            <a:r>
              <a:rPr kumimoji="1" lang="ja-JP" altLang="en-US" sz="1400" b="1" dirty="0">
                <a:latin typeface="Meiryo UI" panose="020B0604030504040204" pitchFamily="50" charset="-128"/>
                <a:ea typeface="Meiryo UI" panose="020B0604030504040204" pitchFamily="50" charset="-128"/>
              </a:rPr>
              <a:t>依頼</a:t>
            </a:r>
          </a:p>
        </p:txBody>
      </p:sp>
      <p:sp>
        <p:nvSpPr>
          <p:cNvPr id="214" name="テキスト ボックス 213">
            <a:extLst>
              <a:ext uri="{FF2B5EF4-FFF2-40B4-BE49-F238E27FC236}">
                <a16:creationId xmlns:a16="http://schemas.microsoft.com/office/drawing/2014/main" id="{E56C9DC3-9E00-EEA6-7356-AB665A1D56CB}"/>
              </a:ext>
            </a:extLst>
          </p:cNvPr>
          <p:cNvSpPr txBox="1"/>
          <p:nvPr/>
        </p:nvSpPr>
        <p:spPr>
          <a:xfrm>
            <a:off x="8276006" y="1778876"/>
            <a:ext cx="692430" cy="307777"/>
          </a:xfrm>
          <a:prstGeom prst="rect">
            <a:avLst/>
          </a:prstGeom>
          <a:noFill/>
        </p:spPr>
        <p:txBody>
          <a:bodyPr wrap="square" rtlCol="0">
            <a:spAutoFit/>
          </a:bodyPr>
          <a:lstStyle/>
          <a:p>
            <a:r>
              <a:rPr kumimoji="1" lang="ja-JP" altLang="en-US" sz="1400" b="1" dirty="0">
                <a:latin typeface="Meiryo UI" panose="020B0604030504040204" pitchFamily="50" charset="-128"/>
                <a:ea typeface="Meiryo UI" panose="020B0604030504040204" pitchFamily="50" charset="-128"/>
              </a:rPr>
              <a:t>回答</a:t>
            </a:r>
          </a:p>
        </p:txBody>
      </p:sp>
      <p:cxnSp>
        <p:nvCxnSpPr>
          <p:cNvPr id="218" name="直線矢印コネクタ 217">
            <a:extLst>
              <a:ext uri="{FF2B5EF4-FFF2-40B4-BE49-F238E27FC236}">
                <a16:creationId xmlns:a16="http://schemas.microsoft.com/office/drawing/2014/main" id="{7D3E6353-10CE-C33A-6111-0FC929AB2D1B}"/>
              </a:ext>
            </a:extLst>
          </p:cNvPr>
          <p:cNvCxnSpPr/>
          <p:nvPr/>
        </p:nvCxnSpPr>
        <p:spPr>
          <a:xfrm flipH="1">
            <a:off x="10297375" y="1740160"/>
            <a:ext cx="570148" cy="0"/>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19" name="テキスト ボックス 218">
            <a:extLst>
              <a:ext uri="{FF2B5EF4-FFF2-40B4-BE49-F238E27FC236}">
                <a16:creationId xmlns:a16="http://schemas.microsoft.com/office/drawing/2014/main" id="{FB3EE6D4-DAB1-E43F-F248-FE0D3F7FDAA8}"/>
              </a:ext>
            </a:extLst>
          </p:cNvPr>
          <p:cNvSpPr txBox="1"/>
          <p:nvPr/>
        </p:nvSpPr>
        <p:spPr>
          <a:xfrm>
            <a:off x="10335975" y="1441313"/>
            <a:ext cx="692430" cy="307777"/>
          </a:xfrm>
          <a:prstGeom prst="rect">
            <a:avLst/>
          </a:prstGeom>
          <a:noFill/>
        </p:spPr>
        <p:txBody>
          <a:bodyPr wrap="square" rtlCol="0">
            <a:spAutoFit/>
          </a:bodyPr>
          <a:lstStyle/>
          <a:p>
            <a:r>
              <a:rPr kumimoji="1" lang="ja-JP" altLang="en-US" sz="1400" b="1" dirty="0">
                <a:latin typeface="Meiryo UI" panose="020B0604030504040204" pitchFamily="50" charset="-128"/>
                <a:ea typeface="Meiryo UI" panose="020B0604030504040204" pitchFamily="50" charset="-128"/>
              </a:rPr>
              <a:t>依頼</a:t>
            </a:r>
          </a:p>
        </p:txBody>
      </p:sp>
      <p:cxnSp>
        <p:nvCxnSpPr>
          <p:cNvPr id="222" name="直線矢印コネクタ 221">
            <a:extLst>
              <a:ext uri="{FF2B5EF4-FFF2-40B4-BE49-F238E27FC236}">
                <a16:creationId xmlns:a16="http://schemas.microsoft.com/office/drawing/2014/main" id="{56F16F70-4656-8978-29CB-7853339A2735}"/>
              </a:ext>
            </a:extLst>
          </p:cNvPr>
          <p:cNvCxnSpPr>
            <a:cxnSpLocks/>
          </p:cNvCxnSpPr>
          <p:nvPr/>
        </p:nvCxnSpPr>
        <p:spPr>
          <a:xfrm>
            <a:off x="10360278" y="2039008"/>
            <a:ext cx="517251" cy="0"/>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23" name="テキスト ボックス 222">
            <a:extLst>
              <a:ext uri="{FF2B5EF4-FFF2-40B4-BE49-F238E27FC236}">
                <a16:creationId xmlns:a16="http://schemas.microsoft.com/office/drawing/2014/main" id="{C8B5503F-7388-2BDC-3830-5A4B8E3318DE}"/>
              </a:ext>
            </a:extLst>
          </p:cNvPr>
          <p:cNvSpPr txBox="1"/>
          <p:nvPr/>
        </p:nvSpPr>
        <p:spPr>
          <a:xfrm>
            <a:off x="10345981" y="1778876"/>
            <a:ext cx="692430" cy="307777"/>
          </a:xfrm>
          <a:prstGeom prst="rect">
            <a:avLst/>
          </a:prstGeom>
          <a:noFill/>
        </p:spPr>
        <p:txBody>
          <a:bodyPr wrap="square" rtlCol="0">
            <a:spAutoFit/>
          </a:bodyPr>
          <a:lstStyle/>
          <a:p>
            <a:r>
              <a:rPr kumimoji="1" lang="ja-JP" altLang="en-US" sz="1400" b="1" dirty="0">
                <a:latin typeface="Meiryo UI" panose="020B0604030504040204" pitchFamily="50" charset="-128"/>
                <a:ea typeface="Meiryo UI" panose="020B0604030504040204" pitchFamily="50" charset="-128"/>
              </a:rPr>
              <a:t>回答</a:t>
            </a:r>
          </a:p>
        </p:txBody>
      </p:sp>
      <p:sp>
        <p:nvSpPr>
          <p:cNvPr id="226" name="フローチャート: 代替処理 225">
            <a:extLst>
              <a:ext uri="{FF2B5EF4-FFF2-40B4-BE49-F238E27FC236}">
                <a16:creationId xmlns:a16="http://schemas.microsoft.com/office/drawing/2014/main" id="{9FC37EB6-2BB8-BDAF-F2F0-A451D2444AB3}"/>
              </a:ext>
            </a:extLst>
          </p:cNvPr>
          <p:cNvSpPr/>
          <p:nvPr/>
        </p:nvSpPr>
        <p:spPr>
          <a:xfrm>
            <a:off x="8669435" y="3124716"/>
            <a:ext cx="1496768" cy="617224"/>
          </a:xfrm>
          <a:prstGeom prst="flowChartAlternateProcess">
            <a:avLst/>
          </a:prstGeom>
          <a:solidFill>
            <a:schemeClr val="accent4">
              <a:lumMod val="75000"/>
            </a:schemeClr>
          </a:solidFill>
          <a:ln w="41275" cap="rnd">
            <a:noFill/>
            <a:prstDash val="sysDot"/>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b="1" dirty="0">
                <a:latin typeface="Meiryo UI" panose="020B0604030504040204" pitchFamily="50" charset="-128"/>
                <a:ea typeface="Meiryo UI" panose="020B0604030504040204" pitchFamily="50" charset="-128"/>
              </a:rPr>
              <a:t>加工メーカー</a:t>
            </a:r>
            <a:br>
              <a:rPr lang="en-US" altLang="ja-JP" b="1" dirty="0">
                <a:latin typeface="Meiryo UI" panose="020B0604030504040204" pitchFamily="50" charset="-128"/>
                <a:ea typeface="Meiryo UI" panose="020B0604030504040204" pitchFamily="50" charset="-128"/>
              </a:rPr>
            </a:br>
            <a:r>
              <a:rPr lang="en-US" altLang="ja-JP" b="1" dirty="0">
                <a:latin typeface="Meiryo UI" panose="020B0604030504040204" pitchFamily="50" charset="-128"/>
                <a:ea typeface="Meiryo UI" panose="020B0604030504040204" pitchFamily="50" charset="-128"/>
              </a:rPr>
              <a:t>A</a:t>
            </a:r>
            <a:r>
              <a:rPr lang="ja-JP" altLang="en-US" b="1" dirty="0">
                <a:latin typeface="Meiryo UI" panose="020B0604030504040204" pitchFamily="50" charset="-128"/>
                <a:ea typeface="Meiryo UI" panose="020B0604030504040204" pitchFamily="50" charset="-128"/>
              </a:rPr>
              <a:t>社</a:t>
            </a:r>
            <a:endParaRPr kumimoji="1" lang="ja-JP" altLang="en-US" b="1" dirty="0">
              <a:latin typeface="Meiryo UI" panose="020B0604030504040204" pitchFamily="50" charset="-128"/>
              <a:ea typeface="Meiryo UI" panose="020B0604030504040204" pitchFamily="50" charset="-128"/>
            </a:endParaRPr>
          </a:p>
        </p:txBody>
      </p:sp>
      <p:sp>
        <p:nvSpPr>
          <p:cNvPr id="227" name="フローチャート: 代替処理 226">
            <a:extLst>
              <a:ext uri="{FF2B5EF4-FFF2-40B4-BE49-F238E27FC236}">
                <a16:creationId xmlns:a16="http://schemas.microsoft.com/office/drawing/2014/main" id="{1FB3A7F0-39D4-1F45-405F-3612035318AF}"/>
              </a:ext>
            </a:extLst>
          </p:cNvPr>
          <p:cNvSpPr/>
          <p:nvPr/>
        </p:nvSpPr>
        <p:spPr>
          <a:xfrm>
            <a:off x="10777649" y="3124716"/>
            <a:ext cx="1188850" cy="604524"/>
          </a:xfrm>
          <a:prstGeom prst="flowChartAlternateProcess">
            <a:avLst/>
          </a:prstGeom>
          <a:solidFill>
            <a:srgbClr val="002060"/>
          </a:solidFill>
          <a:ln w="41275" cap="rnd">
            <a:noFill/>
            <a:prstDash val="sysDot"/>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b="1" dirty="0">
                <a:latin typeface="Meiryo UI" panose="020B0604030504040204" pitchFamily="50" charset="-128"/>
                <a:ea typeface="Meiryo UI" panose="020B0604030504040204" pitchFamily="50" charset="-128"/>
              </a:rPr>
              <a:t>自社</a:t>
            </a:r>
            <a:endParaRPr kumimoji="1" lang="ja-JP" altLang="en-US" b="1" dirty="0">
              <a:latin typeface="Meiryo UI" panose="020B0604030504040204" pitchFamily="50" charset="-128"/>
              <a:ea typeface="Meiryo UI" panose="020B0604030504040204" pitchFamily="50" charset="-128"/>
            </a:endParaRPr>
          </a:p>
        </p:txBody>
      </p:sp>
      <p:sp>
        <p:nvSpPr>
          <p:cNvPr id="228" name="フローチャート: 代替処理 227">
            <a:extLst>
              <a:ext uri="{FF2B5EF4-FFF2-40B4-BE49-F238E27FC236}">
                <a16:creationId xmlns:a16="http://schemas.microsoft.com/office/drawing/2014/main" id="{B4039543-FEA6-0712-5F74-A48936CCE1F4}"/>
              </a:ext>
            </a:extLst>
          </p:cNvPr>
          <p:cNvSpPr/>
          <p:nvPr/>
        </p:nvSpPr>
        <p:spPr>
          <a:xfrm>
            <a:off x="8669435" y="4047642"/>
            <a:ext cx="1496769" cy="604524"/>
          </a:xfrm>
          <a:prstGeom prst="flowChartAlternateProcess">
            <a:avLst/>
          </a:prstGeom>
          <a:solidFill>
            <a:srgbClr val="00B050"/>
          </a:solidFill>
          <a:ln w="41275" cap="rnd">
            <a:noFill/>
            <a:prstDash val="sysDot"/>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b="1" dirty="0">
                <a:latin typeface="Meiryo UI" panose="020B0604030504040204" pitchFamily="50" charset="-128"/>
                <a:ea typeface="Meiryo UI" panose="020B0604030504040204" pitchFamily="50" charset="-128"/>
              </a:rPr>
              <a:t>材料メーカー</a:t>
            </a:r>
            <a:br>
              <a:rPr kumimoji="1" lang="en-US" altLang="ja-JP" b="1" dirty="0">
                <a:latin typeface="Meiryo UI" panose="020B0604030504040204" pitchFamily="50" charset="-128"/>
                <a:ea typeface="Meiryo UI" panose="020B0604030504040204" pitchFamily="50" charset="-128"/>
              </a:rPr>
            </a:br>
            <a:r>
              <a:rPr kumimoji="1" lang="ja-JP" altLang="en-US" b="1" dirty="0">
                <a:latin typeface="Meiryo UI" panose="020B0604030504040204" pitchFamily="50" charset="-128"/>
                <a:ea typeface="Meiryo UI" panose="020B0604030504040204" pitchFamily="50" charset="-128"/>
              </a:rPr>
              <a:t>Ｂ社</a:t>
            </a:r>
          </a:p>
        </p:txBody>
      </p:sp>
      <p:sp>
        <p:nvSpPr>
          <p:cNvPr id="231" name="テキスト ボックス 230">
            <a:extLst>
              <a:ext uri="{FF2B5EF4-FFF2-40B4-BE49-F238E27FC236}">
                <a16:creationId xmlns:a16="http://schemas.microsoft.com/office/drawing/2014/main" id="{9986C8C7-8093-D6C2-3891-6F2C681E67C7}"/>
              </a:ext>
            </a:extLst>
          </p:cNvPr>
          <p:cNvSpPr txBox="1"/>
          <p:nvPr/>
        </p:nvSpPr>
        <p:spPr>
          <a:xfrm>
            <a:off x="4274869" y="2856718"/>
            <a:ext cx="4692558" cy="892552"/>
          </a:xfrm>
          <a:prstGeom prst="rect">
            <a:avLst/>
          </a:prstGeom>
          <a:noFill/>
        </p:spPr>
        <p:txBody>
          <a:bodyPr wrap="square" rtlCol="0">
            <a:spAutoFit/>
          </a:bodyPr>
          <a:lstStyle/>
          <a:p>
            <a:r>
              <a:rPr lang="ja-JP" altLang="en-US" sz="2000" b="1" dirty="0">
                <a:solidFill>
                  <a:srgbClr val="C00000"/>
                </a:solidFill>
                <a:latin typeface="Meiryo UI" panose="020B0604030504040204" pitchFamily="50" charset="-128"/>
                <a:ea typeface="Meiryo UI" panose="020B0604030504040204" pitchFamily="50" charset="-128"/>
              </a:rPr>
              <a:t>パターン②</a:t>
            </a:r>
            <a:r>
              <a:rPr lang="ja-JP" altLang="en-US" sz="1600" b="1" dirty="0">
                <a:latin typeface="Meiryo UI" panose="020B0604030504040204" pitchFamily="50" charset="-128"/>
                <a:ea typeface="Meiryo UI" panose="020B0604030504040204" pitchFamily="50" charset="-128"/>
              </a:rPr>
              <a:t>自社で材料構成（比率、重量）</a:t>
            </a:r>
            <a:br>
              <a:rPr lang="en-US" altLang="ja-JP" sz="1600" b="1" dirty="0">
                <a:latin typeface="Meiryo UI" panose="020B0604030504040204" pitchFamily="50" charset="-128"/>
                <a:ea typeface="Meiryo UI" panose="020B0604030504040204" pitchFamily="50" charset="-128"/>
              </a:rPr>
            </a:br>
            <a:r>
              <a:rPr lang="ja-JP" altLang="en-US" sz="1600" b="1" dirty="0">
                <a:latin typeface="Meiryo UI" panose="020B0604030504040204" pitchFamily="50" charset="-128"/>
                <a:ea typeface="Meiryo UI" panose="020B0604030504040204" pitchFamily="50" charset="-128"/>
              </a:rPr>
              <a:t>　が認識できており、</a:t>
            </a:r>
            <a:r>
              <a:rPr kumimoji="1" lang="ja-JP" altLang="en-US" sz="1600" b="1" dirty="0">
                <a:latin typeface="Meiryo UI" panose="020B0604030504040204" pitchFamily="50" charset="-128"/>
                <a:ea typeface="Meiryo UI" panose="020B0604030504040204" pitchFamily="50" charset="-128"/>
              </a:rPr>
              <a:t>それぞれの材料</a:t>
            </a:r>
            <a:br>
              <a:rPr kumimoji="1" lang="en-US" altLang="ja-JP" sz="1600" b="1" dirty="0">
                <a:latin typeface="Meiryo UI" panose="020B0604030504040204" pitchFamily="50" charset="-128"/>
                <a:ea typeface="Meiryo UI" panose="020B0604030504040204" pitchFamily="50" charset="-128"/>
              </a:rPr>
            </a:br>
            <a:r>
              <a:rPr kumimoji="1" lang="ja-JP" altLang="en-US" sz="1600" b="1" dirty="0">
                <a:latin typeface="Meiryo UI" panose="020B0604030504040204" pitchFamily="50" charset="-128"/>
                <a:ea typeface="Meiryo UI" panose="020B0604030504040204" pitchFamily="50" charset="-128"/>
              </a:rPr>
              <a:t>メーカーに調査を行い、自社で構成する</a:t>
            </a:r>
            <a:endParaRPr kumimoji="1" lang="en-US" altLang="ja-JP" sz="1600" b="1" dirty="0">
              <a:latin typeface="Meiryo UI" panose="020B0604030504040204" pitchFamily="50" charset="-128"/>
              <a:ea typeface="Meiryo UI" panose="020B0604030504040204" pitchFamily="50" charset="-128"/>
            </a:endParaRPr>
          </a:p>
        </p:txBody>
      </p:sp>
      <p:sp>
        <p:nvSpPr>
          <p:cNvPr id="240" name="テキスト ボックス 239">
            <a:extLst>
              <a:ext uri="{FF2B5EF4-FFF2-40B4-BE49-F238E27FC236}">
                <a16:creationId xmlns:a16="http://schemas.microsoft.com/office/drawing/2014/main" id="{290C2421-A97C-87F5-91AF-9119EF21BA80}"/>
              </a:ext>
            </a:extLst>
          </p:cNvPr>
          <p:cNvSpPr txBox="1"/>
          <p:nvPr/>
        </p:nvSpPr>
        <p:spPr>
          <a:xfrm>
            <a:off x="10182050" y="3029804"/>
            <a:ext cx="692430" cy="307777"/>
          </a:xfrm>
          <a:prstGeom prst="rect">
            <a:avLst/>
          </a:prstGeom>
          <a:noFill/>
        </p:spPr>
        <p:txBody>
          <a:bodyPr wrap="square" rtlCol="0">
            <a:spAutoFit/>
          </a:bodyPr>
          <a:lstStyle/>
          <a:p>
            <a:r>
              <a:rPr kumimoji="1" lang="ja-JP" altLang="en-US" sz="1400" b="1" dirty="0">
                <a:latin typeface="Meiryo UI" panose="020B0604030504040204" pitchFamily="50" charset="-128"/>
                <a:ea typeface="Meiryo UI" panose="020B0604030504040204" pitchFamily="50" charset="-128"/>
              </a:rPr>
              <a:t>依頼</a:t>
            </a:r>
          </a:p>
        </p:txBody>
      </p:sp>
      <p:sp>
        <p:nvSpPr>
          <p:cNvPr id="242" name="テキスト ボックス 241">
            <a:extLst>
              <a:ext uri="{FF2B5EF4-FFF2-40B4-BE49-F238E27FC236}">
                <a16:creationId xmlns:a16="http://schemas.microsoft.com/office/drawing/2014/main" id="{8BB57A1D-8856-A2DD-6A68-91B40DB3C3C0}"/>
              </a:ext>
            </a:extLst>
          </p:cNvPr>
          <p:cNvSpPr txBox="1"/>
          <p:nvPr/>
        </p:nvSpPr>
        <p:spPr>
          <a:xfrm>
            <a:off x="10192056" y="3367367"/>
            <a:ext cx="692430" cy="307777"/>
          </a:xfrm>
          <a:prstGeom prst="rect">
            <a:avLst/>
          </a:prstGeom>
          <a:noFill/>
        </p:spPr>
        <p:txBody>
          <a:bodyPr wrap="square" rtlCol="0">
            <a:spAutoFit/>
          </a:bodyPr>
          <a:lstStyle/>
          <a:p>
            <a:r>
              <a:rPr kumimoji="1" lang="ja-JP" altLang="en-US" sz="1400" b="1" dirty="0">
                <a:latin typeface="Meiryo UI" panose="020B0604030504040204" pitchFamily="50" charset="-128"/>
                <a:ea typeface="Meiryo UI" panose="020B0604030504040204" pitchFamily="50" charset="-128"/>
              </a:rPr>
              <a:t>回答</a:t>
            </a:r>
          </a:p>
        </p:txBody>
      </p:sp>
      <p:sp>
        <p:nvSpPr>
          <p:cNvPr id="245" name="Oval 5">
            <a:extLst>
              <a:ext uri="{FF2B5EF4-FFF2-40B4-BE49-F238E27FC236}">
                <a16:creationId xmlns:a16="http://schemas.microsoft.com/office/drawing/2014/main" id="{18D0B506-C34F-A7B0-5A79-FA6DFDD524C4}"/>
              </a:ext>
            </a:extLst>
          </p:cNvPr>
          <p:cNvSpPr>
            <a:spLocks noChangeArrowheads="1"/>
          </p:cNvSpPr>
          <p:nvPr/>
        </p:nvSpPr>
        <p:spPr bwMode="auto">
          <a:xfrm>
            <a:off x="10449281" y="2093541"/>
            <a:ext cx="339244" cy="291959"/>
          </a:xfrm>
          <a:prstGeom prst="ellipse">
            <a:avLst/>
          </a:prstGeom>
          <a:gradFill rotWithShape="1">
            <a:gsLst>
              <a:gs pos="0">
                <a:srgbClr val="CCFFFF"/>
              </a:gs>
              <a:gs pos="100000">
                <a:srgbClr val="3333FF"/>
              </a:gs>
            </a:gsLst>
            <a:path path="shape">
              <a:fillToRect l="50000" t="50000" r="50000" b="50000"/>
            </a:path>
          </a:gradFill>
          <a:ln w="12700" algn="ctr">
            <a:solidFill>
              <a:srgbClr val="3333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algn="ctr" eaLnBrk="1" hangingPunct="1">
              <a:defRPr/>
            </a:pPr>
            <a:r>
              <a:rPr lang="ja-JP" altLang="en-US" b="1" dirty="0">
                <a:latin typeface="Meiryo UI" panose="020B0604030504040204" pitchFamily="50" charset="-128"/>
                <a:ea typeface="Meiryo UI" panose="020B0604030504040204" pitchFamily="50" charset="-128"/>
              </a:rPr>
              <a:t>部品</a:t>
            </a:r>
          </a:p>
        </p:txBody>
      </p:sp>
      <p:sp>
        <p:nvSpPr>
          <p:cNvPr id="247" name="Oval 5">
            <a:extLst>
              <a:ext uri="{FF2B5EF4-FFF2-40B4-BE49-F238E27FC236}">
                <a16:creationId xmlns:a16="http://schemas.microsoft.com/office/drawing/2014/main" id="{04D966E0-3B9B-FD44-809F-DD1A48709A84}"/>
              </a:ext>
            </a:extLst>
          </p:cNvPr>
          <p:cNvSpPr>
            <a:spLocks noChangeArrowheads="1"/>
          </p:cNvSpPr>
          <p:nvPr/>
        </p:nvSpPr>
        <p:spPr bwMode="auto">
          <a:xfrm>
            <a:off x="10218820" y="3682031"/>
            <a:ext cx="489182" cy="291959"/>
          </a:xfrm>
          <a:prstGeom prst="ellipse">
            <a:avLst/>
          </a:prstGeom>
          <a:solidFill>
            <a:schemeClr val="accent4">
              <a:lumMod val="40000"/>
              <a:lumOff val="60000"/>
            </a:schemeClr>
          </a:solidFill>
          <a:ln w="12700" algn="ctr">
            <a:solidFill>
              <a:schemeClr val="accent5">
                <a:lumMod val="50000"/>
              </a:schemeClr>
            </a:solidFill>
            <a:round/>
            <a:headEnd/>
            <a:tailEnd/>
          </a:ln>
          <a:effectLst/>
        </p:spPr>
        <p:txBody>
          <a:bodyPr wrap="none" lIns="90000" tIns="46800" rIns="90000" bIns="46800" anchor="ctr"/>
          <a:lstStyle/>
          <a:p>
            <a:pPr algn="ctr"/>
            <a:r>
              <a:rPr lang="ja-JP" altLang="en-US" sz="1000" b="1" dirty="0">
                <a:latin typeface="Meiryo UI" panose="020B0604030504040204" pitchFamily="50" charset="-128"/>
                <a:ea typeface="Meiryo UI" panose="020B0604030504040204" pitchFamily="50" charset="-128"/>
              </a:rPr>
              <a:t>材料①</a:t>
            </a:r>
          </a:p>
        </p:txBody>
      </p:sp>
      <p:sp>
        <p:nvSpPr>
          <p:cNvPr id="250" name="Oval 5">
            <a:extLst>
              <a:ext uri="{FF2B5EF4-FFF2-40B4-BE49-F238E27FC236}">
                <a16:creationId xmlns:a16="http://schemas.microsoft.com/office/drawing/2014/main" id="{FB09D610-AB9B-BE70-E2B9-338972EBF63C}"/>
              </a:ext>
            </a:extLst>
          </p:cNvPr>
          <p:cNvSpPr>
            <a:spLocks noChangeArrowheads="1"/>
          </p:cNvSpPr>
          <p:nvPr/>
        </p:nvSpPr>
        <p:spPr bwMode="auto">
          <a:xfrm>
            <a:off x="6492337" y="2043774"/>
            <a:ext cx="489182" cy="291959"/>
          </a:xfrm>
          <a:prstGeom prst="ellipse">
            <a:avLst/>
          </a:prstGeom>
          <a:solidFill>
            <a:schemeClr val="accent5">
              <a:lumMod val="40000"/>
              <a:lumOff val="60000"/>
            </a:schemeClr>
          </a:solidFill>
          <a:ln w="12700" algn="ctr">
            <a:solidFill>
              <a:schemeClr val="accent5">
                <a:lumMod val="50000"/>
              </a:schemeClr>
            </a:solidFill>
            <a:round/>
            <a:headEnd/>
            <a:tailEnd/>
          </a:ln>
          <a:effectLst/>
        </p:spPr>
        <p:txBody>
          <a:bodyPr wrap="none" lIns="90000" tIns="46800" rIns="90000" bIns="46800" anchor="ctr"/>
          <a:lstStyle/>
          <a:p>
            <a:pPr algn="ctr"/>
            <a:r>
              <a:rPr lang="ja-JP" altLang="en-US" sz="1000" b="1" dirty="0">
                <a:latin typeface="Meiryo UI" panose="020B0604030504040204" pitchFamily="50" charset="-128"/>
                <a:ea typeface="Meiryo UI" panose="020B0604030504040204" pitchFamily="50" charset="-128"/>
              </a:rPr>
              <a:t>材料②</a:t>
            </a:r>
          </a:p>
        </p:txBody>
      </p:sp>
      <p:sp>
        <p:nvSpPr>
          <p:cNvPr id="252" name="Oval 5">
            <a:extLst>
              <a:ext uri="{FF2B5EF4-FFF2-40B4-BE49-F238E27FC236}">
                <a16:creationId xmlns:a16="http://schemas.microsoft.com/office/drawing/2014/main" id="{09C87F7F-386E-1EEB-AB04-DD4FFE00FE10}"/>
              </a:ext>
            </a:extLst>
          </p:cNvPr>
          <p:cNvSpPr>
            <a:spLocks noChangeArrowheads="1"/>
          </p:cNvSpPr>
          <p:nvPr/>
        </p:nvSpPr>
        <p:spPr bwMode="auto">
          <a:xfrm>
            <a:off x="8289607" y="2112266"/>
            <a:ext cx="489182" cy="291959"/>
          </a:xfrm>
          <a:prstGeom prst="ellipse">
            <a:avLst/>
          </a:prstGeom>
          <a:solidFill>
            <a:schemeClr val="accent5">
              <a:lumMod val="40000"/>
              <a:lumOff val="60000"/>
            </a:schemeClr>
          </a:solidFill>
          <a:ln w="12700" algn="ctr">
            <a:solidFill>
              <a:schemeClr val="accent5">
                <a:lumMod val="50000"/>
              </a:schemeClr>
            </a:solidFill>
            <a:round/>
            <a:headEnd/>
            <a:tailEnd/>
          </a:ln>
          <a:effectLst/>
        </p:spPr>
        <p:txBody>
          <a:bodyPr wrap="none" lIns="90000" tIns="46800" rIns="90000" bIns="46800" anchor="ctr"/>
          <a:lstStyle/>
          <a:p>
            <a:pPr algn="ctr"/>
            <a:r>
              <a:rPr lang="ja-JP" altLang="en-US" sz="1000" b="1" dirty="0">
                <a:latin typeface="Meiryo UI" panose="020B0604030504040204" pitchFamily="50" charset="-128"/>
                <a:ea typeface="Meiryo UI" panose="020B0604030504040204" pitchFamily="50" charset="-128"/>
              </a:rPr>
              <a:t>材料②</a:t>
            </a:r>
          </a:p>
        </p:txBody>
      </p:sp>
      <p:cxnSp>
        <p:nvCxnSpPr>
          <p:cNvPr id="255" name="コネクタ: カギ線 254">
            <a:extLst>
              <a:ext uri="{FF2B5EF4-FFF2-40B4-BE49-F238E27FC236}">
                <a16:creationId xmlns:a16="http://schemas.microsoft.com/office/drawing/2014/main" id="{86A2771F-58D8-EF72-C8BB-50D97526456A}"/>
              </a:ext>
            </a:extLst>
          </p:cNvPr>
          <p:cNvCxnSpPr>
            <a:cxnSpLocks/>
          </p:cNvCxnSpPr>
          <p:nvPr/>
        </p:nvCxnSpPr>
        <p:spPr>
          <a:xfrm rot="5400000">
            <a:off x="10473558" y="3525310"/>
            <a:ext cx="478286" cy="987762"/>
          </a:xfrm>
          <a:prstGeom prst="bentConnector2">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8" name="コネクタ: カギ線 257">
            <a:extLst>
              <a:ext uri="{FF2B5EF4-FFF2-40B4-BE49-F238E27FC236}">
                <a16:creationId xmlns:a16="http://schemas.microsoft.com/office/drawing/2014/main" id="{288BBAEA-CB96-DAE9-7AE6-ED6C2F192860}"/>
              </a:ext>
            </a:extLst>
          </p:cNvPr>
          <p:cNvCxnSpPr>
            <a:cxnSpLocks/>
          </p:cNvCxnSpPr>
          <p:nvPr/>
        </p:nvCxnSpPr>
        <p:spPr>
          <a:xfrm flipV="1">
            <a:off x="10224060" y="3729240"/>
            <a:ext cx="1188849" cy="869943"/>
          </a:xfrm>
          <a:prstGeom prst="bentConnector2">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61" name="Oval 5">
            <a:extLst>
              <a:ext uri="{FF2B5EF4-FFF2-40B4-BE49-F238E27FC236}">
                <a16:creationId xmlns:a16="http://schemas.microsoft.com/office/drawing/2014/main" id="{AEABFC8D-309D-4C62-B5F2-A1E9AFF0D39D}"/>
              </a:ext>
            </a:extLst>
          </p:cNvPr>
          <p:cNvSpPr>
            <a:spLocks noChangeArrowheads="1"/>
          </p:cNvSpPr>
          <p:nvPr/>
        </p:nvSpPr>
        <p:spPr bwMode="auto">
          <a:xfrm>
            <a:off x="11456690" y="4262217"/>
            <a:ext cx="489182" cy="291959"/>
          </a:xfrm>
          <a:prstGeom prst="ellipse">
            <a:avLst/>
          </a:prstGeom>
          <a:solidFill>
            <a:schemeClr val="accent5">
              <a:lumMod val="40000"/>
              <a:lumOff val="60000"/>
            </a:schemeClr>
          </a:solidFill>
          <a:ln w="12700" algn="ctr">
            <a:solidFill>
              <a:schemeClr val="accent5">
                <a:lumMod val="50000"/>
              </a:schemeClr>
            </a:solidFill>
            <a:round/>
            <a:headEnd/>
            <a:tailEnd/>
          </a:ln>
          <a:effectLst/>
        </p:spPr>
        <p:txBody>
          <a:bodyPr wrap="none" lIns="90000" tIns="46800" rIns="90000" bIns="46800" anchor="ctr"/>
          <a:lstStyle/>
          <a:p>
            <a:pPr algn="ctr"/>
            <a:r>
              <a:rPr lang="ja-JP" altLang="en-US" sz="1000" b="1" dirty="0">
                <a:latin typeface="Meiryo UI" panose="020B0604030504040204" pitchFamily="50" charset="-128"/>
                <a:ea typeface="Meiryo UI" panose="020B0604030504040204" pitchFamily="50" charset="-128"/>
              </a:rPr>
              <a:t>材料②</a:t>
            </a:r>
          </a:p>
        </p:txBody>
      </p:sp>
      <p:sp>
        <p:nvSpPr>
          <p:cNvPr id="262" name="テキスト ボックス 261">
            <a:extLst>
              <a:ext uri="{FF2B5EF4-FFF2-40B4-BE49-F238E27FC236}">
                <a16:creationId xmlns:a16="http://schemas.microsoft.com/office/drawing/2014/main" id="{31FCAEC8-3BD4-66EC-7D29-DE44BC6C3A9F}"/>
              </a:ext>
            </a:extLst>
          </p:cNvPr>
          <p:cNvSpPr txBox="1"/>
          <p:nvPr/>
        </p:nvSpPr>
        <p:spPr>
          <a:xfrm>
            <a:off x="10235700" y="3971579"/>
            <a:ext cx="692430" cy="307777"/>
          </a:xfrm>
          <a:prstGeom prst="rect">
            <a:avLst/>
          </a:prstGeom>
          <a:noFill/>
        </p:spPr>
        <p:txBody>
          <a:bodyPr wrap="square" rtlCol="0">
            <a:spAutoFit/>
          </a:bodyPr>
          <a:lstStyle/>
          <a:p>
            <a:r>
              <a:rPr kumimoji="1" lang="ja-JP" altLang="en-US" sz="1400" b="1" dirty="0">
                <a:latin typeface="Meiryo UI" panose="020B0604030504040204" pitchFamily="50" charset="-128"/>
                <a:ea typeface="Meiryo UI" panose="020B0604030504040204" pitchFamily="50" charset="-128"/>
              </a:rPr>
              <a:t>依頼</a:t>
            </a:r>
          </a:p>
        </p:txBody>
      </p:sp>
      <p:sp>
        <p:nvSpPr>
          <p:cNvPr id="263" name="テキスト ボックス 262">
            <a:extLst>
              <a:ext uri="{FF2B5EF4-FFF2-40B4-BE49-F238E27FC236}">
                <a16:creationId xmlns:a16="http://schemas.microsoft.com/office/drawing/2014/main" id="{BFBE2AD4-F282-67E9-DD24-B891514DC7B9}"/>
              </a:ext>
            </a:extLst>
          </p:cNvPr>
          <p:cNvSpPr txBox="1"/>
          <p:nvPr/>
        </p:nvSpPr>
        <p:spPr>
          <a:xfrm>
            <a:off x="10245706" y="4309142"/>
            <a:ext cx="692430" cy="307777"/>
          </a:xfrm>
          <a:prstGeom prst="rect">
            <a:avLst/>
          </a:prstGeom>
          <a:noFill/>
        </p:spPr>
        <p:txBody>
          <a:bodyPr wrap="square" rtlCol="0">
            <a:spAutoFit/>
          </a:bodyPr>
          <a:lstStyle/>
          <a:p>
            <a:r>
              <a:rPr kumimoji="1" lang="ja-JP" altLang="en-US" sz="1400" b="1" dirty="0">
                <a:latin typeface="Meiryo UI" panose="020B0604030504040204" pitchFamily="50" charset="-128"/>
                <a:ea typeface="Meiryo UI" panose="020B0604030504040204" pitchFamily="50" charset="-128"/>
              </a:rPr>
              <a:t>回答</a:t>
            </a:r>
          </a:p>
        </p:txBody>
      </p:sp>
      <p:sp>
        <p:nvSpPr>
          <p:cNvPr id="267" name="Oval 5">
            <a:extLst>
              <a:ext uri="{FF2B5EF4-FFF2-40B4-BE49-F238E27FC236}">
                <a16:creationId xmlns:a16="http://schemas.microsoft.com/office/drawing/2014/main" id="{B014F6E9-9B91-F77C-7A08-E7E299B622FB}"/>
              </a:ext>
            </a:extLst>
          </p:cNvPr>
          <p:cNvSpPr>
            <a:spLocks noChangeArrowheads="1"/>
          </p:cNvSpPr>
          <p:nvPr/>
        </p:nvSpPr>
        <p:spPr bwMode="auto">
          <a:xfrm>
            <a:off x="10365686" y="5259944"/>
            <a:ext cx="339244" cy="291959"/>
          </a:xfrm>
          <a:prstGeom prst="ellipse">
            <a:avLst/>
          </a:prstGeom>
          <a:gradFill rotWithShape="1">
            <a:gsLst>
              <a:gs pos="0">
                <a:srgbClr val="CCFFFF"/>
              </a:gs>
              <a:gs pos="100000">
                <a:srgbClr val="3333FF"/>
              </a:gs>
            </a:gsLst>
            <a:path path="shape">
              <a:fillToRect l="50000" t="50000" r="50000" b="50000"/>
            </a:path>
          </a:gradFill>
          <a:ln w="12700" algn="ctr">
            <a:solidFill>
              <a:srgbClr val="3333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algn="ctr" eaLnBrk="1" hangingPunct="1">
              <a:defRPr/>
            </a:pPr>
            <a:r>
              <a:rPr lang="ja-JP" altLang="en-US" b="1" dirty="0">
                <a:latin typeface="Meiryo UI" panose="020B0604030504040204" pitchFamily="50" charset="-128"/>
                <a:ea typeface="Meiryo UI" panose="020B0604030504040204" pitchFamily="50" charset="-128"/>
              </a:rPr>
              <a:t>部品</a:t>
            </a:r>
          </a:p>
        </p:txBody>
      </p:sp>
      <p:sp>
        <p:nvSpPr>
          <p:cNvPr id="268" name="Oval 5">
            <a:extLst>
              <a:ext uri="{FF2B5EF4-FFF2-40B4-BE49-F238E27FC236}">
                <a16:creationId xmlns:a16="http://schemas.microsoft.com/office/drawing/2014/main" id="{427D4CDC-9021-8336-CD92-E00F2A8BEAA3}"/>
              </a:ext>
            </a:extLst>
          </p:cNvPr>
          <p:cNvSpPr>
            <a:spLocks noChangeArrowheads="1"/>
          </p:cNvSpPr>
          <p:nvPr/>
        </p:nvSpPr>
        <p:spPr bwMode="auto">
          <a:xfrm>
            <a:off x="9668023" y="5260226"/>
            <a:ext cx="489182" cy="291959"/>
          </a:xfrm>
          <a:prstGeom prst="ellipse">
            <a:avLst/>
          </a:prstGeom>
          <a:solidFill>
            <a:schemeClr val="accent4">
              <a:lumMod val="40000"/>
              <a:lumOff val="60000"/>
            </a:schemeClr>
          </a:solidFill>
          <a:ln w="12700" algn="ctr">
            <a:solidFill>
              <a:schemeClr val="accent5">
                <a:lumMod val="50000"/>
              </a:schemeClr>
            </a:solidFill>
            <a:round/>
            <a:headEnd/>
            <a:tailEnd/>
          </a:ln>
          <a:effectLst/>
        </p:spPr>
        <p:txBody>
          <a:bodyPr wrap="none" lIns="90000" tIns="46800" rIns="90000" bIns="46800" anchor="ctr"/>
          <a:lstStyle/>
          <a:p>
            <a:pPr algn="ctr"/>
            <a:r>
              <a:rPr lang="ja-JP" altLang="en-US" sz="1000" b="1" dirty="0">
                <a:latin typeface="Meiryo UI" panose="020B0604030504040204" pitchFamily="50" charset="-128"/>
                <a:ea typeface="Meiryo UI" panose="020B0604030504040204" pitchFamily="50" charset="-128"/>
              </a:rPr>
              <a:t>材料①</a:t>
            </a:r>
          </a:p>
        </p:txBody>
      </p:sp>
      <p:cxnSp>
        <p:nvCxnSpPr>
          <p:cNvPr id="269" name="AutoShape 39">
            <a:extLst>
              <a:ext uri="{FF2B5EF4-FFF2-40B4-BE49-F238E27FC236}">
                <a16:creationId xmlns:a16="http://schemas.microsoft.com/office/drawing/2014/main" id="{3C3C5222-30AB-7D62-4DF9-121DA6987FDA}"/>
              </a:ext>
            </a:extLst>
          </p:cNvPr>
          <p:cNvCxnSpPr>
            <a:cxnSpLocks noChangeShapeType="1"/>
            <a:stCxn id="267" idx="2"/>
            <a:endCxn id="268" idx="6"/>
          </p:cNvCxnSpPr>
          <p:nvPr/>
        </p:nvCxnSpPr>
        <p:spPr bwMode="auto">
          <a:xfrm rot="10800000" flipV="1">
            <a:off x="10157206" y="5405924"/>
            <a:ext cx="208481" cy="282"/>
          </a:xfrm>
          <a:prstGeom prst="bentConnector3">
            <a:avLst>
              <a:gd name="adj1" fmla="val 50000"/>
            </a:avLst>
          </a:prstGeom>
          <a:noFill/>
          <a:ln w="12700">
            <a:solidFill>
              <a:srgbClr val="3333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0" name="Oval 5">
            <a:extLst>
              <a:ext uri="{FF2B5EF4-FFF2-40B4-BE49-F238E27FC236}">
                <a16:creationId xmlns:a16="http://schemas.microsoft.com/office/drawing/2014/main" id="{2D6197FB-32B0-26EB-90CC-1F205A7966E5}"/>
              </a:ext>
            </a:extLst>
          </p:cNvPr>
          <p:cNvSpPr>
            <a:spLocks noChangeArrowheads="1"/>
          </p:cNvSpPr>
          <p:nvPr/>
        </p:nvSpPr>
        <p:spPr bwMode="auto">
          <a:xfrm>
            <a:off x="9668023" y="5875780"/>
            <a:ext cx="489182" cy="291959"/>
          </a:xfrm>
          <a:prstGeom prst="ellipse">
            <a:avLst/>
          </a:prstGeom>
          <a:solidFill>
            <a:schemeClr val="accent5">
              <a:lumMod val="40000"/>
              <a:lumOff val="60000"/>
            </a:schemeClr>
          </a:solidFill>
          <a:ln w="12700" algn="ctr">
            <a:solidFill>
              <a:schemeClr val="accent5">
                <a:lumMod val="50000"/>
              </a:schemeClr>
            </a:solidFill>
            <a:round/>
            <a:headEnd/>
            <a:tailEnd/>
          </a:ln>
          <a:effectLst/>
        </p:spPr>
        <p:txBody>
          <a:bodyPr wrap="none" lIns="90000" tIns="46800" rIns="90000" bIns="46800" anchor="ctr"/>
          <a:lstStyle/>
          <a:p>
            <a:pPr algn="ctr"/>
            <a:r>
              <a:rPr lang="ja-JP" altLang="en-US" sz="1000" b="1" dirty="0">
                <a:latin typeface="Meiryo UI" panose="020B0604030504040204" pitchFamily="50" charset="-128"/>
                <a:ea typeface="Meiryo UI" panose="020B0604030504040204" pitchFamily="50" charset="-128"/>
              </a:rPr>
              <a:t>材料②</a:t>
            </a:r>
          </a:p>
        </p:txBody>
      </p:sp>
      <p:cxnSp>
        <p:nvCxnSpPr>
          <p:cNvPr id="271" name="AutoShape 39">
            <a:extLst>
              <a:ext uri="{FF2B5EF4-FFF2-40B4-BE49-F238E27FC236}">
                <a16:creationId xmlns:a16="http://schemas.microsoft.com/office/drawing/2014/main" id="{7AD22BC8-69F3-5AF1-E6FC-9B5447AE14D0}"/>
              </a:ext>
            </a:extLst>
          </p:cNvPr>
          <p:cNvCxnSpPr>
            <a:cxnSpLocks noChangeShapeType="1"/>
            <a:stCxn id="267" idx="2"/>
            <a:endCxn id="270" idx="6"/>
          </p:cNvCxnSpPr>
          <p:nvPr/>
        </p:nvCxnSpPr>
        <p:spPr bwMode="auto">
          <a:xfrm rot="10800000" flipV="1">
            <a:off x="10157206" y="5405924"/>
            <a:ext cx="208481" cy="615836"/>
          </a:xfrm>
          <a:prstGeom prst="bentConnector3">
            <a:avLst>
              <a:gd name="adj1" fmla="val 50000"/>
            </a:avLst>
          </a:prstGeom>
          <a:noFill/>
          <a:ln w="12700">
            <a:solidFill>
              <a:srgbClr val="3333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正方形/長方形 1">
            <a:extLst>
              <a:ext uri="{FF2B5EF4-FFF2-40B4-BE49-F238E27FC236}">
                <a16:creationId xmlns:a16="http://schemas.microsoft.com/office/drawing/2014/main" id="{6EFDDAB6-D06E-84E3-F88F-21007274E8AE}"/>
              </a:ext>
            </a:extLst>
          </p:cNvPr>
          <p:cNvSpPr/>
          <p:nvPr/>
        </p:nvSpPr>
        <p:spPr>
          <a:xfrm>
            <a:off x="187196" y="891590"/>
            <a:ext cx="4051596" cy="531389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 name="直線矢印コネクタ 2">
            <a:extLst>
              <a:ext uri="{FF2B5EF4-FFF2-40B4-BE49-F238E27FC236}">
                <a16:creationId xmlns:a16="http://schemas.microsoft.com/office/drawing/2014/main" id="{A641B30F-C836-BC7F-D3B2-72346F101B50}"/>
              </a:ext>
            </a:extLst>
          </p:cNvPr>
          <p:cNvCxnSpPr/>
          <p:nvPr/>
        </p:nvCxnSpPr>
        <p:spPr>
          <a:xfrm flipH="1">
            <a:off x="8253212" y="1770087"/>
            <a:ext cx="570148" cy="0"/>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 name="直線矢印コネクタ 8">
            <a:extLst>
              <a:ext uri="{FF2B5EF4-FFF2-40B4-BE49-F238E27FC236}">
                <a16:creationId xmlns:a16="http://schemas.microsoft.com/office/drawing/2014/main" id="{C53DB1A5-2FC9-6294-85BC-B540B973C7CF}"/>
              </a:ext>
            </a:extLst>
          </p:cNvPr>
          <p:cNvCxnSpPr>
            <a:cxnSpLocks/>
          </p:cNvCxnSpPr>
          <p:nvPr/>
        </p:nvCxnSpPr>
        <p:spPr>
          <a:xfrm>
            <a:off x="8316115" y="2068935"/>
            <a:ext cx="517251" cy="0"/>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 name="直線矢印コネクタ 9">
            <a:extLst>
              <a:ext uri="{FF2B5EF4-FFF2-40B4-BE49-F238E27FC236}">
                <a16:creationId xmlns:a16="http://schemas.microsoft.com/office/drawing/2014/main" id="{C51BD618-7B3D-456F-8169-0E438F966809}"/>
              </a:ext>
            </a:extLst>
          </p:cNvPr>
          <p:cNvCxnSpPr/>
          <p:nvPr/>
        </p:nvCxnSpPr>
        <p:spPr>
          <a:xfrm flipH="1">
            <a:off x="6468059" y="1704120"/>
            <a:ext cx="570148" cy="0"/>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 name="直線矢印コネクタ 10">
            <a:extLst>
              <a:ext uri="{FF2B5EF4-FFF2-40B4-BE49-F238E27FC236}">
                <a16:creationId xmlns:a16="http://schemas.microsoft.com/office/drawing/2014/main" id="{F3FAE011-AFEA-E68E-779E-94105A2C6064}"/>
              </a:ext>
            </a:extLst>
          </p:cNvPr>
          <p:cNvCxnSpPr>
            <a:cxnSpLocks/>
          </p:cNvCxnSpPr>
          <p:nvPr/>
        </p:nvCxnSpPr>
        <p:spPr>
          <a:xfrm>
            <a:off x="6530962" y="2002968"/>
            <a:ext cx="517251" cy="0"/>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 name="直線矢印コネクタ 11">
            <a:extLst>
              <a:ext uri="{FF2B5EF4-FFF2-40B4-BE49-F238E27FC236}">
                <a16:creationId xmlns:a16="http://schemas.microsoft.com/office/drawing/2014/main" id="{1BA947C0-CF8E-0E47-17DA-C1C86CEA4288}"/>
              </a:ext>
            </a:extLst>
          </p:cNvPr>
          <p:cNvCxnSpPr/>
          <p:nvPr/>
        </p:nvCxnSpPr>
        <p:spPr>
          <a:xfrm flipH="1">
            <a:off x="10166203" y="3337581"/>
            <a:ext cx="570148" cy="0"/>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 name="直線矢印コネクタ 12">
            <a:extLst>
              <a:ext uri="{FF2B5EF4-FFF2-40B4-BE49-F238E27FC236}">
                <a16:creationId xmlns:a16="http://schemas.microsoft.com/office/drawing/2014/main" id="{0244E6BF-0BA4-C46E-A7FC-7CE0257376B0}"/>
              </a:ext>
            </a:extLst>
          </p:cNvPr>
          <p:cNvCxnSpPr>
            <a:cxnSpLocks/>
          </p:cNvCxnSpPr>
          <p:nvPr/>
        </p:nvCxnSpPr>
        <p:spPr>
          <a:xfrm>
            <a:off x="10229106" y="3636429"/>
            <a:ext cx="517251" cy="0"/>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5" name="テキスト ボックス 14">
            <a:extLst>
              <a:ext uri="{FF2B5EF4-FFF2-40B4-BE49-F238E27FC236}">
                <a16:creationId xmlns:a16="http://schemas.microsoft.com/office/drawing/2014/main" id="{C020199B-19D1-4122-207C-DF4AA16CB5EB}"/>
              </a:ext>
            </a:extLst>
          </p:cNvPr>
          <p:cNvSpPr txBox="1"/>
          <p:nvPr/>
        </p:nvSpPr>
        <p:spPr>
          <a:xfrm>
            <a:off x="4482602" y="4851278"/>
            <a:ext cx="4051596" cy="1138773"/>
          </a:xfrm>
          <a:prstGeom prst="rect">
            <a:avLst/>
          </a:prstGeom>
          <a:noFill/>
        </p:spPr>
        <p:txBody>
          <a:bodyPr wrap="square" rtlCol="0">
            <a:spAutoFit/>
          </a:bodyPr>
          <a:lstStyle/>
          <a:p>
            <a:r>
              <a:rPr lang="ja-JP" altLang="en-US" sz="2000" b="1" dirty="0">
                <a:solidFill>
                  <a:srgbClr val="C00000"/>
                </a:solidFill>
                <a:latin typeface="Meiryo UI" panose="020B0604030504040204" pitchFamily="50" charset="-128"/>
                <a:ea typeface="Meiryo UI" panose="020B0604030504040204" pitchFamily="50" charset="-128"/>
              </a:rPr>
              <a:t>②のオプション</a:t>
            </a:r>
            <a:endParaRPr lang="en-US" altLang="ja-JP" sz="2000" b="1" dirty="0">
              <a:solidFill>
                <a:srgbClr val="C00000"/>
              </a:solidFill>
              <a:latin typeface="Meiryo UI" panose="020B0604030504040204" pitchFamily="50" charset="-128"/>
              <a:ea typeface="Meiryo UI" panose="020B0604030504040204" pitchFamily="50" charset="-128"/>
            </a:endParaRPr>
          </a:p>
          <a:p>
            <a:r>
              <a:rPr lang="ja-JP" altLang="en-US" sz="1600" b="1" dirty="0">
                <a:latin typeface="Meiryo UI" panose="020B0604030504040204" pitchFamily="50" charset="-128"/>
                <a:ea typeface="Meiryo UI" panose="020B0604030504040204" pitchFamily="50" charset="-128"/>
              </a:rPr>
              <a:t>自社で材料構成（比率、重量）</a:t>
            </a:r>
            <a:br>
              <a:rPr lang="en-US" altLang="ja-JP" sz="1600" b="1" dirty="0">
                <a:latin typeface="Meiryo UI" panose="020B0604030504040204" pitchFamily="50" charset="-128"/>
                <a:ea typeface="Meiryo UI" panose="020B0604030504040204" pitchFamily="50" charset="-128"/>
              </a:rPr>
            </a:br>
            <a:r>
              <a:rPr lang="ja-JP" altLang="en-US" sz="1600" b="1" dirty="0">
                <a:latin typeface="Meiryo UI" panose="020B0604030504040204" pitchFamily="50" charset="-128"/>
                <a:ea typeface="Meiryo UI" panose="020B0604030504040204" pitchFamily="50" charset="-128"/>
              </a:rPr>
              <a:t>　がわからないが、材料の重量報告のみ</a:t>
            </a:r>
            <a:br>
              <a:rPr lang="en-US" altLang="ja-JP" sz="1600" b="1" dirty="0">
                <a:latin typeface="Meiryo UI" panose="020B0604030504040204" pitchFamily="50" charset="-128"/>
                <a:ea typeface="Meiryo UI" panose="020B0604030504040204" pitchFamily="50" charset="-128"/>
              </a:rPr>
            </a:br>
            <a:r>
              <a:rPr lang="ja-JP" altLang="en-US" sz="1600" b="1" dirty="0">
                <a:latin typeface="Meiryo UI" panose="020B0604030504040204" pitchFamily="50" charset="-128"/>
                <a:ea typeface="Meiryo UI" panose="020B0604030504040204" pitchFamily="50" charset="-128"/>
              </a:rPr>
              <a:t>　支給先のメーカー（</a:t>
            </a:r>
            <a:r>
              <a:rPr lang="en-US" altLang="ja-JP" sz="1600" b="1" dirty="0">
                <a:latin typeface="Meiryo UI" panose="020B0604030504040204" pitchFamily="50" charset="-128"/>
                <a:ea typeface="Meiryo UI" panose="020B0604030504040204" pitchFamily="50" charset="-128"/>
              </a:rPr>
              <a:t>A</a:t>
            </a:r>
            <a:r>
              <a:rPr lang="ja-JP" altLang="en-US" sz="1600" b="1" dirty="0">
                <a:latin typeface="Meiryo UI" panose="020B0604030504040204" pitchFamily="50" charset="-128"/>
                <a:ea typeface="Meiryo UI" panose="020B0604030504040204" pitchFamily="50" charset="-128"/>
              </a:rPr>
              <a:t>社）に依頼する</a:t>
            </a:r>
            <a:endParaRPr lang="en-US" altLang="ja-JP" sz="1600" b="1" dirty="0">
              <a:latin typeface="Meiryo UI" panose="020B0604030504040204" pitchFamily="50" charset="-128"/>
              <a:ea typeface="Meiryo UI" panose="020B0604030504040204" pitchFamily="50" charset="-128"/>
            </a:endParaRPr>
          </a:p>
        </p:txBody>
      </p:sp>
      <p:sp>
        <p:nvSpPr>
          <p:cNvPr id="17" name="Oval 5">
            <a:extLst>
              <a:ext uri="{FF2B5EF4-FFF2-40B4-BE49-F238E27FC236}">
                <a16:creationId xmlns:a16="http://schemas.microsoft.com/office/drawing/2014/main" id="{34E0CB2B-D69B-8829-64C2-A266047653E5}"/>
              </a:ext>
            </a:extLst>
          </p:cNvPr>
          <p:cNvSpPr>
            <a:spLocks noChangeArrowheads="1"/>
          </p:cNvSpPr>
          <p:nvPr/>
        </p:nvSpPr>
        <p:spPr bwMode="auto">
          <a:xfrm>
            <a:off x="8913766" y="5259944"/>
            <a:ext cx="545776" cy="291959"/>
          </a:xfrm>
          <a:prstGeom prst="ellipse">
            <a:avLst/>
          </a:prstGeom>
          <a:solidFill>
            <a:schemeClr val="bg1"/>
          </a:solidFill>
          <a:ln w="12700" algn="ctr">
            <a:solidFill>
              <a:schemeClr val="accent5">
                <a:lumMod val="50000"/>
              </a:schemeClr>
            </a:solidFill>
            <a:round/>
            <a:headEnd/>
            <a:tailEnd/>
          </a:ln>
          <a:effectLst/>
        </p:spPr>
        <p:txBody>
          <a:bodyPr wrap="none" lIns="90000" tIns="46800" rIns="90000" bIns="46800" anchor="ctr"/>
          <a:lstStyle/>
          <a:p>
            <a:pPr algn="ctr"/>
            <a:r>
              <a:rPr lang="ja-JP" altLang="en-US" sz="1000" b="1" dirty="0">
                <a:latin typeface="Meiryo UI" panose="020B0604030504040204" pitchFamily="50" charset="-128"/>
                <a:ea typeface="Meiryo UI" panose="020B0604030504040204" pitchFamily="50" charset="-128"/>
              </a:rPr>
              <a:t>組成あり</a:t>
            </a:r>
          </a:p>
        </p:txBody>
      </p:sp>
      <p:sp>
        <p:nvSpPr>
          <p:cNvPr id="18" name="Oval 5">
            <a:extLst>
              <a:ext uri="{FF2B5EF4-FFF2-40B4-BE49-F238E27FC236}">
                <a16:creationId xmlns:a16="http://schemas.microsoft.com/office/drawing/2014/main" id="{B7E32246-3F79-3B4E-5591-E3C3A6824899}"/>
              </a:ext>
            </a:extLst>
          </p:cNvPr>
          <p:cNvSpPr>
            <a:spLocks noChangeArrowheads="1"/>
          </p:cNvSpPr>
          <p:nvPr/>
        </p:nvSpPr>
        <p:spPr bwMode="auto">
          <a:xfrm>
            <a:off x="8952341" y="5864473"/>
            <a:ext cx="545776" cy="397632"/>
          </a:xfrm>
          <a:prstGeom prst="ellipse">
            <a:avLst/>
          </a:prstGeom>
          <a:solidFill>
            <a:schemeClr val="bg1"/>
          </a:solidFill>
          <a:ln w="12700" algn="ctr">
            <a:solidFill>
              <a:schemeClr val="bg1"/>
            </a:solidFill>
            <a:round/>
            <a:headEnd/>
            <a:tailEnd/>
          </a:ln>
          <a:effectLst/>
        </p:spPr>
        <p:txBody>
          <a:bodyPr wrap="none" lIns="90000" tIns="46800" rIns="90000" bIns="46800" anchor="ctr"/>
          <a:lstStyle/>
          <a:p>
            <a:pPr algn="ctr"/>
            <a:r>
              <a:rPr lang="ja-JP" altLang="en-US" sz="1000" b="1" dirty="0">
                <a:latin typeface="Meiryo UI" panose="020B0604030504040204" pitchFamily="50" charset="-128"/>
                <a:ea typeface="Meiryo UI" panose="020B0604030504040204" pitchFamily="50" charset="-128"/>
              </a:rPr>
              <a:t>組成なし</a:t>
            </a:r>
            <a:endParaRPr lang="en-US" altLang="ja-JP" sz="1000" b="1" dirty="0">
              <a:latin typeface="Meiryo UI" panose="020B0604030504040204" pitchFamily="50" charset="-128"/>
              <a:ea typeface="Meiryo UI" panose="020B0604030504040204" pitchFamily="50" charset="-128"/>
            </a:endParaRPr>
          </a:p>
          <a:p>
            <a:pPr algn="ctr"/>
            <a:r>
              <a:rPr lang="ja-JP" altLang="en-US" sz="1000" b="1" dirty="0">
                <a:latin typeface="Meiryo UI" panose="020B0604030504040204" pitchFamily="50" charset="-128"/>
                <a:ea typeface="Meiryo UI" panose="020B0604030504040204" pitchFamily="50" charset="-128"/>
              </a:rPr>
              <a:t>（支給品）</a:t>
            </a:r>
          </a:p>
        </p:txBody>
      </p:sp>
      <p:sp>
        <p:nvSpPr>
          <p:cNvPr id="19" name="Oval 5">
            <a:extLst>
              <a:ext uri="{FF2B5EF4-FFF2-40B4-BE49-F238E27FC236}">
                <a16:creationId xmlns:a16="http://schemas.microsoft.com/office/drawing/2014/main" id="{64357FD0-5A5D-7EBB-B90C-8744FA8601B2}"/>
              </a:ext>
            </a:extLst>
          </p:cNvPr>
          <p:cNvSpPr>
            <a:spLocks noChangeArrowheads="1"/>
          </p:cNvSpPr>
          <p:nvPr/>
        </p:nvSpPr>
        <p:spPr bwMode="auto">
          <a:xfrm>
            <a:off x="9744960" y="5008944"/>
            <a:ext cx="489182" cy="233546"/>
          </a:xfrm>
          <a:prstGeom prst="ellipse">
            <a:avLst/>
          </a:prstGeom>
          <a:solidFill>
            <a:schemeClr val="bg1"/>
          </a:solidFill>
          <a:ln w="12700" algn="ctr">
            <a:solidFill>
              <a:schemeClr val="bg1"/>
            </a:solidFill>
            <a:round/>
            <a:headEnd/>
            <a:tailEnd/>
          </a:ln>
          <a:effectLst/>
        </p:spPr>
        <p:txBody>
          <a:bodyPr wrap="none" lIns="90000" tIns="46800" rIns="90000" bIns="46800" anchor="ctr"/>
          <a:lstStyle/>
          <a:p>
            <a:pPr algn="ctr"/>
            <a:r>
              <a:rPr lang="en-US" altLang="ja-JP" sz="1000" b="1" dirty="0">
                <a:latin typeface="Meiryo UI" panose="020B0604030504040204" pitchFamily="50" charset="-128"/>
                <a:ea typeface="Meiryo UI" panose="020B0604030504040204" pitchFamily="50" charset="-128"/>
              </a:rPr>
              <a:t>100g</a:t>
            </a:r>
            <a:endParaRPr lang="ja-JP" altLang="en-US" sz="1000" b="1" dirty="0">
              <a:latin typeface="Meiryo UI" panose="020B0604030504040204" pitchFamily="50" charset="-128"/>
              <a:ea typeface="Meiryo UI" panose="020B0604030504040204" pitchFamily="50" charset="-128"/>
            </a:endParaRPr>
          </a:p>
        </p:txBody>
      </p:sp>
      <p:sp>
        <p:nvSpPr>
          <p:cNvPr id="20" name="Oval 5">
            <a:extLst>
              <a:ext uri="{FF2B5EF4-FFF2-40B4-BE49-F238E27FC236}">
                <a16:creationId xmlns:a16="http://schemas.microsoft.com/office/drawing/2014/main" id="{465218FA-7248-8229-D844-53EA6F265E4F}"/>
              </a:ext>
            </a:extLst>
          </p:cNvPr>
          <p:cNvSpPr>
            <a:spLocks noChangeArrowheads="1"/>
          </p:cNvSpPr>
          <p:nvPr/>
        </p:nvSpPr>
        <p:spPr bwMode="auto">
          <a:xfrm>
            <a:off x="10523342" y="5026046"/>
            <a:ext cx="489182" cy="233546"/>
          </a:xfrm>
          <a:prstGeom prst="ellipse">
            <a:avLst/>
          </a:prstGeom>
          <a:solidFill>
            <a:schemeClr val="bg1"/>
          </a:solidFill>
          <a:ln w="12700" algn="ctr">
            <a:solidFill>
              <a:schemeClr val="bg1"/>
            </a:solidFill>
            <a:round/>
            <a:headEnd/>
            <a:tailEnd/>
          </a:ln>
          <a:effectLst/>
        </p:spPr>
        <p:txBody>
          <a:bodyPr wrap="none" lIns="90000" tIns="46800" rIns="90000" bIns="46800" anchor="ctr"/>
          <a:lstStyle/>
          <a:p>
            <a:pPr algn="ctr"/>
            <a:r>
              <a:rPr lang="en-US" altLang="ja-JP" sz="1000" b="1" dirty="0">
                <a:latin typeface="Meiryo UI" panose="020B0604030504040204" pitchFamily="50" charset="-128"/>
                <a:ea typeface="Meiryo UI" panose="020B0604030504040204" pitchFamily="50" charset="-128"/>
              </a:rPr>
              <a:t>120g</a:t>
            </a:r>
            <a:endParaRPr lang="ja-JP" altLang="en-US" sz="1000" b="1" dirty="0">
              <a:latin typeface="Meiryo UI" panose="020B0604030504040204" pitchFamily="50" charset="-128"/>
              <a:ea typeface="Meiryo UI" panose="020B0604030504040204" pitchFamily="50" charset="-128"/>
            </a:endParaRPr>
          </a:p>
        </p:txBody>
      </p:sp>
      <p:sp>
        <p:nvSpPr>
          <p:cNvPr id="21" name="Oval 5">
            <a:extLst>
              <a:ext uri="{FF2B5EF4-FFF2-40B4-BE49-F238E27FC236}">
                <a16:creationId xmlns:a16="http://schemas.microsoft.com/office/drawing/2014/main" id="{211C0931-6ACF-55B9-AEB9-D30E9A8874FF}"/>
              </a:ext>
            </a:extLst>
          </p:cNvPr>
          <p:cNvSpPr>
            <a:spLocks noChangeArrowheads="1"/>
          </p:cNvSpPr>
          <p:nvPr/>
        </p:nvSpPr>
        <p:spPr bwMode="auto">
          <a:xfrm>
            <a:off x="9730926" y="5634137"/>
            <a:ext cx="489182" cy="233546"/>
          </a:xfrm>
          <a:prstGeom prst="ellipse">
            <a:avLst/>
          </a:prstGeom>
          <a:solidFill>
            <a:schemeClr val="bg1"/>
          </a:solidFill>
          <a:ln w="12700" algn="ctr">
            <a:solidFill>
              <a:schemeClr val="bg1"/>
            </a:solidFill>
            <a:round/>
            <a:headEnd/>
            <a:tailEnd/>
          </a:ln>
          <a:effectLst/>
        </p:spPr>
        <p:txBody>
          <a:bodyPr wrap="none" lIns="90000" tIns="46800" rIns="90000" bIns="46800" anchor="ctr"/>
          <a:lstStyle/>
          <a:p>
            <a:pPr algn="ctr"/>
            <a:r>
              <a:rPr lang="ja-JP" altLang="en-US" sz="1000" b="1" dirty="0">
                <a:latin typeface="Meiryo UI" panose="020B0604030504040204" pitchFamily="50" charset="-128"/>
                <a:ea typeface="Meiryo UI" panose="020B0604030504040204" pitchFamily="50" charset="-128"/>
              </a:rPr>
              <a:t>　</a:t>
            </a:r>
            <a:r>
              <a:rPr lang="en-US" altLang="ja-JP" sz="1000" b="1" dirty="0">
                <a:latin typeface="Meiryo UI" panose="020B0604030504040204" pitchFamily="50" charset="-128"/>
                <a:ea typeface="Meiryo UI" panose="020B0604030504040204" pitchFamily="50" charset="-128"/>
              </a:rPr>
              <a:t>20g</a:t>
            </a:r>
            <a:endParaRPr lang="ja-JP" altLang="en-US" sz="1000" b="1" dirty="0">
              <a:latin typeface="Meiryo UI" panose="020B0604030504040204" pitchFamily="50" charset="-128"/>
              <a:ea typeface="Meiryo UI" panose="020B0604030504040204" pitchFamily="50" charset="-128"/>
            </a:endParaRPr>
          </a:p>
        </p:txBody>
      </p:sp>
      <p:cxnSp>
        <p:nvCxnSpPr>
          <p:cNvPr id="23" name="直線コネクタ 22">
            <a:extLst>
              <a:ext uri="{FF2B5EF4-FFF2-40B4-BE49-F238E27FC236}">
                <a16:creationId xmlns:a16="http://schemas.microsoft.com/office/drawing/2014/main" id="{1BE1794B-C428-8D40-9574-07D8EB071012}"/>
              </a:ext>
            </a:extLst>
          </p:cNvPr>
          <p:cNvCxnSpPr>
            <a:stCxn id="17" idx="6"/>
            <a:endCxn id="268" idx="2"/>
          </p:cNvCxnSpPr>
          <p:nvPr/>
        </p:nvCxnSpPr>
        <p:spPr>
          <a:xfrm>
            <a:off x="9459542" y="5405924"/>
            <a:ext cx="208481" cy="282"/>
          </a:xfrm>
          <a:prstGeom prst="line">
            <a:avLst/>
          </a:prstGeom>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3021A636-F87F-6058-52EB-CF8C2B97755E}"/>
              </a:ext>
            </a:extLst>
          </p:cNvPr>
          <p:cNvSpPr txBox="1"/>
          <p:nvPr/>
        </p:nvSpPr>
        <p:spPr>
          <a:xfrm>
            <a:off x="464457" y="1103086"/>
            <a:ext cx="3129288" cy="400110"/>
          </a:xfrm>
          <a:prstGeom prst="rect">
            <a:avLst/>
          </a:prstGeom>
          <a:noFill/>
        </p:spPr>
        <p:txBody>
          <a:bodyPr wrap="square" rtlCol="0">
            <a:spAutoFit/>
          </a:bodyPr>
          <a:lstStyle/>
          <a:p>
            <a:r>
              <a:rPr lang="ja-JP" altLang="en-US" sz="2000" b="1" dirty="0">
                <a:latin typeface="Meiryo UI" panose="020B0604030504040204" pitchFamily="50" charset="-128"/>
                <a:ea typeface="Meiryo UI" panose="020B0604030504040204" pitchFamily="50" charset="-128"/>
              </a:rPr>
              <a:t>支給品のイメージ</a:t>
            </a:r>
            <a:endParaRPr kumimoji="1" lang="ja-JP" altLang="en-US" sz="2000" b="1" dirty="0">
              <a:latin typeface="Meiryo UI" panose="020B0604030504040204" pitchFamily="50" charset="-128"/>
              <a:ea typeface="Meiryo UI" panose="020B0604030504040204" pitchFamily="50" charset="-128"/>
            </a:endParaRPr>
          </a:p>
        </p:txBody>
      </p:sp>
      <p:sp>
        <p:nvSpPr>
          <p:cNvPr id="25" name="矢印: 右 24">
            <a:extLst>
              <a:ext uri="{FF2B5EF4-FFF2-40B4-BE49-F238E27FC236}">
                <a16:creationId xmlns:a16="http://schemas.microsoft.com/office/drawing/2014/main" id="{AA4BA203-ED2F-BCDB-EECF-CDCA82E6EED5}"/>
              </a:ext>
            </a:extLst>
          </p:cNvPr>
          <p:cNvSpPr/>
          <p:nvPr/>
        </p:nvSpPr>
        <p:spPr>
          <a:xfrm>
            <a:off x="2454060" y="3780048"/>
            <a:ext cx="293324" cy="2675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矢印: 右カーブ 25">
            <a:extLst>
              <a:ext uri="{FF2B5EF4-FFF2-40B4-BE49-F238E27FC236}">
                <a16:creationId xmlns:a16="http://schemas.microsoft.com/office/drawing/2014/main" id="{3154CB0B-665F-102E-E48B-0B5960ED0428}"/>
              </a:ext>
            </a:extLst>
          </p:cNvPr>
          <p:cNvSpPr/>
          <p:nvPr/>
        </p:nvSpPr>
        <p:spPr>
          <a:xfrm rot="10485546">
            <a:off x="2470970" y="4157247"/>
            <a:ext cx="269919" cy="44827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テキスト ボックス 26">
            <a:extLst>
              <a:ext uri="{FF2B5EF4-FFF2-40B4-BE49-F238E27FC236}">
                <a16:creationId xmlns:a16="http://schemas.microsoft.com/office/drawing/2014/main" id="{2D46E358-92F7-B033-CFA6-54E4457CAE8E}"/>
              </a:ext>
            </a:extLst>
          </p:cNvPr>
          <p:cNvSpPr txBox="1"/>
          <p:nvPr/>
        </p:nvSpPr>
        <p:spPr>
          <a:xfrm>
            <a:off x="10449281" y="5668719"/>
            <a:ext cx="1660959" cy="738664"/>
          </a:xfrm>
          <a:prstGeom prst="rect">
            <a:avLst/>
          </a:prstGeom>
          <a:noFill/>
        </p:spPr>
        <p:txBody>
          <a:bodyPr wrap="square" rtlCol="0">
            <a:spAutoFit/>
          </a:bodyPr>
          <a:lstStyle/>
          <a:p>
            <a:r>
              <a:rPr lang="en-US" altLang="ja-JP" sz="1400" b="1" dirty="0">
                <a:latin typeface="Meiryo UI" panose="020B0604030504040204" pitchFamily="50" charset="-128"/>
                <a:ea typeface="Meiryo UI" panose="020B0604030504040204" pitchFamily="50" charset="-128"/>
              </a:rPr>
              <a:t>A</a:t>
            </a:r>
            <a:r>
              <a:rPr lang="ja-JP" altLang="en-US" sz="1400" b="1" dirty="0">
                <a:latin typeface="Meiryo UI" panose="020B0604030504040204" pitchFamily="50" charset="-128"/>
                <a:ea typeface="Meiryo UI" panose="020B0604030504040204" pitchFamily="50" charset="-128"/>
              </a:rPr>
              <a:t>社は材料構成に支給品フラグを立てて報告</a:t>
            </a:r>
            <a:endParaRPr kumimoji="1" lang="ja-JP" altLang="en-US" sz="14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1101278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6EA3B34-7FC1-F33C-FBCD-56EF7502CEE2}"/>
              </a:ext>
            </a:extLst>
          </p:cNvPr>
          <p:cNvSpPr txBox="1"/>
          <p:nvPr/>
        </p:nvSpPr>
        <p:spPr>
          <a:xfrm>
            <a:off x="1306286" y="2601295"/>
            <a:ext cx="7608369" cy="1323439"/>
          </a:xfrm>
          <a:prstGeom prst="rect">
            <a:avLst/>
          </a:prstGeom>
          <a:noFill/>
        </p:spPr>
        <p:txBody>
          <a:bodyPr wrap="square" rtlCol="0">
            <a:spAutoFit/>
          </a:bodyPr>
          <a:lstStyle/>
          <a:p>
            <a:pPr algn="ctr"/>
            <a:r>
              <a:rPr lang="en-US" altLang="ja-JP" sz="4000" b="1" dirty="0">
                <a:latin typeface="Meiryo UI" panose="020B0604030504040204" pitchFamily="50" charset="-128"/>
                <a:ea typeface="Meiryo UI" panose="020B0604030504040204" pitchFamily="50" charset="-128"/>
              </a:rPr>
              <a:t>6</a:t>
            </a:r>
            <a:r>
              <a:rPr lang="ja-JP" altLang="en-US" sz="4000" b="1" dirty="0">
                <a:latin typeface="Meiryo UI" panose="020B0604030504040204" pitchFamily="50" charset="-128"/>
                <a:ea typeface="Meiryo UI" panose="020B0604030504040204" pitchFamily="50" charset="-128"/>
              </a:rPr>
              <a:t>．</a:t>
            </a:r>
            <a:r>
              <a:rPr kumimoji="1" lang="ja-JP" altLang="en-US" sz="4000" b="1" dirty="0">
                <a:latin typeface="Meiryo UI" panose="020B0604030504040204" pitchFamily="50" charset="-128"/>
                <a:ea typeface="Meiryo UI" panose="020B0604030504040204" pitchFamily="50" charset="-128"/>
              </a:rPr>
              <a:t>データモデル</a:t>
            </a:r>
            <a:endParaRPr kumimoji="1" lang="en-US" altLang="ja-JP" sz="4000" b="1" dirty="0">
              <a:latin typeface="Meiryo UI" panose="020B0604030504040204" pitchFamily="50" charset="-128"/>
              <a:ea typeface="Meiryo UI" panose="020B0604030504040204" pitchFamily="50" charset="-128"/>
            </a:endParaRPr>
          </a:p>
          <a:p>
            <a:pPr algn="ctr"/>
            <a:endParaRPr kumimoji="1" lang="ja-JP" altLang="en-US" sz="40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5291261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32979204-A594-47A5-9670-567D27E6DC56}"/>
              </a:ext>
            </a:extLst>
          </p:cNvPr>
          <p:cNvSpPr txBox="1"/>
          <p:nvPr/>
        </p:nvSpPr>
        <p:spPr>
          <a:xfrm>
            <a:off x="123016" y="130048"/>
            <a:ext cx="9528060" cy="523220"/>
          </a:xfrm>
          <a:prstGeom prst="rect">
            <a:avLst/>
          </a:prstGeom>
          <a:noFill/>
        </p:spPr>
        <p:txBody>
          <a:bodyPr wrap="square">
            <a:spAutoFit/>
          </a:bodyPr>
          <a:lstStyle/>
          <a:p>
            <a:r>
              <a:rPr lang="ja-JP" altLang="en-US" sz="2800" b="1" dirty="0">
                <a:solidFill>
                  <a:srgbClr val="002060"/>
                </a:solidFill>
                <a:latin typeface="Meiryo UI" panose="020B0604030504040204" pitchFamily="50" charset="-128"/>
                <a:ea typeface="Meiryo UI" panose="020B0604030504040204" pitchFamily="50" charset="-128"/>
              </a:rPr>
              <a:t>　データモデル案　　　</a:t>
            </a:r>
            <a:r>
              <a:rPr lang="ja-JP" altLang="en-US" sz="2400" b="1" dirty="0">
                <a:solidFill>
                  <a:srgbClr val="002060"/>
                </a:solidFill>
                <a:latin typeface="Meiryo UI" panose="020B0604030504040204" pitchFamily="50" charset="-128"/>
                <a:ea typeface="Meiryo UI" panose="020B0604030504040204" pitchFamily="50" charset="-128"/>
              </a:rPr>
              <a:t>成形品と化学品</a:t>
            </a:r>
            <a:endParaRPr lang="en-US" altLang="ja-JP" sz="2400" dirty="0">
              <a:solidFill>
                <a:srgbClr val="002060"/>
              </a:solidFill>
              <a:latin typeface="Meiryo UI" panose="020B0604030504040204" pitchFamily="50" charset="-128"/>
              <a:ea typeface="Meiryo UI" panose="020B0604030504040204" pitchFamily="50" charset="-128"/>
            </a:endParaRPr>
          </a:p>
        </p:txBody>
      </p:sp>
      <p:sp>
        <p:nvSpPr>
          <p:cNvPr id="219" name="テキスト ボックス 218">
            <a:extLst>
              <a:ext uri="{FF2B5EF4-FFF2-40B4-BE49-F238E27FC236}">
                <a16:creationId xmlns:a16="http://schemas.microsoft.com/office/drawing/2014/main" id="{757CC9A4-5436-46CE-9076-DEFA624157C9}"/>
              </a:ext>
            </a:extLst>
          </p:cNvPr>
          <p:cNvSpPr txBox="1"/>
          <p:nvPr/>
        </p:nvSpPr>
        <p:spPr>
          <a:xfrm>
            <a:off x="234670" y="835689"/>
            <a:ext cx="11750184" cy="923330"/>
          </a:xfrm>
          <a:prstGeom prst="rect">
            <a:avLst/>
          </a:prstGeom>
          <a:noFill/>
        </p:spPr>
        <p:txBody>
          <a:bodyPr wrap="square" rtlCol="0">
            <a:spAutoFit/>
          </a:bodyPr>
          <a:lstStyle/>
          <a:p>
            <a:r>
              <a:rPr kumimoji="1" lang="ja-JP" altLang="en-US" b="1" dirty="0">
                <a:latin typeface="Meiryo UI" panose="020B0604030504040204" pitchFamily="50" charset="-128"/>
                <a:ea typeface="Meiryo UI" panose="020B0604030504040204" pitchFamily="50" charset="-128"/>
              </a:rPr>
              <a:t>化学品は製品配下に直接物質が構成されるが、購入品の連鎖は存在し、川上の化学品の含有変更は伝達が必要。</a:t>
            </a:r>
            <a:br>
              <a:rPr kumimoji="1" lang="en-US" altLang="ja-JP" b="1" dirty="0">
                <a:latin typeface="Meiryo UI" panose="020B0604030504040204" pitchFamily="50" charset="-128"/>
                <a:ea typeface="Meiryo UI" panose="020B0604030504040204" pitchFamily="50" charset="-128"/>
              </a:rPr>
            </a:br>
            <a:r>
              <a:rPr kumimoji="1" lang="ja-JP" altLang="en-US" b="1" dirty="0">
                <a:latin typeface="Meiryo UI" panose="020B0604030504040204" pitchFamily="50" charset="-128"/>
                <a:ea typeface="Meiryo UI" panose="020B0604030504040204" pitchFamily="50" charset="-128"/>
              </a:rPr>
              <a:t>成形品への化学品登録時は、固形化された状態で化学変化を考慮する</a:t>
            </a:r>
            <a:r>
              <a:rPr lang="ja-JP" altLang="en-US" b="1" dirty="0">
                <a:latin typeface="Meiryo UI" panose="020B0604030504040204" pitchFamily="50" charset="-128"/>
                <a:ea typeface="Meiryo UI" panose="020B0604030504040204" pitchFamily="50" charset="-128"/>
              </a:rPr>
              <a:t>必要があり、材料メーカーが化学品情報を入手し、登録する。</a:t>
            </a:r>
            <a:endParaRPr kumimoji="1" lang="en-US" altLang="ja-JP" b="1" dirty="0">
              <a:latin typeface="Meiryo UI" panose="020B0604030504040204" pitchFamily="50" charset="-128"/>
              <a:ea typeface="Meiryo UI" panose="020B0604030504040204" pitchFamily="50" charset="-128"/>
            </a:endParaRPr>
          </a:p>
        </p:txBody>
      </p:sp>
      <p:sp>
        <p:nvSpPr>
          <p:cNvPr id="8" name="四角形: 角を丸くする 7">
            <a:extLst>
              <a:ext uri="{FF2B5EF4-FFF2-40B4-BE49-F238E27FC236}">
                <a16:creationId xmlns:a16="http://schemas.microsoft.com/office/drawing/2014/main" id="{E1F7B245-FED4-6685-332F-4EF1CA205449}"/>
              </a:ext>
            </a:extLst>
          </p:cNvPr>
          <p:cNvSpPr/>
          <p:nvPr/>
        </p:nvSpPr>
        <p:spPr>
          <a:xfrm>
            <a:off x="564743" y="2508686"/>
            <a:ext cx="1113575" cy="368612"/>
          </a:xfrm>
          <a:prstGeom prst="roundRect">
            <a:avLst>
              <a:gd name="adj" fmla="val 11751"/>
            </a:avLst>
          </a:prstGeom>
          <a:solidFill>
            <a:schemeClr val="bg1"/>
          </a:solidFill>
          <a:ln w="19050" cap="rnd">
            <a:solidFill>
              <a:schemeClr val="accent5">
                <a:lumMod val="50000"/>
              </a:schemeClr>
            </a:solidFill>
            <a:prstDash val="solid"/>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600" b="1" dirty="0">
                <a:solidFill>
                  <a:schemeClr val="tx1"/>
                </a:solidFill>
                <a:latin typeface="Meiryo UI" panose="020B0604030504040204" pitchFamily="50" charset="-128"/>
                <a:ea typeface="Meiryo UI" panose="020B0604030504040204" pitchFamily="50" charset="-128"/>
              </a:rPr>
              <a:t>製品</a:t>
            </a:r>
          </a:p>
        </p:txBody>
      </p:sp>
      <p:sp>
        <p:nvSpPr>
          <p:cNvPr id="9" name="四角形: 角を丸くする 8">
            <a:extLst>
              <a:ext uri="{FF2B5EF4-FFF2-40B4-BE49-F238E27FC236}">
                <a16:creationId xmlns:a16="http://schemas.microsoft.com/office/drawing/2014/main" id="{E505DABC-3604-3B81-B944-F0E9D1B40374}"/>
              </a:ext>
            </a:extLst>
          </p:cNvPr>
          <p:cNvSpPr/>
          <p:nvPr/>
        </p:nvSpPr>
        <p:spPr>
          <a:xfrm>
            <a:off x="2127325" y="2509198"/>
            <a:ext cx="1113575" cy="368099"/>
          </a:xfrm>
          <a:prstGeom prst="roundRect">
            <a:avLst>
              <a:gd name="adj" fmla="val 11751"/>
            </a:avLst>
          </a:prstGeom>
          <a:solidFill>
            <a:schemeClr val="bg1"/>
          </a:solidFill>
          <a:ln w="19050" cap="rnd">
            <a:solidFill>
              <a:schemeClr val="accent5">
                <a:lumMod val="50000"/>
              </a:schemeClr>
            </a:solidFill>
            <a:prstDash val="solid"/>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600" b="1" dirty="0">
                <a:solidFill>
                  <a:schemeClr val="tx1"/>
                </a:solidFill>
                <a:latin typeface="Meiryo UI" panose="020B0604030504040204" pitchFamily="50" charset="-128"/>
                <a:ea typeface="Meiryo UI" panose="020B0604030504040204" pitchFamily="50" charset="-128"/>
              </a:rPr>
              <a:t>部品</a:t>
            </a:r>
          </a:p>
        </p:txBody>
      </p:sp>
      <p:sp>
        <p:nvSpPr>
          <p:cNvPr id="10" name="四角形: 角を丸くする 9">
            <a:extLst>
              <a:ext uri="{FF2B5EF4-FFF2-40B4-BE49-F238E27FC236}">
                <a16:creationId xmlns:a16="http://schemas.microsoft.com/office/drawing/2014/main" id="{F3EA82F4-06BB-4872-1F00-F6899F9551EB}"/>
              </a:ext>
            </a:extLst>
          </p:cNvPr>
          <p:cNvSpPr/>
          <p:nvPr/>
        </p:nvSpPr>
        <p:spPr>
          <a:xfrm>
            <a:off x="3638064" y="2508686"/>
            <a:ext cx="1113575" cy="368612"/>
          </a:xfrm>
          <a:prstGeom prst="roundRect">
            <a:avLst>
              <a:gd name="adj" fmla="val 11751"/>
            </a:avLst>
          </a:prstGeom>
          <a:solidFill>
            <a:schemeClr val="bg1"/>
          </a:solidFill>
          <a:ln w="19050" cap="rnd">
            <a:solidFill>
              <a:schemeClr val="accent5">
                <a:lumMod val="50000"/>
              </a:schemeClr>
            </a:solidFill>
            <a:prstDash val="solid"/>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600" b="1" dirty="0">
                <a:solidFill>
                  <a:schemeClr val="tx1"/>
                </a:solidFill>
                <a:latin typeface="Meiryo UI" panose="020B0604030504040204" pitchFamily="50" charset="-128"/>
                <a:ea typeface="Meiryo UI" panose="020B0604030504040204" pitchFamily="50" charset="-128"/>
              </a:rPr>
              <a:t>材料</a:t>
            </a:r>
          </a:p>
        </p:txBody>
      </p:sp>
      <p:sp>
        <p:nvSpPr>
          <p:cNvPr id="11" name="四角形: 角を丸くする 10">
            <a:extLst>
              <a:ext uri="{FF2B5EF4-FFF2-40B4-BE49-F238E27FC236}">
                <a16:creationId xmlns:a16="http://schemas.microsoft.com/office/drawing/2014/main" id="{4F9A1424-DDDF-EC88-B26B-6B5F6885C8E8}"/>
              </a:ext>
            </a:extLst>
          </p:cNvPr>
          <p:cNvSpPr/>
          <p:nvPr/>
        </p:nvSpPr>
        <p:spPr>
          <a:xfrm>
            <a:off x="5200647" y="2509198"/>
            <a:ext cx="876050" cy="368099"/>
          </a:xfrm>
          <a:prstGeom prst="roundRect">
            <a:avLst>
              <a:gd name="adj" fmla="val 11751"/>
            </a:avLst>
          </a:prstGeom>
          <a:solidFill>
            <a:srgbClr val="FFFFCC"/>
          </a:solidFill>
          <a:ln w="19050" cap="rnd">
            <a:solidFill>
              <a:schemeClr val="accent5">
                <a:lumMod val="50000"/>
              </a:schemeClr>
            </a:solidFill>
            <a:prstDash val="solid"/>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600" b="1" dirty="0">
                <a:solidFill>
                  <a:schemeClr val="tx1"/>
                </a:solidFill>
                <a:latin typeface="Meiryo UI" panose="020B0604030504040204" pitchFamily="50" charset="-128"/>
                <a:ea typeface="Meiryo UI" panose="020B0604030504040204" pitchFamily="50" charset="-128"/>
              </a:rPr>
              <a:t>物質</a:t>
            </a:r>
            <a:r>
              <a:rPr kumimoji="1" lang="en-US" altLang="ja-JP" sz="1600" b="1" dirty="0">
                <a:solidFill>
                  <a:schemeClr val="tx1"/>
                </a:solidFill>
                <a:latin typeface="Meiryo UI" panose="020B0604030504040204" pitchFamily="50" charset="-128"/>
                <a:ea typeface="Meiryo UI" panose="020B0604030504040204" pitchFamily="50" charset="-128"/>
              </a:rPr>
              <a:t>Y</a:t>
            </a:r>
            <a:endParaRPr kumimoji="1" lang="ja-JP" altLang="en-US" sz="1600" b="1" dirty="0">
              <a:solidFill>
                <a:schemeClr val="tx1"/>
              </a:solidFill>
              <a:latin typeface="Meiryo UI" panose="020B0604030504040204" pitchFamily="50" charset="-128"/>
              <a:ea typeface="Meiryo UI" panose="020B0604030504040204" pitchFamily="50" charset="-128"/>
            </a:endParaRPr>
          </a:p>
        </p:txBody>
      </p:sp>
      <p:cxnSp>
        <p:nvCxnSpPr>
          <p:cNvPr id="13" name="コネクタ: カギ線 12">
            <a:extLst>
              <a:ext uri="{FF2B5EF4-FFF2-40B4-BE49-F238E27FC236}">
                <a16:creationId xmlns:a16="http://schemas.microsoft.com/office/drawing/2014/main" id="{7A526D70-1C04-6FAD-061B-4C323C6F801F}"/>
              </a:ext>
            </a:extLst>
          </p:cNvPr>
          <p:cNvCxnSpPr>
            <a:cxnSpLocks/>
            <a:stCxn id="8" idx="3"/>
            <a:endCxn id="9" idx="1"/>
          </p:cNvCxnSpPr>
          <p:nvPr/>
        </p:nvCxnSpPr>
        <p:spPr>
          <a:xfrm>
            <a:off x="1678318" y="2692992"/>
            <a:ext cx="449007" cy="256"/>
          </a:xfrm>
          <a:prstGeom prst="bentConnector3">
            <a:avLst/>
          </a:prstGeom>
          <a:ln w="19050">
            <a:solidFill>
              <a:schemeClr val="bg2"/>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5" name="コネクタ: カギ線 14">
            <a:extLst>
              <a:ext uri="{FF2B5EF4-FFF2-40B4-BE49-F238E27FC236}">
                <a16:creationId xmlns:a16="http://schemas.microsoft.com/office/drawing/2014/main" id="{C959AE25-A743-285C-8146-0AB4B4E62CDA}"/>
              </a:ext>
            </a:extLst>
          </p:cNvPr>
          <p:cNvCxnSpPr>
            <a:cxnSpLocks/>
            <a:stCxn id="9" idx="3"/>
            <a:endCxn id="10" idx="1"/>
          </p:cNvCxnSpPr>
          <p:nvPr/>
        </p:nvCxnSpPr>
        <p:spPr>
          <a:xfrm flipV="1">
            <a:off x="3240900" y="2692992"/>
            <a:ext cx="397164" cy="256"/>
          </a:xfrm>
          <a:prstGeom prst="bentConnector3">
            <a:avLst/>
          </a:prstGeom>
          <a:ln w="19050">
            <a:solidFill>
              <a:schemeClr val="bg2"/>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9" name="コネクタ: カギ線 18">
            <a:extLst>
              <a:ext uri="{FF2B5EF4-FFF2-40B4-BE49-F238E27FC236}">
                <a16:creationId xmlns:a16="http://schemas.microsoft.com/office/drawing/2014/main" id="{C3B86B76-46B8-CBB9-A4CA-170EAF548441}"/>
              </a:ext>
            </a:extLst>
          </p:cNvPr>
          <p:cNvCxnSpPr>
            <a:cxnSpLocks/>
            <a:stCxn id="10" idx="3"/>
            <a:endCxn id="11" idx="1"/>
          </p:cNvCxnSpPr>
          <p:nvPr/>
        </p:nvCxnSpPr>
        <p:spPr>
          <a:xfrm>
            <a:off x="4751639" y="2692992"/>
            <a:ext cx="449008" cy="256"/>
          </a:xfrm>
          <a:prstGeom prst="bentConnector3">
            <a:avLst/>
          </a:prstGeom>
          <a:ln w="19050">
            <a:solidFill>
              <a:schemeClr val="bg2"/>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7" name="四角形: 角を丸くする 26">
            <a:extLst>
              <a:ext uri="{FF2B5EF4-FFF2-40B4-BE49-F238E27FC236}">
                <a16:creationId xmlns:a16="http://schemas.microsoft.com/office/drawing/2014/main" id="{5EB59E90-80C6-F4CD-0C38-D0D8D71A6EC7}"/>
              </a:ext>
            </a:extLst>
          </p:cNvPr>
          <p:cNvSpPr/>
          <p:nvPr/>
        </p:nvSpPr>
        <p:spPr>
          <a:xfrm>
            <a:off x="2127325" y="3901011"/>
            <a:ext cx="1113575" cy="368099"/>
          </a:xfrm>
          <a:prstGeom prst="roundRect">
            <a:avLst>
              <a:gd name="adj" fmla="val 11751"/>
            </a:avLst>
          </a:prstGeom>
          <a:solidFill>
            <a:schemeClr val="bg1"/>
          </a:solidFill>
          <a:ln w="19050" cap="rnd">
            <a:solidFill>
              <a:schemeClr val="accent5">
                <a:lumMod val="50000"/>
              </a:schemeClr>
            </a:solidFill>
            <a:prstDash val="solid"/>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600" b="1" dirty="0">
                <a:solidFill>
                  <a:schemeClr val="tx1"/>
                </a:solidFill>
                <a:latin typeface="Meiryo UI" panose="020B0604030504040204" pitchFamily="50" charset="-128"/>
                <a:ea typeface="Meiryo UI" panose="020B0604030504040204" pitchFamily="50" charset="-128"/>
              </a:rPr>
              <a:t>部品</a:t>
            </a:r>
          </a:p>
        </p:txBody>
      </p:sp>
      <p:sp>
        <p:nvSpPr>
          <p:cNvPr id="30" name="四角形: 角を丸くする 29">
            <a:extLst>
              <a:ext uri="{FF2B5EF4-FFF2-40B4-BE49-F238E27FC236}">
                <a16:creationId xmlns:a16="http://schemas.microsoft.com/office/drawing/2014/main" id="{EB159D62-0AD0-1449-0CA4-ECBF8CFCD72E}"/>
              </a:ext>
            </a:extLst>
          </p:cNvPr>
          <p:cNvSpPr/>
          <p:nvPr/>
        </p:nvSpPr>
        <p:spPr>
          <a:xfrm>
            <a:off x="3624324" y="3897644"/>
            <a:ext cx="1113575" cy="368612"/>
          </a:xfrm>
          <a:prstGeom prst="roundRect">
            <a:avLst>
              <a:gd name="adj" fmla="val 11751"/>
            </a:avLst>
          </a:prstGeom>
          <a:solidFill>
            <a:schemeClr val="bg1"/>
          </a:solidFill>
          <a:ln w="19050" cap="rnd">
            <a:solidFill>
              <a:schemeClr val="accent5">
                <a:lumMod val="50000"/>
              </a:schemeClr>
            </a:solidFill>
            <a:prstDash val="solid"/>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600" b="1" dirty="0">
                <a:solidFill>
                  <a:schemeClr val="tx1"/>
                </a:solidFill>
                <a:latin typeface="Meiryo UI" panose="020B0604030504040204" pitchFamily="50" charset="-128"/>
                <a:ea typeface="Meiryo UI" panose="020B0604030504040204" pitchFamily="50" charset="-128"/>
              </a:rPr>
              <a:t>材料</a:t>
            </a:r>
          </a:p>
        </p:txBody>
      </p:sp>
      <p:sp>
        <p:nvSpPr>
          <p:cNvPr id="32" name="四角形: 角を丸くする 31">
            <a:extLst>
              <a:ext uri="{FF2B5EF4-FFF2-40B4-BE49-F238E27FC236}">
                <a16:creationId xmlns:a16="http://schemas.microsoft.com/office/drawing/2014/main" id="{CA130D71-9837-7F32-4622-38AECC7A9090}"/>
              </a:ext>
            </a:extLst>
          </p:cNvPr>
          <p:cNvSpPr/>
          <p:nvPr/>
        </p:nvSpPr>
        <p:spPr>
          <a:xfrm>
            <a:off x="5200647" y="2959424"/>
            <a:ext cx="876050" cy="368099"/>
          </a:xfrm>
          <a:prstGeom prst="roundRect">
            <a:avLst>
              <a:gd name="adj" fmla="val 11751"/>
            </a:avLst>
          </a:prstGeom>
          <a:solidFill>
            <a:srgbClr val="FFFFCC"/>
          </a:solidFill>
          <a:ln w="19050" cap="rnd">
            <a:solidFill>
              <a:schemeClr val="accent5">
                <a:lumMod val="50000"/>
              </a:schemeClr>
            </a:solidFill>
            <a:prstDash val="solid"/>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600" b="1" dirty="0">
                <a:solidFill>
                  <a:schemeClr val="tx1"/>
                </a:solidFill>
                <a:latin typeface="Meiryo UI" panose="020B0604030504040204" pitchFamily="50" charset="-128"/>
                <a:ea typeface="Meiryo UI" panose="020B0604030504040204" pitchFamily="50" charset="-128"/>
              </a:rPr>
              <a:t>物質</a:t>
            </a:r>
            <a:r>
              <a:rPr kumimoji="1" lang="en-US" altLang="ja-JP" sz="1600" b="1" dirty="0">
                <a:solidFill>
                  <a:schemeClr val="tx1"/>
                </a:solidFill>
                <a:latin typeface="Meiryo UI" panose="020B0604030504040204" pitchFamily="50" charset="-128"/>
                <a:ea typeface="Meiryo UI" panose="020B0604030504040204" pitchFamily="50" charset="-128"/>
              </a:rPr>
              <a:t>X</a:t>
            </a:r>
            <a:endParaRPr kumimoji="1" lang="ja-JP" altLang="en-US" sz="1600" b="1" dirty="0">
              <a:solidFill>
                <a:schemeClr val="tx1"/>
              </a:solidFill>
              <a:latin typeface="Meiryo UI" panose="020B0604030504040204" pitchFamily="50" charset="-128"/>
              <a:ea typeface="Meiryo UI" panose="020B0604030504040204" pitchFamily="50" charset="-128"/>
            </a:endParaRPr>
          </a:p>
        </p:txBody>
      </p:sp>
      <p:sp>
        <p:nvSpPr>
          <p:cNvPr id="33" name="四角形: 角を丸くする 32">
            <a:extLst>
              <a:ext uri="{FF2B5EF4-FFF2-40B4-BE49-F238E27FC236}">
                <a16:creationId xmlns:a16="http://schemas.microsoft.com/office/drawing/2014/main" id="{96871E7A-3C66-F4C6-EB44-94515E7D4AA0}"/>
              </a:ext>
            </a:extLst>
          </p:cNvPr>
          <p:cNvSpPr/>
          <p:nvPr/>
        </p:nvSpPr>
        <p:spPr>
          <a:xfrm>
            <a:off x="3638063" y="4508873"/>
            <a:ext cx="1113575" cy="368612"/>
          </a:xfrm>
          <a:prstGeom prst="roundRect">
            <a:avLst>
              <a:gd name="adj" fmla="val 11751"/>
            </a:avLst>
          </a:prstGeom>
          <a:solidFill>
            <a:schemeClr val="bg1"/>
          </a:solidFill>
          <a:ln w="19050" cap="rnd">
            <a:solidFill>
              <a:schemeClr val="accent5">
                <a:lumMod val="50000"/>
              </a:schemeClr>
            </a:solidFill>
            <a:prstDash val="solid"/>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600" b="1" dirty="0">
                <a:solidFill>
                  <a:schemeClr val="tx1"/>
                </a:solidFill>
                <a:latin typeface="Meiryo UI" panose="020B0604030504040204" pitchFamily="50" charset="-128"/>
                <a:ea typeface="Meiryo UI" panose="020B0604030504040204" pitchFamily="50" charset="-128"/>
              </a:rPr>
              <a:t>材料</a:t>
            </a:r>
          </a:p>
        </p:txBody>
      </p:sp>
      <p:sp>
        <p:nvSpPr>
          <p:cNvPr id="34" name="四角形: 角を丸くする 33">
            <a:extLst>
              <a:ext uri="{FF2B5EF4-FFF2-40B4-BE49-F238E27FC236}">
                <a16:creationId xmlns:a16="http://schemas.microsoft.com/office/drawing/2014/main" id="{318FE17C-A088-CB92-15FA-BB36E426F749}"/>
              </a:ext>
            </a:extLst>
          </p:cNvPr>
          <p:cNvSpPr/>
          <p:nvPr/>
        </p:nvSpPr>
        <p:spPr>
          <a:xfrm>
            <a:off x="5200647" y="3897644"/>
            <a:ext cx="876050" cy="368099"/>
          </a:xfrm>
          <a:prstGeom prst="roundRect">
            <a:avLst>
              <a:gd name="adj" fmla="val 11751"/>
            </a:avLst>
          </a:prstGeom>
          <a:solidFill>
            <a:schemeClr val="bg1"/>
          </a:solidFill>
          <a:ln w="19050" cap="rnd">
            <a:solidFill>
              <a:schemeClr val="accent5">
                <a:lumMod val="50000"/>
              </a:schemeClr>
            </a:solidFill>
            <a:prstDash val="solid"/>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600" b="1" dirty="0">
                <a:solidFill>
                  <a:schemeClr val="tx1"/>
                </a:solidFill>
                <a:latin typeface="Meiryo UI" panose="020B0604030504040204" pitchFamily="50" charset="-128"/>
                <a:ea typeface="Meiryo UI" panose="020B0604030504040204" pitchFamily="50" charset="-128"/>
              </a:rPr>
              <a:t>物質</a:t>
            </a:r>
          </a:p>
        </p:txBody>
      </p:sp>
      <p:sp>
        <p:nvSpPr>
          <p:cNvPr id="35" name="四角形: 角を丸くする 34">
            <a:extLst>
              <a:ext uri="{FF2B5EF4-FFF2-40B4-BE49-F238E27FC236}">
                <a16:creationId xmlns:a16="http://schemas.microsoft.com/office/drawing/2014/main" id="{5D34E750-82CF-BD4E-85A7-1B0EED05031B}"/>
              </a:ext>
            </a:extLst>
          </p:cNvPr>
          <p:cNvSpPr/>
          <p:nvPr/>
        </p:nvSpPr>
        <p:spPr>
          <a:xfrm>
            <a:off x="5200647" y="4510263"/>
            <a:ext cx="876050" cy="368099"/>
          </a:xfrm>
          <a:prstGeom prst="roundRect">
            <a:avLst>
              <a:gd name="adj" fmla="val 11751"/>
            </a:avLst>
          </a:prstGeom>
          <a:solidFill>
            <a:schemeClr val="bg1"/>
          </a:solidFill>
          <a:ln w="19050" cap="rnd">
            <a:solidFill>
              <a:schemeClr val="accent5">
                <a:lumMod val="50000"/>
              </a:schemeClr>
            </a:solidFill>
            <a:prstDash val="solid"/>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600" b="1" dirty="0">
                <a:solidFill>
                  <a:schemeClr val="tx1"/>
                </a:solidFill>
                <a:latin typeface="Meiryo UI" panose="020B0604030504040204" pitchFamily="50" charset="-128"/>
                <a:ea typeface="Meiryo UI" panose="020B0604030504040204" pitchFamily="50" charset="-128"/>
              </a:rPr>
              <a:t>物質</a:t>
            </a:r>
          </a:p>
        </p:txBody>
      </p:sp>
      <p:sp>
        <p:nvSpPr>
          <p:cNvPr id="37" name="四角形: 角を丸くする 36">
            <a:extLst>
              <a:ext uri="{FF2B5EF4-FFF2-40B4-BE49-F238E27FC236}">
                <a16:creationId xmlns:a16="http://schemas.microsoft.com/office/drawing/2014/main" id="{E4B7B8C1-E2BF-D8EB-D113-7789F427F231}"/>
              </a:ext>
            </a:extLst>
          </p:cNvPr>
          <p:cNvSpPr/>
          <p:nvPr/>
        </p:nvSpPr>
        <p:spPr>
          <a:xfrm>
            <a:off x="8221876" y="2517062"/>
            <a:ext cx="1023403" cy="368612"/>
          </a:xfrm>
          <a:prstGeom prst="roundRect">
            <a:avLst>
              <a:gd name="adj" fmla="val 11751"/>
            </a:avLst>
          </a:prstGeom>
          <a:solidFill>
            <a:schemeClr val="bg1"/>
          </a:solidFill>
          <a:ln w="19050" cap="rnd">
            <a:solidFill>
              <a:schemeClr val="accent5">
                <a:lumMod val="50000"/>
              </a:schemeClr>
            </a:solidFill>
            <a:prstDash val="solid"/>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600" b="1" dirty="0">
                <a:solidFill>
                  <a:schemeClr val="tx1"/>
                </a:solidFill>
                <a:latin typeface="Meiryo UI" panose="020B0604030504040204" pitchFamily="50" charset="-128"/>
                <a:ea typeface="Meiryo UI" panose="020B0604030504040204" pitchFamily="50" charset="-128"/>
              </a:rPr>
              <a:t>化学品</a:t>
            </a:r>
          </a:p>
        </p:txBody>
      </p:sp>
      <p:sp>
        <p:nvSpPr>
          <p:cNvPr id="39" name="四角形: 角を丸くする 38">
            <a:extLst>
              <a:ext uri="{FF2B5EF4-FFF2-40B4-BE49-F238E27FC236}">
                <a16:creationId xmlns:a16="http://schemas.microsoft.com/office/drawing/2014/main" id="{0C8931BF-BA4B-6C48-8123-78798869B06B}"/>
              </a:ext>
            </a:extLst>
          </p:cNvPr>
          <p:cNvSpPr/>
          <p:nvPr/>
        </p:nvSpPr>
        <p:spPr>
          <a:xfrm>
            <a:off x="9531159" y="2523281"/>
            <a:ext cx="809808" cy="368099"/>
          </a:xfrm>
          <a:prstGeom prst="roundRect">
            <a:avLst>
              <a:gd name="adj" fmla="val 11751"/>
            </a:avLst>
          </a:prstGeom>
          <a:solidFill>
            <a:srgbClr val="FFFFCC"/>
          </a:solidFill>
          <a:ln w="19050" cap="rnd">
            <a:solidFill>
              <a:schemeClr val="accent5">
                <a:lumMod val="50000"/>
              </a:schemeClr>
            </a:solidFill>
            <a:prstDash val="solid"/>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600" b="1" dirty="0">
                <a:solidFill>
                  <a:schemeClr val="tx1"/>
                </a:solidFill>
                <a:latin typeface="Meiryo UI" panose="020B0604030504040204" pitchFamily="50" charset="-128"/>
                <a:ea typeface="Meiryo UI" panose="020B0604030504040204" pitchFamily="50" charset="-128"/>
              </a:rPr>
              <a:t>物質</a:t>
            </a:r>
            <a:r>
              <a:rPr kumimoji="1" lang="en-US" altLang="ja-JP" sz="1600" b="1" dirty="0">
                <a:solidFill>
                  <a:schemeClr val="tx1"/>
                </a:solidFill>
                <a:latin typeface="Meiryo UI" panose="020B0604030504040204" pitchFamily="50" charset="-128"/>
                <a:ea typeface="Meiryo UI" panose="020B0604030504040204" pitchFamily="50" charset="-128"/>
              </a:rPr>
              <a:t>Y</a:t>
            </a:r>
            <a:endParaRPr kumimoji="1" lang="ja-JP" altLang="en-US" sz="1600" b="1" dirty="0">
              <a:solidFill>
                <a:schemeClr val="tx1"/>
              </a:solidFill>
              <a:latin typeface="Meiryo UI" panose="020B0604030504040204" pitchFamily="50" charset="-128"/>
              <a:ea typeface="Meiryo UI" panose="020B0604030504040204" pitchFamily="50" charset="-128"/>
            </a:endParaRPr>
          </a:p>
        </p:txBody>
      </p:sp>
      <p:cxnSp>
        <p:nvCxnSpPr>
          <p:cNvPr id="40" name="コネクタ: カギ線 39">
            <a:extLst>
              <a:ext uri="{FF2B5EF4-FFF2-40B4-BE49-F238E27FC236}">
                <a16:creationId xmlns:a16="http://schemas.microsoft.com/office/drawing/2014/main" id="{09D5B3B1-5BF7-0336-1E19-E346A902FF37}"/>
              </a:ext>
            </a:extLst>
          </p:cNvPr>
          <p:cNvCxnSpPr>
            <a:cxnSpLocks/>
            <a:stCxn id="10" idx="3"/>
            <a:endCxn id="32" idx="1"/>
          </p:cNvCxnSpPr>
          <p:nvPr/>
        </p:nvCxnSpPr>
        <p:spPr>
          <a:xfrm>
            <a:off x="4751639" y="2692992"/>
            <a:ext cx="449008" cy="450482"/>
          </a:xfrm>
          <a:prstGeom prst="bentConnector3">
            <a:avLst/>
          </a:prstGeom>
          <a:ln w="19050">
            <a:solidFill>
              <a:schemeClr val="bg2"/>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3" name="コネクタ: カギ線 42">
            <a:extLst>
              <a:ext uri="{FF2B5EF4-FFF2-40B4-BE49-F238E27FC236}">
                <a16:creationId xmlns:a16="http://schemas.microsoft.com/office/drawing/2014/main" id="{1E11F41E-9723-4AD5-53BB-A2CD1DD28AA8}"/>
              </a:ext>
            </a:extLst>
          </p:cNvPr>
          <p:cNvCxnSpPr>
            <a:cxnSpLocks/>
            <a:stCxn id="30" idx="3"/>
            <a:endCxn id="34" idx="1"/>
          </p:cNvCxnSpPr>
          <p:nvPr/>
        </p:nvCxnSpPr>
        <p:spPr>
          <a:xfrm flipV="1">
            <a:off x="4737899" y="4081694"/>
            <a:ext cx="462748" cy="256"/>
          </a:xfrm>
          <a:prstGeom prst="bentConnector3">
            <a:avLst>
              <a:gd name="adj1" fmla="val 50000"/>
            </a:avLst>
          </a:prstGeom>
          <a:ln w="19050">
            <a:solidFill>
              <a:schemeClr val="bg2"/>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6" name="コネクタ: カギ線 45">
            <a:extLst>
              <a:ext uri="{FF2B5EF4-FFF2-40B4-BE49-F238E27FC236}">
                <a16:creationId xmlns:a16="http://schemas.microsoft.com/office/drawing/2014/main" id="{850AC942-A3A2-2CA8-A5AD-310F6D674B40}"/>
              </a:ext>
            </a:extLst>
          </p:cNvPr>
          <p:cNvCxnSpPr>
            <a:cxnSpLocks/>
            <a:stCxn id="37" idx="3"/>
            <a:endCxn id="39" idx="1"/>
          </p:cNvCxnSpPr>
          <p:nvPr/>
        </p:nvCxnSpPr>
        <p:spPr>
          <a:xfrm>
            <a:off x="9245279" y="2701368"/>
            <a:ext cx="285880" cy="5963"/>
          </a:xfrm>
          <a:prstGeom prst="bentConnector3">
            <a:avLst/>
          </a:prstGeom>
          <a:ln w="19050">
            <a:solidFill>
              <a:schemeClr val="bg2"/>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47" name="四角形: 角を丸くする 46">
            <a:extLst>
              <a:ext uri="{FF2B5EF4-FFF2-40B4-BE49-F238E27FC236}">
                <a16:creationId xmlns:a16="http://schemas.microsoft.com/office/drawing/2014/main" id="{BAC15253-7FE0-D580-70CC-49A65BDF88A7}"/>
              </a:ext>
            </a:extLst>
          </p:cNvPr>
          <p:cNvSpPr/>
          <p:nvPr/>
        </p:nvSpPr>
        <p:spPr>
          <a:xfrm>
            <a:off x="9531159" y="2974636"/>
            <a:ext cx="809808" cy="368099"/>
          </a:xfrm>
          <a:prstGeom prst="roundRect">
            <a:avLst>
              <a:gd name="adj" fmla="val 11751"/>
            </a:avLst>
          </a:prstGeom>
          <a:solidFill>
            <a:srgbClr val="FFFFCC"/>
          </a:solidFill>
          <a:ln w="19050" cap="rnd">
            <a:solidFill>
              <a:schemeClr val="accent5">
                <a:lumMod val="50000"/>
              </a:schemeClr>
            </a:solidFill>
            <a:prstDash val="solid"/>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600" b="1" dirty="0">
                <a:solidFill>
                  <a:schemeClr val="tx1"/>
                </a:solidFill>
                <a:latin typeface="Meiryo UI" panose="020B0604030504040204" pitchFamily="50" charset="-128"/>
                <a:ea typeface="Meiryo UI" panose="020B0604030504040204" pitchFamily="50" charset="-128"/>
              </a:rPr>
              <a:t>物質</a:t>
            </a:r>
            <a:r>
              <a:rPr kumimoji="1" lang="en-US" altLang="ja-JP" sz="1600" b="1" dirty="0">
                <a:solidFill>
                  <a:schemeClr val="tx1"/>
                </a:solidFill>
                <a:latin typeface="Meiryo UI" panose="020B0604030504040204" pitchFamily="50" charset="-128"/>
                <a:ea typeface="Meiryo UI" panose="020B0604030504040204" pitchFamily="50" charset="-128"/>
              </a:rPr>
              <a:t>X</a:t>
            </a:r>
            <a:endParaRPr kumimoji="1" lang="ja-JP" altLang="en-US" sz="1600" b="1" dirty="0">
              <a:solidFill>
                <a:schemeClr val="tx1"/>
              </a:solidFill>
              <a:latin typeface="Meiryo UI" panose="020B0604030504040204" pitchFamily="50" charset="-128"/>
              <a:ea typeface="Meiryo UI" panose="020B0604030504040204" pitchFamily="50" charset="-128"/>
            </a:endParaRPr>
          </a:p>
        </p:txBody>
      </p:sp>
      <p:cxnSp>
        <p:nvCxnSpPr>
          <p:cNvPr id="50" name="コネクタ: カギ線 49">
            <a:extLst>
              <a:ext uri="{FF2B5EF4-FFF2-40B4-BE49-F238E27FC236}">
                <a16:creationId xmlns:a16="http://schemas.microsoft.com/office/drawing/2014/main" id="{9CEE0B4E-B03E-28E5-CF3C-169F70688CDF}"/>
              </a:ext>
            </a:extLst>
          </p:cNvPr>
          <p:cNvCxnSpPr>
            <a:cxnSpLocks/>
            <a:stCxn id="37" idx="3"/>
            <a:endCxn id="47" idx="1"/>
          </p:cNvCxnSpPr>
          <p:nvPr/>
        </p:nvCxnSpPr>
        <p:spPr>
          <a:xfrm>
            <a:off x="9245279" y="2701368"/>
            <a:ext cx="285880" cy="457318"/>
          </a:xfrm>
          <a:prstGeom prst="bentConnector3">
            <a:avLst>
              <a:gd name="adj1" fmla="val 50000"/>
            </a:avLst>
          </a:prstGeom>
          <a:ln w="19050">
            <a:solidFill>
              <a:schemeClr val="bg2"/>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63" name="テキスト ボックス 62">
            <a:extLst>
              <a:ext uri="{FF2B5EF4-FFF2-40B4-BE49-F238E27FC236}">
                <a16:creationId xmlns:a16="http://schemas.microsoft.com/office/drawing/2014/main" id="{6E695D4E-87F8-C133-328A-A8AB5137BA5B}"/>
              </a:ext>
            </a:extLst>
          </p:cNvPr>
          <p:cNvSpPr txBox="1"/>
          <p:nvPr/>
        </p:nvSpPr>
        <p:spPr>
          <a:xfrm>
            <a:off x="426185" y="2057844"/>
            <a:ext cx="5974605" cy="369332"/>
          </a:xfrm>
          <a:prstGeom prst="rect">
            <a:avLst/>
          </a:prstGeom>
          <a:solidFill>
            <a:schemeClr val="accent2">
              <a:lumMod val="40000"/>
              <a:lumOff val="60000"/>
            </a:schemeClr>
          </a:solidFill>
        </p:spPr>
        <p:txBody>
          <a:bodyPr wrap="square">
            <a:spAutoFit/>
          </a:bodyPr>
          <a:lstStyle/>
          <a:p>
            <a:r>
              <a:rPr lang="ja-JP" altLang="en-US" b="1" dirty="0">
                <a:latin typeface="Meiryo UI" panose="020B0604030504040204" pitchFamily="50" charset="-128"/>
                <a:ea typeface="Meiryo UI" panose="020B0604030504040204" pitchFamily="50" charset="-128"/>
              </a:rPr>
              <a:t>成形品</a:t>
            </a:r>
            <a:endParaRPr lang="ja-JP" altLang="en-US" dirty="0"/>
          </a:p>
        </p:txBody>
      </p:sp>
      <p:sp>
        <p:nvSpPr>
          <p:cNvPr id="65" name="テキスト ボックス 64">
            <a:extLst>
              <a:ext uri="{FF2B5EF4-FFF2-40B4-BE49-F238E27FC236}">
                <a16:creationId xmlns:a16="http://schemas.microsoft.com/office/drawing/2014/main" id="{CEAC6F17-3083-F954-F975-5F7D5163DB10}"/>
              </a:ext>
            </a:extLst>
          </p:cNvPr>
          <p:cNvSpPr txBox="1"/>
          <p:nvPr/>
        </p:nvSpPr>
        <p:spPr>
          <a:xfrm>
            <a:off x="7949280" y="2022935"/>
            <a:ext cx="2695453" cy="369332"/>
          </a:xfrm>
          <a:prstGeom prst="rect">
            <a:avLst/>
          </a:prstGeom>
          <a:solidFill>
            <a:schemeClr val="accent3">
              <a:lumMod val="20000"/>
              <a:lumOff val="80000"/>
            </a:schemeClr>
          </a:solidFill>
        </p:spPr>
        <p:txBody>
          <a:bodyPr wrap="square">
            <a:spAutoFit/>
          </a:bodyPr>
          <a:lstStyle/>
          <a:p>
            <a:r>
              <a:rPr lang="ja-JP" altLang="en-US" b="1" dirty="0">
                <a:latin typeface="Meiryo UI" panose="020B0604030504040204" pitchFamily="50" charset="-128"/>
                <a:ea typeface="Meiryo UI" panose="020B0604030504040204" pitchFamily="50" charset="-128"/>
              </a:rPr>
              <a:t>化学品</a:t>
            </a:r>
            <a:endParaRPr lang="ja-JP" altLang="en-US" b="1" dirty="0"/>
          </a:p>
        </p:txBody>
      </p:sp>
      <p:cxnSp>
        <p:nvCxnSpPr>
          <p:cNvPr id="87" name="コネクタ: カギ線 86">
            <a:extLst>
              <a:ext uri="{FF2B5EF4-FFF2-40B4-BE49-F238E27FC236}">
                <a16:creationId xmlns:a16="http://schemas.microsoft.com/office/drawing/2014/main" id="{C7752069-6AA6-95F4-AC59-4D6D9E259765}"/>
              </a:ext>
            </a:extLst>
          </p:cNvPr>
          <p:cNvCxnSpPr>
            <a:cxnSpLocks/>
            <a:stCxn id="8" idx="3"/>
            <a:endCxn id="27" idx="1"/>
          </p:cNvCxnSpPr>
          <p:nvPr/>
        </p:nvCxnSpPr>
        <p:spPr>
          <a:xfrm>
            <a:off x="1678318" y="2692992"/>
            <a:ext cx="449007" cy="1392069"/>
          </a:xfrm>
          <a:prstGeom prst="bentConnector3">
            <a:avLst/>
          </a:prstGeom>
          <a:ln w="19050">
            <a:solidFill>
              <a:schemeClr val="bg2"/>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95" name="コネクタ: カギ線 94">
            <a:extLst>
              <a:ext uri="{FF2B5EF4-FFF2-40B4-BE49-F238E27FC236}">
                <a16:creationId xmlns:a16="http://schemas.microsoft.com/office/drawing/2014/main" id="{7C53E73D-67E9-DFA3-C512-5510F59467AD}"/>
              </a:ext>
            </a:extLst>
          </p:cNvPr>
          <p:cNvCxnSpPr>
            <a:cxnSpLocks/>
            <a:stCxn id="27" idx="3"/>
            <a:endCxn id="30" idx="1"/>
          </p:cNvCxnSpPr>
          <p:nvPr/>
        </p:nvCxnSpPr>
        <p:spPr>
          <a:xfrm flipV="1">
            <a:off x="3240900" y="4081950"/>
            <a:ext cx="383424" cy="3111"/>
          </a:xfrm>
          <a:prstGeom prst="bentConnector3">
            <a:avLst>
              <a:gd name="adj1" fmla="val 50000"/>
            </a:avLst>
          </a:prstGeom>
          <a:ln w="19050">
            <a:solidFill>
              <a:schemeClr val="bg2"/>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7" name="コネクタ: カギ線 126">
            <a:extLst>
              <a:ext uri="{FF2B5EF4-FFF2-40B4-BE49-F238E27FC236}">
                <a16:creationId xmlns:a16="http://schemas.microsoft.com/office/drawing/2014/main" id="{2FF9AEF4-659F-1F61-5E89-A024610436D8}"/>
              </a:ext>
            </a:extLst>
          </p:cNvPr>
          <p:cNvCxnSpPr>
            <a:cxnSpLocks/>
            <a:stCxn id="27" idx="3"/>
            <a:endCxn id="33" idx="1"/>
          </p:cNvCxnSpPr>
          <p:nvPr/>
        </p:nvCxnSpPr>
        <p:spPr>
          <a:xfrm>
            <a:off x="3240900" y="4085061"/>
            <a:ext cx="397163" cy="608118"/>
          </a:xfrm>
          <a:prstGeom prst="bentConnector3">
            <a:avLst>
              <a:gd name="adj1" fmla="val 50000"/>
            </a:avLst>
          </a:prstGeom>
          <a:ln w="19050">
            <a:solidFill>
              <a:schemeClr val="bg2"/>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45" name="コネクタ: カギ線 144">
            <a:extLst>
              <a:ext uri="{FF2B5EF4-FFF2-40B4-BE49-F238E27FC236}">
                <a16:creationId xmlns:a16="http://schemas.microsoft.com/office/drawing/2014/main" id="{25DE4C27-5CCA-294D-CEAD-06F20515603A}"/>
              </a:ext>
            </a:extLst>
          </p:cNvPr>
          <p:cNvCxnSpPr>
            <a:cxnSpLocks/>
            <a:stCxn id="33" idx="3"/>
            <a:endCxn id="35" idx="1"/>
          </p:cNvCxnSpPr>
          <p:nvPr/>
        </p:nvCxnSpPr>
        <p:spPr>
          <a:xfrm>
            <a:off x="4751638" y="4693179"/>
            <a:ext cx="449009" cy="1134"/>
          </a:xfrm>
          <a:prstGeom prst="bentConnector3">
            <a:avLst>
              <a:gd name="adj1" fmla="val 50000"/>
            </a:avLst>
          </a:prstGeom>
          <a:ln w="19050">
            <a:solidFill>
              <a:schemeClr val="bg2"/>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49" name="テキスト ボックス 148">
            <a:extLst>
              <a:ext uri="{FF2B5EF4-FFF2-40B4-BE49-F238E27FC236}">
                <a16:creationId xmlns:a16="http://schemas.microsoft.com/office/drawing/2014/main" id="{77995B4E-810C-33AE-CCE5-0D088F19D0C3}"/>
              </a:ext>
            </a:extLst>
          </p:cNvPr>
          <p:cNvSpPr txBox="1"/>
          <p:nvPr/>
        </p:nvSpPr>
        <p:spPr>
          <a:xfrm>
            <a:off x="6136946" y="2506822"/>
            <a:ext cx="876049" cy="307777"/>
          </a:xfrm>
          <a:prstGeom prst="rect">
            <a:avLst/>
          </a:prstGeom>
          <a:noFill/>
        </p:spPr>
        <p:txBody>
          <a:bodyPr wrap="square" rtlCol="0">
            <a:spAutoFit/>
          </a:bodyPr>
          <a:lstStyle/>
          <a:p>
            <a:r>
              <a:rPr kumimoji="1" lang="ja-JP" altLang="en-US" sz="1400" b="1" dirty="0">
                <a:solidFill>
                  <a:srgbClr val="002060"/>
                </a:solidFill>
                <a:latin typeface="Meiryo UI" panose="020B0604030504040204" pitchFamily="50" charset="-128"/>
                <a:ea typeface="Meiryo UI" panose="020B0604030504040204" pitchFamily="50" charset="-128"/>
              </a:rPr>
              <a:t>含有率</a:t>
            </a:r>
          </a:p>
        </p:txBody>
      </p:sp>
      <p:sp>
        <p:nvSpPr>
          <p:cNvPr id="161" name="テキスト ボックス 160">
            <a:extLst>
              <a:ext uri="{FF2B5EF4-FFF2-40B4-BE49-F238E27FC236}">
                <a16:creationId xmlns:a16="http://schemas.microsoft.com/office/drawing/2014/main" id="{45E6AA23-04C6-DF24-4228-F5B8C58F0842}"/>
              </a:ext>
            </a:extLst>
          </p:cNvPr>
          <p:cNvSpPr txBox="1"/>
          <p:nvPr/>
        </p:nvSpPr>
        <p:spPr>
          <a:xfrm>
            <a:off x="10491810" y="2534827"/>
            <a:ext cx="1404338" cy="307777"/>
          </a:xfrm>
          <a:prstGeom prst="rect">
            <a:avLst/>
          </a:prstGeom>
          <a:noFill/>
        </p:spPr>
        <p:txBody>
          <a:bodyPr wrap="square" rtlCol="0">
            <a:spAutoFit/>
          </a:bodyPr>
          <a:lstStyle/>
          <a:p>
            <a:r>
              <a:rPr kumimoji="1" lang="ja-JP" altLang="en-US" sz="1400" b="1" dirty="0">
                <a:latin typeface="Meiryo UI" panose="020B0604030504040204" pitchFamily="50" charset="-128"/>
                <a:ea typeface="Meiryo UI" panose="020B0604030504040204" pitchFamily="50" charset="-128"/>
              </a:rPr>
              <a:t>含有率 </a:t>
            </a:r>
            <a:r>
              <a:rPr kumimoji="1" lang="en-US" altLang="ja-JP" sz="1400" b="1" dirty="0">
                <a:latin typeface="Meiryo UI" panose="020B0604030504040204" pitchFamily="50" charset="-128"/>
                <a:ea typeface="Meiryo UI" panose="020B0604030504040204" pitchFamily="50" charset="-128"/>
              </a:rPr>
              <a:t>70</a:t>
            </a:r>
            <a:r>
              <a:rPr kumimoji="1" lang="ja-JP" altLang="en-US" sz="1400" b="1" dirty="0">
                <a:latin typeface="Meiryo UI" panose="020B0604030504040204" pitchFamily="50" charset="-128"/>
                <a:ea typeface="Meiryo UI" panose="020B0604030504040204" pitchFamily="50" charset="-128"/>
              </a:rPr>
              <a:t>％</a:t>
            </a:r>
          </a:p>
        </p:txBody>
      </p:sp>
      <p:sp>
        <p:nvSpPr>
          <p:cNvPr id="167" name="テキスト ボックス 166">
            <a:extLst>
              <a:ext uri="{FF2B5EF4-FFF2-40B4-BE49-F238E27FC236}">
                <a16:creationId xmlns:a16="http://schemas.microsoft.com/office/drawing/2014/main" id="{9EDE40C1-BEFB-2A74-1AFA-F8BD495DBEC9}"/>
              </a:ext>
            </a:extLst>
          </p:cNvPr>
          <p:cNvSpPr txBox="1"/>
          <p:nvPr/>
        </p:nvSpPr>
        <p:spPr>
          <a:xfrm>
            <a:off x="10505015" y="3032009"/>
            <a:ext cx="1316024" cy="307777"/>
          </a:xfrm>
          <a:prstGeom prst="rect">
            <a:avLst/>
          </a:prstGeom>
          <a:noFill/>
        </p:spPr>
        <p:txBody>
          <a:bodyPr wrap="square" rtlCol="0">
            <a:spAutoFit/>
          </a:bodyPr>
          <a:lstStyle/>
          <a:p>
            <a:r>
              <a:rPr kumimoji="1" lang="ja-JP" altLang="en-US" sz="1400" b="1" dirty="0">
                <a:latin typeface="Meiryo UI" panose="020B0604030504040204" pitchFamily="50" charset="-128"/>
                <a:ea typeface="Meiryo UI" panose="020B0604030504040204" pitchFamily="50" charset="-128"/>
              </a:rPr>
              <a:t>含有率 </a:t>
            </a:r>
            <a:r>
              <a:rPr kumimoji="1" lang="en-US" altLang="ja-JP" sz="1400" b="1" dirty="0">
                <a:latin typeface="Meiryo UI" panose="020B0604030504040204" pitchFamily="50" charset="-128"/>
                <a:ea typeface="Meiryo UI" panose="020B0604030504040204" pitchFamily="50" charset="-128"/>
              </a:rPr>
              <a:t>30</a:t>
            </a:r>
            <a:r>
              <a:rPr lang="en-US" altLang="ja-JP" sz="1400" b="1" dirty="0">
                <a:latin typeface="Meiryo UI" panose="020B0604030504040204" pitchFamily="50" charset="-128"/>
                <a:ea typeface="Meiryo UI" panose="020B0604030504040204" pitchFamily="50" charset="-128"/>
              </a:rPr>
              <a:t>%</a:t>
            </a:r>
          </a:p>
        </p:txBody>
      </p:sp>
      <p:sp>
        <p:nvSpPr>
          <p:cNvPr id="170" name="四角形: 角を丸くする 169">
            <a:extLst>
              <a:ext uri="{FF2B5EF4-FFF2-40B4-BE49-F238E27FC236}">
                <a16:creationId xmlns:a16="http://schemas.microsoft.com/office/drawing/2014/main" id="{98DFF73F-8487-F684-73FA-572D953119F8}"/>
              </a:ext>
            </a:extLst>
          </p:cNvPr>
          <p:cNvSpPr/>
          <p:nvPr/>
        </p:nvSpPr>
        <p:spPr>
          <a:xfrm>
            <a:off x="5200647" y="3399624"/>
            <a:ext cx="876050" cy="368099"/>
          </a:xfrm>
          <a:prstGeom prst="roundRect">
            <a:avLst>
              <a:gd name="adj" fmla="val 11751"/>
            </a:avLst>
          </a:prstGeom>
          <a:solidFill>
            <a:schemeClr val="bg1"/>
          </a:solidFill>
          <a:ln w="19050" cap="rnd">
            <a:solidFill>
              <a:schemeClr val="accent5">
                <a:lumMod val="50000"/>
              </a:schemeClr>
            </a:solidFill>
            <a:prstDash val="solid"/>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600" b="1" dirty="0">
                <a:solidFill>
                  <a:schemeClr val="tx1"/>
                </a:solidFill>
                <a:latin typeface="Meiryo UI" panose="020B0604030504040204" pitchFamily="50" charset="-128"/>
                <a:ea typeface="Meiryo UI" panose="020B0604030504040204" pitchFamily="50" charset="-128"/>
              </a:rPr>
              <a:t>物質</a:t>
            </a:r>
          </a:p>
        </p:txBody>
      </p:sp>
      <p:sp>
        <p:nvSpPr>
          <p:cNvPr id="173" name="矢印: 右 172">
            <a:extLst>
              <a:ext uri="{FF2B5EF4-FFF2-40B4-BE49-F238E27FC236}">
                <a16:creationId xmlns:a16="http://schemas.microsoft.com/office/drawing/2014/main" id="{788BB6BA-7DEE-0759-E5BA-87D31AD6674B}"/>
              </a:ext>
            </a:extLst>
          </p:cNvPr>
          <p:cNvSpPr/>
          <p:nvPr/>
        </p:nvSpPr>
        <p:spPr>
          <a:xfrm flipH="1">
            <a:off x="7648420" y="2496247"/>
            <a:ext cx="484040" cy="698256"/>
          </a:xfrm>
          <a:prstGeom prst="rightArrow">
            <a:avLst/>
          </a:prstGeom>
          <a:solidFill>
            <a:srgbClr val="FF8A00"/>
          </a:solidFill>
          <a:ln w="41275" cap="rnd">
            <a:noFill/>
            <a:prstDash val="sysDot"/>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b="1"/>
          </a:p>
        </p:txBody>
      </p:sp>
      <p:sp>
        <p:nvSpPr>
          <p:cNvPr id="174" name="右中かっこ 173">
            <a:extLst>
              <a:ext uri="{FF2B5EF4-FFF2-40B4-BE49-F238E27FC236}">
                <a16:creationId xmlns:a16="http://schemas.microsoft.com/office/drawing/2014/main" id="{3DE9A573-E9B3-0489-323C-1FAC0F00ED2B}"/>
              </a:ext>
            </a:extLst>
          </p:cNvPr>
          <p:cNvSpPr/>
          <p:nvPr/>
        </p:nvSpPr>
        <p:spPr>
          <a:xfrm>
            <a:off x="7012995" y="2496247"/>
            <a:ext cx="113193" cy="774235"/>
          </a:xfrm>
          <a:prstGeom prst="rightBrace">
            <a:avLst/>
          </a:prstGeom>
          <a:ln w="19050">
            <a:solidFill>
              <a:schemeClr val="bg2"/>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z="1400" b="1"/>
          </a:p>
        </p:txBody>
      </p:sp>
      <p:cxnSp>
        <p:nvCxnSpPr>
          <p:cNvPr id="175" name="コネクタ: カギ線 174">
            <a:extLst>
              <a:ext uri="{FF2B5EF4-FFF2-40B4-BE49-F238E27FC236}">
                <a16:creationId xmlns:a16="http://schemas.microsoft.com/office/drawing/2014/main" id="{3C9BD5F6-DB5B-A9A3-8E24-1B93B06593EF}"/>
              </a:ext>
            </a:extLst>
          </p:cNvPr>
          <p:cNvCxnSpPr>
            <a:cxnSpLocks/>
            <a:stCxn id="10" idx="3"/>
            <a:endCxn id="170" idx="1"/>
          </p:cNvCxnSpPr>
          <p:nvPr/>
        </p:nvCxnSpPr>
        <p:spPr>
          <a:xfrm>
            <a:off x="4751639" y="2692992"/>
            <a:ext cx="449008" cy="890682"/>
          </a:xfrm>
          <a:prstGeom prst="bentConnector3">
            <a:avLst>
              <a:gd name="adj1" fmla="val 50000"/>
            </a:avLst>
          </a:prstGeom>
          <a:ln w="19050">
            <a:solidFill>
              <a:schemeClr val="bg2"/>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9" name="コネクタ: 曲線 178">
            <a:extLst>
              <a:ext uri="{FF2B5EF4-FFF2-40B4-BE49-F238E27FC236}">
                <a16:creationId xmlns:a16="http://schemas.microsoft.com/office/drawing/2014/main" id="{A8F5B4FF-BECC-9349-2C69-63EB2CB65BC2}"/>
              </a:ext>
            </a:extLst>
          </p:cNvPr>
          <p:cNvCxnSpPr>
            <a:cxnSpLocks/>
            <a:stCxn id="9" idx="0"/>
            <a:endCxn id="9" idx="2"/>
          </p:cNvCxnSpPr>
          <p:nvPr/>
        </p:nvCxnSpPr>
        <p:spPr>
          <a:xfrm rot="16200000" flipH="1">
            <a:off x="2500063" y="2693247"/>
            <a:ext cx="368099" cy="12700"/>
          </a:xfrm>
          <a:prstGeom prst="curvedConnector5">
            <a:avLst>
              <a:gd name="adj1" fmla="val -62103"/>
              <a:gd name="adj2" fmla="val 5546181"/>
              <a:gd name="adj3" fmla="val 162103"/>
            </a:avLst>
          </a:prstGeom>
          <a:ln w="19050">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81" name="コネクタ: 曲線 180">
            <a:extLst>
              <a:ext uri="{FF2B5EF4-FFF2-40B4-BE49-F238E27FC236}">
                <a16:creationId xmlns:a16="http://schemas.microsoft.com/office/drawing/2014/main" id="{7501C6A8-B73A-AD4B-3AFA-E50BC6AAA170}"/>
              </a:ext>
            </a:extLst>
          </p:cNvPr>
          <p:cNvCxnSpPr>
            <a:cxnSpLocks/>
            <a:stCxn id="27" idx="0"/>
            <a:endCxn id="27" idx="2"/>
          </p:cNvCxnSpPr>
          <p:nvPr/>
        </p:nvCxnSpPr>
        <p:spPr>
          <a:xfrm rot="16200000" flipH="1">
            <a:off x="2500063" y="4085060"/>
            <a:ext cx="368099" cy="12700"/>
          </a:xfrm>
          <a:prstGeom prst="curvedConnector5">
            <a:avLst>
              <a:gd name="adj1" fmla="val -62103"/>
              <a:gd name="adj2" fmla="val 5181614"/>
              <a:gd name="adj3" fmla="val 162103"/>
            </a:avLst>
          </a:prstGeom>
          <a:ln w="19050">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6" name="コネクタ: 曲線 205">
            <a:extLst>
              <a:ext uri="{FF2B5EF4-FFF2-40B4-BE49-F238E27FC236}">
                <a16:creationId xmlns:a16="http://schemas.microsoft.com/office/drawing/2014/main" id="{ACB4E790-4EDA-7B63-BE9F-5267FF99A998}"/>
              </a:ext>
            </a:extLst>
          </p:cNvPr>
          <p:cNvCxnSpPr>
            <a:cxnSpLocks/>
            <a:stCxn id="10" idx="0"/>
            <a:endCxn id="10" idx="2"/>
          </p:cNvCxnSpPr>
          <p:nvPr/>
        </p:nvCxnSpPr>
        <p:spPr>
          <a:xfrm rot="16200000" flipH="1">
            <a:off x="4010546" y="2692992"/>
            <a:ext cx="368612" cy="12700"/>
          </a:xfrm>
          <a:prstGeom prst="curvedConnector5">
            <a:avLst>
              <a:gd name="adj1" fmla="val -62016"/>
              <a:gd name="adj2" fmla="val 5272764"/>
              <a:gd name="adj3" fmla="val 162016"/>
            </a:avLst>
          </a:prstGeom>
          <a:ln w="19050">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3" name="コネクタ: 曲線 212">
            <a:extLst>
              <a:ext uri="{FF2B5EF4-FFF2-40B4-BE49-F238E27FC236}">
                <a16:creationId xmlns:a16="http://schemas.microsoft.com/office/drawing/2014/main" id="{92FC6146-E9CC-E73D-59B7-79A990698BA0}"/>
              </a:ext>
            </a:extLst>
          </p:cNvPr>
          <p:cNvCxnSpPr>
            <a:cxnSpLocks/>
          </p:cNvCxnSpPr>
          <p:nvPr/>
        </p:nvCxnSpPr>
        <p:spPr>
          <a:xfrm rot="16200000" flipH="1">
            <a:off x="4127156" y="4045542"/>
            <a:ext cx="368612" cy="12700"/>
          </a:xfrm>
          <a:prstGeom prst="curvedConnector5">
            <a:avLst>
              <a:gd name="adj1" fmla="val -62016"/>
              <a:gd name="adj2" fmla="val 5272764"/>
              <a:gd name="adj3" fmla="val 162016"/>
            </a:avLst>
          </a:prstGeom>
          <a:ln w="19050">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20" name="コネクタ: 曲線 219">
            <a:extLst>
              <a:ext uri="{FF2B5EF4-FFF2-40B4-BE49-F238E27FC236}">
                <a16:creationId xmlns:a16="http://schemas.microsoft.com/office/drawing/2014/main" id="{193CA159-0164-A177-4CFB-ACA7A6BBA814}"/>
              </a:ext>
            </a:extLst>
          </p:cNvPr>
          <p:cNvCxnSpPr>
            <a:cxnSpLocks/>
          </p:cNvCxnSpPr>
          <p:nvPr/>
        </p:nvCxnSpPr>
        <p:spPr>
          <a:xfrm rot="16200000" flipH="1">
            <a:off x="4149973" y="4607137"/>
            <a:ext cx="368612" cy="12700"/>
          </a:xfrm>
          <a:prstGeom prst="curvedConnector5">
            <a:avLst>
              <a:gd name="adj1" fmla="val -62016"/>
              <a:gd name="adj2" fmla="val 5272764"/>
              <a:gd name="adj3" fmla="val 162016"/>
            </a:avLst>
          </a:prstGeom>
          <a:ln w="19050">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sp>
        <p:nvSpPr>
          <p:cNvPr id="221" name="テキスト ボックス 220">
            <a:extLst>
              <a:ext uri="{FF2B5EF4-FFF2-40B4-BE49-F238E27FC236}">
                <a16:creationId xmlns:a16="http://schemas.microsoft.com/office/drawing/2014/main" id="{38EC11B5-75D2-92E2-C417-C57FC8C6FFAC}"/>
              </a:ext>
            </a:extLst>
          </p:cNvPr>
          <p:cNvSpPr txBox="1"/>
          <p:nvPr/>
        </p:nvSpPr>
        <p:spPr>
          <a:xfrm>
            <a:off x="2597366" y="3143113"/>
            <a:ext cx="1188148" cy="307777"/>
          </a:xfrm>
          <a:prstGeom prst="rect">
            <a:avLst/>
          </a:prstGeom>
          <a:noFill/>
        </p:spPr>
        <p:txBody>
          <a:bodyPr wrap="square" rtlCol="0">
            <a:spAutoFit/>
          </a:bodyPr>
          <a:lstStyle/>
          <a:p>
            <a:r>
              <a:rPr kumimoji="1" lang="ja-JP" altLang="en-US" sz="1400" b="1" dirty="0">
                <a:latin typeface="Meiryo UI" panose="020B0604030504040204" pitchFamily="50" charset="-128"/>
                <a:ea typeface="Meiryo UI" panose="020B0604030504040204" pitchFamily="50" charset="-128"/>
              </a:rPr>
              <a:t>複数階層可</a:t>
            </a:r>
          </a:p>
        </p:txBody>
      </p:sp>
      <p:sp>
        <p:nvSpPr>
          <p:cNvPr id="223" name="四角形: 角を丸くする 222">
            <a:extLst>
              <a:ext uri="{FF2B5EF4-FFF2-40B4-BE49-F238E27FC236}">
                <a16:creationId xmlns:a16="http://schemas.microsoft.com/office/drawing/2014/main" id="{4E2F0609-639A-FEA4-8859-C3176A34B356}"/>
              </a:ext>
            </a:extLst>
          </p:cNvPr>
          <p:cNvSpPr/>
          <p:nvPr/>
        </p:nvSpPr>
        <p:spPr>
          <a:xfrm>
            <a:off x="8596844" y="4330179"/>
            <a:ext cx="755013" cy="368612"/>
          </a:xfrm>
          <a:prstGeom prst="roundRect">
            <a:avLst>
              <a:gd name="adj" fmla="val 11751"/>
            </a:avLst>
          </a:prstGeom>
          <a:solidFill>
            <a:schemeClr val="bg1"/>
          </a:solidFill>
          <a:ln w="19050" cap="rnd">
            <a:solidFill>
              <a:schemeClr val="accent5">
                <a:lumMod val="50000"/>
              </a:schemeClr>
            </a:solidFill>
            <a:prstDash val="solid"/>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b="1" dirty="0">
                <a:solidFill>
                  <a:schemeClr val="tx1"/>
                </a:solidFill>
                <a:latin typeface="Meiryo UI" panose="020B0604030504040204" pitchFamily="50" charset="-128"/>
                <a:ea typeface="Meiryo UI" panose="020B0604030504040204" pitchFamily="50" charset="-128"/>
              </a:rPr>
              <a:t>化学品</a:t>
            </a:r>
          </a:p>
        </p:txBody>
      </p:sp>
      <p:sp>
        <p:nvSpPr>
          <p:cNvPr id="224" name="四角形: 角を丸くする 223">
            <a:extLst>
              <a:ext uri="{FF2B5EF4-FFF2-40B4-BE49-F238E27FC236}">
                <a16:creationId xmlns:a16="http://schemas.microsoft.com/office/drawing/2014/main" id="{BDBEE33C-FAF6-E44D-C6DC-1AACF5AD331C}"/>
              </a:ext>
            </a:extLst>
          </p:cNvPr>
          <p:cNvSpPr/>
          <p:nvPr/>
        </p:nvSpPr>
        <p:spPr>
          <a:xfrm>
            <a:off x="9830750" y="4324823"/>
            <a:ext cx="714851" cy="368099"/>
          </a:xfrm>
          <a:prstGeom prst="roundRect">
            <a:avLst>
              <a:gd name="adj" fmla="val 11751"/>
            </a:avLst>
          </a:prstGeom>
          <a:solidFill>
            <a:srgbClr val="FFFFCC"/>
          </a:solidFill>
          <a:ln w="19050" cap="rnd">
            <a:solidFill>
              <a:schemeClr val="accent5">
                <a:lumMod val="50000"/>
              </a:schemeClr>
            </a:solidFill>
            <a:prstDash val="solid"/>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b="1" dirty="0">
                <a:solidFill>
                  <a:schemeClr val="tx1"/>
                </a:solidFill>
                <a:latin typeface="Meiryo UI" panose="020B0604030504040204" pitchFamily="50" charset="-128"/>
                <a:ea typeface="Meiryo UI" panose="020B0604030504040204" pitchFamily="50" charset="-128"/>
              </a:rPr>
              <a:t>物質</a:t>
            </a:r>
            <a:r>
              <a:rPr kumimoji="1" lang="en-US" altLang="ja-JP" sz="1400" b="1" dirty="0">
                <a:solidFill>
                  <a:schemeClr val="tx1"/>
                </a:solidFill>
                <a:latin typeface="Meiryo UI" panose="020B0604030504040204" pitchFamily="50" charset="-128"/>
                <a:ea typeface="Meiryo UI" panose="020B0604030504040204" pitchFamily="50" charset="-128"/>
              </a:rPr>
              <a:t>Y</a:t>
            </a:r>
            <a:endParaRPr kumimoji="1" lang="ja-JP" altLang="en-US" sz="1400" b="1" dirty="0">
              <a:solidFill>
                <a:schemeClr val="tx1"/>
              </a:solidFill>
              <a:latin typeface="Meiryo UI" panose="020B0604030504040204" pitchFamily="50" charset="-128"/>
              <a:ea typeface="Meiryo UI" panose="020B0604030504040204" pitchFamily="50" charset="-128"/>
            </a:endParaRPr>
          </a:p>
        </p:txBody>
      </p:sp>
      <p:cxnSp>
        <p:nvCxnSpPr>
          <p:cNvPr id="225" name="コネクタ: カギ線 224">
            <a:extLst>
              <a:ext uri="{FF2B5EF4-FFF2-40B4-BE49-F238E27FC236}">
                <a16:creationId xmlns:a16="http://schemas.microsoft.com/office/drawing/2014/main" id="{EE242699-32FF-01D1-E915-0CED908BE2A2}"/>
              </a:ext>
            </a:extLst>
          </p:cNvPr>
          <p:cNvCxnSpPr>
            <a:cxnSpLocks/>
            <a:stCxn id="223" idx="3"/>
            <a:endCxn id="224" idx="1"/>
          </p:cNvCxnSpPr>
          <p:nvPr/>
        </p:nvCxnSpPr>
        <p:spPr>
          <a:xfrm flipV="1">
            <a:off x="9351857" y="4508873"/>
            <a:ext cx="478893" cy="5612"/>
          </a:xfrm>
          <a:prstGeom prst="bentConnector3">
            <a:avLst/>
          </a:prstGeom>
          <a:ln w="19050">
            <a:solidFill>
              <a:schemeClr val="bg2"/>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29" name="テキスト ボックス 228">
            <a:extLst>
              <a:ext uri="{FF2B5EF4-FFF2-40B4-BE49-F238E27FC236}">
                <a16:creationId xmlns:a16="http://schemas.microsoft.com/office/drawing/2014/main" id="{0238DECB-3C81-367B-7590-79CDD9E94EE7}"/>
              </a:ext>
            </a:extLst>
          </p:cNvPr>
          <p:cNvSpPr txBox="1"/>
          <p:nvPr/>
        </p:nvSpPr>
        <p:spPr>
          <a:xfrm>
            <a:off x="10596726" y="4342010"/>
            <a:ext cx="1308454" cy="276999"/>
          </a:xfrm>
          <a:prstGeom prst="rect">
            <a:avLst/>
          </a:prstGeom>
          <a:noFill/>
        </p:spPr>
        <p:txBody>
          <a:bodyPr wrap="square" rtlCol="0">
            <a:spAutoFit/>
          </a:bodyPr>
          <a:lstStyle/>
          <a:p>
            <a:r>
              <a:rPr kumimoji="1" lang="ja-JP" altLang="en-US" sz="1200" b="1" dirty="0">
                <a:latin typeface="Meiryo UI" panose="020B0604030504040204" pitchFamily="50" charset="-128"/>
                <a:ea typeface="Meiryo UI" panose="020B0604030504040204" pitchFamily="50" charset="-128"/>
              </a:rPr>
              <a:t>含有率 </a:t>
            </a:r>
            <a:r>
              <a:rPr lang="en-US" altLang="ja-JP" sz="1200" b="1" dirty="0">
                <a:latin typeface="Meiryo UI" panose="020B0604030504040204" pitchFamily="50" charset="-128"/>
                <a:ea typeface="Meiryo UI" panose="020B0604030504040204" pitchFamily="50" charset="-128"/>
              </a:rPr>
              <a:t>9</a:t>
            </a:r>
            <a:r>
              <a:rPr kumimoji="1" lang="en-US" altLang="ja-JP" sz="1200" b="1" dirty="0">
                <a:latin typeface="Meiryo UI" panose="020B0604030504040204" pitchFamily="50" charset="-128"/>
                <a:ea typeface="Meiryo UI" panose="020B0604030504040204" pitchFamily="50" charset="-128"/>
              </a:rPr>
              <a:t>0</a:t>
            </a:r>
            <a:r>
              <a:rPr kumimoji="1" lang="ja-JP" altLang="en-US" sz="1200" b="1" dirty="0">
                <a:latin typeface="Meiryo UI" panose="020B0604030504040204" pitchFamily="50" charset="-128"/>
                <a:ea typeface="Meiryo UI" panose="020B0604030504040204" pitchFamily="50" charset="-128"/>
              </a:rPr>
              <a:t>％</a:t>
            </a:r>
          </a:p>
        </p:txBody>
      </p:sp>
      <p:sp>
        <p:nvSpPr>
          <p:cNvPr id="234" name="四角形: 角を丸くする 233">
            <a:extLst>
              <a:ext uri="{FF2B5EF4-FFF2-40B4-BE49-F238E27FC236}">
                <a16:creationId xmlns:a16="http://schemas.microsoft.com/office/drawing/2014/main" id="{48777171-AB21-609C-320A-C975817EC205}"/>
              </a:ext>
            </a:extLst>
          </p:cNvPr>
          <p:cNvSpPr/>
          <p:nvPr/>
        </p:nvSpPr>
        <p:spPr>
          <a:xfrm>
            <a:off x="7512099" y="4342010"/>
            <a:ext cx="740526" cy="343589"/>
          </a:xfrm>
          <a:prstGeom prst="roundRect">
            <a:avLst>
              <a:gd name="adj" fmla="val 11751"/>
            </a:avLst>
          </a:prstGeom>
          <a:solidFill>
            <a:schemeClr val="bg1"/>
          </a:solidFill>
          <a:ln w="19050" cap="rnd">
            <a:solidFill>
              <a:schemeClr val="accent5">
                <a:lumMod val="50000"/>
              </a:schemeClr>
            </a:solidFill>
            <a:prstDash val="solid"/>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b="1" dirty="0">
                <a:solidFill>
                  <a:schemeClr val="tx1"/>
                </a:solidFill>
                <a:latin typeface="Meiryo UI" panose="020B0604030504040204" pitchFamily="50" charset="-128"/>
                <a:ea typeface="Meiryo UI" panose="020B0604030504040204" pitchFamily="50" charset="-128"/>
              </a:rPr>
              <a:t>化学品</a:t>
            </a:r>
          </a:p>
        </p:txBody>
      </p:sp>
      <p:cxnSp>
        <p:nvCxnSpPr>
          <p:cNvPr id="235" name="コネクタ: カギ線 234">
            <a:extLst>
              <a:ext uri="{FF2B5EF4-FFF2-40B4-BE49-F238E27FC236}">
                <a16:creationId xmlns:a16="http://schemas.microsoft.com/office/drawing/2014/main" id="{0674D7F4-D90D-EF16-56EE-D004C086F571}"/>
              </a:ext>
            </a:extLst>
          </p:cNvPr>
          <p:cNvCxnSpPr>
            <a:cxnSpLocks/>
            <a:stCxn id="234" idx="3"/>
            <a:endCxn id="223" idx="1"/>
          </p:cNvCxnSpPr>
          <p:nvPr/>
        </p:nvCxnSpPr>
        <p:spPr>
          <a:xfrm>
            <a:off x="8252625" y="4513805"/>
            <a:ext cx="344219" cy="680"/>
          </a:xfrm>
          <a:prstGeom prst="bentConnector3">
            <a:avLst/>
          </a:prstGeom>
          <a:ln w="19050">
            <a:solidFill>
              <a:schemeClr val="bg2"/>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40" name="四角形: 角を丸くする 239">
            <a:extLst>
              <a:ext uri="{FF2B5EF4-FFF2-40B4-BE49-F238E27FC236}">
                <a16:creationId xmlns:a16="http://schemas.microsoft.com/office/drawing/2014/main" id="{EE67AF8B-45AA-A171-3B62-67BD98D8CA4C}"/>
              </a:ext>
            </a:extLst>
          </p:cNvPr>
          <p:cNvSpPr/>
          <p:nvPr/>
        </p:nvSpPr>
        <p:spPr>
          <a:xfrm>
            <a:off x="8610051" y="5018652"/>
            <a:ext cx="731081" cy="368099"/>
          </a:xfrm>
          <a:prstGeom prst="roundRect">
            <a:avLst>
              <a:gd name="adj" fmla="val 11751"/>
            </a:avLst>
          </a:prstGeom>
          <a:solidFill>
            <a:srgbClr val="FFFFCC"/>
          </a:solidFill>
          <a:ln w="19050" cap="rnd">
            <a:solidFill>
              <a:schemeClr val="accent5">
                <a:lumMod val="50000"/>
              </a:schemeClr>
            </a:solidFill>
            <a:prstDash val="solid"/>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b="1" dirty="0">
                <a:solidFill>
                  <a:schemeClr val="tx1"/>
                </a:solidFill>
                <a:latin typeface="Meiryo UI" panose="020B0604030504040204" pitchFamily="50" charset="-128"/>
                <a:ea typeface="Meiryo UI" panose="020B0604030504040204" pitchFamily="50" charset="-128"/>
              </a:rPr>
              <a:t>物質</a:t>
            </a:r>
            <a:r>
              <a:rPr kumimoji="1" lang="en-US" altLang="ja-JP" sz="1400" b="1" dirty="0">
                <a:solidFill>
                  <a:schemeClr val="tx1"/>
                </a:solidFill>
                <a:latin typeface="Meiryo UI" panose="020B0604030504040204" pitchFamily="50" charset="-128"/>
                <a:ea typeface="Meiryo UI" panose="020B0604030504040204" pitchFamily="50" charset="-128"/>
              </a:rPr>
              <a:t>X</a:t>
            </a:r>
            <a:endParaRPr kumimoji="1" lang="ja-JP" altLang="en-US" sz="1400" b="1" dirty="0">
              <a:solidFill>
                <a:schemeClr val="tx1"/>
              </a:solidFill>
              <a:latin typeface="Meiryo UI" panose="020B0604030504040204" pitchFamily="50" charset="-128"/>
              <a:ea typeface="Meiryo UI" panose="020B0604030504040204" pitchFamily="50" charset="-128"/>
            </a:endParaRPr>
          </a:p>
        </p:txBody>
      </p:sp>
      <p:cxnSp>
        <p:nvCxnSpPr>
          <p:cNvPr id="241" name="コネクタ: カギ線 240">
            <a:extLst>
              <a:ext uri="{FF2B5EF4-FFF2-40B4-BE49-F238E27FC236}">
                <a16:creationId xmlns:a16="http://schemas.microsoft.com/office/drawing/2014/main" id="{4099847A-7335-829E-3CBC-4597EC776849}"/>
              </a:ext>
            </a:extLst>
          </p:cNvPr>
          <p:cNvCxnSpPr>
            <a:cxnSpLocks/>
            <a:stCxn id="234" idx="3"/>
            <a:endCxn id="240" idx="1"/>
          </p:cNvCxnSpPr>
          <p:nvPr/>
        </p:nvCxnSpPr>
        <p:spPr>
          <a:xfrm>
            <a:off x="8252625" y="4513805"/>
            <a:ext cx="357426" cy="688897"/>
          </a:xfrm>
          <a:prstGeom prst="bentConnector3">
            <a:avLst/>
          </a:prstGeom>
          <a:ln w="19050">
            <a:solidFill>
              <a:schemeClr val="bg2"/>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45" name="テキスト ボックス 244">
            <a:extLst>
              <a:ext uri="{FF2B5EF4-FFF2-40B4-BE49-F238E27FC236}">
                <a16:creationId xmlns:a16="http://schemas.microsoft.com/office/drawing/2014/main" id="{B8A35A91-9587-4520-C56E-6C71C1374C50}"/>
              </a:ext>
            </a:extLst>
          </p:cNvPr>
          <p:cNvSpPr txBox="1"/>
          <p:nvPr/>
        </p:nvSpPr>
        <p:spPr>
          <a:xfrm>
            <a:off x="10310711" y="3225035"/>
            <a:ext cx="567547" cy="307777"/>
          </a:xfrm>
          <a:prstGeom prst="rect">
            <a:avLst/>
          </a:prstGeom>
          <a:noFill/>
        </p:spPr>
        <p:txBody>
          <a:bodyPr wrap="square" rtlCol="0">
            <a:spAutoFit/>
          </a:bodyPr>
          <a:lstStyle/>
          <a:p>
            <a:r>
              <a:rPr lang="en-US" altLang="ja-JP" sz="1400" b="1" dirty="0">
                <a:solidFill>
                  <a:srgbClr val="C00000"/>
                </a:solidFill>
                <a:latin typeface="Meiryo UI" panose="020B0604030504040204" pitchFamily="50" charset="-128"/>
                <a:ea typeface="Meiryo UI" panose="020B0604030504040204" pitchFamily="50" charset="-128"/>
              </a:rPr>
              <a:t>B</a:t>
            </a:r>
            <a:r>
              <a:rPr lang="ja-JP" altLang="en-US" sz="1400" b="1" dirty="0">
                <a:solidFill>
                  <a:srgbClr val="C00000"/>
                </a:solidFill>
                <a:latin typeface="Meiryo UI" panose="020B0604030504040204" pitchFamily="50" charset="-128"/>
                <a:ea typeface="Meiryo UI" panose="020B0604030504040204" pitchFamily="50" charset="-128"/>
              </a:rPr>
              <a:t>社</a:t>
            </a:r>
            <a:endParaRPr kumimoji="1" lang="ja-JP" altLang="en-US" sz="1400" b="1" dirty="0">
              <a:solidFill>
                <a:srgbClr val="C00000"/>
              </a:solidFill>
              <a:latin typeface="Meiryo UI" panose="020B0604030504040204" pitchFamily="50" charset="-128"/>
              <a:ea typeface="Meiryo UI" panose="020B0604030504040204" pitchFamily="50" charset="-128"/>
            </a:endParaRPr>
          </a:p>
        </p:txBody>
      </p:sp>
      <p:sp>
        <p:nvSpPr>
          <p:cNvPr id="246" name="テキスト ボックス 245">
            <a:extLst>
              <a:ext uri="{FF2B5EF4-FFF2-40B4-BE49-F238E27FC236}">
                <a16:creationId xmlns:a16="http://schemas.microsoft.com/office/drawing/2014/main" id="{DB6408F6-4D65-27E5-8476-097A4F74CE8A}"/>
              </a:ext>
            </a:extLst>
          </p:cNvPr>
          <p:cNvSpPr txBox="1"/>
          <p:nvPr/>
        </p:nvSpPr>
        <p:spPr>
          <a:xfrm>
            <a:off x="3803297" y="2905493"/>
            <a:ext cx="567547" cy="307777"/>
          </a:xfrm>
          <a:prstGeom prst="rect">
            <a:avLst/>
          </a:prstGeom>
          <a:noFill/>
        </p:spPr>
        <p:txBody>
          <a:bodyPr wrap="square" rtlCol="0">
            <a:spAutoFit/>
          </a:bodyPr>
          <a:lstStyle/>
          <a:p>
            <a:r>
              <a:rPr lang="en-US" altLang="ja-JP" sz="1400" b="1" dirty="0">
                <a:solidFill>
                  <a:srgbClr val="C00000"/>
                </a:solidFill>
                <a:latin typeface="Meiryo UI" panose="020B0604030504040204" pitchFamily="50" charset="-128"/>
                <a:ea typeface="Meiryo UI" panose="020B0604030504040204" pitchFamily="50" charset="-128"/>
              </a:rPr>
              <a:t>A</a:t>
            </a:r>
            <a:r>
              <a:rPr lang="ja-JP" altLang="en-US" sz="1400" b="1" dirty="0">
                <a:solidFill>
                  <a:srgbClr val="C00000"/>
                </a:solidFill>
                <a:latin typeface="Meiryo UI" panose="020B0604030504040204" pitchFamily="50" charset="-128"/>
                <a:ea typeface="Meiryo UI" panose="020B0604030504040204" pitchFamily="50" charset="-128"/>
              </a:rPr>
              <a:t>社</a:t>
            </a:r>
            <a:endParaRPr kumimoji="1" lang="ja-JP" altLang="en-US" sz="1400" b="1" dirty="0">
              <a:solidFill>
                <a:srgbClr val="C00000"/>
              </a:solidFill>
              <a:latin typeface="Meiryo UI" panose="020B0604030504040204" pitchFamily="50" charset="-128"/>
              <a:ea typeface="Meiryo UI" panose="020B0604030504040204" pitchFamily="50" charset="-128"/>
            </a:endParaRPr>
          </a:p>
        </p:txBody>
      </p:sp>
      <p:sp>
        <p:nvSpPr>
          <p:cNvPr id="247" name="テキスト ボックス 246">
            <a:extLst>
              <a:ext uri="{FF2B5EF4-FFF2-40B4-BE49-F238E27FC236}">
                <a16:creationId xmlns:a16="http://schemas.microsoft.com/office/drawing/2014/main" id="{C8D932C0-08F9-61AE-B726-8B1AEF54F06F}"/>
              </a:ext>
            </a:extLst>
          </p:cNvPr>
          <p:cNvSpPr txBox="1"/>
          <p:nvPr/>
        </p:nvSpPr>
        <p:spPr>
          <a:xfrm>
            <a:off x="6746077" y="3365569"/>
            <a:ext cx="567547" cy="307777"/>
          </a:xfrm>
          <a:prstGeom prst="rect">
            <a:avLst/>
          </a:prstGeom>
          <a:noFill/>
        </p:spPr>
        <p:txBody>
          <a:bodyPr wrap="square" rtlCol="0">
            <a:spAutoFit/>
          </a:bodyPr>
          <a:lstStyle/>
          <a:p>
            <a:r>
              <a:rPr lang="en-US" altLang="ja-JP" sz="1400" b="1" dirty="0">
                <a:solidFill>
                  <a:srgbClr val="C00000"/>
                </a:solidFill>
                <a:latin typeface="Meiryo UI" panose="020B0604030504040204" pitchFamily="50" charset="-128"/>
                <a:ea typeface="Meiryo UI" panose="020B0604030504040204" pitchFamily="50" charset="-128"/>
              </a:rPr>
              <a:t>A</a:t>
            </a:r>
            <a:r>
              <a:rPr lang="ja-JP" altLang="en-US" sz="1400" b="1" dirty="0">
                <a:solidFill>
                  <a:srgbClr val="C00000"/>
                </a:solidFill>
                <a:latin typeface="Meiryo UI" panose="020B0604030504040204" pitchFamily="50" charset="-128"/>
                <a:ea typeface="Meiryo UI" panose="020B0604030504040204" pitchFamily="50" charset="-128"/>
              </a:rPr>
              <a:t>社</a:t>
            </a:r>
            <a:endParaRPr kumimoji="1" lang="ja-JP" altLang="en-US" sz="1400" b="1" dirty="0">
              <a:solidFill>
                <a:srgbClr val="C00000"/>
              </a:solidFill>
              <a:latin typeface="Meiryo UI" panose="020B0604030504040204" pitchFamily="50" charset="-128"/>
              <a:ea typeface="Meiryo UI" panose="020B0604030504040204" pitchFamily="50" charset="-128"/>
            </a:endParaRPr>
          </a:p>
        </p:txBody>
      </p:sp>
      <p:sp>
        <p:nvSpPr>
          <p:cNvPr id="248" name="テキスト ボックス 247">
            <a:extLst>
              <a:ext uri="{FF2B5EF4-FFF2-40B4-BE49-F238E27FC236}">
                <a16:creationId xmlns:a16="http://schemas.microsoft.com/office/drawing/2014/main" id="{98D097D1-8801-071A-662E-29D8B14DB5E9}"/>
              </a:ext>
            </a:extLst>
          </p:cNvPr>
          <p:cNvSpPr txBox="1"/>
          <p:nvPr/>
        </p:nvSpPr>
        <p:spPr>
          <a:xfrm>
            <a:off x="8440198" y="2905492"/>
            <a:ext cx="567547" cy="307777"/>
          </a:xfrm>
          <a:prstGeom prst="rect">
            <a:avLst/>
          </a:prstGeom>
          <a:noFill/>
        </p:spPr>
        <p:txBody>
          <a:bodyPr wrap="square" rtlCol="0">
            <a:spAutoFit/>
          </a:bodyPr>
          <a:lstStyle/>
          <a:p>
            <a:r>
              <a:rPr lang="en-US" altLang="ja-JP" sz="1400" b="1" dirty="0">
                <a:solidFill>
                  <a:srgbClr val="C00000"/>
                </a:solidFill>
                <a:latin typeface="Meiryo UI" panose="020B0604030504040204" pitchFamily="50" charset="-128"/>
                <a:ea typeface="Meiryo UI" panose="020B0604030504040204" pitchFamily="50" charset="-128"/>
              </a:rPr>
              <a:t>B</a:t>
            </a:r>
            <a:r>
              <a:rPr lang="ja-JP" altLang="en-US" sz="1400" b="1" dirty="0">
                <a:solidFill>
                  <a:srgbClr val="C00000"/>
                </a:solidFill>
                <a:latin typeface="Meiryo UI" panose="020B0604030504040204" pitchFamily="50" charset="-128"/>
                <a:ea typeface="Meiryo UI" panose="020B0604030504040204" pitchFamily="50" charset="-128"/>
              </a:rPr>
              <a:t>社</a:t>
            </a:r>
            <a:endParaRPr kumimoji="1" lang="ja-JP" altLang="en-US" sz="1400" b="1" dirty="0">
              <a:solidFill>
                <a:srgbClr val="C00000"/>
              </a:solidFill>
              <a:latin typeface="Meiryo UI" panose="020B0604030504040204" pitchFamily="50" charset="-128"/>
              <a:ea typeface="Meiryo UI" panose="020B0604030504040204" pitchFamily="50" charset="-128"/>
            </a:endParaRPr>
          </a:p>
        </p:txBody>
      </p:sp>
      <p:sp>
        <p:nvSpPr>
          <p:cNvPr id="249" name="テキスト ボックス 248">
            <a:extLst>
              <a:ext uri="{FF2B5EF4-FFF2-40B4-BE49-F238E27FC236}">
                <a16:creationId xmlns:a16="http://schemas.microsoft.com/office/drawing/2014/main" id="{C42EE6A4-5BD1-B506-4EBB-1F264B7A21AE}"/>
              </a:ext>
            </a:extLst>
          </p:cNvPr>
          <p:cNvSpPr txBox="1"/>
          <p:nvPr/>
        </p:nvSpPr>
        <p:spPr>
          <a:xfrm>
            <a:off x="7581560" y="4722453"/>
            <a:ext cx="624785" cy="307777"/>
          </a:xfrm>
          <a:prstGeom prst="rect">
            <a:avLst/>
          </a:prstGeom>
          <a:noFill/>
        </p:spPr>
        <p:txBody>
          <a:bodyPr wrap="square" rtlCol="0">
            <a:spAutoFit/>
          </a:bodyPr>
          <a:lstStyle/>
          <a:p>
            <a:r>
              <a:rPr lang="en-US" altLang="ja-JP" sz="1400" b="1" dirty="0">
                <a:solidFill>
                  <a:srgbClr val="C00000"/>
                </a:solidFill>
                <a:latin typeface="Meiryo UI" panose="020B0604030504040204" pitchFamily="50" charset="-128"/>
                <a:ea typeface="Meiryo UI" panose="020B0604030504040204" pitchFamily="50" charset="-128"/>
              </a:rPr>
              <a:t>B</a:t>
            </a:r>
            <a:r>
              <a:rPr lang="ja-JP" altLang="en-US" sz="1400" b="1" dirty="0">
                <a:solidFill>
                  <a:srgbClr val="C00000"/>
                </a:solidFill>
                <a:latin typeface="Meiryo UI" panose="020B0604030504040204" pitchFamily="50" charset="-128"/>
                <a:ea typeface="Meiryo UI" panose="020B0604030504040204" pitchFamily="50" charset="-128"/>
              </a:rPr>
              <a:t>社</a:t>
            </a:r>
            <a:endParaRPr kumimoji="1" lang="ja-JP" altLang="en-US" sz="1400" b="1" dirty="0">
              <a:solidFill>
                <a:srgbClr val="C00000"/>
              </a:solidFill>
              <a:latin typeface="Meiryo UI" panose="020B0604030504040204" pitchFamily="50" charset="-128"/>
              <a:ea typeface="Meiryo UI" panose="020B0604030504040204" pitchFamily="50" charset="-128"/>
            </a:endParaRPr>
          </a:p>
        </p:txBody>
      </p:sp>
      <p:sp>
        <p:nvSpPr>
          <p:cNvPr id="251" name="テキスト ボックス 250">
            <a:extLst>
              <a:ext uri="{FF2B5EF4-FFF2-40B4-BE49-F238E27FC236}">
                <a16:creationId xmlns:a16="http://schemas.microsoft.com/office/drawing/2014/main" id="{3CB23A1C-2805-D8C8-CB9E-B4408FA479EB}"/>
              </a:ext>
            </a:extLst>
          </p:cNvPr>
          <p:cNvSpPr txBox="1"/>
          <p:nvPr/>
        </p:nvSpPr>
        <p:spPr>
          <a:xfrm>
            <a:off x="9345178" y="5042355"/>
            <a:ext cx="590240" cy="307777"/>
          </a:xfrm>
          <a:prstGeom prst="rect">
            <a:avLst/>
          </a:prstGeom>
          <a:noFill/>
        </p:spPr>
        <p:txBody>
          <a:bodyPr wrap="square" rtlCol="0">
            <a:spAutoFit/>
          </a:bodyPr>
          <a:lstStyle/>
          <a:p>
            <a:r>
              <a:rPr lang="en-US" altLang="ja-JP" sz="1400" b="1" dirty="0">
                <a:solidFill>
                  <a:srgbClr val="C00000"/>
                </a:solidFill>
                <a:latin typeface="Meiryo UI" panose="020B0604030504040204" pitchFamily="50" charset="-128"/>
                <a:ea typeface="Meiryo UI" panose="020B0604030504040204" pitchFamily="50" charset="-128"/>
              </a:rPr>
              <a:t>B</a:t>
            </a:r>
            <a:r>
              <a:rPr lang="ja-JP" altLang="en-US" sz="1400" b="1" dirty="0">
                <a:solidFill>
                  <a:srgbClr val="C00000"/>
                </a:solidFill>
                <a:latin typeface="Meiryo UI" panose="020B0604030504040204" pitchFamily="50" charset="-128"/>
                <a:ea typeface="Meiryo UI" panose="020B0604030504040204" pitchFamily="50" charset="-128"/>
              </a:rPr>
              <a:t>社</a:t>
            </a:r>
            <a:endParaRPr kumimoji="1" lang="ja-JP" altLang="en-US" sz="1400" b="1" dirty="0">
              <a:solidFill>
                <a:srgbClr val="C00000"/>
              </a:solidFill>
              <a:latin typeface="Meiryo UI" panose="020B0604030504040204" pitchFamily="50" charset="-128"/>
              <a:ea typeface="Meiryo UI" panose="020B0604030504040204" pitchFamily="50" charset="-128"/>
            </a:endParaRPr>
          </a:p>
        </p:txBody>
      </p:sp>
      <p:sp>
        <p:nvSpPr>
          <p:cNvPr id="252" name="テキスト ボックス 251">
            <a:extLst>
              <a:ext uri="{FF2B5EF4-FFF2-40B4-BE49-F238E27FC236}">
                <a16:creationId xmlns:a16="http://schemas.microsoft.com/office/drawing/2014/main" id="{2D7122C5-E5AC-4B33-E3DE-430906A05117}"/>
              </a:ext>
            </a:extLst>
          </p:cNvPr>
          <p:cNvSpPr txBox="1"/>
          <p:nvPr/>
        </p:nvSpPr>
        <p:spPr>
          <a:xfrm>
            <a:off x="9317757" y="4140134"/>
            <a:ext cx="656210" cy="307777"/>
          </a:xfrm>
          <a:prstGeom prst="rect">
            <a:avLst/>
          </a:prstGeom>
          <a:noFill/>
        </p:spPr>
        <p:txBody>
          <a:bodyPr wrap="square" rtlCol="0">
            <a:spAutoFit/>
          </a:bodyPr>
          <a:lstStyle/>
          <a:p>
            <a:r>
              <a:rPr lang="en-US" altLang="ja-JP" sz="1400" b="1" dirty="0">
                <a:solidFill>
                  <a:srgbClr val="C00000"/>
                </a:solidFill>
                <a:latin typeface="Meiryo UI" panose="020B0604030504040204" pitchFamily="50" charset="-128"/>
                <a:ea typeface="Meiryo UI" panose="020B0604030504040204" pitchFamily="50" charset="-128"/>
              </a:rPr>
              <a:t>C</a:t>
            </a:r>
            <a:r>
              <a:rPr lang="ja-JP" altLang="en-US" sz="1400" b="1" dirty="0">
                <a:solidFill>
                  <a:srgbClr val="C00000"/>
                </a:solidFill>
                <a:latin typeface="Meiryo UI" panose="020B0604030504040204" pitchFamily="50" charset="-128"/>
                <a:ea typeface="Meiryo UI" panose="020B0604030504040204" pitchFamily="50" charset="-128"/>
              </a:rPr>
              <a:t>社</a:t>
            </a:r>
            <a:endParaRPr kumimoji="1" lang="ja-JP" altLang="en-US" sz="1400" b="1" dirty="0">
              <a:solidFill>
                <a:srgbClr val="C00000"/>
              </a:solidFill>
              <a:latin typeface="Meiryo UI" panose="020B0604030504040204" pitchFamily="50" charset="-128"/>
              <a:ea typeface="Meiryo UI" panose="020B0604030504040204" pitchFamily="50" charset="-128"/>
            </a:endParaRPr>
          </a:p>
        </p:txBody>
      </p:sp>
      <p:sp>
        <p:nvSpPr>
          <p:cNvPr id="255" name="テキスト ボックス 254">
            <a:extLst>
              <a:ext uri="{FF2B5EF4-FFF2-40B4-BE49-F238E27FC236}">
                <a16:creationId xmlns:a16="http://schemas.microsoft.com/office/drawing/2014/main" id="{815043F0-7057-C603-C90A-891CCF1A1E7C}"/>
              </a:ext>
            </a:extLst>
          </p:cNvPr>
          <p:cNvSpPr txBox="1"/>
          <p:nvPr/>
        </p:nvSpPr>
        <p:spPr>
          <a:xfrm>
            <a:off x="8686205" y="5344985"/>
            <a:ext cx="1173059" cy="276999"/>
          </a:xfrm>
          <a:prstGeom prst="rect">
            <a:avLst/>
          </a:prstGeom>
          <a:noFill/>
        </p:spPr>
        <p:txBody>
          <a:bodyPr wrap="square" rtlCol="0">
            <a:spAutoFit/>
          </a:bodyPr>
          <a:lstStyle/>
          <a:p>
            <a:r>
              <a:rPr lang="ja-JP" altLang="en-US" sz="1200" b="1" dirty="0">
                <a:latin typeface="Meiryo UI" panose="020B0604030504040204" pitchFamily="50" charset="-128"/>
                <a:ea typeface="Meiryo UI" panose="020B0604030504040204" pitchFamily="50" charset="-128"/>
              </a:rPr>
              <a:t>含有率 </a:t>
            </a:r>
            <a:r>
              <a:rPr lang="en-US" altLang="ja-JP" sz="1200" b="1" dirty="0">
                <a:latin typeface="Meiryo UI" panose="020B0604030504040204" pitchFamily="50" charset="-128"/>
                <a:ea typeface="Meiryo UI" panose="020B0604030504040204" pitchFamily="50" charset="-128"/>
              </a:rPr>
              <a:t>30</a:t>
            </a:r>
            <a:r>
              <a:rPr kumimoji="1" lang="ja-JP" altLang="en-US" sz="1200" b="1" dirty="0">
                <a:latin typeface="Meiryo UI" panose="020B0604030504040204" pitchFamily="50" charset="-128"/>
                <a:ea typeface="Meiryo UI" panose="020B0604030504040204" pitchFamily="50" charset="-128"/>
              </a:rPr>
              <a:t>％</a:t>
            </a:r>
          </a:p>
        </p:txBody>
      </p:sp>
      <p:sp>
        <p:nvSpPr>
          <p:cNvPr id="256" name="テキスト ボックス 255">
            <a:extLst>
              <a:ext uri="{FF2B5EF4-FFF2-40B4-BE49-F238E27FC236}">
                <a16:creationId xmlns:a16="http://schemas.microsoft.com/office/drawing/2014/main" id="{8964AE43-73C6-E574-DBDF-4213830445A2}"/>
              </a:ext>
            </a:extLst>
          </p:cNvPr>
          <p:cNvSpPr txBox="1"/>
          <p:nvPr/>
        </p:nvSpPr>
        <p:spPr>
          <a:xfrm>
            <a:off x="8646544" y="4704403"/>
            <a:ext cx="1173059" cy="276999"/>
          </a:xfrm>
          <a:prstGeom prst="rect">
            <a:avLst/>
          </a:prstGeom>
          <a:noFill/>
        </p:spPr>
        <p:txBody>
          <a:bodyPr wrap="square" rtlCol="0">
            <a:spAutoFit/>
          </a:bodyPr>
          <a:lstStyle/>
          <a:p>
            <a:r>
              <a:rPr lang="ja-JP" altLang="en-US" sz="1200" b="1" dirty="0">
                <a:latin typeface="Meiryo UI" panose="020B0604030504040204" pitchFamily="50" charset="-128"/>
                <a:ea typeface="Meiryo UI" panose="020B0604030504040204" pitchFamily="50" charset="-128"/>
              </a:rPr>
              <a:t>含有率 </a:t>
            </a:r>
            <a:r>
              <a:rPr lang="en-US" altLang="ja-JP" sz="1200" b="1" dirty="0">
                <a:latin typeface="Meiryo UI" panose="020B0604030504040204" pitchFamily="50" charset="-128"/>
                <a:ea typeface="Meiryo UI" panose="020B0604030504040204" pitchFamily="50" charset="-128"/>
              </a:rPr>
              <a:t>70</a:t>
            </a:r>
            <a:r>
              <a:rPr kumimoji="1" lang="ja-JP" altLang="en-US" sz="1200" b="1" dirty="0">
                <a:latin typeface="Meiryo UI" panose="020B0604030504040204" pitchFamily="50" charset="-128"/>
                <a:ea typeface="Meiryo UI" panose="020B0604030504040204" pitchFamily="50" charset="-128"/>
              </a:rPr>
              <a:t>％</a:t>
            </a:r>
          </a:p>
        </p:txBody>
      </p:sp>
      <p:sp>
        <p:nvSpPr>
          <p:cNvPr id="275" name="四角形: 角を丸くする 274">
            <a:extLst>
              <a:ext uri="{FF2B5EF4-FFF2-40B4-BE49-F238E27FC236}">
                <a16:creationId xmlns:a16="http://schemas.microsoft.com/office/drawing/2014/main" id="{62101D74-81E5-2813-5975-D365D7D168D4}"/>
              </a:ext>
            </a:extLst>
          </p:cNvPr>
          <p:cNvSpPr/>
          <p:nvPr/>
        </p:nvSpPr>
        <p:spPr>
          <a:xfrm>
            <a:off x="9830750" y="4753875"/>
            <a:ext cx="714851" cy="368099"/>
          </a:xfrm>
          <a:prstGeom prst="roundRect">
            <a:avLst>
              <a:gd name="adj" fmla="val 11751"/>
            </a:avLst>
          </a:prstGeom>
          <a:solidFill>
            <a:srgbClr val="FFFFCC"/>
          </a:solidFill>
          <a:ln w="19050" cap="rnd">
            <a:solidFill>
              <a:schemeClr val="accent5">
                <a:lumMod val="50000"/>
              </a:schemeClr>
            </a:solidFill>
            <a:prstDash val="solid"/>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b="1" dirty="0">
                <a:solidFill>
                  <a:schemeClr val="tx1"/>
                </a:solidFill>
                <a:latin typeface="Meiryo UI" panose="020B0604030504040204" pitchFamily="50" charset="-128"/>
                <a:ea typeface="Meiryo UI" panose="020B0604030504040204" pitchFamily="50" charset="-128"/>
              </a:rPr>
              <a:t>物質</a:t>
            </a:r>
            <a:r>
              <a:rPr kumimoji="1" lang="en-US" altLang="ja-JP" sz="1400" b="1" dirty="0">
                <a:solidFill>
                  <a:schemeClr val="tx1"/>
                </a:solidFill>
                <a:latin typeface="Meiryo UI" panose="020B0604030504040204" pitchFamily="50" charset="-128"/>
                <a:ea typeface="Meiryo UI" panose="020B0604030504040204" pitchFamily="50" charset="-128"/>
              </a:rPr>
              <a:t>Z</a:t>
            </a:r>
            <a:endParaRPr kumimoji="1" lang="ja-JP" altLang="en-US" sz="1400" b="1" dirty="0">
              <a:solidFill>
                <a:schemeClr val="tx1"/>
              </a:solidFill>
              <a:latin typeface="Meiryo UI" panose="020B0604030504040204" pitchFamily="50" charset="-128"/>
              <a:ea typeface="Meiryo UI" panose="020B0604030504040204" pitchFamily="50" charset="-128"/>
            </a:endParaRPr>
          </a:p>
        </p:txBody>
      </p:sp>
      <p:sp>
        <p:nvSpPr>
          <p:cNvPr id="276" name="テキスト ボックス 275">
            <a:extLst>
              <a:ext uri="{FF2B5EF4-FFF2-40B4-BE49-F238E27FC236}">
                <a16:creationId xmlns:a16="http://schemas.microsoft.com/office/drawing/2014/main" id="{E9E05517-EF45-25C2-FA99-0352FE3450A0}"/>
              </a:ext>
            </a:extLst>
          </p:cNvPr>
          <p:cNvSpPr txBox="1"/>
          <p:nvPr/>
        </p:nvSpPr>
        <p:spPr>
          <a:xfrm>
            <a:off x="10629206" y="4758322"/>
            <a:ext cx="1275974" cy="276999"/>
          </a:xfrm>
          <a:prstGeom prst="rect">
            <a:avLst/>
          </a:prstGeom>
          <a:noFill/>
        </p:spPr>
        <p:txBody>
          <a:bodyPr wrap="square" rtlCol="0">
            <a:spAutoFit/>
          </a:bodyPr>
          <a:lstStyle/>
          <a:p>
            <a:r>
              <a:rPr kumimoji="1" lang="ja-JP" altLang="en-US" sz="1200" b="1" dirty="0">
                <a:latin typeface="Meiryo UI" panose="020B0604030504040204" pitchFamily="50" charset="-128"/>
                <a:ea typeface="Meiryo UI" panose="020B0604030504040204" pitchFamily="50" charset="-128"/>
              </a:rPr>
              <a:t>含有率 </a:t>
            </a:r>
            <a:r>
              <a:rPr kumimoji="1" lang="en-US" altLang="ja-JP" sz="1200" b="1" dirty="0">
                <a:latin typeface="Meiryo UI" panose="020B0604030504040204" pitchFamily="50" charset="-128"/>
                <a:ea typeface="Meiryo UI" panose="020B0604030504040204" pitchFamily="50" charset="-128"/>
              </a:rPr>
              <a:t>10</a:t>
            </a:r>
            <a:r>
              <a:rPr kumimoji="1" lang="ja-JP" altLang="en-US" sz="1200" b="1" dirty="0">
                <a:latin typeface="Meiryo UI" panose="020B0604030504040204" pitchFamily="50" charset="-128"/>
                <a:ea typeface="Meiryo UI" panose="020B0604030504040204" pitchFamily="50" charset="-128"/>
              </a:rPr>
              <a:t>％</a:t>
            </a:r>
          </a:p>
        </p:txBody>
      </p:sp>
      <p:cxnSp>
        <p:nvCxnSpPr>
          <p:cNvPr id="277" name="コネクタ: カギ線 276">
            <a:extLst>
              <a:ext uri="{FF2B5EF4-FFF2-40B4-BE49-F238E27FC236}">
                <a16:creationId xmlns:a16="http://schemas.microsoft.com/office/drawing/2014/main" id="{D51E11B5-C0E6-15E2-C326-92F439E9E777}"/>
              </a:ext>
            </a:extLst>
          </p:cNvPr>
          <p:cNvCxnSpPr>
            <a:cxnSpLocks/>
            <a:stCxn id="223" idx="3"/>
            <a:endCxn id="275" idx="1"/>
          </p:cNvCxnSpPr>
          <p:nvPr/>
        </p:nvCxnSpPr>
        <p:spPr>
          <a:xfrm>
            <a:off x="9351857" y="4514485"/>
            <a:ext cx="478893" cy="423440"/>
          </a:xfrm>
          <a:prstGeom prst="bentConnector3">
            <a:avLst/>
          </a:prstGeom>
          <a:ln w="19050">
            <a:solidFill>
              <a:schemeClr val="bg2"/>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 name="テキスト ボックス 1">
            <a:extLst>
              <a:ext uri="{FF2B5EF4-FFF2-40B4-BE49-F238E27FC236}">
                <a16:creationId xmlns:a16="http://schemas.microsoft.com/office/drawing/2014/main" id="{9B735036-41EB-E701-724E-F9255501267E}"/>
              </a:ext>
            </a:extLst>
          </p:cNvPr>
          <p:cNvSpPr txBox="1"/>
          <p:nvPr/>
        </p:nvSpPr>
        <p:spPr>
          <a:xfrm>
            <a:off x="7084435" y="2651647"/>
            <a:ext cx="740526" cy="523220"/>
          </a:xfrm>
          <a:prstGeom prst="rect">
            <a:avLst/>
          </a:prstGeom>
          <a:noFill/>
        </p:spPr>
        <p:txBody>
          <a:bodyPr wrap="square" rtlCol="0">
            <a:spAutoFit/>
          </a:bodyPr>
          <a:lstStyle/>
          <a:p>
            <a:r>
              <a:rPr lang="en-US" altLang="ja-JP" sz="1400" b="1" dirty="0">
                <a:solidFill>
                  <a:srgbClr val="C00000"/>
                </a:solidFill>
                <a:latin typeface="Meiryo UI" panose="020B0604030504040204" pitchFamily="50" charset="-128"/>
                <a:ea typeface="Meiryo UI" panose="020B0604030504040204" pitchFamily="50" charset="-128"/>
              </a:rPr>
              <a:t>B</a:t>
            </a:r>
            <a:r>
              <a:rPr lang="ja-JP" altLang="en-US" sz="1400" b="1" dirty="0">
                <a:solidFill>
                  <a:srgbClr val="C00000"/>
                </a:solidFill>
                <a:latin typeface="Meiryo UI" panose="020B0604030504040204" pitchFamily="50" charset="-128"/>
                <a:ea typeface="Meiryo UI" panose="020B0604030504040204" pitchFamily="50" charset="-128"/>
              </a:rPr>
              <a:t>社</a:t>
            </a:r>
            <a:endParaRPr lang="en-US" altLang="ja-JP" sz="1400" b="1" dirty="0">
              <a:solidFill>
                <a:srgbClr val="C00000"/>
              </a:solidFill>
              <a:latin typeface="Meiryo UI" panose="020B0604030504040204" pitchFamily="50" charset="-128"/>
              <a:ea typeface="Meiryo UI" panose="020B0604030504040204" pitchFamily="50" charset="-128"/>
            </a:endParaRPr>
          </a:p>
          <a:p>
            <a:r>
              <a:rPr kumimoji="1" lang="ja-JP" altLang="en-US" sz="1400" b="1" dirty="0">
                <a:latin typeface="Meiryo UI" panose="020B0604030504040204" pitchFamily="50" charset="-128"/>
                <a:ea typeface="Meiryo UI" panose="020B0604030504040204" pitchFamily="50" charset="-128"/>
              </a:rPr>
              <a:t>製品①</a:t>
            </a:r>
          </a:p>
        </p:txBody>
      </p:sp>
      <p:sp>
        <p:nvSpPr>
          <p:cNvPr id="4" name="テキスト ボックス 3">
            <a:extLst>
              <a:ext uri="{FF2B5EF4-FFF2-40B4-BE49-F238E27FC236}">
                <a16:creationId xmlns:a16="http://schemas.microsoft.com/office/drawing/2014/main" id="{28F53996-9A52-4611-8257-95FDEA2175F9}"/>
              </a:ext>
            </a:extLst>
          </p:cNvPr>
          <p:cNvSpPr txBox="1"/>
          <p:nvPr/>
        </p:nvSpPr>
        <p:spPr>
          <a:xfrm>
            <a:off x="10323982" y="2707330"/>
            <a:ext cx="758905" cy="307777"/>
          </a:xfrm>
          <a:prstGeom prst="rect">
            <a:avLst/>
          </a:prstGeom>
          <a:noFill/>
        </p:spPr>
        <p:txBody>
          <a:bodyPr wrap="square" rtlCol="0">
            <a:spAutoFit/>
          </a:bodyPr>
          <a:lstStyle/>
          <a:p>
            <a:r>
              <a:rPr lang="en-US" altLang="ja-JP" sz="1400" b="1" dirty="0">
                <a:solidFill>
                  <a:srgbClr val="C00000"/>
                </a:solidFill>
                <a:latin typeface="Meiryo UI" panose="020B0604030504040204" pitchFamily="50" charset="-128"/>
                <a:ea typeface="Meiryo UI" panose="020B0604030504040204" pitchFamily="50" charset="-128"/>
              </a:rPr>
              <a:t>C</a:t>
            </a:r>
            <a:r>
              <a:rPr lang="ja-JP" altLang="en-US" sz="1400" b="1" dirty="0">
                <a:solidFill>
                  <a:srgbClr val="C00000"/>
                </a:solidFill>
                <a:latin typeface="Meiryo UI" panose="020B0604030504040204" pitchFamily="50" charset="-128"/>
                <a:ea typeface="Meiryo UI" panose="020B0604030504040204" pitchFamily="50" charset="-128"/>
              </a:rPr>
              <a:t>社</a:t>
            </a:r>
            <a:endParaRPr kumimoji="1" lang="ja-JP" altLang="en-US" sz="1400" b="1" dirty="0">
              <a:solidFill>
                <a:srgbClr val="C00000"/>
              </a:solidFill>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1D736CD0-C124-C054-453E-DB35D8465A29}"/>
              </a:ext>
            </a:extLst>
          </p:cNvPr>
          <p:cNvSpPr txBox="1"/>
          <p:nvPr/>
        </p:nvSpPr>
        <p:spPr>
          <a:xfrm>
            <a:off x="10244226" y="5081964"/>
            <a:ext cx="656210" cy="307777"/>
          </a:xfrm>
          <a:prstGeom prst="rect">
            <a:avLst/>
          </a:prstGeom>
          <a:noFill/>
        </p:spPr>
        <p:txBody>
          <a:bodyPr wrap="square" rtlCol="0">
            <a:spAutoFit/>
          </a:bodyPr>
          <a:lstStyle/>
          <a:p>
            <a:r>
              <a:rPr lang="ja-JP" altLang="en-US" sz="1400" b="1" dirty="0">
                <a:solidFill>
                  <a:srgbClr val="C00000"/>
                </a:solidFill>
                <a:latin typeface="Meiryo UI" panose="020B0604030504040204" pitchFamily="50" charset="-128"/>
                <a:ea typeface="Meiryo UI" panose="020B0604030504040204" pitchFamily="50" charset="-128"/>
              </a:rPr>
              <a:t>消失</a:t>
            </a:r>
            <a:endParaRPr kumimoji="1" lang="ja-JP" altLang="en-US" sz="1400" b="1" dirty="0">
              <a:solidFill>
                <a:srgbClr val="C00000"/>
              </a:solidFill>
              <a:latin typeface="Meiryo UI" panose="020B0604030504040204" pitchFamily="50" charset="-128"/>
              <a:ea typeface="Meiryo UI" panose="020B0604030504040204" pitchFamily="50" charset="-128"/>
            </a:endParaRPr>
          </a:p>
        </p:txBody>
      </p:sp>
      <p:sp>
        <p:nvSpPr>
          <p:cNvPr id="12" name="矢印: 右 11">
            <a:extLst>
              <a:ext uri="{FF2B5EF4-FFF2-40B4-BE49-F238E27FC236}">
                <a16:creationId xmlns:a16="http://schemas.microsoft.com/office/drawing/2014/main" id="{97FC6F48-E7FA-FFCD-8DF4-981AF87C8DF6}"/>
              </a:ext>
            </a:extLst>
          </p:cNvPr>
          <p:cNvSpPr/>
          <p:nvPr/>
        </p:nvSpPr>
        <p:spPr>
          <a:xfrm rot="5400000" flipH="1">
            <a:off x="9394732" y="3426215"/>
            <a:ext cx="484040" cy="698256"/>
          </a:xfrm>
          <a:prstGeom prst="rightArrow">
            <a:avLst/>
          </a:prstGeom>
          <a:solidFill>
            <a:srgbClr val="FF8A00"/>
          </a:solidFill>
          <a:ln w="41275" cap="rnd">
            <a:noFill/>
            <a:prstDash val="sysDot"/>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b="1"/>
          </a:p>
        </p:txBody>
      </p:sp>
      <p:sp>
        <p:nvSpPr>
          <p:cNvPr id="17" name="テキスト ボックス 16">
            <a:extLst>
              <a:ext uri="{FF2B5EF4-FFF2-40B4-BE49-F238E27FC236}">
                <a16:creationId xmlns:a16="http://schemas.microsoft.com/office/drawing/2014/main" id="{2D6D5AC0-455F-EF19-D3E9-A72A98CBB587}"/>
              </a:ext>
            </a:extLst>
          </p:cNvPr>
          <p:cNvSpPr txBox="1"/>
          <p:nvPr/>
        </p:nvSpPr>
        <p:spPr>
          <a:xfrm>
            <a:off x="303986" y="5725213"/>
            <a:ext cx="11750184" cy="646331"/>
          </a:xfrm>
          <a:prstGeom prst="rect">
            <a:avLst/>
          </a:prstGeom>
          <a:noFill/>
        </p:spPr>
        <p:txBody>
          <a:bodyPr wrap="square" rtlCol="0">
            <a:spAutoFit/>
          </a:bodyPr>
          <a:lstStyle/>
          <a:p>
            <a:r>
              <a:rPr lang="en-US" altLang="ja-JP" b="1" dirty="0">
                <a:latin typeface="Meiryo UI" panose="020B0604030504040204" pitchFamily="50" charset="-128"/>
                <a:ea typeface="Meiryo UI" panose="020B0604030504040204" pitchFamily="50" charset="-128"/>
              </a:rPr>
              <a:t>CMP</a:t>
            </a:r>
            <a:r>
              <a:rPr lang="ja-JP" altLang="en-US" b="1" dirty="0">
                <a:latin typeface="Meiryo UI" panose="020B0604030504040204" pitchFamily="50" charset="-128"/>
                <a:ea typeface="Meiryo UI" panose="020B0604030504040204" pitchFamily="50" charset="-128"/>
              </a:rPr>
              <a:t>連携基盤上の連鎖は、会社（部門）＋製品で情報伝達し、成形品では伝達情報として、部品・材料・物質の構成情報と属性、</a:t>
            </a:r>
            <a:r>
              <a:rPr kumimoji="1" lang="ja-JP" altLang="en-US" b="1" dirty="0">
                <a:latin typeface="Meiryo UI" panose="020B0604030504040204" pitchFamily="50" charset="-128"/>
                <a:ea typeface="Meiryo UI" panose="020B0604030504040204" pitchFamily="50" charset="-128"/>
              </a:rPr>
              <a:t>含有率を保持する。成形品の材料</a:t>
            </a:r>
            <a:r>
              <a:rPr kumimoji="1" lang="ja-JP" altLang="en-US" b="1" dirty="0">
                <a:solidFill>
                  <a:srgbClr val="002060"/>
                </a:solidFill>
                <a:latin typeface="Meiryo UI" panose="020B0604030504040204" pitchFamily="50" charset="-128"/>
                <a:ea typeface="Meiryo UI" panose="020B0604030504040204" pitchFamily="50" charset="-128"/>
              </a:rPr>
              <a:t>（均質材料）の重</a:t>
            </a:r>
            <a:r>
              <a:rPr kumimoji="1" lang="ja-JP" altLang="en-US" b="1" dirty="0">
                <a:latin typeface="Meiryo UI" panose="020B0604030504040204" pitchFamily="50" charset="-128"/>
                <a:ea typeface="Meiryo UI" panose="020B0604030504040204" pitchFamily="50" charset="-128"/>
              </a:rPr>
              <a:t>量を伝達し、含有量が計算される。</a:t>
            </a:r>
            <a:endParaRPr kumimoji="1" lang="en-US" altLang="ja-JP" b="1" dirty="0">
              <a:latin typeface="Meiryo UI" panose="020B0604030504040204" pitchFamily="50" charset="-128"/>
              <a:ea typeface="Meiryo UI" panose="020B0604030504040204" pitchFamily="50" charset="-128"/>
            </a:endParaRPr>
          </a:p>
        </p:txBody>
      </p:sp>
      <p:sp>
        <p:nvSpPr>
          <p:cNvPr id="14" name="テキスト ボックス 13">
            <a:extLst>
              <a:ext uri="{FF2B5EF4-FFF2-40B4-BE49-F238E27FC236}">
                <a16:creationId xmlns:a16="http://schemas.microsoft.com/office/drawing/2014/main" id="{50C0DD99-3584-EEC1-508C-CF8698280549}"/>
              </a:ext>
            </a:extLst>
          </p:cNvPr>
          <p:cNvSpPr txBox="1"/>
          <p:nvPr/>
        </p:nvSpPr>
        <p:spPr>
          <a:xfrm>
            <a:off x="6136945" y="2959424"/>
            <a:ext cx="876049" cy="307777"/>
          </a:xfrm>
          <a:prstGeom prst="rect">
            <a:avLst/>
          </a:prstGeom>
          <a:noFill/>
        </p:spPr>
        <p:txBody>
          <a:bodyPr wrap="square" rtlCol="0">
            <a:spAutoFit/>
          </a:bodyPr>
          <a:lstStyle/>
          <a:p>
            <a:r>
              <a:rPr kumimoji="1" lang="ja-JP" altLang="en-US" sz="1400" b="1" dirty="0">
                <a:solidFill>
                  <a:srgbClr val="002060"/>
                </a:solidFill>
                <a:latin typeface="Meiryo UI" panose="020B0604030504040204" pitchFamily="50" charset="-128"/>
                <a:ea typeface="Meiryo UI" panose="020B0604030504040204" pitchFamily="50" charset="-128"/>
              </a:rPr>
              <a:t>含有率</a:t>
            </a:r>
          </a:p>
        </p:txBody>
      </p:sp>
      <p:sp>
        <p:nvSpPr>
          <p:cNvPr id="16" name="テキスト ボックス 15">
            <a:extLst>
              <a:ext uri="{FF2B5EF4-FFF2-40B4-BE49-F238E27FC236}">
                <a16:creationId xmlns:a16="http://schemas.microsoft.com/office/drawing/2014/main" id="{07E85B09-ABF2-8239-C345-79D58BDA07F3}"/>
              </a:ext>
            </a:extLst>
          </p:cNvPr>
          <p:cNvSpPr txBox="1"/>
          <p:nvPr/>
        </p:nvSpPr>
        <p:spPr>
          <a:xfrm>
            <a:off x="6136945" y="3436911"/>
            <a:ext cx="876049" cy="307777"/>
          </a:xfrm>
          <a:prstGeom prst="rect">
            <a:avLst/>
          </a:prstGeom>
          <a:noFill/>
        </p:spPr>
        <p:txBody>
          <a:bodyPr wrap="square" rtlCol="0">
            <a:spAutoFit/>
          </a:bodyPr>
          <a:lstStyle/>
          <a:p>
            <a:r>
              <a:rPr kumimoji="1" lang="ja-JP" altLang="en-US" sz="1400" b="1" dirty="0">
                <a:solidFill>
                  <a:srgbClr val="002060"/>
                </a:solidFill>
                <a:latin typeface="Meiryo UI" panose="020B0604030504040204" pitchFamily="50" charset="-128"/>
                <a:ea typeface="Meiryo UI" panose="020B0604030504040204" pitchFamily="50" charset="-128"/>
              </a:rPr>
              <a:t>含有率</a:t>
            </a:r>
          </a:p>
        </p:txBody>
      </p:sp>
      <p:sp>
        <p:nvSpPr>
          <p:cNvPr id="18" name="テキスト ボックス 17">
            <a:extLst>
              <a:ext uri="{FF2B5EF4-FFF2-40B4-BE49-F238E27FC236}">
                <a16:creationId xmlns:a16="http://schemas.microsoft.com/office/drawing/2014/main" id="{AF8A6450-DE0A-37A9-89BF-8460BA0FC627}"/>
              </a:ext>
            </a:extLst>
          </p:cNvPr>
          <p:cNvSpPr txBox="1"/>
          <p:nvPr/>
        </p:nvSpPr>
        <p:spPr>
          <a:xfrm>
            <a:off x="6151624" y="3898003"/>
            <a:ext cx="876049" cy="307777"/>
          </a:xfrm>
          <a:prstGeom prst="rect">
            <a:avLst/>
          </a:prstGeom>
          <a:noFill/>
        </p:spPr>
        <p:txBody>
          <a:bodyPr wrap="square" rtlCol="0">
            <a:spAutoFit/>
          </a:bodyPr>
          <a:lstStyle/>
          <a:p>
            <a:r>
              <a:rPr kumimoji="1" lang="ja-JP" altLang="en-US" sz="1400" b="1" dirty="0">
                <a:solidFill>
                  <a:srgbClr val="002060"/>
                </a:solidFill>
                <a:latin typeface="Meiryo UI" panose="020B0604030504040204" pitchFamily="50" charset="-128"/>
                <a:ea typeface="Meiryo UI" panose="020B0604030504040204" pitchFamily="50" charset="-128"/>
              </a:rPr>
              <a:t>含有率</a:t>
            </a:r>
          </a:p>
        </p:txBody>
      </p:sp>
      <p:sp>
        <p:nvSpPr>
          <p:cNvPr id="20" name="テキスト ボックス 19">
            <a:extLst>
              <a:ext uri="{FF2B5EF4-FFF2-40B4-BE49-F238E27FC236}">
                <a16:creationId xmlns:a16="http://schemas.microsoft.com/office/drawing/2014/main" id="{3F795C05-95A5-28CE-E62D-3D94F989C92E}"/>
              </a:ext>
            </a:extLst>
          </p:cNvPr>
          <p:cNvSpPr txBox="1"/>
          <p:nvPr/>
        </p:nvSpPr>
        <p:spPr>
          <a:xfrm>
            <a:off x="6151624" y="4577411"/>
            <a:ext cx="876049" cy="307777"/>
          </a:xfrm>
          <a:prstGeom prst="rect">
            <a:avLst/>
          </a:prstGeom>
          <a:noFill/>
        </p:spPr>
        <p:txBody>
          <a:bodyPr wrap="square" rtlCol="0">
            <a:spAutoFit/>
          </a:bodyPr>
          <a:lstStyle/>
          <a:p>
            <a:r>
              <a:rPr kumimoji="1" lang="ja-JP" altLang="en-US" sz="1400" b="1" dirty="0">
                <a:solidFill>
                  <a:srgbClr val="002060"/>
                </a:solidFill>
                <a:latin typeface="Meiryo UI" panose="020B0604030504040204" pitchFamily="50" charset="-128"/>
                <a:ea typeface="Meiryo UI" panose="020B0604030504040204" pitchFamily="50" charset="-128"/>
              </a:rPr>
              <a:t>含有率</a:t>
            </a:r>
          </a:p>
        </p:txBody>
      </p:sp>
    </p:spTree>
    <p:extLst>
      <p:ext uri="{BB962C8B-B14F-4D97-AF65-F5344CB8AC3E}">
        <p14:creationId xmlns:p14="http://schemas.microsoft.com/office/powerpoint/2010/main" val="20334127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32979204-A594-47A5-9670-567D27E6DC56}"/>
              </a:ext>
            </a:extLst>
          </p:cNvPr>
          <p:cNvSpPr txBox="1"/>
          <p:nvPr/>
        </p:nvSpPr>
        <p:spPr>
          <a:xfrm>
            <a:off x="123016" y="130048"/>
            <a:ext cx="9528060" cy="523220"/>
          </a:xfrm>
          <a:prstGeom prst="rect">
            <a:avLst/>
          </a:prstGeom>
          <a:noFill/>
        </p:spPr>
        <p:txBody>
          <a:bodyPr wrap="square">
            <a:spAutoFit/>
          </a:bodyPr>
          <a:lstStyle/>
          <a:p>
            <a:r>
              <a:rPr lang="ja-JP" altLang="en-US" sz="2800" b="1" dirty="0">
                <a:solidFill>
                  <a:srgbClr val="002060"/>
                </a:solidFill>
                <a:latin typeface="Meiryo UI" panose="020B0604030504040204" pitchFamily="50" charset="-128"/>
                <a:ea typeface="Meiryo UI" panose="020B0604030504040204" pitchFamily="50" charset="-128"/>
              </a:rPr>
              <a:t>　データモデル案　　　</a:t>
            </a:r>
            <a:r>
              <a:rPr lang="ja-JP" altLang="en-US" sz="2400" b="1" dirty="0">
                <a:solidFill>
                  <a:srgbClr val="002060"/>
                </a:solidFill>
                <a:latin typeface="Meiryo UI" panose="020B0604030504040204" pitchFamily="50" charset="-128"/>
                <a:ea typeface="Meiryo UI" panose="020B0604030504040204" pitchFamily="50" charset="-128"/>
              </a:rPr>
              <a:t>リサイクル材情報</a:t>
            </a:r>
            <a:endParaRPr lang="en-US" altLang="ja-JP" sz="2400" dirty="0">
              <a:solidFill>
                <a:srgbClr val="002060"/>
              </a:solidFill>
              <a:latin typeface="Meiryo UI" panose="020B0604030504040204" pitchFamily="50" charset="-128"/>
              <a:ea typeface="Meiryo UI" panose="020B0604030504040204" pitchFamily="50" charset="-128"/>
            </a:endParaRPr>
          </a:p>
        </p:txBody>
      </p:sp>
      <p:pic>
        <p:nvPicPr>
          <p:cNvPr id="24" name="図 23">
            <a:extLst>
              <a:ext uri="{FF2B5EF4-FFF2-40B4-BE49-F238E27FC236}">
                <a16:creationId xmlns:a16="http://schemas.microsoft.com/office/drawing/2014/main" id="{A4C1CA08-7486-0E46-E282-2A069BEC97FE}"/>
              </a:ext>
            </a:extLst>
          </p:cNvPr>
          <p:cNvPicPr>
            <a:picLocks noChangeAspect="1"/>
          </p:cNvPicPr>
          <p:nvPr/>
        </p:nvPicPr>
        <p:blipFill>
          <a:blip r:embed="rId2"/>
          <a:stretch>
            <a:fillRect/>
          </a:stretch>
        </p:blipFill>
        <p:spPr>
          <a:xfrm>
            <a:off x="919612" y="1482020"/>
            <a:ext cx="5335805" cy="4850732"/>
          </a:xfrm>
          <a:prstGeom prst="rect">
            <a:avLst/>
          </a:prstGeom>
        </p:spPr>
      </p:pic>
      <p:sp>
        <p:nvSpPr>
          <p:cNvPr id="25" name="テキスト ボックス 24">
            <a:extLst>
              <a:ext uri="{FF2B5EF4-FFF2-40B4-BE49-F238E27FC236}">
                <a16:creationId xmlns:a16="http://schemas.microsoft.com/office/drawing/2014/main" id="{32EE8B85-CFF9-0D12-0584-9658AC5D3E63}"/>
              </a:ext>
            </a:extLst>
          </p:cNvPr>
          <p:cNvSpPr txBox="1"/>
          <p:nvPr/>
        </p:nvSpPr>
        <p:spPr>
          <a:xfrm>
            <a:off x="380325" y="811658"/>
            <a:ext cx="11750184" cy="646331"/>
          </a:xfrm>
          <a:prstGeom prst="rect">
            <a:avLst/>
          </a:prstGeom>
          <a:noFill/>
        </p:spPr>
        <p:txBody>
          <a:bodyPr wrap="square" rtlCol="0">
            <a:spAutoFit/>
          </a:bodyPr>
          <a:lstStyle/>
          <a:p>
            <a:r>
              <a:rPr kumimoji="1" lang="ja-JP" altLang="en-US" b="1" dirty="0">
                <a:latin typeface="Meiryo UI" panose="020B0604030504040204" pitchFamily="50" charset="-128"/>
                <a:ea typeface="Meiryo UI" panose="020B0604030504040204" pitchFamily="50" charset="-128"/>
              </a:rPr>
              <a:t>サーキュラエコノミー関連の情報は</a:t>
            </a:r>
            <a:r>
              <a:rPr kumimoji="1" lang="en-US" altLang="ja-JP" b="1" dirty="0">
                <a:latin typeface="Meiryo UI" panose="020B0604030504040204" pitchFamily="50" charset="-128"/>
                <a:ea typeface="Meiryo UI" panose="020B0604030504040204" pitchFamily="50" charset="-128"/>
              </a:rPr>
              <a:t>ISO/IEC82474</a:t>
            </a:r>
            <a:r>
              <a:rPr kumimoji="1" lang="ja-JP" altLang="en-US" b="1" dirty="0">
                <a:latin typeface="Meiryo UI" panose="020B0604030504040204" pitchFamily="50" charset="-128"/>
                <a:ea typeface="Meiryo UI" panose="020B0604030504040204" pitchFamily="50" charset="-128"/>
              </a:rPr>
              <a:t>を参考にデータ構成する。</a:t>
            </a:r>
            <a:endParaRPr kumimoji="1" lang="en-US" altLang="ja-JP" b="1" dirty="0">
              <a:latin typeface="Meiryo UI" panose="020B0604030504040204" pitchFamily="50" charset="-128"/>
              <a:ea typeface="Meiryo UI" panose="020B0604030504040204" pitchFamily="50" charset="-128"/>
            </a:endParaRPr>
          </a:p>
          <a:p>
            <a:r>
              <a:rPr kumimoji="1" lang="ja-JP" altLang="en-US" b="1" dirty="0">
                <a:latin typeface="Meiryo UI" panose="020B0604030504040204" pitchFamily="50" charset="-128"/>
                <a:ea typeface="Meiryo UI" panose="020B0604030504040204" pitchFamily="50" charset="-128"/>
              </a:rPr>
              <a:t>製品・部品および材料の階層にリユース、リサイクル情報が付加される予定。</a:t>
            </a:r>
            <a:endParaRPr kumimoji="1" lang="en-US" altLang="ja-JP" b="1" dirty="0">
              <a:latin typeface="Meiryo UI" panose="020B0604030504040204" pitchFamily="50" charset="-128"/>
              <a:ea typeface="Meiryo UI" panose="020B0604030504040204" pitchFamily="50" charset="-128"/>
            </a:endParaRPr>
          </a:p>
        </p:txBody>
      </p:sp>
      <p:sp>
        <p:nvSpPr>
          <p:cNvPr id="28" name="矢印: 環状 27">
            <a:extLst>
              <a:ext uri="{FF2B5EF4-FFF2-40B4-BE49-F238E27FC236}">
                <a16:creationId xmlns:a16="http://schemas.microsoft.com/office/drawing/2014/main" id="{686B379C-61BE-4903-71DE-AAD6989CAEFC}"/>
              </a:ext>
            </a:extLst>
          </p:cNvPr>
          <p:cNvSpPr/>
          <p:nvPr/>
        </p:nvSpPr>
        <p:spPr>
          <a:xfrm>
            <a:off x="1296681" y="1787037"/>
            <a:ext cx="335269" cy="341314"/>
          </a:xfrm>
          <a:prstGeom prst="circularArrow">
            <a:avLst>
              <a:gd name="adj1" fmla="val 16242"/>
              <a:gd name="adj2" fmla="val 1724087"/>
              <a:gd name="adj3" fmla="val 4020474"/>
              <a:gd name="adj4" fmla="val 7010700"/>
              <a:gd name="adj5" fmla="val 19068"/>
            </a:avLst>
          </a:pr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ja-JP" altLang="en-US"/>
          </a:p>
        </p:txBody>
      </p:sp>
      <p:sp>
        <p:nvSpPr>
          <p:cNvPr id="29" name="矢印: 環状 28">
            <a:extLst>
              <a:ext uri="{FF2B5EF4-FFF2-40B4-BE49-F238E27FC236}">
                <a16:creationId xmlns:a16="http://schemas.microsoft.com/office/drawing/2014/main" id="{BF987731-5C25-7F55-CB61-C1E25654D3B9}"/>
              </a:ext>
            </a:extLst>
          </p:cNvPr>
          <p:cNvSpPr/>
          <p:nvPr/>
        </p:nvSpPr>
        <p:spPr>
          <a:xfrm>
            <a:off x="919612" y="1616380"/>
            <a:ext cx="335269" cy="341314"/>
          </a:xfrm>
          <a:prstGeom prst="circularArrow">
            <a:avLst>
              <a:gd name="adj1" fmla="val 16242"/>
              <a:gd name="adj2" fmla="val 1724087"/>
              <a:gd name="adj3" fmla="val 4020474"/>
              <a:gd name="adj4" fmla="val 7010700"/>
              <a:gd name="adj5" fmla="val 19068"/>
            </a:avLst>
          </a:pr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ja-JP" altLang="en-US"/>
          </a:p>
        </p:txBody>
      </p:sp>
      <p:sp>
        <p:nvSpPr>
          <p:cNvPr id="31" name="矢印: 環状 30">
            <a:extLst>
              <a:ext uri="{FF2B5EF4-FFF2-40B4-BE49-F238E27FC236}">
                <a16:creationId xmlns:a16="http://schemas.microsoft.com/office/drawing/2014/main" id="{5EA26635-DD31-A0E3-0602-882B3AB97BA3}"/>
              </a:ext>
            </a:extLst>
          </p:cNvPr>
          <p:cNvSpPr/>
          <p:nvPr/>
        </p:nvSpPr>
        <p:spPr>
          <a:xfrm>
            <a:off x="1631950" y="1957694"/>
            <a:ext cx="335269" cy="341314"/>
          </a:xfrm>
          <a:prstGeom prst="circularArrow">
            <a:avLst>
              <a:gd name="adj1" fmla="val 16242"/>
              <a:gd name="adj2" fmla="val 1724087"/>
              <a:gd name="adj3" fmla="val 4020474"/>
              <a:gd name="adj4" fmla="val 7010700"/>
              <a:gd name="adj5" fmla="val 19068"/>
            </a:avLst>
          </a:pr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ja-JP" altLang="en-US"/>
          </a:p>
        </p:txBody>
      </p:sp>
      <p:sp>
        <p:nvSpPr>
          <p:cNvPr id="38" name="矢印: 環状 37">
            <a:extLst>
              <a:ext uri="{FF2B5EF4-FFF2-40B4-BE49-F238E27FC236}">
                <a16:creationId xmlns:a16="http://schemas.microsoft.com/office/drawing/2014/main" id="{70B8F45A-B0ED-4B9D-F41A-A80240BCCC11}"/>
              </a:ext>
            </a:extLst>
          </p:cNvPr>
          <p:cNvSpPr/>
          <p:nvPr/>
        </p:nvSpPr>
        <p:spPr>
          <a:xfrm>
            <a:off x="1296681" y="3803909"/>
            <a:ext cx="335269" cy="341314"/>
          </a:xfrm>
          <a:prstGeom prst="circularArrow">
            <a:avLst>
              <a:gd name="adj1" fmla="val 16242"/>
              <a:gd name="adj2" fmla="val 1724087"/>
              <a:gd name="adj3" fmla="val 4020474"/>
              <a:gd name="adj4" fmla="val 7010700"/>
              <a:gd name="adj5" fmla="val 19068"/>
            </a:avLst>
          </a:pr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ja-JP" altLang="en-US"/>
          </a:p>
        </p:txBody>
      </p:sp>
      <p:graphicFrame>
        <p:nvGraphicFramePr>
          <p:cNvPr id="42" name="表 41">
            <a:extLst>
              <a:ext uri="{FF2B5EF4-FFF2-40B4-BE49-F238E27FC236}">
                <a16:creationId xmlns:a16="http://schemas.microsoft.com/office/drawing/2014/main" id="{661A2D6C-A11F-B952-AE66-507975BFDDA5}"/>
              </a:ext>
            </a:extLst>
          </p:cNvPr>
          <p:cNvGraphicFramePr>
            <a:graphicFrameLocks noGrp="1"/>
          </p:cNvGraphicFramePr>
          <p:nvPr>
            <p:extLst>
              <p:ext uri="{D42A27DB-BD31-4B8C-83A1-F6EECF244321}">
                <p14:modId xmlns:p14="http://schemas.microsoft.com/office/powerpoint/2010/main" val="1916224195"/>
              </p:ext>
            </p:extLst>
          </p:nvPr>
        </p:nvGraphicFramePr>
        <p:xfrm>
          <a:off x="6632486" y="1797525"/>
          <a:ext cx="4990010" cy="4420186"/>
        </p:xfrm>
        <a:graphic>
          <a:graphicData uri="http://schemas.openxmlformats.org/drawingml/2006/table">
            <a:tbl>
              <a:tblPr>
                <a:tableStyleId>{5940675A-B579-460E-94D1-54222C63F5DA}</a:tableStyleId>
              </a:tblPr>
              <a:tblGrid>
                <a:gridCol w="2164999">
                  <a:extLst>
                    <a:ext uri="{9D8B030D-6E8A-4147-A177-3AD203B41FA5}">
                      <a16:colId xmlns:a16="http://schemas.microsoft.com/office/drawing/2014/main" val="760002685"/>
                    </a:ext>
                  </a:extLst>
                </a:gridCol>
                <a:gridCol w="2825011">
                  <a:extLst>
                    <a:ext uri="{9D8B030D-6E8A-4147-A177-3AD203B41FA5}">
                      <a16:colId xmlns:a16="http://schemas.microsoft.com/office/drawing/2014/main" val="3277119572"/>
                    </a:ext>
                  </a:extLst>
                </a:gridCol>
              </a:tblGrid>
              <a:tr h="146822">
                <a:tc gridSpan="2">
                  <a:txBody>
                    <a:bodyPr/>
                    <a:lstStyle/>
                    <a:p>
                      <a:pPr algn="l" fontAlgn="ctr"/>
                      <a:r>
                        <a:rPr lang="en-US" sz="1000" b="1" u="none" strike="noStrike" dirty="0" err="1">
                          <a:effectLst/>
                          <a:latin typeface="Meiryo UI" panose="020B0604030504040204" pitchFamily="50" charset="-128"/>
                          <a:ea typeface="Meiryo UI" panose="020B0604030504040204" pitchFamily="50" charset="-128"/>
                        </a:rPr>
                        <a:t>RecycledContentInformation</a:t>
                      </a:r>
                      <a:r>
                        <a:rPr lang="en-US" sz="1000" b="1" u="none" strike="noStrike" dirty="0">
                          <a:effectLst/>
                          <a:latin typeface="Meiryo UI" panose="020B0604030504040204" pitchFamily="50" charset="-128"/>
                          <a:ea typeface="Meiryo UI" panose="020B0604030504040204" pitchFamily="50" charset="-128"/>
                        </a:rPr>
                        <a:t>（</a:t>
                      </a:r>
                      <a:r>
                        <a:rPr lang="ja-JP" altLang="en-US" sz="1000" b="1" u="none" strike="noStrike" dirty="0">
                          <a:effectLst/>
                          <a:latin typeface="Meiryo UI" panose="020B0604030504040204" pitchFamily="50" charset="-128"/>
                          <a:ea typeface="Meiryo UI" panose="020B0604030504040204" pitchFamily="50" charset="-128"/>
                        </a:rPr>
                        <a:t>リサイクル材情報）</a:t>
                      </a:r>
                      <a:endParaRPr lang="ja-JP" altLang="en-US" sz="1000" b="1" i="0" u="none" strike="noStrike" dirty="0">
                        <a:solidFill>
                          <a:srgbClr val="000000"/>
                        </a:solidFill>
                        <a:effectLst/>
                        <a:latin typeface="Meiryo UI" panose="020B0604030504040204" pitchFamily="50" charset="-128"/>
                        <a:ea typeface="Meiryo UI" panose="020B0604030504040204" pitchFamily="50" charset="-128"/>
                      </a:endParaRPr>
                    </a:p>
                  </a:txBody>
                  <a:tcPr marL="5390" marR="5390" marT="5390" marB="0" anchor="ctr">
                    <a:solidFill>
                      <a:schemeClr val="tx1">
                        <a:lumMod val="10000"/>
                        <a:lumOff val="90000"/>
                      </a:schemeClr>
                    </a:solidFill>
                  </a:tcPr>
                </a:tc>
                <a:tc hMerge="1">
                  <a:txBody>
                    <a:bodyPr/>
                    <a:lstStyle/>
                    <a:p>
                      <a:endParaRPr kumimoji="1" lang="ja-JP" altLang="en-US"/>
                    </a:p>
                  </a:txBody>
                  <a:tcPr/>
                </a:tc>
                <a:extLst>
                  <a:ext uri="{0D108BD9-81ED-4DB2-BD59-A6C34878D82A}">
                    <a16:rowId xmlns:a16="http://schemas.microsoft.com/office/drawing/2014/main" val="2741544600"/>
                  </a:ext>
                </a:extLst>
              </a:tr>
              <a:tr h="146822">
                <a:tc>
                  <a:txBody>
                    <a:bodyPr/>
                    <a:lstStyle/>
                    <a:p>
                      <a:pPr algn="l" fontAlgn="ctr"/>
                      <a:r>
                        <a:rPr lang="en-US" sz="1000" b="1" u="none" strike="noStrike" dirty="0" err="1">
                          <a:effectLst/>
                          <a:latin typeface="Meiryo UI" panose="020B0604030504040204" pitchFamily="50" charset="-128"/>
                          <a:ea typeface="Meiryo UI" panose="020B0604030504040204" pitchFamily="50" charset="-128"/>
                        </a:rPr>
                        <a:t>TotalRecycledContent</a:t>
                      </a:r>
                      <a:r>
                        <a:rPr lang="en-US" sz="1000" b="1" u="none" strike="noStrike" dirty="0">
                          <a:effectLst/>
                          <a:latin typeface="Meiryo UI" panose="020B0604030504040204" pitchFamily="50" charset="-128"/>
                          <a:ea typeface="Meiryo UI" panose="020B0604030504040204" pitchFamily="50" charset="-128"/>
                        </a:rPr>
                        <a:t> </a:t>
                      </a:r>
                      <a:endParaRPr lang="en-US" sz="1000" b="1" i="0" u="none" strike="noStrike" dirty="0">
                        <a:solidFill>
                          <a:srgbClr val="FF0000"/>
                        </a:solidFill>
                        <a:effectLst/>
                        <a:latin typeface="Meiryo UI" panose="020B0604030504040204" pitchFamily="50" charset="-128"/>
                        <a:ea typeface="Meiryo UI" panose="020B0604030504040204" pitchFamily="50" charset="-128"/>
                      </a:endParaRPr>
                    </a:p>
                  </a:txBody>
                  <a:tcPr marL="5390" marR="5390" marT="5390" marB="0" anchor="ctr"/>
                </a:tc>
                <a:tc>
                  <a:txBody>
                    <a:bodyPr/>
                    <a:lstStyle/>
                    <a:p>
                      <a:pPr algn="l" fontAlgn="ctr"/>
                      <a:r>
                        <a:rPr lang="ja-JP" altLang="en-US" sz="1000" b="1" i="0" u="none" strike="noStrike" dirty="0">
                          <a:solidFill>
                            <a:sysClr val="windowText" lastClr="000000"/>
                          </a:solidFill>
                          <a:effectLst/>
                          <a:latin typeface="Meiryo UI" panose="020B0604030504040204" pitchFamily="50" charset="-128"/>
                          <a:ea typeface="Meiryo UI" panose="020B0604030504040204" pitchFamily="50" charset="-128"/>
                        </a:rPr>
                        <a:t>全体の平均リサイクル率</a:t>
                      </a:r>
                      <a:endParaRPr lang="en-US" sz="1000" b="1" i="0" u="none" strike="noStrike" dirty="0">
                        <a:solidFill>
                          <a:sysClr val="windowText" lastClr="000000"/>
                        </a:solidFill>
                        <a:effectLst/>
                        <a:latin typeface="Meiryo UI" panose="020B0604030504040204" pitchFamily="50" charset="-128"/>
                        <a:ea typeface="Meiryo UI" panose="020B0604030504040204" pitchFamily="50" charset="-128"/>
                      </a:endParaRPr>
                    </a:p>
                  </a:txBody>
                  <a:tcPr marL="5390" marR="5390" marT="5390" marB="0" anchor="ctr"/>
                </a:tc>
                <a:extLst>
                  <a:ext uri="{0D108BD9-81ED-4DB2-BD59-A6C34878D82A}">
                    <a16:rowId xmlns:a16="http://schemas.microsoft.com/office/drawing/2014/main" val="3675342627"/>
                  </a:ext>
                </a:extLst>
              </a:tr>
              <a:tr h="146822">
                <a:tc>
                  <a:txBody>
                    <a:bodyPr/>
                    <a:lstStyle/>
                    <a:p>
                      <a:pPr algn="l" fontAlgn="ctr"/>
                      <a:r>
                        <a:rPr lang="en-US" sz="1000" b="1" u="none" strike="noStrike" dirty="0" err="1">
                          <a:effectLst/>
                          <a:latin typeface="Meiryo UI" panose="020B0604030504040204" pitchFamily="50" charset="-128"/>
                          <a:ea typeface="Meiryo UI" panose="020B0604030504040204" pitchFamily="50" charset="-128"/>
                        </a:rPr>
                        <a:t>PreConsumerRecycledContent</a:t>
                      </a:r>
                      <a:r>
                        <a:rPr lang="en-US" sz="1000" b="1" u="none" strike="noStrike" dirty="0">
                          <a:effectLst/>
                          <a:latin typeface="Meiryo UI" panose="020B0604030504040204" pitchFamily="50" charset="-128"/>
                          <a:ea typeface="Meiryo UI" panose="020B0604030504040204" pitchFamily="50" charset="-128"/>
                        </a:rPr>
                        <a:t> </a:t>
                      </a:r>
                      <a:endParaRPr lang="en-US" sz="1000" b="1" i="0" u="none" strike="noStrike" dirty="0">
                        <a:solidFill>
                          <a:srgbClr val="FF0000"/>
                        </a:solidFill>
                        <a:effectLst/>
                        <a:latin typeface="Meiryo UI" panose="020B0604030504040204" pitchFamily="50" charset="-128"/>
                        <a:ea typeface="Meiryo UI" panose="020B0604030504040204" pitchFamily="50" charset="-128"/>
                      </a:endParaRPr>
                    </a:p>
                  </a:txBody>
                  <a:tcPr marL="5390" marR="5390" marT="5390" marB="0" anchor="ctr"/>
                </a:tc>
                <a:tc>
                  <a:txBody>
                    <a:bodyPr/>
                    <a:lstStyle/>
                    <a:p>
                      <a:pPr algn="l" fontAlgn="ctr"/>
                      <a:r>
                        <a:rPr lang="ja-JP" altLang="en-US" sz="1000" b="1" i="0" u="none" strike="noStrike" dirty="0">
                          <a:solidFill>
                            <a:sysClr val="windowText" lastClr="000000"/>
                          </a:solidFill>
                          <a:effectLst/>
                          <a:latin typeface="Meiryo UI" panose="020B0604030504040204" pitchFamily="50" charset="-128"/>
                          <a:ea typeface="Meiryo UI" panose="020B0604030504040204" pitchFamily="50" charset="-128"/>
                        </a:rPr>
                        <a:t>プレコンシューマリサイクルの平均リサイクル率</a:t>
                      </a:r>
                      <a:endParaRPr lang="en-US" sz="1000" b="1" i="0" u="none" strike="noStrike" dirty="0">
                        <a:solidFill>
                          <a:sysClr val="windowText" lastClr="000000"/>
                        </a:solidFill>
                        <a:effectLst/>
                        <a:latin typeface="Meiryo UI" panose="020B0604030504040204" pitchFamily="50" charset="-128"/>
                        <a:ea typeface="Meiryo UI" panose="020B0604030504040204" pitchFamily="50" charset="-128"/>
                      </a:endParaRPr>
                    </a:p>
                  </a:txBody>
                  <a:tcPr marL="5390" marR="5390" marT="5390" marB="0" anchor="ctr"/>
                </a:tc>
                <a:extLst>
                  <a:ext uri="{0D108BD9-81ED-4DB2-BD59-A6C34878D82A}">
                    <a16:rowId xmlns:a16="http://schemas.microsoft.com/office/drawing/2014/main" val="3079210390"/>
                  </a:ext>
                </a:extLst>
              </a:tr>
              <a:tr h="165246">
                <a:tc>
                  <a:txBody>
                    <a:bodyPr/>
                    <a:lstStyle/>
                    <a:p>
                      <a:pPr algn="l" fontAlgn="ctr"/>
                      <a:r>
                        <a:rPr lang="en-US" sz="1000" b="1" u="none" strike="noStrike" dirty="0" err="1">
                          <a:effectLst/>
                          <a:latin typeface="Meiryo UI" panose="020B0604030504040204" pitchFamily="50" charset="-128"/>
                          <a:ea typeface="Meiryo UI" panose="020B0604030504040204" pitchFamily="50" charset="-128"/>
                        </a:rPr>
                        <a:t>PostConsumerRecycledContent</a:t>
                      </a:r>
                      <a:endParaRPr lang="en-US" sz="1000" b="1" i="0" u="none" strike="noStrike" dirty="0">
                        <a:solidFill>
                          <a:srgbClr val="FF0000"/>
                        </a:solidFill>
                        <a:effectLst/>
                        <a:latin typeface="Meiryo UI" panose="020B0604030504040204" pitchFamily="50" charset="-128"/>
                        <a:ea typeface="Meiryo UI" panose="020B0604030504040204" pitchFamily="50" charset="-128"/>
                      </a:endParaRPr>
                    </a:p>
                  </a:txBody>
                  <a:tcPr marL="5390" marR="5390" marT="5390" marB="0" anchor="ctr"/>
                </a:tc>
                <a:tc>
                  <a:txBody>
                    <a:bodyPr/>
                    <a:lstStyle/>
                    <a:p>
                      <a:pPr marL="0" marR="0" lvl="0" indent="0" algn="l" defTabSz="495200" rtl="0" eaLnBrk="1" fontAlgn="ctr" latinLnBrk="0" hangingPunct="1">
                        <a:lnSpc>
                          <a:spcPct val="100000"/>
                        </a:lnSpc>
                        <a:spcBef>
                          <a:spcPts val="0"/>
                        </a:spcBef>
                        <a:spcAft>
                          <a:spcPts val="0"/>
                        </a:spcAft>
                        <a:buClrTx/>
                        <a:buSzTx/>
                        <a:buFontTx/>
                        <a:buNone/>
                        <a:tabLst/>
                        <a:defRPr/>
                      </a:pPr>
                      <a:r>
                        <a:rPr lang="ja-JP" altLang="en-US" sz="1000" b="1" i="0" u="none" strike="noStrike" dirty="0">
                          <a:solidFill>
                            <a:sysClr val="windowText" lastClr="000000"/>
                          </a:solidFill>
                          <a:effectLst/>
                          <a:latin typeface="Meiryo UI" panose="020B0604030504040204" pitchFamily="50" charset="-128"/>
                          <a:ea typeface="Meiryo UI" panose="020B0604030504040204" pitchFamily="50" charset="-128"/>
                        </a:rPr>
                        <a:t>ポストコンシューマリサイクルの平均リサイクル率</a:t>
                      </a:r>
                      <a:endParaRPr lang="en-US" altLang="ja-JP" sz="1000" b="1" i="0" u="none" strike="noStrike" dirty="0">
                        <a:solidFill>
                          <a:sysClr val="windowText" lastClr="000000"/>
                        </a:solidFill>
                        <a:effectLst/>
                        <a:latin typeface="Meiryo UI" panose="020B0604030504040204" pitchFamily="50" charset="-128"/>
                        <a:ea typeface="Meiryo UI" panose="020B0604030504040204" pitchFamily="50" charset="-128"/>
                      </a:endParaRPr>
                    </a:p>
                  </a:txBody>
                  <a:tcPr marL="5390" marR="5390" marT="5390" marB="0" anchor="ctr"/>
                </a:tc>
                <a:extLst>
                  <a:ext uri="{0D108BD9-81ED-4DB2-BD59-A6C34878D82A}">
                    <a16:rowId xmlns:a16="http://schemas.microsoft.com/office/drawing/2014/main" val="950025824"/>
                  </a:ext>
                </a:extLst>
              </a:tr>
              <a:tr h="146822">
                <a:tc>
                  <a:txBody>
                    <a:bodyPr/>
                    <a:lstStyle/>
                    <a:p>
                      <a:pPr algn="l" fontAlgn="ctr"/>
                      <a:r>
                        <a:rPr lang="en-US" sz="1000" b="1" u="none" strike="noStrike" dirty="0">
                          <a:effectLst/>
                          <a:latin typeface="Meiryo UI" panose="020B0604030504040204" pitchFamily="50" charset="-128"/>
                          <a:ea typeface="Meiryo UI" panose="020B0604030504040204" pitchFamily="50" charset="-128"/>
                        </a:rPr>
                        <a:t>description</a:t>
                      </a:r>
                      <a:endParaRPr lang="en-US" sz="1000" b="1" i="0" u="none" strike="noStrike" dirty="0">
                        <a:solidFill>
                          <a:srgbClr val="FF0000"/>
                        </a:solidFill>
                        <a:effectLst/>
                        <a:latin typeface="Meiryo UI" panose="020B0604030504040204" pitchFamily="50" charset="-128"/>
                        <a:ea typeface="Meiryo UI" panose="020B0604030504040204" pitchFamily="50" charset="-128"/>
                      </a:endParaRPr>
                    </a:p>
                  </a:txBody>
                  <a:tcPr marL="5390" marR="5390" marT="5390" marB="0" anchor="ctr"/>
                </a:tc>
                <a:tc>
                  <a:txBody>
                    <a:bodyPr/>
                    <a:lstStyle/>
                    <a:p>
                      <a:pPr algn="l" fontAlgn="ctr"/>
                      <a:r>
                        <a:rPr lang="ja-JP" altLang="en-US" sz="1000" b="1" i="0" u="none" strike="noStrike" dirty="0">
                          <a:solidFill>
                            <a:sysClr val="windowText" lastClr="000000"/>
                          </a:solidFill>
                          <a:effectLst/>
                          <a:latin typeface="Meiryo UI" panose="020B0604030504040204" pitchFamily="50" charset="-128"/>
                          <a:ea typeface="Meiryo UI" panose="020B0604030504040204" pitchFamily="50" charset="-128"/>
                        </a:rPr>
                        <a:t>コメント欄</a:t>
                      </a:r>
                      <a:endParaRPr lang="en-US" sz="1000" b="1" i="0" u="none" strike="noStrike" dirty="0">
                        <a:solidFill>
                          <a:sysClr val="windowText" lastClr="000000"/>
                        </a:solidFill>
                        <a:effectLst/>
                        <a:latin typeface="Meiryo UI" panose="020B0604030504040204" pitchFamily="50" charset="-128"/>
                        <a:ea typeface="Meiryo UI" panose="020B0604030504040204" pitchFamily="50" charset="-128"/>
                      </a:endParaRPr>
                    </a:p>
                  </a:txBody>
                  <a:tcPr marL="5390" marR="5390" marT="5390" marB="0" anchor="ctr"/>
                </a:tc>
                <a:extLst>
                  <a:ext uri="{0D108BD9-81ED-4DB2-BD59-A6C34878D82A}">
                    <a16:rowId xmlns:a16="http://schemas.microsoft.com/office/drawing/2014/main" val="2415599497"/>
                  </a:ext>
                </a:extLst>
              </a:tr>
              <a:tr h="146822">
                <a:tc gridSpan="2">
                  <a:txBody>
                    <a:bodyPr/>
                    <a:lstStyle/>
                    <a:p>
                      <a:pPr algn="l" fontAlgn="ctr"/>
                      <a:r>
                        <a:rPr lang="en-US" sz="1000" b="1" u="none" strike="noStrike" dirty="0" err="1">
                          <a:solidFill>
                            <a:sysClr val="windowText" lastClr="000000"/>
                          </a:solidFill>
                          <a:effectLst/>
                          <a:latin typeface="Meiryo UI" panose="020B0604030504040204" pitchFamily="50" charset="-128"/>
                          <a:ea typeface="Meiryo UI" panose="020B0604030504040204" pitchFamily="50" charset="-128"/>
                        </a:rPr>
                        <a:t>RecycledContent</a:t>
                      </a:r>
                      <a:r>
                        <a:rPr lang="en-US" sz="1000" b="1" u="none" strike="noStrike" dirty="0">
                          <a:solidFill>
                            <a:sysClr val="windowText" lastClr="000000"/>
                          </a:solidFill>
                          <a:effectLst/>
                          <a:latin typeface="Meiryo UI" panose="020B0604030504040204" pitchFamily="50" charset="-128"/>
                          <a:ea typeface="Meiryo UI" panose="020B0604030504040204" pitchFamily="50" charset="-128"/>
                        </a:rPr>
                        <a:t>（</a:t>
                      </a:r>
                      <a:r>
                        <a:rPr lang="ja-JP" altLang="en-US" sz="1000" b="1" u="none" strike="noStrike" dirty="0">
                          <a:solidFill>
                            <a:sysClr val="windowText" lastClr="000000"/>
                          </a:solidFill>
                          <a:effectLst/>
                          <a:latin typeface="Meiryo UI" panose="020B0604030504040204" pitchFamily="50" charset="-128"/>
                          <a:ea typeface="Meiryo UI" panose="020B0604030504040204" pitchFamily="50" charset="-128"/>
                        </a:rPr>
                        <a:t>リサイクル材）</a:t>
                      </a:r>
                      <a:endParaRPr lang="ja-JP" altLang="en-US" sz="1000" b="1" i="0" u="none" strike="noStrike" dirty="0">
                        <a:solidFill>
                          <a:sysClr val="windowText" lastClr="000000"/>
                        </a:solidFill>
                        <a:effectLst/>
                        <a:latin typeface="Meiryo UI" panose="020B0604030504040204" pitchFamily="50" charset="-128"/>
                        <a:ea typeface="Meiryo UI" panose="020B0604030504040204" pitchFamily="50" charset="-128"/>
                      </a:endParaRPr>
                    </a:p>
                  </a:txBody>
                  <a:tcPr marL="5390" marR="5390" marT="5390" marB="0" anchor="ctr">
                    <a:solidFill>
                      <a:schemeClr val="tx1">
                        <a:lumMod val="10000"/>
                        <a:lumOff val="90000"/>
                      </a:schemeClr>
                    </a:solidFill>
                  </a:tcPr>
                </a:tc>
                <a:tc hMerge="1">
                  <a:txBody>
                    <a:bodyPr/>
                    <a:lstStyle/>
                    <a:p>
                      <a:endParaRPr kumimoji="1" lang="ja-JP" altLang="en-US"/>
                    </a:p>
                  </a:txBody>
                  <a:tcPr/>
                </a:tc>
                <a:extLst>
                  <a:ext uri="{0D108BD9-81ED-4DB2-BD59-A6C34878D82A}">
                    <a16:rowId xmlns:a16="http://schemas.microsoft.com/office/drawing/2014/main" val="1166195765"/>
                  </a:ext>
                </a:extLst>
              </a:tr>
              <a:tr h="146822">
                <a:tc>
                  <a:txBody>
                    <a:bodyPr/>
                    <a:lstStyle/>
                    <a:p>
                      <a:pPr algn="l" fontAlgn="ctr"/>
                      <a:r>
                        <a:rPr lang="en-US" sz="1000" b="1" u="none" strike="noStrike" dirty="0">
                          <a:effectLst/>
                          <a:latin typeface="Meiryo UI" panose="020B0604030504040204" pitchFamily="50" charset="-128"/>
                          <a:ea typeface="Meiryo UI" panose="020B0604030504040204" pitchFamily="50" charset="-128"/>
                        </a:rPr>
                        <a:t>Mass</a:t>
                      </a:r>
                      <a:endParaRPr lang="en-US" sz="1000" b="1" i="0" u="none" strike="noStrike" dirty="0">
                        <a:solidFill>
                          <a:srgbClr val="FF0000"/>
                        </a:solidFill>
                        <a:effectLst/>
                        <a:latin typeface="Meiryo UI" panose="020B0604030504040204" pitchFamily="50" charset="-128"/>
                        <a:ea typeface="Meiryo UI" panose="020B0604030504040204" pitchFamily="50" charset="-128"/>
                      </a:endParaRPr>
                    </a:p>
                  </a:txBody>
                  <a:tcPr marL="5390" marR="5390" marT="5390" marB="0" anchor="ctr"/>
                </a:tc>
                <a:tc>
                  <a:txBody>
                    <a:bodyPr/>
                    <a:lstStyle/>
                    <a:p>
                      <a:pPr algn="l" fontAlgn="ctr"/>
                      <a:r>
                        <a:rPr lang="ja-JP" altLang="en-US" sz="1000" b="1" i="0" u="none" strike="noStrike" dirty="0">
                          <a:solidFill>
                            <a:sysClr val="windowText" lastClr="000000"/>
                          </a:solidFill>
                          <a:effectLst/>
                          <a:latin typeface="Meiryo UI" panose="020B0604030504040204" pitchFamily="50" charset="-128"/>
                          <a:ea typeface="Meiryo UI" panose="020B0604030504040204" pitchFamily="50" charset="-128"/>
                        </a:rPr>
                        <a:t>質量</a:t>
                      </a:r>
                      <a:endParaRPr lang="en-US" sz="1000" b="1" i="0" u="none" strike="noStrike" dirty="0">
                        <a:solidFill>
                          <a:sysClr val="windowText" lastClr="000000"/>
                        </a:solidFill>
                        <a:effectLst/>
                        <a:latin typeface="Meiryo UI" panose="020B0604030504040204" pitchFamily="50" charset="-128"/>
                        <a:ea typeface="Meiryo UI" panose="020B0604030504040204" pitchFamily="50" charset="-128"/>
                      </a:endParaRPr>
                    </a:p>
                  </a:txBody>
                  <a:tcPr marL="5390" marR="5390" marT="5390" marB="0" anchor="ctr"/>
                </a:tc>
                <a:extLst>
                  <a:ext uri="{0D108BD9-81ED-4DB2-BD59-A6C34878D82A}">
                    <a16:rowId xmlns:a16="http://schemas.microsoft.com/office/drawing/2014/main" val="3424049938"/>
                  </a:ext>
                </a:extLst>
              </a:tr>
              <a:tr h="146822">
                <a:tc>
                  <a:txBody>
                    <a:bodyPr/>
                    <a:lstStyle/>
                    <a:p>
                      <a:pPr algn="l" fontAlgn="ctr"/>
                      <a:r>
                        <a:rPr lang="en-US" sz="1000" b="1" u="none" strike="noStrike" dirty="0" err="1">
                          <a:effectLst/>
                          <a:latin typeface="Meiryo UI" panose="020B0604030504040204" pitchFamily="50" charset="-128"/>
                          <a:ea typeface="Meiryo UI" panose="020B0604030504040204" pitchFamily="50" charset="-128"/>
                        </a:rPr>
                        <a:t>MassPercent</a:t>
                      </a:r>
                      <a:endParaRPr lang="en-US" sz="1000" b="1" i="0" u="none" strike="noStrike" dirty="0">
                        <a:solidFill>
                          <a:srgbClr val="FF0000"/>
                        </a:solidFill>
                        <a:effectLst/>
                        <a:latin typeface="Meiryo UI" panose="020B0604030504040204" pitchFamily="50" charset="-128"/>
                        <a:ea typeface="Meiryo UI" panose="020B0604030504040204" pitchFamily="50" charset="-128"/>
                      </a:endParaRPr>
                    </a:p>
                  </a:txBody>
                  <a:tcPr marL="5390" marR="5390" marT="5390" marB="0" anchor="ctr"/>
                </a:tc>
                <a:tc>
                  <a:txBody>
                    <a:bodyPr/>
                    <a:lstStyle/>
                    <a:p>
                      <a:pPr marL="0" marR="0" lvl="0" indent="0" algn="l" defTabSz="495200" rtl="0" eaLnBrk="1" fontAlgn="ctr" latinLnBrk="0" hangingPunct="1">
                        <a:lnSpc>
                          <a:spcPct val="100000"/>
                        </a:lnSpc>
                        <a:spcBef>
                          <a:spcPts val="0"/>
                        </a:spcBef>
                        <a:spcAft>
                          <a:spcPts val="0"/>
                        </a:spcAft>
                        <a:buClrTx/>
                        <a:buSzTx/>
                        <a:buFontTx/>
                        <a:buNone/>
                        <a:tabLst/>
                        <a:defRPr/>
                      </a:pPr>
                      <a:r>
                        <a:rPr lang="ja-JP" altLang="en-US" sz="1000" b="1" i="0" u="none" strike="noStrike" dirty="0">
                          <a:solidFill>
                            <a:sysClr val="windowText" lastClr="000000"/>
                          </a:solidFill>
                          <a:effectLst/>
                          <a:latin typeface="Meiryo UI" panose="020B0604030504040204" pitchFamily="50" charset="-128"/>
                          <a:ea typeface="Meiryo UI" panose="020B0604030504040204" pitchFamily="50" charset="-128"/>
                        </a:rPr>
                        <a:t>含有率</a:t>
                      </a:r>
                      <a:endParaRPr lang="en-US" sz="1000" b="1" i="0" u="none" strike="noStrike" dirty="0">
                        <a:solidFill>
                          <a:sysClr val="windowText" lastClr="000000"/>
                        </a:solidFill>
                        <a:effectLst/>
                        <a:latin typeface="Meiryo UI" panose="020B0604030504040204" pitchFamily="50" charset="-128"/>
                        <a:ea typeface="Meiryo UI" panose="020B0604030504040204" pitchFamily="50" charset="-128"/>
                      </a:endParaRPr>
                    </a:p>
                  </a:txBody>
                  <a:tcPr marL="5390" marR="5390" marT="5390" marB="0" anchor="ctr"/>
                </a:tc>
                <a:extLst>
                  <a:ext uri="{0D108BD9-81ED-4DB2-BD59-A6C34878D82A}">
                    <a16:rowId xmlns:a16="http://schemas.microsoft.com/office/drawing/2014/main" val="2534869853"/>
                  </a:ext>
                </a:extLst>
              </a:tr>
              <a:tr h="146822">
                <a:tc>
                  <a:txBody>
                    <a:bodyPr/>
                    <a:lstStyle/>
                    <a:p>
                      <a:pPr algn="l" fontAlgn="ctr"/>
                      <a:r>
                        <a:rPr lang="en-US" sz="1000" b="1" u="none" strike="noStrike">
                          <a:effectLst/>
                          <a:latin typeface="Meiryo UI" panose="020B0604030504040204" pitchFamily="50" charset="-128"/>
                          <a:ea typeface="Meiryo UI" panose="020B0604030504040204" pitchFamily="50" charset="-128"/>
                        </a:rPr>
                        <a:t>Attachment</a:t>
                      </a:r>
                      <a:endParaRPr lang="en-US" sz="1000" b="1" i="0" u="none" strike="noStrike">
                        <a:solidFill>
                          <a:srgbClr val="FF0000"/>
                        </a:solidFill>
                        <a:effectLst/>
                        <a:latin typeface="Meiryo UI" panose="020B0604030504040204" pitchFamily="50" charset="-128"/>
                        <a:ea typeface="Meiryo UI" panose="020B0604030504040204" pitchFamily="50" charset="-128"/>
                      </a:endParaRPr>
                    </a:p>
                  </a:txBody>
                  <a:tcPr marL="5390" marR="5390" marT="5390" marB="0" anchor="ctr"/>
                </a:tc>
                <a:tc>
                  <a:txBody>
                    <a:bodyPr/>
                    <a:lstStyle/>
                    <a:p>
                      <a:pPr marL="0" marR="0" lvl="0" indent="0" algn="l" defTabSz="495200" rtl="0" eaLnBrk="1" fontAlgn="ctr" latinLnBrk="0" hangingPunct="1">
                        <a:lnSpc>
                          <a:spcPct val="100000"/>
                        </a:lnSpc>
                        <a:spcBef>
                          <a:spcPts val="0"/>
                        </a:spcBef>
                        <a:spcAft>
                          <a:spcPts val="0"/>
                        </a:spcAft>
                        <a:buClrTx/>
                        <a:buSzTx/>
                        <a:buFontTx/>
                        <a:buNone/>
                        <a:tabLst/>
                        <a:defRPr/>
                      </a:pPr>
                      <a:r>
                        <a:rPr lang="ja-JP" altLang="en-US" sz="1000" b="1" i="0" u="none" strike="noStrike" dirty="0">
                          <a:solidFill>
                            <a:sysClr val="windowText" lastClr="000000"/>
                          </a:solidFill>
                          <a:effectLst/>
                          <a:latin typeface="Meiryo UI" panose="020B0604030504040204" pitchFamily="50" charset="-128"/>
                          <a:ea typeface="Meiryo UI" panose="020B0604030504040204" pitchFamily="50" charset="-128"/>
                        </a:rPr>
                        <a:t>添付ファイル</a:t>
                      </a:r>
                      <a:endParaRPr lang="en-US" altLang="ja-JP" sz="1000" b="1" i="0" u="none" strike="noStrike" dirty="0">
                        <a:solidFill>
                          <a:sysClr val="windowText" lastClr="000000"/>
                        </a:solidFill>
                        <a:effectLst/>
                        <a:latin typeface="Meiryo UI" panose="020B0604030504040204" pitchFamily="50" charset="-128"/>
                        <a:ea typeface="Meiryo UI" panose="020B0604030504040204" pitchFamily="50" charset="-128"/>
                      </a:endParaRPr>
                    </a:p>
                  </a:txBody>
                  <a:tcPr marL="5390" marR="5390" marT="5390" marB="0" anchor="ctr"/>
                </a:tc>
                <a:extLst>
                  <a:ext uri="{0D108BD9-81ED-4DB2-BD59-A6C34878D82A}">
                    <a16:rowId xmlns:a16="http://schemas.microsoft.com/office/drawing/2014/main" val="585020445"/>
                  </a:ext>
                </a:extLst>
              </a:tr>
              <a:tr h="146822">
                <a:tc>
                  <a:txBody>
                    <a:bodyPr/>
                    <a:lstStyle/>
                    <a:p>
                      <a:pPr algn="l" fontAlgn="ctr"/>
                      <a:r>
                        <a:rPr lang="en-US" sz="1000" b="1" u="none" strike="noStrike" dirty="0">
                          <a:effectLst/>
                          <a:latin typeface="Meiryo UI" panose="020B0604030504040204" pitchFamily="50" charset="-128"/>
                          <a:ea typeface="Meiryo UI" panose="020B0604030504040204" pitchFamily="50" charset="-128"/>
                        </a:rPr>
                        <a:t>description</a:t>
                      </a:r>
                      <a:endParaRPr lang="en-US" sz="1000" b="1" i="0" u="none" strike="noStrike" dirty="0">
                        <a:solidFill>
                          <a:srgbClr val="FF0000"/>
                        </a:solidFill>
                        <a:effectLst/>
                        <a:latin typeface="Meiryo UI" panose="020B0604030504040204" pitchFamily="50" charset="-128"/>
                        <a:ea typeface="Meiryo UI" panose="020B0604030504040204" pitchFamily="50" charset="-128"/>
                      </a:endParaRPr>
                    </a:p>
                  </a:txBody>
                  <a:tcPr marL="5390" marR="5390" marT="5390" marB="0" anchor="ctr"/>
                </a:tc>
                <a:tc>
                  <a:txBody>
                    <a:bodyPr/>
                    <a:lstStyle/>
                    <a:p>
                      <a:pPr algn="l" fontAlgn="ctr"/>
                      <a:r>
                        <a:rPr lang="ja-JP" altLang="en-US" sz="1000" b="1" i="0" u="none" strike="noStrike" dirty="0">
                          <a:solidFill>
                            <a:sysClr val="windowText" lastClr="000000"/>
                          </a:solidFill>
                          <a:effectLst/>
                          <a:latin typeface="Meiryo UI" panose="020B0604030504040204" pitchFamily="50" charset="-128"/>
                          <a:ea typeface="Meiryo UI" panose="020B0604030504040204" pitchFamily="50" charset="-128"/>
                        </a:rPr>
                        <a:t>コメント欄</a:t>
                      </a:r>
                      <a:endParaRPr lang="en-US" sz="1000" b="1" i="0" u="none" strike="noStrike" dirty="0">
                        <a:solidFill>
                          <a:sysClr val="windowText" lastClr="000000"/>
                        </a:solidFill>
                        <a:effectLst/>
                        <a:latin typeface="Meiryo UI" panose="020B0604030504040204" pitchFamily="50" charset="-128"/>
                        <a:ea typeface="Meiryo UI" panose="020B0604030504040204" pitchFamily="50" charset="-128"/>
                      </a:endParaRPr>
                    </a:p>
                  </a:txBody>
                  <a:tcPr marL="5390" marR="5390" marT="5390" marB="0" anchor="ctr"/>
                </a:tc>
                <a:extLst>
                  <a:ext uri="{0D108BD9-81ED-4DB2-BD59-A6C34878D82A}">
                    <a16:rowId xmlns:a16="http://schemas.microsoft.com/office/drawing/2014/main" val="1137158212"/>
                  </a:ext>
                </a:extLst>
              </a:tr>
              <a:tr h="146822">
                <a:tc>
                  <a:txBody>
                    <a:bodyPr/>
                    <a:lstStyle/>
                    <a:p>
                      <a:pPr algn="l" fontAlgn="ctr"/>
                      <a:r>
                        <a:rPr lang="en-US" sz="1000" b="1" u="none" strike="noStrike">
                          <a:effectLst/>
                          <a:latin typeface="Meiryo UI" panose="020B0604030504040204" pitchFamily="50" charset="-128"/>
                          <a:ea typeface="Meiryo UI" panose="020B0604030504040204" pitchFamily="50" charset="-128"/>
                        </a:rPr>
                        <a:t>recyclingInformation</a:t>
                      </a:r>
                      <a:endParaRPr lang="en-US" sz="1000" b="1" i="0" u="none" strike="noStrike">
                        <a:solidFill>
                          <a:srgbClr val="FF0000"/>
                        </a:solidFill>
                        <a:effectLst/>
                        <a:latin typeface="Meiryo UI" panose="020B0604030504040204" pitchFamily="50" charset="-128"/>
                        <a:ea typeface="Meiryo UI" panose="020B0604030504040204" pitchFamily="50" charset="-128"/>
                      </a:endParaRPr>
                    </a:p>
                  </a:txBody>
                  <a:tcPr marL="5390" marR="5390" marT="5390" marB="0" anchor="ctr"/>
                </a:tc>
                <a:tc>
                  <a:txBody>
                    <a:bodyPr/>
                    <a:lstStyle/>
                    <a:p>
                      <a:pPr algn="l" fontAlgn="ctr"/>
                      <a:r>
                        <a:rPr lang="ja-JP" altLang="en-US" sz="1000" b="1" i="0" u="none" strike="noStrike" dirty="0">
                          <a:solidFill>
                            <a:sysClr val="windowText" lastClr="000000"/>
                          </a:solidFill>
                          <a:effectLst/>
                          <a:latin typeface="Meiryo UI" panose="020B0604030504040204" pitchFamily="50" charset="-128"/>
                          <a:ea typeface="Meiryo UI" panose="020B0604030504040204" pitchFamily="50" charset="-128"/>
                        </a:rPr>
                        <a:t>リサイクル手法</a:t>
                      </a:r>
                      <a:br>
                        <a:rPr lang="en-US" altLang="ja-JP" sz="1000" b="1" i="0" u="none" strike="noStrike" dirty="0">
                          <a:solidFill>
                            <a:sysClr val="windowText" lastClr="000000"/>
                          </a:solidFill>
                          <a:effectLst/>
                          <a:latin typeface="Meiryo UI" panose="020B0604030504040204" pitchFamily="50" charset="-128"/>
                          <a:ea typeface="Meiryo UI" panose="020B0604030504040204" pitchFamily="50" charset="-128"/>
                        </a:rPr>
                      </a:br>
                      <a:r>
                        <a:rPr lang="ja-JP" altLang="en-US" sz="1000" b="1" i="0" u="none" strike="noStrike" dirty="0">
                          <a:solidFill>
                            <a:sysClr val="windowText" lastClr="000000"/>
                          </a:solidFill>
                          <a:effectLst/>
                          <a:latin typeface="Meiryo UI" panose="020B0604030504040204" pitchFamily="50" charset="-128"/>
                          <a:ea typeface="Meiryo UI" panose="020B0604030504040204" pitchFamily="50" charset="-128"/>
                        </a:rPr>
                        <a:t>（リストから選択、マテリアル、ケミカルリサイクル等）</a:t>
                      </a:r>
                      <a:endParaRPr lang="en-US" sz="1000" b="1" i="0" u="none" strike="noStrike" dirty="0">
                        <a:solidFill>
                          <a:sysClr val="windowText" lastClr="000000"/>
                        </a:solidFill>
                        <a:effectLst/>
                        <a:latin typeface="Meiryo UI" panose="020B0604030504040204" pitchFamily="50" charset="-128"/>
                        <a:ea typeface="Meiryo UI" panose="020B0604030504040204" pitchFamily="50" charset="-128"/>
                      </a:endParaRPr>
                    </a:p>
                  </a:txBody>
                  <a:tcPr marL="5390" marR="5390" marT="5390" marB="0" anchor="ctr"/>
                </a:tc>
                <a:extLst>
                  <a:ext uri="{0D108BD9-81ED-4DB2-BD59-A6C34878D82A}">
                    <a16:rowId xmlns:a16="http://schemas.microsoft.com/office/drawing/2014/main" val="2907544125"/>
                  </a:ext>
                </a:extLst>
              </a:tr>
              <a:tr h="146822">
                <a:tc>
                  <a:txBody>
                    <a:bodyPr/>
                    <a:lstStyle/>
                    <a:p>
                      <a:pPr algn="l" fontAlgn="ctr"/>
                      <a:r>
                        <a:rPr lang="en-US" sz="1000" b="1" u="none" strike="noStrike" dirty="0" err="1">
                          <a:effectLst/>
                          <a:latin typeface="Meiryo UI" panose="020B0604030504040204" pitchFamily="50" charset="-128"/>
                          <a:ea typeface="Meiryo UI" panose="020B0604030504040204" pitchFamily="50" charset="-128"/>
                        </a:rPr>
                        <a:t>otherRecyclingInformation</a:t>
                      </a:r>
                      <a:endParaRPr lang="en-US" sz="1000" b="1" i="0" u="none" strike="noStrike" dirty="0">
                        <a:solidFill>
                          <a:srgbClr val="FF0000"/>
                        </a:solidFill>
                        <a:effectLst/>
                        <a:latin typeface="Meiryo UI" panose="020B0604030504040204" pitchFamily="50" charset="-128"/>
                        <a:ea typeface="Meiryo UI" panose="020B0604030504040204" pitchFamily="50" charset="-128"/>
                      </a:endParaRPr>
                    </a:p>
                  </a:txBody>
                  <a:tcPr marL="5390" marR="5390" marT="5390" marB="0" anchor="ctr"/>
                </a:tc>
                <a:tc>
                  <a:txBody>
                    <a:bodyPr/>
                    <a:lstStyle/>
                    <a:p>
                      <a:pPr algn="l" fontAlgn="ctr"/>
                      <a:r>
                        <a:rPr lang="ja-JP" altLang="en-US" sz="1000" b="1" i="0" u="none" strike="noStrike" dirty="0">
                          <a:solidFill>
                            <a:sysClr val="windowText" lastClr="000000"/>
                          </a:solidFill>
                          <a:effectLst/>
                          <a:latin typeface="Meiryo UI" panose="020B0604030504040204" pitchFamily="50" charset="-128"/>
                          <a:ea typeface="Meiryo UI" panose="020B0604030504040204" pitchFamily="50" charset="-128"/>
                        </a:rPr>
                        <a:t>その他リサイクル手法</a:t>
                      </a:r>
                      <a:endParaRPr lang="en-US" sz="1000" b="1" i="0" u="none" strike="noStrike" dirty="0">
                        <a:solidFill>
                          <a:sysClr val="windowText" lastClr="000000"/>
                        </a:solidFill>
                        <a:effectLst/>
                        <a:latin typeface="Meiryo UI" panose="020B0604030504040204" pitchFamily="50" charset="-128"/>
                        <a:ea typeface="Meiryo UI" panose="020B0604030504040204" pitchFamily="50" charset="-128"/>
                      </a:endParaRPr>
                    </a:p>
                  </a:txBody>
                  <a:tcPr marL="5390" marR="5390" marT="5390" marB="0" anchor="ctr"/>
                </a:tc>
                <a:extLst>
                  <a:ext uri="{0D108BD9-81ED-4DB2-BD59-A6C34878D82A}">
                    <a16:rowId xmlns:a16="http://schemas.microsoft.com/office/drawing/2014/main" val="2388687020"/>
                  </a:ext>
                </a:extLst>
              </a:tr>
              <a:tr h="146822">
                <a:tc gridSpan="2">
                  <a:txBody>
                    <a:bodyPr/>
                    <a:lstStyle/>
                    <a:p>
                      <a:pPr algn="l" fontAlgn="ctr"/>
                      <a:r>
                        <a:rPr lang="en-US" sz="1000" b="1" u="none" strike="noStrike" dirty="0" err="1">
                          <a:solidFill>
                            <a:sysClr val="windowText" lastClr="000000"/>
                          </a:solidFill>
                          <a:effectLst/>
                          <a:latin typeface="Meiryo UI" panose="020B0604030504040204" pitchFamily="50" charset="-128"/>
                          <a:ea typeface="Meiryo UI" panose="020B0604030504040204" pitchFamily="50" charset="-128"/>
                        </a:rPr>
                        <a:t>RenewableContent</a:t>
                      </a:r>
                      <a:r>
                        <a:rPr lang="en-US" sz="1000" b="1" u="none" strike="noStrike" dirty="0">
                          <a:solidFill>
                            <a:sysClr val="windowText" lastClr="000000"/>
                          </a:solidFill>
                          <a:effectLst/>
                          <a:latin typeface="Meiryo UI" panose="020B0604030504040204" pitchFamily="50" charset="-128"/>
                          <a:ea typeface="Meiryo UI" panose="020B0604030504040204" pitchFamily="50" charset="-128"/>
                        </a:rPr>
                        <a:t> （</a:t>
                      </a:r>
                      <a:r>
                        <a:rPr lang="ja-JP" altLang="en-US" sz="1000" b="1" u="none" strike="noStrike" dirty="0">
                          <a:solidFill>
                            <a:sysClr val="windowText" lastClr="000000"/>
                          </a:solidFill>
                          <a:effectLst/>
                          <a:latin typeface="Meiryo UI" panose="020B0604030504040204" pitchFamily="50" charset="-128"/>
                          <a:ea typeface="Meiryo UI" panose="020B0604030504040204" pitchFamily="50" charset="-128"/>
                        </a:rPr>
                        <a:t>再生可能材）</a:t>
                      </a:r>
                      <a:endParaRPr lang="ja-JP" altLang="en-US" sz="1000" b="1" i="0" u="none" strike="noStrike" dirty="0">
                        <a:solidFill>
                          <a:sysClr val="windowText" lastClr="000000"/>
                        </a:solidFill>
                        <a:effectLst/>
                        <a:latin typeface="Meiryo UI" panose="020B0604030504040204" pitchFamily="50" charset="-128"/>
                        <a:ea typeface="Meiryo UI" panose="020B0604030504040204" pitchFamily="50" charset="-128"/>
                      </a:endParaRPr>
                    </a:p>
                  </a:txBody>
                  <a:tcPr marL="5390" marR="5390" marT="5390" marB="0" anchor="ctr">
                    <a:solidFill>
                      <a:schemeClr val="tx1">
                        <a:lumMod val="10000"/>
                        <a:lumOff val="90000"/>
                      </a:schemeClr>
                    </a:solidFill>
                  </a:tcPr>
                </a:tc>
                <a:tc hMerge="1">
                  <a:txBody>
                    <a:bodyPr/>
                    <a:lstStyle/>
                    <a:p>
                      <a:endParaRPr kumimoji="1" lang="ja-JP" altLang="en-US"/>
                    </a:p>
                  </a:txBody>
                  <a:tcPr/>
                </a:tc>
                <a:extLst>
                  <a:ext uri="{0D108BD9-81ED-4DB2-BD59-A6C34878D82A}">
                    <a16:rowId xmlns:a16="http://schemas.microsoft.com/office/drawing/2014/main" val="4133220773"/>
                  </a:ext>
                </a:extLst>
              </a:tr>
              <a:tr h="146822">
                <a:tc>
                  <a:txBody>
                    <a:bodyPr/>
                    <a:lstStyle/>
                    <a:p>
                      <a:pPr algn="l" fontAlgn="ctr"/>
                      <a:r>
                        <a:rPr lang="en-US" sz="1000" b="1" u="none" strike="noStrike" dirty="0">
                          <a:effectLst/>
                          <a:latin typeface="Meiryo UI" panose="020B0604030504040204" pitchFamily="50" charset="-128"/>
                          <a:ea typeface="Meiryo UI" panose="020B0604030504040204" pitchFamily="50" charset="-128"/>
                        </a:rPr>
                        <a:t>Mass</a:t>
                      </a:r>
                      <a:endParaRPr lang="en-US" sz="1000" b="1" i="0" u="none" strike="noStrike" dirty="0">
                        <a:solidFill>
                          <a:srgbClr val="FF0000"/>
                        </a:solidFill>
                        <a:effectLst/>
                        <a:latin typeface="Meiryo UI" panose="020B0604030504040204" pitchFamily="50" charset="-128"/>
                        <a:ea typeface="Meiryo UI" panose="020B0604030504040204" pitchFamily="50" charset="-128"/>
                      </a:endParaRPr>
                    </a:p>
                  </a:txBody>
                  <a:tcPr marL="5390" marR="5390" marT="5390" marB="0" anchor="ctr"/>
                </a:tc>
                <a:tc>
                  <a:txBody>
                    <a:bodyPr/>
                    <a:lstStyle/>
                    <a:p>
                      <a:pPr algn="l" fontAlgn="ctr"/>
                      <a:r>
                        <a:rPr lang="ja-JP" altLang="en-US" sz="1000" b="1" i="0" u="none" strike="noStrike" dirty="0">
                          <a:solidFill>
                            <a:sysClr val="windowText" lastClr="000000"/>
                          </a:solidFill>
                          <a:effectLst/>
                          <a:latin typeface="Meiryo UI" panose="020B0604030504040204" pitchFamily="50" charset="-128"/>
                          <a:ea typeface="Meiryo UI" panose="020B0604030504040204" pitchFamily="50" charset="-128"/>
                        </a:rPr>
                        <a:t>質量</a:t>
                      </a:r>
                      <a:endParaRPr lang="en-US" sz="1000" b="1" i="0" u="none" strike="noStrike" dirty="0">
                        <a:solidFill>
                          <a:sysClr val="windowText" lastClr="000000"/>
                        </a:solidFill>
                        <a:effectLst/>
                        <a:latin typeface="Meiryo UI" panose="020B0604030504040204" pitchFamily="50" charset="-128"/>
                        <a:ea typeface="Meiryo UI" panose="020B0604030504040204" pitchFamily="50" charset="-128"/>
                      </a:endParaRPr>
                    </a:p>
                  </a:txBody>
                  <a:tcPr marL="5390" marR="5390" marT="5390" marB="0" anchor="ctr"/>
                </a:tc>
                <a:extLst>
                  <a:ext uri="{0D108BD9-81ED-4DB2-BD59-A6C34878D82A}">
                    <a16:rowId xmlns:a16="http://schemas.microsoft.com/office/drawing/2014/main" val="2793909134"/>
                  </a:ext>
                </a:extLst>
              </a:tr>
              <a:tr h="146822">
                <a:tc>
                  <a:txBody>
                    <a:bodyPr/>
                    <a:lstStyle/>
                    <a:p>
                      <a:pPr algn="l" fontAlgn="ctr"/>
                      <a:r>
                        <a:rPr lang="en-US" sz="1000" b="1" u="none" strike="noStrike" dirty="0" err="1">
                          <a:effectLst/>
                          <a:latin typeface="Meiryo UI" panose="020B0604030504040204" pitchFamily="50" charset="-128"/>
                          <a:ea typeface="Meiryo UI" panose="020B0604030504040204" pitchFamily="50" charset="-128"/>
                        </a:rPr>
                        <a:t>MassPercent</a:t>
                      </a:r>
                      <a:endParaRPr lang="en-US" sz="1000" b="1" i="0" u="none" strike="noStrike" dirty="0">
                        <a:solidFill>
                          <a:srgbClr val="FF0000"/>
                        </a:solidFill>
                        <a:effectLst/>
                        <a:latin typeface="Meiryo UI" panose="020B0604030504040204" pitchFamily="50" charset="-128"/>
                        <a:ea typeface="Meiryo UI" panose="020B0604030504040204" pitchFamily="50" charset="-128"/>
                      </a:endParaRPr>
                    </a:p>
                  </a:txBody>
                  <a:tcPr marL="5390" marR="5390" marT="5390" marB="0" anchor="ctr"/>
                </a:tc>
                <a:tc>
                  <a:txBody>
                    <a:bodyPr/>
                    <a:lstStyle/>
                    <a:p>
                      <a:pPr marL="0" marR="0" lvl="0" indent="0" algn="l" defTabSz="495200" rtl="0" eaLnBrk="1" fontAlgn="ctr" latinLnBrk="0" hangingPunct="1">
                        <a:lnSpc>
                          <a:spcPct val="100000"/>
                        </a:lnSpc>
                        <a:spcBef>
                          <a:spcPts val="0"/>
                        </a:spcBef>
                        <a:spcAft>
                          <a:spcPts val="0"/>
                        </a:spcAft>
                        <a:buClrTx/>
                        <a:buSzTx/>
                        <a:buFontTx/>
                        <a:buNone/>
                        <a:tabLst/>
                        <a:defRPr/>
                      </a:pPr>
                      <a:r>
                        <a:rPr lang="ja-JP" altLang="en-US" sz="1000" b="1" i="0" u="none" strike="noStrike" dirty="0">
                          <a:solidFill>
                            <a:sysClr val="windowText" lastClr="000000"/>
                          </a:solidFill>
                          <a:effectLst/>
                          <a:latin typeface="Meiryo UI" panose="020B0604030504040204" pitchFamily="50" charset="-128"/>
                          <a:ea typeface="Meiryo UI" panose="020B0604030504040204" pitchFamily="50" charset="-128"/>
                        </a:rPr>
                        <a:t>含有率</a:t>
                      </a:r>
                      <a:endParaRPr lang="en-US" sz="1000" b="1" i="0" u="none" strike="noStrike" dirty="0">
                        <a:solidFill>
                          <a:sysClr val="windowText" lastClr="000000"/>
                        </a:solidFill>
                        <a:effectLst/>
                        <a:latin typeface="Meiryo UI" panose="020B0604030504040204" pitchFamily="50" charset="-128"/>
                        <a:ea typeface="Meiryo UI" panose="020B0604030504040204" pitchFamily="50" charset="-128"/>
                      </a:endParaRPr>
                    </a:p>
                  </a:txBody>
                  <a:tcPr marL="5390" marR="5390" marT="5390" marB="0" anchor="ctr"/>
                </a:tc>
                <a:extLst>
                  <a:ext uri="{0D108BD9-81ED-4DB2-BD59-A6C34878D82A}">
                    <a16:rowId xmlns:a16="http://schemas.microsoft.com/office/drawing/2014/main" val="1303915272"/>
                  </a:ext>
                </a:extLst>
              </a:tr>
              <a:tr h="146822">
                <a:tc>
                  <a:txBody>
                    <a:bodyPr/>
                    <a:lstStyle/>
                    <a:p>
                      <a:pPr algn="l" fontAlgn="ctr"/>
                      <a:r>
                        <a:rPr lang="en-US" sz="1000" b="1" u="none" strike="noStrike">
                          <a:effectLst/>
                          <a:latin typeface="Meiryo UI" panose="020B0604030504040204" pitchFamily="50" charset="-128"/>
                          <a:ea typeface="Meiryo UI" panose="020B0604030504040204" pitchFamily="50" charset="-128"/>
                        </a:rPr>
                        <a:t>Attachment</a:t>
                      </a:r>
                      <a:endParaRPr lang="en-US" sz="1000" b="1" i="0" u="none" strike="noStrike">
                        <a:solidFill>
                          <a:srgbClr val="FF0000"/>
                        </a:solidFill>
                        <a:effectLst/>
                        <a:latin typeface="Meiryo UI" panose="020B0604030504040204" pitchFamily="50" charset="-128"/>
                        <a:ea typeface="Meiryo UI" panose="020B0604030504040204" pitchFamily="50" charset="-128"/>
                      </a:endParaRPr>
                    </a:p>
                  </a:txBody>
                  <a:tcPr marL="5390" marR="5390" marT="5390" marB="0" anchor="ctr"/>
                </a:tc>
                <a:tc>
                  <a:txBody>
                    <a:bodyPr/>
                    <a:lstStyle/>
                    <a:p>
                      <a:pPr marL="0" marR="0" lvl="0" indent="0" algn="l" defTabSz="495200" rtl="0" eaLnBrk="1" fontAlgn="ctr" latinLnBrk="0" hangingPunct="1">
                        <a:lnSpc>
                          <a:spcPct val="100000"/>
                        </a:lnSpc>
                        <a:spcBef>
                          <a:spcPts val="0"/>
                        </a:spcBef>
                        <a:spcAft>
                          <a:spcPts val="0"/>
                        </a:spcAft>
                        <a:buClrTx/>
                        <a:buSzTx/>
                        <a:buFontTx/>
                        <a:buNone/>
                        <a:tabLst/>
                        <a:defRPr/>
                      </a:pPr>
                      <a:r>
                        <a:rPr lang="ja-JP" altLang="en-US" sz="1000" b="1" i="0" u="none" strike="noStrike" dirty="0">
                          <a:solidFill>
                            <a:sysClr val="windowText" lastClr="000000"/>
                          </a:solidFill>
                          <a:effectLst/>
                          <a:latin typeface="Meiryo UI" panose="020B0604030504040204" pitchFamily="50" charset="-128"/>
                          <a:ea typeface="Meiryo UI" panose="020B0604030504040204" pitchFamily="50" charset="-128"/>
                        </a:rPr>
                        <a:t>添付ファイル</a:t>
                      </a:r>
                      <a:endParaRPr lang="en-US" altLang="ja-JP" sz="1000" b="1" i="0" u="none" strike="noStrike" dirty="0">
                        <a:solidFill>
                          <a:sysClr val="windowText" lastClr="000000"/>
                        </a:solidFill>
                        <a:effectLst/>
                        <a:latin typeface="Meiryo UI" panose="020B0604030504040204" pitchFamily="50" charset="-128"/>
                        <a:ea typeface="Meiryo UI" panose="020B0604030504040204" pitchFamily="50" charset="-128"/>
                      </a:endParaRPr>
                    </a:p>
                  </a:txBody>
                  <a:tcPr marL="5390" marR="5390" marT="5390" marB="0" anchor="ctr"/>
                </a:tc>
                <a:extLst>
                  <a:ext uri="{0D108BD9-81ED-4DB2-BD59-A6C34878D82A}">
                    <a16:rowId xmlns:a16="http://schemas.microsoft.com/office/drawing/2014/main" val="2452340302"/>
                  </a:ext>
                </a:extLst>
              </a:tr>
              <a:tr h="146822">
                <a:tc>
                  <a:txBody>
                    <a:bodyPr/>
                    <a:lstStyle/>
                    <a:p>
                      <a:pPr algn="l" fontAlgn="ctr"/>
                      <a:r>
                        <a:rPr lang="en-US" sz="1000" b="1" u="none" strike="noStrike">
                          <a:effectLst/>
                          <a:latin typeface="Meiryo UI" panose="020B0604030504040204" pitchFamily="50" charset="-128"/>
                          <a:ea typeface="Meiryo UI" panose="020B0604030504040204" pitchFamily="50" charset="-128"/>
                        </a:rPr>
                        <a:t>description</a:t>
                      </a:r>
                      <a:endParaRPr lang="en-US" sz="1000" b="1" i="0" u="none" strike="noStrike">
                        <a:solidFill>
                          <a:srgbClr val="FF0000"/>
                        </a:solidFill>
                        <a:effectLst/>
                        <a:latin typeface="Meiryo UI" panose="020B0604030504040204" pitchFamily="50" charset="-128"/>
                        <a:ea typeface="Meiryo UI" panose="020B0604030504040204" pitchFamily="50" charset="-128"/>
                      </a:endParaRPr>
                    </a:p>
                  </a:txBody>
                  <a:tcPr marL="5390" marR="5390" marT="5390" marB="0" anchor="ctr"/>
                </a:tc>
                <a:tc>
                  <a:txBody>
                    <a:bodyPr/>
                    <a:lstStyle/>
                    <a:p>
                      <a:pPr algn="l" fontAlgn="ctr"/>
                      <a:r>
                        <a:rPr lang="ja-JP" altLang="en-US" sz="1000" b="1" i="0" u="none" strike="noStrike" dirty="0">
                          <a:solidFill>
                            <a:sysClr val="windowText" lastClr="000000"/>
                          </a:solidFill>
                          <a:effectLst/>
                          <a:latin typeface="Meiryo UI" panose="020B0604030504040204" pitchFamily="50" charset="-128"/>
                          <a:ea typeface="Meiryo UI" panose="020B0604030504040204" pitchFamily="50" charset="-128"/>
                        </a:rPr>
                        <a:t>コメント欄</a:t>
                      </a:r>
                      <a:endParaRPr lang="en-US" sz="1000" b="1" i="0" u="none" strike="noStrike" dirty="0">
                        <a:solidFill>
                          <a:sysClr val="windowText" lastClr="000000"/>
                        </a:solidFill>
                        <a:effectLst/>
                        <a:latin typeface="Meiryo UI" panose="020B0604030504040204" pitchFamily="50" charset="-128"/>
                        <a:ea typeface="Meiryo UI" panose="020B0604030504040204" pitchFamily="50" charset="-128"/>
                      </a:endParaRPr>
                    </a:p>
                  </a:txBody>
                  <a:tcPr marL="5390" marR="5390" marT="5390" marB="0" anchor="ctr"/>
                </a:tc>
                <a:extLst>
                  <a:ext uri="{0D108BD9-81ED-4DB2-BD59-A6C34878D82A}">
                    <a16:rowId xmlns:a16="http://schemas.microsoft.com/office/drawing/2014/main" val="3445082525"/>
                  </a:ext>
                </a:extLst>
              </a:tr>
              <a:tr h="146822">
                <a:tc gridSpan="2">
                  <a:txBody>
                    <a:bodyPr/>
                    <a:lstStyle/>
                    <a:p>
                      <a:pPr algn="l" fontAlgn="ctr"/>
                      <a:r>
                        <a:rPr lang="en-US" sz="1000" b="1" u="none" strike="noStrike" dirty="0" err="1">
                          <a:solidFill>
                            <a:sysClr val="windowText" lastClr="000000"/>
                          </a:solidFill>
                          <a:effectLst/>
                          <a:latin typeface="Meiryo UI" panose="020B0604030504040204" pitchFamily="50" charset="-128"/>
                          <a:ea typeface="Meiryo UI" panose="020B0604030504040204" pitchFamily="50" charset="-128"/>
                        </a:rPr>
                        <a:t>ReusedContent</a:t>
                      </a:r>
                      <a:r>
                        <a:rPr lang="en-US" sz="1000" b="1" u="none" strike="noStrike" dirty="0">
                          <a:solidFill>
                            <a:sysClr val="windowText" lastClr="000000"/>
                          </a:solidFill>
                          <a:effectLst/>
                          <a:latin typeface="Meiryo UI" panose="020B0604030504040204" pitchFamily="50" charset="-128"/>
                          <a:ea typeface="Meiryo UI" panose="020B0604030504040204" pitchFamily="50" charset="-128"/>
                        </a:rPr>
                        <a:t>（</a:t>
                      </a:r>
                      <a:r>
                        <a:rPr lang="ja-JP" altLang="en-US" sz="1000" b="1" u="none" strike="noStrike" dirty="0">
                          <a:solidFill>
                            <a:sysClr val="windowText" lastClr="000000"/>
                          </a:solidFill>
                          <a:effectLst/>
                          <a:latin typeface="Meiryo UI" panose="020B0604030504040204" pitchFamily="50" charset="-128"/>
                          <a:ea typeface="Meiryo UI" panose="020B0604030504040204" pitchFamily="50" charset="-128"/>
                        </a:rPr>
                        <a:t>リユース材）</a:t>
                      </a:r>
                      <a:endParaRPr lang="ja-JP" altLang="en-US" sz="1000" b="1" i="0" u="none" strike="noStrike" dirty="0">
                        <a:solidFill>
                          <a:sysClr val="windowText" lastClr="000000"/>
                        </a:solidFill>
                        <a:effectLst/>
                        <a:latin typeface="Meiryo UI" panose="020B0604030504040204" pitchFamily="50" charset="-128"/>
                        <a:ea typeface="Meiryo UI" panose="020B0604030504040204" pitchFamily="50" charset="-128"/>
                      </a:endParaRPr>
                    </a:p>
                  </a:txBody>
                  <a:tcPr marL="5390" marR="5390" marT="5390" marB="0" anchor="ctr">
                    <a:solidFill>
                      <a:schemeClr val="tx1">
                        <a:lumMod val="10000"/>
                        <a:lumOff val="90000"/>
                      </a:schemeClr>
                    </a:solidFill>
                  </a:tcPr>
                </a:tc>
                <a:tc hMerge="1">
                  <a:txBody>
                    <a:bodyPr/>
                    <a:lstStyle/>
                    <a:p>
                      <a:endParaRPr kumimoji="1" lang="ja-JP" altLang="en-US"/>
                    </a:p>
                  </a:txBody>
                  <a:tcPr/>
                </a:tc>
                <a:extLst>
                  <a:ext uri="{0D108BD9-81ED-4DB2-BD59-A6C34878D82A}">
                    <a16:rowId xmlns:a16="http://schemas.microsoft.com/office/drawing/2014/main" val="3627441925"/>
                  </a:ext>
                </a:extLst>
              </a:tr>
              <a:tr h="146822">
                <a:tc>
                  <a:txBody>
                    <a:bodyPr/>
                    <a:lstStyle/>
                    <a:p>
                      <a:pPr algn="l" fontAlgn="ctr"/>
                      <a:r>
                        <a:rPr lang="en-US" sz="1000" b="1" u="none" strike="noStrike" dirty="0">
                          <a:effectLst/>
                          <a:latin typeface="Meiryo UI" panose="020B0604030504040204" pitchFamily="50" charset="-128"/>
                          <a:ea typeface="Meiryo UI" panose="020B0604030504040204" pitchFamily="50" charset="-128"/>
                        </a:rPr>
                        <a:t>Mass</a:t>
                      </a:r>
                      <a:endParaRPr lang="en-US" sz="1000" b="1" i="0" u="none" strike="noStrike" dirty="0">
                        <a:solidFill>
                          <a:srgbClr val="FF0000"/>
                        </a:solidFill>
                        <a:effectLst/>
                        <a:latin typeface="Meiryo UI" panose="020B0604030504040204" pitchFamily="50" charset="-128"/>
                        <a:ea typeface="Meiryo UI" panose="020B0604030504040204" pitchFamily="50" charset="-128"/>
                      </a:endParaRPr>
                    </a:p>
                  </a:txBody>
                  <a:tcPr marL="5390" marR="5390" marT="5390" marB="0" anchor="ctr"/>
                </a:tc>
                <a:tc>
                  <a:txBody>
                    <a:bodyPr/>
                    <a:lstStyle/>
                    <a:p>
                      <a:pPr algn="l" fontAlgn="ctr"/>
                      <a:r>
                        <a:rPr lang="ja-JP" altLang="en-US" sz="1000" b="1" i="0" u="none" strike="noStrike" dirty="0">
                          <a:solidFill>
                            <a:sysClr val="windowText" lastClr="000000"/>
                          </a:solidFill>
                          <a:effectLst/>
                          <a:latin typeface="Meiryo UI" panose="020B0604030504040204" pitchFamily="50" charset="-128"/>
                          <a:ea typeface="Meiryo UI" panose="020B0604030504040204" pitchFamily="50" charset="-128"/>
                        </a:rPr>
                        <a:t>質量</a:t>
                      </a:r>
                      <a:endParaRPr lang="en-US" sz="1000" b="1" i="0" u="none" strike="noStrike" dirty="0">
                        <a:solidFill>
                          <a:sysClr val="windowText" lastClr="000000"/>
                        </a:solidFill>
                        <a:effectLst/>
                        <a:latin typeface="Meiryo UI" panose="020B0604030504040204" pitchFamily="50" charset="-128"/>
                        <a:ea typeface="Meiryo UI" panose="020B0604030504040204" pitchFamily="50" charset="-128"/>
                      </a:endParaRPr>
                    </a:p>
                  </a:txBody>
                  <a:tcPr marL="5390" marR="5390" marT="5390" marB="0" anchor="ctr"/>
                </a:tc>
                <a:extLst>
                  <a:ext uri="{0D108BD9-81ED-4DB2-BD59-A6C34878D82A}">
                    <a16:rowId xmlns:a16="http://schemas.microsoft.com/office/drawing/2014/main" val="4099709820"/>
                  </a:ext>
                </a:extLst>
              </a:tr>
              <a:tr h="146822">
                <a:tc>
                  <a:txBody>
                    <a:bodyPr/>
                    <a:lstStyle/>
                    <a:p>
                      <a:pPr algn="l" fontAlgn="ctr"/>
                      <a:r>
                        <a:rPr lang="en-US" sz="1000" b="1" u="none" strike="noStrike">
                          <a:effectLst/>
                          <a:latin typeface="Meiryo UI" panose="020B0604030504040204" pitchFamily="50" charset="-128"/>
                          <a:ea typeface="Meiryo UI" panose="020B0604030504040204" pitchFamily="50" charset="-128"/>
                        </a:rPr>
                        <a:t>MassPercent</a:t>
                      </a:r>
                      <a:endParaRPr lang="en-US" sz="1000" b="1" i="0" u="none" strike="noStrike">
                        <a:solidFill>
                          <a:srgbClr val="FF0000"/>
                        </a:solidFill>
                        <a:effectLst/>
                        <a:latin typeface="Meiryo UI" panose="020B0604030504040204" pitchFamily="50" charset="-128"/>
                        <a:ea typeface="Meiryo UI" panose="020B0604030504040204" pitchFamily="50" charset="-128"/>
                      </a:endParaRPr>
                    </a:p>
                  </a:txBody>
                  <a:tcPr marL="5390" marR="5390" marT="5390" marB="0" anchor="ctr"/>
                </a:tc>
                <a:tc>
                  <a:txBody>
                    <a:bodyPr/>
                    <a:lstStyle/>
                    <a:p>
                      <a:pPr marL="0" marR="0" lvl="0" indent="0" algn="l" defTabSz="495200" rtl="0" eaLnBrk="1" fontAlgn="ctr" latinLnBrk="0" hangingPunct="1">
                        <a:lnSpc>
                          <a:spcPct val="100000"/>
                        </a:lnSpc>
                        <a:spcBef>
                          <a:spcPts val="0"/>
                        </a:spcBef>
                        <a:spcAft>
                          <a:spcPts val="0"/>
                        </a:spcAft>
                        <a:buClrTx/>
                        <a:buSzTx/>
                        <a:buFontTx/>
                        <a:buNone/>
                        <a:tabLst/>
                        <a:defRPr/>
                      </a:pPr>
                      <a:r>
                        <a:rPr lang="ja-JP" altLang="en-US" sz="1000" b="1" i="0" u="none" strike="noStrike" dirty="0">
                          <a:solidFill>
                            <a:sysClr val="windowText" lastClr="000000"/>
                          </a:solidFill>
                          <a:effectLst/>
                          <a:latin typeface="Meiryo UI" panose="020B0604030504040204" pitchFamily="50" charset="-128"/>
                          <a:ea typeface="Meiryo UI" panose="020B0604030504040204" pitchFamily="50" charset="-128"/>
                        </a:rPr>
                        <a:t>含有率</a:t>
                      </a:r>
                      <a:endParaRPr lang="en-US" sz="1000" b="1" i="0" u="none" strike="noStrike" dirty="0">
                        <a:solidFill>
                          <a:sysClr val="windowText" lastClr="000000"/>
                        </a:solidFill>
                        <a:effectLst/>
                        <a:latin typeface="Meiryo UI" panose="020B0604030504040204" pitchFamily="50" charset="-128"/>
                        <a:ea typeface="Meiryo UI" panose="020B0604030504040204" pitchFamily="50" charset="-128"/>
                      </a:endParaRPr>
                    </a:p>
                  </a:txBody>
                  <a:tcPr marL="5390" marR="5390" marT="5390" marB="0" anchor="ctr"/>
                </a:tc>
                <a:extLst>
                  <a:ext uri="{0D108BD9-81ED-4DB2-BD59-A6C34878D82A}">
                    <a16:rowId xmlns:a16="http://schemas.microsoft.com/office/drawing/2014/main" val="674329157"/>
                  </a:ext>
                </a:extLst>
              </a:tr>
              <a:tr h="146822">
                <a:tc>
                  <a:txBody>
                    <a:bodyPr/>
                    <a:lstStyle/>
                    <a:p>
                      <a:pPr algn="l" fontAlgn="ctr"/>
                      <a:r>
                        <a:rPr lang="en-US" sz="1000" b="1" u="none" strike="noStrike" dirty="0">
                          <a:effectLst/>
                          <a:latin typeface="Meiryo UI" panose="020B0604030504040204" pitchFamily="50" charset="-128"/>
                          <a:ea typeface="Meiryo UI" panose="020B0604030504040204" pitchFamily="50" charset="-128"/>
                        </a:rPr>
                        <a:t>Attachment</a:t>
                      </a:r>
                      <a:endParaRPr lang="en-US" sz="1000" b="1" i="0" u="none" strike="noStrike" dirty="0">
                        <a:solidFill>
                          <a:srgbClr val="FF0000"/>
                        </a:solidFill>
                        <a:effectLst/>
                        <a:latin typeface="Meiryo UI" panose="020B0604030504040204" pitchFamily="50" charset="-128"/>
                        <a:ea typeface="Meiryo UI" panose="020B0604030504040204" pitchFamily="50" charset="-128"/>
                      </a:endParaRPr>
                    </a:p>
                  </a:txBody>
                  <a:tcPr marL="5390" marR="5390" marT="5390" marB="0" anchor="ctr"/>
                </a:tc>
                <a:tc>
                  <a:txBody>
                    <a:bodyPr/>
                    <a:lstStyle/>
                    <a:p>
                      <a:pPr marL="0" marR="0" lvl="0" indent="0" algn="l" defTabSz="495200" rtl="0" eaLnBrk="1" fontAlgn="ctr" latinLnBrk="0" hangingPunct="1">
                        <a:lnSpc>
                          <a:spcPct val="100000"/>
                        </a:lnSpc>
                        <a:spcBef>
                          <a:spcPts val="0"/>
                        </a:spcBef>
                        <a:spcAft>
                          <a:spcPts val="0"/>
                        </a:spcAft>
                        <a:buClrTx/>
                        <a:buSzTx/>
                        <a:buFontTx/>
                        <a:buNone/>
                        <a:tabLst/>
                        <a:defRPr/>
                      </a:pPr>
                      <a:r>
                        <a:rPr lang="ja-JP" altLang="en-US" sz="1000" b="1" i="0" u="none" strike="noStrike" dirty="0">
                          <a:solidFill>
                            <a:sysClr val="windowText" lastClr="000000"/>
                          </a:solidFill>
                          <a:effectLst/>
                          <a:latin typeface="Meiryo UI" panose="020B0604030504040204" pitchFamily="50" charset="-128"/>
                          <a:ea typeface="Meiryo UI" panose="020B0604030504040204" pitchFamily="50" charset="-128"/>
                        </a:rPr>
                        <a:t>添付ファイル</a:t>
                      </a:r>
                      <a:endParaRPr lang="en-US" altLang="ja-JP" sz="1000" b="1" i="0" u="none" strike="noStrike" dirty="0">
                        <a:solidFill>
                          <a:sysClr val="windowText" lastClr="000000"/>
                        </a:solidFill>
                        <a:effectLst/>
                        <a:latin typeface="Meiryo UI" panose="020B0604030504040204" pitchFamily="50" charset="-128"/>
                        <a:ea typeface="Meiryo UI" panose="020B0604030504040204" pitchFamily="50" charset="-128"/>
                      </a:endParaRPr>
                    </a:p>
                  </a:txBody>
                  <a:tcPr marL="5390" marR="5390" marT="5390" marB="0" anchor="ctr"/>
                </a:tc>
                <a:extLst>
                  <a:ext uri="{0D108BD9-81ED-4DB2-BD59-A6C34878D82A}">
                    <a16:rowId xmlns:a16="http://schemas.microsoft.com/office/drawing/2014/main" val="964408233"/>
                  </a:ext>
                </a:extLst>
              </a:tr>
              <a:tr h="146822">
                <a:tc>
                  <a:txBody>
                    <a:bodyPr/>
                    <a:lstStyle/>
                    <a:p>
                      <a:pPr algn="l" fontAlgn="ctr"/>
                      <a:r>
                        <a:rPr lang="en-US" sz="1000" b="1" u="none" strike="noStrike">
                          <a:effectLst/>
                          <a:latin typeface="Meiryo UI" panose="020B0604030504040204" pitchFamily="50" charset="-128"/>
                          <a:ea typeface="Meiryo UI" panose="020B0604030504040204" pitchFamily="50" charset="-128"/>
                        </a:rPr>
                        <a:t>description</a:t>
                      </a:r>
                      <a:endParaRPr lang="en-US" sz="1000" b="1" i="0" u="none" strike="noStrike">
                        <a:solidFill>
                          <a:srgbClr val="FF0000"/>
                        </a:solidFill>
                        <a:effectLst/>
                        <a:latin typeface="Meiryo UI" panose="020B0604030504040204" pitchFamily="50" charset="-128"/>
                        <a:ea typeface="Meiryo UI" panose="020B0604030504040204" pitchFamily="50" charset="-128"/>
                      </a:endParaRPr>
                    </a:p>
                  </a:txBody>
                  <a:tcPr marL="5390" marR="5390" marT="5390" marB="0" anchor="ctr"/>
                </a:tc>
                <a:tc>
                  <a:txBody>
                    <a:bodyPr/>
                    <a:lstStyle/>
                    <a:p>
                      <a:pPr algn="l" fontAlgn="ctr"/>
                      <a:r>
                        <a:rPr lang="ja-JP" altLang="en-US" sz="1000" b="1" i="0" u="none" strike="noStrike" dirty="0">
                          <a:solidFill>
                            <a:sysClr val="windowText" lastClr="000000"/>
                          </a:solidFill>
                          <a:effectLst/>
                          <a:latin typeface="Meiryo UI" panose="020B0604030504040204" pitchFamily="50" charset="-128"/>
                          <a:ea typeface="Meiryo UI" panose="020B0604030504040204" pitchFamily="50" charset="-128"/>
                        </a:rPr>
                        <a:t>コメント欄</a:t>
                      </a:r>
                      <a:endParaRPr lang="en-US" sz="1000" b="1" i="0" u="none" strike="noStrike" dirty="0">
                        <a:solidFill>
                          <a:sysClr val="windowText" lastClr="000000"/>
                        </a:solidFill>
                        <a:effectLst/>
                        <a:latin typeface="Meiryo UI" panose="020B0604030504040204" pitchFamily="50" charset="-128"/>
                        <a:ea typeface="Meiryo UI" panose="020B0604030504040204" pitchFamily="50" charset="-128"/>
                      </a:endParaRPr>
                    </a:p>
                  </a:txBody>
                  <a:tcPr marL="5390" marR="5390" marT="5390" marB="0" anchor="ctr"/>
                </a:tc>
                <a:extLst>
                  <a:ext uri="{0D108BD9-81ED-4DB2-BD59-A6C34878D82A}">
                    <a16:rowId xmlns:a16="http://schemas.microsoft.com/office/drawing/2014/main" val="1079371820"/>
                  </a:ext>
                </a:extLst>
              </a:tr>
              <a:tr h="37859">
                <a:tc gridSpan="2">
                  <a:txBody>
                    <a:bodyPr/>
                    <a:lstStyle/>
                    <a:p>
                      <a:pPr algn="l" fontAlgn="ctr"/>
                      <a:r>
                        <a:rPr lang="en-US" sz="1000" b="1" u="none" strike="noStrike" dirty="0" err="1">
                          <a:solidFill>
                            <a:sysClr val="windowText" lastClr="000000"/>
                          </a:solidFill>
                          <a:effectLst/>
                          <a:latin typeface="Meiryo UI" panose="020B0604030504040204" pitchFamily="50" charset="-128"/>
                          <a:ea typeface="Meiryo UI" panose="020B0604030504040204" pitchFamily="50" charset="-128"/>
                        </a:rPr>
                        <a:t>RecyclingRate</a:t>
                      </a:r>
                      <a:r>
                        <a:rPr lang="en-US" sz="1000" b="1" u="none" strike="noStrike" dirty="0">
                          <a:solidFill>
                            <a:sysClr val="windowText" lastClr="000000"/>
                          </a:solidFill>
                          <a:effectLst/>
                          <a:latin typeface="Meiryo UI" panose="020B0604030504040204" pitchFamily="50" charset="-128"/>
                          <a:ea typeface="Meiryo UI" panose="020B0604030504040204" pitchFamily="50" charset="-128"/>
                        </a:rPr>
                        <a:t>（</a:t>
                      </a:r>
                      <a:r>
                        <a:rPr lang="ja-JP" altLang="en-US" sz="1000" b="1" u="none" strike="noStrike" dirty="0">
                          <a:solidFill>
                            <a:sysClr val="windowText" lastClr="000000"/>
                          </a:solidFill>
                          <a:effectLst/>
                          <a:latin typeface="Meiryo UI" panose="020B0604030504040204" pitchFamily="50" charset="-128"/>
                          <a:ea typeface="Meiryo UI" panose="020B0604030504040204" pitchFamily="50" charset="-128"/>
                        </a:rPr>
                        <a:t>リサイクル率）</a:t>
                      </a:r>
                      <a:endParaRPr lang="ja-JP" altLang="en-US" sz="1000" b="1" i="0" u="none" strike="noStrike" dirty="0">
                        <a:solidFill>
                          <a:sysClr val="windowText" lastClr="000000"/>
                        </a:solidFill>
                        <a:effectLst/>
                        <a:latin typeface="Meiryo UI" panose="020B0604030504040204" pitchFamily="50" charset="-128"/>
                        <a:ea typeface="Meiryo UI" panose="020B0604030504040204" pitchFamily="50" charset="-128"/>
                      </a:endParaRPr>
                    </a:p>
                  </a:txBody>
                  <a:tcPr marL="5390" marR="5390" marT="5390" marB="0" anchor="ctr">
                    <a:solidFill>
                      <a:schemeClr val="tx1">
                        <a:lumMod val="10000"/>
                        <a:lumOff val="90000"/>
                      </a:schemeClr>
                    </a:solidFill>
                  </a:tcPr>
                </a:tc>
                <a:tc hMerge="1">
                  <a:txBody>
                    <a:bodyPr/>
                    <a:lstStyle/>
                    <a:p>
                      <a:endParaRPr kumimoji="1" lang="ja-JP" altLang="en-US"/>
                    </a:p>
                  </a:txBody>
                  <a:tcPr/>
                </a:tc>
                <a:extLst>
                  <a:ext uri="{0D108BD9-81ED-4DB2-BD59-A6C34878D82A}">
                    <a16:rowId xmlns:a16="http://schemas.microsoft.com/office/drawing/2014/main" val="2375979124"/>
                  </a:ext>
                </a:extLst>
              </a:tr>
              <a:tr h="146822">
                <a:tc>
                  <a:txBody>
                    <a:bodyPr/>
                    <a:lstStyle/>
                    <a:p>
                      <a:pPr algn="l" fontAlgn="ctr"/>
                      <a:r>
                        <a:rPr lang="en-US" sz="1000" b="1" u="none" strike="noStrike" dirty="0" err="1">
                          <a:effectLst/>
                          <a:latin typeface="Meiryo UI" panose="020B0604030504040204" pitchFamily="50" charset="-128"/>
                          <a:ea typeface="Meiryo UI" panose="020B0604030504040204" pitchFamily="50" charset="-128"/>
                        </a:rPr>
                        <a:t>MassPercent</a:t>
                      </a:r>
                      <a:endParaRPr lang="en-US" sz="1000" b="1" i="0" u="none" strike="noStrike" dirty="0">
                        <a:solidFill>
                          <a:srgbClr val="FF0000"/>
                        </a:solidFill>
                        <a:effectLst/>
                        <a:latin typeface="Meiryo UI" panose="020B0604030504040204" pitchFamily="50" charset="-128"/>
                        <a:ea typeface="Meiryo UI" panose="020B0604030504040204" pitchFamily="50" charset="-128"/>
                      </a:endParaRPr>
                    </a:p>
                  </a:txBody>
                  <a:tcPr marL="5390" marR="5390" marT="5390" marB="0" anchor="ctr"/>
                </a:tc>
                <a:tc>
                  <a:txBody>
                    <a:bodyPr/>
                    <a:lstStyle/>
                    <a:p>
                      <a:pPr marL="0" marR="0" lvl="0" indent="0" algn="l" defTabSz="495200" rtl="0" eaLnBrk="1" fontAlgn="ctr" latinLnBrk="0" hangingPunct="1">
                        <a:lnSpc>
                          <a:spcPct val="100000"/>
                        </a:lnSpc>
                        <a:spcBef>
                          <a:spcPts val="0"/>
                        </a:spcBef>
                        <a:spcAft>
                          <a:spcPts val="0"/>
                        </a:spcAft>
                        <a:buClrTx/>
                        <a:buSzTx/>
                        <a:buFontTx/>
                        <a:buNone/>
                        <a:tabLst/>
                        <a:defRPr/>
                      </a:pPr>
                      <a:r>
                        <a:rPr lang="ja-JP" altLang="en-US" sz="1000" b="1" i="0" u="none" strike="noStrike" dirty="0">
                          <a:solidFill>
                            <a:sysClr val="windowText" lastClr="000000"/>
                          </a:solidFill>
                          <a:effectLst/>
                          <a:latin typeface="Meiryo UI" panose="020B0604030504040204" pitchFamily="50" charset="-128"/>
                          <a:ea typeface="Meiryo UI" panose="020B0604030504040204" pitchFamily="50" charset="-128"/>
                        </a:rPr>
                        <a:t>含有率</a:t>
                      </a:r>
                      <a:endParaRPr lang="en-US" sz="1000" b="1" i="0" u="none" strike="noStrike" dirty="0">
                        <a:solidFill>
                          <a:sysClr val="windowText" lastClr="000000"/>
                        </a:solidFill>
                        <a:effectLst/>
                        <a:latin typeface="Meiryo UI" panose="020B0604030504040204" pitchFamily="50" charset="-128"/>
                        <a:ea typeface="Meiryo UI" panose="020B0604030504040204" pitchFamily="50" charset="-128"/>
                      </a:endParaRPr>
                    </a:p>
                  </a:txBody>
                  <a:tcPr marL="5390" marR="5390" marT="5390" marB="0" anchor="ctr"/>
                </a:tc>
                <a:extLst>
                  <a:ext uri="{0D108BD9-81ED-4DB2-BD59-A6C34878D82A}">
                    <a16:rowId xmlns:a16="http://schemas.microsoft.com/office/drawing/2014/main" val="38522278"/>
                  </a:ext>
                </a:extLst>
              </a:tr>
              <a:tr h="146822">
                <a:tc>
                  <a:txBody>
                    <a:bodyPr/>
                    <a:lstStyle/>
                    <a:p>
                      <a:pPr algn="l" fontAlgn="ctr"/>
                      <a:r>
                        <a:rPr lang="en-US" sz="1000" b="1" u="none" strike="noStrike">
                          <a:effectLst/>
                          <a:latin typeface="Meiryo UI" panose="020B0604030504040204" pitchFamily="50" charset="-128"/>
                          <a:ea typeface="Meiryo UI" panose="020B0604030504040204" pitchFamily="50" charset="-128"/>
                        </a:rPr>
                        <a:t>Attachment</a:t>
                      </a:r>
                      <a:endParaRPr lang="en-US" sz="1000" b="1" i="0" u="none" strike="noStrike">
                        <a:solidFill>
                          <a:srgbClr val="FF0000"/>
                        </a:solidFill>
                        <a:effectLst/>
                        <a:latin typeface="Meiryo UI" panose="020B0604030504040204" pitchFamily="50" charset="-128"/>
                        <a:ea typeface="Meiryo UI" panose="020B0604030504040204" pitchFamily="50" charset="-128"/>
                      </a:endParaRPr>
                    </a:p>
                  </a:txBody>
                  <a:tcPr marL="5390" marR="5390" marT="5390" marB="0" anchor="ctr"/>
                </a:tc>
                <a:tc>
                  <a:txBody>
                    <a:bodyPr/>
                    <a:lstStyle/>
                    <a:p>
                      <a:pPr marL="0" marR="0" lvl="0" indent="0" algn="l" defTabSz="495200" rtl="0" eaLnBrk="1" fontAlgn="ctr" latinLnBrk="0" hangingPunct="1">
                        <a:lnSpc>
                          <a:spcPct val="100000"/>
                        </a:lnSpc>
                        <a:spcBef>
                          <a:spcPts val="0"/>
                        </a:spcBef>
                        <a:spcAft>
                          <a:spcPts val="0"/>
                        </a:spcAft>
                        <a:buClrTx/>
                        <a:buSzTx/>
                        <a:buFontTx/>
                        <a:buNone/>
                        <a:tabLst/>
                        <a:defRPr/>
                      </a:pPr>
                      <a:r>
                        <a:rPr lang="ja-JP" altLang="en-US" sz="1000" b="1" i="0" u="none" strike="noStrike" dirty="0">
                          <a:solidFill>
                            <a:sysClr val="windowText" lastClr="000000"/>
                          </a:solidFill>
                          <a:effectLst/>
                          <a:latin typeface="Meiryo UI" panose="020B0604030504040204" pitchFamily="50" charset="-128"/>
                          <a:ea typeface="Meiryo UI" panose="020B0604030504040204" pitchFamily="50" charset="-128"/>
                        </a:rPr>
                        <a:t>添付ファイル</a:t>
                      </a:r>
                      <a:endParaRPr lang="en-US" altLang="ja-JP" sz="1000" b="1" i="0" u="none" strike="noStrike" dirty="0">
                        <a:solidFill>
                          <a:sysClr val="windowText" lastClr="000000"/>
                        </a:solidFill>
                        <a:effectLst/>
                        <a:latin typeface="Meiryo UI" panose="020B0604030504040204" pitchFamily="50" charset="-128"/>
                        <a:ea typeface="Meiryo UI" panose="020B0604030504040204" pitchFamily="50" charset="-128"/>
                      </a:endParaRPr>
                    </a:p>
                  </a:txBody>
                  <a:tcPr marL="5390" marR="5390" marT="5390" marB="0" anchor="ctr"/>
                </a:tc>
                <a:extLst>
                  <a:ext uri="{0D108BD9-81ED-4DB2-BD59-A6C34878D82A}">
                    <a16:rowId xmlns:a16="http://schemas.microsoft.com/office/drawing/2014/main" val="2483714019"/>
                  </a:ext>
                </a:extLst>
              </a:tr>
              <a:tr h="146822">
                <a:tc>
                  <a:txBody>
                    <a:bodyPr/>
                    <a:lstStyle/>
                    <a:p>
                      <a:pPr algn="l" fontAlgn="ctr"/>
                      <a:r>
                        <a:rPr lang="en-US" sz="1000" b="1" u="none" strike="noStrike" dirty="0">
                          <a:effectLst/>
                          <a:latin typeface="Meiryo UI" panose="020B0604030504040204" pitchFamily="50" charset="-128"/>
                          <a:ea typeface="Meiryo UI" panose="020B0604030504040204" pitchFamily="50" charset="-128"/>
                        </a:rPr>
                        <a:t>description</a:t>
                      </a:r>
                      <a:endParaRPr lang="en-US" sz="1000" b="1" i="0" u="none" strike="noStrike" dirty="0">
                        <a:solidFill>
                          <a:srgbClr val="FF0000"/>
                        </a:solidFill>
                        <a:effectLst/>
                        <a:latin typeface="Meiryo UI" panose="020B0604030504040204" pitchFamily="50" charset="-128"/>
                        <a:ea typeface="Meiryo UI" panose="020B0604030504040204" pitchFamily="50" charset="-128"/>
                      </a:endParaRPr>
                    </a:p>
                  </a:txBody>
                  <a:tcPr marL="5390" marR="5390" marT="5390" marB="0" anchor="ctr"/>
                </a:tc>
                <a:tc>
                  <a:txBody>
                    <a:bodyPr/>
                    <a:lstStyle/>
                    <a:p>
                      <a:pPr algn="l" fontAlgn="ctr"/>
                      <a:r>
                        <a:rPr lang="ja-JP" altLang="en-US" sz="1000" b="1" i="0" u="none" strike="noStrike" dirty="0">
                          <a:solidFill>
                            <a:sysClr val="windowText" lastClr="000000"/>
                          </a:solidFill>
                          <a:effectLst/>
                          <a:latin typeface="Meiryo UI" panose="020B0604030504040204" pitchFamily="50" charset="-128"/>
                          <a:ea typeface="Meiryo UI" panose="020B0604030504040204" pitchFamily="50" charset="-128"/>
                        </a:rPr>
                        <a:t>コメント欄</a:t>
                      </a:r>
                      <a:endParaRPr lang="en-US" sz="1000" b="1" i="0" u="none" strike="noStrike" dirty="0">
                        <a:solidFill>
                          <a:sysClr val="windowText" lastClr="000000"/>
                        </a:solidFill>
                        <a:effectLst/>
                        <a:latin typeface="Meiryo UI" panose="020B0604030504040204" pitchFamily="50" charset="-128"/>
                        <a:ea typeface="Meiryo UI" panose="020B0604030504040204" pitchFamily="50" charset="-128"/>
                      </a:endParaRPr>
                    </a:p>
                  </a:txBody>
                  <a:tcPr marL="5390" marR="5390" marT="5390" marB="0" anchor="ctr"/>
                </a:tc>
                <a:extLst>
                  <a:ext uri="{0D108BD9-81ED-4DB2-BD59-A6C34878D82A}">
                    <a16:rowId xmlns:a16="http://schemas.microsoft.com/office/drawing/2014/main" val="3651686872"/>
                  </a:ext>
                </a:extLst>
              </a:tr>
              <a:tr h="146822">
                <a:tc>
                  <a:txBody>
                    <a:bodyPr/>
                    <a:lstStyle/>
                    <a:p>
                      <a:pPr algn="l" fontAlgn="ctr"/>
                      <a:r>
                        <a:rPr lang="en-US" sz="1000" b="1" u="none" strike="noStrike" dirty="0" err="1">
                          <a:effectLst/>
                          <a:latin typeface="Meiryo UI" panose="020B0604030504040204" pitchFamily="50" charset="-128"/>
                          <a:ea typeface="Meiryo UI" panose="020B0604030504040204" pitchFamily="50" charset="-128"/>
                        </a:rPr>
                        <a:t>calculationMethod</a:t>
                      </a:r>
                      <a:endParaRPr lang="en-US" sz="1000" b="1" i="0" u="none" strike="noStrike" dirty="0">
                        <a:solidFill>
                          <a:srgbClr val="FF0000"/>
                        </a:solidFill>
                        <a:effectLst/>
                        <a:latin typeface="Meiryo UI" panose="020B0604030504040204" pitchFamily="50" charset="-128"/>
                        <a:ea typeface="Meiryo UI" panose="020B0604030504040204" pitchFamily="50" charset="-128"/>
                      </a:endParaRPr>
                    </a:p>
                  </a:txBody>
                  <a:tcPr marL="5390" marR="5390" marT="5390" marB="0" anchor="ctr"/>
                </a:tc>
                <a:tc>
                  <a:txBody>
                    <a:bodyPr/>
                    <a:lstStyle/>
                    <a:p>
                      <a:pPr algn="l" fontAlgn="ctr"/>
                      <a:r>
                        <a:rPr lang="ja-JP" altLang="en-US" sz="1000" b="1" i="0" u="none" strike="noStrike" dirty="0">
                          <a:solidFill>
                            <a:sysClr val="windowText" lastClr="000000"/>
                          </a:solidFill>
                          <a:effectLst/>
                          <a:latin typeface="Meiryo UI" panose="020B0604030504040204" pitchFamily="50" charset="-128"/>
                          <a:ea typeface="Meiryo UI" panose="020B0604030504040204" pitchFamily="50" charset="-128"/>
                        </a:rPr>
                        <a:t>リサイクル率計算手法</a:t>
                      </a:r>
                      <a:endParaRPr lang="en-US" sz="1000" b="1" i="0" u="none" strike="noStrike" dirty="0">
                        <a:solidFill>
                          <a:sysClr val="windowText" lastClr="000000"/>
                        </a:solidFill>
                        <a:effectLst/>
                        <a:latin typeface="Meiryo UI" panose="020B0604030504040204" pitchFamily="50" charset="-128"/>
                        <a:ea typeface="Meiryo UI" panose="020B0604030504040204" pitchFamily="50" charset="-128"/>
                      </a:endParaRPr>
                    </a:p>
                  </a:txBody>
                  <a:tcPr marL="5390" marR="5390" marT="5390" marB="0" anchor="ctr"/>
                </a:tc>
                <a:extLst>
                  <a:ext uri="{0D108BD9-81ED-4DB2-BD59-A6C34878D82A}">
                    <a16:rowId xmlns:a16="http://schemas.microsoft.com/office/drawing/2014/main" val="646942288"/>
                  </a:ext>
                </a:extLst>
              </a:tr>
            </a:tbl>
          </a:graphicData>
        </a:graphic>
      </p:graphicFrame>
      <p:sp>
        <p:nvSpPr>
          <p:cNvPr id="44" name="正方形/長方形 43">
            <a:extLst>
              <a:ext uri="{FF2B5EF4-FFF2-40B4-BE49-F238E27FC236}">
                <a16:creationId xmlns:a16="http://schemas.microsoft.com/office/drawing/2014/main" id="{84A17F1D-E500-CA25-9B72-A9F69F292B39}"/>
              </a:ext>
            </a:extLst>
          </p:cNvPr>
          <p:cNvSpPr/>
          <p:nvPr/>
        </p:nvSpPr>
        <p:spPr>
          <a:xfrm>
            <a:off x="1967219" y="2621280"/>
            <a:ext cx="3850107" cy="905692"/>
          </a:xfrm>
          <a:prstGeom prst="rect">
            <a:avLst/>
          </a:prstGeom>
          <a:noFill/>
          <a:ln w="28575" cap="rnd">
            <a:solidFill>
              <a:schemeClr val="tx1"/>
            </a:solidFill>
            <a:prstDash val="solid"/>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9" name="正方形/長方形 48">
            <a:extLst>
              <a:ext uri="{FF2B5EF4-FFF2-40B4-BE49-F238E27FC236}">
                <a16:creationId xmlns:a16="http://schemas.microsoft.com/office/drawing/2014/main" id="{D4C1BFBF-11CA-180E-636C-BBF14DF3BF65}"/>
              </a:ext>
            </a:extLst>
          </p:cNvPr>
          <p:cNvSpPr/>
          <p:nvPr/>
        </p:nvSpPr>
        <p:spPr>
          <a:xfrm>
            <a:off x="1618880" y="4470289"/>
            <a:ext cx="3850107" cy="905692"/>
          </a:xfrm>
          <a:prstGeom prst="rect">
            <a:avLst/>
          </a:prstGeom>
          <a:noFill/>
          <a:ln w="28575" cap="rnd">
            <a:solidFill>
              <a:schemeClr val="tx1"/>
            </a:solidFill>
            <a:prstDash val="solid"/>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1" name="正方形/長方形 50">
            <a:extLst>
              <a:ext uri="{FF2B5EF4-FFF2-40B4-BE49-F238E27FC236}">
                <a16:creationId xmlns:a16="http://schemas.microsoft.com/office/drawing/2014/main" id="{FD53CC46-7538-FD90-52F6-44FDB85653FD}"/>
              </a:ext>
            </a:extLst>
          </p:cNvPr>
          <p:cNvSpPr/>
          <p:nvPr/>
        </p:nvSpPr>
        <p:spPr>
          <a:xfrm>
            <a:off x="1254881" y="5404310"/>
            <a:ext cx="3850107" cy="905692"/>
          </a:xfrm>
          <a:prstGeom prst="rect">
            <a:avLst/>
          </a:prstGeom>
          <a:noFill/>
          <a:ln w="28575" cap="rnd">
            <a:solidFill>
              <a:schemeClr val="tx1"/>
            </a:solidFill>
            <a:prstDash val="solid"/>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655574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6EA3B34-7FC1-F33C-FBCD-56EF7502CEE2}"/>
              </a:ext>
            </a:extLst>
          </p:cNvPr>
          <p:cNvSpPr txBox="1"/>
          <p:nvPr/>
        </p:nvSpPr>
        <p:spPr>
          <a:xfrm>
            <a:off x="1306286" y="2601295"/>
            <a:ext cx="7608369" cy="1323439"/>
          </a:xfrm>
          <a:prstGeom prst="rect">
            <a:avLst/>
          </a:prstGeom>
          <a:noFill/>
        </p:spPr>
        <p:txBody>
          <a:bodyPr wrap="square" rtlCol="0">
            <a:spAutoFit/>
          </a:bodyPr>
          <a:lstStyle/>
          <a:p>
            <a:pPr algn="ctr"/>
            <a:r>
              <a:rPr lang="en-US" altLang="ja-JP" sz="4000" b="1" dirty="0">
                <a:latin typeface="Meiryo UI" panose="020B0604030504040204" pitchFamily="50" charset="-128"/>
                <a:ea typeface="Meiryo UI" panose="020B0604030504040204" pitchFamily="50" charset="-128"/>
              </a:rPr>
              <a:t>7</a:t>
            </a:r>
            <a:r>
              <a:rPr lang="ja-JP" altLang="en-US" sz="4000" b="1" dirty="0">
                <a:latin typeface="Meiryo UI" panose="020B0604030504040204" pitchFamily="50" charset="-128"/>
                <a:ea typeface="Meiryo UI" panose="020B0604030504040204" pitchFamily="50" charset="-128"/>
              </a:rPr>
              <a:t>．</a:t>
            </a:r>
            <a:r>
              <a:rPr kumimoji="1" lang="ja-JP" altLang="en-US" sz="4000" b="1" dirty="0">
                <a:latin typeface="Meiryo UI" panose="020B0604030504040204" pitchFamily="50" charset="-128"/>
                <a:ea typeface="Meiryo UI" panose="020B0604030504040204" pitchFamily="50" charset="-128"/>
              </a:rPr>
              <a:t>情報伝達モデル</a:t>
            </a:r>
            <a:endParaRPr kumimoji="1" lang="en-US" altLang="ja-JP" sz="4000" b="1" dirty="0">
              <a:latin typeface="Meiryo UI" panose="020B0604030504040204" pitchFamily="50" charset="-128"/>
              <a:ea typeface="Meiryo UI" panose="020B0604030504040204" pitchFamily="50" charset="-128"/>
            </a:endParaRPr>
          </a:p>
          <a:p>
            <a:pPr algn="ctr"/>
            <a:endParaRPr kumimoji="1" lang="ja-JP" altLang="en-US" sz="40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3465317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四角形: 角を丸くする 100">
            <a:extLst>
              <a:ext uri="{FF2B5EF4-FFF2-40B4-BE49-F238E27FC236}">
                <a16:creationId xmlns:a16="http://schemas.microsoft.com/office/drawing/2014/main" id="{B75022A6-9212-B20D-C97A-0045184060AA}"/>
              </a:ext>
            </a:extLst>
          </p:cNvPr>
          <p:cNvSpPr/>
          <p:nvPr/>
        </p:nvSpPr>
        <p:spPr>
          <a:xfrm>
            <a:off x="7826728" y="2845088"/>
            <a:ext cx="1177348" cy="398751"/>
          </a:xfrm>
          <a:prstGeom prst="roundRect">
            <a:avLst>
              <a:gd name="adj" fmla="val 11751"/>
            </a:avLst>
          </a:prstGeom>
          <a:solidFill>
            <a:schemeClr val="bg1">
              <a:lumMod val="75000"/>
            </a:schemeClr>
          </a:solidFill>
          <a:ln w="19050" cap="rnd">
            <a:solidFill>
              <a:schemeClr val="accent5">
                <a:lumMod val="50000"/>
              </a:schemeClr>
            </a:solidFill>
            <a:prstDash val="solid"/>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C863BBBD-7064-45D7-36C9-0FF78737B824}"/>
              </a:ext>
            </a:extLst>
          </p:cNvPr>
          <p:cNvSpPr/>
          <p:nvPr/>
        </p:nvSpPr>
        <p:spPr>
          <a:xfrm>
            <a:off x="3858250" y="5934650"/>
            <a:ext cx="1032699" cy="387425"/>
          </a:xfrm>
          <a:prstGeom prst="roundRect">
            <a:avLst>
              <a:gd name="adj" fmla="val 11751"/>
            </a:avLst>
          </a:prstGeom>
          <a:solidFill>
            <a:schemeClr val="bg1">
              <a:lumMod val="75000"/>
            </a:schemeClr>
          </a:solidFill>
          <a:ln w="19050" cap="rnd">
            <a:solidFill>
              <a:schemeClr val="accent5">
                <a:lumMod val="50000"/>
              </a:schemeClr>
            </a:solidFill>
            <a:prstDash val="solid"/>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30" name="四角形: 角を丸くする 129">
            <a:extLst>
              <a:ext uri="{FF2B5EF4-FFF2-40B4-BE49-F238E27FC236}">
                <a16:creationId xmlns:a16="http://schemas.microsoft.com/office/drawing/2014/main" id="{22C52360-5789-41CB-4731-2D61DA91A155}"/>
              </a:ext>
            </a:extLst>
          </p:cNvPr>
          <p:cNvSpPr/>
          <p:nvPr/>
        </p:nvSpPr>
        <p:spPr>
          <a:xfrm>
            <a:off x="3852431" y="3529891"/>
            <a:ext cx="1032699" cy="387425"/>
          </a:xfrm>
          <a:prstGeom prst="roundRect">
            <a:avLst>
              <a:gd name="adj" fmla="val 11751"/>
            </a:avLst>
          </a:prstGeom>
          <a:solidFill>
            <a:schemeClr val="bg1">
              <a:lumMod val="75000"/>
            </a:schemeClr>
          </a:solidFill>
          <a:ln w="19050" cap="rnd">
            <a:solidFill>
              <a:schemeClr val="accent5">
                <a:lumMod val="50000"/>
              </a:schemeClr>
            </a:solidFill>
            <a:prstDash val="solid"/>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16" name="正方形/長方形 215">
            <a:extLst>
              <a:ext uri="{FF2B5EF4-FFF2-40B4-BE49-F238E27FC236}">
                <a16:creationId xmlns:a16="http://schemas.microsoft.com/office/drawing/2014/main" id="{0E966C15-B816-205F-5C9D-BEB1BB024204}"/>
              </a:ext>
            </a:extLst>
          </p:cNvPr>
          <p:cNvSpPr/>
          <p:nvPr/>
        </p:nvSpPr>
        <p:spPr>
          <a:xfrm>
            <a:off x="693354" y="2105471"/>
            <a:ext cx="1218305" cy="195801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3" name="四角形: 角を丸くする 172">
            <a:extLst>
              <a:ext uri="{FF2B5EF4-FFF2-40B4-BE49-F238E27FC236}">
                <a16:creationId xmlns:a16="http://schemas.microsoft.com/office/drawing/2014/main" id="{B3DC33C9-3891-9F3F-17CD-5364E3AB99AB}"/>
              </a:ext>
            </a:extLst>
          </p:cNvPr>
          <p:cNvSpPr/>
          <p:nvPr/>
        </p:nvSpPr>
        <p:spPr>
          <a:xfrm>
            <a:off x="6182428" y="5448143"/>
            <a:ext cx="1032699" cy="387425"/>
          </a:xfrm>
          <a:prstGeom prst="roundRect">
            <a:avLst>
              <a:gd name="adj" fmla="val 11751"/>
            </a:avLst>
          </a:prstGeom>
          <a:solidFill>
            <a:schemeClr val="accent4">
              <a:lumMod val="20000"/>
              <a:lumOff val="80000"/>
            </a:schemeClr>
          </a:solidFill>
          <a:ln w="19050" cap="rnd">
            <a:solidFill>
              <a:schemeClr val="accent5">
                <a:lumMod val="50000"/>
              </a:schemeClr>
            </a:solidFill>
            <a:prstDash val="solid"/>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68" name="四角形: 角を丸くする 167">
            <a:extLst>
              <a:ext uri="{FF2B5EF4-FFF2-40B4-BE49-F238E27FC236}">
                <a16:creationId xmlns:a16="http://schemas.microsoft.com/office/drawing/2014/main" id="{839C00D0-C658-2EBE-AFFC-50D5F4321422}"/>
              </a:ext>
            </a:extLst>
          </p:cNvPr>
          <p:cNvSpPr/>
          <p:nvPr/>
        </p:nvSpPr>
        <p:spPr>
          <a:xfrm>
            <a:off x="3858250" y="5440565"/>
            <a:ext cx="1032699" cy="387425"/>
          </a:xfrm>
          <a:prstGeom prst="roundRect">
            <a:avLst>
              <a:gd name="adj" fmla="val 11751"/>
            </a:avLst>
          </a:prstGeom>
          <a:solidFill>
            <a:schemeClr val="accent4">
              <a:lumMod val="20000"/>
              <a:lumOff val="80000"/>
            </a:schemeClr>
          </a:solidFill>
          <a:ln w="19050" cap="rnd">
            <a:solidFill>
              <a:schemeClr val="accent5">
                <a:lumMod val="50000"/>
              </a:schemeClr>
            </a:solidFill>
            <a:prstDash val="solid"/>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8" name="四角形: 角を丸くする 77">
            <a:extLst>
              <a:ext uri="{FF2B5EF4-FFF2-40B4-BE49-F238E27FC236}">
                <a16:creationId xmlns:a16="http://schemas.microsoft.com/office/drawing/2014/main" id="{F3C43392-B1A4-08B9-2DEF-D48B97E7AFE5}"/>
              </a:ext>
            </a:extLst>
          </p:cNvPr>
          <p:cNvSpPr/>
          <p:nvPr/>
        </p:nvSpPr>
        <p:spPr>
          <a:xfrm>
            <a:off x="3858250" y="2410324"/>
            <a:ext cx="1032699" cy="387425"/>
          </a:xfrm>
          <a:prstGeom prst="roundRect">
            <a:avLst>
              <a:gd name="adj" fmla="val 11751"/>
            </a:avLst>
          </a:prstGeom>
          <a:solidFill>
            <a:schemeClr val="accent4">
              <a:lumMod val="20000"/>
              <a:lumOff val="80000"/>
            </a:schemeClr>
          </a:solidFill>
          <a:ln w="19050" cap="rnd">
            <a:solidFill>
              <a:schemeClr val="accent5">
                <a:lumMod val="50000"/>
              </a:schemeClr>
            </a:solidFill>
            <a:prstDash val="solid"/>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7" name="四角形: 角を丸くする 86">
            <a:extLst>
              <a:ext uri="{FF2B5EF4-FFF2-40B4-BE49-F238E27FC236}">
                <a16:creationId xmlns:a16="http://schemas.microsoft.com/office/drawing/2014/main" id="{F6748E9A-5993-3A8C-F155-F1DB43CFA2D2}"/>
              </a:ext>
            </a:extLst>
          </p:cNvPr>
          <p:cNvSpPr/>
          <p:nvPr/>
        </p:nvSpPr>
        <p:spPr>
          <a:xfrm>
            <a:off x="6182428" y="2417902"/>
            <a:ext cx="1032699" cy="387425"/>
          </a:xfrm>
          <a:prstGeom prst="roundRect">
            <a:avLst>
              <a:gd name="adj" fmla="val 11751"/>
            </a:avLst>
          </a:prstGeom>
          <a:solidFill>
            <a:schemeClr val="accent4">
              <a:lumMod val="20000"/>
              <a:lumOff val="80000"/>
            </a:schemeClr>
          </a:solidFill>
          <a:ln w="19050" cap="rnd">
            <a:solidFill>
              <a:schemeClr val="accent5">
                <a:lumMod val="50000"/>
              </a:schemeClr>
            </a:solidFill>
            <a:prstDash val="solid"/>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329033" y="151973"/>
            <a:ext cx="9416371" cy="523220"/>
          </a:xfrm>
          <a:prstGeom prst="rect">
            <a:avLst/>
          </a:prstGeom>
          <a:noFill/>
        </p:spPr>
        <p:txBody>
          <a:bodyPr wrap="square" rtlCol="0">
            <a:spAutoFit/>
          </a:bodyPr>
          <a:lstStyle/>
          <a:p>
            <a:r>
              <a:rPr kumimoji="1" lang="ja-JP" altLang="en-US" sz="2800" b="1" dirty="0">
                <a:latin typeface="Meiryo UI" panose="020B0604030504040204" pitchFamily="50" charset="-128"/>
                <a:ea typeface="Meiryo UI" panose="020B0604030504040204" pitchFamily="50" charset="-128"/>
              </a:rPr>
              <a:t>規制候補物質の情報伝達イメージ</a:t>
            </a:r>
            <a:r>
              <a:rPr kumimoji="1" lang="ja-JP" altLang="en-US" sz="2400" b="1" dirty="0">
                <a:latin typeface="Meiryo UI" panose="020B0604030504040204" pitchFamily="50" charset="-128"/>
                <a:ea typeface="Meiryo UI" panose="020B0604030504040204" pitchFamily="50" charset="-128"/>
              </a:rPr>
              <a:t>（セクター共通）</a:t>
            </a:r>
            <a:endParaRPr lang="en-US" altLang="ja-JP" sz="2400" b="1" dirty="0">
              <a:latin typeface="Meiryo UI" panose="020B0604030504040204" pitchFamily="50" charset="-128"/>
              <a:ea typeface="Meiryo UI" panose="020B0604030504040204" pitchFamily="50" charset="-128"/>
            </a:endParaRPr>
          </a:p>
        </p:txBody>
      </p:sp>
      <p:sp>
        <p:nvSpPr>
          <p:cNvPr id="10" name="AutoShape 21">
            <a:extLst>
              <a:ext uri="{FF2B5EF4-FFF2-40B4-BE49-F238E27FC236}">
                <a16:creationId xmlns:a16="http://schemas.microsoft.com/office/drawing/2014/main" id="{B640361B-A37C-1A0C-3EA2-65994E7B2B0B}"/>
              </a:ext>
            </a:extLst>
          </p:cNvPr>
          <p:cNvSpPr>
            <a:spLocks noChangeArrowheads="1"/>
          </p:cNvSpPr>
          <p:nvPr/>
        </p:nvSpPr>
        <p:spPr bwMode="auto">
          <a:xfrm>
            <a:off x="3023333" y="922148"/>
            <a:ext cx="170381" cy="161336"/>
          </a:xfrm>
          <a:prstGeom prst="triangle">
            <a:avLst>
              <a:gd name="adj" fmla="val 50000"/>
            </a:avLst>
          </a:prstGeom>
          <a:solidFill>
            <a:srgbClr val="CE638E">
              <a:lumMod val="75000"/>
            </a:srgbClr>
          </a:solidFill>
          <a:ln w="19050" algn="ctr">
            <a:solidFill>
              <a:srgbClr val="002060"/>
            </a:solidFill>
            <a:miter lim="800000"/>
            <a:headEnd/>
            <a:tailEnd/>
          </a:ln>
          <a:effec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400" b="1" i="0" u="none" strike="noStrike" kern="0" cap="none" spc="0" normalizeH="0" baseline="0" noProof="0">
              <a:ln>
                <a:noFill/>
              </a:ln>
              <a:solidFill>
                <a:srgbClr val="0F1C50"/>
              </a:solidFill>
              <a:effectLst/>
              <a:uLnTx/>
              <a:uFillTx/>
              <a:latin typeface="メイリオ" panose="020B0604030504040204" pitchFamily="50" charset="-128"/>
              <a:ea typeface="メイリオ" panose="020B0604030504040204" pitchFamily="50" charset="-128"/>
            </a:endParaRPr>
          </a:p>
        </p:txBody>
      </p:sp>
      <p:cxnSp>
        <p:nvCxnSpPr>
          <p:cNvPr id="18" name="直線コネクタ 17">
            <a:extLst>
              <a:ext uri="{FF2B5EF4-FFF2-40B4-BE49-F238E27FC236}">
                <a16:creationId xmlns:a16="http://schemas.microsoft.com/office/drawing/2014/main" id="{2C2F1255-7564-F84E-0B01-8FEE71AC9E0A}"/>
              </a:ext>
            </a:extLst>
          </p:cNvPr>
          <p:cNvCxnSpPr>
            <a:cxnSpLocks/>
          </p:cNvCxnSpPr>
          <p:nvPr/>
        </p:nvCxnSpPr>
        <p:spPr>
          <a:xfrm>
            <a:off x="720652" y="4188823"/>
            <a:ext cx="10828001"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95C4177D-A5E2-559E-1BBB-09AE4327CBE1}"/>
              </a:ext>
            </a:extLst>
          </p:cNvPr>
          <p:cNvSpPr txBox="1"/>
          <p:nvPr/>
        </p:nvSpPr>
        <p:spPr>
          <a:xfrm>
            <a:off x="1607392" y="851154"/>
            <a:ext cx="7199257" cy="338554"/>
          </a:xfrm>
          <a:prstGeom prst="rect">
            <a:avLst/>
          </a:prstGeom>
          <a:noFill/>
          <a:ln w="19050">
            <a:solidFill>
              <a:srgbClr val="002060"/>
            </a:solidFill>
          </a:ln>
        </p:spPr>
        <p:txBody>
          <a:bodyPr wrap="square">
            <a:spAutoFit/>
          </a:bodyPr>
          <a:lstStyle/>
          <a:p>
            <a:pPr algn="l"/>
            <a:r>
              <a:rPr lang="ja-JP" altLang="en-US" sz="1600" b="1" dirty="0">
                <a:solidFill>
                  <a:srgbClr val="000000"/>
                </a:solidFill>
                <a:latin typeface="Meiryo UI" panose="020B0604030504040204" pitchFamily="50" charset="-128"/>
                <a:ea typeface="Meiryo UI" panose="020B0604030504040204" pitchFamily="50" charset="-128"/>
                <a:cs typeface="ＭＳ Ｐゴシック" panose="020B0600070205080204" pitchFamily="50" charset="-128"/>
              </a:rPr>
              <a:t>規制候補物質　　　が追加された場合、通常の回答データとは別に</a:t>
            </a:r>
            <a:r>
              <a:rPr lang="ja-JP" altLang="en-US" sz="1600" b="1" dirty="0">
                <a:solidFill>
                  <a:srgbClr val="C00000"/>
                </a:solidFill>
                <a:latin typeface="Meiryo UI" panose="020B0604030504040204" pitchFamily="50" charset="-128"/>
                <a:ea typeface="Meiryo UI" panose="020B0604030504040204" pitchFamily="50" charset="-128"/>
                <a:cs typeface="ＭＳ Ｐゴシック" panose="020B0600070205080204" pitchFamily="50" charset="-128"/>
              </a:rPr>
              <a:t>含有フラグ</a:t>
            </a:r>
            <a:r>
              <a:rPr lang="ja-JP" altLang="en-US" sz="1600" b="1" dirty="0">
                <a:solidFill>
                  <a:srgbClr val="000000"/>
                </a:solidFill>
                <a:latin typeface="Meiryo UI" panose="020B0604030504040204" pitchFamily="50" charset="-128"/>
                <a:ea typeface="Meiryo UI" panose="020B0604030504040204" pitchFamily="50" charset="-128"/>
                <a:cs typeface="ＭＳ Ｐゴシック" panose="020B0600070205080204" pitchFamily="50" charset="-128"/>
              </a:rPr>
              <a:t>を伝達</a:t>
            </a:r>
            <a:endParaRPr lang="en-US" altLang="ja-JP" sz="1600" b="1" dirty="0">
              <a:solidFill>
                <a:srgbClr val="000000"/>
              </a:solidFill>
              <a:latin typeface="Meiryo UI" panose="020B0604030504040204" pitchFamily="50" charset="-128"/>
              <a:ea typeface="Meiryo UI" panose="020B0604030504040204" pitchFamily="50" charset="-128"/>
              <a:cs typeface="ＭＳ Ｐゴシック" panose="020B0600070205080204" pitchFamily="50" charset="-128"/>
            </a:endParaRPr>
          </a:p>
        </p:txBody>
      </p:sp>
      <p:sp>
        <p:nvSpPr>
          <p:cNvPr id="39" name="Oval 4">
            <a:extLst>
              <a:ext uri="{FF2B5EF4-FFF2-40B4-BE49-F238E27FC236}">
                <a16:creationId xmlns:a16="http://schemas.microsoft.com/office/drawing/2014/main" id="{E231E719-D78D-6B55-4273-6CBC5294EC96}"/>
              </a:ext>
            </a:extLst>
          </p:cNvPr>
          <p:cNvSpPr>
            <a:spLocks noChangeArrowheads="1"/>
          </p:cNvSpPr>
          <p:nvPr/>
        </p:nvSpPr>
        <p:spPr bwMode="auto">
          <a:xfrm>
            <a:off x="10904321" y="4537197"/>
            <a:ext cx="364005" cy="306731"/>
          </a:xfrm>
          <a:prstGeom prst="ellipse">
            <a:avLst/>
          </a:prstGeom>
          <a:gradFill rotWithShape="1">
            <a:gsLst>
              <a:gs pos="0">
                <a:srgbClr val="FFFFFF"/>
              </a:gs>
              <a:gs pos="100000">
                <a:srgbClr val="CC00CC"/>
              </a:gs>
            </a:gsLst>
            <a:path path="shape">
              <a:fillToRect l="50000" t="50000" r="50000" b="50000"/>
            </a:path>
          </a:gradFill>
          <a:ln w="12700" algn="ctr">
            <a:solidFill>
              <a:srgbClr val="6785C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00" b="1" i="0" u="none" strike="noStrike" kern="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rPr>
              <a:t>製品</a:t>
            </a:r>
          </a:p>
        </p:txBody>
      </p:sp>
      <p:sp>
        <p:nvSpPr>
          <p:cNvPr id="40" name="Oval 5">
            <a:extLst>
              <a:ext uri="{FF2B5EF4-FFF2-40B4-BE49-F238E27FC236}">
                <a16:creationId xmlns:a16="http://schemas.microsoft.com/office/drawing/2014/main" id="{597F6012-BE6A-E5D6-DD3D-37E548DB789B}"/>
              </a:ext>
            </a:extLst>
          </p:cNvPr>
          <p:cNvSpPr>
            <a:spLocks noChangeArrowheads="1"/>
          </p:cNvSpPr>
          <p:nvPr/>
        </p:nvSpPr>
        <p:spPr bwMode="auto">
          <a:xfrm>
            <a:off x="10386708" y="4543547"/>
            <a:ext cx="339244" cy="291959"/>
          </a:xfrm>
          <a:prstGeom prst="ellipse">
            <a:avLst/>
          </a:prstGeom>
          <a:gradFill rotWithShape="1">
            <a:gsLst>
              <a:gs pos="0">
                <a:srgbClr val="CCFFFF"/>
              </a:gs>
              <a:gs pos="100000">
                <a:srgbClr val="3333FF"/>
              </a:gs>
            </a:gsLst>
            <a:path path="shape">
              <a:fillToRect l="50000" t="50000" r="50000" b="50000"/>
            </a:path>
          </a:gradFill>
          <a:ln w="12700" algn="ctr">
            <a:solidFill>
              <a:srgbClr val="3333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algn="ctr" eaLnBrk="1" hangingPunct="1">
              <a:defRPr/>
            </a:pPr>
            <a:r>
              <a:rPr lang="ja-JP" altLang="en-US" b="1" dirty="0">
                <a:solidFill>
                  <a:srgbClr val="0F1C50"/>
                </a:solidFill>
                <a:latin typeface="Meiryo UI" panose="020B0604030504040204" pitchFamily="50" charset="-128"/>
                <a:ea typeface="Meiryo UI" panose="020B0604030504040204" pitchFamily="50" charset="-128"/>
              </a:rPr>
              <a:t>部品</a:t>
            </a:r>
          </a:p>
        </p:txBody>
      </p:sp>
      <p:sp>
        <p:nvSpPr>
          <p:cNvPr id="41" name="Oval 5">
            <a:extLst>
              <a:ext uri="{FF2B5EF4-FFF2-40B4-BE49-F238E27FC236}">
                <a16:creationId xmlns:a16="http://schemas.microsoft.com/office/drawing/2014/main" id="{D0ECCBD9-3ADA-589B-4408-4404877C9F5D}"/>
              </a:ext>
            </a:extLst>
          </p:cNvPr>
          <p:cNvSpPr>
            <a:spLocks noChangeArrowheads="1"/>
          </p:cNvSpPr>
          <p:nvPr/>
        </p:nvSpPr>
        <p:spPr bwMode="auto">
          <a:xfrm>
            <a:off x="9952003" y="4548309"/>
            <a:ext cx="339244" cy="291959"/>
          </a:xfrm>
          <a:prstGeom prst="ellipse">
            <a:avLst/>
          </a:prstGeom>
          <a:gradFill rotWithShape="1">
            <a:gsLst>
              <a:gs pos="0">
                <a:srgbClr val="83B254">
                  <a:lumMod val="20000"/>
                  <a:lumOff val="80000"/>
                </a:srgbClr>
              </a:gs>
              <a:gs pos="100000">
                <a:srgbClr val="83B254">
                  <a:lumMod val="75000"/>
                </a:srgbClr>
              </a:gs>
            </a:gsLst>
            <a:path path="shape">
              <a:fillToRect l="50000" t="50000" r="50000" b="50000"/>
            </a:path>
          </a:gradFill>
          <a:ln w="12700" algn="ctr">
            <a:solidFill>
              <a:srgbClr val="83B254">
                <a:lumMod val="50000"/>
              </a:srgbClr>
            </a:solidFill>
            <a:round/>
            <a:headEnd/>
            <a:tailEnd/>
          </a:ln>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00" b="1" i="0" u="none" strike="noStrike" kern="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rPr>
              <a:t>材料</a:t>
            </a:r>
          </a:p>
        </p:txBody>
      </p:sp>
      <p:cxnSp>
        <p:nvCxnSpPr>
          <p:cNvPr id="42" name="AutoShape 39">
            <a:extLst>
              <a:ext uri="{FF2B5EF4-FFF2-40B4-BE49-F238E27FC236}">
                <a16:creationId xmlns:a16="http://schemas.microsoft.com/office/drawing/2014/main" id="{A10E913A-787C-8E95-D33A-39D070B53C5E}"/>
              </a:ext>
            </a:extLst>
          </p:cNvPr>
          <p:cNvCxnSpPr>
            <a:cxnSpLocks noChangeShapeType="1"/>
            <a:stCxn id="39" idx="2"/>
            <a:endCxn id="40" idx="6"/>
          </p:cNvCxnSpPr>
          <p:nvPr/>
        </p:nvCxnSpPr>
        <p:spPr bwMode="auto">
          <a:xfrm rot="10800000">
            <a:off x="10725953" y="4689527"/>
            <a:ext cx="178369" cy="1036"/>
          </a:xfrm>
          <a:prstGeom prst="bentConnector3">
            <a:avLst>
              <a:gd name="adj1" fmla="val 50000"/>
            </a:avLst>
          </a:prstGeom>
          <a:noFill/>
          <a:ln w="12700">
            <a:solidFill>
              <a:srgbClr val="3333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AutoShape 39">
            <a:extLst>
              <a:ext uri="{FF2B5EF4-FFF2-40B4-BE49-F238E27FC236}">
                <a16:creationId xmlns:a16="http://schemas.microsoft.com/office/drawing/2014/main" id="{B7B0AFBC-89A3-C5C6-5513-B6FECB4CA818}"/>
              </a:ext>
            </a:extLst>
          </p:cNvPr>
          <p:cNvCxnSpPr>
            <a:cxnSpLocks noChangeShapeType="1"/>
            <a:stCxn id="40" idx="2"/>
            <a:endCxn id="41" idx="6"/>
          </p:cNvCxnSpPr>
          <p:nvPr/>
        </p:nvCxnSpPr>
        <p:spPr bwMode="auto">
          <a:xfrm rot="10800000" flipV="1">
            <a:off x="10291248" y="4689527"/>
            <a:ext cx="95461" cy="4762"/>
          </a:xfrm>
          <a:prstGeom prst="bentConnector3">
            <a:avLst>
              <a:gd name="adj1" fmla="val 50000"/>
            </a:avLst>
          </a:prstGeom>
          <a:noFill/>
          <a:ln w="12700">
            <a:solidFill>
              <a:srgbClr val="3333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Oval 5">
            <a:extLst>
              <a:ext uri="{FF2B5EF4-FFF2-40B4-BE49-F238E27FC236}">
                <a16:creationId xmlns:a16="http://schemas.microsoft.com/office/drawing/2014/main" id="{A5FB5DDF-144C-8996-35B6-112A610CACEC}"/>
              </a:ext>
            </a:extLst>
          </p:cNvPr>
          <p:cNvSpPr>
            <a:spLocks noChangeArrowheads="1"/>
          </p:cNvSpPr>
          <p:nvPr/>
        </p:nvSpPr>
        <p:spPr bwMode="auto">
          <a:xfrm>
            <a:off x="9960750" y="5002586"/>
            <a:ext cx="339244" cy="291959"/>
          </a:xfrm>
          <a:prstGeom prst="ellipse">
            <a:avLst/>
          </a:prstGeom>
          <a:gradFill rotWithShape="1">
            <a:gsLst>
              <a:gs pos="0">
                <a:srgbClr val="83B254">
                  <a:lumMod val="20000"/>
                  <a:lumOff val="80000"/>
                </a:srgbClr>
              </a:gs>
              <a:gs pos="100000">
                <a:srgbClr val="83B254">
                  <a:lumMod val="75000"/>
                </a:srgbClr>
              </a:gs>
            </a:gsLst>
            <a:path path="shape">
              <a:fillToRect l="50000" t="50000" r="50000" b="50000"/>
            </a:path>
          </a:gradFill>
          <a:ln w="12700" algn="ctr">
            <a:solidFill>
              <a:srgbClr val="83B254">
                <a:lumMod val="50000"/>
              </a:srgbClr>
            </a:solidFill>
            <a:round/>
            <a:headEnd/>
            <a:tailEnd/>
          </a:ln>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00" b="1" i="0" u="none" strike="noStrike" kern="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rPr>
              <a:t>材料</a:t>
            </a:r>
          </a:p>
        </p:txBody>
      </p:sp>
      <p:cxnSp>
        <p:nvCxnSpPr>
          <p:cNvPr id="45" name="AutoShape 39">
            <a:extLst>
              <a:ext uri="{FF2B5EF4-FFF2-40B4-BE49-F238E27FC236}">
                <a16:creationId xmlns:a16="http://schemas.microsoft.com/office/drawing/2014/main" id="{8A77CE60-19B8-53CA-D707-6CB5C352E323}"/>
              </a:ext>
            </a:extLst>
          </p:cNvPr>
          <p:cNvCxnSpPr>
            <a:cxnSpLocks noChangeShapeType="1"/>
          </p:cNvCxnSpPr>
          <p:nvPr/>
        </p:nvCxnSpPr>
        <p:spPr bwMode="auto">
          <a:xfrm rot="10800000" flipV="1">
            <a:off x="10301025" y="4688892"/>
            <a:ext cx="86714" cy="382839"/>
          </a:xfrm>
          <a:prstGeom prst="bentConnector3">
            <a:avLst>
              <a:gd name="adj1" fmla="val 50000"/>
            </a:avLst>
          </a:prstGeom>
          <a:noFill/>
          <a:ln w="12700">
            <a:solidFill>
              <a:srgbClr val="3333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Oval 5">
            <a:extLst>
              <a:ext uri="{FF2B5EF4-FFF2-40B4-BE49-F238E27FC236}">
                <a16:creationId xmlns:a16="http://schemas.microsoft.com/office/drawing/2014/main" id="{CDC69CCB-C504-D015-5A3B-1402A588F6F8}"/>
              </a:ext>
            </a:extLst>
          </p:cNvPr>
          <p:cNvSpPr>
            <a:spLocks noChangeArrowheads="1"/>
          </p:cNvSpPr>
          <p:nvPr/>
        </p:nvSpPr>
        <p:spPr bwMode="auto">
          <a:xfrm>
            <a:off x="10379126" y="5495191"/>
            <a:ext cx="339244" cy="291959"/>
          </a:xfrm>
          <a:prstGeom prst="ellipse">
            <a:avLst/>
          </a:prstGeom>
          <a:gradFill rotWithShape="1">
            <a:gsLst>
              <a:gs pos="0">
                <a:srgbClr val="CCFFFF"/>
              </a:gs>
              <a:gs pos="100000">
                <a:srgbClr val="3333FF"/>
              </a:gs>
            </a:gsLst>
            <a:path path="shape">
              <a:fillToRect l="50000" t="50000" r="50000" b="50000"/>
            </a:path>
          </a:gradFill>
          <a:ln w="12700" algn="ctr">
            <a:solidFill>
              <a:srgbClr val="3333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algn="ctr" eaLnBrk="1" hangingPunct="1">
              <a:defRPr/>
            </a:pPr>
            <a:r>
              <a:rPr lang="ja-JP" altLang="en-US" b="1" dirty="0">
                <a:solidFill>
                  <a:srgbClr val="0F1C50"/>
                </a:solidFill>
                <a:latin typeface="Meiryo UI" panose="020B0604030504040204" pitchFamily="50" charset="-128"/>
                <a:ea typeface="Meiryo UI" panose="020B0604030504040204" pitchFamily="50" charset="-128"/>
              </a:rPr>
              <a:t>部品</a:t>
            </a:r>
          </a:p>
        </p:txBody>
      </p:sp>
      <p:cxnSp>
        <p:nvCxnSpPr>
          <p:cNvPr id="47" name="AutoShape 39">
            <a:extLst>
              <a:ext uri="{FF2B5EF4-FFF2-40B4-BE49-F238E27FC236}">
                <a16:creationId xmlns:a16="http://schemas.microsoft.com/office/drawing/2014/main" id="{01EF0F54-6952-40E5-B411-416D150F7B6B}"/>
              </a:ext>
            </a:extLst>
          </p:cNvPr>
          <p:cNvCxnSpPr>
            <a:cxnSpLocks noChangeShapeType="1"/>
            <a:stCxn id="39" idx="2"/>
            <a:endCxn id="46" idx="6"/>
          </p:cNvCxnSpPr>
          <p:nvPr/>
        </p:nvCxnSpPr>
        <p:spPr bwMode="auto">
          <a:xfrm rot="10800000" flipV="1">
            <a:off x="10718371" y="4690563"/>
            <a:ext cx="185951" cy="950608"/>
          </a:xfrm>
          <a:prstGeom prst="bentConnector3">
            <a:avLst>
              <a:gd name="adj1" fmla="val 50000"/>
            </a:avLst>
          </a:prstGeom>
          <a:noFill/>
          <a:ln w="12700">
            <a:solidFill>
              <a:srgbClr val="3333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Oval 5">
            <a:extLst>
              <a:ext uri="{FF2B5EF4-FFF2-40B4-BE49-F238E27FC236}">
                <a16:creationId xmlns:a16="http://schemas.microsoft.com/office/drawing/2014/main" id="{4D8E794A-AB40-9CF7-E3D0-9553B99F9B16}"/>
              </a:ext>
            </a:extLst>
          </p:cNvPr>
          <p:cNvSpPr>
            <a:spLocks noChangeArrowheads="1"/>
          </p:cNvSpPr>
          <p:nvPr/>
        </p:nvSpPr>
        <p:spPr bwMode="auto">
          <a:xfrm>
            <a:off x="9970346" y="5507027"/>
            <a:ext cx="339244" cy="265838"/>
          </a:xfrm>
          <a:prstGeom prst="ellipse">
            <a:avLst/>
          </a:prstGeom>
          <a:gradFill rotWithShape="1">
            <a:gsLst>
              <a:gs pos="0">
                <a:srgbClr val="83B254">
                  <a:lumMod val="20000"/>
                  <a:lumOff val="80000"/>
                </a:srgbClr>
              </a:gs>
              <a:gs pos="100000">
                <a:srgbClr val="83B254">
                  <a:lumMod val="75000"/>
                </a:srgbClr>
              </a:gs>
            </a:gsLst>
            <a:path path="shape">
              <a:fillToRect l="50000" t="50000" r="50000" b="50000"/>
            </a:path>
          </a:gradFill>
          <a:ln w="12700" algn="ctr">
            <a:solidFill>
              <a:srgbClr val="83B254">
                <a:lumMod val="50000"/>
              </a:srgbClr>
            </a:solidFill>
            <a:round/>
            <a:headEnd/>
            <a:tailEnd/>
          </a:ln>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00" b="1" i="0" u="none" strike="noStrike" kern="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rPr>
              <a:t>材料</a:t>
            </a:r>
          </a:p>
        </p:txBody>
      </p:sp>
      <p:cxnSp>
        <p:nvCxnSpPr>
          <p:cNvPr id="49" name="AutoShape 39">
            <a:extLst>
              <a:ext uri="{FF2B5EF4-FFF2-40B4-BE49-F238E27FC236}">
                <a16:creationId xmlns:a16="http://schemas.microsoft.com/office/drawing/2014/main" id="{BC472AB6-7EB9-F276-D6CD-C79BCD1C79F0}"/>
              </a:ext>
            </a:extLst>
          </p:cNvPr>
          <p:cNvCxnSpPr>
            <a:cxnSpLocks noChangeShapeType="1"/>
            <a:stCxn id="46" idx="2"/>
            <a:endCxn id="48" idx="6"/>
          </p:cNvCxnSpPr>
          <p:nvPr/>
        </p:nvCxnSpPr>
        <p:spPr bwMode="auto">
          <a:xfrm rot="10800000">
            <a:off x="10309590" y="5639947"/>
            <a:ext cx="69536" cy="1225"/>
          </a:xfrm>
          <a:prstGeom prst="bentConnector3">
            <a:avLst>
              <a:gd name="adj1" fmla="val 50000"/>
            </a:avLst>
          </a:prstGeom>
          <a:noFill/>
          <a:ln w="12700">
            <a:solidFill>
              <a:srgbClr val="3333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Oval 5">
            <a:extLst>
              <a:ext uri="{FF2B5EF4-FFF2-40B4-BE49-F238E27FC236}">
                <a16:creationId xmlns:a16="http://schemas.microsoft.com/office/drawing/2014/main" id="{290E5C90-2416-9446-7087-991CE51B8EA7}"/>
              </a:ext>
            </a:extLst>
          </p:cNvPr>
          <p:cNvSpPr>
            <a:spLocks noChangeArrowheads="1"/>
          </p:cNvSpPr>
          <p:nvPr/>
        </p:nvSpPr>
        <p:spPr bwMode="auto">
          <a:xfrm>
            <a:off x="8600405" y="1857941"/>
            <a:ext cx="339244" cy="291959"/>
          </a:xfrm>
          <a:prstGeom prst="ellipse">
            <a:avLst/>
          </a:prstGeom>
          <a:gradFill rotWithShape="1">
            <a:gsLst>
              <a:gs pos="0">
                <a:srgbClr val="CCFFFF"/>
              </a:gs>
              <a:gs pos="100000">
                <a:srgbClr val="3333FF"/>
              </a:gs>
            </a:gsLst>
            <a:path path="shape">
              <a:fillToRect l="50000" t="50000" r="50000" b="50000"/>
            </a:path>
          </a:gradFill>
          <a:ln w="12700" algn="ctr">
            <a:solidFill>
              <a:srgbClr val="3333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algn="ctr" eaLnBrk="1" hangingPunct="1">
              <a:defRPr/>
            </a:pPr>
            <a:r>
              <a:rPr lang="ja-JP" altLang="en-US" b="1" dirty="0">
                <a:solidFill>
                  <a:srgbClr val="0F1C50"/>
                </a:solidFill>
                <a:latin typeface="Meiryo UI" panose="020B0604030504040204" pitchFamily="50" charset="-128"/>
                <a:ea typeface="Meiryo UI" panose="020B0604030504040204" pitchFamily="50" charset="-128"/>
              </a:rPr>
              <a:t>部品</a:t>
            </a:r>
          </a:p>
        </p:txBody>
      </p:sp>
      <p:sp>
        <p:nvSpPr>
          <p:cNvPr id="53" name="Oval 5">
            <a:extLst>
              <a:ext uri="{FF2B5EF4-FFF2-40B4-BE49-F238E27FC236}">
                <a16:creationId xmlns:a16="http://schemas.microsoft.com/office/drawing/2014/main" id="{716892DF-1262-BD02-07F8-30575AEF0566}"/>
              </a:ext>
            </a:extLst>
          </p:cNvPr>
          <p:cNvSpPr>
            <a:spLocks noChangeArrowheads="1"/>
          </p:cNvSpPr>
          <p:nvPr/>
        </p:nvSpPr>
        <p:spPr bwMode="auto">
          <a:xfrm>
            <a:off x="8165700" y="1862703"/>
            <a:ext cx="339244" cy="291959"/>
          </a:xfrm>
          <a:prstGeom prst="ellipse">
            <a:avLst/>
          </a:prstGeom>
          <a:gradFill rotWithShape="1">
            <a:gsLst>
              <a:gs pos="0">
                <a:srgbClr val="83B254">
                  <a:lumMod val="20000"/>
                  <a:lumOff val="80000"/>
                </a:srgbClr>
              </a:gs>
              <a:gs pos="100000">
                <a:srgbClr val="83B254">
                  <a:lumMod val="75000"/>
                </a:srgbClr>
              </a:gs>
            </a:gsLst>
            <a:path path="shape">
              <a:fillToRect l="50000" t="50000" r="50000" b="50000"/>
            </a:path>
          </a:gradFill>
          <a:ln w="12700" algn="ctr">
            <a:solidFill>
              <a:srgbClr val="83B254">
                <a:lumMod val="50000"/>
              </a:srgbClr>
            </a:solidFill>
            <a:round/>
            <a:headEnd/>
            <a:tailEnd/>
          </a:ln>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00" b="1" i="0" u="none" strike="noStrike" kern="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rPr>
              <a:t>材料</a:t>
            </a:r>
          </a:p>
        </p:txBody>
      </p:sp>
      <p:cxnSp>
        <p:nvCxnSpPr>
          <p:cNvPr id="54" name="AutoShape 39">
            <a:extLst>
              <a:ext uri="{FF2B5EF4-FFF2-40B4-BE49-F238E27FC236}">
                <a16:creationId xmlns:a16="http://schemas.microsoft.com/office/drawing/2014/main" id="{D6187ADE-CCA9-92AE-0981-E4A924FBA570}"/>
              </a:ext>
            </a:extLst>
          </p:cNvPr>
          <p:cNvCxnSpPr>
            <a:cxnSpLocks noChangeShapeType="1"/>
            <a:stCxn id="52" idx="2"/>
            <a:endCxn id="53" idx="6"/>
          </p:cNvCxnSpPr>
          <p:nvPr/>
        </p:nvCxnSpPr>
        <p:spPr bwMode="auto">
          <a:xfrm rot="10800000" flipV="1">
            <a:off x="8504945" y="2003921"/>
            <a:ext cx="95461" cy="4762"/>
          </a:xfrm>
          <a:prstGeom prst="bentConnector3">
            <a:avLst>
              <a:gd name="adj1" fmla="val 50000"/>
            </a:avLst>
          </a:prstGeom>
          <a:noFill/>
          <a:ln w="12700">
            <a:solidFill>
              <a:srgbClr val="3333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 name="Oval 5">
            <a:extLst>
              <a:ext uri="{FF2B5EF4-FFF2-40B4-BE49-F238E27FC236}">
                <a16:creationId xmlns:a16="http://schemas.microsoft.com/office/drawing/2014/main" id="{391A94E1-738F-5499-74B5-6CD738368485}"/>
              </a:ext>
            </a:extLst>
          </p:cNvPr>
          <p:cNvSpPr>
            <a:spLocks noChangeArrowheads="1"/>
          </p:cNvSpPr>
          <p:nvPr/>
        </p:nvSpPr>
        <p:spPr bwMode="auto">
          <a:xfrm>
            <a:off x="8174447" y="2240780"/>
            <a:ext cx="339244" cy="291959"/>
          </a:xfrm>
          <a:prstGeom prst="ellipse">
            <a:avLst/>
          </a:prstGeom>
          <a:gradFill rotWithShape="1">
            <a:gsLst>
              <a:gs pos="0">
                <a:srgbClr val="83B254">
                  <a:lumMod val="20000"/>
                  <a:lumOff val="80000"/>
                </a:srgbClr>
              </a:gs>
              <a:gs pos="100000">
                <a:srgbClr val="83B254">
                  <a:lumMod val="75000"/>
                </a:srgbClr>
              </a:gs>
            </a:gsLst>
            <a:path path="shape">
              <a:fillToRect l="50000" t="50000" r="50000" b="50000"/>
            </a:path>
          </a:gradFill>
          <a:ln w="12700" algn="ctr">
            <a:solidFill>
              <a:srgbClr val="83B254">
                <a:lumMod val="50000"/>
              </a:srgbClr>
            </a:solidFill>
            <a:round/>
            <a:headEnd/>
            <a:tailEnd/>
          </a:ln>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00" b="1" i="0" u="none" strike="noStrike" kern="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rPr>
              <a:t>材料</a:t>
            </a:r>
          </a:p>
        </p:txBody>
      </p:sp>
      <p:cxnSp>
        <p:nvCxnSpPr>
          <p:cNvPr id="56" name="AutoShape 39">
            <a:extLst>
              <a:ext uri="{FF2B5EF4-FFF2-40B4-BE49-F238E27FC236}">
                <a16:creationId xmlns:a16="http://schemas.microsoft.com/office/drawing/2014/main" id="{1B880494-8020-52CB-8FB4-3919AA000C90}"/>
              </a:ext>
            </a:extLst>
          </p:cNvPr>
          <p:cNvCxnSpPr>
            <a:cxnSpLocks noChangeShapeType="1"/>
          </p:cNvCxnSpPr>
          <p:nvPr/>
        </p:nvCxnSpPr>
        <p:spPr bwMode="auto">
          <a:xfrm rot="10800000" flipV="1">
            <a:off x="8514722" y="2003286"/>
            <a:ext cx="86714" cy="382839"/>
          </a:xfrm>
          <a:prstGeom prst="bentConnector3">
            <a:avLst>
              <a:gd name="adj1" fmla="val 50000"/>
            </a:avLst>
          </a:prstGeom>
          <a:noFill/>
          <a:ln w="12700">
            <a:solidFill>
              <a:srgbClr val="3333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Oval 5">
            <a:extLst>
              <a:ext uri="{FF2B5EF4-FFF2-40B4-BE49-F238E27FC236}">
                <a16:creationId xmlns:a16="http://schemas.microsoft.com/office/drawing/2014/main" id="{70092950-5F78-3228-9FDB-13BA12B80A53}"/>
              </a:ext>
            </a:extLst>
          </p:cNvPr>
          <p:cNvSpPr>
            <a:spLocks noChangeArrowheads="1"/>
          </p:cNvSpPr>
          <p:nvPr/>
        </p:nvSpPr>
        <p:spPr bwMode="auto">
          <a:xfrm>
            <a:off x="8592823" y="2898485"/>
            <a:ext cx="339244" cy="291959"/>
          </a:xfrm>
          <a:prstGeom prst="ellipse">
            <a:avLst/>
          </a:prstGeom>
          <a:gradFill rotWithShape="1">
            <a:gsLst>
              <a:gs pos="0">
                <a:srgbClr val="CCFFFF"/>
              </a:gs>
              <a:gs pos="100000">
                <a:srgbClr val="3333FF"/>
              </a:gs>
            </a:gsLst>
            <a:path path="shape">
              <a:fillToRect l="50000" t="50000" r="50000" b="50000"/>
            </a:path>
          </a:gradFill>
          <a:ln w="12700" algn="ctr">
            <a:solidFill>
              <a:srgbClr val="3333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algn="ctr" eaLnBrk="1" hangingPunct="1">
              <a:defRPr/>
            </a:pPr>
            <a:r>
              <a:rPr lang="ja-JP" altLang="en-US" b="1" dirty="0">
                <a:solidFill>
                  <a:srgbClr val="0F1C50"/>
                </a:solidFill>
                <a:latin typeface="Meiryo UI" panose="020B0604030504040204" pitchFamily="50" charset="-128"/>
                <a:ea typeface="Meiryo UI" panose="020B0604030504040204" pitchFamily="50" charset="-128"/>
              </a:rPr>
              <a:t>部品</a:t>
            </a:r>
          </a:p>
        </p:txBody>
      </p:sp>
      <p:sp>
        <p:nvSpPr>
          <p:cNvPr id="58" name="Oval 5">
            <a:extLst>
              <a:ext uri="{FF2B5EF4-FFF2-40B4-BE49-F238E27FC236}">
                <a16:creationId xmlns:a16="http://schemas.microsoft.com/office/drawing/2014/main" id="{5703A2D1-2472-35C6-5577-768856F9E4BF}"/>
              </a:ext>
            </a:extLst>
          </p:cNvPr>
          <p:cNvSpPr>
            <a:spLocks noChangeArrowheads="1"/>
          </p:cNvSpPr>
          <p:nvPr/>
        </p:nvSpPr>
        <p:spPr bwMode="auto">
          <a:xfrm>
            <a:off x="8184043" y="2910321"/>
            <a:ext cx="339244" cy="265838"/>
          </a:xfrm>
          <a:prstGeom prst="ellipse">
            <a:avLst/>
          </a:prstGeom>
          <a:gradFill rotWithShape="1">
            <a:gsLst>
              <a:gs pos="0">
                <a:srgbClr val="83B254">
                  <a:lumMod val="20000"/>
                  <a:lumOff val="80000"/>
                </a:srgbClr>
              </a:gs>
              <a:gs pos="100000">
                <a:srgbClr val="83B254">
                  <a:lumMod val="75000"/>
                </a:srgbClr>
              </a:gs>
            </a:gsLst>
            <a:path path="shape">
              <a:fillToRect l="50000" t="50000" r="50000" b="50000"/>
            </a:path>
          </a:gradFill>
          <a:ln w="12700" algn="ctr">
            <a:solidFill>
              <a:srgbClr val="83B254">
                <a:lumMod val="50000"/>
              </a:srgbClr>
            </a:solidFill>
            <a:round/>
            <a:headEnd/>
            <a:tailEnd/>
          </a:ln>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00" b="1" i="0" u="none" strike="noStrike" kern="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rPr>
              <a:t>材料</a:t>
            </a:r>
          </a:p>
        </p:txBody>
      </p:sp>
      <p:cxnSp>
        <p:nvCxnSpPr>
          <p:cNvPr id="59" name="AutoShape 39">
            <a:extLst>
              <a:ext uri="{FF2B5EF4-FFF2-40B4-BE49-F238E27FC236}">
                <a16:creationId xmlns:a16="http://schemas.microsoft.com/office/drawing/2014/main" id="{8CB3E008-2CF0-CB0F-888C-3DC28191B976}"/>
              </a:ext>
            </a:extLst>
          </p:cNvPr>
          <p:cNvCxnSpPr>
            <a:cxnSpLocks noChangeShapeType="1"/>
            <a:stCxn id="57" idx="2"/>
            <a:endCxn id="58" idx="6"/>
          </p:cNvCxnSpPr>
          <p:nvPr/>
        </p:nvCxnSpPr>
        <p:spPr bwMode="auto">
          <a:xfrm rot="10800000">
            <a:off x="8523287" y="3043241"/>
            <a:ext cx="69536" cy="1225"/>
          </a:xfrm>
          <a:prstGeom prst="bentConnector3">
            <a:avLst>
              <a:gd name="adj1" fmla="val 50000"/>
            </a:avLst>
          </a:prstGeom>
          <a:noFill/>
          <a:ln w="12700">
            <a:solidFill>
              <a:srgbClr val="3333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 name="Oval 5">
            <a:extLst>
              <a:ext uri="{FF2B5EF4-FFF2-40B4-BE49-F238E27FC236}">
                <a16:creationId xmlns:a16="http://schemas.microsoft.com/office/drawing/2014/main" id="{14E3FA99-7176-1A2D-B06C-A9E9707359E1}"/>
              </a:ext>
            </a:extLst>
          </p:cNvPr>
          <p:cNvSpPr>
            <a:spLocks noChangeArrowheads="1"/>
          </p:cNvSpPr>
          <p:nvPr/>
        </p:nvSpPr>
        <p:spPr bwMode="auto">
          <a:xfrm>
            <a:off x="6697440" y="1855964"/>
            <a:ext cx="339244" cy="291959"/>
          </a:xfrm>
          <a:prstGeom prst="ellipse">
            <a:avLst/>
          </a:prstGeom>
          <a:gradFill rotWithShape="1">
            <a:gsLst>
              <a:gs pos="0">
                <a:srgbClr val="83B254">
                  <a:lumMod val="20000"/>
                  <a:lumOff val="80000"/>
                </a:srgbClr>
              </a:gs>
              <a:gs pos="100000">
                <a:srgbClr val="83B254">
                  <a:lumMod val="75000"/>
                </a:srgbClr>
              </a:gs>
            </a:gsLst>
            <a:path path="shape">
              <a:fillToRect l="50000" t="50000" r="50000" b="50000"/>
            </a:path>
          </a:gradFill>
          <a:ln w="12700" algn="ctr">
            <a:solidFill>
              <a:srgbClr val="83B254">
                <a:lumMod val="50000"/>
              </a:srgbClr>
            </a:solidFill>
            <a:round/>
            <a:headEnd/>
            <a:tailEnd/>
          </a:ln>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00" b="1" i="0" u="none" strike="noStrike" kern="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rPr>
              <a:t>材料</a:t>
            </a:r>
          </a:p>
        </p:txBody>
      </p:sp>
      <p:sp>
        <p:nvSpPr>
          <p:cNvPr id="65" name="Oval 5">
            <a:extLst>
              <a:ext uri="{FF2B5EF4-FFF2-40B4-BE49-F238E27FC236}">
                <a16:creationId xmlns:a16="http://schemas.microsoft.com/office/drawing/2014/main" id="{744EE5F5-F9B3-28F1-D861-38CCD2BEE578}"/>
              </a:ext>
            </a:extLst>
          </p:cNvPr>
          <p:cNvSpPr>
            <a:spLocks noChangeArrowheads="1"/>
          </p:cNvSpPr>
          <p:nvPr/>
        </p:nvSpPr>
        <p:spPr bwMode="auto">
          <a:xfrm>
            <a:off x="4363676" y="1890140"/>
            <a:ext cx="339244" cy="223608"/>
          </a:xfrm>
          <a:prstGeom prst="ellipse">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l="50000" t="50000" r="50000" b="50000"/>
            </a:path>
            <a:tileRect/>
          </a:gradFill>
          <a:ln w="12700" algn="ctr">
            <a:solidFill>
              <a:srgbClr val="83B254">
                <a:lumMod val="50000"/>
              </a:srgbClr>
            </a:solidFill>
            <a:round/>
            <a:headEnd/>
            <a:tailEnd/>
          </a:ln>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1" i="0" u="none" strike="noStrike" kern="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rPr>
              <a:t>化学品</a:t>
            </a:r>
          </a:p>
        </p:txBody>
      </p:sp>
      <p:sp>
        <p:nvSpPr>
          <p:cNvPr id="66" name="Oval 5">
            <a:extLst>
              <a:ext uri="{FF2B5EF4-FFF2-40B4-BE49-F238E27FC236}">
                <a16:creationId xmlns:a16="http://schemas.microsoft.com/office/drawing/2014/main" id="{81463017-6C13-AFB2-98F1-434897426EA5}"/>
              </a:ext>
            </a:extLst>
          </p:cNvPr>
          <p:cNvSpPr>
            <a:spLocks noChangeArrowheads="1"/>
          </p:cNvSpPr>
          <p:nvPr/>
        </p:nvSpPr>
        <p:spPr bwMode="auto">
          <a:xfrm>
            <a:off x="4363676" y="2499811"/>
            <a:ext cx="339244" cy="223608"/>
          </a:xfrm>
          <a:prstGeom prst="ellipse">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l="50000" t="50000" r="50000" b="50000"/>
            </a:path>
            <a:tileRect/>
          </a:gradFill>
          <a:ln w="12700" algn="ctr">
            <a:solidFill>
              <a:srgbClr val="83B254">
                <a:lumMod val="50000"/>
              </a:srgbClr>
            </a:solidFill>
            <a:round/>
            <a:headEnd/>
            <a:tailEnd/>
          </a:ln>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1" i="0" u="none" strike="noStrike" kern="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rPr>
              <a:t>化学品</a:t>
            </a:r>
          </a:p>
        </p:txBody>
      </p:sp>
      <p:sp>
        <p:nvSpPr>
          <p:cNvPr id="67" name="Oval 5">
            <a:extLst>
              <a:ext uri="{FF2B5EF4-FFF2-40B4-BE49-F238E27FC236}">
                <a16:creationId xmlns:a16="http://schemas.microsoft.com/office/drawing/2014/main" id="{71E9FC35-8C06-58B7-71CC-6274AC0FEAFE}"/>
              </a:ext>
            </a:extLst>
          </p:cNvPr>
          <p:cNvSpPr>
            <a:spLocks noChangeArrowheads="1"/>
          </p:cNvSpPr>
          <p:nvPr/>
        </p:nvSpPr>
        <p:spPr bwMode="auto">
          <a:xfrm>
            <a:off x="4363676" y="3051925"/>
            <a:ext cx="339244" cy="223608"/>
          </a:xfrm>
          <a:prstGeom prst="ellipse">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l="50000" t="50000" r="50000" b="50000"/>
            </a:path>
            <a:tileRect/>
          </a:gradFill>
          <a:ln w="12700" algn="ctr">
            <a:solidFill>
              <a:srgbClr val="83B254">
                <a:lumMod val="50000"/>
              </a:srgbClr>
            </a:solidFill>
            <a:round/>
            <a:headEnd/>
            <a:tailEnd/>
          </a:ln>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1" i="0" u="none" strike="noStrike" kern="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rPr>
              <a:t>化学品</a:t>
            </a:r>
          </a:p>
        </p:txBody>
      </p:sp>
      <p:sp>
        <p:nvSpPr>
          <p:cNvPr id="68" name="Oval 5">
            <a:extLst>
              <a:ext uri="{FF2B5EF4-FFF2-40B4-BE49-F238E27FC236}">
                <a16:creationId xmlns:a16="http://schemas.microsoft.com/office/drawing/2014/main" id="{6996158D-246B-6A3F-8284-969F5C63C452}"/>
              </a:ext>
            </a:extLst>
          </p:cNvPr>
          <p:cNvSpPr>
            <a:spLocks noChangeArrowheads="1"/>
          </p:cNvSpPr>
          <p:nvPr/>
        </p:nvSpPr>
        <p:spPr bwMode="auto">
          <a:xfrm>
            <a:off x="2769280" y="1883790"/>
            <a:ext cx="339244" cy="223608"/>
          </a:xfrm>
          <a:prstGeom prst="ellipse">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l="50000" t="50000" r="50000" b="50000"/>
            </a:path>
            <a:tileRect/>
          </a:gradFill>
          <a:ln w="12700" algn="ctr">
            <a:solidFill>
              <a:srgbClr val="83B254">
                <a:lumMod val="50000"/>
              </a:srgbClr>
            </a:solidFill>
            <a:round/>
            <a:headEnd/>
            <a:tailEnd/>
          </a:ln>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1" i="0" u="none" strike="noStrike" kern="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rPr>
              <a:t>化学品</a:t>
            </a:r>
          </a:p>
        </p:txBody>
      </p:sp>
      <p:sp>
        <p:nvSpPr>
          <p:cNvPr id="69" name="Oval 5">
            <a:extLst>
              <a:ext uri="{FF2B5EF4-FFF2-40B4-BE49-F238E27FC236}">
                <a16:creationId xmlns:a16="http://schemas.microsoft.com/office/drawing/2014/main" id="{83FF8F58-6F31-A3B3-436C-89395D846D4A}"/>
              </a:ext>
            </a:extLst>
          </p:cNvPr>
          <p:cNvSpPr>
            <a:spLocks noChangeArrowheads="1"/>
          </p:cNvSpPr>
          <p:nvPr/>
        </p:nvSpPr>
        <p:spPr bwMode="auto">
          <a:xfrm>
            <a:off x="2769280" y="2431969"/>
            <a:ext cx="339244" cy="223608"/>
          </a:xfrm>
          <a:prstGeom prst="ellipse">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l="50000" t="50000" r="50000" b="50000"/>
            </a:path>
            <a:tileRect/>
          </a:gradFill>
          <a:ln w="12700" algn="ctr">
            <a:solidFill>
              <a:srgbClr val="83B254">
                <a:lumMod val="50000"/>
              </a:srgbClr>
            </a:solidFill>
            <a:round/>
            <a:headEnd/>
            <a:tailEnd/>
          </a:ln>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1" i="0" u="none" strike="noStrike" kern="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rPr>
              <a:t>化学品</a:t>
            </a:r>
          </a:p>
        </p:txBody>
      </p:sp>
      <p:sp>
        <p:nvSpPr>
          <p:cNvPr id="70" name="テキスト ボックス 69">
            <a:extLst>
              <a:ext uri="{FF2B5EF4-FFF2-40B4-BE49-F238E27FC236}">
                <a16:creationId xmlns:a16="http://schemas.microsoft.com/office/drawing/2014/main" id="{1EEBBBF8-7103-F532-02FC-38102CCA582B}"/>
              </a:ext>
            </a:extLst>
          </p:cNvPr>
          <p:cNvSpPr txBox="1"/>
          <p:nvPr/>
        </p:nvSpPr>
        <p:spPr>
          <a:xfrm>
            <a:off x="762000" y="3715410"/>
            <a:ext cx="211380" cy="369332"/>
          </a:xfrm>
          <a:prstGeom prst="rect">
            <a:avLst/>
          </a:prstGeom>
          <a:noFill/>
        </p:spPr>
        <p:txBody>
          <a:bodyPr wrap="square" lIns="0" tIns="0" rIns="0" bIns="0" rtlCol="0">
            <a:spAutoFit/>
          </a:bodyPr>
          <a:lstStyle/>
          <a:p>
            <a:r>
              <a:rPr kumimoji="1" lang="ja-JP" altLang="en-US" sz="2400" b="1" dirty="0">
                <a:latin typeface="Meiryo UI" panose="020B0604030504040204" pitchFamily="50" charset="-128"/>
                <a:ea typeface="Meiryo UI" panose="020B0604030504040204" pitchFamily="50" charset="-128"/>
              </a:rPr>
              <a:t>◎</a:t>
            </a:r>
          </a:p>
        </p:txBody>
      </p:sp>
      <p:sp>
        <p:nvSpPr>
          <p:cNvPr id="73" name="テキスト ボックス 72">
            <a:extLst>
              <a:ext uri="{FF2B5EF4-FFF2-40B4-BE49-F238E27FC236}">
                <a16:creationId xmlns:a16="http://schemas.microsoft.com/office/drawing/2014/main" id="{F804A018-A1FD-46A4-CA18-47BD4096623F}"/>
              </a:ext>
            </a:extLst>
          </p:cNvPr>
          <p:cNvSpPr txBox="1"/>
          <p:nvPr/>
        </p:nvSpPr>
        <p:spPr>
          <a:xfrm>
            <a:off x="989317" y="2950279"/>
            <a:ext cx="961556" cy="276999"/>
          </a:xfrm>
          <a:prstGeom prst="rect">
            <a:avLst/>
          </a:prstGeom>
          <a:noFill/>
        </p:spPr>
        <p:txBody>
          <a:bodyPr wrap="square">
            <a:spAutoFit/>
          </a:bodyPr>
          <a:lstStyle/>
          <a:p>
            <a:r>
              <a:rPr lang="ja-JP" altLang="en-US" sz="1200" b="1" dirty="0">
                <a:solidFill>
                  <a:srgbClr val="000000"/>
                </a:solidFill>
                <a:latin typeface="Meiryo UI" panose="020B0604030504040204" pitchFamily="50" charset="-128"/>
                <a:ea typeface="Meiryo UI" panose="020B0604030504040204" pitchFamily="50" charset="-128"/>
                <a:cs typeface="ＭＳ Ｐゴシック" panose="020B0600070205080204" pitchFamily="50" charset="-128"/>
              </a:rPr>
              <a:t>含有あり</a:t>
            </a:r>
            <a:endParaRPr lang="en-US" altLang="ja-JP" sz="1200" b="1" dirty="0">
              <a:solidFill>
                <a:srgbClr val="000000"/>
              </a:solidFill>
              <a:latin typeface="Meiryo UI" panose="020B0604030504040204" pitchFamily="50" charset="-128"/>
              <a:ea typeface="Meiryo UI" panose="020B0604030504040204" pitchFamily="50" charset="-128"/>
              <a:cs typeface="ＭＳ Ｐゴシック" panose="020B0600070205080204" pitchFamily="50" charset="-128"/>
            </a:endParaRPr>
          </a:p>
        </p:txBody>
      </p:sp>
      <p:sp>
        <p:nvSpPr>
          <p:cNvPr id="74" name="テキスト ボックス 73">
            <a:extLst>
              <a:ext uri="{FF2B5EF4-FFF2-40B4-BE49-F238E27FC236}">
                <a16:creationId xmlns:a16="http://schemas.microsoft.com/office/drawing/2014/main" id="{A6C1CD08-E1AC-03AB-2829-EFE3087912EC}"/>
              </a:ext>
            </a:extLst>
          </p:cNvPr>
          <p:cNvSpPr txBox="1"/>
          <p:nvPr/>
        </p:nvSpPr>
        <p:spPr>
          <a:xfrm>
            <a:off x="1034870" y="3768109"/>
            <a:ext cx="961556" cy="276999"/>
          </a:xfrm>
          <a:prstGeom prst="rect">
            <a:avLst/>
          </a:prstGeom>
          <a:noFill/>
        </p:spPr>
        <p:txBody>
          <a:bodyPr wrap="square">
            <a:spAutoFit/>
          </a:bodyPr>
          <a:lstStyle/>
          <a:p>
            <a:r>
              <a:rPr lang="ja-JP" altLang="en-US" sz="1200" b="1" dirty="0">
                <a:solidFill>
                  <a:srgbClr val="000000"/>
                </a:solidFill>
                <a:latin typeface="Meiryo UI" panose="020B0604030504040204" pitchFamily="50" charset="-128"/>
                <a:ea typeface="Meiryo UI" panose="020B0604030504040204" pitchFamily="50" charset="-128"/>
                <a:cs typeface="ＭＳ Ｐゴシック" panose="020B0600070205080204" pitchFamily="50" charset="-128"/>
              </a:rPr>
              <a:t>含有なし</a:t>
            </a:r>
            <a:endParaRPr lang="ja-JP" altLang="en-US" sz="1200" dirty="0"/>
          </a:p>
        </p:txBody>
      </p:sp>
      <p:sp>
        <p:nvSpPr>
          <p:cNvPr id="75" name="四角形: 角を丸くする 74">
            <a:extLst>
              <a:ext uri="{FF2B5EF4-FFF2-40B4-BE49-F238E27FC236}">
                <a16:creationId xmlns:a16="http://schemas.microsoft.com/office/drawing/2014/main" id="{3AEB40BA-4196-3A6F-9C99-F38AF705C8F1}"/>
              </a:ext>
            </a:extLst>
          </p:cNvPr>
          <p:cNvSpPr/>
          <p:nvPr/>
        </p:nvSpPr>
        <p:spPr>
          <a:xfrm>
            <a:off x="2147716" y="1801321"/>
            <a:ext cx="1048692" cy="387425"/>
          </a:xfrm>
          <a:prstGeom prst="roundRect">
            <a:avLst>
              <a:gd name="adj" fmla="val 11751"/>
            </a:avLst>
          </a:prstGeom>
          <a:noFill/>
          <a:ln w="19050" cap="rnd">
            <a:solidFill>
              <a:schemeClr val="accent5">
                <a:lumMod val="50000"/>
              </a:schemeClr>
            </a:solidFill>
            <a:prstDash val="solid"/>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6" name="四角形: 角を丸くする 75">
            <a:extLst>
              <a:ext uri="{FF2B5EF4-FFF2-40B4-BE49-F238E27FC236}">
                <a16:creationId xmlns:a16="http://schemas.microsoft.com/office/drawing/2014/main" id="{EE7D792B-7106-D12A-F04F-C9AFF7DA7155}"/>
              </a:ext>
            </a:extLst>
          </p:cNvPr>
          <p:cNvSpPr/>
          <p:nvPr/>
        </p:nvSpPr>
        <p:spPr>
          <a:xfrm>
            <a:off x="2147715" y="2376590"/>
            <a:ext cx="1048693" cy="387425"/>
          </a:xfrm>
          <a:prstGeom prst="roundRect">
            <a:avLst>
              <a:gd name="adj" fmla="val 11751"/>
            </a:avLst>
          </a:prstGeom>
          <a:noFill/>
          <a:ln w="19050" cap="rnd">
            <a:solidFill>
              <a:schemeClr val="accent5">
                <a:lumMod val="50000"/>
              </a:schemeClr>
            </a:solidFill>
            <a:prstDash val="solid"/>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7" name="四角形: 角を丸くする 76">
            <a:extLst>
              <a:ext uri="{FF2B5EF4-FFF2-40B4-BE49-F238E27FC236}">
                <a16:creationId xmlns:a16="http://schemas.microsoft.com/office/drawing/2014/main" id="{15C9E903-D111-7EE5-B460-D1C8484D9B3C}"/>
              </a:ext>
            </a:extLst>
          </p:cNvPr>
          <p:cNvSpPr/>
          <p:nvPr/>
        </p:nvSpPr>
        <p:spPr>
          <a:xfrm>
            <a:off x="3835970" y="1801321"/>
            <a:ext cx="1032699" cy="387425"/>
          </a:xfrm>
          <a:prstGeom prst="roundRect">
            <a:avLst>
              <a:gd name="adj" fmla="val 11751"/>
            </a:avLst>
          </a:prstGeom>
          <a:noFill/>
          <a:ln w="19050" cap="rnd">
            <a:solidFill>
              <a:schemeClr val="accent5">
                <a:lumMod val="50000"/>
              </a:schemeClr>
            </a:solidFill>
            <a:prstDash val="solid"/>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9" name="四角形: 角を丸くする 78">
            <a:extLst>
              <a:ext uri="{FF2B5EF4-FFF2-40B4-BE49-F238E27FC236}">
                <a16:creationId xmlns:a16="http://schemas.microsoft.com/office/drawing/2014/main" id="{DF3B0858-501A-63E4-8A34-A370D66AEAFF}"/>
              </a:ext>
            </a:extLst>
          </p:cNvPr>
          <p:cNvSpPr/>
          <p:nvPr/>
        </p:nvSpPr>
        <p:spPr>
          <a:xfrm>
            <a:off x="3852431" y="2977695"/>
            <a:ext cx="1032699" cy="387425"/>
          </a:xfrm>
          <a:prstGeom prst="roundRect">
            <a:avLst>
              <a:gd name="adj" fmla="val 11751"/>
            </a:avLst>
          </a:prstGeom>
          <a:noFill/>
          <a:ln w="19050" cap="rnd">
            <a:solidFill>
              <a:schemeClr val="accent5">
                <a:lumMod val="50000"/>
              </a:schemeClr>
            </a:solidFill>
            <a:prstDash val="solid"/>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0" name="四角形: 角を丸くする 79">
            <a:extLst>
              <a:ext uri="{FF2B5EF4-FFF2-40B4-BE49-F238E27FC236}">
                <a16:creationId xmlns:a16="http://schemas.microsoft.com/office/drawing/2014/main" id="{AB2EAEAA-AC61-7CD6-3544-38B77BC43988}"/>
              </a:ext>
            </a:extLst>
          </p:cNvPr>
          <p:cNvSpPr/>
          <p:nvPr/>
        </p:nvSpPr>
        <p:spPr>
          <a:xfrm>
            <a:off x="6171480" y="1794214"/>
            <a:ext cx="1032699" cy="387425"/>
          </a:xfrm>
          <a:prstGeom prst="roundRect">
            <a:avLst>
              <a:gd name="adj" fmla="val 11751"/>
            </a:avLst>
          </a:prstGeom>
          <a:noFill/>
          <a:ln w="19050" cap="rnd">
            <a:solidFill>
              <a:schemeClr val="accent5">
                <a:lumMod val="50000"/>
              </a:schemeClr>
            </a:solidFill>
            <a:prstDash val="solid"/>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82" name="直線矢印コネクタ 81">
            <a:extLst>
              <a:ext uri="{FF2B5EF4-FFF2-40B4-BE49-F238E27FC236}">
                <a16:creationId xmlns:a16="http://schemas.microsoft.com/office/drawing/2014/main" id="{FB207D5B-00B6-2C08-F3B2-B4ED71136DD4}"/>
              </a:ext>
            </a:extLst>
          </p:cNvPr>
          <p:cNvCxnSpPr>
            <a:cxnSpLocks/>
            <a:stCxn id="75" idx="3"/>
            <a:endCxn id="77" idx="1"/>
          </p:cNvCxnSpPr>
          <p:nvPr/>
        </p:nvCxnSpPr>
        <p:spPr>
          <a:xfrm>
            <a:off x="3196408" y="1995034"/>
            <a:ext cx="63956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a:extLst>
              <a:ext uri="{FF2B5EF4-FFF2-40B4-BE49-F238E27FC236}">
                <a16:creationId xmlns:a16="http://schemas.microsoft.com/office/drawing/2014/main" id="{EF62AB9E-F603-F219-0BF8-20C2054B365D}"/>
              </a:ext>
            </a:extLst>
          </p:cNvPr>
          <p:cNvCxnSpPr>
            <a:cxnSpLocks/>
            <a:stCxn id="77" idx="3"/>
            <a:endCxn id="80" idx="1"/>
          </p:cNvCxnSpPr>
          <p:nvPr/>
        </p:nvCxnSpPr>
        <p:spPr>
          <a:xfrm flipV="1">
            <a:off x="4868669" y="1987927"/>
            <a:ext cx="1302811" cy="710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6" name="Oval 5">
            <a:extLst>
              <a:ext uri="{FF2B5EF4-FFF2-40B4-BE49-F238E27FC236}">
                <a16:creationId xmlns:a16="http://schemas.microsoft.com/office/drawing/2014/main" id="{A70EB918-6CDB-0F01-8A77-621DF6541B27}"/>
              </a:ext>
            </a:extLst>
          </p:cNvPr>
          <p:cNvSpPr>
            <a:spLocks noChangeArrowheads="1"/>
          </p:cNvSpPr>
          <p:nvPr/>
        </p:nvSpPr>
        <p:spPr bwMode="auto">
          <a:xfrm>
            <a:off x="6716516" y="2485916"/>
            <a:ext cx="339244" cy="291959"/>
          </a:xfrm>
          <a:prstGeom prst="ellipse">
            <a:avLst/>
          </a:prstGeom>
          <a:gradFill rotWithShape="1">
            <a:gsLst>
              <a:gs pos="0">
                <a:srgbClr val="83B254">
                  <a:lumMod val="20000"/>
                  <a:lumOff val="80000"/>
                </a:srgbClr>
              </a:gs>
              <a:gs pos="100000">
                <a:srgbClr val="83B254">
                  <a:lumMod val="75000"/>
                </a:srgbClr>
              </a:gs>
            </a:gsLst>
            <a:path path="shape">
              <a:fillToRect l="50000" t="50000" r="50000" b="50000"/>
            </a:path>
          </a:gradFill>
          <a:ln w="12700" algn="ctr">
            <a:solidFill>
              <a:srgbClr val="83B254">
                <a:lumMod val="50000"/>
              </a:srgbClr>
            </a:solidFill>
            <a:round/>
            <a:headEnd/>
            <a:tailEnd/>
          </a:ln>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00" b="1" i="0" u="none" strike="noStrike" kern="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rPr>
              <a:t>材料</a:t>
            </a:r>
          </a:p>
        </p:txBody>
      </p:sp>
      <p:cxnSp>
        <p:nvCxnSpPr>
          <p:cNvPr id="94" name="直線矢印コネクタ 93">
            <a:extLst>
              <a:ext uri="{FF2B5EF4-FFF2-40B4-BE49-F238E27FC236}">
                <a16:creationId xmlns:a16="http://schemas.microsoft.com/office/drawing/2014/main" id="{56C3259C-F798-B655-5308-1D1FB03DB931}"/>
              </a:ext>
            </a:extLst>
          </p:cNvPr>
          <p:cNvCxnSpPr>
            <a:cxnSpLocks/>
            <a:stCxn id="76" idx="3"/>
          </p:cNvCxnSpPr>
          <p:nvPr/>
        </p:nvCxnSpPr>
        <p:spPr>
          <a:xfrm flipV="1">
            <a:off x="3196408" y="2173749"/>
            <a:ext cx="550518" cy="39655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0" name="四角形: 角を丸くする 99">
            <a:extLst>
              <a:ext uri="{FF2B5EF4-FFF2-40B4-BE49-F238E27FC236}">
                <a16:creationId xmlns:a16="http://schemas.microsoft.com/office/drawing/2014/main" id="{5DA709B5-355F-293A-E869-F09C14E058C7}"/>
              </a:ext>
            </a:extLst>
          </p:cNvPr>
          <p:cNvSpPr/>
          <p:nvPr/>
        </p:nvSpPr>
        <p:spPr>
          <a:xfrm>
            <a:off x="7831809" y="1785578"/>
            <a:ext cx="1177348" cy="791116"/>
          </a:xfrm>
          <a:prstGeom prst="roundRect">
            <a:avLst>
              <a:gd name="adj" fmla="val 11751"/>
            </a:avLst>
          </a:prstGeom>
          <a:noFill/>
          <a:ln w="19050" cap="rnd">
            <a:solidFill>
              <a:schemeClr val="accent5">
                <a:lumMod val="50000"/>
              </a:schemeClr>
            </a:solidFill>
            <a:prstDash val="solid"/>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108" name="直線矢印コネクタ 107">
            <a:extLst>
              <a:ext uri="{FF2B5EF4-FFF2-40B4-BE49-F238E27FC236}">
                <a16:creationId xmlns:a16="http://schemas.microsoft.com/office/drawing/2014/main" id="{6BDB5108-D9F7-3AC8-1867-656231351B14}"/>
              </a:ext>
            </a:extLst>
          </p:cNvPr>
          <p:cNvCxnSpPr>
            <a:cxnSpLocks/>
            <a:stCxn id="79" idx="3"/>
          </p:cNvCxnSpPr>
          <p:nvPr/>
        </p:nvCxnSpPr>
        <p:spPr>
          <a:xfrm flipV="1">
            <a:off x="4885130" y="3078361"/>
            <a:ext cx="2850694" cy="9304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5" name="テキスト ボックス 114">
            <a:extLst>
              <a:ext uri="{FF2B5EF4-FFF2-40B4-BE49-F238E27FC236}">
                <a16:creationId xmlns:a16="http://schemas.microsoft.com/office/drawing/2014/main" id="{034D6512-5EC4-CCD8-F14E-BED3A3F0E809}"/>
              </a:ext>
            </a:extLst>
          </p:cNvPr>
          <p:cNvSpPr txBox="1"/>
          <p:nvPr/>
        </p:nvSpPr>
        <p:spPr>
          <a:xfrm>
            <a:off x="2364626" y="1787192"/>
            <a:ext cx="254420" cy="369332"/>
          </a:xfrm>
          <a:prstGeom prst="rect">
            <a:avLst/>
          </a:prstGeom>
          <a:noFill/>
        </p:spPr>
        <p:txBody>
          <a:bodyPr wrap="square" lIns="0" tIns="0" rIns="0" bIns="0" rtlCol="0">
            <a:spAutoFit/>
          </a:bodyPr>
          <a:lstStyle/>
          <a:p>
            <a:r>
              <a:rPr kumimoji="1" lang="ja-JP" altLang="en-US" sz="2400" b="1" dirty="0">
                <a:latin typeface="Meiryo UI" panose="020B0604030504040204" pitchFamily="50" charset="-128"/>
                <a:ea typeface="Meiryo UI" panose="020B0604030504040204" pitchFamily="50" charset="-128"/>
              </a:rPr>
              <a:t>◎</a:t>
            </a:r>
          </a:p>
        </p:txBody>
      </p:sp>
      <p:sp>
        <p:nvSpPr>
          <p:cNvPr id="116" name="テキスト ボックス 115">
            <a:extLst>
              <a:ext uri="{FF2B5EF4-FFF2-40B4-BE49-F238E27FC236}">
                <a16:creationId xmlns:a16="http://schemas.microsoft.com/office/drawing/2014/main" id="{6E3BF878-C2D3-8175-D031-4A335AB6A1D1}"/>
              </a:ext>
            </a:extLst>
          </p:cNvPr>
          <p:cNvSpPr txBox="1"/>
          <p:nvPr/>
        </p:nvSpPr>
        <p:spPr>
          <a:xfrm>
            <a:off x="4002259" y="2979063"/>
            <a:ext cx="254420" cy="369332"/>
          </a:xfrm>
          <a:prstGeom prst="rect">
            <a:avLst/>
          </a:prstGeom>
          <a:noFill/>
        </p:spPr>
        <p:txBody>
          <a:bodyPr wrap="square" lIns="0" tIns="0" rIns="0" bIns="0" rtlCol="0">
            <a:spAutoFit/>
          </a:bodyPr>
          <a:lstStyle/>
          <a:p>
            <a:r>
              <a:rPr kumimoji="1" lang="ja-JP" altLang="en-US" sz="2400" b="1" dirty="0">
                <a:latin typeface="Meiryo UI" panose="020B0604030504040204" pitchFamily="50" charset="-128"/>
                <a:ea typeface="Meiryo UI" panose="020B0604030504040204" pitchFamily="50" charset="-128"/>
              </a:rPr>
              <a:t>◎</a:t>
            </a:r>
          </a:p>
        </p:txBody>
      </p:sp>
      <p:sp>
        <p:nvSpPr>
          <p:cNvPr id="117" name="テキスト ボックス 116">
            <a:extLst>
              <a:ext uri="{FF2B5EF4-FFF2-40B4-BE49-F238E27FC236}">
                <a16:creationId xmlns:a16="http://schemas.microsoft.com/office/drawing/2014/main" id="{9A3A850B-61A6-E73C-B0E0-EF5ED01698B5}"/>
              </a:ext>
            </a:extLst>
          </p:cNvPr>
          <p:cNvSpPr txBox="1"/>
          <p:nvPr/>
        </p:nvSpPr>
        <p:spPr>
          <a:xfrm>
            <a:off x="7888970" y="2863089"/>
            <a:ext cx="254420" cy="369332"/>
          </a:xfrm>
          <a:prstGeom prst="rect">
            <a:avLst/>
          </a:prstGeom>
          <a:noFill/>
        </p:spPr>
        <p:txBody>
          <a:bodyPr wrap="square" lIns="0" tIns="0" rIns="0" bIns="0" rtlCol="0">
            <a:spAutoFit/>
          </a:bodyPr>
          <a:lstStyle/>
          <a:p>
            <a:r>
              <a:rPr kumimoji="1" lang="en-US" altLang="ja-JP" sz="2400" b="1" dirty="0">
                <a:latin typeface="Meiryo UI" panose="020B0604030504040204" pitchFamily="50" charset="-128"/>
                <a:ea typeface="Meiryo UI" panose="020B0604030504040204" pitchFamily="50" charset="-128"/>
              </a:rPr>
              <a:t>×</a:t>
            </a:r>
            <a:endParaRPr kumimoji="1" lang="ja-JP" altLang="en-US" sz="2400" b="1" dirty="0">
              <a:latin typeface="Meiryo UI" panose="020B0604030504040204" pitchFamily="50" charset="-128"/>
              <a:ea typeface="Meiryo UI" panose="020B0604030504040204" pitchFamily="50" charset="-128"/>
            </a:endParaRPr>
          </a:p>
        </p:txBody>
      </p:sp>
      <p:cxnSp>
        <p:nvCxnSpPr>
          <p:cNvPr id="119" name="直線矢印コネクタ 118">
            <a:extLst>
              <a:ext uri="{FF2B5EF4-FFF2-40B4-BE49-F238E27FC236}">
                <a16:creationId xmlns:a16="http://schemas.microsoft.com/office/drawing/2014/main" id="{950B9B64-2921-B9CB-B269-9292567D869C}"/>
              </a:ext>
            </a:extLst>
          </p:cNvPr>
          <p:cNvCxnSpPr>
            <a:cxnSpLocks/>
          </p:cNvCxnSpPr>
          <p:nvPr/>
        </p:nvCxnSpPr>
        <p:spPr>
          <a:xfrm>
            <a:off x="9043440" y="1991480"/>
            <a:ext cx="713767" cy="12218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2" name="直線矢印コネクタ 121">
            <a:extLst>
              <a:ext uri="{FF2B5EF4-FFF2-40B4-BE49-F238E27FC236}">
                <a16:creationId xmlns:a16="http://schemas.microsoft.com/office/drawing/2014/main" id="{2DA7A6E3-B529-3798-3698-9F2D975DB720}"/>
              </a:ext>
            </a:extLst>
          </p:cNvPr>
          <p:cNvCxnSpPr>
            <a:cxnSpLocks/>
          </p:cNvCxnSpPr>
          <p:nvPr/>
        </p:nvCxnSpPr>
        <p:spPr>
          <a:xfrm>
            <a:off x="9043440" y="3078361"/>
            <a:ext cx="733371" cy="3313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5" name="直線矢印コネクタ 124">
            <a:extLst>
              <a:ext uri="{FF2B5EF4-FFF2-40B4-BE49-F238E27FC236}">
                <a16:creationId xmlns:a16="http://schemas.microsoft.com/office/drawing/2014/main" id="{D1FC5290-14C6-9AFA-E7E8-B679E997B0D3}"/>
              </a:ext>
            </a:extLst>
          </p:cNvPr>
          <p:cNvCxnSpPr>
            <a:cxnSpLocks/>
          </p:cNvCxnSpPr>
          <p:nvPr/>
        </p:nvCxnSpPr>
        <p:spPr>
          <a:xfrm>
            <a:off x="7217269" y="1985146"/>
            <a:ext cx="79580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9" name="Oval 5">
            <a:extLst>
              <a:ext uri="{FF2B5EF4-FFF2-40B4-BE49-F238E27FC236}">
                <a16:creationId xmlns:a16="http://schemas.microsoft.com/office/drawing/2014/main" id="{B2A46C88-066D-CF34-D6E0-2FCC5CD47A66}"/>
              </a:ext>
            </a:extLst>
          </p:cNvPr>
          <p:cNvSpPr>
            <a:spLocks noChangeArrowheads="1"/>
          </p:cNvSpPr>
          <p:nvPr/>
        </p:nvSpPr>
        <p:spPr bwMode="auto">
          <a:xfrm>
            <a:off x="4363676" y="3604121"/>
            <a:ext cx="339244" cy="223608"/>
          </a:xfrm>
          <a:prstGeom prst="ellipse">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l="50000" t="50000" r="50000" b="50000"/>
            </a:path>
            <a:tileRect/>
          </a:gradFill>
          <a:ln w="12700" algn="ctr">
            <a:solidFill>
              <a:srgbClr val="83B254">
                <a:lumMod val="50000"/>
              </a:srgbClr>
            </a:solidFill>
            <a:round/>
            <a:headEnd/>
            <a:tailEnd/>
          </a:ln>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1" i="0" u="none" strike="noStrike" kern="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rPr>
              <a:t>化学品</a:t>
            </a:r>
          </a:p>
        </p:txBody>
      </p:sp>
      <p:sp>
        <p:nvSpPr>
          <p:cNvPr id="131" name="テキスト ボックス 130">
            <a:extLst>
              <a:ext uri="{FF2B5EF4-FFF2-40B4-BE49-F238E27FC236}">
                <a16:creationId xmlns:a16="http://schemas.microsoft.com/office/drawing/2014/main" id="{1D9697C7-F47F-9F89-3747-241F16342E78}"/>
              </a:ext>
            </a:extLst>
          </p:cNvPr>
          <p:cNvSpPr txBox="1"/>
          <p:nvPr/>
        </p:nvSpPr>
        <p:spPr>
          <a:xfrm>
            <a:off x="4018151" y="3522288"/>
            <a:ext cx="254420" cy="369332"/>
          </a:xfrm>
          <a:prstGeom prst="rect">
            <a:avLst/>
          </a:prstGeom>
          <a:noFill/>
        </p:spPr>
        <p:txBody>
          <a:bodyPr wrap="square" lIns="0" tIns="0" rIns="0" bIns="0" rtlCol="0">
            <a:spAutoFit/>
          </a:bodyPr>
          <a:lstStyle/>
          <a:p>
            <a:r>
              <a:rPr kumimoji="1" lang="en-US" altLang="ja-JP" sz="2400" b="1" dirty="0">
                <a:latin typeface="Meiryo UI" panose="020B0604030504040204" pitchFamily="50" charset="-128"/>
                <a:ea typeface="Meiryo UI" panose="020B0604030504040204" pitchFamily="50" charset="-128"/>
              </a:rPr>
              <a:t>×</a:t>
            </a:r>
            <a:endParaRPr kumimoji="1" lang="ja-JP" altLang="en-US" sz="2400" b="1" dirty="0">
              <a:latin typeface="Meiryo UI" panose="020B0604030504040204" pitchFamily="50" charset="-128"/>
              <a:ea typeface="Meiryo UI" panose="020B0604030504040204" pitchFamily="50" charset="-128"/>
            </a:endParaRPr>
          </a:p>
        </p:txBody>
      </p:sp>
      <p:cxnSp>
        <p:nvCxnSpPr>
          <p:cNvPr id="132" name="直線矢印コネクタ 131">
            <a:extLst>
              <a:ext uri="{FF2B5EF4-FFF2-40B4-BE49-F238E27FC236}">
                <a16:creationId xmlns:a16="http://schemas.microsoft.com/office/drawing/2014/main" id="{D6CB23DB-CCA5-D822-777A-1AFEAC3E2C06}"/>
              </a:ext>
            </a:extLst>
          </p:cNvPr>
          <p:cNvCxnSpPr>
            <a:cxnSpLocks/>
            <a:stCxn id="130" idx="3"/>
          </p:cNvCxnSpPr>
          <p:nvPr/>
        </p:nvCxnSpPr>
        <p:spPr>
          <a:xfrm flipV="1">
            <a:off x="4885130" y="3211424"/>
            <a:ext cx="2850694" cy="5121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4" name="直線矢印コネクタ 133">
            <a:extLst>
              <a:ext uri="{FF2B5EF4-FFF2-40B4-BE49-F238E27FC236}">
                <a16:creationId xmlns:a16="http://schemas.microsoft.com/office/drawing/2014/main" id="{F50FC624-9059-4399-719A-662B05E0FD16}"/>
              </a:ext>
            </a:extLst>
          </p:cNvPr>
          <p:cNvCxnSpPr>
            <a:cxnSpLocks/>
            <a:stCxn id="78" idx="3"/>
            <a:endCxn id="87" idx="1"/>
          </p:cNvCxnSpPr>
          <p:nvPr/>
        </p:nvCxnSpPr>
        <p:spPr>
          <a:xfrm>
            <a:off x="4890949" y="2604037"/>
            <a:ext cx="1291479" cy="7578"/>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36" name="直線矢印コネクタ 135">
            <a:extLst>
              <a:ext uri="{FF2B5EF4-FFF2-40B4-BE49-F238E27FC236}">
                <a16:creationId xmlns:a16="http://schemas.microsoft.com/office/drawing/2014/main" id="{57FA899C-BD05-034E-46F5-8BBAFCEB29A0}"/>
              </a:ext>
            </a:extLst>
          </p:cNvPr>
          <p:cNvCxnSpPr>
            <a:cxnSpLocks/>
          </p:cNvCxnSpPr>
          <p:nvPr/>
        </p:nvCxnSpPr>
        <p:spPr>
          <a:xfrm flipV="1">
            <a:off x="7215127" y="2449460"/>
            <a:ext cx="747036" cy="169312"/>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142">
            <a:extLst>
              <a:ext uri="{FF2B5EF4-FFF2-40B4-BE49-F238E27FC236}">
                <a16:creationId xmlns:a16="http://schemas.microsoft.com/office/drawing/2014/main" id="{87117E70-8189-2F4D-88C5-8F268A9EB24F}"/>
              </a:ext>
            </a:extLst>
          </p:cNvPr>
          <p:cNvSpPr txBox="1"/>
          <p:nvPr/>
        </p:nvSpPr>
        <p:spPr>
          <a:xfrm>
            <a:off x="718221" y="2181256"/>
            <a:ext cx="254420" cy="369332"/>
          </a:xfrm>
          <a:prstGeom prst="rect">
            <a:avLst/>
          </a:prstGeom>
          <a:noFill/>
        </p:spPr>
        <p:txBody>
          <a:bodyPr wrap="square" lIns="0" tIns="0" rIns="0" bIns="0" rtlCol="0">
            <a:spAutoFit/>
          </a:bodyPr>
          <a:lstStyle/>
          <a:p>
            <a:r>
              <a:rPr kumimoji="1" lang="ja-JP" altLang="en-US" sz="2400" b="1" dirty="0">
                <a:latin typeface="Meiryo UI" panose="020B0604030504040204" pitchFamily="50" charset="-128"/>
                <a:ea typeface="Meiryo UI" panose="020B0604030504040204" pitchFamily="50" charset="-128"/>
              </a:rPr>
              <a:t>？</a:t>
            </a:r>
          </a:p>
        </p:txBody>
      </p:sp>
      <p:sp>
        <p:nvSpPr>
          <p:cNvPr id="144" name="テキスト ボックス 143">
            <a:extLst>
              <a:ext uri="{FF2B5EF4-FFF2-40B4-BE49-F238E27FC236}">
                <a16:creationId xmlns:a16="http://schemas.microsoft.com/office/drawing/2014/main" id="{5812FF1A-43FE-E51D-5F08-C1E5835B9DAE}"/>
              </a:ext>
            </a:extLst>
          </p:cNvPr>
          <p:cNvSpPr txBox="1"/>
          <p:nvPr/>
        </p:nvSpPr>
        <p:spPr>
          <a:xfrm>
            <a:off x="981417" y="2255123"/>
            <a:ext cx="961556" cy="276999"/>
          </a:xfrm>
          <a:prstGeom prst="rect">
            <a:avLst/>
          </a:prstGeom>
          <a:noFill/>
        </p:spPr>
        <p:txBody>
          <a:bodyPr wrap="square">
            <a:spAutoFit/>
          </a:bodyPr>
          <a:lstStyle/>
          <a:p>
            <a:r>
              <a:rPr lang="ja-JP" altLang="en-US" sz="1200" b="1" dirty="0">
                <a:solidFill>
                  <a:srgbClr val="000000"/>
                </a:solidFill>
                <a:latin typeface="Meiryo UI" panose="020B0604030504040204" pitchFamily="50" charset="-128"/>
                <a:ea typeface="Meiryo UI" panose="020B0604030504040204" pitchFamily="50" charset="-128"/>
                <a:cs typeface="ＭＳ Ｐゴシック" panose="020B0600070205080204" pitchFamily="50" charset="-128"/>
              </a:rPr>
              <a:t>調査中</a:t>
            </a:r>
            <a:endParaRPr lang="ja-JP" altLang="en-US" sz="1200" dirty="0"/>
          </a:p>
        </p:txBody>
      </p:sp>
      <p:sp>
        <p:nvSpPr>
          <p:cNvPr id="145" name="テキスト ボックス 144">
            <a:extLst>
              <a:ext uri="{FF2B5EF4-FFF2-40B4-BE49-F238E27FC236}">
                <a16:creationId xmlns:a16="http://schemas.microsoft.com/office/drawing/2014/main" id="{CAADC487-69EA-413C-3453-04900F370627}"/>
              </a:ext>
            </a:extLst>
          </p:cNvPr>
          <p:cNvSpPr txBox="1"/>
          <p:nvPr/>
        </p:nvSpPr>
        <p:spPr>
          <a:xfrm>
            <a:off x="3975980" y="2403995"/>
            <a:ext cx="254420" cy="369332"/>
          </a:xfrm>
          <a:prstGeom prst="rect">
            <a:avLst/>
          </a:prstGeom>
          <a:noFill/>
        </p:spPr>
        <p:txBody>
          <a:bodyPr wrap="square" lIns="0" tIns="0" rIns="0" bIns="0" rtlCol="0">
            <a:spAutoFit/>
          </a:bodyPr>
          <a:lstStyle/>
          <a:p>
            <a:r>
              <a:rPr kumimoji="1" lang="ja-JP" altLang="en-US" sz="2400" b="1" dirty="0">
                <a:latin typeface="Meiryo UI" panose="020B0604030504040204" pitchFamily="50" charset="-128"/>
                <a:ea typeface="Meiryo UI" panose="020B0604030504040204" pitchFamily="50" charset="-128"/>
              </a:rPr>
              <a:t>？</a:t>
            </a:r>
          </a:p>
        </p:txBody>
      </p:sp>
      <p:sp>
        <p:nvSpPr>
          <p:cNvPr id="146" name="テキスト ボックス 145">
            <a:extLst>
              <a:ext uri="{FF2B5EF4-FFF2-40B4-BE49-F238E27FC236}">
                <a16:creationId xmlns:a16="http://schemas.microsoft.com/office/drawing/2014/main" id="{39EB4F51-C4B7-2C37-1ADE-CB1C4D0CE573}"/>
              </a:ext>
            </a:extLst>
          </p:cNvPr>
          <p:cNvSpPr txBox="1"/>
          <p:nvPr/>
        </p:nvSpPr>
        <p:spPr>
          <a:xfrm>
            <a:off x="6328839" y="2414371"/>
            <a:ext cx="254420" cy="369332"/>
          </a:xfrm>
          <a:prstGeom prst="rect">
            <a:avLst/>
          </a:prstGeom>
          <a:noFill/>
        </p:spPr>
        <p:txBody>
          <a:bodyPr wrap="square" lIns="0" tIns="0" rIns="0" bIns="0" rtlCol="0">
            <a:spAutoFit/>
          </a:bodyPr>
          <a:lstStyle/>
          <a:p>
            <a:r>
              <a:rPr kumimoji="1" lang="ja-JP" altLang="en-US" sz="2400" b="1" dirty="0">
                <a:latin typeface="Meiryo UI" panose="020B0604030504040204" pitchFamily="50" charset="-128"/>
                <a:ea typeface="Meiryo UI" panose="020B0604030504040204" pitchFamily="50" charset="-128"/>
              </a:rPr>
              <a:t>？</a:t>
            </a:r>
          </a:p>
        </p:txBody>
      </p:sp>
      <p:sp>
        <p:nvSpPr>
          <p:cNvPr id="147" name="テキスト ボックス 146">
            <a:extLst>
              <a:ext uri="{FF2B5EF4-FFF2-40B4-BE49-F238E27FC236}">
                <a16:creationId xmlns:a16="http://schemas.microsoft.com/office/drawing/2014/main" id="{AA17BD93-7004-73B5-C735-42722B75A2F7}"/>
              </a:ext>
            </a:extLst>
          </p:cNvPr>
          <p:cNvSpPr txBox="1"/>
          <p:nvPr/>
        </p:nvSpPr>
        <p:spPr>
          <a:xfrm>
            <a:off x="7881682" y="2233086"/>
            <a:ext cx="254420" cy="369332"/>
          </a:xfrm>
          <a:prstGeom prst="rect">
            <a:avLst/>
          </a:prstGeom>
          <a:noFill/>
        </p:spPr>
        <p:txBody>
          <a:bodyPr wrap="square" lIns="0" tIns="0" rIns="0" bIns="0" rtlCol="0">
            <a:spAutoFit/>
          </a:bodyPr>
          <a:lstStyle/>
          <a:p>
            <a:r>
              <a:rPr kumimoji="1" lang="ja-JP" altLang="en-US" sz="2400" b="1" dirty="0">
                <a:latin typeface="Meiryo UI" panose="020B0604030504040204" pitchFamily="50" charset="-128"/>
                <a:ea typeface="Meiryo UI" panose="020B0604030504040204" pitchFamily="50" charset="-128"/>
              </a:rPr>
              <a:t>？</a:t>
            </a:r>
          </a:p>
        </p:txBody>
      </p:sp>
      <p:sp>
        <p:nvSpPr>
          <p:cNvPr id="153" name="テキスト ボックス 152">
            <a:extLst>
              <a:ext uri="{FF2B5EF4-FFF2-40B4-BE49-F238E27FC236}">
                <a16:creationId xmlns:a16="http://schemas.microsoft.com/office/drawing/2014/main" id="{2D43B1AC-9228-3B59-AE57-6AA35957BFE8}"/>
              </a:ext>
            </a:extLst>
          </p:cNvPr>
          <p:cNvSpPr txBox="1"/>
          <p:nvPr/>
        </p:nvSpPr>
        <p:spPr>
          <a:xfrm>
            <a:off x="1642241" y="4356793"/>
            <a:ext cx="6022068" cy="338554"/>
          </a:xfrm>
          <a:prstGeom prst="rect">
            <a:avLst/>
          </a:prstGeom>
          <a:noFill/>
          <a:ln w="19050">
            <a:solidFill>
              <a:srgbClr val="002060"/>
            </a:solidFill>
          </a:ln>
        </p:spPr>
        <p:txBody>
          <a:bodyPr wrap="square">
            <a:spAutoFit/>
          </a:bodyPr>
          <a:lstStyle>
            <a:defPPr>
              <a:defRPr lang="ja-JP"/>
            </a:defPPr>
            <a:lvl1pPr>
              <a:defRPr b="1">
                <a:solidFill>
                  <a:srgbClr val="000000"/>
                </a:solidFill>
                <a:latin typeface="Meiryo UI" panose="020B0604030504040204" pitchFamily="50" charset="-128"/>
                <a:ea typeface="Meiryo UI" panose="020B0604030504040204" pitchFamily="50" charset="-128"/>
                <a:cs typeface="ＭＳ Ｐゴシック" panose="020B0600070205080204" pitchFamily="50" charset="-128"/>
              </a:defRPr>
            </a:lvl1pPr>
          </a:lstStyle>
          <a:p>
            <a:r>
              <a:rPr lang="ja-JP" altLang="en-US" sz="1600" dirty="0"/>
              <a:t>　　が規制対象物質になった場合、</a:t>
            </a:r>
            <a:r>
              <a:rPr lang="ja-JP" altLang="en-US" sz="1600" dirty="0">
                <a:solidFill>
                  <a:srgbClr val="C00000"/>
                </a:solidFill>
              </a:rPr>
              <a:t>通常の回答データとして</a:t>
            </a:r>
            <a:r>
              <a:rPr lang="ja-JP" altLang="en-US" sz="1600" dirty="0"/>
              <a:t>情報伝達</a:t>
            </a:r>
            <a:endParaRPr lang="en-US" altLang="ja-JP" sz="1600" dirty="0"/>
          </a:p>
        </p:txBody>
      </p:sp>
      <p:sp>
        <p:nvSpPr>
          <p:cNvPr id="154" name="AutoShape 21">
            <a:extLst>
              <a:ext uri="{FF2B5EF4-FFF2-40B4-BE49-F238E27FC236}">
                <a16:creationId xmlns:a16="http://schemas.microsoft.com/office/drawing/2014/main" id="{D5A0B2F1-451A-4965-4F85-8288CAC309D5}"/>
              </a:ext>
            </a:extLst>
          </p:cNvPr>
          <p:cNvSpPr>
            <a:spLocks noChangeArrowheads="1"/>
          </p:cNvSpPr>
          <p:nvPr/>
        </p:nvSpPr>
        <p:spPr bwMode="auto">
          <a:xfrm>
            <a:off x="1757203" y="4455196"/>
            <a:ext cx="159549" cy="161336"/>
          </a:xfrm>
          <a:prstGeom prst="triangle">
            <a:avLst>
              <a:gd name="adj" fmla="val 50000"/>
            </a:avLst>
          </a:prstGeom>
          <a:solidFill>
            <a:srgbClr val="CE638E">
              <a:lumMod val="75000"/>
            </a:srgbClr>
          </a:solidFill>
          <a:ln w="19050" algn="ctr">
            <a:solidFill>
              <a:srgbClr val="CE638E">
                <a:lumMod val="50000"/>
              </a:srgbClr>
            </a:solidFill>
            <a:miter lim="800000"/>
            <a:headEnd/>
            <a:tailEnd/>
          </a:ln>
          <a:effec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400" b="1" i="0" u="none" strike="noStrike" kern="0" cap="none" spc="0" normalizeH="0" baseline="0" noProof="0">
              <a:ln>
                <a:noFill/>
              </a:ln>
              <a:solidFill>
                <a:srgbClr val="0F1C50"/>
              </a:solidFill>
              <a:effectLst/>
              <a:uLnTx/>
              <a:uFillTx/>
              <a:latin typeface="メイリオ" panose="020B0604030504040204" pitchFamily="50" charset="-128"/>
              <a:ea typeface="メイリオ" panose="020B0604030504040204" pitchFamily="50" charset="-128"/>
            </a:endParaRPr>
          </a:p>
        </p:txBody>
      </p:sp>
      <p:sp>
        <p:nvSpPr>
          <p:cNvPr id="155" name="Oval 5">
            <a:extLst>
              <a:ext uri="{FF2B5EF4-FFF2-40B4-BE49-F238E27FC236}">
                <a16:creationId xmlns:a16="http://schemas.microsoft.com/office/drawing/2014/main" id="{3B24B595-E4CC-AA63-2919-4BF43B5ECDB5}"/>
              </a:ext>
            </a:extLst>
          </p:cNvPr>
          <p:cNvSpPr>
            <a:spLocks noChangeArrowheads="1"/>
          </p:cNvSpPr>
          <p:nvPr/>
        </p:nvSpPr>
        <p:spPr bwMode="auto">
          <a:xfrm>
            <a:off x="8600405" y="4935807"/>
            <a:ext cx="339244" cy="291959"/>
          </a:xfrm>
          <a:prstGeom prst="ellipse">
            <a:avLst/>
          </a:prstGeom>
          <a:gradFill rotWithShape="1">
            <a:gsLst>
              <a:gs pos="0">
                <a:srgbClr val="CCFFFF"/>
              </a:gs>
              <a:gs pos="100000">
                <a:srgbClr val="3333FF"/>
              </a:gs>
            </a:gsLst>
            <a:path path="shape">
              <a:fillToRect l="50000" t="50000" r="50000" b="50000"/>
            </a:path>
          </a:gradFill>
          <a:ln w="12700" algn="ctr">
            <a:solidFill>
              <a:srgbClr val="3333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algn="ctr" eaLnBrk="1" hangingPunct="1">
              <a:defRPr/>
            </a:pPr>
            <a:r>
              <a:rPr lang="ja-JP" altLang="en-US" b="1" dirty="0">
                <a:solidFill>
                  <a:srgbClr val="0F1C50"/>
                </a:solidFill>
                <a:latin typeface="Meiryo UI" panose="020B0604030504040204" pitchFamily="50" charset="-128"/>
                <a:ea typeface="Meiryo UI" panose="020B0604030504040204" pitchFamily="50" charset="-128"/>
              </a:rPr>
              <a:t>部品</a:t>
            </a:r>
          </a:p>
        </p:txBody>
      </p:sp>
      <p:sp>
        <p:nvSpPr>
          <p:cNvPr id="156" name="Oval 5">
            <a:extLst>
              <a:ext uri="{FF2B5EF4-FFF2-40B4-BE49-F238E27FC236}">
                <a16:creationId xmlns:a16="http://schemas.microsoft.com/office/drawing/2014/main" id="{F04BE6D0-DF2D-D0A0-8045-DBAD5C6CA243}"/>
              </a:ext>
            </a:extLst>
          </p:cNvPr>
          <p:cNvSpPr>
            <a:spLocks noChangeArrowheads="1"/>
          </p:cNvSpPr>
          <p:nvPr/>
        </p:nvSpPr>
        <p:spPr bwMode="auto">
          <a:xfrm>
            <a:off x="8165700" y="4940569"/>
            <a:ext cx="339244" cy="291959"/>
          </a:xfrm>
          <a:prstGeom prst="ellipse">
            <a:avLst/>
          </a:prstGeom>
          <a:gradFill rotWithShape="1">
            <a:gsLst>
              <a:gs pos="0">
                <a:srgbClr val="83B254">
                  <a:lumMod val="20000"/>
                  <a:lumOff val="80000"/>
                </a:srgbClr>
              </a:gs>
              <a:gs pos="100000">
                <a:srgbClr val="83B254">
                  <a:lumMod val="75000"/>
                </a:srgbClr>
              </a:gs>
            </a:gsLst>
            <a:path path="shape">
              <a:fillToRect l="50000" t="50000" r="50000" b="50000"/>
            </a:path>
          </a:gradFill>
          <a:ln w="12700" algn="ctr">
            <a:solidFill>
              <a:srgbClr val="83B254">
                <a:lumMod val="50000"/>
              </a:srgbClr>
            </a:solidFill>
            <a:round/>
            <a:headEnd/>
            <a:tailEnd/>
          </a:ln>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00" b="1" i="0" u="none" strike="noStrike" kern="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rPr>
              <a:t>材料</a:t>
            </a:r>
          </a:p>
        </p:txBody>
      </p:sp>
      <p:cxnSp>
        <p:nvCxnSpPr>
          <p:cNvPr id="157" name="AutoShape 39">
            <a:extLst>
              <a:ext uri="{FF2B5EF4-FFF2-40B4-BE49-F238E27FC236}">
                <a16:creationId xmlns:a16="http://schemas.microsoft.com/office/drawing/2014/main" id="{9F872DBF-A863-9E15-C874-54EC2BAD5CDE}"/>
              </a:ext>
            </a:extLst>
          </p:cNvPr>
          <p:cNvCxnSpPr>
            <a:cxnSpLocks noChangeShapeType="1"/>
            <a:stCxn id="155" idx="2"/>
            <a:endCxn id="156" idx="6"/>
          </p:cNvCxnSpPr>
          <p:nvPr/>
        </p:nvCxnSpPr>
        <p:spPr bwMode="auto">
          <a:xfrm rot="10800000" flipV="1">
            <a:off x="8504945" y="5081787"/>
            <a:ext cx="95461" cy="4762"/>
          </a:xfrm>
          <a:prstGeom prst="bentConnector3">
            <a:avLst>
              <a:gd name="adj1" fmla="val 50000"/>
            </a:avLst>
          </a:prstGeom>
          <a:noFill/>
          <a:ln w="12700">
            <a:solidFill>
              <a:srgbClr val="3333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8" name="Oval 5">
            <a:extLst>
              <a:ext uri="{FF2B5EF4-FFF2-40B4-BE49-F238E27FC236}">
                <a16:creationId xmlns:a16="http://schemas.microsoft.com/office/drawing/2014/main" id="{3843F4C2-DDF7-7D4E-F54B-4247E02C4212}"/>
              </a:ext>
            </a:extLst>
          </p:cNvPr>
          <p:cNvSpPr>
            <a:spLocks noChangeArrowheads="1"/>
          </p:cNvSpPr>
          <p:nvPr/>
        </p:nvSpPr>
        <p:spPr bwMode="auto">
          <a:xfrm>
            <a:off x="8174447" y="5318646"/>
            <a:ext cx="339244" cy="291959"/>
          </a:xfrm>
          <a:prstGeom prst="ellipse">
            <a:avLst/>
          </a:prstGeom>
          <a:gradFill rotWithShape="1">
            <a:gsLst>
              <a:gs pos="0">
                <a:srgbClr val="83B254">
                  <a:lumMod val="20000"/>
                  <a:lumOff val="80000"/>
                </a:srgbClr>
              </a:gs>
              <a:gs pos="100000">
                <a:srgbClr val="83B254">
                  <a:lumMod val="75000"/>
                </a:srgbClr>
              </a:gs>
            </a:gsLst>
            <a:path path="shape">
              <a:fillToRect l="50000" t="50000" r="50000" b="50000"/>
            </a:path>
          </a:gradFill>
          <a:ln w="12700" algn="ctr">
            <a:solidFill>
              <a:srgbClr val="83B254">
                <a:lumMod val="50000"/>
              </a:srgbClr>
            </a:solidFill>
            <a:round/>
            <a:headEnd/>
            <a:tailEnd/>
          </a:ln>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00" b="1" i="0" u="none" strike="noStrike" kern="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rPr>
              <a:t>材料</a:t>
            </a:r>
          </a:p>
        </p:txBody>
      </p:sp>
      <p:cxnSp>
        <p:nvCxnSpPr>
          <p:cNvPr id="159" name="AutoShape 39">
            <a:extLst>
              <a:ext uri="{FF2B5EF4-FFF2-40B4-BE49-F238E27FC236}">
                <a16:creationId xmlns:a16="http://schemas.microsoft.com/office/drawing/2014/main" id="{5AE1025C-6ECD-51F3-7BEC-5CF57CC08F27}"/>
              </a:ext>
            </a:extLst>
          </p:cNvPr>
          <p:cNvCxnSpPr>
            <a:cxnSpLocks noChangeShapeType="1"/>
          </p:cNvCxnSpPr>
          <p:nvPr/>
        </p:nvCxnSpPr>
        <p:spPr bwMode="auto">
          <a:xfrm rot="10800000" flipV="1">
            <a:off x="8514722" y="5081152"/>
            <a:ext cx="86714" cy="382839"/>
          </a:xfrm>
          <a:prstGeom prst="bentConnector3">
            <a:avLst>
              <a:gd name="adj1" fmla="val 50000"/>
            </a:avLst>
          </a:prstGeom>
          <a:noFill/>
          <a:ln w="12700">
            <a:solidFill>
              <a:srgbClr val="3333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0" name="Oval 5">
            <a:extLst>
              <a:ext uri="{FF2B5EF4-FFF2-40B4-BE49-F238E27FC236}">
                <a16:creationId xmlns:a16="http://schemas.microsoft.com/office/drawing/2014/main" id="{205E414C-9F3D-E755-5090-8CE1B4253665}"/>
              </a:ext>
            </a:extLst>
          </p:cNvPr>
          <p:cNvSpPr>
            <a:spLocks noChangeArrowheads="1"/>
          </p:cNvSpPr>
          <p:nvPr/>
        </p:nvSpPr>
        <p:spPr bwMode="auto">
          <a:xfrm>
            <a:off x="6697440" y="4933830"/>
            <a:ext cx="339244" cy="291959"/>
          </a:xfrm>
          <a:prstGeom prst="ellipse">
            <a:avLst/>
          </a:prstGeom>
          <a:gradFill rotWithShape="1">
            <a:gsLst>
              <a:gs pos="0">
                <a:srgbClr val="83B254">
                  <a:lumMod val="20000"/>
                  <a:lumOff val="80000"/>
                </a:srgbClr>
              </a:gs>
              <a:gs pos="100000">
                <a:srgbClr val="83B254">
                  <a:lumMod val="75000"/>
                </a:srgbClr>
              </a:gs>
            </a:gsLst>
            <a:path path="shape">
              <a:fillToRect l="50000" t="50000" r="50000" b="50000"/>
            </a:path>
          </a:gradFill>
          <a:ln w="12700" algn="ctr">
            <a:solidFill>
              <a:srgbClr val="83B254">
                <a:lumMod val="50000"/>
              </a:srgbClr>
            </a:solidFill>
            <a:round/>
            <a:headEnd/>
            <a:tailEnd/>
          </a:ln>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00" b="1" i="0" u="none" strike="noStrike" kern="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rPr>
              <a:t>材料</a:t>
            </a:r>
          </a:p>
        </p:txBody>
      </p:sp>
      <p:sp>
        <p:nvSpPr>
          <p:cNvPr id="161" name="Oval 5">
            <a:extLst>
              <a:ext uri="{FF2B5EF4-FFF2-40B4-BE49-F238E27FC236}">
                <a16:creationId xmlns:a16="http://schemas.microsoft.com/office/drawing/2014/main" id="{FD80561E-7BE2-1A39-8CC7-B936994F4F38}"/>
              </a:ext>
            </a:extLst>
          </p:cNvPr>
          <p:cNvSpPr>
            <a:spLocks noChangeArrowheads="1"/>
          </p:cNvSpPr>
          <p:nvPr/>
        </p:nvSpPr>
        <p:spPr bwMode="auto">
          <a:xfrm>
            <a:off x="4363676" y="4968006"/>
            <a:ext cx="339244" cy="223608"/>
          </a:xfrm>
          <a:prstGeom prst="ellipse">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l="50000" t="50000" r="50000" b="50000"/>
            </a:path>
            <a:tileRect/>
          </a:gradFill>
          <a:ln w="12700" algn="ctr">
            <a:solidFill>
              <a:srgbClr val="83B254">
                <a:lumMod val="50000"/>
              </a:srgbClr>
            </a:solidFill>
            <a:round/>
            <a:headEnd/>
            <a:tailEnd/>
          </a:ln>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1" i="0" u="none" strike="noStrike" kern="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rPr>
              <a:t>化学品</a:t>
            </a:r>
          </a:p>
        </p:txBody>
      </p:sp>
      <p:sp>
        <p:nvSpPr>
          <p:cNvPr id="162" name="Oval 5">
            <a:extLst>
              <a:ext uri="{FF2B5EF4-FFF2-40B4-BE49-F238E27FC236}">
                <a16:creationId xmlns:a16="http://schemas.microsoft.com/office/drawing/2014/main" id="{3A7488BE-F0A3-7A35-0603-8BF6AE0B2973}"/>
              </a:ext>
            </a:extLst>
          </p:cNvPr>
          <p:cNvSpPr>
            <a:spLocks noChangeArrowheads="1"/>
          </p:cNvSpPr>
          <p:nvPr/>
        </p:nvSpPr>
        <p:spPr bwMode="auto">
          <a:xfrm>
            <a:off x="4363676" y="5530052"/>
            <a:ext cx="339244" cy="223608"/>
          </a:xfrm>
          <a:prstGeom prst="ellipse">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l="50000" t="50000" r="50000" b="50000"/>
            </a:path>
            <a:tileRect/>
          </a:gradFill>
          <a:ln w="12700" algn="ctr">
            <a:solidFill>
              <a:srgbClr val="83B254">
                <a:lumMod val="50000"/>
              </a:srgbClr>
            </a:solidFill>
            <a:round/>
            <a:headEnd/>
            <a:tailEnd/>
          </a:ln>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1" i="0" u="none" strike="noStrike" kern="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rPr>
              <a:t>化学品</a:t>
            </a:r>
          </a:p>
        </p:txBody>
      </p:sp>
      <p:sp>
        <p:nvSpPr>
          <p:cNvPr id="164" name="Oval 5">
            <a:extLst>
              <a:ext uri="{FF2B5EF4-FFF2-40B4-BE49-F238E27FC236}">
                <a16:creationId xmlns:a16="http://schemas.microsoft.com/office/drawing/2014/main" id="{BC4D28E0-8B7C-43A2-95E2-78BCF4D7F56E}"/>
              </a:ext>
            </a:extLst>
          </p:cNvPr>
          <p:cNvSpPr>
            <a:spLocks noChangeArrowheads="1"/>
          </p:cNvSpPr>
          <p:nvPr/>
        </p:nvSpPr>
        <p:spPr bwMode="auto">
          <a:xfrm>
            <a:off x="2769280" y="5462210"/>
            <a:ext cx="339244" cy="223608"/>
          </a:xfrm>
          <a:prstGeom prst="ellipse">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l="50000" t="50000" r="50000" b="50000"/>
            </a:path>
            <a:tileRect/>
          </a:gradFill>
          <a:ln w="12700" algn="ctr">
            <a:solidFill>
              <a:srgbClr val="83B254">
                <a:lumMod val="50000"/>
              </a:srgbClr>
            </a:solidFill>
            <a:round/>
            <a:headEnd/>
            <a:tailEnd/>
          </a:ln>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1" i="0" u="none" strike="noStrike" kern="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rPr>
              <a:t>化学品</a:t>
            </a:r>
          </a:p>
        </p:txBody>
      </p:sp>
      <p:sp>
        <p:nvSpPr>
          <p:cNvPr id="166" name="四角形: 角を丸くする 165">
            <a:extLst>
              <a:ext uri="{FF2B5EF4-FFF2-40B4-BE49-F238E27FC236}">
                <a16:creationId xmlns:a16="http://schemas.microsoft.com/office/drawing/2014/main" id="{E618DF13-9FC1-03F8-75BB-56B850167E59}"/>
              </a:ext>
            </a:extLst>
          </p:cNvPr>
          <p:cNvSpPr/>
          <p:nvPr/>
        </p:nvSpPr>
        <p:spPr>
          <a:xfrm>
            <a:off x="2147715" y="5406831"/>
            <a:ext cx="1048693" cy="387425"/>
          </a:xfrm>
          <a:prstGeom prst="roundRect">
            <a:avLst>
              <a:gd name="adj" fmla="val 11751"/>
            </a:avLst>
          </a:prstGeom>
          <a:noFill/>
          <a:ln w="19050" cap="rnd">
            <a:solidFill>
              <a:schemeClr val="accent5">
                <a:lumMod val="50000"/>
              </a:schemeClr>
            </a:solidFill>
            <a:prstDash val="solid"/>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67" name="四角形: 角を丸くする 166">
            <a:extLst>
              <a:ext uri="{FF2B5EF4-FFF2-40B4-BE49-F238E27FC236}">
                <a16:creationId xmlns:a16="http://schemas.microsoft.com/office/drawing/2014/main" id="{7614C333-165A-18A9-2906-01684C22F03A}"/>
              </a:ext>
            </a:extLst>
          </p:cNvPr>
          <p:cNvSpPr/>
          <p:nvPr/>
        </p:nvSpPr>
        <p:spPr>
          <a:xfrm>
            <a:off x="3835970" y="4879187"/>
            <a:ext cx="1032699" cy="387425"/>
          </a:xfrm>
          <a:prstGeom prst="roundRect">
            <a:avLst>
              <a:gd name="adj" fmla="val 11751"/>
            </a:avLst>
          </a:prstGeom>
          <a:noFill/>
          <a:ln w="19050" cap="rnd">
            <a:solidFill>
              <a:schemeClr val="accent5">
                <a:lumMod val="50000"/>
              </a:schemeClr>
            </a:solidFill>
            <a:prstDash val="solid"/>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69" name="四角形: 角を丸くする 168">
            <a:extLst>
              <a:ext uri="{FF2B5EF4-FFF2-40B4-BE49-F238E27FC236}">
                <a16:creationId xmlns:a16="http://schemas.microsoft.com/office/drawing/2014/main" id="{83061620-FFEF-8E05-62CE-AFF2E20C4304}"/>
              </a:ext>
            </a:extLst>
          </p:cNvPr>
          <p:cNvSpPr/>
          <p:nvPr/>
        </p:nvSpPr>
        <p:spPr>
          <a:xfrm>
            <a:off x="6171480" y="4872080"/>
            <a:ext cx="1032699" cy="387425"/>
          </a:xfrm>
          <a:prstGeom prst="roundRect">
            <a:avLst>
              <a:gd name="adj" fmla="val 11751"/>
            </a:avLst>
          </a:prstGeom>
          <a:noFill/>
          <a:ln w="19050" cap="rnd">
            <a:solidFill>
              <a:schemeClr val="accent5">
                <a:lumMod val="50000"/>
              </a:schemeClr>
            </a:solidFill>
            <a:prstDash val="solid"/>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171" name="直線矢印コネクタ 170">
            <a:extLst>
              <a:ext uri="{FF2B5EF4-FFF2-40B4-BE49-F238E27FC236}">
                <a16:creationId xmlns:a16="http://schemas.microsoft.com/office/drawing/2014/main" id="{76183113-1852-4D21-9CF7-7C5A1FB9EAAD}"/>
              </a:ext>
            </a:extLst>
          </p:cNvPr>
          <p:cNvCxnSpPr>
            <a:cxnSpLocks/>
            <a:stCxn id="167" idx="3"/>
            <a:endCxn id="169" idx="1"/>
          </p:cNvCxnSpPr>
          <p:nvPr/>
        </p:nvCxnSpPr>
        <p:spPr>
          <a:xfrm flipV="1">
            <a:off x="4868669" y="5065793"/>
            <a:ext cx="1302811" cy="710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2" name="Oval 5">
            <a:extLst>
              <a:ext uri="{FF2B5EF4-FFF2-40B4-BE49-F238E27FC236}">
                <a16:creationId xmlns:a16="http://schemas.microsoft.com/office/drawing/2014/main" id="{E7587EEB-1BAF-93CA-9EF9-97F6E83D4642}"/>
              </a:ext>
            </a:extLst>
          </p:cNvPr>
          <p:cNvSpPr>
            <a:spLocks noChangeArrowheads="1"/>
          </p:cNvSpPr>
          <p:nvPr/>
        </p:nvSpPr>
        <p:spPr bwMode="auto">
          <a:xfrm>
            <a:off x="6716516" y="5516157"/>
            <a:ext cx="339244" cy="291959"/>
          </a:xfrm>
          <a:prstGeom prst="ellipse">
            <a:avLst/>
          </a:prstGeom>
          <a:gradFill rotWithShape="1">
            <a:gsLst>
              <a:gs pos="0">
                <a:srgbClr val="83B254">
                  <a:lumMod val="20000"/>
                  <a:lumOff val="80000"/>
                </a:srgbClr>
              </a:gs>
              <a:gs pos="100000">
                <a:srgbClr val="83B254">
                  <a:lumMod val="75000"/>
                </a:srgbClr>
              </a:gs>
            </a:gsLst>
            <a:path path="shape">
              <a:fillToRect l="50000" t="50000" r="50000" b="50000"/>
            </a:path>
          </a:gradFill>
          <a:ln w="12700" algn="ctr">
            <a:solidFill>
              <a:srgbClr val="83B254">
                <a:lumMod val="50000"/>
              </a:srgbClr>
            </a:solidFill>
            <a:round/>
            <a:headEnd/>
            <a:tailEnd/>
          </a:ln>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00" b="1" i="0" u="none" strike="noStrike" kern="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rPr>
              <a:t>材料</a:t>
            </a:r>
          </a:p>
        </p:txBody>
      </p:sp>
      <p:cxnSp>
        <p:nvCxnSpPr>
          <p:cNvPr id="175" name="直線矢印コネクタ 174">
            <a:extLst>
              <a:ext uri="{FF2B5EF4-FFF2-40B4-BE49-F238E27FC236}">
                <a16:creationId xmlns:a16="http://schemas.microsoft.com/office/drawing/2014/main" id="{8C3265B0-860E-1585-D97B-1DA24A22998D}"/>
              </a:ext>
            </a:extLst>
          </p:cNvPr>
          <p:cNvCxnSpPr>
            <a:cxnSpLocks/>
          </p:cNvCxnSpPr>
          <p:nvPr/>
        </p:nvCxnSpPr>
        <p:spPr>
          <a:xfrm flipV="1">
            <a:off x="3196408" y="5185264"/>
            <a:ext cx="561730" cy="4629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6" name="四角形: 角を丸くする 175">
            <a:extLst>
              <a:ext uri="{FF2B5EF4-FFF2-40B4-BE49-F238E27FC236}">
                <a16:creationId xmlns:a16="http://schemas.microsoft.com/office/drawing/2014/main" id="{E0B3412D-C38C-E28B-3B03-FD77650C42F9}"/>
              </a:ext>
            </a:extLst>
          </p:cNvPr>
          <p:cNvSpPr/>
          <p:nvPr/>
        </p:nvSpPr>
        <p:spPr>
          <a:xfrm>
            <a:off x="7831809" y="4863444"/>
            <a:ext cx="1177348" cy="791116"/>
          </a:xfrm>
          <a:prstGeom prst="roundRect">
            <a:avLst>
              <a:gd name="adj" fmla="val 11751"/>
            </a:avLst>
          </a:prstGeom>
          <a:noFill/>
          <a:ln w="19050" cap="rnd">
            <a:solidFill>
              <a:schemeClr val="accent5">
                <a:lumMod val="50000"/>
              </a:schemeClr>
            </a:solidFill>
            <a:prstDash val="solid"/>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178" name="直線矢印コネクタ 177">
            <a:extLst>
              <a:ext uri="{FF2B5EF4-FFF2-40B4-BE49-F238E27FC236}">
                <a16:creationId xmlns:a16="http://schemas.microsoft.com/office/drawing/2014/main" id="{E74F516B-06DB-43F4-BF4B-C353D215E4ED}"/>
              </a:ext>
            </a:extLst>
          </p:cNvPr>
          <p:cNvCxnSpPr>
            <a:cxnSpLocks/>
          </p:cNvCxnSpPr>
          <p:nvPr/>
        </p:nvCxnSpPr>
        <p:spPr>
          <a:xfrm>
            <a:off x="7217269" y="5063012"/>
            <a:ext cx="79580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9" name="直線矢印コネクタ 188">
            <a:extLst>
              <a:ext uri="{FF2B5EF4-FFF2-40B4-BE49-F238E27FC236}">
                <a16:creationId xmlns:a16="http://schemas.microsoft.com/office/drawing/2014/main" id="{67FC8B6E-3F40-ACE6-545D-887C34199374}"/>
              </a:ext>
            </a:extLst>
          </p:cNvPr>
          <p:cNvCxnSpPr>
            <a:cxnSpLocks/>
          </p:cNvCxnSpPr>
          <p:nvPr/>
        </p:nvCxnSpPr>
        <p:spPr>
          <a:xfrm flipV="1">
            <a:off x="4856234" y="5657505"/>
            <a:ext cx="1302811" cy="710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0" name="直線矢印コネクタ 189">
            <a:extLst>
              <a:ext uri="{FF2B5EF4-FFF2-40B4-BE49-F238E27FC236}">
                <a16:creationId xmlns:a16="http://schemas.microsoft.com/office/drawing/2014/main" id="{529CEE4E-6450-3C69-701B-AE37A3C11F86}"/>
              </a:ext>
            </a:extLst>
          </p:cNvPr>
          <p:cNvCxnSpPr>
            <a:cxnSpLocks/>
          </p:cNvCxnSpPr>
          <p:nvPr/>
        </p:nvCxnSpPr>
        <p:spPr>
          <a:xfrm flipV="1">
            <a:off x="7204179" y="5454456"/>
            <a:ext cx="795808" cy="23758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2" name="AutoShape 21">
            <a:extLst>
              <a:ext uri="{FF2B5EF4-FFF2-40B4-BE49-F238E27FC236}">
                <a16:creationId xmlns:a16="http://schemas.microsoft.com/office/drawing/2014/main" id="{3317AE95-E179-1724-4045-87A5DFE96C7A}"/>
              </a:ext>
            </a:extLst>
          </p:cNvPr>
          <p:cNvSpPr>
            <a:spLocks noChangeArrowheads="1"/>
          </p:cNvSpPr>
          <p:nvPr/>
        </p:nvSpPr>
        <p:spPr bwMode="auto">
          <a:xfrm>
            <a:off x="2503515" y="5567944"/>
            <a:ext cx="188893" cy="161336"/>
          </a:xfrm>
          <a:prstGeom prst="triangle">
            <a:avLst>
              <a:gd name="adj" fmla="val 50000"/>
            </a:avLst>
          </a:prstGeom>
          <a:solidFill>
            <a:srgbClr val="CE638E">
              <a:lumMod val="75000"/>
            </a:srgbClr>
          </a:solidFill>
          <a:ln w="19050" algn="ctr">
            <a:solidFill>
              <a:srgbClr val="CE638E">
                <a:lumMod val="50000"/>
              </a:srgbClr>
            </a:solidFill>
            <a:miter lim="800000"/>
            <a:headEnd/>
            <a:tailEnd/>
          </a:ln>
          <a:effec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400" b="1" i="0" u="none" strike="noStrike" kern="0" cap="none" spc="0" normalizeH="0" baseline="0" noProof="0">
              <a:ln>
                <a:noFill/>
              </a:ln>
              <a:solidFill>
                <a:srgbClr val="0F1C50"/>
              </a:solidFill>
              <a:effectLst/>
              <a:uLnTx/>
              <a:uFillTx/>
              <a:latin typeface="メイリオ" panose="020B0604030504040204" pitchFamily="50" charset="-128"/>
              <a:ea typeface="メイリオ" panose="020B0604030504040204" pitchFamily="50" charset="-128"/>
            </a:endParaRPr>
          </a:p>
        </p:txBody>
      </p:sp>
      <p:sp>
        <p:nvSpPr>
          <p:cNvPr id="193" name="AutoShape 21">
            <a:extLst>
              <a:ext uri="{FF2B5EF4-FFF2-40B4-BE49-F238E27FC236}">
                <a16:creationId xmlns:a16="http://schemas.microsoft.com/office/drawing/2014/main" id="{B3151101-72B1-02AB-3437-963E9D649791}"/>
              </a:ext>
            </a:extLst>
          </p:cNvPr>
          <p:cNvSpPr>
            <a:spLocks noChangeArrowheads="1"/>
          </p:cNvSpPr>
          <p:nvPr/>
        </p:nvSpPr>
        <p:spPr bwMode="auto">
          <a:xfrm>
            <a:off x="4035916" y="5023921"/>
            <a:ext cx="188893" cy="161336"/>
          </a:xfrm>
          <a:prstGeom prst="triangle">
            <a:avLst>
              <a:gd name="adj" fmla="val 50000"/>
            </a:avLst>
          </a:prstGeom>
          <a:solidFill>
            <a:srgbClr val="CE638E">
              <a:lumMod val="75000"/>
            </a:srgbClr>
          </a:solidFill>
          <a:ln w="19050" algn="ctr">
            <a:solidFill>
              <a:srgbClr val="CE638E">
                <a:lumMod val="50000"/>
              </a:srgbClr>
            </a:solidFill>
            <a:miter lim="800000"/>
            <a:headEnd/>
            <a:tailEnd/>
          </a:ln>
          <a:effec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400" b="1" i="0" u="none" strike="noStrike" kern="0" cap="none" spc="0" normalizeH="0" baseline="0" noProof="0">
              <a:ln>
                <a:noFill/>
              </a:ln>
              <a:solidFill>
                <a:srgbClr val="0F1C50"/>
              </a:solidFill>
              <a:effectLst/>
              <a:uLnTx/>
              <a:uFillTx/>
              <a:latin typeface="メイリオ" panose="020B0604030504040204" pitchFamily="50" charset="-128"/>
              <a:ea typeface="メイリオ" panose="020B0604030504040204" pitchFamily="50" charset="-128"/>
            </a:endParaRPr>
          </a:p>
        </p:txBody>
      </p:sp>
      <p:sp>
        <p:nvSpPr>
          <p:cNvPr id="194" name="AutoShape 21">
            <a:extLst>
              <a:ext uri="{FF2B5EF4-FFF2-40B4-BE49-F238E27FC236}">
                <a16:creationId xmlns:a16="http://schemas.microsoft.com/office/drawing/2014/main" id="{D33AC6C7-2F4E-6345-C1BD-A2E0BC09D018}"/>
              </a:ext>
            </a:extLst>
          </p:cNvPr>
          <p:cNvSpPr>
            <a:spLocks noChangeArrowheads="1"/>
          </p:cNvSpPr>
          <p:nvPr/>
        </p:nvSpPr>
        <p:spPr bwMode="auto">
          <a:xfrm>
            <a:off x="6341601" y="4982344"/>
            <a:ext cx="188893" cy="161336"/>
          </a:xfrm>
          <a:prstGeom prst="triangle">
            <a:avLst>
              <a:gd name="adj" fmla="val 50000"/>
            </a:avLst>
          </a:prstGeom>
          <a:solidFill>
            <a:srgbClr val="CE638E">
              <a:lumMod val="75000"/>
            </a:srgbClr>
          </a:solidFill>
          <a:ln w="19050" algn="ctr">
            <a:solidFill>
              <a:srgbClr val="CE638E">
                <a:lumMod val="50000"/>
              </a:srgbClr>
            </a:solidFill>
            <a:miter lim="800000"/>
            <a:headEnd/>
            <a:tailEnd/>
          </a:ln>
          <a:effec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400" b="1" i="0" u="none" strike="noStrike" kern="0" cap="none" spc="0" normalizeH="0" baseline="0" noProof="0">
              <a:ln>
                <a:noFill/>
              </a:ln>
              <a:solidFill>
                <a:srgbClr val="0F1C50"/>
              </a:solidFill>
              <a:effectLst/>
              <a:uLnTx/>
              <a:uFillTx/>
              <a:latin typeface="メイリオ" panose="020B0604030504040204" pitchFamily="50" charset="-128"/>
              <a:ea typeface="メイリオ" panose="020B0604030504040204" pitchFamily="50" charset="-128"/>
            </a:endParaRPr>
          </a:p>
        </p:txBody>
      </p:sp>
      <p:sp>
        <p:nvSpPr>
          <p:cNvPr id="195" name="AutoShape 21">
            <a:extLst>
              <a:ext uri="{FF2B5EF4-FFF2-40B4-BE49-F238E27FC236}">
                <a16:creationId xmlns:a16="http://schemas.microsoft.com/office/drawing/2014/main" id="{7FEBAE97-3F4A-18E2-E393-2026475D51AF}"/>
              </a:ext>
            </a:extLst>
          </p:cNvPr>
          <p:cNvSpPr>
            <a:spLocks noChangeArrowheads="1"/>
          </p:cNvSpPr>
          <p:nvPr/>
        </p:nvSpPr>
        <p:spPr bwMode="auto">
          <a:xfrm>
            <a:off x="7978378" y="4964902"/>
            <a:ext cx="188893" cy="161336"/>
          </a:xfrm>
          <a:prstGeom prst="triangle">
            <a:avLst>
              <a:gd name="adj" fmla="val 50000"/>
            </a:avLst>
          </a:prstGeom>
          <a:solidFill>
            <a:srgbClr val="CE638E">
              <a:lumMod val="75000"/>
            </a:srgbClr>
          </a:solidFill>
          <a:ln w="19050" algn="ctr">
            <a:solidFill>
              <a:srgbClr val="CE638E">
                <a:lumMod val="50000"/>
              </a:srgbClr>
            </a:solidFill>
            <a:miter lim="800000"/>
            <a:headEnd/>
            <a:tailEnd/>
          </a:ln>
          <a:effec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400" b="1" i="0" u="none" strike="noStrike" kern="0" cap="none" spc="0" normalizeH="0" baseline="0" noProof="0">
              <a:ln>
                <a:noFill/>
              </a:ln>
              <a:solidFill>
                <a:srgbClr val="0F1C50"/>
              </a:solidFill>
              <a:effectLst/>
              <a:uLnTx/>
              <a:uFillTx/>
              <a:latin typeface="メイリオ" panose="020B0604030504040204" pitchFamily="50" charset="-128"/>
              <a:ea typeface="メイリオ" panose="020B0604030504040204" pitchFamily="50" charset="-128"/>
            </a:endParaRPr>
          </a:p>
        </p:txBody>
      </p:sp>
      <p:sp>
        <p:nvSpPr>
          <p:cNvPr id="196" name="AutoShape 21">
            <a:extLst>
              <a:ext uri="{FF2B5EF4-FFF2-40B4-BE49-F238E27FC236}">
                <a16:creationId xmlns:a16="http://schemas.microsoft.com/office/drawing/2014/main" id="{7E28D04F-2FA3-F1C2-9C7B-E9576FC3950B}"/>
              </a:ext>
            </a:extLst>
          </p:cNvPr>
          <p:cNvSpPr>
            <a:spLocks noChangeArrowheads="1"/>
          </p:cNvSpPr>
          <p:nvPr/>
        </p:nvSpPr>
        <p:spPr bwMode="auto">
          <a:xfrm>
            <a:off x="4025964" y="5534298"/>
            <a:ext cx="188893" cy="161336"/>
          </a:xfrm>
          <a:prstGeom prst="triangle">
            <a:avLst>
              <a:gd name="adj" fmla="val 50000"/>
            </a:avLst>
          </a:prstGeom>
          <a:solidFill>
            <a:srgbClr val="CE638E">
              <a:lumMod val="75000"/>
            </a:srgbClr>
          </a:solidFill>
          <a:ln w="19050" algn="ctr">
            <a:solidFill>
              <a:srgbClr val="CE638E">
                <a:lumMod val="50000"/>
              </a:srgbClr>
            </a:solidFill>
            <a:miter lim="800000"/>
            <a:headEnd/>
            <a:tailEnd/>
          </a:ln>
          <a:effec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400" b="1" i="0" u="none" strike="noStrike" kern="0" cap="none" spc="0" normalizeH="0" baseline="0" noProof="0">
              <a:ln>
                <a:noFill/>
              </a:ln>
              <a:solidFill>
                <a:srgbClr val="0F1C50"/>
              </a:solidFill>
              <a:effectLst/>
              <a:uLnTx/>
              <a:uFillTx/>
              <a:latin typeface="メイリオ" panose="020B0604030504040204" pitchFamily="50" charset="-128"/>
              <a:ea typeface="メイリオ" panose="020B0604030504040204" pitchFamily="50" charset="-128"/>
            </a:endParaRPr>
          </a:p>
        </p:txBody>
      </p:sp>
      <p:sp>
        <p:nvSpPr>
          <p:cNvPr id="197" name="AutoShape 21">
            <a:extLst>
              <a:ext uri="{FF2B5EF4-FFF2-40B4-BE49-F238E27FC236}">
                <a16:creationId xmlns:a16="http://schemas.microsoft.com/office/drawing/2014/main" id="{A6B3F2D3-12FE-9FA0-CB8B-7DAE35A77A2D}"/>
              </a:ext>
            </a:extLst>
          </p:cNvPr>
          <p:cNvSpPr>
            <a:spLocks noChangeArrowheads="1"/>
          </p:cNvSpPr>
          <p:nvPr/>
        </p:nvSpPr>
        <p:spPr bwMode="auto">
          <a:xfrm>
            <a:off x="6367393" y="5574014"/>
            <a:ext cx="188893" cy="161336"/>
          </a:xfrm>
          <a:prstGeom prst="triangle">
            <a:avLst>
              <a:gd name="adj" fmla="val 50000"/>
            </a:avLst>
          </a:prstGeom>
          <a:solidFill>
            <a:srgbClr val="CE638E">
              <a:lumMod val="75000"/>
            </a:srgbClr>
          </a:solidFill>
          <a:ln w="19050" algn="ctr">
            <a:solidFill>
              <a:srgbClr val="CE638E">
                <a:lumMod val="50000"/>
              </a:srgbClr>
            </a:solidFill>
            <a:miter lim="800000"/>
            <a:headEnd/>
            <a:tailEnd/>
          </a:ln>
          <a:effec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400" b="1" i="0" u="none" strike="noStrike" kern="0" cap="none" spc="0" normalizeH="0" baseline="0" noProof="0">
              <a:ln>
                <a:noFill/>
              </a:ln>
              <a:solidFill>
                <a:srgbClr val="0F1C50"/>
              </a:solidFill>
              <a:effectLst/>
              <a:uLnTx/>
              <a:uFillTx/>
              <a:latin typeface="メイリオ" panose="020B0604030504040204" pitchFamily="50" charset="-128"/>
              <a:ea typeface="メイリオ" panose="020B0604030504040204" pitchFamily="50" charset="-128"/>
            </a:endParaRPr>
          </a:p>
        </p:txBody>
      </p:sp>
      <p:sp>
        <p:nvSpPr>
          <p:cNvPr id="198" name="AutoShape 21">
            <a:extLst>
              <a:ext uri="{FF2B5EF4-FFF2-40B4-BE49-F238E27FC236}">
                <a16:creationId xmlns:a16="http://schemas.microsoft.com/office/drawing/2014/main" id="{B754194A-B302-B936-C2F7-A62E96760FC4}"/>
              </a:ext>
            </a:extLst>
          </p:cNvPr>
          <p:cNvSpPr>
            <a:spLocks noChangeArrowheads="1"/>
          </p:cNvSpPr>
          <p:nvPr/>
        </p:nvSpPr>
        <p:spPr bwMode="auto">
          <a:xfrm>
            <a:off x="7984523" y="5381480"/>
            <a:ext cx="188893" cy="161336"/>
          </a:xfrm>
          <a:prstGeom prst="triangle">
            <a:avLst>
              <a:gd name="adj" fmla="val 50000"/>
            </a:avLst>
          </a:prstGeom>
          <a:solidFill>
            <a:srgbClr val="CE638E">
              <a:lumMod val="75000"/>
            </a:srgbClr>
          </a:solidFill>
          <a:ln w="19050" algn="ctr">
            <a:solidFill>
              <a:srgbClr val="CE638E">
                <a:lumMod val="50000"/>
              </a:srgbClr>
            </a:solidFill>
            <a:miter lim="800000"/>
            <a:headEnd/>
            <a:tailEnd/>
          </a:ln>
          <a:effec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400" b="1" i="0" u="none" strike="noStrike" kern="0" cap="none" spc="0" normalizeH="0" baseline="0" noProof="0">
              <a:ln>
                <a:noFill/>
              </a:ln>
              <a:solidFill>
                <a:srgbClr val="0F1C50"/>
              </a:solidFill>
              <a:effectLst/>
              <a:uLnTx/>
              <a:uFillTx/>
              <a:latin typeface="メイリオ" panose="020B0604030504040204" pitchFamily="50" charset="-128"/>
              <a:ea typeface="メイリオ" panose="020B0604030504040204" pitchFamily="50" charset="-128"/>
            </a:endParaRPr>
          </a:p>
        </p:txBody>
      </p:sp>
      <p:sp>
        <p:nvSpPr>
          <p:cNvPr id="199" name="AutoShape 21">
            <a:extLst>
              <a:ext uri="{FF2B5EF4-FFF2-40B4-BE49-F238E27FC236}">
                <a16:creationId xmlns:a16="http://schemas.microsoft.com/office/drawing/2014/main" id="{E00C182B-6A8F-DD6D-1A2E-DA27F12CD6D9}"/>
              </a:ext>
            </a:extLst>
          </p:cNvPr>
          <p:cNvSpPr>
            <a:spLocks noChangeArrowheads="1"/>
          </p:cNvSpPr>
          <p:nvPr/>
        </p:nvSpPr>
        <p:spPr bwMode="auto">
          <a:xfrm>
            <a:off x="9772688" y="5128044"/>
            <a:ext cx="188893" cy="161336"/>
          </a:xfrm>
          <a:prstGeom prst="triangle">
            <a:avLst>
              <a:gd name="adj" fmla="val 50000"/>
            </a:avLst>
          </a:prstGeom>
          <a:solidFill>
            <a:srgbClr val="CE638E">
              <a:lumMod val="75000"/>
            </a:srgbClr>
          </a:solidFill>
          <a:ln w="19050" algn="ctr">
            <a:solidFill>
              <a:srgbClr val="CE638E">
                <a:lumMod val="50000"/>
              </a:srgbClr>
            </a:solidFill>
            <a:miter lim="800000"/>
            <a:headEnd/>
            <a:tailEnd/>
          </a:ln>
          <a:effec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400" b="1" i="0" u="none" strike="noStrike" kern="0" cap="none" spc="0" normalizeH="0" baseline="0" noProof="0">
              <a:ln>
                <a:noFill/>
              </a:ln>
              <a:solidFill>
                <a:srgbClr val="0F1C50"/>
              </a:solidFill>
              <a:effectLst/>
              <a:uLnTx/>
              <a:uFillTx/>
              <a:latin typeface="メイリオ" panose="020B0604030504040204" pitchFamily="50" charset="-128"/>
              <a:ea typeface="メイリオ" panose="020B0604030504040204" pitchFamily="50" charset="-128"/>
            </a:endParaRPr>
          </a:p>
        </p:txBody>
      </p:sp>
      <p:sp>
        <p:nvSpPr>
          <p:cNvPr id="200" name="AutoShape 21">
            <a:extLst>
              <a:ext uri="{FF2B5EF4-FFF2-40B4-BE49-F238E27FC236}">
                <a16:creationId xmlns:a16="http://schemas.microsoft.com/office/drawing/2014/main" id="{A8FFB6FE-FFD6-1866-CEF8-5A002F23D454}"/>
              </a:ext>
            </a:extLst>
          </p:cNvPr>
          <p:cNvSpPr>
            <a:spLocks noChangeArrowheads="1"/>
          </p:cNvSpPr>
          <p:nvPr/>
        </p:nvSpPr>
        <p:spPr bwMode="auto">
          <a:xfrm>
            <a:off x="9781453" y="4660857"/>
            <a:ext cx="188893" cy="161336"/>
          </a:xfrm>
          <a:prstGeom prst="triangle">
            <a:avLst>
              <a:gd name="adj" fmla="val 50000"/>
            </a:avLst>
          </a:prstGeom>
          <a:solidFill>
            <a:srgbClr val="CE638E">
              <a:lumMod val="75000"/>
            </a:srgbClr>
          </a:solidFill>
          <a:ln w="19050" algn="ctr">
            <a:solidFill>
              <a:srgbClr val="CE638E">
                <a:lumMod val="50000"/>
              </a:srgbClr>
            </a:solidFill>
            <a:miter lim="800000"/>
            <a:headEnd/>
            <a:tailEnd/>
          </a:ln>
          <a:effec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400" b="1" i="0" u="none" strike="noStrike" kern="0" cap="none" spc="0" normalizeH="0" baseline="0" noProof="0">
              <a:ln>
                <a:noFill/>
              </a:ln>
              <a:solidFill>
                <a:srgbClr val="0F1C50"/>
              </a:solidFill>
              <a:effectLst/>
              <a:uLnTx/>
              <a:uFillTx/>
              <a:latin typeface="メイリオ" panose="020B0604030504040204" pitchFamily="50" charset="-128"/>
              <a:ea typeface="メイリオ" panose="020B0604030504040204" pitchFamily="50" charset="-128"/>
            </a:endParaRPr>
          </a:p>
        </p:txBody>
      </p:sp>
      <p:sp>
        <p:nvSpPr>
          <p:cNvPr id="201" name="四角形: 角を丸くする 200">
            <a:extLst>
              <a:ext uri="{FF2B5EF4-FFF2-40B4-BE49-F238E27FC236}">
                <a16:creationId xmlns:a16="http://schemas.microsoft.com/office/drawing/2014/main" id="{F656A250-27D0-5C8F-7DFC-40AC22BD631F}"/>
              </a:ext>
            </a:extLst>
          </p:cNvPr>
          <p:cNvSpPr/>
          <p:nvPr/>
        </p:nvSpPr>
        <p:spPr>
          <a:xfrm>
            <a:off x="9638658" y="4509275"/>
            <a:ext cx="1734604" cy="1435059"/>
          </a:xfrm>
          <a:prstGeom prst="roundRect">
            <a:avLst>
              <a:gd name="adj" fmla="val 11751"/>
            </a:avLst>
          </a:prstGeom>
          <a:noFill/>
          <a:ln w="19050" cap="rnd">
            <a:solidFill>
              <a:schemeClr val="accent5">
                <a:lumMod val="50000"/>
              </a:schemeClr>
            </a:solidFill>
            <a:prstDash val="solid"/>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203" name="直線矢印コネクタ 202">
            <a:extLst>
              <a:ext uri="{FF2B5EF4-FFF2-40B4-BE49-F238E27FC236}">
                <a16:creationId xmlns:a16="http://schemas.microsoft.com/office/drawing/2014/main" id="{0F2816FD-90CB-4A76-65EC-FE0A0F341CC2}"/>
              </a:ext>
            </a:extLst>
          </p:cNvPr>
          <p:cNvCxnSpPr>
            <a:cxnSpLocks/>
          </p:cNvCxnSpPr>
          <p:nvPr/>
        </p:nvCxnSpPr>
        <p:spPr>
          <a:xfrm flipV="1">
            <a:off x="9028550" y="4917277"/>
            <a:ext cx="752903" cy="11490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05" name="矢印: 下 204">
            <a:extLst>
              <a:ext uri="{FF2B5EF4-FFF2-40B4-BE49-F238E27FC236}">
                <a16:creationId xmlns:a16="http://schemas.microsoft.com/office/drawing/2014/main" id="{703360F9-ACB3-8DA6-7670-9D3C44774F9F}"/>
              </a:ext>
            </a:extLst>
          </p:cNvPr>
          <p:cNvSpPr/>
          <p:nvPr/>
        </p:nvSpPr>
        <p:spPr>
          <a:xfrm>
            <a:off x="407987" y="1364838"/>
            <a:ext cx="239491" cy="2775679"/>
          </a:xfrm>
          <a:prstGeom prst="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7" name="吹き出し: 折線 206">
            <a:extLst>
              <a:ext uri="{FF2B5EF4-FFF2-40B4-BE49-F238E27FC236}">
                <a16:creationId xmlns:a16="http://schemas.microsoft.com/office/drawing/2014/main" id="{A71C7B75-2BB4-A1DC-1DC5-8F6D5B30930F}"/>
              </a:ext>
            </a:extLst>
          </p:cNvPr>
          <p:cNvSpPr/>
          <p:nvPr/>
        </p:nvSpPr>
        <p:spPr>
          <a:xfrm flipH="1">
            <a:off x="2147715" y="3221065"/>
            <a:ext cx="924464" cy="442208"/>
          </a:xfrm>
          <a:prstGeom prst="borderCallout2">
            <a:avLst>
              <a:gd name="adj1" fmla="val 18750"/>
              <a:gd name="adj2" fmla="val -8333"/>
              <a:gd name="adj3" fmla="val 18750"/>
              <a:gd name="adj4" fmla="val -16667"/>
              <a:gd name="adj5" fmla="val -124436"/>
              <a:gd name="adj6" fmla="val -94622"/>
            </a:avLst>
          </a:prstGeom>
          <a:solidFill>
            <a:schemeClr val="accent2">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b="1" dirty="0">
                <a:solidFill>
                  <a:schemeClr val="tx1"/>
                </a:solidFill>
                <a:latin typeface="Meiryo UI" panose="020B0604030504040204" pitchFamily="50" charset="-128"/>
                <a:ea typeface="Meiryo UI" panose="020B0604030504040204" pitchFamily="50" charset="-128"/>
              </a:rPr>
              <a:t>調査中も</a:t>
            </a:r>
            <a:br>
              <a:rPr kumimoji="1" lang="en-US" altLang="ja-JP" sz="1000" b="1" dirty="0">
                <a:solidFill>
                  <a:schemeClr val="tx1"/>
                </a:solidFill>
                <a:latin typeface="Meiryo UI" panose="020B0604030504040204" pitchFamily="50" charset="-128"/>
                <a:ea typeface="Meiryo UI" panose="020B0604030504040204" pitchFamily="50" charset="-128"/>
              </a:rPr>
            </a:br>
            <a:r>
              <a:rPr kumimoji="1" lang="ja-JP" altLang="en-US" sz="1000" b="1" dirty="0">
                <a:solidFill>
                  <a:schemeClr val="tx1"/>
                </a:solidFill>
                <a:latin typeface="Meiryo UI" panose="020B0604030504040204" pitchFamily="50" charset="-128"/>
                <a:ea typeface="Meiryo UI" panose="020B0604030504040204" pitchFamily="50" charset="-128"/>
              </a:rPr>
              <a:t>伝達する</a:t>
            </a:r>
          </a:p>
        </p:txBody>
      </p:sp>
      <p:sp>
        <p:nvSpPr>
          <p:cNvPr id="208" name="吹き出し: 折線 207">
            <a:extLst>
              <a:ext uri="{FF2B5EF4-FFF2-40B4-BE49-F238E27FC236}">
                <a16:creationId xmlns:a16="http://schemas.microsoft.com/office/drawing/2014/main" id="{F4C10372-229D-F420-2F7C-CCB957EBCE0D}"/>
              </a:ext>
            </a:extLst>
          </p:cNvPr>
          <p:cNvSpPr/>
          <p:nvPr/>
        </p:nvSpPr>
        <p:spPr>
          <a:xfrm>
            <a:off x="9152699" y="1210492"/>
            <a:ext cx="1375963" cy="442208"/>
          </a:xfrm>
          <a:prstGeom prst="borderCallout2">
            <a:avLst>
              <a:gd name="adj1" fmla="val 18750"/>
              <a:gd name="adj2" fmla="val -8333"/>
              <a:gd name="adj3" fmla="val 18750"/>
              <a:gd name="adj4" fmla="val -16667"/>
              <a:gd name="adj5" fmla="val 131886"/>
              <a:gd name="adj6" fmla="val -72361"/>
            </a:avLst>
          </a:prstGeom>
          <a:solidFill>
            <a:schemeClr val="accent2">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b="1" dirty="0">
                <a:solidFill>
                  <a:schemeClr val="tx1"/>
                </a:solidFill>
                <a:latin typeface="Meiryo UI" panose="020B0604030504040204" pitchFamily="50" charset="-128"/>
                <a:ea typeface="Meiryo UI" panose="020B0604030504040204" pitchFamily="50" charset="-128"/>
              </a:rPr>
              <a:t>①１つでも「含有あり」</a:t>
            </a:r>
            <a:br>
              <a:rPr kumimoji="1" lang="en-US" altLang="ja-JP" sz="1000" b="1" dirty="0">
                <a:solidFill>
                  <a:schemeClr val="tx1"/>
                </a:solidFill>
                <a:latin typeface="Meiryo UI" panose="020B0604030504040204" pitchFamily="50" charset="-128"/>
                <a:ea typeface="Meiryo UI" panose="020B0604030504040204" pitchFamily="50" charset="-128"/>
              </a:rPr>
            </a:br>
            <a:r>
              <a:rPr kumimoji="1" lang="ja-JP" altLang="en-US" sz="1000" b="1" dirty="0">
                <a:solidFill>
                  <a:schemeClr val="tx1"/>
                </a:solidFill>
                <a:latin typeface="Meiryo UI" panose="020B0604030504040204" pitchFamily="50" charset="-128"/>
                <a:ea typeface="Meiryo UI" panose="020B0604030504040204" pitchFamily="50" charset="-128"/>
              </a:rPr>
              <a:t>なら「含有あり」を伝達</a:t>
            </a:r>
          </a:p>
        </p:txBody>
      </p:sp>
      <p:sp>
        <p:nvSpPr>
          <p:cNvPr id="209" name="吹き出し: 折線 208">
            <a:extLst>
              <a:ext uri="{FF2B5EF4-FFF2-40B4-BE49-F238E27FC236}">
                <a16:creationId xmlns:a16="http://schemas.microsoft.com/office/drawing/2014/main" id="{570D7D65-4EA1-71CE-30B6-1711091134F4}"/>
              </a:ext>
            </a:extLst>
          </p:cNvPr>
          <p:cNvSpPr/>
          <p:nvPr/>
        </p:nvSpPr>
        <p:spPr>
          <a:xfrm>
            <a:off x="8090083" y="3621282"/>
            <a:ext cx="1316462" cy="442208"/>
          </a:xfrm>
          <a:prstGeom prst="borderCallout2">
            <a:avLst>
              <a:gd name="adj1" fmla="val 18750"/>
              <a:gd name="adj2" fmla="val -8333"/>
              <a:gd name="adj3" fmla="val 18750"/>
              <a:gd name="adj4" fmla="val -16667"/>
              <a:gd name="adj5" fmla="val -83080"/>
              <a:gd name="adj6" fmla="val -4725"/>
            </a:avLst>
          </a:prstGeom>
          <a:solidFill>
            <a:schemeClr val="accent2">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b="1" dirty="0">
                <a:solidFill>
                  <a:schemeClr val="tx1"/>
                </a:solidFill>
                <a:latin typeface="Meiryo UI" panose="020B0604030504040204" pitchFamily="50" charset="-128"/>
                <a:ea typeface="Meiryo UI" panose="020B0604030504040204" pitchFamily="50" charset="-128"/>
              </a:rPr>
              <a:t>②１つでも「非開示」があれば「非開示」</a:t>
            </a:r>
          </a:p>
        </p:txBody>
      </p:sp>
      <p:sp>
        <p:nvSpPr>
          <p:cNvPr id="210" name="吹き出し: 折線 209">
            <a:extLst>
              <a:ext uri="{FF2B5EF4-FFF2-40B4-BE49-F238E27FC236}">
                <a16:creationId xmlns:a16="http://schemas.microsoft.com/office/drawing/2014/main" id="{D6640680-C2B7-51AE-659B-954B9342BCC7}"/>
              </a:ext>
            </a:extLst>
          </p:cNvPr>
          <p:cNvSpPr/>
          <p:nvPr/>
        </p:nvSpPr>
        <p:spPr>
          <a:xfrm>
            <a:off x="10044285" y="3628495"/>
            <a:ext cx="1599371" cy="442208"/>
          </a:xfrm>
          <a:prstGeom prst="borderCallout2">
            <a:avLst>
              <a:gd name="adj1" fmla="val 18750"/>
              <a:gd name="adj2" fmla="val -8333"/>
              <a:gd name="adj3" fmla="val 18750"/>
              <a:gd name="adj4" fmla="val -16667"/>
              <a:gd name="adj5" fmla="val -72741"/>
              <a:gd name="adj6" fmla="val 3610"/>
            </a:avLst>
          </a:prstGeom>
          <a:solidFill>
            <a:schemeClr val="accent2">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b="1" dirty="0">
                <a:solidFill>
                  <a:schemeClr val="tx1"/>
                </a:solidFill>
                <a:latin typeface="Meiryo UI" panose="020B0604030504040204" pitchFamily="50" charset="-128"/>
                <a:ea typeface="Meiryo UI" panose="020B0604030504040204" pitchFamily="50" charset="-128"/>
              </a:rPr>
              <a:t>川下で調査した部品・材料</a:t>
            </a:r>
            <a:endParaRPr kumimoji="1" lang="en-US" altLang="ja-JP" sz="1000" b="1" dirty="0">
              <a:solidFill>
                <a:schemeClr val="tx1"/>
              </a:solidFill>
              <a:latin typeface="Meiryo UI" panose="020B0604030504040204" pitchFamily="50" charset="-128"/>
              <a:ea typeface="Meiryo UI" panose="020B0604030504040204" pitchFamily="50" charset="-128"/>
            </a:endParaRPr>
          </a:p>
          <a:p>
            <a:pPr algn="ctr"/>
            <a:r>
              <a:rPr kumimoji="1" lang="ja-JP" altLang="en-US" sz="1000" b="1" dirty="0">
                <a:solidFill>
                  <a:schemeClr val="tx1"/>
                </a:solidFill>
                <a:latin typeface="Meiryo UI" panose="020B0604030504040204" pitchFamily="50" charset="-128"/>
                <a:ea typeface="Meiryo UI" panose="020B0604030504040204" pitchFamily="50" charset="-128"/>
              </a:rPr>
              <a:t>単位にフラグが見える</a:t>
            </a:r>
          </a:p>
        </p:txBody>
      </p:sp>
      <p:sp>
        <p:nvSpPr>
          <p:cNvPr id="211" name="吹き出し: 折線 210">
            <a:extLst>
              <a:ext uri="{FF2B5EF4-FFF2-40B4-BE49-F238E27FC236}">
                <a16:creationId xmlns:a16="http://schemas.microsoft.com/office/drawing/2014/main" id="{2A38EC31-F2E3-CE1C-54A7-399D861A9A5F}"/>
              </a:ext>
            </a:extLst>
          </p:cNvPr>
          <p:cNvSpPr/>
          <p:nvPr/>
        </p:nvSpPr>
        <p:spPr>
          <a:xfrm>
            <a:off x="932341" y="5901395"/>
            <a:ext cx="1734604" cy="442208"/>
          </a:xfrm>
          <a:prstGeom prst="borderCallout2">
            <a:avLst>
              <a:gd name="adj1" fmla="val 18750"/>
              <a:gd name="adj2" fmla="val 105005"/>
              <a:gd name="adj3" fmla="val 18750"/>
              <a:gd name="adj4" fmla="val 116175"/>
              <a:gd name="adj5" fmla="val -35521"/>
              <a:gd name="adj6" fmla="val 162810"/>
            </a:avLst>
          </a:prstGeom>
          <a:solidFill>
            <a:schemeClr val="accent2">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b="1" dirty="0">
                <a:solidFill>
                  <a:schemeClr val="tx1"/>
                </a:solidFill>
                <a:latin typeface="Meiryo UI" panose="020B0604030504040204" pitchFamily="50" charset="-128"/>
                <a:ea typeface="Meiryo UI" panose="020B0604030504040204" pitchFamily="50" charset="-128"/>
              </a:rPr>
              <a:t>調査中が規制対象になったら</a:t>
            </a:r>
            <a:endParaRPr kumimoji="1" lang="en-US" altLang="ja-JP" sz="1000" b="1" dirty="0">
              <a:solidFill>
                <a:schemeClr val="tx1"/>
              </a:solidFill>
              <a:latin typeface="Meiryo UI" panose="020B0604030504040204" pitchFamily="50" charset="-128"/>
              <a:ea typeface="Meiryo UI" panose="020B0604030504040204" pitchFamily="50" charset="-128"/>
            </a:endParaRPr>
          </a:p>
          <a:p>
            <a:pPr algn="ctr"/>
            <a:r>
              <a:rPr lang="ja-JP" altLang="en-US" sz="1000" b="1" dirty="0">
                <a:solidFill>
                  <a:schemeClr val="tx1"/>
                </a:solidFill>
                <a:latin typeface="Meiryo UI" panose="020B0604030504040204" pitchFamily="50" charset="-128"/>
                <a:ea typeface="Meiryo UI" panose="020B0604030504040204" pitchFamily="50" charset="-128"/>
              </a:rPr>
              <a:t>速やかに回答データ</a:t>
            </a:r>
            <a:r>
              <a:rPr kumimoji="1" lang="ja-JP" altLang="en-US" sz="1000" b="1" dirty="0">
                <a:solidFill>
                  <a:schemeClr val="tx1"/>
                </a:solidFill>
                <a:latin typeface="Meiryo UI" panose="020B0604030504040204" pitchFamily="50" charset="-128"/>
                <a:ea typeface="Meiryo UI" panose="020B0604030504040204" pitchFamily="50" charset="-128"/>
              </a:rPr>
              <a:t>として伝達</a:t>
            </a:r>
          </a:p>
        </p:txBody>
      </p:sp>
      <p:sp>
        <p:nvSpPr>
          <p:cNvPr id="215" name="吹き出し: 折線 214">
            <a:extLst>
              <a:ext uri="{FF2B5EF4-FFF2-40B4-BE49-F238E27FC236}">
                <a16:creationId xmlns:a16="http://schemas.microsoft.com/office/drawing/2014/main" id="{70DDDFF3-0713-EE59-ABB7-2F1938F47B7C}"/>
              </a:ext>
            </a:extLst>
          </p:cNvPr>
          <p:cNvSpPr/>
          <p:nvPr/>
        </p:nvSpPr>
        <p:spPr>
          <a:xfrm>
            <a:off x="9682627" y="5994594"/>
            <a:ext cx="2086650" cy="442208"/>
          </a:xfrm>
          <a:prstGeom prst="borderCallout2">
            <a:avLst>
              <a:gd name="adj1" fmla="val 18750"/>
              <a:gd name="adj2" fmla="val -8333"/>
              <a:gd name="adj3" fmla="val 18750"/>
              <a:gd name="adj4" fmla="val -16667"/>
              <a:gd name="adj5" fmla="val -53011"/>
              <a:gd name="adj6" fmla="val 543"/>
            </a:avLst>
          </a:prstGeom>
          <a:solidFill>
            <a:schemeClr val="accent2">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b="1" dirty="0">
                <a:solidFill>
                  <a:schemeClr val="tx1"/>
                </a:solidFill>
                <a:latin typeface="Meiryo UI" panose="020B0604030504040204" pitchFamily="50" charset="-128"/>
                <a:ea typeface="Meiryo UI" panose="020B0604030504040204" pitchFamily="50" charset="-128"/>
              </a:rPr>
              <a:t>回答データを入手した場合は</a:t>
            </a:r>
            <a:endParaRPr kumimoji="1" lang="en-US" altLang="ja-JP" sz="1000" b="1" dirty="0">
              <a:solidFill>
                <a:schemeClr val="tx1"/>
              </a:solidFill>
              <a:latin typeface="Meiryo UI" panose="020B0604030504040204" pitchFamily="50" charset="-128"/>
              <a:ea typeface="Meiryo UI" panose="020B0604030504040204" pitchFamily="50" charset="-128"/>
            </a:endParaRPr>
          </a:p>
          <a:p>
            <a:pPr algn="ctr"/>
            <a:r>
              <a:rPr lang="ja-JP" altLang="en-US" sz="1000" b="1" dirty="0">
                <a:solidFill>
                  <a:schemeClr val="tx1"/>
                </a:solidFill>
                <a:latin typeface="Meiryo UI" panose="020B0604030504040204" pitchFamily="50" charset="-128"/>
                <a:ea typeface="Meiryo UI" panose="020B0604030504040204" pitchFamily="50" charset="-128"/>
              </a:rPr>
              <a:t>どの材料に含有しているかも確認可能</a:t>
            </a:r>
            <a:endParaRPr kumimoji="1" lang="ja-JP" altLang="en-US" sz="1000" b="1" dirty="0">
              <a:solidFill>
                <a:schemeClr val="tx1"/>
              </a:solidFill>
              <a:latin typeface="Meiryo UI" panose="020B0604030504040204" pitchFamily="50" charset="-128"/>
              <a:ea typeface="Meiryo UI" panose="020B0604030504040204" pitchFamily="50" charset="-128"/>
            </a:endParaRPr>
          </a:p>
        </p:txBody>
      </p:sp>
      <p:sp>
        <p:nvSpPr>
          <p:cNvPr id="217" name="テキスト ボックス 216">
            <a:extLst>
              <a:ext uri="{FF2B5EF4-FFF2-40B4-BE49-F238E27FC236}">
                <a16:creationId xmlns:a16="http://schemas.microsoft.com/office/drawing/2014/main" id="{3462CF86-7114-0D5A-3124-7C2B9B1AEE04}"/>
              </a:ext>
            </a:extLst>
          </p:cNvPr>
          <p:cNvSpPr txBox="1"/>
          <p:nvPr/>
        </p:nvSpPr>
        <p:spPr>
          <a:xfrm>
            <a:off x="700774" y="1230351"/>
            <a:ext cx="6722914" cy="369332"/>
          </a:xfrm>
          <a:prstGeom prst="rect">
            <a:avLst/>
          </a:prstGeom>
          <a:noFill/>
        </p:spPr>
        <p:txBody>
          <a:bodyPr wrap="square" rtlCol="0">
            <a:spAutoFit/>
          </a:bodyPr>
          <a:lstStyle/>
          <a:p>
            <a:r>
              <a:rPr kumimoji="1" lang="ja-JP" altLang="en-US" b="1" dirty="0">
                <a:latin typeface="Meiryo UI" panose="020B0604030504040204" pitchFamily="50" charset="-128"/>
                <a:ea typeface="Meiryo UI" panose="020B0604030504040204" pitchFamily="50" charset="-128"/>
              </a:rPr>
              <a:t>コンソーシアムから一斉通知し</a:t>
            </a:r>
            <a:r>
              <a:rPr kumimoji="1" lang="ja-JP" altLang="en-US" b="1" dirty="0">
                <a:solidFill>
                  <a:srgbClr val="C00000"/>
                </a:solidFill>
                <a:latin typeface="Meiryo UI" panose="020B0604030504040204" pitchFamily="50" charset="-128"/>
                <a:ea typeface="Meiryo UI" panose="020B0604030504040204" pitchFamily="50" charset="-128"/>
              </a:rPr>
              <a:t>含有フラグ</a:t>
            </a:r>
            <a:r>
              <a:rPr kumimoji="1" lang="ja-JP" altLang="en-US" b="1" dirty="0">
                <a:latin typeface="Meiryo UI" panose="020B0604030504040204" pitchFamily="50" charset="-128"/>
                <a:ea typeface="Meiryo UI" panose="020B0604030504040204" pitchFamily="50" charset="-128"/>
              </a:rPr>
              <a:t>未回答は督促が入る</a:t>
            </a:r>
          </a:p>
        </p:txBody>
      </p:sp>
      <p:sp>
        <p:nvSpPr>
          <p:cNvPr id="219" name="テキスト ボックス 218">
            <a:extLst>
              <a:ext uri="{FF2B5EF4-FFF2-40B4-BE49-F238E27FC236}">
                <a16:creationId xmlns:a16="http://schemas.microsoft.com/office/drawing/2014/main" id="{7D0FB86A-A381-BE5C-FB93-8840B1E4EBF2}"/>
              </a:ext>
            </a:extLst>
          </p:cNvPr>
          <p:cNvSpPr txBox="1"/>
          <p:nvPr/>
        </p:nvSpPr>
        <p:spPr>
          <a:xfrm>
            <a:off x="728046" y="1797694"/>
            <a:ext cx="1199219" cy="307777"/>
          </a:xfrm>
          <a:prstGeom prst="rect">
            <a:avLst/>
          </a:prstGeom>
          <a:noFill/>
        </p:spPr>
        <p:txBody>
          <a:bodyPr wrap="square">
            <a:spAutoFit/>
          </a:bodyPr>
          <a:lstStyle/>
          <a:p>
            <a:r>
              <a:rPr kumimoji="1" lang="ja-JP" altLang="en-US" sz="1400" b="1" dirty="0">
                <a:solidFill>
                  <a:srgbClr val="C00000"/>
                </a:solidFill>
                <a:latin typeface="Meiryo UI" panose="020B0604030504040204" pitchFamily="50" charset="-128"/>
                <a:ea typeface="Meiryo UI" panose="020B0604030504040204" pitchFamily="50" charset="-128"/>
              </a:rPr>
              <a:t>含有フラグ</a:t>
            </a:r>
            <a:endParaRPr lang="ja-JP" altLang="en-US" sz="1400" dirty="0"/>
          </a:p>
        </p:txBody>
      </p:sp>
      <p:sp>
        <p:nvSpPr>
          <p:cNvPr id="2" name="テキスト ボックス 1">
            <a:extLst>
              <a:ext uri="{FF2B5EF4-FFF2-40B4-BE49-F238E27FC236}">
                <a16:creationId xmlns:a16="http://schemas.microsoft.com/office/drawing/2014/main" id="{782A3167-3E14-6099-AF10-D779F72CD005}"/>
              </a:ext>
            </a:extLst>
          </p:cNvPr>
          <p:cNvSpPr txBox="1"/>
          <p:nvPr/>
        </p:nvSpPr>
        <p:spPr>
          <a:xfrm>
            <a:off x="725997" y="2522868"/>
            <a:ext cx="254420" cy="369332"/>
          </a:xfrm>
          <a:prstGeom prst="rect">
            <a:avLst/>
          </a:prstGeom>
          <a:noFill/>
        </p:spPr>
        <p:txBody>
          <a:bodyPr wrap="square" lIns="0" tIns="0" rIns="0" bIns="0" rtlCol="0">
            <a:spAutoFit/>
          </a:bodyPr>
          <a:lstStyle/>
          <a:p>
            <a:r>
              <a:rPr kumimoji="1" lang="en-US" altLang="ja-JP" sz="2400" b="1" dirty="0">
                <a:latin typeface="Meiryo UI" panose="020B0604030504040204" pitchFamily="50" charset="-128"/>
                <a:ea typeface="Meiryo UI" panose="020B0604030504040204" pitchFamily="50" charset="-128"/>
              </a:rPr>
              <a:t>×</a:t>
            </a:r>
            <a:endParaRPr kumimoji="1" lang="ja-JP" altLang="en-US" sz="2400" b="1" dirty="0">
              <a:latin typeface="Meiryo UI" panose="020B0604030504040204" pitchFamily="50" charset="-128"/>
              <a:ea typeface="Meiryo UI" panose="020B0604030504040204" pitchFamily="50" charset="-128"/>
            </a:endParaRPr>
          </a:p>
        </p:txBody>
      </p:sp>
      <p:sp>
        <p:nvSpPr>
          <p:cNvPr id="9" name="テキスト ボックス 8">
            <a:extLst>
              <a:ext uri="{FF2B5EF4-FFF2-40B4-BE49-F238E27FC236}">
                <a16:creationId xmlns:a16="http://schemas.microsoft.com/office/drawing/2014/main" id="{3C06AA90-6ECE-E016-EAE4-1D85A7B1FF4B}"/>
              </a:ext>
            </a:extLst>
          </p:cNvPr>
          <p:cNvSpPr txBox="1"/>
          <p:nvPr/>
        </p:nvSpPr>
        <p:spPr>
          <a:xfrm>
            <a:off x="972641" y="2604001"/>
            <a:ext cx="961556" cy="276999"/>
          </a:xfrm>
          <a:prstGeom prst="rect">
            <a:avLst/>
          </a:prstGeom>
          <a:noFill/>
        </p:spPr>
        <p:txBody>
          <a:bodyPr wrap="square">
            <a:spAutoFit/>
          </a:bodyPr>
          <a:lstStyle/>
          <a:p>
            <a:r>
              <a:rPr lang="ja-JP" altLang="en-US" sz="1200" b="1" dirty="0">
                <a:solidFill>
                  <a:srgbClr val="C00000"/>
                </a:solidFill>
                <a:latin typeface="Meiryo UI" panose="020B0604030504040204" pitchFamily="50" charset="-128"/>
                <a:ea typeface="Meiryo UI" panose="020B0604030504040204" pitchFamily="50" charset="-128"/>
                <a:cs typeface="ＭＳ Ｐゴシック" panose="020B0600070205080204" pitchFamily="50" charset="-128"/>
              </a:rPr>
              <a:t>非開示</a:t>
            </a:r>
            <a:endParaRPr lang="ja-JP" altLang="en-US" sz="1200" dirty="0">
              <a:solidFill>
                <a:srgbClr val="C00000"/>
              </a:solidFill>
            </a:endParaRPr>
          </a:p>
        </p:txBody>
      </p:sp>
      <p:sp>
        <p:nvSpPr>
          <p:cNvPr id="11" name="Oval 4">
            <a:extLst>
              <a:ext uri="{FF2B5EF4-FFF2-40B4-BE49-F238E27FC236}">
                <a16:creationId xmlns:a16="http://schemas.microsoft.com/office/drawing/2014/main" id="{255AC394-47F5-60DE-DE4B-83E44139C248}"/>
              </a:ext>
            </a:extLst>
          </p:cNvPr>
          <p:cNvSpPr>
            <a:spLocks noChangeArrowheads="1"/>
          </p:cNvSpPr>
          <p:nvPr/>
        </p:nvSpPr>
        <p:spPr bwMode="auto">
          <a:xfrm>
            <a:off x="10904321" y="1978955"/>
            <a:ext cx="364005" cy="306731"/>
          </a:xfrm>
          <a:prstGeom prst="ellipse">
            <a:avLst/>
          </a:prstGeom>
          <a:gradFill rotWithShape="1">
            <a:gsLst>
              <a:gs pos="0">
                <a:srgbClr val="FFFFFF"/>
              </a:gs>
              <a:gs pos="100000">
                <a:srgbClr val="CC00CC"/>
              </a:gs>
            </a:gsLst>
            <a:path path="shape">
              <a:fillToRect l="50000" t="50000" r="50000" b="50000"/>
            </a:path>
          </a:gradFill>
          <a:ln w="12700" algn="ctr">
            <a:solidFill>
              <a:srgbClr val="6785C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00" b="1" i="0" u="none" strike="noStrike" kern="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rPr>
              <a:t>製品</a:t>
            </a:r>
          </a:p>
        </p:txBody>
      </p:sp>
      <p:sp>
        <p:nvSpPr>
          <p:cNvPr id="13" name="Oval 5">
            <a:extLst>
              <a:ext uri="{FF2B5EF4-FFF2-40B4-BE49-F238E27FC236}">
                <a16:creationId xmlns:a16="http://schemas.microsoft.com/office/drawing/2014/main" id="{2481388F-35DA-ED20-EAA6-707C810565D1}"/>
              </a:ext>
            </a:extLst>
          </p:cNvPr>
          <p:cNvSpPr>
            <a:spLocks noChangeArrowheads="1"/>
          </p:cNvSpPr>
          <p:nvPr/>
        </p:nvSpPr>
        <p:spPr bwMode="auto">
          <a:xfrm>
            <a:off x="10386708" y="1985305"/>
            <a:ext cx="339244" cy="291959"/>
          </a:xfrm>
          <a:prstGeom prst="ellipse">
            <a:avLst/>
          </a:prstGeom>
          <a:gradFill rotWithShape="1">
            <a:gsLst>
              <a:gs pos="0">
                <a:srgbClr val="CCFFFF"/>
              </a:gs>
              <a:gs pos="100000">
                <a:srgbClr val="3333FF"/>
              </a:gs>
            </a:gsLst>
            <a:path path="shape">
              <a:fillToRect l="50000" t="50000" r="50000" b="50000"/>
            </a:path>
          </a:gradFill>
          <a:ln w="12700" algn="ctr">
            <a:solidFill>
              <a:srgbClr val="3333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algn="ctr" eaLnBrk="1" hangingPunct="1">
              <a:defRPr/>
            </a:pPr>
            <a:r>
              <a:rPr lang="ja-JP" altLang="en-US" b="1" dirty="0">
                <a:solidFill>
                  <a:srgbClr val="0F1C50"/>
                </a:solidFill>
                <a:latin typeface="Meiryo UI" panose="020B0604030504040204" pitchFamily="50" charset="-128"/>
                <a:ea typeface="Meiryo UI" panose="020B0604030504040204" pitchFamily="50" charset="-128"/>
              </a:rPr>
              <a:t>部品</a:t>
            </a:r>
          </a:p>
        </p:txBody>
      </p:sp>
      <p:sp>
        <p:nvSpPr>
          <p:cNvPr id="14" name="Oval 5">
            <a:extLst>
              <a:ext uri="{FF2B5EF4-FFF2-40B4-BE49-F238E27FC236}">
                <a16:creationId xmlns:a16="http://schemas.microsoft.com/office/drawing/2014/main" id="{D11B53C1-BE5C-8363-CAD5-CC2931835FA0}"/>
              </a:ext>
            </a:extLst>
          </p:cNvPr>
          <p:cNvSpPr>
            <a:spLocks noChangeArrowheads="1"/>
          </p:cNvSpPr>
          <p:nvPr/>
        </p:nvSpPr>
        <p:spPr bwMode="auto">
          <a:xfrm>
            <a:off x="9952003" y="1990067"/>
            <a:ext cx="339244" cy="291959"/>
          </a:xfrm>
          <a:prstGeom prst="ellipse">
            <a:avLst/>
          </a:prstGeom>
          <a:gradFill rotWithShape="1">
            <a:gsLst>
              <a:gs pos="0">
                <a:srgbClr val="83B254">
                  <a:lumMod val="20000"/>
                  <a:lumOff val="80000"/>
                </a:srgbClr>
              </a:gs>
              <a:gs pos="100000">
                <a:srgbClr val="83B254">
                  <a:lumMod val="75000"/>
                </a:srgbClr>
              </a:gs>
            </a:gsLst>
            <a:path path="shape">
              <a:fillToRect l="50000" t="50000" r="50000" b="50000"/>
            </a:path>
          </a:gradFill>
          <a:ln w="12700" algn="ctr">
            <a:solidFill>
              <a:srgbClr val="83B254">
                <a:lumMod val="50000"/>
              </a:srgbClr>
            </a:solidFill>
            <a:round/>
            <a:headEnd/>
            <a:tailEnd/>
          </a:ln>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00" b="1" i="0" u="none" strike="noStrike" kern="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rPr>
              <a:t>材料</a:t>
            </a:r>
          </a:p>
        </p:txBody>
      </p:sp>
      <p:cxnSp>
        <p:nvCxnSpPr>
          <p:cNvPr id="15" name="AutoShape 39">
            <a:extLst>
              <a:ext uri="{FF2B5EF4-FFF2-40B4-BE49-F238E27FC236}">
                <a16:creationId xmlns:a16="http://schemas.microsoft.com/office/drawing/2014/main" id="{330C6714-1B90-0361-2791-90E083DC989B}"/>
              </a:ext>
            </a:extLst>
          </p:cNvPr>
          <p:cNvCxnSpPr>
            <a:cxnSpLocks noChangeShapeType="1"/>
            <a:stCxn id="11" idx="2"/>
            <a:endCxn id="13" idx="6"/>
          </p:cNvCxnSpPr>
          <p:nvPr/>
        </p:nvCxnSpPr>
        <p:spPr bwMode="auto">
          <a:xfrm rot="10800000">
            <a:off x="10725953" y="2131285"/>
            <a:ext cx="178369" cy="1036"/>
          </a:xfrm>
          <a:prstGeom prst="bentConnector3">
            <a:avLst>
              <a:gd name="adj1" fmla="val 50000"/>
            </a:avLst>
          </a:prstGeom>
          <a:noFill/>
          <a:ln w="12700">
            <a:solidFill>
              <a:srgbClr val="3333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39">
            <a:extLst>
              <a:ext uri="{FF2B5EF4-FFF2-40B4-BE49-F238E27FC236}">
                <a16:creationId xmlns:a16="http://schemas.microsoft.com/office/drawing/2014/main" id="{43EA365D-6ED1-B50C-3195-996933D43295}"/>
              </a:ext>
            </a:extLst>
          </p:cNvPr>
          <p:cNvCxnSpPr>
            <a:cxnSpLocks noChangeShapeType="1"/>
            <a:stCxn id="13" idx="2"/>
            <a:endCxn id="14" idx="6"/>
          </p:cNvCxnSpPr>
          <p:nvPr/>
        </p:nvCxnSpPr>
        <p:spPr bwMode="auto">
          <a:xfrm rot="10800000" flipV="1">
            <a:off x="10291248" y="2131285"/>
            <a:ext cx="95461" cy="4762"/>
          </a:xfrm>
          <a:prstGeom prst="bentConnector3">
            <a:avLst>
              <a:gd name="adj1" fmla="val 50000"/>
            </a:avLst>
          </a:prstGeom>
          <a:noFill/>
          <a:ln w="12700">
            <a:solidFill>
              <a:srgbClr val="3333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Oval 5">
            <a:extLst>
              <a:ext uri="{FF2B5EF4-FFF2-40B4-BE49-F238E27FC236}">
                <a16:creationId xmlns:a16="http://schemas.microsoft.com/office/drawing/2014/main" id="{30C912FD-0609-9C80-7031-A7453B228E8C}"/>
              </a:ext>
            </a:extLst>
          </p:cNvPr>
          <p:cNvSpPr>
            <a:spLocks noChangeArrowheads="1"/>
          </p:cNvSpPr>
          <p:nvPr/>
        </p:nvSpPr>
        <p:spPr bwMode="auto">
          <a:xfrm>
            <a:off x="9960750" y="2444344"/>
            <a:ext cx="339244" cy="291959"/>
          </a:xfrm>
          <a:prstGeom prst="ellipse">
            <a:avLst/>
          </a:prstGeom>
          <a:gradFill rotWithShape="1">
            <a:gsLst>
              <a:gs pos="0">
                <a:srgbClr val="83B254">
                  <a:lumMod val="20000"/>
                  <a:lumOff val="80000"/>
                </a:srgbClr>
              </a:gs>
              <a:gs pos="100000">
                <a:srgbClr val="83B254">
                  <a:lumMod val="75000"/>
                </a:srgbClr>
              </a:gs>
            </a:gsLst>
            <a:path path="shape">
              <a:fillToRect l="50000" t="50000" r="50000" b="50000"/>
            </a:path>
          </a:gradFill>
          <a:ln w="12700" algn="ctr">
            <a:solidFill>
              <a:srgbClr val="83B254">
                <a:lumMod val="50000"/>
              </a:srgbClr>
            </a:solidFill>
            <a:round/>
            <a:headEnd/>
            <a:tailEnd/>
          </a:ln>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00" b="1" i="0" u="none" strike="noStrike" kern="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rPr>
              <a:t>材料</a:t>
            </a:r>
          </a:p>
        </p:txBody>
      </p:sp>
      <p:cxnSp>
        <p:nvCxnSpPr>
          <p:cNvPr id="19" name="AutoShape 39">
            <a:extLst>
              <a:ext uri="{FF2B5EF4-FFF2-40B4-BE49-F238E27FC236}">
                <a16:creationId xmlns:a16="http://schemas.microsoft.com/office/drawing/2014/main" id="{75CD7053-4A0D-C63D-347B-BBA4CF760721}"/>
              </a:ext>
            </a:extLst>
          </p:cNvPr>
          <p:cNvCxnSpPr>
            <a:cxnSpLocks noChangeShapeType="1"/>
          </p:cNvCxnSpPr>
          <p:nvPr/>
        </p:nvCxnSpPr>
        <p:spPr bwMode="auto">
          <a:xfrm rot="10800000" flipV="1">
            <a:off x="10301025" y="2130650"/>
            <a:ext cx="86714" cy="382839"/>
          </a:xfrm>
          <a:prstGeom prst="bentConnector3">
            <a:avLst>
              <a:gd name="adj1" fmla="val 50000"/>
            </a:avLst>
          </a:prstGeom>
          <a:noFill/>
          <a:ln w="12700">
            <a:solidFill>
              <a:srgbClr val="3333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Oval 5">
            <a:extLst>
              <a:ext uri="{FF2B5EF4-FFF2-40B4-BE49-F238E27FC236}">
                <a16:creationId xmlns:a16="http://schemas.microsoft.com/office/drawing/2014/main" id="{5DE1C783-9D4B-C956-2FE7-F6EED9D15B52}"/>
              </a:ext>
            </a:extLst>
          </p:cNvPr>
          <p:cNvSpPr>
            <a:spLocks noChangeArrowheads="1"/>
          </p:cNvSpPr>
          <p:nvPr/>
        </p:nvSpPr>
        <p:spPr bwMode="auto">
          <a:xfrm>
            <a:off x="10379126" y="2936949"/>
            <a:ext cx="339244" cy="291959"/>
          </a:xfrm>
          <a:prstGeom prst="ellipse">
            <a:avLst/>
          </a:prstGeom>
          <a:gradFill rotWithShape="1">
            <a:gsLst>
              <a:gs pos="0">
                <a:srgbClr val="CCFFFF"/>
              </a:gs>
              <a:gs pos="100000">
                <a:srgbClr val="3333FF"/>
              </a:gs>
            </a:gsLst>
            <a:path path="shape">
              <a:fillToRect l="50000" t="50000" r="50000" b="50000"/>
            </a:path>
          </a:gradFill>
          <a:ln w="12700" algn="ctr">
            <a:solidFill>
              <a:srgbClr val="3333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algn="ctr" eaLnBrk="1" hangingPunct="1">
              <a:defRPr/>
            </a:pPr>
            <a:r>
              <a:rPr lang="ja-JP" altLang="en-US" b="1" dirty="0">
                <a:solidFill>
                  <a:srgbClr val="0F1C50"/>
                </a:solidFill>
                <a:latin typeface="Meiryo UI" panose="020B0604030504040204" pitchFamily="50" charset="-128"/>
                <a:ea typeface="Meiryo UI" panose="020B0604030504040204" pitchFamily="50" charset="-128"/>
              </a:rPr>
              <a:t>部品</a:t>
            </a:r>
          </a:p>
        </p:txBody>
      </p:sp>
      <p:cxnSp>
        <p:nvCxnSpPr>
          <p:cNvPr id="21" name="AutoShape 39">
            <a:extLst>
              <a:ext uri="{FF2B5EF4-FFF2-40B4-BE49-F238E27FC236}">
                <a16:creationId xmlns:a16="http://schemas.microsoft.com/office/drawing/2014/main" id="{F6B96C1F-7119-B6D1-B297-4C0FC4D3805B}"/>
              </a:ext>
            </a:extLst>
          </p:cNvPr>
          <p:cNvCxnSpPr>
            <a:cxnSpLocks noChangeShapeType="1"/>
            <a:stCxn id="11" idx="2"/>
            <a:endCxn id="20" idx="6"/>
          </p:cNvCxnSpPr>
          <p:nvPr/>
        </p:nvCxnSpPr>
        <p:spPr bwMode="auto">
          <a:xfrm rot="10800000" flipV="1">
            <a:off x="10718371" y="2132321"/>
            <a:ext cx="185951" cy="950608"/>
          </a:xfrm>
          <a:prstGeom prst="bentConnector3">
            <a:avLst>
              <a:gd name="adj1" fmla="val 50000"/>
            </a:avLst>
          </a:prstGeom>
          <a:noFill/>
          <a:ln w="12700">
            <a:solidFill>
              <a:srgbClr val="3333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Oval 5">
            <a:extLst>
              <a:ext uri="{FF2B5EF4-FFF2-40B4-BE49-F238E27FC236}">
                <a16:creationId xmlns:a16="http://schemas.microsoft.com/office/drawing/2014/main" id="{82B0C0F3-8FE2-F007-E13E-7F11D9E9B3E4}"/>
              </a:ext>
            </a:extLst>
          </p:cNvPr>
          <p:cNvSpPr>
            <a:spLocks noChangeArrowheads="1"/>
          </p:cNvSpPr>
          <p:nvPr/>
        </p:nvSpPr>
        <p:spPr bwMode="auto">
          <a:xfrm>
            <a:off x="9970346" y="2948785"/>
            <a:ext cx="339244" cy="265838"/>
          </a:xfrm>
          <a:prstGeom prst="ellipse">
            <a:avLst/>
          </a:prstGeom>
          <a:gradFill rotWithShape="1">
            <a:gsLst>
              <a:gs pos="0">
                <a:srgbClr val="83B254">
                  <a:lumMod val="20000"/>
                  <a:lumOff val="80000"/>
                </a:srgbClr>
              </a:gs>
              <a:gs pos="100000">
                <a:srgbClr val="83B254">
                  <a:lumMod val="75000"/>
                </a:srgbClr>
              </a:gs>
            </a:gsLst>
            <a:path path="shape">
              <a:fillToRect l="50000" t="50000" r="50000" b="50000"/>
            </a:path>
          </a:gradFill>
          <a:ln w="12700" algn="ctr">
            <a:solidFill>
              <a:srgbClr val="83B254">
                <a:lumMod val="50000"/>
              </a:srgbClr>
            </a:solidFill>
            <a:round/>
            <a:headEnd/>
            <a:tailEnd/>
          </a:ln>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00" b="1" i="0" u="none" strike="noStrike" kern="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rPr>
              <a:t>材料</a:t>
            </a:r>
          </a:p>
        </p:txBody>
      </p:sp>
      <p:cxnSp>
        <p:nvCxnSpPr>
          <p:cNvPr id="24" name="AutoShape 39">
            <a:extLst>
              <a:ext uri="{FF2B5EF4-FFF2-40B4-BE49-F238E27FC236}">
                <a16:creationId xmlns:a16="http://schemas.microsoft.com/office/drawing/2014/main" id="{8F549A37-FEFA-511F-28DE-E6A61A4C09DD}"/>
              </a:ext>
            </a:extLst>
          </p:cNvPr>
          <p:cNvCxnSpPr>
            <a:cxnSpLocks noChangeShapeType="1"/>
            <a:stCxn id="20" idx="2"/>
            <a:endCxn id="23" idx="6"/>
          </p:cNvCxnSpPr>
          <p:nvPr/>
        </p:nvCxnSpPr>
        <p:spPr bwMode="auto">
          <a:xfrm rot="10800000">
            <a:off x="10309590" y="3081705"/>
            <a:ext cx="69536" cy="1225"/>
          </a:xfrm>
          <a:prstGeom prst="bentConnector3">
            <a:avLst>
              <a:gd name="adj1" fmla="val 50000"/>
            </a:avLst>
          </a:prstGeom>
          <a:noFill/>
          <a:ln w="12700">
            <a:solidFill>
              <a:srgbClr val="3333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四角形: 角を丸くする 28">
            <a:extLst>
              <a:ext uri="{FF2B5EF4-FFF2-40B4-BE49-F238E27FC236}">
                <a16:creationId xmlns:a16="http://schemas.microsoft.com/office/drawing/2014/main" id="{9475D908-B026-156C-E527-61F945D253FE}"/>
              </a:ext>
            </a:extLst>
          </p:cNvPr>
          <p:cNvSpPr/>
          <p:nvPr/>
        </p:nvSpPr>
        <p:spPr>
          <a:xfrm>
            <a:off x="9638658" y="1951033"/>
            <a:ext cx="1734604" cy="1435059"/>
          </a:xfrm>
          <a:prstGeom prst="roundRect">
            <a:avLst>
              <a:gd name="adj" fmla="val 11751"/>
            </a:avLst>
          </a:prstGeom>
          <a:noFill/>
          <a:ln w="19050" cap="rnd">
            <a:solidFill>
              <a:schemeClr val="accent5">
                <a:lumMod val="50000"/>
              </a:schemeClr>
            </a:solidFill>
            <a:prstDash val="solid"/>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D7E66C19-E1B0-AC79-2E80-F090203993B6}"/>
              </a:ext>
            </a:extLst>
          </p:cNvPr>
          <p:cNvSpPr txBox="1"/>
          <p:nvPr/>
        </p:nvSpPr>
        <p:spPr>
          <a:xfrm>
            <a:off x="9686953" y="2380520"/>
            <a:ext cx="254420" cy="369332"/>
          </a:xfrm>
          <a:prstGeom prst="rect">
            <a:avLst/>
          </a:prstGeom>
          <a:noFill/>
        </p:spPr>
        <p:txBody>
          <a:bodyPr wrap="square" lIns="0" tIns="0" rIns="0" bIns="0" rtlCol="0">
            <a:spAutoFit/>
          </a:bodyPr>
          <a:lstStyle/>
          <a:p>
            <a:r>
              <a:rPr kumimoji="1" lang="ja-JP" altLang="en-US" sz="2400" b="1" dirty="0">
                <a:latin typeface="Meiryo UI" panose="020B0604030504040204" pitchFamily="50" charset="-128"/>
                <a:ea typeface="Meiryo UI" panose="020B0604030504040204" pitchFamily="50" charset="-128"/>
              </a:rPr>
              <a:t>？</a:t>
            </a:r>
          </a:p>
        </p:txBody>
      </p:sp>
      <p:sp>
        <p:nvSpPr>
          <p:cNvPr id="36" name="テキスト ボックス 35">
            <a:extLst>
              <a:ext uri="{FF2B5EF4-FFF2-40B4-BE49-F238E27FC236}">
                <a16:creationId xmlns:a16="http://schemas.microsoft.com/office/drawing/2014/main" id="{14AE99ED-B24E-07E6-4C05-FC213815302C}"/>
              </a:ext>
            </a:extLst>
          </p:cNvPr>
          <p:cNvSpPr txBox="1"/>
          <p:nvPr/>
        </p:nvSpPr>
        <p:spPr>
          <a:xfrm>
            <a:off x="9745404" y="3049316"/>
            <a:ext cx="254420" cy="369332"/>
          </a:xfrm>
          <a:prstGeom prst="rect">
            <a:avLst/>
          </a:prstGeom>
          <a:noFill/>
        </p:spPr>
        <p:txBody>
          <a:bodyPr wrap="square" lIns="0" tIns="0" rIns="0" bIns="0" rtlCol="0">
            <a:spAutoFit/>
          </a:bodyPr>
          <a:lstStyle/>
          <a:p>
            <a:r>
              <a:rPr kumimoji="1" lang="en-US" altLang="ja-JP" sz="2400" b="1" dirty="0">
                <a:latin typeface="Meiryo UI" panose="020B0604030504040204" pitchFamily="50" charset="-128"/>
                <a:ea typeface="Meiryo UI" panose="020B0604030504040204" pitchFamily="50" charset="-128"/>
              </a:rPr>
              <a:t>×</a:t>
            </a:r>
            <a:endParaRPr kumimoji="1" lang="ja-JP" altLang="en-US" sz="2400" b="1" dirty="0">
              <a:latin typeface="Meiryo UI" panose="020B0604030504040204" pitchFamily="50" charset="-128"/>
              <a:ea typeface="Meiryo UI" panose="020B0604030504040204" pitchFamily="50" charset="-128"/>
            </a:endParaRPr>
          </a:p>
        </p:txBody>
      </p:sp>
      <p:sp>
        <p:nvSpPr>
          <p:cNvPr id="25" name="AutoShape 21">
            <a:extLst>
              <a:ext uri="{FF2B5EF4-FFF2-40B4-BE49-F238E27FC236}">
                <a16:creationId xmlns:a16="http://schemas.microsoft.com/office/drawing/2014/main" id="{FABAF42A-5EE9-B6DC-10A0-DC4AF5BAB1DC}"/>
              </a:ext>
            </a:extLst>
          </p:cNvPr>
          <p:cNvSpPr>
            <a:spLocks noChangeArrowheads="1"/>
          </p:cNvSpPr>
          <p:nvPr/>
        </p:nvSpPr>
        <p:spPr bwMode="auto">
          <a:xfrm>
            <a:off x="767061" y="2978840"/>
            <a:ext cx="188893" cy="161336"/>
          </a:xfrm>
          <a:prstGeom prst="triangle">
            <a:avLst>
              <a:gd name="adj" fmla="val 50000"/>
            </a:avLst>
          </a:prstGeom>
          <a:solidFill>
            <a:srgbClr val="CE638E">
              <a:lumMod val="75000"/>
            </a:srgbClr>
          </a:solidFill>
          <a:ln w="19050" algn="ctr">
            <a:solidFill>
              <a:srgbClr val="CE638E">
                <a:lumMod val="50000"/>
              </a:srgbClr>
            </a:solidFill>
            <a:miter lim="800000"/>
            <a:headEnd/>
            <a:tailEnd/>
          </a:ln>
          <a:effec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400" b="1" i="0" u="none" strike="noStrike" kern="0" cap="none" spc="0" normalizeH="0" baseline="0" noProof="0">
              <a:ln>
                <a:noFill/>
              </a:ln>
              <a:solidFill>
                <a:srgbClr val="0F1C50"/>
              </a:solidFill>
              <a:effectLst/>
              <a:uLnTx/>
              <a:uFillTx/>
              <a:latin typeface="メイリオ" panose="020B0604030504040204" pitchFamily="50" charset="-128"/>
              <a:ea typeface="メイリオ" panose="020B0604030504040204" pitchFamily="50" charset="-128"/>
            </a:endParaRPr>
          </a:p>
        </p:txBody>
      </p:sp>
      <p:sp>
        <p:nvSpPr>
          <p:cNvPr id="27" name="AutoShape 21">
            <a:extLst>
              <a:ext uri="{FF2B5EF4-FFF2-40B4-BE49-F238E27FC236}">
                <a16:creationId xmlns:a16="http://schemas.microsoft.com/office/drawing/2014/main" id="{DB28683F-B20B-E5C8-5EF1-D9C27EFF7429}"/>
              </a:ext>
            </a:extLst>
          </p:cNvPr>
          <p:cNvSpPr>
            <a:spLocks noChangeArrowheads="1"/>
          </p:cNvSpPr>
          <p:nvPr/>
        </p:nvSpPr>
        <p:spPr bwMode="auto">
          <a:xfrm>
            <a:off x="2441999" y="2475466"/>
            <a:ext cx="188893" cy="161336"/>
          </a:xfrm>
          <a:prstGeom prst="triangle">
            <a:avLst>
              <a:gd name="adj" fmla="val 50000"/>
            </a:avLst>
          </a:prstGeom>
          <a:solidFill>
            <a:srgbClr val="CE638E">
              <a:lumMod val="75000"/>
            </a:srgbClr>
          </a:solidFill>
          <a:ln w="19050" algn="ctr">
            <a:solidFill>
              <a:srgbClr val="CE638E">
                <a:lumMod val="50000"/>
              </a:srgbClr>
            </a:solidFill>
            <a:miter lim="800000"/>
            <a:headEnd/>
            <a:tailEnd/>
          </a:ln>
          <a:effec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400" b="1" i="0" u="none" strike="noStrike" kern="0" cap="none" spc="0" normalizeH="0" baseline="0" noProof="0">
              <a:ln>
                <a:noFill/>
              </a:ln>
              <a:solidFill>
                <a:srgbClr val="0F1C50"/>
              </a:solidFill>
              <a:effectLst/>
              <a:uLnTx/>
              <a:uFillTx/>
              <a:latin typeface="メイリオ" panose="020B0604030504040204" pitchFamily="50" charset="-128"/>
              <a:ea typeface="メイリオ" panose="020B0604030504040204" pitchFamily="50" charset="-128"/>
            </a:endParaRPr>
          </a:p>
        </p:txBody>
      </p:sp>
      <p:sp>
        <p:nvSpPr>
          <p:cNvPr id="30" name="AutoShape 21">
            <a:extLst>
              <a:ext uri="{FF2B5EF4-FFF2-40B4-BE49-F238E27FC236}">
                <a16:creationId xmlns:a16="http://schemas.microsoft.com/office/drawing/2014/main" id="{A3367DF8-4E89-B423-5C2A-AD740CC717DD}"/>
              </a:ext>
            </a:extLst>
          </p:cNvPr>
          <p:cNvSpPr>
            <a:spLocks noChangeArrowheads="1"/>
          </p:cNvSpPr>
          <p:nvPr/>
        </p:nvSpPr>
        <p:spPr bwMode="auto">
          <a:xfrm>
            <a:off x="4002177" y="1909092"/>
            <a:ext cx="188893" cy="161336"/>
          </a:xfrm>
          <a:prstGeom prst="triangle">
            <a:avLst>
              <a:gd name="adj" fmla="val 50000"/>
            </a:avLst>
          </a:prstGeom>
          <a:solidFill>
            <a:srgbClr val="CE638E">
              <a:lumMod val="75000"/>
            </a:srgbClr>
          </a:solidFill>
          <a:ln w="19050" algn="ctr">
            <a:solidFill>
              <a:srgbClr val="CE638E">
                <a:lumMod val="50000"/>
              </a:srgbClr>
            </a:solidFill>
            <a:miter lim="800000"/>
            <a:headEnd/>
            <a:tailEnd/>
          </a:ln>
          <a:effec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400" b="1" i="0" u="none" strike="noStrike" kern="0" cap="none" spc="0" normalizeH="0" baseline="0" noProof="0">
              <a:ln>
                <a:noFill/>
              </a:ln>
              <a:solidFill>
                <a:srgbClr val="0F1C50"/>
              </a:solidFill>
              <a:effectLst/>
              <a:uLnTx/>
              <a:uFillTx/>
              <a:latin typeface="メイリオ" panose="020B0604030504040204" pitchFamily="50" charset="-128"/>
              <a:ea typeface="メイリオ" panose="020B0604030504040204" pitchFamily="50" charset="-128"/>
            </a:endParaRPr>
          </a:p>
        </p:txBody>
      </p:sp>
      <p:sp>
        <p:nvSpPr>
          <p:cNvPr id="31" name="AutoShape 21">
            <a:extLst>
              <a:ext uri="{FF2B5EF4-FFF2-40B4-BE49-F238E27FC236}">
                <a16:creationId xmlns:a16="http://schemas.microsoft.com/office/drawing/2014/main" id="{F0DAA0CD-D8DD-803D-16E0-56C969C5AB2D}"/>
              </a:ext>
            </a:extLst>
          </p:cNvPr>
          <p:cNvSpPr>
            <a:spLocks noChangeArrowheads="1"/>
          </p:cNvSpPr>
          <p:nvPr/>
        </p:nvSpPr>
        <p:spPr bwMode="auto">
          <a:xfrm>
            <a:off x="6413684" y="1935546"/>
            <a:ext cx="188893" cy="161336"/>
          </a:xfrm>
          <a:prstGeom prst="triangle">
            <a:avLst>
              <a:gd name="adj" fmla="val 50000"/>
            </a:avLst>
          </a:prstGeom>
          <a:solidFill>
            <a:srgbClr val="CE638E">
              <a:lumMod val="75000"/>
            </a:srgbClr>
          </a:solidFill>
          <a:ln w="19050" algn="ctr">
            <a:solidFill>
              <a:srgbClr val="CE638E">
                <a:lumMod val="50000"/>
              </a:srgbClr>
            </a:solidFill>
            <a:miter lim="800000"/>
            <a:headEnd/>
            <a:tailEnd/>
          </a:ln>
          <a:effec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400" b="1" i="0" u="none" strike="noStrike" kern="0" cap="none" spc="0" normalizeH="0" baseline="0" noProof="0">
              <a:ln>
                <a:noFill/>
              </a:ln>
              <a:solidFill>
                <a:srgbClr val="0F1C50"/>
              </a:solidFill>
              <a:effectLst/>
              <a:uLnTx/>
              <a:uFillTx/>
              <a:latin typeface="メイリオ" panose="020B0604030504040204" pitchFamily="50" charset="-128"/>
              <a:ea typeface="メイリオ" panose="020B0604030504040204" pitchFamily="50" charset="-128"/>
            </a:endParaRPr>
          </a:p>
        </p:txBody>
      </p:sp>
      <p:sp>
        <p:nvSpPr>
          <p:cNvPr id="32" name="AutoShape 21">
            <a:extLst>
              <a:ext uri="{FF2B5EF4-FFF2-40B4-BE49-F238E27FC236}">
                <a16:creationId xmlns:a16="http://schemas.microsoft.com/office/drawing/2014/main" id="{7771A8F4-6CA1-49D5-4D1A-94FDFBB1D04A}"/>
              </a:ext>
            </a:extLst>
          </p:cNvPr>
          <p:cNvSpPr>
            <a:spLocks noChangeArrowheads="1"/>
          </p:cNvSpPr>
          <p:nvPr/>
        </p:nvSpPr>
        <p:spPr bwMode="auto">
          <a:xfrm>
            <a:off x="7965300" y="1917321"/>
            <a:ext cx="188893" cy="161336"/>
          </a:xfrm>
          <a:prstGeom prst="triangle">
            <a:avLst>
              <a:gd name="adj" fmla="val 50000"/>
            </a:avLst>
          </a:prstGeom>
          <a:solidFill>
            <a:srgbClr val="CE638E">
              <a:lumMod val="75000"/>
            </a:srgbClr>
          </a:solidFill>
          <a:ln w="19050" algn="ctr">
            <a:solidFill>
              <a:srgbClr val="CE638E">
                <a:lumMod val="50000"/>
              </a:srgbClr>
            </a:solidFill>
            <a:miter lim="800000"/>
            <a:headEnd/>
            <a:tailEnd/>
          </a:ln>
          <a:effec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400" b="1" i="0" u="none" strike="noStrike" kern="0" cap="none" spc="0" normalizeH="0" baseline="0" noProof="0">
              <a:ln>
                <a:noFill/>
              </a:ln>
              <a:solidFill>
                <a:srgbClr val="0F1C50"/>
              </a:solidFill>
              <a:effectLst/>
              <a:uLnTx/>
              <a:uFillTx/>
              <a:latin typeface="メイリオ" panose="020B0604030504040204" pitchFamily="50" charset="-128"/>
              <a:ea typeface="メイリオ" panose="020B0604030504040204" pitchFamily="50" charset="-128"/>
            </a:endParaRPr>
          </a:p>
        </p:txBody>
      </p:sp>
      <p:sp>
        <p:nvSpPr>
          <p:cNvPr id="35" name="AutoShape 21">
            <a:extLst>
              <a:ext uri="{FF2B5EF4-FFF2-40B4-BE49-F238E27FC236}">
                <a16:creationId xmlns:a16="http://schemas.microsoft.com/office/drawing/2014/main" id="{A41E124A-7DFF-B840-62ED-78306F9FD568}"/>
              </a:ext>
            </a:extLst>
          </p:cNvPr>
          <p:cNvSpPr>
            <a:spLocks noChangeArrowheads="1"/>
          </p:cNvSpPr>
          <p:nvPr/>
        </p:nvSpPr>
        <p:spPr bwMode="auto">
          <a:xfrm>
            <a:off x="9732927" y="2039949"/>
            <a:ext cx="188893" cy="161336"/>
          </a:xfrm>
          <a:prstGeom prst="triangle">
            <a:avLst>
              <a:gd name="adj" fmla="val 50000"/>
            </a:avLst>
          </a:prstGeom>
          <a:solidFill>
            <a:srgbClr val="CE638E">
              <a:lumMod val="75000"/>
            </a:srgbClr>
          </a:solidFill>
          <a:ln w="19050" algn="ctr">
            <a:solidFill>
              <a:srgbClr val="CE638E">
                <a:lumMod val="50000"/>
              </a:srgbClr>
            </a:solidFill>
            <a:miter lim="800000"/>
            <a:headEnd/>
            <a:tailEnd/>
          </a:ln>
          <a:effec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400" b="1" i="0" u="none" strike="noStrike" kern="0" cap="none" spc="0" normalizeH="0" baseline="0" noProof="0">
              <a:ln>
                <a:noFill/>
              </a:ln>
              <a:solidFill>
                <a:srgbClr val="0F1C50"/>
              </a:solidFill>
              <a:effectLst/>
              <a:uLnTx/>
              <a:uFillTx/>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15648FE9-F986-79F0-DE34-DE2A54E76208}"/>
              </a:ext>
            </a:extLst>
          </p:cNvPr>
          <p:cNvSpPr txBox="1"/>
          <p:nvPr/>
        </p:nvSpPr>
        <p:spPr>
          <a:xfrm>
            <a:off x="725962" y="3182797"/>
            <a:ext cx="1198913" cy="400110"/>
          </a:xfrm>
          <a:prstGeom prst="rect">
            <a:avLst/>
          </a:prstGeom>
          <a:noFill/>
        </p:spPr>
        <p:txBody>
          <a:bodyPr wrap="square">
            <a:spAutoFit/>
          </a:bodyPr>
          <a:lstStyle/>
          <a:p>
            <a:r>
              <a:rPr lang="ja-JP" altLang="en-US" sz="1000" b="1" dirty="0">
                <a:solidFill>
                  <a:srgbClr val="000000"/>
                </a:solidFill>
                <a:latin typeface="Meiryo UI" panose="020B0604030504040204" pitchFamily="50" charset="-128"/>
                <a:ea typeface="Meiryo UI" panose="020B0604030504040204" pitchFamily="50" charset="-128"/>
              </a:rPr>
              <a:t>（回答データ</a:t>
            </a:r>
            <a:br>
              <a:rPr lang="en-US" altLang="ja-JP" sz="1000" b="1" dirty="0">
                <a:solidFill>
                  <a:srgbClr val="000000"/>
                </a:solidFill>
                <a:latin typeface="Meiryo UI" panose="020B0604030504040204" pitchFamily="50" charset="-128"/>
                <a:ea typeface="Meiryo UI" panose="020B0604030504040204" pitchFamily="50" charset="-128"/>
              </a:rPr>
            </a:br>
            <a:r>
              <a:rPr lang="ja-JP" altLang="en-US" sz="1000" b="1" dirty="0">
                <a:solidFill>
                  <a:srgbClr val="000000"/>
                </a:solidFill>
                <a:latin typeface="Meiryo UI" panose="020B0604030504040204" pitchFamily="50" charset="-128"/>
                <a:ea typeface="Meiryo UI" panose="020B0604030504040204" pitchFamily="50" charset="-128"/>
              </a:rPr>
              <a:t>伝達有無を明示）</a:t>
            </a:r>
            <a:endParaRPr lang="ja-JP" altLang="en-US" sz="1000" dirty="0"/>
          </a:p>
        </p:txBody>
      </p:sp>
      <p:sp>
        <p:nvSpPr>
          <p:cNvPr id="8" name="テキスト ボックス 7">
            <a:extLst>
              <a:ext uri="{FF2B5EF4-FFF2-40B4-BE49-F238E27FC236}">
                <a16:creationId xmlns:a16="http://schemas.microsoft.com/office/drawing/2014/main" id="{CBBA34C7-EE8D-AF16-BFBD-2149173280DF}"/>
              </a:ext>
            </a:extLst>
          </p:cNvPr>
          <p:cNvSpPr txBox="1"/>
          <p:nvPr/>
        </p:nvSpPr>
        <p:spPr>
          <a:xfrm>
            <a:off x="107113" y="875263"/>
            <a:ext cx="1218305" cy="338554"/>
          </a:xfrm>
          <a:prstGeom prst="rect">
            <a:avLst/>
          </a:prstGeom>
          <a:solidFill>
            <a:schemeClr val="tx1">
              <a:lumMod val="10000"/>
              <a:lumOff val="90000"/>
            </a:schemeClr>
          </a:solidFill>
          <a:ln>
            <a:solidFill>
              <a:schemeClr val="tx1"/>
            </a:solidFill>
          </a:ln>
        </p:spPr>
        <p:txBody>
          <a:bodyPr wrap="square">
            <a:spAutoFit/>
          </a:bodyPr>
          <a:lstStyle/>
          <a:p>
            <a:r>
              <a:rPr lang="ja-JP" altLang="en-US" sz="1600" b="1" dirty="0">
                <a:latin typeface="Meiryo UI" panose="020B0604030504040204" pitchFamily="50" charset="-128"/>
                <a:ea typeface="Meiryo UI" panose="020B0604030504040204" pitchFamily="50" charset="-128"/>
              </a:rPr>
              <a:t>法規施行前</a:t>
            </a:r>
          </a:p>
        </p:txBody>
      </p:sp>
      <p:sp>
        <p:nvSpPr>
          <p:cNvPr id="12" name="テキスト ボックス 11">
            <a:extLst>
              <a:ext uri="{FF2B5EF4-FFF2-40B4-BE49-F238E27FC236}">
                <a16:creationId xmlns:a16="http://schemas.microsoft.com/office/drawing/2014/main" id="{2DE478E7-F4E4-2285-F17B-927A22C5820A}"/>
              </a:ext>
            </a:extLst>
          </p:cNvPr>
          <p:cNvSpPr txBox="1"/>
          <p:nvPr/>
        </p:nvSpPr>
        <p:spPr>
          <a:xfrm>
            <a:off x="138192" y="4339998"/>
            <a:ext cx="1218305" cy="338554"/>
          </a:xfrm>
          <a:prstGeom prst="rect">
            <a:avLst/>
          </a:prstGeom>
          <a:solidFill>
            <a:schemeClr val="tx1">
              <a:lumMod val="10000"/>
              <a:lumOff val="90000"/>
            </a:schemeClr>
          </a:solidFill>
          <a:ln>
            <a:solidFill>
              <a:schemeClr val="tx1"/>
            </a:solidFill>
          </a:ln>
        </p:spPr>
        <p:txBody>
          <a:bodyPr wrap="square">
            <a:spAutoFit/>
          </a:bodyPr>
          <a:lstStyle/>
          <a:p>
            <a:r>
              <a:rPr lang="ja-JP" altLang="en-US" sz="1600" b="1" dirty="0">
                <a:latin typeface="Meiryo UI" panose="020B0604030504040204" pitchFamily="50" charset="-128"/>
                <a:ea typeface="Meiryo UI" panose="020B0604030504040204" pitchFamily="50" charset="-128"/>
              </a:rPr>
              <a:t>法規施行後</a:t>
            </a:r>
          </a:p>
        </p:txBody>
      </p:sp>
      <p:sp>
        <p:nvSpPr>
          <p:cNvPr id="7" name="テキスト ボックス 6">
            <a:extLst>
              <a:ext uri="{FF2B5EF4-FFF2-40B4-BE49-F238E27FC236}">
                <a16:creationId xmlns:a16="http://schemas.microsoft.com/office/drawing/2014/main" id="{BE17D617-1E98-7637-FAC9-67F5A8CBC6B5}"/>
              </a:ext>
            </a:extLst>
          </p:cNvPr>
          <p:cNvSpPr txBox="1"/>
          <p:nvPr/>
        </p:nvSpPr>
        <p:spPr>
          <a:xfrm>
            <a:off x="175096" y="4770092"/>
            <a:ext cx="2942327" cy="461665"/>
          </a:xfrm>
          <a:prstGeom prst="rect">
            <a:avLst/>
          </a:prstGeom>
          <a:noFill/>
        </p:spPr>
        <p:txBody>
          <a:bodyPr wrap="square">
            <a:spAutoFit/>
          </a:bodyPr>
          <a:lstStyle/>
          <a:p>
            <a:r>
              <a:rPr lang="ja-JP" altLang="en-US" sz="1200" b="1" dirty="0">
                <a:solidFill>
                  <a:srgbClr val="C00000"/>
                </a:solidFill>
                <a:latin typeface="Meiryo UI" panose="020B0604030504040204" pitchFamily="50" charset="-128"/>
                <a:ea typeface="Meiryo UI" panose="020B0604030504040204" pitchFamily="50" charset="-128"/>
              </a:rPr>
              <a:t>調査中、非開示についても含有している場合は回答データとして伝達が必要</a:t>
            </a:r>
          </a:p>
        </p:txBody>
      </p:sp>
      <p:sp>
        <p:nvSpPr>
          <p:cNvPr id="5" name="Oval 5">
            <a:extLst>
              <a:ext uri="{FF2B5EF4-FFF2-40B4-BE49-F238E27FC236}">
                <a16:creationId xmlns:a16="http://schemas.microsoft.com/office/drawing/2014/main" id="{2848D0DD-3CF4-3210-FB1D-886DC5114078}"/>
              </a:ext>
            </a:extLst>
          </p:cNvPr>
          <p:cNvSpPr>
            <a:spLocks noChangeArrowheads="1"/>
          </p:cNvSpPr>
          <p:nvPr/>
        </p:nvSpPr>
        <p:spPr bwMode="auto">
          <a:xfrm>
            <a:off x="4369495" y="6008880"/>
            <a:ext cx="339244" cy="223608"/>
          </a:xfrm>
          <a:prstGeom prst="ellipse">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l="50000" t="50000" r="50000" b="50000"/>
            </a:path>
            <a:tileRect/>
          </a:gradFill>
          <a:ln w="12700" algn="ctr">
            <a:solidFill>
              <a:srgbClr val="83B254">
                <a:lumMod val="50000"/>
              </a:srgbClr>
            </a:solidFill>
            <a:round/>
            <a:headEnd/>
            <a:tailEnd/>
          </a:ln>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1" i="0" u="none" strike="noStrike" kern="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rPr>
              <a:t>化学品</a:t>
            </a:r>
          </a:p>
        </p:txBody>
      </p:sp>
      <p:sp>
        <p:nvSpPr>
          <p:cNvPr id="33" name="AutoShape 21">
            <a:extLst>
              <a:ext uri="{FF2B5EF4-FFF2-40B4-BE49-F238E27FC236}">
                <a16:creationId xmlns:a16="http://schemas.microsoft.com/office/drawing/2014/main" id="{63C6740B-3BDF-6CD0-5E78-2116722ED075}"/>
              </a:ext>
            </a:extLst>
          </p:cNvPr>
          <p:cNvSpPr>
            <a:spLocks noChangeArrowheads="1"/>
          </p:cNvSpPr>
          <p:nvPr/>
        </p:nvSpPr>
        <p:spPr bwMode="auto">
          <a:xfrm>
            <a:off x="9763110" y="5641170"/>
            <a:ext cx="188893" cy="161336"/>
          </a:xfrm>
          <a:prstGeom prst="triangle">
            <a:avLst>
              <a:gd name="adj" fmla="val 50000"/>
            </a:avLst>
          </a:prstGeom>
          <a:solidFill>
            <a:srgbClr val="CE638E">
              <a:lumMod val="75000"/>
            </a:srgbClr>
          </a:solidFill>
          <a:ln w="19050" algn="ctr">
            <a:solidFill>
              <a:srgbClr val="CE638E">
                <a:lumMod val="50000"/>
              </a:srgbClr>
            </a:solidFill>
            <a:miter lim="800000"/>
            <a:headEnd/>
            <a:tailEnd/>
          </a:ln>
          <a:effec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400" b="1" i="0" u="none" strike="noStrike" kern="0" cap="none" spc="0" normalizeH="0" baseline="0" noProof="0">
              <a:ln>
                <a:noFill/>
              </a:ln>
              <a:solidFill>
                <a:srgbClr val="0F1C50"/>
              </a:solidFill>
              <a:effectLst/>
              <a:uLnTx/>
              <a:uFillTx/>
              <a:latin typeface="メイリオ" panose="020B0604030504040204" pitchFamily="50" charset="-128"/>
              <a:ea typeface="メイリオ" panose="020B0604030504040204" pitchFamily="50" charset="-128"/>
            </a:endParaRPr>
          </a:p>
        </p:txBody>
      </p:sp>
      <p:sp>
        <p:nvSpPr>
          <p:cNvPr id="37" name="AutoShape 21">
            <a:extLst>
              <a:ext uri="{FF2B5EF4-FFF2-40B4-BE49-F238E27FC236}">
                <a16:creationId xmlns:a16="http://schemas.microsoft.com/office/drawing/2014/main" id="{E50474CC-060E-C372-1806-06A293F329B1}"/>
              </a:ext>
            </a:extLst>
          </p:cNvPr>
          <p:cNvSpPr>
            <a:spLocks noChangeArrowheads="1"/>
          </p:cNvSpPr>
          <p:nvPr/>
        </p:nvSpPr>
        <p:spPr bwMode="auto">
          <a:xfrm>
            <a:off x="4035022" y="6027565"/>
            <a:ext cx="188893" cy="161336"/>
          </a:xfrm>
          <a:prstGeom prst="triangle">
            <a:avLst>
              <a:gd name="adj" fmla="val 50000"/>
            </a:avLst>
          </a:prstGeom>
          <a:solidFill>
            <a:srgbClr val="CE638E">
              <a:lumMod val="75000"/>
            </a:srgbClr>
          </a:solidFill>
          <a:ln w="19050" algn="ctr">
            <a:solidFill>
              <a:srgbClr val="CE638E">
                <a:lumMod val="50000"/>
              </a:srgbClr>
            </a:solidFill>
            <a:miter lim="800000"/>
            <a:headEnd/>
            <a:tailEnd/>
          </a:ln>
          <a:effec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400" b="1" i="0" u="none" strike="noStrike" kern="0" cap="none" spc="0" normalizeH="0" baseline="0" noProof="0">
              <a:ln>
                <a:noFill/>
              </a:ln>
              <a:solidFill>
                <a:srgbClr val="0F1C50"/>
              </a:solidFill>
              <a:effectLst/>
              <a:uLnTx/>
              <a:uFillTx/>
              <a:latin typeface="メイリオ" panose="020B0604030504040204" pitchFamily="50" charset="-128"/>
              <a:ea typeface="メイリオ" panose="020B0604030504040204" pitchFamily="50" charset="-128"/>
            </a:endParaRPr>
          </a:p>
        </p:txBody>
      </p:sp>
      <p:sp>
        <p:nvSpPr>
          <p:cNvPr id="51" name="四角形: 角を丸くする 50">
            <a:extLst>
              <a:ext uri="{FF2B5EF4-FFF2-40B4-BE49-F238E27FC236}">
                <a16:creationId xmlns:a16="http://schemas.microsoft.com/office/drawing/2014/main" id="{A598956A-CC69-0229-8CC9-05DE7D07E2FC}"/>
              </a:ext>
            </a:extLst>
          </p:cNvPr>
          <p:cNvSpPr/>
          <p:nvPr/>
        </p:nvSpPr>
        <p:spPr>
          <a:xfrm>
            <a:off x="7826728" y="5790150"/>
            <a:ext cx="1177348" cy="398751"/>
          </a:xfrm>
          <a:prstGeom prst="roundRect">
            <a:avLst>
              <a:gd name="adj" fmla="val 11751"/>
            </a:avLst>
          </a:prstGeom>
          <a:solidFill>
            <a:schemeClr val="bg1">
              <a:lumMod val="75000"/>
            </a:schemeClr>
          </a:solidFill>
          <a:ln w="19050" cap="rnd">
            <a:solidFill>
              <a:schemeClr val="accent5">
                <a:lumMod val="50000"/>
              </a:schemeClr>
            </a:solidFill>
            <a:prstDash val="solid"/>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0" name="Oval 5">
            <a:extLst>
              <a:ext uri="{FF2B5EF4-FFF2-40B4-BE49-F238E27FC236}">
                <a16:creationId xmlns:a16="http://schemas.microsoft.com/office/drawing/2014/main" id="{1C894D20-E611-7F22-0B34-9CDB95A1E9F8}"/>
              </a:ext>
            </a:extLst>
          </p:cNvPr>
          <p:cNvSpPr>
            <a:spLocks noChangeArrowheads="1"/>
          </p:cNvSpPr>
          <p:nvPr/>
        </p:nvSpPr>
        <p:spPr bwMode="auto">
          <a:xfrm>
            <a:off x="8592823" y="5843547"/>
            <a:ext cx="339244" cy="291959"/>
          </a:xfrm>
          <a:prstGeom prst="ellipse">
            <a:avLst/>
          </a:prstGeom>
          <a:gradFill rotWithShape="1">
            <a:gsLst>
              <a:gs pos="0">
                <a:srgbClr val="CCFFFF"/>
              </a:gs>
              <a:gs pos="100000">
                <a:srgbClr val="3333FF"/>
              </a:gs>
            </a:gsLst>
            <a:path path="shape">
              <a:fillToRect l="50000" t="50000" r="50000" b="50000"/>
            </a:path>
          </a:gradFill>
          <a:ln w="12700" algn="ctr">
            <a:solidFill>
              <a:srgbClr val="3333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algn="ctr" eaLnBrk="1" hangingPunct="1">
              <a:defRPr/>
            </a:pPr>
            <a:r>
              <a:rPr lang="ja-JP" altLang="en-US" b="1" dirty="0">
                <a:solidFill>
                  <a:srgbClr val="0F1C50"/>
                </a:solidFill>
                <a:latin typeface="Meiryo UI" panose="020B0604030504040204" pitchFamily="50" charset="-128"/>
                <a:ea typeface="Meiryo UI" panose="020B0604030504040204" pitchFamily="50" charset="-128"/>
              </a:rPr>
              <a:t>部品</a:t>
            </a:r>
          </a:p>
        </p:txBody>
      </p:sp>
      <p:sp>
        <p:nvSpPr>
          <p:cNvPr id="61" name="Oval 5">
            <a:extLst>
              <a:ext uri="{FF2B5EF4-FFF2-40B4-BE49-F238E27FC236}">
                <a16:creationId xmlns:a16="http://schemas.microsoft.com/office/drawing/2014/main" id="{8101C1C9-F305-3B58-A80D-525B1DD24621}"/>
              </a:ext>
            </a:extLst>
          </p:cNvPr>
          <p:cNvSpPr>
            <a:spLocks noChangeArrowheads="1"/>
          </p:cNvSpPr>
          <p:nvPr/>
        </p:nvSpPr>
        <p:spPr bwMode="auto">
          <a:xfrm>
            <a:off x="8184043" y="5855383"/>
            <a:ext cx="339244" cy="265838"/>
          </a:xfrm>
          <a:prstGeom prst="ellipse">
            <a:avLst/>
          </a:prstGeom>
          <a:gradFill rotWithShape="1">
            <a:gsLst>
              <a:gs pos="0">
                <a:srgbClr val="83B254">
                  <a:lumMod val="20000"/>
                  <a:lumOff val="80000"/>
                </a:srgbClr>
              </a:gs>
              <a:gs pos="100000">
                <a:srgbClr val="83B254">
                  <a:lumMod val="75000"/>
                </a:srgbClr>
              </a:gs>
            </a:gsLst>
            <a:path path="shape">
              <a:fillToRect l="50000" t="50000" r="50000" b="50000"/>
            </a:path>
          </a:gradFill>
          <a:ln w="12700" algn="ctr">
            <a:solidFill>
              <a:srgbClr val="83B254">
                <a:lumMod val="50000"/>
              </a:srgbClr>
            </a:solidFill>
            <a:round/>
            <a:headEnd/>
            <a:tailEnd/>
          </a:ln>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00" b="1" i="0" u="none" strike="noStrike" kern="0" cap="none" spc="0" normalizeH="0" baseline="0" noProof="0" dirty="0">
                <a:ln>
                  <a:noFill/>
                </a:ln>
                <a:solidFill>
                  <a:srgbClr val="0F1C50"/>
                </a:solidFill>
                <a:effectLst/>
                <a:uLnTx/>
                <a:uFillTx/>
                <a:latin typeface="Meiryo UI" panose="020B0604030504040204" pitchFamily="50" charset="-128"/>
                <a:ea typeface="Meiryo UI" panose="020B0604030504040204" pitchFamily="50" charset="-128"/>
              </a:rPr>
              <a:t>材料</a:t>
            </a:r>
          </a:p>
        </p:txBody>
      </p:sp>
      <p:cxnSp>
        <p:nvCxnSpPr>
          <p:cNvPr id="63" name="AutoShape 39">
            <a:extLst>
              <a:ext uri="{FF2B5EF4-FFF2-40B4-BE49-F238E27FC236}">
                <a16:creationId xmlns:a16="http://schemas.microsoft.com/office/drawing/2014/main" id="{1D3A564D-2950-D4E8-0C55-89844FA2A80A}"/>
              </a:ext>
            </a:extLst>
          </p:cNvPr>
          <p:cNvCxnSpPr>
            <a:cxnSpLocks noChangeShapeType="1"/>
            <a:stCxn id="60" idx="2"/>
            <a:endCxn id="61" idx="6"/>
          </p:cNvCxnSpPr>
          <p:nvPr/>
        </p:nvCxnSpPr>
        <p:spPr bwMode="auto">
          <a:xfrm rot="10800000">
            <a:off x="8523287" y="5988303"/>
            <a:ext cx="69536" cy="1225"/>
          </a:xfrm>
          <a:prstGeom prst="bentConnector3">
            <a:avLst>
              <a:gd name="adj1" fmla="val 50000"/>
            </a:avLst>
          </a:prstGeom>
          <a:noFill/>
          <a:ln w="12700">
            <a:solidFill>
              <a:srgbClr val="3333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 name="直線矢印コネクタ 70">
            <a:extLst>
              <a:ext uri="{FF2B5EF4-FFF2-40B4-BE49-F238E27FC236}">
                <a16:creationId xmlns:a16="http://schemas.microsoft.com/office/drawing/2014/main" id="{56A6FBBF-3EBC-881C-BE98-F4D663A5985A}"/>
              </a:ext>
            </a:extLst>
          </p:cNvPr>
          <p:cNvCxnSpPr>
            <a:cxnSpLocks/>
            <a:stCxn id="51" idx="3"/>
          </p:cNvCxnSpPr>
          <p:nvPr/>
        </p:nvCxnSpPr>
        <p:spPr>
          <a:xfrm flipV="1">
            <a:off x="9004076" y="5682010"/>
            <a:ext cx="682560" cy="3075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a:extLst>
              <a:ext uri="{FF2B5EF4-FFF2-40B4-BE49-F238E27FC236}">
                <a16:creationId xmlns:a16="http://schemas.microsoft.com/office/drawing/2014/main" id="{6A87A450-FB9E-E5EE-04A1-120336B55145}"/>
              </a:ext>
            </a:extLst>
          </p:cNvPr>
          <p:cNvCxnSpPr>
            <a:cxnSpLocks/>
            <a:stCxn id="26" idx="3"/>
            <a:endCxn id="51" idx="1"/>
          </p:cNvCxnSpPr>
          <p:nvPr/>
        </p:nvCxnSpPr>
        <p:spPr>
          <a:xfrm flipV="1">
            <a:off x="4890949" y="5989526"/>
            <a:ext cx="2935779" cy="1388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9" name="AutoShape 21">
            <a:extLst>
              <a:ext uri="{FF2B5EF4-FFF2-40B4-BE49-F238E27FC236}">
                <a16:creationId xmlns:a16="http://schemas.microsoft.com/office/drawing/2014/main" id="{898FE008-F191-35F6-28C2-5AABD33F3F75}"/>
              </a:ext>
            </a:extLst>
          </p:cNvPr>
          <p:cNvSpPr>
            <a:spLocks noChangeArrowheads="1"/>
          </p:cNvSpPr>
          <p:nvPr/>
        </p:nvSpPr>
        <p:spPr bwMode="auto">
          <a:xfrm>
            <a:off x="7947209" y="5901395"/>
            <a:ext cx="188893" cy="161336"/>
          </a:xfrm>
          <a:prstGeom prst="triangle">
            <a:avLst>
              <a:gd name="adj" fmla="val 50000"/>
            </a:avLst>
          </a:prstGeom>
          <a:solidFill>
            <a:srgbClr val="CE638E">
              <a:lumMod val="75000"/>
            </a:srgbClr>
          </a:solidFill>
          <a:ln w="19050" algn="ctr">
            <a:solidFill>
              <a:srgbClr val="CE638E">
                <a:lumMod val="50000"/>
              </a:srgbClr>
            </a:solidFill>
            <a:miter lim="800000"/>
            <a:headEnd/>
            <a:tailEnd/>
          </a:ln>
          <a:effec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400" b="1" i="0" u="none" strike="noStrike" kern="0" cap="none" spc="0" normalizeH="0" baseline="0" noProof="0">
              <a:ln>
                <a:noFill/>
              </a:ln>
              <a:solidFill>
                <a:srgbClr val="0F1C50"/>
              </a:solidFill>
              <a:effectLst/>
              <a:uLnTx/>
              <a:uFillTx/>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706358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6EA3B34-7FC1-F33C-FBCD-56EF7502CEE2}"/>
              </a:ext>
            </a:extLst>
          </p:cNvPr>
          <p:cNvSpPr txBox="1"/>
          <p:nvPr/>
        </p:nvSpPr>
        <p:spPr>
          <a:xfrm>
            <a:off x="1306286" y="2601295"/>
            <a:ext cx="7608369" cy="1323439"/>
          </a:xfrm>
          <a:prstGeom prst="rect">
            <a:avLst/>
          </a:prstGeom>
          <a:noFill/>
        </p:spPr>
        <p:txBody>
          <a:bodyPr wrap="square" rtlCol="0">
            <a:spAutoFit/>
          </a:bodyPr>
          <a:lstStyle/>
          <a:p>
            <a:pPr algn="ctr"/>
            <a:r>
              <a:rPr lang="en-US" altLang="ja-JP" sz="4000" b="1" dirty="0">
                <a:latin typeface="Meiryo UI" panose="020B0604030504040204" pitchFamily="50" charset="-128"/>
                <a:ea typeface="Meiryo UI" panose="020B0604030504040204" pitchFamily="50" charset="-128"/>
              </a:rPr>
              <a:t>8</a:t>
            </a:r>
            <a:r>
              <a:rPr lang="ja-JP" altLang="en-US" sz="4000" b="1" dirty="0">
                <a:latin typeface="Meiryo UI" panose="020B0604030504040204" pitchFamily="50" charset="-128"/>
                <a:ea typeface="Meiryo UI" panose="020B0604030504040204" pitchFamily="50" charset="-128"/>
              </a:rPr>
              <a:t>．アプリケーション連携仕様</a:t>
            </a:r>
            <a:endParaRPr kumimoji="1" lang="en-US" altLang="ja-JP" sz="4000" b="1" dirty="0">
              <a:latin typeface="Meiryo UI" panose="020B0604030504040204" pitchFamily="50" charset="-128"/>
              <a:ea typeface="Meiryo UI" panose="020B0604030504040204" pitchFamily="50" charset="-128"/>
            </a:endParaRPr>
          </a:p>
          <a:p>
            <a:pPr algn="ctr"/>
            <a:endParaRPr kumimoji="1" lang="ja-JP" altLang="en-US" sz="40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065376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3">
            <a:extLst>
              <a:ext uri="{FF2B5EF4-FFF2-40B4-BE49-F238E27FC236}">
                <a16:creationId xmlns:a16="http://schemas.microsoft.com/office/drawing/2014/main" id="{57898753-EB44-6046-5205-9ACD5B026E0E}"/>
              </a:ext>
            </a:extLst>
          </p:cNvPr>
          <p:cNvGraphicFramePr>
            <a:graphicFrameLocks noGrp="1"/>
          </p:cNvGraphicFramePr>
          <p:nvPr>
            <p:extLst>
              <p:ext uri="{D42A27DB-BD31-4B8C-83A1-F6EECF244321}">
                <p14:modId xmlns:p14="http://schemas.microsoft.com/office/powerpoint/2010/main" val="3821249935"/>
              </p:ext>
            </p:extLst>
          </p:nvPr>
        </p:nvGraphicFramePr>
        <p:xfrm>
          <a:off x="365759" y="1115906"/>
          <a:ext cx="11265853" cy="5161280"/>
        </p:xfrm>
        <a:graphic>
          <a:graphicData uri="http://schemas.openxmlformats.org/drawingml/2006/table">
            <a:tbl>
              <a:tblPr firstRow="1" bandRow="1">
                <a:tableStyleId>{5940675A-B579-460E-94D1-54222C63F5DA}</a:tableStyleId>
              </a:tblPr>
              <a:tblGrid>
                <a:gridCol w="1580614">
                  <a:extLst>
                    <a:ext uri="{9D8B030D-6E8A-4147-A177-3AD203B41FA5}">
                      <a16:colId xmlns:a16="http://schemas.microsoft.com/office/drawing/2014/main" val="4129670442"/>
                    </a:ext>
                  </a:extLst>
                </a:gridCol>
                <a:gridCol w="3458747">
                  <a:extLst>
                    <a:ext uri="{9D8B030D-6E8A-4147-A177-3AD203B41FA5}">
                      <a16:colId xmlns:a16="http://schemas.microsoft.com/office/drawing/2014/main" val="3591018890"/>
                    </a:ext>
                  </a:extLst>
                </a:gridCol>
                <a:gridCol w="710255">
                  <a:extLst>
                    <a:ext uri="{9D8B030D-6E8A-4147-A177-3AD203B41FA5}">
                      <a16:colId xmlns:a16="http://schemas.microsoft.com/office/drawing/2014/main" val="2312413628"/>
                    </a:ext>
                  </a:extLst>
                </a:gridCol>
                <a:gridCol w="5516237">
                  <a:extLst>
                    <a:ext uri="{9D8B030D-6E8A-4147-A177-3AD203B41FA5}">
                      <a16:colId xmlns:a16="http://schemas.microsoft.com/office/drawing/2014/main" val="2156620009"/>
                    </a:ext>
                  </a:extLst>
                </a:gridCol>
              </a:tblGrid>
              <a:tr h="370840">
                <a:tc>
                  <a:txBody>
                    <a:bodyPr/>
                    <a:lstStyle/>
                    <a:p>
                      <a:pPr algn="ctr"/>
                      <a:r>
                        <a:rPr kumimoji="1" lang="ja-JP" altLang="en-US" sz="1600" b="1" dirty="0">
                          <a:solidFill>
                            <a:srgbClr val="002060"/>
                          </a:solidFill>
                        </a:rPr>
                        <a:t>入出力分類</a:t>
                      </a:r>
                      <a:endParaRPr kumimoji="1" lang="ja-JP" altLang="en-US" sz="1600" b="1" dirty="0">
                        <a:solidFill>
                          <a:srgbClr val="002060"/>
                        </a:solidFill>
                        <a:latin typeface="Meiryo UI" panose="020B0604030504040204" pitchFamily="50" charset="-128"/>
                        <a:ea typeface="Meiryo UI" panose="020B0604030504040204" pitchFamily="50" charset="-128"/>
                      </a:endParaRPr>
                    </a:p>
                  </a:txBody>
                  <a:tcPr anchor="ctr">
                    <a:solidFill>
                      <a:schemeClr val="accent5">
                        <a:lumMod val="20000"/>
                        <a:lumOff val="80000"/>
                      </a:schemeClr>
                    </a:solidFill>
                  </a:tcPr>
                </a:tc>
                <a:tc>
                  <a:txBody>
                    <a:bodyPr/>
                    <a:lstStyle/>
                    <a:p>
                      <a:pPr algn="ctr"/>
                      <a:r>
                        <a:rPr kumimoji="1" lang="ja-JP" altLang="en-US" sz="1600" b="1" dirty="0">
                          <a:solidFill>
                            <a:srgbClr val="002060"/>
                          </a:solidFill>
                          <a:latin typeface="Meiryo UI" panose="020B0604030504040204" pitchFamily="50" charset="-128"/>
                          <a:ea typeface="Meiryo UI" panose="020B0604030504040204" pitchFamily="50" charset="-128"/>
                        </a:rPr>
                        <a:t>入出力機能</a:t>
                      </a:r>
                    </a:p>
                  </a:txBody>
                  <a:tcPr anchor="ctr">
                    <a:solidFill>
                      <a:schemeClr val="accent5">
                        <a:lumMod val="20000"/>
                        <a:lumOff val="80000"/>
                      </a:schemeClr>
                    </a:solidFill>
                  </a:tcPr>
                </a:tc>
                <a:tc>
                  <a:txBody>
                    <a:bodyPr/>
                    <a:lstStyle/>
                    <a:p>
                      <a:pPr algn="ctr"/>
                      <a:r>
                        <a:rPr kumimoji="1" lang="en-US" altLang="ja-JP" sz="1200" b="1" dirty="0">
                          <a:solidFill>
                            <a:srgbClr val="002060"/>
                          </a:solidFill>
                          <a:latin typeface="Meiryo UI" panose="020B0604030504040204" pitchFamily="50" charset="-128"/>
                          <a:ea typeface="Meiryo UI" panose="020B0604030504040204" pitchFamily="50" charset="-128"/>
                        </a:rPr>
                        <a:t>IN/</a:t>
                      </a:r>
                      <a:br>
                        <a:rPr kumimoji="1" lang="en-US" altLang="ja-JP" sz="1200" b="1" dirty="0">
                          <a:solidFill>
                            <a:srgbClr val="002060"/>
                          </a:solidFill>
                          <a:latin typeface="Meiryo UI" panose="020B0604030504040204" pitchFamily="50" charset="-128"/>
                          <a:ea typeface="Meiryo UI" panose="020B0604030504040204" pitchFamily="50" charset="-128"/>
                        </a:rPr>
                      </a:br>
                      <a:r>
                        <a:rPr kumimoji="1" lang="en-US" altLang="ja-JP" sz="1200" b="1" dirty="0">
                          <a:solidFill>
                            <a:srgbClr val="002060"/>
                          </a:solidFill>
                          <a:latin typeface="Meiryo UI" panose="020B0604030504040204" pitchFamily="50" charset="-128"/>
                          <a:ea typeface="Meiryo UI" panose="020B0604030504040204" pitchFamily="50" charset="-128"/>
                        </a:rPr>
                        <a:t>OUT</a:t>
                      </a:r>
                      <a:endParaRPr kumimoji="1" lang="ja-JP" altLang="en-US" sz="1200" b="1" dirty="0">
                        <a:solidFill>
                          <a:srgbClr val="002060"/>
                        </a:solidFill>
                        <a:latin typeface="Meiryo UI" panose="020B0604030504040204" pitchFamily="50" charset="-128"/>
                        <a:ea typeface="Meiryo UI" panose="020B0604030504040204" pitchFamily="50" charset="-128"/>
                      </a:endParaRPr>
                    </a:p>
                  </a:txBody>
                  <a:tcPr anchor="ctr">
                    <a:solidFill>
                      <a:schemeClr val="accent5">
                        <a:lumMod val="20000"/>
                        <a:lumOff val="80000"/>
                      </a:schemeClr>
                    </a:solidFill>
                  </a:tcPr>
                </a:tc>
                <a:tc>
                  <a:txBody>
                    <a:bodyPr/>
                    <a:lstStyle/>
                    <a:p>
                      <a:pPr algn="ctr"/>
                      <a:r>
                        <a:rPr kumimoji="1" lang="ja-JP" altLang="en-US" sz="1600" b="1" dirty="0">
                          <a:solidFill>
                            <a:srgbClr val="002060"/>
                          </a:solidFill>
                          <a:latin typeface="Meiryo UI" panose="020B0604030504040204" pitchFamily="50" charset="-128"/>
                          <a:ea typeface="Meiryo UI" panose="020B0604030504040204" pitchFamily="50" charset="-128"/>
                        </a:rPr>
                        <a:t>機能要件</a:t>
                      </a:r>
                    </a:p>
                  </a:txBody>
                  <a:tcPr anchor="ctr">
                    <a:solidFill>
                      <a:schemeClr val="accent5">
                        <a:lumMod val="20000"/>
                        <a:lumOff val="80000"/>
                      </a:schemeClr>
                    </a:solidFill>
                  </a:tcPr>
                </a:tc>
                <a:extLst>
                  <a:ext uri="{0D108BD9-81ED-4DB2-BD59-A6C34878D82A}">
                    <a16:rowId xmlns:a16="http://schemas.microsoft.com/office/drawing/2014/main" val="3385518885"/>
                  </a:ext>
                </a:extLst>
              </a:tr>
              <a:tr h="370840">
                <a:tc>
                  <a:txBody>
                    <a:bodyPr/>
                    <a:lstStyle/>
                    <a:p>
                      <a:r>
                        <a:rPr kumimoji="1" lang="ja-JP" altLang="en-US" sz="1400" b="1" dirty="0">
                          <a:solidFill>
                            <a:srgbClr val="002060"/>
                          </a:solidFill>
                        </a:rPr>
                        <a:t>取引先情報出力</a:t>
                      </a:r>
                      <a:endParaRPr kumimoji="1" lang="ja-JP" altLang="en-US" sz="1400" b="1" dirty="0">
                        <a:solidFill>
                          <a:srgbClr val="002060"/>
                        </a:solidFill>
                        <a:latin typeface="Meiryo UI" panose="020B0604030504040204" pitchFamily="50" charset="-128"/>
                        <a:ea typeface="Meiryo UI" panose="020B0604030504040204" pitchFamily="50" charset="-128"/>
                      </a:endParaRPr>
                    </a:p>
                  </a:txBody>
                  <a:tcPr/>
                </a:tc>
                <a:tc>
                  <a:txBody>
                    <a:bodyPr/>
                    <a:lstStyle/>
                    <a:p>
                      <a:r>
                        <a:rPr kumimoji="1" lang="en-US" altLang="ja-JP" sz="1400" b="1" dirty="0">
                          <a:solidFill>
                            <a:srgbClr val="002060"/>
                          </a:solidFill>
                          <a:latin typeface="Meiryo UI" panose="020B0604030504040204" pitchFamily="50" charset="-128"/>
                          <a:ea typeface="Meiryo UI" panose="020B0604030504040204" pitchFamily="50" charset="-128"/>
                        </a:rPr>
                        <a:t>AP</a:t>
                      </a:r>
                      <a:r>
                        <a:rPr kumimoji="1" lang="ja-JP" altLang="en-US" sz="1400" b="1" dirty="0">
                          <a:solidFill>
                            <a:srgbClr val="002060"/>
                          </a:solidFill>
                          <a:latin typeface="Meiryo UI" panose="020B0604030504040204" pitchFamily="50" charset="-128"/>
                          <a:ea typeface="Meiryo UI" panose="020B0604030504040204" pitchFamily="50" charset="-128"/>
                        </a:rPr>
                        <a:t>から</a:t>
                      </a:r>
                      <a:r>
                        <a:rPr kumimoji="1" lang="en-US" altLang="ja-JP" sz="1400" b="1" dirty="0">
                          <a:solidFill>
                            <a:srgbClr val="002060"/>
                          </a:solidFill>
                          <a:latin typeface="Meiryo UI" panose="020B0604030504040204" pitchFamily="50" charset="-128"/>
                          <a:ea typeface="Meiryo UI" panose="020B0604030504040204" pitchFamily="50" charset="-128"/>
                        </a:rPr>
                        <a:t>CMP</a:t>
                      </a:r>
                      <a:r>
                        <a:rPr kumimoji="1" lang="ja-JP" altLang="en-US" sz="1400" b="1" dirty="0">
                          <a:solidFill>
                            <a:srgbClr val="002060"/>
                          </a:solidFill>
                          <a:latin typeface="Meiryo UI" panose="020B0604030504040204" pitchFamily="50" charset="-128"/>
                          <a:ea typeface="Meiryo UI" panose="020B0604030504040204" pitchFamily="50" charset="-128"/>
                        </a:rPr>
                        <a:t>登録済みの取引先情報を入手する</a:t>
                      </a:r>
                    </a:p>
                  </a:txBody>
                  <a:tcPr/>
                </a:tc>
                <a:tc>
                  <a:txBody>
                    <a:bodyPr/>
                    <a:lstStyle/>
                    <a:p>
                      <a:pPr algn="ctr"/>
                      <a:r>
                        <a:rPr kumimoji="1" lang="en-US" altLang="ja-JP" sz="1400" b="1" dirty="0">
                          <a:solidFill>
                            <a:srgbClr val="002060"/>
                          </a:solidFill>
                          <a:latin typeface="Meiryo UI" panose="020B0604030504040204" pitchFamily="50" charset="-128"/>
                          <a:ea typeface="Meiryo UI" panose="020B0604030504040204" pitchFamily="50" charset="-128"/>
                        </a:rPr>
                        <a:t>OUT</a:t>
                      </a:r>
                      <a:endParaRPr kumimoji="1" lang="ja-JP" altLang="en-US" sz="1400" b="1" dirty="0">
                        <a:solidFill>
                          <a:srgbClr val="002060"/>
                        </a:solidFill>
                        <a:latin typeface="Meiryo UI" panose="020B0604030504040204" pitchFamily="50" charset="-128"/>
                        <a:ea typeface="Meiryo UI" panose="020B0604030504040204" pitchFamily="50" charset="-128"/>
                      </a:endParaRPr>
                    </a:p>
                  </a:txBody>
                  <a:tcPr/>
                </a:tc>
                <a:tc>
                  <a:txBody>
                    <a:bodyPr/>
                    <a:lstStyle/>
                    <a:p>
                      <a:r>
                        <a:rPr kumimoji="1" lang="ja-JP" altLang="en-US" sz="1400" b="1" dirty="0">
                          <a:solidFill>
                            <a:srgbClr val="002060"/>
                          </a:solidFill>
                          <a:latin typeface="Meiryo UI" panose="020B0604030504040204" pitchFamily="50" charset="-128"/>
                          <a:ea typeface="Meiryo UI" panose="020B0604030504040204" pitchFamily="50" charset="-128"/>
                        </a:rPr>
                        <a:t>・</a:t>
                      </a:r>
                      <a:r>
                        <a:rPr kumimoji="1" lang="en-US" altLang="ja-JP" sz="1400" b="1" dirty="0">
                          <a:solidFill>
                            <a:srgbClr val="002060"/>
                          </a:solidFill>
                          <a:latin typeface="Meiryo UI" panose="020B0604030504040204" pitchFamily="50" charset="-128"/>
                          <a:ea typeface="Meiryo UI" panose="020B0604030504040204" pitchFamily="50" charset="-128"/>
                        </a:rPr>
                        <a:t>AP</a:t>
                      </a:r>
                      <a:r>
                        <a:rPr kumimoji="1" lang="ja-JP" altLang="en-US" sz="1400" b="1" dirty="0">
                          <a:solidFill>
                            <a:srgbClr val="002060"/>
                          </a:solidFill>
                          <a:latin typeface="Meiryo UI" panose="020B0604030504040204" pitchFamily="50" charset="-128"/>
                          <a:ea typeface="Meiryo UI" panose="020B0604030504040204" pitchFamily="50" charset="-128"/>
                        </a:rPr>
                        <a:t>からの要求に基づき、</a:t>
                      </a:r>
                      <a:r>
                        <a:rPr kumimoji="1" lang="en-US" altLang="ja-JP" sz="1400" b="1" dirty="0">
                          <a:solidFill>
                            <a:srgbClr val="002060"/>
                          </a:solidFill>
                          <a:latin typeface="Meiryo UI" panose="020B0604030504040204" pitchFamily="50" charset="-128"/>
                          <a:ea typeface="Meiryo UI" panose="020B0604030504040204" pitchFamily="50" charset="-128"/>
                        </a:rPr>
                        <a:t>CMP</a:t>
                      </a:r>
                      <a:r>
                        <a:rPr kumimoji="1" lang="ja-JP" altLang="en-US" sz="1400" b="1" dirty="0">
                          <a:solidFill>
                            <a:srgbClr val="002060"/>
                          </a:solidFill>
                          <a:latin typeface="Meiryo UI" panose="020B0604030504040204" pitchFamily="50" charset="-128"/>
                          <a:ea typeface="Meiryo UI" panose="020B0604030504040204" pitchFamily="50" charset="-128"/>
                        </a:rPr>
                        <a:t>で企業の取引関係が登録済みの取引先（顧客、サプライヤ）情報につき、</a:t>
                      </a:r>
                      <a:r>
                        <a:rPr kumimoji="1" lang="en-US" altLang="ja-JP" sz="1400" b="1" dirty="0">
                          <a:solidFill>
                            <a:srgbClr val="002060"/>
                          </a:solidFill>
                          <a:latin typeface="Meiryo UI" panose="020B0604030504040204" pitchFamily="50" charset="-128"/>
                          <a:ea typeface="Meiryo UI" panose="020B0604030504040204" pitchFamily="50" charset="-128"/>
                        </a:rPr>
                        <a:t>CMP</a:t>
                      </a:r>
                      <a:r>
                        <a:rPr kumimoji="1" lang="ja-JP" altLang="en-US" sz="1400" b="1" dirty="0">
                          <a:solidFill>
                            <a:srgbClr val="002060"/>
                          </a:solidFill>
                          <a:latin typeface="Meiryo UI" panose="020B0604030504040204" pitchFamily="50" charset="-128"/>
                          <a:ea typeface="Meiryo UI" panose="020B0604030504040204" pitchFamily="50" charset="-128"/>
                        </a:rPr>
                        <a:t>から</a:t>
                      </a:r>
                      <a:r>
                        <a:rPr kumimoji="1" lang="en-US" altLang="ja-JP" sz="1400" b="1" dirty="0">
                          <a:solidFill>
                            <a:srgbClr val="002060"/>
                          </a:solidFill>
                          <a:latin typeface="Meiryo UI" panose="020B0604030504040204" pitchFamily="50" charset="-128"/>
                          <a:ea typeface="Meiryo UI" panose="020B0604030504040204" pitchFamily="50" charset="-128"/>
                        </a:rPr>
                        <a:t>AP</a:t>
                      </a:r>
                      <a:r>
                        <a:rPr kumimoji="1" lang="ja-JP" altLang="en-US" sz="1400" b="1" dirty="0">
                          <a:solidFill>
                            <a:srgbClr val="002060"/>
                          </a:solidFill>
                          <a:latin typeface="Meiryo UI" panose="020B0604030504040204" pitchFamily="50" charset="-128"/>
                          <a:ea typeface="Meiryo UI" panose="020B0604030504040204" pitchFamily="50" charset="-128"/>
                        </a:rPr>
                        <a:t>へ出力する</a:t>
                      </a:r>
                    </a:p>
                  </a:txBody>
                  <a:tcPr/>
                </a:tc>
                <a:extLst>
                  <a:ext uri="{0D108BD9-81ED-4DB2-BD59-A6C34878D82A}">
                    <a16:rowId xmlns:a16="http://schemas.microsoft.com/office/drawing/2014/main" val="116270077"/>
                  </a:ext>
                </a:extLst>
              </a:tr>
              <a:tr h="370840">
                <a:tc>
                  <a:txBody>
                    <a:bodyPr/>
                    <a:lstStyle/>
                    <a:p>
                      <a:r>
                        <a:rPr kumimoji="1" lang="ja-JP" altLang="en-US" sz="1400" b="1" dirty="0">
                          <a:solidFill>
                            <a:srgbClr val="002060"/>
                          </a:solidFill>
                          <a:latin typeface="Meiryo UI" panose="020B0604030504040204" pitchFamily="50" charset="-128"/>
                          <a:ea typeface="Meiryo UI" panose="020B0604030504040204" pitchFamily="50" charset="-128"/>
                        </a:rPr>
                        <a:t>化学品登録</a:t>
                      </a:r>
                    </a:p>
                  </a:txBody>
                  <a:tcPr/>
                </a:tc>
                <a:tc>
                  <a:txBody>
                    <a:bodyPr/>
                    <a:lstStyle/>
                    <a:p>
                      <a:r>
                        <a:rPr kumimoji="1" lang="ja-JP" altLang="en-US" sz="1400" b="1" dirty="0">
                          <a:solidFill>
                            <a:srgbClr val="002060"/>
                          </a:solidFill>
                          <a:latin typeface="Meiryo UI" panose="020B0604030504040204" pitchFamily="50" charset="-128"/>
                          <a:ea typeface="Meiryo UI" panose="020B0604030504040204" pitchFamily="50" charset="-128"/>
                        </a:rPr>
                        <a:t>製品（化学品）の登録データを送信する</a:t>
                      </a:r>
                    </a:p>
                  </a:txBody>
                  <a:tcPr/>
                </a:tc>
                <a:tc>
                  <a:txBody>
                    <a:bodyPr/>
                    <a:lstStyle/>
                    <a:p>
                      <a:pPr algn="ctr"/>
                      <a:r>
                        <a:rPr kumimoji="1" lang="en-US" altLang="ja-JP" sz="1400" b="1" dirty="0">
                          <a:solidFill>
                            <a:srgbClr val="002060"/>
                          </a:solidFill>
                          <a:latin typeface="Meiryo UI" panose="020B0604030504040204" pitchFamily="50" charset="-128"/>
                          <a:ea typeface="Meiryo UI" panose="020B0604030504040204" pitchFamily="50" charset="-128"/>
                        </a:rPr>
                        <a:t>IN</a:t>
                      </a:r>
                      <a:endParaRPr kumimoji="1" lang="ja-JP" altLang="en-US" sz="1400" b="1" dirty="0">
                        <a:solidFill>
                          <a:srgbClr val="002060"/>
                        </a:solidFill>
                        <a:latin typeface="Meiryo UI" panose="020B0604030504040204" pitchFamily="50" charset="-128"/>
                        <a:ea typeface="Meiryo UI" panose="020B0604030504040204" pitchFamily="50" charset="-128"/>
                      </a:endParaRPr>
                    </a:p>
                  </a:txBody>
                  <a:tcPr/>
                </a:tc>
                <a:tc>
                  <a:txBody>
                    <a:bodyPr/>
                    <a:lstStyle/>
                    <a:p>
                      <a:r>
                        <a:rPr kumimoji="1" lang="ja-JP" altLang="en-US" sz="1400" b="1" dirty="0">
                          <a:solidFill>
                            <a:srgbClr val="002060"/>
                          </a:solidFill>
                          <a:latin typeface="Meiryo UI" panose="020B0604030504040204" pitchFamily="50" charset="-128"/>
                          <a:ea typeface="Meiryo UI" panose="020B0604030504040204" pitchFamily="50" charset="-128"/>
                        </a:rPr>
                        <a:t>・</a:t>
                      </a:r>
                      <a:r>
                        <a:rPr kumimoji="1" lang="en-US" altLang="ja-JP" sz="1400" b="1" dirty="0">
                          <a:solidFill>
                            <a:srgbClr val="002060"/>
                          </a:solidFill>
                          <a:latin typeface="Meiryo UI" panose="020B0604030504040204" pitchFamily="50" charset="-128"/>
                          <a:ea typeface="Meiryo UI" panose="020B0604030504040204" pitchFamily="50" charset="-128"/>
                        </a:rPr>
                        <a:t>AP</a:t>
                      </a:r>
                      <a:r>
                        <a:rPr kumimoji="1" lang="ja-JP" altLang="en-US" sz="1400" b="1" dirty="0">
                          <a:solidFill>
                            <a:srgbClr val="002060"/>
                          </a:solidFill>
                          <a:latin typeface="Meiryo UI" panose="020B0604030504040204" pitchFamily="50" charset="-128"/>
                          <a:ea typeface="Meiryo UI" panose="020B0604030504040204" pitchFamily="50" charset="-128"/>
                        </a:rPr>
                        <a:t>から製品（化学品）情報の登録データを送信する</a:t>
                      </a:r>
                      <a:endParaRPr kumimoji="1" lang="en-US" altLang="ja-JP" sz="1400" b="1" dirty="0">
                        <a:solidFill>
                          <a:srgbClr val="002060"/>
                        </a:solidFill>
                        <a:latin typeface="Meiryo UI" panose="020B0604030504040204" pitchFamily="50" charset="-128"/>
                        <a:ea typeface="Meiryo UI" panose="020B0604030504040204" pitchFamily="50" charset="-128"/>
                      </a:endParaRPr>
                    </a:p>
                    <a:p>
                      <a:r>
                        <a:rPr kumimoji="1" lang="ja-JP" altLang="en-US" sz="1400" b="1" dirty="0">
                          <a:solidFill>
                            <a:srgbClr val="002060"/>
                          </a:solidFill>
                          <a:latin typeface="Meiryo UI" panose="020B0604030504040204" pitchFamily="50" charset="-128"/>
                          <a:ea typeface="Meiryo UI" panose="020B0604030504040204" pitchFamily="50" charset="-128"/>
                        </a:rPr>
                        <a:t>・製品情報には、製品属性情報、物質開示区分、承認者などを含む</a:t>
                      </a:r>
                      <a:endParaRPr kumimoji="1" lang="en-US" altLang="ja-JP" sz="1400" b="1" dirty="0">
                        <a:solidFill>
                          <a:srgbClr val="002060"/>
                        </a:solidFill>
                        <a:latin typeface="Meiryo UI" panose="020B0604030504040204" pitchFamily="50" charset="-128"/>
                        <a:ea typeface="Meiryo UI" panose="020B0604030504040204" pitchFamily="50" charset="-128"/>
                      </a:endParaRPr>
                    </a:p>
                    <a:p>
                      <a:r>
                        <a:rPr kumimoji="1" lang="ja-JP" altLang="en-US" sz="1400" b="1" dirty="0">
                          <a:solidFill>
                            <a:srgbClr val="002060"/>
                          </a:solidFill>
                          <a:latin typeface="Meiryo UI" panose="020B0604030504040204" pitchFamily="50" charset="-128"/>
                          <a:ea typeface="Meiryo UI" panose="020B0604030504040204" pitchFamily="50" charset="-128"/>
                        </a:rPr>
                        <a:t>・</a:t>
                      </a:r>
                      <a:r>
                        <a:rPr kumimoji="1" lang="en-US" altLang="ja-JP" sz="1400" b="1" dirty="0">
                          <a:solidFill>
                            <a:srgbClr val="002060"/>
                          </a:solidFill>
                          <a:latin typeface="Meiryo UI" panose="020B0604030504040204" pitchFamily="50" charset="-128"/>
                          <a:ea typeface="Meiryo UI" panose="020B0604030504040204" pitchFamily="50" charset="-128"/>
                        </a:rPr>
                        <a:t>SDS</a:t>
                      </a:r>
                      <a:r>
                        <a:rPr kumimoji="1" lang="ja-JP" altLang="en-US" sz="1400" b="1" dirty="0">
                          <a:solidFill>
                            <a:srgbClr val="002060"/>
                          </a:solidFill>
                          <a:latin typeface="Meiryo UI" panose="020B0604030504040204" pitchFamily="50" charset="-128"/>
                          <a:ea typeface="Meiryo UI" panose="020B0604030504040204" pitchFamily="50" charset="-128"/>
                        </a:rPr>
                        <a:t>などの添付ファイルも登録可能</a:t>
                      </a:r>
                    </a:p>
                  </a:txBody>
                  <a:tcPr/>
                </a:tc>
                <a:extLst>
                  <a:ext uri="{0D108BD9-81ED-4DB2-BD59-A6C34878D82A}">
                    <a16:rowId xmlns:a16="http://schemas.microsoft.com/office/drawing/2014/main" val="50040865"/>
                  </a:ext>
                </a:extLst>
              </a:tr>
              <a:tr h="370840">
                <a:tc>
                  <a:txBody>
                    <a:bodyPr/>
                    <a:lstStyle/>
                    <a:p>
                      <a:r>
                        <a:rPr kumimoji="1" lang="ja-JP" altLang="en-US" sz="1400" b="1" dirty="0">
                          <a:solidFill>
                            <a:srgbClr val="002060"/>
                          </a:solidFill>
                          <a:latin typeface="Meiryo UI" panose="020B0604030504040204" pitchFamily="50" charset="-128"/>
                          <a:ea typeface="Meiryo UI" panose="020B0604030504040204" pitchFamily="50" charset="-128"/>
                        </a:rPr>
                        <a:t>材料登録</a:t>
                      </a:r>
                    </a:p>
                  </a:txBody>
                  <a:tcPr/>
                </a:tc>
                <a:tc>
                  <a:txBody>
                    <a:bodyPr/>
                    <a:lstStyle/>
                    <a:p>
                      <a:r>
                        <a:rPr kumimoji="1" lang="ja-JP" altLang="en-US" sz="1400" b="1" dirty="0">
                          <a:solidFill>
                            <a:srgbClr val="002060"/>
                          </a:solidFill>
                          <a:latin typeface="Meiryo UI" panose="020B0604030504040204" pitchFamily="50" charset="-128"/>
                          <a:ea typeface="Meiryo UI" panose="020B0604030504040204" pitchFamily="50" charset="-128"/>
                        </a:rPr>
                        <a:t>製品（材料）の登録データを送信する</a:t>
                      </a:r>
                    </a:p>
                  </a:txBody>
                  <a:tcPr/>
                </a:tc>
                <a:tc>
                  <a:txBody>
                    <a:bodyPr/>
                    <a:lstStyle/>
                    <a:p>
                      <a:pPr algn="ctr"/>
                      <a:r>
                        <a:rPr kumimoji="1" lang="en-US" altLang="ja-JP" sz="1400" b="1" dirty="0">
                          <a:solidFill>
                            <a:srgbClr val="002060"/>
                          </a:solidFill>
                          <a:latin typeface="Meiryo UI" panose="020B0604030504040204" pitchFamily="50" charset="-128"/>
                          <a:ea typeface="Meiryo UI" panose="020B0604030504040204" pitchFamily="50" charset="-128"/>
                        </a:rPr>
                        <a:t>IN</a:t>
                      </a:r>
                      <a:endParaRPr kumimoji="1" lang="ja-JP" altLang="en-US" sz="1400" b="1" dirty="0">
                        <a:solidFill>
                          <a:srgbClr val="002060"/>
                        </a:solidFill>
                        <a:latin typeface="Meiryo UI" panose="020B0604030504040204" pitchFamily="50" charset="-128"/>
                        <a:ea typeface="Meiryo UI" panose="020B0604030504040204" pitchFamily="50" charset="-128"/>
                      </a:endParaRPr>
                    </a:p>
                  </a:txBody>
                  <a:tcPr/>
                </a:tc>
                <a:tc>
                  <a:txBody>
                    <a:bodyPr/>
                    <a:lstStyle/>
                    <a:p>
                      <a:r>
                        <a:rPr kumimoji="1" lang="ja-JP" altLang="en-US" sz="1400" b="1" dirty="0">
                          <a:solidFill>
                            <a:srgbClr val="002060"/>
                          </a:solidFill>
                          <a:latin typeface="Meiryo UI" panose="020B0604030504040204" pitchFamily="50" charset="-128"/>
                          <a:ea typeface="Meiryo UI" panose="020B0604030504040204" pitchFamily="50" charset="-128"/>
                        </a:rPr>
                        <a:t>・</a:t>
                      </a:r>
                      <a:r>
                        <a:rPr kumimoji="1" lang="en-US" altLang="ja-JP" sz="1400" b="1" dirty="0">
                          <a:solidFill>
                            <a:srgbClr val="002060"/>
                          </a:solidFill>
                          <a:latin typeface="Meiryo UI" panose="020B0604030504040204" pitchFamily="50" charset="-128"/>
                          <a:ea typeface="Meiryo UI" panose="020B0604030504040204" pitchFamily="50" charset="-128"/>
                        </a:rPr>
                        <a:t>AP</a:t>
                      </a:r>
                      <a:r>
                        <a:rPr kumimoji="1" lang="ja-JP" altLang="en-US" sz="1400" b="1" dirty="0">
                          <a:solidFill>
                            <a:srgbClr val="002060"/>
                          </a:solidFill>
                          <a:latin typeface="Meiryo UI" panose="020B0604030504040204" pitchFamily="50" charset="-128"/>
                          <a:ea typeface="Meiryo UI" panose="020B0604030504040204" pitchFamily="50" charset="-128"/>
                        </a:rPr>
                        <a:t>から製品（材料）情報の登録データを送信する</a:t>
                      </a:r>
                      <a:endParaRPr kumimoji="1" lang="en-US" altLang="ja-JP" sz="1400" b="1" dirty="0">
                        <a:solidFill>
                          <a:srgbClr val="002060"/>
                        </a:solidFill>
                        <a:latin typeface="Meiryo UI" panose="020B0604030504040204" pitchFamily="50" charset="-128"/>
                        <a:ea typeface="Meiryo UI" panose="020B0604030504040204" pitchFamily="50" charset="-128"/>
                      </a:endParaRPr>
                    </a:p>
                    <a:p>
                      <a:r>
                        <a:rPr kumimoji="1" lang="ja-JP" altLang="en-US" sz="1400" b="1" dirty="0">
                          <a:solidFill>
                            <a:srgbClr val="002060"/>
                          </a:solidFill>
                          <a:latin typeface="Meiryo UI" panose="020B0604030504040204" pitchFamily="50" charset="-128"/>
                          <a:ea typeface="Meiryo UI" panose="020B0604030504040204" pitchFamily="50" charset="-128"/>
                        </a:rPr>
                        <a:t>・製品情報には、製品属性情報、</a:t>
                      </a:r>
                      <a:r>
                        <a:rPr kumimoji="1" lang="en-US" altLang="ja-JP" sz="1400" b="1" dirty="0">
                          <a:solidFill>
                            <a:srgbClr val="002060"/>
                          </a:solidFill>
                          <a:latin typeface="Meiryo UI" panose="020B0604030504040204" pitchFamily="50" charset="-128"/>
                          <a:ea typeface="Meiryo UI" panose="020B0604030504040204" pitchFamily="50" charset="-128"/>
                        </a:rPr>
                        <a:t>FA</a:t>
                      </a:r>
                      <a:r>
                        <a:rPr kumimoji="1" lang="ja-JP" altLang="en-US" sz="1400" b="1" dirty="0">
                          <a:solidFill>
                            <a:srgbClr val="002060"/>
                          </a:solidFill>
                          <a:latin typeface="Meiryo UI" panose="020B0604030504040204" pitchFamily="50" charset="-128"/>
                          <a:ea typeface="Meiryo UI" panose="020B0604030504040204" pitchFamily="50" charset="-128"/>
                        </a:rPr>
                        <a:t>フラグ、リサイクル情報などを含む</a:t>
                      </a:r>
                      <a:endParaRPr kumimoji="1" lang="en-US" altLang="ja-JP" sz="1400" b="1" dirty="0">
                        <a:solidFill>
                          <a:srgbClr val="002060"/>
                        </a:solidFill>
                        <a:latin typeface="Meiryo UI" panose="020B0604030504040204" pitchFamily="50" charset="-128"/>
                        <a:ea typeface="Meiryo UI" panose="020B0604030504040204" pitchFamily="50" charset="-128"/>
                      </a:endParaRPr>
                    </a:p>
                    <a:p>
                      <a:r>
                        <a:rPr kumimoji="1" lang="ja-JP" altLang="en-US" sz="1400" b="1" dirty="0">
                          <a:solidFill>
                            <a:srgbClr val="002060"/>
                          </a:solidFill>
                          <a:latin typeface="Meiryo UI" panose="020B0604030504040204" pitchFamily="50" charset="-128"/>
                          <a:ea typeface="Meiryo UI" panose="020B0604030504040204" pitchFamily="50" charset="-128"/>
                        </a:rPr>
                        <a:t>・添付ファイルも登録可能</a:t>
                      </a:r>
                    </a:p>
                  </a:txBody>
                  <a:tcPr/>
                </a:tc>
                <a:extLst>
                  <a:ext uri="{0D108BD9-81ED-4DB2-BD59-A6C34878D82A}">
                    <a16:rowId xmlns:a16="http://schemas.microsoft.com/office/drawing/2014/main" val="2038316409"/>
                  </a:ext>
                </a:extLst>
              </a:tr>
              <a:tr h="370840">
                <a:tc>
                  <a:txBody>
                    <a:bodyPr/>
                    <a:lstStyle/>
                    <a:p>
                      <a:r>
                        <a:rPr kumimoji="1" lang="ja-JP" altLang="en-US" sz="1400" b="1" dirty="0">
                          <a:solidFill>
                            <a:srgbClr val="002060"/>
                          </a:solidFill>
                          <a:latin typeface="Meiryo UI" panose="020B0604030504040204" pitchFamily="50" charset="-128"/>
                          <a:ea typeface="Meiryo UI" panose="020B0604030504040204" pitchFamily="50" charset="-128"/>
                        </a:rPr>
                        <a:t>購入品登録</a:t>
                      </a:r>
                    </a:p>
                  </a:txBody>
                  <a:tcPr/>
                </a:tc>
                <a:tc>
                  <a:txBody>
                    <a:bodyPr/>
                    <a:lstStyle/>
                    <a:p>
                      <a:r>
                        <a:rPr kumimoji="1" lang="ja-JP" altLang="en-US" sz="1400" b="1" dirty="0">
                          <a:solidFill>
                            <a:srgbClr val="002060"/>
                          </a:solidFill>
                          <a:latin typeface="Meiryo UI" panose="020B0604030504040204" pitchFamily="50" charset="-128"/>
                          <a:ea typeface="Meiryo UI" panose="020B0604030504040204" pitchFamily="50" charset="-128"/>
                        </a:rPr>
                        <a:t>製品（化学品または材料）に使用する購入品データを送信する</a:t>
                      </a:r>
                      <a:endParaRPr kumimoji="1" lang="en-US" altLang="ja-JP" sz="1400" b="1" dirty="0">
                        <a:solidFill>
                          <a:srgbClr val="002060"/>
                        </a:solidFill>
                        <a:latin typeface="Meiryo UI" panose="020B0604030504040204" pitchFamily="50" charset="-128"/>
                        <a:ea typeface="Meiryo UI" panose="020B0604030504040204" pitchFamily="50" charset="-128"/>
                      </a:endParaRPr>
                    </a:p>
                  </a:txBody>
                  <a:tcPr/>
                </a:tc>
                <a:tc>
                  <a:txBody>
                    <a:bodyPr/>
                    <a:lstStyle/>
                    <a:p>
                      <a:pPr algn="ctr"/>
                      <a:r>
                        <a:rPr kumimoji="1" lang="en-US" altLang="ja-JP" sz="1400" b="1" dirty="0">
                          <a:solidFill>
                            <a:srgbClr val="002060"/>
                          </a:solidFill>
                          <a:latin typeface="Meiryo UI" panose="020B0604030504040204" pitchFamily="50" charset="-128"/>
                          <a:ea typeface="Meiryo UI" panose="020B0604030504040204" pitchFamily="50" charset="-128"/>
                        </a:rPr>
                        <a:t>IN</a:t>
                      </a:r>
                      <a:endParaRPr kumimoji="1" lang="ja-JP" altLang="en-US" sz="1400" b="1" dirty="0">
                        <a:solidFill>
                          <a:srgbClr val="002060"/>
                        </a:solidFill>
                        <a:latin typeface="Meiryo UI" panose="020B0604030504040204" pitchFamily="50" charset="-128"/>
                        <a:ea typeface="Meiryo UI" panose="020B0604030504040204" pitchFamily="50" charset="-128"/>
                      </a:endParaRPr>
                    </a:p>
                  </a:txBody>
                  <a:tcPr/>
                </a:tc>
                <a:tc>
                  <a:txBody>
                    <a:bodyPr/>
                    <a:lstStyle/>
                    <a:p>
                      <a:r>
                        <a:rPr kumimoji="1" lang="ja-JP" altLang="en-US" sz="1400" b="1" dirty="0">
                          <a:solidFill>
                            <a:srgbClr val="002060"/>
                          </a:solidFill>
                          <a:latin typeface="Meiryo UI" panose="020B0604030504040204" pitchFamily="50" charset="-128"/>
                          <a:ea typeface="Meiryo UI" panose="020B0604030504040204" pitchFamily="50" charset="-128"/>
                        </a:rPr>
                        <a:t>・製品に使用する購入品（材料、または化学品）の関連付けデータを</a:t>
                      </a:r>
                      <a:br>
                        <a:rPr kumimoji="1" lang="en-US" altLang="ja-JP" sz="1400" b="1" dirty="0">
                          <a:solidFill>
                            <a:srgbClr val="002060"/>
                          </a:solidFill>
                          <a:latin typeface="Meiryo UI" panose="020B0604030504040204" pitchFamily="50" charset="-128"/>
                          <a:ea typeface="Meiryo UI" panose="020B0604030504040204" pitchFamily="50" charset="-128"/>
                        </a:rPr>
                      </a:br>
                      <a:r>
                        <a:rPr kumimoji="1" lang="ja-JP" altLang="en-US" sz="1400" b="1" dirty="0">
                          <a:solidFill>
                            <a:srgbClr val="002060"/>
                          </a:solidFill>
                          <a:latin typeface="Meiryo UI" panose="020B0604030504040204" pitchFamily="50" charset="-128"/>
                          <a:ea typeface="Meiryo UI" panose="020B0604030504040204" pitchFamily="50" charset="-128"/>
                        </a:rPr>
                        <a:t>　送信する</a:t>
                      </a:r>
                    </a:p>
                  </a:txBody>
                  <a:tcPr/>
                </a:tc>
                <a:extLst>
                  <a:ext uri="{0D108BD9-81ED-4DB2-BD59-A6C34878D82A}">
                    <a16:rowId xmlns:a16="http://schemas.microsoft.com/office/drawing/2014/main" val="869220245"/>
                  </a:ext>
                </a:extLst>
              </a:tr>
              <a:tr h="370840">
                <a:tc rowSpan="2">
                  <a:txBody>
                    <a:bodyPr/>
                    <a:lstStyle/>
                    <a:p>
                      <a:r>
                        <a:rPr kumimoji="1" lang="ja-JP" altLang="en-US" sz="1400" b="1" dirty="0">
                          <a:solidFill>
                            <a:srgbClr val="002060"/>
                          </a:solidFill>
                          <a:latin typeface="Meiryo UI" panose="020B0604030504040204" pitchFamily="50" charset="-128"/>
                          <a:ea typeface="Meiryo UI" panose="020B0604030504040204" pitchFamily="50" charset="-128"/>
                        </a:rPr>
                        <a:t>調査依頼</a:t>
                      </a:r>
                    </a:p>
                  </a:txBody>
                  <a:tcPr/>
                </a:tc>
                <a:tc>
                  <a:txBody>
                    <a:bodyPr/>
                    <a:lstStyle/>
                    <a:p>
                      <a:r>
                        <a:rPr kumimoji="1" lang="ja-JP" altLang="en-US" sz="1400" b="1" dirty="0">
                          <a:solidFill>
                            <a:srgbClr val="002060"/>
                          </a:solidFill>
                          <a:latin typeface="Meiryo UI" panose="020B0604030504040204" pitchFamily="50" charset="-128"/>
                          <a:ea typeface="Meiryo UI" panose="020B0604030504040204" pitchFamily="50" charset="-128"/>
                        </a:rPr>
                        <a:t>調査依頼データを送信する</a:t>
                      </a:r>
                    </a:p>
                  </a:txBody>
                  <a:tcPr/>
                </a:tc>
                <a:tc>
                  <a:txBody>
                    <a:bodyPr/>
                    <a:lstStyle/>
                    <a:p>
                      <a:pPr algn="ctr"/>
                      <a:r>
                        <a:rPr kumimoji="1" lang="en-US" altLang="ja-JP" sz="1400" b="1" dirty="0">
                          <a:solidFill>
                            <a:srgbClr val="002060"/>
                          </a:solidFill>
                          <a:latin typeface="Meiryo UI" panose="020B0604030504040204" pitchFamily="50" charset="-128"/>
                          <a:ea typeface="Meiryo UI" panose="020B0604030504040204" pitchFamily="50" charset="-128"/>
                        </a:rPr>
                        <a:t>IN</a:t>
                      </a:r>
                      <a:endParaRPr kumimoji="1" lang="ja-JP" altLang="en-US" sz="1400" b="1" dirty="0">
                        <a:solidFill>
                          <a:srgbClr val="002060"/>
                        </a:solidFill>
                        <a:latin typeface="Meiryo UI" panose="020B0604030504040204" pitchFamily="50" charset="-128"/>
                        <a:ea typeface="Meiryo UI" panose="020B0604030504040204" pitchFamily="50" charset="-128"/>
                      </a:endParaRPr>
                    </a:p>
                  </a:txBody>
                  <a:tcPr/>
                </a:tc>
                <a:tc>
                  <a:txBody>
                    <a:bodyPr/>
                    <a:lstStyle/>
                    <a:p>
                      <a:r>
                        <a:rPr kumimoji="1" lang="ja-JP" altLang="en-US" sz="1400" b="1" dirty="0">
                          <a:solidFill>
                            <a:srgbClr val="002060"/>
                          </a:solidFill>
                          <a:latin typeface="Meiryo UI" panose="020B0604030504040204" pitchFamily="50" charset="-128"/>
                          <a:ea typeface="Meiryo UI" panose="020B0604030504040204" pitchFamily="50" charset="-128"/>
                        </a:rPr>
                        <a:t>・</a:t>
                      </a:r>
                      <a:r>
                        <a:rPr kumimoji="1" lang="en-US" altLang="ja-JP" sz="1400" b="1" dirty="0">
                          <a:solidFill>
                            <a:srgbClr val="002060"/>
                          </a:solidFill>
                          <a:latin typeface="Meiryo UI" panose="020B0604030504040204" pitchFamily="50" charset="-128"/>
                          <a:ea typeface="Meiryo UI" panose="020B0604030504040204" pitchFamily="50" charset="-128"/>
                        </a:rPr>
                        <a:t>AP</a:t>
                      </a:r>
                      <a:r>
                        <a:rPr kumimoji="1" lang="ja-JP" altLang="en-US" sz="1400" b="1" dirty="0">
                          <a:solidFill>
                            <a:srgbClr val="002060"/>
                          </a:solidFill>
                          <a:latin typeface="Meiryo UI" panose="020B0604030504040204" pitchFamily="50" charset="-128"/>
                          <a:ea typeface="Meiryo UI" panose="020B0604030504040204" pitchFamily="50" charset="-128"/>
                        </a:rPr>
                        <a:t>から調査依頼先を指定して調査依頼を送信する</a:t>
                      </a:r>
                      <a:endParaRPr kumimoji="1" lang="en-US" altLang="ja-JP" sz="1400" b="1" dirty="0">
                        <a:solidFill>
                          <a:srgbClr val="002060"/>
                        </a:solidFill>
                        <a:latin typeface="Meiryo UI" panose="020B0604030504040204" pitchFamily="50" charset="-128"/>
                        <a:ea typeface="Meiryo UI" panose="020B0604030504040204" pitchFamily="50" charset="-128"/>
                      </a:endParaRPr>
                    </a:p>
                    <a:p>
                      <a:r>
                        <a:rPr kumimoji="1" lang="ja-JP" altLang="en-US" sz="1400" b="1" dirty="0">
                          <a:solidFill>
                            <a:srgbClr val="002060"/>
                          </a:solidFill>
                          <a:latin typeface="Meiryo UI" panose="020B0604030504040204" pitchFamily="50" charset="-128"/>
                          <a:ea typeface="Meiryo UI" panose="020B0604030504040204" pitchFamily="50" charset="-128"/>
                        </a:rPr>
                        <a:t>・調査依頼時に、セクター、遵法判断要求、</a:t>
                      </a:r>
                      <a:r>
                        <a:rPr kumimoji="1" lang="en-US" altLang="ja-JP" sz="1400" b="1" dirty="0">
                          <a:solidFill>
                            <a:srgbClr val="002060"/>
                          </a:solidFill>
                          <a:latin typeface="Meiryo UI" panose="020B0604030504040204" pitchFamily="50" charset="-128"/>
                          <a:ea typeface="Meiryo UI" panose="020B0604030504040204" pitchFamily="50" charset="-128"/>
                        </a:rPr>
                        <a:t>SCIP</a:t>
                      </a:r>
                      <a:r>
                        <a:rPr kumimoji="1" lang="ja-JP" altLang="en-US" sz="1400" b="1" dirty="0">
                          <a:solidFill>
                            <a:srgbClr val="002060"/>
                          </a:solidFill>
                          <a:latin typeface="Meiryo UI" panose="020B0604030504040204" pitchFamily="50" charset="-128"/>
                          <a:ea typeface="Meiryo UI" panose="020B0604030504040204" pitchFamily="50" charset="-128"/>
                        </a:rPr>
                        <a:t>要求等の伝達を行う</a:t>
                      </a:r>
                      <a:endParaRPr kumimoji="1" lang="en-US" altLang="ja-JP" sz="1400" b="1" dirty="0">
                        <a:solidFill>
                          <a:srgbClr val="002060"/>
                        </a:solidFill>
                        <a:latin typeface="Meiryo UI" panose="020B0604030504040204" pitchFamily="50" charset="-128"/>
                        <a:ea typeface="Meiryo UI" panose="020B0604030504040204" pitchFamily="50" charset="-128"/>
                      </a:endParaRPr>
                    </a:p>
                    <a:p>
                      <a:r>
                        <a:rPr kumimoji="1" lang="ja-JP" altLang="en-US" sz="1400" b="1" dirty="0">
                          <a:solidFill>
                            <a:srgbClr val="002060"/>
                          </a:solidFill>
                          <a:latin typeface="Meiryo UI" panose="020B0604030504040204" pitchFamily="50" charset="-128"/>
                          <a:ea typeface="Meiryo UI" panose="020B0604030504040204" pitchFamily="50" charset="-128"/>
                        </a:rPr>
                        <a:t>・</a:t>
                      </a:r>
                      <a:r>
                        <a:rPr kumimoji="1" lang="en-US" altLang="ja-JP" sz="1400" b="1" dirty="0">
                          <a:solidFill>
                            <a:srgbClr val="002060"/>
                          </a:solidFill>
                          <a:latin typeface="Meiryo UI" panose="020B0604030504040204" pitchFamily="50" charset="-128"/>
                          <a:ea typeface="Meiryo UI" panose="020B0604030504040204" pitchFamily="50" charset="-128"/>
                        </a:rPr>
                        <a:t>BOM</a:t>
                      </a:r>
                      <a:r>
                        <a:rPr kumimoji="1" lang="ja-JP" altLang="en-US" sz="1400" b="1" dirty="0">
                          <a:solidFill>
                            <a:srgbClr val="002060"/>
                          </a:solidFill>
                          <a:latin typeface="Meiryo UI" panose="020B0604030504040204" pitchFamily="50" charset="-128"/>
                          <a:ea typeface="Meiryo UI" panose="020B0604030504040204" pitchFamily="50" charset="-128"/>
                        </a:rPr>
                        <a:t>未登録の場合は、当該部品・材料の製品情報も登録する</a:t>
                      </a:r>
                      <a:endParaRPr kumimoji="1" lang="en-US" altLang="ja-JP" sz="1400" b="1" dirty="0">
                        <a:solidFill>
                          <a:srgbClr val="002060"/>
                        </a:solidFill>
                        <a:latin typeface="Meiryo UI" panose="020B0604030504040204" pitchFamily="50" charset="-128"/>
                        <a:ea typeface="Meiryo UI" panose="020B0604030504040204" pitchFamily="50" charset="-128"/>
                      </a:endParaRPr>
                    </a:p>
                    <a:p>
                      <a:r>
                        <a:rPr kumimoji="1" lang="ja-JP" altLang="en-US" sz="1400" b="1" dirty="0">
                          <a:solidFill>
                            <a:srgbClr val="002060"/>
                          </a:solidFill>
                          <a:latin typeface="Meiryo UI" panose="020B0604030504040204" pitchFamily="50" charset="-128"/>
                          <a:ea typeface="Meiryo UI" panose="020B0604030504040204" pitchFamily="50" charset="-128"/>
                        </a:rPr>
                        <a:t>　（</a:t>
                      </a:r>
                      <a:r>
                        <a:rPr kumimoji="1" lang="en-US" altLang="ja-JP" sz="1400" b="1" dirty="0">
                          <a:solidFill>
                            <a:srgbClr val="002060"/>
                          </a:solidFill>
                          <a:latin typeface="Meiryo UI" panose="020B0604030504040204" pitchFamily="50" charset="-128"/>
                          <a:ea typeface="Meiryo UI" panose="020B0604030504040204" pitchFamily="50" charset="-128"/>
                        </a:rPr>
                        <a:t>BOM</a:t>
                      </a:r>
                      <a:r>
                        <a:rPr kumimoji="1" lang="ja-JP" altLang="en-US" sz="1400" b="1" dirty="0">
                          <a:solidFill>
                            <a:srgbClr val="002060"/>
                          </a:solidFill>
                          <a:latin typeface="Meiryo UI" panose="020B0604030504040204" pitchFamily="50" charset="-128"/>
                          <a:ea typeface="Meiryo UI" panose="020B0604030504040204" pitchFamily="50" charset="-128"/>
                        </a:rPr>
                        <a:t>登録と同様に自動転送フラグを設定できる）</a:t>
                      </a:r>
                    </a:p>
                  </a:txBody>
                  <a:tcPr/>
                </a:tc>
                <a:extLst>
                  <a:ext uri="{0D108BD9-81ED-4DB2-BD59-A6C34878D82A}">
                    <a16:rowId xmlns:a16="http://schemas.microsoft.com/office/drawing/2014/main" val="1061581512"/>
                  </a:ext>
                </a:extLst>
              </a:tr>
              <a:tr h="370840">
                <a:tc vMerge="1">
                  <a:txBody>
                    <a:bodyPr/>
                    <a:lstStyle/>
                    <a:p>
                      <a:endParaRPr kumimoji="1" lang="ja-JP" altLang="en-US" sz="1400" b="1" dirty="0">
                        <a:solidFill>
                          <a:srgbClr val="002060"/>
                        </a:solidFill>
                        <a:latin typeface="Meiryo UI" panose="020B0604030504040204" pitchFamily="50" charset="-128"/>
                        <a:ea typeface="Meiryo UI" panose="020B0604030504040204" pitchFamily="50" charset="-128"/>
                      </a:endParaRPr>
                    </a:p>
                  </a:txBody>
                  <a:tcPr/>
                </a:tc>
                <a:tc>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r>
                        <a:rPr kumimoji="1" lang="ja-JP" altLang="en-US" sz="1400" b="1" dirty="0">
                          <a:solidFill>
                            <a:srgbClr val="002060"/>
                          </a:solidFill>
                          <a:latin typeface="Meiryo UI" panose="020B0604030504040204" pitchFamily="50" charset="-128"/>
                          <a:ea typeface="Meiryo UI" panose="020B0604030504040204" pitchFamily="50" charset="-128"/>
                        </a:rPr>
                        <a:t>調査依頼データを取得する</a:t>
                      </a:r>
                    </a:p>
                  </a:txBody>
                  <a:tcPr/>
                </a:tc>
                <a:tc>
                  <a:txBody>
                    <a:bodyPr/>
                    <a:lstStyle/>
                    <a:p>
                      <a:pPr algn="ctr"/>
                      <a:r>
                        <a:rPr kumimoji="1" lang="en-US" altLang="ja-JP" sz="1400" b="1" dirty="0">
                          <a:solidFill>
                            <a:srgbClr val="002060"/>
                          </a:solidFill>
                          <a:latin typeface="Meiryo UI" panose="020B0604030504040204" pitchFamily="50" charset="-128"/>
                          <a:ea typeface="Meiryo UI" panose="020B0604030504040204" pitchFamily="50" charset="-128"/>
                        </a:rPr>
                        <a:t>OUT</a:t>
                      </a:r>
                      <a:endParaRPr kumimoji="1" lang="ja-JP" altLang="en-US" sz="1400" b="1" dirty="0">
                        <a:solidFill>
                          <a:srgbClr val="002060"/>
                        </a:solidFill>
                        <a:latin typeface="Meiryo UI" panose="020B0604030504040204" pitchFamily="50" charset="-128"/>
                        <a:ea typeface="Meiryo UI" panose="020B0604030504040204" pitchFamily="50" charset="-128"/>
                      </a:endParaRPr>
                    </a:p>
                  </a:txBody>
                  <a:tcPr/>
                </a:tc>
                <a:tc>
                  <a:txBody>
                    <a:bodyPr/>
                    <a:lstStyle/>
                    <a:p>
                      <a:r>
                        <a:rPr kumimoji="1" lang="ja-JP" altLang="en-US" sz="1400" b="1" dirty="0">
                          <a:solidFill>
                            <a:srgbClr val="002060"/>
                          </a:solidFill>
                          <a:latin typeface="Meiryo UI" panose="020B0604030504040204" pitchFamily="50" charset="-128"/>
                          <a:ea typeface="Meiryo UI" panose="020B0604030504040204" pitchFamily="50" charset="-128"/>
                        </a:rPr>
                        <a:t>・蓄積されている当該企業への調査依頼データを取得する</a:t>
                      </a:r>
                    </a:p>
                  </a:txBody>
                  <a:tcPr/>
                </a:tc>
                <a:extLst>
                  <a:ext uri="{0D108BD9-81ED-4DB2-BD59-A6C34878D82A}">
                    <a16:rowId xmlns:a16="http://schemas.microsoft.com/office/drawing/2014/main" val="3707860997"/>
                  </a:ext>
                </a:extLst>
              </a:tr>
              <a:tr h="370840">
                <a:tc rowSpan="2">
                  <a:txBody>
                    <a:bodyPr/>
                    <a:lstStyle/>
                    <a:p>
                      <a:r>
                        <a:rPr kumimoji="1" lang="ja-JP" altLang="en-US" sz="1400" b="1" dirty="0">
                          <a:solidFill>
                            <a:srgbClr val="002060"/>
                          </a:solidFill>
                          <a:latin typeface="Meiryo UI" panose="020B0604030504040204" pitchFamily="50" charset="-128"/>
                          <a:ea typeface="Meiryo UI" panose="020B0604030504040204" pitchFamily="50" charset="-128"/>
                        </a:rPr>
                        <a:t>調査依頼受領</a:t>
                      </a:r>
                    </a:p>
                  </a:txBody>
                  <a:tcPr/>
                </a:tc>
                <a:tc>
                  <a:txBody>
                    <a:bodyPr/>
                    <a:lstStyle/>
                    <a:p>
                      <a:r>
                        <a:rPr kumimoji="1" lang="ja-JP" altLang="en-US" sz="1400" b="1" dirty="0">
                          <a:solidFill>
                            <a:srgbClr val="002060"/>
                          </a:solidFill>
                          <a:latin typeface="Meiryo UI" panose="020B0604030504040204" pitchFamily="50" charset="-128"/>
                          <a:ea typeface="Meiryo UI" panose="020B0604030504040204" pitchFamily="50" charset="-128"/>
                        </a:rPr>
                        <a:t>調査依頼受領データを送信する</a:t>
                      </a:r>
                    </a:p>
                  </a:txBody>
                  <a:tcPr/>
                </a:tc>
                <a:tc>
                  <a:txBody>
                    <a:bodyPr/>
                    <a:lstStyle/>
                    <a:p>
                      <a:pPr algn="ctr"/>
                      <a:r>
                        <a:rPr kumimoji="1" lang="en-US" altLang="ja-JP" sz="1400" b="1" dirty="0">
                          <a:solidFill>
                            <a:srgbClr val="002060"/>
                          </a:solidFill>
                          <a:latin typeface="Meiryo UI" panose="020B0604030504040204" pitchFamily="50" charset="-128"/>
                          <a:ea typeface="Meiryo UI" panose="020B0604030504040204" pitchFamily="50" charset="-128"/>
                        </a:rPr>
                        <a:t>IN</a:t>
                      </a:r>
                      <a:endParaRPr kumimoji="1" lang="ja-JP" altLang="en-US" sz="1400" b="1" dirty="0">
                        <a:solidFill>
                          <a:srgbClr val="002060"/>
                        </a:solidFill>
                        <a:latin typeface="Meiryo UI" panose="020B0604030504040204" pitchFamily="50" charset="-128"/>
                        <a:ea typeface="Meiryo UI" panose="020B0604030504040204" pitchFamily="50" charset="-128"/>
                      </a:endParaRPr>
                    </a:p>
                  </a:txBody>
                  <a:tcPr/>
                </a:tc>
                <a:tc>
                  <a:txBody>
                    <a:bodyPr/>
                    <a:lstStyle/>
                    <a:p>
                      <a:r>
                        <a:rPr kumimoji="1" lang="ja-JP" altLang="en-US" sz="1400" b="1" dirty="0">
                          <a:solidFill>
                            <a:srgbClr val="002060"/>
                          </a:solidFill>
                          <a:latin typeface="Meiryo UI" panose="020B0604030504040204" pitchFamily="50" charset="-128"/>
                          <a:ea typeface="Meiryo UI" panose="020B0604030504040204" pitchFamily="50" charset="-128"/>
                        </a:rPr>
                        <a:t>・</a:t>
                      </a:r>
                      <a:r>
                        <a:rPr kumimoji="1" lang="en-US" altLang="ja-JP" sz="1400" b="1" dirty="0">
                          <a:solidFill>
                            <a:srgbClr val="002060"/>
                          </a:solidFill>
                          <a:latin typeface="Meiryo UI" panose="020B0604030504040204" pitchFamily="50" charset="-128"/>
                          <a:ea typeface="Meiryo UI" panose="020B0604030504040204" pitchFamily="50" charset="-128"/>
                        </a:rPr>
                        <a:t>AP</a:t>
                      </a:r>
                      <a:r>
                        <a:rPr kumimoji="1" lang="ja-JP" altLang="en-US" sz="1400" b="1" dirty="0">
                          <a:solidFill>
                            <a:srgbClr val="002060"/>
                          </a:solidFill>
                          <a:latin typeface="Meiryo UI" panose="020B0604030504040204" pitchFamily="50" charset="-128"/>
                          <a:ea typeface="Meiryo UI" panose="020B0604030504040204" pitchFamily="50" charset="-128"/>
                        </a:rPr>
                        <a:t>から調査依頼に対する受領確認データを送信する</a:t>
                      </a:r>
                      <a:endParaRPr kumimoji="1" lang="en-US" altLang="ja-JP" sz="1400" b="1" dirty="0">
                        <a:solidFill>
                          <a:srgbClr val="002060"/>
                        </a:solidFill>
                        <a:latin typeface="Meiryo UI" panose="020B0604030504040204" pitchFamily="50" charset="-128"/>
                        <a:ea typeface="Meiryo UI" panose="020B0604030504040204" pitchFamily="50" charset="-128"/>
                      </a:endParaRPr>
                    </a:p>
                    <a:p>
                      <a:r>
                        <a:rPr kumimoji="1" lang="ja-JP" altLang="en-US" sz="1400" b="1" dirty="0">
                          <a:solidFill>
                            <a:srgbClr val="002060"/>
                          </a:solidFill>
                          <a:latin typeface="Meiryo UI" panose="020B0604030504040204" pitchFamily="50" charset="-128"/>
                          <a:ea typeface="Meiryo UI" panose="020B0604030504040204" pitchFamily="50" charset="-128"/>
                        </a:rPr>
                        <a:t>・受領確認は回答予定日、回答拒否、拒否理由等の伝達を行う</a:t>
                      </a:r>
                    </a:p>
                  </a:txBody>
                  <a:tcPr/>
                </a:tc>
                <a:extLst>
                  <a:ext uri="{0D108BD9-81ED-4DB2-BD59-A6C34878D82A}">
                    <a16:rowId xmlns:a16="http://schemas.microsoft.com/office/drawing/2014/main" val="1460161957"/>
                  </a:ext>
                </a:extLst>
              </a:tr>
              <a:tr h="370840">
                <a:tc vMerge="1">
                  <a:txBody>
                    <a:bodyPr/>
                    <a:lstStyle/>
                    <a:p>
                      <a:endParaRPr kumimoji="1" lang="ja-JP" altLang="en-US" sz="1400" b="1">
                        <a:solidFill>
                          <a:srgbClr val="002060"/>
                        </a:solidFill>
                        <a:latin typeface="Meiryo UI" panose="020B0604030504040204" pitchFamily="50" charset="-128"/>
                        <a:ea typeface="Meiryo UI" panose="020B0604030504040204" pitchFamily="50" charset="-128"/>
                      </a:endParaRPr>
                    </a:p>
                  </a:txBody>
                  <a:tcPr/>
                </a:tc>
                <a:tc>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r>
                        <a:rPr kumimoji="1" lang="ja-JP" altLang="en-US" sz="1400" b="1" dirty="0">
                          <a:solidFill>
                            <a:srgbClr val="002060"/>
                          </a:solidFill>
                          <a:latin typeface="Meiryo UI" panose="020B0604030504040204" pitchFamily="50" charset="-128"/>
                          <a:ea typeface="Meiryo UI" panose="020B0604030504040204" pitchFamily="50" charset="-128"/>
                        </a:rPr>
                        <a:t>調査依頼受領データを取得する</a:t>
                      </a:r>
                    </a:p>
                  </a:txBody>
                  <a:tcPr/>
                </a:tc>
                <a:tc>
                  <a:txBody>
                    <a:bodyPr/>
                    <a:lstStyle/>
                    <a:p>
                      <a:pPr algn="ctr"/>
                      <a:r>
                        <a:rPr kumimoji="1" lang="en-US" altLang="ja-JP" sz="1400" b="1" dirty="0">
                          <a:solidFill>
                            <a:srgbClr val="002060"/>
                          </a:solidFill>
                          <a:latin typeface="Meiryo UI" panose="020B0604030504040204" pitchFamily="50" charset="-128"/>
                          <a:ea typeface="Meiryo UI" panose="020B0604030504040204" pitchFamily="50" charset="-128"/>
                        </a:rPr>
                        <a:t>OUT</a:t>
                      </a:r>
                      <a:endParaRPr kumimoji="1" lang="ja-JP" altLang="en-US" sz="1400" b="1" dirty="0">
                        <a:solidFill>
                          <a:srgbClr val="002060"/>
                        </a:solidFill>
                        <a:latin typeface="Meiryo UI" panose="020B0604030504040204" pitchFamily="50" charset="-128"/>
                        <a:ea typeface="Meiryo UI" panose="020B0604030504040204" pitchFamily="50" charset="-128"/>
                      </a:endParaRPr>
                    </a:p>
                  </a:txBody>
                  <a:tcPr/>
                </a:tc>
                <a:tc>
                  <a:txBody>
                    <a:bodyPr/>
                    <a:lstStyle/>
                    <a:p>
                      <a:r>
                        <a:rPr kumimoji="1" lang="ja-JP" altLang="en-US" sz="1400" b="1" dirty="0">
                          <a:solidFill>
                            <a:srgbClr val="002060"/>
                          </a:solidFill>
                          <a:latin typeface="Meiryo UI" panose="020B0604030504040204" pitchFamily="50" charset="-128"/>
                          <a:ea typeface="Meiryo UI" panose="020B0604030504040204" pitchFamily="50" charset="-128"/>
                        </a:rPr>
                        <a:t>・</a:t>
                      </a:r>
                      <a:r>
                        <a:rPr kumimoji="1" lang="en-US" altLang="ja-JP" sz="1400" b="1" dirty="0">
                          <a:solidFill>
                            <a:srgbClr val="002060"/>
                          </a:solidFill>
                          <a:latin typeface="Meiryo UI" panose="020B0604030504040204" pitchFamily="50" charset="-128"/>
                          <a:ea typeface="Meiryo UI" panose="020B0604030504040204" pitchFamily="50" charset="-128"/>
                        </a:rPr>
                        <a:t>AP</a:t>
                      </a:r>
                      <a:r>
                        <a:rPr kumimoji="1" lang="ja-JP" altLang="en-US" sz="1400" b="1" dirty="0">
                          <a:solidFill>
                            <a:srgbClr val="002060"/>
                          </a:solidFill>
                          <a:latin typeface="Meiryo UI" panose="020B0604030504040204" pitchFamily="50" charset="-128"/>
                          <a:ea typeface="Meiryo UI" panose="020B0604030504040204" pitchFamily="50" charset="-128"/>
                        </a:rPr>
                        <a:t>から蓄積されている調査依頼受領データを収録する</a:t>
                      </a:r>
                    </a:p>
                  </a:txBody>
                  <a:tcPr/>
                </a:tc>
                <a:extLst>
                  <a:ext uri="{0D108BD9-81ED-4DB2-BD59-A6C34878D82A}">
                    <a16:rowId xmlns:a16="http://schemas.microsoft.com/office/drawing/2014/main" val="1280505518"/>
                  </a:ext>
                </a:extLst>
              </a:tr>
            </a:tbl>
          </a:graphicData>
        </a:graphic>
      </p:graphicFrame>
      <p:sp>
        <p:nvSpPr>
          <p:cNvPr id="4" name="テキスト ボックス 3">
            <a:extLst>
              <a:ext uri="{FF2B5EF4-FFF2-40B4-BE49-F238E27FC236}">
                <a16:creationId xmlns:a16="http://schemas.microsoft.com/office/drawing/2014/main" id="{004A8732-B29D-C53C-3832-E30E09607C8C}"/>
              </a:ext>
            </a:extLst>
          </p:cNvPr>
          <p:cNvSpPr txBox="1"/>
          <p:nvPr/>
        </p:nvSpPr>
        <p:spPr>
          <a:xfrm>
            <a:off x="123016" y="130048"/>
            <a:ext cx="9528060" cy="461665"/>
          </a:xfrm>
          <a:prstGeom prst="rect">
            <a:avLst/>
          </a:prstGeom>
          <a:noFill/>
        </p:spPr>
        <p:txBody>
          <a:bodyPr wrap="square">
            <a:spAutoFit/>
          </a:bodyPr>
          <a:lstStyle/>
          <a:p>
            <a:r>
              <a:rPr lang="ja-JP" altLang="en-US" sz="2400" b="1" dirty="0">
                <a:solidFill>
                  <a:srgbClr val="002060"/>
                </a:solidFill>
                <a:latin typeface="Meiryo UI" panose="020B0604030504040204" pitchFamily="50" charset="-128"/>
                <a:ea typeface="Meiryo UI" panose="020B0604030504040204" pitchFamily="50" charset="-128"/>
              </a:rPr>
              <a:t>アプリケーション連携仕様</a:t>
            </a:r>
            <a:endParaRPr lang="en-US" altLang="ja-JP" sz="2400" b="1" dirty="0">
              <a:solidFill>
                <a:srgbClr val="002060"/>
              </a:solidFill>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D0D22FB-0A48-3195-D4F9-28F51170F2F5}"/>
              </a:ext>
            </a:extLst>
          </p:cNvPr>
          <p:cNvSpPr txBox="1"/>
          <p:nvPr/>
        </p:nvSpPr>
        <p:spPr>
          <a:xfrm>
            <a:off x="5483605" y="740229"/>
            <a:ext cx="6104238" cy="307777"/>
          </a:xfrm>
          <a:prstGeom prst="rect">
            <a:avLst/>
          </a:prstGeom>
          <a:noFill/>
        </p:spPr>
        <p:txBody>
          <a:bodyPr wrap="square">
            <a:spAutoFit/>
          </a:bodyPr>
          <a:lstStyle/>
          <a:p>
            <a:r>
              <a:rPr kumimoji="1" lang="en-US" altLang="ja-JP" sz="1400" b="1" dirty="0">
                <a:solidFill>
                  <a:srgbClr val="002060"/>
                </a:solidFill>
                <a:latin typeface="Meiryo UI" panose="020B0604030504040204" pitchFamily="50" charset="-128"/>
                <a:ea typeface="Meiryo UI" panose="020B0604030504040204" pitchFamily="50" charset="-128"/>
              </a:rPr>
              <a:t>CMP</a:t>
            </a:r>
            <a:r>
              <a:rPr kumimoji="1" lang="ja-JP" altLang="en-US" sz="1400" b="1" dirty="0">
                <a:solidFill>
                  <a:srgbClr val="002060"/>
                </a:solidFill>
                <a:latin typeface="Meiryo UI" panose="020B0604030504040204" pitchFamily="50" charset="-128"/>
                <a:ea typeface="Meiryo UI" panose="020B0604030504040204" pitchFamily="50" charset="-128"/>
              </a:rPr>
              <a:t>から見て情報入力（</a:t>
            </a:r>
            <a:r>
              <a:rPr kumimoji="1" lang="en-US" altLang="ja-JP" sz="1400" b="1" dirty="0">
                <a:solidFill>
                  <a:srgbClr val="002060"/>
                </a:solidFill>
                <a:latin typeface="Meiryo UI" panose="020B0604030504040204" pitchFamily="50" charset="-128"/>
                <a:ea typeface="Meiryo UI" panose="020B0604030504040204" pitchFamily="50" charset="-128"/>
              </a:rPr>
              <a:t>IN</a:t>
            </a:r>
            <a:r>
              <a:rPr kumimoji="1" lang="ja-JP" altLang="en-US" sz="1400" b="1" dirty="0">
                <a:solidFill>
                  <a:srgbClr val="002060"/>
                </a:solidFill>
                <a:latin typeface="Meiryo UI" panose="020B0604030504040204" pitchFamily="50" charset="-128"/>
                <a:ea typeface="Meiryo UI" panose="020B0604030504040204" pitchFamily="50" charset="-128"/>
              </a:rPr>
              <a:t>）情報出力（</a:t>
            </a:r>
            <a:r>
              <a:rPr kumimoji="1" lang="en-US" altLang="ja-JP" sz="1400" b="1" dirty="0">
                <a:solidFill>
                  <a:srgbClr val="002060"/>
                </a:solidFill>
                <a:latin typeface="Meiryo UI" panose="020B0604030504040204" pitchFamily="50" charset="-128"/>
                <a:ea typeface="Meiryo UI" panose="020B0604030504040204" pitchFamily="50" charset="-128"/>
              </a:rPr>
              <a:t>OUT</a:t>
            </a:r>
            <a:r>
              <a:rPr kumimoji="1" lang="ja-JP" altLang="en-US" sz="1400" b="1" dirty="0">
                <a:solidFill>
                  <a:srgbClr val="002060"/>
                </a:solidFill>
                <a:latin typeface="Meiryo UI" panose="020B0604030504040204" pitchFamily="50" charset="-128"/>
                <a:ea typeface="Meiryo UI" panose="020B0604030504040204" pitchFamily="50" charset="-128"/>
              </a:rPr>
              <a:t>）</a:t>
            </a:r>
            <a:endParaRPr lang="ja-JP" altLang="en-US" sz="1400" dirty="0"/>
          </a:p>
        </p:txBody>
      </p:sp>
    </p:spTree>
    <p:extLst>
      <p:ext uri="{BB962C8B-B14F-4D97-AF65-F5344CB8AC3E}">
        <p14:creationId xmlns:p14="http://schemas.microsoft.com/office/powerpoint/2010/main" val="1113140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6EA3B34-7FC1-F33C-FBCD-56EF7502CEE2}"/>
              </a:ext>
            </a:extLst>
          </p:cNvPr>
          <p:cNvSpPr txBox="1"/>
          <p:nvPr/>
        </p:nvSpPr>
        <p:spPr>
          <a:xfrm>
            <a:off x="1306286" y="2601295"/>
            <a:ext cx="7608369" cy="1323439"/>
          </a:xfrm>
          <a:prstGeom prst="rect">
            <a:avLst/>
          </a:prstGeom>
          <a:noFill/>
        </p:spPr>
        <p:txBody>
          <a:bodyPr wrap="square" rtlCol="0">
            <a:spAutoFit/>
          </a:bodyPr>
          <a:lstStyle/>
          <a:p>
            <a:pPr algn="ctr"/>
            <a:r>
              <a:rPr lang="en-US" altLang="ja-JP" sz="4000" b="1" dirty="0">
                <a:latin typeface="Meiryo UI" panose="020B0604030504040204" pitchFamily="50" charset="-128"/>
                <a:ea typeface="Meiryo UI" panose="020B0604030504040204" pitchFamily="50" charset="-128"/>
              </a:rPr>
              <a:t>1</a:t>
            </a:r>
            <a:r>
              <a:rPr lang="ja-JP" altLang="en-US" sz="4000" b="1" dirty="0">
                <a:latin typeface="Meiryo UI" panose="020B0604030504040204" pitchFamily="50" charset="-128"/>
                <a:ea typeface="Meiryo UI" panose="020B0604030504040204" pitchFamily="50" charset="-128"/>
              </a:rPr>
              <a:t>．</a:t>
            </a:r>
            <a:r>
              <a:rPr kumimoji="1" lang="ja-JP" altLang="en-US" sz="4000" b="1" dirty="0">
                <a:latin typeface="Meiryo UI" panose="020B0604030504040204" pitchFamily="50" charset="-128"/>
                <a:ea typeface="Meiryo UI" panose="020B0604030504040204" pitchFamily="50" charset="-128"/>
              </a:rPr>
              <a:t>用語定義</a:t>
            </a:r>
            <a:endParaRPr kumimoji="1" lang="en-US" altLang="ja-JP" sz="4000" b="1" dirty="0">
              <a:latin typeface="Meiryo UI" panose="020B0604030504040204" pitchFamily="50" charset="-128"/>
              <a:ea typeface="Meiryo UI" panose="020B0604030504040204" pitchFamily="50" charset="-128"/>
            </a:endParaRPr>
          </a:p>
          <a:p>
            <a:pPr algn="ctr"/>
            <a:endParaRPr kumimoji="1" lang="ja-JP" altLang="en-US" sz="40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731174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3">
            <a:extLst>
              <a:ext uri="{FF2B5EF4-FFF2-40B4-BE49-F238E27FC236}">
                <a16:creationId xmlns:a16="http://schemas.microsoft.com/office/drawing/2014/main" id="{57898753-EB44-6046-5205-9ACD5B026E0E}"/>
              </a:ext>
            </a:extLst>
          </p:cNvPr>
          <p:cNvGraphicFramePr>
            <a:graphicFrameLocks noGrp="1"/>
          </p:cNvGraphicFramePr>
          <p:nvPr>
            <p:extLst>
              <p:ext uri="{D42A27DB-BD31-4B8C-83A1-F6EECF244321}">
                <p14:modId xmlns:p14="http://schemas.microsoft.com/office/powerpoint/2010/main" val="4207375239"/>
              </p:ext>
            </p:extLst>
          </p:nvPr>
        </p:nvGraphicFramePr>
        <p:xfrm>
          <a:off x="365759" y="1115906"/>
          <a:ext cx="11265853" cy="4404360"/>
        </p:xfrm>
        <a:graphic>
          <a:graphicData uri="http://schemas.openxmlformats.org/drawingml/2006/table">
            <a:tbl>
              <a:tblPr firstRow="1" bandRow="1">
                <a:tableStyleId>{5940675A-B579-460E-94D1-54222C63F5DA}</a:tableStyleId>
              </a:tblPr>
              <a:tblGrid>
                <a:gridCol w="1580614">
                  <a:extLst>
                    <a:ext uri="{9D8B030D-6E8A-4147-A177-3AD203B41FA5}">
                      <a16:colId xmlns:a16="http://schemas.microsoft.com/office/drawing/2014/main" val="4129670442"/>
                    </a:ext>
                  </a:extLst>
                </a:gridCol>
                <a:gridCol w="3458747">
                  <a:extLst>
                    <a:ext uri="{9D8B030D-6E8A-4147-A177-3AD203B41FA5}">
                      <a16:colId xmlns:a16="http://schemas.microsoft.com/office/drawing/2014/main" val="3591018890"/>
                    </a:ext>
                  </a:extLst>
                </a:gridCol>
                <a:gridCol w="710255">
                  <a:extLst>
                    <a:ext uri="{9D8B030D-6E8A-4147-A177-3AD203B41FA5}">
                      <a16:colId xmlns:a16="http://schemas.microsoft.com/office/drawing/2014/main" val="2312413628"/>
                    </a:ext>
                  </a:extLst>
                </a:gridCol>
                <a:gridCol w="5516237">
                  <a:extLst>
                    <a:ext uri="{9D8B030D-6E8A-4147-A177-3AD203B41FA5}">
                      <a16:colId xmlns:a16="http://schemas.microsoft.com/office/drawing/2014/main" val="2156620009"/>
                    </a:ext>
                  </a:extLst>
                </a:gridCol>
              </a:tblGrid>
              <a:tr h="370840">
                <a:tc>
                  <a:txBody>
                    <a:bodyPr/>
                    <a:lstStyle/>
                    <a:p>
                      <a:pPr algn="ctr"/>
                      <a:r>
                        <a:rPr kumimoji="1" lang="ja-JP" altLang="en-US" sz="1600" b="1" dirty="0">
                          <a:solidFill>
                            <a:srgbClr val="002060"/>
                          </a:solidFill>
                        </a:rPr>
                        <a:t>入出力分類</a:t>
                      </a:r>
                      <a:endParaRPr kumimoji="1" lang="ja-JP" altLang="en-US" sz="1600" b="1" dirty="0">
                        <a:solidFill>
                          <a:srgbClr val="002060"/>
                        </a:solidFill>
                        <a:latin typeface="Meiryo UI" panose="020B0604030504040204" pitchFamily="50" charset="-128"/>
                        <a:ea typeface="Meiryo UI" panose="020B0604030504040204" pitchFamily="50" charset="-128"/>
                      </a:endParaRPr>
                    </a:p>
                  </a:txBody>
                  <a:tcPr anchor="ctr">
                    <a:solidFill>
                      <a:schemeClr val="accent5">
                        <a:lumMod val="20000"/>
                        <a:lumOff val="80000"/>
                      </a:schemeClr>
                    </a:solidFill>
                  </a:tcPr>
                </a:tc>
                <a:tc>
                  <a:txBody>
                    <a:bodyPr/>
                    <a:lstStyle/>
                    <a:p>
                      <a:pPr algn="ctr"/>
                      <a:r>
                        <a:rPr kumimoji="1" lang="ja-JP" altLang="en-US" sz="1600" b="1" dirty="0">
                          <a:solidFill>
                            <a:srgbClr val="002060"/>
                          </a:solidFill>
                          <a:latin typeface="Meiryo UI" panose="020B0604030504040204" pitchFamily="50" charset="-128"/>
                          <a:ea typeface="Meiryo UI" panose="020B0604030504040204" pitchFamily="50" charset="-128"/>
                        </a:rPr>
                        <a:t>入出力機能</a:t>
                      </a:r>
                    </a:p>
                  </a:txBody>
                  <a:tcPr anchor="ctr">
                    <a:solidFill>
                      <a:schemeClr val="accent5">
                        <a:lumMod val="20000"/>
                        <a:lumOff val="80000"/>
                      </a:schemeClr>
                    </a:solidFill>
                  </a:tcPr>
                </a:tc>
                <a:tc>
                  <a:txBody>
                    <a:bodyPr/>
                    <a:lstStyle/>
                    <a:p>
                      <a:pPr algn="ctr"/>
                      <a:r>
                        <a:rPr kumimoji="1" lang="en-US" altLang="ja-JP" sz="1200" b="1" dirty="0">
                          <a:solidFill>
                            <a:srgbClr val="002060"/>
                          </a:solidFill>
                          <a:latin typeface="Meiryo UI" panose="020B0604030504040204" pitchFamily="50" charset="-128"/>
                          <a:ea typeface="Meiryo UI" panose="020B0604030504040204" pitchFamily="50" charset="-128"/>
                        </a:rPr>
                        <a:t>IN/</a:t>
                      </a:r>
                      <a:br>
                        <a:rPr kumimoji="1" lang="en-US" altLang="ja-JP" sz="1200" b="1" dirty="0">
                          <a:solidFill>
                            <a:srgbClr val="002060"/>
                          </a:solidFill>
                          <a:latin typeface="Meiryo UI" panose="020B0604030504040204" pitchFamily="50" charset="-128"/>
                          <a:ea typeface="Meiryo UI" panose="020B0604030504040204" pitchFamily="50" charset="-128"/>
                        </a:rPr>
                      </a:br>
                      <a:r>
                        <a:rPr kumimoji="1" lang="en-US" altLang="ja-JP" sz="1200" b="1" dirty="0">
                          <a:solidFill>
                            <a:srgbClr val="002060"/>
                          </a:solidFill>
                          <a:latin typeface="Meiryo UI" panose="020B0604030504040204" pitchFamily="50" charset="-128"/>
                          <a:ea typeface="Meiryo UI" panose="020B0604030504040204" pitchFamily="50" charset="-128"/>
                        </a:rPr>
                        <a:t>OUT</a:t>
                      </a:r>
                      <a:endParaRPr kumimoji="1" lang="ja-JP" altLang="en-US" sz="1200" b="1" dirty="0">
                        <a:solidFill>
                          <a:srgbClr val="002060"/>
                        </a:solidFill>
                        <a:latin typeface="Meiryo UI" panose="020B0604030504040204" pitchFamily="50" charset="-128"/>
                        <a:ea typeface="Meiryo UI" panose="020B0604030504040204" pitchFamily="50" charset="-128"/>
                      </a:endParaRPr>
                    </a:p>
                  </a:txBody>
                  <a:tcPr anchor="ctr">
                    <a:solidFill>
                      <a:schemeClr val="accent5">
                        <a:lumMod val="20000"/>
                        <a:lumOff val="80000"/>
                      </a:schemeClr>
                    </a:solidFill>
                  </a:tcPr>
                </a:tc>
                <a:tc>
                  <a:txBody>
                    <a:bodyPr/>
                    <a:lstStyle/>
                    <a:p>
                      <a:pPr algn="ctr"/>
                      <a:r>
                        <a:rPr kumimoji="1" lang="ja-JP" altLang="en-US" sz="1600" b="1" dirty="0">
                          <a:solidFill>
                            <a:srgbClr val="002060"/>
                          </a:solidFill>
                          <a:latin typeface="Meiryo UI" panose="020B0604030504040204" pitchFamily="50" charset="-128"/>
                          <a:ea typeface="Meiryo UI" panose="020B0604030504040204" pitchFamily="50" charset="-128"/>
                        </a:rPr>
                        <a:t>機能要件</a:t>
                      </a:r>
                    </a:p>
                  </a:txBody>
                  <a:tcPr anchor="ctr">
                    <a:solidFill>
                      <a:schemeClr val="accent5">
                        <a:lumMod val="20000"/>
                        <a:lumOff val="80000"/>
                      </a:schemeClr>
                    </a:solidFill>
                  </a:tcPr>
                </a:tc>
                <a:extLst>
                  <a:ext uri="{0D108BD9-81ED-4DB2-BD59-A6C34878D82A}">
                    <a16:rowId xmlns:a16="http://schemas.microsoft.com/office/drawing/2014/main" val="3385518885"/>
                  </a:ext>
                </a:extLst>
              </a:tr>
              <a:tr h="370840">
                <a:tc rowSpan="2">
                  <a:txBody>
                    <a:bodyPr/>
                    <a:lstStyle/>
                    <a:p>
                      <a:r>
                        <a:rPr kumimoji="1" lang="ja-JP" altLang="en-US" sz="1400" b="1" dirty="0">
                          <a:solidFill>
                            <a:srgbClr val="002060"/>
                          </a:solidFill>
                          <a:latin typeface="Meiryo UI" panose="020B0604030504040204" pitchFamily="50" charset="-128"/>
                          <a:ea typeface="Meiryo UI" panose="020B0604030504040204" pitchFamily="50" charset="-128"/>
                        </a:rPr>
                        <a:t>回答データ送信</a:t>
                      </a:r>
                    </a:p>
                  </a:txBody>
                  <a:tcPr/>
                </a:tc>
                <a:tc>
                  <a:txBody>
                    <a:bodyPr/>
                    <a:lstStyle/>
                    <a:p>
                      <a:r>
                        <a:rPr kumimoji="1" lang="ja-JP" altLang="en-US" sz="1400" b="1" dirty="0">
                          <a:solidFill>
                            <a:srgbClr val="002060"/>
                          </a:solidFill>
                          <a:latin typeface="Meiryo UI" panose="020B0604030504040204" pitchFamily="50" charset="-128"/>
                          <a:ea typeface="Meiryo UI" panose="020B0604030504040204" pitchFamily="50" charset="-128"/>
                        </a:rPr>
                        <a:t>回答データを送信する</a:t>
                      </a:r>
                    </a:p>
                  </a:txBody>
                  <a:tcPr/>
                </a:tc>
                <a:tc>
                  <a:txBody>
                    <a:bodyPr/>
                    <a:lstStyle/>
                    <a:p>
                      <a:pPr algn="ctr"/>
                      <a:r>
                        <a:rPr kumimoji="1" lang="en-US" altLang="ja-JP" sz="1400" b="1" dirty="0">
                          <a:solidFill>
                            <a:srgbClr val="002060"/>
                          </a:solidFill>
                          <a:latin typeface="Meiryo UI" panose="020B0604030504040204" pitchFamily="50" charset="-128"/>
                          <a:ea typeface="Meiryo UI" panose="020B0604030504040204" pitchFamily="50" charset="-128"/>
                        </a:rPr>
                        <a:t>IN</a:t>
                      </a:r>
                      <a:endParaRPr kumimoji="1" lang="ja-JP" altLang="en-US" sz="1400" b="1" dirty="0">
                        <a:solidFill>
                          <a:srgbClr val="002060"/>
                        </a:solidFill>
                        <a:latin typeface="Meiryo UI" panose="020B0604030504040204" pitchFamily="50" charset="-128"/>
                        <a:ea typeface="Meiryo UI" panose="020B0604030504040204" pitchFamily="50" charset="-128"/>
                      </a:endParaRPr>
                    </a:p>
                  </a:txBody>
                  <a:tcPr/>
                </a:tc>
                <a:tc>
                  <a:txBody>
                    <a:bodyPr/>
                    <a:lstStyle/>
                    <a:p>
                      <a:r>
                        <a:rPr kumimoji="1" lang="ja-JP" altLang="en-US" sz="1400" b="1" dirty="0">
                          <a:solidFill>
                            <a:srgbClr val="002060"/>
                          </a:solidFill>
                          <a:latin typeface="Meiryo UI" panose="020B0604030504040204" pitchFamily="50" charset="-128"/>
                          <a:ea typeface="Meiryo UI" panose="020B0604030504040204" pitchFamily="50" charset="-128"/>
                        </a:rPr>
                        <a:t>・</a:t>
                      </a:r>
                      <a:r>
                        <a:rPr kumimoji="1" lang="en-US" altLang="ja-JP" sz="1400" b="1" dirty="0">
                          <a:solidFill>
                            <a:srgbClr val="002060"/>
                          </a:solidFill>
                          <a:latin typeface="Meiryo UI" panose="020B0604030504040204" pitchFamily="50" charset="-128"/>
                          <a:ea typeface="Meiryo UI" panose="020B0604030504040204" pitchFamily="50" charset="-128"/>
                        </a:rPr>
                        <a:t>AP</a:t>
                      </a:r>
                      <a:r>
                        <a:rPr kumimoji="1" lang="ja-JP" altLang="en-US" sz="1400" b="1" dirty="0">
                          <a:solidFill>
                            <a:srgbClr val="002060"/>
                          </a:solidFill>
                          <a:latin typeface="Meiryo UI" panose="020B0604030504040204" pitchFamily="50" charset="-128"/>
                          <a:ea typeface="Meiryo UI" panose="020B0604030504040204" pitchFamily="50" charset="-128"/>
                        </a:rPr>
                        <a:t>から調査依頼元を指定して回答データを送信する</a:t>
                      </a:r>
                      <a:endParaRPr kumimoji="1" lang="en-US" altLang="ja-JP" sz="1400" b="1" dirty="0">
                        <a:solidFill>
                          <a:srgbClr val="002060"/>
                        </a:solidFill>
                        <a:latin typeface="Meiryo UI" panose="020B0604030504040204" pitchFamily="50" charset="-128"/>
                        <a:ea typeface="Meiryo UI" panose="020B0604030504040204" pitchFamily="50" charset="-128"/>
                      </a:endParaRPr>
                    </a:p>
                    <a:p>
                      <a:r>
                        <a:rPr kumimoji="1" lang="ja-JP" altLang="en-US" sz="1400" b="1" dirty="0">
                          <a:solidFill>
                            <a:srgbClr val="002060"/>
                          </a:solidFill>
                          <a:latin typeface="Meiryo UI" panose="020B0604030504040204" pitchFamily="50" charset="-128"/>
                          <a:ea typeface="Meiryo UI" panose="020B0604030504040204" pitchFamily="50" charset="-128"/>
                        </a:rPr>
                        <a:t>・調査依頼時の、セクター、遵法判断要求、</a:t>
                      </a:r>
                      <a:r>
                        <a:rPr kumimoji="1" lang="en-US" altLang="ja-JP" sz="1400" b="1" dirty="0">
                          <a:solidFill>
                            <a:srgbClr val="002060"/>
                          </a:solidFill>
                          <a:latin typeface="Meiryo UI" panose="020B0604030504040204" pitchFamily="50" charset="-128"/>
                          <a:ea typeface="Meiryo UI" panose="020B0604030504040204" pitchFamily="50" charset="-128"/>
                        </a:rPr>
                        <a:t>SCIP</a:t>
                      </a:r>
                      <a:r>
                        <a:rPr kumimoji="1" lang="ja-JP" altLang="en-US" sz="1400" b="1" dirty="0">
                          <a:solidFill>
                            <a:srgbClr val="002060"/>
                          </a:solidFill>
                          <a:latin typeface="Meiryo UI" panose="020B0604030504040204" pitchFamily="50" charset="-128"/>
                          <a:ea typeface="Meiryo UI" panose="020B0604030504040204" pitchFamily="50" charset="-128"/>
                        </a:rPr>
                        <a:t>要求等に合わせた回答</a:t>
                      </a:r>
                      <a:endParaRPr kumimoji="1" lang="en-US" altLang="ja-JP" sz="1400" b="1" dirty="0">
                        <a:solidFill>
                          <a:srgbClr val="002060"/>
                        </a:solidFill>
                        <a:latin typeface="Meiryo UI" panose="020B0604030504040204" pitchFamily="50" charset="-128"/>
                        <a:ea typeface="Meiryo UI" panose="020B0604030504040204" pitchFamily="50" charset="-128"/>
                      </a:endParaRPr>
                    </a:p>
                    <a:p>
                      <a:r>
                        <a:rPr kumimoji="1" lang="ja-JP" altLang="en-US" sz="1400" b="1" dirty="0">
                          <a:solidFill>
                            <a:srgbClr val="002060"/>
                          </a:solidFill>
                          <a:latin typeface="Meiryo UI" panose="020B0604030504040204" pitchFamily="50" charset="-128"/>
                          <a:ea typeface="Meiryo UI" panose="020B0604030504040204" pitchFamily="50" charset="-128"/>
                        </a:rPr>
                        <a:t>　データの送信を行う</a:t>
                      </a:r>
                      <a:endParaRPr kumimoji="1" lang="en-US" altLang="ja-JP" sz="1400" b="1" dirty="0">
                        <a:solidFill>
                          <a:srgbClr val="002060"/>
                        </a:solidFill>
                        <a:latin typeface="Meiryo UI" panose="020B0604030504040204" pitchFamily="50" charset="-128"/>
                        <a:ea typeface="Meiryo UI" panose="020B0604030504040204" pitchFamily="50" charset="-128"/>
                      </a:endParaRPr>
                    </a:p>
                    <a:p>
                      <a:r>
                        <a:rPr kumimoji="1" lang="ja-JP" altLang="en-US" sz="1400" b="1" dirty="0">
                          <a:solidFill>
                            <a:srgbClr val="002060"/>
                          </a:solidFill>
                          <a:latin typeface="Meiryo UI" panose="020B0604030504040204" pitchFamily="50" charset="-128"/>
                          <a:ea typeface="Meiryo UI" panose="020B0604030504040204" pitchFamily="50" charset="-128"/>
                        </a:rPr>
                        <a:t>・回答データは</a:t>
                      </a:r>
                      <a:r>
                        <a:rPr kumimoji="1" lang="en-US" altLang="ja-JP" sz="1400" b="1" dirty="0">
                          <a:solidFill>
                            <a:srgbClr val="002060"/>
                          </a:solidFill>
                          <a:latin typeface="Meiryo UI" panose="020B0604030504040204" pitchFamily="50" charset="-128"/>
                          <a:ea typeface="Meiryo UI" panose="020B0604030504040204" pitchFamily="50" charset="-128"/>
                        </a:rPr>
                        <a:t>ISO/IEC</a:t>
                      </a:r>
                      <a:r>
                        <a:rPr kumimoji="1" lang="ja-JP" altLang="en-US" sz="1400" b="1" dirty="0">
                          <a:solidFill>
                            <a:srgbClr val="002060"/>
                          </a:solidFill>
                          <a:latin typeface="Meiryo UI" panose="020B0604030504040204" pitchFamily="50" charset="-128"/>
                          <a:ea typeface="Meiryo UI" panose="020B0604030504040204" pitchFamily="50" charset="-128"/>
                        </a:rPr>
                        <a:t>標準の</a:t>
                      </a:r>
                      <a:r>
                        <a:rPr kumimoji="1" lang="en-US" altLang="ja-JP" sz="1400" b="1" dirty="0">
                          <a:solidFill>
                            <a:srgbClr val="002060"/>
                          </a:solidFill>
                          <a:latin typeface="Meiryo UI" panose="020B0604030504040204" pitchFamily="50" charset="-128"/>
                          <a:ea typeface="Meiryo UI" panose="020B0604030504040204" pitchFamily="50" charset="-128"/>
                        </a:rPr>
                        <a:t>XML</a:t>
                      </a:r>
                      <a:r>
                        <a:rPr kumimoji="1" lang="ja-JP" altLang="en-US" sz="1400" b="1" dirty="0">
                          <a:solidFill>
                            <a:srgbClr val="002060"/>
                          </a:solidFill>
                          <a:latin typeface="Meiryo UI" panose="020B0604030504040204" pitchFamily="50" charset="-128"/>
                          <a:ea typeface="Meiryo UI" panose="020B0604030504040204" pitchFamily="50" charset="-128"/>
                        </a:rPr>
                        <a:t>データを添付する</a:t>
                      </a:r>
                      <a:endParaRPr kumimoji="1" lang="en-US" altLang="ja-JP" sz="1400" b="1" dirty="0">
                        <a:solidFill>
                          <a:srgbClr val="002060"/>
                        </a:solidFill>
                        <a:latin typeface="Meiryo UI" panose="020B0604030504040204" pitchFamily="50" charset="-128"/>
                        <a:ea typeface="Meiryo UI" panose="020B0604030504040204" pitchFamily="50" charset="-128"/>
                      </a:endParaRPr>
                    </a:p>
                    <a:p>
                      <a:r>
                        <a:rPr kumimoji="1" lang="ja-JP" altLang="en-US" sz="1400" b="1" dirty="0">
                          <a:solidFill>
                            <a:srgbClr val="002060"/>
                          </a:solidFill>
                          <a:latin typeface="Meiryo UI" panose="020B0604030504040204" pitchFamily="50" charset="-128"/>
                          <a:ea typeface="Meiryo UI" panose="020B0604030504040204" pitchFamily="50" charset="-128"/>
                        </a:rPr>
                        <a:t>・依頼に基づく添付ファイルの送信も可能とする</a:t>
                      </a:r>
                      <a:endParaRPr kumimoji="1" lang="en-US" altLang="ja-JP" sz="1400" b="1" dirty="0">
                        <a:solidFill>
                          <a:srgbClr val="002060"/>
                        </a:solidFill>
                        <a:latin typeface="Meiryo UI" panose="020B0604030504040204" pitchFamily="50" charset="-128"/>
                        <a:ea typeface="Meiryo UI" panose="020B0604030504040204" pitchFamily="50" charset="-128"/>
                      </a:endParaRPr>
                    </a:p>
                    <a:p>
                      <a:r>
                        <a:rPr kumimoji="1" lang="ja-JP" altLang="en-US" sz="1400" b="1" dirty="0">
                          <a:solidFill>
                            <a:srgbClr val="002060"/>
                          </a:solidFill>
                          <a:latin typeface="Meiryo UI" panose="020B0604030504040204" pitchFamily="50" charset="-128"/>
                          <a:ea typeface="Meiryo UI" panose="020B0604030504040204" pitchFamily="50" charset="-128"/>
                        </a:rPr>
                        <a:t>・自動転送フラグ</a:t>
                      </a:r>
                      <a:r>
                        <a:rPr kumimoji="1" lang="en-US" altLang="ja-JP" sz="1400" b="1" dirty="0">
                          <a:solidFill>
                            <a:srgbClr val="002060"/>
                          </a:solidFill>
                          <a:latin typeface="Meiryo UI" panose="020B0604030504040204" pitchFamily="50" charset="-128"/>
                          <a:ea typeface="Meiryo UI" panose="020B0604030504040204" pitchFamily="50" charset="-128"/>
                        </a:rPr>
                        <a:t>ON</a:t>
                      </a:r>
                      <a:r>
                        <a:rPr kumimoji="1" lang="ja-JP" altLang="en-US" sz="1400" b="1" dirty="0">
                          <a:solidFill>
                            <a:srgbClr val="002060"/>
                          </a:solidFill>
                          <a:latin typeface="Meiryo UI" panose="020B0604030504040204" pitchFamily="50" charset="-128"/>
                          <a:ea typeface="Meiryo UI" panose="020B0604030504040204" pitchFamily="50" charset="-128"/>
                        </a:rPr>
                        <a:t>の場合、調査元に転送する</a:t>
                      </a:r>
                    </a:p>
                  </a:txBody>
                  <a:tcPr/>
                </a:tc>
                <a:extLst>
                  <a:ext uri="{0D108BD9-81ED-4DB2-BD59-A6C34878D82A}">
                    <a16:rowId xmlns:a16="http://schemas.microsoft.com/office/drawing/2014/main" val="3497147616"/>
                  </a:ext>
                </a:extLst>
              </a:tr>
              <a:tr h="370840">
                <a:tc vMerge="1">
                  <a:txBody>
                    <a:bodyPr/>
                    <a:lstStyle/>
                    <a:p>
                      <a:endParaRPr kumimoji="1" lang="ja-JP" altLang="en-US" sz="1400" b="1">
                        <a:solidFill>
                          <a:srgbClr val="002060"/>
                        </a:solidFill>
                        <a:latin typeface="Meiryo UI" panose="020B0604030504040204" pitchFamily="50" charset="-128"/>
                        <a:ea typeface="Meiryo UI" panose="020B0604030504040204" pitchFamily="50" charset="-128"/>
                      </a:endParaRPr>
                    </a:p>
                  </a:txBody>
                  <a:tcPr/>
                </a:tc>
                <a:tc>
                  <a:txBody>
                    <a:bodyPr/>
                    <a:lstStyle/>
                    <a:p>
                      <a:r>
                        <a:rPr kumimoji="1" lang="ja-JP" altLang="en-US" sz="1400" b="1" dirty="0">
                          <a:solidFill>
                            <a:srgbClr val="002060"/>
                          </a:solidFill>
                          <a:latin typeface="Meiryo UI" panose="020B0604030504040204" pitchFamily="50" charset="-128"/>
                          <a:ea typeface="Meiryo UI" panose="020B0604030504040204" pitchFamily="50" charset="-128"/>
                        </a:rPr>
                        <a:t>回答データを取得する</a:t>
                      </a:r>
                    </a:p>
                  </a:txBody>
                  <a:tcPr/>
                </a:tc>
                <a:tc>
                  <a:txBody>
                    <a:bodyPr/>
                    <a:lstStyle/>
                    <a:p>
                      <a:pPr algn="ctr"/>
                      <a:r>
                        <a:rPr kumimoji="1" lang="en-US" altLang="ja-JP" sz="1400" b="1" dirty="0">
                          <a:solidFill>
                            <a:srgbClr val="002060"/>
                          </a:solidFill>
                          <a:latin typeface="Meiryo UI" panose="020B0604030504040204" pitchFamily="50" charset="-128"/>
                          <a:ea typeface="Meiryo UI" panose="020B0604030504040204" pitchFamily="50" charset="-128"/>
                        </a:rPr>
                        <a:t>OUT</a:t>
                      </a:r>
                      <a:endParaRPr kumimoji="1" lang="ja-JP" altLang="en-US" sz="1400" b="1" dirty="0">
                        <a:solidFill>
                          <a:srgbClr val="002060"/>
                        </a:solidFill>
                        <a:latin typeface="Meiryo UI" panose="020B0604030504040204" pitchFamily="50" charset="-128"/>
                        <a:ea typeface="Meiryo UI" panose="020B0604030504040204" pitchFamily="50" charset="-128"/>
                      </a:endParaRPr>
                    </a:p>
                  </a:txBody>
                  <a:tcPr/>
                </a:tc>
                <a:tc>
                  <a:txBody>
                    <a:bodyPr/>
                    <a:lstStyle/>
                    <a:p>
                      <a:r>
                        <a:rPr kumimoji="1" lang="ja-JP" altLang="en-US" sz="1400" b="1" dirty="0">
                          <a:solidFill>
                            <a:srgbClr val="002060"/>
                          </a:solidFill>
                          <a:latin typeface="Meiryo UI" panose="020B0604030504040204" pitchFamily="50" charset="-128"/>
                          <a:ea typeface="Meiryo UI" panose="020B0604030504040204" pitchFamily="50" charset="-128"/>
                        </a:rPr>
                        <a:t>・</a:t>
                      </a:r>
                      <a:r>
                        <a:rPr kumimoji="1" lang="en-US" altLang="ja-JP" sz="1400" b="1" dirty="0">
                          <a:solidFill>
                            <a:srgbClr val="002060"/>
                          </a:solidFill>
                          <a:latin typeface="Meiryo UI" panose="020B0604030504040204" pitchFamily="50" charset="-128"/>
                          <a:ea typeface="Meiryo UI" panose="020B0604030504040204" pitchFamily="50" charset="-128"/>
                        </a:rPr>
                        <a:t>AP</a:t>
                      </a:r>
                      <a:r>
                        <a:rPr kumimoji="1" lang="ja-JP" altLang="en-US" sz="1400" b="1" dirty="0">
                          <a:solidFill>
                            <a:srgbClr val="002060"/>
                          </a:solidFill>
                          <a:latin typeface="Meiryo UI" panose="020B0604030504040204" pitchFamily="50" charset="-128"/>
                          <a:ea typeface="Meiryo UI" panose="020B0604030504040204" pitchFamily="50" charset="-128"/>
                        </a:rPr>
                        <a:t>から蓄積されている回答データを取得する</a:t>
                      </a:r>
                    </a:p>
                  </a:txBody>
                  <a:tcPr/>
                </a:tc>
                <a:extLst>
                  <a:ext uri="{0D108BD9-81ED-4DB2-BD59-A6C34878D82A}">
                    <a16:rowId xmlns:a16="http://schemas.microsoft.com/office/drawing/2014/main" val="4166149622"/>
                  </a:ext>
                </a:extLst>
              </a:tr>
              <a:tr h="370840">
                <a:tc rowSpan="2">
                  <a:txBody>
                    <a:bodyPr/>
                    <a:lstStyle/>
                    <a:p>
                      <a:r>
                        <a:rPr kumimoji="1" lang="ja-JP" altLang="en-US" sz="1400" b="1" dirty="0">
                          <a:solidFill>
                            <a:srgbClr val="002060"/>
                          </a:solidFill>
                          <a:latin typeface="Meiryo UI" panose="020B0604030504040204" pitchFamily="50" charset="-128"/>
                          <a:ea typeface="Meiryo UI" panose="020B0604030504040204" pitchFamily="50" charset="-128"/>
                        </a:rPr>
                        <a:t>回答データ受領</a:t>
                      </a:r>
                    </a:p>
                  </a:txBody>
                  <a:tcPr/>
                </a:tc>
                <a:tc>
                  <a:txBody>
                    <a:bodyPr/>
                    <a:lstStyle/>
                    <a:p>
                      <a:r>
                        <a:rPr kumimoji="1" lang="ja-JP" altLang="en-US" sz="1400" b="1" dirty="0">
                          <a:solidFill>
                            <a:srgbClr val="002060"/>
                          </a:solidFill>
                          <a:latin typeface="Meiryo UI" panose="020B0604030504040204" pitchFamily="50" charset="-128"/>
                          <a:ea typeface="Meiryo UI" panose="020B0604030504040204" pitchFamily="50" charset="-128"/>
                        </a:rPr>
                        <a:t>回答データの受領確認を送信する</a:t>
                      </a:r>
                    </a:p>
                  </a:txBody>
                  <a:tcPr/>
                </a:tc>
                <a:tc>
                  <a:txBody>
                    <a:bodyPr/>
                    <a:lstStyle/>
                    <a:p>
                      <a:pPr algn="ctr"/>
                      <a:r>
                        <a:rPr kumimoji="1" lang="en-US" altLang="ja-JP" sz="1400" b="1" dirty="0">
                          <a:solidFill>
                            <a:srgbClr val="002060"/>
                          </a:solidFill>
                          <a:latin typeface="Meiryo UI" panose="020B0604030504040204" pitchFamily="50" charset="-128"/>
                          <a:ea typeface="Meiryo UI" panose="020B0604030504040204" pitchFamily="50" charset="-128"/>
                        </a:rPr>
                        <a:t>IN</a:t>
                      </a:r>
                      <a:endParaRPr kumimoji="1" lang="ja-JP" altLang="en-US" sz="1400" b="1" dirty="0">
                        <a:solidFill>
                          <a:srgbClr val="002060"/>
                        </a:solidFill>
                        <a:latin typeface="Meiryo UI" panose="020B0604030504040204" pitchFamily="50" charset="-128"/>
                        <a:ea typeface="Meiryo UI" panose="020B0604030504040204" pitchFamily="50" charset="-128"/>
                      </a:endParaRPr>
                    </a:p>
                  </a:txBody>
                  <a:tcPr/>
                </a:tc>
                <a:tc>
                  <a:txBody>
                    <a:bodyPr/>
                    <a:lstStyle/>
                    <a:p>
                      <a:r>
                        <a:rPr kumimoji="1" lang="ja-JP" altLang="en-US" sz="1400" b="1" dirty="0">
                          <a:solidFill>
                            <a:srgbClr val="002060"/>
                          </a:solidFill>
                          <a:latin typeface="Meiryo UI" panose="020B0604030504040204" pitchFamily="50" charset="-128"/>
                          <a:ea typeface="Meiryo UI" panose="020B0604030504040204" pitchFamily="50" charset="-128"/>
                        </a:rPr>
                        <a:t>・</a:t>
                      </a:r>
                      <a:r>
                        <a:rPr kumimoji="1" lang="en-US" altLang="ja-JP" sz="1400" b="1" dirty="0">
                          <a:solidFill>
                            <a:srgbClr val="002060"/>
                          </a:solidFill>
                          <a:latin typeface="Meiryo UI" panose="020B0604030504040204" pitchFamily="50" charset="-128"/>
                          <a:ea typeface="Meiryo UI" panose="020B0604030504040204" pitchFamily="50" charset="-128"/>
                        </a:rPr>
                        <a:t>AP</a:t>
                      </a:r>
                      <a:r>
                        <a:rPr kumimoji="1" lang="ja-JP" altLang="en-US" sz="1400" b="1" dirty="0">
                          <a:solidFill>
                            <a:srgbClr val="002060"/>
                          </a:solidFill>
                          <a:latin typeface="Meiryo UI" panose="020B0604030504040204" pitchFamily="50" charset="-128"/>
                          <a:ea typeface="Meiryo UI" panose="020B0604030504040204" pitchFamily="50" charset="-128"/>
                        </a:rPr>
                        <a:t>から回答データを受領した旨の情報を送信する</a:t>
                      </a:r>
                      <a:endParaRPr kumimoji="1" lang="en-US" altLang="ja-JP" sz="1400" b="1" dirty="0">
                        <a:solidFill>
                          <a:srgbClr val="002060"/>
                        </a:solidFill>
                        <a:latin typeface="Meiryo UI" panose="020B0604030504040204" pitchFamily="50" charset="-128"/>
                        <a:ea typeface="Meiryo UI" panose="020B0604030504040204" pitchFamily="50" charset="-128"/>
                      </a:endParaRPr>
                    </a:p>
                    <a:p>
                      <a:r>
                        <a:rPr kumimoji="1" lang="ja-JP" altLang="en-US" sz="1400" b="1" dirty="0">
                          <a:solidFill>
                            <a:srgbClr val="002060"/>
                          </a:solidFill>
                          <a:latin typeface="Meiryo UI" panose="020B0604030504040204" pitchFamily="50" charset="-128"/>
                          <a:ea typeface="Meiryo UI" panose="020B0604030504040204" pitchFamily="50" charset="-128"/>
                        </a:rPr>
                        <a:t>・承認予定日も送信する</a:t>
                      </a:r>
                      <a:endParaRPr kumimoji="1" lang="en-US" altLang="ja-JP" sz="1400" b="1" dirty="0">
                        <a:solidFill>
                          <a:srgbClr val="002060"/>
                        </a:solidFill>
                        <a:latin typeface="Meiryo UI" panose="020B0604030504040204" pitchFamily="50" charset="-128"/>
                        <a:ea typeface="Meiryo UI" panose="020B0604030504040204" pitchFamily="50" charset="-128"/>
                      </a:endParaRPr>
                    </a:p>
                    <a:p>
                      <a:r>
                        <a:rPr kumimoji="1" lang="ja-JP" altLang="en-US" sz="1400" b="1" dirty="0">
                          <a:solidFill>
                            <a:srgbClr val="002060"/>
                          </a:solidFill>
                          <a:latin typeface="Meiryo UI" panose="020B0604030504040204" pitchFamily="50" charset="-128"/>
                          <a:ea typeface="Meiryo UI" panose="020B0604030504040204" pitchFamily="50" charset="-128"/>
                        </a:rPr>
                        <a:t>・送信先が自動転送フラグ</a:t>
                      </a:r>
                      <a:r>
                        <a:rPr kumimoji="1" lang="en-US" altLang="ja-JP" sz="1400" b="1" dirty="0">
                          <a:solidFill>
                            <a:srgbClr val="002060"/>
                          </a:solidFill>
                          <a:latin typeface="Meiryo UI" panose="020B0604030504040204" pitchFamily="50" charset="-128"/>
                          <a:ea typeface="Meiryo UI" panose="020B0604030504040204" pitchFamily="50" charset="-128"/>
                        </a:rPr>
                        <a:t>ON</a:t>
                      </a:r>
                      <a:r>
                        <a:rPr kumimoji="1" lang="ja-JP" altLang="en-US" sz="1400" b="1" dirty="0">
                          <a:solidFill>
                            <a:srgbClr val="002060"/>
                          </a:solidFill>
                          <a:latin typeface="Meiryo UI" panose="020B0604030504040204" pitchFamily="50" charset="-128"/>
                          <a:ea typeface="Meiryo UI" panose="020B0604030504040204" pitchFamily="50" charset="-128"/>
                        </a:rPr>
                        <a:t>の場合、さらに回答先に転送する</a:t>
                      </a:r>
                      <a:endParaRPr kumimoji="1" lang="en-US" altLang="ja-JP" sz="1400" b="1" dirty="0">
                        <a:solidFill>
                          <a:srgbClr val="00206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806547905"/>
                  </a:ext>
                </a:extLst>
              </a:tr>
              <a:tr h="370840">
                <a:tc vMerge="1">
                  <a:txBody>
                    <a:bodyPr/>
                    <a:lstStyle/>
                    <a:p>
                      <a:endParaRPr kumimoji="1" lang="ja-JP" altLang="en-US" sz="1400" b="1" dirty="0">
                        <a:solidFill>
                          <a:srgbClr val="002060"/>
                        </a:solidFill>
                        <a:latin typeface="Meiryo UI" panose="020B0604030504040204" pitchFamily="50" charset="-128"/>
                        <a:ea typeface="Meiryo UI" panose="020B0604030504040204" pitchFamily="50" charset="-128"/>
                      </a:endParaRPr>
                    </a:p>
                  </a:txBody>
                  <a:tcPr/>
                </a:tc>
                <a:tc>
                  <a:txBody>
                    <a:bodyPr/>
                    <a:lstStyle/>
                    <a:p>
                      <a:r>
                        <a:rPr kumimoji="1" lang="ja-JP" altLang="en-US" sz="1400" b="1" dirty="0">
                          <a:solidFill>
                            <a:srgbClr val="002060"/>
                          </a:solidFill>
                          <a:latin typeface="Meiryo UI" panose="020B0604030504040204" pitchFamily="50" charset="-128"/>
                          <a:ea typeface="Meiryo UI" panose="020B0604030504040204" pitchFamily="50" charset="-128"/>
                        </a:rPr>
                        <a:t>回答データの受領確認を取得する</a:t>
                      </a:r>
                    </a:p>
                  </a:txBody>
                  <a:tcPr/>
                </a:tc>
                <a:tc>
                  <a:txBody>
                    <a:bodyPr/>
                    <a:lstStyle/>
                    <a:p>
                      <a:pPr algn="ctr"/>
                      <a:r>
                        <a:rPr kumimoji="1" lang="en-US" altLang="ja-JP" sz="1400" b="1" dirty="0">
                          <a:solidFill>
                            <a:srgbClr val="002060"/>
                          </a:solidFill>
                          <a:latin typeface="Meiryo UI" panose="020B0604030504040204" pitchFamily="50" charset="-128"/>
                          <a:ea typeface="Meiryo UI" panose="020B0604030504040204" pitchFamily="50" charset="-128"/>
                        </a:rPr>
                        <a:t>OUT</a:t>
                      </a:r>
                      <a:endParaRPr kumimoji="1" lang="ja-JP" altLang="en-US" sz="1400" b="1" dirty="0">
                        <a:solidFill>
                          <a:srgbClr val="002060"/>
                        </a:solidFill>
                        <a:latin typeface="Meiryo UI" panose="020B0604030504040204" pitchFamily="50" charset="-128"/>
                        <a:ea typeface="Meiryo UI" panose="020B0604030504040204" pitchFamily="50" charset="-128"/>
                      </a:endParaRPr>
                    </a:p>
                  </a:txBody>
                  <a:tcPr/>
                </a:tc>
                <a:tc>
                  <a:txBody>
                    <a:bodyPr/>
                    <a:lstStyle/>
                    <a:p>
                      <a:r>
                        <a:rPr kumimoji="1" lang="ja-JP" altLang="en-US" sz="1400" b="1" dirty="0">
                          <a:solidFill>
                            <a:srgbClr val="002060"/>
                          </a:solidFill>
                          <a:latin typeface="Meiryo UI" panose="020B0604030504040204" pitchFamily="50" charset="-128"/>
                          <a:ea typeface="Meiryo UI" panose="020B0604030504040204" pitchFamily="50" charset="-128"/>
                        </a:rPr>
                        <a:t>・</a:t>
                      </a:r>
                      <a:r>
                        <a:rPr kumimoji="1" lang="en-US" altLang="ja-JP" sz="1400" b="1" dirty="0">
                          <a:solidFill>
                            <a:srgbClr val="002060"/>
                          </a:solidFill>
                          <a:latin typeface="Meiryo UI" panose="020B0604030504040204" pitchFamily="50" charset="-128"/>
                          <a:ea typeface="Meiryo UI" panose="020B0604030504040204" pitchFamily="50" charset="-128"/>
                        </a:rPr>
                        <a:t>AP</a:t>
                      </a:r>
                      <a:r>
                        <a:rPr kumimoji="1" lang="ja-JP" altLang="en-US" sz="1400" b="1" dirty="0">
                          <a:solidFill>
                            <a:srgbClr val="002060"/>
                          </a:solidFill>
                          <a:latin typeface="Meiryo UI" panose="020B0604030504040204" pitchFamily="50" charset="-128"/>
                          <a:ea typeface="Meiryo UI" panose="020B0604030504040204" pitchFamily="50" charset="-128"/>
                        </a:rPr>
                        <a:t>から蓄積されている回答データ受領確認を取得する</a:t>
                      </a:r>
                    </a:p>
                  </a:txBody>
                  <a:tcPr/>
                </a:tc>
                <a:extLst>
                  <a:ext uri="{0D108BD9-81ED-4DB2-BD59-A6C34878D82A}">
                    <a16:rowId xmlns:a16="http://schemas.microsoft.com/office/drawing/2014/main" val="1973888964"/>
                  </a:ext>
                </a:extLst>
              </a:tr>
              <a:tr h="370840">
                <a:tc rowSpan="2">
                  <a:txBody>
                    <a:bodyPr/>
                    <a:lstStyle/>
                    <a:p>
                      <a:r>
                        <a:rPr kumimoji="1" lang="ja-JP" altLang="en-US" sz="1400" b="1" dirty="0">
                          <a:solidFill>
                            <a:srgbClr val="002060"/>
                          </a:solidFill>
                          <a:latin typeface="Meiryo UI" panose="020B0604030504040204" pitchFamily="50" charset="-128"/>
                          <a:ea typeface="Meiryo UI" panose="020B0604030504040204" pitchFamily="50" charset="-128"/>
                        </a:rPr>
                        <a:t>回答データ承認</a:t>
                      </a:r>
                    </a:p>
                  </a:txBody>
                  <a:tcPr/>
                </a:tc>
                <a:tc>
                  <a:txBody>
                    <a:bodyPr/>
                    <a:lstStyle/>
                    <a:p>
                      <a:r>
                        <a:rPr kumimoji="1" lang="ja-JP" altLang="en-US" sz="1400" b="1" dirty="0">
                          <a:solidFill>
                            <a:srgbClr val="002060"/>
                          </a:solidFill>
                          <a:latin typeface="Meiryo UI" panose="020B0604030504040204" pitchFamily="50" charset="-128"/>
                          <a:ea typeface="Meiryo UI" panose="020B0604030504040204" pitchFamily="50" charset="-128"/>
                        </a:rPr>
                        <a:t>回答データの承認情報を送信する</a:t>
                      </a:r>
                    </a:p>
                  </a:txBody>
                  <a:tcPr/>
                </a:tc>
                <a:tc>
                  <a:txBody>
                    <a:bodyPr/>
                    <a:lstStyle/>
                    <a:p>
                      <a:pPr algn="ctr"/>
                      <a:r>
                        <a:rPr kumimoji="1" lang="en-US" altLang="ja-JP" sz="1400" b="1" dirty="0">
                          <a:solidFill>
                            <a:srgbClr val="002060"/>
                          </a:solidFill>
                          <a:latin typeface="Meiryo UI" panose="020B0604030504040204" pitchFamily="50" charset="-128"/>
                          <a:ea typeface="Meiryo UI" panose="020B0604030504040204" pitchFamily="50" charset="-128"/>
                        </a:rPr>
                        <a:t>IN</a:t>
                      </a:r>
                      <a:endParaRPr kumimoji="1" lang="ja-JP" altLang="en-US" sz="1400" b="1" dirty="0">
                        <a:solidFill>
                          <a:srgbClr val="002060"/>
                        </a:solidFill>
                        <a:latin typeface="Meiryo UI" panose="020B0604030504040204" pitchFamily="50" charset="-128"/>
                        <a:ea typeface="Meiryo UI" panose="020B0604030504040204" pitchFamily="50" charset="-128"/>
                      </a:endParaRPr>
                    </a:p>
                  </a:txBody>
                  <a:tcPr/>
                </a:tc>
                <a:tc>
                  <a:txBody>
                    <a:bodyPr/>
                    <a:lstStyle/>
                    <a:p>
                      <a:r>
                        <a:rPr kumimoji="1" lang="ja-JP" altLang="en-US" sz="1400" b="1" dirty="0">
                          <a:solidFill>
                            <a:srgbClr val="002060"/>
                          </a:solidFill>
                          <a:latin typeface="Meiryo UI" panose="020B0604030504040204" pitchFamily="50" charset="-128"/>
                          <a:ea typeface="Meiryo UI" panose="020B0604030504040204" pitchFamily="50" charset="-128"/>
                        </a:rPr>
                        <a:t>・</a:t>
                      </a:r>
                      <a:r>
                        <a:rPr kumimoji="1" lang="en-US" altLang="ja-JP" sz="1400" b="1" dirty="0">
                          <a:solidFill>
                            <a:srgbClr val="002060"/>
                          </a:solidFill>
                          <a:latin typeface="Meiryo UI" panose="020B0604030504040204" pitchFamily="50" charset="-128"/>
                          <a:ea typeface="Meiryo UI" panose="020B0604030504040204" pitchFamily="50" charset="-128"/>
                        </a:rPr>
                        <a:t>AP</a:t>
                      </a:r>
                      <a:r>
                        <a:rPr kumimoji="1" lang="ja-JP" altLang="en-US" sz="1400" b="1" dirty="0">
                          <a:solidFill>
                            <a:srgbClr val="002060"/>
                          </a:solidFill>
                          <a:latin typeface="Meiryo UI" panose="020B0604030504040204" pitchFamily="50" charset="-128"/>
                          <a:ea typeface="Meiryo UI" panose="020B0604030504040204" pitchFamily="50" charset="-128"/>
                        </a:rPr>
                        <a:t>から回答データを承認した旨の情報を送信する</a:t>
                      </a:r>
                      <a:endParaRPr kumimoji="1" lang="en-US" altLang="ja-JP" sz="1400" b="1" dirty="0">
                        <a:solidFill>
                          <a:srgbClr val="002060"/>
                        </a:solidFill>
                        <a:latin typeface="Meiryo UI" panose="020B0604030504040204" pitchFamily="50" charset="-128"/>
                        <a:ea typeface="Meiryo UI" panose="020B0604030504040204" pitchFamily="50" charset="-128"/>
                      </a:endParaRPr>
                    </a:p>
                    <a:p>
                      <a:r>
                        <a:rPr kumimoji="1" lang="ja-JP" altLang="en-US" sz="1400" b="1" dirty="0">
                          <a:solidFill>
                            <a:srgbClr val="002060"/>
                          </a:solidFill>
                          <a:latin typeface="Meiryo UI" panose="020B0604030504040204" pitchFamily="50" charset="-128"/>
                          <a:ea typeface="Meiryo UI" panose="020B0604030504040204" pitchFamily="50" charset="-128"/>
                        </a:rPr>
                        <a:t>・差戻し（理由を含む）の伝達も可能とする</a:t>
                      </a:r>
                      <a:endParaRPr kumimoji="1" lang="en-US" altLang="ja-JP" sz="1400" b="1" dirty="0">
                        <a:solidFill>
                          <a:srgbClr val="002060"/>
                        </a:solidFill>
                        <a:latin typeface="Meiryo UI" panose="020B0604030504040204" pitchFamily="50" charset="-128"/>
                        <a:ea typeface="Meiryo UI" panose="020B0604030504040204" pitchFamily="50" charset="-128"/>
                      </a:endParaRPr>
                    </a:p>
                    <a:p>
                      <a:pPr marL="0" marR="0" lvl="0" indent="0" algn="l" defTabSz="495200" rtl="0" eaLnBrk="1" fontAlgn="auto" latinLnBrk="0" hangingPunct="1">
                        <a:lnSpc>
                          <a:spcPct val="100000"/>
                        </a:lnSpc>
                        <a:spcBef>
                          <a:spcPts val="0"/>
                        </a:spcBef>
                        <a:spcAft>
                          <a:spcPts val="0"/>
                        </a:spcAft>
                        <a:buClrTx/>
                        <a:buSzTx/>
                        <a:buFontTx/>
                        <a:buNone/>
                        <a:tabLst/>
                        <a:defRPr/>
                      </a:pPr>
                      <a:r>
                        <a:rPr kumimoji="1" lang="ja-JP" altLang="en-US" sz="1400" b="1" dirty="0">
                          <a:solidFill>
                            <a:srgbClr val="002060"/>
                          </a:solidFill>
                          <a:latin typeface="Meiryo UI" panose="020B0604030504040204" pitchFamily="50" charset="-128"/>
                          <a:ea typeface="Meiryo UI" panose="020B0604030504040204" pitchFamily="50" charset="-128"/>
                        </a:rPr>
                        <a:t>・送信先が自動転送フラグ</a:t>
                      </a:r>
                      <a:r>
                        <a:rPr kumimoji="1" lang="en-US" altLang="ja-JP" sz="1400" b="1" dirty="0">
                          <a:solidFill>
                            <a:srgbClr val="002060"/>
                          </a:solidFill>
                          <a:latin typeface="Meiryo UI" panose="020B0604030504040204" pitchFamily="50" charset="-128"/>
                          <a:ea typeface="Meiryo UI" panose="020B0604030504040204" pitchFamily="50" charset="-128"/>
                        </a:rPr>
                        <a:t>ON</a:t>
                      </a:r>
                      <a:r>
                        <a:rPr kumimoji="1" lang="ja-JP" altLang="en-US" sz="1400" b="1" dirty="0">
                          <a:solidFill>
                            <a:srgbClr val="002060"/>
                          </a:solidFill>
                          <a:latin typeface="Meiryo UI" panose="020B0604030504040204" pitchFamily="50" charset="-128"/>
                          <a:ea typeface="Meiryo UI" panose="020B0604030504040204" pitchFamily="50" charset="-128"/>
                        </a:rPr>
                        <a:t>の場合、さらに回答先に転送する</a:t>
                      </a:r>
                      <a:endParaRPr kumimoji="1" lang="en-US" altLang="ja-JP" sz="1400" b="1" dirty="0">
                        <a:solidFill>
                          <a:srgbClr val="00206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807292998"/>
                  </a:ext>
                </a:extLst>
              </a:tr>
              <a:tr h="370840">
                <a:tc vMerge="1">
                  <a:txBody>
                    <a:bodyPr/>
                    <a:lstStyle/>
                    <a:p>
                      <a:endParaRPr kumimoji="1" lang="ja-JP" altLang="en-US" sz="1400" b="1" dirty="0">
                        <a:solidFill>
                          <a:srgbClr val="002060"/>
                        </a:solidFill>
                        <a:latin typeface="Meiryo UI" panose="020B0604030504040204" pitchFamily="50" charset="-128"/>
                        <a:ea typeface="Meiryo UI" panose="020B0604030504040204" pitchFamily="50" charset="-128"/>
                      </a:endParaRPr>
                    </a:p>
                  </a:txBody>
                  <a:tcPr/>
                </a:tc>
                <a:tc>
                  <a:txBody>
                    <a:bodyPr/>
                    <a:lstStyle/>
                    <a:p>
                      <a:r>
                        <a:rPr kumimoji="1" lang="ja-JP" altLang="en-US" sz="1400" b="1" dirty="0">
                          <a:solidFill>
                            <a:srgbClr val="002060"/>
                          </a:solidFill>
                          <a:latin typeface="Meiryo UI" panose="020B0604030504040204" pitchFamily="50" charset="-128"/>
                          <a:ea typeface="Meiryo UI" panose="020B0604030504040204" pitchFamily="50" charset="-128"/>
                        </a:rPr>
                        <a:t>回答データの承認情報を取得する</a:t>
                      </a:r>
                    </a:p>
                  </a:txBody>
                  <a:tcPr/>
                </a:tc>
                <a:tc>
                  <a:txBody>
                    <a:bodyPr/>
                    <a:lstStyle/>
                    <a:p>
                      <a:pPr algn="ctr"/>
                      <a:r>
                        <a:rPr kumimoji="1" lang="en-US" altLang="ja-JP" sz="1400" b="1" dirty="0">
                          <a:solidFill>
                            <a:srgbClr val="002060"/>
                          </a:solidFill>
                          <a:latin typeface="Meiryo UI" panose="020B0604030504040204" pitchFamily="50" charset="-128"/>
                          <a:ea typeface="Meiryo UI" panose="020B0604030504040204" pitchFamily="50" charset="-128"/>
                        </a:rPr>
                        <a:t>OUT</a:t>
                      </a:r>
                      <a:endParaRPr kumimoji="1" lang="ja-JP" altLang="en-US" sz="1400" b="1" dirty="0">
                        <a:solidFill>
                          <a:srgbClr val="002060"/>
                        </a:solidFill>
                        <a:latin typeface="Meiryo UI" panose="020B0604030504040204" pitchFamily="50" charset="-128"/>
                        <a:ea typeface="Meiryo UI" panose="020B0604030504040204" pitchFamily="50" charset="-128"/>
                      </a:endParaRPr>
                    </a:p>
                  </a:txBody>
                  <a:tcPr/>
                </a:tc>
                <a:tc>
                  <a:txBody>
                    <a:bodyPr/>
                    <a:lstStyle/>
                    <a:p>
                      <a:r>
                        <a:rPr kumimoji="1" lang="ja-JP" altLang="en-US" sz="1400" b="1" dirty="0">
                          <a:solidFill>
                            <a:srgbClr val="002060"/>
                          </a:solidFill>
                          <a:latin typeface="Meiryo UI" panose="020B0604030504040204" pitchFamily="50" charset="-128"/>
                          <a:ea typeface="Meiryo UI" panose="020B0604030504040204" pitchFamily="50" charset="-128"/>
                        </a:rPr>
                        <a:t>・</a:t>
                      </a:r>
                      <a:r>
                        <a:rPr kumimoji="1" lang="en-US" altLang="ja-JP" sz="1400" b="1" dirty="0">
                          <a:solidFill>
                            <a:srgbClr val="002060"/>
                          </a:solidFill>
                          <a:latin typeface="Meiryo UI" panose="020B0604030504040204" pitchFamily="50" charset="-128"/>
                          <a:ea typeface="Meiryo UI" panose="020B0604030504040204" pitchFamily="50" charset="-128"/>
                        </a:rPr>
                        <a:t>AP</a:t>
                      </a:r>
                      <a:r>
                        <a:rPr kumimoji="1" lang="ja-JP" altLang="en-US" sz="1400" b="1" dirty="0">
                          <a:solidFill>
                            <a:srgbClr val="002060"/>
                          </a:solidFill>
                          <a:latin typeface="Meiryo UI" panose="020B0604030504040204" pitchFamily="50" charset="-128"/>
                          <a:ea typeface="Meiryo UI" panose="020B0604030504040204" pitchFamily="50" charset="-128"/>
                        </a:rPr>
                        <a:t>から蓄積されている回答データ承認情報を取得する</a:t>
                      </a:r>
                    </a:p>
                  </a:txBody>
                  <a:tcPr/>
                </a:tc>
                <a:extLst>
                  <a:ext uri="{0D108BD9-81ED-4DB2-BD59-A6C34878D82A}">
                    <a16:rowId xmlns:a16="http://schemas.microsoft.com/office/drawing/2014/main" val="1988723032"/>
                  </a:ext>
                </a:extLst>
              </a:tr>
            </a:tbl>
          </a:graphicData>
        </a:graphic>
      </p:graphicFrame>
      <p:sp>
        <p:nvSpPr>
          <p:cNvPr id="4" name="テキスト ボックス 3">
            <a:extLst>
              <a:ext uri="{FF2B5EF4-FFF2-40B4-BE49-F238E27FC236}">
                <a16:creationId xmlns:a16="http://schemas.microsoft.com/office/drawing/2014/main" id="{004A8732-B29D-C53C-3832-E30E09607C8C}"/>
              </a:ext>
            </a:extLst>
          </p:cNvPr>
          <p:cNvSpPr txBox="1"/>
          <p:nvPr/>
        </p:nvSpPr>
        <p:spPr>
          <a:xfrm>
            <a:off x="123016" y="130048"/>
            <a:ext cx="9528060" cy="461665"/>
          </a:xfrm>
          <a:prstGeom prst="rect">
            <a:avLst/>
          </a:prstGeom>
          <a:noFill/>
        </p:spPr>
        <p:txBody>
          <a:bodyPr wrap="square">
            <a:spAutoFit/>
          </a:bodyPr>
          <a:lstStyle/>
          <a:p>
            <a:r>
              <a:rPr lang="ja-JP" altLang="en-US" sz="2400" b="1" dirty="0">
                <a:solidFill>
                  <a:srgbClr val="002060"/>
                </a:solidFill>
                <a:latin typeface="Meiryo UI" panose="020B0604030504040204" pitchFamily="50" charset="-128"/>
                <a:ea typeface="Meiryo UI" panose="020B0604030504040204" pitchFamily="50" charset="-128"/>
              </a:rPr>
              <a:t>アプリケーション連携仕様</a:t>
            </a:r>
            <a:endParaRPr lang="en-US" altLang="ja-JP" sz="2400" b="1" dirty="0">
              <a:solidFill>
                <a:srgbClr val="002060"/>
              </a:solidFill>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D0D22FB-0A48-3195-D4F9-28F51170F2F5}"/>
              </a:ext>
            </a:extLst>
          </p:cNvPr>
          <p:cNvSpPr txBox="1"/>
          <p:nvPr/>
        </p:nvSpPr>
        <p:spPr>
          <a:xfrm>
            <a:off x="5483605" y="740229"/>
            <a:ext cx="6104238" cy="307777"/>
          </a:xfrm>
          <a:prstGeom prst="rect">
            <a:avLst/>
          </a:prstGeom>
          <a:noFill/>
        </p:spPr>
        <p:txBody>
          <a:bodyPr wrap="square">
            <a:spAutoFit/>
          </a:bodyPr>
          <a:lstStyle/>
          <a:p>
            <a:r>
              <a:rPr kumimoji="1" lang="en-US" altLang="ja-JP" sz="1400" b="1" dirty="0">
                <a:solidFill>
                  <a:srgbClr val="002060"/>
                </a:solidFill>
                <a:latin typeface="Meiryo UI" panose="020B0604030504040204" pitchFamily="50" charset="-128"/>
                <a:ea typeface="Meiryo UI" panose="020B0604030504040204" pitchFamily="50" charset="-128"/>
              </a:rPr>
              <a:t>CMP</a:t>
            </a:r>
            <a:r>
              <a:rPr kumimoji="1" lang="ja-JP" altLang="en-US" sz="1400" b="1" dirty="0">
                <a:solidFill>
                  <a:srgbClr val="002060"/>
                </a:solidFill>
                <a:latin typeface="Meiryo UI" panose="020B0604030504040204" pitchFamily="50" charset="-128"/>
                <a:ea typeface="Meiryo UI" panose="020B0604030504040204" pitchFamily="50" charset="-128"/>
              </a:rPr>
              <a:t>から見て情報入力（</a:t>
            </a:r>
            <a:r>
              <a:rPr kumimoji="1" lang="en-US" altLang="ja-JP" sz="1400" b="1" dirty="0">
                <a:solidFill>
                  <a:srgbClr val="002060"/>
                </a:solidFill>
                <a:latin typeface="Meiryo UI" panose="020B0604030504040204" pitchFamily="50" charset="-128"/>
                <a:ea typeface="Meiryo UI" panose="020B0604030504040204" pitchFamily="50" charset="-128"/>
              </a:rPr>
              <a:t>IN</a:t>
            </a:r>
            <a:r>
              <a:rPr kumimoji="1" lang="ja-JP" altLang="en-US" sz="1400" b="1" dirty="0">
                <a:solidFill>
                  <a:srgbClr val="002060"/>
                </a:solidFill>
                <a:latin typeface="Meiryo UI" panose="020B0604030504040204" pitchFamily="50" charset="-128"/>
                <a:ea typeface="Meiryo UI" panose="020B0604030504040204" pitchFamily="50" charset="-128"/>
              </a:rPr>
              <a:t>）情報出力（</a:t>
            </a:r>
            <a:r>
              <a:rPr kumimoji="1" lang="en-US" altLang="ja-JP" sz="1400" b="1" dirty="0">
                <a:solidFill>
                  <a:srgbClr val="002060"/>
                </a:solidFill>
                <a:latin typeface="Meiryo UI" panose="020B0604030504040204" pitchFamily="50" charset="-128"/>
                <a:ea typeface="Meiryo UI" panose="020B0604030504040204" pitchFamily="50" charset="-128"/>
              </a:rPr>
              <a:t>OUT</a:t>
            </a:r>
            <a:r>
              <a:rPr kumimoji="1" lang="ja-JP" altLang="en-US" sz="1400" b="1" dirty="0">
                <a:solidFill>
                  <a:srgbClr val="002060"/>
                </a:solidFill>
                <a:latin typeface="Meiryo UI" panose="020B0604030504040204" pitchFamily="50" charset="-128"/>
                <a:ea typeface="Meiryo UI" panose="020B0604030504040204" pitchFamily="50" charset="-128"/>
              </a:rPr>
              <a:t>）</a:t>
            </a:r>
            <a:endParaRPr lang="ja-JP" altLang="en-US" sz="1400" dirty="0"/>
          </a:p>
        </p:txBody>
      </p:sp>
    </p:spTree>
    <p:extLst>
      <p:ext uri="{BB962C8B-B14F-4D97-AF65-F5344CB8AC3E}">
        <p14:creationId xmlns:p14="http://schemas.microsoft.com/office/powerpoint/2010/main" val="15936244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3">
            <a:extLst>
              <a:ext uri="{FF2B5EF4-FFF2-40B4-BE49-F238E27FC236}">
                <a16:creationId xmlns:a16="http://schemas.microsoft.com/office/drawing/2014/main" id="{57898753-EB44-6046-5205-9ACD5B026E0E}"/>
              </a:ext>
            </a:extLst>
          </p:cNvPr>
          <p:cNvGraphicFramePr>
            <a:graphicFrameLocks noGrp="1"/>
          </p:cNvGraphicFramePr>
          <p:nvPr>
            <p:extLst>
              <p:ext uri="{D42A27DB-BD31-4B8C-83A1-F6EECF244321}">
                <p14:modId xmlns:p14="http://schemas.microsoft.com/office/powerpoint/2010/main" val="277613179"/>
              </p:ext>
            </p:extLst>
          </p:nvPr>
        </p:nvGraphicFramePr>
        <p:xfrm>
          <a:off x="365759" y="1115906"/>
          <a:ext cx="11360803" cy="4033520"/>
        </p:xfrm>
        <a:graphic>
          <a:graphicData uri="http://schemas.openxmlformats.org/drawingml/2006/table">
            <a:tbl>
              <a:tblPr firstRow="1" bandRow="1">
                <a:tableStyleId>{5940675A-B579-460E-94D1-54222C63F5DA}</a:tableStyleId>
              </a:tblPr>
              <a:tblGrid>
                <a:gridCol w="1580614">
                  <a:extLst>
                    <a:ext uri="{9D8B030D-6E8A-4147-A177-3AD203B41FA5}">
                      <a16:colId xmlns:a16="http://schemas.microsoft.com/office/drawing/2014/main" val="4129670442"/>
                    </a:ext>
                  </a:extLst>
                </a:gridCol>
                <a:gridCol w="3458747">
                  <a:extLst>
                    <a:ext uri="{9D8B030D-6E8A-4147-A177-3AD203B41FA5}">
                      <a16:colId xmlns:a16="http://schemas.microsoft.com/office/drawing/2014/main" val="3591018890"/>
                    </a:ext>
                  </a:extLst>
                </a:gridCol>
                <a:gridCol w="649451">
                  <a:extLst>
                    <a:ext uri="{9D8B030D-6E8A-4147-A177-3AD203B41FA5}">
                      <a16:colId xmlns:a16="http://schemas.microsoft.com/office/drawing/2014/main" val="2312413628"/>
                    </a:ext>
                  </a:extLst>
                </a:gridCol>
                <a:gridCol w="5671991">
                  <a:extLst>
                    <a:ext uri="{9D8B030D-6E8A-4147-A177-3AD203B41FA5}">
                      <a16:colId xmlns:a16="http://schemas.microsoft.com/office/drawing/2014/main" val="2156620009"/>
                    </a:ext>
                  </a:extLst>
                </a:gridCol>
              </a:tblGrid>
              <a:tr h="370840">
                <a:tc>
                  <a:txBody>
                    <a:bodyPr/>
                    <a:lstStyle/>
                    <a:p>
                      <a:pPr algn="ctr"/>
                      <a:r>
                        <a:rPr kumimoji="1" lang="ja-JP" altLang="en-US" sz="1600" b="1" dirty="0">
                          <a:solidFill>
                            <a:srgbClr val="002060"/>
                          </a:solidFill>
                        </a:rPr>
                        <a:t>入出力分類</a:t>
                      </a:r>
                      <a:endParaRPr kumimoji="1" lang="ja-JP" altLang="en-US" sz="1600" b="1" dirty="0">
                        <a:solidFill>
                          <a:srgbClr val="002060"/>
                        </a:solidFill>
                        <a:latin typeface="Meiryo UI" panose="020B0604030504040204" pitchFamily="50" charset="-128"/>
                        <a:ea typeface="Meiryo UI" panose="020B0604030504040204" pitchFamily="50" charset="-128"/>
                      </a:endParaRPr>
                    </a:p>
                  </a:txBody>
                  <a:tcPr anchor="ctr">
                    <a:solidFill>
                      <a:schemeClr val="accent5">
                        <a:lumMod val="20000"/>
                        <a:lumOff val="80000"/>
                      </a:schemeClr>
                    </a:solidFill>
                  </a:tcPr>
                </a:tc>
                <a:tc>
                  <a:txBody>
                    <a:bodyPr/>
                    <a:lstStyle/>
                    <a:p>
                      <a:pPr algn="ctr"/>
                      <a:r>
                        <a:rPr kumimoji="1" lang="ja-JP" altLang="en-US" sz="1600" b="1" dirty="0">
                          <a:solidFill>
                            <a:srgbClr val="002060"/>
                          </a:solidFill>
                          <a:latin typeface="Meiryo UI" panose="020B0604030504040204" pitchFamily="50" charset="-128"/>
                          <a:ea typeface="Meiryo UI" panose="020B0604030504040204" pitchFamily="50" charset="-128"/>
                        </a:rPr>
                        <a:t>入出力機能</a:t>
                      </a:r>
                    </a:p>
                  </a:txBody>
                  <a:tcPr anchor="ctr">
                    <a:solidFill>
                      <a:schemeClr val="accent5">
                        <a:lumMod val="20000"/>
                        <a:lumOff val="80000"/>
                      </a:schemeClr>
                    </a:solidFill>
                  </a:tcPr>
                </a:tc>
                <a:tc>
                  <a:txBody>
                    <a:bodyPr/>
                    <a:lstStyle/>
                    <a:p>
                      <a:pPr algn="ctr"/>
                      <a:r>
                        <a:rPr kumimoji="1" lang="en-US" altLang="ja-JP" sz="1200" b="1" dirty="0">
                          <a:solidFill>
                            <a:srgbClr val="002060"/>
                          </a:solidFill>
                          <a:latin typeface="Meiryo UI" panose="020B0604030504040204" pitchFamily="50" charset="-128"/>
                          <a:ea typeface="Meiryo UI" panose="020B0604030504040204" pitchFamily="50" charset="-128"/>
                        </a:rPr>
                        <a:t>IN/</a:t>
                      </a:r>
                      <a:br>
                        <a:rPr kumimoji="1" lang="en-US" altLang="ja-JP" sz="1200" b="1" dirty="0">
                          <a:solidFill>
                            <a:srgbClr val="002060"/>
                          </a:solidFill>
                          <a:latin typeface="Meiryo UI" panose="020B0604030504040204" pitchFamily="50" charset="-128"/>
                          <a:ea typeface="Meiryo UI" panose="020B0604030504040204" pitchFamily="50" charset="-128"/>
                        </a:rPr>
                      </a:br>
                      <a:r>
                        <a:rPr kumimoji="1" lang="en-US" altLang="ja-JP" sz="1200" b="1" dirty="0">
                          <a:solidFill>
                            <a:srgbClr val="002060"/>
                          </a:solidFill>
                          <a:latin typeface="Meiryo UI" panose="020B0604030504040204" pitchFamily="50" charset="-128"/>
                          <a:ea typeface="Meiryo UI" panose="020B0604030504040204" pitchFamily="50" charset="-128"/>
                        </a:rPr>
                        <a:t>OUT</a:t>
                      </a:r>
                      <a:endParaRPr kumimoji="1" lang="ja-JP" altLang="en-US" sz="1200" b="1" dirty="0">
                        <a:solidFill>
                          <a:srgbClr val="002060"/>
                        </a:solidFill>
                        <a:latin typeface="Meiryo UI" panose="020B0604030504040204" pitchFamily="50" charset="-128"/>
                        <a:ea typeface="Meiryo UI" panose="020B0604030504040204" pitchFamily="50" charset="-128"/>
                      </a:endParaRPr>
                    </a:p>
                  </a:txBody>
                  <a:tcPr anchor="ctr">
                    <a:solidFill>
                      <a:schemeClr val="accent5">
                        <a:lumMod val="20000"/>
                        <a:lumOff val="80000"/>
                      </a:schemeClr>
                    </a:solidFill>
                  </a:tcPr>
                </a:tc>
                <a:tc>
                  <a:txBody>
                    <a:bodyPr/>
                    <a:lstStyle/>
                    <a:p>
                      <a:pPr algn="ctr"/>
                      <a:r>
                        <a:rPr kumimoji="1" lang="ja-JP" altLang="en-US" sz="1600" b="1" dirty="0">
                          <a:solidFill>
                            <a:srgbClr val="002060"/>
                          </a:solidFill>
                          <a:latin typeface="Meiryo UI" panose="020B0604030504040204" pitchFamily="50" charset="-128"/>
                          <a:ea typeface="Meiryo UI" panose="020B0604030504040204" pitchFamily="50" charset="-128"/>
                        </a:rPr>
                        <a:t>機能要件</a:t>
                      </a:r>
                    </a:p>
                  </a:txBody>
                  <a:tcPr anchor="ctr">
                    <a:solidFill>
                      <a:schemeClr val="accent5">
                        <a:lumMod val="20000"/>
                        <a:lumOff val="80000"/>
                      </a:schemeClr>
                    </a:solidFill>
                  </a:tcPr>
                </a:tc>
                <a:extLst>
                  <a:ext uri="{0D108BD9-81ED-4DB2-BD59-A6C34878D82A}">
                    <a16:rowId xmlns:a16="http://schemas.microsoft.com/office/drawing/2014/main" val="3385518885"/>
                  </a:ext>
                </a:extLst>
              </a:tr>
              <a:tr h="370840">
                <a:tc>
                  <a:txBody>
                    <a:bodyPr/>
                    <a:lstStyle/>
                    <a:p>
                      <a:r>
                        <a:rPr kumimoji="1" lang="en-US" altLang="ja-JP" sz="1400" b="1" dirty="0">
                          <a:solidFill>
                            <a:srgbClr val="002060"/>
                          </a:solidFill>
                          <a:latin typeface="Meiryo UI" panose="020B0604030504040204" pitchFamily="50" charset="-128"/>
                          <a:ea typeface="Meiryo UI" panose="020B0604030504040204" pitchFamily="50" charset="-128"/>
                        </a:rPr>
                        <a:t>BOM</a:t>
                      </a:r>
                      <a:r>
                        <a:rPr kumimoji="1" lang="ja-JP" altLang="en-US" sz="1400" b="1" dirty="0">
                          <a:solidFill>
                            <a:srgbClr val="002060"/>
                          </a:solidFill>
                          <a:latin typeface="Meiryo UI" panose="020B0604030504040204" pitchFamily="50" charset="-128"/>
                          <a:ea typeface="Meiryo UI" panose="020B0604030504040204" pitchFamily="50" charset="-128"/>
                        </a:rPr>
                        <a:t>データ登録</a:t>
                      </a:r>
                    </a:p>
                  </a:txBody>
                  <a:tcPr/>
                </a:tc>
                <a:tc>
                  <a:txBody>
                    <a:bodyPr/>
                    <a:lstStyle/>
                    <a:p>
                      <a:r>
                        <a:rPr kumimoji="1" lang="ja-JP" altLang="en-US" sz="1400" b="1" dirty="0">
                          <a:solidFill>
                            <a:srgbClr val="002060"/>
                          </a:solidFill>
                          <a:latin typeface="Meiryo UI" panose="020B0604030504040204" pitchFamily="50" charset="-128"/>
                          <a:ea typeface="Meiryo UI" panose="020B0604030504040204" pitchFamily="50" charset="-128"/>
                        </a:rPr>
                        <a:t>製品の</a:t>
                      </a:r>
                      <a:r>
                        <a:rPr kumimoji="1" lang="en-US" altLang="ja-JP" sz="1400" b="1" dirty="0">
                          <a:solidFill>
                            <a:srgbClr val="002060"/>
                          </a:solidFill>
                          <a:latin typeface="Meiryo UI" panose="020B0604030504040204" pitchFamily="50" charset="-128"/>
                          <a:ea typeface="Meiryo UI" panose="020B0604030504040204" pitchFamily="50" charset="-128"/>
                        </a:rPr>
                        <a:t>BOM</a:t>
                      </a:r>
                      <a:r>
                        <a:rPr kumimoji="1" lang="ja-JP" altLang="en-US" sz="1400" b="1" dirty="0">
                          <a:solidFill>
                            <a:srgbClr val="002060"/>
                          </a:solidFill>
                          <a:latin typeface="Meiryo UI" panose="020B0604030504040204" pitchFamily="50" charset="-128"/>
                          <a:ea typeface="Meiryo UI" panose="020B0604030504040204" pitchFamily="50" charset="-128"/>
                        </a:rPr>
                        <a:t>（部品構成）データを送信する</a:t>
                      </a:r>
                    </a:p>
                  </a:txBody>
                  <a:tcPr/>
                </a:tc>
                <a:tc>
                  <a:txBody>
                    <a:bodyPr/>
                    <a:lstStyle/>
                    <a:p>
                      <a:pPr algn="ctr"/>
                      <a:r>
                        <a:rPr kumimoji="1" lang="en-US" altLang="ja-JP" sz="1400" b="1" dirty="0">
                          <a:solidFill>
                            <a:srgbClr val="002060"/>
                          </a:solidFill>
                          <a:latin typeface="Meiryo UI" panose="020B0604030504040204" pitchFamily="50" charset="-128"/>
                          <a:ea typeface="Meiryo UI" panose="020B0604030504040204" pitchFamily="50" charset="-128"/>
                        </a:rPr>
                        <a:t>IN</a:t>
                      </a:r>
                      <a:endParaRPr kumimoji="1" lang="ja-JP" altLang="en-US" sz="1400" b="1" dirty="0">
                        <a:solidFill>
                          <a:srgbClr val="002060"/>
                        </a:solidFill>
                        <a:latin typeface="Meiryo UI" panose="020B0604030504040204" pitchFamily="50" charset="-128"/>
                        <a:ea typeface="Meiryo UI" panose="020B0604030504040204" pitchFamily="50" charset="-128"/>
                      </a:endParaRPr>
                    </a:p>
                  </a:txBody>
                  <a:tcPr/>
                </a:tc>
                <a:tc>
                  <a:txBody>
                    <a:bodyPr/>
                    <a:lstStyle/>
                    <a:p>
                      <a:r>
                        <a:rPr kumimoji="1" lang="ja-JP" altLang="en-US" sz="1400" b="1" dirty="0">
                          <a:solidFill>
                            <a:srgbClr val="002060"/>
                          </a:solidFill>
                          <a:latin typeface="Meiryo UI" panose="020B0604030504040204" pitchFamily="50" charset="-128"/>
                          <a:ea typeface="Meiryo UI" panose="020B0604030504040204" pitchFamily="50" charset="-128"/>
                        </a:rPr>
                        <a:t>・</a:t>
                      </a:r>
                      <a:r>
                        <a:rPr kumimoji="1" lang="en-US" altLang="ja-JP" sz="1400" b="1" dirty="0">
                          <a:solidFill>
                            <a:srgbClr val="002060"/>
                          </a:solidFill>
                          <a:latin typeface="Meiryo UI" panose="020B0604030504040204" pitchFamily="50" charset="-128"/>
                          <a:ea typeface="Meiryo UI" panose="020B0604030504040204" pitchFamily="50" charset="-128"/>
                        </a:rPr>
                        <a:t>AP</a:t>
                      </a:r>
                      <a:r>
                        <a:rPr kumimoji="1" lang="ja-JP" altLang="en-US" sz="1400" b="1" dirty="0">
                          <a:solidFill>
                            <a:srgbClr val="002060"/>
                          </a:solidFill>
                          <a:latin typeface="Meiryo UI" panose="020B0604030504040204" pitchFamily="50" charset="-128"/>
                          <a:ea typeface="Meiryo UI" panose="020B0604030504040204" pitchFamily="50" charset="-128"/>
                        </a:rPr>
                        <a:t>から</a:t>
                      </a:r>
                      <a:r>
                        <a:rPr kumimoji="1" lang="en-US" altLang="ja-JP" sz="1400" b="1" dirty="0">
                          <a:solidFill>
                            <a:srgbClr val="002060"/>
                          </a:solidFill>
                          <a:latin typeface="Meiryo UI" panose="020B0604030504040204" pitchFamily="50" charset="-128"/>
                          <a:ea typeface="Meiryo UI" panose="020B0604030504040204" pitchFamily="50" charset="-128"/>
                        </a:rPr>
                        <a:t>BOM</a:t>
                      </a:r>
                      <a:r>
                        <a:rPr kumimoji="1" lang="ja-JP" altLang="en-US" sz="1400" b="1" dirty="0">
                          <a:solidFill>
                            <a:srgbClr val="002060"/>
                          </a:solidFill>
                          <a:latin typeface="Meiryo UI" panose="020B0604030504040204" pitchFamily="50" charset="-128"/>
                          <a:ea typeface="Meiryo UI" panose="020B0604030504040204" pitchFamily="50" charset="-128"/>
                        </a:rPr>
                        <a:t>データを</a:t>
                      </a:r>
                      <a:r>
                        <a:rPr kumimoji="1" lang="en-US" altLang="ja-JP" sz="1400" b="1" dirty="0">
                          <a:solidFill>
                            <a:srgbClr val="002060"/>
                          </a:solidFill>
                          <a:latin typeface="Meiryo UI" panose="020B0604030504040204" pitchFamily="50" charset="-128"/>
                          <a:ea typeface="Meiryo UI" panose="020B0604030504040204" pitchFamily="50" charset="-128"/>
                        </a:rPr>
                        <a:t>CMP</a:t>
                      </a:r>
                      <a:r>
                        <a:rPr kumimoji="1" lang="ja-JP" altLang="en-US" sz="1400" b="1" dirty="0">
                          <a:solidFill>
                            <a:srgbClr val="002060"/>
                          </a:solidFill>
                          <a:latin typeface="Meiryo UI" panose="020B0604030504040204" pitchFamily="50" charset="-128"/>
                          <a:ea typeface="Meiryo UI" panose="020B0604030504040204" pitchFamily="50" charset="-128"/>
                        </a:rPr>
                        <a:t>へ送信する</a:t>
                      </a:r>
                      <a:endParaRPr kumimoji="1" lang="en-US" altLang="ja-JP" sz="1400" b="1" dirty="0">
                        <a:solidFill>
                          <a:srgbClr val="002060"/>
                        </a:solidFill>
                        <a:latin typeface="Meiryo UI" panose="020B0604030504040204" pitchFamily="50" charset="-128"/>
                        <a:ea typeface="Meiryo UI" panose="020B0604030504040204" pitchFamily="50" charset="-128"/>
                      </a:endParaRPr>
                    </a:p>
                    <a:p>
                      <a:r>
                        <a:rPr kumimoji="1" lang="ja-JP" altLang="en-US" sz="1400" b="1" dirty="0">
                          <a:solidFill>
                            <a:srgbClr val="002060"/>
                          </a:solidFill>
                          <a:latin typeface="Meiryo UI" panose="020B0604030504040204" pitchFamily="50" charset="-128"/>
                          <a:ea typeface="Meiryo UI" panose="020B0604030504040204" pitchFamily="50" charset="-128"/>
                        </a:rPr>
                        <a:t>・部品構成には調査依頼先の情報が設定されている場合は、</a:t>
                      </a:r>
                      <a:br>
                        <a:rPr kumimoji="1" lang="en-US" altLang="ja-JP" sz="1400" b="1" dirty="0">
                          <a:solidFill>
                            <a:srgbClr val="002060"/>
                          </a:solidFill>
                          <a:latin typeface="Meiryo UI" panose="020B0604030504040204" pitchFamily="50" charset="-128"/>
                          <a:ea typeface="Meiryo UI" panose="020B0604030504040204" pitchFamily="50" charset="-128"/>
                        </a:rPr>
                      </a:br>
                      <a:r>
                        <a:rPr kumimoji="1" lang="ja-JP" altLang="en-US" sz="1400" b="1" dirty="0">
                          <a:solidFill>
                            <a:srgbClr val="002060"/>
                          </a:solidFill>
                          <a:latin typeface="Meiryo UI" panose="020B0604030504040204" pitchFamily="50" charset="-128"/>
                          <a:ea typeface="Meiryo UI" panose="020B0604030504040204" pitchFamily="50" charset="-128"/>
                        </a:rPr>
                        <a:t>　調査依頼の発行を連動させることも可能とする</a:t>
                      </a:r>
                      <a:endParaRPr kumimoji="1" lang="en-US" altLang="ja-JP" sz="1400" b="1" dirty="0">
                        <a:solidFill>
                          <a:srgbClr val="002060"/>
                        </a:solidFill>
                        <a:latin typeface="Meiryo UI" panose="020B0604030504040204" pitchFamily="50" charset="-128"/>
                        <a:ea typeface="Meiryo UI" panose="020B0604030504040204" pitchFamily="50" charset="-128"/>
                      </a:endParaRPr>
                    </a:p>
                    <a:p>
                      <a:r>
                        <a:rPr kumimoji="1" lang="ja-JP" altLang="en-US" sz="1400" b="1" dirty="0">
                          <a:solidFill>
                            <a:srgbClr val="002060"/>
                          </a:solidFill>
                          <a:latin typeface="Meiryo UI" panose="020B0604030504040204" pitchFamily="50" charset="-128"/>
                          <a:ea typeface="Meiryo UI" panose="020B0604030504040204" pitchFamily="50" charset="-128"/>
                        </a:rPr>
                        <a:t>・変更情報の自動転送フラグ（入手した回答データを提供先へ自動転送）</a:t>
                      </a:r>
                      <a:endParaRPr kumimoji="1" lang="en-US" altLang="ja-JP" sz="1400" b="1" dirty="0">
                        <a:solidFill>
                          <a:srgbClr val="002060"/>
                        </a:solidFill>
                        <a:latin typeface="Meiryo UI" panose="020B0604030504040204" pitchFamily="50" charset="-128"/>
                        <a:ea typeface="Meiryo UI" panose="020B0604030504040204" pitchFamily="50" charset="-128"/>
                      </a:endParaRPr>
                    </a:p>
                    <a:p>
                      <a:r>
                        <a:rPr kumimoji="1" lang="ja-JP" altLang="en-US" sz="1400" b="1" dirty="0">
                          <a:solidFill>
                            <a:srgbClr val="002060"/>
                          </a:solidFill>
                          <a:latin typeface="Meiryo UI" panose="020B0604030504040204" pitchFamily="50" charset="-128"/>
                          <a:ea typeface="Meiryo UI" panose="020B0604030504040204" pitchFamily="50" charset="-128"/>
                        </a:rPr>
                        <a:t>　が設定できる</a:t>
                      </a:r>
                    </a:p>
                  </a:txBody>
                  <a:tcPr/>
                </a:tc>
                <a:extLst>
                  <a:ext uri="{0D108BD9-81ED-4DB2-BD59-A6C34878D82A}">
                    <a16:rowId xmlns:a16="http://schemas.microsoft.com/office/drawing/2014/main" val="1460161957"/>
                  </a:ext>
                </a:extLst>
              </a:tr>
              <a:tr h="370840">
                <a:tc>
                  <a:txBody>
                    <a:bodyPr/>
                    <a:lstStyle/>
                    <a:p>
                      <a:r>
                        <a:rPr kumimoji="1" lang="ja-JP" altLang="en-US" sz="1400" b="1" dirty="0">
                          <a:solidFill>
                            <a:srgbClr val="002060"/>
                          </a:solidFill>
                          <a:latin typeface="Meiryo UI" panose="020B0604030504040204" pitchFamily="50" charset="-128"/>
                          <a:ea typeface="Meiryo UI" panose="020B0604030504040204" pitchFamily="50" charset="-128"/>
                        </a:rPr>
                        <a:t>川上伝達確認</a:t>
                      </a:r>
                    </a:p>
                  </a:txBody>
                  <a:tcPr/>
                </a:tc>
                <a:tc>
                  <a:txBody>
                    <a:bodyPr/>
                    <a:lstStyle/>
                    <a:p>
                      <a:r>
                        <a:rPr kumimoji="1" lang="ja-JP" altLang="en-US" sz="1400" b="1" dirty="0">
                          <a:solidFill>
                            <a:srgbClr val="002060"/>
                          </a:solidFill>
                          <a:latin typeface="Meiryo UI" panose="020B0604030504040204" pitchFamily="50" charset="-128"/>
                          <a:ea typeface="Meiryo UI" panose="020B0604030504040204" pitchFamily="50" charset="-128"/>
                        </a:rPr>
                        <a:t>特定の調査依頼の伝達確認を取得する</a:t>
                      </a:r>
                    </a:p>
                  </a:txBody>
                  <a:tcPr/>
                </a:tc>
                <a:tc>
                  <a:txBody>
                    <a:bodyPr/>
                    <a:lstStyle/>
                    <a:p>
                      <a:pPr algn="ctr"/>
                      <a:r>
                        <a:rPr kumimoji="1" lang="en-US" altLang="ja-JP" sz="1400" b="1" dirty="0">
                          <a:solidFill>
                            <a:srgbClr val="002060"/>
                          </a:solidFill>
                          <a:latin typeface="Meiryo UI" panose="020B0604030504040204" pitchFamily="50" charset="-128"/>
                          <a:ea typeface="Meiryo UI" panose="020B0604030504040204" pitchFamily="50" charset="-128"/>
                        </a:rPr>
                        <a:t>OUT</a:t>
                      </a:r>
                      <a:endParaRPr kumimoji="1" lang="ja-JP" altLang="en-US" sz="1400" b="1" dirty="0">
                        <a:solidFill>
                          <a:srgbClr val="002060"/>
                        </a:solidFill>
                        <a:latin typeface="Meiryo UI" panose="020B0604030504040204" pitchFamily="50" charset="-128"/>
                        <a:ea typeface="Meiryo UI" panose="020B0604030504040204" pitchFamily="50" charset="-128"/>
                      </a:endParaRPr>
                    </a:p>
                  </a:txBody>
                  <a:tcPr/>
                </a:tc>
                <a:tc>
                  <a:txBody>
                    <a:bodyPr/>
                    <a:lstStyle/>
                    <a:p>
                      <a:r>
                        <a:rPr kumimoji="1" lang="ja-JP" altLang="en-US" sz="1400" b="1" dirty="0">
                          <a:solidFill>
                            <a:srgbClr val="002060"/>
                          </a:solidFill>
                          <a:latin typeface="Meiryo UI" panose="020B0604030504040204" pitchFamily="50" charset="-128"/>
                          <a:ea typeface="Meiryo UI" panose="020B0604030504040204" pitchFamily="50" charset="-128"/>
                        </a:rPr>
                        <a:t>・調査依頼部品・材料を指定して調査依頼の到達確認を行う</a:t>
                      </a:r>
                      <a:endParaRPr kumimoji="1" lang="en-US" altLang="ja-JP" sz="1400" b="1" dirty="0">
                        <a:solidFill>
                          <a:srgbClr val="002060"/>
                        </a:solidFill>
                        <a:latin typeface="Meiryo UI" panose="020B0604030504040204" pitchFamily="50" charset="-128"/>
                        <a:ea typeface="Meiryo UI" panose="020B0604030504040204" pitchFamily="50" charset="-128"/>
                      </a:endParaRPr>
                    </a:p>
                    <a:p>
                      <a:r>
                        <a:rPr kumimoji="1" lang="ja-JP" altLang="en-US" sz="1400" b="1" dirty="0">
                          <a:solidFill>
                            <a:srgbClr val="002060"/>
                          </a:solidFill>
                          <a:latin typeface="Meiryo UI" panose="020B0604030504040204" pitchFamily="50" charset="-128"/>
                          <a:ea typeface="Meiryo UI" panose="020B0604030504040204" pitchFamily="50" charset="-128"/>
                        </a:rPr>
                        <a:t>・ファーストアーティクルに到達しているか、調査依頼伝達企業数を取得する</a:t>
                      </a:r>
                      <a:endParaRPr kumimoji="1" lang="en-US" altLang="ja-JP" sz="1400" b="1" dirty="0">
                        <a:solidFill>
                          <a:srgbClr val="002060"/>
                        </a:solidFill>
                        <a:latin typeface="Meiryo UI" panose="020B0604030504040204" pitchFamily="50" charset="-128"/>
                        <a:ea typeface="Meiryo UI" panose="020B0604030504040204" pitchFamily="50" charset="-128"/>
                      </a:endParaRPr>
                    </a:p>
                    <a:p>
                      <a:r>
                        <a:rPr kumimoji="1" lang="ja-JP" altLang="en-US" sz="1400" b="1" dirty="0">
                          <a:solidFill>
                            <a:srgbClr val="002060"/>
                          </a:solidFill>
                          <a:latin typeface="Meiryo UI" panose="020B0604030504040204" pitchFamily="50" charset="-128"/>
                          <a:ea typeface="Meiryo UI" panose="020B0604030504040204" pitchFamily="50" charset="-128"/>
                        </a:rPr>
                        <a:t>・各社の</a:t>
                      </a:r>
                      <a:r>
                        <a:rPr kumimoji="1" lang="en-US" altLang="ja-JP" sz="1400" b="1" dirty="0">
                          <a:solidFill>
                            <a:srgbClr val="002060"/>
                          </a:solidFill>
                          <a:latin typeface="Meiryo UI" panose="020B0604030504040204" pitchFamily="50" charset="-128"/>
                          <a:ea typeface="Meiryo UI" panose="020B0604030504040204" pitchFamily="50" charset="-128"/>
                        </a:rPr>
                        <a:t>BOM</a:t>
                      </a:r>
                      <a:r>
                        <a:rPr kumimoji="1" lang="ja-JP" altLang="en-US" sz="1400" b="1" dirty="0">
                          <a:solidFill>
                            <a:srgbClr val="002060"/>
                          </a:solidFill>
                          <a:latin typeface="Meiryo UI" panose="020B0604030504040204" pitchFamily="50" charset="-128"/>
                          <a:ea typeface="Meiryo UI" panose="020B0604030504040204" pitchFamily="50" charset="-128"/>
                        </a:rPr>
                        <a:t>または調査依頼時の元製品の情報によりトレースする</a:t>
                      </a:r>
                    </a:p>
                  </a:txBody>
                  <a:tcPr/>
                </a:tc>
                <a:extLst>
                  <a:ext uri="{0D108BD9-81ED-4DB2-BD59-A6C34878D82A}">
                    <a16:rowId xmlns:a16="http://schemas.microsoft.com/office/drawing/2014/main" val="3497147616"/>
                  </a:ext>
                </a:extLst>
              </a:tr>
              <a:tr h="370840">
                <a:tc rowSpan="2">
                  <a:txBody>
                    <a:bodyPr/>
                    <a:lstStyle/>
                    <a:p>
                      <a:r>
                        <a:rPr kumimoji="1" lang="ja-JP" altLang="en-US" sz="1400" b="1" dirty="0">
                          <a:solidFill>
                            <a:srgbClr val="002060"/>
                          </a:solidFill>
                          <a:latin typeface="Meiryo UI" panose="020B0604030504040204" pitchFamily="50" charset="-128"/>
                          <a:ea typeface="Meiryo UI" panose="020B0604030504040204" pitchFamily="50" charset="-128"/>
                        </a:rPr>
                        <a:t>回答要求</a:t>
                      </a:r>
                    </a:p>
                  </a:txBody>
                  <a:tcPr/>
                </a:tc>
                <a:tc>
                  <a:txBody>
                    <a:bodyPr/>
                    <a:lstStyle/>
                    <a:p>
                      <a:r>
                        <a:rPr kumimoji="1" lang="ja-JP" altLang="en-US" sz="1400" b="1" dirty="0">
                          <a:solidFill>
                            <a:srgbClr val="002060"/>
                          </a:solidFill>
                          <a:latin typeface="Meiryo UI" panose="020B0604030504040204" pitchFamily="50" charset="-128"/>
                          <a:ea typeface="Meiryo UI" panose="020B0604030504040204" pitchFamily="50" charset="-128"/>
                        </a:rPr>
                        <a:t>未入手の回答について要求する</a:t>
                      </a:r>
                    </a:p>
                  </a:txBody>
                  <a:tcPr/>
                </a:tc>
                <a:tc>
                  <a:txBody>
                    <a:bodyPr/>
                    <a:lstStyle/>
                    <a:p>
                      <a:pPr algn="ctr"/>
                      <a:r>
                        <a:rPr kumimoji="1" lang="en-US" altLang="ja-JP" sz="1400" b="1" dirty="0">
                          <a:solidFill>
                            <a:srgbClr val="002060"/>
                          </a:solidFill>
                          <a:latin typeface="Meiryo UI" panose="020B0604030504040204" pitchFamily="50" charset="-128"/>
                          <a:ea typeface="Meiryo UI" panose="020B0604030504040204" pitchFamily="50" charset="-128"/>
                        </a:rPr>
                        <a:t>IN</a:t>
                      </a:r>
                      <a:endParaRPr kumimoji="1" lang="ja-JP" altLang="en-US" sz="1400" b="1" dirty="0">
                        <a:solidFill>
                          <a:srgbClr val="002060"/>
                        </a:solidFill>
                        <a:latin typeface="Meiryo UI" panose="020B0604030504040204" pitchFamily="50" charset="-128"/>
                        <a:ea typeface="Meiryo UI" panose="020B0604030504040204" pitchFamily="50" charset="-128"/>
                      </a:endParaRPr>
                    </a:p>
                  </a:txBody>
                  <a:tcPr/>
                </a:tc>
                <a:tc>
                  <a:txBody>
                    <a:bodyPr/>
                    <a:lstStyle/>
                    <a:p>
                      <a:r>
                        <a:rPr kumimoji="1" lang="ja-JP" altLang="en-US" sz="1400" b="1" dirty="0">
                          <a:solidFill>
                            <a:srgbClr val="002060"/>
                          </a:solidFill>
                          <a:latin typeface="Meiryo UI" panose="020B0604030504040204" pitchFamily="50" charset="-128"/>
                          <a:ea typeface="Meiryo UI" panose="020B0604030504040204" pitchFamily="50" charset="-128"/>
                        </a:rPr>
                        <a:t>・要求納期を過ぎている調査依頼に対し、回答データの登録要求を行う</a:t>
                      </a:r>
                    </a:p>
                  </a:txBody>
                  <a:tcPr/>
                </a:tc>
                <a:extLst>
                  <a:ext uri="{0D108BD9-81ED-4DB2-BD59-A6C34878D82A}">
                    <a16:rowId xmlns:a16="http://schemas.microsoft.com/office/drawing/2014/main" val="3010855021"/>
                  </a:ext>
                </a:extLst>
              </a:tr>
              <a:tr h="370840">
                <a:tc vMerge="1">
                  <a:txBody>
                    <a:bodyPr/>
                    <a:lstStyle/>
                    <a:p>
                      <a:endParaRPr kumimoji="1" lang="ja-JP" altLang="en-US" sz="1400" b="1" dirty="0">
                        <a:solidFill>
                          <a:srgbClr val="002060"/>
                        </a:solidFill>
                        <a:latin typeface="Meiryo UI" panose="020B0604030504040204" pitchFamily="50" charset="-128"/>
                        <a:ea typeface="Meiryo UI" panose="020B0604030504040204" pitchFamily="50" charset="-128"/>
                      </a:endParaRPr>
                    </a:p>
                  </a:txBody>
                  <a:tcPr/>
                </a:tc>
                <a:tc>
                  <a:txBody>
                    <a:bodyPr/>
                    <a:lstStyle/>
                    <a:p>
                      <a:r>
                        <a:rPr kumimoji="1" lang="ja-JP" altLang="en-US" sz="1400" b="1" dirty="0">
                          <a:solidFill>
                            <a:srgbClr val="002060"/>
                          </a:solidFill>
                          <a:latin typeface="Meiryo UI" panose="020B0604030504040204" pitchFamily="50" charset="-128"/>
                          <a:ea typeface="Meiryo UI" panose="020B0604030504040204" pitchFamily="50" charset="-128"/>
                        </a:rPr>
                        <a:t>調査依頼に対する登録要求を取得する</a:t>
                      </a:r>
                    </a:p>
                  </a:txBody>
                  <a:tcPr/>
                </a:tc>
                <a:tc>
                  <a:txBody>
                    <a:bodyPr/>
                    <a:lstStyle/>
                    <a:p>
                      <a:pPr algn="ctr"/>
                      <a:r>
                        <a:rPr kumimoji="1" lang="en-US" altLang="ja-JP" sz="1400" b="1" dirty="0">
                          <a:solidFill>
                            <a:srgbClr val="002060"/>
                          </a:solidFill>
                          <a:latin typeface="Meiryo UI" panose="020B0604030504040204" pitchFamily="50" charset="-128"/>
                          <a:ea typeface="Meiryo UI" panose="020B0604030504040204" pitchFamily="50" charset="-128"/>
                        </a:rPr>
                        <a:t>OUT</a:t>
                      </a:r>
                      <a:endParaRPr kumimoji="1" lang="ja-JP" altLang="en-US" sz="1400" b="1" dirty="0">
                        <a:solidFill>
                          <a:srgbClr val="002060"/>
                        </a:solidFill>
                        <a:latin typeface="Meiryo UI" panose="020B0604030504040204" pitchFamily="50" charset="-128"/>
                        <a:ea typeface="Meiryo UI" panose="020B0604030504040204" pitchFamily="50" charset="-128"/>
                      </a:endParaRPr>
                    </a:p>
                  </a:txBody>
                  <a:tcPr/>
                </a:tc>
                <a:tc>
                  <a:txBody>
                    <a:bodyPr/>
                    <a:lstStyle/>
                    <a:p>
                      <a:r>
                        <a:rPr kumimoji="1" lang="ja-JP" altLang="en-US" sz="1400" b="1" dirty="0">
                          <a:solidFill>
                            <a:srgbClr val="002060"/>
                          </a:solidFill>
                          <a:latin typeface="Meiryo UI" panose="020B0604030504040204" pitchFamily="50" charset="-128"/>
                          <a:ea typeface="Meiryo UI" panose="020B0604030504040204" pitchFamily="50" charset="-128"/>
                        </a:rPr>
                        <a:t>・</a:t>
                      </a:r>
                      <a:r>
                        <a:rPr kumimoji="1" lang="en-US" altLang="ja-JP" sz="1400" b="1" dirty="0">
                          <a:solidFill>
                            <a:srgbClr val="002060"/>
                          </a:solidFill>
                          <a:latin typeface="Meiryo UI" panose="020B0604030504040204" pitchFamily="50" charset="-128"/>
                          <a:ea typeface="Meiryo UI" panose="020B0604030504040204" pitchFamily="50" charset="-128"/>
                        </a:rPr>
                        <a:t>AP</a:t>
                      </a:r>
                      <a:r>
                        <a:rPr kumimoji="1" lang="ja-JP" altLang="en-US" sz="1400" b="1" dirty="0">
                          <a:solidFill>
                            <a:srgbClr val="002060"/>
                          </a:solidFill>
                          <a:latin typeface="Meiryo UI" panose="020B0604030504040204" pitchFamily="50" charset="-128"/>
                          <a:ea typeface="Meiryo UI" panose="020B0604030504040204" pitchFamily="50" charset="-128"/>
                        </a:rPr>
                        <a:t>から</a:t>
                      </a:r>
                      <a:r>
                        <a:rPr kumimoji="1" lang="en-US" altLang="ja-JP" sz="1400" b="1" dirty="0">
                          <a:solidFill>
                            <a:srgbClr val="002060"/>
                          </a:solidFill>
                          <a:latin typeface="Meiryo UI" panose="020B0604030504040204" pitchFamily="50" charset="-128"/>
                          <a:ea typeface="Meiryo UI" panose="020B0604030504040204" pitchFamily="50" charset="-128"/>
                        </a:rPr>
                        <a:t>CMP</a:t>
                      </a:r>
                      <a:r>
                        <a:rPr kumimoji="1" lang="ja-JP" altLang="en-US" sz="1400" b="1" dirty="0">
                          <a:solidFill>
                            <a:srgbClr val="002060"/>
                          </a:solidFill>
                          <a:latin typeface="Meiryo UI" panose="020B0604030504040204" pitchFamily="50" charset="-128"/>
                          <a:ea typeface="Meiryo UI" panose="020B0604030504040204" pitchFamily="50" charset="-128"/>
                        </a:rPr>
                        <a:t>に蓄積されている回答データの登録要求を取得する</a:t>
                      </a:r>
                    </a:p>
                  </a:txBody>
                  <a:tcPr/>
                </a:tc>
                <a:extLst>
                  <a:ext uri="{0D108BD9-81ED-4DB2-BD59-A6C34878D82A}">
                    <a16:rowId xmlns:a16="http://schemas.microsoft.com/office/drawing/2014/main" val="2211611317"/>
                  </a:ext>
                </a:extLst>
              </a:tr>
              <a:tr h="370840">
                <a:tc>
                  <a:txBody>
                    <a:bodyPr/>
                    <a:lstStyle/>
                    <a:p>
                      <a:r>
                        <a:rPr kumimoji="1" lang="ja-JP" altLang="en-US" sz="1400" b="1" dirty="0">
                          <a:solidFill>
                            <a:srgbClr val="002060"/>
                          </a:solidFill>
                          <a:latin typeface="Meiryo UI" panose="020B0604030504040204" pitchFamily="50" charset="-128"/>
                          <a:ea typeface="Meiryo UI" panose="020B0604030504040204" pitchFamily="50" charset="-128"/>
                        </a:rPr>
                        <a:t>川下伝達確認</a:t>
                      </a:r>
                    </a:p>
                  </a:txBody>
                  <a:tcPr/>
                </a:tc>
                <a:tc>
                  <a:txBody>
                    <a:bodyPr/>
                    <a:lstStyle/>
                    <a:p>
                      <a:r>
                        <a:rPr kumimoji="1" lang="ja-JP" altLang="en-US" sz="1400" b="1" dirty="0">
                          <a:solidFill>
                            <a:srgbClr val="002060"/>
                          </a:solidFill>
                          <a:latin typeface="Meiryo UI" panose="020B0604030504040204" pitchFamily="50" charset="-128"/>
                          <a:ea typeface="Meiryo UI" panose="020B0604030504040204" pitchFamily="50" charset="-128"/>
                        </a:rPr>
                        <a:t>特定の回答データの伝達確認を取得する</a:t>
                      </a:r>
                    </a:p>
                  </a:txBody>
                  <a:tcPr/>
                </a:tc>
                <a:tc>
                  <a:txBody>
                    <a:bodyPr/>
                    <a:lstStyle/>
                    <a:p>
                      <a:pPr algn="ctr"/>
                      <a:r>
                        <a:rPr kumimoji="1" lang="en-US" altLang="ja-JP" sz="1400" b="1" dirty="0">
                          <a:solidFill>
                            <a:srgbClr val="002060"/>
                          </a:solidFill>
                          <a:latin typeface="Meiryo UI" panose="020B0604030504040204" pitchFamily="50" charset="-128"/>
                          <a:ea typeface="Meiryo UI" panose="020B0604030504040204" pitchFamily="50" charset="-128"/>
                        </a:rPr>
                        <a:t>OUT</a:t>
                      </a:r>
                      <a:endParaRPr kumimoji="1" lang="ja-JP" altLang="en-US" sz="1400" b="1" dirty="0">
                        <a:solidFill>
                          <a:srgbClr val="002060"/>
                        </a:solidFill>
                        <a:latin typeface="Meiryo UI" panose="020B0604030504040204" pitchFamily="50" charset="-128"/>
                        <a:ea typeface="Meiryo UI" panose="020B0604030504040204" pitchFamily="50" charset="-128"/>
                      </a:endParaRPr>
                    </a:p>
                  </a:txBody>
                  <a:tcPr/>
                </a:tc>
                <a:tc>
                  <a:txBody>
                    <a:bodyPr/>
                    <a:lstStyle/>
                    <a:p>
                      <a:r>
                        <a:rPr kumimoji="1" lang="ja-JP" altLang="en-US" sz="1400" b="1" dirty="0">
                          <a:solidFill>
                            <a:srgbClr val="002060"/>
                          </a:solidFill>
                          <a:latin typeface="Meiryo UI" panose="020B0604030504040204" pitchFamily="50" charset="-128"/>
                          <a:ea typeface="Meiryo UI" panose="020B0604030504040204" pitchFamily="50" charset="-128"/>
                        </a:rPr>
                        <a:t>・製品を指定して回答データの到達確認を行う</a:t>
                      </a:r>
                      <a:endParaRPr kumimoji="1" lang="en-US" altLang="ja-JP" sz="1400" b="1" dirty="0">
                        <a:solidFill>
                          <a:srgbClr val="002060"/>
                        </a:solidFill>
                        <a:latin typeface="Meiryo UI" panose="020B0604030504040204" pitchFamily="50" charset="-128"/>
                        <a:ea typeface="Meiryo UI" panose="020B0604030504040204" pitchFamily="50" charset="-128"/>
                      </a:endParaRPr>
                    </a:p>
                    <a:p>
                      <a:r>
                        <a:rPr kumimoji="1" lang="ja-JP" altLang="en-US" sz="1400" b="1" dirty="0">
                          <a:solidFill>
                            <a:srgbClr val="002060"/>
                          </a:solidFill>
                          <a:latin typeface="Meiryo UI" panose="020B0604030504040204" pitchFamily="50" charset="-128"/>
                          <a:ea typeface="Meiryo UI" panose="020B0604030504040204" pitchFamily="50" charset="-128"/>
                        </a:rPr>
                        <a:t>・伝達先が材料、部品、最終製品まで到達しているか、さらに回答データ</a:t>
                      </a:r>
                      <a:br>
                        <a:rPr kumimoji="1" lang="en-US" altLang="ja-JP" sz="1400" b="1" dirty="0">
                          <a:solidFill>
                            <a:srgbClr val="002060"/>
                          </a:solidFill>
                          <a:latin typeface="Meiryo UI" panose="020B0604030504040204" pitchFamily="50" charset="-128"/>
                          <a:ea typeface="Meiryo UI" panose="020B0604030504040204" pitchFamily="50" charset="-128"/>
                        </a:rPr>
                      </a:br>
                      <a:r>
                        <a:rPr kumimoji="1" lang="ja-JP" altLang="en-US" sz="1400" b="1" dirty="0">
                          <a:solidFill>
                            <a:srgbClr val="002060"/>
                          </a:solidFill>
                          <a:latin typeface="Meiryo UI" panose="020B0604030504040204" pitchFamily="50" charset="-128"/>
                          <a:ea typeface="Meiryo UI" panose="020B0604030504040204" pitchFamily="50" charset="-128"/>
                        </a:rPr>
                        <a:t>　伝達企業数を取得する</a:t>
                      </a:r>
                      <a:endParaRPr kumimoji="1" lang="en-US" altLang="ja-JP" sz="1400" b="1" dirty="0">
                        <a:solidFill>
                          <a:srgbClr val="002060"/>
                        </a:solidFill>
                        <a:latin typeface="Meiryo UI" panose="020B0604030504040204" pitchFamily="50" charset="-128"/>
                        <a:ea typeface="Meiryo UI" panose="020B0604030504040204" pitchFamily="50" charset="-128"/>
                      </a:endParaRPr>
                    </a:p>
                    <a:p>
                      <a:r>
                        <a:rPr kumimoji="1" lang="ja-JP" altLang="en-US" sz="1400" b="1" dirty="0">
                          <a:solidFill>
                            <a:srgbClr val="002060"/>
                          </a:solidFill>
                          <a:latin typeface="Meiryo UI" panose="020B0604030504040204" pitchFamily="50" charset="-128"/>
                          <a:ea typeface="Meiryo UI" panose="020B0604030504040204" pitchFamily="50" charset="-128"/>
                        </a:rPr>
                        <a:t>・各社の</a:t>
                      </a:r>
                      <a:r>
                        <a:rPr kumimoji="1" lang="en-US" altLang="ja-JP" sz="1400" b="1" dirty="0">
                          <a:solidFill>
                            <a:srgbClr val="002060"/>
                          </a:solidFill>
                          <a:latin typeface="Meiryo UI" panose="020B0604030504040204" pitchFamily="50" charset="-128"/>
                          <a:ea typeface="Meiryo UI" panose="020B0604030504040204" pitchFamily="50" charset="-128"/>
                        </a:rPr>
                        <a:t>BOM</a:t>
                      </a:r>
                      <a:r>
                        <a:rPr kumimoji="1" lang="ja-JP" altLang="en-US" sz="1400" b="1" dirty="0">
                          <a:solidFill>
                            <a:srgbClr val="002060"/>
                          </a:solidFill>
                          <a:latin typeface="Meiryo UI" panose="020B0604030504040204" pitchFamily="50" charset="-128"/>
                          <a:ea typeface="Meiryo UI" panose="020B0604030504040204" pitchFamily="50" charset="-128"/>
                        </a:rPr>
                        <a:t>または調査依頼時の元製品の情報によりトレースする</a:t>
                      </a:r>
                    </a:p>
                  </a:txBody>
                  <a:tcPr/>
                </a:tc>
                <a:extLst>
                  <a:ext uri="{0D108BD9-81ED-4DB2-BD59-A6C34878D82A}">
                    <a16:rowId xmlns:a16="http://schemas.microsoft.com/office/drawing/2014/main" val="3230059111"/>
                  </a:ext>
                </a:extLst>
              </a:tr>
            </a:tbl>
          </a:graphicData>
        </a:graphic>
      </p:graphicFrame>
      <p:sp>
        <p:nvSpPr>
          <p:cNvPr id="4" name="テキスト ボックス 3">
            <a:extLst>
              <a:ext uri="{FF2B5EF4-FFF2-40B4-BE49-F238E27FC236}">
                <a16:creationId xmlns:a16="http://schemas.microsoft.com/office/drawing/2014/main" id="{004A8732-B29D-C53C-3832-E30E09607C8C}"/>
              </a:ext>
            </a:extLst>
          </p:cNvPr>
          <p:cNvSpPr txBox="1"/>
          <p:nvPr/>
        </p:nvSpPr>
        <p:spPr>
          <a:xfrm>
            <a:off x="123016" y="130048"/>
            <a:ext cx="9528060" cy="461665"/>
          </a:xfrm>
          <a:prstGeom prst="rect">
            <a:avLst/>
          </a:prstGeom>
          <a:noFill/>
        </p:spPr>
        <p:txBody>
          <a:bodyPr wrap="square">
            <a:spAutoFit/>
          </a:bodyPr>
          <a:lstStyle/>
          <a:p>
            <a:r>
              <a:rPr lang="ja-JP" altLang="en-US" sz="2400" b="1" dirty="0">
                <a:solidFill>
                  <a:srgbClr val="002060"/>
                </a:solidFill>
                <a:latin typeface="Meiryo UI" panose="020B0604030504040204" pitchFamily="50" charset="-128"/>
                <a:ea typeface="Meiryo UI" panose="020B0604030504040204" pitchFamily="50" charset="-128"/>
              </a:rPr>
              <a:t>アプリケーション連携仕様</a:t>
            </a:r>
            <a:endParaRPr lang="en-US" altLang="ja-JP" sz="2400" b="1" dirty="0">
              <a:solidFill>
                <a:srgbClr val="002060"/>
              </a:solidFill>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D0D22FB-0A48-3195-D4F9-28F51170F2F5}"/>
              </a:ext>
            </a:extLst>
          </p:cNvPr>
          <p:cNvSpPr txBox="1"/>
          <p:nvPr/>
        </p:nvSpPr>
        <p:spPr>
          <a:xfrm>
            <a:off x="5483605" y="740229"/>
            <a:ext cx="6104238" cy="307777"/>
          </a:xfrm>
          <a:prstGeom prst="rect">
            <a:avLst/>
          </a:prstGeom>
          <a:noFill/>
        </p:spPr>
        <p:txBody>
          <a:bodyPr wrap="square">
            <a:spAutoFit/>
          </a:bodyPr>
          <a:lstStyle/>
          <a:p>
            <a:r>
              <a:rPr kumimoji="1" lang="en-US" altLang="ja-JP" sz="1400" b="1" dirty="0">
                <a:solidFill>
                  <a:srgbClr val="002060"/>
                </a:solidFill>
                <a:latin typeface="Meiryo UI" panose="020B0604030504040204" pitchFamily="50" charset="-128"/>
                <a:ea typeface="Meiryo UI" panose="020B0604030504040204" pitchFamily="50" charset="-128"/>
              </a:rPr>
              <a:t>CMP</a:t>
            </a:r>
            <a:r>
              <a:rPr kumimoji="1" lang="ja-JP" altLang="en-US" sz="1400" b="1" dirty="0">
                <a:solidFill>
                  <a:srgbClr val="002060"/>
                </a:solidFill>
                <a:latin typeface="Meiryo UI" panose="020B0604030504040204" pitchFamily="50" charset="-128"/>
                <a:ea typeface="Meiryo UI" panose="020B0604030504040204" pitchFamily="50" charset="-128"/>
              </a:rPr>
              <a:t>から見て情報入力（</a:t>
            </a:r>
            <a:r>
              <a:rPr kumimoji="1" lang="en-US" altLang="ja-JP" sz="1400" b="1" dirty="0">
                <a:solidFill>
                  <a:srgbClr val="002060"/>
                </a:solidFill>
                <a:latin typeface="Meiryo UI" panose="020B0604030504040204" pitchFamily="50" charset="-128"/>
                <a:ea typeface="Meiryo UI" panose="020B0604030504040204" pitchFamily="50" charset="-128"/>
              </a:rPr>
              <a:t>IN</a:t>
            </a:r>
            <a:r>
              <a:rPr kumimoji="1" lang="ja-JP" altLang="en-US" sz="1400" b="1" dirty="0">
                <a:solidFill>
                  <a:srgbClr val="002060"/>
                </a:solidFill>
                <a:latin typeface="Meiryo UI" panose="020B0604030504040204" pitchFamily="50" charset="-128"/>
                <a:ea typeface="Meiryo UI" panose="020B0604030504040204" pitchFamily="50" charset="-128"/>
              </a:rPr>
              <a:t>）情報出力（</a:t>
            </a:r>
            <a:r>
              <a:rPr kumimoji="1" lang="en-US" altLang="ja-JP" sz="1400" b="1" dirty="0">
                <a:solidFill>
                  <a:srgbClr val="002060"/>
                </a:solidFill>
                <a:latin typeface="Meiryo UI" panose="020B0604030504040204" pitchFamily="50" charset="-128"/>
                <a:ea typeface="Meiryo UI" panose="020B0604030504040204" pitchFamily="50" charset="-128"/>
              </a:rPr>
              <a:t>OUT</a:t>
            </a:r>
            <a:r>
              <a:rPr kumimoji="1" lang="ja-JP" altLang="en-US" sz="1400" b="1" dirty="0">
                <a:solidFill>
                  <a:srgbClr val="002060"/>
                </a:solidFill>
                <a:latin typeface="Meiryo UI" panose="020B0604030504040204" pitchFamily="50" charset="-128"/>
                <a:ea typeface="Meiryo UI" panose="020B0604030504040204" pitchFamily="50" charset="-128"/>
              </a:rPr>
              <a:t>）</a:t>
            </a:r>
            <a:endParaRPr lang="ja-JP" altLang="en-US" sz="1400" dirty="0"/>
          </a:p>
        </p:txBody>
      </p:sp>
    </p:spTree>
    <p:extLst>
      <p:ext uri="{BB962C8B-B14F-4D97-AF65-F5344CB8AC3E}">
        <p14:creationId xmlns:p14="http://schemas.microsoft.com/office/powerpoint/2010/main" val="1157570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3">
            <a:extLst>
              <a:ext uri="{FF2B5EF4-FFF2-40B4-BE49-F238E27FC236}">
                <a16:creationId xmlns:a16="http://schemas.microsoft.com/office/drawing/2014/main" id="{57898753-EB44-6046-5205-9ACD5B026E0E}"/>
              </a:ext>
            </a:extLst>
          </p:cNvPr>
          <p:cNvGraphicFramePr>
            <a:graphicFrameLocks noGrp="1"/>
          </p:cNvGraphicFramePr>
          <p:nvPr>
            <p:extLst>
              <p:ext uri="{D42A27DB-BD31-4B8C-83A1-F6EECF244321}">
                <p14:modId xmlns:p14="http://schemas.microsoft.com/office/powerpoint/2010/main" val="538422561"/>
              </p:ext>
            </p:extLst>
          </p:nvPr>
        </p:nvGraphicFramePr>
        <p:xfrm>
          <a:off x="365759" y="1115906"/>
          <a:ext cx="11546155" cy="3662680"/>
        </p:xfrm>
        <a:graphic>
          <a:graphicData uri="http://schemas.openxmlformats.org/drawingml/2006/table">
            <a:tbl>
              <a:tblPr firstRow="1" bandRow="1">
                <a:tableStyleId>{5940675A-B579-460E-94D1-54222C63F5DA}</a:tableStyleId>
              </a:tblPr>
              <a:tblGrid>
                <a:gridCol w="1622839">
                  <a:extLst>
                    <a:ext uri="{9D8B030D-6E8A-4147-A177-3AD203B41FA5}">
                      <a16:colId xmlns:a16="http://schemas.microsoft.com/office/drawing/2014/main" val="4129670442"/>
                    </a:ext>
                  </a:extLst>
                </a:gridCol>
                <a:gridCol w="3416522">
                  <a:extLst>
                    <a:ext uri="{9D8B030D-6E8A-4147-A177-3AD203B41FA5}">
                      <a16:colId xmlns:a16="http://schemas.microsoft.com/office/drawing/2014/main" val="3591018890"/>
                    </a:ext>
                  </a:extLst>
                </a:gridCol>
                <a:gridCol w="710255">
                  <a:extLst>
                    <a:ext uri="{9D8B030D-6E8A-4147-A177-3AD203B41FA5}">
                      <a16:colId xmlns:a16="http://schemas.microsoft.com/office/drawing/2014/main" val="2312413628"/>
                    </a:ext>
                  </a:extLst>
                </a:gridCol>
                <a:gridCol w="5796539">
                  <a:extLst>
                    <a:ext uri="{9D8B030D-6E8A-4147-A177-3AD203B41FA5}">
                      <a16:colId xmlns:a16="http://schemas.microsoft.com/office/drawing/2014/main" val="2156620009"/>
                    </a:ext>
                  </a:extLst>
                </a:gridCol>
              </a:tblGrid>
              <a:tr h="370840">
                <a:tc>
                  <a:txBody>
                    <a:bodyPr/>
                    <a:lstStyle/>
                    <a:p>
                      <a:pPr algn="ctr"/>
                      <a:r>
                        <a:rPr kumimoji="1" lang="ja-JP" altLang="en-US" sz="1600" b="1" dirty="0">
                          <a:solidFill>
                            <a:srgbClr val="002060"/>
                          </a:solidFill>
                        </a:rPr>
                        <a:t>入出力分類</a:t>
                      </a:r>
                      <a:endParaRPr kumimoji="1" lang="ja-JP" altLang="en-US" sz="1600" b="1" dirty="0">
                        <a:solidFill>
                          <a:srgbClr val="002060"/>
                        </a:solidFill>
                        <a:latin typeface="Meiryo UI" panose="020B0604030504040204" pitchFamily="50" charset="-128"/>
                        <a:ea typeface="Meiryo UI" panose="020B0604030504040204" pitchFamily="50" charset="-128"/>
                      </a:endParaRPr>
                    </a:p>
                  </a:txBody>
                  <a:tcPr anchor="ctr">
                    <a:solidFill>
                      <a:schemeClr val="accent5">
                        <a:lumMod val="20000"/>
                        <a:lumOff val="80000"/>
                      </a:schemeClr>
                    </a:solidFill>
                  </a:tcPr>
                </a:tc>
                <a:tc>
                  <a:txBody>
                    <a:bodyPr/>
                    <a:lstStyle/>
                    <a:p>
                      <a:pPr algn="ctr"/>
                      <a:r>
                        <a:rPr kumimoji="1" lang="ja-JP" altLang="en-US" sz="1600" b="1" dirty="0">
                          <a:solidFill>
                            <a:srgbClr val="002060"/>
                          </a:solidFill>
                          <a:latin typeface="Meiryo UI" panose="020B0604030504040204" pitchFamily="50" charset="-128"/>
                          <a:ea typeface="Meiryo UI" panose="020B0604030504040204" pitchFamily="50" charset="-128"/>
                        </a:rPr>
                        <a:t>入出力機能</a:t>
                      </a:r>
                    </a:p>
                  </a:txBody>
                  <a:tcPr anchor="ctr">
                    <a:solidFill>
                      <a:schemeClr val="accent5">
                        <a:lumMod val="20000"/>
                        <a:lumOff val="80000"/>
                      </a:schemeClr>
                    </a:solidFill>
                  </a:tcPr>
                </a:tc>
                <a:tc>
                  <a:txBody>
                    <a:bodyPr/>
                    <a:lstStyle/>
                    <a:p>
                      <a:pPr algn="ctr"/>
                      <a:r>
                        <a:rPr kumimoji="1" lang="en-US" altLang="ja-JP" sz="1200" b="1" dirty="0">
                          <a:solidFill>
                            <a:srgbClr val="002060"/>
                          </a:solidFill>
                          <a:latin typeface="Meiryo UI" panose="020B0604030504040204" pitchFamily="50" charset="-128"/>
                          <a:ea typeface="Meiryo UI" panose="020B0604030504040204" pitchFamily="50" charset="-128"/>
                        </a:rPr>
                        <a:t>IN/</a:t>
                      </a:r>
                      <a:br>
                        <a:rPr kumimoji="1" lang="en-US" altLang="ja-JP" sz="1200" b="1" dirty="0">
                          <a:solidFill>
                            <a:srgbClr val="002060"/>
                          </a:solidFill>
                          <a:latin typeface="Meiryo UI" panose="020B0604030504040204" pitchFamily="50" charset="-128"/>
                          <a:ea typeface="Meiryo UI" panose="020B0604030504040204" pitchFamily="50" charset="-128"/>
                        </a:rPr>
                      </a:br>
                      <a:r>
                        <a:rPr kumimoji="1" lang="en-US" altLang="ja-JP" sz="1200" b="1" dirty="0">
                          <a:solidFill>
                            <a:srgbClr val="002060"/>
                          </a:solidFill>
                          <a:latin typeface="Meiryo UI" panose="020B0604030504040204" pitchFamily="50" charset="-128"/>
                          <a:ea typeface="Meiryo UI" panose="020B0604030504040204" pitchFamily="50" charset="-128"/>
                        </a:rPr>
                        <a:t>OUT</a:t>
                      </a:r>
                      <a:endParaRPr kumimoji="1" lang="ja-JP" altLang="en-US" sz="1200" b="1" dirty="0">
                        <a:solidFill>
                          <a:srgbClr val="002060"/>
                        </a:solidFill>
                        <a:latin typeface="Meiryo UI" panose="020B0604030504040204" pitchFamily="50" charset="-128"/>
                        <a:ea typeface="Meiryo UI" panose="020B0604030504040204" pitchFamily="50" charset="-128"/>
                      </a:endParaRPr>
                    </a:p>
                  </a:txBody>
                  <a:tcPr anchor="ctr">
                    <a:solidFill>
                      <a:schemeClr val="accent5">
                        <a:lumMod val="20000"/>
                        <a:lumOff val="80000"/>
                      </a:schemeClr>
                    </a:solidFill>
                  </a:tcPr>
                </a:tc>
                <a:tc>
                  <a:txBody>
                    <a:bodyPr/>
                    <a:lstStyle/>
                    <a:p>
                      <a:pPr algn="ctr"/>
                      <a:r>
                        <a:rPr kumimoji="1" lang="ja-JP" altLang="en-US" sz="1600" b="1" dirty="0">
                          <a:solidFill>
                            <a:srgbClr val="002060"/>
                          </a:solidFill>
                          <a:latin typeface="Meiryo UI" panose="020B0604030504040204" pitchFamily="50" charset="-128"/>
                          <a:ea typeface="Meiryo UI" panose="020B0604030504040204" pitchFamily="50" charset="-128"/>
                        </a:rPr>
                        <a:t>機能要件</a:t>
                      </a:r>
                    </a:p>
                  </a:txBody>
                  <a:tcPr anchor="ctr">
                    <a:solidFill>
                      <a:schemeClr val="accent5">
                        <a:lumMod val="20000"/>
                        <a:lumOff val="80000"/>
                      </a:schemeClr>
                    </a:solidFill>
                  </a:tcPr>
                </a:tc>
                <a:extLst>
                  <a:ext uri="{0D108BD9-81ED-4DB2-BD59-A6C34878D82A}">
                    <a16:rowId xmlns:a16="http://schemas.microsoft.com/office/drawing/2014/main" val="3385518885"/>
                  </a:ext>
                </a:extLst>
              </a:tr>
              <a:tr h="370840">
                <a:tc>
                  <a:txBody>
                    <a:bodyPr/>
                    <a:lstStyle/>
                    <a:p>
                      <a:r>
                        <a:rPr kumimoji="1" lang="ja-JP" altLang="en-US" sz="1400" b="1" dirty="0">
                          <a:solidFill>
                            <a:srgbClr val="002060"/>
                          </a:solidFill>
                          <a:latin typeface="Meiryo UI" panose="020B0604030504040204" pitchFamily="50" charset="-128"/>
                          <a:ea typeface="Meiryo UI" panose="020B0604030504040204" pitchFamily="50" charset="-128"/>
                        </a:rPr>
                        <a:t>物質マスタ取得</a:t>
                      </a:r>
                    </a:p>
                  </a:txBody>
                  <a:tcPr/>
                </a:tc>
                <a:tc>
                  <a:txBody>
                    <a:bodyPr/>
                    <a:lstStyle/>
                    <a:p>
                      <a:r>
                        <a:rPr kumimoji="1" lang="ja-JP" altLang="en-US" sz="1400" b="1" dirty="0">
                          <a:solidFill>
                            <a:srgbClr val="002060"/>
                          </a:solidFill>
                          <a:latin typeface="Meiryo UI" panose="020B0604030504040204" pitchFamily="50" charset="-128"/>
                          <a:ea typeface="Meiryo UI" panose="020B0604030504040204" pitchFamily="50" charset="-128"/>
                        </a:rPr>
                        <a:t>差分の物質マスタの取得を行う</a:t>
                      </a:r>
                    </a:p>
                  </a:txBody>
                  <a:tcPr/>
                </a:tc>
                <a:tc>
                  <a:txBody>
                    <a:bodyPr/>
                    <a:lstStyle/>
                    <a:p>
                      <a:pPr algn="ctr"/>
                      <a:r>
                        <a:rPr kumimoji="1" lang="en-US" altLang="ja-JP" sz="1400" b="1" dirty="0">
                          <a:solidFill>
                            <a:srgbClr val="002060"/>
                          </a:solidFill>
                          <a:latin typeface="Meiryo UI" panose="020B0604030504040204" pitchFamily="50" charset="-128"/>
                          <a:ea typeface="Meiryo UI" panose="020B0604030504040204" pitchFamily="50" charset="-128"/>
                        </a:rPr>
                        <a:t>OUT</a:t>
                      </a:r>
                      <a:endParaRPr kumimoji="1" lang="ja-JP" altLang="en-US" sz="1400" b="1" dirty="0">
                        <a:solidFill>
                          <a:srgbClr val="002060"/>
                        </a:solidFill>
                        <a:latin typeface="Meiryo UI" panose="020B0604030504040204" pitchFamily="50" charset="-128"/>
                        <a:ea typeface="Meiryo UI" panose="020B0604030504040204" pitchFamily="50" charset="-128"/>
                      </a:endParaRPr>
                    </a:p>
                  </a:txBody>
                  <a:tcPr/>
                </a:tc>
                <a:tc>
                  <a:txBody>
                    <a:bodyPr/>
                    <a:lstStyle/>
                    <a:p>
                      <a:r>
                        <a:rPr kumimoji="1" lang="ja-JP" altLang="en-US" sz="1400" b="1" dirty="0">
                          <a:solidFill>
                            <a:srgbClr val="002060"/>
                          </a:solidFill>
                          <a:latin typeface="Meiryo UI" panose="020B0604030504040204" pitchFamily="50" charset="-128"/>
                          <a:ea typeface="Meiryo UI" panose="020B0604030504040204" pitchFamily="50" charset="-128"/>
                        </a:rPr>
                        <a:t>・</a:t>
                      </a:r>
                      <a:r>
                        <a:rPr kumimoji="1" lang="en-US" altLang="ja-JP" sz="1400" b="1" dirty="0">
                          <a:solidFill>
                            <a:srgbClr val="002060"/>
                          </a:solidFill>
                          <a:latin typeface="Meiryo UI" panose="020B0604030504040204" pitchFamily="50" charset="-128"/>
                          <a:ea typeface="Meiryo UI" panose="020B0604030504040204" pitchFamily="50" charset="-128"/>
                        </a:rPr>
                        <a:t>AP</a:t>
                      </a:r>
                      <a:r>
                        <a:rPr kumimoji="1" lang="ja-JP" altLang="en-US" sz="1400" b="1" dirty="0">
                          <a:solidFill>
                            <a:srgbClr val="002060"/>
                          </a:solidFill>
                          <a:latin typeface="Meiryo UI" panose="020B0604030504040204" pitchFamily="50" charset="-128"/>
                          <a:ea typeface="Meiryo UI" panose="020B0604030504040204" pitchFamily="50" charset="-128"/>
                        </a:rPr>
                        <a:t>から未配信の物質マスタを取得する</a:t>
                      </a:r>
                      <a:endParaRPr kumimoji="1" lang="en-US" altLang="ja-JP" sz="1400" b="1" dirty="0">
                        <a:solidFill>
                          <a:srgbClr val="002060"/>
                        </a:solidFill>
                        <a:latin typeface="Meiryo UI" panose="020B0604030504040204" pitchFamily="50" charset="-128"/>
                        <a:ea typeface="Meiryo UI" panose="020B0604030504040204" pitchFamily="50" charset="-128"/>
                      </a:endParaRPr>
                    </a:p>
                    <a:p>
                      <a:r>
                        <a:rPr kumimoji="1" lang="ja-JP" altLang="en-US" sz="1400" b="1" dirty="0">
                          <a:solidFill>
                            <a:srgbClr val="002060"/>
                          </a:solidFill>
                          <a:latin typeface="Meiryo UI" panose="020B0604030504040204" pitchFamily="50" charset="-128"/>
                          <a:ea typeface="Meiryo UI" panose="020B0604030504040204" pitchFamily="50" charset="-128"/>
                        </a:rPr>
                        <a:t>・規制候補物質についても取得する</a:t>
                      </a:r>
                    </a:p>
                  </a:txBody>
                  <a:tcPr/>
                </a:tc>
                <a:extLst>
                  <a:ext uri="{0D108BD9-81ED-4DB2-BD59-A6C34878D82A}">
                    <a16:rowId xmlns:a16="http://schemas.microsoft.com/office/drawing/2014/main" val="4024190205"/>
                  </a:ext>
                </a:extLst>
              </a:tr>
              <a:tr h="370840">
                <a:tc>
                  <a:txBody>
                    <a:bodyPr/>
                    <a:lstStyle/>
                    <a:p>
                      <a:r>
                        <a:rPr kumimoji="1" lang="ja-JP" altLang="en-US" sz="1400" b="1" dirty="0">
                          <a:solidFill>
                            <a:srgbClr val="002060"/>
                          </a:solidFill>
                          <a:latin typeface="Meiryo UI" panose="020B0604030504040204" pitchFamily="50" charset="-128"/>
                          <a:ea typeface="Meiryo UI" panose="020B0604030504040204" pitchFamily="50" charset="-128"/>
                        </a:rPr>
                        <a:t>外部マスタ取得</a:t>
                      </a:r>
                    </a:p>
                  </a:txBody>
                  <a:tcPr/>
                </a:tc>
                <a:tc>
                  <a:txBody>
                    <a:bodyPr/>
                    <a:lstStyle/>
                    <a:p>
                      <a:r>
                        <a:rPr kumimoji="1" lang="ja-JP" altLang="en-US" sz="1400" b="1" dirty="0">
                          <a:solidFill>
                            <a:srgbClr val="002060"/>
                          </a:solidFill>
                          <a:latin typeface="Meiryo UI" panose="020B0604030504040204" pitchFamily="50" charset="-128"/>
                          <a:ea typeface="Meiryo UI" panose="020B0604030504040204" pitchFamily="50" charset="-128"/>
                        </a:rPr>
                        <a:t>差分の外部マスタの取得を行う</a:t>
                      </a:r>
                    </a:p>
                  </a:txBody>
                  <a:tcPr/>
                </a:tc>
                <a:tc>
                  <a:txBody>
                    <a:bodyPr/>
                    <a:lstStyle/>
                    <a:p>
                      <a:pPr algn="ctr"/>
                      <a:r>
                        <a:rPr kumimoji="1" lang="en-US" altLang="ja-JP" sz="1400" b="1" dirty="0">
                          <a:solidFill>
                            <a:srgbClr val="002060"/>
                          </a:solidFill>
                          <a:latin typeface="Meiryo UI" panose="020B0604030504040204" pitchFamily="50" charset="-128"/>
                          <a:ea typeface="Meiryo UI" panose="020B0604030504040204" pitchFamily="50" charset="-128"/>
                        </a:rPr>
                        <a:t>0UT</a:t>
                      </a:r>
                      <a:endParaRPr kumimoji="1" lang="ja-JP" altLang="en-US" sz="1400" b="1" dirty="0">
                        <a:solidFill>
                          <a:srgbClr val="002060"/>
                        </a:solidFill>
                        <a:latin typeface="Meiryo UI" panose="020B0604030504040204" pitchFamily="50" charset="-128"/>
                        <a:ea typeface="Meiryo UI" panose="020B0604030504040204" pitchFamily="50" charset="-128"/>
                      </a:endParaRPr>
                    </a:p>
                  </a:txBody>
                  <a:tcPr/>
                </a:tc>
                <a:tc>
                  <a:txBody>
                    <a:bodyPr/>
                    <a:lstStyle/>
                    <a:p>
                      <a:r>
                        <a:rPr kumimoji="1" lang="ja-JP" altLang="en-US" sz="1400" b="1" dirty="0">
                          <a:solidFill>
                            <a:srgbClr val="002060"/>
                          </a:solidFill>
                          <a:latin typeface="Meiryo UI" panose="020B0604030504040204" pitchFamily="50" charset="-128"/>
                          <a:ea typeface="Meiryo UI" panose="020B0604030504040204" pitchFamily="50" charset="-128"/>
                        </a:rPr>
                        <a:t>・</a:t>
                      </a:r>
                      <a:r>
                        <a:rPr kumimoji="1" lang="en-US" altLang="ja-JP" sz="1400" b="1" dirty="0">
                          <a:solidFill>
                            <a:srgbClr val="002060"/>
                          </a:solidFill>
                          <a:latin typeface="Meiryo UI" panose="020B0604030504040204" pitchFamily="50" charset="-128"/>
                          <a:ea typeface="Meiryo UI" panose="020B0604030504040204" pitchFamily="50" charset="-128"/>
                        </a:rPr>
                        <a:t>AP</a:t>
                      </a:r>
                      <a:r>
                        <a:rPr kumimoji="1" lang="ja-JP" altLang="en-US" sz="1400" b="1" dirty="0">
                          <a:solidFill>
                            <a:srgbClr val="002060"/>
                          </a:solidFill>
                          <a:latin typeface="Meiryo UI" panose="020B0604030504040204" pitchFamily="50" charset="-128"/>
                          <a:ea typeface="Meiryo UI" panose="020B0604030504040204" pitchFamily="50" charset="-128"/>
                        </a:rPr>
                        <a:t>から未配信の外部マスタ（材料、用途、区分等）を取得する</a:t>
                      </a:r>
                    </a:p>
                  </a:txBody>
                  <a:tcPr/>
                </a:tc>
                <a:extLst>
                  <a:ext uri="{0D108BD9-81ED-4DB2-BD59-A6C34878D82A}">
                    <a16:rowId xmlns:a16="http://schemas.microsoft.com/office/drawing/2014/main" val="1643158360"/>
                  </a:ext>
                </a:extLst>
              </a:tr>
              <a:tr h="370840">
                <a:tc rowSpan="2">
                  <a:txBody>
                    <a:bodyPr/>
                    <a:lstStyle/>
                    <a:p>
                      <a:r>
                        <a:rPr kumimoji="1" lang="ja-JP" altLang="en-US" sz="1400" b="1" dirty="0">
                          <a:solidFill>
                            <a:srgbClr val="002060"/>
                          </a:solidFill>
                          <a:latin typeface="Meiryo UI" panose="020B0604030504040204" pitchFamily="50" charset="-128"/>
                          <a:ea typeface="Meiryo UI" panose="020B0604030504040204" pitchFamily="50" charset="-128"/>
                        </a:rPr>
                        <a:t>規制候補物質伝達</a:t>
                      </a:r>
                    </a:p>
                  </a:txBody>
                  <a:tcPr/>
                </a:tc>
                <a:tc>
                  <a:txBody>
                    <a:bodyPr/>
                    <a:lstStyle/>
                    <a:p>
                      <a:r>
                        <a:rPr kumimoji="1" lang="ja-JP" altLang="en-US" sz="1400" b="1" dirty="0">
                          <a:solidFill>
                            <a:srgbClr val="002060"/>
                          </a:solidFill>
                          <a:latin typeface="Meiryo UI" panose="020B0604030504040204" pitchFamily="50" charset="-128"/>
                          <a:ea typeface="Meiryo UI" panose="020B0604030504040204" pitchFamily="50" charset="-128"/>
                        </a:rPr>
                        <a:t>規制候補物質について、当該物質と回答済み製品への含有有無を送信する</a:t>
                      </a:r>
                    </a:p>
                  </a:txBody>
                  <a:tcPr/>
                </a:tc>
                <a:tc>
                  <a:txBody>
                    <a:bodyPr/>
                    <a:lstStyle/>
                    <a:p>
                      <a:pPr algn="ctr"/>
                      <a:r>
                        <a:rPr kumimoji="1" lang="en-US" altLang="ja-JP" sz="1400" b="1" dirty="0">
                          <a:solidFill>
                            <a:srgbClr val="002060"/>
                          </a:solidFill>
                          <a:latin typeface="Meiryo UI" panose="020B0604030504040204" pitchFamily="50" charset="-128"/>
                          <a:ea typeface="Meiryo UI" panose="020B0604030504040204" pitchFamily="50" charset="-128"/>
                        </a:rPr>
                        <a:t>IN</a:t>
                      </a:r>
                      <a:endParaRPr kumimoji="1" lang="ja-JP" altLang="en-US" sz="1400" b="1" dirty="0">
                        <a:solidFill>
                          <a:srgbClr val="002060"/>
                        </a:solidFill>
                        <a:latin typeface="Meiryo UI" panose="020B0604030504040204" pitchFamily="50" charset="-128"/>
                        <a:ea typeface="Meiryo UI" panose="020B0604030504040204" pitchFamily="50" charset="-128"/>
                      </a:endParaRPr>
                    </a:p>
                  </a:txBody>
                  <a:tcPr/>
                </a:tc>
                <a:tc>
                  <a:txBody>
                    <a:bodyPr/>
                    <a:lstStyle/>
                    <a:p>
                      <a:r>
                        <a:rPr kumimoji="1" lang="ja-JP" altLang="en-US" sz="1400" b="1" dirty="0">
                          <a:solidFill>
                            <a:srgbClr val="002060"/>
                          </a:solidFill>
                          <a:latin typeface="Meiryo UI" panose="020B0604030504040204" pitchFamily="50" charset="-128"/>
                          <a:ea typeface="Meiryo UI" panose="020B0604030504040204" pitchFamily="50" charset="-128"/>
                        </a:rPr>
                        <a:t>・すでに回答済みの製品について規制候補物質が含有されているかを回答する</a:t>
                      </a:r>
                      <a:endParaRPr kumimoji="1" lang="en-US" altLang="ja-JP" sz="1400" b="1" dirty="0">
                        <a:solidFill>
                          <a:srgbClr val="002060"/>
                        </a:solidFill>
                        <a:latin typeface="Meiryo UI" panose="020B0604030504040204" pitchFamily="50" charset="-128"/>
                        <a:ea typeface="Meiryo UI" panose="020B0604030504040204" pitchFamily="50" charset="-128"/>
                      </a:endParaRPr>
                    </a:p>
                    <a:p>
                      <a:pPr marL="0" marR="0" lvl="0" indent="0" algn="l" defTabSz="495200" rtl="0" eaLnBrk="1" fontAlgn="auto" latinLnBrk="0" hangingPunct="1">
                        <a:lnSpc>
                          <a:spcPct val="100000"/>
                        </a:lnSpc>
                        <a:spcBef>
                          <a:spcPts val="0"/>
                        </a:spcBef>
                        <a:spcAft>
                          <a:spcPts val="0"/>
                        </a:spcAft>
                        <a:buClrTx/>
                        <a:buSzTx/>
                        <a:buFontTx/>
                        <a:buNone/>
                        <a:tabLst/>
                        <a:defRPr/>
                      </a:pPr>
                      <a:r>
                        <a:rPr kumimoji="1" lang="ja-JP" altLang="en-US" sz="1400" b="1" dirty="0">
                          <a:solidFill>
                            <a:srgbClr val="002060"/>
                          </a:solidFill>
                          <a:latin typeface="Meiryo UI" panose="020B0604030504040204" pitchFamily="50" charset="-128"/>
                          <a:ea typeface="Meiryo UI" panose="020B0604030504040204" pitchFamily="50" charset="-128"/>
                        </a:rPr>
                        <a:t>・回答データはファーストアーティクルまで特定できるよう部品材料構成データ</a:t>
                      </a:r>
                      <a:br>
                        <a:rPr kumimoji="1" lang="en-US" altLang="ja-JP" sz="1400" b="1" dirty="0">
                          <a:solidFill>
                            <a:srgbClr val="002060"/>
                          </a:solidFill>
                          <a:latin typeface="Meiryo UI" panose="020B0604030504040204" pitchFamily="50" charset="-128"/>
                          <a:ea typeface="Meiryo UI" panose="020B0604030504040204" pitchFamily="50" charset="-128"/>
                        </a:rPr>
                      </a:br>
                      <a:r>
                        <a:rPr kumimoji="1" lang="ja-JP" altLang="en-US" sz="1400" b="1" dirty="0">
                          <a:solidFill>
                            <a:srgbClr val="002060"/>
                          </a:solidFill>
                          <a:latin typeface="Meiryo UI" panose="020B0604030504040204" pitchFamily="50" charset="-128"/>
                          <a:ea typeface="Meiryo UI" panose="020B0604030504040204" pitchFamily="50" charset="-128"/>
                        </a:rPr>
                        <a:t>　を保持して伝達する</a:t>
                      </a:r>
                      <a:endParaRPr kumimoji="1" lang="en-US" altLang="ja-JP" sz="1400" b="1" dirty="0">
                        <a:solidFill>
                          <a:srgbClr val="002060"/>
                        </a:solidFill>
                        <a:latin typeface="Meiryo UI" panose="020B0604030504040204" pitchFamily="50" charset="-128"/>
                        <a:ea typeface="Meiryo UI" panose="020B0604030504040204" pitchFamily="50" charset="-128"/>
                      </a:endParaRPr>
                    </a:p>
                    <a:p>
                      <a:r>
                        <a:rPr kumimoji="1" lang="ja-JP" altLang="en-US" sz="1400" b="1" dirty="0">
                          <a:solidFill>
                            <a:srgbClr val="002060"/>
                          </a:solidFill>
                          <a:latin typeface="Meiryo UI" panose="020B0604030504040204" pitchFamily="50" charset="-128"/>
                          <a:ea typeface="Meiryo UI" panose="020B0604030504040204" pitchFamily="50" charset="-128"/>
                        </a:rPr>
                        <a:t>・回答内容（ステータス）は、登録済みの</a:t>
                      </a:r>
                      <a:r>
                        <a:rPr kumimoji="1" lang="en-US" altLang="ja-JP" sz="1400" b="1" dirty="0">
                          <a:solidFill>
                            <a:srgbClr val="002060"/>
                          </a:solidFill>
                          <a:latin typeface="Meiryo UI" panose="020B0604030504040204" pitchFamily="50" charset="-128"/>
                          <a:ea typeface="Meiryo UI" panose="020B0604030504040204" pitchFamily="50" charset="-128"/>
                        </a:rPr>
                        <a:t>BOM</a:t>
                      </a:r>
                      <a:r>
                        <a:rPr kumimoji="1" lang="ja-JP" altLang="en-US" sz="1400" b="1" dirty="0">
                          <a:solidFill>
                            <a:srgbClr val="002060"/>
                          </a:solidFill>
                          <a:latin typeface="Meiryo UI" panose="020B0604030504040204" pitchFamily="50" charset="-128"/>
                          <a:ea typeface="Meiryo UI" panose="020B0604030504040204" pitchFamily="50" charset="-128"/>
                        </a:rPr>
                        <a:t>、または調査依頼データにより、　</a:t>
                      </a:r>
                      <a:endParaRPr kumimoji="1" lang="en-US" altLang="ja-JP" sz="1400" b="1" dirty="0">
                        <a:solidFill>
                          <a:srgbClr val="002060"/>
                        </a:solidFill>
                        <a:latin typeface="Meiryo UI" panose="020B0604030504040204" pitchFamily="50" charset="-128"/>
                        <a:ea typeface="Meiryo UI" panose="020B0604030504040204" pitchFamily="50" charset="-128"/>
                      </a:endParaRPr>
                    </a:p>
                    <a:p>
                      <a:r>
                        <a:rPr kumimoji="1" lang="ja-JP" altLang="en-US" sz="1400" b="1" dirty="0">
                          <a:solidFill>
                            <a:srgbClr val="002060"/>
                          </a:solidFill>
                          <a:latin typeface="Meiryo UI" panose="020B0604030504040204" pitchFamily="50" charset="-128"/>
                          <a:ea typeface="Meiryo UI" panose="020B0604030504040204" pitchFamily="50" charset="-128"/>
                        </a:rPr>
                        <a:t>　さらに川下へ自動回答を行う</a:t>
                      </a:r>
                      <a:endParaRPr kumimoji="1" lang="en-US" altLang="ja-JP" sz="1400" b="1" dirty="0">
                        <a:solidFill>
                          <a:srgbClr val="002060"/>
                        </a:solidFill>
                        <a:latin typeface="Meiryo UI" panose="020B0604030504040204" pitchFamily="50" charset="-128"/>
                        <a:ea typeface="Meiryo UI" panose="020B0604030504040204" pitchFamily="50" charset="-128"/>
                      </a:endParaRPr>
                    </a:p>
                    <a:p>
                      <a:r>
                        <a:rPr kumimoji="1" lang="ja-JP" altLang="en-US" sz="1400" b="1" dirty="0">
                          <a:solidFill>
                            <a:srgbClr val="002060"/>
                          </a:solidFill>
                          <a:latin typeface="Meiryo UI" panose="020B0604030504040204" pitchFamily="50" charset="-128"/>
                          <a:ea typeface="Meiryo UI" panose="020B0604030504040204" pitchFamily="50" charset="-128"/>
                        </a:rPr>
                        <a:t>・ある材料・部品の複数の構成部材、化学品があった場合、ステータスは最悪地で伝達するものとする（例：非開示、含有なし混在は、非開示を伝達）</a:t>
                      </a:r>
                      <a:endParaRPr kumimoji="1" lang="en-US" altLang="ja-JP" sz="1400" b="1" dirty="0">
                        <a:solidFill>
                          <a:srgbClr val="002060"/>
                        </a:solidFill>
                        <a:latin typeface="Meiryo UI" panose="020B0604030504040204" pitchFamily="50" charset="-128"/>
                        <a:ea typeface="Meiryo UI" panose="020B0604030504040204" pitchFamily="50" charset="-128"/>
                      </a:endParaRPr>
                    </a:p>
                    <a:p>
                      <a:r>
                        <a:rPr kumimoji="1" lang="ja-JP" altLang="en-US" sz="1400" b="1" dirty="0">
                          <a:solidFill>
                            <a:srgbClr val="002060"/>
                          </a:solidFill>
                          <a:latin typeface="Meiryo UI" panose="020B0604030504040204" pitchFamily="50" charset="-128"/>
                          <a:ea typeface="Meiryo UI" panose="020B0604030504040204" pitchFamily="50" charset="-128"/>
                        </a:rPr>
                        <a:t>　データモデルの規制候補物質の伝達ページ参照</a:t>
                      </a:r>
                    </a:p>
                  </a:txBody>
                  <a:tcPr/>
                </a:tc>
                <a:extLst>
                  <a:ext uri="{0D108BD9-81ED-4DB2-BD59-A6C34878D82A}">
                    <a16:rowId xmlns:a16="http://schemas.microsoft.com/office/drawing/2014/main" val="584274628"/>
                  </a:ext>
                </a:extLst>
              </a:tr>
              <a:tr h="370840">
                <a:tc vMerge="1">
                  <a:txBody>
                    <a:bodyPr/>
                    <a:lstStyle/>
                    <a:p>
                      <a:endParaRPr kumimoji="1" lang="ja-JP" altLang="en-US" sz="1400" b="1" dirty="0">
                        <a:solidFill>
                          <a:srgbClr val="002060"/>
                        </a:solidFill>
                        <a:latin typeface="Meiryo UI" panose="020B0604030504040204" pitchFamily="50" charset="-128"/>
                        <a:ea typeface="Meiryo UI" panose="020B0604030504040204" pitchFamily="50" charset="-128"/>
                      </a:endParaRPr>
                    </a:p>
                  </a:txBody>
                  <a:tcPr/>
                </a:tc>
                <a:tc>
                  <a:txBody>
                    <a:bodyPr/>
                    <a:lstStyle/>
                    <a:p>
                      <a:r>
                        <a:rPr kumimoji="1" lang="ja-JP" altLang="en-US" sz="1400" b="1" dirty="0">
                          <a:solidFill>
                            <a:srgbClr val="002060"/>
                          </a:solidFill>
                          <a:latin typeface="Meiryo UI" panose="020B0604030504040204" pitchFamily="50" charset="-128"/>
                          <a:ea typeface="Meiryo UI" panose="020B0604030504040204" pitchFamily="50" charset="-128"/>
                        </a:rPr>
                        <a:t>自社あての規制候補物質の伝達情報を取得する</a:t>
                      </a:r>
                    </a:p>
                  </a:txBody>
                  <a:tcPr/>
                </a:tc>
                <a:tc>
                  <a:txBody>
                    <a:bodyPr/>
                    <a:lstStyle/>
                    <a:p>
                      <a:pPr algn="ctr"/>
                      <a:r>
                        <a:rPr kumimoji="1" lang="en-US" altLang="ja-JP" sz="1400" b="1" dirty="0">
                          <a:solidFill>
                            <a:srgbClr val="002060"/>
                          </a:solidFill>
                          <a:latin typeface="Meiryo UI" panose="020B0604030504040204" pitchFamily="50" charset="-128"/>
                          <a:ea typeface="Meiryo UI" panose="020B0604030504040204" pitchFamily="50" charset="-128"/>
                        </a:rPr>
                        <a:t>OUT</a:t>
                      </a:r>
                      <a:endParaRPr kumimoji="1" lang="ja-JP" altLang="en-US" sz="1400" b="1" dirty="0">
                        <a:solidFill>
                          <a:srgbClr val="002060"/>
                        </a:solidFill>
                        <a:latin typeface="Meiryo UI" panose="020B0604030504040204" pitchFamily="50" charset="-128"/>
                        <a:ea typeface="Meiryo UI" panose="020B0604030504040204" pitchFamily="50" charset="-128"/>
                      </a:endParaRPr>
                    </a:p>
                  </a:txBody>
                  <a:tcPr/>
                </a:tc>
                <a:tc>
                  <a:txBody>
                    <a:bodyPr/>
                    <a:lstStyle/>
                    <a:p>
                      <a:r>
                        <a:rPr kumimoji="1" lang="ja-JP" altLang="en-US" sz="1400" b="1" dirty="0">
                          <a:solidFill>
                            <a:srgbClr val="002060"/>
                          </a:solidFill>
                          <a:latin typeface="Meiryo UI" panose="020B0604030504040204" pitchFamily="50" charset="-128"/>
                          <a:ea typeface="Meiryo UI" panose="020B0604030504040204" pitchFamily="50" charset="-128"/>
                        </a:rPr>
                        <a:t>・調査依頼部品・材料についての規制候補物質ステータスを取得する</a:t>
                      </a:r>
                      <a:endParaRPr kumimoji="1" lang="en-US" altLang="ja-JP" sz="1400" b="1" dirty="0">
                        <a:solidFill>
                          <a:srgbClr val="002060"/>
                        </a:solidFill>
                        <a:latin typeface="Meiryo UI" panose="020B0604030504040204" pitchFamily="50" charset="-128"/>
                        <a:ea typeface="Meiryo UI" panose="020B0604030504040204" pitchFamily="50" charset="-128"/>
                      </a:endParaRPr>
                    </a:p>
                    <a:p>
                      <a:r>
                        <a:rPr kumimoji="1" lang="ja-JP" altLang="en-US" sz="1400" b="1" dirty="0">
                          <a:solidFill>
                            <a:srgbClr val="002060"/>
                          </a:solidFill>
                          <a:latin typeface="Meiryo UI" panose="020B0604030504040204" pitchFamily="50" charset="-128"/>
                          <a:ea typeface="Meiryo UI" panose="020B0604030504040204" pitchFamily="50" charset="-128"/>
                        </a:rPr>
                        <a:t>・製品から材料までの構成情報とともに取得する</a:t>
                      </a:r>
                      <a:endParaRPr kumimoji="1" lang="en-US" altLang="ja-JP" sz="1400" b="1" dirty="0">
                        <a:solidFill>
                          <a:srgbClr val="00206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749469978"/>
                  </a:ext>
                </a:extLst>
              </a:tr>
            </a:tbl>
          </a:graphicData>
        </a:graphic>
      </p:graphicFrame>
      <p:sp>
        <p:nvSpPr>
          <p:cNvPr id="4" name="テキスト ボックス 3">
            <a:extLst>
              <a:ext uri="{FF2B5EF4-FFF2-40B4-BE49-F238E27FC236}">
                <a16:creationId xmlns:a16="http://schemas.microsoft.com/office/drawing/2014/main" id="{004A8732-B29D-C53C-3832-E30E09607C8C}"/>
              </a:ext>
            </a:extLst>
          </p:cNvPr>
          <p:cNvSpPr txBox="1"/>
          <p:nvPr/>
        </p:nvSpPr>
        <p:spPr>
          <a:xfrm>
            <a:off x="123016" y="130048"/>
            <a:ext cx="9528060" cy="461665"/>
          </a:xfrm>
          <a:prstGeom prst="rect">
            <a:avLst/>
          </a:prstGeom>
          <a:noFill/>
        </p:spPr>
        <p:txBody>
          <a:bodyPr wrap="square">
            <a:spAutoFit/>
          </a:bodyPr>
          <a:lstStyle/>
          <a:p>
            <a:r>
              <a:rPr lang="ja-JP" altLang="en-US" sz="2400" b="1" dirty="0">
                <a:solidFill>
                  <a:srgbClr val="002060"/>
                </a:solidFill>
                <a:latin typeface="Meiryo UI" panose="020B0604030504040204" pitchFamily="50" charset="-128"/>
                <a:ea typeface="Meiryo UI" panose="020B0604030504040204" pitchFamily="50" charset="-128"/>
              </a:rPr>
              <a:t>アプリケーション連携仕様</a:t>
            </a:r>
            <a:endParaRPr lang="en-US" altLang="ja-JP" sz="2400" b="1" dirty="0">
              <a:solidFill>
                <a:srgbClr val="002060"/>
              </a:solidFill>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D0D22FB-0A48-3195-D4F9-28F51170F2F5}"/>
              </a:ext>
            </a:extLst>
          </p:cNvPr>
          <p:cNvSpPr txBox="1"/>
          <p:nvPr/>
        </p:nvSpPr>
        <p:spPr>
          <a:xfrm>
            <a:off x="5483605" y="740229"/>
            <a:ext cx="6104238" cy="307777"/>
          </a:xfrm>
          <a:prstGeom prst="rect">
            <a:avLst/>
          </a:prstGeom>
          <a:noFill/>
        </p:spPr>
        <p:txBody>
          <a:bodyPr wrap="square">
            <a:spAutoFit/>
          </a:bodyPr>
          <a:lstStyle/>
          <a:p>
            <a:r>
              <a:rPr kumimoji="1" lang="en-US" altLang="ja-JP" sz="1400" b="1" dirty="0">
                <a:solidFill>
                  <a:srgbClr val="002060"/>
                </a:solidFill>
                <a:latin typeface="Meiryo UI" panose="020B0604030504040204" pitchFamily="50" charset="-128"/>
                <a:ea typeface="Meiryo UI" panose="020B0604030504040204" pitchFamily="50" charset="-128"/>
              </a:rPr>
              <a:t>CMP</a:t>
            </a:r>
            <a:r>
              <a:rPr kumimoji="1" lang="ja-JP" altLang="en-US" sz="1400" b="1" dirty="0">
                <a:solidFill>
                  <a:srgbClr val="002060"/>
                </a:solidFill>
                <a:latin typeface="Meiryo UI" panose="020B0604030504040204" pitchFamily="50" charset="-128"/>
                <a:ea typeface="Meiryo UI" panose="020B0604030504040204" pitchFamily="50" charset="-128"/>
              </a:rPr>
              <a:t>から見て情報入力（</a:t>
            </a:r>
            <a:r>
              <a:rPr kumimoji="1" lang="en-US" altLang="ja-JP" sz="1400" b="1" dirty="0">
                <a:solidFill>
                  <a:srgbClr val="002060"/>
                </a:solidFill>
                <a:latin typeface="Meiryo UI" panose="020B0604030504040204" pitchFamily="50" charset="-128"/>
                <a:ea typeface="Meiryo UI" panose="020B0604030504040204" pitchFamily="50" charset="-128"/>
              </a:rPr>
              <a:t>IN</a:t>
            </a:r>
            <a:r>
              <a:rPr kumimoji="1" lang="ja-JP" altLang="en-US" sz="1400" b="1" dirty="0">
                <a:solidFill>
                  <a:srgbClr val="002060"/>
                </a:solidFill>
                <a:latin typeface="Meiryo UI" panose="020B0604030504040204" pitchFamily="50" charset="-128"/>
                <a:ea typeface="Meiryo UI" panose="020B0604030504040204" pitchFamily="50" charset="-128"/>
              </a:rPr>
              <a:t>）情報出力（</a:t>
            </a:r>
            <a:r>
              <a:rPr kumimoji="1" lang="en-US" altLang="ja-JP" sz="1400" b="1" dirty="0">
                <a:solidFill>
                  <a:srgbClr val="002060"/>
                </a:solidFill>
                <a:latin typeface="Meiryo UI" panose="020B0604030504040204" pitchFamily="50" charset="-128"/>
                <a:ea typeface="Meiryo UI" panose="020B0604030504040204" pitchFamily="50" charset="-128"/>
              </a:rPr>
              <a:t>OUT</a:t>
            </a:r>
            <a:r>
              <a:rPr kumimoji="1" lang="ja-JP" altLang="en-US" sz="1400" b="1" dirty="0">
                <a:solidFill>
                  <a:srgbClr val="002060"/>
                </a:solidFill>
                <a:latin typeface="Meiryo UI" panose="020B0604030504040204" pitchFamily="50" charset="-128"/>
                <a:ea typeface="Meiryo UI" panose="020B0604030504040204" pitchFamily="50" charset="-128"/>
              </a:rPr>
              <a:t>）</a:t>
            </a:r>
            <a:endParaRPr lang="ja-JP" altLang="en-US" sz="1400" dirty="0"/>
          </a:p>
        </p:txBody>
      </p:sp>
    </p:spTree>
    <p:extLst>
      <p:ext uri="{BB962C8B-B14F-4D97-AF65-F5344CB8AC3E}">
        <p14:creationId xmlns:p14="http://schemas.microsoft.com/office/powerpoint/2010/main" val="3148744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2" name="表 322">
            <a:extLst>
              <a:ext uri="{FF2B5EF4-FFF2-40B4-BE49-F238E27FC236}">
                <a16:creationId xmlns:a16="http://schemas.microsoft.com/office/drawing/2014/main" id="{4087FD59-5DC1-D85F-9C22-78BCABFDF688}"/>
              </a:ext>
            </a:extLst>
          </p:cNvPr>
          <p:cNvGraphicFramePr>
            <a:graphicFrameLocks noGrp="1"/>
          </p:cNvGraphicFramePr>
          <p:nvPr>
            <p:extLst>
              <p:ext uri="{D42A27DB-BD31-4B8C-83A1-F6EECF244321}">
                <p14:modId xmlns:p14="http://schemas.microsoft.com/office/powerpoint/2010/main" val="502188623"/>
              </p:ext>
            </p:extLst>
          </p:nvPr>
        </p:nvGraphicFramePr>
        <p:xfrm>
          <a:off x="119558" y="1497204"/>
          <a:ext cx="10290534" cy="4650679"/>
        </p:xfrm>
        <a:graphic>
          <a:graphicData uri="http://schemas.openxmlformats.org/drawingml/2006/table">
            <a:tbl>
              <a:tblPr firstRow="1" bandRow="1">
                <a:tableStyleId>{5940675A-B579-460E-94D1-54222C63F5DA}</a:tableStyleId>
              </a:tblPr>
              <a:tblGrid>
                <a:gridCol w="1282522">
                  <a:extLst>
                    <a:ext uri="{9D8B030D-6E8A-4147-A177-3AD203B41FA5}">
                      <a16:colId xmlns:a16="http://schemas.microsoft.com/office/drawing/2014/main" val="380814766"/>
                    </a:ext>
                  </a:extLst>
                </a:gridCol>
                <a:gridCol w="2908663">
                  <a:extLst>
                    <a:ext uri="{9D8B030D-6E8A-4147-A177-3AD203B41FA5}">
                      <a16:colId xmlns:a16="http://schemas.microsoft.com/office/drawing/2014/main" val="549862707"/>
                    </a:ext>
                  </a:extLst>
                </a:gridCol>
                <a:gridCol w="2250831">
                  <a:extLst>
                    <a:ext uri="{9D8B030D-6E8A-4147-A177-3AD203B41FA5}">
                      <a16:colId xmlns:a16="http://schemas.microsoft.com/office/drawing/2014/main" val="2848959345"/>
                    </a:ext>
                  </a:extLst>
                </a:gridCol>
                <a:gridCol w="1296237">
                  <a:extLst>
                    <a:ext uri="{9D8B030D-6E8A-4147-A177-3AD203B41FA5}">
                      <a16:colId xmlns:a16="http://schemas.microsoft.com/office/drawing/2014/main" val="1300092136"/>
                    </a:ext>
                  </a:extLst>
                </a:gridCol>
                <a:gridCol w="2552281">
                  <a:extLst>
                    <a:ext uri="{9D8B030D-6E8A-4147-A177-3AD203B41FA5}">
                      <a16:colId xmlns:a16="http://schemas.microsoft.com/office/drawing/2014/main" val="3981614646"/>
                    </a:ext>
                  </a:extLst>
                </a:gridCol>
              </a:tblGrid>
              <a:tr h="402617">
                <a:tc>
                  <a:txBody>
                    <a:bodyPr/>
                    <a:lstStyle/>
                    <a:p>
                      <a:endParaRPr kumimoji="1" lang="ja-JP" altLang="en-US" sz="1800" dirty="0">
                        <a:solidFill>
                          <a:schemeClr val="bg1"/>
                        </a:solidFill>
                        <a:latin typeface="Meiryo UI" panose="020B0604030504040204" pitchFamily="50" charset="-128"/>
                        <a:ea typeface="Meiryo UI" panose="020B0604030504040204" pitchFamily="50" charset="-128"/>
                      </a:endParaRPr>
                    </a:p>
                  </a:txBody>
                  <a:tcPr>
                    <a:lnR w="28575" cap="flat" cmpd="sng" algn="ctr">
                      <a:solidFill>
                        <a:schemeClr val="tx1"/>
                      </a:solidFill>
                      <a:prstDash val="solid"/>
                      <a:round/>
                      <a:headEnd type="none" w="med" len="med"/>
                      <a:tailEnd type="none" w="med" len="med"/>
                    </a:lnR>
                    <a:solidFill>
                      <a:schemeClr val="tx1">
                        <a:lumMod val="10000"/>
                        <a:lumOff val="90000"/>
                      </a:schemeClr>
                    </a:solidFill>
                  </a:tcPr>
                </a:tc>
                <a:tc>
                  <a:txBody>
                    <a:bodyPr/>
                    <a:lstStyle/>
                    <a:p>
                      <a:pPr algn="ctr"/>
                      <a:r>
                        <a:rPr kumimoji="1" lang="ja-JP" altLang="en-US" sz="1600" b="1" dirty="0">
                          <a:solidFill>
                            <a:schemeClr val="tx1"/>
                          </a:solidFill>
                          <a:latin typeface="Meiryo UI" panose="020B0604030504040204" pitchFamily="50" charset="-128"/>
                          <a:ea typeface="Meiryo UI" panose="020B0604030504040204" pitchFamily="50" charset="-128"/>
                        </a:rPr>
                        <a:t>部品・材料調査</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lumMod val="10000"/>
                        <a:lumOff val="90000"/>
                      </a:schemeClr>
                    </a:solidFill>
                  </a:tcPr>
                </a:tc>
                <a:tc gridSpan="2">
                  <a:txBody>
                    <a:bodyPr/>
                    <a:lstStyle/>
                    <a:p>
                      <a:pPr marL="0" marR="0" lvl="0" indent="0" algn="ctr" defTabSz="495200" rtl="0" eaLnBrk="1" fontAlgn="auto" latinLnBrk="0" hangingPunct="1">
                        <a:lnSpc>
                          <a:spcPct val="100000"/>
                        </a:lnSpc>
                        <a:spcBef>
                          <a:spcPts val="0"/>
                        </a:spcBef>
                        <a:spcAft>
                          <a:spcPts val="0"/>
                        </a:spcAft>
                        <a:buClrTx/>
                        <a:buSzTx/>
                        <a:buFontTx/>
                        <a:buNone/>
                        <a:tabLst/>
                        <a:defRPr/>
                      </a:pPr>
                      <a:r>
                        <a:rPr kumimoji="1" lang="ja-JP" altLang="en-US" sz="1600" b="1" dirty="0">
                          <a:solidFill>
                            <a:schemeClr val="tx1"/>
                          </a:solidFill>
                          <a:latin typeface="Meiryo UI" panose="020B0604030504040204" pitchFamily="50" charset="-128"/>
                          <a:ea typeface="Meiryo UI" panose="020B0604030504040204" pitchFamily="50" charset="-128"/>
                        </a:rPr>
                        <a:t>製品集計・回答データ作成</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tx1">
                        <a:lumMod val="10000"/>
                        <a:lumOff val="90000"/>
                      </a:schemeClr>
                    </a:solidFill>
                  </a:tcPr>
                </a:tc>
                <a:tc hMerge="1">
                  <a:txBody>
                    <a:bodyPr/>
                    <a:lstStyle/>
                    <a:p>
                      <a:endParaRPr kumimoji="1" lang="ja-JP" altLang="en-US"/>
                    </a:p>
                  </a:txBody>
                  <a:tcPr/>
                </a:tc>
                <a:tc>
                  <a:txBody>
                    <a:bodyPr/>
                    <a:lstStyle/>
                    <a:p>
                      <a:pPr algn="ctr"/>
                      <a:r>
                        <a:rPr kumimoji="1" lang="ja-JP" altLang="en-US" sz="1600" b="1" dirty="0">
                          <a:solidFill>
                            <a:schemeClr val="tx1"/>
                          </a:solidFill>
                          <a:latin typeface="Meiryo UI" panose="020B0604030504040204" pitchFamily="50" charset="-128"/>
                          <a:ea typeface="Meiryo UI" panose="020B0604030504040204" pitchFamily="50" charset="-128"/>
                        </a:rPr>
                        <a:t>調査依頼・回答</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lumMod val="10000"/>
                        <a:lumOff val="90000"/>
                      </a:schemeClr>
                    </a:solidFill>
                  </a:tcPr>
                </a:tc>
                <a:extLst>
                  <a:ext uri="{0D108BD9-81ED-4DB2-BD59-A6C34878D82A}">
                    <a16:rowId xmlns:a16="http://schemas.microsoft.com/office/drawing/2014/main" val="3230347298"/>
                  </a:ext>
                </a:extLst>
              </a:tr>
              <a:tr h="1426183">
                <a:tc>
                  <a:txBody>
                    <a:bodyPr/>
                    <a:lstStyle/>
                    <a:p>
                      <a:pPr algn="ctr"/>
                      <a:r>
                        <a:rPr kumimoji="1" lang="ja-JP" altLang="en-US" sz="1800" b="1" dirty="0">
                          <a:latin typeface="Meiryo UI" panose="020B0604030504040204" pitchFamily="50" charset="-128"/>
                          <a:ea typeface="Meiryo UI" panose="020B0604030504040204" pitchFamily="50" charset="-128"/>
                        </a:rPr>
                        <a:t>自社</a:t>
                      </a:r>
                    </a:p>
                  </a:txBody>
                  <a:tcPr>
                    <a:lnR w="28575" cap="flat" cmpd="sng" algn="ctr">
                      <a:solidFill>
                        <a:schemeClr val="tx1"/>
                      </a:solidFill>
                      <a:prstDash val="solid"/>
                      <a:round/>
                      <a:headEnd type="none" w="med" len="med"/>
                      <a:tailEnd type="none" w="med" len="med"/>
                    </a:lnR>
                    <a:solidFill>
                      <a:schemeClr val="accent6">
                        <a:lumMod val="40000"/>
                        <a:lumOff val="60000"/>
                      </a:schemeClr>
                    </a:solidFill>
                  </a:tcPr>
                </a:tc>
                <a:tc>
                  <a:txBody>
                    <a:bodyPr/>
                    <a:lstStyle/>
                    <a:p>
                      <a:endParaRPr kumimoji="1" lang="ja-JP"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accent6">
                        <a:lumMod val="20000"/>
                        <a:lumOff val="80000"/>
                      </a:schemeClr>
                    </a:solidFill>
                  </a:tcPr>
                </a:tc>
                <a:tc gridSpan="2">
                  <a:txBody>
                    <a:bodyPr/>
                    <a:lstStyle/>
                    <a:p>
                      <a:endParaRPr kumimoji="1" lang="ja-JP"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accent6">
                        <a:lumMod val="20000"/>
                        <a:lumOff val="80000"/>
                      </a:schemeClr>
                    </a:solidFill>
                  </a:tcPr>
                </a:tc>
                <a:tc hMerge="1">
                  <a:txBody>
                    <a:bodyPr/>
                    <a:lstStyle/>
                    <a:p>
                      <a:endParaRPr kumimoji="1" lang="ja-JP" altLang="en-US"/>
                    </a:p>
                  </a:txBody>
                  <a:tcPr/>
                </a:tc>
                <a:tc>
                  <a:txBody>
                    <a:bodyPr/>
                    <a:lstStyle/>
                    <a:p>
                      <a:endParaRPr kumimoji="1" lang="ja-JP"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accent6">
                        <a:lumMod val="20000"/>
                        <a:lumOff val="80000"/>
                      </a:schemeClr>
                    </a:solidFill>
                  </a:tcPr>
                </a:tc>
                <a:extLst>
                  <a:ext uri="{0D108BD9-81ED-4DB2-BD59-A6C34878D82A}">
                    <a16:rowId xmlns:a16="http://schemas.microsoft.com/office/drawing/2014/main" val="1498807103"/>
                  </a:ext>
                </a:extLst>
              </a:tr>
              <a:tr h="1788607">
                <a:tc>
                  <a:txBody>
                    <a:bodyPr/>
                    <a:lstStyle/>
                    <a:p>
                      <a:endParaRPr kumimoji="1" lang="ja-JP" altLang="en-US" dirty="0"/>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accent1">
                        <a:lumMod val="90000"/>
                      </a:schemeClr>
                    </a:solidFill>
                  </a:tcPr>
                </a:tc>
                <a:tc>
                  <a:txBody>
                    <a:bodyPr/>
                    <a:lstStyle/>
                    <a:p>
                      <a:endParaRPr kumimoji="1" lang="ja-JP"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accent2">
                        <a:lumMod val="20000"/>
                        <a:lumOff val="80000"/>
                      </a:schemeClr>
                    </a:solidFill>
                  </a:tcPr>
                </a:tc>
                <a:tc gridSpan="2">
                  <a:txBody>
                    <a:bodyPr/>
                    <a:lstStyle/>
                    <a:p>
                      <a:endParaRPr kumimoji="1" lang="ja-JP"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accent2">
                        <a:lumMod val="20000"/>
                        <a:lumOff val="80000"/>
                      </a:schemeClr>
                    </a:solidFill>
                  </a:tcPr>
                </a:tc>
                <a:tc hMerge="1">
                  <a:txBody>
                    <a:bodyPr/>
                    <a:lstStyle/>
                    <a:p>
                      <a:endParaRPr kumimoji="1" lang="ja-JP" altLang="en-US"/>
                    </a:p>
                  </a:txBody>
                  <a:tcPr/>
                </a:tc>
                <a:tc>
                  <a:txBody>
                    <a:bodyPr/>
                    <a:lstStyle/>
                    <a:p>
                      <a:endParaRPr kumimoji="1" lang="ja-JP"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1039163206"/>
                  </a:ext>
                </a:extLst>
              </a:tr>
              <a:tr h="1033272">
                <a:tc>
                  <a:txBody>
                    <a:bodyPr/>
                    <a:lstStyle/>
                    <a:p>
                      <a:pPr marL="0" algn="ctr" defTabSz="495200" rtl="0" eaLnBrk="1" latinLnBrk="0" hangingPunct="1"/>
                      <a:r>
                        <a:rPr kumimoji="1" lang="ja-JP" altLang="en-US" sz="1800" b="1" kern="1200" dirty="0">
                          <a:solidFill>
                            <a:schemeClr val="tx1"/>
                          </a:solidFill>
                          <a:latin typeface="Meiryo UI" panose="020B0604030504040204" pitchFamily="50" charset="-128"/>
                          <a:ea typeface="Meiryo UI" panose="020B0604030504040204" pitchFamily="50" charset="-128"/>
                          <a:cs typeface="+mn-cs"/>
                        </a:rPr>
                        <a:t>取引先</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algn="l" defTabSz="495200" rtl="0" eaLnBrk="1" latinLnBrk="0" hangingPunct="1"/>
                      <a:endParaRPr kumimoji="1" lang="ja-JP" altLang="en-US" sz="2000" kern="1200" dirty="0">
                        <a:solidFill>
                          <a:schemeClr val="tx1"/>
                        </a:solidFill>
                        <a:latin typeface="+mn-lt"/>
                        <a:ea typeface="+mn-ea"/>
                        <a:cs typeface="+mn-cs"/>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algn="l" defTabSz="495200" rtl="0" eaLnBrk="1" latinLnBrk="0" hangingPunct="1"/>
                      <a:endParaRPr kumimoji="1" lang="ja-JP" altLang="en-US" sz="2000" kern="1200" dirty="0">
                        <a:solidFill>
                          <a:schemeClr val="tx1"/>
                        </a:solidFill>
                        <a:latin typeface="+mn-lt"/>
                        <a:ea typeface="+mn-ea"/>
                        <a:cs typeface="+mn-cs"/>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12700" cmpd="sng">
                      <a:noFill/>
                    </a:lnB>
                    <a:solidFill>
                      <a:schemeClr val="bg1"/>
                    </a:solidFill>
                  </a:tcPr>
                </a:tc>
                <a:tc>
                  <a:txBody>
                    <a:bodyPr/>
                    <a:lstStyle/>
                    <a:p>
                      <a:pPr marL="0" algn="ctr" defTabSz="495200" rtl="0" eaLnBrk="1" latinLnBrk="0" hangingPunct="1"/>
                      <a:r>
                        <a:rPr kumimoji="1" lang="ja-JP" altLang="en-US" sz="1800" b="1" kern="1200" dirty="0">
                          <a:solidFill>
                            <a:schemeClr val="tx1"/>
                          </a:solidFill>
                          <a:latin typeface="Meiryo UI" panose="020B0604030504040204" pitchFamily="50" charset="-128"/>
                          <a:ea typeface="Meiryo UI" panose="020B0604030504040204" pitchFamily="50" charset="-128"/>
                          <a:cs typeface="+mn-cs"/>
                        </a:rPr>
                        <a:t>顧客</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algn="l" defTabSz="495200" rtl="0" eaLnBrk="1" latinLnBrk="0" hangingPunct="1"/>
                      <a:endParaRPr kumimoji="1" lang="ja-JP" altLang="en-US" sz="2000" kern="1200" dirty="0">
                        <a:solidFill>
                          <a:schemeClr val="tx1"/>
                        </a:solidFill>
                        <a:latin typeface="+mn-lt"/>
                        <a:ea typeface="+mn-ea"/>
                        <a:cs typeface="+mn-cs"/>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417924304"/>
                  </a:ext>
                </a:extLst>
              </a:tr>
            </a:tbl>
          </a:graphicData>
        </a:graphic>
      </p:graphicFrame>
      <p:sp>
        <p:nvSpPr>
          <p:cNvPr id="155" name="正方形/長方形 154">
            <a:extLst>
              <a:ext uri="{FF2B5EF4-FFF2-40B4-BE49-F238E27FC236}">
                <a16:creationId xmlns:a16="http://schemas.microsoft.com/office/drawing/2014/main" id="{B2030099-6191-C78E-CDE3-FEA423556691}"/>
              </a:ext>
            </a:extLst>
          </p:cNvPr>
          <p:cNvSpPr/>
          <p:nvPr/>
        </p:nvSpPr>
        <p:spPr>
          <a:xfrm>
            <a:off x="4691951" y="3910014"/>
            <a:ext cx="1380512" cy="720676"/>
          </a:xfrm>
          <a:prstGeom prst="rect">
            <a:avLst/>
          </a:prstGeom>
          <a:solidFill>
            <a:schemeClr val="accent5">
              <a:lumMod val="20000"/>
              <a:lumOff val="80000"/>
            </a:schemeClr>
          </a:solidFill>
          <a:ln w="19050" cap="rnd">
            <a:solidFill>
              <a:schemeClr val="tx1"/>
            </a:solidFill>
            <a:prstDash val="solid"/>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54" name="正方形/長方形 153">
            <a:extLst>
              <a:ext uri="{FF2B5EF4-FFF2-40B4-BE49-F238E27FC236}">
                <a16:creationId xmlns:a16="http://schemas.microsoft.com/office/drawing/2014/main" id="{665CC58E-ACF8-CDC2-35F4-A62BEEA50E7F}"/>
              </a:ext>
            </a:extLst>
          </p:cNvPr>
          <p:cNvSpPr/>
          <p:nvPr/>
        </p:nvSpPr>
        <p:spPr>
          <a:xfrm>
            <a:off x="4692583" y="2524359"/>
            <a:ext cx="1380512" cy="720676"/>
          </a:xfrm>
          <a:prstGeom prst="rect">
            <a:avLst/>
          </a:prstGeom>
          <a:solidFill>
            <a:schemeClr val="accent5">
              <a:lumMod val="20000"/>
              <a:lumOff val="80000"/>
            </a:schemeClr>
          </a:solidFill>
          <a:ln w="19050" cap="rnd">
            <a:solidFill>
              <a:schemeClr val="tx1"/>
            </a:solidFill>
            <a:prstDash val="solid"/>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32979204-A594-47A5-9670-567D27E6DC56}"/>
              </a:ext>
            </a:extLst>
          </p:cNvPr>
          <p:cNvSpPr txBox="1"/>
          <p:nvPr/>
        </p:nvSpPr>
        <p:spPr>
          <a:xfrm>
            <a:off x="123016" y="130048"/>
            <a:ext cx="9528060" cy="461665"/>
          </a:xfrm>
          <a:prstGeom prst="rect">
            <a:avLst/>
          </a:prstGeom>
          <a:noFill/>
        </p:spPr>
        <p:txBody>
          <a:bodyPr wrap="square">
            <a:spAutoFit/>
          </a:bodyPr>
          <a:lstStyle/>
          <a:p>
            <a:r>
              <a:rPr lang="ja-JP" altLang="en-US" sz="2400" b="1" dirty="0">
                <a:solidFill>
                  <a:srgbClr val="002060"/>
                </a:solidFill>
                <a:latin typeface="Meiryo UI" panose="020B0604030504040204" pitchFamily="50" charset="-128"/>
                <a:ea typeface="Meiryo UI" panose="020B0604030504040204" pitchFamily="50" charset="-128"/>
              </a:rPr>
              <a:t>　アプリケーション連携イメージ</a:t>
            </a:r>
            <a:endParaRPr lang="en-US" altLang="ja-JP" sz="2400" dirty="0">
              <a:solidFill>
                <a:srgbClr val="002060"/>
              </a:solidFill>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A512D975-A31E-C7C2-36CD-78877294A751}"/>
              </a:ext>
            </a:extLst>
          </p:cNvPr>
          <p:cNvSpPr txBox="1"/>
          <p:nvPr/>
        </p:nvSpPr>
        <p:spPr>
          <a:xfrm>
            <a:off x="176251" y="3942976"/>
            <a:ext cx="1135914" cy="477054"/>
          </a:xfrm>
          <a:prstGeom prst="rect">
            <a:avLst/>
          </a:prstGeom>
          <a:solidFill>
            <a:schemeClr val="accent2">
              <a:lumMod val="20000"/>
              <a:lumOff val="80000"/>
            </a:schemeClr>
          </a:solidFill>
          <a:ln>
            <a:solidFill>
              <a:srgbClr val="002060"/>
            </a:solidFill>
          </a:ln>
        </p:spPr>
        <p:txBody>
          <a:bodyPr wrap="square" rtlCol="0">
            <a:spAutoFit/>
          </a:bodyPr>
          <a:lstStyle/>
          <a:p>
            <a:pPr algn="ctr"/>
            <a:r>
              <a:rPr kumimoji="1" lang="en-US" altLang="ja-JP" sz="1600" b="1" dirty="0">
                <a:latin typeface="Meiryo UI" panose="020B0604030504040204" pitchFamily="50" charset="-128"/>
                <a:ea typeface="Meiryo UI" panose="020B0604030504040204" pitchFamily="50" charset="-128"/>
              </a:rPr>
              <a:t>CMP</a:t>
            </a:r>
          </a:p>
          <a:p>
            <a:pPr algn="ctr"/>
            <a:r>
              <a:rPr lang="ja-JP" altLang="en-US" sz="900" b="1" dirty="0">
                <a:latin typeface="Meiryo UI" panose="020B0604030504040204" pitchFamily="50" charset="-128"/>
                <a:ea typeface="Meiryo UI" panose="020B0604030504040204" pitchFamily="50" charset="-128"/>
              </a:rPr>
              <a:t>データ連携システム</a:t>
            </a:r>
            <a:endParaRPr kumimoji="1" lang="ja-JP" altLang="en-US" sz="900" b="1"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21892BD0-7123-81C4-2D12-84F14AC4A466}"/>
              </a:ext>
            </a:extLst>
          </p:cNvPr>
          <p:cNvSpPr txBox="1"/>
          <p:nvPr/>
        </p:nvSpPr>
        <p:spPr>
          <a:xfrm>
            <a:off x="167281" y="761381"/>
            <a:ext cx="11615645" cy="646331"/>
          </a:xfrm>
          <a:prstGeom prst="rect">
            <a:avLst/>
          </a:prstGeom>
          <a:noFill/>
        </p:spPr>
        <p:txBody>
          <a:bodyPr wrap="square">
            <a:spAutoFit/>
          </a:bodyPr>
          <a:lstStyle/>
          <a:p>
            <a:r>
              <a:rPr lang="ja-JP" altLang="en-US" b="1" dirty="0">
                <a:solidFill>
                  <a:srgbClr val="002060"/>
                </a:solidFill>
                <a:latin typeface="Meiryo UI" panose="020B0604030504040204" pitchFamily="50" charset="-128"/>
                <a:ea typeface="Meiryo UI" panose="020B0604030504040204" pitchFamily="50" charset="-128"/>
              </a:rPr>
              <a:t>調査依頼・回答のデータ交換と社内の製品構成（</a:t>
            </a:r>
            <a:r>
              <a:rPr lang="en-US" altLang="ja-JP" b="1" dirty="0">
                <a:solidFill>
                  <a:srgbClr val="002060"/>
                </a:solidFill>
                <a:latin typeface="Meiryo UI" panose="020B0604030504040204" pitchFamily="50" charset="-128"/>
                <a:ea typeface="Meiryo UI" panose="020B0604030504040204" pitchFamily="50" charset="-128"/>
              </a:rPr>
              <a:t>BOM</a:t>
            </a:r>
            <a:r>
              <a:rPr lang="ja-JP" altLang="en-US" b="1" dirty="0">
                <a:solidFill>
                  <a:srgbClr val="002060"/>
                </a:solidFill>
                <a:latin typeface="Meiryo UI" panose="020B0604030504040204" pitchFamily="50" charset="-128"/>
                <a:ea typeface="Meiryo UI" panose="020B0604030504040204" pitchFamily="50" charset="-128"/>
              </a:rPr>
              <a:t>データ）を</a:t>
            </a:r>
            <a:r>
              <a:rPr lang="en-US" altLang="ja-JP" b="1" dirty="0">
                <a:solidFill>
                  <a:srgbClr val="002060"/>
                </a:solidFill>
                <a:latin typeface="Meiryo UI" panose="020B0604030504040204" pitchFamily="50" charset="-128"/>
                <a:ea typeface="Meiryo UI" panose="020B0604030504040204" pitchFamily="50" charset="-128"/>
              </a:rPr>
              <a:t>CMP</a:t>
            </a:r>
            <a:r>
              <a:rPr lang="ja-JP" altLang="en-US" b="1" dirty="0">
                <a:solidFill>
                  <a:srgbClr val="002060"/>
                </a:solidFill>
                <a:latin typeface="Meiryo UI" panose="020B0604030504040204" pitchFamily="50" charset="-128"/>
                <a:ea typeface="Meiryo UI" panose="020B0604030504040204" pitchFamily="50" charset="-128"/>
              </a:rPr>
              <a:t>に登録することで、顧客製品から取引先製品までのリレーションが</a:t>
            </a:r>
            <a:r>
              <a:rPr lang="en-US" altLang="ja-JP" b="1" dirty="0">
                <a:solidFill>
                  <a:srgbClr val="002060"/>
                </a:solidFill>
                <a:latin typeface="Meiryo UI" panose="020B0604030504040204" pitchFamily="50" charset="-128"/>
                <a:ea typeface="Meiryo UI" panose="020B0604030504040204" pitchFamily="50" charset="-128"/>
              </a:rPr>
              <a:t>CMP</a:t>
            </a:r>
            <a:r>
              <a:rPr lang="ja-JP" altLang="en-US" b="1" dirty="0">
                <a:solidFill>
                  <a:srgbClr val="002060"/>
                </a:solidFill>
                <a:latin typeface="Meiryo UI" panose="020B0604030504040204" pitchFamily="50" charset="-128"/>
                <a:ea typeface="Meiryo UI" panose="020B0604030504040204" pitchFamily="50" charset="-128"/>
              </a:rPr>
              <a:t>上に構築される。このリレーションを構築することで、川下・川上からのトレースが実現できる。</a:t>
            </a:r>
          </a:p>
        </p:txBody>
      </p:sp>
      <p:sp>
        <p:nvSpPr>
          <p:cNvPr id="13" name="Oval 5">
            <a:extLst>
              <a:ext uri="{FF2B5EF4-FFF2-40B4-BE49-F238E27FC236}">
                <a16:creationId xmlns:a16="http://schemas.microsoft.com/office/drawing/2014/main" id="{6124C521-E9FB-463A-E968-D9B7829E601B}"/>
              </a:ext>
            </a:extLst>
          </p:cNvPr>
          <p:cNvSpPr>
            <a:spLocks noChangeArrowheads="1"/>
          </p:cNvSpPr>
          <p:nvPr/>
        </p:nvSpPr>
        <p:spPr bwMode="auto">
          <a:xfrm>
            <a:off x="1766855" y="2683164"/>
            <a:ext cx="396698" cy="291959"/>
          </a:xfrm>
          <a:prstGeom prst="ellipse">
            <a:avLst/>
          </a:prstGeom>
          <a:gradFill rotWithShape="1">
            <a:gsLst>
              <a:gs pos="0">
                <a:schemeClr val="accent5">
                  <a:lumMod val="20000"/>
                  <a:lumOff val="80000"/>
                </a:schemeClr>
              </a:gs>
              <a:gs pos="100000">
                <a:schemeClr val="accent5">
                  <a:lumMod val="75000"/>
                </a:schemeClr>
              </a:gs>
            </a:gsLst>
            <a:path path="shape">
              <a:fillToRect l="50000" t="50000" r="50000" b="50000"/>
            </a:path>
          </a:gradFill>
          <a:ln w="12700" algn="ctr">
            <a:solidFill>
              <a:schemeClr val="accent5">
                <a:lumMod val="50000"/>
              </a:schemeClr>
            </a:solidFill>
            <a:round/>
            <a:headEnd/>
            <a:tailEnd/>
          </a:ln>
          <a:effectLst/>
        </p:spPr>
        <p:txBody>
          <a:bodyPr wrap="none" lIns="90000" tIns="46800" rIns="90000" bIns="46800" anchor="ctr"/>
          <a:lstStyle/>
          <a:p>
            <a:pPr algn="ctr"/>
            <a:r>
              <a:rPr lang="ja-JP" altLang="en-US" sz="1000" b="1" dirty="0">
                <a:latin typeface="Meiryo UI" panose="020B0604030504040204" pitchFamily="50" charset="-128"/>
                <a:ea typeface="Meiryo UI" panose="020B0604030504040204" pitchFamily="50" charset="-128"/>
              </a:rPr>
              <a:t>材料</a:t>
            </a:r>
            <a:r>
              <a:rPr lang="en-US" altLang="ja-JP" sz="1000" b="1" dirty="0">
                <a:latin typeface="Meiryo UI" panose="020B0604030504040204" pitchFamily="50" charset="-128"/>
                <a:ea typeface="Meiryo UI" panose="020B0604030504040204" pitchFamily="50" charset="-128"/>
              </a:rPr>
              <a:t>X</a:t>
            </a:r>
          </a:p>
        </p:txBody>
      </p:sp>
      <p:sp>
        <p:nvSpPr>
          <p:cNvPr id="20" name="Oval 5">
            <a:extLst>
              <a:ext uri="{FF2B5EF4-FFF2-40B4-BE49-F238E27FC236}">
                <a16:creationId xmlns:a16="http://schemas.microsoft.com/office/drawing/2014/main" id="{4555196E-208E-61FD-1005-CADC45487DC2}"/>
              </a:ext>
            </a:extLst>
          </p:cNvPr>
          <p:cNvSpPr>
            <a:spLocks noChangeArrowheads="1"/>
          </p:cNvSpPr>
          <p:nvPr/>
        </p:nvSpPr>
        <p:spPr bwMode="auto">
          <a:xfrm>
            <a:off x="1766855" y="4022357"/>
            <a:ext cx="396698" cy="291959"/>
          </a:xfrm>
          <a:prstGeom prst="ellipse">
            <a:avLst/>
          </a:prstGeom>
          <a:gradFill rotWithShape="1">
            <a:gsLst>
              <a:gs pos="0">
                <a:schemeClr val="accent5">
                  <a:lumMod val="20000"/>
                  <a:lumOff val="80000"/>
                </a:schemeClr>
              </a:gs>
              <a:gs pos="100000">
                <a:schemeClr val="accent5">
                  <a:lumMod val="75000"/>
                </a:schemeClr>
              </a:gs>
            </a:gsLst>
            <a:path path="shape">
              <a:fillToRect l="50000" t="50000" r="50000" b="50000"/>
            </a:path>
          </a:gradFill>
          <a:ln w="12700" algn="ctr">
            <a:solidFill>
              <a:schemeClr val="accent5">
                <a:lumMod val="50000"/>
              </a:schemeClr>
            </a:solidFill>
            <a:round/>
            <a:headEnd/>
            <a:tailEnd/>
          </a:ln>
          <a:effectLst/>
        </p:spPr>
        <p:txBody>
          <a:bodyPr wrap="none" lIns="90000" tIns="46800" rIns="90000" bIns="46800" anchor="ctr"/>
          <a:lstStyle/>
          <a:p>
            <a:pPr algn="ctr"/>
            <a:r>
              <a:rPr lang="ja-JP" altLang="en-US" sz="1000" b="1" dirty="0">
                <a:latin typeface="Meiryo UI" panose="020B0604030504040204" pitchFamily="50" charset="-128"/>
                <a:ea typeface="Meiryo UI" panose="020B0604030504040204" pitchFamily="50" charset="-128"/>
              </a:rPr>
              <a:t>材料</a:t>
            </a:r>
            <a:r>
              <a:rPr lang="en-US" altLang="ja-JP" sz="1000" b="1" dirty="0">
                <a:latin typeface="Meiryo UI" panose="020B0604030504040204" pitchFamily="50" charset="-128"/>
                <a:ea typeface="Meiryo UI" panose="020B0604030504040204" pitchFamily="50" charset="-128"/>
              </a:rPr>
              <a:t>X</a:t>
            </a:r>
          </a:p>
        </p:txBody>
      </p:sp>
      <p:sp>
        <p:nvSpPr>
          <p:cNvPr id="21" name="四角形: メモ 20">
            <a:extLst>
              <a:ext uri="{FF2B5EF4-FFF2-40B4-BE49-F238E27FC236}">
                <a16:creationId xmlns:a16="http://schemas.microsoft.com/office/drawing/2014/main" id="{79E7A1C4-A205-9997-168E-849F1C8E8A37}"/>
              </a:ext>
            </a:extLst>
          </p:cNvPr>
          <p:cNvSpPr/>
          <p:nvPr/>
        </p:nvSpPr>
        <p:spPr>
          <a:xfrm>
            <a:off x="2735971" y="2735204"/>
            <a:ext cx="559293" cy="339158"/>
          </a:xfrm>
          <a:prstGeom prst="foldedCorner">
            <a:avLst/>
          </a:prstGeom>
          <a:solidFill>
            <a:schemeClr val="accent1">
              <a:lumMod val="90000"/>
            </a:schemeClr>
          </a:solidFill>
          <a:ln w="41275" cap="rnd">
            <a:noFill/>
            <a:prstDash val="sysDot"/>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400" b="1" dirty="0">
                <a:solidFill>
                  <a:srgbClr val="002060"/>
                </a:solidFill>
                <a:latin typeface="Meiryo UI" panose="020B0604030504040204" pitchFamily="50" charset="-128"/>
                <a:ea typeface="Meiryo UI" panose="020B0604030504040204" pitchFamily="50" charset="-128"/>
              </a:rPr>
              <a:t>xml</a:t>
            </a:r>
            <a:endParaRPr kumimoji="1" lang="ja-JP" altLang="en-US" sz="1400" b="1" dirty="0">
              <a:solidFill>
                <a:srgbClr val="002060"/>
              </a:solidFill>
              <a:latin typeface="Meiryo UI" panose="020B0604030504040204" pitchFamily="50" charset="-128"/>
              <a:ea typeface="Meiryo UI" panose="020B0604030504040204" pitchFamily="50" charset="-128"/>
            </a:endParaRPr>
          </a:p>
        </p:txBody>
      </p:sp>
      <p:sp>
        <p:nvSpPr>
          <p:cNvPr id="25" name="Oval 5">
            <a:extLst>
              <a:ext uri="{FF2B5EF4-FFF2-40B4-BE49-F238E27FC236}">
                <a16:creationId xmlns:a16="http://schemas.microsoft.com/office/drawing/2014/main" id="{A848BABE-3697-B245-CA84-A270C4D00FD7}"/>
              </a:ext>
            </a:extLst>
          </p:cNvPr>
          <p:cNvSpPr>
            <a:spLocks noChangeArrowheads="1"/>
          </p:cNvSpPr>
          <p:nvPr/>
        </p:nvSpPr>
        <p:spPr bwMode="auto">
          <a:xfrm>
            <a:off x="3251640" y="2648830"/>
            <a:ext cx="396698" cy="291959"/>
          </a:xfrm>
          <a:prstGeom prst="ellipse">
            <a:avLst/>
          </a:prstGeom>
          <a:gradFill rotWithShape="1">
            <a:gsLst>
              <a:gs pos="0">
                <a:schemeClr val="accent5">
                  <a:lumMod val="20000"/>
                  <a:lumOff val="80000"/>
                </a:schemeClr>
              </a:gs>
              <a:gs pos="100000">
                <a:schemeClr val="accent5">
                  <a:lumMod val="75000"/>
                </a:schemeClr>
              </a:gs>
            </a:gsLst>
            <a:path path="shape">
              <a:fillToRect l="50000" t="50000" r="50000" b="50000"/>
            </a:path>
          </a:gradFill>
          <a:ln w="12700" algn="ctr">
            <a:solidFill>
              <a:schemeClr val="accent5">
                <a:lumMod val="50000"/>
              </a:schemeClr>
            </a:solidFill>
            <a:round/>
            <a:headEnd/>
            <a:tailEnd/>
          </a:ln>
          <a:effectLst/>
        </p:spPr>
        <p:txBody>
          <a:bodyPr wrap="none" lIns="90000" tIns="46800" rIns="90000" bIns="46800" anchor="ctr"/>
          <a:lstStyle/>
          <a:p>
            <a:pPr algn="ctr"/>
            <a:r>
              <a:rPr lang="ja-JP" altLang="en-US" sz="1000" b="1" dirty="0">
                <a:latin typeface="Meiryo UI" panose="020B0604030504040204" pitchFamily="50" charset="-128"/>
                <a:ea typeface="Meiryo UI" panose="020B0604030504040204" pitchFamily="50" charset="-128"/>
              </a:rPr>
              <a:t>材料</a:t>
            </a:r>
            <a:r>
              <a:rPr lang="en-US" altLang="ja-JP" sz="1000" b="1" dirty="0">
                <a:latin typeface="Meiryo UI" panose="020B0604030504040204" pitchFamily="50" charset="-128"/>
                <a:ea typeface="Meiryo UI" panose="020B0604030504040204" pitchFamily="50" charset="-128"/>
              </a:rPr>
              <a:t>X</a:t>
            </a:r>
          </a:p>
        </p:txBody>
      </p:sp>
      <p:sp>
        <p:nvSpPr>
          <p:cNvPr id="28" name="Oval 5">
            <a:extLst>
              <a:ext uri="{FF2B5EF4-FFF2-40B4-BE49-F238E27FC236}">
                <a16:creationId xmlns:a16="http://schemas.microsoft.com/office/drawing/2014/main" id="{537D2BA1-C7DB-7E69-7193-B588C59CFA82}"/>
              </a:ext>
            </a:extLst>
          </p:cNvPr>
          <p:cNvSpPr>
            <a:spLocks noChangeArrowheads="1"/>
          </p:cNvSpPr>
          <p:nvPr/>
        </p:nvSpPr>
        <p:spPr bwMode="auto">
          <a:xfrm>
            <a:off x="3248357" y="5474101"/>
            <a:ext cx="396698" cy="291959"/>
          </a:xfrm>
          <a:prstGeom prst="ellipse">
            <a:avLst/>
          </a:prstGeom>
          <a:gradFill rotWithShape="1">
            <a:gsLst>
              <a:gs pos="0">
                <a:schemeClr val="accent2">
                  <a:lumMod val="40000"/>
                  <a:lumOff val="60000"/>
                </a:schemeClr>
              </a:gs>
              <a:gs pos="100000">
                <a:schemeClr val="accent1">
                  <a:lumMod val="90000"/>
                </a:schemeClr>
              </a:gs>
            </a:gsLst>
            <a:path path="shape">
              <a:fillToRect l="50000" t="50000" r="50000" b="50000"/>
            </a:path>
          </a:gradFill>
          <a:ln w="12700" algn="ctr">
            <a:solidFill>
              <a:schemeClr val="accent3">
                <a:lumMod val="50000"/>
              </a:schemeClr>
            </a:solidFill>
            <a:round/>
            <a:headEnd/>
            <a:tailEnd/>
          </a:ln>
          <a:effectLst/>
        </p:spPr>
        <p:txBody>
          <a:bodyPr wrap="none" lIns="90000" tIns="46800" rIns="90000" bIns="46800" anchor="ctr"/>
          <a:lstStyle/>
          <a:p>
            <a:pPr algn="ctr"/>
            <a:r>
              <a:rPr lang="ja-JP" altLang="en-US" sz="1000" b="1" dirty="0">
                <a:latin typeface="Meiryo UI" panose="020B0604030504040204" pitchFamily="50" charset="-128"/>
                <a:ea typeface="Meiryo UI" panose="020B0604030504040204" pitchFamily="50" charset="-128"/>
              </a:rPr>
              <a:t>製品</a:t>
            </a:r>
            <a:r>
              <a:rPr lang="en-US" altLang="ja-JP" sz="1000" b="1" dirty="0">
                <a:latin typeface="Meiryo UI" panose="020B0604030504040204" pitchFamily="50" charset="-128"/>
                <a:ea typeface="Meiryo UI" panose="020B0604030504040204" pitchFamily="50" charset="-128"/>
              </a:rPr>
              <a:t>C</a:t>
            </a:r>
          </a:p>
        </p:txBody>
      </p:sp>
      <p:sp>
        <p:nvSpPr>
          <p:cNvPr id="39" name="四角形: メモ 38">
            <a:extLst>
              <a:ext uri="{FF2B5EF4-FFF2-40B4-BE49-F238E27FC236}">
                <a16:creationId xmlns:a16="http://schemas.microsoft.com/office/drawing/2014/main" id="{6FEAA8F3-4403-20C4-DF36-CECC5340A739}"/>
              </a:ext>
            </a:extLst>
          </p:cNvPr>
          <p:cNvSpPr/>
          <p:nvPr/>
        </p:nvSpPr>
        <p:spPr>
          <a:xfrm>
            <a:off x="2655488" y="5669585"/>
            <a:ext cx="559293" cy="339158"/>
          </a:xfrm>
          <a:prstGeom prst="foldedCorner">
            <a:avLst/>
          </a:prstGeom>
          <a:solidFill>
            <a:schemeClr val="accent1">
              <a:lumMod val="90000"/>
            </a:schemeClr>
          </a:solidFill>
          <a:ln w="41275" cap="rnd">
            <a:noFill/>
            <a:prstDash val="sysDot"/>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400" b="1" dirty="0">
                <a:solidFill>
                  <a:srgbClr val="002060"/>
                </a:solidFill>
                <a:latin typeface="Meiryo UI" panose="020B0604030504040204" pitchFamily="50" charset="-128"/>
                <a:ea typeface="Meiryo UI" panose="020B0604030504040204" pitchFamily="50" charset="-128"/>
              </a:rPr>
              <a:t>xml</a:t>
            </a:r>
            <a:endParaRPr kumimoji="1" lang="ja-JP" altLang="en-US" sz="1400" b="1" dirty="0">
              <a:solidFill>
                <a:srgbClr val="002060"/>
              </a:solidFill>
              <a:latin typeface="Meiryo UI" panose="020B0604030504040204" pitchFamily="50" charset="-128"/>
              <a:ea typeface="Meiryo UI" panose="020B0604030504040204" pitchFamily="50" charset="-128"/>
            </a:endParaRPr>
          </a:p>
        </p:txBody>
      </p:sp>
      <p:sp>
        <p:nvSpPr>
          <p:cNvPr id="41" name="Oval 4">
            <a:extLst>
              <a:ext uri="{FF2B5EF4-FFF2-40B4-BE49-F238E27FC236}">
                <a16:creationId xmlns:a16="http://schemas.microsoft.com/office/drawing/2014/main" id="{392A26F6-DCA3-ADB0-7AF4-8EC3A65143D4}"/>
              </a:ext>
            </a:extLst>
          </p:cNvPr>
          <p:cNvSpPr>
            <a:spLocks noChangeArrowheads="1"/>
          </p:cNvSpPr>
          <p:nvPr/>
        </p:nvSpPr>
        <p:spPr bwMode="auto">
          <a:xfrm>
            <a:off x="5485675" y="2640089"/>
            <a:ext cx="425652" cy="306731"/>
          </a:xfrm>
          <a:prstGeom prst="ellipse">
            <a:avLst/>
          </a:prstGeom>
          <a:gradFill rotWithShape="1">
            <a:gsLst>
              <a:gs pos="0">
                <a:schemeClr val="bg1"/>
              </a:gs>
              <a:gs pos="100000">
                <a:srgbClr val="CC00CC"/>
              </a:gs>
            </a:gsLst>
            <a:path path="shape">
              <a:fillToRect l="50000" t="50000" r="50000" b="50000"/>
            </a:path>
          </a:gradFill>
          <a:ln w="12700" algn="ctr">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algn="ctr" eaLnBrk="1" hangingPunct="1">
              <a:defRPr/>
            </a:pPr>
            <a:r>
              <a:rPr lang="ja-JP" altLang="en-US" b="1" dirty="0">
                <a:latin typeface="Meiryo UI" panose="020B0604030504040204" pitchFamily="50" charset="-128"/>
                <a:ea typeface="Meiryo UI" panose="020B0604030504040204" pitchFamily="50" charset="-128"/>
              </a:rPr>
              <a:t>製品</a:t>
            </a:r>
            <a:r>
              <a:rPr lang="en-US" altLang="ja-JP" b="1" dirty="0">
                <a:latin typeface="Meiryo UI" panose="020B0604030504040204" pitchFamily="50" charset="-128"/>
                <a:ea typeface="Meiryo UI" panose="020B0604030504040204" pitchFamily="50" charset="-128"/>
              </a:rPr>
              <a:t>A</a:t>
            </a:r>
          </a:p>
        </p:txBody>
      </p:sp>
      <p:sp>
        <p:nvSpPr>
          <p:cNvPr id="47" name="Oval 5">
            <a:extLst>
              <a:ext uri="{FF2B5EF4-FFF2-40B4-BE49-F238E27FC236}">
                <a16:creationId xmlns:a16="http://schemas.microsoft.com/office/drawing/2014/main" id="{5F3668D2-3FB9-9D1D-6D86-5B97B2D9F87E}"/>
              </a:ext>
            </a:extLst>
          </p:cNvPr>
          <p:cNvSpPr>
            <a:spLocks noChangeArrowheads="1"/>
          </p:cNvSpPr>
          <p:nvPr/>
        </p:nvSpPr>
        <p:spPr bwMode="auto">
          <a:xfrm>
            <a:off x="4832493" y="2648268"/>
            <a:ext cx="396698" cy="291959"/>
          </a:xfrm>
          <a:prstGeom prst="ellipse">
            <a:avLst/>
          </a:prstGeom>
          <a:gradFill rotWithShape="1">
            <a:gsLst>
              <a:gs pos="0">
                <a:schemeClr val="accent5">
                  <a:lumMod val="20000"/>
                  <a:lumOff val="80000"/>
                </a:schemeClr>
              </a:gs>
              <a:gs pos="100000">
                <a:schemeClr val="accent5">
                  <a:lumMod val="75000"/>
                </a:schemeClr>
              </a:gs>
            </a:gsLst>
            <a:path path="shape">
              <a:fillToRect l="50000" t="50000" r="50000" b="50000"/>
            </a:path>
          </a:gradFill>
          <a:ln w="12700" algn="ctr">
            <a:solidFill>
              <a:schemeClr val="accent5">
                <a:lumMod val="50000"/>
              </a:schemeClr>
            </a:solidFill>
            <a:round/>
            <a:headEnd/>
            <a:tailEnd/>
          </a:ln>
          <a:effectLst/>
        </p:spPr>
        <p:txBody>
          <a:bodyPr wrap="none" lIns="90000" tIns="46800" rIns="90000" bIns="46800" anchor="ctr"/>
          <a:lstStyle/>
          <a:p>
            <a:pPr algn="ctr"/>
            <a:r>
              <a:rPr lang="ja-JP" altLang="en-US" sz="1000" b="1" dirty="0">
                <a:latin typeface="Meiryo UI" panose="020B0604030504040204" pitchFamily="50" charset="-128"/>
                <a:ea typeface="Meiryo UI" panose="020B0604030504040204" pitchFamily="50" charset="-128"/>
              </a:rPr>
              <a:t>材料</a:t>
            </a:r>
            <a:r>
              <a:rPr lang="en-US" altLang="ja-JP" sz="1000" b="1" dirty="0">
                <a:latin typeface="Meiryo UI" panose="020B0604030504040204" pitchFamily="50" charset="-128"/>
                <a:ea typeface="Meiryo UI" panose="020B0604030504040204" pitchFamily="50" charset="-128"/>
              </a:rPr>
              <a:t>X</a:t>
            </a:r>
          </a:p>
        </p:txBody>
      </p:sp>
      <p:cxnSp>
        <p:nvCxnSpPr>
          <p:cNvPr id="49" name="AutoShape 39">
            <a:extLst>
              <a:ext uri="{FF2B5EF4-FFF2-40B4-BE49-F238E27FC236}">
                <a16:creationId xmlns:a16="http://schemas.microsoft.com/office/drawing/2014/main" id="{D7756B42-2686-6E62-29F3-F3346E4BE803}"/>
              </a:ext>
            </a:extLst>
          </p:cNvPr>
          <p:cNvCxnSpPr>
            <a:cxnSpLocks noChangeShapeType="1"/>
            <a:stCxn id="41" idx="2"/>
            <a:endCxn id="47" idx="6"/>
          </p:cNvCxnSpPr>
          <p:nvPr/>
        </p:nvCxnSpPr>
        <p:spPr bwMode="auto">
          <a:xfrm rot="10800000" flipV="1">
            <a:off x="5229191" y="2793454"/>
            <a:ext cx="256484" cy="793"/>
          </a:xfrm>
          <a:prstGeom prst="bentConnector3">
            <a:avLst>
              <a:gd name="adj1" fmla="val 50000"/>
            </a:avLst>
          </a:prstGeom>
          <a:noFill/>
          <a:ln w="19050">
            <a:solidFill>
              <a:srgbClr val="3333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 name="テキスト ボックス 52">
            <a:extLst>
              <a:ext uri="{FF2B5EF4-FFF2-40B4-BE49-F238E27FC236}">
                <a16:creationId xmlns:a16="http://schemas.microsoft.com/office/drawing/2014/main" id="{C92FE217-8C4F-B7DE-C707-3D3C9DC69DE2}"/>
              </a:ext>
            </a:extLst>
          </p:cNvPr>
          <p:cNvSpPr txBox="1"/>
          <p:nvPr/>
        </p:nvSpPr>
        <p:spPr>
          <a:xfrm>
            <a:off x="5025770" y="2862319"/>
            <a:ext cx="531652" cy="276999"/>
          </a:xfrm>
          <a:prstGeom prst="rect">
            <a:avLst/>
          </a:prstGeom>
          <a:noFill/>
        </p:spPr>
        <p:txBody>
          <a:bodyPr wrap="square">
            <a:spAutoFit/>
          </a:bodyPr>
          <a:lstStyle/>
          <a:p>
            <a:r>
              <a:rPr lang="en-US" altLang="ja-JP" sz="1200" b="1" dirty="0">
                <a:latin typeface="Meiryo UI" panose="020B0604030504040204" pitchFamily="50" charset="-128"/>
                <a:ea typeface="Meiryo UI" panose="020B0604030504040204" pitchFamily="50" charset="-128"/>
              </a:rPr>
              <a:t>2</a:t>
            </a:r>
            <a:r>
              <a:rPr lang="ja-JP" altLang="en-US" sz="1200" b="1" dirty="0">
                <a:latin typeface="Meiryo UI" panose="020B0604030504040204" pitchFamily="50" charset="-128"/>
                <a:ea typeface="Meiryo UI" panose="020B0604030504040204" pitchFamily="50" charset="-128"/>
              </a:rPr>
              <a:t>個</a:t>
            </a:r>
            <a:endParaRPr lang="en-US" altLang="ja-JP" sz="1200" b="1" dirty="0">
              <a:latin typeface="Meiryo UI" panose="020B0604030504040204" pitchFamily="50" charset="-128"/>
              <a:ea typeface="Meiryo UI" panose="020B0604030504040204" pitchFamily="50" charset="-128"/>
            </a:endParaRPr>
          </a:p>
        </p:txBody>
      </p:sp>
      <p:cxnSp>
        <p:nvCxnSpPr>
          <p:cNvPr id="54" name="コネクタ: カギ線 53">
            <a:extLst>
              <a:ext uri="{FF2B5EF4-FFF2-40B4-BE49-F238E27FC236}">
                <a16:creationId xmlns:a16="http://schemas.microsoft.com/office/drawing/2014/main" id="{7A2B4660-8E87-FCDA-CC2C-E6090707D806}"/>
              </a:ext>
            </a:extLst>
          </p:cNvPr>
          <p:cNvCxnSpPr>
            <a:cxnSpLocks/>
            <a:stCxn id="25" idx="6"/>
            <a:endCxn id="47" idx="2"/>
          </p:cNvCxnSpPr>
          <p:nvPr/>
        </p:nvCxnSpPr>
        <p:spPr>
          <a:xfrm flipV="1">
            <a:off x="3648338" y="2794248"/>
            <a:ext cx="1184155" cy="562"/>
          </a:xfrm>
          <a:prstGeom prst="bentConnector3">
            <a:avLst>
              <a:gd name="adj1" fmla="val 50000"/>
            </a:avLst>
          </a:prstGeom>
          <a:ln w="19050">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sp>
        <p:nvSpPr>
          <p:cNvPr id="57" name="テキスト ボックス 56">
            <a:extLst>
              <a:ext uri="{FF2B5EF4-FFF2-40B4-BE49-F238E27FC236}">
                <a16:creationId xmlns:a16="http://schemas.microsoft.com/office/drawing/2014/main" id="{591862DB-1A63-BDEB-6088-638DA6E2CF4A}"/>
              </a:ext>
            </a:extLst>
          </p:cNvPr>
          <p:cNvSpPr txBox="1"/>
          <p:nvPr/>
        </p:nvSpPr>
        <p:spPr>
          <a:xfrm>
            <a:off x="176251" y="5505037"/>
            <a:ext cx="1144885" cy="461665"/>
          </a:xfrm>
          <a:prstGeom prst="rect">
            <a:avLst/>
          </a:prstGeom>
          <a:solidFill>
            <a:schemeClr val="accent2">
              <a:lumMod val="20000"/>
              <a:lumOff val="80000"/>
            </a:schemeClr>
          </a:solidFill>
          <a:ln>
            <a:solidFill>
              <a:srgbClr val="002060"/>
            </a:solidFill>
          </a:ln>
        </p:spPr>
        <p:txBody>
          <a:bodyPr wrap="square" rtlCol="0">
            <a:spAutoFit/>
          </a:bodyPr>
          <a:lstStyle/>
          <a:p>
            <a:pPr algn="ctr"/>
            <a:r>
              <a:rPr kumimoji="1" lang="ja-JP" altLang="en-US" sz="1200" b="1" dirty="0">
                <a:latin typeface="Meiryo UI" panose="020B0604030504040204" pitchFamily="50" charset="-128"/>
                <a:ea typeface="Meiryo UI" panose="020B0604030504040204" pitchFamily="50" charset="-128"/>
              </a:rPr>
              <a:t>各社システム</a:t>
            </a:r>
            <a:br>
              <a:rPr kumimoji="1" lang="en-US" altLang="ja-JP" sz="1200" b="1" dirty="0">
                <a:latin typeface="Meiryo UI" panose="020B0604030504040204" pitchFamily="50" charset="-128"/>
                <a:ea typeface="Meiryo UI" panose="020B0604030504040204" pitchFamily="50" charset="-128"/>
              </a:rPr>
            </a:br>
            <a:r>
              <a:rPr kumimoji="1" lang="ja-JP" altLang="en-US" sz="1200" b="1" dirty="0">
                <a:latin typeface="Meiryo UI" panose="020B0604030504040204" pitchFamily="50" charset="-128"/>
                <a:ea typeface="Meiryo UI" panose="020B0604030504040204" pitchFamily="50" charset="-128"/>
              </a:rPr>
              <a:t>アプリケーション</a:t>
            </a:r>
          </a:p>
        </p:txBody>
      </p:sp>
      <p:sp>
        <p:nvSpPr>
          <p:cNvPr id="61" name="四角形: メモ 60">
            <a:extLst>
              <a:ext uri="{FF2B5EF4-FFF2-40B4-BE49-F238E27FC236}">
                <a16:creationId xmlns:a16="http://schemas.microsoft.com/office/drawing/2014/main" id="{02D0993C-71B2-416F-5B50-19546A45391A}"/>
              </a:ext>
            </a:extLst>
          </p:cNvPr>
          <p:cNvSpPr/>
          <p:nvPr/>
        </p:nvSpPr>
        <p:spPr>
          <a:xfrm>
            <a:off x="2746842" y="4246604"/>
            <a:ext cx="559293" cy="339158"/>
          </a:xfrm>
          <a:prstGeom prst="foldedCorner">
            <a:avLst/>
          </a:prstGeom>
          <a:solidFill>
            <a:schemeClr val="accent1">
              <a:lumMod val="90000"/>
            </a:schemeClr>
          </a:solidFill>
          <a:ln w="41275" cap="rnd">
            <a:noFill/>
            <a:prstDash val="sysDot"/>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400" b="1" dirty="0">
                <a:solidFill>
                  <a:srgbClr val="002060"/>
                </a:solidFill>
                <a:latin typeface="Meiryo UI" panose="020B0604030504040204" pitchFamily="50" charset="-128"/>
                <a:ea typeface="Meiryo UI" panose="020B0604030504040204" pitchFamily="50" charset="-128"/>
              </a:rPr>
              <a:t>xml</a:t>
            </a:r>
            <a:endParaRPr kumimoji="1" lang="ja-JP" altLang="en-US" sz="1400" b="1" dirty="0">
              <a:solidFill>
                <a:srgbClr val="002060"/>
              </a:solidFill>
              <a:latin typeface="Meiryo UI" panose="020B0604030504040204" pitchFamily="50" charset="-128"/>
              <a:ea typeface="Meiryo UI" panose="020B0604030504040204" pitchFamily="50" charset="-128"/>
            </a:endParaRPr>
          </a:p>
        </p:txBody>
      </p:sp>
      <p:sp>
        <p:nvSpPr>
          <p:cNvPr id="64" name="テキスト ボックス 63">
            <a:extLst>
              <a:ext uri="{FF2B5EF4-FFF2-40B4-BE49-F238E27FC236}">
                <a16:creationId xmlns:a16="http://schemas.microsoft.com/office/drawing/2014/main" id="{A4620BF7-F39B-A7EB-3D0E-1697F3A58814}"/>
              </a:ext>
            </a:extLst>
          </p:cNvPr>
          <p:cNvSpPr txBox="1"/>
          <p:nvPr/>
        </p:nvSpPr>
        <p:spPr>
          <a:xfrm>
            <a:off x="176251" y="2331266"/>
            <a:ext cx="1144885" cy="461665"/>
          </a:xfrm>
          <a:prstGeom prst="rect">
            <a:avLst/>
          </a:prstGeom>
          <a:solidFill>
            <a:schemeClr val="accent2">
              <a:lumMod val="20000"/>
              <a:lumOff val="80000"/>
            </a:schemeClr>
          </a:solidFill>
          <a:ln>
            <a:solidFill>
              <a:srgbClr val="002060"/>
            </a:solidFill>
          </a:ln>
        </p:spPr>
        <p:txBody>
          <a:bodyPr wrap="square" rtlCol="0">
            <a:spAutoFit/>
          </a:bodyPr>
          <a:lstStyle/>
          <a:p>
            <a:pPr algn="ctr"/>
            <a:r>
              <a:rPr kumimoji="1" lang="ja-JP" altLang="en-US" sz="1200" b="1" dirty="0">
                <a:latin typeface="Meiryo UI" panose="020B0604030504040204" pitchFamily="50" charset="-128"/>
                <a:ea typeface="Meiryo UI" panose="020B0604030504040204" pitchFamily="50" charset="-128"/>
              </a:rPr>
              <a:t>各社システム</a:t>
            </a:r>
            <a:br>
              <a:rPr kumimoji="1" lang="en-US" altLang="ja-JP" sz="1200" b="1" dirty="0">
                <a:latin typeface="Meiryo UI" panose="020B0604030504040204" pitchFamily="50" charset="-128"/>
                <a:ea typeface="Meiryo UI" panose="020B0604030504040204" pitchFamily="50" charset="-128"/>
              </a:rPr>
            </a:br>
            <a:r>
              <a:rPr kumimoji="1" lang="ja-JP" altLang="en-US" sz="1200" b="1" dirty="0">
                <a:latin typeface="Meiryo UI" panose="020B0604030504040204" pitchFamily="50" charset="-128"/>
                <a:ea typeface="Meiryo UI" panose="020B0604030504040204" pitchFamily="50" charset="-128"/>
              </a:rPr>
              <a:t>アプリケーション</a:t>
            </a:r>
          </a:p>
        </p:txBody>
      </p:sp>
      <p:sp>
        <p:nvSpPr>
          <p:cNvPr id="68" name="Oval 5">
            <a:extLst>
              <a:ext uri="{FF2B5EF4-FFF2-40B4-BE49-F238E27FC236}">
                <a16:creationId xmlns:a16="http://schemas.microsoft.com/office/drawing/2014/main" id="{F933A1A0-7EB7-6B76-BD66-01E6CC8B9153}"/>
              </a:ext>
            </a:extLst>
          </p:cNvPr>
          <p:cNvSpPr>
            <a:spLocks noChangeArrowheads="1"/>
          </p:cNvSpPr>
          <p:nvPr/>
        </p:nvSpPr>
        <p:spPr bwMode="auto">
          <a:xfrm>
            <a:off x="1766855" y="5474101"/>
            <a:ext cx="396698" cy="291959"/>
          </a:xfrm>
          <a:prstGeom prst="ellipse">
            <a:avLst/>
          </a:prstGeom>
          <a:gradFill rotWithShape="1">
            <a:gsLst>
              <a:gs pos="0">
                <a:schemeClr val="accent5">
                  <a:lumMod val="20000"/>
                  <a:lumOff val="80000"/>
                </a:schemeClr>
              </a:gs>
              <a:gs pos="100000">
                <a:schemeClr val="accent5">
                  <a:lumMod val="75000"/>
                </a:schemeClr>
              </a:gs>
            </a:gsLst>
            <a:path path="shape">
              <a:fillToRect l="50000" t="50000" r="50000" b="50000"/>
            </a:path>
          </a:gradFill>
          <a:ln w="12700" algn="ctr">
            <a:solidFill>
              <a:schemeClr val="accent5">
                <a:lumMod val="50000"/>
              </a:schemeClr>
            </a:solidFill>
            <a:round/>
            <a:headEnd/>
            <a:tailEnd/>
          </a:ln>
          <a:effectLst/>
        </p:spPr>
        <p:txBody>
          <a:bodyPr wrap="none" lIns="90000" tIns="46800" rIns="90000" bIns="46800" anchor="ctr"/>
          <a:lstStyle/>
          <a:p>
            <a:pPr algn="ctr"/>
            <a:r>
              <a:rPr lang="ja-JP" altLang="en-US" sz="1000" b="1" dirty="0">
                <a:latin typeface="Meiryo UI" panose="020B0604030504040204" pitchFamily="50" charset="-128"/>
                <a:ea typeface="Meiryo UI" panose="020B0604030504040204" pitchFamily="50" charset="-128"/>
              </a:rPr>
              <a:t>材料</a:t>
            </a:r>
            <a:r>
              <a:rPr lang="en-US" altLang="ja-JP" sz="1000" b="1" dirty="0">
                <a:latin typeface="Meiryo UI" panose="020B0604030504040204" pitchFamily="50" charset="-128"/>
                <a:ea typeface="Meiryo UI" panose="020B0604030504040204" pitchFamily="50" charset="-128"/>
              </a:rPr>
              <a:t>X</a:t>
            </a:r>
          </a:p>
        </p:txBody>
      </p:sp>
      <p:sp>
        <p:nvSpPr>
          <p:cNvPr id="69" name="Oval 5">
            <a:extLst>
              <a:ext uri="{FF2B5EF4-FFF2-40B4-BE49-F238E27FC236}">
                <a16:creationId xmlns:a16="http://schemas.microsoft.com/office/drawing/2014/main" id="{A061661D-3B47-6290-D54B-841C3E89CD30}"/>
              </a:ext>
            </a:extLst>
          </p:cNvPr>
          <p:cNvSpPr>
            <a:spLocks noChangeArrowheads="1"/>
          </p:cNvSpPr>
          <p:nvPr/>
        </p:nvSpPr>
        <p:spPr bwMode="auto">
          <a:xfrm>
            <a:off x="3250537" y="4043734"/>
            <a:ext cx="396698" cy="291959"/>
          </a:xfrm>
          <a:prstGeom prst="ellipse">
            <a:avLst/>
          </a:prstGeom>
          <a:gradFill rotWithShape="1">
            <a:gsLst>
              <a:gs pos="0">
                <a:schemeClr val="accent2">
                  <a:lumMod val="40000"/>
                  <a:lumOff val="60000"/>
                </a:schemeClr>
              </a:gs>
              <a:gs pos="100000">
                <a:schemeClr val="accent1">
                  <a:lumMod val="90000"/>
                </a:schemeClr>
              </a:gs>
            </a:gsLst>
            <a:path path="shape">
              <a:fillToRect l="50000" t="50000" r="50000" b="50000"/>
            </a:path>
          </a:gradFill>
          <a:ln w="12700" algn="ctr">
            <a:solidFill>
              <a:schemeClr val="accent3">
                <a:lumMod val="50000"/>
              </a:schemeClr>
            </a:solidFill>
            <a:round/>
            <a:headEnd/>
            <a:tailEnd/>
          </a:ln>
          <a:effectLst/>
        </p:spPr>
        <p:txBody>
          <a:bodyPr wrap="none" lIns="90000" tIns="46800" rIns="90000" bIns="46800" anchor="ctr"/>
          <a:lstStyle/>
          <a:p>
            <a:pPr algn="ctr"/>
            <a:r>
              <a:rPr lang="ja-JP" altLang="en-US" sz="1000" b="1" dirty="0">
                <a:latin typeface="Meiryo UI" panose="020B0604030504040204" pitchFamily="50" charset="-128"/>
                <a:ea typeface="Meiryo UI" panose="020B0604030504040204" pitchFamily="50" charset="-128"/>
              </a:rPr>
              <a:t>製品</a:t>
            </a:r>
            <a:r>
              <a:rPr lang="en-US" altLang="ja-JP" sz="1000" b="1" dirty="0">
                <a:latin typeface="Meiryo UI" panose="020B0604030504040204" pitchFamily="50" charset="-128"/>
                <a:ea typeface="Meiryo UI" panose="020B0604030504040204" pitchFamily="50" charset="-128"/>
              </a:rPr>
              <a:t>C</a:t>
            </a:r>
          </a:p>
        </p:txBody>
      </p:sp>
      <p:cxnSp>
        <p:nvCxnSpPr>
          <p:cNvPr id="72" name="直線矢印コネクタ 71">
            <a:extLst>
              <a:ext uri="{FF2B5EF4-FFF2-40B4-BE49-F238E27FC236}">
                <a16:creationId xmlns:a16="http://schemas.microsoft.com/office/drawing/2014/main" id="{1B5A76AC-728B-F215-DE86-B9E662FA0996}"/>
              </a:ext>
            </a:extLst>
          </p:cNvPr>
          <p:cNvCxnSpPr>
            <a:endCxn id="20" idx="0"/>
          </p:cNvCxnSpPr>
          <p:nvPr/>
        </p:nvCxnSpPr>
        <p:spPr>
          <a:xfrm>
            <a:off x="1965204" y="2975123"/>
            <a:ext cx="0" cy="1047234"/>
          </a:xfrm>
          <a:prstGeom prst="straightConnector1">
            <a:avLst/>
          </a:prstGeom>
          <a:ln w="19050">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3" name="直線矢印コネクタ 72">
            <a:extLst>
              <a:ext uri="{FF2B5EF4-FFF2-40B4-BE49-F238E27FC236}">
                <a16:creationId xmlns:a16="http://schemas.microsoft.com/office/drawing/2014/main" id="{B10D5D00-2502-6451-1603-A7BF7DD59D89}"/>
              </a:ext>
            </a:extLst>
          </p:cNvPr>
          <p:cNvCxnSpPr>
            <a:cxnSpLocks/>
            <a:stCxn id="20" idx="4"/>
            <a:endCxn id="68" idx="0"/>
          </p:cNvCxnSpPr>
          <p:nvPr/>
        </p:nvCxnSpPr>
        <p:spPr>
          <a:xfrm>
            <a:off x="1965204" y="4314316"/>
            <a:ext cx="0" cy="1159785"/>
          </a:xfrm>
          <a:prstGeom prst="straightConnector1">
            <a:avLst/>
          </a:prstGeom>
          <a:ln w="19050">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8" name="直線矢印コネクタ 77">
            <a:extLst>
              <a:ext uri="{FF2B5EF4-FFF2-40B4-BE49-F238E27FC236}">
                <a16:creationId xmlns:a16="http://schemas.microsoft.com/office/drawing/2014/main" id="{500E377D-05F2-BC2C-D663-791FE3E33072}"/>
              </a:ext>
            </a:extLst>
          </p:cNvPr>
          <p:cNvCxnSpPr>
            <a:cxnSpLocks/>
            <a:stCxn id="68" idx="6"/>
            <a:endCxn id="28" idx="2"/>
          </p:cNvCxnSpPr>
          <p:nvPr/>
        </p:nvCxnSpPr>
        <p:spPr>
          <a:xfrm>
            <a:off x="2163553" y="5620081"/>
            <a:ext cx="1084804" cy="0"/>
          </a:xfrm>
          <a:prstGeom prst="straightConnector1">
            <a:avLst/>
          </a:prstGeom>
          <a:ln w="19050">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6" name="直線矢印コネクタ 85">
            <a:extLst>
              <a:ext uri="{FF2B5EF4-FFF2-40B4-BE49-F238E27FC236}">
                <a16:creationId xmlns:a16="http://schemas.microsoft.com/office/drawing/2014/main" id="{827103A6-A4A4-B11F-0293-FDDD48247247}"/>
              </a:ext>
            </a:extLst>
          </p:cNvPr>
          <p:cNvCxnSpPr>
            <a:cxnSpLocks/>
            <a:stCxn id="28" idx="0"/>
            <a:endCxn id="69" idx="4"/>
          </p:cNvCxnSpPr>
          <p:nvPr/>
        </p:nvCxnSpPr>
        <p:spPr>
          <a:xfrm flipV="1">
            <a:off x="3446706" y="4335693"/>
            <a:ext cx="2180" cy="1138408"/>
          </a:xfrm>
          <a:prstGeom prst="straightConnector1">
            <a:avLst/>
          </a:prstGeom>
          <a:ln w="19050">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sp>
        <p:nvSpPr>
          <p:cNvPr id="98" name="四角形: メモ 97">
            <a:extLst>
              <a:ext uri="{FF2B5EF4-FFF2-40B4-BE49-F238E27FC236}">
                <a16:creationId xmlns:a16="http://schemas.microsoft.com/office/drawing/2014/main" id="{28EBFBEF-FED2-DA1E-D49D-37F96E6A00B5}"/>
              </a:ext>
            </a:extLst>
          </p:cNvPr>
          <p:cNvSpPr/>
          <p:nvPr/>
        </p:nvSpPr>
        <p:spPr>
          <a:xfrm>
            <a:off x="8103579" y="2818736"/>
            <a:ext cx="559293" cy="339158"/>
          </a:xfrm>
          <a:prstGeom prst="foldedCorner">
            <a:avLst/>
          </a:prstGeom>
          <a:solidFill>
            <a:schemeClr val="accent5">
              <a:lumMod val="40000"/>
              <a:lumOff val="60000"/>
            </a:schemeClr>
          </a:solidFill>
          <a:ln w="41275" cap="rnd">
            <a:noFill/>
            <a:prstDash val="sysDot"/>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400" b="1" dirty="0">
                <a:solidFill>
                  <a:srgbClr val="002060"/>
                </a:solidFill>
                <a:latin typeface="Meiryo UI" panose="020B0604030504040204" pitchFamily="50" charset="-128"/>
                <a:ea typeface="Meiryo UI" panose="020B0604030504040204" pitchFamily="50" charset="-128"/>
              </a:rPr>
              <a:t>xml</a:t>
            </a:r>
            <a:endParaRPr kumimoji="1" lang="ja-JP" altLang="en-US" sz="1400" b="1" dirty="0">
              <a:solidFill>
                <a:srgbClr val="002060"/>
              </a:solidFill>
              <a:latin typeface="Meiryo UI" panose="020B0604030504040204" pitchFamily="50" charset="-128"/>
              <a:ea typeface="Meiryo UI" panose="020B0604030504040204" pitchFamily="50" charset="-128"/>
            </a:endParaRPr>
          </a:p>
        </p:txBody>
      </p:sp>
      <p:sp>
        <p:nvSpPr>
          <p:cNvPr id="102" name="Oval 4">
            <a:extLst>
              <a:ext uri="{FF2B5EF4-FFF2-40B4-BE49-F238E27FC236}">
                <a16:creationId xmlns:a16="http://schemas.microsoft.com/office/drawing/2014/main" id="{0D4B1187-DBE6-DC3B-CBB4-516FD85B4F88}"/>
              </a:ext>
            </a:extLst>
          </p:cNvPr>
          <p:cNvSpPr>
            <a:spLocks noChangeArrowheads="1"/>
          </p:cNvSpPr>
          <p:nvPr/>
        </p:nvSpPr>
        <p:spPr bwMode="auto">
          <a:xfrm>
            <a:off x="9326209" y="5406448"/>
            <a:ext cx="425652" cy="306731"/>
          </a:xfrm>
          <a:prstGeom prst="ellipse">
            <a:avLst/>
          </a:prstGeom>
          <a:gradFill rotWithShape="1">
            <a:gsLst>
              <a:gs pos="0">
                <a:schemeClr val="accent3">
                  <a:lumMod val="60000"/>
                  <a:lumOff val="40000"/>
                </a:schemeClr>
              </a:gs>
              <a:gs pos="100000">
                <a:schemeClr val="accent3">
                  <a:lumMod val="75000"/>
                </a:schemeClr>
              </a:gs>
            </a:gsLst>
            <a:path path="shape">
              <a:fillToRect l="50000" t="50000" r="50000" b="50000"/>
            </a:path>
          </a:gradFill>
          <a:ln w="12700" algn="ctr">
            <a:solidFill>
              <a:schemeClr val="accent2"/>
            </a:solidFill>
            <a:round/>
            <a:headEnd/>
            <a:tailEnd/>
          </a:ln>
          <a:effec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algn="ctr" eaLnBrk="1" hangingPunct="1">
              <a:defRPr/>
            </a:pPr>
            <a:r>
              <a:rPr lang="ja-JP" altLang="en-US" b="1" dirty="0">
                <a:latin typeface="Meiryo UI" panose="020B0604030504040204" pitchFamily="50" charset="-128"/>
                <a:ea typeface="Meiryo UI" panose="020B0604030504040204" pitchFamily="50" charset="-128"/>
              </a:rPr>
              <a:t>部品</a:t>
            </a:r>
            <a:r>
              <a:rPr lang="en-US" altLang="ja-JP" b="1" dirty="0">
                <a:latin typeface="Meiryo UI" panose="020B0604030504040204" pitchFamily="50" charset="-128"/>
                <a:ea typeface="Meiryo UI" panose="020B0604030504040204" pitchFamily="50" charset="-128"/>
              </a:rPr>
              <a:t>Y</a:t>
            </a:r>
          </a:p>
        </p:txBody>
      </p:sp>
      <p:sp>
        <p:nvSpPr>
          <p:cNvPr id="103" name="Oval 4">
            <a:extLst>
              <a:ext uri="{FF2B5EF4-FFF2-40B4-BE49-F238E27FC236}">
                <a16:creationId xmlns:a16="http://schemas.microsoft.com/office/drawing/2014/main" id="{C31DA116-AA10-3061-CAD2-DD5D04F2FA6F}"/>
              </a:ext>
            </a:extLst>
          </p:cNvPr>
          <p:cNvSpPr>
            <a:spLocks noChangeArrowheads="1"/>
          </p:cNvSpPr>
          <p:nvPr/>
        </p:nvSpPr>
        <p:spPr bwMode="auto">
          <a:xfrm>
            <a:off x="9326209" y="4030301"/>
            <a:ext cx="425652" cy="306731"/>
          </a:xfrm>
          <a:prstGeom prst="ellipse">
            <a:avLst/>
          </a:prstGeom>
          <a:gradFill rotWithShape="1">
            <a:gsLst>
              <a:gs pos="0">
                <a:schemeClr val="accent3">
                  <a:lumMod val="60000"/>
                  <a:lumOff val="40000"/>
                </a:schemeClr>
              </a:gs>
              <a:gs pos="100000">
                <a:schemeClr val="accent3">
                  <a:lumMod val="75000"/>
                </a:schemeClr>
              </a:gs>
            </a:gsLst>
            <a:path path="shape">
              <a:fillToRect l="50000" t="50000" r="50000" b="50000"/>
            </a:path>
          </a:gradFill>
          <a:ln w="12700" algn="ctr">
            <a:solidFill>
              <a:schemeClr val="accent2"/>
            </a:solidFill>
            <a:round/>
            <a:headEnd/>
            <a:tailEnd/>
          </a:ln>
          <a:effec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algn="ctr" eaLnBrk="1" hangingPunct="1">
              <a:defRPr/>
            </a:pPr>
            <a:r>
              <a:rPr lang="ja-JP" altLang="en-US" b="1" dirty="0">
                <a:latin typeface="Meiryo UI" panose="020B0604030504040204" pitchFamily="50" charset="-128"/>
                <a:ea typeface="Meiryo UI" panose="020B0604030504040204" pitchFamily="50" charset="-128"/>
              </a:rPr>
              <a:t>部品</a:t>
            </a:r>
            <a:r>
              <a:rPr lang="en-US" altLang="ja-JP" b="1" dirty="0">
                <a:latin typeface="Meiryo UI" panose="020B0604030504040204" pitchFamily="50" charset="-128"/>
                <a:ea typeface="Meiryo UI" panose="020B0604030504040204" pitchFamily="50" charset="-128"/>
              </a:rPr>
              <a:t>Y</a:t>
            </a:r>
          </a:p>
        </p:txBody>
      </p:sp>
      <p:sp>
        <p:nvSpPr>
          <p:cNvPr id="105" name="Oval 4">
            <a:extLst>
              <a:ext uri="{FF2B5EF4-FFF2-40B4-BE49-F238E27FC236}">
                <a16:creationId xmlns:a16="http://schemas.microsoft.com/office/drawing/2014/main" id="{81A80A13-DFA5-5ADD-995B-4FD0E6CDB032}"/>
              </a:ext>
            </a:extLst>
          </p:cNvPr>
          <p:cNvSpPr>
            <a:spLocks noChangeArrowheads="1"/>
          </p:cNvSpPr>
          <p:nvPr/>
        </p:nvSpPr>
        <p:spPr bwMode="auto">
          <a:xfrm>
            <a:off x="9325064" y="2644106"/>
            <a:ext cx="425652" cy="306731"/>
          </a:xfrm>
          <a:prstGeom prst="ellipse">
            <a:avLst/>
          </a:prstGeom>
          <a:gradFill rotWithShape="1">
            <a:gsLst>
              <a:gs pos="0">
                <a:schemeClr val="accent3">
                  <a:lumMod val="60000"/>
                  <a:lumOff val="40000"/>
                </a:schemeClr>
              </a:gs>
              <a:gs pos="100000">
                <a:schemeClr val="accent3">
                  <a:lumMod val="75000"/>
                </a:schemeClr>
              </a:gs>
            </a:gsLst>
            <a:path path="shape">
              <a:fillToRect l="50000" t="50000" r="50000" b="50000"/>
            </a:path>
          </a:gradFill>
          <a:ln w="12700" algn="ctr">
            <a:solidFill>
              <a:schemeClr val="accent2"/>
            </a:solidFill>
            <a:round/>
            <a:headEnd/>
            <a:tailEnd/>
          </a:ln>
          <a:effec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algn="ctr" eaLnBrk="1" hangingPunct="1">
              <a:defRPr/>
            </a:pPr>
            <a:r>
              <a:rPr lang="ja-JP" altLang="en-US" b="1" dirty="0">
                <a:latin typeface="Meiryo UI" panose="020B0604030504040204" pitchFamily="50" charset="-128"/>
                <a:ea typeface="Meiryo UI" panose="020B0604030504040204" pitchFamily="50" charset="-128"/>
              </a:rPr>
              <a:t>部品</a:t>
            </a:r>
            <a:r>
              <a:rPr lang="en-US" altLang="ja-JP" b="1" dirty="0">
                <a:latin typeface="Meiryo UI" panose="020B0604030504040204" pitchFamily="50" charset="-128"/>
                <a:ea typeface="Meiryo UI" panose="020B0604030504040204" pitchFamily="50" charset="-128"/>
              </a:rPr>
              <a:t>Y</a:t>
            </a:r>
          </a:p>
        </p:txBody>
      </p:sp>
      <p:cxnSp>
        <p:nvCxnSpPr>
          <p:cNvPr id="106" name="直線矢印コネクタ 105">
            <a:extLst>
              <a:ext uri="{FF2B5EF4-FFF2-40B4-BE49-F238E27FC236}">
                <a16:creationId xmlns:a16="http://schemas.microsoft.com/office/drawing/2014/main" id="{A77BEEA6-26A0-DD8C-F42E-151144D0BBF8}"/>
              </a:ext>
            </a:extLst>
          </p:cNvPr>
          <p:cNvCxnSpPr>
            <a:cxnSpLocks/>
            <a:stCxn id="102" idx="0"/>
            <a:endCxn id="103" idx="4"/>
          </p:cNvCxnSpPr>
          <p:nvPr/>
        </p:nvCxnSpPr>
        <p:spPr>
          <a:xfrm flipV="1">
            <a:off x="9539035" y="4337032"/>
            <a:ext cx="0" cy="1069416"/>
          </a:xfrm>
          <a:prstGeom prst="straightConnector1">
            <a:avLst/>
          </a:prstGeom>
          <a:ln w="19050">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1" name="直線矢印コネクタ 110">
            <a:extLst>
              <a:ext uri="{FF2B5EF4-FFF2-40B4-BE49-F238E27FC236}">
                <a16:creationId xmlns:a16="http://schemas.microsoft.com/office/drawing/2014/main" id="{37863C4E-D341-CF77-96C8-F238E9454C33}"/>
              </a:ext>
            </a:extLst>
          </p:cNvPr>
          <p:cNvCxnSpPr>
            <a:cxnSpLocks/>
            <a:stCxn id="103" idx="0"/>
            <a:endCxn id="105" idx="4"/>
          </p:cNvCxnSpPr>
          <p:nvPr/>
        </p:nvCxnSpPr>
        <p:spPr>
          <a:xfrm flipH="1" flipV="1">
            <a:off x="9537890" y="2950837"/>
            <a:ext cx="1145" cy="1079464"/>
          </a:xfrm>
          <a:prstGeom prst="straightConnector1">
            <a:avLst/>
          </a:prstGeom>
          <a:ln w="19050">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sp>
        <p:nvSpPr>
          <p:cNvPr id="118" name="Oval 4">
            <a:extLst>
              <a:ext uri="{FF2B5EF4-FFF2-40B4-BE49-F238E27FC236}">
                <a16:creationId xmlns:a16="http://schemas.microsoft.com/office/drawing/2014/main" id="{D6C2CC6B-8A57-0136-1555-476ADE754D01}"/>
              </a:ext>
            </a:extLst>
          </p:cNvPr>
          <p:cNvSpPr>
            <a:spLocks noChangeArrowheads="1"/>
          </p:cNvSpPr>
          <p:nvPr/>
        </p:nvSpPr>
        <p:spPr bwMode="auto">
          <a:xfrm>
            <a:off x="8552561" y="2644364"/>
            <a:ext cx="425652" cy="306731"/>
          </a:xfrm>
          <a:prstGeom prst="ellipse">
            <a:avLst/>
          </a:prstGeom>
          <a:gradFill rotWithShape="1">
            <a:gsLst>
              <a:gs pos="0">
                <a:schemeClr val="bg1"/>
              </a:gs>
              <a:gs pos="100000">
                <a:srgbClr val="CC00CC"/>
              </a:gs>
            </a:gsLst>
            <a:path path="shape">
              <a:fillToRect l="50000" t="50000" r="50000" b="50000"/>
            </a:path>
          </a:gradFill>
          <a:ln w="12700" algn="ctr">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algn="ctr" eaLnBrk="1" hangingPunct="1">
              <a:defRPr/>
            </a:pPr>
            <a:r>
              <a:rPr lang="ja-JP" altLang="en-US" b="1" dirty="0">
                <a:latin typeface="Meiryo UI" panose="020B0604030504040204" pitchFamily="50" charset="-128"/>
                <a:ea typeface="Meiryo UI" panose="020B0604030504040204" pitchFamily="50" charset="-128"/>
              </a:rPr>
              <a:t>製品</a:t>
            </a:r>
            <a:r>
              <a:rPr lang="en-US" altLang="ja-JP" b="1" dirty="0">
                <a:latin typeface="Meiryo UI" panose="020B0604030504040204" pitchFamily="50" charset="-128"/>
                <a:ea typeface="Meiryo UI" panose="020B0604030504040204" pitchFamily="50" charset="-128"/>
              </a:rPr>
              <a:t>A</a:t>
            </a:r>
          </a:p>
        </p:txBody>
      </p:sp>
      <p:cxnSp>
        <p:nvCxnSpPr>
          <p:cNvPr id="120" name="コネクタ: カギ線 119">
            <a:extLst>
              <a:ext uri="{FF2B5EF4-FFF2-40B4-BE49-F238E27FC236}">
                <a16:creationId xmlns:a16="http://schemas.microsoft.com/office/drawing/2014/main" id="{FA416664-D4B4-38FA-AAB4-DECE2183E935}"/>
              </a:ext>
            </a:extLst>
          </p:cNvPr>
          <p:cNvCxnSpPr>
            <a:cxnSpLocks/>
            <a:stCxn id="105" idx="2"/>
            <a:endCxn id="118" idx="6"/>
          </p:cNvCxnSpPr>
          <p:nvPr/>
        </p:nvCxnSpPr>
        <p:spPr>
          <a:xfrm rot="10800000" flipV="1">
            <a:off x="8978214" y="2797472"/>
            <a:ext cx="346851" cy="258"/>
          </a:xfrm>
          <a:prstGeom prst="bentConnector3">
            <a:avLst>
              <a:gd name="adj1" fmla="val 50000"/>
            </a:avLst>
          </a:prstGeom>
          <a:ln w="19050">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sp>
        <p:nvSpPr>
          <p:cNvPr id="130" name="テキスト ボックス 129">
            <a:extLst>
              <a:ext uri="{FF2B5EF4-FFF2-40B4-BE49-F238E27FC236}">
                <a16:creationId xmlns:a16="http://schemas.microsoft.com/office/drawing/2014/main" id="{F1AD13B1-3E92-DB0E-E22C-34BE2DA0FD7D}"/>
              </a:ext>
            </a:extLst>
          </p:cNvPr>
          <p:cNvSpPr txBox="1"/>
          <p:nvPr/>
        </p:nvSpPr>
        <p:spPr>
          <a:xfrm>
            <a:off x="4793055" y="2087805"/>
            <a:ext cx="1128756" cy="307777"/>
          </a:xfrm>
          <a:prstGeom prst="rect">
            <a:avLst/>
          </a:prstGeom>
          <a:solidFill>
            <a:schemeClr val="bg1"/>
          </a:solidFill>
          <a:ln w="19050">
            <a:solidFill>
              <a:schemeClr val="tx1"/>
            </a:solidFill>
          </a:ln>
        </p:spPr>
        <p:txBody>
          <a:bodyPr wrap="square">
            <a:spAutoFit/>
          </a:bodyPr>
          <a:lstStyle/>
          <a:p>
            <a:pPr algn="ctr"/>
            <a:r>
              <a:rPr lang="ja-JP" altLang="en-US" sz="1400" b="1" dirty="0">
                <a:latin typeface="Meiryo UI" panose="020B0604030504040204" pitchFamily="50" charset="-128"/>
                <a:ea typeface="Meiryo UI" panose="020B0604030504040204" pitchFamily="50" charset="-128"/>
              </a:rPr>
              <a:t>含有集計</a:t>
            </a:r>
            <a:endParaRPr lang="en-US" altLang="ja-JP" sz="1400" b="1" dirty="0">
              <a:latin typeface="Meiryo UI" panose="020B0604030504040204" pitchFamily="50" charset="-128"/>
              <a:ea typeface="Meiryo UI" panose="020B0604030504040204" pitchFamily="50" charset="-128"/>
            </a:endParaRPr>
          </a:p>
        </p:txBody>
      </p:sp>
      <p:cxnSp>
        <p:nvCxnSpPr>
          <p:cNvPr id="131" name="コネクタ: カギ線 130">
            <a:extLst>
              <a:ext uri="{FF2B5EF4-FFF2-40B4-BE49-F238E27FC236}">
                <a16:creationId xmlns:a16="http://schemas.microsoft.com/office/drawing/2014/main" id="{856BE7CF-7FD0-1252-F216-2BE40B588754}"/>
              </a:ext>
            </a:extLst>
          </p:cNvPr>
          <p:cNvCxnSpPr>
            <a:cxnSpLocks/>
            <a:stCxn id="41" idx="6"/>
            <a:endCxn id="118" idx="2"/>
          </p:cNvCxnSpPr>
          <p:nvPr/>
        </p:nvCxnSpPr>
        <p:spPr>
          <a:xfrm>
            <a:off x="5911327" y="2793455"/>
            <a:ext cx="2641234" cy="4275"/>
          </a:xfrm>
          <a:prstGeom prst="bentConnector3">
            <a:avLst>
              <a:gd name="adj1" fmla="val 50000"/>
            </a:avLst>
          </a:prstGeom>
          <a:ln w="19050">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sp>
        <p:nvSpPr>
          <p:cNvPr id="138" name="テキスト ボックス 137">
            <a:extLst>
              <a:ext uri="{FF2B5EF4-FFF2-40B4-BE49-F238E27FC236}">
                <a16:creationId xmlns:a16="http://schemas.microsoft.com/office/drawing/2014/main" id="{7153AF76-B9BA-2382-BA11-52175C3EB2D1}"/>
              </a:ext>
            </a:extLst>
          </p:cNvPr>
          <p:cNvSpPr txBox="1"/>
          <p:nvPr/>
        </p:nvSpPr>
        <p:spPr>
          <a:xfrm>
            <a:off x="6315673" y="2639043"/>
            <a:ext cx="1408223" cy="307777"/>
          </a:xfrm>
          <a:prstGeom prst="rect">
            <a:avLst/>
          </a:prstGeom>
          <a:solidFill>
            <a:schemeClr val="bg1"/>
          </a:solidFill>
          <a:ln w="19050">
            <a:solidFill>
              <a:schemeClr val="tx1"/>
            </a:solidFill>
          </a:ln>
        </p:spPr>
        <p:txBody>
          <a:bodyPr wrap="square">
            <a:spAutoFit/>
          </a:bodyPr>
          <a:lstStyle/>
          <a:p>
            <a:pPr algn="ctr"/>
            <a:r>
              <a:rPr lang="ja-JP" altLang="en-US" sz="1400" b="1" dirty="0">
                <a:latin typeface="Meiryo UI" panose="020B0604030504040204" pitchFamily="50" charset="-128"/>
                <a:ea typeface="Meiryo UI" panose="020B0604030504040204" pitchFamily="50" charset="-128"/>
              </a:rPr>
              <a:t>回答データ作成</a:t>
            </a:r>
            <a:endParaRPr lang="en-US" altLang="ja-JP" sz="1400" b="1" dirty="0">
              <a:latin typeface="Meiryo UI" panose="020B0604030504040204" pitchFamily="50" charset="-128"/>
              <a:ea typeface="Meiryo UI" panose="020B0604030504040204" pitchFamily="50" charset="-128"/>
            </a:endParaRPr>
          </a:p>
        </p:txBody>
      </p:sp>
      <p:cxnSp>
        <p:nvCxnSpPr>
          <p:cNvPr id="139" name="直線矢印コネクタ 138">
            <a:extLst>
              <a:ext uri="{FF2B5EF4-FFF2-40B4-BE49-F238E27FC236}">
                <a16:creationId xmlns:a16="http://schemas.microsoft.com/office/drawing/2014/main" id="{3DC6BE1B-2E86-3F60-972D-E9EF854A7E58}"/>
              </a:ext>
            </a:extLst>
          </p:cNvPr>
          <p:cNvCxnSpPr>
            <a:cxnSpLocks/>
            <a:stCxn id="118" idx="4"/>
          </p:cNvCxnSpPr>
          <p:nvPr/>
        </p:nvCxnSpPr>
        <p:spPr>
          <a:xfrm flipH="1">
            <a:off x="8765386" y="2951095"/>
            <a:ext cx="1" cy="1087000"/>
          </a:xfrm>
          <a:prstGeom prst="straightConnector1">
            <a:avLst/>
          </a:prstGeom>
          <a:ln w="19050">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sp>
        <p:nvSpPr>
          <p:cNvPr id="143" name="四角形: メモ 142">
            <a:extLst>
              <a:ext uri="{FF2B5EF4-FFF2-40B4-BE49-F238E27FC236}">
                <a16:creationId xmlns:a16="http://schemas.microsoft.com/office/drawing/2014/main" id="{CFBCA00F-C05C-FEE4-B0A7-5506D6FD43C4}"/>
              </a:ext>
            </a:extLst>
          </p:cNvPr>
          <p:cNvSpPr/>
          <p:nvPr/>
        </p:nvSpPr>
        <p:spPr>
          <a:xfrm>
            <a:off x="8099428" y="4236369"/>
            <a:ext cx="559293" cy="339158"/>
          </a:xfrm>
          <a:prstGeom prst="foldedCorner">
            <a:avLst/>
          </a:prstGeom>
          <a:solidFill>
            <a:schemeClr val="accent5">
              <a:lumMod val="40000"/>
              <a:lumOff val="60000"/>
            </a:schemeClr>
          </a:solidFill>
          <a:ln w="41275" cap="rnd">
            <a:noFill/>
            <a:prstDash val="sysDot"/>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400" b="1" dirty="0">
                <a:solidFill>
                  <a:srgbClr val="002060"/>
                </a:solidFill>
                <a:latin typeface="Meiryo UI" panose="020B0604030504040204" pitchFamily="50" charset="-128"/>
                <a:ea typeface="Meiryo UI" panose="020B0604030504040204" pitchFamily="50" charset="-128"/>
              </a:rPr>
              <a:t>xml</a:t>
            </a:r>
            <a:endParaRPr kumimoji="1" lang="ja-JP" altLang="en-US" sz="1400" b="1" dirty="0">
              <a:solidFill>
                <a:srgbClr val="002060"/>
              </a:solidFill>
              <a:latin typeface="Meiryo UI" panose="020B0604030504040204" pitchFamily="50" charset="-128"/>
              <a:ea typeface="Meiryo UI" panose="020B0604030504040204" pitchFamily="50" charset="-128"/>
            </a:endParaRPr>
          </a:p>
        </p:txBody>
      </p:sp>
      <p:sp>
        <p:nvSpPr>
          <p:cNvPr id="144" name="Oval 4">
            <a:extLst>
              <a:ext uri="{FF2B5EF4-FFF2-40B4-BE49-F238E27FC236}">
                <a16:creationId xmlns:a16="http://schemas.microsoft.com/office/drawing/2014/main" id="{E503023F-C6E6-A30A-1B3B-B31D64EB63B7}"/>
              </a:ext>
            </a:extLst>
          </p:cNvPr>
          <p:cNvSpPr>
            <a:spLocks noChangeArrowheads="1"/>
          </p:cNvSpPr>
          <p:nvPr/>
        </p:nvSpPr>
        <p:spPr bwMode="auto">
          <a:xfrm>
            <a:off x="8548410" y="4051949"/>
            <a:ext cx="425652" cy="306731"/>
          </a:xfrm>
          <a:prstGeom prst="ellipse">
            <a:avLst/>
          </a:prstGeom>
          <a:gradFill rotWithShape="1">
            <a:gsLst>
              <a:gs pos="0">
                <a:schemeClr val="bg1"/>
              </a:gs>
              <a:gs pos="100000">
                <a:srgbClr val="CC00CC"/>
              </a:gs>
            </a:gsLst>
            <a:path path="shape">
              <a:fillToRect l="50000" t="50000" r="50000" b="50000"/>
            </a:path>
          </a:gradFill>
          <a:ln w="12700" algn="ctr">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algn="ctr" eaLnBrk="1" hangingPunct="1">
              <a:defRPr/>
            </a:pPr>
            <a:r>
              <a:rPr lang="ja-JP" altLang="en-US" b="1" dirty="0">
                <a:latin typeface="Meiryo UI" panose="020B0604030504040204" pitchFamily="50" charset="-128"/>
                <a:ea typeface="Meiryo UI" panose="020B0604030504040204" pitchFamily="50" charset="-128"/>
              </a:rPr>
              <a:t>製品</a:t>
            </a:r>
            <a:r>
              <a:rPr lang="en-US" altLang="ja-JP" b="1" dirty="0">
                <a:latin typeface="Meiryo UI" panose="020B0604030504040204" pitchFamily="50" charset="-128"/>
                <a:ea typeface="Meiryo UI" panose="020B0604030504040204" pitchFamily="50" charset="-128"/>
              </a:rPr>
              <a:t>A</a:t>
            </a:r>
          </a:p>
        </p:txBody>
      </p:sp>
      <p:sp>
        <p:nvSpPr>
          <p:cNvPr id="145" name="四角形: メモ 144">
            <a:extLst>
              <a:ext uri="{FF2B5EF4-FFF2-40B4-BE49-F238E27FC236}">
                <a16:creationId xmlns:a16="http://schemas.microsoft.com/office/drawing/2014/main" id="{7E10E237-731C-46DB-C6E8-296F29981FEE}"/>
              </a:ext>
            </a:extLst>
          </p:cNvPr>
          <p:cNvSpPr/>
          <p:nvPr/>
        </p:nvSpPr>
        <p:spPr>
          <a:xfrm>
            <a:off x="8057047" y="5577486"/>
            <a:ext cx="559293" cy="339158"/>
          </a:xfrm>
          <a:prstGeom prst="foldedCorner">
            <a:avLst/>
          </a:prstGeom>
          <a:solidFill>
            <a:schemeClr val="accent5">
              <a:lumMod val="40000"/>
              <a:lumOff val="60000"/>
            </a:schemeClr>
          </a:solidFill>
          <a:ln w="41275" cap="rnd">
            <a:noFill/>
            <a:prstDash val="sysDot"/>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400" b="1" dirty="0">
                <a:solidFill>
                  <a:srgbClr val="002060"/>
                </a:solidFill>
                <a:latin typeface="Meiryo UI" panose="020B0604030504040204" pitchFamily="50" charset="-128"/>
                <a:ea typeface="Meiryo UI" panose="020B0604030504040204" pitchFamily="50" charset="-128"/>
              </a:rPr>
              <a:t>xml</a:t>
            </a:r>
            <a:endParaRPr kumimoji="1" lang="ja-JP" altLang="en-US" sz="1400" b="1" dirty="0">
              <a:solidFill>
                <a:srgbClr val="002060"/>
              </a:solidFill>
              <a:latin typeface="Meiryo UI" panose="020B0604030504040204" pitchFamily="50" charset="-128"/>
              <a:ea typeface="Meiryo UI" panose="020B0604030504040204" pitchFamily="50" charset="-128"/>
            </a:endParaRPr>
          </a:p>
        </p:txBody>
      </p:sp>
      <p:sp>
        <p:nvSpPr>
          <p:cNvPr id="146" name="Oval 4">
            <a:extLst>
              <a:ext uri="{FF2B5EF4-FFF2-40B4-BE49-F238E27FC236}">
                <a16:creationId xmlns:a16="http://schemas.microsoft.com/office/drawing/2014/main" id="{88A68D4D-FB9D-524C-BC9F-854248B93599}"/>
              </a:ext>
            </a:extLst>
          </p:cNvPr>
          <p:cNvSpPr>
            <a:spLocks noChangeArrowheads="1"/>
          </p:cNvSpPr>
          <p:nvPr/>
        </p:nvSpPr>
        <p:spPr bwMode="auto">
          <a:xfrm>
            <a:off x="8527652" y="5443993"/>
            <a:ext cx="425652" cy="306731"/>
          </a:xfrm>
          <a:prstGeom prst="ellipse">
            <a:avLst/>
          </a:prstGeom>
          <a:gradFill rotWithShape="1">
            <a:gsLst>
              <a:gs pos="0">
                <a:schemeClr val="bg1"/>
              </a:gs>
              <a:gs pos="100000">
                <a:srgbClr val="CC00CC"/>
              </a:gs>
            </a:gsLst>
            <a:path path="shape">
              <a:fillToRect l="50000" t="50000" r="50000" b="50000"/>
            </a:path>
          </a:gradFill>
          <a:ln w="12700" algn="ctr">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algn="ctr" eaLnBrk="1" hangingPunct="1">
              <a:defRPr/>
            </a:pPr>
            <a:r>
              <a:rPr lang="ja-JP" altLang="en-US" b="1" dirty="0">
                <a:latin typeface="Meiryo UI" panose="020B0604030504040204" pitchFamily="50" charset="-128"/>
                <a:ea typeface="Meiryo UI" panose="020B0604030504040204" pitchFamily="50" charset="-128"/>
              </a:rPr>
              <a:t>製品</a:t>
            </a:r>
            <a:r>
              <a:rPr lang="en-US" altLang="ja-JP" b="1" dirty="0">
                <a:latin typeface="Meiryo UI" panose="020B0604030504040204" pitchFamily="50" charset="-128"/>
                <a:ea typeface="Meiryo UI" panose="020B0604030504040204" pitchFamily="50" charset="-128"/>
              </a:rPr>
              <a:t>A</a:t>
            </a:r>
          </a:p>
        </p:txBody>
      </p:sp>
      <p:cxnSp>
        <p:nvCxnSpPr>
          <p:cNvPr id="147" name="直線矢印コネクタ 146">
            <a:extLst>
              <a:ext uri="{FF2B5EF4-FFF2-40B4-BE49-F238E27FC236}">
                <a16:creationId xmlns:a16="http://schemas.microsoft.com/office/drawing/2014/main" id="{F8ADACB4-A6E4-11DB-0F27-581C15AA49D5}"/>
              </a:ext>
            </a:extLst>
          </p:cNvPr>
          <p:cNvCxnSpPr>
            <a:cxnSpLocks/>
          </p:cNvCxnSpPr>
          <p:nvPr/>
        </p:nvCxnSpPr>
        <p:spPr>
          <a:xfrm flipH="1">
            <a:off x="8740478" y="4356993"/>
            <a:ext cx="1" cy="1087000"/>
          </a:xfrm>
          <a:prstGeom prst="straightConnector1">
            <a:avLst/>
          </a:prstGeom>
          <a:ln w="19050">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sp>
        <p:nvSpPr>
          <p:cNvPr id="150" name="Oval 4">
            <a:extLst>
              <a:ext uri="{FF2B5EF4-FFF2-40B4-BE49-F238E27FC236}">
                <a16:creationId xmlns:a16="http://schemas.microsoft.com/office/drawing/2014/main" id="{6F7C65DE-9F48-CB67-0F14-37D20E2088FD}"/>
              </a:ext>
            </a:extLst>
          </p:cNvPr>
          <p:cNvSpPr>
            <a:spLocks noChangeArrowheads="1"/>
          </p:cNvSpPr>
          <p:nvPr/>
        </p:nvSpPr>
        <p:spPr bwMode="auto">
          <a:xfrm>
            <a:off x="5496159" y="4048122"/>
            <a:ext cx="425652" cy="306731"/>
          </a:xfrm>
          <a:prstGeom prst="ellipse">
            <a:avLst/>
          </a:prstGeom>
          <a:gradFill rotWithShape="1">
            <a:gsLst>
              <a:gs pos="0">
                <a:schemeClr val="bg1"/>
              </a:gs>
              <a:gs pos="100000">
                <a:srgbClr val="CC00CC"/>
              </a:gs>
            </a:gsLst>
            <a:path path="shape">
              <a:fillToRect l="50000" t="50000" r="50000" b="50000"/>
            </a:path>
          </a:gradFill>
          <a:ln w="12700" algn="ctr">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algn="ctr" eaLnBrk="1" hangingPunct="1">
              <a:defRPr/>
            </a:pPr>
            <a:r>
              <a:rPr lang="ja-JP" altLang="en-US" b="1" dirty="0">
                <a:latin typeface="Meiryo UI" panose="020B0604030504040204" pitchFamily="50" charset="-128"/>
                <a:ea typeface="Meiryo UI" panose="020B0604030504040204" pitchFamily="50" charset="-128"/>
              </a:rPr>
              <a:t>製品</a:t>
            </a:r>
            <a:r>
              <a:rPr lang="en-US" altLang="ja-JP" b="1" dirty="0">
                <a:latin typeface="Meiryo UI" panose="020B0604030504040204" pitchFamily="50" charset="-128"/>
                <a:ea typeface="Meiryo UI" panose="020B0604030504040204" pitchFamily="50" charset="-128"/>
              </a:rPr>
              <a:t>A</a:t>
            </a:r>
          </a:p>
        </p:txBody>
      </p:sp>
      <p:sp>
        <p:nvSpPr>
          <p:cNvPr id="151" name="Oval 5">
            <a:extLst>
              <a:ext uri="{FF2B5EF4-FFF2-40B4-BE49-F238E27FC236}">
                <a16:creationId xmlns:a16="http://schemas.microsoft.com/office/drawing/2014/main" id="{42DD4031-A85C-2CA1-33C2-DAD955C40BD2}"/>
              </a:ext>
            </a:extLst>
          </p:cNvPr>
          <p:cNvSpPr>
            <a:spLocks noChangeArrowheads="1"/>
          </p:cNvSpPr>
          <p:nvPr/>
        </p:nvSpPr>
        <p:spPr bwMode="auto">
          <a:xfrm>
            <a:off x="4842977" y="4056301"/>
            <a:ext cx="396698" cy="291959"/>
          </a:xfrm>
          <a:prstGeom prst="ellipse">
            <a:avLst/>
          </a:prstGeom>
          <a:gradFill rotWithShape="1">
            <a:gsLst>
              <a:gs pos="0">
                <a:schemeClr val="accent5">
                  <a:lumMod val="20000"/>
                  <a:lumOff val="80000"/>
                </a:schemeClr>
              </a:gs>
              <a:gs pos="100000">
                <a:schemeClr val="accent5">
                  <a:lumMod val="75000"/>
                </a:schemeClr>
              </a:gs>
            </a:gsLst>
            <a:path path="shape">
              <a:fillToRect l="50000" t="50000" r="50000" b="50000"/>
            </a:path>
          </a:gradFill>
          <a:ln w="12700" algn="ctr">
            <a:solidFill>
              <a:schemeClr val="accent5">
                <a:lumMod val="50000"/>
              </a:schemeClr>
            </a:solidFill>
            <a:round/>
            <a:headEnd/>
            <a:tailEnd/>
          </a:ln>
          <a:effectLst/>
        </p:spPr>
        <p:txBody>
          <a:bodyPr wrap="none" lIns="90000" tIns="46800" rIns="90000" bIns="46800" anchor="ctr"/>
          <a:lstStyle/>
          <a:p>
            <a:pPr algn="ctr"/>
            <a:r>
              <a:rPr lang="ja-JP" altLang="en-US" sz="1000" b="1" dirty="0">
                <a:latin typeface="Meiryo UI" panose="020B0604030504040204" pitchFamily="50" charset="-128"/>
                <a:ea typeface="Meiryo UI" panose="020B0604030504040204" pitchFamily="50" charset="-128"/>
              </a:rPr>
              <a:t>材料</a:t>
            </a:r>
            <a:r>
              <a:rPr lang="en-US" altLang="ja-JP" sz="1000" b="1" dirty="0">
                <a:latin typeface="Meiryo UI" panose="020B0604030504040204" pitchFamily="50" charset="-128"/>
                <a:ea typeface="Meiryo UI" panose="020B0604030504040204" pitchFamily="50" charset="-128"/>
              </a:rPr>
              <a:t>X</a:t>
            </a:r>
          </a:p>
        </p:txBody>
      </p:sp>
      <p:cxnSp>
        <p:nvCxnSpPr>
          <p:cNvPr id="152" name="AutoShape 39">
            <a:extLst>
              <a:ext uri="{FF2B5EF4-FFF2-40B4-BE49-F238E27FC236}">
                <a16:creationId xmlns:a16="http://schemas.microsoft.com/office/drawing/2014/main" id="{4FC25A84-D5A8-87F3-73C8-E10E36D31923}"/>
              </a:ext>
            </a:extLst>
          </p:cNvPr>
          <p:cNvCxnSpPr>
            <a:cxnSpLocks noChangeShapeType="1"/>
            <a:stCxn id="150" idx="2"/>
            <a:endCxn id="151" idx="6"/>
          </p:cNvCxnSpPr>
          <p:nvPr/>
        </p:nvCxnSpPr>
        <p:spPr bwMode="auto">
          <a:xfrm rot="10800000" flipV="1">
            <a:off x="5239675" y="4201487"/>
            <a:ext cx="256484" cy="793"/>
          </a:xfrm>
          <a:prstGeom prst="bentConnector3">
            <a:avLst>
              <a:gd name="adj1" fmla="val 50000"/>
            </a:avLst>
          </a:prstGeom>
          <a:noFill/>
          <a:ln w="19050">
            <a:solidFill>
              <a:srgbClr val="3333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3" name="テキスト ボックス 152">
            <a:extLst>
              <a:ext uri="{FF2B5EF4-FFF2-40B4-BE49-F238E27FC236}">
                <a16:creationId xmlns:a16="http://schemas.microsoft.com/office/drawing/2014/main" id="{6B2A6A1D-A1D8-E1B6-AFE5-5CFFC368FADB}"/>
              </a:ext>
            </a:extLst>
          </p:cNvPr>
          <p:cNvSpPr txBox="1"/>
          <p:nvPr/>
        </p:nvSpPr>
        <p:spPr>
          <a:xfrm>
            <a:off x="5036254" y="4270352"/>
            <a:ext cx="531652" cy="276999"/>
          </a:xfrm>
          <a:prstGeom prst="rect">
            <a:avLst/>
          </a:prstGeom>
          <a:noFill/>
        </p:spPr>
        <p:txBody>
          <a:bodyPr wrap="square">
            <a:spAutoFit/>
          </a:bodyPr>
          <a:lstStyle/>
          <a:p>
            <a:r>
              <a:rPr lang="en-US" altLang="ja-JP" sz="1200" b="1" dirty="0">
                <a:latin typeface="Meiryo UI" panose="020B0604030504040204" pitchFamily="50" charset="-128"/>
                <a:ea typeface="Meiryo UI" panose="020B0604030504040204" pitchFamily="50" charset="-128"/>
              </a:rPr>
              <a:t>2</a:t>
            </a:r>
            <a:r>
              <a:rPr lang="ja-JP" altLang="en-US" sz="1200" b="1" dirty="0">
                <a:latin typeface="Meiryo UI" panose="020B0604030504040204" pitchFamily="50" charset="-128"/>
                <a:ea typeface="Meiryo UI" panose="020B0604030504040204" pitchFamily="50" charset="-128"/>
              </a:rPr>
              <a:t>個</a:t>
            </a:r>
            <a:endParaRPr lang="en-US" altLang="ja-JP" sz="1200" b="1" dirty="0">
              <a:latin typeface="Meiryo UI" panose="020B0604030504040204" pitchFamily="50" charset="-128"/>
              <a:ea typeface="Meiryo UI" panose="020B0604030504040204" pitchFamily="50" charset="-128"/>
            </a:endParaRPr>
          </a:p>
        </p:txBody>
      </p:sp>
      <p:cxnSp>
        <p:nvCxnSpPr>
          <p:cNvPr id="156" name="コネクタ: カギ線 155">
            <a:extLst>
              <a:ext uri="{FF2B5EF4-FFF2-40B4-BE49-F238E27FC236}">
                <a16:creationId xmlns:a16="http://schemas.microsoft.com/office/drawing/2014/main" id="{5DC73AB6-497B-7AFA-9E45-8226179CDEE4}"/>
              </a:ext>
            </a:extLst>
          </p:cNvPr>
          <p:cNvCxnSpPr>
            <a:cxnSpLocks/>
            <a:stCxn id="154" idx="2"/>
            <a:endCxn id="155" idx="0"/>
          </p:cNvCxnSpPr>
          <p:nvPr/>
        </p:nvCxnSpPr>
        <p:spPr>
          <a:xfrm rot="5400000">
            <a:off x="5050034" y="3577208"/>
            <a:ext cx="664979" cy="632"/>
          </a:xfrm>
          <a:prstGeom prst="bentConnector3">
            <a:avLst>
              <a:gd name="adj1" fmla="val 50000"/>
            </a:avLst>
          </a:prstGeom>
          <a:ln w="19050">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4" name="コネクタ: カギ線 163">
            <a:extLst>
              <a:ext uri="{FF2B5EF4-FFF2-40B4-BE49-F238E27FC236}">
                <a16:creationId xmlns:a16="http://schemas.microsoft.com/office/drawing/2014/main" id="{EA9C5674-2D9A-2AEE-7546-B7DA1B129F12}"/>
              </a:ext>
            </a:extLst>
          </p:cNvPr>
          <p:cNvCxnSpPr>
            <a:cxnSpLocks/>
            <a:stCxn id="69" idx="6"/>
            <a:endCxn id="151" idx="2"/>
          </p:cNvCxnSpPr>
          <p:nvPr/>
        </p:nvCxnSpPr>
        <p:spPr>
          <a:xfrm>
            <a:off x="3647235" y="4189714"/>
            <a:ext cx="1195742" cy="12567"/>
          </a:xfrm>
          <a:prstGeom prst="bentConnector3">
            <a:avLst>
              <a:gd name="adj1" fmla="val 50000"/>
            </a:avLst>
          </a:prstGeom>
          <a:ln w="19050">
            <a:solidFill>
              <a:schemeClr val="bg2"/>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168" name="コネクタ: カギ線 167">
            <a:extLst>
              <a:ext uri="{FF2B5EF4-FFF2-40B4-BE49-F238E27FC236}">
                <a16:creationId xmlns:a16="http://schemas.microsoft.com/office/drawing/2014/main" id="{CB01B7C4-B9B3-315E-0211-82EE9E83BDFA}"/>
              </a:ext>
            </a:extLst>
          </p:cNvPr>
          <p:cNvCxnSpPr>
            <a:cxnSpLocks/>
            <a:stCxn id="150" idx="6"/>
            <a:endCxn id="144" idx="2"/>
          </p:cNvCxnSpPr>
          <p:nvPr/>
        </p:nvCxnSpPr>
        <p:spPr>
          <a:xfrm>
            <a:off x="5921811" y="4201488"/>
            <a:ext cx="2626599" cy="3827"/>
          </a:xfrm>
          <a:prstGeom prst="bentConnector3">
            <a:avLst>
              <a:gd name="adj1" fmla="val 50000"/>
            </a:avLst>
          </a:prstGeom>
          <a:ln w="19050">
            <a:solidFill>
              <a:schemeClr val="bg2"/>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169" name="テキスト ボックス 168">
            <a:extLst>
              <a:ext uri="{FF2B5EF4-FFF2-40B4-BE49-F238E27FC236}">
                <a16:creationId xmlns:a16="http://schemas.microsoft.com/office/drawing/2014/main" id="{AC097712-A73B-7004-AFD9-68C74BA093A4}"/>
              </a:ext>
            </a:extLst>
          </p:cNvPr>
          <p:cNvSpPr txBox="1"/>
          <p:nvPr/>
        </p:nvSpPr>
        <p:spPr>
          <a:xfrm>
            <a:off x="1682539" y="2083776"/>
            <a:ext cx="2194925" cy="307777"/>
          </a:xfrm>
          <a:prstGeom prst="rect">
            <a:avLst/>
          </a:prstGeom>
          <a:solidFill>
            <a:schemeClr val="bg1"/>
          </a:solidFill>
          <a:ln w="19050">
            <a:solidFill>
              <a:schemeClr val="tx1"/>
            </a:solidFill>
          </a:ln>
        </p:spPr>
        <p:txBody>
          <a:bodyPr wrap="square">
            <a:spAutoFit/>
          </a:bodyPr>
          <a:lstStyle/>
          <a:p>
            <a:pPr algn="ctr"/>
            <a:r>
              <a:rPr lang="ja-JP" altLang="en-US" sz="1400" b="1" dirty="0">
                <a:latin typeface="Meiryo UI" panose="020B0604030504040204" pitchFamily="50" charset="-128"/>
                <a:ea typeface="Meiryo UI" panose="020B0604030504040204" pitchFamily="50" charset="-128"/>
              </a:rPr>
              <a:t>調査依頼・回答取得</a:t>
            </a:r>
            <a:endParaRPr lang="en-US" altLang="ja-JP" sz="1400" b="1" dirty="0">
              <a:latin typeface="Meiryo UI" panose="020B0604030504040204" pitchFamily="50" charset="-128"/>
              <a:ea typeface="Meiryo UI" panose="020B0604030504040204" pitchFamily="50" charset="-128"/>
            </a:endParaRPr>
          </a:p>
        </p:txBody>
      </p:sp>
      <p:sp>
        <p:nvSpPr>
          <p:cNvPr id="170" name="テキスト ボックス 169">
            <a:extLst>
              <a:ext uri="{FF2B5EF4-FFF2-40B4-BE49-F238E27FC236}">
                <a16:creationId xmlns:a16="http://schemas.microsoft.com/office/drawing/2014/main" id="{93D67D08-704A-C627-D84C-BC5945AF655F}"/>
              </a:ext>
            </a:extLst>
          </p:cNvPr>
          <p:cNvSpPr txBox="1"/>
          <p:nvPr/>
        </p:nvSpPr>
        <p:spPr>
          <a:xfrm>
            <a:off x="6626099" y="5482346"/>
            <a:ext cx="1144885" cy="461665"/>
          </a:xfrm>
          <a:prstGeom prst="rect">
            <a:avLst/>
          </a:prstGeom>
          <a:solidFill>
            <a:schemeClr val="accent2">
              <a:lumMod val="20000"/>
              <a:lumOff val="80000"/>
            </a:schemeClr>
          </a:solidFill>
          <a:ln>
            <a:solidFill>
              <a:srgbClr val="002060"/>
            </a:solidFill>
          </a:ln>
        </p:spPr>
        <p:txBody>
          <a:bodyPr wrap="square" rtlCol="0">
            <a:spAutoFit/>
          </a:bodyPr>
          <a:lstStyle/>
          <a:p>
            <a:pPr algn="ctr"/>
            <a:r>
              <a:rPr kumimoji="1" lang="ja-JP" altLang="en-US" sz="1200" b="1" dirty="0">
                <a:latin typeface="Meiryo UI" panose="020B0604030504040204" pitchFamily="50" charset="-128"/>
                <a:ea typeface="Meiryo UI" panose="020B0604030504040204" pitchFamily="50" charset="-128"/>
              </a:rPr>
              <a:t>各社システム</a:t>
            </a:r>
            <a:br>
              <a:rPr kumimoji="1" lang="en-US" altLang="ja-JP" sz="1200" b="1" dirty="0">
                <a:latin typeface="Meiryo UI" panose="020B0604030504040204" pitchFamily="50" charset="-128"/>
                <a:ea typeface="Meiryo UI" panose="020B0604030504040204" pitchFamily="50" charset="-128"/>
              </a:rPr>
            </a:br>
            <a:r>
              <a:rPr kumimoji="1" lang="ja-JP" altLang="en-US" sz="1200" b="1" dirty="0">
                <a:latin typeface="Meiryo UI" panose="020B0604030504040204" pitchFamily="50" charset="-128"/>
                <a:ea typeface="Meiryo UI" panose="020B0604030504040204" pitchFamily="50" charset="-128"/>
              </a:rPr>
              <a:t>アプリケーション</a:t>
            </a:r>
          </a:p>
        </p:txBody>
      </p:sp>
      <p:sp>
        <p:nvSpPr>
          <p:cNvPr id="173" name="テキスト ボックス 172">
            <a:extLst>
              <a:ext uri="{FF2B5EF4-FFF2-40B4-BE49-F238E27FC236}">
                <a16:creationId xmlns:a16="http://schemas.microsoft.com/office/drawing/2014/main" id="{87BD7E1F-19D8-88DE-4779-828A108627BB}"/>
              </a:ext>
            </a:extLst>
          </p:cNvPr>
          <p:cNvSpPr txBox="1"/>
          <p:nvPr/>
        </p:nvSpPr>
        <p:spPr>
          <a:xfrm>
            <a:off x="8259178" y="2096438"/>
            <a:ext cx="1855261" cy="307777"/>
          </a:xfrm>
          <a:prstGeom prst="rect">
            <a:avLst/>
          </a:prstGeom>
          <a:solidFill>
            <a:schemeClr val="bg1"/>
          </a:solidFill>
          <a:ln w="19050">
            <a:solidFill>
              <a:schemeClr val="tx1"/>
            </a:solidFill>
          </a:ln>
        </p:spPr>
        <p:txBody>
          <a:bodyPr wrap="square">
            <a:spAutoFit/>
          </a:bodyPr>
          <a:lstStyle/>
          <a:p>
            <a:pPr algn="ctr"/>
            <a:r>
              <a:rPr lang="ja-JP" altLang="en-US" sz="1400" b="1" dirty="0">
                <a:latin typeface="Meiryo UI" panose="020B0604030504040204" pitchFamily="50" charset="-128"/>
                <a:ea typeface="Meiryo UI" panose="020B0604030504040204" pitchFamily="50" charset="-128"/>
              </a:rPr>
              <a:t>調査受付・回答</a:t>
            </a:r>
            <a:endParaRPr lang="en-US" altLang="ja-JP" sz="1400" b="1" dirty="0">
              <a:latin typeface="Meiryo UI" panose="020B0604030504040204" pitchFamily="50" charset="-128"/>
              <a:ea typeface="Meiryo UI" panose="020B0604030504040204" pitchFamily="50" charset="-128"/>
            </a:endParaRPr>
          </a:p>
        </p:txBody>
      </p:sp>
      <p:sp>
        <p:nvSpPr>
          <p:cNvPr id="178" name="テキスト ボックス 177">
            <a:extLst>
              <a:ext uri="{FF2B5EF4-FFF2-40B4-BE49-F238E27FC236}">
                <a16:creationId xmlns:a16="http://schemas.microsoft.com/office/drawing/2014/main" id="{78FA6B5A-D971-BDDF-7BB6-3B7A3BA0FDDF}"/>
              </a:ext>
            </a:extLst>
          </p:cNvPr>
          <p:cNvSpPr txBox="1"/>
          <p:nvPr/>
        </p:nvSpPr>
        <p:spPr>
          <a:xfrm>
            <a:off x="1793494" y="3405827"/>
            <a:ext cx="1026707" cy="276999"/>
          </a:xfrm>
          <a:prstGeom prst="rect">
            <a:avLst/>
          </a:prstGeom>
          <a:noFill/>
          <a:ln w="19050">
            <a:noFill/>
          </a:ln>
        </p:spPr>
        <p:txBody>
          <a:bodyPr wrap="square">
            <a:spAutoFit/>
          </a:bodyPr>
          <a:lstStyle/>
          <a:p>
            <a:pPr algn="ctr"/>
            <a:r>
              <a:rPr lang="ja-JP" altLang="en-US" sz="1200" b="1" dirty="0">
                <a:latin typeface="Meiryo UI" panose="020B0604030504040204" pitchFamily="50" charset="-128"/>
                <a:ea typeface="Meiryo UI" panose="020B0604030504040204" pitchFamily="50" charset="-128"/>
              </a:rPr>
              <a:t>調査依頼</a:t>
            </a:r>
            <a:endParaRPr lang="en-US" altLang="ja-JP" sz="1200" b="1" dirty="0">
              <a:latin typeface="Meiryo UI" panose="020B0604030504040204" pitchFamily="50" charset="-128"/>
              <a:ea typeface="Meiryo UI" panose="020B0604030504040204" pitchFamily="50" charset="-128"/>
            </a:endParaRPr>
          </a:p>
        </p:txBody>
      </p:sp>
      <p:sp>
        <p:nvSpPr>
          <p:cNvPr id="179" name="テキスト ボックス 178">
            <a:extLst>
              <a:ext uri="{FF2B5EF4-FFF2-40B4-BE49-F238E27FC236}">
                <a16:creationId xmlns:a16="http://schemas.microsoft.com/office/drawing/2014/main" id="{F99D78DD-328D-2792-77B8-4E84355DBE6A}"/>
              </a:ext>
            </a:extLst>
          </p:cNvPr>
          <p:cNvSpPr txBox="1"/>
          <p:nvPr/>
        </p:nvSpPr>
        <p:spPr>
          <a:xfrm>
            <a:off x="1793494" y="4639228"/>
            <a:ext cx="1026707" cy="461665"/>
          </a:xfrm>
          <a:prstGeom prst="rect">
            <a:avLst/>
          </a:prstGeom>
          <a:noFill/>
          <a:ln w="19050">
            <a:noFill/>
          </a:ln>
        </p:spPr>
        <p:txBody>
          <a:bodyPr wrap="square">
            <a:spAutoFit/>
          </a:bodyPr>
          <a:lstStyle/>
          <a:p>
            <a:pPr algn="ctr"/>
            <a:r>
              <a:rPr lang="ja-JP" altLang="en-US" sz="1200" b="1" dirty="0">
                <a:latin typeface="Meiryo UI" panose="020B0604030504040204" pitchFamily="50" charset="-128"/>
                <a:ea typeface="Meiryo UI" panose="020B0604030504040204" pitchFamily="50" charset="-128"/>
              </a:rPr>
              <a:t>調査依頼</a:t>
            </a:r>
            <a:endParaRPr lang="en-US" altLang="ja-JP" sz="1200" b="1" dirty="0">
              <a:latin typeface="Meiryo UI" panose="020B0604030504040204" pitchFamily="50" charset="-128"/>
              <a:ea typeface="Meiryo UI" panose="020B0604030504040204" pitchFamily="50" charset="-128"/>
            </a:endParaRPr>
          </a:p>
          <a:p>
            <a:pPr algn="ctr"/>
            <a:r>
              <a:rPr lang="ja-JP" altLang="en-US" sz="1200" b="1" dirty="0">
                <a:latin typeface="Meiryo UI" panose="020B0604030504040204" pitchFamily="50" charset="-128"/>
                <a:ea typeface="Meiryo UI" panose="020B0604030504040204" pitchFamily="50" charset="-128"/>
              </a:rPr>
              <a:t>受領</a:t>
            </a:r>
            <a:endParaRPr lang="en-US" altLang="ja-JP" sz="1200" b="1" dirty="0">
              <a:latin typeface="Meiryo UI" panose="020B0604030504040204" pitchFamily="50" charset="-128"/>
              <a:ea typeface="Meiryo UI" panose="020B0604030504040204" pitchFamily="50" charset="-128"/>
            </a:endParaRPr>
          </a:p>
        </p:txBody>
      </p:sp>
      <p:sp>
        <p:nvSpPr>
          <p:cNvPr id="180" name="テキスト ボックス 179">
            <a:extLst>
              <a:ext uri="{FF2B5EF4-FFF2-40B4-BE49-F238E27FC236}">
                <a16:creationId xmlns:a16="http://schemas.microsoft.com/office/drawing/2014/main" id="{FE994813-B62E-3732-DC94-AB6FF681F0ED}"/>
              </a:ext>
            </a:extLst>
          </p:cNvPr>
          <p:cNvSpPr txBox="1"/>
          <p:nvPr/>
        </p:nvSpPr>
        <p:spPr>
          <a:xfrm>
            <a:off x="3337737" y="4639228"/>
            <a:ext cx="1026707" cy="461665"/>
          </a:xfrm>
          <a:prstGeom prst="rect">
            <a:avLst/>
          </a:prstGeom>
          <a:noFill/>
          <a:ln w="19050">
            <a:noFill/>
          </a:ln>
        </p:spPr>
        <p:txBody>
          <a:bodyPr wrap="square">
            <a:spAutoFit/>
          </a:bodyPr>
          <a:lstStyle/>
          <a:p>
            <a:pPr algn="ctr"/>
            <a:r>
              <a:rPr lang="ja-JP" altLang="en-US" sz="1200" b="1" dirty="0">
                <a:latin typeface="Meiryo UI" panose="020B0604030504040204" pitchFamily="50" charset="-128"/>
                <a:ea typeface="Meiryo UI" panose="020B0604030504040204" pitchFamily="50" charset="-128"/>
              </a:rPr>
              <a:t>回答データ</a:t>
            </a:r>
            <a:endParaRPr lang="en-US" altLang="ja-JP" sz="1200" b="1" dirty="0">
              <a:latin typeface="Meiryo UI" panose="020B0604030504040204" pitchFamily="50" charset="-128"/>
              <a:ea typeface="Meiryo UI" panose="020B0604030504040204" pitchFamily="50" charset="-128"/>
            </a:endParaRPr>
          </a:p>
          <a:p>
            <a:pPr algn="ctr"/>
            <a:r>
              <a:rPr lang="ja-JP" altLang="en-US" sz="1200" b="1" dirty="0">
                <a:latin typeface="Meiryo UI" panose="020B0604030504040204" pitchFamily="50" charset="-128"/>
                <a:ea typeface="Meiryo UI" panose="020B0604030504040204" pitchFamily="50" charset="-128"/>
              </a:rPr>
              <a:t>送信</a:t>
            </a:r>
            <a:endParaRPr lang="en-US" altLang="ja-JP" sz="1200" b="1" dirty="0">
              <a:latin typeface="Meiryo UI" panose="020B0604030504040204" pitchFamily="50" charset="-128"/>
              <a:ea typeface="Meiryo UI" panose="020B0604030504040204" pitchFamily="50" charset="-128"/>
            </a:endParaRPr>
          </a:p>
        </p:txBody>
      </p:sp>
      <p:cxnSp>
        <p:nvCxnSpPr>
          <p:cNvPr id="181" name="直線矢印コネクタ 180">
            <a:extLst>
              <a:ext uri="{FF2B5EF4-FFF2-40B4-BE49-F238E27FC236}">
                <a16:creationId xmlns:a16="http://schemas.microsoft.com/office/drawing/2014/main" id="{734BAB2A-86D5-B9A6-35D3-229E87D8B1CF}"/>
              </a:ext>
            </a:extLst>
          </p:cNvPr>
          <p:cNvCxnSpPr>
            <a:cxnSpLocks/>
            <a:stCxn id="69" idx="0"/>
            <a:endCxn id="25" idx="4"/>
          </p:cNvCxnSpPr>
          <p:nvPr/>
        </p:nvCxnSpPr>
        <p:spPr>
          <a:xfrm flipV="1">
            <a:off x="3448886" y="2940789"/>
            <a:ext cx="1103" cy="1102945"/>
          </a:xfrm>
          <a:prstGeom prst="straightConnector1">
            <a:avLst/>
          </a:prstGeom>
          <a:ln w="19050">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sp>
        <p:nvSpPr>
          <p:cNvPr id="185" name="テキスト ボックス 184">
            <a:extLst>
              <a:ext uri="{FF2B5EF4-FFF2-40B4-BE49-F238E27FC236}">
                <a16:creationId xmlns:a16="http://schemas.microsoft.com/office/drawing/2014/main" id="{405B78AE-4A3E-26D5-78B9-A1128ABACA0E}"/>
              </a:ext>
            </a:extLst>
          </p:cNvPr>
          <p:cNvSpPr txBox="1"/>
          <p:nvPr/>
        </p:nvSpPr>
        <p:spPr>
          <a:xfrm>
            <a:off x="3365582" y="3392101"/>
            <a:ext cx="1026707" cy="461665"/>
          </a:xfrm>
          <a:prstGeom prst="rect">
            <a:avLst/>
          </a:prstGeom>
          <a:noFill/>
          <a:ln w="19050">
            <a:noFill/>
          </a:ln>
        </p:spPr>
        <p:txBody>
          <a:bodyPr wrap="square">
            <a:spAutoFit/>
          </a:bodyPr>
          <a:lstStyle/>
          <a:p>
            <a:pPr algn="ctr"/>
            <a:r>
              <a:rPr lang="ja-JP" altLang="en-US" sz="1200" b="1" dirty="0">
                <a:latin typeface="Meiryo UI" panose="020B0604030504040204" pitchFamily="50" charset="-128"/>
                <a:ea typeface="Meiryo UI" panose="020B0604030504040204" pitchFamily="50" charset="-128"/>
              </a:rPr>
              <a:t>回答データ</a:t>
            </a:r>
            <a:endParaRPr lang="en-US" altLang="ja-JP" sz="1200" b="1" dirty="0">
              <a:latin typeface="Meiryo UI" panose="020B0604030504040204" pitchFamily="50" charset="-128"/>
              <a:ea typeface="Meiryo UI" panose="020B0604030504040204" pitchFamily="50" charset="-128"/>
            </a:endParaRPr>
          </a:p>
          <a:p>
            <a:pPr algn="ctr"/>
            <a:r>
              <a:rPr lang="ja-JP" altLang="en-US" sz="1200" b="1" dirty="0">
                <a:latin typeface="Meiryo UI" panose="020B0604030504040204" pitchFamily="50" charset="-128"/>
                <a:ea typeface="Meiryo UI" panose="020B0604030504040204" pitchFamily="50" charset="-128"/>
              </a:rPr>
              <a:t>受領</a:t>
            </a:r>
            <a:endParaRPr lang="en-US" altLang="ja-JP" sz="1200" b="1" dirty="0">
              <a:latin typeface="Meiryo UI" panose="020B0604030504040204" pitchFamily="50" charset="-128"/>
              <a:ea typeface="Meiryo UI" panose="020B0604030504040204" pitchFamily="50" charset="-128"/>
            </a:endParaRPr>
          </a:p>
        </p:txBody>
      </p:sp>
      <p:sp>
        <p:nvSpPr>
          <p:cNvPr id="188" name="テキスト ボックス 187">
            <a:extLst>
              <a:ext uri="{FF2B5EF4-FFF2-40B4-BE49-F238E27FC236}">
                <a16:creationId xmlns:a16="http://schemas.microsoft.com/office/drawing/2014/main" id="{59A8AC2B-9881-0BA1-A8E9-520CB6E8D94C}"/>
              </a:ext>
            </a:extLst>
          </p:cNvPr>
          <p:cNvSpPr txBox="1"/>
          <p:nvPr/>
        </p:nvSpPr>
        <p:spPr>
          <a:xfrm>
            <a:off x="5288241" y="3358709"/>
            <a:ext cx="1026707" cy="461665"/>
          </a:xfrm>
          <a:prstGeom prst="rect">
            <a:avLst/>
          </a:prstGeom>
          <a:noFill/>
          <a:ln w="19050">
            <a:noFill/>
          </a:ln>
        </p:spPr>
        <p:txBody>
          <a:bodyPr wrap="square">
            <a:spAutoFit/>
          </a:bodyPr>
          <a:lstStyle/>
          <a:p>
            <a:pPr algn="ctr"/>
            <a:r>
              <a:rPr lang="en-US" altLang="ja-JP" sz="1200" b="1" dirty="0">
                <a:latin typeface="Meiryo UI" panose="020B0604030504040204" pitchFamily="50" charset="-128"/>
                <a:ea typeface="Meiryo UI" panose="020B0604030504040204" pitchFamily="50" charset="-128"/>
              </a:rPr>
              <a:t>BOM</a:t>
            </a:r>
            <a:r>
              <a:rPr lang="ja-JP" altLang="en-US" sz="1200" b="1" dirty="0">
                <a:latin typeface="Meiryo UI" panose="020B0604030504040204" pitchFamily="50" charset="-128"/>
                <a:ea typeface="Meiryo UI" panose="020B0604030504040204" pitchFamily="50" charset="-128"/>
              </a:rPr>
              <a:t>データ登録</a:t>
            </a:r>
            <a:endParaRPr lang="en-US" altLang="ja-JP" sz="1200" b="1" dirty="0">
              <a:latin typeface="Meiryo UI" panose="020B0604030504040204" pitchFamily="50" charset="-128"/>
              <a:ea typeface="Meiryo UI" panose="020B0604030504040204" pitchFamily="50" charset="-128"/>
            </a:endParaRPr>
          </a:p>
        </p:txBody>
      </p:sp>
      <p:cxnSp>
        <p:nvCxnSpPr>
          <p:cNvPr id="193" name="直線矢印コネクタ 192">
            <a:extLst>
              <a:ext uri="{FF2B5EF4-FFF2-40B4-BE49-F238E27FC236}">
                <a16:creationId xmlns:a16="http://schemas.microsoft.com/office/drawing/2014/main" id="{4625F13F-540E-E85F-B904-A9A221888E47}"/>
              </a:ext>
            </a:extLst>
          </p:cNvPr>
          <p:cNvCxnSpPr>
            <a:cxnSpLocks/>
          </p:cNvCxnSpPr>
          <p:nvPr/>
        </p:nvCxnSpPr>
        <p:spPr>
          <a:xfrm>
            <a:off x="2251988" y="4166114"/>
            <a:ext cx="907934" cy="0"/>
          </a:xfrm>
          <a:prstGeom prst="straightConnector1">
            <a:avLst/>
          </a:prstGeom>
          <a:ln w="19050">
            <a:solidFill>
              <a:schemeClr val="bg2"/>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196" name="直線矢印コネクタ 195">
            <a:extLst>
              <a:ext uri="{FF2B5EF4-FFF2-40B4-BE49-F238E27FC236}">
                <a16:creationId xmlns:a16="http://schemas.microsoft.com/office/drawing/2014/main" id="{CC18FC90-599E-6D7A-4CF5-8FD2255AE4E1}"/>
              </a:ext>
            </a:extLst>
          </p:cNvPr>
          <p:cNvCxnSpPr>
            <a:cxnSpLocks/>
          </p:cNvCxnSpPr>
          <p:nvPr/>
        </p:nvCxnSpPr>
        <p:spPr>
          <a:xfrm flipH="1">
            <a:off x="9011595" y="4195997"/>
            <a:ext cx="280087" cy="0"/>
          </a:xfrm>
          <a:prstGeom prst="straightConnector1">
            <a:avLst/>
          </a:prstGeom>
          <a:ln w="19050">
            <a:solidFill>
              <a:schemeClr val="bg2"/>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202" name="テキスト ボックス 201">
            <a:extLst>
              <a:ext uri="{FF2B5EF4-FFF2-40B4-BE49-F238E27FC236}">
                <a16:creationId xmlns:a16="http://schemas.microsoft.com/office/drawing/2014/main" id="{7FAD01A7-492F-D72D-49C3-C61E78853D79}"/>
              </a:ext>
            </a:extLst>
          </p:cNvPr>
          <p:cNvSpPr txBox="1"/>
          <p:nvPr/>
        </p:nvSpPr>
        <p:spPr>
          <a:xfrm>
            <a:off x="9521574" y="4736253"/>
            <a:ext cx="817054" cy="276999"/>
          </a:xfrm>
          <a:prstGeom prst="rect">
            <a:avLst/>
          </a:prstGeom>
          <a:noFill/>
          <a:ln w="19050">
            <a:noFill/>
          </a:ln>
        </p:spPr>
        <p:txBody>
          <a:bodyPr wrap="square">
            <a:spAutoFit/>
          </a:bodyPr>
          <a:lstStyle/>
          <a:p>
            <a:pPr algn="ctr"/>
            <a:r>
              <a:rPr lang="ja-JP" altLang="en-US" sz="1200" b="1" dirty="0">
                <a:latin typeface="Meiryo UI" panose="020B0604030504040204" pitchFamily="50" charset="-128"/>
                <a:ea typeface="Meiryo UI" panose="020B0604030504040204" pitchFamily="50" charset="-128"/>
              </a:rPr>
              <a:t>調査依頼</a:t>
            </a:r>
            <a:endParaRPr lang="en-US" altLang="ja-JP" sz="1200" b="1" dirty="0">
              <a:latin typeface="Meiryo UI" panose="020B0604030504040204" pitchFamily="50" charset="-128"/>
              <a:ea typeface="Meiryo UI" panose="020B0604030504040204" pitchFamily="50" charset="-128"/>
            </a:endParaRPr>
          </a:p>
        </p:txBody>
      </p:sp>
      <p:sp>
        <p:nvSpPr>
          <p:cNvPr id="203" name="テキスト ボックス 202">
            <a:extLst>
              <a:ext uri="{FF2B5EF4-FFF2-40B4-BE49-F238E27FC236}">
                <a16:creationId xmlns:a16="http://schemas.microsoft.com/office/drawing/2014/main" id="{5BA30A92-E29C-87C5-BB39-E0740802A487}"/>
              </a:ext>
            </a:extLst>
          </p:cNvPr>
          <p:cNvSpPr txBox="1"/>
          <p:nvPr/>
        </p:nvSpPr>
        <p:spPr>
          <a:xfrm>
            <a:off x="9416747" y="3340659"/>
            <a:ext cx="1026707" cy="461665"/>
          </a:xfrm>
          <a:prstGeom prst="rect">
            <a:avLst/>
          </a:prstGeom>
          <a:noFill/>
          <a:ln w="19050">
            <a:noFill/>
          </a:ln>
        </p:spPr>
        <p:txBody>
          <a:bodyPr wrap="square">
            <a:spAutoFit/>
          </a:bodyPr>
          <a:lstStyle/>
          <a:p>
            <a:pPr algn="ctr"/>
            <a:r>
              <a:rPr lang="ja-JP" altLang="en-US" sz="1200" b="1" dirty="0">
                <a:latin typeface="Meiryo UI" panose="020B0604030504040204" pitchFamily="50" charset="-128"/>
                <a:ea typeface="Meiryo UI" panose="020B0604030504040204" pitchFamily="50" charset="-128"/>
              </a:rPr>
              <a:t>調査依頼</a:t>
            </a:r>
            <a:endParaRPr lang="en-US" altLang="ja-JP" sz="1200" b="1" dirty="0">
              <a:latin typeface="Meiryo UI" panose="020B0604030504040204" pitchFamily="50" charset="-128"/>
              <a:ea typeface="Meiryo UI" panose="020B0604030504040204" pitchFamily="50" charset="-128"/>
            </a:endParaRPr>
          </a:p>
          <a:p>
            <a:pPr algn="ctr"/>
            <a:r>
              <a:rPr lang="ja-JP" altLang="en-US" sz="1200" b="1" dirty="0">
                <a:latin typeface="Meiryo UI" panose="020B0604030504040204" pitchFamily="50" charset="-128"/>
                <a:ea typeface="Meiryo UI" panose="020B0604030504040204" pitchFamily="50" charset="-128"/>
              </a:rPr>
              <a:t>受領</a:t>
            </a:r>
            <a:endParaRPr lang="en-US" altLang="ja-JP" sz="1200" b="1" dirty="0">
              <a:latin typeface="Meiryo UI" panose="020B0604030504040204" pitchFamily="50" charset="-128"/>
              <a:ea typeface="Meiryo UI" panose="020B0604030504040204" pitchFamily="50" charset="-128"/>
            </a:endParaRPr>
          </a:p>
        </p:txBody>
      </p:sp>
      <p:sp>
        <p:nvSpPr>
          <p:cNvPr id="204" name="テキスト ボックス 203">
            <a:extLst>
              <a:ext uri="{FF2B5EF4-FFF2-40B4-BE49-F238E27FC236}">
                <a16:creationId xmlns:a16="http://schemas.microsoft.com/office/drawing/2014/main" id="{B3624C6D-6AB6-0D20-7955-D738EB9F3F7A}"/>
              </a:ext>
            </a:extLst>
          </p:cNvPr>
          <p:cNvSpPr txBox="1"/>
          <p:nvPr/>
        </p:nvSpPr>
        <p:spPr>
          <a:xfrm>
            <a:off x="8624369" y="3343925"/>
            <a:ext cx="1026707" cy="461665"/>
          </a:xfrm>
          <a:prstGeom prst="rect">
            <a:avLst/>
          </a:prstGeom>
          <a:noFill/>
          <a:ln w="19050">
            <a:noFill/>
          </a:ln>
        </p:spPr>
        <p:txBody>
          <a:bodyPr wrap="square">
            <a:spAutoFit/>
          </a:bodyPr>
          <a:lstStyle/>
          <a:p>
            <a:pPr algn="ctr"/>
            <a:r>
              <a:rPr lang="ja-JP" altLang="en-US" sz="1200" b="1" dirty="0">
                <a:latin typeface="Meiryo UI" panose="020B0604030504040204" pitchFamily="50" charset="-128"/>
                <a:ea typeface="Meiryo UI" panose="020B0604030504040204" pitchFamily="50" charset="-128"/>
              </a:rPr>
              <a:t>回答データ</a:t>
            </a:r>
            <a:endParaRPr lang="en-US" altLang="ja-JP" sz="1200" b="1" dirty="0">
              <a:latin typeface="Meiryo UI" panose="020B0604030504040204" pitchFamily="50" charset="-128"/>
              <a:ea typeface="Meiryo UI" panose="020B0604030504040204" pitchFamily="50" charset="-128"/>
            </a:endParaRPr>
          </a:p>
          <a:p>
            <a:pPr algn="ctr"/>
            <a:r>
              <a:rPr lang="ja-JP" altLang="en-US" sz="1200" b="1" dirty="0">
                <a:latin typeface="Meiryo UI" panose="020B0604030504040204" pitchFamily="50" charset="-128"/>
                <a:ea typeface="Meiryo UI" panose="020B0604030504040204" pitchFamily="50" charset="-128"/>
              </a:rPr>
              <a:t>送信</a:t>
            </a:r>
            <a:endParaRPr lang="en-US" altLang="ja-JP" sz="1200" b="1" dirty="0">
              <a:latin typeface="Meiryo UI" panose="020B0604030504040204" pitchFamily="50" charset="-128"/>
              <a:ea typeface="Meiryo UI" panose="020B0604030504040204" pitchFamily="50" charset="-128"/>
            </a:endParaRPr>
          </a:p>
        </p:txBody>
      </p:sp>
      <p:sp>
        <p:nvSpPr>
          <p:cNvPr id="205" name="テキスト ボックス 204">
            <a:extLst>
              <a:ext uri="{FF2B5EF4-FFF2-40B4-BE49-F238E27FC236}">
                <a16:creationId xmlns:a16="http://schemas.microsoft.com/office/drawing/2014/main" id="{355F3651-4CB5-610D-9A84-DC7A2B823FB9}"/>
              </a:ext>
            </a:extLst>
          </p:cNvPr>
          <p:cNvSpPr txBox="1"/>
          <p:nvPr/>
        </p:nvSpPr>
        <p:spPr>
          <a:xfrm>
            <a:off x="8610890" y="4677757"/>
            <a:ext cx="1026707" cy="461665"/>
          </a:xfrm>
          <a:prstGeom prst="rect">
            <a:avLst/>
          </a:prstGeom>
          <a:noFill/>
          <a:ln w="19050">
            <a:noFill/>
          </a:ln>
        </p:spPr>
        <p:txBody>
          <a:bodyPr wrap="square">
            <a:spAutoFit/>
          </a:bodyPr>
          <a:lstStyle/>
          <a:p>
            <a:pPr algn="ctr"/>
            <a:r>
              <a:rPr lang="ja-JP" altLang="en-US" sz="1200" b="1" dirty="0">
                <a:latin typeface="Meiryo UI" panose="020B0604030504040204" pitchFamily="50" charset="-128"/>
                <a:ea typeface="Meiryo UI" panose="020B0604030504040204" pitchFamily="50" charset="-128"/>
              </a:rPr>
              <a:t>回答データ</a:t>
            </a:r>
            <a:endParaRPr lang="en-US" altLang="ja-JP" sz="1200" b="1" dirty="0">
              <a:latin typeface="Meiryo UI" panose="020B0604030504040204" pitchFamily="50" charset="-128"/>
              <a:ea typeface="Meiryo UI" panose="020B0604030504040204" pitchFamily="50" charset="-128"/>
            </a:endParaRPr>
          </a:p>
          <a:p>
            <a:pPr algn="ctr"/>
            <a:r>
              <a:rPr lang="ja-JP" altLang="en-US" sz="1200" b="1" dirty="0">
                <a:latin typeface="Meiryo UI" panose="020B0604030504040204" pitchFamily="50" charset="-128"/>
                <a:ea typeface="Meiryo UI" panose="020B0604030504040204" pitchFamily="50" charset="-128"/>
              </a:rPr>
              <a:t>受領</a:t>
            </a:r>
            <a:endParaRPr lang="en-US" altLang="ja-JP" sz="1200" b="1" dirty="0">
              <a:latin typeface="Meiryo UI" panose="020B0604030504040204" pitchFamily="50" charset="-128"/>
              <a:ea typeface="Meiryo UI" panose="020B0604030504040204" pitchFamily="50" charset="-128"/>
            </a:endParaRPr>
          </a:p>
        </p:txBody>
      </p:sp>
      <p:sp>
        <p:nvSpPr>
          <p:cNvPr id="208" name="Oval 4">
            <a:extLst>
              <a:ext uri="{FF2B5EF4-FFF2-40B4-BE49-F238E27FC236}">
                <a16:creationId xmlns:a16="http://schemas.microsoft.com/office/drawing/2014/main" id="{63A1E8AA-DE4F-67B8-8AC4-A02571F2727B}"/>
              </a:ext>
            </a:extLst>
          </p:cNvPr>
          <p:cNvSpPr>
            <a:spLocks noChangeArrowheads="1"/>
          </p:cNvSpPr>
          <p:nvPr/>
        </p:nvSpPr>
        <p:spPr bwMode="auto">
          <a:xfrm>
            <a:off x="11630862" y="4501264"/>
            <a:ext cx="425652" cy="306731"/>
          </a:xfrm>
          <a:prstGeom prst="ellipse">
            <a:avLst/>
          </a:prstGeom>
          <a:gradFill rotWithShape="1">
            <a:gsLst>
              <a:gs pos="0">
                <a:schemeClr val="accent3">
                  <a:lumMod val="60000"/>
                  <a:lumOff val="40000"/>
                </a:schemeClr>
              </a:gs>
              <a:gs pos="100000">
                <a:schemeClr val="accent3">
                  <a:lumMod val="75000"/>
                </a:schemeClr>
              </a:gs>
            </a:gsLst>
            <a:path path="shape">
              <a:fillToRect l="50000" t="50000" r="50000" b="50000"/>
            </a:path>
          </a:gradFill>
          <a:ln w="12700" algn="ctr">
            <a:solidFill>
              <a:schemeClr val="accent2"/>
            </a:solidFill>
            <a:round/>
            <a:headEnd/>
            <a:tailEnd/>
          </a:ln>
          <a:effec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algn="ctr" eaLnBrk="1" hangingPunct="1">
              <a:defRPr/>
            </a:pPr>
            <a:r>
              <a:rPr lang="ja-JP" altLang="en-US" b="1" dirty="0">
                <a:latin typeface="Meiryo UI" panose="020B0604030504040204" pitchFamily="50" charset="-128"/>
                <a:ea typeface="Meiryo UI" panose="020B0604030504040204" pitchFamily="50" charset="-128"/>
              </a:rPr>
              <a:t>部品</a:t>
            </a:r>
            <a:r>
              <a:rPr lang="en-US" altLang="ja-JP" b="1" dirty="0">
                <a:latin typeface="Meiryo UI" panose="020B0604030504040204" pitchFamily="50" charset="-128"/>
                <a:ea typeface="Meiryo UI" panose="020B0604030504040204" pitchFamily="50" charset="-128"/>
              </a:rPr>
              <a:t>Y</a:t>
            </a:r>
          </a:p>
        </p:txBody>
      </p:sp>
      <p:sp>
        <p:nvSpPr>
          <p:cNvPr id="212" name="Oval 4">
            <a:extLst>
              <a:ext uri="{FF2B5EF4-FFF2-40B4-BE49-F238E27FC236}">
                <a16:creationId xmlns:a16="http://schemas.microsoft.com/office/drawing/2014/main" id="{E9EC52CD-9081-886C-52B6-E51FB232674A}"/>
              </a:ext>
            </a:extLst>
          </p:cNvPr>
          <p:cNvSpPr>
            <a:spLocks noChangeArrowheads="1"/>
          </p:cNvSpPr>
          <p:nvPr/>
        </p:nvSpPr>
        <p:spPr bwMode="auto">
          <a:xfrm>
            <a:off x="11234164" y="4508422"/>
            <a:ext cx="425652" cy="306731"/>
          </a:xfrm>
          <a:prstGeom prst="ellipse">
            <a:avLst/>
          </a:prstGeom>
          <a:gradFill rotWithShape="1">
            <a:gsLst>
              <a:gs pos="0">
                <a:schemeClr val="bg1"/>
              </a:gs>
              <a:gs pos="100000">
                <a:srgbClr val="CC00CC"/>
              </a:gs>
            </a:gsLst>
            <a:path path="shape">
              <a:fillToRect l="50000" t="50000" r="50000" b="50000"/>
            </a:path>
          </a:gradFill>
          <a:ln w="12700" algn="ctr">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kumimoji="1" sz="1000">
                <a:solidFill>
                  <a:schemeClr val="tx1"/>
                </a:solidFill>
                <a:latin typeface="Arial" charset="0"/>
                <a:ea typeface="HGP創英角ｺﾞｼｯｸUB" pitchFamily="50" charset="-128"/>
              </a:defRPr>
            </a:lvl1pPr>
            <a:lvl2pPr marL="742950" indent="-285750" eaLnBrk="0" hangingPunct="0">
              <a:defRPr kumimoji="1" sz="1000">
                <a:solidFill>
                  <a:schemeClr val="tx1"/>
                </a:solidFill>
                <a:latin typeface="Arial" charset="0"/>
                <a:ea typeface="HGP創英角ｺﾞｼｯｸUB" pitchFamily="50" charset="-128"/>
              </a:defRPr>
            </a:lvl2pPr>
            <a:lvl3pPr marL="1143000" indent="-228600" eaLnBrk="0" hangingPunct="0">
              <a:defRPr kumimoji="1" sz="1000">
                <a:solidFill>
                  <a:schemeClr val="tx1"/>
                </a:solidFill>
                <a:latin typeface="Arial" charset="0"/>
                <a:ea typeface="HGP創英角ｺﾞｼｯｸUB" pitchFamily="50" charset="-128"/>
              </a:defRPr>
            </a:lvl3pPr>
            <a:lvl4pPr marL="1600200" indent="-228600" eaLnBrk="0" hangingPunct="0">
              <a:defRPr kumimoji="1" sz="1000">
                <a:solidFill>
                  <a:schemeClr val="tx1"/>
                </a:solidFill>
                <a:latin typeface="Arial" charset="0"/>
                <a:ea typeface="HGP創英角ｺﾞｼｯｸUB" pitchFamily="50" charset="-128"/>
              </a:defRPr>
            </a:lvl4pPr>
            <a:lvl5pPr marL="2057400" indent="-228600" eaLnBrk="0" hangingPunct="0">
              <a:defRPr kumimoji="1" sz="1000">
                <a:solidFill>
                  <a:schemeClr val="tx1"/>
                </a:solidFill>
                <a:latin typeface="Arial" charset="0"/>
                <a:ea typeface="HGP創英角ｺﾞｼｯｸUB" pitchFamily="50" charset="-128"/>
              </a:defRPr>
            </a:lvl5pPr>
            <a:lvl6pPr marL="25146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6pPr>
            <a:lvl7pPr marL="29718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7pPr>
            <a:lvl8pPr marL="34290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8pPr>
            <a:lvl9pPr marL="3886200" indent="-228600" algn="ctr" eaLnBrk="0" fontAlgn="base" hangingPunct="0">
              <a:spcBef>
                <a:spcPct val="0"/>
              </a:spcBef>
              <a:spcAft>
                <a:spcPct val="0"/>
              </a:spcAft>
              <a:defRPr kumimoji="1" sz="1000">
                <a:solidFill>
                  <a:schemeClr val="tx1"/>
                </a:solidFill>
                <a:latin typeface="Arial" charset="0"/>
                <a:ea typeface="HGP創英角ｺﾞｼｯｸUB" pitchFamily="50" charset="-128"/>
              </a:defRPr>
            </a:lvl9pPr>
          </a:lstStyle>
          <a:p>
            <a:pPr algn="ctr" eaLnBrk="1" hangingPunct="1">
              <a:defRPr/>
            </a:pPr>
            <a:r>
              <a:rPr lang="ja-JP" altLang="en-US" b="1" dirty="0">
                <a:latin typeface="Meiryo UI" panose="020B0604030504040204" pitchFamily="50" charset="-128"/>
                <a:ea typeface="Meiryo UI" panose="020B0604030504040204" pitchFamily="50" charset="-128"/>
              </a:rPr>
              <a:t>製品</a:t>
            </a:r>
            <a:r>
              <a:rPr lang="en-US" altLang="ja-JP" b="1" dirty="0">
                <a:latin typeface="Meiryo UI" panose="020B0604030504040204" pitchFamily="50" charset="-128"/>
                <a:ea typeface="Meiryo UI" panose="020B0604030504040204" pitchFamily="50" charset="-128"/>
              </a:rPr>
              <a:t>A</a:t>
            </a:r>
          </a:p>
        </p:txBody>
      </p:sp>
      <p:sp>
        <p:nvSpPr>
          <p:cNvPr id="215" name="Oval 5">
            <a:extLst>
              <a:ext uri="{FF2B5EF4-FFF2-40B4-BE49-F238E27FC236}">
                <a16:creationId xmlns:a16="http://schemas.microsoft.com/office/drawing/2014/main" id="{147EB0AC-1DE5-A7D5-4B60-3A76B7D3AC6A}"/>
              </a:ext>
            </a:extLst>
          </p:cNvPr>
          <p:cNvSpPr>
            <a:spLocks noChangeArrowheads="1"/>
          </p:cNvSpPr>
          <p:nvPr/>
        </p:nvSpPr>
        <p:spPr bwMode="auto">
          <a:xfrm>
            <a:off x="10864782" y="4520047"/>
            <a:ext cx="396698" cy="291959"/>
          </a:xfrm>
          <a:prstGeom prst="ellipse">
            <a:avLst/>
          </a:prstGeom>
          <a:gradFill rotWithShape="1">
            <a:gsLst>
              <a:gs pos="0">
                <a:schemeClr val="accent5">
                  <a:lumMod val="20000"/>
                  <a:lumOff val="80000"/>
                </a:schemeClr>
              </a:gs>
              <a:gs pos="100000">
                <a:schemeClr val="accent5">
                  <a:lumMod val="75000"/>
                </a:schemeClr>
              </a:gs>
            </a:gsLst>
            <a:path path="shape">
              <a:fillToRect l="50000" t="50000" r="50000" b="50000"/>
            </a:path>
          </a:gradFill>
          <a:ln w="12700" algn="ctr">
            <a:solidFill>
              <a:schemeClr val="accent5">
                <a:lumMod val="50000"/>
              </a:schemeClr>
            </a:solidFill>
            <a:round/>
            <a:headEnd/>
            <a:tailEnd/>
          </a:ln>
          <a:effectLst/>
        </p:spPr>
        <p:txBody>
          <a:bodyPr wrap="none" lIns="90000" tIns="46800" rIns="90000" bIns="46800" anchor="ctr"/>
          <a:lstStyle/>
          <a:p>
            <a:pPr algn="ctr"/>
            <a:r>
              <a:rPr lang="ja-JP" altLang="en-US" sz="1000" b="1" dirty="0">
                <a:latin typeface="Meiryo UI" panose="020B0604030504040204" pitchFamily="50" charset="-128"/>
                <a:ea typeface="Meiryo UI" panose="020B0604030504040204" pitchFamily="50" charset="-128"/>
              </a:rPr>
              <a:t>材料</a:t>
            </a:r>
            <a:r>
              <a:rPr lang="en-US" altLang="ja-JP" sz="1000" b="1" dirty="0">
                <a:latin typeface="Meiryo UI" panose="020B0604030504040204" pitchFamily="50" charset="-128"/>
                <a:ea typeface="Meiryo UI" panose="020B0604030504040204" pitchFamily="50" charset="-128"/>
              </a:rPr>
              <a:t>X</a:t>
            </a:r>
          </a:p>
        </p:txBody>
      </p:sp>
      <p:sp>
        <p:nvSpPr>
          <p:cNvPr id="219" name="Oval 5">
            <a:extLst>
              <a:ext uri="{FF2B5EF4-FFF2-40B4-BE49-F238E27FC236}">
                <a16:creationId xmlns:a16="http://schemas.microsoft.com/office/drawing/2014/main" id="{CF289B3F-1324-A102-AB2B-E857445F64B8}"/>
              </a:ext>
            </a:extLst>
          </p:cNvPr>
          <p:cNvSpPr>
            <a:spLocks noChangeArrowheads="1"/>
          </p:cNvSpPr>
          <p:nvPr/>
        </p:nvSpPr>
        <p:spPr bwMode="auto">
          <a:xfrm>
            <a:off x="10466446" y="4520047"/>
            <a:ext cx="396698" cy="291959"/>
          </a:xfrm>
          <a:prstGeom prst="ellipse">
            <a:avLst/>
          </a:prstGeom>
          <a:gradFill rotWithShape="1">
            <a:gsLst>
              <a:gs pos="0">
                <a:schemeClr val="accent2">
                  <a:lumMod val="40000"/>
                  <a:lumOff val="60000"/>
                </a:schemeClr>
              </a:gs>
              <a:gs pos="100000">
                <a:schemeClr val="accent1">
                  <a:lumMod val="90000"/>
                </a:schemeClr>
              </a:gs>
            </a:gsLst>
            <a:path path="shape">
              <a:fillToRect l="50000" t="50000" r="50000" b="50000"/>
            </a:path>
          </a:gradFill>
          <a:ln w="12700" algn="ctr">
            <a:solidFill>
              <a:schemeClr val="accent3">
                <a:lumMod val="50000"/>
              </a:schemeClr>
            </a:solidFill>
            <a:round/>
            <a:headEnd/>
            <a:tailEnd/>
          </a:ln>
          <a:effectLst/>
        </p:spPr>
        <p:txBody>
          <a:bodyPr wrap="none" lIns="90000" tIns="46800" rIns="90000" bIns="46800" anchor="ctr"/>
          <a:lstStyle/>
          <a:p>
            <a:pPr algn="ctr"/>
            <a:r>
              <a:rPr lang="ja-JP" altLang="en-US" sz="1000" b="1" dirty="0">
                <a:latin typeface="Meiryo UI" panose="020B0604030504040204" pitchFamily="50" charset="-128"/>
                <a:ea typeface="Meiryo UI" panose="020B0604030504040204" pitchFamily="50" charset="-128"/>
              </a:rPr>
              <a:t>製品</a:t>
            </a:r>
            <a:r>
              <a:rPr lang="en-US" altLang="ja-JP" sz="1000" b="1" dirty="0">
                <a:latin typeface="Meiryo UI" panose="020B0604030504040204" pitchFamily="50" charset="-128"/>
                <a:ea typeface="Meiryo UI" panose="020B0604030504040204" pitchFamily="50" charset="-128"/>
              </a:rPr>
              <a:t>C</a:t>
            </a:r>
          </a:p>
        </p:txBody>
      </p:sp>
      <p:sp>
        <p:nvSpPr>
          <p:cNvPr id="220" name="テキスト ボックス 219">
            <a:extLst>
              <a:ext uri="{FF2B5EF4-FFF2-40B4-BE49-F238E27FC236}">
                <a16:creationId xmlns:a16="http://schemas.microsoft.com/office/drawing/2014/main" id="{AFFE7F23-B3AF-F716-DCC5-99CD9DDAF5BF}"/>
              </a:ext>
            </a:extLst>
          </p:cNvPr>
          <p:cNvSpPr txBox="1"/>
          <p:nvPr/>
        </p:nvSpPr>
        <p:spPr>
          <a:xfrm>
            <a:off x="6321148" y="3438676"/>
            <a:ext cx="1522919" cy="707886"/>
          </a:xfrm>
          <a:prstGeom prst="rect">
            <a:avLst/>
          </a:prstGeom>
          <a:noFill/>
          <a:ln w="19050">
            <a:noFill/>
          </a:ln>
        </p:spPr>
        <p:txBody>
          <a:bodyPr wrap="square">
            <a:spAutoFit/>
          </a:bodyPr>
          <a:lstStyle/>
          <a:p>
            <a:pPr algn="ctr"/>
            <a:r>
              <a:rPr lang="en-US" altLang="ja-JP" sz="1000" b="1" dirty="0">
                <a:latin typeface="Meiryo UI" panose="020B0604030504040204" pitchFamily="50" charset="-128"/>
                <a:ea typeface="Meiryo UI" panose="020B0604030504040204" pitchFamily="50" charset="-128"/>
              </a:rPr>
              <a:t>BOM</a:t>
            </a:r>
            <a:r>
              <a:rPr lang="ja-JP" altLang="en-US" sz="1000" b="1" dirty="0">
                <a:latin typeface="Meiryo UI" panose="020B0604030504040204" pitchFamily="50" charset="-128"/>
                <a:ea typeface="Meiryo UI" panose="020B0604030504040204" pitchFamily="50" charset="-128"/>
              </a:rPr>
              <a:t>データとは製品構成を表現した親子関係の</a:t>
            </a:r>
            <a:endParaRPr lang="en-US" altLang="ja-JP" sz="1000" b="1" dirty="0">
              <a:latin typeface="Meiryo UI" panose="020B0604030504040204" pitchFamily="50" charset="-128"/>
              <a:ea typeface="Meiryo UI" panose="020B0604030504040204" pitchFamily="50" charset="-128"/>
            </a:endParaRPr>
          </a:p>
          <a:p>
            <a:pPr algn="ctr"/>
            <a:r>
              <a:rPr lang="ja-JP" altLang="en-US" sz="1000" b="1" dirty="0">
                <a:latin typeface="Meiryo UI" panose="020B0604030504040204" pitchFamily="50" charset="-128"/>
                <a:ea typeface="Meiryo UI" panose="020B0604030504040204" pitchFamily="50" charset="-128"/>
              </a:rPr>
              <a:t>データであり、各社に持つ厳密な</a:t>
            </a:r>
            <a:r>
              <a:rPr lang="en-US" altLang="ja-JP" sz="1000" b="1" dirty="0">
                <a:latin typeface="Meiryo UI" panose="020B0604030504040204" pitchFamily="50" charset="-128"/>
                <a:ea typeface="Meiryo UI" panose="020B0604030504040204" pitchFamily="50" charset="-128"/>
              </a:rPr>
              <a:t>BOM</a:t>
            </a:r>
            <a:r>
              <a:rPr lang="ja-JP" altLang="en-US" sz="1000" b="1" dirty="0">
                <a:latin typeface="Meiryo UI" panose="020B0604030504040204" pitchFamily="50" charset="-128"/>
                <a:ea typeface="Meiryo UI" panose="020B0604030504040204" pitchFamily="50" charset="-128"/>
              </a:rPr>
              <a:t>とは異なる</a:t>
            </a:r>
            <a:endParaRPr lang="en-US" altLang="ja-JP" sz="1000" b="1" dirty="0">
              <a:latin typeface="Meiryo UI" panose="020B0604030504040204" pitchFamily="50" charset="-128"/>
              <a:ea typeface="Meiryo UI" panose="020B0604030504040204" pitchFamily="50" charset="-128"/>
            </a:endParaRPr>
          </a:p>
        </p:txBody>
      </p:sp>
      <p:sp>
        <p:nvSpPr>
          <p:cNvPr id="222" name="テキスト ボックス 221">
            <a:extLst>
              <a:ext uri="{FF2B5EF4-FFF2-40B4-BE49-F238E27FC236}">
                <a16:creationId xmlns:a16="http://schemas.microsoft.com/office/drawing/2014/main" id="{9B307294-B9B3-F183-40BD-79633C345C99}"/>
              </a:ext>
            </a:extLst>
          </p:cNvPr>
          <p:cNvSpPr txBox="1"/>
          <p:nvPr/>
        </p:nvSpPr>
        <p:spPr>
          <a:xfrm>
            <a:off x="6707066" y="4221725"/>
            <a:ext cx="871029" cy="246221"/>
          </a:xfrm>
          <a:prstGeom prst="rect">
            <a:avLst/>
          </a:prstGeom>
          <a:noFill/>
          <a:ln w="19050">
            <a:noFill/>
          </a:ln>
        </p:spPr>
        <p:txBody>
          <a:bodyPr wrap="square">
            <a:spAutoFit/>
          </a:bodyPr>
          <a:lstStyle/>
          <a:p>
            <a:pPr algn="ctr"/>
            <a:r>
              <a:rPr lang="ja-JP" altLang="en-US" sz="1000" b="1" dirty="0">
                <a:latin typeface="Meiryo UI" panose="020B0604030504040204" pitchFamily="50" charset="-128"/>
                <a:ea typeface="Meiryo UI" panose="020B0604030504040204" pitchFamily="50" charset="-128"/>
              </a:rPr>
              <a:t>リレーション</a:t>
            </a:r>
            <a:endParaRPr lang="en-US" altLang="ja-JP" sz="1000" b="1" dirty="0">
              <a:latin typeface="Meiryo UI" panose="020B0604030504040204" pitchFamily="50" charset="-128"/>
              <a:ea typeface="Meiryo UI" panose="020B0604030504040204" pitchFamily="50" charset="-128"/>
            </a:endParaRPr>
          </a:p>
        </p:txBody>
      </p:sp>
      <p:sp>
        <p:nvSpPr>
          <p:cNvPr id="225" name="テキスト ボックス 224">
            <a:extLst>
              <a:ext uri="{FF2B5EF4-FFF2-40B4-BE49-F238E27FC236}">
                <a16:creationId xmlns:a16="http://schemas.microsoft.com/office/drawing/2014/main" id="{6005B56B-DA04-C3A4-A934-9EBCC3AB71EB}"/>
              </a:ext>
            </a:extLst>
          </p:cNvPr>
          <p:cNvSpPr txBox="1"/>
          <p:nvPr/>
        </p:nvSpPr>
        <p:spPr>
          <a:xfrm>
            <a:off x="3682414" y="4221725"/>
            <a:ext cx="871029" cy="246221"/>
          </a:xfrm>
          <a:prstGeom prst="rect">
            <a:avLst/>
          </a:prstGeom>
          <a:noFill/>
          <a:ln w="19050">
            <a:noFill/>
          </a:ln>
        </p:spPr>
        <p:txBody>
          <a:bodyPr wrap="square">
            <a:spAutoFit/>
          </a:bodyPr>
          <a:lstStyle/>
          <a:p>
            <a:pPr algn="ctr"/>
            <a:r>
              <a:rPr lang="ja-JP" altLang="en-US" sz="1000" b="1" dirty="0">
                <a:latin typeface="Meiryo UI" panose="020B0604030504040204" pitchFamily="50" charset="-128"/>
                <a:ea typeface="Meiryo UI" panose="020B0604030504040204" pitchFamily="50" charset="-128"/>
              </a:rPr>
              <a:t>リレーション</a:t>
            </a:r>
            <a:endParaRPr lang="en-US" altLang="ja-JP" sz="1000" b="1" dirty="0">
              <a:latin typeface="Meiryo UI" panose="020B0604030504040204" pitchFamily="50" charset="-128"/>
              <a:ea typeface="Meiryo UI" panose="020B0604030504040204" pitchFamily="50" charset="-128"/>
            </a:endParaRPr>
          </a:p>
        </p:txBody>
      </p:sp>
      <p:sp>
        <p:nvSpPr>
          <p:cNvPr id="226" name="テキスト ボックス 225">
            <a:extLst>
              <a:ext uri="{FF2B5EF4-FFF2-40B4-BE49-F238E27FC236}">
                <a16:creationId xmlns:a16="http://schemas.microsoft.com/office/drawing/2014/main" id="{1C80239F-7CB0-4712-0807-7F5E3AE6711E}"/>
              </a:ext>
            </a:extLst>
          </p:cNvPr>
          <p:cNvSpPr txBox="1"/>
          <p:nvPr/>
        </p:nvSpPr>
        <p:spPr>
          <a:xfrm>
            <a:off x="1973767" y="4264195"/>
            <a:ext cx="871029" cy="246221"/>
          </a:xfrm>
          <a:prstGeom prst="rect">
            <a:avLst/>
          </a:prstGeom>
          <a:noFill/>
          <a:ln w="19050">
            <a:noFill/>
          </a:ln>
        </p:spPr>
        <p:txBody>
          <a:bodyPr wrap="square">
            <a:spAutoFit/>
          </a:bodyPr>
          <a:lstStyle/>
          <a:p>
            <a:pPr algn="ctr"/>
            <a:r>
              <a:rPr lang="ja-JP" altLang="en-US" sz="1000" b="1" dirty="0">
                <a:latin typeface="Meiryo UI" panose="020B0604030504040204" pitchFamily="50" charset="-128"/>
                <a:ea typeface="Meiryo UI" panose="020B0604030504040204" pitchFamily="50" charset="-128"/>
              </a:rPr>
              <a:t>リレーション</a:t>
            </a:r>
            <a:endParaRPr lang="en-US" altLang="ja-JP" sz="1000" b="1" dirty="0">
              <a:latin typeface="Meiryo UI" panose="020B0604030504040204" pitchFamily="50" charset="-128"/>
              <a:ea typeface="Meiryo UI" panose="020B0604030504040204" pitchFamily="50" charset="-128"/>
            </a:endParaRPr>
          </a:p>
        </p:txBody>
      </p:sp>
      <p:sp>
        <p:nvSpPr>
          <p:cNvPr id="227" name="テキスト ボックス 226">
            <a:extLst>
              <a:ext uri="{FF2B5EF4-FFF2-40B4-BE49-F238E27FC236}">
                <a16:creationId xmlns:a16="http://schemas.microsoft.com/office/drawing/2014/main" id="{5B081F90-53AE-6E65-1AF6-F00CB7071A2B}"/>
              </a:ext>
            </a:extLst>
          </p:cNvPr>
          <p:cNvSpPr txBox="1"/>
          <p:nvPr/>
        </p:nvSpPr>
        <p:spPr>
          <a:xfrm>
            <a:off x="8766568" y="4334872"/>
            <a:ext cx="871029" cy="246221"/>
          </a:xfrm>
          <a:prstGeom prst="rect">
            <a:avLst/>
          </a:prstGeom>
          <a:noFill/>
          <a:ln w="19050">
            <a:noFill/>
          </a:ln>
        </p:spPr>
        <p:txBody>
          <a:bodyPr wrap="square">
            <a:spAutoFit/>
          </a:bodyPr>
          <a:lstStyle/>
          <a:p>
            <a:pPr algn="ctr"/>
            <a:r>
              <a:rPr lang="ja-JP" altLang="en-US" sz="1000" b="1" dirty="0">
                <a:latin typeface="Meiryo UI" panose="020B0604030504040204" pitchFamily="50" charset="-128"/>
                <a:ea typeface="Meiryo UI" panose="020B0604030504040204" pitchFamily="50" charset="-128"/>
              </a:rPr>
              <a:t>リレーション</a:t>
            </a:r>
            <a:endParaRPr lang="en-US" altLang="ja-JP" sz="1000" b="1" dirty="0">
              <a:latin typeface="Meiryo UI" panose="020B0604030504040204" pitchFamily="50" charset="-128"/>
              <a:ea typeface="Meiryo UI" panose="020B0604030504040204" pitchFamily="50" charset="-128"/>
            </a:endParaRPr>
          </a:p>
        </p:txBody>
      </p:sp>
      <p:sp>
        <p:nvSpPr>
          <p:cNvPr id="228" name="テキスト ボックス 227">
            <a:extLst>
              <a:ext uri="{FF2B5EF4-FFF2-40B4-BE49-F238E27FC236}">
                <a16:creationId xmlns:a16="http://schemas.microsoft.com/office/drawing/2014/main" id="{8ED307DE-EA97-6A67-D29D-35AD1F1D6776}"/>
              </a:ext>
            </a:extLst>
          </p:cNvPr>
          <p:cNvSpPr txBox="1"/>
          <p:nvPr/>
        </p:nvSpPr>
        <p:spPr>
          <a:xfrm>
            <a:off x="10450868" y="3392780"/>
            <a:ext cx="1657149" cy="830997"/>
          </a:xfrm>
          <a:prstGeom prst="rect">
            <a:avLst/>
          </a:prstGeom>
          <a:noFill/>
          <a:ln w="19050">
            <a:noFill/>
          </a:ln>
        </p:spPr>
        <p:txBody>
          <a:bodyPr wrap="square">
            <a:spAutoFit/>
          </a:bodyPr>
          <a:lstStyle/>
          <a:p>
            <a:pPr algn="ctr"/>
            <a:r>
              <a:rPr lang="ja-JP" altLang="en-US" sz="1200" b="1" dirty="0">
                <a:latin typeface="Meiryo UI" panose="020B0604030504040204" pitchFamily="50" charset="-128"/>
                <a:ea typeface="Meiryo UI" panose="020B0604030504040204" pitchFamily="50" charset="-128"/>
              </a:rPr>
              <a:t>調査依頼回答と</a:t>
            </a:r>
            <a:r>
              <a:rPr lang="en-US" altLang="ja-JP" sz="1200" b="1" dirty="0">
                <a:latin typeface="Meiryo UI" panose="020B0604030504040204" pitchFamily="50" charset="-128"/>
                <a:ea typeface="Meiryo UI" panose="020B0604030504040204" pitchFamily="50" charset="-128"/>
              </a:rPr>
              <a:t>BOM</a:t>
            </a:r>
            <a:r>
              <a:rPr lang="ja-JP" altLang="en-US" sz="1200" b="1" dirty="0">
                <a:latin typeface="Meiryo UI" panose="020B0604030504040204" pitchFamily="50" charset="-128"/>
                <a:ea typeface="Meiryo UI" panose="020B0604030504040204" pitchFamily="50" charset="-128"/>
              </a:rPr>
              <a:t>データにより、</a:t>
            </a:r>
            <a:r>
              <a:rPr lang="en-US" altLang="ja-JP" sz="1200" b="1" dirty="0">
                <a:latin typeface="Meiryo UI" panose="020B0604030504040204" pitchFamily="50" charset="-128"/>
                <a:ea typeface="Meiryo UI" panose="020B0604030504040204" pitchFamily="50" charset="-128"/>
              </a:rPr>
              <a:t>CMP</a:t>
            </a:r>
            <a:r>
              <a:rPr lang="ja-JP" altLang="en-US" sz="1200" b="1" dirty="0">
                <a:latin typeface="Meiryo UI" panose="020B0604030504040204" pitchFamily="50" charset="-128"/>
                <a:ea typeface="Meiryo UI" panose="020B0604030504040204" pitchFamily="50" charset="-128"/>
              </a:rPr>
              <a:t>内にトレース可能なリレーションが構成される</a:t>
            </a:r>
            <a:endParaRPr lang="en-US" altLang="ja-JP" sz="1200" b="1" dirty="0">
              <a:latin typeface="Meiryo UI" panose="020B0604030504040204" pitchFamily="50" charset="-128"/>
              <a:ea typeface="Meiryo UI" panose="020B0604030504040204" pitchFamily="50" charset="-128"/>
            </a:endParaRPr>
          </a:p>
        </p:txBody>
      </p:sp>
      <p:sp>
        <p:nvSpPr>
          <p:cNvPr id="233" name="正方形/長方形 232">
            <a:extLst>
              <a:ext uri="{FF2B5EF4-FFF2-40B4-BE49-F238E27FC236}">
                <a16:creationId xmlns:a16="http://schemas.microsoft.com/office/drawing/2014/main" id="{D2529E42-E771-0968-92D4-88157376FE4C}"/>
              </a:ext>
            </a:extLst>
          </p:cNvPr>
          <p:cNvSpPr/>
          <p:nvPr/>
        </p:nvSpPr>
        <p:spPr>
          <a:xfrm>
            <a:off x="10616690" y="5620080"/>
            <a:ext cx="1166236" cy="519133"/>
          </a:xfrm>
          <a:prstGeom prst="rect">
            <a:avLst/>
          </a:prstGeom>
          <a:noFill/>
          <a:ln w="28575" cap="rnd">
            <a:solidFill>
              <a:schemeClr val="tx1"/>
            </a:solidFill>
            <a:prstDash val="solid"/>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100" b="1" dirty="0">
                <a:solidFill>
                  <a:schemeClr val="tx1"/>
                </a:solidFill>
                <a:latin typeface="Meiryo UI" panose="020B0604030504040204" pitchFamily="50" charset="-128"/>
                <a:ea typeface="Meiryo UI" panose="020B0604030504040204" pitchFamily="50" charset="-128"/>
              </a:rPr>
              <a:t>黒枠が</a:t>
            </a:r>
            <a:r>
              <a:rPr kumimoji="1" lang="en-US" altLang="ja-JP" sz="1100" b="1" dirty="0">
                <a:solidFill>
                  <a:schemeClr val="tx1"/>
                </a:solidFill>
                <a:latin typeface="Meiryo UI" panose="020B0604030504040204" pitchFamily="50" charset="-128"/>
                <a:ea typeface="Meiryo UI" panose="020B0604030504040204" pitchFamily="50" charset="-128"/>
              </a:rPr>
              <a:t>B2B</a:t>
            </a:r>
            <a:r>
              <a:rPr lang="ja-JP" altLang="en-US" sz="1100" b="1" dirty="0">
                <a:solidFill>
                  <a:schemeClr val="tx1"/>
                </a:solidFill>
                <a:latin typeface="Meiryo UI" panose="020B0604030504040204" pitchFamily="50" charset="-128"/>
                <a:ea typeface="Meiryo UI" panose="020B0604030504040204" pitchFamily="50" charset="-128"/>
              </a:rPr>
              <a:t>間のブロックチェーン</a:t>
            </a:r>
            <a:endParaRPr kumimoji="1" lang="ja-JP" altLang="en-US" sz="1100" b="1" dirty="0">
              <a:solidFill>
                <a:schemeClr val="tx1"/>
              </a:solidFill>
              <a:latin typeface="Meiryo UI" panose="020B0604030504040204" pitchFamily="50" charset="-128"/>
              <a:ea typeface="Meiryo UI" panose="020B0604030504040204" pitchFamily="50" charset="-128"/>
            </a:endParaRPr>
          </a:p>
        </p:txBody>
      </p:sp>
      <p:sp>
        <p:nvSpPr>
          <p:cNvPr id="234" name="テキスト ボックス 233">
            <a:extLst>
              <a:ext uri="{FF2B5EF4-FFF2-40B4-BE49-F238E27FC236}">
                <a16:creationId xmlns:a16="http://schemas.microsoft.com/office/drawing/2014/main" id="{F0658CFE-5B7F-4C77-EFDD-AADB9343C54A}"/>
              </a:ext>
            </a:extLst>
          </p:cNvPr>
          <p:cNvSpPr txBox="1"/>
          <p:nvPr/>
        </p:nvSpPr>
        <p:spPr>
          <a:xfrm>
            <a:off x="4364444" y="5436179"/>
            <a:ext cx="2130868" cy="553998"/>
          </a:xfrm>
          <a:prstGeom prst="rect">
            <a:avLst/>
          </a:prstGeom>
          <a:noFill/>
          <a:ln w="19050">
            <a:noFill/>
          </a:ln>
        </p:spPr>
        <p:txBody>
          <a:bodyPr wrap="square">
            <a:spAutoFit/>
          </a:bodyPr>
          <a:lstStyle/>
          <a:p>
            <a:r>
              <a:rPr lang="ja-JP" altLang="en-US" sz="1000" b="1" dirty="0">
                <a:latin typeface="Meiryo UI" panose="020B0604030504040204" pitchFamily="50" charset="-128"/>
                <a:ea typeface="Meiryo UI" panose="020B0604030504040204" pitchFamily="50" charset="-128"/>
              </a:rPr>
              <a:t>注）化学品では、購入品との関連付け情報を登録することで、</a:t>
            </a:r>
            <a:r>
              <a:rPr lang="en-US" altLang="ja-JP" sz="1000" b="1" dirty="0">
                <a:latin typeface="Meiryo UI" panose="020B0604030504040204" pitchFamily="50" charset="-128"/>
                <a:ea typeface="Meiryo UI" panose="020B0604030504040204" pitchFamily="50" charset="-128"/>
              </a:rPr>
              <a:t>BOM</a:t>
            </a:r>
            <a:r>
              <a:rPr lang="ja-JP" altLang="en-US" sz="1000" b="1" dirty="0">
                <a:latin typeface="Meiryo UI" panose="020B0604030504040204" pitchFamily="50" charset="-128"/>
                <a:ea typeface="Meiryo UI" panose="020B0604030504040204" pitchFamily="50" charset="-128"/>
              </a:rPr>
              <a:t>データと同様のリレーションが作られる</a:t>
            </a:r>
            <a:endParaRPr lang="en-US" altLang="ja-JP" sz="10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3997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テキスト ボックス 224">
            <a:extLst>
              <a:ext uri="{FF2B5EF4-FFF2-40B4-BE49-F238E27FC236}">
                <a16:creationId xmlns:a16="http://schemas.microsoft.com/office/drawing/2014/main" id="{9DD077C2-0406-6AAF-096C-DF781D6B523D}"/>
              </a:ext>
            </a:extLst>
          </p:cNvPr>
          <p:cNvSpPr txBox="1"/>
          <p:nvPr/>
        </p:nvSpPr>
        <p:spPr>
          <a:xfrm>
            <a:off x="631039" y="827028"/>
            <a:ext cx="10549180" cy="646331"/>
          </a:xfrm>
          <a:prstGeom prst="rect">
            <a:avLst/>
          </a:prstGeom>
          <a:noFill/>
        </p:spPr>
        <p:txBody>
          <a:bodyPr wrap="square">
            <a:spAutoFit/>
          </a:bodyPr>
          <a:lstStyle/>
          <a:p>
            <a:r>
              <a:rPr lang="ja-JP" altLang="en-US" b="1" dirty="0">
                <a:latin typeface="Meiryo UI" panose="020B0604030504040204" pitchFamily="50" charset="-128"/>
                <a:ea typeface="Meiryo UI" panose="020B0604030504040204" pitchFamily="50" charset="-128"/>
              </a:rPr>
              <a:t>企業間の調査依頼と回答については、下記の情報のやり取りを行う。各情報について、アプリケーションから、</a:t>
            </a:r>
            <a:endParaRPr lang="en-US" altLang="ja-JP" b="1" dirty="0">
              <a:latin typeface="Meiryo UI" panose="020B0604030504040204" pitchFamily="50" charset="-128"/>
              <a:ea typeface="Meiryo UI" panose="020B0604030504040204" pitchFamily="50" charset="-128"/>
            </a:endParaRPr>
          </a:p>
          <a:p>
            <a:r>
              <a:rPr lang="en-US" altLang="ja-JP" b="1" dirty="0">
                <a:latin typeface="Meiryo UI" panose="020B0604030504040204" pitchFamily="50" charset="-128"/>
                <a:ea typeface="Meiryo UI" panose="020B0604030504040204" pitchFamily="50" charset="-128"/>
              </a:rPr>
              <a:t>CMP</a:t>
            </a:r>
            <a:r>
              <a:rPr lang="ja-JP" altLang="en-US" b="1" dirty="0">
                <a:latin typeface="Meiryo UI" panose="020B0604030504040204" pitchFamily="50" charset="-128"/>
                <a:ea typeface="Meiryo UI" panose="020B0604030504040204" pitchFamily="50" charset="-128"/>
              </a:rPr>
              <a:t>への</a:t>
            </a:r>
            <a:r>
              <a:rPr lang="en-US" altLang="ja-JP" b="1" dirty="0">
                <a:latin typeface="Meiryo UI" panose="020B0604030504040204" pitchFamily="50" charset="-128"/>
                <a:ea typeface="Meiryo UI" panose="020B0604030504040204" pitchFamily="50" charset="-128"/>
              </a:rPr>
              <a:t>API</a:t>
            </a:r>
            <a:r>
              <a:rPr lang="ja-JP" altLang="en-US" b="1" dirty="0">
                <a:latin typeface="Meiryo UI" panose="020B0604030504040204" pitchFamily="50" charset="-128"/>
                <a:ea typeface="Meiryo UI" panose="020B0604030504040204" pitchFamily="50" charset="-128"/>
              </a:rPr>
              <a:t>連携を可能とする。自動転送機能も実装する。</a:t>
            </a:r>
            <a:endParaRPr lang="en-US" altLang="ja-JP" b="1" dirty="0">
              <a:latin typeface="Meiryo UI" panose="020B0604030504040204" pitchFamily="50" charset="-128"/>
              <a:ea typeface="Meiryo UI" panose="020B0604030504040204" pitchFamily="50" charset="-128"/>
            </a:endParaRPr>
          </a:p>
        </p:txBody>
      </p:sp>
      <p:sp>
        <p:nvSpPr>
          <p:cNvPr id="228" name="テキスト ボックス 227">
            <a:extLst>
              <a:ext uri="{FF2B5EF4-FFF2-40B4-BE49-F238E27FC236}">
                <a16:creationId xmlns:a16="http://schemas.microsoft.com/office/drawing/2014/main" id="{CC33B4E1-2BCE-E39B-EA80-44613F2315DE}"/>
              </a:ext>
            </a:extLst>
          </p:cNvPr>
          <p:cNvSpPr txBox="1"/>
          <p:nvPr/>
        </p:nvSpPr>
        <p:spPr>
          <a:xfrm>
            <a:off x="189468" y="149773"/>
            <a:ext cx="9528060" cy="461665"/>
          </a:xfrm>
          <a:prstGeom prst="rect">
            <a:avLst/>
          </a:prstGeom>
          <a:noFill/>
        </p:spPr>
        <p:txBody>
          <a:bodyPr wrap="square">
            <a:spAutoFit/>
          </a:bodyPr>
          <a:lstStyle/>
          <a:p>
            <a:r>
              <a:rPr lang="ja-JP" altLang="en-US" sz="2400" b="1" dirty="0">
                <a:latin typeface="Meiryo UI" panose="020B0604030504040204" pitchFamily="50" charset="-128"/>
                <a:ea typeface="Meiryo UI" panose="020B0604030504040204" pitchFamily="50" charset="-128"/>
              </a:rPr>
              <a:t>調査依頼・回答のデータ交換イメージ</a:t>
            </a:r>
            <a:endParaRPr lang="en-US" altLang="ja-JP" sz="2400" b="1" dirty="0">
              <a:latin typeface="Meiryo UI" panose="020B0604030504040204" pitchFamily="50" charset="-128"/>
              <a:ea typeface="Meiryo UI" panose="020B0604030504040204" pitchFamily="50" charset="-128"/>
            </a:endParaRPr>
          </a:p>
        </p:txBody>
      </p:sp>
      <p:sp>
        <p:nvSpPr>
          <p:cNvPr id="2" name="テキスト ボックス 1">
            <a:extLst>
              <a:ext uri="{FF2B5EF4-FFF2-40B4-BE49-F238E27FC236}">
                <a16:creationId xmlns:a16="http://schemas.microsoft.com/office/drawing/2014/main" id="{DDD587CF-F03F-14D0-C6EC-96F4E8B484B5}"/>
              </a:ext>
            </a:extLst>
          </p:cNvPr>
          <p:cNvSpPr txBox="1"/>
          <p:nvPr/>
        </p:nvSpPr>
        <p:spPr>
          <a:xfrm>
            <a:off x="1508963" y="2004231"/>
            <a:ext cx="2494625" cy="369332"/>
          </a:xfrm>
          <a:prstGeom prst="rect">
            <a:avLst/>
          </a:prstGeom>
          <a:noFill/>
          <a:ln>
            <a:solidFill>
              <a:schemeClr val="tx1"/>
            </a:solidFill>
          </a:ln>
        </p:spPr>
        <p:txBody>
          <a:bodyPr wrap="square" rtlCol="0">
            <a:spAutoFit/>
          </a:bodyPr>
          <a:lstStyle/>
          <a:p>
            <a:pPr algn="ctr"/>
            <a:r>
              <a:rPr kumimoji="1" lang="ja-JP" altLang="en-US" b="1" dirty="0">
                <a:latin typeface="Meiryo UI" panose="020B0604030504040204" pitchFamily="50" charset="-128"/>
                <a:ea typeface="Meiryo UI" panose="020B0604030504040204" pitchFamily="50" charset="-128"/>
              </a:rPr>
              <a:t>提供企業</a:t>
            </a:r>
          </a:p>
        </p:txBody>
      </p:sp>
      <p:sp>
        <p:nvSpPr>
          <p:cNvPr id="5" name="テキスト ボックス 4">
            <a:extLst>
              <a:ext uri="{FF2B5EF4-FFF2-40B4-BE49-F238E27FC236}">
                <a16:creationId xmlns:a16="http://schemas.microsoft.com/office/drawing/2014/main" id="{475FDC2B-1FDA-DD82-BCB3-0EF7EBE313A0}"/>
              </a:ext>
            </a:extLst>
          </p:cNvPr>
          <p:cNvSpPr txBox="1"/>
          <p:nvPr/>
        </p:nvSpPr>
        <p:spPr>
          <a:xfrm>
            <a:off x="5468403" y="2009579"/>
            <a:ext cx="2494625" cy="369332"/>
          </a:xfrm>
          <a:prstGeom prst="rect">
            <a:avLst/>
          </a:prstGeom>
          <a:noFill/>
          <a:ln>
            <a:solidFill>
              <a:schemeClr val="tx1"/>
            </a:solidFill>
          </a:ln>
        </p:spPr>
        <p:txBody>
          <a:bodyPr wrap="square" rtlCol="0">
            <a:spAutoFit/>
          </a:bodyPr>
          <a:lstStyle/>
          <a:p>
            <a:pPr algn="ctr"/>
            <a:r>
              <a:rPr kumimoji="1" lang="ja-JP" altLang="en-US" b="1" dirty="0">
                <a:latin typeface="Meiryo UI" panose="020B0604030504040204" pitchFamily="50" charset="-128"/>
                <a:ea typeface="Meiryo UI" panose="020B0604030504040204" pitchFamily="50" charset="-128"/>
              </a:rPr>
              <a:t>入手企業</a:t>
            </a:r>
          </a:p>
        </p:txBody>
      </p:sp>
      <p:cxnSp>
        <p:nvCxnSpPr>
          <p:cNvPr id="9" name="直線矢印コネクタ 8">
            <a:extLst>
              <a:ext uri="{FF2B5EF4-FFF2-40B4-BE49-F238E27FC236}">
                <a16:creationId xmlns:a16="http://schemas.microsoft.com/office/drawing/2014/main" id="{6AD2AB7A-EF82-BDB6-7510-5557B2A31F3A}"/>
              </a:ext>
            </a:extLst>
          </p:cNvPr>
          <p:cNvCxnSpPr/>
          <p:nvPr/>
        </p:nvCxnSpPr>
        <p:spPr>
          <a:xfrm flipH="1">
            <a:off x="3595215" y="2760279"/>
            <a:ext cx="2405848" cy="0"/>
          </a:xfrm>
          <a:prstGeom prst="straightConnector1">
            <a:avLst/>
          </a:prstGeom>
          <a:ln w="38100">
            <a:solidFill>
              <a:schemeClr val="bg2"/>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10" name="テキスト ボックス 9">
            <a:extLst>
              <a:ext uri="{FF2B5EF4-FFF2-40B4-BE49-F238E27FC236}">
                <a16:creationId xmlns:a16="http://schemas.microsoft.com/office/drawing/2014/main" id="{EEEE74D8-1C56-DC9A-2FCB-BB1B7AAC88CB}"/>
              </a:ext>
            </a:extLst>
          </p:cNvPr>
          <p:cNvSpPr txBox="1"/>
          <p:nvPr/>
        </p:nvSpPr>
        <p:spPr>
          <a:xfrm>
            <a:off x="4234407" y="2393623"/>
            <a:ext cx="1438182" cy="369332"/>
          </a:xfrm>
          <a:prstGeom prst="rect">
            <a:avLst/>
          </a:prstGeom>
          <a:noFill/>
        </p:spPr>
        <p:txBody>
          <a:bodyPr wrap="square" rtlCol="0">
            <a:spAutoFit/>
          </a:bodyPr>
          <a:lstStyle/>
          <a:p>
            <a:r>
              <a:rPr kumimoji="1" lang="ja-JP" altLang="en-US" b="1" dirty="0">
                <a:latin typeface="Meiryo UI" panose="020B0604030504040204" pitchFamily="50" charset="-128"/>
                <a:ea typeface="Meiryo UI" panose="020B0604030504040204" pitchFamily="50" charset="-128"/>
              </a:rPr>
              <a:t>調査依頼</a:t>
            </a:r>
          </a:p>
        </p:txBody>
      </p:sp>
      <p:sp>
        <p:nvSpPr>
          <p:cNvPr id="11" name="テキスト ボックス 10">
            <a:extLst>
              <a:ext uri="{FF2B5EF4-FFF2-40B4-BE49-F238E27FC236}">
                <a16:creationId xmlns:a16="http://schemas.microsoft.com/office/drawing/2014/main" id="{47B6A19C-F9A0-7ACB-3DB0-1A24538B9A38}"/>
              </a:ext>
            </a:extLst>
          </p:cNvPr>
          <p:cNvSpPr txBox="1"/>
          <p:nvPr/>
        </p:nvSpPr>
        <p:spPr>
          <a:xfrm>
            <a:off x="4003588" y="2940452"/>
            <a:ext cx="1766656" cy="369332"/>
          </a:xfrm>
          <a:prstGeom prst="rect">
            <a:avLst/>
          </a:prstGeom>
          <a:noFill/>
        </p:spPr>
        <p:txBody>
          <a:bodyPr wrap="square" rtlCol="0">
            <a:spAutoFit/>
          </a:bodyPr>
          <a:lstStyle/>
          <a:p>
            <a:r>
              <a:rPr kumimoji="1" lang="ja-JP" altLang="en-US" b="1" dirty="0">
                <a:latin typeface="Meiryo UI" panose="020B0604030504040204" pitchFamily="50" charset="-128"/>
                <a:ea typeface="Meiryo UI" panose="020B0604030504040204" pitchFamily="50" charset="-128"/>
              </a:rPr>
              <a:t>調査依頼受領</a:t>
            </a:r>
          </a:p>
        </p:txBody>
      </p:sp>
      <p:cxnSp>
        <p:nvCxnSpPr>
          <p:cNvPr id="12" name="直線矢印コネクタ 11">
            <a:extLst>
              <a:ext uri="{FF2B5EF4-FFF2-40B4-BE49-F238E27FC236}">
                <a16:creationId xmlns:a16="http://schemas.microsoft.com/office/drawing/2014/main" id="{87321EA2-A63F-6020-F713-C2872F64633E}"/>
              </a:ext>
            </a:extLst>
          </p:cNvPr>
          <p:cNvCxnSpPr/>
          <p:nvPr/>
        </p:nvCxnSpPr>
        <p:spPr>
          <a:xfrm flipH="1">
            <a:off x="3621848" y="3309784"/>
            <a:ext cx="2405848" cy="0"/>
          </a:xfrm>
          <a:prstGeom prst="straightConnector1">
            <a:avLst/>
          </a:prstGeom>
          <a:ln w="38100">
            <a:solidFill>
              <a:schemeClr val="bg2"/>
            </a:solidFill>
            <a:headEnd type="triangle" w="lg" len="lg"/>
            <a:tailEnd type="none" w="lg" len="lg"/>
          </a:ln>
          <a:effectLst/>
        </p:spPr>
        <p:style>
          <a:lnRef idx="2">
            <a:schemeClr val="accent1"/>
          </a:lnRef>
          <a:fillRef idx="0">
            <a:schemeClr val="accent1"/>
          </a:fillRef>
          <a:effectRef idx="1">
            <a:schemeClr val="accent1"/>
          </a:effectRef>
          <a:fontRef idx="minor">
            <a:schemeClr val="tx1"/>
          </a:fontRef>
        </p:style>
      </p:cxnSp>
      <p:sp>
        <p:nvSpPr>
          <p:cNvPr id="13" name="テキスト ボックス 12">
            <a:extLst>
              <a:ext uri="{FF2B5EF4-FFF2-40B4-BE49-F238E27FC236}">
                <a16:creationId xmlns:a16="http://schemas.microsoft.com/office/drawing/2014/main" id="{2F8D4FDC-70AF-9ADB-24E4-850A6F41B0F5}"/>
              </a:ext>
            </a:extLst>
          </p:cNvPr>
          <p:cNvSpPr txBox="1"/>
          <p:nvPr/>
        </p:nvSpPr>
        <p:spPr>
          <a:xfrm>
            <a:off x="3853537" y="4038189"/>
            <a:ext cx="1766656" cy="369332"/>
          </a:xfrm>
          <a:prstGeom prst="rect">
            <a:avLst/>
          </a:prstGeom>
          <a:noFill/>
        </p:spPr>
        <p:txBody>
          <a:bodyPr wrap="square" rtlCol="0">
            <a:spAutoFit/>
          </a:bodyPr>
          <a:lstStyle/>
          <a:p>
            <a:pPr algn="ctr"/>
            <a:r>
              <a:rPr kumimoji="1" lang="ja-JP" altLang="en-US" b="1" dirty="0">
                <a:latin typeface="Meiryo UI" panose="020B0604030504040204" pitchFamily="50" charset="-128"/>
                <a:ea typeface="Meiryo UI" panose="020B0604030504040204" pitchFamily="50" charset="-128"/>
              </a:rPr>
              <a:t>回答データ</a:t>
            </a:r>
          </a:p>
        </p:txBody>
      </p:sp>
      <p:cxnSp>
        <p:nvCxnSpPr>
          <p:cNvPr id="15" name="直線矢印コネクタ 14">
            <a:extLst>
              <a:ext uri="{FF2B5EF4-FFF2-40B4-BE49-F238E27FC236}">
                <a16:creationId xmlns:a16="http://schemas.microsoft.com/office/drawing/2014/main" id="{140BF095-77FF-5B6F-F975-7996FD1FC111}"/>
              </a:ext>
            </a:extLst>
          </p:cNvPr>
          <p:cNvCxnSpPr/>
          <p:nvPr/>
        </p:nvCxnSpPr>
        <p:spPr>
          <a:xfrm flipH="1">
            <a:off x="3621853" y="4407522"/>
            <a:ext cx="2405848" cy="0"/>
          </a:xfrm>
          <a:prstGeom prst="straightConnector1">
            <a:avLst/>
          </a:prstGeom>
          <a:ln w="38100">
            <a:solidFill>
              <a:schemeClr val="bg2"/>
            </a:solidFill>
            <a:headEnd type="triangl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19" name="直線矢印コネクタ 18">
            <a:extLst>
              <a:ext uri="{FF2B5EF4-FFF2-40B4-BE49-F238E27FC236}">
                <a16:creationId xmlns:a16="http://schemas.microsoft.com/office/drawing/2014/main" id="{DD70EF26-42D2-E6CE-22FB-DB052D22FA07}"/>
              </a:ext>
            </a:extLst>
          </p:cNvPr>
          <p:cNvCxnSpPr/>
          <p:nvPr/>
        </p:nvCxnSpPr>
        <p:spPr>
          <a:xfrm flipH="1">
            <a:off x="3595220" y="4892796"/>
            <a:ext cx="2405848" cy="0"/>
          </a:xfrm>
          <a:prstGeom prst="straightConnector1">
            <a:avLst/>
          </a:prstGeom>
          <a:ln w="38100">
            <a:solidFill>
              <a:schemeClr val="bg2"/>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20" name="テキスト ボックス 19">
            <a:extLst>
              <a:ext uri="{FF2B5EF4-FFF2-40B4-BE49-F238E27FC236}">
                <a16:creationId xmlns:a16="http://schemas.microsoft.com/office/drawing/2014/main" id="{561025D2-9E58-B528-0B03-36D28F0B53E8}"/>
              </a:ext>
            </a:extLst>
          </p:cNvPr>
          <p:cNvSpPr txBox="1"/>
          <p:nvPr/>
        </p:nvSpPr>
        <p:spPr>
          <a:xfrm>
            <a:off x="4003588" y="4526140"/>
            <a:ext cx="1766656" cy="369332"/>
          </a:xfrm>
          <a:prstGeom prst="rect">
            <a:avLst/>
          </a:prstGeom>
          <a:noFill/>
        </p:spPr>
        <p:txBody>
          <a:bodyPr wrap="square" rtlCol="0">
            <a:spAutoFit/>
          </a:bodyPr>
          <a:lstStyle/>
          <a:p>
            <a:r>
              <a:rPr kumimoji="1" lang="ja-JP" altLang="en-US" b="1" dirty="0">
                <a:latin typeface="Meiryo UI" panose="020B0604030504040204" pitchFamily="50" charset="-128"/>
                <a:ea typeface="Meiryo UI" panose="020B0604030504040204" pitchFamily="50" charset="-128"/>
              </a:rPr>
              <a:t>回答データ受領</a:t>
            </a:r>
          </a:p>
        </p:txBody>
      </p:sp>
      <p:cxnSp>
        <p:nvCxnSpPr>
          <p:cNvPr id="21" name="直線矢印コネクタ 20">
            <a:extLst>
              <a:ext uri="{FF2B5EF4-FFF2-40B4-BE49-F238E27FC236}">
                <a16:creationId xmlns:a16="http://schemas.microsoft.com/office/drawing/2014/main" id="{53533B8C-2443-20A5-8BE9-1E8FC08696DC}"/>
              </a:ext>
            </a:extLst>
          </p:cNvPr>
          <p:cNvCxnSpPr/>
          <p:nvPr/>
        </p:nvCxnSpPr>
        <p:spPr>
          <a:xfrm flipH="1">
            <a:off x="3595220" y="5389929"/>
            <a:ext cx="2405848" cy="0"/>
          </a:xfrm>
          <a:prstGeom prst="straightConnector1">
            <a:avLst/>
          </a:prstGeom>
          <a:ln w="38100">
            <a:solidFill>
              <a:schemeClr val="bg2"/>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24" name="テキスト ボックス 23">
            <a:extLst>
              <a:ext uri="{FF2B5EF4-FFF2-40B4-BE49-F238E27FC236}">
                <a16:creationId xmlns:a16="http://schemas.microsoft.com/office/drawing/2014/main" id="{2462F62E-BA33-A530-91B8-CC89B77DE237}"/>
              </a:ext>
            </a:extLst>
          </p:cNvPr>
          <p:cNvSpPr txBox="1"/>
          <p:nvPr/>
        </p:nvSpPr>
        <p:spPr>
          <a:xfrm>
            <a:off x="4003588" y="5023273"/>
            <a:ext cx="1766656" cy="369332"/>
          </a:xfrm>
          <a:prstGeom prst="rect">
            <a:avLst/>
          </a:prstGeom>
          <a:noFill/>
        </p:spPr>
        <p:txBody>
          <a:bodyPr wrap="square" rtlCol="0">
            <a:spAutoFit/>
          </a:bodyPr>
          <a:lstStyle/>
          <a:p>
            <a:r>
              <a:rPr kumimoji="1" lang="ja-JP" altLang="en-US" b="1" dirty="0">
                <a:latin typeface="Meiryo UI" panose="020B0604030504040204" pitchFamily="50" charset="-128"/>
                <a:ea typeface="Meiryo UI" panose="020B0604030504040204" pitchFamily="50" charset="-128"/>
              </a:rPr>
              <a:t>回答データ承認</a:t>
            </a:r>
          </a:p>
        </p:txBody>
      </p:sp>
      <p:sp>
        <p:nvSpPr>
          <p:cNvPr id="25" name="楕円 24">
            <a:extLst>
              <a:ext uri="{FF2B5EF4-FFF2-40B4-BE49-F238E27FC236}">
                <a16:creationId xmlns:a16="http://schemas.microsoft.com/office/drawing/2014/main" id="{9484067B-EA0E-EFD4-4B4C-5CEEC680EDB1}"/>
              </a:ext>
            </a:extLst>
          </p:cNvPr>
          <p:cNvSpPr/>
          <p:nvPr/>
        </p:nvSpPr>
        <p:spPr>
          <a:xfrm>
            <a:off x="2302269" y="5158277"/>
            <a:ext cx="971574" cy="463303"/>
          </a:xfrm>
          <a:prstGeom prst="ellipse">
            <a:avLst/>
          </a:prstGeom>
          <a:solidFill>
            <a:schemeClr val="accent1">
              <a:lumMod val="90000"/>
            </a:schemeClr>
          </a:solidFill>
          <a:ln w="41275" cap="rnd">
            <a:noFill/>
            <a:prstDash val="sysDot"/>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b="1" dirty="0">
                <a:solidFill>
                  <a:sysClr val="windowText" lastClr="000000"/>
                </a:solidFill>
                <a:latin typeface="Meiryo UI" panose="020B0604030504040204" pitchFamily="50" charset="-128"/>
                <a:ea typeface="Meiryo UI" panose="020B0604030504040204" pitchFamily="50" charset="-128"/>
              </a:rPr>
              <a:t>差戻し</a:t>
            </a:r>
          </a:p>
        </p:txBody>
      </p:sp>
      <p:cxnSp>
        <p:nvCxnSpPr>
          <p:cNvPr id="27" name="コネクタ: 曲線 26">
            <a:extLst>
              <a:ext uri="{FF2B5EF4-FFF2-40B4-BE49-F238E27FC236}">
                <a16:creationId xmlns:a16="http://schemas.microsoft.com/office/drawing/2014/main" id="{E078F647-26C4-E000-A275-3D7D38C9ECD1}"/>
              </a:ext>
            </a:extLst>
          </p:cNvPr>
          <p:cNvCxnSpPr>
            <a:stCxn id="25" idx="2"/>
          </p:cNvCxnSpPr>
          <p:nvPr/>
        </p:nvCxnSpPr>
        <p:spPr>
          <a:xfrm rot="10800000" flipH="1">
            <a:off x="2302269" y="4288255"/>
            <a:ext cx="1169528" cy="1101675"/>
          </a:xfrm>
          <a:prstGeom prst="curvedConnector3">
            <a:avLst>
              <a:gd name="adj1" fmla="val -19546"/>
            </a:avLst>
          </a:prstGeom>
          <a:ln w="38100">
            <a:solidFill>
              <a:schemeClr val="bg2"/>
            </a:solidFill>
            <a:prstDash val="sysDot"/>
            <a:headEnd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28" name="テキスト ボックス 27">
            <a:extLst>
              <a:ext uri="{FF2B5EF4-FFF2-40B4-BE49-F238E27FC236}">
                <a16:creationId xmlns:a16="http://schemas.microsoft.com/office/drawing/2014/main" id="{3280B66B-0596-8E48-B797-C86E59EEC6CC}"/>
              </a:ext>
            </a:extLst>
          </p:cNvPr>
          <p:cNvSpPr txBox="1"/>
          <p:nvPr/>
        </p:nvSpPr>
        <p:spPr>
          <a:xfrm>
            <a:off x="6124491" y="4701993"/>
            <a:ext cx="2018697" cy="338554"/>
          </a:xfrm>
          <a:prstGeom prst="rect">
            <a:avLst/>
          </a:prstGeom>
          <a:noFill/>
        </p:spPr>
        <p:txBody>
          <a:bodyPr wrap="square" rtlCol="0">
            <a:spAutoFit/>
          </a:bodyPr>
          <a:lstStyle>
            <a:defPPr>
              <a:defRPr lang="ja-JP"/>
            </a:defPPr>
            <a:lvl1pPr>
              <a:defRPr sz="1400" b="1">
                <a:latin typeface="Meiryo UI" panose="020B0604030504040204" pitchFamily="50" charset="-128"/>
                <a:ea typeface="Meiryo UI" panose="020B0604030504040204" pitchFamily="50" charset="-128"/>
              </a:defRPr>
            </a:lvl1pPr>
          </a:lstStyle>
          <a:p>
            <a:r>
              <a:rPr lang="ja-JP" altLang="en-US" dirty="0"/>
              <a:t>承認予定日の通知</a:t>
            </a:r>
          </a:p>
        </p:txBody>
      </p:sp>
      <p:sp>
        <p:nvSpPr>
          <p:cNvPr id="29" name="テキスト ボックス 28">
            <a:extLst>
              <a:ext uri="{FF2B5EF4-FFF2-40B4-BE49-F238E27FC236}">
                <a16:creationId xmlns:a16="http://schemas.microsoft.com/office/drawing/2014/main" id="{AB2C2B05-21E5-01E5-2604-CBDFC9F52DDB}"/>
              </a:ext>
            </a:extLst>
          </p:cNvPr>
          <p:cNvSpPr txBox="1"/>
          <p:nvPr/>
        </p:nvSpPr>
        <p:spPr>
          <a:xfrm>
            <a:off x="6124490" y="5192106"/>
            <a:ext cx="2018697" cy="338554"/>
          </a:xfrm>
          <a:prstGeom prst="rect">
            <a:avLst/>
          </a:prstGeom>
          <a:noFill/>
        </p:spPr>
        <p:txBody>
          <a:bodyPr wrap="square" rtlCol="0">
            <a:spAutoFit/>
          </a:bodyPr>
          <a:lstStyle>
            <a:defPPr>
              <a:defRPr lang="ja-JP"/>
            </a:defPPr>
            <a:lvl1pPr>
              <a:defRPr sz="1400" b="1">
                <a:latin typeface="Meiryo UI" panose="020B0604030504040204" pitchFamily="50" charset="-128"/>
                <a:ea typeface="Meiryo UI" panose="020B0604030504040204" pitchFamily="50" charset="-128"/>
              </a:defRPr>
            </a:lvl1pPr>
          </a:lstStyle>
          <a:p>
            <a:r>
              <a:rPr lang="ja-JP" altLang="en-US" dirty="0"/>
              <a:t>承認 </a:t>
            </a:r>
            <a:r>
              <a:rPr lang="en-US" altLang="ja-JP" dirty="0"/>
              <a:t>or </a:t>
            </a:r>
            <a:r>
              <a:rPr lang="ja-JP" altLang="en-US" dirty="0"/>
              <a:t>差戻し</a:t>
            </a:r>
          </a:p>
        </p:txBody>
      </p:sp>
      <p:sp>
        <p:nvSpPr>
          <p:cNvPr id="30" name="テキスト ボックス 29">
            <a:extLst>
              <a:ext uri="{FF2B5EF4-FFF2-40B4-BE49-F238E27FC236}">
                <a16:creationId xmlns:a16="http://schemas.microsoft.com/office/drawing/2014/main" id="{4E0DD249-BFBC-D646-44B9-95FEB514B8C5}"/>
              </a:ext>
            </a:extLst>
          </p:cNvPr>
          <p:cNvSpPr txBox="1"/>
          <p:nvPr/>
        </p:nvSpPr>
        <p:spPr>
          <a:xfrm>
            <a:off x="6076249" y="2451885"/>
            <a:ext cx="3992090" cy="738664"/>
          </a:xfrm>
          <a:prstGeom prst="rect">
            <a:avLst/>
          </a:prstGeom>
          <a:noFill/>
        </p:spPr>
        <p:txBody>
          <a:bodyPr wrap="square" rtlCol="0">
            <a:spAutoFit/>
          </a:bodyPr>
          <a:lstStyle/>
          <a:p>
            <a:r>
              <a:rPr lang="ja-JP" altLang="en-US" sz="1400" b="1" dirty="0">
                <a:latin typeface="Meiryo UI" panose="020B0604030504040204" pitchFamily="50" charset="-128"/>
                <a:ea typeface="Meiryo UI" panose="020B0604030504040204" pitchFamily="50" charset="-128"/>
              </a:rPr>
              <a:t>回答希望日の連絡</a:t>
            </a:r>
            <a:endParaRPr lang="en-US" altLang="ja-JP" sz="1400" b="1" dirty="0">
              <a:latin typeface="Meiryo UI" panose="020B0604030504040204" pitchFamily="50" charset="-128"/>
              <a:ea typeface="Meiryo UI" panose="020B0604030504040204" pitchFamily="50" charset="-128"/>
            </a:endParaRPr>
          </a:p>
          <a:p>
            <a:r>
              <a:rPr kumimoji="1" lang="ja-JP" altLang="en-US" sz="1400" b="1" dirty="0">
                <a:latin typeface="Meiryo UI" panose="020B0604030504040204" pitchFamily="50" charset="-128"/>
                <a:ea typeface="Meiryo UI" panose="020B0604030504040204" pitchFamily="50" charset="-128"/>
              </a:rPr>
              <a:t>未回答であれば取消可能</a:t>
            </a:r>
            <a:br>
              <a:rPr kumimoji="1" lang="en-US" altLang="ja-JP" sz="1400" b="1" dirty="0">
                <a:latin typeface="Meiryo UI" panose="020B0604030504040204" pitchFamily="50" charset="-128"/>
                <a:ea typeface="Meiryo UI" panose="020B0604030504040204" pitchFamily="50" charset="-128"/>
              </a:rPr>
            </a:br>
            <a:r>
              <a:rPr kumimoji="1" lang="ja-JP" altLang="en-US" sz="1400" b="1" dirty="0">
                <a:latin typeface="Meiryo UI" panose="020B0604030504040204" pitchFamily="50" charset="-128"/>
                <a:ea typeface="Meiryo UI" panose="020B0604030504040204" pitchFamily="50" charset="-128"/>
              </a:rPr>
              <a:t>（取消または承認済みの場合は「再調査」可能）</a:t>
            </a:r>
            <a:endParaRPr kumimoji="1" lang="en-US" altLang="ja-JP" sz="1400" b="1" dirty="0">
              <a:latin typeface="Meiryo UI" panose="020B0604030504040204" pitchFamily="50" charset="-128"/>
              <a:ea typeface="Meiryo UI" panose="020B0604030504040204" pitchFamily="50" charset="-128"/>
            </a:endParaRPr>
          </a:p>
        </p:txBody>
      </p:sp>
      <p:sp>
        <p:nvSpPr>
          <p:cNvPr id="31" name="テキスト ボックス 30">
            <a:extLst>
              <a:ext uri="{FF2B5EF4-FFF2-40B4-BE49-F238E27FC236}">
                <a16:creationId xmlns:a16="http://schemas.microsoft.com/office/drawing/2014/main" id="{7A1EAC5F-D98C-CE07-3599-17BF3D4F1D54}"/>
              </a:ext>
            </a:extLst>
          </p:cNvPr>
          <p:cNvSpPr txBox="1"/>
          <p:nvPr/>
        </p:nvSpPr>
        <p:spPr>
          <a:xfrm>
            <a:off x="830514" y="3030157"/>
            <a:ext cx="2684804" cy="523220"/>
          </a:xfrm>
          <a:prstGeom prst="rect">
            <a:avLst/>
          </a:prstGeom>
          <a:noFill/>
        </p:spPr>
        <p:txBody>
          <a:bodyPr wrap="square" rtlCol="0">
            <a:spAutoFit/>
          </a:bodyPr>
          <a:lstStyle/>
          <a:p>
            <a:r>
              <a:rPr lang="en-US" altLang="ja-JP" sz="1400" b="1" dirty="0">
                <a:latin typeface="Meiryo UI" panose="020B0604030504040204" pitchFamily="50" charset="-128"/>
                <a:ea typeface="Meiryo UI" panose="020B0604030504040204" pitchFamily="50" charset="-128"/>
              </a:rPr>
              <a:t>OK</a:t>
            </a:r>
            <a:r>
              <a:rPr lang="ja-JP" altLang="en-US" sz="1400" b="1" dirty="0">
                <a:latin typeface="Meiryo UI" panose="020B0604030504040204" pitchFamily="50" charset="-128"/>
                <a:ea typeface="Meiryo UI" panose="020B0604030504040204" pitchFamily="50" charset="-128"/>
              </a:rPr>
              <a:t>の場合：回答予定日の連絡</a:t>
            </a:r>
            <a:br>
              <a:rPr lang="en-US" altLang="ja-JP" sz="1400" b="1" dirty="0">
                <a:latin typeface="Meiryo UI" panose="020B0604030504040204" pitchFamily="50" charset="-128"/>
                <a:ea typeface="Meiryo UI" panose="020B0604030504040204" pitchFamily="50" charset="-128"/>
              </a:rPr>
            </a:br>
            <a:r>
              <a:rPr lang="en-US" altLang="ja-JP" sz="1400" b="1" dirty="0">
                <a:latin typeface="Meiryo UI" panose="020B0604030504040204" pitchFamily="50" charset="-128"/>
                <a:ea typeface="Meiryo UI" panose="020B0604030504040204" pitchFamily="50" charset="-128"/>
              </a:rPr>
              <a:t>NG</a:t>
            </a:r>
            <a:r>
              <a:rPr lang="ja-JP" altLang="en-US" sz="1400" b="1" dirty="0">
                <a:latin typeface="Meiryo UI" panose="020B0604030504040204" pitchFamily="50" charset="-128"/>
                <a:ea typeface="Meiryo UI" panose="020B0604030504040204" pitchFamily="50" charset="-128"/>
              </a:rPr>
              <a:t>の場合：拒否理由の連絡</a:t>
            </a:r>
            <a:endParaRPr lang="en-US" altLang="ja-JP" sz="1400" b="1" dirty="0">
              <a:latin typeface="Meiryo UI" panose="020B0604030504040204" pitchFamily="50" charset="-128"/>
              <a:ea typeface="Meiryo UI" panose="020B0604030504040204" pitchFamily="50" charset="-128"/>
            </a:endParaRPr>
          </a:p>
        </p:txBody>
      </p:sp>
      <p:sp>
        <p:nvSpPr>
          <p:cNvPr id="32" name="四角形: メモ 31">
            <a:extLst>
              <a:ext uri="{FF2B5EF4-FFF2-40B4-BE49-F238E27FC236}">
                <a16:creationId xmlns:a16="http://schemas.microsoft.com/office/drawing/2014/main" id="{D22F4DF8-3B95-809B-21A0-97DF04785715}"/>
              </a:ext>
            </a:extLst>
          </p:cNvPr>
          <p:cNvSpPr/>
          <p:nvPr/>
        </p:nvSpPr>
        <p:spPr>
          <a:xfrm>
            <a:off x="5340546" y="3941633"/>
            <a:ext cx="559293" cy="339158"/>
          </a:xfrm>
          <a:prstGeom prst="foldedCorner">
            <a:avLst/>
          </a:prstGeom>
          <a:solidFill>
            <a:schemeClr val="accent1">
              <a:lumMod val="90000"/>
            </a:schemeClr>
          </a:solidFill>
          <a:ln w="41275" cap="rnd">
            <a:noFill/>
            <a:prstDash val="sysDot"/>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400" b="1" dirty="0">
                <a:solidFill>
                  <a:srgbClr val="002060"/>
                </a:solidFill>
                <a:latin typeface="Meiryo UI" panose="020B0604030504040204" pitchFamily="50" charset="-128"/>
                <a:ea typeface="Meiryo UI" panose="020B0604030504040204" pitchFamily="50" charset="-128"/>
              </a:rPr>
              <a:t>xml</a:t>
            </a:r>
            <a:endParaRPr kumimoji="1" lang="ja-JP" altLang="en-US" sz="1400" b="1" dirty="0">
              <a:solidFill>
                <a:srgbClr val="002060"/>
              </a:solidFill>
              <a:latin typeface="Meiryo UI" panose="020B0604030504040204" pitchFamily="50" charset="-128"/>
              <a:ea typeface="Meiryo UI" panose="020B0604030504040204" pitchFamily="50" charset="-128"/>
            </a:endParaRPr>
          </a:p>
        </p:txBody>
      </p:sp>
      <p:sp>
        <p:nvSpPr>
          <p:cNvPr id="33" name="テキスト ボックス 32">
            <a:extLst>
              <a:ext uri="{FF2B5EF4-FFF2-40B4-BE49-F238E27FC236}">
                <a16:creationId xmlns:a16="http://schemas.microsoft.com/office/drawing/2014/main" id="{28CE7F68-6358-E439-69C0-9A1D234B056A}"/>
              </a:ext>
            </a:extLst>
          </p:cNvPr>
          <p:cNvSpPr txBox="1"/>
          <p:nvPr/>
        </p:nvSpPr>
        <p:spPr>
          <a:xfrm>
            <a:off x="391293" y="5738537"/>
            <a:ext cx="4729963" cy="584775"/>
          </a:xfrm>
          <a:prstGeom prst="rect">
            <a:avLst/>
          </a:prstGeom>
          <a:noFill/>
        </p:spPr>
        <p:txBody>
          <a:bodyPr wrap="square" rtlCol="0">
            <a:spAutoFit/>
          </a:bodyPr>
          <a:lstStyle>
            <a:defPPr>
              <a:defRPr lang="ja-JP"/>
            </a:defPPr>
            <a:lvl1pPr>
              <a:defRPr sz="1400" b="1">
                <a:latin typeface="Meiryo UI" panose="020B0604030504040204" pitchFamily="50" charset="-128"/>
                <a:ea typeface="Meiryo UI" panose="020B0604030504040204" pitchFamily="50" charset="-128"/>
              </a:defRPr>
            </a:lvl1pPr>
          </a:lstStyle>
          <a:p>
            <a:r>
              <a:rPr lang="ja-JP" altLang="en-US" dirty="0"/>
              <a:t>差戻しや変更データが発生するため、１つの調査依頼に複数の回答データが発生する可能性がある</a:t>
            </a:r>
            <a:endParaRPr lang="en-US" altLang="ja-JP" dirty="0"/>
          </a:p>
        </p:txBody>
      </p:sp>
      <p:cxnSp>
        <p:nvCxnSpPr>
          <p:cNvPr id="34" name="直線矢印コネクタ 33">
            <a:extLst>
              <a:ext uri="{FF2B5EF4-FFF2-40B4-BE49-F238E27FC236}">
                <a16:creationId xmlns:a16="http://schemas.microsoft.com/office/drawing/2014/main" id="{E21C6AFB-4455-8F38-5923-9FF34E8E05BE}"/>
              </a:ext>
            </a:extLst>
          </p:cNvPr>
          <p:cNvCxnSpPr/>
          <p:nvPr/>
        </p:nvCxnSpPr>
        <p:spPr>
          <a:xfrm flipH="1">
            <a:off x="3595220" y="3813827"/>
            <a:ext cx="2405848" cy="0"/>
          </a:xfrm>
          <a:prstGeom prst="straightConnector1">
            <a:avLst/>
          </a:prstGeom>
          <a:ln w="38100">
            <a:solidFill>
              <a:schemeClr val="bg2"/>
            </a:solidFill>
            <a:prstDash val="sysDot"/>
            <a:headEnd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35" name="テキスト ボックス 34">
            <a:extLst>
              <a:ext uri="{FF2B5EF4-FFF2-40B4-BE49-F238E27FC236}">
                <a16:creationId xmlns:a16="http://schemas.microsoft.com/office/drawing/2014/main" id="{B9F11B98-1F75-14E8-B9E2-5876CE7D4144}"/>
              </a:ext>
            </a:extLst>
          </p:cNvPr>
          <p:cNvSpPr txBox="1"/>
          <p:nvPr/>
        </p:nvSpPr>
        <p:spPr>
          <a:xfrm>
            <a:off x="4234407" y="3420291"/>
            <a:ext cx="1438182" cy="369332"/>
          </a:xfrm>
          <a:prstGeom prst="rect">
            <a:avLst/>
          </a:prstGeom>
          <a:noFill/>
        </p:spPr>
        <p:txBody>
          <a:bodyPr wrap="square" rtlCol="0">
            <a:spAutoFit/>
          </a:bodyPr>
          <a:lstStyle/>
          <a:p>
            <a:r>
              <a:rPr kumimoji="1" lang="ja-JP" altLang="en-US" b="1" dirty="0">
                <a:latin typeface="Meiryo UI" panose="020B0604030504040204" pitchFamily="50" charset="-128"/>
                <a:ea typeface="Meiryo UI" panose="020B0604030504040204" pitchFamily="50" charset="-128"/>
              </a:rPr>
              <a:t>回答要求</a:t>
            </a:r>
          </a:p>
        </p:txBody>
      </p:sp>
      <p:sp>
        <p:nvSpPr>
          <p:cNvPr id="36" name="テキスト ボックス 35">
            <a:extLst>
              <a:ext uri="{FF2B5EF4-FFF2-40B4-BE49-F238E27FC236}">
                <a16:creationId xmlns:a16="http://schemas.microsoft.com/office/drawing/2014/main" id="{7504C3A3-059E-A18A-E0EE-7EA2E7C0089B}"/>
              </a:ext>
            </a:extLst>
          </p:cNvPr>
          <p:cNvSpPr txBox="1"/>
          <p:nvPr/>
        </p:nvSpPr>
        <p:spPr>
          <a:xfrm>
            <a:off x="6160859" y="3553377"/>
            <a:ext cx="2754541" cy="307777"/>
          </a:xfrm>
          <a:prstGeom prst="rect">
            <a:avLst/>
          </a:prstGeom>
          <a:noFill/>
        </p:spPr>
        <p:txBody>
          <a:bodyPr wrap="square" rtlCol="0">
            <a:spAutoFit/>
          </a:bodyPr>
          <a:lstStyle/>
          <a:p>
            <a:r>
              <a:rPr kumimoji="1" lang="ja-JP" altLang="en-US" sz="1400" b="1" dirty="0">
                <a:latin typeface="Meiryo UI" panose="020B0604030504040204" pitchFamily="50" charset="-128"/>
                <a:ea typeface="Meiryo UI" panose="020B0604030504040204" pitchFamily="50" charset="-128"/>
              </a:rPr>
              <a:t>未回答に対する要求（督促）</a:t>
            </a:r>
            <a:endParaRPr kumimoji="1" lang="en-US" altLang="ja-JP" sz="1400" b="1" dirty="0">
              <a:latin typeface="Meiryo UI" panose="020B0604030504040204" pitchFamily="50" charset="-128"/>
              <a:ea typeface="Meiryo UI" panose="020B0604030504040204" pitchFamily="50" charset="-128"/>
            </a:endParaRPr>
          </a:p>
        </p:txBody>
      </p:sp>
      <p:sp>
        <p:nvSpPr>
          <p:cNvPr id="37" name="テキスト ボックス 36">
            <a:extLst>
              <a:ext uri="{FF2B5EF4-FFF2-40B4-BE49-F238E27FC236}">
                <a16:creationId xmlns:a16="http://schemas.microsoft.com/office/drawing/2014/main" id="{58EDC07C-F553-78B4-A5F4-82D7626E3AE5}"/>
              </a:ext>
            </a:extLst>
          </p:cNvPr>
          <p:cNvSpPr txBox="1"/>
          <p:nvPr/>
        </p:nvSpPr>
        <p:spPr>
          <a:xfrm>
            <a:off x="8735032" y="4222854"/>
            <a:ext cx="2727223" cy="738664"/>
          </a:xfrm>
          <a:prstGeom prst="rect">
            <a:avLst/>
          </a:prstGeom>
          <a:noFill/>
        </p:spPr>
        <p:txBody>
          <a:bodyPr wrap="square" rtlCol="0">
            <a:spAutoFit/>
          </a:bodyPr>
          <a:lstStyle>
            <a:defPPr>
              <a:defRPr lang="ja-JP"/>
            </a:defPPr>
            <a:lvl1pPr>
              <a:defRPr sz="1400" b="1">
                <a:latin typeface="Meiryo UI" panose="020B0604030504040204" pitchFamily="50" charset="-128"/>
                <a:ea typeface="Meiryo UI" panose="020B0604030504040204" pitchFamily="50" charset="-128"/>
              </a:defRPr>
            </a:lvl1pPr>
          </a:lstStyle>
          <a:p>
            <a:r>
              <a:rPr lang="ja-JP" altLang="en-US" dirty="0"/>
              <a:t>承認予定日から一定期間経過して承認データが送信されない場合、</a:t>
            </a:r>
            <a:endParaRPr lang="en-US" altLang="ja-JP" dirty="0"/>
          </a:p>
          <a:p>
            <a:r>
              <a:rPr lang="ja-JP" altLang="en-US" dirty="0"/>
              <a:t>承認済みとみなす</a:t>
            </a:r>
          </a:p>
        </p:txBody>
      </p:sp>
      <p:cxnSp>
        <p:nvCxnSpPr>
          <p:cNvPr id="4" name="コネクタ: カギ線 3">
            <a:extLst>
              <a:ext uri="{FF2B5EF4-FFF2-40B4-BE49-F238E27FC236}">
                <a16:creationId xmlns:a16="http://schemas.microsoft.com/office/drawing/2014/main" id="{22C00182-39A6-1042-39B0-24E9444B5EDC}"/>
              </a:ext>
            </a:extLst>
          </p:cNvPr>
          <p:cNvCxnSpPr>
            <a:cxnSpLocks/>
          </p:cNvCxnSpPr>
          <p:nvPr/>
        </p:nvCxnSpPr>
        <p:spPr>
          <a:xfrm>
            <a:off x="6400800" y="4407521"/>
            <a:ext cx="3488931" cy="1331016"/>
          </a:xfrm>
          <a:prstGeom prst="bentConnector3">
            <a:avLst/>
          </a:prstGeom>
          <a:ln w="38100">
            <a:solidFill>
              <a:schemeClr val="accent4">
                <a:lumMod val="75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sp>
        <p:nvSpPr>
          <p:cNvPr id="7" name="テキスト ボックス 6">
            <a:extLst>
              <a:ext uri="{FF2B5EF4-FFF2-40B4-BE49-F238E27FC236}">
                <a16:creationId xmlns:a16="http://schemas.microsoft.com/office/drawing/2014/main" id="{1D5214BA-3E2B-FA6F-20CF-9D5B0FA7196C}"/>
              </a:ext>
            </a:extLst>
          </p:cNvPr>
          <p:cNvSpPr txBox="1"/>
          <p:nvPr/>
        </p:nvSpPr>
        <p:spPr>
          <a:xfrm>
            <a:off x="6523622" y="4068966"/>
            <a:ext cx="2212005" cy="307777"/>
          </a:xfrm>
          <a:prstGeom prst="rect">
            <a:avLst/>
          </a:prstGeom>
          <a:noFill/>
        </p:spPr>
        <p:txBody>
          <a:bodyPr wrap="square" rtlCol="0">
            <a:spAutoFit/>
          </a:bodyPr>
          <a:lstStyle/>
          <a:p>
            <a:r>
              <a:rPr kumimoji="1" lang="ja-JP" altLang="en-US" sz="1400" b="1" dirty="0">
                <a:solidFill>
                  <a:schemeClr val="accent4">
                    <a:lumMod val="75000"/>
                  </a:schemeClr>
                </a:solidFill>
                <a:latin typeface="Meiryo UI" panose="020B0604030504040204" pitchFamily="50" charset="-128"/>
                <a:ea typeface="Meiryo UI" panose="020B0604030504040204" pitchFamily="50" charset="-128"/>
              </a:rPr>
              <a:t>自動転送フラグ</a:t>
            </a:r>
            <a:r>
              <a:rPr kumimoji="1" lang="en-US" altLang="ja-JP" sz="1400" b="1" dirty="0">
                <a:solidFill>
                  <a:schemeClr val="accent4">
                    <a:lumMod val="75000"/>
                  </a:schemeClr>
                </a:solidFill>
                <a:latin typeface="Meiryo UI" panose="020B0604030504040204" pitchFamily="50" charset="-128"/>
                <a:ea typeface="Meiryo UI" panose="020B0604030504040204" pitchFamily="50" charset="-128"/>
              </a:rPr>
              <a:t>ON</a:t>
            </a:r>
            <a:r>
              <a:rPr kumimoji="1" lang="ja-JP" altLang="en-US" sz="1400" b="1" dirty="0">
                <a:solidFill>
                  <a:schemeClr val="accent4">
                    <a:lumMod val="75000"/>
                  </a:schemeClr>
                </a:solidFill>
                <a:latin typeface="Meiryo UI" panose="020B0604030504040204" pitchFamily="50" charset="-128"/>
                <a:ea typeface="Meiryo UI" panose="020B0604030504040204" pitchFamily="50" charset="-128"/>
              </a:rPr>
              <a:t>の場合</a:t>
            </a:r>
            <a:endParaRPr kumimoji="1" lang="en-US" altLang="ja-JP" sz="1400" b="1" dirty="0">
              <a:solidFill>
                <a:schemeClr val="accent4">
                  <a:lumMod val="75000"/>
                </a:schemeClr>
              </a:solidFill>
              <a:latin typeface="Meiryo UI" panose="020B0604030504040204" pitchFamily="50" charset="-128"/>
              <a:ea typeface="Meiryo UI" panose="020B0604030504040204" pitchFamily="50" charset="-128"/>
            </a:endParaRPr>
          </a:p>
        </p:txBody>
      </p:sp>
      <p:sp>
        <p:nvSpPr>
          <p:cNvPr id="14" name="テキスト ボックス 13">
            <a:extLst>
              <a:ext uri="{FF2B5EF4-FFF2-40B4-BE49-F238E27FC236}">
                <a16:creationId xmlns:a16="http://schemas.microsoft.com/office/drawing/2014/main" id="{38DBCCA5-A26D-DB7C-D0CF-28804F3EB71E}"/>
              </a:ext>
            </a:extLst>
          </p:cNvPr>
          <p:cNvSpPr txBox="1"/>
          <p:nvPr/>
        </p:nvSpPr>
        <p:spPr>
          <a:xfrm>
            <a:off x="7343395" y="5940927"/>
            <a:ext cx="3958438" cy="307777"/>
          </a:xfrm>
          <a:prstGeom prst="rect">
            <a:avLst/>
          </a:prstGeom>
          <a:noFill/>
        </p:spPr>
        <p:txBody>
          <a:bodyPr wrap="square" rtlCol="0">
            <a:spAutoFit/>
          </a:bodyPr>
          <a:lstStyle/>
          <a:p>
            <a:r>
              <a:rPr kumimoji="1" lang="ja-JP" altLang="en-US" sz="1400" b="1" dirty="0">
                <a:solidFill>
                  <a:schemeClr val="accent4">
                    <a:lumMod val="75000"/>
                  </a:schemeClr>
                </a:solidFill>
                <a:latin typeface="Meiryo UI" panose="020B0604030504040204" pitchFamily="50" charset="-128"/>
                <a:ea typeface="Meiryo UI" panose="020B0604030504040204" pitchFamily="50" charset="-128"/>
              </a:rPr>
              <a:t>回答受領、承認データも提供企業へ自動転送する</a:t>
            </a:r>
            <a:endParaRPr kumimoji="1" lang="en-US" altLang="ja-JP" sz="1400" b="1" dirty="0">
              <a:solidFill>
                <a:schemeClr val="accent4">
                  <a:lumMod val="75000"/>
                </a:schemeClr>
              </a:solidFill>
              <a:latin typeface="Meiryo UI" panose="020B0604030504040204" pitchFamily="50" charset="-128"/>
              <a:ea typeface="Meiryo UI" panose="020B0604030504040204" pitchFamily="50" charset="-128"/>
            </a:endParaRPr>
          </a:p>
        </p:txBody>
      </p:sp>
      <p:sp>
        <p:nvSpPr>
          <p:cNvPr id="16" name="テキスト ボックス 15">
            <a:extLst>
              <a:ext uri="{FF2B5EF4-FFF2-40B4-BE49-F238E27FC236}">
                <a16:creationId xmlns:a16="http://schemas.microsoft.com/office/drawing/2014/main" id="{724F5C28-4EC9-6E0F-32F7-3BDA0CA580EC}"/>
              </a:ext>
            </a:extLst>
          </p:cNvPr>
          <p:cNvSpPr txBox="1"/>
          <p:nvPr/>
        </p:nvSpPr>
        <p:spPr>
          <a:xfrm>
            <a:off x="8186821" y="5389928"/>
            <a:ext cx="3958438" cy="307777"/>
          </a:xfrm>
          <a:prstGeom prst="rect">
            <a:avLst/>
          </a:prstGeom>
          <a:noFill/>
        </p:spPr>
        <p:txBody>
          <a:bodyPr wrap="square" rtlCol="0">
            <a:spAutoFit/>
          </a:bodyPr>
          <a:lstStyle/>
          <a:p>
            <a:r>
              <a:rPr lang="ja-JP" altLang="en-US" sz="1400" b="1" dirty="0">
                <a:solidFill>
                  <a:schemeClr val="accent4">
                    <a:lumMod val="75000"/>
                  </a:schemeClr>
                </a:solidFill>
                <a:latin typeface="Meiryo UI" panose="020B0604030504040204" pitchFamily="50" charset="-128"/>
                <a:ea typeface="Meiryo UI" panose="020B0604030504040204" pitchFamily="50" charset="-128"/>
              </a:rPr>
              <a:t>さらに調査依頼元へ自動転送</a:t>
            </a:r>
            <a:endParaRPr lang="en-US" altLang="ja-JP" sz="1400" b="1" dirty="0">
              <a:solidFill>
                <a:schemeClr val="accent4">
                  <a:lumMod val="75000"/>
                </a:schemeClr>
              </a:solidFill>
              <a:latin typeface="Meiryo UI" panose="020B0604030504040204" pitchFamily="50" charset="-128"/>
              <a:ea typeface="Meiryo UI" panose="020B0604030504040204" pitchFamily="50" charset="-128"/>
            </a:endParaRPr>
          </a:p>
        </p:txBody>
      </p:sp>
      <p:cxnSp>
        <p:nvCxnSpPr>
          <p:cNvPr id="18" name="直線矢印コネクタ 17">
            <a:extLst>
              <a:ext uri="{FF2B5EF4-FFF2-40B4-BE49-F238E27FC236}">
                <a16:creationId xmlns:a16="http://schemas.microsoft.com/office/drawing/2014/main" id="{8ABF9868-6325-BBDF-B927-8333532329AD}"/>
              </a:ext>
            </a:extLst>
          </p:cNvPr>
          <p:cNvCxnSpPr>
            <a:cxnSpLocks/>
          </p:cNvCxnSpPr>
          <p:nvPr/>
        </p:nvCxnSpPr>
        <p:spPr>
          <a:xfrm flipH="1" flipV="1">
            <a:off x="5899839" y="5897316"/>
            <a:ext cx="3989892" cy="4961"/>
          </a:xfrm>
          <a:prstGeom prst="straightConnector1">
            <a:avLst/>
          </a:prstGeom>
          <a:ln w="38100">
            <a:solidFill>
              <a:schemeClr val="accent4">
                <a:lumMod val="75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49351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6EA3B34-7FC1-F33C-FBCD-56EF7502CEE2}"/>
              </a:ext>
            </a:extLst>
          </p:cNvPr>
          <p:cNvSpPr txBox="1"/>
          <p:nvPr/>
        </p:nvSpPr>
        <p:spPr>
          <a:xfrm>
            <a:off x="1306286" y="2601295"/>
            <a:ext cx="7608369" cy="1323439"/>
          </a:xfrm>
          <a:prstGeom prst="rect">
            <a:avLst/>
          </a:prstGeom>
          <a:noFill/>
        </p:spPr>
        <p:txBody>
          <a:bodyPr wrap="square" rtlCol="0">
            <a:spAutoFit/>
          </a:bodyPr>
          <a:lstStyle/>
          <a:p>
            <a:pPr algn="ctr"/>
            <a:r>
              <a:rPr lang="en-US" altLang="ja-JP" sz="4000" b="1" dirty="0">
                <a:latin typeface="Meiryo UI" panose="020B0604030504040204" pitchFamily="50" charset="-128"/>
                <a:ea typeface="Meiryo UI" panose="020B0604030504040204" pitchFamily="50" charset="-128"/>
              </a:rPr>
              <a:t>9</a:t>
            </a:r>
            <a:r>
              <a:rPr lang="ja-JP" altLang="en-US" sz="4000" b="1" dirty="0">
                <a:latin typeface="Meiryo UI" panose="020B0604030504040204" pitchFamily="50" charset="-128"/>
                <a:ea typeface="Meiryo UI" panose="020B0604030504040204" pitchFamily="50" charset="-128"/>
              </a:rPr>
              <a:t>．システム化業務・機能一覧</a:t>
            </a:r>
            <a:endParaRPr kumimoji="1" lang="en-US" altLang="ja-JP" sz="4000" b="1" dirty="0">
              <a:latin typeface="Meiryo UI" panose="020B0604030504040204" pitchFamily="50" charset="-128"/>
              <a:ea typeface="Meiryo UI" panose="020B0604030504040204" pitchFamily="50" charset="-128"/>
            </a:endParaRPr>
          </a:p>
          <a:p>
            <a:pPr algn="ctr"/>
            <a:endParaRPr kumimoji="1" lang="ja-JP" altLang="en-US" sz="40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634166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32979204-A594-47A5-9670-567D27E6DC56}"/>
              </a:ext>
            </a:extLst>
          </p:cNvPr>
          <p:cNvSpPr txBox="1"/>
          <p:nvPr/>
        </p:nvSpPr>
        <p:spPr>
          <a:xfrm>
            <a:off x="123016" y="130048"/>
            <a:ext cx="9528060" cy="523220"/>
          </a:xfrm>
          <a:prstGeom prst="rect">
            <a:avLst/>
          </a:prstGeom>
          <a:noFill/>
        </p:spPr>
        <p:txBody>
          <a:bodyPr wrap="square">
            <a:spAutoFit/>
          </a:bodyPr>
          <a:lstStyle/>
          <a:p>
            <a:r>
              <a:rPr lang="ja-JP" altLang="en-US" sz="2800" b="1" dirty="0">
                <a:solidFill>
                  <a:srgbClr val="002060"/>
                </a:solidFill>
                <a:latin typeface="Meiryo UI" panose="020B0604030504040204" pitchFamily="50" charset="-128"/>
                <a:ea typeface="Meiryo UI" panose="020B0604030504040204" pitchFamily="50" charset="-128"/>
              </a:rPr>
              <a:t>　システム化業務・機能一覧（</a:t>
            </a:r>
            <a:r>
              <a:rPr lang="en-US" altLang="ja-JP" sz="2800" b="1" dirty="0">
                <a:solidFill>
                  <a:srgbClr val="002060"/>
                </a:solidFill>
                <a:latin typeface="Meiryo UI" panose="020B0604030504040204" pitchFamily="50" charset="-128"/>
                <a:ea typeface="Meiryo UI" panose="020B0604030504040204" pitchFamily="50" charset="-128"/>
              </a:rPr>
              <a:t>1/3</a:t>
            </a:r>
            <a:r>
              <a:rPr lang="ja-JP" altLang="en-US" sz="2800" b="1" dirty="0">
                <a:solidFill>
                  <a:srgbClr val="002060"/>
                </a:solidFill>
                <a:latin typeface="Meiryo UI" panose="020B0604030504040204" pitchFamily="50" charset="-128"/>
                <a:ea typeface="Meiryo UI" panose="020B0604030504040204" pitchFamily="50" charset="-128"/>
              </a:rPr>
              <a:t>）　　</a:t>
            </a:r>
            <a:r>
              <a:rPr lang="ja-JP" altLang="en-US" sz="2400" b="1" dirty="0">
                <a:solidFill>
                  <a:srgbClr val="002060"/>
                </a:solidFill>
                <a:latin typeface="Meiryo UI" panose="020B0604030504040204" pitchFamily="50" charset="-128"/>
                <a:ea typeface="Meiryo UI" panose="020B0604030504040204" pitchFamily="50" charset="-128"/>
              </a:rPr>
              <a:t> －伝達準備・製品登録－</a:t>
            </a:r>
            <a:endParaRPr lang="en-US" altLang="ja-JP" sz="2400" dirty="0">
              <a:solidFill>
                <a:srgbClr val="002060"/>
              </a:solidFill>
              <a:latin typeface="Meiryo UI" panose="020B0604030504040204" pitchFamily="50" charset="-128"/>
              <a:ea typeface="Meiryo UI" panose="020B0604030504040204" pitchFamily="50" charset="-128"/>
            </a:endParaRPr>
          </a:p>
        </p:txBody>
      </p:sp>
      <p:pic>
        <p:nvPicPr>
          <p:cNvPr id="2" name="図 1">
            <a:extLst>
              <a:ext uri="{FF2B5EF4-FFF2-40B4-BE49-F238E27FC236}">
                <a16:creationId xmlns:a16="http://schemas.microsoft.com/office/drawing/2014/main" id="{E9E18E5D-B415-08BC-49D2-EFBA8331EDFD}"/>
              </a:ext>
            </a:extLst>
          </p:cNvPr>
          <p:cNvPicPr>
            <a:picLocks noChangeAspect="1"/>
          </p:cNvPicPr>
          <p:nvPr/>
        </p:nvPicPr>
        <p:blipFill>
          <a:blip r:embed="rId2"/>
          <a:stretch>
            <a:fillRect/>
          </a:stretch>
        </p:blipFill>
        <p:spPr>
          <a:xfrm>
            <a:off x="240029" y="1019925"/>
            <a:ext cx="11703507" cy="4317885"/>
          </a:xfrm>
          <a:prstGeom prst="rect">
            <a:avLst/>
          </a:prstGeom>
        </p:spPr>
      </p:pic>
    </p:spTree>
    <p:extLst>
      <p:ext uri="{BB962C8B-B14F-4D97-AF65-F5344CB8AC3E}">
        <p14:creationId xmlns:p14="http://schemas.microsoft.com/office/powerpoint/2010/main" val="19904074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A471295-B50B-00A1-D826-B13826B65D60}"/>
              </a:ext>
            </a:extLst>
          </p:cNvPr>
          <p:cNvSpPr txBox="1"/>
          <p:nvPr/>
        </p:nvSpPr>
        <p:spPr>
          <a:xfrm>
            <a:off x="123016" y="130048"/>
            <a:ext cx="10327270" cy="523220"/>
          </a:xfrm>
          <a:prstGeom prst="rect">
            <a:avLst/>
          </a:prstGeom>
          <a:noFill/>
        </p:spPr>
        <p:txBody>
          <a:bodyPr wrap="square">
            <a:spAutoFit/>
          </a:bodyPr>
          <a:lstStyle/>
          <a:p>
            <a:r>
              <a:rPr lang="ja-JP" altLang="en-US" sz="2800" b="1" dirty="0">
                <a:solidFill>
                  <a:srgbClr val="002060"/>
                </a:solidFill>
                <a:latin typeface="Meiryo UI" panose="020B0604030504040204" pitchFamily="50" charset="-128"/>
                <a:ea typeface="Meiryo UI" panose="020B0604030504040204" pitchFamily="50" charset="-128"/>
              </a:rPr>
              <a:t>　システム化業務・機能一覧（</a:t>
            </a:r>
            <a:r>
              <a:rPr lang="en-US" altLang="ja-JP" sz="2800" b="1" dirty="0">
                <a:solidFill>
                  <a:srgbClr val="002060"/>
                </a:solidFill>
                <a:latin typeface="Meiryo UI" panose="020B0604030504040204" pitchFamily="50" charset="-128"/>
                <a:ea typeface="Meiryo UI" panose="020B0604030504040204" pitchFamily="50" charset="-128"/>
              </a:rPr>
              <a:t>2/3</a:t>
            </a:r>
            <a:r>
              <a:rPr lang="ja-JP" altLang="en-US" sz="2800" b="1" dirty="0">
                <a:solidFill>
                  <a:srgbClr val="002060"/>
                </a:solidFill>
                <a:latin typeface="Meiryo UI" panose="020B0604030504040204" pitchFamily="50" charset="-128"/>
                <a:ea typeface="Meiryo UI" panose="020B0604030504040204" pitchFamily="50" charset="-128"/>
              </a:rPr>
              <a:t>）　　</a:t>
            </a:r>
            <a:r>
              <a:rPr lang="ja-JP" altLang="en-US" sz="2400" b="1" dirty="0">
                <a:solidFill>
                  <a:srgbClr val="002060"/>
                </a:solidFill>
                <a:latin typeface="Meiryo UI" panose="020B0604030504040204" pitchFamily="50" charset="-128"/>
                <a:ea typeface="Meiryo UI" panose="020B0604030504040204" pitchFamily="50" charset="-128"/>
              </a:rPr>
              <a:t> －調査依頼回答・規制変更－</a:t>
            </a:r>
            <a:endParaRPr lang="en-US" altLang="ja-JP" sz="2400" dirty="0">
              <a:solidFill>
                <a:srgbClr val="002060"/>
              </a:solidFill>
              <a:latin typeface="Meiryo UI" panose="020B0604030504040204" pitchFamily="50" charset="-128"/>
              <a:ea typeface="Meiryo UI" panose="020B0604030504040204" pitchFamily="50" charset="-128"/>
            </a:endParaRPr>
          </a:p>
        </p:txBody>
      </p:sp>
      <p:pic>
        <p:nvPicPr>
          <p:cNvPr id="5" name="図 4">
            <a:extLst>
              <a:ext uri="{FF2B5EF4-FFF2-40B4-BE49-F238E27FC236}">
                <a16:creationId xmlns:a16="http://schemas.microsoft.com/office/drawing/2014/main" id="{B17E0549-CA95-111E-0F77-E36A5C71797E}"/>
              </a:ext>
            </a:extLst>
          </p:cNvPr>
          <p:cNvPicPr>
            <a:picLocks noChangeAspect="1"/>
          </p:cNvPicPr>
          <p:nvPr/>
        </p:nvPicPr>
        <p:blipFill>
          <a:blip r:embed="rId2"/>
          <a:stretch>
            <a:fillRect/>
          </a:stretch>
        </p:blipFill>
        <p:spPr>
          <a:xfrm>
            <a:off x="342900" y="1066738"/>
            <a:ext cx="11700510" cy="4724524"/>
          </a:xfrm>
          <a:prstGeom prst="rect">
            <a:avLst/>
          </a:prstGeom>
        </p:spPr>
      </p:pic>
    </p:spTree>
    <p:extLst>
      <p:ext uri="{BB962C8B-B14F-4D97-AF65-F5344CB8AC3E}">
        <p14:creationId xmlns:p14="http://schemas.microsoft.com/office/powerpoint/2010/main" val="11399199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3F91DC7F-C512-811C-3622-4280351D090E}"/>
              </a:ext>
            </a:extLst>
          </p:cNvPr>
          <p:cNvSpPr txBox="1"/>
          <p:nvPr/>
        </p:nvSpPr>
        <p:spPr>
          <a:xfrm>
            <a:off x="123016" y="130048"/>
            <a:ext cx="9528060" cy="523220"/>
          </a:xfrm>
          <a:prstGeom prst="rect">
            <a:avLst/>
          </a:prstGeom>
          <a:noFill/>
        </p:spPr>
        <p:txBody>
          <a:bodyPr wrap="square">
            <a:spAutoFit/>
          </a:bodyPr>
          <a:lstStyle/>
          <a:p>
            <a:r>
              <a:rPr lang="ja-JP" altLang="en-US" sz="2800" b="1" dirty="0">
                <a:solidFill>
                  <a:srgbClr val="002060"/>
                </a:solidFill>
                <a:latin typeface="Meiryo UI" panose="020B0604030504040204" pitchFamily="50" charset="-128"/>
                <a:ea typeface="Meiryo UI" panose="020B0604030504040204" pitchFamily="50" charset="-128"/>
              </a:rPr>
              <a:t>　システム化業務・機能一覧（</a:t>
            </a:r>
            <a:r>
              <a:rPr lang="en-US" altLang="ja-JP" sz="2800" b="1" dirty="0">
                <a:solidFill>
                  <a:srgbClr val="002060"/>
                </a:solidFill>
                <a:latin typeface="Meiryo UI" panose="020B0604030504040204" pitchFamily="50" charset="-128"/>
                <a:ea typeface="Meiryo UI" panose="020B0604030504040204" pitchFamily="50" charset="-128"/>
              </a:rPr>
              <a:t>3/3</a:t>
            </a:r>
            <a:r>
              <a:rPr lang="ja-JP" altLang="en-US" sz="2800" b="1" dirty="0">
                <a:solidFill>
                  <a:srgbClr val="002060"/>
                </a:solidFill>
                <a:latin typeface="Meiryo UI" panose="020B0604030504040204" pitchFamily="50" charset="-128"/>
                <a:ea typeface="Meiryo UI" panose="020B0604030504040204" pitchFamily="50" charset="-128"/>
              </a:rPr>
              <a:t>）　　</a:t>
            </a:r>
            <a:r>
              <a:rPr lang="ja-JP" altLang="en-US" sz="2400" b="1" dirty="0">
                <a:solidFill>
                  <a:srgbClr val="002060"/>
                </a:solidFill>
                <a:latin typeface="Meiryo UI" panose="020B0604030504040204" pitchFamily="50" charset="-128"/>
                <a:ea typeface="Meiryo UI" panose="020B0604030504040204" pitchFamily="50" charset="-128"/>
              </a:rPr>
              <a:t> －その他－</a:t>
            </a:r>
            <a:endParaRPr lang="en-US" altLang="ja-JP" sz="2400" dirty="0">
              <a:solidFill>
                <a:srgbClr val="002060"/>
              </a:solidFill>
              <a:latin typeface="Meiryo UI" panose="020B0604030504040204" pitchFamily="50" charset="-128"/>
              <a:ea typeface="Meiryo UI" panose="020B0604030504040204" pitchFamily="50" charset="-128"/>
            </a:endParaRPr>
          </a:p>
        </p:txBody>
      </p:sp>
      <p:pic>
        <p:nvPicPr>
          <p:cNvPr id="2" name="図 1">
            <a:extLst>
              <a:ext uri="{FF2B5EF4-FFF2-40B4-BE49-F238E27FC236}">
                <a16:creationId xmlns:a16="http://schemas.microsoft.com/office/drawing/2014/main" id="{CB85C024-9631-3249-D0EF-10FC27498764}"/>
              </a:ext>
            </a:extLst>
          </p:cNvPr>
          <p:cNvPicPr>
            <a:picLocks noChangeAspect="1"/>
          </p:cNvPicPr>
          <p:nvPr/>
        </p:nvPicPr>
        <p:blipFill>
          <a:blip r:embed="rId2"/>
          <a:stretch>
            <a:fillRect/>
          </a:stretch>
        </p:blipFill>
        <p:spPr>
          <a:xfrm>
            <a:off x="253203" y="1093989"/>
            <a:ext cx="11685593" cy="3496826"/>
          </a:xfrm>
          <a:prstGeom prst="rect">
            <a:avLst/>
          </a:prstGeom>
        </p:spPr>
      </p:pic>
    </p:spTree>
    <p:extLst>
      <p:ext uri="{BB962C8B-B14F-4D97-AF65-F5344CB8AC3E}">
        <p14:creationId xmlns:p14="http://schemas.microsoft.com/office/powerpoint/2010/main" val="851377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E6BA73BE-0DEF-42BF-A12D-D8ACDC4D85B9}"/>
              </a:ext>
            </a:extLst>
          </p:cNvPr>
          <p:cNvSpPr txBox="1"/>
          <p:nvPr/>
        </p:nvSpPr>
        <p:spPr>
          <a:xfrm>
            <a:off x="123016" y="130048"/>
            <a:ext cx="9528060" cy="523220"/>
          </a:xfrm>
          <a:prstGeom prst="rect">
            <a:avLst/>
          </a:prstGeom>
          <a:noFill/>
        </p:spPr>
        <p:txBody>
          <a:bodyPr wrap="square">
            <a:spAutoFit/>
          </a:bodyPr>
          <a:lstStyle/>
          <a:p>
            <a:r>
              <a:rPr lang="ja-JP" altLang="en-US" sz="2800" b="1" dirty="0">
                <a:solidFill>
                  <a:srgbClr val="002060"/>
                </a:solidFill>
                <a:latin typeface="Meiryo UI" panose="020B0604030504040204" pitchFamily="50" charset="-128"/>
                <a:ea typeface="Meiryo UI" panose="020B0604030504040204" pitchFamily="50" charset="-128"/>
              </a:rPr>
              <a:t>用語定義</a:t>
            </a:r>
            <a:endParaRPr lang="en-US" altLang="ja-JP" sz="2400" dirty="0">
              <a:solidFill>
                <a:srgbClr val="002060"/>
              </a:solidFill>
              <a:latin typeface="Meiryo UI" panose="020B0604030504040204" pitchFamily="50" charset="-128"/>
              <a:ea typeface="Meiryo UI" panose="020B0604030504040204" pitchFamily="50" charset="-128"/>
            </a:endParaRPr>
          </a:p>
        </p:txBody>
      </p:sp>
      <p:graphicFrame>
        <p:nvGraphicFramePr>
          <p:cNvPr id="6" name="表 8">
            <a:extLst>
              <a:ext uri="{FF2B5EF4-FFF2-40B4-BE49-F238E27FC236}">
                <a16:creationId xmlns:a16="http://schemas.microsoft.com/office/drawing/2014/main" id="{F6FEC940-02D7-4234-B2AF-EA75E6575E97}"/>
              </a:ext>
            </a:extLst>
          </p:cNvPr>
          <p:cNvGraphicFramePr>
            <a:graphicFrameLocks noGrp="1"/>
          </p:cNvGraphicFramePr>
          <p:nvPr>
            <p:extLst>
              <p:ext uri="{D42A27DB-BD31-4B8C-83A1-F6EECF244321}">
                <p14:modId xmlns:p14="http://schemas.microsoft.com/office/powerpoint/2010/main" val="3179782537"/>
              </p:ext>
            </p:extLst>
          </p:nvPr>
        </p:nvGraphicFramePr>
        <p:xfrm>
          <a:off x="530529" y="870216"/>
          <a:ext cx="10918132" cy="5092417"/>
        </p:xfrm>
        <a:graphic>
          <a:graphicData uri="http://schemas.openxmlformats.org/drawingml/2006/table">
            <a:tbl>
              <a:tblPr firstRow="1" bandRow="1">
                <a:tableStyleId>{5940675A-B579-460E-94D1-54222C63F5DA}</a:tableStyleId>
              </a:tblPr>
              <a:tblGrid>
                <a:gridCol w="881218">
                  <a:extLst>
                    <a:ext uri="{9D8B030D-6E8A-4147-A177-3AD203B41FA5}">
                      <a16:colId xmlns:a16="http://schemas.microsoft.com/office/drawing/2014/main" val="766785742"/>
                    </a:ext>
                  </a:extLst>
                </a:gridCol>
                <a:gridCol w="1820050">
                  <a:extLst>
                    <a:ext uri="{9D8B030D-6E8A-4147-A177-3AD203B41FA5}">
                      <a16:colId xmlns:a16="http://schemas.microsoft.com/office/drawing/2014/main" val="1222292714"/>
                    </a:ext>
                  </a:extLst>
                </a:gridCol>
                <a:gridCol w="8216864">
                  <a:extLst>
                    <a:ext uri="{9D8B030D-6E8A-4147-A177-3AD203B41FA5}">
                      <a16:colId xmlns:a16="http://schemas.microsoft.com/office/drawing/2014/main" val="3060855725"/>
                    </a:ext>
                  </a:extLst>
                </a:gridCol>
              </a:tblGrid>
              <a:tr h="262674">
                <a:tc>
                  <a:txBody>
                    <a:bodyPr/>
                    <a:lstStyle/>
                    <a:p>
                      <a:pPr algn="ctr"/>
                      <a:r>
                        <a:rPr kumimoji="1" lang="ja-JP" altLang="en-US" sz="1200" b="1" dirty="0">
                          <a:latin typeface="Meiryo UI" panose="020B0604030504040204" pitchFamily="50" charset="-128"/>
                          <a:ea typeface="Meiryo UI" panose="020B0604030504040204" pitchFamily="50" charset="-128"/>
                        </a:rPr>
                        <a:t>分類</a:t>
                      </a:r>
                    </a:p>
                  </a:txBody>
                  <a:tcPr>
                    <a:solidFill>
                      <a:schemeClr val="tx1">
                        <a:lumMod val="10000"/>
                        <a:lumOff val="90000"/>
                      </a:schemeClr>
                    </a:solidFill>
                  </a:tcPr>
                </a:tc>
                <a:tc>
                  <a:txBody>
                    <a:bodyPr/>
                    <a:lstStyle/>
                    <a:p>
                      <a:pPr algn="ctr"/>
                      <a:r>
                        <a:rPr kumimoji="1" lang="ja-JP" altLang="en-US" sz="1200" b="1" dirty="0">
                          <a:latin typeface="Meiryo UI" panose="020B0604030504040204" pitchFamily="50" charset="-128"/>
                          <a:ea typeface="Meiryo UI" panose="020B0604030504040204" pitchFamily="50" charset="-128"/>
                        </a:rPr>
                        <a:t>用語</a:t>
                      </a:r>
                    </a:p>
                  </a:txBody>
                  <a:tcPr>
                    <a:solidFill>
                      <a:schemeClr val="tx1">
                        <a:lumMod val="10000"/>
                        <a:lumOff val="90000"/>
                      </a:schemeClr>
                    </a:solidFill>
                  </a:tcPr>
                </a:tc>
                <a:tc>
                  <a:txBody>
                    <a:bodyPr/>
                    <a:lstStyle/>
                    <a:p>
                      <a:pPr algn="ctr"/>
                      <a:r>
                        <a:rPr kumimoji="1" lang="ja-JP" altLang="en-US" sz="1200" b="1" dirty="0">
                          <a:latin typeface="Meiryo UI" panose="020B0604030504040204" pitchFamily="50" charset="-128"/>
                          <a:ea typeface="Meiryo UI" panose="020B0604030504040204" pitchFamily="50" charset="-128"/>
                        </a:rPr>
                        <a:t>定義　（引用）</a:t>
                      </a:r>
                    </a:p>
                  </a:txBody>
                  <a:tcPr>
                    <a:solidFill>
                      <a:schemeClr val="tx1">
                        <a:lumMod val="10000"/>
                        <a:lumOff val="90000"/>
                      </a:schemeClr>
                    </a:solidFill>
                  </a:tcPr>
                </a:tc>
                <a:extLst>
                  <a:ext uri="{0D108BD9-81ED-4DB2-BD59-A6C34878D82A}">
                    <a16:rowId xmlns:a16="http://schemas.microsoft.com/office/drawing/2014/main" val="2497542045"/>
                  </a:ext>
                </a:extLst>
              </a:tr>
              <a:tr h="229466">
                <a:tc>
                  <a:txBody>
                    <a:bodyPr/>
                    <a:lstStyle/>
                    <a:p>
                      <a:r>
                        <a:rPr kumimoji="1" lang="ja-JP" altLang="en-US" sz="1100" b="1" dirty="0">
                          <a:latin typeface="Meiryo UI" panose="020B0604030504040204" pitchFamily="50" charset="-128"/>
                          <a:ea typeface="Meiryo UI" panose="020B0604030504040204" pitchFamily="50" charset="-128"/>
                        </a:rPr>
                        <a:t>基本用語</a:t>
                      </a:r>
                    </a:p>
                  </a:txBody>
                  <a:tcPr marL="72000" marR="72000" marT="36000" marB="36000"/>
                </a:tc>
                <a:tc>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r>
                        <a:rPr kumimoji="1" lang="ja-JP" altLang="en-US" sz="1100" b="1" kern="1200" dirty="0">
                          <a:solidFill>
                            <a:schemeClr val="tx1"/>
                          </a:solidFill>
                          <a:latin typeface="Meiryo UI" panose="020B0604030504040204" pitchFamily="50" charset="-128"/>
                          <a:ea typeface="Meiryo UI" panose="020B0604030504040204" pitchFamily="50" charset="-128"/>
                          <a:cs typeface="+mn-cs"/>
                        </a:rPr>
                        <a:t>化学物質（物質）</a:t>
                      </a:r>
                    </a:p>
                  </a:txBody>
                  <a:tcPr marL="72000" marR="0" marT="36000" marB="36000"/>
                </a:tc>
                <a:tc>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r>
                        <a:rPr kumimoji="1" lang="ja-JP" altLang="en-US" sz="1100" b="1" kern="1200" dirty="0">
                          <a:solidFill>
                            <a:schemeClr val="tx1"/>
                          </a:solidFill>
                          <a:latin typeface="Meiryo UI" panose="020B0604030504040204" pitchFamily="50" charset="-128"/>
                          <a:ea typeface="Meiryo UI" panose="020B0604030504040204" pitchFamily="50" charset="-128"/>
                          <a:cs typeface="+mn-cs"/>
                        </a:rPr>
                        <a:t>天然に存在するか、又は任意の製造過程において得られる元素及びその化合物。（</a:t>
                      </a:r>
                      <a:r>
                        <a:rPr kumimoji="1" lang="en-US" altLang="ja-JP" sz="1100" b="1" kern="1200" dirty="0">
                          <a:solidFill>
                            <a:schemeClr val="tx1"/>
                          </a:solidFill>
                          <a:latin typeface="Meiryo UI" panose="020B0604030504040204" pitchFamily="50" charset="-128"/>
                          <a:ea typeface="Meiryo UI" panose="020B0604030504040204" pitchFamily="50" charset="-128"/>
                          <a:cs typeface="+mn-cs"/>
                        </a:rPr>
                        <a:t>JIS Z 7201</a:t>
                      </a:r>
                      <a:r>
                        <a:rPr kumimoji="1" lang="ja-JP" altLang="en-US" sz="1100" b="1" kern="1200" dirty="0">
                          <a:solidFill>
                            <a:schemeClr val="tx1"/>
                          </a:solidFill>
                          <a:latin typeface="Meiryo UI" panose="020B0604030504040204" pitchFamily="50" charset="-128"/>
                          <a:ea typeface="Meiryo UI" panose="020B0604030504040204" pitchFamily="50" charset="-128"/>
                          <a:cs typeface="+mn-cs"/>
                        </a:rPr>
                        <a:t>）	</a:t>
                      </a:r>
                    </a:p>
                  </a:txBody>
                  <a:tcPr marL="72000" marR="72000" marT="36000" marB="36000"/>
                </a:tc>
                <a:extLst>
                  <a:ext uri="{0D108BD9-81ED-4DB2-BD59-A6C34878D82A}">
                    <a16:rowId xmlns:a16="http://schemas.microsoft.com/office/drawing/2014/main" val="3846103945"/>
                  </a:ext>
                </a:extLst>
              </a:tr>
              <a:tr h="229466">
                <a:tc>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r>
                        <a:rPr kumimoji="1" lang="ja-JP" altLang="en-US" sz="1100" b="1" dirty="0">
                          <a:latin typeface="Meiryo UI" panose="020B0604030504040204" pitchFamily="50" charset="-128"/>
                          <a:ea typeface="Meiryo UI" panose="020B0604030504040204" pitchFamily="50" charset="-128"/>
                        </a:rPr>
                        <a:t>基本用語</a:t>
                      </a:r>
                    </a:p>
                  </a:txBody>
                  <a:tcPr marL="72000" marR="72000" marT="36000" marB="36000"/>
                </a:tc>
                <a:tc>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r>
                        <a:rPr kumimoji="1" lang="ja-JP" altLang="en-US" sz="1100" b="1" kern="1200" dirty="0">
                          <a:solidFill>
                            <a:schemeClr val="tx1"/>
                          </a:solidFill>
                          <a:latin typeface="Meiryo UI" panose="020B0604030504040204" pitchFamily="50" charset="-128"/>
                          <a:ea typeface="Meiryo UI" panose="020B0604030504040204" pitchFamily="50" charset="-128"/>
                          <a:cs typeface="+mn-cs"/>
                        </a:rPr>
                        <a:t>物質群</a:t>
                      </a:r>
                    </a:p>
                  </a:txBody>
                  <a:tcPr marL="72000" marR="0" marT="36000" marB="36000"/>
                </a:tc>
                <a:tc>
                  <a:txBody>
                    <a:bodyPr/>
                    <a:lstStyle/>
                    <a:p>
                      <a:pPr marL="0" algn="l" defTabSz="495200" rtl="0" eaLnBrk="1" latinLnBrk="0" hangingPunct="1"/>
                      <a:r>
                        <a:rPr kumimoji="1" lang="ja-JP" altLang="en-US" sz="1100" b="1" kern="1200" dirty="0">
                          <a:solidFill>
                            <a:schemeClr val="tx1"/>
                          </a:solidFill>
                          <a:latin typeface="Meiryo UI" panose="020B0604030504040204" pitchFamily="50" charset="-128"/>
                          <a:ea typeface="Meiryo UI" panose="020B0604030504040204" pitchFamily="50" charset="-128"/>
                          <a:cs typeface="+mn-cs"/>
                        </a:rPr>
                        <a:t>少なくとも</a:t>
                      </a:r>
                      <a:r>
                        <a:rPr kumimoji="1" lang="en-US" altLang="ja-JP" sz="1100" b="1" kern="1200" dirty="0">
                          <a:solidFill>
                            <a:schemeClr val="tx1"/>
                          </a:solidFill>
                          <a:latin typeface="Meiryo UI" panose="020B0604030504040204" pitchFamily="50" charset="-128"/>
                          <a:ea typeface="Meiryo UI" panose="020B0604030504040204" pitchFamily="50" charset="-128"/>
                          <a:cs typeface="+mn-cs"/>
                        </a:rPr>
                        <a:t>1</a:t>
                      </a:r>
                      <a:r>
                        <a:rPr kumimoji="1" lang="ja-JP" altLang="en-US" sz="1100" b="1" kern="1200" dirty="0">
                          <a:solidFill>
                            <a:schemeClr val="tx1"/>
                          </a:solidFill>
                          <a:latin typeface="Meiryo UI" panose="020B0604030504040204" pitchFamily="50" charset="-128"/>
                          <a:ea typeface="Meiryo UI" panose="020B0604030504040204" pitchFamily="50" charset="-128"/>
                          <a:cs typeface="+mn-cs"/>
                        </a:rPr>
                        <a:t>つの化学的構造または一般名の化学的または物理的特性を共有する</a:t>
                      </a:r>
                      <a:r>
                        <a:rPr kumimoji="1" lang="en-US" altLang="ja-JP" sz="1100" b="1" kern="1200" dirty="0">
                          <a:solidFill>
                            <a:schemeClr val="tx1"/>
                          </a:solidFill>
                          <a:latin typeface="Meiryo UI" panose="020B0604030504040204" pitchFamily="50" charset="-128"/>
                          <a:ea typeface="Meiryo UI" panose="020B0604030504040204" pitchFamily="50" charset="-128"/>
                          <a:cs typeface="+mn-cs"/>
                        </a:rPr>
                        <a:t>2</a:t>
                      </a:r>
                      <a:r>
                        <a:rPr kumimoji="1" lang="ja-JP" altLang="en-US" sz="1100" b="1" kern="1200" dirty="0">
                          <a:solidFill>
                            <a:schemeClr val="tx1"/>
                          </a:solidFill>
                          <a:latin typeface="Meiryo UI" panose="020B0604030504040204" pitchFamily="50" charset="-128"/>
                          <a:ea typeface="Meiryo UI" panose="020B0604030504040204" pitchFamily="50" charset="-128"/>
                          <a:cs typeface="+mn-cs"/>
                        </a:rPr>
                        <a:t>つ以上の物質。（</a:t>
                      </a:r>
                      <a:r>
                        <a:rPr kumimoji="1" lang="en-US" altLang="ja-JP" sz="1100" b="1" kern="1200" dirty="0">
                          <a:solidFill>
                            <a:schemeClr val="tx1"/>
                          </a:solidFill>
                          <a:latin typeface="Meiryo UI" panose="020B0604030504040204" pitchFamily="50" charset="-128"/>
                          <a:ea typeface="Meiryo UI" panose="020B0604030504040204" pitchFamily="50" charset="-128"/>
                          <a:cs typeface="+mn-cs"/>
                        </a:rPr>
                        <a:t>ISO</a:t>
                      </a:r>
                      <a:r>
                        <a:rPr kumimoji="1" lang="ja-JP" altLang="en-US" sz="1100" b="1" kern="1200" dirty="0">
                          <a:solidFill>
                            <a:schemeClr val="tx1"/>
                          </a:solidFill>
                          <a:latin typeface="Meiryo UI" panose="020B0604030504040204" pitchFamily="50" charset="-128"/>
                          <a:ea typeface="Meiryo UI" panose="020B0604030504040204" pitchFamily="50" charset="-128"/>
                          <a:cs typeface="+mn-cs"/>
                        </a:rPr>
                        <a:t>）</a:t>
                      </a:r>
                    </a:p>
                  </a:txBody>
                  <a:tcPr marL="72000" marR="72000" marT="36000" marB="36000"/>
                </a:tc>
                <a:extLst>
                  <a:ext uri="{0D108BD9-81ED-4DB2-BD59-A6C34878D82A}">
                    <a16:rowId xmlns:a16="http://schemas.microsoft.com/office/drawing/2014/main" val="785579888"/>
                  </a:ext>
                </a:extLst>
              </a:tr>
              <a:tr h="389989">
                <a:tc>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r>
                        <a:rPr kumimoji="1" lang="ja-JP" altLang="en-US" sz="1100" b="1" dirty="0">
                          <a:latin typeface="Meiryo UI" panose="020B0604030504040204" pitchFamily="50" charset="-128"/>
                          <a:ea typeface="Meiryo UI" panose="020B0604030504040204" pitchFamily="50" charset="-128"/>
                        </a:rPr>
                        <a:t>基本用語</a:t>
                      </a:r>
                    </a:p>
                  </a:txBody>
                  <a:tcPr marL="72000" marR="72000" marT="36000" marB="36000"/>
                </a:tc>
                <a:tc>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r>
                        <a:rPr kumimoji="1" lang="ja-JP" altLang="en-US" sz="1100" b="1" kern="1200" dirty="0">
                          <a:solidFill>
                            <a:schemeClr val="tx1"/>
                          </a:solidFill>
                          <a:latin typeface="Meiryo UI" panose="020B0604030504040204" pitchFamily="50" charset="-128"/>
                          <a:ea typeface="Meiryo UI" panose="020B0604030504040204" pitchFamily="50" charset="-128"/>
                          <a:cs typeface="+mn-cs"/>
                        </a:rPr>
                        <a:t>混合物	</a:t>
                      </a:r>
                    </a:p>
                  </a:txBody>
                  <a:tcPr marL="72000" marR="0" marT="36000" marB="36000"/>
                </a:tc>
                <a:tc>
                  <a:txBody>
                    <a:bodyPr/>
                    <a:lstStyle/>
                    <a:p>
                      <a:pPr marL="0" algn="l" defTabSz="495200" rtl="0" eaLnBrk="1" latinLnBrk="0" hangingPunct="1"/>
                      <a:r>
                        <a:rPr kumimoji="1" lang="en-US" altLang="ja-JP" sz="1100" b="1" kern="1200" dirty="0">
                          <a:solidFill>
                            <a:schemeClr val="tx1"/>
                          </a:solidFill>
                          <a:latin typeface="Meiryo UI" panose="020B0604030504040204" pitchFamily="50" charset="-128"/>
                          <a:ea typeface="Meiryo UI" panose="020B0604030504040204" pitchFamily="50" charset="-128"/>
                          <a:cs typeface="+mn-cs"/>
                        </a:rPr>
                        <a:t>2</a:t>
                      </a:r>
                      <a:r>
                        <a:rPr kumimoji="1" lang="ja-JP" altLang="en-US" sz="1100" b="1" kern="1200" dirty="0">
                          <a:solidFill>
                            <a:schemeClr val="tx1"/>
                          </a:solidFill>
                          <a:latin typeface="Meiryo UI" panose="020B0604030504040204" pitchFamily="50" charset="-128"/>
                          <a:ea typeface="Meiryo UI" panose="020B0604030504040204" pitchFamily="50" charset="-128"/>
                          <a:cs typeface="+mn-cs"/>
                        </a:rPr>
                        <a:t>つ以上の化学物質を混合したもの。（</a:t>
                      </a:r>
                      <a:r>
                        <a:rPr kumimoji="1" lang="en-US" altLang="ja-JP" sz="1100" b="1" kern="1200" dirty="0">
                          <a:solidFill>
                            <a:schemeClr val="tx1"/>
                          </a:solidFill>
                          <a:latin typeface="Meiryo UI" panose="020B0604030504040204" pitchFamily="50" charset="-128"/>
                          <a:ea typeface="Meiryo UI" panose="020B0604030504040204" pitchFamily="50" charset="-128"/>
                          <a:cs typeface="+mn-cs"/>
                        </a:rPr>
                        <a:t>JIS Z 7201</a:t>
                      </a:r>
                      <a:r>
                        <a:rPr kumimoji="1" lang="ja-JP" altLang="en-US" sz="1100" b="1" kern="1200" dirty="0">
                          <a:solidFill>
                            <a:schemeClr val="tx1"/>
                          </a:solidFill>
                          <a:latin typeface="Meiryo UI" panose="020B0604030504040204" pitchFamily="50" charset="-128"/>
                          <a:ea typeface="Meiryo UI" panose="020B0604030504040204" pitchFamily="50" charset="-128"/>
                          <a:cs typeface="+mn-cs"/>
                        </a:rPr>
                        <a:t>）</a:t>
                      </a:r>
                    </a:p>
                    <a:p>
                      <a:pPr marL="0" algn="l" defTabSz="495200" rtl="0" eaLnBrk="1" latinLnBrk="0" hangingPunct="1"/>
                      <a:r>
                        <a:rPr kumimoji="1" lang="ja-JP" altLang="en-US" sz="1100" b="1" kern="1200" dirty="0">
                          <a:solidFill>
                            <a:schemeClr val="tx1"/>
                          </a:solidFill>
                          <a:latin typeface="Meiryo UI" panose="020B0604030504040204" pitchFamily="50" charset="-128"/>
                          <a:ea typeface="Meiryo UI" panose="020B0604030504040204" pitchFamily="50" charset="-128"/>
                          <a:cs typeface="+mn-cs"/>
                        </a:rPr>
                        <a:t>（注記）混合物の例として、塗料、インキ、合金のインゴット、はんだ、樹脂ペレット等がある。	</a:t>
                      </a:r>
                    </a:p>
                  </a:txBody>
                  <a:tcPr marL="72000" marR="72000" marT="36000" marB="36000"/>
                </a:tc>
                <a:extLst>
                  <a:ext uri="{0D108BD9-81ED-4DB2-BD59-A6C34878D82A}">
                    <a16:rowId xmlns:a16="http://schemas.microsoft.com/office/drawing/2014/main" val="1690658497"/>
                  </a:ext>
                </a:extLst>
              </a:tr>
              <a:tr h="229466">
                <a:tc>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r>
                        <a:rPr kumimoji="1" lang="ja-JP" altLang="en-US" sz="1100" b="1" dirty="0">
                          <a:latin typeface="Meiryo UI" panose="020B0604030504040204" pitchFamily="50" charset="-128"/>
                          <a:ea typeface="Meiryo UI" panose="020B0604030504040204" pitchFamily="50" charset="-128"/>
                        </a:rPr>
                        <a:t>基本用語</a:t>
                      </a:r>
                    </a:p>
                  </a:txBody>
                  <a:tcPr marL="72000" marR="72000" marT="36000" marB="36000"/>
                </a:tc>
                <a:tc>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r>
                        <a:rPr kumimoji="1" lang="ja-JP" altLang="en-US" sz="1100" b="1" kern="1200" dirty="0">
                          <a:solidFill>
                            <a:schemeClr val="tx1"/>
                          </a:solidFill>
                          <a:latin typeface="Meiryo UI" panose="020B0604030504040204" pitchFamily="50" charset="-128"/>
                          <a:ea typeface="Meiryo UI" panose="020B0604030504040204" pitchFamily="50" charset="-128"/>
                          <a:cs typeface="+mn-cs"/>
                        </a:rPr>
                        <a:t>化学品	</a:t>
                      </a:r>
                    </a:p>
                  </a:txBody>
                  <a:tcPr marL="72000" marR="0" marT="36000" marB="36000"/>
                </a:tc>
                <a:tc>
                  <a:txBody>
                    <a:bodyPr/>
                    <a:lstStyle/>
                    <a:p>
                      <a:pPr marL="0" algn="l" defTabSz="495200" rtl="0" eaLnBrk="1" latinLnBrk="0" hangingPunct="1"/>
                      <a:r>
                        <a:rPr kumimoji="1" lang="ja-JP" altLang="en-US" sz="1100" b="1" kern="1200" dirty="0">
                          <a:solidFill>
                            <a:schemeClr val="tx1"/>
                          </a:solidFill>
                          <a:latin typeface="Meiryo UI" panose="020B0604030504040204" pitchFamily="50" charset="-128"/>
                          <a:ea typeface="Meiryo UI" panose="020B0604030504040204" pitchFamily="50" charset="-128"/>
                          <a:cs typeface="+mn-cs"/>
                        </a:rPr>
                        <a:t>化学物質及び／又は混合物（</a:t>
                      </a:r>
                      <a:r>
                        <a:rPr kumimoji="1" lang="en-US" altLang="ja-JP" sz="1100" b="1" kern="1200" dirty="0">
                          <a:solidFill>
                            <a:schemeClr val="tx1"/>
                          </a:solidFill>
                          <a:latin typeface="Meiryo UI" panose="020B0604030504040204" pitchFamily="50" charset="-128"/>
                          <a:ea typeface="Meiryo UI" panose="020B0604030504040204" pitchFamily="50" charset="-128"/>
                          <a:cs typeface="+mn-cs"/>
                        </a:rPr>
                        <a:t>JIS Z 7201</a:t>
                      </a:r>
                      <a:r>
                        <a:rPr kumimoji="1" lang="ja-JP" altLang="en-US" sz="1100" b="1" kern="1200" dirty="0">
                          <a:solidFill>
                            <a:schemeClr val="tx1"/>
                          </a:solidFill>
                          <a:latin typeface="Meiryo UI" panose="020B0604030504040204" pitchFamily="50" charset="-128"/>
                          <a:ea typeface="Meiryo UI" panose="020B0604030504040204" pitchFamily="50" charset="-128"/>
                          <a:cs typeface="+mn-cs"/>
                        </a:rPr>
                        <a:t>）	</a:t>
                      </a:r>
                    </a:p>
                  </a:txBody>
                  <a:tcPr marL="72000" marR="72000" marT="36000" marB="36000"/>
                </a:tc>
                <a:extLst>
                  <a:ext uri="{0D108BD9-81ED-4DB2-BD59-A6C34878D82A}">
                    <a16:rowId xmlns:a16="http://schemas.microsoft.com/office/drawing/2014/main" val="2618734767"/>
                  </a:ext>
                </a:extLst>
              </a:tr>
              <a:tr h="229466">
                <a:tc>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r>
                        <a:rPr kumimoji="1" lang="ja-JP" altLang="en-US" sz="1100" b="1" dirty="0">
                          <a:latin typeface="Meiryo UI" panose="020B0604030504040204" pitchFamily="50" charset="-128"/>
                          <a:ea typeface="Meiryo UI" panose="020B0604030504040204" pitchFamily="50" charset="-128"/>
                        </a:rPr>
                        <a:t>基本用語</a:t>
                      </a:r>
                    </a:p>
                  </a:txBody>
                  <a:tcPr marL="72000" marR="72000" marT="36000" marB="36000"/>
                </a:tc>
                <a:tc>
                  <a:txBody>
                    <a:bodyPr/>
                    <a:lstStyle/>
                    <a:p>
                      <a:pPr marL="0" algn="l" defTabSz="495200" rtl="0" eaLnBrk="1" latinLnBrk="0" hangingPunct="1"/>
                      <a:r>
                        <a:rPr kumimoji="1" lang="ja-JP" altLang="en-US" sz="1100" b="1" kern="1200" dirty="0">
                          <a:solidFill>
                            <a:schemeClr val="tx1"/>
                          </a:solidFill>
                          <a:latin typeface="Meiryo UI" panose="020B0604030504040204" pitchFamily="50" charset="-128"/>
                          <a:ea typeface="Meiryo UI" panose="020B0604030504040204" pitchFamily="50" charset="-128"/>
                          <a:cs typeface="+mn-cs"/>
                        </a:rPr>
                        <a:t>材料</a:t>
                      </a:r>
                    </a:p>
                  </a:txBody>
                  <a:tcPr marL="72000" marR="0" marT="36000" marB="36000"/>
                </a:tc>
                <a:tc>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r>
                        <a:rPr kumimoji="1" lang="en-US" altLang="ja-JP" sz="1100" b="1" kern="1200" dirty="0">
                          <a:solidFill>
                            <a:srgbClr val="002060"/>
                          </a:solidFill>
                          <a:latin typeface="Meiryo UI" panose="020B0604030504040204" pitchFamily="50" charset="-128"/>
                          <a:ea typeface="Meiryo UI" panose="020B0604030504040204" pitchFamily="50" charset="-128"/>
                          <a:cs typeface="+mn-cs"/>
                        </a:rPr>
                        <a:t>1</a:t>
                      </a:r>
                      <a:r>
                        <a:rPr kumimoji="1" lang="ja-JP" altLang="en-US" sz="1100" b="1" kern="1200" dirty="0">
                          <a:solidFill>
                            <a:srgbClr val="002060"/>
                          </a:solidFill>
                          <a:latin typeface="Meiryo UI" panose="020B0604030504040204" pitchFamily="50" charset="-128"/>
                          <a:ea typeface="Meiryo UI" panose="020B0604030504040204" pitchFamily="50" charset="-128"/>
                          <a:cs typeface="+mn-cs"/>
                        </a:rPr>
                        <a:t>つ以上の物質によって構成される物質（</a:t>
                      </a:r>
                      <a:r>
                        <a:rPr kumimoji="1" lang="en-US" altLang="ja-JP" sz="1100" b="1" kern="1200" dirty="0">
                          <a:solidFill>
                            <a:srgbClr val="002060"/>
                          </a:solidFill>
                          <a:latin typeface="Meiryo UI" panose="020B0604030504040204" pitchFamily="50" charset="-128"/>
                          <a:ea typeface="Meiryo UI" panose="020B0604030504040204" pitchFamily="50" charset="-128"/>
                          <a:cs typeface="+mn-cs"/>
                        </a:rPr>
                        <a:t>ISO</a:t>
                      </a:r>
                      <a:r>
                        <a:rPr kumimoji="1" lang="ja-JP" altLang="en-US" sz="1100" b="1" kern="1200" dirty="0">
                          <a:solidFill>
                            <a:srgbClr val="002060"/>
                          </a:solidFill>
                          <a:latin typeface="Meiryo UI" panose="020B0604030504040204" pitchFamily="50" charset="-128"/>
                          <a:ea typeface="Meiryo UI" panose="020B0604030504040204" pitchFamily="50" charset="-128"/>
                          <a:cs typeface="+mn-cs"/>
                        </a:rPr>
                        <a:t>）。材料は化学品、成形品ともに使われるが、本書では主に成形品材料として記載。</a:t>
                      </a:r>
                    </a:p>
                  </a:txBody>
                  <a:tcPr marL="72000" marR="72000" marT="36000" marB="36000"/>
                </a:tc>
                <a:extLst>
                  <a:ext uri="{0D108BD9-81ED-4DB2-BD59-A6C34878D82A}">
                    <a16:rowId xmlns:a16="http://schemas.microsoft.com/office/drawing/2014/main" val="327459524"/>
                  </a:ext>
                </a:extLst>
              </a:tr>
              <a:tr h="229466">
                <a:tc>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r>
                        <a:rPr kumimoji="1" lang="ja-JP" altLang="en-US" sz="1100" b="1" dirty="0">
                          <a:latin typeface="Meiryo UI" panose="020B0604030504040204" pitchFamily="50" charset="-128"/>
                          <a:ea typeface="Meiryo UI" panose="020B0604030504040204" pitchFamily="50" charset="-128"/>
                        </a:rPr>
                        <a:t>基本用語</a:t>
                      </a:r>
                    </a:p>
                  </a:txBody>
                  <a:tcPr marL="72000" marR="72000" marT="36000" marB="36000"/>
                </a:tc>
                <a:tc>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r>
                        <a:rPr kumimoji="1" lang="ja-JP" altLang="en-US" sz="1100" b="1" kern="1200" dirty="0">
                          <a:solidFill>
                            <a:schemeClr val="tx1"/>
                          </a:solidFill>
                          <a:latin typeface="Meiryo UI" panose="020B0604030504040204" pitchFamily="50" charset="-128"/>
                          <a:ea typeface="Meiryo UI" panose="020B0604030504040204" pitchFamily="50" charset="-128"/>
                          <a:cs typeface="+mn-cs"/>
                        </a:rPr>
                        <a:t>成形品	</a:t>
                      </a:r>
                    </a:p>
                  </a:txBody>
                  <a:tcPr marL="72000" marR="0" marT="36000" marB="36000"/>
                </a:tc>
                <a:tc>
                  <a:txBody>
                    <a:bodyPr/>
                    <a:lstStyle/>
                    <a:p>
                      <a:pPr marL="0" algn="l" defTabSz="495200" rtl="0" eaLnBrk="1" latinLnBrk="0" hangingPunct="1"/>
                      <a:r>
                        <a:rPr kumimoji="1" lang="ja-JP" altLang="en-US" sz="1100" b="1" kern="1200" dirty="0">
                          <a:solidFill>
                            <a:schemeClr val="tx1"/>
                          </a:solidFill>
                          <a:latin typeface="Meiryo UI" panose="020B0604030504040204" pitchFamily="50" charset="-128"/>
                          <a:ea typeface="Meiryo UI" panose="020B0604030504040204" pitchFamily="50" charset="-128"/>
                          <a:cs typeface="+mn-cs"/>
                        </a:rPr>
                        <a:t>生産時に与えられる特定な形状、表面 またはデザインが、その化学組成よりも大きく機能を決定する物体（</a:t>
                      </a:r>
                      <a:r>
                        <a:rPr kumimoji="1" lang="en-US" altLang="ja-JP" sz="1100" b="1" kern="1200" dirty="0">
                          <a:solidFill>
                            <a:schemeClr val="tx1"/>
                          </a:solidFill>
                          <a:latin typeface="Meiryo UI" panose="020B0604030504040204" pitchFamily="50" charset="-128"/>
                          <a:ea typeface="Meiryo UI" panose="020B0604030504040204" pitchFamily="50" charset="-128"/>
                          <a:cs typeface="+mn-cs"/>
                        </a:rPr>
                        <a:t>ISO</a:t>
                      </a:r>
                      <a:r>
                        <a:rPr kumimoji="1" lang="ja-JP" altLang="en-US" sz="1100" b="1" kern="1200" dirty="0">
                          <a:solidFill>
                            <a:schemeClr val="tx1"/>
                          </a:solidFill>
                          <a:latin typeface="Meiryo UI" panose="020B0604030504040204" pitchFamily="50" charset="-128"/>
                          <a:ea typeface="Meiryo UI" panose="020B0604030504040204" pitchFamily="50" charset="-128"/>
                          <a:cs typeface="+mn-cs"/>
                        </a:rPr>
                        <a:t>）</a:t>
                      </a:r>
                    </a:p>
                  </a:txBody>
                  <a:tcPr marL="72000" marR="72000" marT="36000" marB="36000"/>
                </a:tc>
                <a:extLst>
                  <a:ext uri="{0D108BD9-81ED-4DB2-BD59-A6C34878D82A}">
                    <a16:rowId xmlns:a16="http://schemas.microsoft.com/office/drawing/2014/main" val="597735440"/>
                  </a:ext>
                </a:extLst>
              </a:tr>
              <a:tr h="389989">
                <a:tc>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r>
                        <a:rPr kumimoji="1" lang="ja-JP" altLang="en-US" sz="1100" b="1" dirty="0">
                          <a:latin typeface="Meiryo UI" panose="020B0604030504040204" pitchFamily="50" charset="-128"/>
                          <a:ea typeface="Meiryo UI" panose="020B0604030504040204" pitchFamily="50" charset="-128"/>
                        </a:rPr>
                        <a:t>基本用語</a:t>
                      </a:r>
                    </a:p>
                  </a:txBody>
                  <a:tcPr marL="72000" marR="72000" marT="36000" marB="36000"/>
                </a:tc>
                <a:tc>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r>
                        <a:rPr kumimoji="1" lang="ja-JP" altLang="en-US" sz="1100" b="1" kern="1200" dirty="0">
                          <a:solidFill>
                            <a:schemeClr val="tx1"/>
                          </a:solidFill>
                          <a:latin typeface="Meiryo UI" panose="020B0604030504040204" pitchFamily="50" charset="-128"/>
                          <a:ea typeface="Meiryo UI" panose="020B0604030504040204" pitchFamily="50" charset="-128"/>
                          <a:cs typeface="+mn-cs"/>
                        </a:rPr>
                        <a:t>ファーストアーティクル</a:t>
                      </a:r>
                    </a:p>
                  </a:txBody>
                  <a:tcPr marL="72000" marR="0" marT="36000" marB="36000"/>
                </a:tc>
                <a:tc>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r>
                        <a:rPr kumimoji="1" lang="ja-JP" altLang="en-US" sz="1100" b="1" kern="1200" dirty="0">
                          <a:solidFill>
                            <a:schemeClr val="tx1"/>
                          </a:solidFill>
                          <a:latin typeface="Meiryo UI" panose="020B0604030504040204" pitchFamily="50" charset="-128"/>
                          <a:ea typeface="Meiryo UI" panose="020B0604030504040204" pitchFamily="50" charset="-128"/>
                          <a:cs typeface="+mn-cs"/>
                        </a:rPr>
                        <a:t>最初の成形品。化学物質／混合物から、化学物質の含有量が固定される成形・乾燥・加熱・塗布等の製造工程を経て製造された最初の成形品（材料） </a:t>
                      </a:r>
                    </a:p>
                  </a:txBody>
                  <a:tcPr marL="72000" marR="72000" marT="36000" marB="36000"/>
                </a:tc>
                <a:extLst>
                  <a:ext uri="{0D108BD9-81ED-4DB2-BD59-A6C34878D82A}">
                    <a16:rowId xmlns:a16="http://schemas.microsoft.com/office/drawing/2014/main" val="2465463072"/>
                  </a:ext>
                </a:extLst>
              </a:tr>
              <a:tr h="1032081">
                <a:tc>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r>
                        <a:rPr kumimoji="1" lang="ja-JP" altLang="en-US" sz="1100" b="1" dirty="0">
                          <a:latin typeface="Meiryo UI" panose="020B0604030504040204" pitchFamily="50" charset="-128"/>
                          <a:ea typeface="Meiryo UI" panose="020B0604030504040204" pitchFamily="50" charset="-128"/>
                        </a:rPr>
                        <a:t>基本用語</a:t>
                      </a:r>
                    </a:p>
                    <a:p>
                      <a:endParaRPr kumimoji="1" lang="ja-JP" altLang="en-US" sz="1100" b="1" dirty="0">
                        <a:latin typeface="Meiryo UI" panose="020B0604030504040204" pitchFamily="50" charset="-128"/>
                        <a:ea typeface="Meiryo UI" panose="020B0604030504040204" pitchFamily="50" charset="-128"/>
                      </a:endParaRPr>
                    </a:p>
                  </a:txBody>
                  <a:tcPr marL="72000" marR="72000" marT="36000" marB="36000"/>
                </a:tc>
                <a:tc>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r>
                        <a:rPr kumimoji="1" lang="ja-JP" altLang="en-US" sz="1100" b="1" kern="1200" dirty="0">
                          <a:solidFill>
                            <a:schemeClr val="tx1"/>
                          </a:solidFill>
                          <a:latin typeface="Meiryo UI" panose="020B0604030504040204" pitchFamily="50" charset="-128"/>
                          <a:ea typeface="Meiryo UI" panose="020B0604030504040204" pitchFamily="50" charset="-128"/>
                          <a:cs typeface="+mn-cs"/>
                        </a:rPr>
                        <a:t>部品</a:t>
                      </a:r>
                    </a:p>
                  </a:txBody>
                  <a:tcPr marL="72000" marR="0" marT="36000" marB="36000"/>
                </a:tc>
                <a:tc>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r>
                        <a:rPr kumimoji="1" lang="ja-JP" altLang="en-US" sz="1100" b="1" kern="1200" dirty="0">
                          <a:solidFill>
                            <a:schemeClr val="tx1"/>
                          </a:solidFill>
                          <a:latin typeface="Meiryo UI" panose="020B0604030504040204" pitchFamily="50" charset="-128"/>
                          <a:ea typeface="Meiryo UI" panose="020B0604030504040204" pitchFamily="50" charset="-128"/>
                          <a:cs typeface="+mn-cs"/>
                        </a:rPr>
                        <a:t>完成品に至るまでの成形品。（</a:t>
                      </a:r>
                      <a:r>
                        <a:rPr kumimoji="1" lang="en-US" altLang="ja-JP" sz="1100" b="1" kern="1200" dirty="0">
                          <a:solidFill>
                            <a:schemeClr val="tx1"/>
                          </a:solidFill>
                          <a:latin typeface="Meiryo UI" panose="020B0604030504040204" pitchFamily="50" charset="-128"/>
                          <a:ea typeface="Meiryo UI" panose="020B0604030504040204" pitchFamily="50" charset="-128"/>
                          <a:cs typeface="+mn-cs"/>
                        </a:rPr>
                        <a:t>JIS Z 7201</a:t>
                      </a:r>
                      <a:r>
                        <a:rPr kumimoji="1" lang="ja-JP" altLang="en-US" sz="1100" b="1" kern="1200" dirty="0">
                          <a:solidFill>
                            <a:schemeClr val="tx1"/>
                          </a:solidFill>
                          <a:latin typeface="Meiryo UI" panose="020B0604030504040204" pitchFamily="50" charset="-128"/>
                          <a:ea typeface="Meiryo UI" panose="020B0604030504040204" pitchFamily="50" charset="-128"/>
                          <a:cs typeface="+mn-cs"/>
                        </a:rPr>
                        <a:t>）</a:t>
                      </a:r>
                    </a:p>
                    <a:p>
                      <a:pPr marL="0" marR="0" lvl="0" indent="0" algn="l" defTabSz="495200" rtl="0" eaLnBrk="1" fontAlgn="auto" latinLnBrk="0" hangingPunct="1">
                        <a:lnSpc>
                          <a:spcPct val="100000"/>
                        </a:lnSpc>
                        <a:spcBef>
                          <a:spcPts val="0"/>
                        </a:spcBef>
                        <a:spcAft>
                          <a:spcPts val="0"/>
                        </a:spcAft>
                        <a:buClrTx/>
                        <a:buSzTx/>
                        <a:buFontTx/>
                        <a:buNone/>
                        <a:tabLst/>
                        <a:defRPr/>
                      </a:pPr>
                      <a:r>
                        <a:rPr kumimoji="1" lang="ja-JP" altLang="en-US" sz="1100" b="1" kern="1200" dirty="0">
                          <a:solidFill>
                            <a:schemeClr val="tx1"/>
                          </a:solidFill>
                          <a:latin typeface="Meiryo UI" panose="020B0604030504040204" pitchFamily="50" charset="-128"/>
                          <a:ea typeface="Meiryo UI" panose="020B0604030504040204" pitchFamily="50" charset="-128"/>
                          <a:cs typeface="+mn-cs"/>
                        </a:rPr>
                        <a:t>注記 部品の例として，次のようなものがある。 </a:t>
                      </a:r>
                      <a:r>
                        <a:rPr kumimoji="1" lang="en-US" altLang="ja-JP" sz="1100" b="1" kern="1200" dirty="0">
                          <a:solidFill>
                            <a:schemeClr val="tx1"/>
                          </a:solidFill>
                          <a:latin typeface="Meiryo UI" panose="020B0604030504040204" pitchFamily="50" charset="-128"/>
                          <a:ea typeface="Meiryo UI" panose="020B0604030504040204" pitchFamily="50" charset="-128"/>
                          <a:cs typeface="+mn-cs"/>
                        </a:rPr>
                        <a:t>a) </a:t>
                      </a:r>
                      <a:r>
                        <a:rPr kumimoji="1" lang="ja-JP" altLang="en-US" sz="1100" b="1" kern="1200" dirty="0">
                          <a:solidFill>
                            <a:schemeClr val="tx1"/>
                          </a:solidFill>
                          <a:latin typeface="Meiryo UI" panose="020B0604030504040204" pitchFamily="50" charset="-128"/>
                          <a:ea typeface="Meiryo UI" panose="020B0604030504040204" pitchFamily="50" charset="-128"/>
                          <a:cs typeface="+mn-cs"/>
                        </a:rPr>
                        <a:t>化学品から初めて成形品へ変換された部品の例を次に示す。 − パーソナルコンピュータの例：キーボードの一つのキー − 電子機器の例：電話機用樹脂製ケース − 輸送機器の例：自動車用ブレーキパッド − 工作機器の例：モータ用銅材 − 家具の例：スプリング用鋼材 </a:t>
                      </a:r>
                      <a:r>
                        <a:rPr kumimoji="1" lang="en-US" altLang="ja-JP" sz="1100" b="1" kern="1200" dirty="0">
                          <a:solidFill>
                            <a:schemeClr val="tx1"/>
                          </a:solidFill>
                          <a:latin typeface="Meiryo UI" panose="020B0604030504040204" pitchFamily="50" charset="-128"/>
                          <a:ea typeface="Meiryo UI" panose="020B0604030504040204" pitchFamily="50" charset="-128"/>
                          <a:cs typeface="+mn-cs"/>
                        </a:rPr>
                        <a:t>b) </a:t>
                      </a:r>
                      <a:r>
                        <a:rPr kumimoji="1" lang="ja-JP" altLang="en-US" sz="1100" b="1" kern="1200" dirty="0">
                          <a:solidFill>
                            <a:schemeClr val="tx1"/>
                          </a:solidFill>
                          <a:latin typeface="Meiryo UI" panose="020B0604030504040204" pitchFamily="50" charset="-128"/>
                          <a:ea typeface="Meiryo UI" panose="020B0604030504040204" pitchFamily="50" charset="-128"/>
                          <a:cs typeface="+mn-cs"/>
                        </a:rPr>
                        <a:t>部品を組み合わせて製造された部品の例を次に示す。 − パーソナルコンピュータの例：パーソナルコンピュータのキーボード − 電子機器の例：電話機用受話器 − 輸送機器の例：自動車用ブレーキ − 工作機器の例：電動ドリル用モータ − 家具の例：ベッド用マット</a:t>
                      </a:r>
                    </a:p>
                  </a:txBody>
                  <a:tcPr marL="72000" marR="72000" marT="36000" marB="36000"/>
                </a:tc>
                <a:extLst>
                  <a:ext uri="{0D108BD9-81ED-4DB2-BD59-A6C34878D82A}">
                    <a16:rowId xmlns:a16="http://schemas.microsoft.com/office/drawing/2014/main" val="3969744824"/>
                  </a:ext>
                </a:extLst>
              </a:tr>
              <a:tr h="711035">
                <a:tc>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r>
                        <a:rPr kumimoji="1" lang="ja-JP" altLang="en-US" sz="1100" b="1" dirty="0">
                          <a:latin typeface="Meiryo UI" panose="020B0604030504040204" pitchFamily="50" charset="-128"/>
                          <a:ea typeface="Meiryo UI" panose="020B0604030504040204" pitchFamily="50" charset="-128"/>
                        </a:rPr>
                        <a:t>基本用語</a:t>
                      </a:r>
                    </a:p>
                    <a:p>
                      <a:endParaRPr kumimoji="1" lang="ja-JP" altLang="en-US" sz="1100" b="1" dirty="0">
                        <a:latin typeface="Meiryo UI" panose="020B0604030504040204" pitchFamily="50" charset="-128"/>
                        <a:ea typeface="Meiryo UI" panose="020B0604030504040204" pitchFamily="50" charset="-128"/>
                      </a:endParaRPr>
                    </a:p>
                  </a:txBody>
                  <a:tcPr marL="72000" marR="72000" marT="36000" marB="36000"/>
                </a:tc>
                <a:tc>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r>
                        <a:rPr kumimoji="1" lang="ja-JP" altLang="en-US" sz="1100" b="1" kern="1200" dirty="0">
                          <a:solidFill>
                            <a:schemeClr val="tx1"/>
                          </a:solidFill>
                          <a:latin typeface="Meiryo UI" panose="020B0604030504040204" pitchFamily="50" charset="-128"/>
                          <a:ea typeface="Meiryo UI" panose="020B0604030504040204" pitchFamily="50" charset="-128"/>
                          <a:cs typeface="+mn-cs"/>
                        </a:rPr>
                        <a:t>完成品	</a:t>
                      </a:r>
                    </a:p>
                  </a:txBody>
                  <a:tcPr marL="72000" marR="0" marT="36000" marB="36000"/>
                </a:tc>
                <a:tc>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r>
                        <a:rPr kumimoji="1" lang="ja-JP" altLang="en-US" sz="1100" b="1" kern="1200" dirty="0">
                          <a:solidFill>
                            <a:schemeClr val="tx1"/>
                          </a:solidFill>
                          <a:latin typeface="Meiryo UI" panose="020B0604030504040204" pitchFamily="50" charset="-128"/>
                          <a:ea typeface="Meiryo UI" panose="020B0604030504040204" pitchFamily="50" charset="-128"/>
                          <a:cs typeface="+mn-cs"/>
                        </a:rPr>
                        <a:t>化学品及び／又は部品を組み合わせたり、加工したりして製造した最終の成形品。（</a:t>
                      </a:r>
                      <a:r>
                        <a:rPr kumimoji="1" lang="en-US" altLang="ja-JP" sz="1100" b="1" kern="1200" dirty="0">
                          <a:solidFill>
                            <a:schemeClr val="tx1"/>
                          </a:solidFill>
                          <a:latin typeface="Meiryo UI" panose="020B0604030504040204" pitchFamily="50" charset="-128"/>
                          <a:ea typeface="Meiryo UI" panose="020B0604030504040204" pitchFamily="50" charset="-128"/>
                          <a:cs typeface="+mn-cs"/>
                        </a:rPr>
                        <a:t>JIS Z 7201</a:t>
                      </a:r>
                      <a:r>
                        <a:rPr kumimoji="1" lang="ja-JP" altLang="en-US" sz="1100" b="1" kern="1200" dirty="0">
                          <a:solidFill>
                            <a:schemeClr val="tx1"/>
                          </a:solidFill>
                          <a:latin typeface="Meiryo UI" panose="020B0604030504040204" pitchFamily="50" charset="-128"/>
                          <a:ea typeface="Meiryo UI" panose="020B0604030504040204" pitchFamily="50" charset="-128"/>
                          <a:cs typeface="+mn-cs"/>
                        </a:rPr>
                        <a:t>）</a:t>
                      </a:r>
                    </a:p>
                    <a:p>
                      <a:pPr marL="0" marR="0" lvl="0" indent="0" algn="l" defTabSz="495200" rtl="0" eaLnBrk="1" fontAlgn="auto" latinLnBrk="0" hangingPunct="1">
                        <a:lnSpc>
                          <a:spcPct val="100000"/>
                        </a:lnSpc>
                        <a:spcBef>
                          <a:spcPts val="0"/>
                        </a:spcBef>
                        <a:spcAft>
                          <a:spcPts val="0"/>
                        </a:spcAft>
                        <a:buClrTx/>
                        <a:buSzTx/>
                        <a:buFontTx/>
                        <a:buNone/>
                        <a:tabLst/>
                        <a:defRPr/>
                      </a:pPr>
                      <a:r>
                        <a:rPr kumimoji="1" lang="ja-JP" altLang="en-US" sz="1100" b="1" kern="1200" dirty="0">
                          <a:solidFill>
                            <a:schemeClr val="tx1"/>
                          </a:solidFill>
                          <a:latin typeface="Meiryo UI" panose="020B0604030504040204" pitchFamily="50" charset="-128"/>
                          <a:ea typeface="Meiryo UI" panose="020B0604030504040204" pitchFamily="50" charset="-128"/>
                          <a:cs typeface="+mn-cs"/>
                        </a:rPr>
                        <a:t>注記 完成品の例として，次のようなものがある。</a:t>
                      </a:r>
                    </a:p>
                    <a:p>
                      <a:pPr marL="0" marR="0" lvl="0" indent="0" algn="l" defTabSz="495200" rtl="0" eaLnBrk="1" fontAlgn="auto" latinLnBrk="0" hangingPunct="1">
                        <a:lnSpc>
                          <a:spcPct val="100000"/>
                        </a:lnSpc>
                        <a:spcBef>
                          <a:spcPts val="0"/>
                        </a:spcBef>
                        <a:spcAft>
                          <a:spcPts val="0"/>
                        </a:spcAft>
                        <a:buClrTx/>
                        <a:buSzTx/>
                        <a:buFontTx/>
                        <a:buNone/>
                        <a:tabLst/>
                        <a:defRPr/>
                      </a:pPr>
                      <a:r>
                        <a:rPr kumimoji="1" lang="ja-JP" altLang="en-US" sz="1100" b="1" kern="1200" dirty="0">
                          <a:solidFill>
                            <a:schemeClr val="tx1"/>
                          </a:solidFill>
                          <a:latin typeface="Meiryo UI" panose="020B0604030504040204" pitchFamily="50" charset="-128"/>
                          <a:ea typeface="Meiryo UI" panose="020B0604030504040204" pitchFamily="50" charset="-128"/>
                          <a:cs typeface="+mn-cs"/>
                        </a:rPr>
                        <a:t>− パーソナルコンピュータの例：パーソナルコンピュータ − 電子機器の例：電話機 − 輸送機器の例：自動車 − 工作機器の例：電動ドリル − 家具の例：ベッド	</a:t>
                      </a:r>
                    </a:p>
                  </a:txBody>
                  <a:tcPr marL="72000" marR="72000" marT="36000" marB="36000"/>
                </a:tc>
                <a:extLst>
                  <a:ext uri="{0D108BD9-81ED-4DB2-BD59-A6C34878D82A}">
                    <a16:rowId xmlns:a16="http://schemas.microsoft.com/office/drawing/2014/main" val="1154761642"/>
                  </a:ext>
                </a:extLst>
              </a:tr>
              <a:tr h="229466">
                <a:tc>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r>
                        <a:rPr kumimoji="1" lang="ja-JP" altLang="en-US" sz="1100" b="1" dirty="0">
                          <a:latin typeface="Meiryo UI" panose="020B0604030504040204" pitchFamily="50" charset="-128"/>
                          <a:ea typeface="Meiryo UI" panose="020B0604030504040204" pitchFamily="50" charset="-128"/>
                        </a:rPr>
                        <a:t>基本用語</a:t>
                      </a:r>
                    </a:p>
                  </a:txBody>
                  <a:tcPr marL="72000" marR="72000" marT="36000" marB="36000"/>
                </a:tc>
                <a:tc>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r>
                        <a:rPr kumimoji="1" lang="ja-JP" altLang="en-US" sz="1100" b="1" kern="1200" dirty="0">
                          <a:solidFill>
                            <a:schemeClr val="tx1"/>
                          </a:solidFill>
                          <a:latin typeface="Meiryo UI" panose="020B0604030504040204" pitchFamily="50" charset="-128"/>
                          <a:ea typeface="Meiryo UI" panose="020B0604030504040204" pitchFamily="50" charset="-128"/>
                          <a:cs typeface="+mn-cs"/>
                        </a:rPr>
                        <a:t>製品	</a:t>
                      </a:r>
                    </a:p>
                  </a:txBody>
                  <a:tcPr marL="72000" marR="0" marT="36000" marB="36000"/>
                </a:tc>
                <a:tc>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r>
                        <a:rPr kumimoji="1" lang="ja-JP" altLang="en-US" sz="1100" b="1" kern="1200" dirty="0">
                          <a:solidFill>
                            <a:schemeClr val="tx1"/>
                          </a:solidFill>
                          <a:latin typeface="Meiryo UI" panose="020B0604030504040204" pitchFamily="50" charset="-128"/>
                          <a:ea typeface="Meiryo UI" panose="020B0604030504040204" pitchFamily="50" charset="-128"/>
                          <a:cs typeface="+mn-cs"/>
                        </a:rPr>
                        <a:t>組織が、その活動の結果として、顧客に引き渡す化学品、部品、及び完成品。（</a:t>
                      </a:r>
                      <a:r>
                        <a:rPr kumimoji="1" lang="en-US" altLang="ja-JP" sz="1100" b="1" kern="1200" dirty="0">
                          <a:solidFill>
                            <a:schemeClr val="tx1"/>
                          </a:solidFill>
                          <a:latin typeface="Meiryo UI" panose="020B0604030504040204" pitchFamily="50" charset="-128"/>
                          <a:ea typeface="Meiryo UI" panose="020B0604030504040204" pitchFamily="50" charset="-128"/>
                          <a:cs typeface="+mn-cs"/>
                        </a:rPr>
                        <a:t>JIS Z 7201</a:t>
                      </a:r>
                      <a:r>
                        <a:rPr kumimoji="1" lang="ja-JP" altLang="en-US" sz="1100" b="1" kern="1200" dirty="0">
                          <a:solidFill>
                            <a:schemeClr val="tx1"/>
                          </a:solidFill>
                          <a:latin typeface="Meiryo UI" panose="020B0604030504040204" pitchFamily="50" charset="-128"/>
                          <a:ea typeface="Meiryo UI" panose="020B0604030504040204" pitchFamily="50" charset="-128"/>
                          <a:cs typeface="+mn-cs"/>
                        </a:rPr>
                        <a:t>）	</a:t>
                      </a:r>
                    </a:p>
                  </a:txBody>
                  <a:tcPr marL="72000" marR="72000" marT="36000" marB="36000"/>
                </a:tc>
                <a:extLst>
                  <a:ext uri="{0D108BD9-81ED-4DB2-BD59-A6C34878D82A}">
                    <a16:rowId xmlns:a16="http://schemas.microsoft.com/office/drawing/2014/main" val="478362067"/>
                  </a:ext>
                </a:extLst>
              </a:tr>
              <a:tr h="338017">
                <a:tc>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r>
                        <a:rPr kumimoji="1" lang="ja-JP" altLang="en-US" sz="1100" b="1" dirty="0">
                          <a:latin typeface="Meiryo UI" panose="020B0604030504040204" pitchFamily="50" charset="-128"/>
                          <a:ea typeface="Meiryo UI" panose="020B0604030504040204" pitchFamily="50" charset="-128"/>
                        </a:rPr>
                        <a:t>基本用語</a:t>
                      </a:r>
                    </a:p>
                  </a:txBody>
                  <a:tcPr marL="72000" marR="72000" marT="36000" marB="36000"/>
                </a:tc>
                <a:tc>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r>
                        <a:rPr kumimoji="1" lang="ja-JP" altLang="en-US" sz="1100" b="1" kern="1200" dirty="0">
                          <a:solidFill>
                            <a:schemeClr val="tx1"/>
                          </a:solidFill>
                          <a:latin typeface="Meiryo UI" panose="020B0604030504040204" pitchFamily="50" charset="-128"/>
                          <a:ea typeface="Meiryo UI" panose="020B0604030504040204" pitchFamily="50" charset="-128"/>
                          <a:cs typeface="+mn-cs"/>
                        </a:rPr>
                        <a:t>成分	</a:t>
                      </a:r>
                    </a:p>
                  </a:txBody>
                  <a:tcPr marL="72000" marR="0" marT="36000" marB="36000"/>
                </a:tc>
                <a:tc>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r>
                        <a:rPr kumimoji="1" lang="ja-JP" altLang="en-US" sz="1100" b="1" kern="1200" dirty="0">
                          <a:solidFill>
                            <a:schemeClr val="tx1"/>
                          </a:solidFill>
                          <a:latin typeface="Meiryo UI" panose="020B0604030504040204" pitchFamily="50" charset="-128"/>
                          <a:ea typeface="Meiryo UI" panose="020B0604030504040204" pitchFamily="50" charset="-128"/>
                          <a:cs typeface="+mn-cs"/>
                        </a:rPr>
                        <a:t>化学品を構成する化学物質か，又は単一化学物質の同定が難しい場合は，起源若しくは製法によって特定できる要素。（</a:t>
                      </a:r>
                      <a:r>
                        <a:rPr kumimoji="1" lang="en-US" altLang="ja-JP" sz="1100" b="1" kern="1200" dirty="0">
                          <a:solidFill>
                            <a:schemeClr val="tx1"/>
                          </a:solidFill>
                          <a:latin typeface="Meiryo UI" panose="020B0604030504040204" pitchFamily="50" charset="-128"/>
                          <a:ea typeface="Meiryo UI" panose="020B0604030504040204" pitchFamily="50" charset="-128"/>
                          <a:cs typeface="+mn-cs"/>
                        </a:rPr>
                        <a:t>JIS Z 7253</a:t>
                      </a:r>
                      <a:r>
                        <a:rPr kumimoji="1" lang="ja-JP" altLang="en-US" sz="1100" b="1" kern="1200" dirty="0">
                          <a:solidFill>
                            <a:schemeClr val="tx1"/>
                          </a:solidFill>
                          <a:latin typeface="Meiryo UI" panose="020B0604030504040204" pitchFamily="50" charset="-128"/>
                          <a:ea typeface="Meiryo UI" panose="020B0604030504040204" pitchFamily="50" charset="-128"/>
                          <a:cs typeface="+mn-cs"/>
                        </a:rPr>
                        <a:t>）</a:t>
                      </a:r>
                    </a:p>
                  </a:txBody>
                  <a:tcPr marL="72000" marR="72000" marT="36000" marB="36000"/>
                </a:tc>
                <a:extLst>
                  <a:ext uri="{0D108BD9-81ED-4DB2-BD59-A6C34878D82A}">
                    <a16:rowId xmlns:a16="http://schemas.microsoft.com/office/drawing/2014/main" val="2363330441"/>
                  </a:ext>
                </a:extLst>
              </a:tr>
              <a:tr h="389989">
                <a:tc>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r>
                        <a:rPr kumimoji="1" lang="ja-JP" altLang="en-US" sz="1100" b="1" dirty="0">
                          <a:latin typeface="Meiryo UI" panose="020B0604030504040204" pitchFamily="50" charset="-128"/>
                          <a:ea typeface="Meiryo UI" panose="020B0604030504040204" pitchFamily="50" charset="-128"/>
                        </a:rPr>
                        <a:t>基本用語</a:t>
                      </a:r>
                    </a:p>
                  </a:txBody>
                  <a:tcPr marL="72000" marR="72000" marT="36000" marB="36000"/>
                </a:tc>
                <a:tc>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r>
                        <a:rPr kumimoji="1" lang="ja-JP" altLang="en-US" sz="1100" b="1" kern="1200" dirty="0">
                          <a:solidFill>
                            <a:schemeClr val="tx1"/>
                          </a:solidFill>
                          <a:latin typeface="Meiryo UI" panose="020B0604030504040204" pitchFamily="50" charset="-128"/>
                          <a:ea typeface="Meiryo UI" panose="020B0604030504040204" pitchFamily="50" charset="-128"/>
                          <a:cs typeface="+mn-cs"/>
                        </a:rPr>
                        <a:t>遵法判断情報	</a:t>
                      </a:r>
                    </a:p>
                    <a:p>
                      <a:pPr marL="0" marR="0" lvl="0" indent="0" algn="l" defTabSz="495200" rtl="0" eaLnBrk="1" fontAlgn="auto" latinLnBrk="0" hangingPunct="1">
                        <a:lnSpc>
                          <a:spcPct val="100000"/>
                        </a:lnSpc>
                        <a:spcBef>
                          <a:spcPts val="0"/>
                        </a:spcBef>
                        <a:spcAft>
                          <a:spcPts val="0"/>
                        </a:spcAft>
                        <a:buClrTx/>
                        <a:buSzTx/>
                        <a:buFontTx/>
                        <a:buNone/>
                        <a:tabLst/>
                        <a:defRPr/>
                      </a:pPr>
                      <a:endParaRPr kumimoji="1" lang="ja-JP" altLang="en-US" sz="1100" b="1" kern="1200" dirty="0">
                        <a:solidFill>
                          <a:schemeClr val="tx1"/>
                        </a:solidFill>
                        <a:latin typeface="Meiryo UI" panose="020B0604030504040204" pitchFamily="50" charset="-128"/>
                        <a:ea typeface="Meiryo UI" panose="020B0604030504040204" pitchFamily="50" charset="-128"/>
                        <a:cs typeface="+mn-cs"/>
                      </a:endParaRPr>
                    </a:p>
                  </a:txBody>
                  <a:tcPr marL="72000" marR="0" marT="36000" marB="36000"/>
                </a:tc>
                <a:tc>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r>
                        <a:rPr kumimoji="1" lang="ja-JP" altLang="en-US" sz="1100" b="1" kern="1200" dirty="0">
                          <a:solidFill>
                            <a:schemeClr val="tx1"/>
                          </a:solidFill>
                          <a:latin typeface="Meiryo UI" panose="020B0604030504040204" pitchFamily="50" charset="-128"/>
                          <a:ea typeface="Meiryo UI" panose="020B0604030504040204" pitchFamily="50" charset="-128"/>
                          <a:cs typeface="+mn-cs"/>
                        </a:rPr>
                        <a:t>特定の製品分野における法規制及び／又は業界基準への適合性の判断根拠として利用できる製品含有化学物質情報（</a:t>
                      </a:r>
                      <a:r>
                        <a:rPr kumimoji="1" lang="en-US" altLang="ja-JP" sz="1100" b="1" kern="1200" dirty="0">
                          <a:solidFill>
                            <a:schemeClr val="tx1"/>
                          </a:solidFill>
                          <a:latin typeface="Meiryo UI" panose="020B0604030504040204" pitchFamily="50" charset="-128"/>
                          <a:ea typeface="Meiryo UI" panose="020B0604030504040204" pitchFamily="50" charset="-128"/>
                          <a:cs typeface="+mn-cs"/>
                        </a:rPr>
                        <a:t>chemSHERPA</a:t>
                      </a:r>
                      <a:r>
                        <a:rPr kumimoji="1" lang="ja-JP" altLang="en-US" sz="1100" b="1" kern="1200" dirty="0">
                          <a:solidFill>
                            <a:schemeClr val="tx1"/>
                          </a:solidFill>
                          <a:latin typeface="Meiryo UI" panose="020B0604030504040204" pitchFamily="50" charset="-128"/>
                          <a:ea typeface="Meiryo UI" panose="020B0604030504040204" pitchFamily="50" charset="-128"/>
                          <a:cs typeface="+mn-cs"/>
                        </a:rPr>
                        <a:t>）</a:t>
                      </a:r>
                    </a:p>
                  </a:txBody>
                  <a:tcPr marL="72000" marR="72000" marT="36000" marB="36000"/>
                </a:tc>
                <a:extLst>
                  <a:ext uri="{0D108BD9-81ED-4DB2-BD59-A6C34878D82A}">
                    <a16:rowId xmlns:a16="http://schemas.microsoft.com/office/drawing/2014/main" val="3298100315"/>
                  </a:ext>
                </a:extLst>
              </a:tr>
            </a:tbl>
          </a:graphicData>
        </a:graphic>
      </p:graphicFrame>
      <p:sp>
        <p:nvSpPr>
          <p:cNvPr id="3" name="テキスト ボックス 2">
            <a:extLst>
              <a:ext uri="{FF2B5EF4-FFF2-40B4-BE49-F238E27FC236}">
                <a16:creationId xmlns:a16="http://schemas.microsoft.com/office/drawing/2014/main" id="{208D9AF1-3843-89E6-1ACC-967A3F300651}"/>
              </a:ext>
            </a:extLst>
          </p:cNvPr>
          <p:cNvSpPr txBox="1"/>
          <p:nvPr/>
        </p:nvSpPr>
        <p:spPr>
          <a:xfrm>
            <a:off x="3010731" y="300077"/>
            <a:ext cx="3085269" cy="369332"/>
          </a:xfrm>
          <a:prstGeom prst="rect">
            <a:avLst/>
          </a:prstGeom>
          <a:noFill/>
        </p:spPr>
        <p:txBody>
          <a:bodyPr wrap="square">
            <a:spAutoFit/>
          </a:bodyPr>
          <a:lstStyle/>
          <a:p>
            <a:r>
              <a:rPr kumimoji="1" lang="ja-JP" altLang="en-US" sz="1800" b="1" dirty="0">
                <a:latin typeface="Meiryo UI" panose="020B0604030504040204" pitchFamily="50" charset="-128"/>
                <a:ea typeface="Meiryo UI" panose="020B0604030504040204" pitchFamily="50" charset="-128"/>
              </a:rPr>
              <a:t>ー基本用語ー</a:t>
            </a:r>
            <a:endParaRPr lang="ja-JP" altLang="en-US" dirty="0"/>
          </a:p>
        </p:txBody>
      </p:sp>
    </p:spTree>
    <p:extLst>
      <p:ext uri="{BB962C8B-B14F-4D97-AF65-F5344CB8AC3E}">
        <p14:creationId xmlns:p14="http://schemas.microsoft.com/office/powerpoint/2010/main" val="3894331591"/>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E6BA73BE-0DEF-42BF-A12D-D8ACDC4D85B9}"/>
              </a:ext>
            </a:extLst>
          </p:cNvPr>
          <p:cNvSpPr txBox="1"/>
          <p:nvPr/>
        </p:nvSpPr>
        <p:spPr>
          <a:xfrm>
            <a:off x="123016" y="130048"/>
            <a:ext cx="9528060" cy="523220"/>
          </a:xfrm>
          <a:prstGeom prst="rect">
            <a:avLst/>
          </a:prstGeom>
          <a:noFill/>
        </p:spPr>
        <p:txBody>
          <a:bodyPr wrap="square">
            <a:spAutoFit/>
          </a:bodyPr>
          <a:lstStyle/>
          <a:p>
            <a:r>
              <a:rPr lang="ja-JP" altLang="en-US" sz="2800" b="1" dirty="0">
                <a:solidFill>
                  <a:srgbClr val="002060"/>
                </a:solidFill>
                <a:latin typeface="Meiryo UI" panose="020B0604030504040204" pitchFamily="50" charset="-128"/>
                <a:ea typeface="Meiryo UI" panose="020B0604030504040204" pitchFamily="50" charset="-128"/>
              </a:rPr>
              <a:t>用語定義</a:t>
            </a:r>
            <a:endParaRPr lang="en-US" altLang="ja-JP" sz="2400" dirty="0">
              <a:solidFill>
                <a:srgbClr val="002060"/>
              </a:solidFill>
              <a:latin typeface="Meiryo UI" panose="020B0604030504040204" pitchFamily="50" charset="-128"/>
              <a:ea typeface="Meiryo UI" panose="020B0604030504040204" pitchFamily="50" charset="-128"/>
            </a:endParaRPr>
          </a:p>
        </p:txBody>
      </p:sp>
      <p:graphicFrame>
        <p:nvGraphicFramePr>
          <p:cNvPr id="6" name="表 8">
            <a:extLst>
              <a:ext uri="{FF2B5EF4-FFF2-40B4-BE49-F238E27FC236}">
                <a16:creationId xmlns:a16="http://schemas.microsoft.com/office/drawing/2014/main" id="{F6FEC940-02D7-4234-B2AF-EA75E6575E97}"/>
              </a:ext>
            </a:extLst>
          </p:cNvPr>
          <p:cNvGraphicFramePr>
            <a:graphicFrameLocks noGrp="1"/>
          </p:cNvGraphicFramePr>
          <p:nvPr>
            <p:extLst>
              <p:ext uri="{D42A27DB-BD31-4B8C-83A1-F6EECF244321}">
                <p14:modId xmlns:p14="http://schemas.microsoft.com/office/powerpoint/2010/main" val="1377446709"/>
              </p:ext>
            </p:extLst>
          </p:nvPr>
        </p:nvGraphicFramePr>
        <p:xfrm>
          <a:off x="530529" y="870219"/>
          <a:ext cx="10871480" cy="5170260"/>
        </p:xfrm>
        <a:graphic>
          <a:graphicData uri="http://schemas.openxmlformats.org/drawingml/2006/table">
            <a:tbl>
              <a:tblPr firstRow="1" bandRow="1">
                <a:tableStyleId>{5940675A-B579-460E-94D1-54222C63F5DA}</a:tableStyleId>
              </a:tblPr>
              <a:tblGrid>
                <a:gridCol w="877453">
                  <a:extLst>
                    <a:ext uri="{9D8B030D-6E8A-4147-A177-3AD203B41FA5}">
                      <a16:colId xmlns:a16="http://schemas.microsoft.com/office/drawing/2014/main" val="766785742"/>
                    </a:ext>
                  </a:extLst>
                </a:gridCol>
                <a:gridCol w="2072336">
                  <a:extLst>
                    <a:ext uri="{9D8B030D-6E8A-4147-A177-3AD203B41FA5}">
                      <a16:colId xmlns:a16="http://schemas.microsoft.com/office/drawing/2014/main" val="1222292714"/>
                    </a:ext>
                  </a:extLst>
                </a:gridCol>
                <a:gridCol w="7921691">
                  <a:extLst>
                    <a:ext uri="{9D8B030D-6E8A-4147-A177-3AD203B41FA5}">
                      <a16:colId xmlns:a16="http://schemas.microsoft.com/office/drawing/2014/main" val="3060855725"/>
                    </a:ext>
                  </a:extLst>
                </a:gridCol>
              </a:tblGrid>
              <a:tr h="264109">
                <a:tc>
                  <a:txBody>
                    <a:bodyPr/>
                    <a:lstStyle/>
                    <a:p>
                      <a:pPr algn="ctr"/>
                      <a:r>
                        <a:rPr kumimoji="1" lang="ja-JP" altLang="en-US" sz="1200" b="1" dirty="0">
                          <a:latin typeface="Meiryo UI" panose="020B0604030504040204" pitchFamily="50" charset="-128"/>
                          <a:ea typeface="Meiryo UI" panose="020B0604030504040204" pitchFamily="50" charset="-128"/>
                        </a:rPr>
                        <a:t>分類</a:t>
                      </a:r>
                    </a:p>
                  </a:txBody>
                  <a:tcPr>
                    <a:solidFill>
                      <a:schemeClr val="tx1">
                        <a:lumMod val="10000"/>
                        <a:lumOff val="90000"/>
                      </a:schemeClr>
                    </a:solidFill>
                  </a:tcPr>
                </a:tc>
                <a:tc>
                  <a:txBody>
                    <a:bodyPr/>
                    <a:lstStyle/>
                    <a:p>
                      <a:pPr algn="ctr"/>
                      <a:r>
                        <a:rPr kumimoji="1" lang="ja-JP" altLang="en-US" sz="1200" b="1" dirty="0">
                          <a:latin typeface="Meiryo UI" panose="020B0604030504040204" pitchFamily="50" charset="-128"/>
                          <a:ea typeface="Meiryo UI" panose="020B0604030504040204" pitchFamily="50" charset="-128"/>
                        </a:rPr>
                        <a:t>用語</a:t>
                      </a:r>
                    </a:p>
                  </a:txBody>
                  <a:tcPr>
                    <a:solidFill>
                      <a:schemeClr val="tx1">
                        <a:lumMod val="10000"/>
                        <a:lumOff val="90000"/>
                      </a:schemeClr>
                    </a:solidFill>
                  </a:tcPr>
                </a:tc>
                <a:tc>
                  <a:txBody>
                    <a:bodyPr/>
                    <a:lstStyle/>
                    <a:p>
                      <a:pPr algn="ctr"/>
                      <a:r>
                        <a:rPr kumimoji="1" lang="ja-JP" altLang="en-US" sz="1200" b="1" dirty="0">
                          <a:latin typeface="Meiryo UI" panose="020B0604030504040204" pitchFamily="50" charset="-128"/>
                          <a:ea typeface="Meiryo UI" panose="020B0604030504040204" pitchFamily="50" charset="-128"/>
                        </a:rPr>
                        <a:t>定義　（引用）</a:t>
                      </a:r>
                    </a:p>
                  </a:txBody>
                  <a:tcPr>
                    <a:solidFill>
                      <a:schemeClr val="tx1">
                        <a:lumMod val="10000"/>
                        <a:lumOff val="90000"/>
                      </a:schemeClr>
                    </a:solidFill>
                  </a:tcPr>
                </a:tc>
                <a:extLst>
                  <a:ext uri="{0D108BD9-81ED-4DB2-BD59-A6C34878D82A}">
                    <a16:rowId xmlns:a16="http://schemas.microsoft.com/office/drawing/2014/main" val="2497542045"/>
                  </a:ext>
                </a:extLst>
              </a:tr>
              <a:tr h="230720">
                <a:tc>
                  <a:txBody>
                    <a:bodyPr/>
                    <a:lstStyle/>
                    <a:p>
                      <a:r>
                        <a:rPr kumimoji="1" lang="en-US" altLang="ja-JP" sz="1100" b="1" dirty="0">
                          <a:latin typeface="Meiryo UI" panose="020B0604030504040204" pitchFamily="50" charset="-128"/>
                          <a:ea typeface="Meiryo UI" panose="020B0604030504040204" pitchFamily="50" charset="-128"/>
                        </a:rPr>
                        <a:t>CMP</a:t>
                      </a:r>
                      <a:r>
                        <a:rPr kumimoji="1" lang="ja-JP" altLang="en-US" sz="1100" b="1" dirty="0">
                          <a:latin typeface="Meiryo UI" panose="020B0604030504040204" pitchFamily="50" charset="-128"/>
                          <a:ea typeface="Meiryo UI" panose="020B0604030504040204" pitchFamily="50" charset="-128"/>
                        </a:rPr>
                        <a:t>用語</a:t>
                      </a:r>
                    </a:p>
                  </a:txBody>
                  <a:tcPr marL="72000" marR="72000" marT="36000" marB="36000"/>
                </a:tc>
                <a:tc>
                  <a:txBody>
                    <a:bodyPr/>
                    <a:lstStyle/>
                    <a:p>
                      <a:r>
                        <a:rPr kumimoji="1" lang="ja-JP" altLang="en-US" sz="1100" b="1" dirty="0">
                          <a:latin typeface="Meiryo UI" panose="020B0604030504040204" pitchFamily="50" charset="-128"/>
                          <a:ea typeface="Meiryo UI" panose="020B0604030504040204" pitchFamily="50" charset="-128"/>
                        </a:rPr>
                        <a:t>化学品事業者</a:t>
                      </a:r>
                    </a:p>
                  </a:txBody>
                  <a:tcPr marL="72000" marR="0" marT="36000" marB="36000"/>
                </a:tc>
                <a:tc>
                  <a:txBody>
                    <a:bodyPr/>
                    <a:lstStyle/>
                    <a:p>
                      <a:r>
                        <a:rPr kumimoji="1" lang="ja-JP" altLang="en-US" sz="1100" b="1" dirty="0">
                          <a:latin typeface="Meiryo UI" panose="020B0604030504040204" pitchFamily="50" charset="-128"/>
                          <a:ea typeface="Meiryo UI" panose="020B0604030504040204" pitchFamily="50" charset="-128"/>
                        </a:rPr>
                        <a:t>化学品の情報伝達をする事業者</a:t>
                      </a:r>
                    </a:p>
                  </a:txBody>
                  <a:tcPr marL="72000" marR="72000" marT="36000" marB="36000"/>
                </a:tc>
                <a:extLst>
                  <a:ext uri="{0D108BD9-81ED-4DB2-BD59-A6C34878D82A}">
                    <a16:rowId xmlns:a16="http://schemas.microsoft.com/office/drawing/2014/main" val="1614373172"/>
                  </a:ext>
                </a:extLst>
              </a:tr>
              <a:tr h="230720">
                <a:tc>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50" charset="-128"/>
                          <a:ea typeface="Meiryo UI" panose="020B0604030504040204" pitchFamily="50" charset="-128"/>
                        </a:rPr>
                        <a:t>CMP</a:t>
                      </a:r>
                      <a:r>
                        <a:rPr kumimoji="1" lang="ja-JP" altLang="en-US" sz="1100" b="1" dirty="0">
                          <a:latin typeface="Meiryo UI" panose="020B0604030504040204" pitchFamily="50" charset="-128"/>
                          <a:ea typeface="Meiryo UI" panose="020B0604030504040204" pitchFamily="50" charset="-128"/>
                        </a:rPr>
                        <a:t>用語</a:t>
                      </a:r>
                    </a:p>
                  </a:txBody>
                  <a:tcPr marL="72000" marR="72000" marT="36000" marB="36000"/>
                </a:tc>
                <a:tc>
                  <a:txBody>
                    <a:bodyPr/>
                    <a:lstStyle/>
                    <a:p>
                      <a:r>
                        <a:rPr kumimoji="1" lang="ja-JP" altLang="en-US" sz="1100" b="1" dirty="0">
                          <a:latin typeface="Meiryo UI" panose="020B0604030504040204" pitchFamily="50" charset="-128"/>
                          <a:ea typeface="Meiryo UI" panose="020B0604030504040204" pitchFamily="50" charset="-128"/>
                        </a:rPr>
                        <a:t>川中事業者</a:t>
                      </a:r>
                    </a:p>
                  </a:txBody>
                  <a:tcPr marL="72000" marR="0" marT="36000" marB="36000"/>
                </a:tc>
                <a:tc>
                  <a:txBody>
                    <a:bodyPr/>
                    <a:lstStyle/>
                    <a:p>
                      <a:r>
                        <a:rPr kumimoji="1" lang="ja-JP" altLang="en-US" sz="1100" b="1" dirty="0">
                          <a:latin typeface="Meiryo UI" panose="020B0604030504040204" pitchFamily="50" charset="-128"/>
                          <a:ea typeface="Meiryo UI" panose="020B0604030504040204" pitchFamily="50" charset="-128"/>
                        </a:rPr>
                        <a:t>成形品の</a:t>
                      </a:r>
                      <a:r>
                        <a:rPr kumimoji="1" lang="ja-JP" altLang="en-US" sz="1100" b="1">
                          <a:latin typeface="Meiryo UI" panose="020B0604030504040204" pitchFamily="50" charset="-128"/>
                          <a:ea typeface="Meiryo UI" panose="020B0604030504040204" pitchFamily="50" charset="-128"/>
                        </a:rPr>
                        <a:t>情報伝達をする</a:t>
                      </a:r>
                      <a:r>
                        <a:rPr kumimoji="1" lang="ja-JP" altLang="en-US" sz="1100" b="1" dirty="0">
                          <a:latin typeface="Meiryo UI" panose="020B0604030504040204" pitchFamily="50" charset="-128"/>
                          <a:ea typeface="Meiryo UI" panose="020B0604030504040204" pitchFamily="50" charset="-128"/>
                        </a:rPr>
                        <a:t>事業者。（材料、部品を扱い、構成に基づき足し算が可能）</a:t>
                      </a:r>
                    </a:p>
                  </a:txBody>
                  <a:tcPr marL="72000" marR="72000" marT="36000" marB="36000"/>
                </a:tc>
                <a:extLst>
                  <a:ext uri="{0D108BD9-81ED-4DB2-BD59-A6C34878D82A}">
                    <a16:rowId xmlns:a16="http://schemas.microsoft.com/office/drawing/2014/main" val="1456691001"/>
                  </a:ext>
                </a:extLst>
              </a:tr>
              <a:tr h="289175">
                <a:tc>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50" charset="-128"/>
                          <a:ea typeface="Meiryo UI" panose="020B0604030504040204" pitchFamily="50" charset="-128"/>
                        </a:rPr>
                        <a:t>CMP</a:t>
                      </a:r>
                      <a:r>
                        <a:rPr kumimoji="1" lang="ja-JP" altLang="en-US" sz="1100" b="1" dirty="0">
                          <a:latin typeface="Meiryo UI" panose="020B0604030504040204" pitchFamily="50" charset="-128"/>
                          <a:ea typeface="Meiryo UI" panose="020B0604030504040204" pitchFamily="50" charset="-128"/>
                        </a:rPr>
                        <a:t>用語</a:t>
                      </a:r>
                    </a:p>
                  </a:txBody>
                  <a:tcPr marL="72000" marR="72000" marT="36000" marB="36000"/>
                </a:tc>
                <a:tc>
                  <a:txBody>
                    <a:bodyPr/>
                    <a:lstStyle/>
                    <a:p>
                      <a:r>
                        <a:rPr kumimoji="1" lang="ja-JP" altLang="en-US" sz="1100" b="1" dirty="0">
                          <a:latin typeface="Meiryo UI" panose="020B0604030504040204" pitchFamily="50" charset="-128"/>
                          <a:ea typeface="Meiryo UI" panose="020B0604030504040204" pitchFamily="50" charset="-128"/>
                        </a:rPr>
                        <a:t>川中</a:t>
                      </a:r>
                      <a:r>
                        <a:rPr kumimoji="1" lang="ja-JP" altLang="en-US" sz="900" b="1" dirty="0">
                          <a:latin typeface="Meiryo UI" panose="020B0604030504040204" pitchFamily="50" charset="-128"/>
                          <a:ea typeface="Meiryo UI" panose="020B0604030504040204" pitchFamily="50" charset="-128"/>
                        </a:rPr>
                        <a:t>（ファーストアーティクル）</a:t>
                      </a:r>
                      <a:r>
                        <a:rPr kumimoji="1" lang="ja-JP" altLang="en-US" sz="1100" b="1" dirty="0">
                          <a:latin typeface="Meiryo UI" panose="020B0604030504040204" pitchFamily="50" charset="-128"/>
                          <a:ea typeface="Meiryo UI" panose="020B0604030504040204" pitchFamily="50" charset="-128"/>
                        </a:rPr>
                        <a:t>事業者</a:t>
                      </a:r>
                    </a:p>
                  </a:txBody>
                  <a:tcPr marL="72000" marR="0" marT="36000" marB="36000"/>
                </a:tc>
                <a:tc>
                  <a:txBody>
                    <a:bodyPr/>
                    <a:lstStyle/>
                    <a:p>
                      <a:r>
                        <a:rPr kumimoji="1" lang="ja-JP" altLang="en-US" sz="1100" b="1" dirty="0">
                          <a:latin typeface="Meiryo UI" panose="020B0604030504040204" pitchFamily="50" charset="-128"/>
                          <a:ea typeface="Meiryo UI" panose="020B0604030504040204" pitchFamily="50" charset="-128"/>
                        </a:rPr>
                        <a:t>川中事業者のうち、最初の成形品（材料）を扱う事業者。（化学品を成形品に変換する工程を持つ）</a:t>
                      </a:r>
                    </a:p>
                  </a:txBody>
                  <a:tcPr marL="72000" marR="72000" marT="36000" marB="36000"/>
                </a:tc>
                <a:extLst>
                  <a:ext uri="{0D108BD9-81ED-4DB2-BD59-A6C34878D82A}">
                    <a16:rowId xmlns:a16="http://schemas.microsoft.com/office/drawing/2014/main" val="1498553523"/>
                  </a:ext>
                </a:extLst>
              </a:tr>
              <a:tr h="230720">
                <a:tc>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50" charset="-128"/>
                          <a:ea typeface="Meiryo UI" panose="020B0604030504040204" pitchFamily="50" charset="-128"/>
                        </a:rPr>
                        <a:t>CMP</a:t>
                      </a:r>
                      <a:r>
                        <a:rPr kumimoji="1" lang="ja-JP" altLang="en-US" sz="1100" b="1" dirty="0">
                          <a:latin typeface="Meiryo UI" panose="020B0604030504040204" pitchFamily="50" charset="-128"/>
                          <a:ea typeface="Meiryo UI" panose="020B0604030504040204" pitchFamily="50" charset="-128"/>
                        </a:rPr>
                        <a:t>用語</a:t>
                      </a:r>
                    </a:p>
                  </a:txBody>
                  <a:tcPr marL="72000" marR="72000" marT="36000" marB="36000"/>
                </a:tc>
                <a:tc>
                  <a:txBody>
                    <a:bodyPr/>
                    <a:lstStyle/>
                    <a:p>
                      <a:r>
                        <a:rPr kumimoji="1" lang="ja-JP" altLang="en-US" sz="1100" b="1" dirty="0">
                          <a:latin typeface="Meiryo UI" panose="020B0604030504040204" pitchFamily="50" charset="-128"/>
                          <a:ea typeface="Meiryo UI" panose="020B0604030504040204" pitchFamily="50" charset="-128"/>
                        </a:rPr>
                        <a:t>最川下事業者</a:t>
                      </a:r>
                    </a:p>
                  </a:txBody>
                  <a:tcPr marL="72000" marR="0" marT="36000" marB="36000"/>
                </a:tc>
                <a:tc>
                  <a:txBody>
                    <a:bodyPr/>
                    <a:lstStyle/>
                    <a:p>
                      <a:r>
                        <a:rPr kumimoji="1" lang="ja-JP" altLang="en-US" sz="1100" b="1" dirty="0">
                          <a:latin typeface="Meiryo UI" panose="020B0604030504040204" pitchFamily="50" charset="-128"/>
                          <a:ea typeface="Meiryo UI" panose="020B0604030504040204" pitchFamily="50" charset="-128"/>
                        </a:rPr>
                        <a:t>完成品として製品を上市する事業者。（化学物質規制のコンプライアンス責務を負う）</a:t>
                      </a:r>
                    </a:p>
                  </a:txBody>
                  <a:tcPr marL="72000" marR="72000" marT="36000" marB="36000"/>
                </a:tc>
                <a:extLst>
                  <a:ext uri="{0D108BD9-81ED-4DB2-BD59-A6C34878D82A}">
                    <a16:rowId xmlns:a16="http://schemas.microsoft.com/office/drawing/2014/main" val="1246732998"/>
                  </a:ext>
                </a:extLst>
              </a:tr>
              <a:tr h="230720">
                <a:tc>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50" charset="-128"/>
                          <a:ea typeface="Meiryo UI" panose="020B0604030504040204" pitchFamily="50" charset="-128"/>
                        </a:rPr>
                        <a:t>CMP</a:t>
                      </a:r>
                      <a:r>
                        <a:rPr kumimoji="1" lang="ja-JP" altLang="en-US" sz="1100" b="1" dirty="0">
                          <a:latin typeface="Meiryo UI" panose="020B0604030504040204" pitchFamily="50" charset="-128"/>
                          <a:ea typeface="Meiryo UI" panose="020B0604030504040204" pitchFamily="50" charset="-128"/>
                        </a:rPr>
                        <a:t>用語</a:t>
                      </a:r>
                    </a:p>
                  </a:txBody>
                  <a:tcPr marL="72000" marR="72000" marT="36000" marB="36000"/>
                </a:tc>
                <a:tc>
                  <a:txBody>
                    <a:bodyPr/>
                    <a:lstStyle/>
                    <a:p>
                      <a:r>
                        <a:rPr kumimoji="1" lang="ja-JP" altLang="en-US" sz="1100" b="1" dirty="0">
                          <a:solidFill>
                            <a:srgbClr val="002060"/>
                          </a:solidFill>
                          <a:latin typeface="Meiryo UI" panose="020B0604030504040204" pitchFamily="50" charset="-128"/>
                          <a:ea typeface="Meiryo UI" panose="020B0604030504040204" pitchFamily="50" charset="-128"/>
                        </a:rPr>
                        <a:t>運営事業者</a:t>
                      </a:r>
                    </a:p>
                  </a:txBody>
                  <a:tcPr marL="72000" marR="0" marT="36000" marB="36000"/>
                </a:tc>
                <a:tc>
                  <a:txBody>
                    <a:bodyPr/>
                    <a:lstStyle/>
                    <a:p>
                      <a:r>
                        <a:rPr kumimoji="1" lang="en-US" altLang="ja-JP" sz="1100" b="1" dirty="0">
                          <a:latin typeface="Meiryo UI" panose="020B0604030504040204" pitchFamily="50" charset="-128"/>
                          <a:ea typeface="Meiryo UI" panose="020B0604030504040204" pitchFamily="50" charset="-128"/>
                        </a:rPr>
                        <a:t>CMP</a:t>
                      </a:r>
                      <a:r>
                        <a:rPr kumimoji="1" lang="ja-JP" altLang="en-US" sz="1100" b="1" dirty="0">
                          <a:latin typeface="Meiryo UI" panose="020B0604030504040204" pitchFamily="50" charset="-128"/>
                          <a:ea typeface="Meiryo UI" panose="020B0604030504040204" pitchFamily="50" charset="-128"/>
                        </a:rPr>
                        <a:t>コンソーシアム自体、および、システム運用を行う管理者を指す</a:t>
                      </a:r>
                    </a:p>
                  </a:txBody>
                  <a:tcPr marL="72000" marR="72000" marT="36000" marB="36000"/>
                </a:tc>
                <a:extLst>
                  <a:ext uri="{0D108BD9-81ED-4DB2-BD59-A6C34878D82A}">
                    <a16:rowId xmlns:a16="http://schemas.microsoft.com/office/drawing/2014/main" val="2391937075"/>
                  </a:ext>
                </a:extLst>
              </a:tr>
              <a:tr h="230720">
                <a:tc>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endParaRPr kumimoji="1" lang="ja-JP" altLang="en-US" sz="1100" b="1" dirty="0">
                        <a:latin typeface="Meiryo UI" panose="020B0604030504040204" pitchFamily="50" charset="-128"/>
                        <a:ea typeface="Meiryo UI" panose="020B0604030504040204" pitchFamily="50" charset="-128"/>
                      </a:endParaRPr>
                    </a:p>
                  </a:txBody>
                  <a:tcPr marL="72000" marR="72000" marT="36000" marB="36000"/>
                </a:tc>
                <a:tc>
                  <a:txBody>
                    <a:bodyPr/>
                    <a:lstStyle/>
                    <a:p>
                      <a:endParaRPr kumimoji="1" lang="ja-JP" altLang="en-US" sz="1100" b="1" dirty="0">
                        <a:latin typeface="Meiryo UI" panose="020B0604030504040204" pitchFamily="50" charset="-128"/>
                        <a:ea typeface="Meiryo UI" panose="020B0604030504040204" pitchFamily="50" charset="-128"/>
                      </a:endParaRPr>
                    </a:p>
                  </a:txBody>
                  <a:tcPr marL="72000" marR="0" marT="36000" marB="36000"/>
                </a:tc>
                <a:tc>
                  <a:txBody>
                    <a:bodyPr/>
                    <a:lstStyle/>
                    <a:p>
                      <a:endParaRPr kumimoji="1" lang="ja-JP" altLang="en-US" sz="1100" b="1" dirty="0">
                        <a:latin typeface="Meiryo UI" panose="020B0604030504040204" pitchFamily="50" charset="-128"/>
                        <a:ea typeface="Meiryo UI" panose="020B0604030504040204" pitchFamily="50" charset="-128"/>
                      </a:endParaRPr>
                    </a:p>
                  </a:txBody>
                  <a:tcPr marL="72000" marR="72000" marT="36000" marB="36000"/>
                </a:tc>
                <a:extLst>
                  <a:ext uri="{0D108BD9-81ED-4DB2-BD59-A6C34878D82A}">
                    <a16:rowId xmlns:a16="http://schemas.microsoft.com/office/drawing/2014/main" val="1606927551"/>
                  </a:ext>
                </a:extLst>
              </a:tr>
              <a:tr h="230720">
                <a:tc>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50" charset="-128"/>
                          <a:ea typeface="Meiryo UI" panose="020B0604030504040204" pitchFamily="50" charset="-128"/>
                        </a:rPr>
                        <a:t>CMP</a:t>
                      </a:r>
                      <a:r>
                        <a:rPr kumimoji="1" lang="ja-JP" altLang="en-US" sz="1100" b="1" dirty="0">
                          <a:latin typeface="Meiryo UI" panose="020B0604030504040204" pitchFamily="50" charset="-128"/>
                          <a:ea typeface="Meiryo UI" panose="020B0604030504040204" pitchFamily="50" charset="-128"/>
                        </a:rPr>
                        <a:t>用語</a:t>
                      </a:r>
                    </a:p>
                  </a:txBody>
                  <a:tcPr marL="72000" marR="72000" marT="36000" marB="36000"/>
                </a:tc>
                <a:tc>
                  <a:txBody>
                    <a:bodyPr/>
                    <a:lstStyle/>
                    <a:p>
                      <a:r>
                        <a:rPr kumimoji="1" lang="ja-JP" altLang="en-US" sz="1100" b="1" dirty="0">
                          <a:latin typeface="Meiryo UI" panose="020B0604030504040204" pitchFamily="50" charset="-128"/>
                          <a:ea typeface="Meiryo UI" panose="020B0604030504040204" pitchFamily="50" charset="-128"/>
                        </a:rPr>
                        <a:t>（</a:t>
                      </a:r>
                      <a:r>
                        <a:rPr kumimoji="1" lang="en-US" altLang="ja-JP" sz="1100" b="1" dirty="0">
                          <a:latin typeface="Meiryo UI" panose="020B0604030504040204" pitchFamily="50" charset="-128"/>
                          <a:ea typeface="Meiryo UI" panose="020B0604030504040204" pitchFamily="50" charset="-128"/>
                        </a:rPr>
                        <a:t>CMP</a:t>
                      </a:r>
                      <a:r>
                        <a:rPr kumimoji="1" lang="ja-JP" altLang="en-US" sz="1100" b="1" dirty="0">
                          <a:latin typeface="Meiryo UI" panose="020B0604030504040204" pitchFamily="50" charset="-128"/>
                          <a:ea typeface="Meiryo UI" panose="020B0604030504040204" pitchFamily="50" charset="-128"/>
                        </a:rPr>
                        <a:t>）管理物質</a:t>
                      </a:r>
                    </a:p>
                  </a:txBody>
                  <a:tcPr marL="72000" marR="0" marT="36000" marB="36000"/>
                </a:tc>
                <a:tc>
                  <a:txBody>
                    <a:bodyPr/>
                    <a:lstStyle/>
                    <a:p>
                      <a:r>
                        <a:rPr kumimoji="1" lang="en-US" altLang="ja-JP" sz="1100" b="1" dirty="0">
                          <a:latin typeface="Meiryo UI" panose="020B0604030504040204" pitchFamily="50" charset="-128"/>
                          <a:ea typeface="Meiryo UI" panose="020B0604030504040204" pitchFamily="50" charset="-128"/>
                        </a:rPr>
                        <a:t>CMP</a:t>
                      </a:r>
                      <a:r>
                        <a:rPr kumimoji="1" lang="ja-JP" altLang="en-US" sz="1100" b="1" dirty="0">
                          <a:latin typeface="Meiryo UI" panose="020B0604030504040204" pitchFamily="50" charset="-128"/>
                          <a:ea typeface="Meiryo UI" panose="020B0604030504040204" pitchFamily="50" charset="-128"/>
                        </a:rPr>
                        <a:t>で定める開示すべき物質および物質群のこと。規制対象物質、規制候補物質を包含する</a:t>
                      </a:r>
                    </a:p>
                  </a:txBody>
                  <a:tcPr marL="72000" marR="72000" marT="36000" marB="36000"/>
                </a:tc>
                <a:extLst>
                  <a:ext uri="{0D108BD9-81ED-4DB2-BD59-A6C34878D82A}">
                    <a16:rowId xmlns:a16="http://schemas.microsoft.com/office/drawing/2014/main" val="1794480116"/>
                  </a:ext>
                </a:extLst>
              </a:tr>
              <a:tr h="230720">
                <a:tc>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50" charset="-128"/>
                          <a:ea typeface="Meiryo UI" panose="020B0604030504040204" pitchFamily="50" charset="-128"/>
                        </a:rPr>
                        <a:t>CMP</a:t>
                      </a:r>
                      <a:r>
                        <a:rPr kumimoji="1" lang="ja-JP" altLang="en-US" sz="1100" b="1" dirty="0">
                          <a:latin typeface="Meiryo UI" panose="020B0604030504040204" pitchFamily="50" charset="-128"/>
                          <a:ea typeface="Meiryo UI" panose="020B0604030504040204" pitchFamily="50" charset="-128"/>
                        </a:rPr>
                        <a:t>用語</a:t>
                      </a:r>
                    </a:p>
                  </a:txBody>
                  <a:tcPr marL="72000" marR="72000" marT="36000" marB="36000"/>
                </a:tc>
                <a:tc>
                  <a:txBody>
                    <a:bodyPr/>
                    <a:lstStyle/>
                    <a:p>
                      <a:r>
                        <a:rPr kumimoji="1" lang="ja-JP" altLang="en-US" sz="1100" b="1" dirty="0">
                          <a:latin typeface="Meiryo UI" panose="020B0604030504040204" pitchFamily="50" charset="-128"/>
                          <a:ea typeface="Meiryo UI" panose="020B0604030504040204" pitchFamily="50" charset="-128"/>
                        </a:rPr>
                        <a:t>規制対象物質</a:t>
                      </a:r>
                    </a:p>
                  </a:txBody>
                  <a:tcPr marL="72000" marR="0" marT="36000" marB="36000"/>
                </a:tc>
                <a:tc>
                  <a:txBody>
                    <a:bodyPr/>
                    <a:lstStyle/>
                    <a:p>
                      <a:r>
                        <a:rPr kumimoji="1" lang="en-US" altLang="ja-JP" sz="1100" b="1" dirty="0">
                          <a:latin typeface="Meiryo UI" panose="020B0604030504040204" pitchFamily="50" charset="-128"/>
                          <a:ea typeface="Meiryo UI" panose="020B0604030504040204" pitchFamily="50" charset="-128"/>
                        </a:rPr>
                        <a:t>CMP</a:t>
                      </a:r>
                      <a:r>
                        <a:rPr kumimoji="1" lang="ja-JP" altLang="en-US" sz="1100" b="1" dirty="0">
                          <a:latin typeface="Meiryo UI" panose="020B0604030504040204" pitchFamily="50" charset="-128"/>
                          <a:ea typeface="Meiryo UI" panose="020B0604030504040204" pitchFamily="50" charset="-128"/>
                        </a:rPr>
                        <a:t>で対象とする規制で定められている施行開始後の物質（および物質群）</a:t>
                      </a:r>
                    </a:p>
                  </a:txBody>
                  <a:tcPr marL="72000" marR="72000" marT="36000" marB="36000"/>
                </a:tc>
                <a:extLst>
                  <a:ext uri="{0D108BD9-81ED-4DB2-BD59-A6C34878D82A}">
                    <a16:rowId xmlns:a16="http://schemas.microsoft.com/office/drawing/2014/main" val="3863144728"/>
                  </a:ext>
                </a:extLst>
              </a:tr>
              <a:tr h="230720">
                <a:tc>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50" charset="-128"/>
                          <a:ea typeface="Meiryo UI" panose="020B0604030504040204" pitchFamily="50" charset="-128"/>
                        </a:rPr>
                        <a:t>CMP</a:t>
                      </a:r>
                      <a:r>
                        <a:rPr kumimoji="1" lang="ja-JP" altLang="en-US" sz="1100" b="1" dirty="0">
                          <a:latin typeface="Meiryo UI" panose="020B0604030504040204" pitchFamily="50" charset="-128"/>
                          <a:ea typeface="Meiryo UI" panose="020B0604030504040204" pitchFamily="50" charset="-128"/>
                        </a:rPr>
                        <a:t>用語</a:t>
                      </a:r>
                    </a:p>
                  </a:txBody>
                  <a:tcPr marL="72000" marR="72000" marT="36000" marB="36000"/>
                </a:tc>
                <a:tc>
                  <a:txBody>
                    <a:bodyPr/>
                    <a:lstStyle/>
                    <a:p>
                      <a:r>
                        <a:rPr kumimoji="1" lang="ja-JP" altLang="en-US" sz="1100" b="1" dirty="0">
                          <a:latin typeface="Meiryo UI" panose="020B0604030504040204" pitchFamily="50" charset="-128"/>
                          <a:ea typeface="Meiryo UI" panose="020B0604030504040204" pitchFamily="50" charset="-128"/>
                        </a:rPr>
                        <a:t>規制候補物質</a:t>
                      </a:r>
                    </a:p>
                  </a:txBody>
                  <a:tcPr marL="72000" marR="0" marT="36000" marB="36000"/>
                </a:tc>
                <a:tc>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50" charset="-128"/>
                          <a:ea typeface="Meiryo UI" panose="020B0604030504040204" pitchFamily="50" charset="-128"/>
                        </a:rPr>
                        <a:t>CMP</a:t>
                      </a:r>
                      <a:r>
                        <a:rPr kumimoji="1" lang="ja-JP" altLang="en-US" sz="1100" b="1" dirty="0">
                          <a:latin typeface="Meiryo UI" panose="020B0604030504040204" pitchFamily="50" charset="-128"/>
                          <a:ea typeface="Meiryo UI" panose="020B0604030504040204" pitchFamily="50" charset="-128"/>
                        </a:rPr>
                        <a:t>が候補として決定した施行開始前の物質（および物質群）</a:t>
                      </a:r>
                    </a:p>
                  </a:txBody>
                  <a:tcPr marL="72000" marR="72000" marT="36000" marB="36000"/>
                </a:tc>
                <a:extLst>
                  <a:ext uri="{0D108BD9-81ED-4DB2-BD59-A6C34878D82A}">
                    <a16:rowId xmlns:a16="http://schemas.microsoft.com/office/drawing/2014/main" val="2618383182"/>
                  </a:ext>
                </a:extLst>
              </a:tr>
              <a:tr h="230720">
                <a:tc>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50" charset="-128"/>
                          <a:ea typeface="Meiryo UI" panose="020B0604030504040204" pitchFamily="50" charset="-128"/>
                        </a:rPr>
                        <a:t>CMP</a:t>
                      </a:r>
                      <a:r>
                        <a:rPr kumimoji="1" lang="ja-JP" altLang="en-US" sz="1100" b="1" dirty="0">
                          <a:latin typeface="Meiryo UI" panose="020B0604030504040204" pitchFamily="50" charset="-128"/>
                          <a:ea typeface="Meiryo UI" panose="020B0604030504040204" pitchFamily="50" charset="-128"/>
                        </a:rPr>
                        <a:t>用語</a:t>
                      </a:r>
                    </a:p>
                  </a:txBody>
                  <a:tcPr marL="72000" marR="72000" marT="36000" marB="36000"/>
                </a:tc>
                <a:tc>
                  <a:txBody>
                    <a:bodyPr/>
                    <a:lstStyle/>
                    <a:p>
                      <a:r>
                        <a:rPr kumimoji="1" lang="ja-JP" altLang="en-US" sz="1100" b="1" dirty="0">
                          <a:latin typeface="Meiryo UI" panose="020B0604030504040204" pitchFamily="50" charset="-128"/>
                          <a:ea typeface="Meiryo UI" panose="020B0604030504040204" pitchFamily="50" charset="-128"/>
                        </a:rPr>
                        <a:t>一般物質</a:t>
                      </a:r>
                    </a:p>
                  </a:txBody>
                  <a:tcPr marL="72000" marR="0" marT="36000" marB="36000"/>
                </a:tc>
                <a:tc>
                  <a:txBody>
                    <a:bodyPr/>
                    <a:lstStyle/>
                    <a:p>
                      <a:r>
                        <a:rPr kumimoji="1" lang="en-US" altLang="ja-JP" sz="1100" b="1" dirty="0">
                          <a:latin typeface="Meiryo UI" panose="020B0604030504040204" pitchFamily="50" charset="-128"/>
                          <a:ea typeface="Meiryo UI" panose="020B0604030504040204" pitchFamily="50" charset="-128"/>
                        </a:rPr>
                        <a:t>CMP</a:t>
                      </a:r>
                      <a:r>
                        <a:rPr kumimoji="1" lang="ja-JP" altLang="en-US" sz="1100" b="1" dirty="0">
                          <a:latin typeface="Meiryo UI" panose="020B0604030504040204" pitchFamily="50" charset="-128"/>
                          <a:ea typeface="Meiryo UI" panose="020B0604030504040204" pitchFamily="50" charset="-128"/>
                        </a:rPr>
                        <a:t>の管理物質以外の</a:t>
                      </a:r>
                      <a:r>
                        <a:rPr kumimoji="1" lang="en-US" altLang="ja-JP" sz="1100" b="1" dirty="0">
                          <a:latin typeface="Meiryo UI" panose="020B0604030504040204" pitchFamily="50" charset="-128"/>
                          <a:ea typeface="Meiryo UI" panose="020B0604030504040204" pitchFamily="50" charset="-128"/>
                        </a:rPr>
                        <a:t>CAS-RN</a:t>
                      </a:r>
                      <a:r>
                        <a:rPr kumimoji="1" lang="ja-JP" altLang="en-US" sz="1100" b="1" dirty="0">
                          <a:latin typeface="Meiryo UI" panose="020B0604030504040204" pitchFamily="50" charset="-128"/>
                          <a:ea typeface="Meiryo UI" panose="020B0604030504040204" pitchFamily="50" charset="-128"/>
                        </a:rPr>
                        <a:t>または物質名で特定される物質。</a:t>
                      </a:r>
                    </a:p>
                  </a:txBody>
                  <a:tcPr marL="72000" marR="72000" marT="36000" marB="36000"/>
                </a:tc>
                <a:extLst>
                  <a:ext uri="{0D108BD9-81ED-4DB2-BD59-A6C34878D82A}">
                    <a16:rowId xmlns:a16="http://schemas.microsoft.com/office/drawing/2014/main" val="4180899177"/>
                  </a:ext>
                </a:extLst>
              </a:tr>
              <a:tr h="230720">
                <a:tc>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50" charset="-128"/>
                          <a:ea typeface="Meiryo UI" panose="020B0604030504040204" pitchFamily="50" charset="-128"/>
                        </a:rPr>
                        <a:t>CMP</a:t>
                      </a:r>
                      <a:r>
                        <a:rPr kumimoji="1" lang="ja-JP" altLang="en-US" sz="1100" b="1" dirty="0">
                          <a:latin typeface="Meiryo UI" panose="020B0604030504040204" pitchFamily="50" charset="-128"/>
                          <a:ea typeface="Meiryo UI" panose="020B0604030504040204" pitchFamily="50" charset="-128"/>
                        </a:rPr>
                        <a:t>用語</a:t>
                      </a:r>
                    </a:p>
                  </a:txBody>
                  <a:tcPr marL="72000" marR="72000" marT="36000" marB="36000"/>
                </a:tc>
                <a:tc>
                  <a:txBody>
                    <a:bodyPr/>
                    <a:lstStyle/>
                    <a:p>
                      <a:r>
                        <a:rPr kumimoji="1" lang="ja-JP" altLang="en-US" sz="1100" b="1" dirty="0">
                          <a:latin typeface="Meiryo UI" panose="020B0604030504040204" pitchFamily="50" charset="-128"/>
                          <a:ea typeface="Meiryo UI" panose="020B0604030504040204" pitchFamily="50" charset="-128"/>
                        </a:rPr>
                        <a:t>疑似物質</a:t>
                      </a:r>
                    </a:p>
                  </a:txBody>
                  <a:tcPr marL="72000" marR="0" marT="36000" marB="36000"/>
                </a:tc>
                <a:tc>
                  <a:txBody>
                    <a:bodyPr/>
                    <a:lstStyle/>
                    <a:p>
                      <a:r>
                        <a:rPr kumimoji="1" lang="en-US" altLang="ja-JP" sz="1100" b="1" dirty="0">
                          <a:latin typeface="Meiryo UI" panose="020B0604030504040204" pitchFamily="50" charset="-128"/>
                          <a:ea typeface="Meiryo UI" panose="020B0604030504040204" pitchFamily="50" charset="-128"/>
                        </a:rPr>
                        <a:t>CAS No.</a:t>
                      </a:r>
                      <a:r>
                        <a:rPr kumimoji="1" lang="ja-JP" altLang="en-US" sz="1100" b="1" dirty="0">
                          <a:latin typeface="Meiryo UI" panose="020B0604030504040204" pitchFamily="50" charset="-128"/>
                          <a:ea typeface="Meiryo UI" panose="020B0604030504040204" pitchFamily="50" charset="-128"/>
                        </a:rPr>
                        <a:t>を持たないが該当物質を正確に表すことができる化学物質または化学物質のグループ。例えば”アクリル樹脂”など。</a:t>
                      </a:r>
                    </a:p>
                  </a:txBody>
                  <a:tcPr marL="72000" marR="72000" marT="36000" marB="36000"/>
                </a:tc>
                <a:extLst>
                  <a:ext uri="{0D108BD9-81ED-4DB2-BD59-A6C34878D82A}">
                    <a16:rowId xmlns:a16="http://schemas.microsoft.com/office/drawing/2014/main" val="3347248494"/>
                  </a:ext>
                </a:extLst>
              </a:tr>
              <a:tr h="230720">
                <a:tc>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50" charset="-128"/>
                          <a:ea typeface="Meiryo UI" panose="020B0604030504040204" pitchFamily="50" charset="-128"/>
                        </a:rPr>
                        <a:t>CMP</a:t>
                      </a:r>
                      <a:r>
                        <a:rPr kumimoji="1" lang="ja-JP" altLang="en-US" sz="1100" b="1" dirty="0">
                          <a:latin typeface="Meiryo UI" panose="020B0604030504040204" pitchFamily="50" charset="-128"/>
                          <a:ea typeface="Meiryo UI" panose="020B0604030504040204" pitchFamily="50" charset="-128"/>
                        </a:rPr>
                        <a:t>用語</a:t>
                      </a:r>
                    </a:p>
                  </a:txBody>
                  <a:tcPr marL="72000" marR="72000" marT="36000" marB="36000"/>
                </a:tc>
                <a:tc>
                  <a:txBody>
                    <a:bodyPr/>
                    <a:lstStyle/>
                    <a:p>
                      <a:r>
                        <a:rPr kumimoji="1" lang="en-US" altLang="ja-JP" sz="1100" b="1" dirty="0">
                          <a:latin typeface="Meiryo UI" panose="020B0604030504040204" pitchFamily="50" charset="-128"/>
                          <a:ea typeface="Meiryo UI" panose="020B0604030504040204" pitchFamily="50" charset="-128"/>
                        </a:rPr>
                        <a:t>MISC</a:t>
                      </a:r>
                      <a:endParaRPr kumimoji="1" lang="ja-JP" altLang="en-US" sz="1100" b="1" dirty="0">
                        <a:latin typeface="Meiryo UI" panose="020B0604030504040204" pitchFamily="50" charset="-128"/>
                        <a:ea typeface="Meiryo UI" panose="020B0604030504040204" pitchFamily="50" charset="-128"/>
                      </a:endParaRPr>
                    </a:p>
                  </a:txBody>
                  <a:tcPr marL="72000" marR="0" marT="36000" marB="36000"/>
                </a:tc>
                <a:tc>
                  <a:txBody>
                    <a:bodyPr/>
                    <a:lstStyle/>
                    <a:p>
                      <a:r>
                        <a:rPr kumimoji="1" lang="ja-JP" altLang="en-US" sz="1100" b="1" dirty="0">
                          <a:latin typeface="Meiryo UI" panose="020B0604030504040204" pitchFamily="50" charset="-128"/>
                          <a:ea typeface="Meiryo UI" panose="020B0604030504040204" pitchFamily="50" charset="-128"/>
                        </a:rPr>
                        <a:t>ジョーカー</a:t>
                      </a:r>
                      <a:r>
                        <a:rPr kumimoji="1" lang="en-US" altLang="ja-JP" sz="1100" b="1" dirty="0">
                          <a:latin typeface="Meiryo UI" panose="020B0604030504040204" pitchFamily="50" charset="-128"/>
                          <a:ea typeface="Meiryo UI" panose="020B0604030504040204" pitchFamily="50" charset="-128"/>
                        </a:rPr>
                        <a:t>/</a:t>
                      </a:r>
                      <a:r>
                        <a:rPr kumimoji="1" lang="ja-JP" altLang="en-US" sz="1100" b="1" dirty="0">
                          <a:latin typeface="Meiryo UI" panose="020B0604030504040204" pitchFamily="50" charset="-128"/>
                          <a:ea typeface="Meiryo UI" panose="020B0604030504040204" pitchFamily="50" charset="-128"/>
                        </a:rPr>
                        <a:t>ワイルドカード </a:t>
                      </a:r>
                      <a:r>
                        <a:rPr kumimoji="1" lang="en-US" altLang="ja-JP" sz="1100" b="1" dirty="0">
                          <a:latin typeface="Meiryo UI" panose="020B0604030504040204" pitchFamily="50" charset="-128"/>
                          <a:ea typeface="Meiryo UI" panose="020B0604030504040204" pitchFamily="50" charset="-128"/>
                        </a:rPr>
                        <a:t>(</a:t>
                      </a:r>
                      <a:r>
                        <a:rPr kumimoji="1" lang="ja-JP" altLang="en-US" sz="1100" b="1" dirty="0">
                          <a:latin typeface="Meiryo UI" panose="020B0604030504040204" pitchFamily="50" charset="-128"/>
                          <a:ea typeface="Meiryo UI" panose="020B0604030504040204" pitchFamily="50" charset="-128"/>
                        </a:rPr>
                        <a:t>高機密扱い物質</a:t>
                      </a:r>
                      <a:r>
                        <a:rPr kumimoji="1" lang="en-US" altLang="ja-JP" sz="1100" b="1" dirty="0">
                          <a:latin typeface="Meiryo UI" panose="020B0604030504040204" pitchFamily="50" charset="-128"/>
                          <a:ea typeface="Meiryo UI" panose="020B0604030504040204" pitchFamily="50" charset="-128"/>
                        </a:rPr>
                        <a:t>)</a:t>
                      </a:r>
                      <a:r>
                        <a:rPr kumimoji="1" lang="ja-JP" altLang="en-US" sz="1100" b="1" dirty="0">
                          <a:latin typeface="Meiryo UI" panose="020B0604030504040204" pitchFamily="50" charset="-128"/>
                          <a:ea typeface="Meiryo UI" panose="020B0604030504040204" pitchFamily="50" charset="-128"/>
                        </a:rPr>
                        <a:t>の中の</a:t>
                      </a:r>
                      <a:r>
                        <a:rPr kumimoji="1" lang="en-US" altLang="ja-JP" sz="1100" b="1" dirty="0">
                          <a:latin typeface="Meiryo UI" panose="020B0604030504040204" pitchFamily="50" charset="-128"/>
                          <a:ea typeface="Meiryo UI" panose="020B0604030504040204" pitchFamily="50" charset="-128"/>
                        </a:rPr>
                        <a:t>1</a:t>
                      </a:r>
                      <a:r>
                        <a:rPr kumimoji="1" lang="ja-JP" altLang="en-US" sz="1100" b="1" dirty="0">
                          <a:latin typeface="Meiryo UI" panose="020B0604030504040204" pitchFamily="50" charset="-128"/>
                          <a:ea typeface="Meiryo UI" panose="020B0604030504040204" pitchFamily="50" charset="-128"/>
                        </a:rPr>
                        <a:t>つ。ジョーカー</a:t>
                      </a:r>
                      <a:r>
                        <a:rPr kumimoji="1" lang="en-US" altLang="ja-JP" sz="1100" b="1" dirty="0">
                          <a:latin typeface="Meiryo UI" panose="020B0604030504040204" pitchFamily="50" charset="-128"/>
                          <a:ea typeface="Meiryo UI" panose="020B0604030504040204" pitchFamily="50" charset="-128"/>
                        </a:rPr>
                        <a:t>/</a:t>
                      </a:r>
                      <a:r>
                        <a:rPr kumimoji="1" lang="ja-JP" altLang="en-US" sz="1100" b="1" dirty="0">
                          <a:latin typeface="Meiryo UI" panose="020B0604030504040204" pitchFamily="50" charset="-128"/>
                          <a:ea typeface="Meiryo UI" panose="020B0604030504040204" pitchFamily="50" charset="-128"/>
                        </a:rPr>
                        <a:t>ワイルドカードの合計</a:t>
                      </a:r>
                      <a:r>
                        <a:rPr kumimoji="1" lang="en-US" altLang="ja-JP" sz="1100" b="1" dirty="0">
                          <a:latin typeface="Meiryo UI" panose="020B0604030504040204" pitchFamily="50" charset="-128"/>
                          <a:ea typeface="Meiryo UI" panose="020B0604030504040204" pitchFamily="50" charset="-128"/>
                        </a:rPr>
                        <a:t>10</a:t>
                      </a:r>
                      <a:r>
                        <a:rPr kumimoji="1" lang="ja-JP" altLang="en-US" sz="1100" b="1" dirty="0">
                          <a:latin typeface="Meiryo UI" panose="020B0604030504040204" pitchFamily="50" charset="-128"/>
                          <a:ea typeface="Meiryo UI" panose="020B0604030504040204" pitchFamily="50" charset="-128"/>
                        </a:rPr>
                        <a:t>％まで許容</a:t>
                      </a:r>
                    </a:p>
                  </a:txBody>
                  <a:tcPr marL="72000" marR="72000" marT="36000" marB="36000"/>
                </a:tc>
                <a:extLst>
                  <a:ext uri="{0D108BD9-81ED-4DB2-BD59-A6C34878D82A}">
                    <a16:rowId xmlns:a16="http://schemas.microsoft.com/office/drawing/2014/main" val="2815236234"/>
                  </a:ext>
                </a:extLst>
              </a:tr>
              <a:tr h="230720">
                <a:tc>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50" charset="-128"/>
                          <a:ea typeface="Meiryo UI" panose="020B0604030504040204" pitchFamily="50" charset="-128"/>
                        </a:rPr>
                        <a:t>CMP</a:t>
                      </a:r>
                      <a:r>
                        <a:rPr kumimoji="1" lang="ja-JP" altLang="en-US" sz="1100" b="1" dirty="0">
                          <a:latin typeface="Meiryo UI" panose="020B0604030504040204" pitchFamily="50" charset="-128"/>
                          <a:ea typeface="Meiryo UI" panose="020B0604030504040204" pitchFamily="50" charset="-128"/>
                        </a:rPr>
                        <a:t>用語</a:t>
                      </a:r>
                    </a:p>
                  </a:txBody>
                  <a:tcPr marL="72000" marR="72000" marT="36000" marB="36000"/>
                </a:tc>
                <a:tc>
                  <a:txBody>
                    <a:bodyPr/>
                    <a:lstStyle/>
                    <a:p>
                      <a:r>
                        <a:rPr kumimoji="1" lang="en-US" altLang="ja-JP" sz="1100" b="1" dirty="0">
                          <a:latin typeface="Meiryo UI" panose="020B0604030504040204" pitchFamily="50" charset="-128"/>
                          <a:ea typeface="Meiryo UI" panose="020B0604030504040204" pitchFamily="50" charset="-128"/>
                        </a:rPr>
                        <a:t>CMP</a:t>
                      </a:r>
                      <a:r>
                        <a:rPr kumimoji="1" lang="ja-JP" altLang="en-US" sz="1100" b="1" dirty="0">
                          <a:latin typeface="Meiryo UI" panose="020B0604030504040204" pitchFamily="50" charset="-128"/>
                          <a:ea typeface="Meiryo UI" panose="020B0604030504040204" pitchFamily="50" charset="-128"/>
                        </a:rPr>
                        <a:t>物質リスト</a:t>
                      </a:r>
                    </a:p>
                  </a:txBody>
                  <a:tcPr marL="72000" marR="0" marT="36000" marB="36000"/>
                </a:tc>
                <a:tc>
                  <a:txBody>
                    <a:bodyPr/>
                    <a:lstStyle/>
                    <a:p>
                      <a:r>
                        <a:rPr kumimoji="1" lang="en-US" altLang="ja-JP" sz="1100" b="1" dirty="0">
                          <a:latin typeface="Meiryo UI" panose="020B0604030504040204" pitchFamily="50" charset="-128"/>
                          <a:ea typeface="Meiryo UI" panose="020B0604030504040204" pitchFamily="50" charset="-128"/>
                        </a:rPr>
                        <a:t>CMP</a:t>
                      </a:r>
                      <a:r>
                        <a:rPr kumimoji="1" lang="ja-JP" altLang="en-US" sz="1100" b="1" dirty="0">
                          <a:latin typeface="Meiryo UI" panose="020B0604030504040204" pitchFamily="50" charset="-128"/>
                          <a:ea typeface="Meiryo UI" panose="020B0604030504040204" pitchFamily="50" charset="-128"/>
                        </a:rPr>
                        <a:t>管理物質と一般物質から構成される</a:t>
                      </a:r>
                      <a:r>
                        <a:rPr kumimoji="1" lang="en-US" altLang="ja-JP" sz="1100" b="1" dirty="0">
                          <a:latin typeface="Meiryo UI" panose="020B0604030504040204" pitchFamily="50" charset="-128"/>
                          <a:ea typeface="Meiryo UI" panose="020B0604030504040204" pitchFamily="50" charset="-128"/>
                        </a:rPr>
                        <a:t>CMP</a:t>
                      </a:r>
                      <a:r>
                        <a:rPr kumimoji="1" lang="ja-JP" altLang="en-US" sz="1100" b="1" dirty="0">
                          <a:latin typeface="Meiryo UI" panose="020B0604030504040204" pitchFamily="50" charset="-128"/>
                          <a:ea typeface="Meiryo UI" panose="020B0604030504040204" pitchFamily="50" charset="-128"/>
                        </a:rPr>
                        <a:t>が提供する物質リスト</a:t>
                      </a:r>
                    </a:p>
                  </a:txBody>
                  <a:tcPr marL="72000" marR="72000" marT="36000" marB="36000"/>
                </a:tc>
                <a:extLst>
                  <a:ext uri="{0D108BD9-81ED-4DB2-BD59-A6C34878D82A}">
                    <a16:rowId xmlns:a16="http://schemas.microsoft.com/office/drawing/2014/main" val="2767172682"/>
                  </a:ext>
                </a:extLst>
              </a:tr>
              <a:tr h="230720">
                <a:tc>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endParaRPr kumimoji="1" lang="ja-JP" altLang="en-US" sz="1100" b="1" dirty="0">
                        <a:latin typeface="Meiryo UI" panose="020B0604030504040204" pitchFamily="50" charset="-128"/>
                        <a:ea typeface="Meiryo UI" panose="020B0604030504040204" pitchFamily="50" charset="-128"/>
                      </a:endParaRPr>
                    </a:p>
                  </a:txBody>
                  <a:tcPr marL="72000" marR="72000" marT="36000" marB="36000"/>
                </a:tc>
                <a:tc>
                  <a:txBody>
                    <a:bodyPr/>
                    <a:lstStyle/>
                    <a:p>
                      <a:endParaRPr kumimoji="1" lang="ja-JP" altLang="en-US" sz="1100" b="1" dirty="0">
                        <a:latin typeface="Meiryo UI" panose="020B0604030504040204" pitchFamily="50" charset="-128"/>
                        <a:ea typeface="Meiryo UI" panose="020B0604030504040204" pitchFamily="50" charset="-128"/>
                      </a:endParaRPr>
                    </a:p>
                  </a:txBody>
                  <a:tcPr marL="72000" marR="0" marT="36000" marB="36000"/>
                </a:tc>
                <a:tc>
                  <a:txBody>
                    <a:bodyPr/>
                    <a:lstStyle/>
                    <a:p>
                      <a:endParaRPr kumimoji="1" lang="en-US" altLang="ja-JP" sz="1100" b="1" dirty="0">
                        <a:latin typeface="Meiryo UI" panose="020B0604030504040204" pitchFamily="50" charset="-128"/>
                        <a:ea typeface="Meiryo UI" panose="020B0604030504040204" pitchFamily="50" charset="-128"/>
                      </a:endParaRPr>
                    </a:p>
                  </a:txBody>
                  <a:tcPr marL="72000" marR="72000" marT="36000" marB="36000"/>
                </a:tc>
                <a:extLst>
                  <a:ext uri="{0D108BD9-81ED-4DB2-BD59-A6C34878D82A}">
                    <a16:rowId xmlns:a16="http://schemas.microsoft.com/office/drawing/2014/main" val="1136280436"/>
                  </a:ext>
                </a:extLst>
              </a:tr>
              <a:tr h="392119">
                <a:tc>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50" charset="-128"/>
                          <a:ea typeface="Meiryo UI" panose="020B0604030504040204" pitchFamily="50" charset="-128"/>
                        </a:rPr>
                        <a:t>CMP</a:t>
                      </a:r>
                      <a:r>
                        <a:rPr kumimoji="1" lang="ja-JP" altLang="en-US" sz="1100" b="1" dirty="0">
                          <a:latin typeface="Meiryo UI" panose="020B0604030504040204" pitchFamily="50" charset="-128"/>
                          <a:ea typeface="Meiryo UI" panose="020B0604030504040204" pitchFamily="50" charset="-128"/>
                        </a:rPr>
                        <a:t>用語</a:t>
                      </a:r>
                    </a:p>
                    <a:p>
                      <a:pPr marL="0" marR="0" lvl="0" indent="0" algn="l" defTabSz="495200" rtl="0" eaLnBrk="1" fontAlgn="auto" latinLnBrk="0" hangingPunct="1">
                        <a:lnSpc>
                          <a:spcPct val="100000"/>
                        </a:lnSpc>
                        <a:spcBef>
                          <a:spcPts val="0"/>
                        </a:spcBef>
                        <a:spcAft>
                          <a:spcPts val="0"/>
                        </a:spcAft>
                        <a:buClrTx/>
                        <a:buSzTx/>
                        <a:buFontTx/>
                        <a:buNone/>
                        <a:tabLst/>
                        <a:defRPr/>
                      </a:pPr>
                      <a:endParaRPr kumimoji="1" lang="ja-JP" altLang="en-US" sz="1100" b="1" dirty="0">
                        <a:latin typeface="Meiryo UI" panose="020B0604030504040204" pitchFamily="50" charset="-128"/>
                        <a:ea typeface="Meiryo UI" panose="020B0604030504040204" pitchFamily="50" charset="-128"/>
                      </a:endParaRPr>
                    </a:p>
                  </a:txBody>
                  <a:tcPr marL="72000" marR="72000" marT="36000" marB="36000"/>
                </a:tc>
                <a:tc>
                  <a:txBody>
                    <a:bodyPr/>
                    <a:lstStyle/>
                    <a:p>
                      <a:r>
                        <a:rPr kumimoji="1" lang="en-US" altLang="ja-JP" sz="1100" b="1" dirty="0">
                          <a:latin typeface="Meiryo UI" panose="020B0604030504040204" pitchFamily="50" charset="-128"/>
                          <a:ea typeface="Meiryo UI" panose="020B0604030504040204" pitchFamily="50" charset="-128"/>
                        </a:rPr>
                        <a:t>FSD</a:t>
                      </a:r>
                      <a:endParaRPr kumimoji="1" lang="ja-JP" altLang="en-US" sz="1100" b="1" dirty="0">
                        <a:latin typeface="Meiryo UI" panose="020B0604030504040204" pitchFamily="50" charset="-128"/>
                        <a:ea typeface="Meiryo UI" panose="020B0604030504040204" pitchFamily="50" charset="-128"/>
                      </a:endParaRPr>
                    </a:p>
                  </a:txBody>
                  <a:tcPr marL="72000" marR="0" marT="36000" marB="36000"/>
                </a:tc>
                <a:tc>
                  <a:txBody>
                    <a:bodyPr/>
                    <a:lstStyle/>
                    <a:p>
                      <a:r>
                        <a:rPr kumimoji="1" lang="en-US" altLang="ja-JP" sz="1100" b="1" dirty="0">
                          <a:latin typeface="Meiryo UI" panose="020B0604030504040204" pitchFamily="50" charset="-128"/>
                          <a:ea typeface="Meiryo UI" panose="020B0604030504040204" pitchFamily="50" charset="-128"/>
                        </a:rPr>
                        <a:t>Full Substance Declaration</a:t>
                      </a:r>
                      <a:r>
                        <a:rPr kumimoji="1" lang="ja-JP" altLang="en-US" sz="1100" b="1" dirty="0">
                          <a:latin typeface="Meiryo UI" panose="020B0604030504040204" pitchFamily="50" charset="-128"/>
                          <a:ea typeface="Meiryo UI" panose="020B0604030504040204" pitchFamily="50" charset="-128"/>
                        </a:rPr>
                        <a:t>（全物質開示）：すべての物質と材料を宣言し、特定する組成宣言。注</a:t>
                      </a:r>
                      <a:r>
                        <a:rPr kumimoji="1" lang="en-US" altLang="ja-JP" sz="1100" b="1" dirty="0">
                          <a:latin typeface="Meiryo UI" panose="020B0604030504040204" pitchFamily="50" charset="-128"/>
                          <a:ea typeface="Meiryo UI" panose="020B0604030504040204" pitchFamily="50" charset="-128"/>
                        </a:rPr>
                        <a:t>1:FSD</a:t>
                      </a:r>
                      <a:r>
                        <a:rPr kumimoji="1" lang="ja-JP" altLang="en-US" sz="1100" b="1" dirty="0">
                          <a:latin typeface="Meiryo UI" panose="020B0604030504040204" pitchFamily="50" charset="-128"/>
                          <a:ea typeface="Meiryo UI" panose="020B0604030504040204" pitchFamily="50" charset="-128"/>
                        </a:rPr>
                        <a:t>は、宣言に物質の匿名の識別を含まない</a:t>
                      </a:r>
                      <a:r>
                        <a:rPr kumimoji="1" lang="en-US" altLang="ja-JP" sz="1100" b="1" dirty="0">
                          <a:latin typeface="Meiryo UI" panose="020B0604030504040204" pitchFamily="50" charset="-128"/>
                          <a:ea typeface="Meiryo UI" panose="020B0604030504040204" pitchFamily="50" charset="-128"/>
                        </a:rPr>
                        <a:t>FMD</a:t>
                      </a:r>
                      <a:r>
                        <a:rPr kumimoji="1" lang="ja-JP" altLang="en-US" sz="1100" b="1" dirty="0">
                          <a:latin typeface="Meiryo UI" panose="020B0604030504040204" pitchFamily="50" charset="-128"/>
                          <a:ea typeface="Meiryo UI" panose="020B0604030504040204" pitchFamily="50" charset="-128"/>
                        </a:rPr>
                        <a:t>である。</a:t>
                      </a:r>
                      <a:endParaRPr kumimoji="1" lang="en-US" altLang="ja-JP" sz="1100" b="1" dirty="0">
                        <a:latin typeface="Meiryo UI" panose="020B0604030504040204" pitchFamily="50" charset="-128"/>
                        <a:ea typeface="Meiryo UI" panose="020B0604030504040204" pitchFamily="50" charset="-128"/>
                      </a:endParaRPr>
                    </a:p>
                  </a:txBody>
                  <a:tcPr marL="72000" marR="72000" marT="36000" marB="36000"/>
                </a:tc>
                <a:extLst>
                  <a:ext uri="{0D108BD9-81ED-4DB2-BD59-A6C34878D82A}">
                    <a16:rowId xmlns:a16="http://schemas.microsoft.com/office/drawing/2014/main" val="2935281420"/>
                  </a:ext>
                </a:extLst>
              </a:tr>
              <a:tr h="341605">
                <a:tc>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50" charset="-128"/>
                          <a:ea typeface="Meiryo UI" panose="020B0604030504040204" pitchFamily="50" charset="-128"/>
                        </a:rPr>
                        <a:t>CMP</a:t>
                      </a:r>
                      <a:r>
                        <a:rPr kumimoji="1" lang="ja-JP" altLang="en-US" sz="1100" b="1" dirty="0">
                          <a:latin typeface="Meiryo UI" panose="020B0604030504040204" pitchFamily="50" charset="-128"/>
                          <a:ea typeface="Meiryo UI" panose="020B0604030504040204" pitchFamily="50" charset="-128"/>
                        </a:rPr>
                        <a:t>用語</a:t>
                      </a:r>
                    </a:p>
                  </a:txBody>
                  <a:tcPr marL="72000" marR="72000" marT="36000" marB="36000"/>
                </a:tc>
                <a:tc>
                  <a:txBody>
                    <a:bodyPr/>
                    <a:lstStyle/>
                    <a:p>
                      <a:r>
                        <a:rPr kumimoji="1" lang="en-US" altLang="ja-JP" sz="1100" b="1" dirty="0">
                          <a:latin typeface="Meiryo UI" panose="020B0604030504040204" pitchFamily="50" charset="-128"/>
                          <a:ea typeface="Meiryo UI" panose="020B0604030504040204" pitchFamily="50" charset="-128"/>
                        </a:rPr>
                        <a:t>FSR</a:t>
                      </a:r>
                      <a:endParaRPr kumimoji="1" lang="ja-JP" altLang="en-US" sz="1100" b="1" dirty="0">
                        <a:latin typeface="Meiryo UI" panose="020B0604030504040204" pitchFamily="50" charset="-128"/>
                        <a:ea typeface="Meiryo UI" panose="020B0604030504040204" pitchFamily="50" charset="-128"/>
                      </a:endParaRPr>
                    </a:p>
                  </a:txBody>
                  <a:tcPr marL="72000" marR="0" marT="36000" marB="36000"/>
                </a:tc>
                <a:tc>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50" charset="-128"/>
                          <a:ea typeface="Meiryo UI" panose="020B0604030504040204" pitchFamily="50" charset="-128"/>
                        </a:rPr>
                        <a:t>Full Substance Registration</a:t>
                      </a:r>
                      <a:r>
                        <a:rPr kumimoji="1" lang="ja-JP" altLang="en-US" sz="1100" b="1" dirty="0">
                          <a:latin typeface="Meiryo UI" panose="020B0604030504040204" pitchFamily="50" charset="-128"/>
                          <a:ea typeface="Meiryo UI" panose="020B0604030504040204" pitchFamily="50" charset="-128"/>
                        </a:rPr>
                        <a:t>（全物質登録）：</a:t>
                      </a:r>
                      <a:r>
                        <a:rPr kumimoji="1" lang="en-US" altLang="ja-JP" sz="1100" b="1" dirty="0">
                          <a:latin typeface="Meiryo UI" panose="020B0604030504040204" pitchFamily="50" charset="-128"/>
                          <a:ea typeface="Meiryo UI" panose="020B0604030504040204" pitchFamily="50" charset="-128"/>
                        </a:rPr>
                        <a:t>CMP</a:t>
                      </a:r>
                      <a:r>
                        <a:rPr kumimoji="1" lang="ja-JP" altLang="en-US" sz="1100" b="1" dirty="0">
                          <a:latin typeface="Meiryo UI" panose="020B0604030504040204" pitchFamily="50" charset="-128"/>
                          <a:ea typeface="Meiryo UI" panose="020B0604030504040204" pitchFamily="50" charset="-128"/>
                        </a:rPr>
                        <a:t>に登録すべき、すべての物質と材料（非開示物質を含む）</a:t>
                      </a:r>
                      <a:endParaRPr kumimoji="1" lang="en-US" altLang="ja-JP" sz="1100" b="1" dirty="0">
                        <a:latin typeface="Meiryo UI" panose="020B0604030504040204" pitchFamily="50" charset="-128"/>
                        <a:ea typeface="Meiryo UI" panose="020B0604030504040204" pitchFamily="50" charset="-128"/>
                      </a:endParaRPr>
                    </a:p>
                  </a:txBody>
                  <a:tcPr marL="72000" marR="72000" marT="36000" marB="36000"/>
                </a:tc>
                <a:extLst>
                  <a:ext uri="{0D108BD9-81ED-4DB2-BD59-A6C34878D82A}">
                    <a16:rowId xmlns:a16="http://schemas.microsoft.com/office/drawing/2014/main" val="4133226676"/>
                  </a:ext>
                </a:extLst>
              </a:tr>
              <a:tr h="714919">
                <a:tc>
                  <a:txBody>
                    <a:bodyPr/>
                    <a:lstStyle/>
                    <a:p>
                      <a:pPr marL="0" marR="0" lvl="0" indent="0" algn="l" defTabSz="4952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50" charset="-128"/>
                          <a:ea typeface="Meiryo UI" panose="020B0604030504040204" pitchFamily="50" charset="-128"/>
                        </a:rPr>
                        <a:t>CMP</a:t>
                      </a:r>
                      <a:r>
                        <a:rPr kumimoji="1" lang="ja-JP" altLang="en-US" sz="1100" b="1" dirty="0">
                          <a:latin typeface="Meiryo UI" panose="020B0604030504040204" pitchFamily="50" charset="-128"/>
                          <a:ea typeface="Meiryo UI" panose="020B0604030504040204" pitchFamily="50" charset="-128"/>
                        </a:rPr>
                        <a:t>用語</a:t>
                      </a:r>
                    </a:p>
                    <a:p>
                      <a:pPr marL="0" marR="0" lvl="0" indent="0" algn="l" defTabSz="495200" rtl="0" eaLnBrk="1" fontAlgn="auto" latinLnBrk="0" hangingPunct="1">
                        <a:lnSpc>
                          <a:spcPct val="100000"/>
                        </a:lnSpc>
                        <a:spcBef>
                          <a:spcPts val="0"/>
                        </a:spcBef>
                        <a:spcAft>
                          <a:spcPts val="0"/>
                        </a:spcAft>
                        <a:buClrTx/>
                        <a:buSzTx/>
                        <a:buFontTx/>
                        <a:buNone/>
                        <a:tabLst/>
                        <a:defRPr/>
                      </a:pPr>
                      <a:endParaRPr kumimoji="1" lang="ja-JP" altLang="en-US" sz="1100" b="1" dirty="0">
                        <a:latin typeface="Meiryo UI" panose="020B0604030504040204" pitchFamily="50" charset="-128"/>
                        <a:ea typeface="Meiryo UI" panose="020B0604030504040204" pitchFamily="50" charset="-128"/>
                      </a:endParaRPr>
                    </a:p>
                  </a:txBody>
                  <a:tcPr marL="72000" marR="72000" marT="36000" marB="36000"/>
                </a:tc>
                <a:tc>
                  <a:txBody>
                    <a:bodyPr/>
                    <a:lstStyle/>
                    <a:p>
                      <a:r>
                        <a:rPr kumimoji="1" lang="en-US" altLang="ja-JP" sz="1100" b="1" dirty="0">
                          <a:latin typeface="Meiryo UI" panose="020B0604030504040204" pitchFamily="50" charset="-128"/>
                          <a:ea typeface="Meiryo UI" panose="020B0604030504040204" pitchFamily="50" charset="-128"/>
                        </a:rPr>
                        <a:t>FMD</a:t>
                      </a:r>
                      <a:endParaRPr kumimoji="1" lang="ja-JP" altLang="en-US" sz="1100" b="1" dirty="0">
                        <a:latin typeface="Meiryo UI" panose="020B0604030504040204" pitchFamily="50" charset="-128"/>
                        <a:ea typeface="Meiryo UI" panose="020B0604030504040204" pitchFamily="50" charset="-128"/>
                      </a:endParaRPr>
                    </a:p>
                  </a:txBody>
                  <a:tcPr marL="72000" marR="0" marT="36000" marB="36000"/>
                </a:tc>
                <a:tc>
                  <a:txBody>
                    <a:bodyPr/>
                    <a:lstStyle/>
                    <a:p>
                      <a:r>
                        <a:rPr kumimoji="1" lang="en-US" altLang="ja-JP" sz="1100" b="1" dirty="0">
                          <a:latin typeface="Meiryo UI" panose="020B0604030504040204" pitchFamily="50" charset="-128"/>
                          <a:ea typeface="Meiryo UI" panose="020B0604030504040204" pitchFamily="50" charset="-128"/>
                        </a:rPr>
                        <a:t>Full Material Declaration</a:t>
                      </a:r>
                      <a:r>
                        <a:rPr kumimoji="1" lang="ja-JP" altLang="en-US" sz="1100" b="1" dirty="0">
                          <a:latin typeface="Meiryo UI" panose="020B0604030504040204" pitchFamily="50" charset="-128"/>
                          <a:ea typeface="Meiryo UI" panose="020B0604030504040204" pitchFamily="50" charset="-128"/>
                        </a:rPr>
                        <a:t>（全成分開示）：すべての物質が宣言され、すべての物質が宣言されるか、または匿名の識別によって表示される組成宣言</a:t>
                      </a:r>
                    </a:p>
                    <a:p>
                      <a:r>
                        <a:rPr kumimoji="1" lang="ja-JP" altLang="en-US" sz="1100" b="1" dirty="0">
                          <a:latin typeface="Meiryo UI" panose="020B0604030504040204" pitchFamily="50" charset="-128"/>
                          <a:ea typeface="Meiryo UI" panose="020B0604030504040204" pitchFamily="50" charset="-128"/>
                        </a:rPr>
                        <a:t>注</a:t>
                      </a:r>
                      <a:r>
                        <a:rPr kumimoji="1" lang="en-US" altLang="ja-JP" sz="1100" b="1" dirty="0">
                          <a:latin typeface="Meiryo UI" panose="020B0604030504040204" pitchFamily="50" charset="-128"/>
                          <a:ea typeface="Meiryo UI" panose="020B0604030504040204" pitchFamily="50" charset="-128"/>
                        </a:rPr>
                        <a:t>1:</a:t>
                      </a:r>
                      <a:r>
                        <a:rPr kumimoji="1" lang="ja-JP" altLang="en-US" sz="1100" b="1" dirty="0">
                          <a:latin typeface="Meiryo UI" panose="020B0604030504040204" pitchFamily="50" charset="-128"/>
                          <a:ea typeface="Meiryo UI" panose="020B0604030504040204" pitchFamily="50" charset="-128"/>
                        </a:rPr>
                        <a:t>匿名で識別される物質は、供給者が機密のビジネス情報 </a:t>
                      </a:r>
                      <a:r>
                        <a:rPr kumimoji="1" lang="en-US" altLang="ja-JP" sz="1100" b="1" dirty="0">
                          <a:latin typeface="Meiryo UI" panose="020B0604030504040204" pitchFamily="50" charset="-128"/>
                          <a:ea typeface="Meiryo UI" panose="020B0604030504040204" pitchFamily="50" charset="-128"/>
                        </a:rPr>
                        <a:t>(CBI) </a:t>
                      </a:r>
                      <a:r>
                        <a:rPr kumimoji="1" lang="ja-JP" altLang="en-US" sz="1100" b="1" dirty="0">
                          <a:latin typeface="Meiryo UI" panose="020B0604030504040204" pitchFamily="50" charset="-128"/>
                          <a:ea typeface="Meiryo UI" panose="020B0604030504040204" pitchFamily="50" charset="-128"/>
                        </a:rPr>
                        <a:t>として保持している専有物質である可能性があります。匿名物質を含むすべての物質の質量は、製品の質量の</a:t>
                      </a:r>
                      <a:r>
                        <a:rPr kumimoji="1" lang="en-US" altLang="ja-JP" sz="1100" b="1" dirty="0">
                          <a:latin typeface="Meiryo UI" panose="020B0604030504040204" pitchFamily="50" charset="-128"/>
                          <a:ea typeface="Meiryo UI" panose="020B0604030504040204" pitchFamily="50" charset="-128"/>
                        </a:rPr>
                        <a:t>100%</a:t>
                      </a:r>
                      <a:r>
                        <a:rPr kumimoji="1" lang="ja-JP" altLang="en-US" sz="1100" b="1" dirty="0">
                          <a:latin typeface="Meiryo UI" panose="020B0604030504040204" pitchFamily="50" charset="-128"/>
                          <a:ea typeface="Meiryo UI" panose="020B0604030504040204" pitchFamily="50" charset="-128"/>
                        </a:rPr>
                        <a:t>に達する。</a:t>
                      </a:r>
                    </a:p>
                  </a:txBody>
                  <a:tcPr marL="72000" marR="72000" marT="36000" marB="36000"/>
                </a:tc>
                <a:extLst>
                  <a:ext uri="{0D108BD9-81ED-4DB2-BD59-A6C34878D82A}">
                    <a16:rowId xmlns:a16="http://schemas.microsoft.com/office/drawing/2014/main" val="333594750"/>
                  </a:ext>
                </a:extLst>
              </a:tr>
            </a:tbl>
          </a:graphicData>
        </a:graphic>
      </p:graphicFrame>
      <p:sp>
        <p:nvSpPr>
          <p:cNvPr id="2" name="テキスト ボックス 1">
            <a:extLst>
              <a:ext uri="{FF2B5EF4-FFF2-40B4-BE49-F238E27FC236}">
                <a16:creationId xmlns:a16="http://schemas.microsoft.com/office/drawing/2014/main" id="{D60252DF-7872-8AAF-2213-87ED588526BB}"/>
              </a:ext>
            </a:extLst>
          </p:cNvPr>
          <p:cNvSpPr txBox="1"/>
          <p:nvPr/>
        </p:nvSpPr>
        <p:spPr>
          <a:xfrm>
            <a:off x="3010731" y="300077"/>
            <a:ext cx="3085269" cy="369332"/>
          </a:xfrm>
          <a:prstGeom prst="rect">
            <a:avLst/>
          </a:prstGeom>
          <a:noFill/>
        </p:spPr>
        <p:txBody>
          <a:bodyPr wrap="square">
            <a:spAutoFit/>
          </a:bodyPr>
          <a:lstStyle/>
          <a:p>
            <a:r>
              <a:rPr kumimoji="1" lang="ja-JP" altLang="en-US" sz="1800" b="1" dirty="0">
                <a:latin typeface="Meiryo UI" panose="020B0604030504040204" pitchFamily="50" charset="-128"/>
                <a:ea typeface="Meiryo UI" panose="020B0604030504040204" pitchFamily="50" charset="-128"/>
              </a:rPr>
              <a:t>ー</a:t>
            </a:r>
            <a:r>
              <a:rPr kumimoji="1" lang="en-US" altLang="ja-JP" sz="1800" b="1" dirty="0">
                <a:latin typeface="Meiryo UI" panose="020B0604030504040204" pitchFamily="50" charset="-128"/>
                <a:ea typeface="Meiryo UI" panose="020B0604030504040204" pitchFamily="50" charset="-128"/>
              </a:rPr>
              <a:t>CMP</a:t>
            </a:r>
            <a:r>
              <a:rPr kumimoji="1" lang="ja-JP" altLang="en-US" sz="1800" b="1" dirty="0">
                <a:latin typeface="Meiryo UI" panose="020B0604030504040204" pitchFamily="50" charset="-128"/>
                <a:ea typeface="Meiryo UI" panose="020B0604030504040204" pitchFamily="50" charset="-128"/>
              </a:rPr>
              <a:t>用語ー</a:t>
            </a:r>
            <a:endParaRPr lang="ja-JP" altLang="en-US" dirty="0"/>
          </a:p>
        </p:txBody>
      </p:sp>
    </p:spTree>
    <p:extLst>
      <p:ext uri="{BB962C8B-B14F-4D97-AF65-F5344CB8AC3E}">
        <p14:creationId xmlns:p14="http://schemas.microsoft.com/office/powerpoint/2010/main" val="2089998085"/>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6EA3B34-7FC1-F33C-FBCD-56EF7502CEE2}"/>
              </a:ext>
            </a:extLst>
          </p:cNvPr>
          <p:cNvSpPr txBox="1"/>
          <p:nvPr/>
        </p:nvSpPr>
        <p:spPr>
          <a:xfrm>
            <a:off x="1306286" y="2601295"/>
            <a:ext cx="7608369" cy="1323439"/>
          </a:xfrm>
          <a:prstGeom prst="rect">
            <a:avLst/>
          </a:prstGeom>
          <a:noFill/>
        </p:spPr>
        <p:txBody>
          <a:bodyPr wrap="square" rtlCol="0">
            <a:spAutoFit/>
          </a:bodyPr>
          <a:lstStyle/>
          <a:p>
            <a:pPr algn="ctr"/>
            <a:r>
              <a:rPr lang="en-US" altLang="ja-JP" sz="4000" b="1" dirty="0">
                <a:latin typeface="Meiryo UI" panose="020B0604030504040204" pitchFamily="50" charset="-128"/>
                <a:ea typeface="Meiryo UI" panose="020B0604030504040204" pitchFamily="50" charset="-128"/>
              </a:rPr>
              <a:t>2</a:t>
            </a:r>
            <a:r>
              <a:rPr lang="ja-JP" altLang="en-US" sz="4000" b="1" dirty="0">
                <a:latin typeface="Meiryo UI" panose="020B0604030504040204" pitchFamily="50" charset="-128"/>
                <a:ea typeface="Meiryo UI" panose="020B0604030504040204" pitchFamily="50" charset="-128"/>
              </a:rPr>
              <a:t>．</a:t>
            </a:r>
            <a:r>
              <a:rPr kumimoji="1" lang="ja-JP" altLang="en-US" sz="4000" b="1" dirty="0">
                <a:latin typeface="Meiryo UI" panose="020B0604030504040204" pitchFamily="50" charset="-128"/>
                <a:ea typeface="Meiryo UI" panose="020B0604030504040204" pitchFamily="50" charset="-128"/>
              </a:rPr>
              <a:t>システムの目的、目指す姿</a:t>
            </a:r>
            <a:endParaRPr kumimoji="1" lang="en-US" altLang="ja-JP" sz="4000" b="1" dirty="0">
              <a:latin typeface="Meiryo UI" panose="020B0604030504040204" pitchFamily="50" charset="-128"/>
              <a:ea typeface="Meiryo UI" panose="020B0604030504040204" pitchFamily="50" charset="-128"/>
            </a:endParaRPr>
          </a:p>
          <a:p>
            <a:pPr algn="ctr"/>
            <a:endParaRPr kumimoji="1" lang="ja-JP" altLang="en-US" sz="40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28676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四角形: メモ 8">
            <a:extLst>
              <a:ext uri="{FF2B5EF4-FFF2-40B4-BE49-F238E27FC236}">
                <a16:creationId xmlns:a16="http://schemas.microsoft.com/office/drawing/2014/main" id="{6C9710D6-1EED-5793-D1D8-460D12AD5921}"/>
              </a:ext>
            </a:extLst>
          </p:cNvPr>
          <p:cNvSpPr/>
          <p:nvPr/>
        </p:nvSpPr>
        <p:spPr>
          <a:xfrm>
            <a:off x="305458" y="1733006"/>
            <a:ext cx="11478556" cy="4554583"/>
          </a:xfrm>
          <a:prstGeom prst="foldedCorner">
            <a:avLst/>
          </a:prstGeom>
          <a:solidFill>
            <a:schemeClr val="accent2">
              <a:lumMod val="20000"/>
              <a:lumOff val="80000"/>
            </a:schemeClr>
          </a:solidFill>
          <a:ln w="41275" cap="rnd">
            <a:noFill/>
            <a:prstDash val="sysDot"/>
            <a:tailEnd type="triangle" w="lg"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9" name="タイトル 1">
            <a:extLst>
              <a:ext uri="{FF2B5EF4-FFF2-40B4-BE49-F238E27FC236}">
                <a16:creationId xmlns:a16="http://schemas.microsoft.com/office/drawing/2014/main" id="{C17D488E-B90F-4657-8090-6148EC876F83}"/>
              </a:ext>
            </a:extLst>
          </p:cNvPr>
          <p:cNvSpPr>
            <a:spLocks noGrp="1"/>
          </p:cNvSpPr>
          <p:nvPr>
            <p:ph type="title"/>
          </p:nvPr>
        </p:nvSpPr>
        <p:spPr/>
        <p:txBody>
          <a:bodyPr>
            <a:noAutofit/>
          </a:bodyPr>
          <a:lstStyle/>
          <a:p>
            <a:r>
              <a:rPr kumimoji="1" lang="en-US" altLang="ja-JP" sz="2800" b="1" dirty="0">
                <a:latin typeface="Meiryo UI" panose="020B0604030504040204" pitchFamily="50" charset="-128"/>
                <a:ea typeface="Meiryo UI" panose="020B0604030504040204" pitchFamily="50" charset="-128"/>
              </a:rPr>
              <a:t>CMP</a:t>
            </a:r>
            <a:r>
              <a:rPr kumimoji="1" lang="ja-JP" altLang="en-US" sz="2800" b="1" dirty="0">
                <a:latin typeface="Meiryo UI" panose="020B0604030504040204" pitchFamily="50" charset="-128"/>
                <a:ea typeface="Meiryo UI" panose="020B0604030504040204" pitchFamily="50" charset="-128"/>
              </a:rPr>
              <a:t>が目指す情報伝達の姿</a:t>
            </a:r>
            <a:endParaRPr kumimoji="1" lang="ja-JP" altLang="en-US" sz="2800" b="1" dirty="0">
              <a:solidFill>
                <a:schemeClr val="tx1"/>
              </a:solidFill>
              <a:latin typeface="Meiryo UI" panose="020B0604030504040204" pitchFamily="50" charset="-128"/>
              <a:ea typeface="Meiryo UI" panose="020B0604030504040204" pitchFamily="50" charset="-128"/>
            </a:endParaRPr>
          </a:p>
        </p:txBody>
      </p:sp>
      <p:sp>
        <p:nvSpPr>
          <p:cNvPr id="7" name="テキスト プレースホルダー 2">
            <a:extLst>
              <a:ext uri="{FF2B5EF4-FFF2-40B4-BE49-F238E27FC236}">
                <a16:creationId xmlns:a16="http://schemas.microsoft.com/office/drawing/2014/main" id="{D9EA72FB-8BB9-CDA3-E695-3E365D86BFA0}"/>
              </a:ext>
            </a:extLst>
          </p:cNvPr>
          <p:cNvSpPr txBox="1">
            <a:spLocks/>
          </p:cNvSpPr>
          <p:nvPr/>
        </p:nvSpPr>
        <p:spPr>
          <a:xfrm>
            <a:off x="635726" y="1872343"/>
            <a:ext cx="11419915" cy="4427023"/>
          </a:xfrm>
          <a:prstGeom prst="rect">
            <a:avLst/>
          </a:prstGeom>
        </p:spPr>
        <p:txBody>
          <a:bodyPr vert="horz" lIns="91440" tIns="45720" rIns="91440" bIns="45720" rtlCol="0">
            <a:noAutofit/>
          </a:bodyPr>
          <a:lstStyle>
            <a:lvl1pPr marL="342900" indent="-342900" algn="l" defTabSz="495200" rtl="0" eaLnBrk="1" fontAlgn="base" hangingPunct="1">
              <a:lnSpc>
                <a:spcPct val="100000"/>
              </a:lnSpc>
              <a:spcBef>
                <a:spcPts val="0"/>
              </a:spcBef>
              <a:spcAft>
                <a:spcPts val="400"/>
              </a:spcAft>
              <a:buClrTx/>
              <a:buFont typeface="+mj-lt"/>
              <a:buAutoNum type="alphaUcPeriod"/>
              <a:defRPr kumimoji="1" sz="1600" kern="1200" spc="200" baseline="0">
                <a:solidFill>
                  <a:schemeClr val="bg2"/>
                </a:solidFill>
                <a:latin typeface="Meiryo UI" panose="020B0604030504040204" pitchFamily="34" charset="-128"/>
                <a:ea typeface="Meiryo UI" panose="020B0604030504040204" pitchFamily="34" charset="-128"/>
                <a:cs typeface="Arial"/>
              </a:defRPr>
            </a:lvl1pPr>
            <a:lvl2pPr marL="566737" indent="-342900" algn="l" defTabSz="495200" rtl="0" eaLnBrk="1" fontAlgn="base" hangingPunct="1">
              <a:lnSpc>
                <a:spcPct val="100000"/>
              </a:lnSpc>
              <a:spcBef>
                <a:spcPts val="0"/>
              </a:spcBef>
              <a:spcAft>
                <a:spcPts val="400"/>
              </a:spcAft>
              <a:buClrTx/>
              <a:buFont typeface="+mj-lt"/>
              <a:buAutoNum type="alphaUcPeriod"/>
              <a:tabLst/>
              <a:defRPr kumimoji="1" sz="1600" kern="1200" spc="200" baseline="0">
                <a:solidFill>
                  <a:schemeClr val="bg2"/>
                </a:solidFill>
                <a:latin typeface="Meiryo UI" panose="020B0604030504040204" pitchFamily="34" charset="-128"/>
                <a:ea typeface="Meiryo UI" panose="020B0604030504040204" pitchFamily="34" charset="-128"/>
                <a:cs typeface="Arial"/>
              </a:defRPr>
            </a:lvl2pPr>
            <a:lvl3pPr marL="790575" indent="-342900" algn="l" defTabSz="495200" rtl="0" eaLnBrk="1" fontAlgn="base" hangingPunct="1">
              <a:lnSpc>
                <a:spcPct val="100000"/>
              </a:lnSpc>
              <a:spcBef>
                <a:spcPts val="0"/>
              </a:spcBef>
              <a:spcAft>
                <a:spcPts val="400"/>
              </a:spcAft>
              <a:buClrTx/>
              <a:buFont typeface="+mj-lt"/>
              <a:buAutoNum type="alphaUcPeriod"/>
              <a:tabLst/>
              <a:defRPr kumimoji="1" sz="1600" kern="1200" spc="200" baseline="0">
                <a:solidFill>
                  <a:schemeClr val="bg2"/>
                </a:solidFill>
                <a:latin typeface="Meiryo UI" panose="020B0604030504040204" pitchFamily="34" charset="-128"/>
                <a:ea typeface="Meiryo UI" panose="020B0604030504040204" pitchFamily="34" charset="-128"/>
                <a:cs typeface="Arial"/>
              </a:defRPr>
            </a:lvl3pPr>
            <a:lvl4pPr marL="1014412" indent="-342900" algn="l" defTabSz="495200" rtl="0" eaLnBrk="1" fontAlgn="base" hangingPunct="1">
              <a:lnSpc>
                <a:spcPct val="100000"/>
              </a:lnSpc>
              <a:spcBef>
                <a:spcPts val="0"/>
              </a:spcBef>
              <a:spcAft>
                <a:spcPts val="400"/>
              </a:spcAft>
              <a:buClrTx/>
              <a:buFont typeface="+mj-lt"/>
              <a:buAutoNum type="alphaUcPeriod"/>
              <a:tabLst/>
              <a:defRPr kumimoji="1" sz="1600" kern="1200" spc="200" baseline="0">
                <a:solidFill>
                  <a:schemeClr val="bg2"/>
                </a:solidFill>
                <a:latin typeface="Meiryo UI" panose="020B0604030504040204" pitchFamily="34" charset="-128"/>
                <a:ea typeface="Meiryo UI" panose="020B0604030504040204" pitchFamily="34" charset="-128"/>
                <a:cs typeface="Arial"/>
              </a:defRPr>
            </a:lvl4pPr>
            <a:lvl5pPr marL="1276350" indent="-342900" algn="l" defTabSz="495200" rtl="0" eaLnBrk="1" fontAlgn="base" hangingPunct="1">
              <a:lnSpc>
                <a:spcPct val="100000"/>
              </a:lnSpc>
              <a:spcBef>
                <a:spcPts val="0"/>
              </a:spcBef>
              <a:spcAft>
                <a:spcPts val="400"/>
              </a:spcAft>
              <a:buClrTx/>
              <a:buFont typeface="+mj-lt"/>
              <a:buAutoNum type="alphaUcPeriod"/>
              <a:tabLst/>
              <a:defRPr kumimoji="1" sz="1600" kern="1200" spc="200" baseline="0">
                <a:solidFill>
                  <a:schemeClr val="bg2"/>
                </a:solidFill>
                <a:latin typeface="Meiryo UI" panose="020B0604030504040204" pitchFamily="34" charset="-128"/>
                <a:ea typeface="Meiryo UI" panose="020B0604030504040204" pitchFamily="34" charset="-128"/>
                <a:cs typeface="Arial"/>
              </a:defRPr>
            </a:lvl5pPr>
            <a:lvl6pPr marL="2723589" indent="-247598" algn="l" defTabSz="495200" rtl="0" eaLnBrk="1" latinLnBrk="0" hangingPunct="1">
              <a:spcBef>
                <a:spcPct val="20000"/>
              </a:spcBef>
              <a:buFont typeface="Arial"/>
              <a:buChar char="•"/>
              <a:defRPr kumimoji="1" sz="2100" kern="1200">
                <a:solidFill>
                  <a:schemeClr val="tx1"/>
                </a:solidFill>
                <a:latin typeface="+mn-lt"/>
                <a:ea typeface="+mn-ea"/>
                <a:cs typeface="+mn-cs"/>
              </a:defRPr>
            </a:lvl6pPr>
            <a:lvl7pPr marL="3218790" indent="-247598" algn="l" defTabSz="495200" rtl="0" eaLnBrk="1" latinLnBrk="0" hangingPunct="1">
              <a:spcBef>
                <a:spcPct val="20000"/>
              </a:spcBef>
              <a:buFont typeface="Arial"/>
              <a:buChar char="•"/>
              <a:defRPr kumimoji="1" sz="2100" kern="1200">
                <a:solidFill>
                  <a:schemeClr val="tx1"/>
                </a:solidFill>
                <a:latin typeface="+mn-lt"/>
                <a:ea typeface="+mn-ea"/>
                <a:cs typeface="+mn-cs"/>
              </a:defRPr>
            </a:lvl7pPr>
            <a:lvl8pPr marL="3713990" indent="-247598" algn="l" defTabSz="495200" rtl="0" eaLnBrk="1" latinLnBrk="0" hangingPunct="1">
              <a:spcBef>
                <a:spcPct val="20000"/>
              </a:spcBef>
              <a:buFont typeface="Arial"/>
              <a:buChar char="•"/>
              <a:defRPr kumimoji="1" sz="2100" kern="1200">
                <a:solidFill>
                  <a:schemeClr val="tx1"/>
                </a:solidFill>
                <a:latin typeface="+mn-lt"/>
                <a:ea typeface="+mn-ea"/>
                <a:cs typeface="+mn-cs"/>
              </a:defRPr>
            </a:lvl8pPr>
            <a:lvl9pPr marL="4209184" indent="-247598" algn="l" defTabSz="495200" rtl="0" eaLnBrk="1" latinLnBrk="0" hangingPunct="1">
              <a:spcBef>
                <a:spcPct val="20000"/>
              </a:spcBef>
              <a:buFont typeface="Arial"/>
              <a:buChar char="•"/>
              <a:defRPr kumimoji="1" sz="2100" kern="1200">
                <a:solidFill>
                  <a:schemeClr val="tx1"/>
                </a:solidFill>
                <a:latin typeface="+mn-lt"/>
                <a:ea typeface="+mn-ea"/>
                <a:cs typeface="+mn-cs"/>
              </a:defRPr>
            </a:lvl9pPr>
          </a:lstStyle>
          <a:p>
            <a:pPr marL="514350" indent="-514350">
              <a:buFont typeface="+mj-lt"/>
              <a:buAutoNum type="arabicPeriod"/>
            </a:pPr>
            <a:r>
              <a:rPr lang="ja-JP" altLang="en-US" sz="2000" b="1" u="sng" spc="0" dirty="0">
                <a:latin typeface="Meiryo UI" panose="020B0604030504040204" pitchFamily="50" charset="-128"/>
                <a:ea typeface="Meiryo UI" panose="020B0604030504040204" pitchFamily="50" charset="-128"/>
              </a:rPr>
              <a:t>製品含有化学物質</a:t>
            </a:r>
            <a:endParaRPr lang="en-US" altLang="ja-JP" sz="2000" b="1" u="sng" spc="0" dirty="0">
              <a:latin typeface="Meiryo UI" panose="020B0604030504040204" pitchFamily="50" charset="-128"/>
              <a:ea typeface="Meiryo UI" panose="020B0604030504040204" pitchFamily="50" charset="-128"/>
            </a:endParaRPr>
          </a:p>
          <a:p>
            <a:pPr marL="714375" lvl="1" indent="-269875" defTabSz="914400">
              <a:lnSpc>
                <a:spcPts val="1800"/>
              </a:lnSpc>
              <a:buFont typeface="Wingdings" panose="05000000000000000000" pitchFamily="2" charset="2"/>
              <a:buChar char="ü"/>
              <a:tabLst>
                <a:tab pos="1079500" algn="l"/>
              </a:tabLst>
            </a:pPr>
            <a:r>
              <a:rPr lang="en-US" altLang="ja-JP" sz="1800" b="1" kern="0" spc="0" dirty="0">
                <a:solidFill>
                  <a:schemeClr val="tx1"/>
                </a:solidFill>
                <a:latin typeface="Meiryo UI" panose="020B0604030504040204" pitchFamily="50" charset="-128"/>
                <a:ea typeface="Meiryo UI" panose="020B0604030504040204" pitchFamily="50" charset="-128"/>
                <a:cs typeface="+mn-cs"/>
              </a:rPr>
              <a:t>REACH</a:t>
            </a:r>
            <a:r>
              <a:rPr lang="ja-JP" altLang="en-US" sz="1800" b="1" kern="0" spc="0" dirty="0">
                <a:solidFill>
                  <a:schemeClr val="tx1"/>
                </a:solidFill>
                <a:latin typeface="Meiryo UI" panose="020B0604030504040204" pitchFamily="50" charset="-128"/>
                <a:ea typeface="Meiryo UI" panose="020B0604030504040204" pitchFamily="50" charset="-128"/>
                <a:cs typeface="+mn-cs"/>
              </a:rPr>
              <a:t>規制など、年々厳しくなる化学物質規制に迅速に対応する（再調査効率化）</a:t>
            </a:r>
            <a:endParaRPr lang="en-US" altLang="ja-JP" sz="1800" b="1" kern="0" spc="0" dirty="0">
              <a:solidFill>
                <a:schemeClr val="tx1"/>
              </a:solidFill>
              <a:latin typeface="Meiryo UI" panose="020B0604030504040204" pitchFamily="50" charset="-128"/>
              <a:ea typeface="Meiryo UI" panose="020B0604030504040204" pitchFamily="50" charset="-128"/>
              <a:cs typeface="+mn-cs"/>
            </a:endParaRPr>
          </a:p>
          <a:p>
            <a:pPr marL="714375" lvl="1" indent="-269875" defTabSz="914400">
              <a:lnSpc>
                <a:spcPts val="1800"/>
              </a:lnSpc>
              <a:buFont typeface="Wingdings" panose="05000000000000000000" pitchFamily="2" charset="2"/>
              <a:buChar char="ü"/>
              <a:tabLst>
                <a:tab pos="1079500" algn="l"/>
              </a:tabLst>
            </a:pPr>
            <a:r>
              <a:rPr lang="ja-JP" altLang="en-US" sz="1800" b="1" kern="0" spc="0" dirty="0">
                <a:solidFill>
                  <a:schemeClr val="tx1"/>
                </a:solidFill>
                <a:latin typeface="Meiryo UI" panose="020B0604030504040204" pitchFamily="50" charset="-128"/>
                <a:ea typeface="Meiryo UI" panose="020B0604030504040204" pitchFamily="50" charset="-128"/>
                <a:cs typeface="+mn-cs"/>
              </a:rPr>
              <a:t>精度向上、業務効率の向上を図ると同時に秘匿物質の確実なコントロールを実現</a:t>
            </a:r>
            <a:endParaRPr lang="en-US" altLang="ja-JP" sz="1800" b="1" kern="0" spc="0" dirty="0">
              <a:solidFill>
                <a:schemeClr val="tx1"/>
              </a:solidFill>
              <a:latin typeface="Meiryo UI" panose="020B0604030504040204" pitchFamily="50" charset="-128"/>
              <a:ea typeface="Meiryo UI" panose="020B0604030504040204" pitchFamily="50" charset="-128"/>
              <a:cs typeface="+mn-cs"/>
            </a:endParaRPr>
          </a:p>
          <a:p>
            <a:pPr marL="984250" lvl="1" indent="-298450">
              <a:buFont typeface="Wingdings" panose="05000000000000000000" pitchFamily="2" charset="2"/>
              <a:buChar char="l"/>
            </a:pPr>
            <a:endParaRPr lang="en-US" altLang="ja-JP" sz="2000" dirty="0">
              <a:latin typeface="Meiryo UI" panose="020B0604030504040204" pitchFamily="50" charset="-128"/>
              <a:ea typeface="Meiryo UI" panose="020B0604030504040204" pitchFamily="50" charset="-128"/>
            </a:endParaRPr>
          </a:p>
          <a:p>
            <a:pPr marL="514350" indent="-514350">
              <a:buFont typeface="+mj-lt"/>
              <a:buAutoNum type="arabicPeriod"/>
            </a:pPr>
            <a:r>
              <a:rPr lang="ja-JP" altLang="en-US" sz="2000" b="1" u="sng" spc="0" dirty="0">
                <a:latin typeface="Meiryo UI" panose="020B0604030504040204" pitchFamily="50" charset="-128"/>
                <a:ea typeface="Meiryo UI" panose="020B0604030504040204" pitchFamily="50" charset="-128"/>
              </a:rPr>
              <a:t>資源循環</a:t>
            </a:r>
            <a:endParaRPr lang="en-US" altLang="ja-JP" sz="2000" b="1" u="sng" spc="0" dirty="0">
              <a:latin typeface="Meiryo UI" panose="020B0604030504040204" pitchFamily="50" charset="-128"/>
              <a:ea typeface="Meiryo UI" panose="020B0604030504040204" pitchFamily="50" charset="-128"/>
            </a:endParaRPr>
          </a:p>
          <a:p>
            <a:pPr marL="714375" lvl="1" indent="-269875" defTabSz="914400">
              <a:lnSpc>
                <a:spcPts val="1800"/>
              </a:lnSpc>
              <a:buFont typeface="Wingdings" panose="05000000000000000000" pitchFamily="2" charset="2"/>
              <a:buChar char="ü"/>
              <a:tabLst>
                <a:tab pos="1079500" algn="l"/>
              </a:tabLst>
            </a:pPr>
            <a:r>
              <a:rPr lang="ja-JP" altLang="en-US" sz="1800" b="1" kern="0" spc="0" dirty="0">
                <a:solidFill>
                  <a:schemeClr val="tx1"/>
                </a:solidFill>
                <a:latin typeface="Meiryo UI" panose="020B0604030504040204" pitchFamily="50" charset="-128"/>
                <a:ea typeface="Meiryo UI" panose="020B0604030504040204" pitchFamily="50" charset="-128"/>
                <a:cs typeface="+mn-cs"/>
              </a:rPr>
              <a:t>欧州</a:t>
            </a:r>
            <a:r>
              <a:rPr lang="en-US" altLang="ja-JP" sz="1800" b="1" kern="0" spc="0" dirty="0">
                <a:solidFill>
                  <a:schemeClr val="tx1"/>
                </a:solidFill>
                <a:latin typeface="Meiryo UI" panose="020B0604030504040204" pitchFamily="50" charset="-128"/>
                <a:ea typeface="Meiryo UI" panose="020B0604030504040204" pitchFamily="50" charset="-128"/>
                <a:cs typeface="+mn-cs"/>
              </a:rPr>
              <a:t>ESPR</a:t>
            </a:r>
            <a:r>
              <a:rPr lang="ja-JP" altLang="en-US" sz="1800" b="1" kern="0" spc="0" dirty="0">
                <a:solidFill>
                  <a:schemeClr val="tx1"/>
                </a:solidFill>
                <a:latin typeface="Meiryo UI" panose="020B0604030504040204" pitchFamily="50" charset="-128"/>
                <a:ea typeface="Meiryo UI" panose="020B0604030504040204" pitchFamily="50" charset="-128"/>
                <a:cs typeface="+mn-cs"/>
              </a:rPr>
              <a:t>規制を睨み、</a:t>
            </a:r>
            <a:r>
              <a:rPr lang="en-US" altLang="ja-JP" sz="1800" b="1" kern="0" spc="0" dirty="0">
                <a:solidFill>
                  <a:schemeClr val="tx1"/>
                </a:solidFill>
                <a:latin typeface="Meiryo UI" panose="020B0604030504040204" pitchFamily="50" charset="-128"/>
                <a:ea typeface="Meiryo UI" panose="020B0604030504040204" pitchFamily="50" charset="-128"/>
                <a:cs typeface="+mn-cs"/>
              </a:rPr>
              <a:t>DPP</a:t>
            </a:r>
            <a:r>
              <a:rPr lang="ja-JP" altLang="en-US" sz="1800" b="1" kern="0" spc="0" dirty="0">
                <a:solidFill>
                  <a:schemeClr val="tx1"/>
                </a:solidFill>
                <a:latin typeface="Meiryo UI" panose="020B0604030504040204" pitchFamily="50" charset="-128"/>
                <a:ea typeface="Meiryo UI" panose="020B0604030504040204" pitchFamily="50" charset="-128"/>
                <a:cs typeface="+mn-cs"/>
              </a:rPr>
              <a:t>を意識したバリューチェーンでの資源情報を共有する</a:t>
            </a:r>
            <a:endParaRPr lang="en-US" altLang="ja-JP" sz="1800" b="1" kern="0" spc="0" dirty="0">
              <a:solidFill>
                <a:schemeClr val="tx1"/>
              </a:solidFill>
              <a:latin typeface="Meiryo UI" panose="020B0604030504040204" pitchFamily="50" charset="-128"/>
              <a:ea typeface="Meiryo UI" panose="020B0604030504040204" pitchFamily="50" charset="-128"/>
              <a:cs typeface="+mn-cs"/>
            </a:endParaRPr>
          </a:p>
          <a:p>
            <a:pPr marL="714375" lvl="1" indent="-269875" defTabSz="914400">
              <a:lnSpc>
                <a:spcPts val="1800"/>
              </a:lnSpc>
              <a:buFont typeface="Wingdings" panose="05000000000000000000" pitchFamily="2" charset="2"/>
              <a:buChar char="ü"/>
              <a:tabLst>
                <a:tab pos="1079500" algn="l"/>
              </a:tabLst>
            </a:pPr>
            <a:r>
              <a:rPr lang="en-US" altLang="ja-JP" sz="1800" b="1" kern="0" spc="0" dirty="0">
                <a:solidFill>
                  <a:schemeClr val="tx1"/>
                </a:solidFill>
                <a:latin typeface="Meiryo UI" panose="020B0604030504040204" pitchFamily="50" charset="-128"/>
                <a:ea typeface="Meiryo UI" panose="020B0604030504040204" pitchFamily="50" charset="-128"/>
                <a:cs typeface="+mn-cs"/>
              </a:rPr>
              <a:t>CMP</a:t>
            </a:r>
            <a:r>
              <a:rPr lang="ja-JP" altLang="en-US" sz="1800" b="1" kern="0" spc="0" dirty="0">
                <a:solidFill>
                  <a:schemeClr val="tx1"/>
                </a:solidFill>
                <a:latin typeface="Meiryo UI" panose="020B0604030504040204" pitchFamily="50" charset="-128"/>
                <a:ea typeface="Meiryo UI" panose="020B0604030504040204" pitchFamily="50" charset="-128"/>
                <a:cs typeface="+mn-cs"/>
              </a:rPr>
              <a:t>が持つ、製品・部品・材料・化学物質のヒエラルキー情報に資源循環情報を加味することで効率的に</a:t>
            </a:r>
            <a:br>
              <a:rPr lang="en-US" altLang="ja-JP" sz="1800" b="1" kern="0" spc="0" dirty="0">
                <a:solidFill>
                  <a:schemeClr val="tx1"/>
                </a:solidFill>
                <a:latin typeface="Meiryo UI" panose="020B0604030504040204" pitchFamily="50" charset="-128"/>
                <a:ea typeface="Meiryo UI" panose="020B0604030504040204" pitchFamily="50" charset="-128"/>
                <a:cs typeface="+mn-cs"/>
              </a:rPr>
            </a:br>
            <a:r>
              <a:rPr lang="ja-JP" altLang="en-US" sz="1800" b="1" kern="0" spc="0" dirty="0">
                <a:solidFill>
                  <a:schemeClr val="tx1"/>
                </a:solidFill>
                <a:latin typeface="Meiryo UI" panose="020B0604030504040204" pitchFamily="50" charset="-128"/>
                <a:ea typeface="Meiryo UI" panose="020B0604030504040204" pitchFamily="50" charset="-128"/>
                <a:cs typeface="+mn-cs"/>
              </a:rPr>
              <a:t>情報共有を図る</a:t>
            </a:r>
            <a:endParaRPr lang="en-US" altLang="ja-JP" sz="1800" b="1" kern="0" spc="0" dirty="0">
              <a:solidFill>
                <a:schemeClr val="tx1"/>
              </a:solidFill>
              <a:latin typeface="Meiryo UI" panose="020B0604030504040204" pitchFamily="50" charset="-128"/>
              <a:ea typeface="Meiryo UI" panose="020B0604030504040204" pitchFamily="50" charset="-128"/>
              <a:cs typeface="+mn-cs"/>
            </a:endParaRPr>
          </a:p>
          <a:p>
            <a:pPr marL="714375" lvl="1" indent="-269875" defTabSz="914400">
              <a:lnSpc>
                <a:spcPts val="1800"/>
              </a:lnSpc>
              <a:buFont typeface="Wingdings" panose="05000000000000000000" pitchFamily="2" charset="2"/>
              <a:buChar char="ü"/>
              <a:tabLst>
                <a:tab pos="1079500" algn="l"/>
              </a:tabLst>
            </a:pPr>
            <a:r>
              <a:rPr lang="ja-JP" altLang="en-US" sz="1800" b="1" kern="0" spc="0" dirty="0">
                <a:solidFill>
                  <a:schemeClr val="tx1"/>
                </a:solidFill>
                <a:latin typeface="Meiryo UI" panose="020B0604030504040204" pitchFamily="50" charset="-128"/>
                <a:ea typeface="Meiryo UI" panose="020B0604030504040204" pitchFamily="50" charset="-128"/>
                <a:cs typeface="+mn-cs"/>
              </a:rPr>
              <a:t>部品リユース情報、リサイクル材情報（含有率、純度、ソースなど）の伝達を実現</a:t>
            </a:r>
            <a:endParaRPr lang="en-US" altLang="ja-JP" sz="1800" b="1" kern="0" spc="0" dirty="0">
              <a:solidFill>
                <a:schemeClr val="tx1"/>
              </a:solidFill>
              <a:latin typeface="Meiryo UI" panose="020B0604030504040204" pitchFamily="50" charset="-128"/>
              <a:ea typeface="Meiryo UI" panose="020B0604030504040204" pitchFamily="50" charset="-128"/>
              <a:cs typeface="+mn-cs"/>
            </a:endParaRPr>
          </a:p>
          <a:p>
            <a:pPr marL="1485900" lvl="2">
              <a:buFont typeface="Wingdings" panose="05000000000000000000" pitchFamily="2" charset="2"/>
              <a:buChar char="ü"/>
            </a:pPr>
            <a:endParaRPr lang="en-US" altLang="ja-JP" sz="2000" dirty="0">
              <a:latin typeface="Meiryo UI" panose="020B0604030504040204" pitchFamily="50" charset="-128"/>
              <a:ea typeface="Meiryo UI" panose="020B0604030504040204" pitchFamily="50" charset="-128"/>
            </a:endParaRPr>
          </a:p>
          <a:p>
            <a:pPr marL="514350" indent="-514350">
              <a:buFont typeface="+mj-lt"/>
              <a:buAutoNum type="arabicPeriod"/>
            </a:pPr>
            <a:r>
              <a:rPr lang="ja-JP" altLang="en-US" sz="2000" b="1" u="sng" spc="0" dirty="0">
                <a:latin typeface="Meiryo UI" panose="020B0604030504040204" pitchFamily="50" charset="-128"/>
                <a:ea typeface="Meiryo UI" panose="020B0604030504040204" pitchFamily="50" charset="-128"/>
              </a:rPr>
              <a:t>グローバル連携</a:t>
            </a:r>
            <a:endParaRPr lang="en-US" altLang="ja-JP" sz="2000" b="1" u="sng" spc="0" dirty="0">
              <a:latin typeface="Meiryo UI" panose="020B0604030504040204" pitchFamily="50" charset="-128"/>
              <a:ea typeface="Meiryo UI" panose="020B0604030504040204" pitchFamily="50" charset="-128"/>
            </a:endParaRPr>
          </a:p>
          <a:p>
            <a:pPr marL="714375" lvl="1" indent="-269875" defTabSz="914400">
              <a:lnSpc>
                <a:spcPts val="1800"/>
              </a:lnSpc>
              <a:buFont typeface="Wingdings" panose="05000000000000000000" pitchFamily="2" charset="2"/>
              <a:buChar char="ü"/>
              <a:tabLst>
                <a:tab pos="1079500" algn="l"/>
              </a:tabLst>
            </a:pPr>
            <a:r>
              <a:rPr lang="ja-JP" altLang="en-US" sz="1800" b="1" kern="0" spc="0" dirty="0">
                <a:solidFill>
                  <a:schemeClr val="tx1"/>
                </a:solidFill>
                <a:latin typeface="Meiryo UI" panose="020B0604030504040204" pitchFamily="50" charset="-128"/>
                <a:ea typeface="Meiryo UI" panose="020B0604030504040204" pitchFamily="50" charset="-128"/>
                <a:cs typeface="+mn-cs"/>
              </a:rPr>
              <a:t>現在策定が進む</a:t>
            </a:r>
            <a:r>
              <a:rPr lang="en-US" altLang="ja-JP" sz="1800" b="1" kern="0" spc="0" dirty="0">
                <a:solidFill>
                  <a:schemeClr val="tx1"/>
                </a:solidFill>
                <a:latin typeface="Meiryo UI" panose="020B0604030504040204" pitchFamily="50" charset="-128"/>
                <a:ea typeface="Meiryo UI" panose="020B0604030504040204" pitchFamily="50" charset="-128"/>
                <a:cs typeface="+mn-cs"/>
              </a:rPr>
              <a:t>ISO/IEC82474</a:t>
            </a:r>
            <a:r>
              <a:rPr lang="ja-JP" altLang="en-US" sz="1800" b="1" kern="0" spc="0" dirty="0">
                <a:solidFill>
                  <a:schemeClr val="tx1"/>
                </a:solidFill>
                <a:latin typeface="Meiryo UI" panose="020B0604030504040204" pitchFamily="50" charset="-128"/>
                <a:ea typeface="Meiryo UI" panose="020B0604030504040204" pitchFamily="50" charset="-128"/>
                <a:cs typeface="+mn-cs"/>
              </a:rPr>
              <a:t>（</a:t>
            </a:r>
            <a:r>
              <a:rPr lang="en-US" altLang="ja-JP" sz="1800" b="1" kern="0" spc="0" dirty="0">
                <a:solidFill>
                  <a:schemeClr val="tx1"/>
                </a:solidFill>
                <a:latin typeface="Meiryo UI" panose="020B0604030504040204" pitchFamily="50" charset="-128"/>
                <a:ea typeface="Meiryo UI" panose="020B0604030504040204" pitchFamily="50" charset="-128"/>
                <a:cs typeface="+mn-cs"/>
              </a:rPr>
              <a:t>Material Declaration</a:t>
            </a:r>
            <a:r>
              <a:rPr lang="ja-JP" altLang="en-US" sz="1800" b="1" kern="0" spc="0" dirty="0">
                <a:solidFill>
                  <a:schemeClr val="tx1"/>
                </a:solidFill>
                <a:latin typeface="Meiryo UI" panose="020B0604030504040204" pitchFamily="50" charset="-128"/>
                <a:ea typeface="Meiryo UI" panose="020B0604030504040204" pitchFamily="50" charset="-128"/>
                <a:cs typeface="+mn-cs"/>
              </a:rPr>
              <a:t>）規格の内容（資源循環情報を含む）を</a:t>
            </a:r>
            <a:br>
              <a:rPr lang="en-US" altLang="ja-JP" sz="1800" b="1" kern="0" spc="0" dirty="0">
                <a:solidFill>
                  <a:schemeClr val="tx1"/>
                </a:solidFill>
                <a:latin typeface="Meiryo UI" panose="020B0604030504040204" pitchFamily="50" charset="-128"/>
                <a:ea typeface="Meiryo UI" panose="020B0604030504040204" pitchFamily="50" charset="-128"/>
                <a:cs typeface="+mn-cs"/>
              </a:rPr>
            </a:br>
            <a:r>
              <a:rPr lang="ja-JP" altLang="en-US" sz="1800" b="1" kern="0" spc="0" dirty="0">
                <a:solidFill>
                  <a:schemeClr val="tx1"/>
                </a:solidFill>
                <a:latin typeface="Meiryo UI" panose="020B0604030504040204" pitchFamily="50" charset="-128"/>
                <a:ea typeface="Meiryo UI" panose="020B0604030504040204" pitchFamily="50" charset="-128"/>
                <a:cs typeface="+mn-cs"/>
              </a:rPr>
              <a:t>盛り込むことで、グローバル連携を可能とする</a:t>
            </a:r>
            <a:endParaRPr lang="en-US" altLang="ja-JP" sz="1800" b="1" kern="0" spc="0" dirty="0">
              <a:solidFill>
                <a:schemeClr val="tx1"/>
              </a:solidFill>
              <a:latin typeface="Meiryo UI" panose="020B0604030504040204" pitchFamily="50" charset="-128"/>
              <a:ea typeface="Meiryo UI" panose="020B0604030504040204" pitchFamily="50" charset="-128"/>
              <a:cs typeface="+mn-cs"/>
            </a:endParaRPr>
          </a:p>
          <a:p>
            <a:pPr marL="714375" lvl="1" indent="-269875" defTabSz="914400">
              <a:lnSpc>
                <a:spcPts val="1800"/>
              </a:lnSpc>
              <a:buFont typeface="Wingdings" panose="05000000000000000000" pitchFamily="2" charset="2"/>
              <a:buChar char="ü"/>
              <a:tabLst>
                <a:tab pos="1079500" algn="l"/>
              </a:tabLst>
            </a:pPr>
            <a:r>
              <a:rPr lang="ja-JP" altLang="en-US" sz="1800" b="1" kern="0" spc="0" dirty="0">
                <a:solidFill>
                  <a:schemeClr val="tx1"/>
                </a:solidFill>
                <a:latin typeface="Meiryo UI" panose="020B0604030504040204" pitchFamily="50" charset="-128"/>
                <a:ea typeface="Meiryo UI" panose="020B0604030504040204" pitchFamily="50" charset="-128"/>
                <a:cs typeface="+mn-cs"/>
              </a:rPr>
              <a:t>グローバルに展開されている製品含有化学物質情報システムとの連携を目指す</a:t>
            </a:r>
            <a:endParaRPr lang="en-US" altLang="ja-JP" sz="1800" b="1" kern="0" spc="0" dirty="0">
              <a:solidFill>
                <a:schemeClr val="tx1"/>
              </a:solidFill>
              <a:latin typeface="Meiryo UI" panose="020B0604030504040204" pitchFamily="50" charset="-128"/>
              <a:ea typeface="Meiryo UI" panose="020B0604030504040204" pitchFamily="50" charset="-128"/>
              <a:cs typeface="+mn-cs"/>
            </a:endParaRPr>
          </a:p>
          <a:p>
            <a:pPr marL="1200150" lvl="1" indent="-514350">
              <a:buFont typeface="Arial" panose="020B0604020202020204" pitchFamily="34" charset="0"/>
              <a:buChar char="•"/>
            </a:pPr>
            <a:endParaRPr lang="ja-JP" altLang="en-US" sz="20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483BF98-E985-14A0-27D8-F318B7D641C4}"/>
              </a:ext>
            </a:extLst>
          </p:cNvPr>
          <p:cNvSpPr txBox="1"/>
          <p:nvPr/>
        </p:nvSpPr>
        <p:spPr>
          <a:xfrm>
            <a:off x="305457" y="952343"/>
            <a:ext cx="11750184" cy="707886"/>
          </a:xfrm>
          <a:prstGeom prst="rect">
            <a:avLst/>
          </a:prstGeom>
          <a:noFill/>
        </p:spPr>
        <p:txBody>
          <a:bodyPr wrap="square" rtlCol="0">
            <a:spAutoFit/>
          </a:bodyPr>
          <a:lstStyle/>
          <a:p>
            <a:r>
              <a:rPr kumimoji="1" lang="ja-JP" altLang="en-US" sz="2000" b="1" dirty="0">
                <a:latin typeface="Meiryo UI" panose="020B0604030504040204" pitchFamily="50" charset="-128"/>
                <a:ea typeface="Meiryo UI" panose="020B0604030504040204" pitchFamily="50" charset="-128"/>
              </a:rPr>
              <a:t>化学物質情報伝達からデジタルプロダクトパスポート</a:t>
            </a:r>
            <a:r>
              <a:rPr lang="ja-JP" altLang="en-US" sz="2000" b="1" dirty="0">
                <a:latin typeface="Meiryo UI" panose="020B0604030504040204" pitchFamily="50" charset="-128"/>
                <a:ea typeface="Meiryo UI" panose="020B0604030504040204" pitchFamily="50" charset="-128"/>
              </a:rPr>
              <a:t>（</a:t>
            </a:r>
            <a:r>
              <a:rPr lang="en-US" altLang="ja-JP" sz="2000" b="1" dirty="0">
                <a:latin typeface="Meiryo UI" panose="020B0604030504040204" pitchFamily="50" charset="-128"/>
                <a:ea typeface="Meiryo UI" panose="020B0604030504040204" pitchFamily="50" charset="-128"/>
              </a:rPr>
              <a:t>DPP</a:t>
            </a:r>
            <a:r>
              <a:rPr lang="ja-JP" altLang="en-US" sz="2000" b="1" dirty="0">
                <a:latin typeface="Meiryo UI" panose="020B0604030504040204" pitchFamily="50" charset="-128"/>
                <a:ea typeface="Meiryo UI" panose="020B0604030504040204" pitchFamily="50" charset="-128"/>
              </a:rPr>
              <a:t>）で</a:t>
            </a:r>
            <a:r>
              <a:rPr kumimoji="1" lang="ja-JP" altLang="en-US" sz="2000" b="1" dirty="0">
                <a:latin typeface="Meiryo UI" panose="020B0604030504040204" pitchFamily="50" charset="-128"/>
                <a:ea typeface="Meiryo UI" panose="020B0604030504040204" pitchFamily="50" charset="-128"/>
              </a:rPr>
              <a:t>必要となる情報（資源循環情報含む）まで</a:t>
            </a:r>
            <a:br>
              <a:rPr kumimoji="1" lang="en-US" altLang="ja-JP" sz="2000" b="1" dirty="0">
                <a:latin typeface="Meiryo UI" panose="020B0604030504040204" pitchFamily="50" charset="-128"/>
                <a:ea typeface="Meiryo UI" panose="020B0604030504040204" pitchFamily="50" charset="-128"/>
              </a:rPr>
            </a:br>
            <a:r>
              <a:rPr kumimoji="1" lang="ja-JP" altLang="en-US" sz="2000" b="1" dirty="0">
                <a:latin typeface="Meiryo UI" panose="020B0604030504040204" pitchFamily="50" charset="-128"/>
                <a:ea typeface="Meiryo UI" panose="020B0604030504040204" pitchFamily="50" charset="-128"/>
              </a:rPr>
              <a:t>伝達が可能な製品環境に関する</a:t>
            </a:r>
            <a:r>
              <a:rPr lang="ja-JP" altLang="en-US" sz="2000" b="1" dirty="0">
                <a:latin typeface="Meiryo UI" panose="020B0604030504040204" pitchFamily="50" charset="-128"/>
                <a:ea typeface="Meiryo UI" panose="020B0604030504040204" pitchFamily="50" charset="-128"/>
              </a:rPr>
              <a:t>情報伝達基盤に成長させていく</a:t>
            </a:r>
            <a:endParaRPr kumimoji="1" lang="en-US" altLang="ja-JP" sz="20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955468440"/>
      </p:ext>
    </p:extLst>
  </p:cSld>
  <p:clrMapOvr>
    <a:masterClrMapping/>
  </p:clrMapOvr>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タイトル 1">
            <a:extLst>
              <a:ext uri="{FF2B5EF4-FFF2-40B4-BE49-F238E27FC236}">
                <a16:creationId xmlns:a16="http://schemas.microsoft.com/office/drawing/2014/main" id="{C17D488E-B90F-4657-8090-6148EC876F83}"/>
              </a:ext>
            </a:extLst>
          </p:cNvPr>
          <p:cNvSpPr>
            <a:spLocks noGrp="1"/>
          </p:cNvSpPr>
          <p:nvPr>
            <p:ph type="title"/>
          </p:nvPr>
        </p:nvSpPr>
        <p:spPr/>
        <p:txBody>
          <a:bodyPr>
            <a:noAutofit/>
          </a:bodyPr>
          <a:lstStyle/>
          <a:p>
            <a:r>
              <a:rPr kumimoji="1" lang="en-US" altLang="ja-JP" sz="2800" b="1" dirty="0">
                <a:latin typeface="Meiryo UI" panose="020B0604030504040204" pitchFamily="50" charset="-128"/>
                <a:ea typeface="Meiryo UI" panose="020B0604030504040204" pitchFamily="50" charset="-128"/>
              </a:rPr>
              <a:t>CMP</a:t>
            </a:r>
            <a:r>
              <a:rPr kumimoji="1" lang="ja-JP" altLang="en-US" sz="2800" b="1" dirty="0">
                <a:latin typeface="Meiryo UI" panose="020B0604030504040204" pitchFamily="50" charset="-128"/>
                <a:ea typeface="Meiryo UI" panose="020B0604030504040204" pitchFamily="50" charset="-128"/>
              </a:rPr>
              <a:t>の</a:t>
            </a:r>
            <a:r>
              <a:rPr lang="ja-JP" altLang="en-US" sz="2800" b="1" dirty="0">
                <a:solidFill>
                  <a:schemeClr val="tx1"/>
                </a:solidFill>
                <a:latin typeface="Meiryo UI" panose="020B0604030504040204" pitchFamily="50" charset="-128"/>
                <a:ea typeface="Meiryo UI" panose="020B0604030504040204" pitchFamily="50" charset="-128"/>
              </a:rPr>
              <a:t>コンセプト</a:t>
            </a:r>
            <a:endParaRPr kumimoji="1" lang="ja-JP" altLang="en-US" sz="2800" b="1" dirty="0">
              <a:solidFill>
                <a:schemeClr val="tx1"/>
              </a:solidFill>
              <a:latin typeface="Meiryo UI" panose="020B0604030504040204" pitchFamily="50" charset="-128"/>
              <a:ea typeface="Meiryo UI" panose="020B0604030504040204" pitchFamily="50" charset="-128"/>
            </a:endParaRPr>
          </a:p>
        </p:txBody>
      </p:sp>
      <p:pic>
        <p:nvPicPr>
          <p:cNvPr id="2" name="図 1">
            <a:extLst>
              <a:ext uri="{FF2B5EF4-FFF2-40B4-BE49-F238E27FC236}">
                <a16:creationId xmlns:a16="http://schemas.microsoft.com/office/drawing/2014/main" id="{552E42DE-E75E-4F05-BAC9-4CD9C6F5D228}"/>
              </a:ext>
            </a:extLst>
          </p:cNvPr>
          <p:cNvPicPr>
            <a:picLocks noChangeAspect="1"/>
          </p:cNvPicPr>
          <p:nvPr/>
        </p:nvPicPr>
        <p:blipFill>
          <a:blip r:embed="rId4"/>
          <a:stretch>
            <a:fillRect/>
          </a:stretch>
        </p:blipFill>
        <p:spPr>
          <a:xfrm>
            <a:off x="402787" y="3195769"/>
            <a:ext cx="5655359" cy="2891246"/>
          </a:xfrm>
          <a:prstGeom prst="rect">
            <a:avLst/>
          </a:prstGeom>
        </p:spPr>
      </p:pic>
      <p:sp>
        <p:nvSpPr>
          <p:cNvPr id="5" name="テキスト ボックス 4">
            <a:extLst>
              <a:ext uri="{FF2B5EF4-FFF2-40B4-BE49-F238E27FC236}">
                <a16:creationId xmlns:a16="http://schemas.microsoft.com/office/drawing/2014/main" id="{509F3A24-59DE-4E63-83BE-5C4AD4623FF5}"/>
              </a:ext>
            </a:extLst>
          </p:cNvPr>
          <p:cNvSpPr txBox="1"/>
          <p:nvPr/>
        </p:nvSpPr>
        <p:spPr>
          <a:xfrm>
            <a:off x="402787" y="987283"/>
            <a:ext cx="11386426" cy="1600438"/>
          </a:xfrm>
          <a:prstGeom prst="rect">
            <a:avLst/>
          </a:prstGeom>
          <a:solidFill>
            <a:schemeClr val="accent1">
              <a:lumMod val="20000"/>
              <a:lumOff val="80000"/>
            </a:schemeClr>
          </a:solidFill>
        </p:spPr>
        <p:txBody>
          <a:bodyPr wrap="square" rtlCol="0">
            <a:spAutoFit/>
          </a:bodyPr>
          <a:lstStyle/>
          <a:p>
            <a:r>
              <a:rPr lang="en-US" altLang="ja-JP" sz="2000" b="1" dirty="0">
                <a:latin typeface="Meiryo UI" panose="020B0604030504040204" pitchFamily="50" charset="-128"/>
                <a:ea typeface="Meiryo UI" panose="020B0604030504040204" pitchFamily="50" charset="-128"/>
              </a:rPr>
              <a:t>【</a:t>
            </a:r>
            <a:r>
              <a:rPr lang="ja-JP" altLang="en-US" sz="2000" b="1" dirty="0">
                <a:latin typeface="Meiryo UI" panose="020B0604030504040204" pitchFamily="50" charset="-128"/>
                <a:ea typeface="Meiryo UI" panose="020B0604030504040204" pitchFamily="50" charset="-128"/>
              </a:rPr>
              <a:t>得られる効果</a:t>
            </a:r>
            <a:r>
              <a:rPr lang="en-US" altLang="ja-JP" sz="2000" b="1" dirty="0">
                <a:latin typeface="Meiryo UI" panose="020B0604030504040204" pitchFamily="50" charset="-128"/>
                <a:ea typeface="Meiryo UI" panose="020B0604030504040204" pitchFamily="50" charset="-128"/>
              </a:rPr>
              <a:t>】</a:t>
            </a:r>
          </a:p>
          <a:p>
            <a:pPr marL="444500">
              <a:buClr>
                <a:schemeClr val="tx2"/>
              </a:buClr>
              <a:buFont typeface="Wingdings" panose="05000000000000000000" pitchFamily="2" charset="2"/>
              <a:buChar char="ü"/>
            </a:pPr>
            <a:r>
              <a:rPr lang="ja-JP" altLang="en-US" sz="2000" b="1" dirty="0">
                <a:solidFill>
                  <a:srgbClr val="C00000"/>
                </a:solidFill>
                <a:latin typeface="Meiryo UI" panose="020B0604030504040204" pitchFamily="50" charset="-128"/>
                <a:ea typeface="Meiryo UI" panose="020B0604030504040204" pitchFamily="50" charset="-128"/>
              </a:rPr>
              <a:t>　</a:t>
            </a:r>
            <a:r>
              <a:rPr lang="ja-JP" altLang="en-US" sz="2000" b="1" u="sng" dirty="0">
                <a:solidFill>
                  <a:schemeClr val="tx2"/>
                </a:solidFill>
                <a:latin typeface="Meiryo UI" panose="020B0604030504040204" pitchFamily="50" charset="-128"/>
                <a:ea typeface="Meiryo UI" panose="020B0604030504040204" pitchFamily="50" charset="-128"/>
              </a:rPr>
              <a:t>川上から川下へのシームレスな情報伝達</a:t>
            </a:r>
            <a:endParaRPr lang="en-US" altLang="ja-JP" sz="2000" b="1" u="sng" dirty="0">
              <a:solidFill>
                <a:schemeClr val="tx2"/>
              </a:solidFill>
              <a:latin typeface="Meiryo UI" panose="020B0604030504040204" pitchFamily="50" charset="-128"/>
              <a:ea typeface="Meiryo UI" panose="020B0604030504040204" pitchFamily="50" charset="-128"/>
            </a:endParaRPr>
          </a:p>
          <a:p>
            <a:pPr marL="901700" lvl="1">
              <a:buFont typeface="Wingdings" panose="05000000000000000000" pitchFamily="2" charset="2"/>
              <a:buChar char="ü"/>
            </a:pPr>
            <a:r>
              <a:rPr lang="ja-JP" altLang="en-US" b="1" dirty="0">
                <a:solidFill>
                  <a:schemeClr val="tx2"/>
                </a:solidFill>
                <a:latin typeface="Meiryo UI" panose="020B0604030504040204" pitchFamily="50" charset="-128"/>
                <a:ea typeface="Meiryo UI" panose="020B0604030504040204" pitchFamily="50" charset="-128"/>
              </a:rPr>
              <a:t>　バケツリレー型情報伝達から、</a:t>
            </a:r>
            <a:r>
              <a:rPr lang="en-US" altLang="ja-JP" b="1" u="sng" dirty="0">
                <a:solidFill>
                  <a:schemeClr val="tx2"/>
                </a:solidFill>
                <a:latin typeface="Meiryo UI" panose="020B0604030504040204" pitchFamily="50" charset="-128"/>
                <a:ea typeface="Meiryo UI" panose="020B0604030504040204" pitchFamily="50" charset="-128"/>
              </a:rPr>
              <a:t>CMP</a:t>
            </a:r>
            <a:r>
              <a:rPr lang="ja-JP" altLang="en-US" b="1" u="sng" dirty="0">
                <a:solidFill>
                  <a:schemeClr val="tx2"/>
                </a:solidFill>
                <a:latin typeface="Meiryo UI" panose="020B0604030504040204" pitchFamily="50" charset="-128"/>
                <a:ea typeface="Meiryo UI" panose="020B0604030504040204" pitchFamily="50" charset="-128"/>
              </a:rPr>
              <a:t>コンソーシアムからサプライチェーン全体への一括トリガーへの変革</a:t>
            </a:r>
            <a:endParaRPr lang="en-US" altLang="ja-JP" b="1" u="sng" dirty="0">
              <a:solidFill>
                <a:schemeClr val="tx2"/>
              </a:solidFill>
              <a:latin typeface="Meiryo UI" panose="020B0604030504040204" pitchFamily="50" charset="-128"/>
              <a:ea typeface="Meiryo UI" panose="020B0604030504040204" pitchFamily="50" charset="-128"/>
            </a:endParaRPr>
          </a:p>
          <a:p>
            <a:pPr marL="444500">
              <a:buFont typeface="Wingdings" panose="05000000000000000000" pitchFamily="2" charset="2"/>
              <a:buChar char="ü"/>
            </a:pPr>
            <a:r>
              <a:rPr lang="ja-JP" altLang="en-US" sz="2000" b="1" dirty="0">
                <a:solidFill>
                  <a:schemeClr val="tx2"/>
                </a:solidFill>
                <a:latin typeface="Meiryo UI" panose="020B0604030504040204" pitchFamily="50" charset="-128"/>
                <a:ea typeface="Meiryo UI" panose="020B0604030504040204" pitchFamily="50" charset="-128"/>
              </a:rPr>
              <a:t>　規制変更時に必要となる再調査の抑制</a:t>
            </a:r>
            <a:endParaRPr lang="en-US" altLang="ja-JP" sz="2000" b="1" dirty="0">
              <a:solidFill>
                <a:schemeClr val="tx2"/>
              </a:solidFill>
              <a:latin typeface="Meiryo UI" panose="020B0604030504040204" pitchFamily="50" charset="-128"/>
              <a:ea typeface="Meiryo UI" panose="020B0604030504040204" pitchFamily="50" charset="-128"/>
            </a:endParaRPr>
          </a:p>
          <a:p>
            <a:pPr marL="444500">
              <a:buFont typeface="Wingdings" panose="05000000000000000000" pitchFamily="2" charset="2"/>
              <a:buChar char="ü"/>
            </a:pPr>
            <a:r>
              <a:rPr lang="ja-JP" altLang="en-US" sz="2000" b="1" dirty="0">
                <a:solidFill>
                  <a:schemeClr val="tx2"/>
                </a:solidFill>
                <a:latin typeface="Meiryo UI" panose="020B0604030504040204" pitchFamily="50" charset="-128"/>
                <a:ea typeface="Meiryo UI" panose="020B0604030504040204" pitchFamily="50" charset="-128"/>
              </a:rPr>
              <a:t>　資源循環など新たな情報への展開</a:t>
            </a:r>
            <a:endParaRPr lang="en-US" altLang="ja-JP" sz="2000" b="1" dirty="0">
              <a:solidFill>
                <a:schemeClr val="tx2"/>
              </a:solidFill>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CE3B248A-D877-462F-9AA7-63D043711D59}"/>
              </a:ext>
            </a:extLst>
          </p:cNvPr>
          <p:cNvSpPr txBox="1"/>
          <p:nvPr/>
        </p:nvSpPr>
        <p:spPr>
          <a:xfrm>
            <a:off x="1968137" y="2842007"/>
            <a:ext cx="3004457" cy="372731"/>
          </a:xfrm>
          <a:prstGeom prst="rect">
            <a:avLst/>
          </a:prstGeom>
          <a:noFill/>
        </p:spPr>
        <p:txBody>
          <a:bodyPr wrap="square" rtlCol="0">
            <a:spAutoFit/>
          </a:bodyPr>
          <a:lstStyle/>
          <a:p>
            <a:r>
              <a:rPr kumimoji="1" lang="en-US" altLang="ja-JP" b="1" dirty="0">
                <a:latin typeface="Meiryo UI" panose="020B0604030504040204" pitchFamily="50" charset="-128"/>
                <a:ea typeface="Meiryo UI" panose="020B0604030504040204" pitchFamily="50" charset="-128"/>
              </a:rPr>
              <a:t>【</a:t>
            </a:r>
            <a:r>
              <a:rPr kumimoji="1" lang="ja-JP" altLang="en-US" b="1" dirty="0">
                <a:latin typeface="Meiryo UI" panose="020B0604030504040204" pitchFamily="50" charset="-128"/>
                <a:ea typeface="Meiryo UI" panose="020B0604030504040204" pitchFamily="50" charset="-128"/>
              </a:rPr>
              <a:t>現状の情報伝達</a:t>
            </a:r>
            <a:r>
              <a:rPr kumimoji="1" lang="en-US" altLang="ja-JP" b="1" dirty="0">
                <a:latin typeface="Meiryo UI" panose="020B0604030504040204" pitchFamily="50" charset="-128"/>
                <a:ea typeface="Meiryo UI" panose="020B0604030504040204" pitchFamily="50" charset="-128"/>
              </a:rPr>
              <a:t>】</a:t>
            </a:r>
            <a:endParaRPr kumimoji="1" lang="ja-JP" altLang="en-US" b="1" dirty="0">
              <a:latin typeface="Meiryo UI" panose="020B0604030504040204" pitchFamily="50" charset="-128"/>
              <a:ea typeface="Meiryo UI" panose="020B0604030504040204" pitchFamily="50" charset="-128"/>
            </a:endParaRPr>
          </a:p>
        </p:txBody>
      </p:sp>
      <p:sp>
        <p:nvSpPr>
          <p:cNvPr id="10" name="テキスト ボックス 9">
            <a:extLst>
              <a:ext uri="{FF2B5EF4-FFF2-40B4-BE49-F238E27FC236}">
                <a16:creationId xmlns:a16="http://schemas.microsoft.com/office/drawing/2014/main" id="{F7958E33-09B1-42AC-8BAB-1849EF82EBF3}"/>
              </a:ext>
            </a:extLst>
          </p:cNvPr>
          <p:cNvSpPr txBox="1"/>
          <p:nvPr/>
        </p:nvSpPr>
        <p:spPr>
          <a:xfrm>
            <a:off x="7898674" y="2842007"/>
            <a:ext cx="3004457" cy="372731"/>
          </a:xfrm>
          <a:prstGeom prst="rect">
            <a:avLst/>
          </a:prstGeom>
          <a:noFill/>
        </p:spPr>
        <p:txBody>
          <a:bodyPr wrap="square" rtlCol="0">
            <a:spAutoFit/>
          </a:bodyPr>
          <a:lstStyle/>
          <a:p>
            <a:r>
              <a:rPr kumimoji="1" lang="en-US" altLang="ja-JP" b="1" dirty="0">
                <a:latin typeface="Meiryo UI" panose="020B0604030504040204" pitchFamily="50" charset="-128"/>
                <a:ea typeface="Meiryo UI" panose="020B0604030504040204" pitchFamily="50" charset="-128"/>
              </a:rPr>
              <a:t>【</a:t>
            </a:r>
            <a:r>
              <a:rPr kumimoji="1" lang="ja-JP" altLang="en-US" b="1" dirty="0">
                <a:latin typeface="Meiryo UI" panose="020B0604030504040204" pitchFamily="50" charset="-128"/>
                <a:ea typeface="Meiryo UI" panose="020B0604030504040204" pitchFamily="50" charset="-128"/>
              </a:rPr>
              <a:t>目指す情報伝達の姿</a:t>
            </a:r>
            <a:r>
              <a:rPr kumimoji="1" lang="en-US" altLang="ja-JP" b="1" dirty="0">
                <a:latin typeface="Meiryo UI" panose="020B0604030504040204" pitchFamily="50" charset="-128"/>
                <a:ea typeface="Meiryo UI" panose="020B0604030504040204" pitchFamily="50" charset="-128"/>
              </a:rPr>
              <a:t>】</a:t>
            </a:r>
            <a:endParaRPr kumimoji="1" lang="ja-JP" altLang="en-US" b="1" dirty="0">
              <a:latin typeface="Meiryo UI" panose="020B0604030504040204" pitchFamily="50" charset="-128"/>
              <a:ea typeface="Meiryo UI" panose="020B0604030504040204" pitchFamily="50" charset="-128"/>
            </a:endParaRPr>
          </a:p>
        </p:txBody>
      </p:sp>
      <p:pic>
        <p:nvPicPr>
          <p:cNvPr id="4" name="図 3">
            <a:extLst>
              <a:ext uri="{FF2B5EF4-FFF2-40B4-BE49-F238E27FC236}">
                <a16:creationId xmlns:a16="http://schemas.microsoft.com/office/drawing/2014/main" id="{7EED7895-88C8-55DC-7549-D1D272FF7654}"/>
              </a:ext>
            </a:extLst>
          </p:cNvPr>
          <p:cNvPicPr>
            <a:picLocks noChangeAspect="1"/>
          </p:cNvPicPr>
          <p:nvPr/>
        </p:nvPicPr>
        <p:blipFill>
          <a:blip r:embed="rId5"/>
          <a:stretch>
            <a:fillRect/>
          </a:stretch>
        </p:blipFill>
        <p:spPr>
          <a:xfrm>
            <a:off x="6214369" y="3171516"/>
            <a:ext cx="5569644" cy="2980709"/>
          </a:xfrm>
          <a:prstGeom prst="rect">
            <a:avLst/>
          </a:prstGeom>
        </p:spPr>
      </p:pic>
    </p:spTree>
    <p:extLst>
      <p:ext uri="{BB962C8B-B14F-4D97-AF65-F5344CB8AC3E}">
        <p14:creationId xmlns:p14="http://schemas.microsoft.com/office/powerpoint/2010/main" val="1981925866"/>
      </p:ext>
    </p:extLst>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iquattro">
  <a:themeElements>
    <a:clrScheme name="iQuattro-PPT">
      <a:dk1>
        <a:srgbClr val="0F1C50"/>
      </a:dk1>
      <a:lt1>
        <a:srgbClr val="FFFFFF"/>
      </a:lt1>
      <a:dk2>
        <a:srgbClr val="0F1C50"/>
      </a:dk2>
      <a:lt2>
        <a:srgbClr val="354165"/>
      </a:lt2>
      <a:accent1>
        <a:srgbClr val="C2CEE6"/>
      </a:accent1>
      <a:accent2>
        <a:srgbClr val="6785C1"/>
      </a:accent2>
      <a:accent3>
        <a:srgbClr val="FDD000"/>
      </a:accent3>
      <a:accent4>
        <a:srgbClr val="BC4328"/>
      </a:accent4>
      <a:accent5>
        <a:srgbClr val="83B254"/>
      </a:accent5>
      <a:accent6>
        <a:srgbClr val="CE638E"/>
      </a:accent6>
      <a:hlink>
        <a:srgbClr val="354165"/>
      </a:hlink>
      <a:folHlink>
        <a:srgbClr val="800080"/>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8A00"/>
        </a:solidFill>
        <a:ln w="41275" cap="rnd">
          <a:noFill/>
          <a:prstDash val="sysDot"/>
          <a:tailEnd type="triangle" w="lg" len="med"/>
        </a:ln>
        <a:effectLst/>
      </a:spPr>
      <a:bodyPr rtlCol="0" anchor="ctr"/>
      <a:lstStyle>
        <a:defPPr algn="ctr">
          <a:defRPr kumimoji="1"/>
        </a:defPPr>
      </a:lstStyle>
      <a:style>
        <a:lnRef idx="1">
          <a:schemeClr val="accent1"/>
        </a:lnRef>
        <a:fillRef idx="3">
          <a:schemeClr val="accent1"/>
        </a:fillRef>
        <a:effectRef idx="2">
          <a:schemeClr val="accent1"/>
        </a:effectRef>
        <a:fontRef idx="minor">
          <a:schemeClr val="lt1"/>
        </a:fontRef>
      </a:style>
    </a:spDef>
    <a:lnDef>
      <a:spPr>
        <a:ln w="19050">
          <a:solidFill>
            <a:schemeClr val="bg2"/>
          </a:solidFill>
          <a:tailEnd type="triangle" w="lg" len="lg"/>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quattro" id="{0A10E934-BC32-C944-A5EC-1E1FBC32FCB8}" vid="{BF44ED43-FB71-7F46-B89C-28790F8AD388}"/>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A9B6F9B428D7634495880DE4F0D8D879" ma:contentTypeVersion="12" ma:contentTypeDescription="新しいドキュメントを作成します。" ma:contentTypeScope="" ma:versionID="fc08b5dad98e6f6d8f5f2a35db9e8729">
  <xsd:schema xmlns:xsd="http://www.w3.org/2001/XMLSchema" xmlns:xs="http://www.w3.org/2001/XMLSchema" xmlns:p="http://schemas.microsoft.com/office/2006/metadata/properties" xmlns:ns2="b8d61b6e-2b10-43a3-a2ce-3f7d4d0c929e" xmlns:ns3="ff5bdd6e-cdf8-469d-93d0-f7a8c007309d" targetNamespace="http://schemas.microsoft.com/office/2006/metadata/properties" ma:root="true" ma:fieldsID="373401851f10c928940e7bdebc0e62c4" ns2:_="" ns3:_="">
    <xsd:import namespace="b8d61b6e-2b10-43a3-a2ce-3f7d4d0c929e"/>
    <xsd:import namespace="ff5bdd6e-cdf8-469d-93d0-f7a8c007309d"/>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GenerationTime" minOccurs="0"/>
                <xsd:element ref="ns2:MediaServiceEventHashCode" minOccurs="0"/>
                <xsd:element ref="ns2:MediaServiceDateTaken" minOccurs="0"/>
                <xsd:element ref="ns2:MediaLengthInSecond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d61b6e-2b10-43a3-a2ce-3f7d4d0c929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description=""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画像タグ" ma:readOnly="false" ma:fieldId="{5cf76f15-5ced-4ddc-b409-7134ff3c332f}" ma:taxonomyMulti="true" ma:sspId="1e1c6816-2a4f-4461-93c7-8dd281d6228d"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description="" ma:hidden="true" ma:indexed="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f5bdd6e-cdf8-469d-93d0-f7a8c007309d"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c4cf278e-2034-4d2d-8b8d-d0c50db40621}" ma:internalName="TaxCatchAll" ma:showField="CatchAllData" ma:web="ff5bdd6e-cdf8-469d-93d0-f7a8c007309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ff5bdd6e-cdf8-469d-93d0-f7a8c007309d" xsi:nil="true"/>
    <lcf76f155ced4ddcb4097134ff3c332f xmlns="b8d61b6e-2b10-43a3-a2ce-3f7d4d0c929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B425182-CF61-4E20-B61D-847D80820E43}"/>
</file>

<file path=customXml/itemProps2.xml><?xml version="1.0" encoding="utf-8"?>
<ds:datastoreItem xmlns:ds="http://schemas.openxmlformats.org/officeDocument/2006/customXml" ds:itemID="{5BC9F147-ED32-425A-9E43-A31DC4339818}"/>
</file>

<file path=customXml/itemProps3.xml><?xml version="1.0" encoding="utf-8"?>
<ds:datastoreItem xmlns:ds="http://schemas.openxmlformats.org/officeDocument/2006/customXml" ds:itemID="{B4ED1457-5204-4970-89ED-5FE6DDBBB1AF}"/>
</file>

<file path=docProps/app.xml><?xml version="1.0" encoding="utf-8"?>
<Properties xmlns="http://schemas.openxmlformats.org/officeDocument/2006/extended-properties" xmlns:vt="http://schemas.openxmlformats.org/officeDocument/2006/docPropsVTypes">
  <TotalTime>0</TotalTime>
  <Words>9111</Words>
  <Application>Microsoft Office PowerPoint</Application>
  <PresentationFormat>ワイド画面</PresentationFormat>
  <Paragraphs>1721</Paragraphs>
  <Slides>48</Slides>
  <Notes>4</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48</vt:i4>
      </vt:variant>
    </vt:vector>
  </HeadingPairs>
  <TitlesOfParts>
    <vt:vector size="58" baseType="lpstr">
      <vt:lpstr>BIZ UDPゴシック</vt:lpstr>
      <vt:lpstr>HGPGothicE</vt:lpstr>
      <vt:lpstr>Meiryo UI</vt:lpstr>
      <vt:lpstr>め</vt:lpstr>
      <vt:lpstr>メイリオ</vt:lpstr>
      <vt:lpstr>游ゴシック</vt:lpstr>
      <vt:lpstr>Arial</vt:lpstr>
      <vt:lpstr>Century Gothic</vt:lpstr>
      <vt:lpstr>Wingdings</vt:lpstr>
      <vt:lpstr>iquattro</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CMPが目指す情報伝達の姿</vt:lpstr>
      <vt:lpstr>CMPのコンセプト</vt:lpstr>
      <vt:lpstr>システムのメリット</vt:lpstr>
      <vt:lpstr>PowerPoint プレゼンテーション</vt:lpstr>
      <vt:lpstr>化学物質情報伝達イメージ</vt:lpstr>
      <vt:lpstr>システム将来イメージ</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2024-04-01T23:22:30Z</dcterms:created>
  <dcterms:modified xsi:type="dcterms:W3CDTF">2024-04-04T02:26:11Z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2024-04-04T01:14:28Z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a6fe5ed1-f8f7-40e6-a0a2-d0d7c8c3f7ec</vt:lpwstr>
  </property>
  <property fmtid="{D5CDD505-2E9C-101B-9397-08002B2CF9AE}" pid="8" name="MSIP_Label_ea60d57e-af5b-4752-ac57-3e4f28ca11dc_ContentBits">
    <vt:lpwstr>0</vt:lpwstr>
  </property>
  <property fmtid="{D5CDD505-2E9C-101B-9397-08002B2CF9AE}" pid="9" name="ContentTypeId">
    <vt:lpwstr>0x010100232F9C2F28AFE34988257E434D6816F1</vt:lpwstr>
  </property>
</Properties>
</file>