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0"/>
  </p:notesMasterIdLst>
  <p:sldIdLst>
    <p:sldId id="30099" r:id="rId5"/>
    <p:sldId id="30139" r:id="rId6"/>
    <p:sldId id="30101" r:id="rId7"/>
    <p:sldId id="30151" r:id="rId8"/>
    <p:sldId id="30158" r:id="rId9"/>
    <p:sldId id="30165" r:id="rId10"/>
    <p:sldId id="30140" r:id="rId11"/>
    <p:sldId id="30142" r:id="rId12"/>
    <p:sldId id="30148" r:id="rId13"/>
    <p:sldId id="30149" r:id="rId14"/>
    <p:sldId id="30138" r:id="rId15"/>
    <p:sldId id="30155" r:id="rId16"/>
    <p:sldId id="30167" r:id="rId17"/>
    <p:sldId id="30144" r:id="rId18"/>
    <p:sldId id="3015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FBFE"/>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74" autoAdjust="0"/>
  </p:normalViewPr>
  <p:slideViewPr>
    <p:cSldViewPr snapToGrid="0">
      <p:cViewPr varScale="1">
        <p:scale>
          <a:sx n="134" d="100"/>
          <a:sy n="134" d="100"/>
        </p:scale>
        <p:origin x="1212" y="13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184EF-398A-4216-AF97-036A41B4D033}" type="datetimeFigureOut">
              <a:rPr kumimoji="1" lang="ja-JP" altLang="en-US" smtClean="0"/>
              <a:t>2024/4/22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6C07C-66FD-40EF-A3D9-EC3064B0BCE8}" type="slidenum">
              <a:rPr kumimoji="1" lang="ja-JP" altLang="en-US" smtClean="0"/>
              <a:t>‹#›</a:t>
            </a:fld>
            <a:endParaRPr kumimoji="1" lang="ja-JP" altLang="en-US"/>
          </a:p>
        </p:txBody>
      </p:sp>
    </p:spTree>
    <p:extLst>
      <p:ext uri="{BB962C8B-B14F-4D97-AF65-F5344CB8AC3E}">
        <p14:creationId xmlns:p14="http://schemas.microsoft.com/office/powerpoint/2010/main" val="12063158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E4C71-FD62-4B37-B0E4-BC741BC9D6B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F6E94B0-CA24-4C95-8788-E9E2FF028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5249243-F802-4C64-A87D-9B8FB7DF9C3A}"/>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ABF5152-8F2D-49BB-8828-86706668234B}"/>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6" name="スライド番号プレースホルダー 5">
            <a:extLst>
              <a:ext uri="{FF2B5EF4-FFF2-40B4-BE49-F238E27FC236}">
                <a16:creationId xmlns:a16="http://schemas.microsoft.com/office/drawing/2014/main" id="{A18C3935-D040-43AD-B89F-DEB8EB0B9C51}"/>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366473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243A16-92B9-4B90-9F1F-A1D5345818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20B2F6-266C-429D-A8C2-3F577B24A97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FCD68A-1272-49C6-A95F-460FE90A249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AD9CF957-BBC9-4D66-95C1-C247C8B77CDC}"/>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6" name="スライド番号プレースホルダー 5">
            <a:extLst>
              <a:ext uri="{FF2B5EF4-FFF2-40B4-BE49-F238E27FC236}">
                <a16:creationId xmlns:a16="http://schemas.microsoft.com/office/drawing/2014/main" id="{3ED4E8BD-9860-490B-8EF4-EA4BB6BB0088}"/>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1375056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BC3DC60-E780-4C51-B5AB-0AF07E220EE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125143-918F-4959-9DC5-71AF5132C07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8CA41C-2FCF-4CD8-9558-95F83EC4EF70}"/>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1BFB0DF3-A2D3-4D2C-A641-7541881FD23B}"/>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6" name="スライド番号プレースホルダー 5">
            <a:extLst>
              <a:ext uri="{FF2B5EF4-FFF2-40B4-BE49-F238E27FC236}">
                <a16:creationId xmlns:a16="http://schemas.microsoft.com/office/drawing/2014/main" id="{90C7FBC8-D9FB-4A40-8373-34E7A2CDAA18}"/>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3488323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7" name="フッター プレースホルダー 2">
            <a:extLst>
              <a:ext uri="{FF2B5EF4-FFF2-40B4-BE49-F238E27FC236}">
                <a16:creationId xmlns:a16="http://schemas.microsoft.com/office/drawing/2014/main" id="{ED202608-F610-4E54-8A0F-E7CA35ED67D9}"/>
              </a:ext>
            </a:extLst>
          </p:cNvPr>
          <p:cNvSpPr>
            <a:spLocks noGrp="1"/>
          </p:cNvSpPr>
          <p:nvPr>
            <p:ph type="ftr" sz="quarter" idx="11"/>
          </p:nvPr>
        </p:nvSpPr>
        <p:spPr>
          <a:xfrm>
            <a:off x="858078" y="6492873"/>
            <a:ext cx="5136322" cy="365127"/>
          </a:xfrm>
        </p:spPr>
        <p:txBody>
          <a:bodyPr/>
          <a:lstStyle>
            <a:lvl1pPr algn="l">
              <a:defRPr sz="1200">
                <a:latin typeface="メイリオ" panose="020B0604030504040204" pitchFamily="50" charset="-128"/>
                <a:ea typeface="メイリオ" panose="020B0604030504040204" pitchFamily="50" charset="-128"/>
              </a:defRPr>
            </a:lvl1pPr>
          </a:lstStyle>
          <a:p>
            <a:r>
              <a:rPr lang="en-US" altLang="ja-JP"/>
              <a:t>© 2023 SBI Holdings, Inc.  All rights reserved.</a:t>
            </a:r>
            <a:r>
              <a:rPr lang="ja-JP" altLang="en-US"/>
              <a:t>　無断転載禁止</a:t>
            </a:r>
          </a:p>
        </p:txBody>
      </p:sp>
      <p:sp>
        <p:nvSpPr>
          <p:cNvPr id="8" name="スライド番号プレースホルダー 3">
            <a:extLst>
              <a:ext uri="{FF2B5EF4-FFF2-40B4-BE49-F238E27FC236}">
                <a16:creationId xmlns:a16="http://schemas.microsoft.com/office/drawing/2014/main" id="{692EF1B4-E612-4D14-9F62-575CA743752E}"/>
              </a:ext>
            </a:extLst>
          </p:cNvPr>
          <p:cNvSpPr>
            <a:spLocks noGrp="1"/>
          </p:cNvSpPr>
          <p:nvPr>
            <p:ph type="sldNum" sz="quarter" idx="12"/>
          </p:nvPr>
        </p:nvSpPr>
        <p:spPr>
          <a:xfrm>
            <a:off x="11439525" y="6492874"/>
            <a:ext cx="610014" cy="365125"/>
          </a:xfrm>
        </p:spPr>
        <p:txBody>
          <a:bodyPr/>
          <a:lstStyle>
            <a:lvl1pPr>
              <a:defRPr sz="1200">
                <a:latin typeface="メイリオ" panose="020B0604030504040204" pitchFamily="50" charset="-128"/>
                <a:ea typeface="メイリオ" panose="020B0604030504040204" pitchFamily="50" charset="-128"/>
              </a:defRPr>
            </a:lvl1pPr>
          </a:lstStyle>
          <a:p>
            <a:fld id="{A32760C9-5E74-4B0B-AC3D-5CC8E3AEE304}" type="slidenum">
              <a:rPr lang="ja-JP" altLang="en-US" smtClean="0"/>
              <a:pPr/>
              <a:t>‹#›</a:t>
            </a:fld>
            <a:endParaRPr lang="ja-JP" altLang="en-US"/>
          </a:p>
        </p:txBody>
      </p:sp>
      <p:sp>
        <p:nvSpPr>
          <p:cNvPr id="9" name="タイトル 1">
            <a:extLst>
              <a:ext uri="{FF2B5EF4-FFF2-40B4-BE49-F238E27FC236}">
                <a16:creationId xmlns:a16="http://schemas.microsoft.com/office/drawing/2014/main" id="{632B0EF0-6465-4F47-BB22-7C4896832F79}"/>
              </a:ext>
            </a:extLst>
          </p:cNvPr>
          <p:cNvSpPr>
            <a:spLocks noGrp="1"/>
          </p:cNvSpPr>
          <p:nvPr>
            <p:ph type="title"/>
          </p:nvPr>
        </p:nvSpPr>
        <p:spPr>
          <a:xfrm>
            <a:off x="0" y="1"/>
            <a:ext cx="12192000" cy="636103"/>
          </a:xfrm>
          <a:solidFill>
            <a:srgbClr val="002060"/>
          </a:solidFill>
        </p:spPr>
        <p:txBody>
          <a:bodyPr>
            <a:normAutofit/>
          </a:bodyPr>
          <a:lstStyle>
            <a:lvl1pPr algn="ctr">
              <a:lnSpc>
                <a:spcPct val="100000"/>
              </a:lnSpc>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a:t>マスター タイトルの書式設定</a:t>
            </a:r>
          </a:p>
        </p:txBody>
      </p:sp>
      <p:grpSp>
        <p:nvGrpSpPr>
          <p:cNvPr id="12" name="グループ化 11">
            <a:extLst>
              <a:ext uri="{FF2B5EF4-FFF2-40B4-BE49-F238E27FC236}">
                <a16:creationId xmlns:a16="http://schemas.microsoft.com/office/drawing/2014/main" id="{FC74B542-CCDD-46D3-B50A-51D5A73698AD}"/>
              </a:ext>
            </a:extLst>
          </p:cNvPr>
          <p:cNvGrpSpPr/>
          <p:nvPr/>
        </p:nvGrpSpPr>
        <p:grpSpPr>
          <a:xfrm>
            <a:off x="79512" y="6070483"/>
            <a:ext cx="791915" cy="787515"/>
            <a:chOff x="11372678" y="0"/>
            <a:chExt cx="742311" cy="738187"/>
          </a:xfrm>
        </p:grpSpPr>
        <p:pic>
          <p:nvPicPr>
            <p:cNvPr id="13" name="Picture 2" descr="\\arv-cfsa101\OU5\ir\ロゴ\☆SBI_Group\SBI_GROUP(縦).png">
              <a:extLst>
                <a:ext uri="{FF2B5EF4-FFF2-40B4-BE49-F238E27FC236}">
                  <a16:creationId xmlns:a16="http://schemas.microsoft.com/office/drawing/2014/main" id="{5E530E87-30EB-49D9-90C2-BB17C56ACE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72678" y="0"/>
              <a:ext cx="742311" cy="7381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ＳＢＩＨＤ">
              <a:extLst>
                <a:ext uri="{FF2B5EF4-FFF2-40B4-BE49-F238E27FC236}">
                  <a16:creationId xmlns:a16="http://schemas.microsoft.com/office/drawing/2014/main" id="{03B593A9-9157-423D-8AC6-8156846FD0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47939" y="476635"/>
              <a:ext cx="648000" cy="22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54915087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0F2A6-C402-4CA7-9734-8014722D4D2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61F453-D3F9-461C-BF6B-1DAF5789577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EAD4DB-4537-435E-8E46-3752DC05233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FB8662C6-7134-43BA-B5E9-2AF9D75695F6}"/>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6" name="スライド番号プレースホルダー 5">
            <a:extLst>
              <a:ext uri="{FF2B5EF4-FFF2-40B4-BE49-F238E27FC236}">
                <a16:creationId xmlns:a16="http://schemas.microsoft.com/office/drawing/2014/main" id="{9ABFB987-E7AC-4FC5-B9F8-80708AB3FDE6}"/>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1115443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BC75B-B6DE-47A6-9DCE-F8BB4A576F0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A626688-9FE0-4C7E-B145-213E29C8A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5A40F27-A091-4BFC-9FE0-F748EED4675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02FBE0A-AAB5-4FC1-B185-956D6D44B37F}"/>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6" name="スライド番号プレースホルダー 5">
            <a:extLst>
              <a:ext uri="{FF2B5EF4-FFF2-40B4-BE49-F238E27FC236}">
                <a16:creationId xmlns:a16="http://schemas.microsoft.com/office/drawing/2014/main" id="{6469BD09-07B2-4FF6-97FE-6E3B79A013A7}"/>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235210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FBBB8-8F6C-4014-886F-0DCCCB66EF6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1894FE-D258-42EF-A3E8-AFB30AF91CD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9580626-6709-48CB-B014-B79E5E317F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F26EF89-BC4A-4284-A580-8D6394C2BEF8}"/>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53C7F099-FF9D-4433-AB5C-6DDF2484DE09}"/>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7" name="スライド番号プレースホルダー 6">
            <a:extLst>
              <a:ext uri="{FF2B5EF4-FFF2-40B4-BE49-F238E27FC236}">
                <a16:creationId xmlns:a16="http://schemas.microsoft.com/office/drawing/2014/main" id="{4EA95B18-80FB-46D8-BEC6-66400A294110}"/>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248497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BA9BA-C955-4FE5-8546-1FD0A2D07BB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3440BF1-4304-4B38-8853-9B124C9A5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8B77357-BA99-4605-AD63-A7E92E479B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CCAAF67-BA71-434A-BEA3-441DA8BF3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8A2063-C867-4AC9-B7F5-E4CB09CAEA7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00A918-64C8-49DE-9996-3AC5CF1D07A3}"/>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FE578CDE-0C19-4A02-9BD3-BA6098546EE0}"/>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9" name="スライド番号プレースホルダー 8">
            <a:extLst>
              <a:ext uri="{FF2B5EF4-FFF2-40B4-BE49-F238E27FC236}">
                <a16:creationId xmlns:a16="http://schemas.microsoft.com/office/drawing/2014/main" id="{C713CABB-6DF9-47A3-A050-501C1741D398}"/>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689975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40766-6759-4E75-86B9-6C50F4ECBB0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5F99B7-2AE1-496E-B5ED-F1F4217195AE}"/>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C72A2502-7223-41C0-9AB4-6CDBE44251E5}"/>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5" name="スライド番号プレースホルダー 4">
            <a:extLst>
              <a:ext uri="{FF2B5EF4-FFF2-40B4-BE49-F238E27FC236}">
                <a16:creationId xmlns:a16="http://schemas.microsoft.com/office/drawing/2014/main" id="{CF36E9A5-D331-425C-9682-EB188FF71DE2}"/>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207911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DF55E5B-F08D-4AD6-B3D8-B58C0E0A6A2A}"/>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5F8BF29F-6103-4D7E-9F1E-B0A96E3EF959}"/>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4" name="スライド番号プレースホルダー 3">
            <a:extLst>
              <a:ext uri="{FF2B5EF4-FFF2-40B4-BE49-F238E27FC236}">
                <a16:creationId xmlns:a16="http://schemas.microsoft.com/office/drawing/2014/main" id="{DC039161-5E3A-4B16-9FAE-8B9DCD9A4385}"/>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417602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1DD5D-0DED-45EF-B537-3C9B3C56B6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16969B-3AD8-40CE-8531-756B41B6A1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D1CBC9-1D30-48A7-A53E-6BCAFD0BB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039B899-B1ED-4CDA-9F1E-AF644EC69482}"/>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C828767C-7C44-4F62-8359-C03C75C4C891}"/>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7" name="スライド番号プレースホルダー 6">
            <a:extLst>
              <a:ext uri="{FF2B5EF4-FFF2-40B4-BE49-F238E27FC236}">
                <a16:creationId xmlns:a16="http://schemas.microsoft.com/office/drawing/2014/main" id="{1DA55075-D540-4898-BB16-5C4C967B3F0B}"/>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80635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C34B6-02AB-46B1-9DE0-6F11AD54F6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21AA250-0183-4416-82BE-602B64559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4AF9B9CA-413B-4C61-8728-E26D85ECC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6BD1A6F-5B25-494C-BE54-AA9EE989A38A}"/>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6B605134-2D98-418D-9FBC-74ABABAA811E}"/>
              </a:ext>
            </a:extLst>
          </p:cNvPr>
          <p:cNvSpPr>
            <a:spLocks noGrp="1"/>
          </p:cNvSpPr>
          <p:nvPr>
            <p:ph type="ftr" sz="quarter" idx="11"/>
          </p:nvPr>
        </p:nvSpPr>
        <p:spPr/>
        <p:txBody>
          <a:bodyPr/>
          <a:lstStyle/>
          <a:p>
            <a:r>
              <a:rPr kumimoji="1" lang="en-US" altLang="ja-JP"/>
              <a:t>© 2023 SBI Holdings, Inc.  All rights reserved.</a:t>
            </a:r>
            <a:r>
              <a:rPr kumimoji="1" lang="ja-JP" altLang="en-US"/>
              <a:t>　無断転載禁止</a:t>
            </a:r>
          </a:p>
        </p:txBody>
      </p:sp>
      <p:sp>
        <p:nvSpPr>
          <p:cNvPr id="7" name="スライド番号プレースホルダー 6">
            <a:extLst>
              <a:ext uri="{FF2B5EF4-FFF2-40B4-BE49-F238E27FC236}">
                <a16:creationId xmlns:a16="http://schemas.microsoft.com/office/drawing/2014/main" id="{9F55FDF1-8CBE-46BE-804C-E8F2489DC633}"/>
              </a:ext>
            </a:extLst>
          </p:cNvPr>
          <p:cNvSpPr>
            <a:spLocks noGrp="1"/>
          </p:cNvSpPr>
          <p:nvPr>
            <p:ph type="sldNum" sz="quarter" idx="12"/>
          </p:nvPr>
        </p:nvSpPr>
        <p:spPr/>
        <p:txBody>
          <a:body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37954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BC90B2A-AB6F-492B-8478-36667B8DF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175B7E-8CA6-42C6-B47D-DCEA19707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52C94E-395E-46AB-AD91-798B32C9D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DEDDF06E-C99C-4365-B301-0C49D5D05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 2023 SBI Holdings, Inc.  All rights reserved.</a:t>
            </a:r>
            <a:r>
              <a:rPr kumimoji="1" lang="ja-JP" altLang="en-US"/>
              <a:t>　無断転載禁止</a:t>
            </a:r>
          </a:p>
        </p:txBody>
      </p:sp>
      <p:sp>
        <p:nvSpPr>
          <p:cNvPr id="6" name="スライド番号プレースホルダー 5">
            <a:extLst>
              <a:ext uri="{FF2B5EF4-FFF2-40B4-BE49-F238E27FC236}">
                <a16:creationId xmlns:a16="http://schemas.microsoft.com/office/drawing/2014/main" id="{770F087A-6BF5-458C-92C0-A214047D8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651AD-0066-4134-8EE2-0AAE06838C37}" type="slidenum">
              <a:rPr kumimoji="1" lang="ja-JP" altLang="en-US" smtClean="0"/>
              <a:t>‹#›</a:t>
            </a:fld>
            <a:endParaRPr kumimoji="1" lang="ja-JP" altLang="en-US"/>
          </a:p>
        </p:txBody>
      </p:sp>
    </p:spTree>
    <p:extLst>
      <p:ext uri="{BB962C8B-B14F-4D97-AF65-F5344CB8AC3E}">
        <p14:creationId xmlns:p14="http://schemas.microsoft.com/office/powerpoint/2010/main" val="2281852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Lst>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C999C658-2091-0A97-E7DF-00330FFC2F4D}"/>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5" name="テキスト ボックス 4">
            <a:extLst>
              <a:ext uri="{FF2B5EF4-FFF2-40B4-BE49-F238E27FC236}">
                <a16:creationId xmlns:a16="http://schemas.microsoft.com/office/drawing/2014/main" id="{C109C36C-9766-4637-9ADD-13E50BDB786C}"/>
              </a:ext>
            </a:extLst>
          </p:cNvPr>
          <p:cNvSpPr txBox="1"/>
          <p:nvPr/>
        </p:nvSpPr>
        <p:spPr>
          <a:xfrm>
            <a:off x="577048" y="754282"/>
            <a:ext cx="10933120" cy="3970318"/>
          </a:xfrm>
          <a:prstGeom prst="rect">
            <a:avLst/>
          </a:prstGeom>
          <a:noFill/>
        </p:spPr>
        <p:txBody>
          <a:bodyPr wrap="square" rtlCol="0">
            <a:spAutoFit/>
          </a:bodyPr>
          <a:lstStyle/>
          <a:p>
            <a:pPr algn="ctr">
              <a:spcAft>
                <a:spcPts val="1200"/>
              </a:spcAft>
            </a:pPr>
            <a:r>
              <a:rPr lang="ja-JP" altLang="en-US" sz="2800" b="1">
                <a:latin typeface="メイリオ" panose="020B0604030504040204" pitchFamily="50" charset="-128"/>
                <a:ea typeface="メイリオ" panose="020B0604030504040204" pitchFamily="50" charset="-128"/>
              </a:rPr>
              <a:t>令和</a:t>
            </a:r>
            <a:r>
              <a:rPr lang="en-US" altLang="ja-JP" sz="2800" b="1">
                <a:latin typeface="メイリオ" panose="020B0604030504040204" pitchFamily="50" charset="-128"/>
                <a:ea typeface="メイリオ" panose="020B0604030504040204" pitchFamily="50" charset="-128"/>
              </a:rPr>
              <a:t>4</a:t>
            </a:r>
            <a:r>
              <a:rPr lang="ja-JP" altLang="en-US" sz="2800" b="1">
                <a:latin typeface="メイリオ" panose="020B0604030504040204" pitchFamily="50" charset="-128"/>
                <a:ea typeface="メイリオ" panose="020B0604030504040204" pitchFamily="50" charset="-128"/>
              </a:rPr>
              <a:t>年度補正​</a:t>
            </a:r>
          </a:p>
          <a:p>
            <a:pPr algn="ctr">
              <a:spcAft>
                <a:spcPts val="1200"/>
              </a:spcAft>
            </a:pPr>
            <a:r>
              <a:rPr lang="en-US" altLang="ja-JP" sz="2800" b="1">
                <a:latin typeface="メイリオ" panose="020B0604030504040204" pitchFamily="50" charset="-128"/>
                <a:ea typeface="メイリオ" panose="020B0604030504040204" pitchFamily="50" charset="-128"/>
              </a:rPr>
              <a:t>Trusted Web </a:t>
            </a:r>
            <a:r>
              <a:rPr lang="ja-JP" altLang="en-US" sz="2800" b="1">
                <a:latin typeface="メイリオ" panose="020B0604030504040204" pitchFamily="50" charset="-128"/>
                <a:ea typeface="メイリオ" panose="020B0604030504040204" pitchFamily="50" charset="-128"/>
              </a:rPr>
              <a:t>開発等推進事業に係る調査研究​ </a:t>
            </a:r>
            <a:endParaRPr lang="en-US" altLang="ja-JP" sz="2800" b="1">
              <a:latin typeface="メイリオ" panose="020B0604030504040204" pitchFamily="50" charset="-128"/>
              <a:ea typeface="メイリオ" panose="020B0604030504040204" pitchFamily="50" charset="-128"/>
            </a:endParaRPr>
          </a:p>
          <a:p>
            <a:pPr algn="ctr">
              <a:spcAft>
                <a:spcPts val="1200"/>
              </a:spcAft>
            </a:pPr>
            <a:endParaRPr lang="en-US" altLang="ja-JP" sz="2800" b="1">
              <a:latin typeface="メイリオ" panose="020B0604030504040204" pitchFamily="50" charset="-128"/>
              <a:ea typeface="メイリオ" panose="020B0604030504040204" pitchFamily="50" charset="-128"/>
            </a:endParaRPr>
          </a:p>
          <a:p>
            <a:pPr algn="ctr">
              <a:spcAft>
                <a:spcPts val="1200"/>
              </a:spcAft>
            </a:pPr>
            <a:r>
              <a:rPr lang="ja-JP" altLang="en-US" sz="2800" b="1">
                <a:latin typeface="メイリオ" panose="020B0604030504040204" pitchFamily="50" charset="-128"/>
                <a:ea typeface="メイリオ" panose="020B0604030504040204" pitchFamily="50" charset="-128"/>
              </a:rPr>
              <a:t>「事業所</a:t>
            </a:r>
            <a:r>
              <a:rPr lang="en-US" altLang="ja-JP" sz="2800" b="1">
                <a:latin typeface="メイリオ" panose="020B0604030504040204" pitchFamily="50" charset="-128"/>
                <a:ea typeface="メイリオ" panose="020B0604030504040204" pitchFamily="50" charset="-128"/>
              </a:rPr>
              <a:t>ID</a:t>
            </a:r>
            <a:r>
              <a:rPr lang="ja-JP" altLang="en-US" sz="2800" b="1">
                <a:latin typeface="メイリオ" panose="020B0604030504040204" pitchFamily="50" charset="-128"/>
                <a:ea typeface="メイリオ" panose="020B0604030504040204" pitchFamily="50" charset="-128"/>
              </a:rPr>
              <a:t>とそのデジタル認証基盤」</a:t>
            </a:r>
            <a:endParaRPr lang="en-US" altLang="ja-JP" sz="2800" b="1">
              <a:latin typeface="メイリオ" panose="020B0604030504040204" pitchFamily="50" charset="-128"/>
              <a:ea typeface="メイリオ" panose="020B0604030504040204" pitchFamily="50" charset="-128"/>
            </a:endParaRPr>
          </a:p>
          <a:p>
            <a:pPr algn="ctr">
              <a:spcAft>
                <a:spcPts val="1200"/>
              </a:spcAft>
            </a:pPr>
            <a:r>
              <a:rPr lang="ja-JP" altLang="en-US" sz="2800" b="1">
                <a:latin typeface="メイリオ" panose="020B0604030504040204" pitchFamily="50" charset="-128"/>
                <a:ea typeface="メイリオ" panose="020B0604030504040204" pitchFamily="50" charset="-128"/>
              </a:rPr>
              <a:t>（サプライチェーンの信頼性を確保する異業種連携基盤として）</a:t>
            </a:r>
            <a:endParaRPr lang="en-US" altLang="ja-JP" sz="2800" b="1">
              <a:latin typeface="メイリオ" panose="020B0604030504040204" pitchFamily="50" charset="-128"/>
              <a:ea typeface="メイリオ" panose="020B0604030504040204" pitchFamily="50" charset="-128"/>
            </a:endParaRPr>
          </a:p>
          <a:p>
            <a:pPr algn="ctr">
              <a:spcAft>
                <a:spcPts val="1200"/>
              </a:spcAft>
            </a:pPr>
            <a:endParaRPr lang="en-US" altLang="ja-JP" sz="2000" b="1">
              <a:latin typeface="メイリオ" panose="020B0604030504040204" pitchFamily="50" charset="-128"/>
              <a:ea typeface="メイリオ" panose="020B0604030504040204" pitchFamily="50" charset="-128"/>
            </a:endParaRPr>
          </a:p>
          <a:p>
            <a:pPr algn="ctr">
              <a:spcAft>
                <a:spcPts val="1200"/>
              </a:spcAft>
            </a:pPr>
            <a:r>
              <a:rPr lang="ja-JP" altLang="en-US" sz="3200" b="1">
                <a:latin typeface="メイリオ" panose="020B0604030504040204" pitchFamily="50" charset="-128"/>
                <a:ea typeface="メイリオ" panose="020B0604030504040204" pitchFamily="50" charset="-128"/>
              </a:rPr>
              <a:t>要件定義書</a:t>
            </a:r>
            <a:endParaRPr lang="en-US" altLang="ja-JP" sz="3200" b="1">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A8FC27C5-005E-4B7C-B7DA-935C150DB62B}"/>
              </a:ext>
            </a:extLst>
          </p:cNvPr>
          <p:cNvSpPr txBox="1"/>
          <p:nvPr/>
        </p:nvSpPr>
        <p:spPr>
          <a:xfrm>
            <a:off x="528557" y="5023406"/>
            <a:ext cx="10933120" cy="1015663"/>
          </a:xfrm>
          <a:prstGeom prst="rect">
            <a:avLst/>
          </a:prstGeom>
          <a:noFill/>
        </p:spPr>
        <p:txBody>
          <a:bodyPr wrap="square">
            <a:spAutoFit/>
          </a:bodyPr>
          <a:lstStyle/>
          <a:p>
            <a:pPr algn="ctr"/>
            <a:r>
              <a:rPr lang="ja-JP" altLang="en-US" sz="2000">
                <a:latin typeface="メイリオ" panose="020B0604030504040204" pitchFamily="50" charset="-128"/>
                <a:ea typeface="メイリオ" panose="020B0604030504040204" pitchFamily="50" charset="-128"/>
                <a:sym typeface="ＭＳ Ｐゴシック" panose="020B0600070205080204" pitchFamily="50" charset="-128"/>
              </a:rPr>
              <a:t>令和</a:t>
            </a:r>
            <a:r>
              <a:rPr lang="en-US" altLang="ja-JP" sz="2000">
                <a:latin typeface="メイリオ" panose="020B0604030504040204" pitchFamily="50" charset="-128"/>
                <a:ea typeface="メイリオ" panose="020B0604030504040204" pitchFamily="50" charset="-128"/>
                <a:sym typeface="ＭＳ Ｐゴシック" panose="020B0600070205080204" pitchFamily="50" charset="-128"/>
              </a:rPr>
              <a:t>5</a:t>
            </a:r>
            <a:r>
              <a:rPr lang="ja-JP" altLang="en-US" sz="2000">
                <a:latin typeface="メイリオ" panose="020B0604030504040204" pitchFamily="50" charset="-128"/>
                <a:ea typeface="メイリオ" panose="020B0604030504040204" pitchFamily="50" charset="-128"/>
                <a:sym typeface="ＭＳ Ｐゴシック" panose="020B0600070205080204" pitchFamily="50" charset="-128"/>
              </a:rPr>
              <a:t>年</a:t>
            </a:r>
            <a:r>
              <a:rPr lang="en-US" altLang="ja-JP" sz="2000">
                <a:latin typeface="メイリオ" panose="020B0604030504040204" pitchFamily="50" charset="-128"/>
                <a:ea typeface="メイリオ" panose="020B0604030504040204" pitchFamily="50" charset="-128"/>
                <a:sym typeface="ＭＳ Ｐゴシック" panose="020B0600070205080204" pitchFamily="50" charset="-128"/>
              </a:rPr>
              <a:t>8</a:t>
            </a:r>
            <a:r>
              <a:rPr lang="ja-JP" altLang="en-US" sz="2000">
                <a:latin typeface="メイリオ" panose="020B0604030504040204" pitchFamily="50" charset="-128"/>
                <a:ea typeface="メイリオ" panose="020B0604030504040204" pitchFamily="50" charset="-128"/>
                <a:sym typeface="ＭＳ Ｐゴシック" panose="020B0600070205080204" pitchFamily="50" charset="-128"/>
              </a:rPr>
              <a:t>月</a:t>
            </a:r>
            <a:r>
              <a:rPr lang="en-US" altLang="ja-JP" sz="2000">
                <a:latin typeface="メイリオ" panose="020B0604030504040204" pitchFamily="50" charset="-128"/>
                <a:ea typeface="メイリオ" panose="020B0604030504040204" pitchFamily="50" charset="-128"/>
                <a:sym typeface="ＭＳ Ｐゴシック" panose="020B0600070205080204" pitchFamily="50" charset="-128"/>
              </a:rPr>
              <a:t>28</a:t>
            </a:r>
            <a:r>
              <a:rPr lang="ja-JP" altLang="en-US" sz="2000">
                <a:latin typeface="メイリオ" panose="020B0604030504040204" pitchFamily="50" charset="-128"/>
                <a:ea typeface="メイリオ" panose="020B0604030504040204" pitchFamily="50" charset="-128"/>
                <a:sym typeface="ＭＳ Ｐゴシック" panose="020B0600070205080204" pitchFamily="50" charset="-128"/>
              </a:rPr>
              <a:t>日</a:t>
            </a:r>
            <a:endParaRPr lang="en-US" altLang="ja-JP" sz="2000">
              <a:latin typeface="メイリオ" panose="020B0604030504040204" pitchFamily="50" charset="-128"/>
              <a:ea typeface="メイリオ" panose="020B0604030504040204" pitchFamily="50" charset="-128"/>
              <a:sym typeface="ＭＳ Ｐゴシック" panose="020B0600070205080204" pitchFamily="50" charset="-128"/>
            </a:endParaRPr>
          </a:p>
          <a:p>
            <a:pPr algn="ctr"/>
            <a:endParaRPr lang="en-US" altLang="ja-JP" sz="2000">
              <a:latin typeface="メイリオ" panose="020B0604030504040204" pitchFamily="50" charset="-128"/>
              <a:ea typeface="メイリオ" panose="020B0604030504040204" pitchFamily="50" charset="-128"/>
              <a:sym typeface="ＭＳ Ｐゴシック" panose="020B0600070205080204" pitchFamily="50" charset="-128"/>
            </a:endParaRPr>
          </a:p>
          <a:p>
            <a:pPr algn="ctr"/>
            <a:r>
              <a:rPr lang="en-US" altLang="ja-JP" sz="2000">
                <a:latin typeface="メイリオ" panose="020B0604030504040204" pitchFamily="50" charset="-128"/>
                <a:ea typeface="メイリオ" panose="020B0604030504040204" pitchFamily="50" charset="-128"/>
                <a:sym typeface="ＭＳ Ｐゴシック" panose="020B0600070205080204" pitchFamily="50" charset="-128"/>
              </a:rPr>
              <a:t>SBI</a:t>
            </a:r>
            <a:r>
              <a:rPr lang="ja-JP" altLang="en-US" sz="2000">
                <a:latin typeface="メイリオ" panose="020B0604030504040204" pitchFamily="50" charset="-128"/>
                <a:ea typeface="メイリオ" panose="020B0604030504040204" pitchFamily="50" charset="-128"/>
                <a:sym typeface="ＭＳ Ｐゴシック" panose="020B0600070205080204" pitchFamily="50" charset="-128"/>
              </a:rPr>
              <a:t>ホールディングス株式会社</a:t>
            </a:r>
            <a:endParaRPr lang="ja-JP" altLang="en-US" sz="200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0053838-C3C4-A92F-A312-7478771E4F01}"/>
              </a:ext>
            </a:extLst>
          </p:cNvPr>
          <p:cNvSpPr txBox="1"/>
          <p:nvPr/>
        </p:nvSpPr>
        <p:spPr>
          <a:xfrm>
            <a:off x="378239" y="311583"/>
            <a:ext cx="2434234" cy="369332"/>
          </a:xfrm>
          <a:prstGeom prst="rect">
            <a:avLst/>
          </a:prstGeom>
          <a:noFill/>
        </p:spPr>
        <p:txBody>
          <a:bodyPr wrap="square">
            <a:spAutoFit/>
          </a:bodyPr>
          <a:lstStyle/>
          <a:p>
            <a:r>
              <a:rPr lang="ja-JP" altLang="en-US" sz="1800" b="1">
                <a:latin typeface="メイリオ" panose="020B0604030504040204" pitchFamily="50" charset="-128"/>
                <a:ea typeface="メイリオ" panose="020B0604030504040204" pitchFamily="50" charset="-128"/>
              </a:rPr>
              <a:t>デジタル庁御中</a:t>
            </a:r>
            <a:endParaRPr lang="ja-JP" altLang="en-US"/>
          </a:p>
        </p:txBody>
      </p:sp>
      <p:cxnSp>
        <p:nvCxnSpPr>
          <p:cNvPr id="9" name="直線コネクタ 8">
            <a:extLst>
              <a:ext uri="{FF2B5EF4-FFF2-40B4-BE49-F238E27FC236}">
                <a16:creationId xmlns:a16="http://schemas.microsoft.com/office/drawing/2014/main" id="{4142C61D-5624-9F2F-D5CE-5CC8AC0484EC}"/>
              </a:ext>
            </a:extLst>
          </p:cNvPr>
          <p:cNvCxnSpPr>
            <a:cxnSpLocks/>
          </p:cNvCxnSpPr>
          <p:nvPr/>
        </p:nvCxnSpPr>
        <p:spPr>
          <a:xfrm>
            <a:off x="549487" y="4020138"/>
            <a:ext cx="10889826"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3" name="スライド番号プレースホルダー 2">
            <a:extLst>
              <a:ext uri="{FF2B5EF4-FFF2-40B4-BE49-F238E27FC236}">
                <a16:creationId xmlns:a16="http://schemas.microsoft.com/office/drawing/2014/main" id="{70402C9E-169B-F1C2-EA90-E366B4B41143}"/>
              </a:ext>
            </a:extLst>
          </p:cNvPr>
          <p:cNvSpPr>
            <a:spLocks noGrp="1"/>
          </p:cNvSpPr>
          <p:nvPr>
            <p:ph type="sldNum" sz="quarter" idx="12"/>
          </p:nvPr>
        </p:nvSpPr>
        <p:spPr/>
        <p:txBody>
          <a:bodyPr/>
          <a:lstStyle/>
          <a:p>
            <a:fld id="{A32760C9-5E74-4B0B-AC3D-5CC8E3AEE304}" type="slidenum">
              <a:rPr lang="ja-JP" altLang="en-US" smtClean="0"/>
              <a:pPr/>
              <a:t>1</a:t>
            </a:fld>
            <a:endParaRPr lang="ja-JP" altLang="en-US"/>
          </a:p>
        </p:txBody>
      </p:sp>
    </p:spTree>
    <p:extLst>
      <p:ext uri="{BB962C8B-B14F-4D97-AF65-F5344CB8AC3E}">
        <p14:creationId xmlns:p14="http://schemas.microsoft.com/office/powerpoint/2010/main" val="177109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12DB86-2CDB-63E3-2FB4-3E3CFDA0A133}"/>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E03F4081-2742-1950-F0DB-CC5BFE3A7C3A}"/>
              </a:ext>
            </a:extLst>
          </p:cNvPr>
          <p:cNvSpPr>
            <a:spLocks noGrp="1"/>
          </p:cNvSpPr>
          <p:nvPr>
            <p:ph type="sldNum" sz="quarter" idx="12"/>
          </p:nvPr>
        </p:nvSpPr>
        <p:spPr/>
        <p:txBody>
          <a:bodyPr/>
          <a:lstStyle/>
          <a:p>
            <a:fld id="{A32760C9-5E74-4B0B-AC3D-5CC8E3AEE304}" type="slidenum">
              <a:rPr lang="ja-JP" altLang="en-US" smtClean="0"/>
              <a:pPr/>
              <a:t>10</a:t>
            </a:fld>
            <a:endParaRPr lang="ja-JP" altLang="en-US"/>
          </a:p>
        </p:txBody>
      </p:sp>
      <p:sp>
        <p:nvSpPr>
          <p:cNvPr id="4" name="タイトル 3">
            <a:extLst>
              <a:ext uri="{FF2B5EF4-FFF2-40B4-BE49-F238E27FC236}">
                <a16:creationId xmlns:a16="http://schemas.microsoft.com/office/drawing/2014/main" id="{A6A17C7A-8EAE-D22A-0B05-D709A7E9C76D}"/>
              </a:ext>
            </a:extLst>
          </p:cNvPr>
          <p:cNvSpPr>
            <a:spLocks noGrp="1"/>
          </p:cNvSpPr>
          <p:nvPr>
            <p:ph type="title"/>
          </p:nvPr>
        </p:nvSpPr>
        <p:spPr/>
        <p:txBody>
          <a:bodyPr/>
          <a:lstStyle/>
          <a:p>
            <a:r>
              <a:rPr kumimoji="1" lang="ja-JP" altLang="en-US"/>
              <a:t>デジタル証明書の発行</a:t>
            </a:r>
          </a:p>
        </p:txBody>
      </p:sp>
      <p:sp>
        <p:nvSpPr>
          <p:cNvPr id="5" name="テキスト ボックス 4">
            <a:extLst>
              <a:ext uri="{FF2B5EF4-FFF2-40B4-BE49-F238E27FC236}">
                <a16:creationId xmlns:a16="http://schemas.microsoft.com/office/drawing/2014/main" id="{84AFDE7F-925D-1508-3604-30591E37F334}"/>
              </a:ext>
            </a:extLst>
          </p:cNvPr>
          <p:cNvSpPr txBox="1"/>
          <p:nvPr/>
        </p:nvSpPr>
        <p:spPr>
          <a:xfrm>
            <a:off x="352788" y="744287"/>
            <a:ext cx="11486424" cy="884488"/>
          </a:xfrm>
          <a:prstGeom prst="rect">
            <a:avLst/>
          </a:prstGeom>
          <a:noFill/>
          <a:ln w="38100" cmpd="thickThin">
            <a:solidFill>
              <a:schemeClr val="tx1"/>
            </a:solidFill>
          </a:ln>
        </p:spPr>
        <p:txBody>
          <a:bodyPr wrap="square" anchor="ctr">
            <a:noAutofit/>
          </a:bodyPr>
          <a:lstStyle/>
          <a:p>
            <a:r>
              <a:rPr lang="ja-JP" altLang="en-US">
                <a:latin typeface="Meiryo UI" panose="020B0604030504040204" pitchFamily="50" charset="-128"/>
                <a:ea typeface="Meiryo UI" panose="020B0604030504040204" pitchFamily="50" charset="-128"/>
              </a:rPr>
              <a:t>事業所の発行依頼に対し、デジタル認証基盤は、事業所の実在性が確認できた場合、事業所にデジタル証明書を発行する。</a:t>
            </a:r>
            <a:endParaRPr lang="ja-JP" altLang="en-US"/>
          </a:p>
        </p:txBody>
      </p:sp>
      <p:sp>
        <p:nvSpPr>
          <p:cNvPr id="6" name="テキスト ボックス 5">
            <a:extLst>
              <a:ext uri="{FF2B5EF4-FFF2-40B4-BE49-F238E27FC236}">
                <a16:creationId xmlns:a16="http://schemas.microsoft.com/office/drawing/2014/main" id="{D4735439-ADC5-537C-891C-A1459468ED91}"/>
              </a:ext>
            </a:extLst>
          </p:cNvPr>
          <p:cNvSpPr txBox="1"/>
          <p:nvPr/>
        </p:nvSpPr>
        <p:spPr>
          <a:xfrm>
            <a:off x="352788" y="1895386"/>
            <a:ext cx="11486424" cy="4062651"/>
          </a:xfrm>
          <a:prstGeom prst="rect">
            <a:avLst/>
          </a:prstGeom>
          <a:noFill/>
        </p:spPr>
        <p:txBody>
          <a:bodyPr wrap="square" rtlCol="0">
            <a:spAutoFit/>
          </a:bodyPr>
          <a:lstStyle/>
          <a:p>
            <a:r>
              <a:rPr lang="ja-JP" altLang="en-US" sz="2400" b="1" u="sng">
                <a:latin typeface="Meiryo UI" panose="020B0604030504040204" pitchFamily="50" charset="-128"/>
                <a:ea typeface="Meiryo UI" panose="020B0604030504040204" pitchFamily="50" charset="-128"/>
              </a:rPr>
              <a:t>処理概要</a:t>
            </a:r>
            <a:endParaRPr kumimoji="1" lang="en-US" altLang="ja-JP" sz="2400" b="1" u="sng">
              <a:latin typeface="Meiryo UI" panose="020B0604030504040204" pitchFamily="50" charset="-128"/>
              <a:ea typeface="Meiryo UI" panose="020B0604030504040204" pitchFamily="50" charset="-128"/>
            </a:endParaRPr>
          </a:p>
          <a:p>
            <a:endParaRPr lang="en-US" altLang="ja-JP">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a:latin typeface="Meiryo UI" panose="020B0604030504040204" pitchFamily="50" charset="-128"/>
                <a:ea typeface="Meiryo UI" panose="020B0604030504040204" pitchFamily="50" charset="-128"/>
              </a:rPr>
              <a:t>発行依頼</a:t>
            </a:r>
            <a:endParaRPr lang="en-US" altLang="ja-JP" b="1">
              <a:latin typeface="Meiryo UI" panose="020B0604030504040204" pitchFamily="50" charset="-128"/>
              <a:ea typeface="Meiryo UI" panose="020B0604030504040204" pitchFamily="50" charset="-128"/>
            </a:endParaRPr>
          </a:p>
          <a:p>
            <a:pPr lvl="1"/>
            <a:r>
              <a:rPr lang="ja-JP" altLang="en-US">
                <a:latin typeface="Meiryo UI" panose="020B0604030504040204" pitchFamily="50" charset="-128"/>
                <a:ea typeface="Meiryo UI" panose="020B0604030504040204" pitchFamily="50" charset="-128"/>
              </a:rPr>
              <a:t>事業所は、自身の</a:t>
            </a:r>
            <a:r>
              <a:rPr lang="en-US" altLang="ja-JP">
                <a:latin typeface="Meiryo UI" panose="020B0604030504040204" pitchFamily="50" charset="-128"/>
                <a:ea typeface="Meiryo UI" panose="020B0604030504040204" pitchFamily="50" charset="-128"/>
              </a:rPr>
              <a:t>DID</a:t>
            </a:r>
            <a:r>
              <a:rPr lang="ja-JP" altLang="en-US">
                <a:latin typeface="Meiryo UI" panose="020B0604030504040204" pitchFamily="50" charset="-128"/>
                <a:ea typeface="Meiryo UI" panose="020B0604030504040204" pitchFamily="50" charset="-128"/>
              </a:rPr>
              <a:t>と実在性を証明する情報を合わせて、デジタル認証基盤に依頼する。</a:t>
            </a:r>
            <a:endParaRPr lang="en-US" altLang="ja-JP">
              <a:latin typeface="Meiryo UI" panose="020B0604030504040204" pitchFamily="50" charset="-128"/>
              <a:ea typeface="Meiryo UI" panose="020B0604030504040204" pitchFamily="50" charset="-128"/>
            </a:endParaRPr>
          </a:p>
          <a:p>
            <a:pPr lvl="1"/>
            <a:endParaRPr lang="en-US" altLang="ja-JP" b="1">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a:latin typeface="Meiryo UI" panose="020B0604030504040204" pitchFamily="50" charset="-128"/>
                <a:ea typeface="Meiryo UI" panose="020B0604030504040204" pitchFamily="50" charset="-128"/>
              </a:rPr>
              <a:t>実在性の確認</a:t>
            </a:r>
            <a:endParaRPr lang="en-US" altLang="ja-JP" b="1">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a:latin typeface="Meiryo UI" panose="020B0604030504040204" pitchFamily="50" charset="-128"/>
                <a:ea typeface="Meiryo UI" panose="020B0604030504040204" pitchFamily="50" charset="-128"/>
              </a:rPr>
              <a:t>実在性確認は、確認内容に応じて、認証レベルを複数設ける。</a:t>
            </a:r>
            <a:endParaRPr lang="en-US" altLang="ja-JP">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a:latin typeface="Meiryo UI" panose="020B0604030504040204" pitchFamily="50" charset="-128"/>
                <a:ea typeface="Meiryo UI" panose="020B0604030504040204" pitchFamily="50" charset="-128"/>
              </a:rPr>
              <a:t>認証レベルの考え方について、サプライチェーンにヒアリングをして、実証実験計画で詳細を定義する。</a:t>
            </a:r>
            <a:endParaRPr lang="en-US" altLang="ja-JP">
              <a:latin typeface="Meiryo UI" panose="020B0604030504040204" pitchFamily="50" charset="-128"/>
              <a:ea typeface="Meiryo UI" panose="020B0604030504040204" pitchFamily="50" charset="-128"/>
            </a:endParaRPr>
          </a:p>
          <a:p>
            <a:pPr lvl="1"/>
            <a:endParaRPr lang="en-US" altLang="ja-JP">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a:latin typeface="Meiryo UI" panose="020B0604030504040204" pitchFamily="50" charset="-128"/>
                <a:ea typeface="Meiryo UI" panose="020B0604030504040204" pitchFamily="50" charset="-128"/>
              </a:rPr>
              <a:t>確認結果</a:t>
            </a:r>
            <a:endParaRPr lang="en-US" altLang="ja-JP" b="1">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a:latin typeface="Meiryo UI" panose="020B0604030504040204" pitchFamily="50" charset="-128"/>
                <a:ea typeface="Meiryo UI" panose="020B0604030504040204" pitchFamily="50" charset="-128"/>
              </a:rPr>
              <a:t>発行内容の確認が完了したら、事業所へ確認完了を通知する。</a:t>
            </a:r>
            <a:endParaRPr lang="en-US" altLang="ja-JP">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a:latin typeface="Meiryo UI" panose="020B0604030504040204" pitchFamily="50" charset="-128"/>
                <a:ea typeface="Meiryo UI" panose="020B0604030504040204" pitchFamily="50" charset="-128"/>
              </a:rPr>
              <a:t>通知を受けた事業所は、デジタル認証基盤に対し、確認結果を取得する。</a:t>
            </a:r>
            <a:endParaRPr lang="en-US" altLang="ja-JP">
              <a:latin typeface="Meiryo UI" panose="020B0604030504040204" pitchFamily="50" charset="-128"/>
              <a:ea typeface="Meiryo UI" panose="020B0604030504040204" pitchFamily="50" charset="-128"/>
            </a:endParaRPr>
          </a:p>
          <a:p>
            <a:pPr lvl="2"/>
            <a:r>
              <a:rPr lang="ja-JP" altLang="en-US">
                <a:latin typeface="Meiryo UI" panose="020B0604030504040204" pitchFamily="50" charset="-128"/>
                <a:ea typeface="Meiryo UI" panose="020B0604030504040204" pitchFamily="50" charset="-128"/>
              </a:rPr>
              <a:t>承認の場合：デジタル証明書を発行</a:t>
            </a:r>
            <a:endParaRPr lang="en-US" altLang="ja-JP">
              <a:latin typeface="Meiryo UI" panose="020B0604030504040204" pitchFamily="50" charset="-128"/>
              <a:ea typeface="Meiryo UI" panose="020B0604030504040204" pitchFamily="50" charset="-128"/>
            </a:endParaRPr>
          </a:p>
          <a:p>
            <a:pPr lvl="2"/>
            <a:r>
              <a:rPr lang="ja-JP" altLang="en-US">
                <a:latin typeface="Meiryo UI" panose="020B0604030504040204" pitchFamily="50" charset="-128"/>
                <a:ea typeface="Meiryo UI" panose="020B0604030504040204" pitchFamily="50" charset="-128"/>
              </a:rPr>
              <a:t>否認の場合：否認を通知</a:t>
            </a:r>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284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12DB86-2CDB-63E3-2FB4-3E3CFDA0A133}"/>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E03F4081-2742-1950-F0DB-CC5BFE3A7C3A}"/>
              </a:ext>
            </a:extLst>
          </p:cNvPr>
          <p:cNvSpPr>
            <a:spLocks noGrp="1"/>
          </p:cNvSpPr>
          <p:nvPr>
            <p:ph type="sldNum" sz="quarter" idx="12"/>
          </p:nvPr>
        </p:nvSpPr>
        <p:spPr/>
        <p:txBody>
          <a:bodyPr/>
          <a:lstStyle/>
          <a:p>
            <a:fld id="{A32760C9-5E74-4B0B-AC3D-5CC8E3AEE304}" type="slidenum">
              <a:rPr lang="ja-JP" altLang="en-US" smtClean="0"/>
              <a:pPr/>
              <a:t>11</a:t>
            </a:fld>
            <a:endParaRPr lang="ja-JP" altLang="en-US"/>
          </a:p>
        </p:txBody>
      </p:sp>
      <p:sp>
        <p:nvSpPr>
          <p:cNvPr id="4" name="タイトル 3">
            <a:extLst>
              <a:ext uri="{FF2B5EF4-FFF2-40B4-BE49-F238E27FC236}">
                <a16:creationId xmlns:a16="http://schemas.microsoft.com/office/drawing/2014/main" id="{A6A17C7A-8EAE-D22A-0B05-D709A7E9C76D}"/>
              </a:ext>
            </a:extLst>
          </p:cNvPr>
          <p:cNvSpPr>
            <a:spLocks noGrp="1"/>
          </p:cNvSpPr>
          <p:nvPr>
            <p:ph type="title"/>
          </p:nvPr>
        </p:nvSpPr>
        <p:spPr/>
        <p:txBody>
          <a:bodyPr/>
          <a:lstStyle/>
          <a:p>
            <a:r>
              <a:rPr lang="ja-JP" altLang="en-US" dirty="0">
                <a:latin typeface="メイリオ"/>
                <a:ea typeface="メイリオ"/>
              </a:rPr>
              <a:t>事業所</a:t>
            </a:r>
            <a:r>
              <a:rPr lang="en-US" altLang="ja-JP" dirty="0">
                <a:latin typeface="メイリオ"/>
                <a:ea typeface="メイリオ"/>
              </a:rPr>
              <a:t>ID</a:t>
            </a:r>
            <a:r>
              <a:rPr lang="ja-JP" altLang="en-US" dirty="0">
                <a:latin typeface="メイリオ"/>
                <a:ea typeface="メイリオ"/>
              </a:rPr>
              <a:t>の検証</a:t>
            </a:r>
            <a:endParaRPr kumimoji="1" lang="ja-JP" altLang="en-US" dirty="0"/>
          </a:p>
        </p:txBody>
      </p:sp>
      <p:sp>
        <p:nvSpPr>
          <p:cNvPr id="5" name="テキスト ボックス 4">
            <a:extLst>
              <a:ext uri="{FF2B5EF4-FFF2-40B4-BE49-F238E27FC236}">
                <a16:creationId xmlns:a16="http://schemas.microsoft.com/office/drawing/2014/main" id="{9AA97D65-E1E1-BF45-FEA5-60D89680243D}"/>
              </a:ext>
            </a:extLst>
          </p:cNvPr>
          <p:cNvSpPr txBox="1"/>
          <p:nvPr/>
        </p:nvSpPr>
        <p:spPr>
          <a:xfrm>
            <a:off x="352788" y="1699681"/>
            <a:ext cx="11486424" cy="4616648"/>
          </a:xfrm>
          <a:prstGeom prst="rect">
            <a:avLst/>
          </a:prstGeom>
          <a:noFill/>
        </p:spPr>
        <p:txBody>
          <a:bodyPr wrap="square" lIns="91440" tIns="45720" rIns="91440" bIns="45720" rtlCol="0" anchor="t">
            <a:spAutoFit/>
          </a:bodyPr>
          <a:lstStyle/>
          <a:p>
            <a:r>
              <a:rPr kumimoji="1" lang="ja-JP" altLang="en-US" sz="2400" b="1" u="sng" dirty="0">
                <a:latin typeface="Meiryo UI" panose="020B0604030504040204" pitchFamily="50" charset="-128"/>
                <a:ea typeface="Meiryo UI" panose="020B0604030504040204" pitchFamily="50" charset="-128"/>
              </a:rPr>
              <a:t>処理概要</a:t>
            </a:r>
            <a:endParaRPr kumimoji="1" lang="en-US" altLang="ja-JP" sz="2400" b="1" u="sng"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dirty="0">
                <a:latin typeface="Meiryo UI"/>
                <a:ea typeface="Meiryo UI"/>
              </a:rPr>
              <a:t>デジタル証明書の検証</a:t>
            </a:r>
          </a:p>
          <a:p>
            <a:pPr marL="800100" lvl="1" indent="-342900">
              <a:buAutoNum type="arabicPeriod"/>
            </a:pPr>
            <a:r>
              <a:rPr lang="ja-JP" altLang="en-US" b="1" dirty="0">
                <a:latin typeface="Meiryo UI"/>
                <a:ea typeface="Meiryo UI"/>
              </a:rPr>
              <a:t>デジタル証明書はサプライヤーが作成したものか</a:t>
            </a:r>
            <a:endParaRPr lang="en-US" altLang="ja-JP" b="1" dirty="0">
              <a:latin typeface="Meiryo UI"/>
              <a:ea typeface="Meiryo UI"/>
            </a:endParaRPr>
          </a:p>
          <a:p>
            <a:pPr lvl="2"/>
            <a:r>
              <a:rPr lang="ja-JP" altLang="en-US" dirty="0">
                <a:latin typeface="Meiryo UI" panose="020B0604030504040204" pitchFamily="50" charset="-128"/>
                <a:ea typeface="Meiryo UI" panose="020B0604030504040204" pitchFamily="50" charset="-128"/>
              </a:rPr>
              <a:t>サプライヤーのデジタル署名が含まれていることを確認する。</a:t>
            </a:r>
            <a:endParaRPr lang="en-US" altLang="ja-JP" dirty="0">
              <a:latin typeface="Meiryo UI" panose="020B0604030504040204" pitchFamily="50" charset="-128"/>
              <a:ea typeface="Meiryo UI" panose="020B0604030504040204" pitchFamily="50" charset="-128"/>
            </a:endParaRPr>
          </a:p>
          <a:p>
            <a:pPr marL="800100" lvl="1" indent="-342900">
              <a:buFont typeface="+mj-lt"/>
              <a:buAutoNum type="arabicPeriod"/>
            </a:pPr>
            <a:endParaRPr lang="en-US" altLang="ja-JP" b="1"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b="1" dirty="0">
                <a:latin typeface="Meiryo UI" panose="020B0604030504040204" pitchFamily="50" charset="-128"/>
                <a:ea typeface="Meiryo UI" panose="020B0604030504040204" pitchFamily="50" charset="-128"/>
              </a:rPr>
              <a:t>正当な第三者が署名していること</a:t>
            </a:r>
            <a:endParaRPr lang="en-US" altLang="ja-JP" b="1" dirty="0">
              <a:latin typeface="Meiryo UI" panose="020B0604030504040204" pitchFamily="50" charset="-128"/>
              <a:ea typeface="Meiryo UI" panose="020B0604030504040204" pitchFamily="50" charset="-128"/>
            </a:endParaRPr>
          </a:p>
          <a:p>
            <a:pPr lvl="2"/>
            <a:r>
              <a:rPr lang="ja-JP" altLang="en-US" dirty="0">
                <a:latin typeface="Meiryo UI" panose="020B0604030504040204" pitchFamily="50" charset="-128"/>
                <a:ea typeface="Meiryo UI" panose="020B0604030504040204" pitchFamily="50" charset="-128"/>
              </a:rPr>
              <a:t>トラストアンカーとなる公的機関のデジタル署名が含まれていることを確認する。</a:t>
            </a:r>
            <a:endParaRPr lang="en-US" altLang="ja-JP" dirty="0">
              <a:latin typeface="Meiryo UI" panose="020B0604030504040204" pitchFamily="50" charset="-128"/>
              <a:ea typeface="Meiryo UI" panose="020B0604030504040204" pitchFamily="50" charset="-128"/>
            </a:endParaRPr>
          </a:p>
          <a:p>
            <a:pPr marL="1257300" lvl="2" indent="-342900">
              <a:buFont typeface="+mj-lt"/>
              <a:buAutoNum type="arabicPeriod"/>
            </a:pPr>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b="1" dirty="0">
                <a:latin typeface="Meiryo UI"/>
                <a:ea typeface="Meiryo UI"/>
              </a:rPr>
              <a:t>VC</a:t>
            </a:r>
            <a:r>
              <a:rPr lang="ja-JP" altLang="en-US" b="1" dirty="0">
                <a:latin typeface="Meiryo UI"/>
                <a:ea typeface="Meiryo UI"/>
              </a:rPr>
              <a:t>無失効の確認</a:t>
            </a:r>
            <a:endParaRPr lang="en-US" altLang="ja-JP" b="1" dirty="0">
              <a:latin typeface="Meiryo UI"/>
              <a:ea typeface="Meiryo UI"/>
            </a:endParaRPr>
          </a:p>
          <a:p>
            <a:pPr lvl="1"/>
            <a:r>
              <a:rPr lang="en-US" altLang="ja-JP" dirty="0">
                <a:latin typeface="Meiryo UI"/>
                <a:ea typeface="Meiryo UI"/>
              </a:rPr>
              <a:t>VC</a:t>
            </a:r>
            <a:r>
              <a:rPr lang="ja-JP" altLang="en-US" dirty="0">
                <a:latin typeface="Meiryo UI"/>
                <a:ea typeface="Meiryo UI"/>
              </a:rPr>
              <a:t>失効管理機構にサプライヤーのデジタル証明書（</a:t>
            </a:r>
            <a:r>
              <a:rPr lang="en-US" altLang="ja-JP" dirty="0">
                <a:latin typeface="Meiryo UI"/>
                <a:ea typeface="Meiryo UI"/>
              </a:rPr>
              <a:t>VC</a:t>
            </a:r>
            <a:r>
              <a:rPr lang="ja-JP" altLang="en-US" dirty="0">
                <a:latin typeface="Meiryo UI"/>
                <a:ea typeface="Meiryo UI"/>
              </a:rPr>
              <a:t>）が無いことを確認する。</a:t>
            </a:r>
            <a:endParaRPr lang="en-US" altLang="ja-JP" dirty="0">
              <a:latin typeface="Meiryo UI"/>
              <a:ea typeface="Meiryo UI"/>
            </a:endParaRPr>
          </a:p>
          <a:p>
            <a:pPr lvl="1"/>
            <a:r>
              <a:rPr lang="en-US" altLang="ja-JP" dirty="0">
                <a:latin typeface="Meiryo UI"/>
                <a:ea typeface="Meiryo UI"/>
              </a:rPr>
              <a:t>※</a:t>
            </a:r>
            <a:r>
              <a:rPr lang="ja-JP" altLang="en-US" dirty="0">
                <a:latin typeface="Meiryo UI"/>
                <a:ea typeface="Meiryo UI"/>
              </a:rPr>
              <a:t>詳細は「デジタル証明書の無失効確認」ページ参照</a:t>
            </a:r>
            <a:endParaRPr lang="en-US" altLang="ja-JP" dirty="0">
              <a:latin typeface="Meiryo UI"/>
              <a:ea typeface="Meiryo UI"/>
            </a:endParaRPr>
          </a:p>
          <a:p>
            <a:pPr lvl="2"/>
            <a:endParaRPr lang="en-US" altLang="ja-JP" dirty="0">
              <a:latin typeface="Meiryo UI"/>
              <a:ea typeface="Meiryo UI"/>
            </a:endParaRPr>
          </a:p>
          <a:p>
            <a:pPr marL="342900" indent="-342900">
              <a:buFont typeface="+mj-lt"/>
              <a:buAutoNum type="arabicPeriod"/>
            </a:pPr>
            <a:r>
              <a:rPr lang="ja-JP" altLang="en-US" b="1" dirty="0">
                <a:latin typeface="Meiryo UI"/>
                <a:ea typeface="Meiryo UI"/>
              </a:rPr>
              <a:t>認証レベルの確認</a:t>
            </a:r>
            <a:endParaRPr lang="en-US" altLang="ja-JP" b="1" dirty="0">
              <a:latin typeface="Meiryo UI"/>
              <a:ea typeface="Meiryo UI"/>
            </a:endParaRPr>
          </a:p>
          <a:p>
            <a:pPr lvl="1"/>
            <a:r>
              <a:rPr lang="ja-JP" altLang="en-US" dirty="0">
                <a:latin typeface="Meiryo UI"/>
                <a:ea typeface="Meiryo UI"/>
              </a:rPr>
              <a:t>認証レベルに応じた確認をする。</a:t>
            </a:r>
            <a:endParaRPr lang="en-US" altLang="ja-JP" dirty="0">
              <a:latin typeface="Meiryo UI"/>
              <a:ea typeface="Meiryo UI"/>
            </a:endParaRPr>
          </a:p>
          <a:p>
            <a:pPr lvl="1"/>
            <a:r>
              <a:rPr lang="en-US" altLang="ja-JP" dirty="0">
                <a:latin typeface="Meiryo UI"/>
                <a:ea typeface="Meiryo UI"/>
              </a:rPr>
              <a:t>※</a:t>
            </a:r>
            <a:r>
              <a:rPr lang="ja-JP" altLang="en-US">
                <a:latin typeface="Meiryo UI"/>
                <a:ea typeface="Meiryo UI"/>
              </a:rPr>
              <a:t>詳細は「認証レベル」</a:t>
            </a:r>
            <a:r>
              <a:rPr lang="ja-JP">
                <a:latin typeface="Meiryo UI"/>
                <a:ea typeface="Meiryo UI"/>
              </a:rPr>
              <a:t>ページ</a:t>
            </a:r>
            <a:r>
              <a:rPr lang="ja-JP" altLang="en-US">
                <a:latin typeface="Meiryo UI"/>
                <a:ea typeface="Meiryo UI"/>
              </a:rPr>
              <a:t>参照</a:t>
            </a:r>
            <a:endParaRPr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1B913400-F5DD-38BC-6804-ED2985E340D9}"/>
              </a:ext>
            </a:extLst>
          </p:cNvPr>
          <p:cNvSpPr txBox="1"/>
          <p:nvPr/>
        </p:nvSpPr>
        <p:spPr>
          <a:xfrm>
            <a:off x="352788" y="744287"/>
            <a:ext cx="11486424" cy="884488"/>
          </a:xfrm>
          <a:prstGeom prst="rect">
            <a:avLst/>
          </a:prstGeom>
          <a:noFill/>
          <a:ln w="38100" cmpd="thickThin">
            <a:solidFill>
              <a:schemeClr val="tx1"/>
            </a:solidFill>
          </a:ln>
        </p:spPr>
        <p:txBody>
          <a:bodyPr wrap="square" anchor="ctr">
            <a:noAutofit/>
          </a:bodyPr>
          <a:lstStyle/>
          <a:p>
            <a:r>
              <a:rPr lang="ja-JP" altLang="en-US" sz="1600" dirty="0">
                <a:latin typeface="Meiryo UI" panose="020B0604030504040204" pitchFamily="50" charset="-128"/>
                <a:ea typeface="Meiryo UI" panose="020B0604030504040204" pitchFamily="50" charset="-128"/>
              </a:rPr>
              <a:t>（前提：事業所（バイヤー）が事業所（サプライヤー）の真正性を確認）</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サプライヤーが所有する</a:t>
            </a:r>
            <a:r>
              <a:rPr lang="en-US" altLang="ja-JP" dirty="0">
                <a:latin typeface="Meiryo UI" panose="020B0604030504040204" pitchFamily="50" charset="-128"/>
                <a:ea typeface="Meiryo UI" panose="020B0604030504040204" pitchFamily="50" charset="-128"/>
              </a:rPr>
              <a:t>VC</a:t>
            </a:r>
            <a:r>
              <a:rPr lang="ja-JP" altLang="en-US" dirty="0">
                <a:latin typeface="Meiryo UI" panose="020B0604030504040204" pitchFamily="50" charset="-128"/>
                <a:ea typeface="Meiryo UI" panose="020B0604030504040204" pitchFamily="50" charset="-128"/>
              </a:rPr>
              <a:t>に自己署名した</a:t>
            </a:r>
            <a:r>
              <a:rPr lang="en-US" altLang="ja-JP" dirty="0">
                <a:latin typeface="Meiryo UI" panose="020B0604030504040204" pitchFamily="50" charset="-128"/>
                <a:ea typeface="Meiryo UI" panose="020B0604030504040204" pitchFamily="50" charset="-128"/>
              </a:rPr>
              <a:t>VP</a:t>
            </a:r>
            <a:r>
              <a:rPr lang="ja-JP" altLang="en-US" dirty="0">
                <a:latin typeface="Meiryo UI" panose="020B0604030504040204" pitchFamily="50" charset="-128"/>
                <a:ea typeface="Meiryo UI" panose="020B0604030504040204" pitchFamily="50" charset="-128"/>
              </a:rPr>
              <a:t>をデジタル証明書とし、バイヤーはそのデジタル証明書に対してサプライヤーの真正性を検証する。</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9326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E010EFC6-BC30-7369-E837-40A94F633E2A}"/>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D324B9A0-3204-ED68-A0D2-AC9CD12FB394}"/>
              </a:ext>
            </a:extLst>
          </p:cNvPr>
          <p:cNvSpPr>
            <a:spLocks noGrp="1"/>
          </p:cNvSpPr>
          <p:nvPr>
            <p:ph type="sldNum" sz="quarter" idx="12"/>
          </p:nvPr>
        </p:nvSpPr>
        <p:spPr/>
        <p:txBody>
          <a:bodyPr/>
          <a:lstStyle/>
          <a:p>
            <a:fld id="{A32760C9-5E74-4B0B-AC3D-5CC8E3AEE304}" type="slidenum">
              <a:rPr lang="ja-JP" altLang="en-US" smtClean="0"/>
              <a:pPr/>
              <a:t>12</a:t>
            </a:fld>
            <a:endParaRPr lang="ja-JP" altLang="en-US"/>
          </a:p>
        </p:txBody>
      </p:sp>
      <p:sp>
        <p:nvSpPr>
          <p:cNvPr id="4" name="タイトル 3">
            <a:extLst>
              <a:ext uri="{FF2B5EF4-FFF2-40B4-BE49-F238E27FC236}">
                <a16:creationId xmlns:a16="http://schemas.microsoft.com/office/drawing/2014/main" id="{2400DB1D-3590-1676-80B9-5C8920B3877E}"/>
              </a:ext>
            </a:extLst>
          </p:cNvPr>
          <p:cNvSpPr>
            <a:spLocks noGrp="1"/>
          </p:cNvSpPr>
          <p:nvPr>
            <p:ph type="title"/>
          </p:nvPr>
        </p:nvSpPr>
        <p:spPr/>
        <p:txBody>
          <a:bodyPr/>
          <a:lstStyle/>
          <a:p>
            <a:r>
              <a:rPr kumimoji="1" lang="ja-JP" altLang="en-US" dirty="0"/>
              <a:t>デジタル証明書の無失効確認</a:t>
            </a:r>
          </a:p>
        </p:txBody>
      </p:sp>
      <p:sp>
        <p:nvSpPr>
          <p:cNvPr id="7" name="テキスト ボックス 6">
            <a:extLst>
              <a:ext uri="{FF2B5EF4-FFF2-40B4-BE49-F238E27FC236}">
                <a16:creationId xmlns:a16="http://schemas.microsoft.com/office/drawing/2014/main" id="{61BBA70D-F79B-A8FE-ABFC-93F23EA4D0EE}"/>
              </a:ext>
            </a:extLst>
          </p:cNvPr>
          <p:cNvSpPr txBox="1"/>
          <p:nvPr/>
        </p:nvSpPr>
        <p:spPr>
          <a:xfrm>
            <a:off x="352789" y="1991549"/>
            <a:ext cx="11229612" cy="2400657"/>
          </a:xfrm>
          <a:prstGeom prst="rect">
            <a:avLst/>
          </a:prstGeom>
          <a:noFill/>
        </p:spPr>
        <p:txBody>
          <a:bodyPr wrap="square" lIns="91440" tIns="45720" rIns="91440" bIns="45720" rtlCol="0" anchor="t">
            <a:spAutoFit/>
          </a:bodyPr>
          <a:lstStyle/>
          <a:p>
            <a:r>
              <a:rPr kumimoji="1" lang="ja-JP" altLang="en-US" sz="2400" b="1" u="sng" dirty="0">
                <a:latin typeface="Meiryo UI" panose="020B0604030504040204" pitchFamily="50" charset="-128"/>
                <a:ea typeface="Meiryo UI" panose="020B0604030504040204" pitchFamily="50" charset="-128"/>
              </a:rPr>
              <a:t>処理概要</a:t>
            </a:r>
            <a:endParaRPr kumimoji="1" lang="en-US" altLang="ja-JP" sz="2400" b="1" u="sng"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dirty="0">
                <a:latin typeface="Meiryo UI" panose="020B0604030504040204" pitchFamily="50" charset="-128"/>
                <a:ea typeface="Meiryo UI" panose="020B0604030504040204" pitchFamily="50" charset="-128"/>
              </a:rPr>
              <a:t>失効条件</a:t>
            </a:r>
            <a:endParaRPr lang="en-US" altLang="ja-JP" b="1" dirty="0">
              <a:latin typeface="Meiryo UI" panose="020B0604030504040204" pitchFamily="50" charset="-128"/>
              <a:ea typeface="Meiryo UI" panose="020B0604030504040204" pitchFamily="50" charset="-128"/>
            </a:endParaRPr>
          </a:p>
          <a:p>
            <a:pPr marL="800100" lvl="1" indent="-342900">
              <a:buAutoNum type="arabicPeriod"/>
            </a:pPr>
            <a:r>
              <a:rPr lang="ja-JP" altLang="en-US">
                <a:latin typeface="Meiryo UI"/>
                <a:ea typeface="Meiryo UI"/>
              </a:rPr>
              <a:t>デジタル認証機構が、事業所に対する定期的な審査結果で失効にする場合。</a:t>
            </a:r>
          </a:p>
          <a:p>
            <a:pPr marL="800100" lvl="1" indent="-342900">
              <a:buAutoNum type="arabicPeriod"/>
            </a:pPr>
            <a:r>
              <a:rPr lang="ja-JP" altLang="en-US">
                <a:latin typeface="Meiryo UI"/>
                <a:ea typeface="Meiryo UI"/>
              </a:rPr>
              <a:t>事業所が、自ら失効依頼する場合。</a:t>
            </a:r>
            <a:endParaRPr lang="ja-JP" altLang="en-US" dirty="0">
              <a:latin typeface="Meiryo UI" panose="020B0604030504040204" pitchFamily="50" charset="-128"/>
              <a:ea typeface="Meiryo UI" panose="020B0604030504040204" pitchFamily="50" charset="-128"/>
            </a:endParaRPr>
          </a:p>
          <a:p>
            <a:pPr marL="342900" indent="-342900">
              <a:buFont typeface="+mj-lt"/>
              <a:buAutoNum type="arabicPeriod"/>
            </a:pPr>
            <a:endParaRPr lang="en-US" altLang="ja-JP" b="1"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dirty="0">
                <a:latin typeface="Meiryo UI" panose="020B0604030504040204" pitchFamily="50" charset="-128"/>
                <a:ea typeface="Meiryo UI" panose="020B0604030504040204" pitchFamily="50" charset="-128"/>
              </a:rPr>
              <a:t>無失効確認</a:t>
            </a:r>
            <a:endParaRPr lang="en-US" altLang="ja-JP" b="1" dirty="0">
              <a:latin typeface="Meiryo UI" panose="020B0604030504040204" pitchFamily="50" charset="-128"/>
              <a:ea typeface="Meiryo UI" panose="020B0604030504040204" pitchFamily="50" charset="-128"/>
            </a:endParaRPr>
          </a:p>
          <a:p>
            <a:pPr lvl="1"/>
            <a:r>
              <a:rPr lang="ja-JP" altLang="en-US">
                <a:latin typeface="Meiryo UI"/>
                <a:ea typeface="Meiryo UI"/>
              </a:rPr>
              <a:t>事業所が相手のデジタル証明書の検証をする際、</a:t>
            </a:r>
            <a:r>
              <a:rPr lang="en-US" altLang="ja-JP" dirty="0">
                <a:latin typeface="Meiryo UI"/>
                <a:ea typeface="Meiryo UI"/>
              </a:rPr>
              <a:t>VC</a:t>
            </a:r>
            <a:r>
              <a:rPr lang="ja-JP" altLang="en-US">
                <a:latin typeface="Meiryo UI"/>
                <a:ea typeface="Meiryo UI"/>
              </a:rPr>
              <a:t>失効管理機構が失効の有無を返答する。</a:t>
            </a:r>
            <a:endParaRPr lang="en-US" altLang="ja-JP">
              <a:latin typeface="Meiryo UI"/>
              <a:ea typeface="Meiryo UI"/>
            </a:endParaRPr>
          </a:p>
        </p:txBody>
      </p:sp>
      <p:sp>
        <p:nvSpPr>
          <p:cNvPr id="6" name="テキスト ボックス 5">
            <a:extLst>
              <a:ext uri="{FF2B5EF4-FFF2-40B4-BE49-F238E27FC236}">
                <a16:creationId xmlns:a16="http://schemas.microsoft.com/office/drawing/2014/main" id="{C1351728-9E04-4615-B7BC-E835897144DC}"/>
              </a:ext>
            </a:extLst>
          </p:cNvPr>
          <p:cNvSpPr txBox="1"/>
          <p:nvPr/>
        </p:nvSpPr>
        <p:spPr>
          <a:xfrm>
            <a:off x="352788" y="744287"/>
            <a:ext cx="11486424" cy="884488"/>
          </a:xfrm>
          <a:prstGeom prst="rect">
            <a:avLst/>
          </a:prstGeom>
          <a:noFill/>
          <a:ln w="38100" cmpd="thickThin">
            <a:solidFill>
              <a:schemeClr val="tx1"/>
            </a:solidFill>
          </a:ln>
        </p:spPr>
        <p:txBody>
          <a:bodyPr wrap="square" lIns="91440" tIns="45720" rIns="91440" bIns="45720" anchor="ctr">
            <a:noAutofit/>
          </a:bodyPr>
          <a:lstStyle/>
          <a:p>
            <a:r>
              <a:rPr lang="ja-JP" altLang="en-US">
                <a:latin typeface="Meiryo UI"/>
                <a:ea typeface="Meiryo UI"/>
              </a:rPr>
              <a:t>失効したデジタル証明書の利用は、事業所の真正性に影響があると考える。</a:t>
            </a:r>
            <a:endParaRPr lang="en-US" altLang="ja-JP">
              <a:latin typeface="Meiryo UI"/>
              <a:ea typeface="Meiryo UI"/>
            </a:endParaRPr>
          </a:p>
          <a:p>
            <a:r>
              <a:rPr lang="ja-JP" altLang="en-US">
                <a:latin typeface="Meiryo UI"/>
                <a:ea typeface="Meiryo UI"/>
              </a:rPr>
              <a:t>本実証では、デジタル認証基盤にデジタル証明書の無失効確認機能を準備する。</a:t>
            </a:r>
            <a:endParaRPr lang="en-US" altLang="ja-JP">
              <a:latin typeface="Meiryo UI"/>
              <a:ea typeface="Meiryo UI"/>
            </a:endParaRPr>
          </a:p>
        </p:txBody>
      </p:sp>
    </p:spTree>
    <p:extLst>
      <p:ext uri="{BB962C8B-B14F-4D97-AF65-F5344CB8AC3E}">
        <p14:creationId xmlns:p14="http://schemas.microsoft.com/office/powerpoint/2010/main" val="285971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4F85E5AF-1217-069B-601B-683BF8444AB0}"/>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A1775A33-2FB1-0D70-006B-7436A7552FF1}"/>
              </a:ext>
            </a:extLst>
          </p:cNvPr>
          <p:cNvSpPr>
            <a:spLocks noGrp="1"/>
          </p:cNvSpPr>
          <p:nvPr>
            <p:ph type="sldNum" sz="quarter" idx="12"/>
          </p:nvPr>
        </p:nvSpPr>
        <p:spPr/>
        <p:txBody>
          <a:bodyPr/>
          <a:lstStyle/>
          <a:p>
            <a:fld id="{A32760C9-5E74-4B0B-AC3D-5CC8E3AEE304}" type="slidenum">
              <a:rPr lang="ja-JP" altLang="en-US" smtClean="0"/>
              <a:pPr/>
              <a:t>13</a:t>
            </a:fld>
            <a:endParaRPr lang="ja-JP" altLang="en-US"/>
          </a:p>
        </p:txBody>
      </p:sp>
      <p:sp>
        <p:nvSpPr>
          <p:cNvPr id="4" name="タイトル 3">
            <a:extLst>
              <a:ext uri="{FF2B5EF4-FFF2-40B4-BE49-F238E27FC236}">
                <a16:creationId xmlns:a16="http://schemas.microsoft.com/office/drawing/2014/main" id="{4F4DC837-11DF-62A2-EE1D-E0957E963F23}"/>
              </a:ext>
            </a:extLst>
          </p:cNvPr>
          <p:cNvSpPr>
            <a:spLocks noGrp="1"/>
          </p:cNvSpPr>
          <p:nvPr>
            <p:ph type="title"/>
          </p:nvPr>
        </p:nvSpPr>
        <p:spPr/>
        <p:txBody>
          <a:bodyPr/>
          <a:lstStyle/>
          <a:p>
            <a:r>
              <a:rPr kumimoji="1" lang="ja-JP" altLang="en-US" dirty="0"/>
              <a:t>認証レベル</a:t>
            </a:r>
          </a:p>
        </p:txBody>
      </p:sp>
      <p:sp>
        <p:nvSpPr>
          <p:cNvPr id="5" name="テキスト ボックス 4">
            <a:extLst>
              <a:ext uri="{FF2B5EF4-FFF2-40B4-BE49-F238E27FC236}">
                <a16:creationId xmlns:a16="http://schemas.microsoft.com/office/drawing/2014/main" id="{14BC43C8-CCE1-9A1F-D45A-15F0D72FB971}"/>
              </a:ext>
            </a:extLst>
          </p:cNvPr>
          <p:cNvSpPr txBox="1"/>
          <p:nvPr/>
        </p:nvSpPr>
        <p:spPr>
          <a:xfrm>
            <a:off x="352789" y="1991549"/>
            <a:ext cx="11229612" cy="3231654"/>
          </a:xfrm>
          <a:prstGeom prst="rect">
            <a:avLst/>
          </a:prstGeom>
          <a:noFill/>
        </p:spPr>
        <p:txBody>
          <a:bodyPr wrap="square" lIns="91440" tIns="45720" rIns="91440" bIns="45720" rtlCol="0" anchor="t">
            <a:spAutoFit/>
          </a:bodyPr>
          <a:lstStyle/>
          <a:p>
            <a:r>
              <a:rPr kumimoji="1" lang="ja-JP" altLang="en-US" sz="2400" b="1" u="sng" dirty="0">
                <a:latin typeface="Meiryo UI" panose="020B0604030504040204" pitchFamily="50" charset="-128"/>
                <a:ea typeface="Meiryo UI" panose="020B0604030504040204" pitchFamily="50" charset="-128"/>
              </a:rPr>
              <a:t>処理概要</a:t>
            </a:r>
            <a:endParaRPr kumimoji="1" lang="en-US" altLang="ja-JP" sz="2400" b="1" u="sng"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ja-JP" altLang="en-US" b="1" dirty="0">
                <a:latin typeface="Meiryo UI" panose="020B0604030504040204" pitchFamily="50" charset="-128"/>
                <a:ea typeface="Meiryo UI" panose="020B0604030504040204" pitchFamily="50" charset="-128"/>
              </a:rPr>
              <a:t>認証レベル</a:t>
            </a:r>
            <a:r>
              <a:rPr lang="en-US" altLang="ja-JP" b="1" dirty="0">
                <a:latin typeface="Meiryo UI" panose="020B0604030504040204" pitchFamily="50" charset="-128"/>
                <a:ea typeface="Meiryo UI" panose="020B0604030504040204" pitchFamily="50" charset="-128"/>
              </a:rPr>
              <a:t>1</a:t>
            </a:r>
          </a:p>
          <a:p>
            <a:pPr lvl="1"/>
            <a:r>
              <a:rPr lang="ja-JP">
                <a:latin typeface="Meiryo UI"/>
                <a:ea typeface="Meiryo UI"/>
                <a:cs typeface="+mn-lt"/>
              </a:rPr>
              <a:t>所属する事業者（法人等）の本人認証を行うが事業所情報については自己表明</a:t>
            </a:r>
          </a:p>
          <a:p>
            <a:pPr marL="342900" indent="-342900">
              <a:buFont typeface="+mj-lt"/>
              <a:buAutoNum type="arabicPeriod"/>
            </a:pPr>
            <a:endParaRPr lang="en-US" altLang="ja-JP" b="1" dirty="0">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ja-JP" altLang="en-US" b="1" dirty="0">
                <a:latin typeface="Meiryo UI"/>
                <a:ea typeface="Meiryo UI"/>
              </a:rPr>
              <a:t>認証レベル</a:t>
            </a:r>
            <a:r>
              <a:rPr lang="en-US" altLang="ja-JP" b="1" dirty="0">
                <a:latin typeface="Meiryo UI"/>
                <a:ea typeface="Meiryo UI"/>
              </a:rPr>
              <a:t>2</a:t>
            </a:r>
          </a:p>
          <a:p>
            <a:pPr lvl="1"/>
            <a:r>
              <a:rPr lang="ja-JP">
                <a:latin typeface="Meiryo UI"/>
                <a:ea typeface="Meiryo UI"/>
                <a:cs typeface="+mn-lt"/>
              </a:rPr>
              <a:t>公的・準公的機関が発行する書面等の提出による事業所情報の確認（非対面）</a:t>
            </a:r>
            <a:endParaRPr lang="ja-JP">
              <a:latin typeface="Meiryo UI"/>
              <a:ea typeface="Meiryo UI"/>
            </a:endParaRPr>
          </a:p>
          <a:p>
            <a:pPr marL="342900" indent="-342900">
              <a:buFont typeface="+mj-lt"/>
              <a:buAutoNum type="arabicPeriod"/>
            </a:pPr>
            <a:endParaRPr lang="en-US" altLang="ja-JP" b="1" dirty="0">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Ø"/>
            </a:pPr>
            <a:r>
              <a:rPr lang="ja-JP" altLang="en-US" b="1" dirty="0">
                <a:latin typeface="Meiryo UI"/>
                <a:ea typeface="Meiryo UI"/>
              </a:rPr>
              <a:t>認証レベル</a:t>
            </a:r>
            <a:r>
              <a:rPr lang="en-US" altLang="ja-JP" b="1" dirty="0">
                <a:latin typeface="Meiryo UI"/>
                <a:ea typeface="Meiryo UI"/>
              </a:rPr>
              <a:t>3</a:t>
            </a:r>
          </a:p>
          <a:p>
            <a:pPr lvl="1"/>
            <a:r>
              <a:rPr lang="ja-JP">
                <a:latin typeface="Meiryo UI"/>
                <a:ea typeface="Meiryo UI"/>
                <a:cs typeface="+mn-lt"/>
              </a:rPr>
              <a:t>有資格者による現地実査を通じた事業所の実在確認（対面）</a:t>
            </a:r>
            <a:endParaRPr lang="en-US" altLang="ja-JP" dirty="0">
              <a:latin typeface="Meiryo UI"/>
              <a:ea typeface="Meiryo UI"/>
            </a:endParaRPr>
          </a:p>
          <a:p>
            <a:pPr lvl="1"/>
            <a:endParaRPr lang="en-US" altLang="ja-JP" dirty="0">
              <a:latin typeface="Meiryo UI"/>
              <a:ea typeface="Meiryo UI"/>
            </a:endParaRPr>
          </a:p>
        </p:txBody>
      </p:sp>
      <p:sp>
        <p:nvSpPr>
          <p:cNvPr id="6" name="テキスト ボックス 5">
            <a:extLst>
              <a:ext uri="{FF2B5EF4-FFF2-40B4-BE49-F238E27FC236}">
                <a16:creationId xmlns:a16="http://schemas.microsoft.com/office/drawing/2014/main" id="{5689467A-A320-6FA4-4147-A2A3F5532532}"/>
              </a:ext>
            </a:extLst>
          </p:cNvPr>
          <p:cNvSpPr txBox="1"/>
          <p:nvPr/>
        </p:nvSpPr>
        <p:spPr>
          <a:xfrm>
            <a:off x="352788" y="744287"/>
            <a:ext cx="11486424" cy="884488"/>
          </a:xfrm>
          <a:prstGeom prst="rect">
            <a:avLst/>
          </a:prstGeom>
          <a:noFill/>
          <a:ln w="38100" cmpd="thickThin">
            <a:solidFill>
              <a:schemeClr val="tx1"/>
            </a:solidFill>
          </a:ln>
        </p:spPr>
        <p:txBody>
          <a:bodyPr wrap="square" lIns="91440" tIns="45720" rIns="91440" bIns="45720" anchor="ctr">
            <a:noAutofit/>
          </a:bodyPr>
          <a:lstStyle/>
          <a:p>
            <a:r>
              <a:rPr lang="ja-JP">
                <a:latin typeface="Meiryo UI"/>
                <a:ea typeface="Meiryo UI"/>
                <a:cs typeface="+mn-lt"/>
              </a:rPr>
              <a:t>事</a:t>
            </a:r>
            <a:r>
              <a:rPr lang="ja-JP" altLang="en-US">
                <a:latin typeface="Meiryo UI"/>
                <a:ea typeface="Meiryo UI"/>
                <a:cs typeface="+mn-lt"/>
              </a:rPr>
              <a:t>業</a:t>
            </a:r>
            <a:r>
              <a:rPr lang="ja-JP">
                <a:latin typeface="Meiryo UI"/>
                <a:ea typeface="Meiryo UI"/>
                <a:cs typeface="+mn-lt"/>
              </a:rPr>
              <a:t>所</a:t>
            </a:r>
            <a:r>
              <a:rPr lang="en-US" altLang="ja-JP" dirty="0">
                <a:latin typeface="Meiryo UI"/>
                <a:ea typeface="Meiryo UI"/>
                <a:cs typeface="+mn-lt"/>
              </a:rPr>
              <a:t>ID</a:t>
            </a:r>
            <a:r>
              <a:rPr lang="ja-JP" altLang="en-US">
                <a:latin typeface="Meiryo UI"/>
                <a:ea typeface="Meiryo UI"/>
                <a:cs typeface="+mn-lt"/>
              </a:rPr>
              <a:t>（それ</a:t>
            </a:r>
            <a:r>
              <a:rPr lang="ja-JP">
                <a:latin typeface="Meiryo UI"/>
                <a:ea typeface="Meiryo UI"/>
                <a:cs typeface="+mn-lt"/>
              </a:rPr>
              <a:t>に付帯するデジタル認証）をサプライチェーン上の事業所を特定しその真正性を証明する目的で利用するが、デジタル認証の信頼度に応じて「認証レベル」を設けることを想定している</a:t>
            </a:r>
            <a:endParaRPr lang="en-US">
              <a:latin typeface="Meiryo UI"/>
              <a:ea typeface="Meiryo UI"/>
              <a:cs typeface="+mn-lt"/>
            </a:endParaRPr>
          </a:p>
        </p:txBody>
      </p:sp>
    </p:spTree>
    <p:extLst>
      <p:ext uri="{BB962C8B-B14F-4D97-AF65-F5344CB8AC3E}">
        <p14:creationId xmlns:p14="http://schemas.microsoft.com/office/powerpoint/2010/main" val="1845777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D0BA90E-FD39-7AA0-4700-5ECBA3FBD804}"/>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タイトル 2">
            <a:extLst>
              <a:ext uri="{FF2B5EF4-FFF2-40B4-BE49-F238E27FC236}">
                <a16:creationId xmlns:a16="http://schemas.microsoft.com/office/drawing/2014/main" id="{DCF5A4A5-5C0D-D3A3-5A2D-A96E60D16401}"/>
              </a:ext>
            </a:extLst>
          </p:cNvPr>
          <p:cNvSpPr>
            <a:spLocks noGrp="1"/>
          </p:cNvSpPr>
          <p:nvPr>
            <p:ph type="title"/>
          </p:nvPr>
        </p:nvSpPr>
        <p:spPr>
          <a:xfrm>
            <a:off x="0" y="2888681"/>
            <a:ext cx="12192000" cy="636103"/>
          </a:xfrm>
        </p:spPr>
        <p:txBody>
          <a:bodyPr/>
          <a:lstStyle/>
          <a:p>
            <a:r>
              <a:rPr lang="ja-JP" altLang="en-US">
                <a:latin typeface="Meiryo UI" panose="020B0604030504040204" pitchFamily="50" charset="-128"/>
                <a:ea typeface="Meiryo UI" panose="020B0604030504040204" pitchFamily="50" charset="-128"/>
              </a:rPr>
              <a:t>非機能要件</a:t>
            </a:r>
          </a:p>
        </p:txBody>
      </p:sp>
      <p:sp>
        <p:nvSpPr>
          <p:cNvPr id="4" name="スライド番号プレースホルダー 3">
            <a:extLst>
              <a:ext uri="{FF2B5EF4-FFF2-40B4-BE49-F238E27FC236}">
                <a16:creationId xmlns:a16="http://schemas.microsoft.com/office/drawing/2014/main" id="{AC2AF0D4-4CAB-A25F-8FAA-2B6E583CF092}"/>
              </a:ext>
            </a:extLst>
          </p:cNvPr>
          <p:cNvSpPr>
            <a:spLocks noGrp="1"/>
          </p:cNvSpPr>
          <p:nvPr>
            <p:ph type="sldNum" sz="quarter" idx="12"/>
          </p:nvPr>
        </p:nvSpPr>
        <p:spPr/>
        <p:txBody>
          <a:bodyPr/>
          <a:lstStyle/>
          <a:p>
            <a:fld id="{A32760C9-5E74-4B0B-AC3D-5CC8E3AEE304}" type="slidenum">
              <a:rPr lang="ja-JP" altLang="en-US" smtClean="0"/>
              <a:pPr/>
              <a:t>14</a:t>
            </a:fld>
            <a:endParaRPr lang="ja-JP" altLang="en-US"/>
          </a:p>
        </p:txBody>
      </p:sp>
    </p:spTree>
    <p:extLst>
      <p:ext uri="{BB962C8B-B14F-4D97-AF65-F5344CB8AC3E}">
        <p14:creationId xmlns:p14="http://schemas.microsoft.com/office/powerpoint/2010/main" val="9134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12DB86-2CDB-63E3-2FB4-3E3CFDA0A133}"/>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E03F4081-2742-1950-F0DB-CC5BFE3A7C3A}"/>
              </a:ext>
            </a:extLst>
          </p:cNvPr>
          <p:cNvSpPr>
            <a:spLocks noGrp="1"/>
          </p:cNvSpPr>
          <p:nvPr>
            <p:ph type="sldNum" sz="quarter" idx="12"/>
          </p:nvPr>
        </p:nvSpPr>
        <p:spPr/>
        <p:txBody>
          <a:bodyPr/>
          <a:lstStyle/>
          <a:p>
            <a:fld id="{A32760C9-5E74-4B0B-AC3D-5CC8E3AEE304}" type="slidenum">
              <a:rPr lang="ja-JP" altLang="en-US" smtClean="0"/>
              <a:pPr/>
              <a:t>15</a:t>
            </a:fld>
            <a:endParaRPr lang="ja-JP" altLang="en-US"/>
          </a:p>
        </p:txBody>
      </p:sp>
      <p:sp>
        <p:nvSpPr>
          <p:cNvPr id="4" name="タイトル 3">
            <a:extLst>
              <a:ext uri="{FF2B5EF4-FFF2-40B4-BE49-F238E27FC236}">
                <a16:creationId xmlns:a16="http://schemas.microsoft.com/office/drawing/2014/main" id="{A6A17C7A-8EAE-D22A-0B05-D709A7E9C76D}"/>
              </a:ext>
            </a:extLst>
          </p:cNvPr>
          <p:cNvSpPr>
            <a:spLocks noGrp="1"/>
          </p:cNvSpPr>
          <p:nvPr>
            <p:ph type="title"/>
          </p:nvPr>
        </p:nvSpPr>
        <p:spPr/>
        <p:txBody>
          <a:bodyPr/>
          <a:lstStyle/>
          <a:p>
            <a:r>
              <a:rPr lang="ja-JP" altLang="en-US">
                <a:latin typeface="メイリオ"/>
                <a:ea typeface="メイリオ"/>
              </a:rPr>
              <a:t>非機能要件</a:t>
            </a:r>
            <a:endParaRPr lang="ja-JP" altLang="en-US"/>
          </a:p>
        </p:txBody>
      </p:sp>
      <p:graphicFrame>
        <p:nvGraphicFramePr>
          <p:cNvPr id="5" name="表 5">
            <a:extLst>
              <a:ext uri="{FF2B5EF4-FFF2-40B4-BE49-F238E27FC236}">
                <a16:creationId xmlns:a16="http://schemas.microsoft.com/office/drawing/2014/main" id="{B3920F0C-73EB-9D8C-3C5F-F14F31778483}"/>
              </a:ext>
            </a:extLst>
          </p:cNvPr>
          <p:cNvGraphicFramePr>
            <a:graphicFrameLocks noGrp="1"/>
          </p:cNvGraphicFramePr>
          <p:nvPr>
            <p:extLst>
              <p:ext uri="{D42A27DB-BD31-4B8C-83A1-F6EECF244321}">
                <p14:modId xmlns:p14="http://schemas.microsoft.com/office/powerpoint/2010/main" val="3025758599"/>
              </p:ext>
            </p:extLst>
          </p:nvPr>
        </p:nvGraphicFramePr>
        <p:xfrm>
          <a:off x="484071" y="960120"/>
          <a:ext cx="11260461" cy="4937760"/>
        </p:xfrm>
        <a:graphic>
          <a:graphicData uri="http://schemas.openxmlformats.org/drawingml/2006/table">
            <a:tbl>
              <a:tblPr firstRow="1" bandRow="1">
                <a:tableStyleId>{5940675A-B579-460E-94D1-54222C63F5DA}</a:tableStyleId>
              </a:tblPr>
              <a:tblGrid>
                <a:gridCol w="3704471">
                  <a:extLst>
                    <a:ext uri="{9D8B030D-6E8A-4147-A177-3AD203B41FA5}">
                      <a16:colId xmlns:a16="http://schemas.microsoft.com/office/drawing/2014/main" val="3796202623"/>
                    </a:ext>
                  </a:extLst>
                </a:gridCol>
                <a:gridCol w="7555990">
                  <a:extLst>
                    <a:ext uri="{9D8B030D-6E8A-4147-A177-3AD203B41FA5}">
                      <a16:colId xmlns:a16="http://schemas.microsoft.com/office/drawing/2014/main" val="2097567659"/>
                    </a:ext>
                  </a:extLst>
                </a:gridCol>
              </a:tblGrid>
              <a:tr h="187605">
                <a:tc>
                  <a:txBody>
                    <a:bodyPr/>
                    <a:lstStyle/>
                    <a:p>
                      <a:r>
                        <a:rPr lang="ja-JP" altLang="en-US" sz="1800">
                          <a:latin typeface="Meiryo UI"/>
                          <a:ea typeface="Meiryo UI"/>
                        </a:rPr>
                        <a:t>要件</a:t>
                      </a:r>
                      <a:endParaRPr kumimoji="1" lang="ja-JP" altLang="en-US" sz="1800">
                        <a:latin typeface="Meiryo UI"/>
                        <a:ea typeface="Meiryo UI"/>
                      </a:endParaRPr>
                    </a:p>
                  </a:txBody>
                  <a:tcPr>
                    <a:solidFill>
                      <a:schemeClr val="accent5">
                        <a:lumMod val="20000"/>
                        <a:lumOff val="80000"/>
                      </a:schemeClr>
                    </a:solidFill>
                  </a:tcPr>
                </a:tc>
                <a:tc>
                  <a:txBody>
                    <a:bodyPr/>
                    <a:lstStyle/>
                    <a:p>
                      <a:r>
                        <a:rPr kumimoji="1" lang="ja-JP" altLang="en-US" sz="1800">
                          <a:latin typeface="Meiryo UI" panose="020B0604030504040204" pitchFamily="50" charset="-128"/>
                          <a:ea typeface="Meiryo UI" panose="020B0604030504040204" pitchFamily="50" charset="-128"/>
                        </a:rPr>
                        <a:t>方針</a:t>
                      </a:r>
                    </a:p>
                  </a:txBody>
                  <a:tcPr>
                    <a:solidFill>
                      <a:schemeClr val="accent5">
                        <a:lumMod val="20000"/>
                        <a:lumOff val="80000"/>
                      </a:schemeClr>
                    </a:solidFill>
                  </a:tcPr>
                </a:tc>
                <a:extLst>
                  <a:ext uri="{0D108BD9-81ED-4DB2-BD59-A6C34878D82A}">
                    <a16:rowId xmlns:a16="http://schemas.microsoft.com/office/drawing/2014/main" val="353183506"/>
                  </a:ext>
                </a:extLst>
              </a:tr>
              <a:tr h="605698">
                <a:tc>
                  <a:txBody>
                    <a:bodyPr/>
                    <a:lstStyle/>
                    <a:p>
                      <a:pPr lvl="0">
                        <a:buNone/>
                      </a:pPr>
                      <a:r>
                        <a:rPr lang="en-US" altLang="ja-JP" sz="1800" b="0" i="0" u="none" strike="noStrike" noProof="0">
                          <a:latin typeface="Meiryo UI"/>
                          <a:ea typeface="Meiryo UI"/>
                        </a:rPr>
                        <a:t>【</a:t>
                      </a:r>
                      <a:r>
                        <a:rPr lang="ja-JP" altLang="ja-JP" sz="1800" b="0" i="0" u="none" strike="noStrike" noProof="0">
                          <a:latin typeface="Meiryo UI"/>
                          <a:ea typeface="Meiryo UI"/>
                        </a:rPr>
                        <a:t>セキュリティ</a:t>
                      </a:r>
                      <a:r>
                        <a:rPr lang="ja-JP" altLang="en-US" sz="1800" b="0" i="0" u="none" strike="noStrike" noProof="0">
                          <a:latin typeface="Meiryo UI"/>
                          <a:ea typeface="Meiryo UI"/>
                        </a:rPr>
                        <a:t>対策</a:t>
                      </a:r>
                      <a:r>
                        <a:rPr lang="en-US" altLang="ja-JP" sz="1800" b="0" i="0" u="none" strike="noStrike" noProof="0">
                          <a:latin typeface="Meiryo UI"/>
                          <a:ea typeface="Meiryo UI"/>
                        </a:rPr>
                        <a:t>】</a:t>
                      </a:r>
                    </a:p>
                    <a:p>
                      <a:pPr lvl="0">
                        <a:buNone/>
                      </a:pPr>
                      <a:r>
                        <a:rPr lang="ja-JP" altLang="en-US" sz="1800" b="0" i="0" u="none" strike="noStrike" noProof="0">
                          <a:latin typeface="Meiryo UI"/>
                          <a:ea typeface="Meiryo UI"/>
                        </a:rPr>
                        <a:t>デジタル証明書発行時の</a:t>
                      </a:r>
                      <a:r>
                        <a:rPr lang="en-US" altLang="ja-JP" sz="1800" b="0" i="0" u="none" strike="noStrike" noProof="0">
                          <a:latin typeface="Meiryo UI"/>
                          <a:ea typeface="Meiryo UI"/>
                        </a:rPr>
                        <a:t>API</a:t>
                      </a:r>
                      <a:r>
                        <a:rPr lang="ja-JP" altLang="en-US" sz="1800" b="0" i="0" u="none" strike="noStrike" noProof="0">
                          <a:latin typeface="Meiryo UI"/>
                          <a:ea typeface="Meiryo UI"/>
                        </a:rPr>
                        <a:t>に対する不正アクセス対策</a:t>
                      </a:r>
                      <a:endParaRPr lang="en-US" altLang="ja-JP" sz="1800" b="0" i="0" u="none" strike="noStrike" noProof="0">
                        <a:latin typeface="Meiryo UI"/>
                        <a:ea typeface="Meiryo UI"/>
                      </a:endParaRP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kumimoji="1" lang="ja-JP" altLang="en-US" sz="1800" b="0" i="0" u="none" strike="noStrike" noProof="0">
                          <a:solidFill>
                            <a:schemeClr val="tx1"/>
                          </a:solidFill>
                          <a:latin typeface="Meiryo UI"/>
                          <a:ea typeface="Meiryo UI"/>
                        </a:rPr>
                        <a:t>事業所がデジタル認証機構にデジタル証明書</a:t>
                      </a:r>
                      <a:r>
                        <a:rPr lang="ja-JP" altLang="en-US" sz="1800" b="0" i="0" u="none" strike="noStrike" noProof="0">
                          <a:solidFill>
                            <a:schemeClr val="tx1"/>
                          </a:solidFill>
                          <a:latin typeface="Meiryo UI"/>
                          <a:ea typeface="Meiryo UI"/>
                        </a:rPr>
                        <a:t>発行依頼の</a:t>
                      </a:r>
                      <a:r>
                        <a:rPr kumimoji="1" lang="en-US" altLang="ja-JP" sz="1800" b="0" i="0" u="none" strike="noStrike" noProof="0">
                          <a:solidFill>
                            <a:schemeClr val="tx1"/>
                          </a:solidFill>
                          <a:latin typeface="Meiryo UI"/>
                          <a:ea typeface="Meiryo UI"/>
                        </a:rPr>
                        <a:t>API</a:t>
                      </a:r>
                      <a:r>
                        <a:rPr kumimoji="1" lang="ja-JP" altLang="en-US" sz="1800" b="0" i="0" u="none" strike="noStrike" noProof="0">
                          <a:solidFill>
                            <a:schemeClr val="tx1"/>
                          </a:solidFill>
                          <a:latin typeface="Meiryo UI"/>
                          <a:ea typeface="Meiryo UI"/>
                        </a:rPr>
                        <a:t>アクセスをする際、事業所のなりすまし対策として、</a:t>
                      </a:r>
                      <a:r>
                        <a:rPr lang="ja-JP" altLang="en-US" sz="1800" b="0" i="0" u="none" strike="noStrike" noProof="0">
                          <a:solidFill>
                            <a:schemeClr val="tx1"/>
                          </a:solidFill>
                          <a:latin typeface="Meiryo UI"/>
                          <a:ea typeface="Meiryo UI"/>
                        </a:rPr>
                        <a:t>公開鍵署名の仕組みを用いたチャレンジアンドレスポンスの</a:t>
                      </a:r>
                      <a:r>
                        <a:rPr kumimoji="1" lang="ja-JP" altLang="en-US" sz="1800" b="0" i="0" u="none" strike="noStrike" noProof="0">
                          <a:solidFill>
                            <a:schemeClr val="tx1"/>
                          </a:solidFill>
                          <a:latin typeface="Meiryo UI"/>
                          <a:ea typeface="Meiryo UI"/>
                        </a:rPr>
                        <a:t>仕組みを導入する。</a:t>
                      </a:r>
                      <a:r>
                        <a:rPr lang="ja-JP" altLang="en-US" sz="1800" b="0" i="0" u="none" strike="noStrike" noProof="0">
                          <a:solidFill>
                            <a:schemeClr val="tx1"/>
                          </a:solidFill>
                          <a:latin typeface="Meiryo UI"/>
                          <a:ea typeface="Meiryo UI"/>
                        </a:rPr>
                        <a:t>（RFC 7486や、W3CのVC DIDを参考にしているが準拠する事は考えていない）</a:t>
                      </a:r>
                      <a:endParaRPr kumimoji="1" lang="ja-JP" altLang="en-US" sz="1800" b="0" i="0" u="none" strike="noStrike" noProof="0">
                        <a:solidFill>
                          <a:schemeClr val="tx1"/>
                        </a:solidFill>
                        <a:latin typeface="Meiryo UI"/>
                        <a:ea typeface="Meiryo UI"/>
                      </a:endParaRPr>
                    </a:p>
                  </a:txBody>
                  <a:tcPr>
                    <a:noFill/>
                  </a:tcPr>
                </a:tc>
                <a:extLst>
                  <a:ext uri="{0D108BD9-81ED-4DB2-BD59-A6C34878D82A}">
                    <a16:rowId xmlns:a16="http://schemas.microsoft.com/office/drawing/2014/main" val="1307916456"/>
                  </a:ext>
                </a:extLst>
              </a:tr>
              <a:tr h="466333">
                <a:tc>
                  <a:txBody>
                    <a:bodyPr/>
                    <a:lstStyle/>
                    <a:p>
                      <a:pPr lvl="0">
                        <a:buNone/>
                      </a:pPr>
                      <a:r>
                        <a:rPr lang="en-US" altLang="ja-JP" sz="1800" b="0" i="0" u="none" strike="noStrike" noProof="0">
                          <a:latin typeface="Meiryo UI"/>
                          <a:ea typeface="Meiryo UI"/>
                        </a:rPr>
                        <a:t>【</a:t>
                      </a:r>
                      <a:r>
                        <a:rPr lang="ja-JP" altLang="ja-JP" sz="1800" b="0" i="0" u="none" strike="noStrike" noProof="0">
                          <a:latin typeface="Meiryo UI"/>
                          <a:ea typeface="Meiryo UI"/>
                        </a:rPr>
                        <a:t>セキュリティ</a:t>
                      </a:r>
                      <a:r>
                        <a:rPr lang="ja-JP" altLang="en-US" sz="1800" b="0" i="0" u="none" strike="noStrike" noProof="0">
                          <a:latin typeface="Meiryo UI"/>
                          <a:ea typeface="Meiryo UI"/>
                        </a:rPr>
                        <a:t>対策</a:t>
                      </a:r>
                      <a:r>
                        <a:rPr lang="en-US" altLang="ja-JP" sz="1800" b="0" i="0" u="none" strike="noStrike" noProof="0">
                          <a:latin typeface="Meiryo UI"/>
                          <a:ea typeface="Meiryo UI"/>
                        </a:rPr>
                        <a:t>】</a:t>
                      </a:r>
                    </a:p>
                    <a:p>
                      <a:pPr lvl="0">
                        <a:buNone/>
                      </a:pPr>
                      <a:r>
                        <a:rPr lang="ja-JP" altLang="en-US" sz="1800" b="0" i="0" u="none" strike="noStrike" noProof="0">
                          <a:latin typeface="Meiryo UI"/>
                          <a:ea typeface="Meiryo UI"/>
                        </a:rPr>
                        <a:t>デジタル証明書</a:t>
                      </a:r>
                      <a:r>
                        <a:rPr lang="en-US" altLang="ja-JP" sz="1800" b="0" i="0" u="none" strike="noStrike" noProof="0" err="1">
                          <a:latin typeface="Meiryo UI"/>
                          <a:ea typeface="Meiryo UI"/>
                        </a:rPr>
                        <a:t>発行後の</a:t>
                      </a:r>
                      <a:r>
                        <a:rPr kumimoji="1" lang="ja-JP" altLang="en-US" sz="1800" b="0" i="0" u="none" strike="noStrike" noProof="0">
                          <a:latin typeface="Meiryo UI"/>
                          <a:ea typeface="Meiryo UI"/>
                        </a:rPr>
                        <a:t>適切なデータ管理</a:t>
                      </a:r>
                      <a:endParaRPr kumimoji="1" lang="en-US" altLang="ja-JP" sz="1800">
                        <a:latin typeface="Meiryo UI"/>
                        <a:ea typeface="Meiryo UI"/>
                      </a:endParaRPr>
                    </a:p>
                  </a:txBody>
                  <a:tcPr/>
                </a:tc>
                <a:tc>
                  <a:txBody>
                    <a:bodyPr/>
                    <a:lstStyle/>
                    <a:p>
                      <a:r>
                        <a:rPr lang="ja-JP" altLang="en-US" sz="1800">
                          <a:latin typeface="Meiryo UI"/>
                          <a:ea typeface="Meiryo UI"/>
                        </a:rPr>
                        <a:t>デジタル証明書が</a:t>
                      </a:r>
                      <a:r>
                        <a:rPr lang="en-US" altLang="ja-JP" sz="1800" dirty="0" err="1">
                          <a:latin typeface="Meiryo UI"/>
                          <a:ea typeface="Meiryo UI"/>
                        </a:rPr>
                        <a:t>漏洩し</a:t>
                      </a:r>
                      <a:r>
                        <a:rPr lang="ja-JP" altLang="en-US" sz="1800">
                          <a:latin typeface="Meiryo UI"/>
                          <a:ea typeface="Meiryo UI"/>
                        </a:rPr>
                        <a:t>た場合、</a:t>
                      </a:r>
                      <a:r>
                        <a:rPr lang="en-US" altLang="ja-JP" sz="1800" dirty="0" err="1">
                          <a:latin typeface="Meiryo UI"/>
                          <a:ea typeface="Meiryo UI"/>
                        </a:rPr>
                        <a:t>なりすまし等に活用することは難しい</a:t>
                      </a:r>
                      <a:r>
                        <a:rPr lang="en-US" sz="1800" b="0" i="0" u="none" strike="noStrike" noProof="0" dirty="0" err="1">
                          <a:solidFill>
                            <a:srgbClr val="000000"/>
                          </a:solidFill>
                          <a:latin typeface="Meiryo UI"/>
                        </a:rPr>
                        <a:t>（秘密鍵が必要）</a:t>
                      </a:r>
                      <a:r>
                        <a:rPr lang="en-US" altLang="ja-JP" sz="1800" dirty="0" err="1">
                          <a:latin typeface="Meiryo UI"/>
                          <a:ea typeface="Meiryo UI"/>
                        </a:rPr>
                        <a:t>為</a:t>
                      </a:r>
                      <a:r>
                        <a:rPr lang="en-US" altLang="ja-JP" sz="1800" dirty="0">
                          <a:latin typeface="Meiryo UI"/>
                          <a:ea typeface="Meiryo UI"/>
                        </a:rPr>
                        <a:t>、</a:t>
                      </a:r>
                      <a:r>
                        <a:rPr lang="ja-JP" altLang="en-US" sz="1800">
                          <a:latin typeface="Meiryo UI"/>
                          <a:ea typeface="Meiryo UI"/>
                        </a:rPr>
                        <a:t>デジタル証明書</a:t>
                      </a:r>
                      <a:r>
                        <a:rPr lang="en-US" altLang="ja-JP" sz="1800" dirty="0" err="1">
                          <a:latin typeface="Meiryo UI"/>
                          <a:ea typeface="Meiryo UI"/>
                        </a:rPr>
                        <a:t>発行後のデータ管理は本実験の</a:t>
                      </a:r>
                      <a:r>
                        <a:rPr lang="en-US" altLang="ja-JP" sz="1800" b="1" dirty="0" err="1">
                          <a:latin typeface="Meiryo UI"/>
                          <a:ea typeface="Meiryo UI"/>
                        </a:rPr>
                        <a:t>検証スコープ外</a:t>
                      </a:r>
                      <a:r>
                        <a:rPr lang="en-US" altLang="ja-JP" sz="1800" dirty="0">
                          <a:latin typeface="Meiryo UI"/>
                          <a:ea typeface="Meiryo UI"/>
                        </a:rPr>
                        <a:t>。（</a:t>
                      </a:r>
                      <a:r>
                        <a:rPr lang="en-US" altLang="ja-JP" sz="1800" dirty="0" err="1">
                          <a:latin typeface="Meiryo UI"/>
                          <a:ea typeface="Meiryo UI"/>
                        </a:rPr>
                        <a:t>実装上は適切な権限管理がなされたRDB上に保存</a:t>
                      </a:r>
                      <a:r>
                        <a:rPr lang="en-US" altLang="ja-JP" sz="1800" dirty="0">
                          <a:latin typeface="Meiryo UI"/>
                          <a:ea typeface="Meiryo UI"/>
                        </a:rPr>
                        <a:t>）</a:t>
                      </a:r>
                    </a:p>
                  </a:txBody>
                  <a:tcPr/>
                </a:tc>
                <a:extLst>
                  <a:ext uri="{0D108BD9-81ED-4DB2-BD59-A6C34878D82A}">
                    <a16:rowId xmlns:a16="http://schemas.microsoft.com/office/drawing/2014/main" val="669431256"/>
                  </a:ext>
                </a:extLst>
              </a:tr>
              <a:tr h="605698">
                <a:tc>
                  <a:txBody>
                    <a:bodyPr/>
                    <a:lstStyle/>
                    <a:p>
                      <a:pPr lvl="0">
                        <a:buNone/>
                      </a:pPr>
                      <a:r>
                        <a:rPr lang="en-US" altLang="ja-JP" sz="1800" b="0" i="0" u="none" strike="noStrike" noProof="0">
                          <a:solidFill>
                            <a:srgbClr val="000000"/>
                          </a:solidFill>
                          <a:latin typeface="Meiryo UI"/>
                          <a:ea typeface="Meiryo UI"/>
                        </a:rPr>
                        <a:t>【</a:t>
                      </a:r>
                      <a:r>
                        <a:rPr lang="ja-JP" sz="1800" b="0" i="0" u="none" strike="noStrike" noProof="0">
                          <a:solidFill>
                            <a:srgbClr val="000000"/>
                          </a:solidFill>
                          <a:latin typeface="Meiryo UI"/>
                          <a:ea typeface="Meiryo UI"/>
                        </a:rPr>
                        <a:t>セキュリティ対策</a:t>
                      </a:r>
                      <a:r>
                        <a:rPr lang="en-US" altLang="ja-JP" sz="1800" b="0" i="0" u="none" strike="noStrike" noProof="0">
                          <a:solidFill>
                            <a:srgbClr val="000000"/>
                          </a:solidFill>
                          <a:latin typeface="Meiryo UI"/>
                          <a:ea typeface="Meiryo UI"/>
                        </a:rPr>
                        <a:t>】</a:t>
                      </a:r>
                    </a:p>
                    <a:p>
                      <a:pPr lvl="0">
                        <a:buNone/>
                      </a:pPr>
                      <a:r>
                        <a:rPr lang="ja-JP" altLang="en-US" sz="1800" b="0" i="0" u="none" strike="noStrike" noProof="0">
                          <a:solidFill>
                            <a:srgbClr val="000000"/>
                          </a:solidFill>
                          <a:latin typeface="Meiryo UI"/>
                          <a:ea typeface="Meiryo UI"/>
                        </a:rPr>
                        <a:t>各組織における秘密鍵の管理方法</a:t>
                      </a:r>
                      <a:endParaRPr kumimoji="1" lang="ja-JP" sz="1800" b="0" i="0" u="none" strike="noStrike" noProof="0">
                        <a:solidFill>
                          <a:srgbClr val="000000"/>
                        </a:solidFill>
                        <a:latin typeface="Meiryo UI"/>
                        <a:ea typeface="Meiryo UI"/>
                      </a:endParaRPr>
                    </a:p>
                  </a:txBody>
                  <a:tcPr/>
                </a:tc>
                <a:tc>
                  <a:txBody>
                    <a:bodyPr/>
                    <a:lstStyle/>
                    <a:p>
                      <a:pPr lvl="0">
                        <a:buNone/>
                      </a:pPr>
                      <a:r>
                        <a:rPr lang="en-US" altLang="ja-JP" sz="1800" dirty="0" err="1">
                          <a:latin typeface="Meiryo UI"/>
                          <a:ea typeface="Meiryo UI"/>
                        </a:rPr>
                        <a:t>今回、使用している暗号技術は従来から存在する公開鍵暗号技術に依拠しており鍵管理技術については本実証の</a:t>
                      </a:r>
                      <a:r>
                        <a:rPr lang="en-US" altLang="ja-JP" sz="1800" b="1" dirty="0" err="1">
                          <a:latin typeface="Meiryo UI"/>
                          <a:ea typeface="Meiryo UI"/>
                        </a:rPr>
                        <a:t>検証スコープ外</a:t>
                      </a:r>
                      <a:r>
                        <a:rPr lang="en-US" altLang="ja-JP" sz="1800" b="1" dirty="0">
                          <a:latin typeface="Meiryo UI"/>
                          <a:ea typeface="Meiryo UI"/>
                        </a:rPr>
                        <a:t>。</a:t>
                      </a:r>
                    </a:p>
                    <a:p>
                      <a:pPr lvl="0">
                        <a:buNone/>
                      </a:pPr>
                      <a:r>
                        <a:rPr lang="en-US" altLang="ja-JP" sz="1800">
                          <a:latin typeface="Meiryo UI"/>
                          <a:ea typeface="Meiryo UI"/>
                        </a:rPr>
                        <a:t>（</a:t>
                      </a:r>
                      <a:r>
                        <a:rPr lang="en-US" altLang="ja-JP" sz="1800" err="1">
                          <a:latin typeface="Meiryo UI"/>
                          <a:ea typeface="Meiryo UI"/>
                        </a:rPr>
                        <a:t>実装上はクラウドベンダーの鍵管理システム</a:t>
                      </a:r>
                      <a:r>
                        <a:rPr lang="ja-JP" altLang="en-US" sz="1800">
                          <a:latin typeface="Meiryo UI"/>
                          <a:ea typeface="Meiryo UI"/>
                        </a:rPr>
                        <a:t>を使用</a:t>
                      </a:r>
                      <a:r>
                        <a:rPr lang="en-US" altLang="ja-JP" sz="1800">
                          <a:latin typeface="Meiryo UI"/>
                          <a:ea typeface="Meiryo UI"/>
                        </a:rPr>
                        <a:t>）</a:t>
                      </a:r>
                    </a:p>
                  </a:txBody>
                  <a:tcPr/>
                </a:tc>
                <a:extLst>
                  <a:ext uri="{0D108BD9-81ED-4DB2-BD59-A6C34878D82A}">
                    <a16:rowId xmlns:a16="http://schemas.microsoft.com/office/drawing/2014/main" val="163784466"/>
                  </a:ext>
                </a:extLst>
              </a:tr>
              <a:tr h="611058">
                <a:tc>
                  <a:txBody>
                    <a:bodyPr/>
                    <a:lstStyle/>
                    <a:p>
                      <a:pPr lvl="0">
                        <a:buNone/>
                      </a:pPr>
                      <a:r>
                        <a:rPr lang="en-US" altLang="ja-JP" sz="1800" b="0" i="0" u="none" strike="noStrike" noProof="0">
                          <a:latin typeface="Meiryo UI"/>
                          <a:ea typeface="Meiryo UI"/>
                        </a:rPr>
                        <a:t>【</a:t>
                      </a:r>
                      <a:r>
                        <a:rPr lang="ja-JP" altLang="en-US" sz="1800" b="0" i="0" u="none" strike="noStrike" noProof="0">
                          <a:latin typeface="Meiryo UI"/>
                          <a:ea typeface="Meiryo UI"/>
                        </a:rPr>
                        <a:t>性能</a:t>
                      </a:r>
                      <a:r>
                        <a:rPr lang="en-US" altLang="ja-JP" sz="1800" b="0" i="0" u="none" strike="noStrike" noProof="0">
                          <a:latin typeface="Meiryo UI"/>
                          <a:ea typeface="Meiryo UI"/>
                        </a:rPr>
                        <a:t>】</a:t>
                      </a:r>
                    </a:p>
                    <a:p>
                      <a:pPr lvl="0">
                        <a:buNone/>
                      </a:pPr>
                      <a:r>
                        <a:rPr kumimoji="1" lang="ja-JP" altLang="en-US" sz="1800" b="0" i="0" u="none" strike="noStrike" noProof="0">
                          <a:latin typeface="Meiryo UI"/>
                          <a:ea typeface="Meiryo UI"/>
                        </a:rPr>
                        <a:t>事業所検証の増大に伴う、デジタル証明書の検証処理対策</a:t>
                      </a:r>
                      <a:endParaRPr kumimoji="1" lang="en-US" altLang="ja-JP" sz="1800">
                        <a:latin typeface="Meiryo UI"/>
                        <a:ea typeface="Meiryo UI"/>
                      </a:endParaRPr>
                    </a:p>
                  </a:txBody>
                  <a:tcPr/>
                </a:tc>
                <a:tc>
                  <a:txBody>
                    <a:bodyPr/>
                    <a:lstStyle/>
                    <a:p>
                      <a:r>
                        <a:rPr kumimoji="1" lang="en-US" altLang="ja-JP" sz="1800" dirty="0">
                          <a:latin typeface="Meiryo UI"/>
                          <a:ea typeface="Meiryo UI"/>
                        </a:rPr>
                        <a:t>VP</a:t>
                      </a:r>
                      <a:r>
                        <a:rPr kumimoji="1" lang="ja-JP" altLang="en-US" sz="1800" dirty="0">
                          <a:latin typeface="Meiryo UI"/>
                          <a:ea typeface="Meiryo UI"/>
                        </a:rPr>
                        <a:t>検証の際、無失効確認が集中する</a:t>
                      </a:r>
                      <a:r>
                        <a:rPr kumimoji="1" lang="en-US" altLang="ja-JP" sz="1800" dirty="0">
                          <a:latin typeface="Meiryo UI"/>
                          <a:ea typeface="Meiryo UI"/>
                        </a:rPr>
                        <a:t>VC</a:t>
                      </a:r>
                      <a:r>
                        <a:rPr kumimoji="1" lang="ja-JP" altLang="en-US" sz="1800" dirty="0">
                          <a:latin typeface="Meiryo UI"/>
                          <a:ea typeface="Meiryo UI"/>
                        </a:rPr>
                        <a:t>失効管理機構に高いパフォーマンスが要求されるため、デジタル証明書の検証の仕組みがスケーラブルに実装出来ることを検証する。</a:t>
                      </a:r>
                      <a:r>
                        <a:rPr kumimoji="1" lang="en-US" altLang="ja-JP" sz="1800" dirty="0">
                          <a:latin typeface="Meiryo UI"/>
                          <a:ea typeface="Meiryo UI"/>
                        </a:rPr>
                        <a:t>※</a:t>
                      </a:r>
                      <a:r>
                        <a:rPr kumimoji="1" lang="ja-JP" altLang="en-US" sz="1800" dirty="0">
                          <a:latin typeface="Meiryo UI"/>
                          <a:ea typeface="Meiryo UI"/>
                        </a:rPr>
                        <a:t>無失効確認のレスポンスタイム</a:t>
                      </a:r>
                      <a:r>
                        <a:rPr kumimoji="1" lang="zh-TW" altLang="en-US" sz="1800" dirty="0">
                          <a:latin typeface="Meiryo UI"/>
                          <a:ea typeface="Meiryo UI"/>
                        </a:rPr>
                        <a:t>目標処理時間</a:t>
                      </a:r>
                      <a:r>
                        <a:rPr kumimoji="1" lang="ja-JP" altLang="en-US" sz="1800" dirty="0">
                          <a:latin typeface="Meiryo UI"/>
                          <a:ea typeface="Meiryo UI"/>
                        </a:rPr>
                        <a:t>：</a:t>
                      </a:r>
                      <a:r>
                        <a:rPr kumimoji="1" lang="en-US" altLang="ja-JP" sz="1800" dirty="0">
                          <a:latin typeface="Meiryo UI"/>
                          <a:ea typeface="Meiryo UI"/>
                        </a:rPr>
                        <a:t>3</a:t>
                      </a:r>
                      <a:r>
                        <a:rPr kumimoji="1" lang="ja-JP" altLang="en-US" sz="1800" dirty="0">
                          <a:latin typeface="Meiryo UI"/>
                          <a:ea typeface="Meiryo UI"/>
                        </a:rPr>
                        <a:t>秒</a:t>
                      </a:r>
                      <a:r>
                        <a:rPr kumimoji="1" lang="en-US" altLang="ja-JP" sz="1800" dirty="0">
                          <a:latin typeface="Meiryo UI"/>
                          <a:ea typeface="Meiryo UI"/>
                        </a:rPr>
                        <a:t>/</a:t>
                      </a:r>
                      <a:r>
                        <a:rPr kumimoji="1" lang="ja-JP" altLang="en-US" sz="1800" dirty="0">
                          <a:latin typeface="Meiryo UI"/>
                          <a:ea typeface="Meiryo UI"/>
                        </a:rPr>
                        <a:t>件以内</a:t>
                      </a:r>
                      <a:endParaRPr kumimoji="1" lang="ja-JP" altLang="en-US" sz="1800" dirty="0">
                        <a:solidFill>
                          <a:srgbClr val="FF0000"/>
                        </a:solidFill>
                        <a:latin typeface="Meiryo UI"/>
                        <a:ea typeface="Meiryo UI"/>
                      </a:endParaRPr>
                    </a:p>
                  </a:txBody>
                  <a:tcPr/>
                </a:tc>
                <a:extLst>
                  <a:ext uri="{0D108BD9-81ED-4DB2-BD59-A6C34878D82A}">
                    <a16:rowId xmlns:a16="http://schemas.microsoft.com/office/drawing/2014/main" val="108710375"/>
                  </a:ext>
                </a:extLst>
              </a:tr>
              <a:tr h="611058">
                <a:tc>
                  <a:txBody>
                    <a:bodyPr/>
                    <a:lstStyle/>
                    <a:p>
                      <a:pPr lvl="0">
                        <a:buNone/>
                      </a:pPr>
                      <a:r>
                        <a:rPr kumimoji="1" lang="en-US" altLang="ja-JP" sz="1800">
                          <a:solidFill>
                            <a:schemeClr val="tx1"/>
                          </a:solidFill>
                          <a:latin typeface="Meiryo UI"/>
                          <a:ea typeface="Meiryo UI"/>
                        </a:rPr>
                        <a:t>【</a:t>
                      </a:r>
                      <a:r>
                        <a:rPr kumimoji="1" lang="ja-JP" altLang="en-US" sz="1800">
                          <a:solidFill>
                            <a:schemeClr val="tx1"/>
                          </a:solidFill>
                          <a:latin typeface="Meiryo UI"/>
                          <a:ea typeface="Meiryo UI"/>
                        </a:rPr>
                        <a:t>可用性</a:t>
                      </a:r>
                      <a:r>
                        <a:rPr kumimoji="1" lang="en-US" altLang="ja-JP" sz="1800">
                          <a:solidFill>
                            <a:schemeClr val="tx1"/>
                          </a:solidFill>
                          <a:latin typeface="Meiryo UI"/>
                          <a:ea typeface="Meiryo UI"/>
                        </a:rPr>
                        <a:t>】</a:t>
                      </a:r>
                    </a:p>
                    <a:p>
                      <a:pPr lvl="0">
                        <a:buNone/>
                      </a:pPr>
                      <a:r>
                        <a:rPr kumimoji="1" lang="ja-JP" altLang="en-US" sz="1800">
                          <a:solidFill>
                            <a:schemeClr val="tx1"/>
                          </a:solidFill>
                          <a:latin typeface="Meiryo UI"/>
                          <a:ea typeface="Meiryo UI"/>
                        </a:rPr>
                        <a:t>事業所検証の可用性</a:t>
                      </a:r>
                      <a:endParaRPr kumimoji="1" lang="en-US" altLang="ja-JP" sz="1800">
                        <a:solidFill>
                          <a:schemeClr val="tx1"/>
                        </a:solidFill>
                        <a:latin typeface="Meiryo UI"/>
                        <a:ea typeface="Meiryo UI"/>
                      </a:endParaRPr>
                    </a:p>
                  </a:txBody>
                  <a:tcPr/>
                </a:tc>
                <a:tc>
                  <a:txBody>
                    <a:bodyPr/>
                    <a:lstStyle/>
                    <a:p>
                      <a:r>
                        <a:rPr kumimoji="1" lang="ja-JP" altLang="en-US" sz="1800" dirty="0">
                          <a:solidFill>
                            <a:schemeClr val="tx1"/>
                          </a:solidFill>
                          <a:latin typeface="Meiryo UI"/>
                          <a:ea typeface="Meiryo UI"/>
                        </a:rPr>
                        <a:t>デジタル認証機構がシステムダウンしていても失効管理機能の分散化によりデジタル証明書の有効性が確認できるか検証する。</a:t>
                      </a:r>
                    </a:p>
                  </a:txBody>
                  <a:tcPr/>
                </a:tc>
                <a:extLst>
                  <a:ext uri="{0D108BD9-81ED-4DB2-BD59-A6C34878D82A}">
                    <a16:rowId xmlns:a16="http://schemas.microsoft.com/office/drawing/2014/main" val="3492104294"/>
                  </a:ext>
                </a:extLst>
              </a:tr>
            </a:tbl>
          </a:graphicData>
        </a:graphic>
      </p:graphicFrame>
    </p:spTree>
    <p:extLst>
      <p:ext uri="{BB962C8B-B14F-4D97-AF65-F5344CB8AC3E}">
        <p14:creationId xmlns:p14="http://schemas.microsoft.com/office/powerpoint/2010/main" val="346248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12DB86-2CDB-63E3-2FB4-3E3CFDA0A133}"/>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E03F4081-2742-1950-F0DB-CC5BFE3A7C3A}"/>
              </a:ext>
            </a:extLst>
          </p:cNvPr>
          <p:cNvSpPr>
            <a:spLocks noGrp="1"/>
          </p:cNvSpPr>
          <p:nvPr>
            <p:ph type="sldNum" sz="quarter" idx="12"/>
          </p:nvPr>
        </p:nvSpPr>
        <p:spPr/>
        <p:txBody>
          <a:bodyPr/>
          <a:lstStyle/>
          <a:p>
            <a:fld id="{A32760C9-5E74-4B0B-AC3D-5CC8E3AEE304}" type="slidenum">
              <a:rPr lang="ja-JP" altLang="en-US" smtClean="0"/>
              <a:pPr/>
              <a:t>2</a:t>
            </a:fld>
            <a:endParaRPr lang="ja-JP" altLang="en-US"/>
          </a:p>
        </p:txBody>
      </p:sp>
      <p:sp>
        <p:nvSpPr>
          <p:cNvPr id="4" name="タイトル 3">
            <a:extLst>
              <a:ext uri="{FF2B5EF4-FFF2-40B4-BE49-F238E27FC236}">
                <a16:creationId xmlns:a16="http://schemas.microsoft.com/office/drawing/2014/main" id="{A6A17C7A-8EAE-D22A-0B05-D709A7E9C76D}"/>
              </a:ext>
            </a:extLst>
          </p:cNvPr>
          <p:cNvSpPr>
            <a:spLocks noGrp="1"/>
          </p:cNvSpPr>
          <p:nvPr>
            <p:ph type="title"/>
          </p:nvPr>
        </p:nvSpPr>
        <p:spPr/>
        <p:txBody>
          <a:bodyPr/>
          <a:lstStyle/>
          <a:p>
            <a:r>
              <a:rPr kumimoji="1" lang="ja-JP" altLang="en-US"/>
              <a:t>目次</a:t>
            </a:r>
          </a:p>
        </p:txBody>
      </p:sp>
      <p:sp>
        <p:nvSpPr>
          <p:cNvPr id="5" name="テキスト ボックス 4">
            <a:extLst>
              <a:ext uri="{FF2B5EF4-FFF2-40B4-BE49-F238E27FC236}">
                <a16:creationId xmlns:a16="http://schemas.microsoft.com/office/drawing/2014/main" id="{2EB10C54-AE17-1045-1323-232DA63E2198}"/>
              </a:ext>
            </a:extLst>
          </p:cNvPr>
          <p:cNvSpPr txBox="1"/>
          <p:nvPr/>
        </p:nvSpPr>
        <p:spPr>
          <a:xfrm>
            <a:off x="594910" y="936434"/>
            <a:ext cx="11043715" cy="4801314"/>
          </a:xfrm>
          <a:prstGeom prst="rect">
            <a:avLst/>
          </a:prstGeom>
          <a:noFill/>
        </p:spPr>
        <p:txBody>
          <a:bodyPr wrap="square" lIns="91440" tIns="45720" rIns="91440" bIns="45720" rtlCol="0" anchor="t">
            <a:spAutoFit/>
          </a:bodyPr>
          <a:lstStyle/>
          <a:p>
            <a:pPr marL="342900" indent="-342900">
              <a:buFont typeface="+mj-lt"/>
              <a:buAutoNum type="arabicPeriod"/>
            </a:pPr>
            <a:r>
              <a:rPr kumimoji="1" lang="ja-JP" altLang="en-US" dirty="0">
                <a:latin typeface="Meiryo UI" panose="020B0604030504040204" pitchFamily="50" charset="-128"/>
                <a:ea typeface="Meiryo UI" panose="020B0604030504040204" pitchFamily="50" charset="-128"/>
              </a:rPr>
              <a:t>概要</a:t>
            </a:r>
            <a:endParaRPr kumimoji="1" lang="en-US" altLang="ja-JP"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dirty="0">
                <a:latin typeface="Meiryo UI" panose="020B0604030504040204" pitchFamily="50" charset="-128"/>
                <a:ea typeface="Meiryo UI" panose="020B0604030504040204" pitchFamily="50" charset="-128"/>
              </a:rPr>
              <a:t>背景</a:t>
            </a:r>
            <a:endParaRPr lang="en-US" altLang="ja-JP"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dirty="0">
                <a:latin typeface="Meiryo UI" panose="020B0604030504040204" pitchFamily="50" charset="-128"/>
                <a:ea typeface="Meiryo UI" panose="020B0604030504040204" pitchFamily="50" charset="-128"/>
              </a:rPr>
              <a:t>背景に関する用語説明</a:t>
            </a:r>
            <a:endParaRPr lang="en-US" altLang="ja-JP" dirty="0">
              <a:latin typeface="Meiryo UI" panose="020B0604030504040204" pitchFamily="50" charset="-128"/>
              <a:ea typeface="Meiryo UI" panose="020B0604030504040204" pitchFamily="50" charset="-128"/>
            </a:endParaRPr>
          </a:p>
          <a:p>
            <a:pPr marL="1257300" lvl="2" indent="-342900">
              <a:buFont typeface="+mj-lt"/>
              <a:buAutoNum type="arabicPeriod"/>
            </a:pPr>
            <a:r>
              <a:rPr lang="ja-JP" altLang="en-US" dirty="0">
                <a:latin typeface="Meiryo UI" panose="020B0604030504040204" pitchFamily="50" charset="-128"/>
                <a:ea typeface="Meiryo UI" panose="020B0604030504040204" pitchFamily="50" charset="-128"/>
              </a:rPr>
              <a:t>デジタル認証基盤</a:t>
            </a:r>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kumimoji="1" lang="ja-JP" altLang="en-US" dirty="0">
                <a:latin typeface="Meiryo UI" panose="020B0604030504040204" pitchFamily="50" charset="-128"/>
                <a:ea typeface="Meiryo UI" panose="020B0604030504040204" pitchFamily="50" charset="-128"/>
              </a:rPr>
              <a:t>業務要件</a:t>
            </a:r>
            <a:endParaRPr kumimoji="1" lang="en-US" altLang="ja-JP"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dirty="0">
                <a:latin typeface="Meiryo UI" panose="020B0604030504040204" pitchFamily="50" charset="-128"/>
                <a:ea typeface="Meiryo UI" panose="020B0604030504040204" pitchFamily="50" charset="-128"/>
              </a:rPr>
              <a:t>論点と方針</a:t>
            </a:r>
            <a:endParaRPr kumimoji="1"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dirty="0">
                <a:latin typeface="Meiryo UI" panose="020B0604030504040204" pitchFamily="50" charset="-128"/>
                <a:ea typeface="Meiryo UI" panose="020B0604030504040204" pitchFamily="50" charset="-128"/>
              </a:rPr>
              <a:t>機能要件</a:t>
            </a:r>
            <a:endParaRPr lang="en-US" altLang="ja-JP"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dirty="0">
                <a:latin typeface="Meiryo UI" panose="020B0604030504040204" pitchFamily="50" charset="-128"/>
                <a:ea typeface="Meiryo UI" panose="020B0604030504040204" pitchFamily="50" charset="-128"/>
              </a:rPr>
              <a:t>デジタル証明書の発行</a:t>
            </a:r>
            <a:endParaRPr lang="en-US" altLang="ja-JP"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dirty="0">
                <a:latin typeface="Meiryo UI" panose="020B0604030504040204" pitchFamily="50" charset="-128"/>
                <a:ea typeface="Meiryo UI" panose="020B0604030504040204" pitchFamily="50" charset="-128"/>
              </a:rPr>
              <a:t>事業所</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の検証</a:t>
            </a:r>
            <a:endParaRPr lang="en-US" altLang="ja-JP"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dirty="0">
                <a:latin typeface="Meiryo UI"/>
                <a:ea typeface="Meiryo UI"/>
              </a:rPr>
              <a:t>デジタル証明書の無失効確認</a:t>
            </a:r>
            <a:endParaRPr lang="en-US" altLang="ja-JP" dirty="0">
              <a:latin typeface="Meiryo UI"/>
              <a:ea typeface="Meiryo UI"/>
            </a:endParaRPr>
          </a:p>
          <a:p>
            <a:pPr marL="800100" lvl="1" indent="-342900">
              <a:buFont typeface="+mj-lt"/>
              <a:buAutoNum type="arabicPeriod"/>
            </a:pPr>
            <a:r>
              <a:rPr lang="ja-JP" altLang="en-US" dirty="0">
                <a:latin typeface="Meiryo UI"/>
                <a:ea typeface="Meiryo UI"/>
              </a:rPr>
              <a:t>認証レベル</a:t>
            </a:r>
            <a:endParaRPr lang="en-US" altLang="ja-JP" dirty="0">
              <a:latin typeface="Meiryo UI"/>
              <a:ea typeface="Meiryo UI"/>
            </a:endParaRPr>
          </a:p>
          <a:p>
            <a:pPr marL="342900" indent="-342900">
              <a:buFont typeface="+mj-lt"/>
              <a:buAutoNum type="arabicPeriod"/>
            </a:pPr>
            <a:r>
              <a:rPr kumimoji="1" lang="ja-JP" altLang="en-US" dirty="0">
                <a:latin typeface="Meiryo UI" panose="020B0604030504040204" pitchFamily="50" charset="-128"/>
                <a:ea typeface="Meiryo UI" panose="020B0604030504040204" pitchFamily="50" charset="-128"/>
              </a:rPr>
              <a:t>非機能要件</a:t>
            </a:r>
            <a:endParaRPr kumimoji="1" lang="en-US" altLang="ja-JP" dirty="0">
              <a:latin typeface="Meiryo UI" panose="020B0604030504040204" pitchFamily="50" charset="-128"/>
              <a:ea typeface="Meiryo UI" panose="020B0604030504040204" pitchFamily="50" charset="-128"/>
            </a:endParaRPr>
          </a:p>
          <a:p>
            <a:pPr marL="800100" lvl="1" indent="-342900">
              <a:buAutoNum type="arabicPeriod"/>
            </a:pPr>
            <a:r>
              <a:rPr lang="ja-JP" altLang="en-US" dirty="0">
                <a:latin typeface="Meiryo UI"/>
                <a:ea typeface="Meiryo UI"/>
              </a:rPr>
              <a:t>セキュリティ対策</a:t>
            </a:r>
          </a:p>
          <a:p>
            <a:pPr marL="800100" lvl="1" indent="-342900">
              <a:buFontTx/>
              <a:buAutoNum type="arabicPeriod"/>
            </a:pPr>
            <a:r>
              <a:rPr lang="ja-JP" altLang="en-US" dirty="0">
                <a:latin typeface="Meiryo UI"/>
                <a:ea typeface="Meiryo UI"/>
              </a:rPr>
              <a:t>性能</a:t>
            </a:r>
          </a:p>
          <a:p>
            <a:pPr marL="800100" lvl="1" indent="-342900">
              <a:buAutoNum type="arabicPeriod"/>
            </a:pPr>
            <a:r>
              <a:rPr lang="ja-JP" altLang="en-US" dirty="0">
                <a:latin typeface="Meiryo UI"/>
                <a:ea typeface="Meiryo UI"/>
              </a:rPr>
              <a:t>可用性</a:t>
            </a:r>
          </a:p>
          <a:p>
            <a:pPr marL="800100" lvl="1" indent="-342900">
              <a:buFont typeface="+mj-lt"/>
              <a:buAutoNum type="arabicPeriod"/>
            </a:pPr>
            <a:endParaRPr lang="ja-JP" altLang="en-US" dirty="0">
              <a:latin typeface="Meiryo UI" panose="020B0604030504040204" pitchFamily="50" charset="-128"/>
              <a:ea typeface="Meiryo UI" panose="020B0604030504040204" pitchFamily="50" charset="-128"/>
            </a:endParaRPr>
          </a:p>
          <a:p>
            <a:pPr marL="342900" indent="-342900">
              <a:buFont typeface="+mj-lt"/>
              <a:buAutoNum type="arabicPeriod"/>
            </a:pP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983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D0BA90E-FD39-7AA0-4700-5ECBA3FBD804}"/>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タイトル 2">
            <a:extLst>
              <a:ext uri="{FF2B5EF4-FFF2-40B4-BE49-F238E27FC236}">
                <a16:creationId xmlns:a16="http://schemas.microsoft.com/office/drawing/2014/main" id="{DCF5A4A5-5C0D-D3A3-5A2D-A96E60D16401}"/>
              </a:ext>
            </a:extLst>
          </p:cNvPr>
          <p:cNvSpPr>
            <a:spLocks noGrp="1"/>
          </p:cNvSpPr>
          <p:nvPr>
            <p:ph type="title"/>
          </p:nvPr>
        </p:nvSpPr>
        <p:spPr>
          <a:xfrm>
            <a:off x="0" y="2888681"/>
            <a:ext cx="12192000" cy="636103"/>
          </a:xfrm>
        </p:spPr>
        <p:txBody>
          <a:bodyPr/>
          <a:lstStyle/>
          <a:p>
            <a:r>
              <a:rPr lang="ja-JP" altLang="en-US">
                <a:latin typeface="Meiryo UI" panose="020B0604030504040204" pitchFamily="50" charset="-128"/>
                <a:ea typeface="Meiryo UI" panose="020B0604030504040204" pitchFamily="50" charset="-128"/>
              </a:rPr>
              <a:t>概要</a:t>
            </a:r>
          </a:p>
        </p:txBody>
      </p:sp>
      <p:sp>
        <p:nvSpPr>
          <p:cNvPr id="4" name="スライド番号プレースホルダー 3">
            <a:extLst>
              <a:ext uri="{FF2B5EF4-FFF2-40B4-BE49-F238E27FC236}">
                <a16:creationId xmlns:a16="http://schemas.microsoft.com/office/drawing/2014/main" id="{AC2AF0D4-4CAB-A25F-8FAA-2B6E583CF092}"/>
              </a:ext>
            </a:extLst>
          </p:cNvPr>
          <p:cNvSpPr>
            <a:spLocks noGrp="1"/>
          </p:cNvSpPr>
          <p:nvPr>
            <p:ph type="sldNum" sz="quarter" idx="12"/>
          </p:nvPr>
        </p:nvSpPr>
        <p:spPr/>
        <p:txBody>
          <a:bodyPr/>
          <a:lstStyle/>
          <a:p>
            <a:fld id="{A32760C9-5E74-4B0B-AC3D-5CC8E3AEE304}" type="slidenum">
              <a:rPr lang="ja-JP" altLang="en-US" smtClean="0"/>
              <a:pPr/>
              <a:t>3</a:t>
            </a:fld>
            <a:endParaRPr lang="ja-JP" altLang="en-US"/>
          </a:p>
        </p:txBody>
      </p:sp>
    </p:spTree>
    <p:extLst>
      <p:ext uri="{BB962C8B-B14F-4D97-AF65-F5344CB8AC3E}">
        <p14:creationId xmlns:p14="http://schemas.microsoft.com/office/powerpoint/2010/main" val="271963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線コネクタ 45">
            <a:extLst>
              <a:ext uri="{FF2B5EF4-FFF2-40B4-BE49-F238E27FC236}">
                <a16:creationId xmlns:a16="http://schemas.microsoft.com/office/drawing/2014/main" id="{8B358FDE-5197-730E-9694-022B84C2200B}"/>
              </a:ext>
            </a:extLst>
          </p:cNvPr>
          <p:cNvCxnSpPr>
            <a:cxnSpLocks/>
          </p:cNvCxnSpPr>
          <p:nvPr/>
        </p:nvCxnSpPr>
        <p:spPr>
          <a:xfrm>
            <a:off x="5450889" y="2530136"/>
            <a:ext cx="0" cy="3962737"/>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 name="フッター プレースホルダー 1">
            <a:extLst>
              <a:ext uri="{FF2B5EF4-FFF2-40B4-BE49-F238E27FC236}">
                <a16:creationId xmlns:a16="http://schemas.microsoft.com/office/drawing/2014/main" id="{45BE3FE5-8805-D994-2284-F81E02027E75}"/>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75F26D95-CCB3-E8C6-C22E-E69A3F29F677}"/>
              </a:ext>
            </a:extLst>
          </p:cNvPr>
          <p:cNvSpPr>
            <a:spLocks noGrp="1"/>
          </p:cNvSpPr>
          <p:nvPr>
            <p:ph type="sldNum" sz="quarter" idx="12"/>
          </p:nvPr>
        </p:nvSpPr>
        <p:spPr>
          <a:xfrm>
            <a:off x="11317694" y="6492873"/>
            <a:ext cx="844908" cy="365125"/>
          </a:xfrm>
        </p:spPr>
        <p:txBody>
          <a:bodyPr/>
          <a:lstStyle/>
          <a:p>
            <a:fld id="{A32760C9-5E74-4B0B-AC3D-5CC8E3AEE304}" type="slidenum">
              <a:rPr lang="ja-JP" altLang="en-US" smtClean="0"/>
              <a:pPr/>
              <a:t>4</a:t>
            </a:fld>
            <a:endParaRPr lang="ja-JP" altLang="en-US"/>
          </a:p>
        </p:txBody>
      </p:sp>
      <p:sp>
        <p:nvSpPr>
          <p:cNvPr id="4" name="タイトル 3">
            <a:extLst>
              <a:ext uri="{FF2B5EF4-FFF2-40B4-BE49-F238E27FC236}">
                <a16:creationId xmlns:a16="http://schemas.microsoft.com/office/drawing/2014/main" id="{F9607750-8787-7ACD-BC65-3CC05BDCB92F}"/>
              </a:ext>
            </a:extLst>
          </p:cNvPr>
          <p:cNvSpPr>
            <a:spLocks noGrp="1"/>
          </p:cNvSpPr>
          <p:nvPr>
            <p:ph type="title"/>
          </p:nvPr>
        </p:nvSpPr>
        <p:spPr/>
        <p:txBody>
          <a:bodyPr/>
          <a:lstStyle/>
          <a:p>
            <a:r>
              <a:rPr kumimoji="1" lang="ja-JP" altLang="en-US"/>
              <a:t>背景</a:t>
            </a:r>
          </a:p>
        </p:txBody>
      </p:sp>
      <p:sp>
        <p:nvSpPr>
          <p:cNvPr id="5" name="テキスト ボックス 4">
            <a:extLst>
              <a:ext uri="{FF2B5EF4-FFF2-40B4-BE49-F238E27FC236}">
                <a16:creationId xmlns:a16="http://schemas.microsoft.com/office/drawing/2014/main" id="{D6CB15CF-2FF6-873E-0E17-1E147E2BBAA2}"/>
              </a:ext>
            </a:extLst>
          </p:cNvPr>
          <p:cNvSpPr txBox="1"/>
          <p:nvPr/>
        </p:nvSpPr>
        <p:spPr>
          <a:xfrm>
            <a:off x="352788" y="744286"/>
            <a:ext cx="11486424" cy="1190861"/>
          </a:xfrm>
          <a:prstGeom prst="rect">
            <a:avLst/>
          </a:prstGeom>
          <a:noFill/>
          <a:ln w="38100" cmpd="thickThin">
            <a:solidFill>
              <a:schemeClr val="tx1"/>
            </a:solidFill>
          </a:ln>
        </p:spPr>
        <p:txBody>
          <a:bodyPr wrap="square" anchor="ctr">
            <a:noAutofit/>
          </a:bodyPr>
          <a:lstStyle/>
          <a:p>
            <a:pPr marL="285750" indent="-285750">
              <a:buFont typeface="Wingdings" panose="05000000000000000000" pitchFamily="2" charset="2"/>
              <a:buChar char="Ø"/>
            </a:pPr>
            <a:r>
              <a:rPr lang="ja-JP" altLang="en-US">
                <a:latin typeface="Meiryo UI" panose="020B0604030504040204" pitchFamily="50" charset="-128"/>
                <a:ea typeface="Meiryo UI" panose="020B0604030504040204" pitchFamily="50" charset="-128"/>
                <a:cs typeface="Arial" panose="020B0604020202020204" pitchFamily="34" charset="0"/>
              </a:rPr>
              <a:t>サプライチェーン業界において、</a:t>
            </a:r>
            <a:r>
              <a:rPr lang="ja-JP" altLang="en-US" b="1" u="sng">
                <a:latin typeface="Meiryo UI" panose="020B0604030504040204" pitchFamily="50" charset="-128"/>
                <a:ea typeface="Meiryo UI" panose="020B0604030504040204" pitchFamily="50" charset="-128"/>
                <a:cs typeface="Arial" panose="020B0604020202020204" pitchFamily="34" charset="0"/>
              </a:rPr>
              <a:t>バイヤーの模倣品・偽造品を排除するため</a:t>
            </a:r>
            <a:r>
              <a:rPr lang="ja-JP" altLang="en-US">
                <a:latin typeface="Meiryo UI" panose="020B0604030504040204" pitchFamily="50" charset="-128"/>
                <a:ea typeface="Meiryo UI" panose="020B0604030504040204" pitchFamily="50" charset="-128"/>
                <a:cs typeface="Arial" panose="020B0604020202020204" pitchFamily="34" charset="0"/>
              </a:rPr>
              <a:t>、製品・サービス情報の信頼性を確保する仕組みを実施しているが、業界・業種を横断する場合、事業者・事業所の信頼性確保が困難といった課題が残る。</a:t>
            </a:r>
            <a:endParaRPr lang="en-US" altLang="ja-JP">
              <a:latin typeface="Meiryo UI" panose="020B0604030504040204" pitchFamily="50" charset="-128"/>
              <a:ea typeface="Meiryo UI" panose="020B0604030504040204" pitchFamily="50" charset="-128"/>
              <a:cs typeface="Arial" panose="020B0604020202020204" pitchFamily="34" charset="0"/>
            </a:endParaRPr>
          </a:p>
          <a:p>
            <a:pPr marL="285750" indent="-285750">
              <a:buFont typeface="Wingdings" panose="05000000000000000000" pitchFamily="2" charset="2"/>
              <a:buChar char="Ø"/>
            </a:pPr>
            <a:r>
              <a:rPr lang="ja-JP" altLang="en-US">
                <a:latin typeface="Meiryo UI" panose="020B0604030504040204" pitchFamily="50" charset="-128"/>
                <a:ea typeface="Meiryo UI" panose="020B0604030504040204" pitchFamily="50" charset="-128"/>
                <a:cs typeface="Arial" panose="020B0604020202020204" pitchFamily="34" charset="0"/>
              </a:rPr>
              <a:t>本実証では、</a:t>
            </a:r>
            <a:r>
              <a:rPr lang="ja-JP" altLang="en-US" b="1" u="sng">
                <a:latin typeface="Meiryo UI" panose="020B0604030504040204" pitchFamily="50" charset="-128"/>
                <a:ea typeface="Meiryo UI" panose="020B0604030504040204" pitchFamily="50" charset="-128"/>
                <a:cs typeface="Arial" panose="020B0604020202020204" pitchFamily="34" charset="0"/>
              </a:rPr>
              <a:t>実在性を確認した</a:t>
            </a:r>
            <a:r>
              <a:rPr lang="ja-JP" altLang="en-US">
                <a:latin typeface="Meiryo UI" panose="020B0604030504040204" pitchFamily="50" charset="-128"/>
                <a:ea typeface="Meiryo UI" panose="020B0604030504040204" pitchFamily="50" charset="-128"/>
                <a:cs typeface="Arial" panose="020B0604020202020204" pitchFamily="34" charset="0"/>
              </a:rPr>
              <a:t>事業所の</a:t>
            </a:r>
            <a:r>
              <a:rPr lang="en-US" altLang="ja-JP">
                <a:latin typeface="Meiryo UI" panose="020B0604030504040204" pitchFamily="50" charset="-128"/>
                <a:ea typeface="Meiryo UI" panose="020B0604030504040204" pitchFamily="50" charset="-128"/>
                <a:cs typeface="Arial" panose="020B0604020202020204" pitchFamily="34" charset="0"/>
              </a:rPr>
              <a:t>DID</a:t>
            </a:r>
            <a:r>
              <a:rPr lang="ja-JP" altLang="en-US">
                <a:latin typeface="Meiryo UI" panose="020B0604030504040204" pitchFamily="50" charset="-128"/>
                <a:ea typeface="Meiryo UI" panose="020B0604030504040204" pitchFamily="50" charset="-128"/>
                <a:cs typeface="Arial" panose="020B0604020202020204" pitchFamily="34" charset="0"/>
              </a:rPr>
              <a:t>に</a:t>
            </a:r>
            <a:r>
              <a:rPr lang="ja-JP" altLang="en-US" b="1" u="sng">
                <a:latin typeface="Meiryo UI" panose="020B0604030504040204" pitchFamily="50" charset="-128"/>
                <a:ea typeface="Meiryo UI" panose="020B0604030504040204" pitchFamily="50" charset="-128"/>
                <a:cs typeface="Arial" panose="020B0604020202020204" pitchFamily="34" charset="0"/>
              </a:rPr>
              <a:t>検証可能なデジタル証明書</a:t>
            </a:r>
            <a:r>
              <a:rPr lang="ja-JP" altLang="en-US">
                <a:latin typeface="Meiryo UI" panose="020B0604030504040204" pitchFamily="50" charset="-128"/>
                <a:ea typeface="Meiryo UI" panose="020B0604030504040204" pitchFamily="50" charset="-128"/>
                <a:cs typeface="Arial" panose="020B0604020202020204" pitchFamily="34" charset="0"/>
              </a:rPr>
              <a:t>を付与する</a:t>
            </a:r>
            <a:r>
              <a:rPr lang="ja-JP" altLang="en-US" b="1" u="sng">
                <a:latin typeface="Meiryo UI" panose="020B0604030504040204" pitchFamily="50" charset="-128"/>
                <a:ea typeface="Meiryo UI" panose="020B0604030504040204" pitchFamily="50" charset="-128"/>
                <a:cs typeface="Arial" panose="020B0604020202020204" pitchFamily="34" charset="0"/>
              </a:rPr>
              <a:t>「デジタル認証基盤」</a:t>
            </a:r>
            <a:r>
              <a:rPr lang="ja-JP" altLang="en-US">
                <a:latin typeface="Meiryo UI" panose="020B0604030504040204" pitchFamily="50" charset="-128"/>
                <a:ea typeface="Meiryo UI" panose="020B0604030504040204" pitchFamily="50" charset="-128"/>
                <a:cs typeface="Arial" panose="020B0604020202020204" pitchFamily="34" charset="0"/>
              </a:rPr>
              <a:t>を構築し、サプライヤーの真正性が確保できるか検証する。</a:t>
            </a:r>
            <a:endParaRPr lang="ja-JP" altLang="en-US"/>
          </a:p>
        </p:txBody>
      </p:sp>
      <p:sp>
        <p:nvSpPr>
          <p:cNvPr id="6" name="テキスト ボックス 5">
            <a:extLst>
              <a:ext uri="{FF2B5EF4-FFF2-40B4-BE49-F238E27FC236}">
                <a16:creationId xmlns:a16="http://schemas.microsoft.com/office/drawing/2014/main" id="{83B8B77B-4AF9-6996-B260-597394D8E1F2}"/>
              </a:ext>
            </a:extLst>
          </p:cNvPr>
          <p:cNvSpPr txBox="1"/>
          <p:nvPr/>
        </p:nvSpPr>
        <p:spPr>
          <a:xfrm>
            <a:off x="4315414" y="2064604"/>
            <a:ext cx="2270950" cy="461665"/>
          </a:xfrm>
          <a:prstGeom prst="rect">
            <a:avLst/>
          </a:prstGeom>
          <a:solidFill>
            <a:srgbClr val="FFC000"/>
          </a:solidFill>
        </p:spPr>
        <p:txBody>
          <a:bodyPr wrap="square">
            <a:spAutoFit/>
          </a:bodyPr>
          <a:lstStyle/>
          <a:p>
            <a:pPr algn="ctr"/>
            <a:r>
              <a:rPr lang="ja-JP" altLang="en-US" sz="2400">
                <a:latin typeface="Meiryo UI" panose="020B0604030504040204" pitchFamily="50" charset="-128"/>
                <a:ea typeface="Meiryo UI" panose="020B0604030504040204" pitchFamily="50" charset="-128"/>
                <a:cs typeface="Arial" panose="020B0604020202020204" pitchFamily="34" charset="0"/>
              </a:rPr>
              <a:t>業界・業種横断</a:t>
            </a:r>
            <a:endParaRPr lang="ja-JP" altLang="en-US" sz="2400"/>
          </a:p>
        </p:txBody>
      </p:sp>
      <p:sp>
        <p:nvSpPr>
          <p:cNvPr id="12" name="正方形/長方形 11">
            <a:extLst>
              <a:ext uri="{FF2B5EF4-FFF2-40B4-BE49-F238E27FC236}">
                <a16:creationId xmlns:a16="http://schemas.microsoft.com/office/drawing/2014/main" id="{C2B745BE-2FD9-E812-5698-C112C44D9BE2}"/>
              </a:ext>
            </a:extLst>
          </p:cNvPr>
          <p:cNvSpPr/>
          <p:nvPr/>
        </p:nvSpPr>
        <p:spPr>
          <a:xfrm>
            <a:off x="6806493" y="2831185"/>
            <a:ext cx="4821916" cy="2758133"/>
          </a:xfrm>
          <a:prstGeom prst="rect">
            <a:avLst/>
          </a:prstGeom>
          <a:noFill/>
          <a:ln w="12700">
            <a:solidFill>
              <a:schemeClr val="tx1">
                <a:lumMod val="50000"/>
                <a:lumOff val="50000"/>
              </a:schemeClr>
            </a:solidFill>
            <a:prstDash val="dash"/>
          </a:ln>
        </p:spPr>
        <p:style>
          <a:lnRef idx="2">
            <a:schemeClr val="dk1"/>
          </a:lnRef>
          <a:fillRef idx="1">
            <a:schemeClr val="lt1"/>
          </a:fillRef>
          <a:effectRef idx="0">
            <a:schemeClr val="dk1"/>
          </a:effectRef>
          <a:fontRef idx="minor">
            <a:schemeClr val="dk1"/>
          </a:fontRef>
        </p:style>
        <p:txBody>
          <a:bodyPr rtlCol="0" anchor="t"/>
          <a:lstStyle/>
          <a:p>
            <a:r>
              <a:rPr kumimoji="1" lang="ja-JP" altLang="en-US">
                <a:latin typeface="Meiryo UI" panose="020B0604030504040204" pitchFamily="50" charset="-128"/>
                <a:ea typeface="Meiryo UI" panose="020B0604030504040204" pitchFamily="50" charset="-128"/>
              </a:rPr>
              <a:t>サプライチェーン</a:t>
            </a: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ICT</a:t>
            </a:r>
            <a:r>
              <a:rPr lang="ja-JP" altLang="en-US">
                <a:latin typeface="Meiryo UI" panose="020B0604030504040204" pitchFamily="50" charset="-128"/>
                <a:ea typeface="Meiryo UI" panose="020B0604030504040204" pitchFamily="50" charset="-128"/>
              </a:rPr>
              <a:t>）</a:t>
            </a:r>
            <a:endParaRPr kumimoji="1" lang="ja-JP" altLang="en-US">
              <a:latin typeface="Meiryo UI" panose="020B0604030504040204" pitchFamily="50" charset="-128"/>
              <a:ea typeface="Meiryo UI" panose="020B0604030504040204" pitchFamily="50" charset="-128"/>
            </a:endParaRPr>
          </a:p>
        </p:txBody>
      </p:sp>
      <p:sp>
        <p:nvSpPr>
          <p:cNvPr id="14" name="正方形/長方形 13">
            <a:extLst>
              <a:ext uri="{FF2B5EF4-FFF2-40B4-BE49-F238E27FC236}">
                <a16:creationId xmlns:a16="http://schemas.microsoft.com/office/drawing/2014/main" id="{BF4DF8FB-7EE1-1BE5-98CD-2F283B8F8D7A}"/>
              </a:ext>
            </a:extLst>
          </p:cNvPr>
          <p:cNvSpPr/>
          <p:nvPr/>
        </p:nvSpPr>
        <p:spPr>
          <a:xfrm>
            <a:off x="7496826" y="3339449"/>
            <a:ext cx="1352483" cy="73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50" charset="-128"/>
                <a:ea typeface="Meiryo UI" panose="020B0604030504040204" pitchFamily="50" charset="-128"/>
              </a:rPr>
              <a:t>サプライヤー</a:t>
            </a:r>
            <a:endParaRPr kumimoji="1" lang="en-US" altLang="ja-JP">
              <a:latin typeface="Meiryo UI" panose="020B0604030504040204" pitchFamily="50" charset="-128"/>
              <a:ea typeface="Meiryo UI" panose="020B0604030504040204" pitchFamily="50" charset="-128"/>
            </a:endParaRPr>
          </a:p>
          <a:p>
            <a:pPr algn="ct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ICT</a:t>
            </a:r>
            <a:r>
              <a:rPr lang="ja-JP" altLang="en-US">
                <a:latin typeface="Meiryo UI" panose="020B0604030504040204" pitchFamily="50" charset="-128"/>
                <a:ea typeface="Meiryo UI" panose="020B0604030504040204" pitchFamily="50" charset="-128"/>
              </a:rPr>
              <a:t>）</a:t>
            </a:r>
            <a:endParaRPr kumimoji="1" lang="ja-JP" altLang="en-US">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6A84EECC-FA8E-0475-D61E-BC801F411B5D}"/>
              </a:ext>
            </a:extLst>
          </p:cNvPr>
          <p:cNvSpPr/>
          <p:nvPr/>
        </p:nvSpPr>
        <p:spPr>
          <a:xfrm>
            <a:off x="10054775" y="3339449"/>
            <a:ext cx="1352483" cy="7381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latin typeface="Meiryo UI" panose="020B0604030504040204" pitchFamily="50" charset="-128"/>
                <a:ea typeface="Meiryo UI" panose="020B0604030504040204" pitchFamily="50" charset="-128"/>
              </a:rPr>
              <a:t>バイヤー</a:t>
            </a:r>
            <a:endParaRPr kumimoji="1" lang="en-US" altLang="ja-JP">
              <a:latin typeface="Meiryo UI" panose="020B0604030504040204" pitchFamily="50" charset="-128"/>
              <a:ea typeface="Meiryo UI" panose="020B0604030504040204" pitchFamily="50" charset="-128"/>
            </a:endParaRPr>
          </a:p>
          <a:p>
            <a:pPr algn="ctr"/>
            <a:r>
              <a:rPr lang="ja-JP" altLang="en-US">
                <a:latin typeface="Meiryo UI" panose="020B0604030504040204" pitchFamily="50" charset="-128"/>
                <a:ea typeface="Meiryo UI" panose="020B0604030504040204" pitchFamily="50" charset="-128"/>
              </a:rPr>
              <a:t>（</a:t>
            </a:r>
            <a:r>
              <a:rPr lang="en-US" altLang="ja-JP">
                <a:latin typeface="Meiryo UI" panose="020B0604030504040204" pitchFamily="50" charset="-128"/>
                <a:ea typeface="Meiryo UI" panose="020B0604030504040204" pitchFamily="50" charset="-128"/>
              </a:rPr>
              <a:t>ICT</a:t>
            </a:r>
            <a:r>
              <a:rPr lang="ja-JP" altLang="en-US">
                <a:latin typeface="Meiryo UI" panose="020B0604030504040204" pitchFamily="50" charset="-128"/>
                <a:ea typeface="Meiryo UI" panose="020B0604030504040204" pitchFamily="50" charset="-128"/>
              </a:rPr>
              <a:t>）</a:t>
            </a:r>
            <a:endParaRPr kumimoji="1" lang="ja-JP" altLang="en-US">
              <a:latin typeface="Meiryo UI" panose="020B0604030504040204" pitchFamily="50" charset="-128"/>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24CEC5EC-26CC-91B8-125B-7DA13300A9A8}"/>
              </a:ext>
            </a:extLst>
          </p:cNvPr>
          <p:cNvCxnSpPr>
            <a:cxnSpLocks/>
            <a:stCxn id="14" idx="3"/>
            <a:endCxn id="17" idx="1"/>
          </p:cNvCxnSpPr>
          <p:nvPr/>
        </p:nvCxnSpPr>
        <p:spPr>
          <a:xfrm>
            <a:off x="8849309" y="3708514"/>
            <a:ext cx="12054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正方形/長方形 28">
            <a:extLst>
              <a:ext uri="{FF2B5EF4-FFF2-40B4-BE49-F238E27FC236}">
                <a16:creationId xmlns:a16="http://schemas.microsoft.com/office/drawing/2014/main" id="{9FF3A76F-3924-5153-11AB-447832EDFE99}"/>
              </a:ext>
            </a:extLst>
          </p:cNvPr>
          <p:cNvSpPr/>
          <p:nvPr/>
        </p:nvSpPr>
        <p:spPr>
          <a:xfrm>
            <a:off x="4256538" y="3868904"/>
            <a:ext cx="2016322" cy="4517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50" charset="-128"/>
                <a:ea typeface="Meiryo UI" panose="020B0604030504040204" pitchFamily="50" charset="-128"/>
              </a:rPr>
              <a:t>製品・サービス情報</a:t>
            </a:r>
          </a:p>
        </p:txBody>
      </p:sp>
      <p:sp>
        <p:nvSpPr>
          <p:cNvPr id="30" name="テキスト ボックス 29">
            <a:extLst>
              <a:ext uri="{FF2B5EF4-FFF2-40B4-BE49-F238E27FC236}">
                <a16:creationId xmlns:a16="http://schemas.microsoft.com/office/drawing/2014/main" id="{6DAFAB3E-2574-4B85-7632-E3E0112F2EC9}"/>
              </a:ext>
            </a:extLst>
          </p:cNvPr>
          <p:cNvSpPr txBox="1"/>
          <p:nvPr/>
        </p:nvSpPr>
        <p:spPr>
          <a:xfrm>
            <a:off x="4789828" y="4309125"/>
            <a:ext cx="892367" cy="369332"/>
          </a:xfrm>
          <a:prstGeom prst="rect">
            <a:avLst/>
          </a:prstGeom>
          <a:noFill/>
        </p:spPr>
        <p:txBody>
          <a:bodyPr wrap="square">
            <a:spAutoFit/>
          </a:bodyPr>
          <a:lstStyle/>
          <a:p>
            <a:pPr algn="ctr"/>
            <a:r>
              <a:rPr lang="ja-JP" altLang="en-US" sz="1800">
                <a:effectLst/>
                <a:latin typeface="Meiryo UI" panose="020B0604030504040204" pitchFamily="50" charset="-128"/>
                <a:ea typeface="Meiryo UI" panose="020B0604030504040204" pitchFamily="50" charset="-128"/>
                <a:cs typeface="Arial" panose="020B0604020202020204" pitchFamily="34" charset="0"/>
              </a:rPr>
              <a:t>＋</a:t>
            </a:r>
            <a:endParaRPr lang="ja-JP" altLang="en-US"/>
          </a:p>
        </p:txBody>
      </p:sp>
      <p:sp>
        <p:nvSpPr>
          <p:cNvPr id="31" name="正方形/長方形 30">
            <a:extLst>
              <a:ext uri="{FF2B5EF4-FFF2-40B4-BE49-F238E27FC236}">
                <a16:creationId xmlns:a16="http://schemas.microsoft.com/office/drawing/2014/main" id="{2FADCCA3-97F7-0373-EE3D-08920879F02C}"/>
              </a:ext>
            </a:extLst>
          </p:cNvPr>
          <p:cNvSpPr/>
          <p:nvPr/>
        </p:nvSpPr>
        <p:spPr>
          <a:xfrm>
            <a:off x="1139980" y="3361628"/>
            <a:ext cx="2005071" cy="73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50" charset="-128"/>
                <a:ea typeface="Meiryo UI" panose="020B0604030504040204" pitchFamily="50" charset="-128"/>
              </a:rPr>
              <a:t>サプライヤー</a:t>
            </a:r>
            <a:endParaRPr kumimoji="1" lang="en-US" altLang="ja-JP">
              <a:latin typeface="Meiryo UI" panose="020B0604030504040204" pitchFamily="50" charset="-128"/>
              <a:ea typeface="Meiryo UI" panose="020B0604030504040204" pitchFamily="50" charset="-128"/>
            </a:endParaRPr>
          </a:p>
          <a:p>
            <a:pPr algn="ctr"/>
            <a:r>
              <a:rPr lang="ja-JP" altLang="en-US">
                <a:latin typeface="Meiryo UI" panose="020B0604030504040204" pitchFamily="50" charset="-128"/>
                <a:ea typeface="Meiryo UI" panose="020B0604030504040204" pitchFamily="50" charset="-128"/>
              </a:rPr>
              <a:t>（半導体）</a:t>
            </a:r>
            <a:endParaRPr kumimoji="1" lang="ja-JP" altLang="en-US">
              <a:latin typeface="Meiryo UI" panose="020B0604030504040204" pitchFamily="50" charset="-128"/>
              <a:ea typeface="Meiryo UI" panose="020B0604030504040204" pitchFamily="50" charset="-128"/>
            </a:endParaRPr>
          </a:p>
        </p:txBody>
      </p:sp>
      <p:cxnSp>
        <p:nvCxnSpPr>
          <p:cNvPr id="34" name="直線矢印コネクタ 33">
            <a:extLst>
              <a:ext uri="{FF2B5EF4-FFF2-40B4-BE49-F238E27FC236}">
                <a16:creationId xmlns:a16="http://schemas.microsoft.com/office/drawing/2014/main" id="{0318BC40-EF11-77A4-5818-85EC1734ECF3}"/>
              </a:ext>
            </a:extLst>
          </p:cNvPr>
          <p:cNvCxnSpPr>
            <a:cxnSpLocks/>
            <a:stCxn id="31" idx="3"/>
            <a:endCxn id="35" idx="1"/>
          </p:cNvCxnSpPr>
          <p:nvPr/>
        </p:nvCxnSpPr>
        <p:spPr>
          <a:xfrm>
            <a:off x="3145051" y="3730693"/>
            <a:ext cx="332755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正方形/長方形 34">
            <a:extLst>
              <a:ext uri="{FF2B5EF4-FFF2-40B4-BE49-F238E27FC236}">
                <a16:creationId xmlns:a16="http://schemas.microsoft.com/office/drawing/2014/main" id="{F1708157-C5C4-7F8C-CD27-A4E94B4448B5}"/>
              </a:ext>
            </a:extLst>
          </p:cNvPr>
          <p:cNvSpPr/>
          <p:nvPr/>
        </p:nvSpPr>
        <p:spPr>
          <a:xfrm>
            <a:off x="6472610" y="3546160"/>
            <a:ext cx="1011424" cy="3690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a:latin typeface="Meiryo UI" panose="020B0604030504040204" pitchFamily="50" charset="-128"/>
                <a:ea typeface="Meiryo UI" panose="020B0604030504040204" pitchFamily="50" charset="-128"/>
              </a:rPr>
              <a:t>バイヤー</a:t>
            </a:r>
          </a:p>
        </p:txBody>
      </p:sp>
      <p:sp>
        <p:nvSpPr>
          <p:cNvPr id="37" name="楕円 36">
            <a:extLst>
              <a:ext uri="{FF2B5EF4-FFF2-40B4-BE49-F238E27FC236}">
                <a16:creationId xmlns:a16="http://schemas.microsoft.com/office/drawing/2014/main" id="{5E84AB98-FA7C-2AB6-4904-682500D82DB3}"/>
              </a:ext>
            </a:extLst>
          </p:cNvPr>
          <p:cNvSpPr/>
          <p:nvPr/>
        </p:nvSpPr>
        <p:spPr>
          <a:xfrm>
            <a:off x="10227076" y="2502771"/>
            <a:ext cx="1551234" cy="50629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a:latin typeface="Meiryo UI" panose="020B0604030504040204" pitchFamily="50" charset="-128"/>
                <a:ea typeface="Meiryo UI" panose="020B0604030504040204" pitchFamily="50" charset="-128"/>
              </a:rPr>
              <a:t>同業者</a:t>
            </a:r>
          </a:p>
        </p:txBody>
      </p:sp>
      <p:sp>
        <p:nvSpPr>
          <p:cNvPr id="38" name="正方形/長方形 37">
            <a:extLst>
              <a:ext uri="{FF2B5EF4-FFF2-40B4-BE49-F238E27FC236}">
                <a16:creationId xmlns:a16="http://schemas.microsoft.com/office/drawing/2014/main" id="{28322542-07EA-01B6-D031-628B187629B6}"/>
              </a:ext>
            </a:extLst>
          </p:cNvPr>
          <p:cNvSpPr/>
          <p:nvPr/>
        </p:nvSpPr>
        <p:spPr>
          <a:xfrm>
            <a:off x="536356" y="2876468"/>
            <a:ext cx="3386299" cy="1411458"/>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r>
              <a:rPr kumimoji="1" lang="ja-JP" altLang="en-US">
                <a:latin typeface="Meiryo UI" panose="020B0604030504040204" pitchFamily="50" charset="-128"/>
                <a:ea typeface="Meiryo UI" panose="020B0604030504040204" pitchFamily="50" charset="-128"/>
              </a:rPr>
              <a:t>サプライチェーン</a:t>
            </a:r>
            <a:r>
              <a:rPr lang="ja-JP" altLang="en-US">
                <a:latin typeface="Meiryo UI" panose="020B0604030504040204" pitchFamily="50" charset="-128"/>
                <a:ea typeface="Meiryo UI" panose="020B0604030504040204" pitchFamily="50" charset="-128"/>
              </a:rPr>
              <a:t>（半導体）</a:t>
            </a:r>
            <a:endParaRPr kumimoji="1" lang="en-US" altLang="ja-JP">
              <a:latin typeface="Meiryo UI" panose="020B0604030504040204" pitchFamily="50" charset="-128"/>
              <a:ea typeface="Meiryo UI" panose="020B0604030504040204" pitchFamily="50" charset="-128"/>
            </a:endParaRPr>
          </a:p>
          <a:p>
            <a:endParaRPr kumimoji="1" lang="ja-JP" altLang="en-US">
              <a:latin typeface="Meiryo UI" panose="020B0604030504040204" pitchFamily="50" charset="-128"/>
              <a:ea typeface="Meiryo UI" panose="020B0604030504040204" pitchFamily="50" charset="-128"/>
            </a:endParaRPr>
          </a:p>
        </p:txBody>
      </p:sp>
      <p:sp>
        <p:nvSpPr>
          <p:cNvPr id="39" name="四角形: 角を丸くする 38">
            <a:extLst>
              <a:ext uri="{FF2B5EF4-FFF2-40B4-BE49-F238E27FC236}">
                <a16:creationId xmlns:a16="http://schemas.microsoft.com/office/drawing/2014/main" id="{D29BC2AC-65DC-B760-A468-C2AA0423F2A9}"/>
              </a:ext>
            </a:extLst>
          </p:cNvPr>
          <p:cNvSpPr/>
          <p:nvPr/>
        </p:nvSpPr>
        <p:spPr>
          <a:xfrm>
            <a:off x="543881" y="4551759"/>
            <a:ext cx="2788617" cy="1605601"/>
          </a:xfrm>
          <a:prstGeom prst="roundRect">
            <a:avLst/>
          </a:prstGeom>
        </p:spPr>
        <p:style>
          <a:lnRef idx="2">
            <a:schemeClr val="accent5"/>
          </a:lnRef>
          <a:fillRef idx="1">
            <a:schemeClr val="lt1"/>
          </a:fillRef>
          <a:effectRef idx="0">
            <a:schemeClr val="accent5"/>
          </a:effectRef>
          <a:fontRef idx="minor">
            <a:schemeClr val="dk1"/>
          </a:fontRef>
        </p:style>
        <p:txBody>
          <a:bodyPr lIns="91440" tIns="45720" rIns="91440" bIns="45720" rtlCol="0" anchor="t"/>
          <a:lstStyle/>
          <a:p>
            <a:pPr algn="ctr"/>
            <a:r>
              <a:rPr lang="en-US" altLang="ja-JP" b="1">
                <a:latin typeface="Meiryo UI" panose="020B0604030504040204" pitchFamily="50" charset="-128"/>
                <a:ea typeface="Meiryo UI" panose="020B0604030504040204" pitchFamily="50" charset="-128"/>
              </a:rPr>
              <a:t>【</a:t>
            </a:r>
            <a:r>
              <a:rPr lang="ja-JP" altLang="en-US" b="1">
                <a:latin typeface="Meiryo UI" panose="020B0604030504040204" pitchFamily="50" charset="-128"/>
                <a:ea typeface="Meiryo UI" panose="020B0604030504040204" pitchFamily="50" charset="-128"/>
              </a:rPr>
              <a:t>デジタル認証基盤</a:t>
            </a:r>
            <a:r>
              <a:rPr lang="en-US" altLang="ja-JP" b="1">
                <a:latin typeface="Meiryo UI" panose="020B0604030504040204" pitchFamily="50" charset="-128"/>
                <a:ea typeface="Meiryo UI" panose="020B0604030504040204" pitchFamily="50" charset="-128"/>
              </a:rPr>
              <a:t>】</a:t>
            </a:r>
          </a:p>
          <a:p>
            <a:pPr algn="ctr"/>
            <a:endParaRPr lang="en-US" altLang="ja-JP" b="1">
              <a:latin typeface="Meiryo UI" panose="020B0604030504040204" pitchFamily="50" charset="-128"/>
              <a:ea typeface="Meiryo UI" panose="020B0604030504040204" pitchFamily="50" charset="-128"/>
            </a:endParaRPr>
          </a:p>
          <a:p>
            <a:pPr algn="ctr"/>
            <a:r>
              <a:rPr kumimoji="1" lang="ja-JP" altLang="en-US" b="1">
                <a:latin typeface="Meiryo UI" panose="020B0604030504040204" pitchFamily="50" charset="-128"/>
                <a:ea typeface="Meiryo UI" panose="020B0604030504040204" pitchFamily="50" charset="-128"/>
              </a:rPr>
              <a:t>事業所の実在性が</a:t>
            </a:r>
            <a:endParaRPr kumimoji="1" lang="en-US" altLang="ja-JP" b="1">
              <a:latin typeface="Meiryo UI" panose="020B0604030504040204" pitchFamily="50" charset="-128"/>
              <a:ea typeface="Meiryo UI" panose="020B0604030504040204" pitchFamily="50" charset="-128"/>
            </a:endParaRPr>
          </a:p>
          <a:p>
            <a:pPr algn="ctr"/>
            <a:r>
              <a:rPr kumimoji="1" lang="ja-JP" altLang="en-US" b="1">
                <a:latin typeface="Meiryo UI" panose="020B0604030504040204" pitchFamily="50" charset="-128"/>
                <a:ea typeface="Meiryo UI" panose="020B0604030504040204" pitchFamily="50" charset="-128"/>
              </a:rPr>
              <a:t>確認できた場合</a:t>
            </a:r>
            <a:endParaRPr kumimoji="1" lang="en-US" altLang="ja-JP" b="1">
              <a:latin typeface="Meiryo UI" panose="020B0604030504040204" pitchFamily="50" charset="-128"/>
              <a:ea typeface="Meiryo UI" panose="020B0604030504040204" pitchFamily="50" charset="-128"/>
            </a:endParaRPr>
          </a:p>
          <a:p>
            <a:pPr algn="ctr"/>
            <a:r>
              <a:rPr lang="ja-JP" altLang="en-US" b="1">
                <a:latin typeface="Meiryo UI"/>
                <a:ea typeface="Meiryo UI"/>
              </a:rPr>
              <a:t>デジタル証明書</a:t>
            </a:r>
            <a:r>
              <a:rPr kumimoji="1" lang="ja-JP" altLang="en-US" b="1">
                <a:latin typeface="Meiryo UI"/>
                <a:ea typeface="Meiryo UI"/>
              </a:rPr>
              <a:t>を発行</a:t>
            </a:r>
            <a:endParaRPr lang="ja-JP" altLang="en-US" b="1">
              <a:latin typeface="Meiryo UI"/>
              <a:ea typeface="Meiryo UI"/>
            </a:endParaRPr>
          </a:p>
        </p:txBody>
      </p:sp>
      <p:pic>
        <p:nvPicPr>
          <p:cNvPr id="41" name="図 40" descr="アイコン&#10;&#10;自動的に生成された説明">
            <a:extLst>
              <a:ext uri="{FF2B5EF4-FFF2-40B4-BE49-F238E27FC236}">
                <a16:creationId xmlns:a16="http://schemas.microsoft.com/office/drawing/2014/main" id="{27E0AD30-FB58-16FC-F2F4-44DB4E36F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5019" y="4142233"/>
            <a:ext cx="812675" cy="812675"/>
          </a:xfrm>
          <a:prstGeom prst="rect">
            <a:avLst/>
          </a:prstGeom>
        </p:spPr>
      </p:pic>
      <p:pic>
        <p:nvPicPr>
          <p:cNvPr id="43" name="図 42" descr="アイコン が含まれている画像&#10;&#10;自動的に生成された説明">
            <a:extLst>
              <a:ext uri="{FF2B5EF4-FFF2-40B4-BE49-F238E27FC236}">
                <a16:creationId xmlns:a16="http://schemas.microsoft.com/office/drawing/2014/main" id="{3358BABB-2B84-D5B6-8773-546A3F84D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567" y="2296310"/>
            <a:ext cx="830997" cy="830997"/>
          </a:xfrm>
          <a:prstGeom prst="rect">
            <a:avLst/>
          </a:prstGeom>
        </p:spPr>
      </p:pic>
      <p:sp>
        <p:nvSpPr>
          <p:cNvPr id="44" name="矢印: 上 43">
            <a:extLst>
              <a:ext uri="{FF2B5EF4-FFF2-40B4-BE49-F238E27FC236}">
                <a16:creationId xmlns:a16="http://schemas.microsoft.com/office/drawing/2014/main" id="{96F8C60F-B038-4853-9CFF-ABFE18CD42F6}"/>
              </a:ext>
            </a:extLst>
          </p:cNvPr>
          <p:cNvSpPr/>
          <p:nvPr/>
        </p:nvSpPr>
        <p:spPr>
          <a:xfrm>
            <a:off x="1938189" y="4099757"/>
            <a:ext cx="391009" cy="452001"/>
          </a:xfrm>
          <a:prstGeom prst="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6" name="フローチャート: 書類 35">
            <a:extLst>
              <a:ext uri="{FF2B5EF4-FFF2-40B4-BE49-F238E27FC236}">
                <a16:creationId xmlns:a16="http://schemas.microsoft.com/office/drawing/2014/main" id="{58FD1C53-8F3D-22B4-043E-D92E89CF5D95}"/>
              </a:ext>
            </a:extLst>
          </p:cNvPr>
          <p:cNvSpPr/>
          <p:nvPr/>
        </p:nvSpPr>
        <p:spPr>
          <a:xfrm>
            <a:off x="4346865" y="4665156"/>
            <a:ext cx="1835668" cy="1448557"/>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b="1">
                <a:latin typeface="Meiryo UI" panose="020B0604030504040204" pitchFamily="50" charset="-128"/>
                <a:ea typeface="Meiryo UI" panose="020B0604030504040204" pitchFamily="50" charset="-128"/>
              </a:rPr>
              <a:t>DID</a:t>
            </a:r>
          </a:p>
          <a:p>
            <a:pPr algn="ctr"/>
            <a:r>
              <a:rPr lang="ja-JP" altLang="en-US" b="1">
                <a:latin typeface="Meiryo UI" panose="020B0604030504040204" pitchFamily="50" charset="-128"/>
                <a:ea typeface="Meiryo UI" panose="020B0604030504040204" pitchFamily="50" charset="-128"/>
              </a:rPr>
              <a:t>＋</a:t>
            </a:r>
            <a:endParaRPr kumimoji="1" lang="en-US" altLang="ja-JP" b="1">
              <a:latin typeface="Meiryo UI" panose="020B0604030504040204" pitchFamily="50" charset="-128"/>
              <a:ea typeface="Meiryo UI" panose="020B0604030504040204" pitchFamily="50" charset="-128"/>
            </a:endParaRPr>
          </a:p>
          <a:p>
            <a:pPr algn="ctr"/>
            <a:r>
              <a:rPr kumimoji="1" lang="ja-JP" altLang="en-US" b="1">
                <a:latin typeface="Meiryo UI" panose="020B0604030504040204" pitchFamily="50" charset="-128"/>
                <a:ea typeface="Meiryo UI" panose="020B0604030504040204" pitchFamily="50" charset="-128"/>
              </a:rPr>
              <a:t>検証可能な</a:t>
            </a:r>
            <a:endParaRPr kumimoji="1" lang="en-US" altLang="ja-JP" b="1">
              <a:latin typeface="Meiryo UI" panose="020B0604030504040204" pitchFamily="50" charset="-128"/>
              <a:ea typeface="Meiryo UI" panose="020B0604030504040204" pitchFamily="50" charset="-128"/>
            </a:endParaRPr>
          </a:p>
          <a:p>
            <a:pPr algn="ctr"/>
            <a:r>
              <a:rPr kumimoji="1" lang="ja-JP" altLang="en-US" b="1">
                <a:latin typeface="Meiryo UI" panose="020B0604030504040204" pitchFamily="50" charset="-128"/>
                <a:ea typeface="Meiryo UI" panose="020B0604030504040204" pitchFamily="50" charset="-128"/>
              </a:rPr>
              <a:t>デジタル証明書</a:t>
            </a:r>
            <a:endParaRPr kumimoji="1" lang="en-US" altLang="ja-JP" b="1">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15A05FBE-DB8E-350D-7F0E-634CC4BB0FE9}"/>
              </a:ext>
            </a:extLst>
          </p:cNvPr>
          <p:cNvSpPr/>
          <p:nvPr/>
        </p:nvSpPr>
        <p:spPr>
          <a:xfrm>
            <a:off x="7967601" y="4158656"/>
            <a:ext cx="2016322" cy="4517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50" charset="-128"/>
                <a:ea typeface="Meiryo UI" panose="020B0604030504040204" pitchFamily="50" charset="-128"/>
              </a:rPr>
              <a:t>製品・サービス情報</a:t>
            </a:r>
          </a:p>
        </p:txBody>
      </p:sp>
      <p:sp>
        <p:nvSpPr>
          <p:cNvPr id="11" name="テキスト ボックス 10">
            <a:extLst>
              <a:ext uri="{FF2B5EF4-FFF2-40B4-BE49-F238E27FC236}">
                <a16:creationId xmlns:a16="http://schemas.microsoft.com/office/drawing/2014/main" id="{5A0F0845-A4B1-0773-8805-029F0C1BA458}"/>
              </a:ext>
            </a:extLst>
          </p:cNvPr>
          <p:cNvSpPr txBox="1"/>
          <p:nvPr/>
        </p:nvSpPr>
        <p:spPr>
          <a:xfrm>
            <a:off x="8500891" y="4598877"/>
            <a:ext cx="892367" cy="369332"/>
          </a:xfrm>
          <a:prstGeom prst="rect">
            <a:avLst/>
          </a:prstGeom>
          <a:noFill/>
        </p:spPr>
        <p:txBody>
          <a:bodyPr wrap="square">
            <a:spAutoFit/>
          </a:bodyPr>
          <a:lstStyle/>
          <a:p>
            <a:pPr algn="ctr"/>
            <a:r>
              <a:rPr lang="ja-JP" altLang="en-US" sz="1800">
                <a:effectLst/>
                <a:latin typeface="Meiryo UI" panose="020B0604030504040204" pitchFamily="50" charset="-128"/>
                <a:ea typeface="Meiryo UI" panose="020B0604030504040204" pitchFamily="50" charset="-128"/>
                <a:cs typeface="Arial" panose="020B0604020202020204" pitchFamily="34" charset="0"/>
              </a:rPr>
              <a:t>＋</a:t>
            </a:r>
            <a:endParaRPr lang="ja-JP" altLang="en-US"/>
          </a:p>
        </p:txBody>
      </p:sp>
      <p:sp>
        <p:nvSpPr>
          <p:cNvPr id="13" name="フローチャート: 書類 12">
            <a:extLst>
              <a:ext uri="{FF2B5EF4-FFF2-40B4-BE49-F238E27FC236}">
                <a16:creationId xmlns:a16="http://schemas.microsoft.com/office/drawing/2014/main" id="{BC869C3A-D9AF-15AC-D548-82063A71C114}"/>
              </a:ext>
            </a:extLst>
          </p:cNvPr>
          <p:cNvSpPr/>
          <p:nvPr/>
        </p:nvSpPr>
        <p:spPr>
          <a:xfrm>
            <a:off x="8057928" y="4954908"/>
            <a:ext cx="1835668" cy="1448557"/>
          </a:xfrm>
          <a:prstGeom prst="flowChartDocumen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b="1">
                <a:latin typeface="Meiryo UI" panose="020B0604030504040204" pitchFamily="50" charset="-128"/>
                <a:ea typeface="Meiryo UI" panose="020B0604030504040204" pitchFamily="50" charset="-128"/>
              </a:rPr>
              <a:t>DID</a:t>
            </a:r>
          </a:p>
          <a:p>
            <a:pPr algn="ctr"/>
            <a:r>
              <a:rPr lang="ja-JP" altLang="en-US" b="1">
                <a:latin typeface="Meiryo UI" panose="020B0604030504040204" pitchFamily="50" charset="-128"/>
                <a:ea typeface="Meiryo UI" panose="020B0604030504040204" pitchFamily="50" charset="-128"/>
              </a:rPr>
              <a:t>＋</a:t>
            </a:r>
            <a:endParaRPr kumimoji="1" lang="en-US" altLang="ja-JP" b="1">
              <a:latin typeface="Meiryo UI" panose="020B0604030504040204" pitchFamily="50" charset="-128"/>
              <a:ea typeface="Meiryo UI" panose="020B0604030504040204" pitchFamily="50" charset="-128"/>
            </a:endParaRPr>
          </a:p>
          <a:p>
            <a:pPr algn="ctr"/>
            <a:r>
              <a:rPr kumimoji="1" lang="ja-JP" altLang="en-US" b="1">
                <a:latin typeface="Meiryo UI" panose="020B0604030504040204" pitchFamily="50" charset="-128"/>
                <a:ea typeface="Meiryo UI" panose="020B0604030504040204" pitchFamily="50" charset="-128"/>
              </a:rPr>
              <a:t>検証可能な</a:t>
            </a:r>
            <a:endParaRPr kumimoji="1" lang="en-US" altLang="ja-JP" b="1">
              <a:latin typeface="Meiryo UI" panose="020B0604030504040204" pitchFamily="50" charset="-128"/>
              <a:ea typeface="Meiryo UI" panose="020B0604030504040204" pitchFamily="50" charset="-128"/>
            </a:endParaRPr>
          </a:p>
          <a:p>
            <a:pPr algn="ctr"/>
            <a:r>
              <a:rPr kumimoji="1" lang="ja-JP" altLang="en-US" b="1">
                <a:latin typeface="Meiryo UI" panose="020B0604030504040204" pitchFamily="50" charset="-128"/>
                <a:ea typeface="Meiryo UI" panose="020B0604030504040204" pitchFamily="50" charset="-128"/>
              </a:rPr>
              <a:t>デジタル証明書</a:t>
            </a:r>
            <a:endParaRPr kumimoji="1" lang="en-US" altLang="ja-JP" b="1">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E48C8508-19C1-3664-06C4-1AEE83012A43}"/>
              </a:ext>
            </a:extLst>
          </p:cNvPr>
          <p:cNvSpPr txBox="1"/>
          <p:nvPr/>
        </p:nvSpPr>
        <p:spPr>
          <a:xfrm>
            <a:off x="10097744" y="4989153"/>
            <a:ext cx="1979823" cy="120032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a:spAutoFit/>
          </a:bodyPr>
          <a:lstStyle/>
          <a:p>
            <a:pPr algn="ctr"/>
            <a:r>
              <a:rPr lang="ja-JP" altLang="en-US">
                <a:latin typeface="Meiryo UI" panose="020B0604030504040204" pitchFamily="50" charset="-128"/>
                <a:ea typeface="Meiryo UI" panose="020B0604030504040204" pitchFamily="50" charset="-128"/>
                <a:cs typeface="Arial" panose="020B0604020202020204" pitchFamily="34" charset="0"/>
              </a:rPr>
              <a:t>バイヤーはサプライヤー（半導体）と（</a:t>
            </a:r>
            <a:r>
              <a:rPr lang="en-US" altLang="ja-JP">
                <a:latin typeface="Meiryo UI" panose="020B0604030504040204" pitchFamily="50" charset="-128"/>
                <a:ea typeface="Meiryo UI" panose="020B0604030504040204" pitchFamily="50" charset="-128"/>
                <a:cs typeface="Arial" panose="020B0604020202020204" pitchFamily="34" charset="0"/>
              </a:rPr>
              <a:t>ICT</a:t>
            </a:r>
            <a:r>
              <a:rPr lang="ja-JP" altLang="en-US">
                <a:latin typeface="Meiryo UI" panose="020B0604030504040204" pitchFamily="50" charset="-128"/>
                <a:ea typeface="Meiryo UI" panose="020B0604030504040204" pitchFamily="50" charset="-128"/>
                <a:cs typeface="Arial" panose="020B0604020202020204" pitchFamily="34" charset="0"/>
              </a:rPr>
              <a:t>）の実在性を検証する</a:t>
            </a:r>
            <a:endParaRPr lang="ja-JP" altLang="en-US"/>
          </a:p>
        </p:txBody>
      </p:sp>
    </p:spTree>
    <p:extLst>
      <p:ext uri="{BB962C8B-B14F-4D97-AF65-F5344CB8AC3E}">
        <p14:creationId xmlns:p14="http://schemas.microsoft.com/office/powerpoint/2010/main" val="150660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24CE93A9-46DD-6EED-15A5-9CAD7E565D33}"/>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A8061B72-DA41-BE09-8389-F212ECDDFFE8}"/>
              </a:ext>
            </a:extLst>
          </p:cNvPr>
          <p:cNvSpPr>
            <a:spLocks noGrp="1"/>
          </p:cNvSpPr>
          <p:nvPr>
            <p:ph type="sldNum" sz="quarter" idx="12"/>
          </p:nvPr>
        </p:nvSpPr>
        <p:spPr/>
        <p:txBody>
          <a:bodyPr/>
          <a:lstStyle/>
          <a:p>
            <a:fld id="{A32760C9-5E74-4B0B-AC3D-5CC8E3AEE304}" type="slidenum">
              <a:rPr lang="ja-JP" altLang="en-US" smtClean="0"/>
              <a:pPr/>
              <a:t>5</a:t>
            </a:fld>
            <a:endParaRPr lang="ja-JP" altLang="en-US"/>
          </a:p>
        </p:txBody>
      </p:sp>
      <p:sp>
        <p:nvSpPr>
          <p:cNvPr id="4" name="タイトル 3">
            <a:extLst>
              <a:ext uri="{FF2B5EF4-FFF2-40B4-BE49-F238E27FC236}">
                <a16:creationId xmlns:a16="http://schemas.microsoft.com/office/drawing/2014/main" id="{1299A46D-D4B3-5DF2-9EC5-E600E88FF2C8}"/>
              </a:ext>
            </a:extLst>
          </p:cNvPr>
          <p:cNvSpPr>
            <a:spLocks noGrp="1"/>
          </p:cNvSpPr>
          <p:nvPr>
            <p:ph type="title"/>
          </p:nvPr>
        </p:nvSpPr>
        <p:spPr/>
        <p:txBody>
          <a:bodyPr/>
          <a:lstStyle/>
          <a:p>
            <a:r>
              <a:rPr kumimoji="1" lang="ja-JP" altLang="en-US"/>
              <a:t>背景に関する用語説明</a:t>
            </a:r>
          </a:p>
        </p:txBody>
      </p:sp>
      <p:sp>
        <p:nvSpPr>
          <p:cNvPr id="9" name="テキスト ボックス 8">
            <a:extLst>
              <a:ext uri="{FF2B5EF4-FFF2-40B4-BE49-F238E27FC236}">
                <a16:creationId xmlns:a16="http://schemas.microsoft.com/office/drawing/2014/main" id="{CDABC48F-1E63-BC11-9D14-3BE7AB096412}"/>
              </a:ext>
            </a:extLst>
          </p:cNvPr>
          <p:cNvSpPr txBox="1"/>
          <p:nvPr/>
        </p:nvSpPr>
        <p:spPr>
          <a:xfrm>
            <a:off x="506387" y="786036"/>
            <a:ext cx="11416324" cy="3785652"/>
          </a:xfrm>
          <a:prstGeom prst="rect">
            <a:avLst/>
          </a:prstGeom>
          <a:noFill/>
        </p:spPr>
        <p:txBody>
          <a:bodyPr wrap="square" lIns="91440" tIns="45720" rIns="91440" bIns="45720" rtlCol="0" anchor="t">
            <a:spAutoFit/>
          </a:bodyPr>
          <a:lstStyle/>
          <a:p>
            <a:r>
              <a:rPr lang="ja-JP" altLang="en-US" sz="2400" b="1" u="sng" dirty="0">
                <a:latin typeface="Meiryo UI" panose="020B0604030504040204" pitchFamily="50" charset="-128"/>
                <a:ea typeface="Meiryo UI" panose="020B0604030504040204" pitchFamily="50" charset="-128"/>
              </a:rPr>
              <a:t>用語</a:t>
            </a:r>
            <a:endParaRPr kumimoji="1" lang="en-US" altLang="ja-JP" sz="2400" b="1" u="sng"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b="1" dirty="0">
                <a:latin typeface="Meiryo UI"/>
                <a:ea typeface="Meiryo UI"/>
              </a:rPr>
              <a:t>DID </a:t>
            </a:r>
            <a:r>
              <a:rPr lang="ja-JP" altLang="en-US" b="1" dirty="0">
                <a:latin typeface="Meiryo UI"/>
                <a:ea typeface="Meiryo UI"/>
              </a:rPr>
              <a:t>（</a:t>
            </a:r>
            <a:r>
              <a:rPr lang="en-US" altLang="ja-JP" b="1" dirty="0" err="1">
                <a:latin typeface="Meiryo UI"/>
                <a:ea typeface="Meiryo UI"/>
              </a:rPr>
              <a:t>Decetralized</a:t>
            </a:r>
            <a:r>
              <a:rPr lang="en-US" altLang="ja-JP" b="1" dirty="0">
                <a:latin typeface="Meiryo UI"/>
                <a:ea typeface="Meiryo UI"/>
              </a:rPr>
              <a:t> Identifier</a:t>
            </a:r>
            <a:r>
              <a:rPr lang="ja-JP" altLang="en-US" b="1" dirty="0">
                <a:latin typeface="Meiryo UI"/>
                <a:ea typeface="Meiryo UI"/>
              </a:rPr>
              <a:t>）</a:t>
            </a:r>
            <a:endParaRPr lang="en-US" altLang="ja-JP" b="1" dirty="0">
              <a:latin typeface="Meiryo UI"/>
              <a:ea typeface="Meiryo UI"/>
            </a:endParaRPr>
          </a:p>
          <a:p>
            <a:pPr marL="800100" lvl="1" indent="-342900">
              <a:buFont typeface="+mj-lt"/>
              <a:buAutoNum type="arabicPeriod"/>
            </a:pPr>
            <a:r>
              <a:rPr lang="ja-JP" altLang="en-US" dirty="0">
                <a:latin typeface="Meiryo UI"/>
                <a:ea typeface="Meiryo UI"/>
              </a:rPr>
              <a:t>本実証では、</a:t>
            </a:r>
            <a:r>
              <a:rPr lang="en-US" altLang="ja-JP" dirty="0">
                <a:latin typeface="Meiryo UI"/>
                <a:ea typeface="Meiryo UI"/>
              </a:rPr>
              <a:t>W3C</a:t>
            </a:r>
            <a:r>
              <a:rPr lang="ja-JP" altLang="en-US" dirty="0">
                <a:latin typeface="Meiryo UI"/>
                <a:ea typeface="Meiryo UI"/>
              </a:rPr>
              <a:t>規格（</a:t>
            </a:r>
            <a:r>
              <a:rPr lang="en-US" altLang="ja-JP" dirty="0">
                <a:latin typeface="Meiryo UI"/>
                <a:ea typeface="Meiryo UI"/>
              </a:rPr>
              <a:t>https://www.w3.org/TR/did-core/#identifier</a:t>
            </a:r>
            <a:r>
              <a:rPr lang="ja-JP" altLang="en-US" dirty="0">
                <a:latin typeface="Meiryo UI"/>
                <a:ea typeface="Meiryo UI"/>
              </a:rPr>
              <a:t>）に基づく。</a:t>
            </a:r>
            <a:endParaRPr lang="en-US" altLang="ja-JP" dirty="0">
              <a:latin typeface="Meiryo UI"/>
              <a:ea typeface="Meiryo UI"/>
            </a:endParaRPr>
          </a:p>
          <a:p>
            <a:pPr marL="800100" lvl="1" indent="-342900">
              <a:buFont typeface="+mj-lt"/>
              <a:buAutoNum type="arabicPeriod"/>
            </a:pPr>
            <a:r>
              <a:rPr lang="en-US" altLang="ja-JP" dirty="0">
                <a:latin typeface="Meiryo UI"/>
                <a:ea typeface="Meiryo UI"/>
              </a:rPr>
              <a:t>DID</a:t>
            </a:r>
            <a:r>
              <a:rPr lang="ja-JP" altLang="en-US" dirty="0">
                <a:latin typeface="Meiryo UI"/>
                <a:ea typeface="Meiryo UI"/>
              </a:rPr>
              <a:t>は、事業所自身が</a:t>
            </a:r>
            <a:r>
              <a:rPr lang="en-US" altLang="ja-JP" dirty="0">
                <a:latin typeface="Meiryo UI"/>
                <a:ea typeface="Meiryo UI"/>
              </a:rPr>
              <a:t>W3C</a:t>
            </a:r>
            <a:r>
              <a:rPr lang="ja-JP" altLang="en-US" dirty="0">
                <a:latin typeface="Meiryo UI"/>
                <a:ea typeface="Meiryo UI"/>
              </a:rPr>
              <a:t>の規格に基づき識別子を準備する。</a:t>
            </a:r>
            <a:endParaRPr lang="en-US" altLang="ja-JP" dirty="0">
              <a:latin typeface="Meiryo UI"/>
              <a:ea typeface="Meiryo UI"/>
            </a:endParaRPr>
          </a:p>
          <a:p>
            <a:pPr marL="1257300" lvl="2" indent="-342900">
              <a:buFont typeface="+mj-lt"/>
              <a:buAutoNum type="arabicPeriod"/>
            </a:pPr>
            <a:r>
              <a:rPr lang="ja-JP" altLang="en-US" dirty="0">
                <a:latin typeface="Meiryo UI"/>
                <a:ea typeface="Meiryo UI"/>
              </a:rPr>
              <a:t>上記より、デジタル認証基盤は事業所の</a:t>
            </a:r>
            <a:r>
              <a:rPr lang="en-US" altLang="ja-JP" dirty="0">
                <a:latin typeface="Meiryo UI"/>
                <a:ea typeface="Meiryo UI"/>
              </a:rPr>
              <a:t>ID</a:t>
            </a:r>
            <a:r>
              <a:rPr lang="ja-JP" altLang="en-US" dirty="0">
                <a:latin typeface="Meiryo UI"/>
                <a:ea typeface="Meiryo UI"/>
              </a:rPr>
              <a:t>を発番しない。</a:t>
            </a:r>
            <a:r>
              <a:rPr lang="en-US" altLang="ja-JP" dirty="0">
                <a:latin typeface="Meiryo UI"/>
                <a:ea typeface="Meiryo UI"/>
              </a:rPr>
              <a:t> </a:t>
            </a:r>
            <a:endParaRPr lang="en-US" altLang="ja-JP" dirty="0">
              <a:latin typeface="Meiryo UI" panose="020B0604030504040204" pitchFamily="50" charset="-128"/>
              <a:ea typeface="Meiryo UI" panose="020B0604030504040204" pitchFamily="50" charset="-128"/>
            </a:endParaRPr>
          </a:p>
          <a:p>
            <a:pPr lvl="1"/>
            <a:endParaRPr lang="en-US" altLang="ja-JP" dirty="0">
              <a:solidFill>
                <a:srgbClr val="FF0000"/>
              </a:solidFill>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dirty="0">
                <a:latin typeface="Meiryo UI" panose="020B0604030504040204" pitchFamily="50" charset="-128"/>
                <a:ea typeface="Meiryo UI" panose="020B0604030504040204" pitchFamily="50" charset="-128"/>
              </a:rPr>
              <a:t>デジタル証明書</a:t>
            </a:r>
            <a:endParaRPr lang="en-US" altLang="ja-JP" b="1" dirty="0">
              <a:latin typeface="Meiryo UI" panose="020B0604030504040204" pitchFamily="50" charset="-128"/>
              <a:ea typeface="Meiryo UI" panose="020B0604030504040204" pitchFamily="50" charset="-128"/>
            </a:endParaRPr>
          </a:p>
          <a:p>
            <a:pPr marL="800100" lvl="1" indent="-342900">
              <a:buFont typeface="+mj-lt"/>
              <a:buAutoNum type="arabicPeriod"/>
            </a:pPr>
            <a:r>
              <a:rPr kumimoji="1" lang="en-US" altLang="ja-JP" dirty="0">
                <a:latin typeface="Meiryo UI"/>
                <a:ea typeface="Meiryo UI"/>
              </a:rPr>
              <a:t>DID</a:t>
            </a:r>
            <a:r>
              <a:rPr kumimoji="1" lang="ja-JP" altLang="en-US" dirty="0">
                <a:latin typeface="Meiryo UI"/>
                <a:ea typeface="Meiryo UI"/>
              </a:rPr>
              <a:t>とそれに付帯する属性を、信頼できる第三者が確認し</a:t>
            </a:r>
            <a:r>
              <a:rPr lang="ja-JP" altLang="en-US" dirty="0">
                <a:latin typeface="Meiryo UI"/>
                <a:ea typeface="Meiryo UI"/>
              </a:rPr>
              <a:t>、</a:t>
            </a:r>
            <a:r>
              <a:rPr lang="en-US" altLang="ja-JP" dirty="0">
                <a:latin typeface="Meiryo UI"/>
                <a:ea typeface="Meiryo UI"/>
              </a:rPr>
              <a:t>DID</a:t>
            </a:r>
            <a:r>
              <a:rPr lang="ja-JP" altLang="en-US" dirty="0">
                <a:latin typeface="Meiryo UI"/>
                <a:ea typeface="Meiryo UI"/>
              </a:rPr>
              <a:t>に</a:t>
            </a:r>
            <a:r>
              <a:rPr kumimoji="1" lang="ja-JP" altLang="en-US" dirty="0">
                <a:latin typeface="Meiryo UI"/>
                <a:ea typeface="Meiryo UI"/>
              </a:rPr>
              <a:t>デジタル署名を付与したものとする。</a:t>
            </a:r>
            <a:endParaRPr kumimoji="1" lang="en-US" altLang="ja-JP" dirty="0">
              <a:latin typeface="Meiryo UI"/>
              <a:ea typeface="Meiryo UI"/>
            </a:endParaRPr>
          </a:p>
          <a:p>
            <a:pPr marL="1257300" lvl="2" indent="-342900">
              <a:buFont typeface="+mj-lt"/>
              <a:buAutoNum type="arabicPeriod"/>
            </a:pPr>
            <a:r>
              <a:rPr kumimoji="1" lang="ja-JP" altLang="en-US" dirty="0">
                <a:latin typeface="Meiryo UI"/>
                <a:ea typeface="Meiryo UI"/>
              </a:rPr>
              <a:t>本実証では、</a:t>
            </a:r>
            <a:r>
              <a:rPr kumimoji="1" lang="en-US" altLang="ja-JP" b="1" u="sng" dirty="0">
                <a:latin typeface="Meiryo UI"/>
                <a:ea typeface="Meiryo UI"/>
              </a:rPr>
              <a:t>DID</a:t>
            </a:r>
            <a:r>
              <a:rPr lang="ja-JP" altLang="en-US" b="1" u="sng" dirty="0">
                <a:latin typeface="Meiryo UI"/>
                <a:ea typeface="Meiryo UI"/>
              </a:rPr>
              <a:t>にデジタル証明書を付与したもの</a:t>
            </a:r>
            <a:r>
              <a:rPr kumimoji="1" lang="ja-JP" altLang="en-US" b="1" u="sng" dirty="0">
                <a:latin typeface="Meiryo UI"/>
                <a:ea typeface="Meiryo UI"/>
              </a:rPr>
              <a:t>を事業所</a:t>
            </a:r>
            <a:r>
              <a:rPr kumimoji="1" lang="en-US" altLang="ja-JP" b="1" u="sng" dirty="0">
                <a:latin typeface="Meiryo UI"/>
                <a:ea typeface="Meiryo UI"/>
              </a:rPr>
              <a:t>ID</a:t>
            </a:r>
            <a:r>
              <a:rPr kumimoji="1" lang="ja-JP" altLang="en-US" dirty="0">
                <a:latin typeface="Meiryo UI"/>
                <a:ea typeface="Meiryo UI"/>
              </a:rPr>
              <a:t>と呼ぶ。</a:t>
            </a:r>
            <a:endParaRPr kumimoji="1" lang="en-US" altLang="ja-JP" dirty="0">
              <a:latin typeface="Meiryo UI"/>
              <a:ea typeface="Meiryo UI"/>
            </a:endParaRPr>
          </a:p>
          <a:p>
            <a:pPr lvl="1"/>
            <a:endParaRPr lang="en-US" altLang="ja-JP" dirty="0">
              <a:solidFill>
                <a:srgbClr val="FF0000"/>
              </a:solidFill>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dirty="0">
                <a:latin typeface="Meiryo UI" panose="020B0604030504040204" pitchFamily="50" charset="-128"/>
                <a:ea typeface="Meiryo UI" panose="020B0604030504040204" pitchFamily="50" charset="-128"/>
              </a:rPr>
              <a:t>デジタル認証基盤</a:t>
            </a:r>
            <a:endParaRPr lang="en-US" altLang="ja-JP" b="1" dirty="0">
              <a:latin typeface="Meiryo UI" panose="020B0604030504040204" pitchFamily="50" charset="-128"/>
              <a:ea typeface="Meiryo UI" panose="020B0604030504040204" pitchFamily="50" charset="-128"/>
            </a:endParaRPr>
          </a:p>
          <a:p>
            <a:pPr marL="800100" lvl="1" indent="-342900">
              <a:buFont typeface="+mj-lt"/>
              <a:buAutoNum type="arabicPeriod"/>
            </a:pPr>
            <a:r>
              <a:rPr lang="ja-JP" altLang="en-US" dirty="0">
                <a:latin typeface="Meiryo UI" panose="020B0604030504040204" pitchFamily="50" charset="-128"/>
                <a:ea typeface="Meiryo UI" panose="020B0604030504040204" pitchFamily="50" charset="-128"/>
              </a:rPr>
              <a:t>信頼できる第三者で構成された、デジタル証明書を発行する基盤。詳細は次ページ参照。</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9234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正方形/長方形 29">
            <a:extLst>
              <a:ext uri="{FF2B5EF4-FFF2-40B4-BE49-F238E27FC236}">
                <a16:creationId xmlns:a16="http://schemas.microsoft.com/office/drawing/2014/main" id="{39C2CF56-F857-B1D0-3E3D-2B49D3425086}"/>
              </a:ext>
            </a:extLst>
          </p:cNvPr>
          <p:cNvSpPr/>
          <p:nvPr/>
        </p:nvSpPr>
        <p:spPr>
          <a:xfrm>
            <a:off x="1065342" y="4205501"/>
            <a:ext cx="7723551" cy="2163117"/>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t"/>
          <a:lstStyle/>
          <a:p>
            <a:pPr marL="285750" indent="-285750">
              <a:buFont typeface="Wingdings" panose="05000000000000000000" pitchFamily="2" charset="2"/>
              <a:buChar char="n"/>
            </a:pPr>
            <a:r>
              <a:rPr kumimoji="1" lang="ja-JP" altLang="en-US">
                <a:latin typeface="Meiryo UI" panose="020B0604030504040204" pitchFamily="50" charset="-128"/>
                <a:ea typeface="Meiryo UI" panose="020B0604030504040204" pitchFamily="50" charset="-128"/>
              </a:rPr>
              <a:t>デジタル認証基盤（デジタル証明書の発行の関係図）</a:t>
            </a:r>
          </a:p>
        </p:txBody>
      </p:sp>
      <p:sp>
        <p:nvSpPr>
          <p:cNvPr id="2" name="フッター プレースホルダー 1">
            <a:extLst>
              <a:ext uri="{FF2B5EF4-FFF2-40B4-BE49-F238E27FC236}">
                <a16:creationId xmlns:a16="http://schemas.microsoft.com/office/drawing/2014/main" id="{63078252-55C2-DDAD-21CF-A1ACD752BC6E}"/>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8A71EF27-7412-BEBC-3347-D042207474EB}"/>
              </a:ext>
            </a:extLst>
          </p:cNvPr>
          <p:cNvSpPr>
            <a:spLocks noGrp="1"/>
          </p:cNvSpPr>
          <p:nvPr>
            <p:ph type="sldNum" sz="quarter" idx="12"/>
          </p:nvPr>
        </p:nvSpPr>
        <p:spPr/>
        <p:txBody>
          <a:bodyPr/>
          <a:lstStyle/>
          <a:p>
            <a:fld id="{A32760C9-5E74-4B0B-AC3D-5CC8E3AEE304}" type="slidenum">
              <a:rPr lang="ja-JP" altLang="en-US" smtClean="0"/>
              <a:pPr/>
              <a:t>6</a:t>
            </a:fld>
            <a:endParaRPr lang="ja-JP" altLang="en-US"/>
          </a:p>
        </p:txBody>
      </p:sp>
      <p:sp>
        <p:nvSpPr>
          <p:cNvPr id="4" name="タイトル 3">
            <a:extLst>
              <a:ext uri="{FF2B5EF4-FFF2-40B4-BE49-F238E27FC236}">
                <a16:creationId xmlns:a16="http://schemas.microsoft.com/office/drawing/2014/main" id="{AF9304F8-EF54-EDBB-7760-EBCAC50843B3}"/>
              </a:ext>
            </a:extLst>
          </p:cNvPr>
          <p:cNvSpPr>
            <a:spLocks noGrp="1"/>
          </p:cNvSpPr>
          <p:nvPr>
            <p:ph type="title"/>
          </p:nvPr>
        </p:nvSpPr>
        <p:spPr/>
        <p:txBody>
          <a:bodyPr/>
          <a:lstStyle/>
          <a:p>
            <a:r>
              <a:rPr kumimoji="1" lang="ja-JP" altLang="en-US"/>
              <a:t>デジタル認証基盤</a:t>
            </a:r>
          </a:p>
        </p:txBody>
      </p:sp>
      <p:sp>
        <p:nvSpPr>
          <p:cNvPr id="6" name="テキスト ボックス 5">
            <a:extLst>
              <a:ext uri="{FF2B5EF4-FFF2-40B4-BE49-F238E27FC236}">
                <a16:creationId xmlns:a16="http://schemas.microsoft.com/office/drawing/2014/main" id="{9C0ECD31-636D-B6EB-62BF-2982D6D85E8D}"/>
              </a:ext>
            </a:extLst>
          </p:cNvPr>
          <p:cNvSpPr txBox="1"/>
          <p:nvPr/>
        </p:nvSpPr>
        <p:spPr>
          <a:xfrm>
            <a:off x="109729" y="891149"/>
            <a:ext cx="11966704" cy="2954655"/>
          </a:xfrm>
          <a:prstGeom prst="rect">
            <a:avLst/>
          </a:prstGeom>
          <a:noFill/>
        </p:spPr>
        <p:txBody>
          <a:bodyPr wrap="square" lIns="91440" tIns="45720" rIns="91440" bIns="45720" rtlCol="0" anchor="t">
            <a:spAutoFit/>
          </a:bodyPr>
          <a:lstStyle/>
          <a:p>
            <a:r>
              <a:rPr lang="ja-JP" altLang="en-US" sz="2400" b="1" u="sng" dirty="0">
                <a:latin typeface="Meiryo UI" panose="020B0604030504040204" pitchFamily="50" charset="-128"/>
                <a:ea typeface="Meiryo UI" panose="020B0604030504040204" pitchFamily="50" charset="-128"/>
              </a:rPr>
              <a:t>３つの組織と役割</a:t>
            </a:r>
            <a:endParaRPr kumimoji="1" lang="en-US" altLang="ja-JP" sz="2400" b="1" u="sng"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dirty="0">
                <a:latin typeface="Meiryo UI" panose="020B0604030504040204" pitchFamily="50" charset="-128"/>
                <a:ea typeface="Meiryo UI" panose="020B0604030504040204" pitchFamily="50" charset="-128"/>
              </a:rPr>
              <a:t>公的機関</a:t>
            </a:r>
            <a:endParaRPr lang="en-US" altLang="ja-JP" b="1" dirty="0">
              <a:latin typeface="Meiryo UI" panose="020B0604030504040204" pitchFamily="50" charset="-128"/>
              <a:ea typeface="Meiryo UI" panose="020B0604030504040204" pitchFamily="50" charset="-128"/>
            </a:endParaRPr>
          </a:p>
          <a:p>
            <a:pPr lvl="1"/>
            <a:r>
              <a:rPr lang="ja-JP" altLang="en-US" dirty="0">
                <a:latin typeface="Meiryo UI" panose="020B0604030504040204" pitchFamily="50" charset="-128"/>
                <a:ea typeface="Meiryo UI" panose="020B0604030504040204" pitchFamily="50" charset="-128"/>
              </a:rPr>
              <a:t>事業所</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の真正性を保証するトラストアンカーの役割を有する</a:t>
            </a:r>
            <a:r>
              <a:rPr lang="ja-JP" altLang="en-US">
                <a:latin typeface="Meiryo UI" panose="020B0604030504040204" pitchFamily="50" charset="-128"/>
                <a:ea typeface="Meiryo UI" panose="020B0604030504040204" pitchFamily="50" charset="-128"/>
              </a:rPr>
              <a:t>と仮定し、両機構にデジタル証明書を発行する。</a:t>
            </a:r>
            <a:endParaRPr lang="en-US" altLang="ja-JP" dirty="0">
              <a:latin typeface="Meiryo UI" panose="020B0604030504040204" pitchFamily="50" charset="-128"/>
              <a:ea typeface="Meiryo UI" panose="020B0604030504040204" pitchFamily="50" charset="-128"/>
            </a:endParaRPr>
          </a:p>
          <a:p>
            <a:pPr lvl="1"/>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b="1" dirty="0">
                <a:latin typeface="Meiryo UI"/>
                <a:ea typeface="Meiryo UI"/>
              </a:rPr>
              <a:t>デジタル認証機構</a:t>
            </a:r>
            <a:endParaRPr lang="en-US" altLang="ja-JP" b="1" dirty="0">
              <a:latin typeface="Meiryo UI"/>
              <a:ea typeface="Meiryo UI"/>
            </a:endParaRPr>
          </a:p>
          <a:p>
            <a:pPr lvl="1"/>
            <a:r>
              <a:rPr lang="ja-JP" altLang="en-US" dirty="0">
                <a:latin typeface="Meiryo UI"/>
                <a:ea typeface="Meiryo UI"/>
              </a:rPr>
              <a:t>公的機関に認定された「デジタル認証機構」として、認証した事業所に対しデジタル証明書の発行・更新・失効機能を有する。</a:t>
            </a:r>
            <a:endParaRPr lang="en-US" altLang="ja-JP" dirty="0">
              <a:latin typeface="Meiryo UI"/>
              <a:ea typeface="Meiryo UI"/>
            </a:endParaRPr>
          </a:p>
          <a:p>
            <a:pPr marL="800100" lvl="1" indent="-342900">
              <a:buFont typeface="+mj-lt"/>
              <a:buAutoNum type="arabicPeriod"/>
            </a:pPr>
            <a:endParaRPr lang="en-US" altLang="ja-JP" dirty="0">
              <a:latin typeface="Meiryo UI" panose="020B0604030504040204" pitchFamily="50" charset="-128"/>
              <a:ea typeface="Meiryo UI" panose="020B0604030504040204" pitchFamily="50" charset="-128"/>
            </a:endParaRPr>
          </a:p>
          <a:p>
            <a:pPr marL="342900" indent="-342900">
              <a:buFont typeface="+mj-lt"/>
              <a:buAutoNum type="arabicPeriod"/>
            </a:pPr>
            <a:r>
              <a:rPr lang="en-US" altLang="ja-JP" b="1" dirty="0">
                <a:latin typeface="Meiryo UI"/>
                <a:ea typeface="Meiryo UI"/>
              </a:rPr>
              <a:t>VC</a:t>
            </a:r>
            <a:r>
              <a:rPr lang="ja-JP" altLang="en-US" b="1" dirty="0">
                <a:latin typeface="Meiryo UI"/>
                <a:ea typeface="Meiryo UI"/>
              </a:rPr>
              <a:t>失効管理機構</a:t>
            </a:r>
            <a:endParaRPr lang="en-US" altLang="ja-JP" b="1" dirty="0">
              <a:latin typeface="Meiryo UI"/>
              <a:ea typeface="Meiryo UI"/>
            </a:endParaRPr>
          </a:p>
          <a:p>
            <a:pPr lvl="1"/>
            <a:r>
              <a:rPr lang="ja-JP" altLang="en-US" dirty="0">
                <a:latin typeface="Meiryo UI"/>
                <a:ea typeface="Meiryo UI"/>
              </a:rPr>
              <a:t>公的機関に認定されたデジタル証明書の失効管理に特化した「</a:t>
            </a:r>
            <a:r>
              <a:rPr lang="en-US" altLang="ja-JP" dirty="0">
                <a:latin typeface="Meiryo UI"/>
                <a:ea typeface="Meiryo UI"/>
              </a:rPr>
              <a:t>VC</a:t>
            </a:r>
            <a:r>
              <a:rPr lang="ja-JP" altLang="en-US" dirty="0">
                <a:latin typeface="Meiryo UI"/>
                <a:ea typeface="Meiryo UI"/>
              </a:rPr>
              <a:t>失効管理機構」として、失効の照会に返答する。</a:t>
            </a:r>
            <a:endParaRPr lang="en-US" altLang="ja-JP" dirty="0">
              <a:latin typeface="Meiryo UI"/>
              <a:ea typeface="Meiryo UI"/>
            </a:endParaRPr>
          </a:p>
        </p:txBody>
      </p:sp>
      <p:sp>
        <p:nvSpPr>
          <p:cNvPr id="8" name="正方形/長方形 7">
            <a:extLst>
              <a:ext uri="{FF2B5EF4-FFF2-40B4-BE49-F238E27FC236}">
                <a16:creationId xmlns:a16="http://schemas.microsoft.com/office/drawing/2014/main" id="{ED4E9B39-B41C-C2D0-5322-F1C9BE590C0B}"/>
              </a:ext>
            </a:extLst>
          </p:cNvPr>
          <p:cNvSpPr/>
          <p:nvPr/>
        </p:nvSpPr>
        <p:spPr>
          <a:xfrm>
            <a:off x="2077399" y="4768500"/>
            <a:ext cx="2005071" cy="73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50" charset="-128"/>
                <a:ea typeface="Meiryo UI" panose="020B0604030504040204" pitchFamily="50" charset="-128"/>
              </a:rPr>
              <a:t>①公的機関</a:t>
            </a:r>
          </a:p>
        </p:txBody>
      </p:sp>
      <p:sp>
        <p:nvSpPr>
          <p:cNvPr id="10" name="正方形/長方形 9">
            <a:extLst>
              <a:ext uri="{FF2B5EF4-FFF2-40B4-BE49-F238E27FC236}">
                <a16:creationId xmlns:a16="http://schemas.microsoft.com/office/drawing/2014/main" id="{E802DDFB-A2FF-5AE6-5B14-D55295919835}"/>
              </a:ext>
            </a:extLst>
          </p:cNvPr>
          <p:cNvSpPr/>
          <p:nvPr/>
        </p:nvSpPr>
        <p:spPr>
          <a:xfrm>
            <a:off x="5036716" y="5312549"/>
            <a:ext cx="3018408" cy="369065"/>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kumimoji="1" lang="ja-JP" altLang="en-US">
                <a:latin typeface="Meiryo UI"/>
                <a:ea typeface="Meiryo UI"/>
              </a:rPr>
              <a:t>②デジタル認証機構</a:t>
            </a:r>
          </a:p>
        </p:txBody>
      </p:sp>
      <p:sp>
        <p:nvSpPr>
          <p:cNvPr id="11" name="正方形/長方形 10">
            <a:extLst>
              <a:ext uri="{FF2B5EF4-FFF2-40B4-BE49-F238E27FC236}">
                <a16:creationId xmlns:a16="http://schemas.microsoft.com/office/drawing/2014/main" id="{AFE6E446-B6DE-C333-6F21-0050EA34AC24}"/>
              </a:ext>
            </a:extLst>
          </p:cNvPr>
          <p:cNvSpPr/>
          <p:nvPr/>
        </p:nvSpPr>
        <p:spPr>
          <a:xfrm>
            <a:off x="5036715" y="5919771"/>
            <a:ext cx="3018408" cy="3740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50" charset="-128"/>
                <a:ea typeface="Meiryo UI" panose="020B0604030504040204" pitchFamily="50" charset="-128"/>
              </a:rPr>
              <a:t>③</a:t>
            </a:r>
            <a:r>
              <a:rPr kumimoji="1" lang="en-US" altLang="ja-JP">
                <a:latin typeface="Meiryo UI" panose="020B0604030504040204" pitchFamily="50" charset="-128"/>
                <a:ea typeface="Meiryo UI" panose="020B0604030504040204" pitchFamily="50" charset="-128"/>
              </a:rPr>
              <a:t>VC</a:t>
            </a:r>
            <a:r>
              <a:rPr kumimoji="1" lang="ja-JP" altLang="en-US">
                <a:latin typeface="Meiryo UI" panose="020B0604030504040204" pitchFamily="50" charset="-128"/>
                <a:ea typeface="Meiryo UI" panose="020B0604030504040204" pitchFamily="50" charset="-128"/>
              </a:rPr>
              <a:t>失効管理機構</a:t>
            </a:r>
          </a:p>
        </p:txBody>
      </p:sp>
      <p:sp>
        <p:nvSpPr>
          <p:cNvPr id="12" name="正方形/長方形 11">
            <a:extLst>
              <a:ext uri="{FF2B5EF4-FFF2-40B4-BE49-F238E27FC236}">
                <a16:creationId xmlns:a16="http://schemas.microsoft.com/office/drawing/2014/main" id="{DD2B0FBE-4194-DADF-9252-BF5D825800A1}"/>
              </a:ext>
            </a:extLst>
          </p:cNvPr>
          <p:cNvSpPr/>
          <p:nvPr/>
        </p:nvSpPr>
        <p:spPr>
          <a:xfrm>
            <a:off x="9363784" y="5128017"/>
            <a:ext cx="2005071" cy="7381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50" charset="-128"/>
                <a:ea typeface="Meiryo UI" panose="020B0604030504040204" pitchFamily="50" charset="-128"/>
              </a:rPr>
              <a:t>事業所</a:t>
            </a:r>
            <a:endParaRPr kumimoji="1" lang="en-US" altLang="ja-JP">
              <a:latin typeface="Meiryo UI" panose="020B0604030504040204" pitchFamily="50" charset="-128"/>
              <a:ea typeface="Meiryo UI" panose="020B0604030504040204" pitchFamily="50" charset="-128"/>
            </a:endParaRPr>
          </a:p>
          <a:p>
            <a:pPr algn="ctr"/>
            <a:r>
              <a:rPr lang="ja-JP" altLang="en-US">
                <a:latin typeface="Meiryo UI" panose="020B0604030504040204" pitchFamily="50" charset="-128"/>
                <a:ea typeface="Meiryo UI" panose="020B0604030504040204" pitchFamily="50" charset="-128"/>
              </a:rPr>
              <a:t>（サプライチェーン）</a:t>
            </a:r>
            <a:endParaRPr kumimoji="1" lang="ja-JP" altLang="en-US">
              <a:latin typeface="Meiryo UI" panose="020B0604030504040204" pitchFamily="50" charset="-128"/>
              <a:ea typeface="Meiryo UI" panose="020B0604030504040204" pitchFamily="50" charset="-128"/>
            </a:endParaRPr>
          </a:p>
        </p:txBody>
      </p:sp>
      <p:cxnSp>
        <p:nvCxnSpPr>
          <p:cNvPr id="14" name="コネクタ: カギ線 13">
            <a:extLst>
              <a:ext uri="{FF2B5EF4-FFF2-40B4-BE49-F238E27FC236}">
                <a16:creationId xmlns:a16="http://schemas.microsoft.com/office/drawing/2014/main" id="{A0467D47-94AA-472F-208A-A4AF1D248012}"/>
              </a:ext>
            </a:extLst>
          </p:cNvPr>
          <p:cNvCxnSpPr>
            <a:cxnSpLocks/>
          </p:cNvCxnSpPr>
          <p:nvPr/>
        </p:nvCxnSpPr>
        <p:spPr>
          <a:xfrm>
            <a:off x="4082470" y="5137565"/>
            <a:ext cx="954246" cy="35951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コネクタ: カギ線 14">
            <a:extLst>
              <a:ext uri="{FF2B5EF4-FFF2-40B4-BE49-F238E27FC236}">
                <a16:creationId xmlns:a16="http://schemas.microsoft.com/office/drawing/2014/main" id="{B715367F-5B73-72A7-139C-CAAFB10FA87A}"/>
              </a:ext>
            </a:extLst>
          </p:cNvPr>
          <p:cNvCxnSpPr>
            <a:cxnSpLocks/>
          </p:cNvCxnSpPr>
          <p:nvPr/>
        </p:nvCxnSpPr>
        <p:spPr>
          <a:xfrm>
            <a:off x="4082470" y="5137565"/>
            <a:ext cx="954245" cy="96925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コネクタ: カギ線 17">
            <a:extLst>
              <a:ext uri="{FF2B5EF4-FFF2-40B4-BE49-F238E27FC236}">
                <a16:creationId xmlns:a16="http://schemas.microsoft.com/office/drawing/2014/main" id="{34332763-5760-51FE-BEF6-E22FC19A4C51}"/>
              </a:ext>
            </a:extLst>
          </p:cNvPr>
          <p:cNvCxnSpPr>
            <a:cxnSpLocks/>
          </p:cNvCxnSpPr>
          <p:nvPr/>
        </p:nvCxnSpPr>
        <p:spPr>
          <a:xfrm>
            <a:off x="8055124" y="5497082"/>
            <a:ext cx="13086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テキスト ボックス 6">
            <a:extLst>
              <a:ext uri="{FF2B5EF4-FFF2-40B4-BE49-F238E27FC236}">
                <a16:creationId xmlns:a16="http://schemas.microsoft.com/office/drawing/2014/main" id="{D2476807-8C72-E77B-4074-41D2F645F1E0}"/>
              </a:ext>
            </a:extLst>
          </p:cNvPr>
          <p:cNvSpPr txBox="1"/>
          <p:nvPr/>
        </p:nvSpPr>
        <p:spPr>
          <a:xfrm>
            <a:off x="2145149" y="5622190"/>
            <a:ext cx="1811760" cy="523220"/>
          </a:xfrm>
          <a:prstGeom prst="rect">
            <a:avLst/>
          </a:prstGeom>
          <a:noFill/>
        </p:spPr>
        <p:txBody>
          <a:bodyPr wrap="square">
            <a:spAutoFit/>
          </a:bodyPr>
          <a:lstStyle/>
          <a:p>
            <a:pPr algn="ctr"/>
            <a:r>
              <a:rPr kumimoji="1" lang="ja-JP" altLang="en-US" sz="1400" dirty="0">
                <a:latin typeface="Meiryo UI" panose="020B0604030504040204" pitchFamily="50" charset="-128"/>
                <a:ea typeface="Meiryo UI" panose="020B0604030504040204" pitchFamily="50" charset="-128"/>
              </a:rPr>
              <a:t>デジタル証明書を発行</a:t>
            </a:r>
            <a:endParaRPr kumimoji="1"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（認定）</a:t>
            </a:r>
            <a:endParaRPr lang="ja-JP" altLang="en-US" sz="1400" dirty="0"/>
          </a:p>
        </p:txBody>
      </p:sp>
      <p:sp>
        <p:nvSpPr>
          <p:cNvPr id="5" name="テキスト ボックス 4">
            <a:extLst>
              <a:ext uri="{FF2B5EF4-FFF2-40B4-BE49-F238E27FC236}">
                <a16:creationId xmlns:a16="http://schemas.microsoft.com/office/drawing/2014/main" id="{E95468A0-386D-6DDE-FD56-9B98B954A4FD}"/>
              </a:ext>
            </a:extLst>
          </p:cNvPr>
          <p:cNvSpPr txBox="1"/>
          <p:nvPr/>
        </p:nvSpPr>
        <p:spPr>
          <a:xfrm>
            <a:off x="5611606" y="4805376"/>
            <a:ext cx="1811760" cy="523220"/>
          </a:xfrm>
          <a:prstGeom prst="rect">
            <a:avLst/>
          </a:prstGeom>
          <a:noFill/>
        </p:spPr>
        <p:txBody>
          <a:bodyPr wrap="square">
            <a:spAutoFit/>
          </a:bodyPr>
          <a:lstStyle/>
          <a:p>
            <a:pPr algn="ctr"/>
            <a:r>
              <a:rPr kumimoji="1" lang="ja-JP" altLang="en-US" sz="1400" dirty="0">
                <a:latin typeface="Meiryo UI" panose="020B0604030504040204" pitchFamily="50" charset="-128"/>
                <a:ea typeface="Meiryo UI" panose="020B0604030504040204" pitchFamily="50" charset="-128"/>
              </a:rPr>
              <a:t>デジタル証明書を発行</a:t>
            </a:r>
            <a:endParaRPr kumimoji="1"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（認証）</a:t>
            </a:r>
            <a:endParaRPr lang="ja-JP" altLang="en-US" sz="1400" dirty="0"/>
          </a:p>
        </p:txBody>
      </p:sp>
    </p:spTree>
    <p:extLst>
      <p:ext uri="{BB962C8B-B14F-4D97-AF65-F5344CB8AC3E}">
        <p14:creationId xmlns:p14="http://schemas.microsoft.com/office/powerpoint/2010/main" val="64709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D0BA90E-FD39-7AA0-4700-5ECBA3FBD804}"/>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タイトル 2">
            <a:extLst>
              <a:ext uri="{FF2B5EF4-FFF2-40B4-BE49-F238E27FC236}">
                <a16:creationId xmlns:a16="http://schemas.microsoft.com/office/drawing/2014/main" id="{DCF5A4A5-5C0D-D3A3-5A2D-A96E60D16401}"/>
              </a:ext>
            </a:extLst>
          </p:cNvPr>
          <p:cNvSpPr>
            <a:spLocks noGrp="1"/>
          </p:cNvSpPr>
          <p:nvPr>
            <p:ph type="title"/>
          </p:nvPr>
        </p:nvSpPr>
        <p:spPr>
          <a:xfrm>
            <a:off x="0" y="2888681"/>
            <a:ext cx="12192000" cy="636103"/>
          </a:xfrm>
        </p:spPr>
        <p:txBody>
          <a:bodyPr/>
          <a:lstStyle/>
          <a:p>
            <a:r>
              <a:rPr lang="ja-JP" altLang="en-US">
                <a:latin typeface="Meiryo UI" panose="020B0604030504040204" pitchFamily="50" charset="-128"/>
                <a:ea typeface="Meiryo UI" panose="020B0604030504040204" pitchFamily="50" charset="-128"/>
              </a:rPr>
              <a:t>業務要件</a:t>
            </a:r>
          </a:p>
        </p:txBody>
      </p:sp>
      <p:sp>
        <p:nvSpPr>
          <p:cNvPr id="4" name="スライド番号プレースホルダー 3">
            <a:extLst>
              <a:ext uri="{FF2B5EF4-FFF2-40B4-BE49-F238E27FC236}">
                <a16:creationId xmlns:a16="http://schemas.microsoft.com/office/drawing/2014/main" id="{AC2AF0D4-4CAB-A25F-8FAA-2B6E583CF092}"/>
              </a:ext>
            </a:extLst>
          </p:cNvPr>
          <p:cNvSpPr>
            <a:spLocks noGrp="1"/>
          </p:cNvSpPr>
          <p:nvPr>
            <p:ph type="sldNum" sz="quarter" idx="12"/>
          </p:nvPr>
        </p:nvSpPr>
        <p:spPr/>
        <p:txBody>
          <a:bodyPr/>
          <a:lstStyle/>
          <a:p>
            <a:fld id="{A32760C9-5E74-4B0B-AC3D-5CC8E3AEE304}" type="slidenum">
              <a:rPr lang="ja-JP" altLang="en-US" smtClean="0"/>
              <a:pPr/>
              <a:t>7</a:t>
            </a:fld>
            <a:endParaRPr lang="ja-JP" altLang="en-US"/>
          </a:p>
        </p:txBody>
      </p:sp>
    </p:spTree>
    <p:extLst>
      <p:ext uri="{BB962C8B-B14F-4D97-AF65-F5344CB8AC3E}">
        <p14:creationId xmlns:p14="http://schemas.microsoft.com/office/powerpoint/2010/main" val="206741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D0BA90E-FD39-7AA0-4700-5ECBA3FBD804}"/>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タイトル 2">
            <a:extLst>
              <a:ext uri="{FF2B5EF4-FFF2-40B4-BE49-F238E27FC236}">
                <a16:creationId xmlns:a16="http://schemas.microsoft.com/office/drawing/2014/main" id="{DCF5A4A5-5C0D-D3A3-5A2D-A96E60D16401}"/>
              </a:ext>
            </a:extLst>
          </p:cNvPr>
          <p:cNvSpPr>
            <a:spLocks noGrp="1"/>
          </p:cNvSpPr>
          <p:nvPr>
            <p:ph type="title"/>
          </p:nvPr>
        </p:nvSpPr>
        <p:spPr>
          <a:xfrm>
            <a:off x="0" y="2888681"/>
            <a:ext cx="12192000" cy="636103"/>
          </a:xfrm>
        </p:spPr>
        <p:txBody>
          <a:bodyPr/>
          <a:lstStyle/>
          <a:p>
            <a:r>
              <a:rPr lang="ja-JP" altLang="en-US">
                <a:latin typeface="Meiryo UI" panose="020B0604030504040204" pitchFamily="50" charset="-128"/>
                <a:ea typeface="Meiryo UI" panose="020B0604030504040204" pitchFamily="50" charset="-128"/>
              </a:rPr>
              <a:t>機能要件</a:t>
            </a:r>
          </a:p>
        </p:txBody>
      </p:sp>
      <p:sp>
        <p:nvSpPr>
          <p:cNvPr id="4" name="スライド番号プレースホルダー 3">
            <a:extLst>
              <a:ext uri="{FF2B5EF4-FFF2-40B4-BE49-F238E27FC236}">
                <a16:creationId xmlns:a16="http://schemas.microsoft.com/office/drawing/2014/main" id="{AC2AF0D4-4CAB-A25F-8FAA-2B6E583CF092}"/>
              </a:ext>
            </a:extLst>
          </p:cNvPr>
          <p:cNvSpPr>
            <a:spLocks noGrp="1"/>
          </p:cNvSpPr>
          <p:nvPr>
            <p:ph type="sldNum" sz="quarter" idx="12"/>
          </p:nvPr>
        </p:nvSpPr>
        <p:spPr/>
        <p:txBody>
          <a:bodyPr/>
          <a:lstStyle/>
          <a:p>
            <a:fld id="{A32760C9-5E74-4B0B-AC3D-5CC8E3AEE304}" type="slidenum">
              <a:rPr lang="ja-JP" altLang="en-US" smtClean="0"/>
              <a:pPr/>
              <a:t>8</a:t>
            </a:fld>
            <a:endParaRPr lang="ja-JP" altLang="en-US"/>
          </a:p>
        </p:txBody>
      </p:sp>
    </p:spTree>
    <p:extLst>
      <p:ext uri="{BB962C8B-B14F-4D97-AF65-F5344CB8AC3E}">
        <p14:creationId xmlns:p14="http://schemas.microsoft.com/office/powerpoint/2010/main" val="23384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312DB86-2CDB-63E3-2FB4-3E3CFDA0A133}"/>
              </a:ext>
            </a:extLst>
          </p:cNvPr>
          <p:cNvSpPr>
            <a:spLocks noGrp="1"/>
          </p:cNvSpPr>
          <p:nvPr>
            <p:ph type="ftr" sz="quarter" idx="11"/>
          </p:nvPr>
        </p:nvSpPr>
        <p:spPr/>
        <p:txBody>
          <a:bodyPr/>
          <a:lstStyle/>
          <a:p>
            <a:r>
              <a:rPr lang="en-US" altLang="ja-JP"/>
              <a:t>© 2023 SBI Holdings, Inc.  All rights reserved.</a:t>
            </a:r>
            <a:r>
              <a:rPr lang="ja-JP" altLang="en-US"/>
              <a:t>　無断転載禁止</a:t>
            </a:r>
          </a:p>
        </p:txBody>
      </p:sp>
      <p:sp>
        <p:nvSpPr>
          <p:cNvPr id="3" name="スライド番号プレースホルダー 2">
            <a:extLst>
              <a:ext uri="{FF2B5EF4-FFF2-40B4-BE49-F238E27FC236}">
                <a16:creationId xmlns:a16="http://schemas.microsoft.com/office/drawing/2014/main" id="{E03F4081-2742-1950-F0DB-CC5BFE3A7C3A}"/>
              </a:ext>
            </a:extLst>
          </p:cNvPr>
          <p:cNvSpPr>
            <a:spLocks noGrp="1"/>
          </p:cNvSpPr>
          <p:nvPr>
            <p:ph type="sldNum" sz="quarter" idx="12"/>
          </p:nvPr>
        </p:nvSpPr>
        <p:spPr/>
        <p:txBody>
          <a:bodyPr/>
          <a:lstStyle/>
          <a:p>
            <a:fld id="{A32760C9-5E74-4B0B-AC3D-5CC8E3AEE304}" type="slidenum">
              <a:rPr lang="ja-JP" altLang="en-US" smtClean="0"/>
              <a:pPr/>
              <a:t>9</a:t>
            </a:fld>
            <a:endParaRPr lang="ja-JP" altLang="en-US"/>
          </a:p>
        </p:txBody>
      </p:sp>
      <p:sp>
        <p:nvSpPr>
          <p:cNvPr id="4" name="タイトル 3">
            <a:extLst>
              <a:ext uri="{FF2B5EF4-FFF2-40B4-BE49-F238E27FC236}">
                <a16:creationId xmlns:a16="http://schemas.microsoft.com/office/drawing/2014/main" id="{A6A17C7A-8EAE-D22A-0B05-D709A7E9C76D}"/>
              </a:ext>
            </a:extLst>
          </p:cNvPr>
          <p:cNvSpPr>
            <a:spLocks noGrp="1"/>
          </p:cNvSpPr>
          <p:nvPr>
            <p:ph type="title"/>
          </p:nvPr>
        </p:nvSpPr>
        <p:spPr/>
        <p:txBody>
          <a:bodyPr/>
          <a:lstStyle/>
          <a:p>
            <a:r>
              <a:rPr kumimoji="1" lang="ja-JP" altLang="en-US"/>
              <a:t>論点と方針</a:t>
            </a:r>
          </a:p>
        </p:txBody>
      </p:sp>
      <p:graphicFrame>
        <p:nvGraphicFramePr>
          <p:cNvPr id="5" name="表 5">
            <a:extLst>
              <a:ext uri="{FF2B5EF4-FFF2-40B4-BE49-F238E27FC236}">
                <a16:creationId xmlns:a16="http://schemas.microsoft.com/office/drawing/2014/main" id="{B3920F0C-73EB-9D8C-3C5F-F14F31778483}"/>
              </a:ext>
            </a:extLst>
          </p:cNvPr>
          <p:cNvGraphicFramePr>
            <a:graphicFrameLocks noGrp="1"/>
          </p:cNvGraphicFramePr>
          <p:nvPr>
            <p:extLst>
              <p:ext uri="{D42A27DB-BD31-4B8C-83A1-F6EECF244321}">
                <p14:modId xmlns:p14="http://schemas.microsoft.com/office/powerpoint/2010/main" val="2993800200"/>
              </p:ext>
            </p:extLst>
          </p:nvPr>
        </p:nvGraphicFramePr>
        <p:xfrm>
          <a:off x="484070" y="902664"/>
          <a:ext cx="11260462" cy="4589950"/>
        </p:xfrm>
        <a:graphic>
          <a:graphicData uri="http://schemas.openxmlformats.org/drawingml/2006/table">
            <a:tbl>
              <a:tblPr firstRow="1" bandRow="1">
                <a:tableStyleId>{5940675A-B579-460E-94D1-54222C63F5DA}</a:tableStyleId>
              </a:tblPr>
              <a:tblGrid>
                <a:gridCol w="4150074">
                  <a:extLst>
                    <a:ext uri="{9D8B030D-6E8A-4147-A177-3AD203B41FA5}">
                      <a16:colId xmlns:a16="http://schemas.microsoft.com/office/drawing/2014/main" val="3796202623"/>
                    </a:ext>
                  </a:extLst>
                </a:gridCol>
                <a:gridCol w="7110388">
                  <a:extLst>
                    <a:ext uri="{9D8B030D-6E8A-4147-A177-3AD203B41FA5}">
                      <a16:colId xmlns:a16="http://schemas.microsoft.com/office/drawing/2014/main" val="2097567659"/>
                    </a:ext>
                  </a:extLst>
                </a:gridCol>
              </a:tblGrid>
              <a:tr h="352487">
                <a:tc>
                  <a:txBody>
                    <a:bodyPr/>
                    <a:lstStyle/>
                    <a:p>
                      <a:r>
                        <a:rPr kumimoji="1" lang="ja-JP" altLang="en-US" sz="2000" dirty="0">
                          <a:latin typeface="Meiryo UI" panose="020B0604030504040204" pitchFamily="50" charset="-128"/>
                          <a:ea typeface="Meiryo UI" panose="020B0604030504040204" pitchFamily="50" charset="-128"/>
                        </a:rPr>
                        <a:t>論点</a:t>
                      </a:r>
                    </a:p>
                  </a:txBody>
                  <a:tcPr>
                    <a:solidFill>
                      <a:schemeClr val="accent5">
                        <a:lumMod val="20000"/>
                        <a:lumOff val="80000"/>
                      </a:schemeClr>
                    </a:solidFill>
                  </a:tcPr>
                </a:tc>
                <a:tc>
                  <a:txBody>
                    <a:bodyPr/>
                    <a:lstStyle/>
                    <a:p>
                      <a:r>
                        <a:rPr kumimoji="1" lang="ja-JP" altLang="en-US" sz="2000">
                          <a:latin typeface="Meiryo UI" panose="020B0604030504040204" pitchFamily="50" charset="-128"/>
                          <a:ea typeface="Meiryo UI" panose="020B0604030504040204" pitchFamily="50" charset="-128"/>
                        </a:rPr>
                        <a:t>方針</a:t>
                      </a:r>
                    </a:p>
                  </a:txBody>
                  <a:tcPr>
                    <a:solidFill>
                      <a:schemeClr val="accent5">
                        <a:lumMod val="20000"/>
                        <a:lumOff val="80000"/>
                      </a:schemeClr>
                    </a:solidFill>
                  </a:tcPr>
                </a:tc>
                <a:extLst>
                  <a:ext uri="{0D108BD9-81ED-4DB2-BD59-A6C34878D82A}">
                    <a16:rowId xmlns:a16="http://schemas.microsoft.com/office/drawing/2014/main" val="353183506"/>
                  </a:ext>
                </a:extLst>
              </a:tr>
              <a:tr h="1692871">
                <a:tc>
                  <a:txBody>
                    <a:bodyPr/>
                    <a:lstStyle/>
                    <a:p>
                      <a:pPr algn="l" rtl="0" fontAlgn="base"/>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サプライチェーンに伴う情報を流通させるにあたって、</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業界・業種を跨った事業所間</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で情報を記録する主体の真正性を担保する仕組みがない</a:t>
                      </a:r>
                      <a:r>
                        <a:rPr lang="ja-JP" altLang="en-US" sz="1600" b="0" i="0" dirty="0">
                          <a:solidFill>
                            <a:srgbClr val="000000"/>
                          </a:solidFill>
                          <a:effectLst/>
                          <a:latin typeface="Meiryo UI" panose="020B0604030504040204" pitchFamily="50" charset="-128"/>
                          <a:ea typeface="Meiryo UI" panose="020B0604030504040204" pitchFamily="50" charset="-128"/>
                        </a:rPr>
                        <a:t>​</a:t>
                      </a:r>
                    </a:p>
                  </a:txBody>
                  <a:tcPr/>
                </a:tc>
                <a:tc>
                  <a:txBody>
                    <a:bodyPr/>
                    <a:lstStyle/>
                    <a:p>
                      <a:pPr marL="342900" indent="-342900" algn="l" rtl="0" fontAlgn="base">
                        <a:buFont typeface="+mj-lt"/>
                        <a:buAutoNum type="arabicPeriod"/>
                      </a:pP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 業種毎に異なる情報流通ネットワークがあることを前提として、業種を跨いだ事業所間の</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トラスト構築に必要な仕組み（含む</a:t>
                      </a:r>
                      <a:r>
                        <a:rPr lang="en-US" altLang="ja-JP" sz="1600" b="1" i="0" u="sng" strike="noStrike" dirty="0">
                          <a:solidFill>
                            <a:srgbClr val="000000"/>
                          </a:solidFill>
                          <a:effectLst/>
                          <a:latin typeface="Meiryo UI" panose="020B0604030504040204" pitchFamily="50" charset="-128"/>
                          <a:ea typeface="Meiryo UI" panose="020B0604030504040204" pitchFamily="50" charset="-128"/>
                        </a:rPr>
                        <a:t>API</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基盤）</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を提供する</a:t>
                      </a:r>
                      <a:r>
                        <a:rPr lang="ja-JP" altLang="en-US" sz="1600" b="0" i="0" dirty="0">
                          <a:solidFill>
                            <a:srgbClr val="000000"/>
                          </a:solidFill>
                          <a:effectLst/>
                          <a:latin typeface="Meiryo UI" panose="020B0604030504040204" pitchFamily="50" charset="-128"/>
                          <a:ea typeface="Meiryo UI" panose="020B0604030504040204" pitchFamily="50" charset="-128"/>
                        </a:rPr>
                        <a:t>​。</a:t>
                      </a:r>
                    </a:p>
                    <a:p>
                      <a:pPr marL="342900" indent="-342900" algn="l" rtl="0" fontAlgn="base">
                        <a:buFont typeface="+mj-lt"/>
                        <a:buAutoNum type="arabicPeriod"/>
                      </a:pP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 </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業界毎にデジタル認証機構が存在</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し、業界に所属する事業所に対するデジタル証明書を発行できる</a:t>
                      </a:r>
                      <a:r>
                        <a:rPr lang="ja-JP" altLang="en-US" sz="1600" b="0" i="0" dirty="0">
                          <a:solidFill>
                            <a:srgbClr val="000000"/>
                          </a:solidFill>
                          <a:effectLst/>
                          <a:latin typeface="Meiryo UI" panose="020B0604030504040204" pitchFamily="50" charset="-128"/>
                          <a:ea typeface="Meiryo UI" panose="020B0604030504040204" pitchFamily="50" charset="-128"/>
                        </a:rPr>
                        <a:t>​。</a:t>
                      </a:r>
                    </a:p>
                    <a:p>
                      <a:pPr marL="342900" indent="-342900" algn="l" rtl="0" fontAlgn="base">
                        <a:buFont typeface="+mj-lt"/>
                        <a:buAutoNum type="arabicPeriod"/>
                      </a:pP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 デジタル認証機構は、各国で認められた公的（準公的）機関（＝トラストアンカー）によって認証される</a:t>
                      </a:r>
                      <a:r>
                        <a:rPr lang="ja-JP" altLang="en-US" sz="1600" b="0" i="0" dirty="0">
                          <a:solidFill>
                            <a:srgbClr val="000000"/>
                          </a:solidFill>
                          <a:effectLst/>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1307916456"/>
                  </a:ext>
                </a:extLst>
              </a:tr>
              <a:tr h="1164341">
                <a:tc>
                  <a:txBody>
                    <a:bodyPr/>
                    <a:lstStyle/>
                    <a:p>
                      <a:pPr algn="l" rtl="0" fontAlgn="base"/>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サプライチェーンに伴う情報を流通させるにあたって、</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国境を跨った事業所間</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で情報を記録する主体の真正性を担保する仕組みがない</a:t>
                      </a:r>
                      <a:r>
                        <a:rPr lang="ja-JP" altLang="en-US" sz="1600" b="0" i="0" dirty="0">
                          <a:solidFill>
                            <a:srgbClr val="000000"/>
                          </a:solidFill>
                          <a:effectLst/>
                          <a:latin typeface="Meiryo UI" panose="020B0604030504040204" pitchFamily="50" charset="-128"/>
                          <a:ea typeface="Meiryo UI" panose="020B0604030504040204" pitchFamily="50" charset="-128"/>
                        </a:rPr>
                        <a:t>​</a:t>
                      </a:r>
                    </a:p>
                  </a:txBody>
                  <a:tcPr/>
                </a:tc>
                <a:tc>
                  <a:txBody>
                    <a:bodyPr/>
                    <a:lstStyle/>
                    <a:p>
                      <a:pPr marL="342900" indent="-342900" algn="l" rtl="0" fontAlgn="base">
                        <a:buFont typeface="+mj-lt"/>
                        <a:buAutoNum type="arabicPeriod"/>
                      </a:pP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各国で認められた公的（準公的）機関をホワイトリスト化して</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世界共通のトラストアンカーリスト</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として配布する</a:t>
                      </a:r>
                      <a:r>
                        <a:rPr lang="ja-JP" altLang="en-US" sz="1600" b="0" i="0" dirty="0">
                          <a:solidFill>
                            <a:srgbClr val="000000"/>
                          </a:solidFill>
                          <a:effectLst/>
                          <a:latin typeface="Meiryo UI" panose="020B0604030504040204" pitchFamily="50" charset="-128"/>
                          <a:ea typeface="Meiryo UI" panose="020B0604030504040204" pitchFamily="50" charset="-128"/>
                        </a:rPr>
                        <a:t>​。</a:t>
                      </a:r>
                    </a:p>
                    <a:p>
                      <a:pPr marL="342900" indent="-342900" algn="l" rtl="0" fontAlgn="base">
                        <a:buFont typeface="+mj-lt"/>
                        <a:buAutoNum type="arabicPeriod"/>
                      </a:pP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各国で認められた公的（準公的）機関がトラストアンカーとなることで、</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他国の事業所のデジタル証明書が検証</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できる</a:t>
                      </a:r>
                      <a:r>
                        <a:rPr lang="ja-JP" altLang="en-US" sz="1600" b="0" i="0" dirty="0">
                          <a:solidFill>
                            <a:srgbClr val="000000"/>
                          </a:solidFill>
                          <a:effectLst/>
                          <a:latin typeface="Meiryo UI" panose="020B0604030504040204" pitchFamily="50" charset="-128"/>
                          <a:ea typeface="Meiryo UI" panose="020B0604030504040204" pitchFamily="50" charset="-128"/>
                        </a:rPr>
                        <a:t>​。</a:t>
                      </a:r>
                    </a:p>
                  </a:txBody>
                  <a:tcPr/>
                </a:tc>
                <a:extLst>
                  <a:ext uri="{0D108BD9-81ED-4DB2-BD59-A6C34878D82A}">
                    <a16:rowId xmlns:a16="http://schemas.microsoft.com/office/drawing/2014/main" val="2526813807"/>
                  </a:ext>
                </a:extLst>
              </a:tr>
              <a:tr h="513538">
                <a:tc>
                  <a:txBody>
                    <a:bodyPr/>
                    <a:lstStyle/>
                    <a:p>
                      <a:pPr algn="l" rtl="0" fontAlgn="base"/>
                      <a:r>
                        <a:rPr lang="ja-JP" altLang="en-US" sz="1600" b="0" i="0" dirty="0">
                          <a:solidFill>
                            <a:srgbClr val="000000"/>
                          </a:solidFill>
                          <a:effectLst/>
                          <a:latin typeface="Meiryo UI" panose="020B0604030504040204" pitchFamily="50" charset="-128"/>
                          <a:ea typeface="Meiryo UI" panose="020B0604030504040204" pitchFamily="50" charset="-128"/>
                        </a:rPr>
                        <a:t>広く利用されるためのトラストの申請単位</a:t>
                      </a:r>
                    </a:p>
                  </a:txBody>
                  <a:tcPr/>
                </a:tc>
                <a:tc>
                  <a:txBody>
                    <a:bodyPr/>
                    <a:lstStyle/>
                    <a:p>
                      <a:pPr marL="342900" indent="-342900" algn="l" rtl="0" fontAlgn="base">
                        <a:buFont typeface="+mj-lt"/>
                        <a:buAutoNum type="arabicPeriod"/>
                      </a:pPr>
                      <a:r>
                        <a:rPr lang="ja-JP" altLang="en-US" sz="1600" b="1" i="0" u="sng" dirty="0">
                          <a:solidFill>
                            <a:srgbClr val="000000"/>
                          </a:solidFill>
                          <a:effectLst/>
                          <a:latin typeface="Meiryo UI" panose="020B0604030504040204" pitchFamily="50" charset="-128"/>
                          <a:ea typeface="Meiryo UI" panose="020B0604030504040204" pitchFamily="50" charset="-128"/>
                        </a:rPr>
                        <a:t>事業所単位で</a:t>
                      </a:r>
                      <a:r>
                        <a:rPr lang="en-US" altLang="ja-JP" sz="1600" b="1" i="0" u="sng" dirty="0">
                          <a:solidFill>
                            <a:srgbClr val="000000"/>
                          </a:solidFill>
                          <a:effectLst/>
                          <a:latin typeface="Meiryo UI" panose="020B0604030504040204" pitchFamily="50" charset="-128"/>
                          <a:ea typeface="Meiryo UI" panose="020B0604030504040204" pitchFamily="50" charset="-128"/>
                        </a:rPr>
                        <a:t>ID</a:t>
                      </a:r>
                      <a:r>
                        <a:rPr lang="ja-JP" altLang="en-US" sz="1600" b="1" i="0" u="sng" dirty="0">
                          <a:solidFill>
                            <a:srgbClr val="000000"/>
                          </a:solidFill>
                          <a:effectLst/>
                          <a:latin typeface="Meiryo UI" panose="020B0604030504040204" pitchFamily="50" charset="-128"/>
                          <a:ea typeface="Meiryo UI" panose="020B0604030504040204" pitchFamily="50" charset="-128"/>
                        </a:rPr>
                        <a:t>を作成</a:t>
                      </a:r>
                      <a:r>
                        <a:rPr lang="ja-JP" altLang="en-US" sz="1600" b="0" i="0" dirty="0">
                          <a:solidFill>
                            <a:srgbClr val="000000"/>
                          </a:solidFill>
                          <a:effectLst/>
                          <a:latin typeface="Meiryo UI" panose="020B0604030504040204" pitchFamily="50" charset="-128"/>
                          <a:ea typeface="Meiryo UI" panose="020B0604030504040204" pitchFamily="50" charset="-128"/>
                        </a:rPr>
                        <a:t>し、その</a:t>
                      </a:r>
                      <a:r>
                        <a:rPr lang="en-US" altLang="ja-JP" sz="1600" b="0" i="0" dirty="0">
                          <a:solidFill>
                            <a:srgbClr val="000000"/>
                          </a:solidFill>
                          <a:effectLst/>
                          <a:latin typeface="Meiryo UI" panose="020B0604030504040204" pitchFamily="50" charset="-128"/>
                          <a:ea typeface="Meiryo UI" panose="020B0604030504040204" pitchFamily="50" charset="-128"/>
                        </a:rPr>
                        <a:t>ID</a:t>
                      </a:r>
                      <a:r>
                        <a:rPr lang="ja-JP" altLang="en-US" sz="1600" b="0" i="0" dirty="0">
                          <a:solidFill>
                            <a:srgbClr val="000000"/>
                          </a:solidFill>
                          <a:effectLst/>
                          <a:latin typeface="Meiryo UI" panose="020B0604030504040204" pitchFamily="50" charset="-128"/>
                          <a:ea typeface="Meiryo UI" panose="020B0604030504040204" pitchFamily="50" charset="-128"/>
                        </a:rPr>
                        <a:t>を使って事業所</a:t>
                      </a:r>
                      <a:r>
                        <a:rPr lang="en-US" altLang="ja-JP" sz="1600" b="0" i="0" dirty="0">
                          <a:solidFill>
                            <a:srgbClr val="000000"/>
                          </a:solidFill>
                          <a:effectLst/>
                          <a:latin typeface="Meiryo UI" panose="020B0604030504040204" pitchFamily="50" charset="-128"/>
                          <a:ea typeface="Meiryo UI" panose="020B0604030504040204" pitchFamily="50" charset="-128"/>
                        </a:rPr>
                        <a:t>ID</a:t>
                      </a:r>
                      <a:r>
                        <a:rPr lang="ja-JP" altLang="en-US" sz="1600" b="0" i="0" dirty="0">
                          <a:solidFill>
                            <a:srgbClr val="000000"/>
                          </a:solidFill>
                          <a:effectLst/>
                          <a:latin typeface="Meiryo UI" panose="020B0604030504040204" pitchFamily="50" charset="-128"/>
                          <a:ea typeface="Meiryo UI" panose="020B0604030504040204" pitchFamily="50" charset="-128"/>
                        </a:rPr>
                        <a:t>を申請できることを確認する。</a:t>
                      </a:r>
                    </a:p>
                  </a:txBody>
                  <a:tcPr/>
                </a:tc>
                <a:extLst>
                  <a:ext uri="{0D108BD9-81ED-4DB2-BD59-A6C34878D82A}">
                    <a16:rowId xmlns:a16="http://schemas.microsoft.com/office/drawing/2014/main" val="669431256"/>
                  </a:ext>
                </a:extLst>
              </a:tr>
              <a:tr h="633608">
                <a:tc>
                  <a:txBody>
                    <a:bodyPr/>
                    <a:lstStyle/>
                    <a:p>
                      <a:pPr algn="l" rtl="0" fontAlgn="base"/>
                      <a:r>
                        <a:rPr lang="ja-JP" altLang="en-US" sz="1600" b="0" i="0" dirty="0">
                          <a:solidFill>
                            <a:srgbClr val="000000"/>
                          </a:solidFill>
                          <a:effectLst/>
                          <a:latin typeface="Meiryo UI" panose="020B0604030504040204" pitchFamily="50" charset="-128"/>
                          <a:ea typeface="Meiryo UI" panose="020B0604030504040204" pitchFamily="50" charset="-128"/>
                        </a:rPr>
                        <a:t>広く利用するための汎用的なアーキテクチャ</a:t>
                      </a:r>
                    </a:p>
                  </a:txBody>
                  <a:tcPr/>
                </a:tc>
                <a:tc>
                  <a:txBody>
                    <a:bodyPr/>
                    <a:lstStyle/>
                    <a:p>
                      <a:pPr marL="342900" marR="0" lvl="0" indent="-342900" algn="l" defTabSz="914400" rtl="0" eaLnBrk="1" fontAlgn="base" latinLnBrk="0" hangingPunct="1">
                        <a:lnSpc>
                          <a:spcPct val="100000"/>
                        </a:lnSpc>
                        <a:spcBef>
                          <a:spcPts val="0"/>
                        </a:spcBef>
                        <a:spcAft>
                          <a:spcPts val="0"/>
                        </a:spcAft>
                        <a:buClrTx/>
                        <a:buSzTx/>
                        <a:buFont typeface="+mj-lt"/>
                        <a:buAutoNum type="arabicPeriod"/>
                        <a:tabLst/>
                        <a:defRPr/>
                      </a:pP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事業所のデジタル認証の更新や失効、有効期限確認を</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スケーラブル</a:t>
                      </a: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に実現する方法</a:t>
                      </a:r>
                      <a:r>
                        <a:rPr lang="ja-JP" altLang="en-US" sz="1600" b="0" i="0" dirty="0">
                          <a:solidFill>
                            <a:srgbClr val="000000"/>
                          </a:solidFill>
                          <a:effectLst/>
                          <a:latin typeface="Meiryo UI" panose="020B0604030504040204" pitchFamily="50" charset="-128"/>
                          <a:ea typeface="Meiryo UI" panose="020B0604030504040204" pitchFamily="50" charset="-128"/>
                        </a:rPr>
                        <a:t>​を確認する。</a:t>
                      </a:r>
                      <a:endParaRPr lang="en-US" altLang="ja-JP" sz="1600" b="0" i="0" u="none" strike="noStrike" dirty="0">
                        <a:solidFill>
                          <a:srgbClr val="000000"/>
                        </a:solidFill>
                        <a:effectLst/>
                        <a:latin typeface="Meiryo UI" panose="020B0604030504040204" pitchFamily="50" charset="-128"/>
                        <a:ea typeface="Meiryo UI" panose="020B0604030504040204" pitchFamily="50" charset="-128"/>
                      </a:endParaRPr>
                    </a:p>
                    <a:p>
                      <a:pPr marL="342900" indent="-342900" algn="l" rtl="0" fontAlgn="base">
                        <a:buFont typeface="+mj-lt"/>
                        <a:buAutoNum type="arabicPeriod"/>
                      </a:pPr>
                      <a:r>
                        <a:rPr lang="ja-JP" altLang="en-US" sz="1600" b="0" i="0" u="none" strike="noStrike" dirty="0">
                          <a:solidFill>
                            <a:srgbClr val="000000"/>
                          </a:solidFill>
                          <a:effectLst/>
                          <a:latin typeface="Meiryo UI" panose="020B0604030504040204" pitchFamily="50" charset="-128"/>
                          <a:ea typeface="Meiryo UI" panose="020B0604030504040204" pitchFamily="50" charset="-128"/>
                        </a:rPr>
                        <a:t>事業者・事業所が</a:t>
                      </a:r>
                      <a:r>
                        <a:rPr lang="ja-JP" altLang="en-US" sz="1600" b="1" i="0" u="sng" strike="noStrike" dirty="0">
                          <a:solidFill>
                            <a:srgbClr val="000000"/>
                          </a:solidFill>
                          <a:effectLst/>
                          <a:latin typeface="Meiryo UI" panose="020B0604030504040204" pitchFamily="50" charset="-128"/>
                          <a:ea typeface="Meiryo UI" panose="020B0604030504040204" pitchFamily="50" charset="-128"/>
                        </a:rPr>
                        <a:t>参加しやすいオンボーディングプロセス</a:t>
                      </a:r>
                      <a:r>
                        <a:rPr lang="ja-JP" altLang="en-US" sz="1600" b="0" i="0" dirty="0">
                          <a:solidFill>
                            <a:srgbClr val="000000"/>
                          </a:solidFill>
                          <a:effectLst/>
                          <a:latin typeface="Meiryo UI" panose="020B0604030504040204" pitchFamily="50" charset="-128"/>
                          <a:ea typeface="Meiryo UI" panose="020B0604030504040204" pitchFamily="50" charset="-128"/>
                        </a:rPr>
                        <a:t>​を確認する。</a:t>
                      </a:r>
                    </a:p>
                  </a:txBody>
                  <a:tcPr/>
                </a:tc>
                <a:extLst>
                  <a:ext uri="{0D108BD9-81ED-4DB2-BD59-A6C34878D82A}">
                    <a16:rowId xmlns:a16="http://schemas.microsoft.com/office/drawing/2014/main" val="108710375"/>
                  </a:ext>
                </a:extLst>
              </a:tr>
            </a:tbl>
          </a:graphicData>
        </a:graphic>
      </p:graphicFrame>
    </p:spTree>
    <p:extLst>
      <p:ext uri="{BB962C8B-B14F-4D97-AF65-F5344CB8AC3E}">
        <p14:creationId xmlns:p14="http://schemas.microsoft.com/office/powerpoint/2010/main" val="2431318778"/>
      </p:ext>
    </p:extLst>
  </p:cSld>
  <p:clrMapOvr>
    <a:masterClrMapping/>
  </p:clrMapOvr>
</p:sld>
</file>

<file path=ppt/theme/theme1.xml><?xml version="1.0" encoding="utf-8"?>
<a:theme xmlns:a="http://schemas.openxmlformats.org/drawingml/2006/main" name="Office テーマ">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9B6F9B428D7634495880DE4F0D8D879" ma:contentTypeVersion="12" ma:contentTypeDescription="新しいドキュメントを作成します。" ma:contentTypeScope="" ma:versionID="fc08b5dad98e6f6d8f5f2a35db9e8729">
  <xsd:schema xmlns:xsd="http://www.w3.org/2001/XMLSchema" xmlns:xs="http://www.w3.org/2001/XMLSchema" xmlns:p="http://schemas.microsoft.com/office/2006/metadata/properties" xmlns:ns2="b8d61b6e-2b10-43a3-a2ce-3f7d4d0c929e" xmlns:ns3="ff5bdd6e-cdf8-469d-93d0-f7a8c007309d" targetNamespace="http://schemas.microsoft.com/office/2006/metadata/properties" ma:root="true" ma:fieldsID="373401851f10c928940e7bdebc0e62c4" ns2:_="" ns3:_="">
    <xsd:import namespace="b8d61b6e-2b10-43a3-a2ce-3f7d4d0c929e"/>
    <xsd:import namespace="ff5bdd6e-cdf8-469d-93d0-f7a8c007309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d61b6e-2b10-43a3-a2ce-3f7d4d0c9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f5bdd6e-cdf8-469d-93d0-f7a8c007309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4cf278e-2034-4d2d-8b8d-d0c50db40621}" ma:internalName="TaxCatchAll" ma:showField="CatchAllData" ma:web="ff5bdd6e-cdf8-469d-93d0-f7a8c007309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f5bdd6e-cdf8-469d-93d0-f7a8c007309d" xsi:nil="true"/>
    <lcf76f155ced4ddcb4097134ff3c332f xmlns="b8d61b6e-2b10-43a3-a2ce-3f7d4d0c929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D11A72-A663-47EC-B7B3-4357CDE279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d61b6e-2b10-43a3-a2ce-3f7d4d0c929e"/>
    <ds:schemaRef ds:uri="ff5bdd6e-cdf8-469d-93d0-f7a8c00730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DBF93D-D90A-43BC-8595-06244373F126}">
  <ds:schemaRefs>
    <ds:schemaRef ds:uri="http://schemas.microsoft.com/office/2006/metadata/properties"/>
    <ds:schemaRef ds:uri="http://schemas.microsoft.com/office/infopath/2007/PartnerControls"/>
    <ds:schemaRef ds:uri="ff5bdd6e-cdf8-469d-93d0-f7a8c007309d"/>
    <ds:schemaRef ds:uri="b8d61b6e-2b10-43a3-a2ce-3f7d4d0c929e"/>
  </ds:schemaRefs>
</ds:datastoreItem>
</file>

<file path=customXml/itemProps3.xml><?xml version="1.0" encoding="utf-8"?>
<ds:datastoreItem xmlns:ds="http://schemas.openxmlformats.org/officeDocument/2006/customXml" ds:itemID="{A1DFC3BC-3B36-445A-9844-744551A264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（参考）デジタル空間経済連盟報告要旨</Template>
  <TotalTime>0</TotalTime>
  <Words>1798</Words>
  <Application>Microsoft Office PowerPoint</Application>
  <PresentationFormat>ワイド画面</PresentationFormat>
  <Paragraphs>220</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15</vt:i4>
      </vt:variant>
    </vt:vector>
  </HeadingPairs>
  <TitlesOfParts>
    <vt:vector size="22" baseType="lpstr">
      <vt:lpstr>Meiryo UI</vt:lpstr>
      <vt:lpstr>メイリオ</vt:lpstr>
      <vt:lpstr>游ゴシック</vt:lpstr>
      <vt:lpstr>游ゴシック Light</vt:lpstr>
      <vt:lpstr>Arial</vt:lpstr>
      <vt:lpstr>Wingdings</vt:lpstr>
      <vt:lpstr>Office テーマ</vt:lpstr>
      <vt:lpstr>PowerPoint プレゼンテーション</vt:lpstr>
      <vt:lpstr>目次</vt:lpstr>
      <vt:lpstr>概要</vt:lpstr>
      <vt:lpstr>背景</vt:lpstr>
      <vt:lpstr>背景に関する用語説明</vt:lpstr>
      <vt:lpstr>デジタル認証基盤</vt:lpstr>
      <vt:lpstr>業務要件</vt:lpstr>
      <vt:lpstr>機能要件</vt:lpstr>
      <vt:lpstr>論点と方針</vt:lpstr>
      <vt:lpstr>デジタル証明書の発行</vt:lpstr>
      <vt:lpstr>事業所IDの検証</vt:lpstr>
      <vt:lpstr>デジタル証明書の無失効確認</vt:lpstr>
      <vt:lpstr>認証レベル</vt:lpstr>
      <vt:lpstr>非機能要件</vt:lpstr>
      <vt:lpstr>非機能要件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2024-03-18T06:15:06Z</dcterms:created>
  <dcterms:modified xsi:type="dcterms:W3CDTF">2024-04-22T01:45:52Z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2024-03-18T06:15:09Z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281c57c9-1d44-4c2b-baf3-ceca68a7c6d1</vt:lpwstr>
  </property>
  <property fmtid="{D5CDD505-2E9C-101B-9397-08002B2CF9AE}" pid="8" name="MSIP_Label_ea60d57e-af5b-4752-ac57-3e4f28ca11dc_ContentBits">
    <vt:lpwstr>0</vt:lpwstr>
  </property>
  <property fmtid="{D5CDD505-2E9C-101B-9397-08002B2CF9AE}" pid="9" name="MSIP_Label_155b086e-8e3a-44c4-9432-353c5f56a4f6_Enabled">
    <vt:lpwstr>true</vt:lpwstr>
  </property>
  <property fmtid="{D5CDD505-2E9C-101B-9397-08002B2CF9AE}" pid="10" name="MSIP_Label_155b086e-8e3a-44c4-9432-353c5f56a4f6_SetDate">
    <vt:lpwstr>2024-03-18T10:17:35Z</vt:lpwstr>
  </property>
  <property fmtid="{D5CDD505-2E9C-101B-9397-08002B2CF9AE}" pid="11" name="MSIP_Label_155b086e-8e3a-44c4-9432-353c5f56a4f6_Method">
    <vt:lpwstr>Privileged</vt:lpwstr>
  </property>
  <property fmtid="{D5CDD505-2E9C-101B-9397-08002B2CF9AE}" pid="12" name="MSIP_Label_155b086e-8e3a-44c4-9432-353c5f56a4f6_Name">
    <vt:lpwstr>外部連携用(編集可)</vt:lpwstr>
  </property>
  <property fmtid="{D5CDD505-2E9C-101B-9397-08002B2CF9AE}" pid="13" name="MSIP_Label_155b086e-8e3a-44c4-9432-353c5f56a4f6_SiteId">
    <vt:lpwstr>2e890069-92f8-4045-85a4-c0d7628de1bb</vt:lpwstr>
  </property>
  <property fmtid="{D5CDD505-2E9C-101B-9397-08002B2CF9AE}" pid="14" name="MSIP_Label_155b086e-8e3a-44c4-9432-353c5f56a4f6_ActionId">
    <vt:lpwstr>ca9d93ba-8665-44cf-bca0-3ceb6bab68bb</vt:lpwstr>
  </property>
  <property fmtid="{D5CDD505-2E9C-101B-9397-08002B2CF9AE}" pid="15" name="MSIP_Label_155b086e-8e3a-44c4-9432-353c5f56a4f6_ContentBits">
    <vt:lpwstr>0</vt:lpwstr>
  </property>
  <property fmtid="{D5CDD505-2E9C-101B-9397-08002B2CF9AE}" pid="16" name="ContentTypeId">
    <vt:lpwstr>0x010100232F9C2F28AFE34988257E434D6816F1</vt:lpwstr>
  </property>
  <property fmtid="{D5CDD505-2E9C-101B-9397-08002B2CF9AE}" pid="17" name="MediaServiceImageTags">
    <vt:lpwstr/>
  </property>
</Properties>
</file>