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Comfortaa SemiBold"/>
      <p:regular r:id="rId22"/>
      <p:bold r:id="rId23"/>
    </p:embeddedFont>
    <p:embeddedFont>
      <p:font typeface="Oswald Medium"/>
      <p:regular r:id="rId24"/>
      <p:bold r:id="rId25"/>
    </p:embeddedFont>
    <p:embeddedFont>
      <p:font typeface="Lexend"/>
      <p:regular r:id="rId26"/>
      <p:bold r:id="rId27"/>
    </p:embeddedFont>
    <p:embeddedFont>
      <p:font typeface="Oswald"/>
      <p:regular r:id="rId28"/>
      <p:bold r:id="rId29"/>
    </p:embeddedFont>
    <p:embeddedFont>
      <p:font typeface="Comforta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DE5EA8-2E98-4CD6-ABA2-FB7F86F83270}">
  <a:tblStyle styleId="{A2DE5EA8-2E98-4CD6-ABA2-FB7F86F832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omfortaa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OswaldMedium-regular.fntdata"/><Relationship Id="rId23" Type="http://schemas.openxmlformats.org/officeDocument/2006/relationships/font" Target="fonts/Comfortaa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regular.fntdata"/><Relationship Id="rId25" Type="http://schemas.openxmlformats.org/officeDocument/2006/relationships/font" Target="fonts/OswaldMedium-bold.fntdata"/><Relationship Id="rId28" Type="http://schemas.openxmlformats.org/officeDocument/2006/relationships/font" Target="fonts/Oswald-regular.fntdata"/><Relationship Id="rId27" Type="http://schemas.openxmlformats.org/officeDocument/2006/relationships/font" Target="fonts/Lexe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mfortaa-bold.fntdata"/><Relationship Id="rId3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afe97ebc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afe97ebc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b2e9e41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b2e9e41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b2e9e41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b2e9e41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b2e9e41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b2e9e41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d088716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d088716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d088716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d088716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81bbbae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81bbbae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81bbbae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81bbbae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ada6146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ada6146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ada6146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ada6146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da6146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da6146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aed286b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aed286b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fe97eb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fe97eb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afe97ebc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afe97eb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14835"/>
          <a:stretch/>
        </p:blipFill>
        <p:spPr>
          <a:xfrm>
            <a:off x="0" y="0"/>
            <a:ext cx="9143998" cy="268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78250" y="2934275"/>
            <a:ext cx="6187500" cy="14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ANALYSIS OF THE BANKING DATASET</a:t>
            </a:r>
            <a:endParaRPr b="1" sz="32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40600" y="3742725"/>
            <a:ext cx="2662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Submitted By:  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72425" y="4127700"/>
            <a:ext cx="552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Sharon Blessy J V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Indian Institute Of Information Technology Tiruchirappalli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0" y="1148475"/>
            <a:ext cx="650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Distribution of date of last contact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025" y="1733000"/>
            <a:ext cx="4608500" cy="30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50907" l="0" r="0" t="8469"/>
          <a:stretch/>
        </p:blipFill>
        <p:spPr>
          <a:xfrm>
            <a:off x="0" y="0"/>
            <a:ext cx="9144003" cy="11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0" y="1148475"/>
            <a:ext cx="650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Distribution of month of last contact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50907" l="0" r="0" t="8469"/>
          <a:stretch/>
        </p:blipFill>
        <p:spPr>
          <a:xfrm>
            <a:off x="0" y="0"/>
            <a:ext cx="9144003" cy="11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450" y="1814875"/>
            <a:ext cx="4359725" cy="31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76233" r="0" t="0"/>
          <a:stretch/>
        </p:blipFill>
        <p:spPr>
          <a:xfrm>
            <a:off x="7722725" y="0"/>
            <a:ext cx="1441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160400" y="149725"/>
            <a:ext cx="671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Distribution of the duration of last contact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350" y="794725"/>
            <a:ext cx="56292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50907" l="0" r="0" t="8469"/>
          <a:stretch/>
        </p:blipFill>
        <p:spPr>
          <a:xfrm>
            <a:off x="0" y="0"/>
            <a:ext cx="9144003" cy="11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106925" y="1293900"/>
            <a:ext cx="63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Distribution of the time since last contact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91300"/>
            <a:ext cx="4161448" cy="305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183925" y="2220725"/>
            <a:ext cx="45660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Most clients were last contacted before 50 days.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Days since last contact vary from 0 to around 871 days.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Some of them were not previously contacted.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50907" l="0" r="0" t="8469"/>
          <a:stretch/>
        </p:blipFill>
        <p:spPr>
          <a:xfrm>
            <a:off x="0" y="0"/>
            <a:ext cx="9144003" cy="11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0" y="11484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183925" y="2196400"/>
            <a:ext cx="5058000" cy="23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fortaa SemiBold"/>
              <a:buChar char="➔"/>
            </a:pPr>
            <a:r>
              <a:rPr lang="en" sz="1800">
                <a:solidFill>
                  <a:schemeClr val="accent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The range of the number of times clients were contacted since last campaign from 0 to 275 timed.</a:t>
            </a:r>
            <a:endParaRPr sz="1800">
              <a:solidFill>
                <a:schemeClr val="accent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625" y="1630775"/>
            <a:ext cx="3835274" cy="260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76233" r="0" t="0"/>
          <a:stretch/>
        </p:blipFill>
        <p:spPr>
          <a:xfrm>
            <a:off x="7722725" y="0"/>
            <a:ext cx="14414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588" y="975775"/>
            <a:ext cx="253365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55600" y="0"/>
            <a:ext cx="753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Outcomes of the previous campaign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216000" y="492600"/>
            <a:ext cx="45981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mfortaa"/>
              <a:buChar char="➢"/>
            </a:pPr>
            <a:r>
              <a:rPr b="1" lang="en" sz="17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Outcomes of the campaign among large number of clients is unknown.</a:t>
            </a:r>
            <a:endParaRPr b="1" sz="17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mfortaa"/>
              <a:buChar char="➢"/>
            </a:pPr>
            <a:r>
              <a:rPr b="1" lang="en" sz="17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The image indicates the distribution of the outcome of the previous campaign </a:t>
            </a:r>
            <a:r>
              <a:rPr b="1" lang="en" sz="17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among</a:t>
            </a:r>
            <a:r>
              <a:rPr b="1" lang="en" sz="17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clients. </a:t>
            </a:r>
            <a:endParaRPr b="1" sz="17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738" y="2502900"/>
            <a:ext cx="2798999" cy="26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55600" y="2408675"/>
            <a:ext cx="511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Term Deposit Subscription status</a:t>
            </a:r>
            <a:r>
              <a:rPr b="1" lang="en" sz="2000" u="sng">
                <a:solidFill>
                  <a:srgbClr val="CC0000"/>
                </a:solidFill>
              </a:rPr>
              <a:t> of the clients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98350" y="3627725"/>
            <a:ext cx="5025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Comfortaa"/>
              <a:buChar char="➢"/>
            </a:pPr>
            <a:r>
              <a:rPr b="1" lang="en" sz="17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Majority of the clients have not subscribed to a terms deposit while around 11.7% have subscribed.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5412975" y="1736600"/>
            <a:ext cx="375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61952" r="0" t="0"/>
          <a:stretch/>
        </p:blipFill>
        <p:spPr>
          <a:xfrm>
            <a:off x="6856575" y="0"/>
            <a:ext cx="2307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72650" y="186075"/>
            <a:ext cx="5410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Contents of the Banking Dataset</a:t>
            </a:r>
            <a:r>
              <a:rPr b="1" lang="en" sz="25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b="1" sz="25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54450" y="806275"/>
            <a:ext cx="590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The data is related to the direct marketing campaigns of a Portuguese banking institution done through phone calls from May 2008 to November 2010.</a:t>
            </a:r>
            <a:endParaRPr sz="2000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72650" y="2154700"/>
            <a:ext cx="492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Size </a:t>
            </a:r>
            <a:r>
              <a:rPr b="1" lang="en" sz="2500" u="sng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of the Banking Dataset</a:t>
            </a:r>
            <a:r>
              <a:rPr b="1" lang="en" sz="25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54450" y="2806475"/>
            <a:ext cx="582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The dataset contains 45,217 rows and 19 columns.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472650" y="3506575"/>
            <a:ext cx="469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Outliers in</a:t>
            </a:r>
            <a:r>
              <a:rPr b="1" lang="en" sz="2500" u="sng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 the Banking Dataset</a:t>
            </a:r>
            <a:r>
              <a:rPr b="1" lang="en" sz="2500">
                <a:solidFill>
                  <a:srgbClr val="1C4587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b="1" sz="2500">
              <a:solidFill>
                <a:srgbClr val="1C458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54450" y="4219325"/>
            <a:ext cx="609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The marital status and education  of three clients are absent.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50907" l="0" r="0" t="8469"/>
          <a:stretch/>
        </p:blipFill>
        <p:spPr>
          <a:xfrm>
            <a:off x="0" y="0"/>
            <a:ext cx="9144003" cy="11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58200" y="1324863"/>
            <a:ext cx="6341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Age Distribution of Clients:</a:t>
            </a:r>
            <a:endParaRPr b="1" sz="2000" u="sng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58200" y="2057375"/>
            <a:ext cx="51648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ages of the clients range from 18 to 95.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Majority of the clients are between the ages 30 to 45.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075" y="1720176"/>
            <a:ext cx="3407525" cy="25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65725" y="-12"/>
            <a:ext cx="6341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Distribution of Jobs of Clients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 b="1" sz="2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65725" y="459900"/>
            <a:ext cx="52611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●"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types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of jobs of the clients are: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658300" y="82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{A2DE5EA8-2E98-4CD6-ABA2-FB7F86F83270}</a:tableStyleId>
              </a:tblPr>
              <a:tblGrid>
                <a:gridCol w="1454250"/>
                <a:gridCol w="1454250"/>
              </a:tblGrid>
              <a:tr h="295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Job</a:t>
                      </a:r>
                      <a:endParaRPr b="1"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Count</a:t>
                      </a:r>
                      <a:endParaRPr b="1"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Blue - collar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9732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Management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9460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Technician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7597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Admin.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5171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Services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4154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Retired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2267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Self - Employed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1579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Entrepreneur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1487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Unemployed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1303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Housemaid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1240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Student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938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Unknown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Lexend"/>
                          <a:ea typeface="Lexend"/>
                          <a:cs typeface="Lexend"/>
                          <a:sym typeface="Lexend"/>
                        </a:rPr>
                        <a:t>288</a:t>
                      </a:r>
                      <a:endParaRPr sz="95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61952" r="0" t="0"/>
          <a:stretch/>
        </p:blipFill>
        <p:spPr>
          <a:xfrm>
            <a:off x="7337775" y="0"/>
            <a:ext cx="180622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2025" y="1100025"/>
            <a:ext cx="3635751" cy="3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5412975" y="1736600"/>
            <a:ext cx="375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61952" r="0" t="0"/>
          <a:stretch/>
        </p:blipFill>
        <p:spPr>
          <a:xfrm>
            <a:off x="6856575" y="0"/>
            <a:ext cx="2307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83350" y="175350"/>
            <a:ext cx="54108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rgbClr val="CC0000"/>
                </a:solidFill>
              </a:rPr>
              <a:t>Marital Status of Clients:</a:t>
            </a:r>
            <a:endParaRPr b="1" sz="2000" u="sng">
              <a:solidFill>
                <a:srgbClr val="CC0000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254" y="742300"/>
            <a:ext cx="4605495" cy="47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50907" l="0" r="0" t="8469"/>
          <a:stretch/>
        </p:blipFill>
        <p:spPr>
          <a:xfrm>
            <a:off x="0" y="0"/>
            <a:ext cx="9144003" cy="11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92500" y="1208350"/>
            <a:ext cx="564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Distribution of Education level</a:t>
            </a:r>
            <a:r>
              <a:rPr b="1" lang="en" sz="2000" u="sng">
                <a:solidFill>
                  <a:srgbClr val="CC0000"/>
                </a:solidFill>
              </a:rPr>
              <a:t> of Clients:</a:t>
            </a:r>
            <a:endParaRPr b="1" sz="2000" u="sng">
              <a:solidFill>
                <a:srgbClr val="CC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625" y="1929550"/>
            <a:ext cx="4979098" cy="31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39025" y="2217800"/>
            <a:ext cx="36363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Most of the clients have secondary level of education.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76233" r="0" t="0"/>
          <a:stretch/>
        </p:blipFill>
        <p:spPr>
          <a:xfrm>
            <a:off x="7722725" y="0"/>
            <a:ext cx="1441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0" y="0"/>
            <a:ext cx="753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Distribution of clients with credit in default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 b="1" sz="2000">
              <a:solidFill>
                <a:srgbClr val="CC0000"/>
              </a:solidFill>
            </a:endParaRPr>
          </a:p>
        </p:txBody>
      </p:sp>
      <p:graphicFrame>
        <p:nvGraphicFramePr>
          <p:cNvPr id="109" name="Google Shape;109;p19"/>
          <p:cNvGraphicFramePr/>
          <p:nvPr/>
        </p:nvGraphicFramePr>
        <p:xfrm>
          <a:off x="4554338" y="4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{A2DE5EA8-2E98-4CD6-ABA2-FB7F86F83270}</a:tableStyleId>
              </a:tblPr>
              <a:tblGrid>
                <a:gridCol w="1749700"/>
                <a:gridCol w="1340350"/>
              </a:tblGrid>
              <a:tr h="40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Credit in de</a:t>
                      </a: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fault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Count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44401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815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9"/>
          <p:cNvSpPr txBox="1"/>
          <p:nvPr/>
        </p:nvSpPr>
        <p:spPr>
          <a:xfrm>
            <a:off x="44950" y="538950"/>
            <a:ext cx="43776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❖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Around 98.19% don’t have credit in default while the remaining 1.81% have the same.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4950" y="1832925"/>
            <a:ext cx="718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Average yearly balance of the clients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20325" y="2376625"/>
            <a:ext cx="3399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❖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average yearly balance of clients range from -8,016</a:t>
            </a:r>
            <a:r>
              <a:rPr lang="en" sz="1800">
                <a:solidFill>
                  <a:srgbClr val="040C28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€ to 102,127€.</a:t>
            </a:r>
            <a:endParaRPr sz="1800">
              <a:solidFill>
                <a:srgbClr val="040C28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800"/>
              <a:buFont typeface="Comfortaa"/>
              <a:buChar char="❖"/>
            </a:pPr>
            <a:r>
              <a:rPr lang="en" sz="1800">
                <a:solidFill>
                  <a:srgbClr val="040C28"/>
                </a:solidFill>
                <a:highlight>
                  <a:schemeClr val="lt1"/>
                </a:highlight>
                <a:latin typeface="Comfortaa"/>
                <a:ea typeface="Comfortaa"/>
                <a:cs typeface="Comfortaa"/>
                <a:sym typeface="Comfortaa"/>
              </a:rPr>
              <a:t>3766 clients have negative balance .</a:t>
            </a:r>
            <a:endParaRPr sz="1800">
              <a:solidFill>
                <a:srgbClr val="040C28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40C28"/>
              </a:solidFill>
              <a:highlight>
                <a:schemeClr val="lt1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611" y="2325524"/>
            <a:ext cx="4277788" cy="26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0" y="1148475"/>
            <a:ext cx="549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Client with housing loan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 b="1" sz="2000">
              <a:solidFill>
                <a:srgbClr val="CC0000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62300" y="1565525"/>
            <a:ext cx="53361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Around 55.5% of clients have taken housing loan while the remaining 44.5% haven’t.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5616238" y="130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{A2DE5EA8-2E98-4CD6-ABA2-FB7F86F83270}</a:tableStyleId>
              </a:tblPr>
              <a:tblGrid>
                <a:gridCol w="1749700"/>
                <a:gridCol w="1340350"/>
              </a:tblGrid>
              <a:tr h="40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Housing loan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Count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25130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20086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50907" l="0" r="0" t="8469"/>
          <a:stretch/>
        </p:blipFill>
        <p:spPr>
          <a:xfrm>
            <a:off x="0" y="0"/>
            <a:ext cx="9144003" cy="11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0" y="2720450"/>
            <a:ext cx="481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Client with personal loan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 b="1" sz="2000">
              <a:solidFill>
                <a:srgbClr val="CC0000"/>
              </a:solidFill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5616238" y="30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{A2DE5EA8-2E98-4CD6-ABA2-FB7F86F83270}</a:tableStyleId>
              </a:tblPr>
              <a:tblGrid>
                <a:gridCol w="1749700"/>
                <a:gridCol w="1340350"/>
              </a:tblGrid>
              <a:tr h="406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Housing loan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Count</a:t>
                      </a:r>
                      <a:endParaRPr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Yes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25130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No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20086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20"/>
          <p:cNvSpPr txBox="1"/>
          <p:nvPr/>
        </p:nvSpPr>
        <p:spPr>
          <a:xfrm>
            <a:off x="162300" y="3392475"/>
            <a:ext cx="516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Around 83.97% of clients have not taken personal loan while the remaining 16.03% have.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925" y="1058225"/>
            <a:ext cx="3528800" cy="34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76233" r="0" t="0"/>
          <a:stretch/>
        </p:blipFill>
        <p:spPr>
          <a:xfrm>
            <a:off x="7722725" y="0"/>
            <a:ext cx="1441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85625" y="149700"/>
            <a:ext cx="763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CC0000"/>
                </a:solidFill>
              </a:rPr>
              <a:t>Types of communication used to contact the c</a:t>
            </a:r>
            <a:r>
              <a:rPr b="1" lang="en" sz="2000" u="sng">
                <a:solidFill>
                  <a:srgbClr val="CC0000"/>
                </a:solidFill>
              </a:rPr>
              <a:t>lient</a:t>
            </a:r>
            <a:r>
              <a:rPr b="1" lang="en" sz="2000">
                <a:solidFill>
                  <a:srgbClr val="CC0000"/>
                </a:solidFill>
              </a:rPr>
              <a:t>:</a:t>
            </a:r>
            <a:endParaRPr b="1" sz="2000">
              <a:solidFill>
                <a:srgbClr val="CC0000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0" y="1479950"/>
            <a:ext cx="46431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➢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Communication types used include cellular , telephone and some unknown methods.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➢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Majority of the clients were contacted via cell.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