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Lexend ExtraBold"/>
      <p:bold r:id="rId15"/>
    </p:embeddedFont>
    <p:embeddedFont>
      <p:font typeface="Lobster"/>
      <p:regular r:id="rId16"/>
    </p:embeddedFont>
    <p:embeddedFont>
      <p:font typeface="Comfortaa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44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4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exendExtraBold-bold.fntdata"/><Relationship Id="rId14" Type="http://schemas.openxmlformats.org/officeDocument/2006/relationships/slide" Target="slides/slide9.xml"/><Relationship Id="rId17" Type="http://schemas.openxmlformats.org/officeDocument/2006/relationships/font" Target="fonts/Comfortaa-regular.fntdata"/><Relationship Id="rId16" Type="http://schemas.openxmlformats.org/officeDocument/2006/relationships/font" Target="fonts/Lobster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Comforta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fd3102c25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fd3102c25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fd31d85a6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fd31d85a6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fd31d85a6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fd31d85a6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fd31d85a6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fd31d85a6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fd31d85a6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fd31d85a6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fd3a904bb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fd3a904bb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fd424e03c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fd424e03c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fd424e03c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fd424e03c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2150" y="-125"/>
            <a:ext cx="35502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14350" y="399950"/>
            <a:ext cx="3325800" cy="4576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Analysis of Online Advertising Performance Dataset</a:t>
            </a:r>
            <a:endParaRPr sz="2500">
              <a:solidFill>
                <a:schemeClr val="lt1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-24550" y="2260575"/>
            <a:ext cx="36036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obster"/>
                <a:ea typeface="Lobster"/>
                <a:cs typeface="Lobster"/>
                <a:sym typeface="Lobster"/>
              </a:rPr>
              <a:t>Submitted By:</a:t>
            </a:r>
            <a:endParaRPr sz="1800">
              <a:solidFill>
                <a:schemeClr val="lt1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    </a:t>
            </a:r>
            <a:r>
              <a:rPr b="1" lang="en" sz="1800">
                <a:solidFill>
                  <a:schemeClr val="lt1"/>
                </a:solidFill>
              </a:rPr>
              <a:t> Sharon Blessy J V</a:t>
            </a:r>
            <a:endParaRPr b="1"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</a:rPr>
              <a:t>   Indian Institute Of Information     Technology Tiruchirappalli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771900" y="0"/>
            <a:ext cx="53721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771900" y="2286000"/>
            <a:ext cx="53721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771900" y="2913975"/>
            <a:ext cx="53721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79175" y="93625"/>
            <a:ext cx="6174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73763"/>
                </a:solidFill>
                <a:latin typeface="Trebuchet MS"/>
                <a:ea typeface="Trebuchet MS"/>
                <a:cs typeface="Trebuchet MS"/>
                <a:sym typeface="Trebuchet MS"/>
              </a:rPr>
              <a:t>CONTENTS OF THE DATASET:</a:t>
            </a:r>
            <a:endParaRPr b="1">
              <a:solidFill>
                <a:srgbClr val="07376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12250" y="667200"/>
            <a:ext cx="6726000" cy="9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The dataset provides data regarding the online advertising performance of a company from April 1, 2020, to June 30, 2020.</a:t>
            </a:r>
            <a:endParaRPr b="1"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179175" y="1837013"/>
            <a:ext cx="4576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73763"/>
                </a:solidFill>
                <a:latin typeface="Trebuchet MS"/>
                <a:ea typeface="Trebuchet MS"/>
                <a:cs typeface="Trebuchet MS"/>
                <a:sym typeface="Trebuchet MS"/>
              </a:rPr>
              <a:t>SIZE</a:t>
            </a:r>
            <a:r>
              <a:rPr b="1" lang="en" sz="2500">
                <a:solidFill>
                  <a:srgbClr val="073763"/>
                </a:solidFill>
                <a:latin typeface="Trebuchet MS"/>
                <a:ea typeface="Trebuchet MS"/>
                <a:cs typeface="Trebuchet MS"/>
                <a:sym typeface="Trebuchet MS"/>
              </a:rPr>
              <a:t> OF THE DATASET:</a:t>
            </a:r>
            <a:endParaRPr b="1">
              <a:solidFill>
                <a:srgbClr val="07376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312250" y="2406425"/>
            <a:ext cx="63411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The dataset provides contains 12 columns and 15409 rows.</a:t>
            </a:r>
            <a:endParaRPr b="1"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79175" y="3264175"/>
            <a:ext cx="5180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73763"/>
                </a:solidFill>
                <a:latin typeface="Trebuchet MS"/>
                <a:ea typeface="Trebuchet MS"/>
                <a:cs typeface="Trebuchet MS"/>
                <a:sym typeface="Trebuchet MS"/>
              </a:rPr>
              <a:t>OUTLIERS</a:t>
            </a:r>
            <a:r>
              <a:rPr b="1" lang="en" sz="2500">
                <a:solidFill>
                  <a:srgbClr val="073763"/>
                </a:solidFill>
                <a:latin typeface="Trebuchet MS"/>
                <a:ea typeface="Trebuchet MS"/>
                <a:cs typeface="Trebuchet MS"/>
                <a:sym typeface="Trebuchet MS"/>
              </a:rPr>
              <a:t> OF THE DATASET:</a:t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312250" y="3833575"/>
            <a:ext cx="6276900" cy="8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The 413 data items in the placement </a:t>
            </a:r>
            <a:r>
              <a:rPr b="1"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column.</a:t>
            </a:r>
            <a:endParaRPr b="1"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771900" y="0"/>
            <a:ext cx="53721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771900" y="2286000"/>
            <a:ext cx="53721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771900" y="2913975"/>
            <a:ext cx="53721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179175" y="97800"/>
            <a:ext cx="6174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73763"/>
                </a:solidFill>
                <a:latin typeface="Trebuchet MS"/>
                <a:ea typeface="Trebuchet MS"/>
                <a:cs typeface="Trebuchet MS"/>
                <a:sym typeface="Trebuchet MS"/>
              </a:rPr>
              <a:t>More Details ….</a:t>
            </a:r>
            <a:endParaRPr b="1">
              <a:solidFill>
                <a:srgbClr val="07376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179175" y="667200"/>
            <a:ext cx="6726000" cy="9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★"/>
            </a:pPr>
            <a:r>
              <a:rPr b="1"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Company X is divided into camp 1, 2 and 3.</a:t>
            </a:r>
            <a:endParaRPr b="1"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312250" y="2406425"/>
            <a:ext cx="634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9800" y="704850"/>
            <a:ext cx="2419350" cy="876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82" name="Google Shape;82;p15"/>
          <p:cNvSpPr txBox="1"/>
          <p:nvPr/>
        </p:nvSpPr>
        <p:spPr>
          <a:xfrm>
            <a:off x="179175" y="1684275"/>
            <a:ext cx="8602200" cy="15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★"/>
            </a:pPr>
            <a:r>
              <a:rPr b="1"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User engagement is classified into low, medium and high.</a:t>
            </a:r>
            <a:endParaRPr b="1"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★"/>
            </a:pPr>
            <a:r>
              <a:rPr b="1"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The size of ads used in the company advertisement are (160 x 600), (240 x 400), (300 x 250), (468 x 60), (580 x 400), (670 x 90), (728 x 90) and (800 x 250).</a:t>
            </a:r>
            <a:endParaRPr b="1"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05175" y="3031425"/>
            <a:ext cx="1866900" cy="13049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84" name="Google Shape;84;p15"/>
          <p:cNvSpPr txBox="1"/>
          <p:nvPr/>
        </p:nvSpPr>
        <p:spPr>
          <a:xfrm>
            <a:off x="179175" y="3347400"/>
            <a:ext cx="6726000" cy="11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★"/>
            </a:pPr>
            <a:r>
              <a:rPr b="1"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The publisher spaces where these are advertised are abc, def, ghi, jkl and mno.</a:t>
            </a:r>
            <a:endParaRPr b="1"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771900" y="0"/>
            <a:ext cx="53721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771900" y="2286000"/>
            <a:ext cx="53721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771900" y="2913975"/>
            <a:ext cx="53721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106925" y="228600"/>
            <a:ext cx="8075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73763"/>
                </a:solidFill>
                <a:latin typeface="Trebuchet MS"/>
                <a:ea typeface="Trebuchet MS"/>
                <a:cs typeface="Trebuchet MS"/>
                <a:sym typeface="Trebuchet MS"/>
              </a:rPr>
              <a:t>Overall Trend of User Engagement by P</a:t>
            </a:r>
            <a:r>
              <a:rPr b="1" lang="en" sz="2500">
                <a:solidFill>
                  <a:srgbClr val="073763"/>
                </a:solidFill>
                <a:latin typeface="Trebuchet MS"/>
                <a:ea typeface="Trebuchet MS"/>
                <a:cs typeface="Trebuchet MS"/>
                <a:sym typeface="Trebuchet MS"/>
              </a:rPr>
              <a:t>lacement</a:t>
            </a:r>
            <a:r>
              <a:rPr b="1" lang="en" sz="2500">
                <a:solidFill>
                  <a:srgbClr val="073763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 b="1">
              <a:solidFill>
                <a:srgbClr val="07376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221925" y="1133650"/>
            <a:ext cx="7393800" cy="9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❖"/>
            </a:pPr>
            <a:r>
              <a:rPr b="1"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Majority of the ads are published in mno and the least is in abc.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1500" y="1804877"/>
            <a:ext cx="4140624" cy="32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771900" y="0"/>
            <a:ext cx="53721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771900" y="2286000"/>
            <a:ext cx="53721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771900" y="2913975"/>
            <a:ext cx="53721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/>
        </p:nvSpPr>
        <p:spPr>
          <a:xfrm>
            <a:off x="106925" y="228600"/>
            <a:ext cx="8075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73763"/>
                </a:solidFill>
                <a:latin typeface="Trebuchet MS"/>
                <a:ea typeface="Trebuchet MS"/>
                <a:cs typeface="Trebuchet MS"/>
                <a:sym typeface="Trebuchet MS"/>
              </a:rPr>
              <a:t>Overall Trend of Ads Published over Months by User Engagement:</a:t>
            </a:r>
            <a:endParaRPr b="1">
              <a:solidFill>
                <a:srgbClr val="07376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221925" y="1334400"/>
            <a:ext cx="7393800" cy="9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❖"/>
            </a:pPr>
            <a:r>
              <a:rPr b="1"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Majority of the ads were published in the month of April.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3475" y="1982550"/>
            <a:ext cx="4046700" cy="305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8"/>
          <p:cNvPicPr preferRelativeResize="0"/>
          <p:nvPr/>
        </p:nvPicPr>
        <p:blipFill rotWithShape="1">
          <a:blip r:embed="rId3">
            <a:alphaModFix/>
          </a:blip>
          <a:srcRect b="0" l="0" r="46164" t="0"/>
          <a:stretch/>
        </p:blipFill>
        <p:spPr>
          <a:xfrm>
            <a:off x="0" y="0"/>
            <a:ext cx="4012150" cy="165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 rotWithShape="1">
          <a:blip r:embed="rId3">
            <a:alphaModFix/>
          </a:blip>
          <a:srcRect b="0" l="50352" r="0" t="0"/>
          <a:stretch/>
        </p:blipFill>
        <p:spPr>
          <a:xfrm>
            <a:off x="5926250" y="0"/>
            <a:ext cx="3217750" cy="165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 rotWithShape="1">
          <a:blip r:embed="rId3">
            <a:alphaModFix/>
          </a:blip>
          <a:srcRect b="0" l="51957" r="37845" t="0"/>
          <a:stretch/>
        </p:blipFill>
        <p:spPr>
          <a:xfrm>
            <a:off x="3947975" y="0"/>
            <a:ext cx="2042449" cy="165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6475" y="1782075"/>
            <a:ext cx="3857057" cy="318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/>
          <p:nvPr/>
        </p:nvSpPr>
        <p:spPr>
          <a:xfrm>
            <a:off x="85475" y="348375"/>
            <a:ext cx="6738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Impact of </a:t>
            </a:r>
            <a:r>
              <a:rPr b="1" lang="en" sz="2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the</a:t>
            </a:r>
            <a:r>
              <a:rPr b="1" lang="en" sz="2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no. of clicks by the size of ad and user engagement</a:t>
            </a:r>
            <a:r>
              <a:rPr b="1" lang="en" sz="2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504725" y="2089475"/>
            <a:ext cx="4170300" cy="24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●"/>
            </a:pPr>
            <a:r>
              <a:rPr b="1"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Majority of the ads clicked are of the size (728 x 90).</a:t>
            </a:r>
            <a:endParaRPr b="1"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●"/>
            </a:pPr>
            <a:r>
              <a:rPr b="1"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The least clicked ads are of the size (800 x 250).</a:t>
            </a:r>
            <a:endParaRPr b="1"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9"/>
          <p:cNvPicPr preferRelativeResize="0"/>
          <p:nvPr/>
        </p:nvPicPr>
        <p:blipFill rotWithShape="1">
          <a:blip r:embed="rId3">
            <a:alphaModFix/>
          </a:blip>
          <a:srcRect b="0" l="0" r="46164" t="0"/>
          <a:stretch/>
        </p:blipFill>
        <p:spPr>
          <a:xfrm>
            <a:off x="0" y="0"/>
            <a:ext cx="4012150" cy="165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 rotWithShape="1">
          <a:blip r:embed="rId3">
            <a:alphaModFix/>
          </a:blip>
          <a:srcRect b="0" l="50352" r="0" t="0"/>
          <a:stretch/>
        </p:blipFill>
        <p:spPr>
          <a:xfrm>
            <a:off x="5926250" y="0"/>
            <a:ext cx="3217750" cy="165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 rotWithShape="1">
          <a:blip r:embed="rId3">
            <a:alphaModFix/>
          </a:blip>
          <a:srcRect b="0" l="51957" r="37845" t="0"/>
          <a:stretch/>
        </p:blipFill>
        <p:spPr>
          <a:xfrm>
            <a:off x="3947975" y="0"/>
            <a:ext cx="2042449" cy="165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/>
        </p:nvSpPr>
        <p:spPr>
          <a:xfrm>
            <a:off x="64100" y="348375"/>
            <a:ext cx="6738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Distribution of displays over the month</a:t>
            </a:r>
            <a:r>
              <a:rPr b="1" lang="en" sz="2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355025" y="2673300"/>
            <a:ext cx="4170300" cy="24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●"/>
            </a:pPr>
            <a:r>
              <a:rPr b="1"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Majority of the displays were in the month of April and the</a:t>
            </a:r>
            <a:endParaRPr b="1"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least in the month of June</a:t>
            </a:r>
            <a:endParaRPr b="1"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7425" y="1803450"/>
            <a:ext cx="3972303" cy="318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0"/>
          <p:cNvPicPr preferRelativeResize="0"/>
          <p:nvPr/>
        </p:nvPicPr>
        <p:blipFill rotWithShape="1">
          <a:blip r:embed="rId3">
            <a:alphaModFix/>
          </a:blip>
          <a:srcRect b="0" l="0" r="46164" t="0"/>
          <a:stretch/>
        </p:blipFill>
        <p:spPr>
          <a:xfrm>
            <a:off x="0" y="0"/>
            <a:ext cx="4012150" cy="165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 rotWithShape="1">
          <a:blip r:embed="rId3">
            <a:alphaModFix/>
          </a:blip>
          <a:srcRect b="0" l="50352" r="0" t="0"/>
          <a:stretch/>
        </p:blipFill>
        <p:spPr>
          <a:xfrm>
            <a:off x="5926250" y="0"/>
            <a:ext cx="3217750" cy="165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 rotWithShape="1">
          <a:blip r:embed="rId3">
            <a:alphaModFix/>
          </a:blip>
          <a:srcRect b="0" l="51957" r="37845" t="0"/>
          <a:stretch/>
        </p:blipFill>
        <p:spPr>
          <a:xfrm>
            <a:off x="3947975" y="0"/>
            <a:ext cx="2042449" cy="165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/>
        </p:nvSpPr>
        <p:spPr>
          <a:xfrm>
            <a:off x="64100" y="348375"/>
            <a:ext cx="6738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Distribution of cost by placement:</a:t>
            </a:r>
            <a:endParaRPr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64100" y="2520900"/>
            <a:ext cx="4170300" cy="24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Cost of serving ads in mno is the most costliest while abc is the cheapest.</a:t>
            </a:r>
            <a:endParaRPr b="1"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7725" y="1803450"/>
            <a:ext cx="3937274" cy="318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771900" y="0"/>
            <a:ext cx="53721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771900" y="2286000"/>
            <a:ext cx="53721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771900" y="2913975"/>
            <a:ext cx="53721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/>
          <p:nvPr/>
        </p:nvSpPr>
        <p:spPr>
          <a:xfrm>
            <a:off x="106925" y="228600"/>
            <a:ext cx="8075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73763"/>
                </a:solidFill>
                <a:latin typeface="Trebuchet MS"/>
                <a:ea typeface="Trebuchet MS"/>
                <a:cs typeface="Trebuchet MS"/>
                <a:sym typeface="Trebuchet MS"/>
              </a:rPr>
              <a:t>Revenue Per Click By Placement</a:t>
            </a:r>
            <a:r>
              <a:rPr b="1" lang="en" sz="2500">
                <a:solidFill>
                  <a:srgbClr val="073763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 b="1">
              <a:solidFill>
                <a:srgbClr val="07376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201875" y="1066200"/>
            <a:ext cx="7885800" cy="9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❖"/>
            </a:pPr>
            <a:r>
              <a:rPr b="1"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Revenue per click of ghi is the highest and abc is the least.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44" name="Google Shape;144;p21"/>
          <p:cNvPicPr preferRelativeResize="0"/>
          <p:nvPr/>
        </p:nvPicPr>
        <p:blipFill rotWithShape="1">
          <a:blip r:embed="rId4">
            <a:alphaModFix/>
          </a:blip>
          <a:srcRect b="0" l="-2669" r="2670" t="0"/>
          <a:stretch/>
        </p:blipFill>
        <p:spPr>
          <a:xfrm>
            <a:off x="2087412" y="1839450"/>
            <a:ext cx="4969174" cy="317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