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obster"/>
      <p:regular r:id="rId19"/>
    </p:embeddedFont>
    <p:embeddedFont>
      <p:font typeface="Lexend"/>
      <p:regular r:id="rId20"/>
      <p:bold r:id="rId21"/>
    </p:embeddedFont>
    <p:embeddedFont>
      <p:font typeface="Oswald"/>
      <p:regular r:id="rId22"/>
      <p:bold r:id="rId23"/>
    </p:embeddedFont>
    <p:embeddedFont>
      <p:font typeface="Comforta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regular.fntdata"/><Relationship Id="rId22" Type="http://schemas.openxmlformats.org/officeDocument/2006/relationships/font" Target="fonts/Oswald-regular.fntdata"/><Relationship Id="rId21" Type="http://schemas.openxmlformats.org/officeDocument/2006/relationships/font" Target="fonts/Lexend-bold.fntdata"/><Relationship Id="rId24" Type="http://schemas.openxmlformats.org/officeDocument/2006/relationships/font" Target="fonts/Comfortaa-regular.fntdata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Lobster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08550cd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08550cd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d5344788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d534478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08550c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08550c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08550cd6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08550cd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d486b48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d486b48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d5344788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d5344788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d5344788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d5344788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d534478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d534478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d5344788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d5344788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d534478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d534478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d5344788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d5344788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d5344788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d5344788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90850" y="677950"/>
            <a:ext cx="5079300" cy="368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55025" y="828775"/>
            <a:ext cx="5025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Analysis of Global Youtube Statistics Dataset</a:t>
            </a:r>
            <a:endParaRPr b="1" sz="1500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1550" y="2314050"/>
            <a:ext cx="4950900" cy="1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Lobster"/>
                <a:ea typeface="Lobster"/>
                <a:cs typeface="Lobster"/>
                <a:sym typeface="Lobster"/>
              </a:rPr>
              <a:t>Submitted By:</a:t>
            </a:r>
            <a:endParaRPr sz="1800">
              <a:solidFill>
                <a:srgbClr val="434343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Sharon Blessy J V</a:t>
            </a:r>
            <a:endParaRPr b="1" sz="18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Indian Institute of Information Technology Tiruchirapalli</a:t>
            </a:r>
            <a:endParaRPr b="1" sz="18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500" y="0"/>
            <a:ext cx="2721775" cy="52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298575" y="139025"/>
            <a:ext cx="90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500" y="186050"/>
            <a:ext cx="7352976" cy="46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699" y="423438"/>
            <a:ext cx="7202301" cy="42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6250" y="768325"/>
            <a:ext cx="5219425" cy="41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17625" y="0"/>
            <a:ext cx="9070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Monthly </a:t>
            </a: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trends in the number of videos uploaded by YouTube channels:</a:t>
            </a:r>
            <a:endParaRPr b="1" sz="2500">
              <a:solidFill>
                <a:srgbClr val="0C34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475" y="654950"/>
            <a:ext cx="5686425" cy="433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0" y="0"/>
            <a:ext cx="896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Monthly trends in gain of subscribers in YouTube channels:</a:t>
            </a:r>
            <a:endParaRPr b="1" sz="2500">
              <a:solidFill>
                <a:srgbClr val="0C34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96225" y="209325"/>
            <a:ext cx="5412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Contents of the Dataset:</a:t>
            </a:r>
            <a:endParaRPr b="1" sz="2500">
              <a:solidFill>
                <a:srgbClr val="0C34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33475" y="778725"/>
            <a:ext cx="7624500" cy="15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omfortaa"/>
                <a:ea typeface="Comfortaa"/>
                <a:cs typeface="Comfortaa"/>
                <a:sym typeface="Comfortaa"/>
              </a:rPr>
              <a:t>The dataset provides comprehensive statistics on top YouTube channels, including subscriber counts, video views, upload frequency, country of origin, earnings, and more.</a:t>
            </a:r>
            <a:endParaRPr b="1" sz="1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96225" y="1777775"/>
            <a:ext cx="5990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Size</a:t>
            </a: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 of the Dataset:</a:t>
            </a:r>
            <a:endParaRPr b="1" sz="2500">
              <a:solidFill>
                <a:srgbClr val="0C343D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33475" y="2286525"/>
            <a:ext cx="5753100" cy="11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dataset contains 1007 rows and 29 columns.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6" name="Google Shape;66;p14"/>
          <p:cNvGrpSpPr/>
          <p:nvPr/>
        </p:nvGrpSpPr>
        <p:grpSpPr>
          <a:xfrm>
            <a:off x="6001121" y="2347169"/>
            <a:ext cx="2951474" cy="2608575"/>
            <a:chOff x="5904868" y="2175025"/>
            <a:chExt cx="3133200" cy="2780700"/>
          </a:xfrm>
        </p:grpSpPr>
        <p:sp>
          <p:nvSpPr>
            <p:cNvPr id="67" name="Google Shape;67;p14"/>
            <p:cNvSpPr/>
            <p:nvPr/>
          </p:nvSpPr>
          <p:spPr>
            <a:xfrm>
              <a:off x="5904868" y="2175025"/>
              <a:ext cx="3133200" cy="2780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55375" y="2319600"/>
              <a:ext cx="2832190" cy="2491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64150" y="128325"/>
            <a:ext cx="83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Top 10 Youtube Channels based on the no. of subscribers</a:t>
            </a: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3044" t="0"/>
          <a:stretch/>
        </p:blipFill>
        <p:spPr>
          <a:xfrm>
            <a:off x="270050" y="697725"/>
            <a:ext cx="6415424" cy="2335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15"/>
          <p:cNvGrpSpPr/>
          <p:nvPr/>
        </p:nvGrpSpPr>
        <p:grpSpPr>
          <a:xfrm>
            <a:off x="6566500" y="2571750"/>
            <a:ext cx="2501400" cy="2522700"/>
            <a:chOff x="6566500" y="2571750"/>
            <a:chExt cx="2501400" cy="2522700"/>
          </a:xfrm>
        </p:grpSpPr>
        <p:sp>
          <p:nvSpPr>
            <p:cNvPr id="76" name="Google Shape;76;p15"/>
            <p:cNvSpPr/>
            <p:nvPr/>
          </p:nvSpPr>
          <p:spPr>
            <a:xfrm>
              <a:off x="6566500" y="2571750"/>
              <a:ext cx="2501400" cy="25227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7" name="Google Shape;77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10613" y="2995013"/>
              <a:ext cx="1813175" cy="1676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42775" y="6415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Top 10 Youtube Channels based on the no. of views across all videos: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1034" r="3161" t="0"/>
          <a:stretch/>
        </p:blipFill>
        <p:spPr>
          <a:xfrm>
            <a:off x="162550" y="633550"/>
            <a:ext cx="6255600" cy="2419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6578548" y="2773884"/>
            <a:ext cx="2459249" cy="2182293"/>
            <a:chOff x="5904868" y="2175025"/>
            <a:chExt cx="3133200" cy="2780700"/>
          </a:xfrm>
        </p:grpSpPr>
        <p:sp>
          <p:nvSpPr>
            <p:cNvPr id="85" name="Google Shape;85;p16"/>
            <p:cNvSpPr/>
            <p:nvPr/>
          </p:nvSpPr>
          <p:spPr>
            <a:xfrm>
              <a:off x="5904868" y="2175025"/>
              <a:ext cx="3133200" cy="27807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6" name="Google Shape;8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55375" y="2319600"/>
              <a:ext cx="2832190" cy="2491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4850" y="152400"/>
            <a:ext cx="46670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0" y="0"/>
            <a:ext cx="4354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Categorical Distribution of </a:t>
            </a:r>
            <a:endParaRPr b="1" sz="2500">
              <a:solidFill>
                <a:srgbClr val="0C343D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Videos</a:t>
            </a: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90650" y="1405100"/>
            <a:ext cx="3973500" cy="27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➢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Majority of the videos are of the category entertainment and music.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fortaa"/>
              <a:buChar char="➢"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least number of videos is about travel and events.</a:t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960" l="0" r="0" t="0"/>
          <a:stretch/>
        </p:blipFill>
        <p:spPr>
          <a:xfrm>
            <a:off x="7071025" y="175650"/>
            <a:ext cx="1309375" cy="479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0" y="0"/>
            <a:ext cx="6386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Number of Channels from each country given in the dataset</a:t>
            </a: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633075" y="1336100"/>
            <a:ext cx="61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</a:pPr>
            <a:r>
              <a:rPr b="1" lang="en" sz="1800">
                <a:latin typeface="Comfortaa"/>
                <a:ea typeface="Comfortaa"/>
                <a:cs typeface="Comfortaa"/>
                <a:sym typeface="Comfortaa"/>
              </a:rPr>
              <a:t>United States and India lead the chart.</a:t>
            </a:r>
            <a:endParaRPr b="1" sz="18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7800" y="2063425"/>
            <a:ext cx="3517550" cy="275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450" y="152400"/>
            <a:ext cx="466705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395650" y="577450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Distribution of Channel Types Across Categories</a:t>
            </a: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513" y="1423975"/>
            <a:ext cx="780097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88725" y="128325"/>
            <a:ext cx="909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The Highest and Lowest Monthly Earnings of the Top 10 Youtube Channels</a:t>
            </a: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400175"/>
            <a:ext cx="75819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298575" y="139025"/>
            <a:ext cx="9016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C343D"/>
                </a:solidFill>
                <a:latin typeface="Oswald"/>
                <a:ea typeface="Oswald"/>
                <a:cs typeface="Oswald"/>
                <a:sym typeface="Oswald"/>
              </a:rPr>
              <a:t>The Highest and Lowest Yearly Earnings of the Top 10 Youtube Channels: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