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9" r:id="rId5"/>
    <p:sldId id="270" r:id="rId6"/>
    <p:sldId id="266" r:id="rId7"/>
    <p:sldId id="267" r:id="rId8"/>
    <p:sldId id="260" r:id="rId9"/>
    <p:sldId id="268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0D48-54D4-441C-B433-D3AD13088022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CC841-E547-45F4-BC70-7D6E7B39D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59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0D48-54D4-441C-B433-D3AD13088022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CC841-E547-45F4-BC70-7D6E7B39D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13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0D48-54D4-441C-B433-D3AD13088022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CC841-E547-45F4-BC70-7D6E7B39D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32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0D48-54D4-441C-B433-D3AD13088022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CC841-E547-45F4-BC70-7D6E7B39D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9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0D48-54D4-441C-B433-D3AD13088022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CC841-E547-45F4-BC70-7D6E7B39D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96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0D48-54D4-441C-B433-D3AD13088022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CC841-E547-45F4-BC70-7D6E7B39D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66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0D48-54D4-441C-B433-D3AD13088022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CC841-E547-45F4-BC70-7D6E7B39D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46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0D48-54D4-441C-B433-D3AD13088022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CC841-E547-45F4-BC70-7D6E7B39D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21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0D48-54D4-441C-B433-D3AD13088022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CC841-E547-45F4-BC70-7D6E7B39D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69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0D48-54D4-441C-B433-D3AD13088022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CC841-E547-45F4-BC70-7D6E7B39D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59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0D48-54D4-441C-B433-D3AD13088022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CC841-E547-45F4-BC70-7D6E7B39D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80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60D48-54D4-441C-B433-D3AD13088022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CC841-E547-45F4-BC70-7D6E7B39D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21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33" b="27864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cxnSp>
        <p:nvCxnSpPr>
          <p:cNvPr id="7" name="Straight Connector 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pt-BR" b="1" dirty="0"/>
              <a:t>TRUSTY CHAIN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pt-BR" sz="2000" dirty="0"/>
              <a:t>FAÇA O BEM </a:t>
            </a:r>
          </a:p>
          <a:p>
            <a:pPr algn="l"/>
            <a:r>
              <a:rPr lang="pt-BR" sz="2000" dirty="0"/>
              <a:t>OLHANDO A QUEM</a:t>
            </a: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513" y="283480"/>
            <a:ext cx="2438400" cy="2438400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7020561" y="6329052"/>
            <a:ext cx="5110479" cy="47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i="1" dirty="0"/>
              <a:t>1st </a:t>
            </a:r>
            <a:r>
              <a:rPr lang="pt-BR" sz="1600" i="1" dirty="0" err="1"/>
              <a:t>International</a:t>
            </a:r>
            <a:r>
              <a:rPr lang="pt-BR" sz="1600" i="1" dirty="0"/>
              <a:t> </a:t>
            </a:r>
            <a:r>
              <a:rPr lang="pt-BR" sz="1600" i="1" dirty="0" err="1"/>
              <a:t>Blockchain</a:t>
            </a:r>
            <a:r>
              <a:rPr lang="pt-BR" sz="1600" i="1" dirty="0"/>
              <a:t> </a:t>
            </a:r>
            <a:r>
              <a:rPr lang="pt-BR" sz="1600" i="1" dirty="0" err="1"/>
              <a:t>Hackathon</a:t>
            </a:r>
            <a:r>
              <a:rPr lang="pt-BR" sz="1600" i="1" dirty="0"/>
              <a:t> </a:t>
            </a:r>
            <a:r>
              <a:rPr lang="pt-BR" sz="1600" i="1" dirty="0" err="1"/>
              <a:t>Brazil</a:t>
            </a:r>
            <a:r>
              <a:rPr lang="pt-BR" sz="1600" i="1" dirty="0"/>
              <a:t> – 08/09/2016</a:t>
            </a:r>
          </a:p>
        </p:txBody>
      </p:sp>
    </p:spTree>
    <p:extLst>
      <p:ext uri="{BB962C8B-B14F-4D97-AF65-F5344CB8AC3E}">
        <p14:creationId xmlns:p14="http://schemas.microsoft.com/office/powerpoint/2010/main" val="770172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>
                <a:solidFill>
                  <a:schemeClr val="tx2"/>
                </a:solidFill>
              </a:rPr>
              <a:t>TRUSTY CHAIN </a:t>
            </a:r>
            <a:endParaRPr lang="pt-BR" sz="60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5400" dirty="0">
                <a:solidFill>
                  <a:schemeClr val="tx2"/>
                </a:solidFill>
                <a:latin typeface="+mj-lt"/>
              </a:rPr>
              <a:t>Plataforma de </a:t>
            </a:r>
            <a:r>
              <a:rPr lang="pt-BR" sz="5400" dirty="0" err="1">
                <a:solidFill>
                  <a:schemeClr val="tx2"/>
                </a:solidFill>
                <a:latin typeface="+mj-lt"/>
              </a:rPr>
              <a:t>crowdfunding</a:t>
            </a:r>
            <a:r>
              <a:rPr lang="pt-BR" sz="5400" dirty="0">
                <a:solidFill>
                  <a:schemeClr val="tx2"/>
                </a:solidFill>
                <a:latin typeface="+mj-lt"/>
              </a:rPr>
              <a:t> com apadrinhamento financeiro </a:t>
            </a:r>
          </a:p>
          <a:p>
            <a:pPr marL="0" indent="0">
              <a:buNone/>
            </a:pPr>
            <a:r>
              <a:rPr lang="pt-BR" sz="5400" dirty="0">
                <a:solidFill>
                  <a:schemeClr val="tx2"/>
                </a:solidFill>
                <a:latin typeface="+mj-lt"/>
              </a:rPr>
              <a:t>para comunidades carentes, </a:t>
            </a:r>
          </a:p>
          <a:p>
            <a:pPr marL="0" indent="0">
              <a:buNone/>
            </a:pPr>
            <a:r>
              <a:rPr lang="pt-BR" sz="5400" dirty="0">
                <a:solidFill>
                  <a:schemeClr val="tx2"/>
                </a:solidFill>
                <a:latin typeface="+mj-lt"/>
              </a:rPr>
              <a:t>baseado em </a:t>
            </a:r>
            <a:r>
              <a:rPr lang="pt-BR" sz="5400" dirty="0" err="1">
                <a:solidFill>
                  <a:schemeClr val="tx2"/>
                </a:solidFill>
                <a:latin typeface="+mj-lt"/>
              </a:rPr>
              <a:t>Blockchain</a:t>
            </a:r>
            <a:r>
              <a:rPr lang="pt-BR" sz="5400" dirty="0">
                <a:solidFill>
                  <a:schemeClr val="tx2"/>
                </a:solidFill>
                <a:latin typeface="+mj-lt"/>
              </a:rPr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373856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1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>
                <a:solidFill>
                  <a:schemeClr val="tx2"/>
                </a:solidFill>
              </a:rPr>
              <a:t>OPORTUNIDADE</a:t>
            </a:r>
            <a:endParaRPr lang="pt-BR" sz="60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8077200" cy="4351338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chemeClr val="tx2"/>
                </a:solidFill>
                <a:latin typeface="+mj-lt"/>
              </a:rPr>
              <a:t>Em comunidades carentes as relações de confiança são muito valorizadas </a:t>
            </a:r>
          </a:p>
          <a:p>
            <a:r>
              <a:rPr lang="pt-BR" sz="3600" dirty="0">
                <a:solidFill>
                  <a:schemeClr val="tx2"/>
                </a:solidFill>
                <a:latin typeface="+mj-lt"/>
              </a:rPr>
              <a:t>Crise econômica e aumento do desemprego e maior risco social entre as classes D e </a:t>
            </a:r>
            <a:r>
              <a:rPr lang="pt-BR" sz="3600" dirty="0" err="1">
                <a:solidFill>
                  <a:schemeClr val="tx2"/>
                </a:solidFill>
                <a:latin typeface="+mj-lt"/>
              </a:rPr>
              <a:t>E</a:t>
            </a:r>
            <a:endParaRPr lang="pt-BR" sz="3600" dirty="0">
              <a:solidFill>
                <a:schemeClr val="tx2"/>
              </a:solidFill>
              <a:latin typeface="+mj-lt"/>
            </a:endParaRPr>
          </a:p>
          <a:p>
            <a:r>
              <a:rPr lang="pt-BR" sz="3600" dirty="0">
                <a:solidFill>
                  <a:schemeClr val="tx2"/>
                </a:solidFill>
                <a:latin typeface="+mj-lt"/>
              </a:rPr>
              <a:t>Girar a economia local financiando a prestação de serviços diversos que atendam necessidades da própria comunidade</a:t>
            </a:r>
            <a:endParaRPr lang="pt-BR" sz="24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373856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8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156462" y="408752"/>
            <a:ext cx="6363094" cy="2714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PROBLEMA</a:t>
            </a:r>
            <a:endParaRPr lang="pt-BR" sz="2400" b="1" dirty="0">
              <a:solidFill>
                <a:schemeClr val="tx2"/>
              </a:solidFill>
              <a:latin typeface="+mj-lt"/>
            </a:endParaRPr>
          </a:p>
          <a:p>
            <a:r>
              <a:rPr lang="pt-BR" sz="2400" dirty="0">
                <a:solidFill>
                  <a:schemeClr val="tx2"/>
                </a:solidFill>
                <a:latin typeface="+mj-lt"/>
              </a:rPr>
              <a:t>Dificuldade do financiador em selecionar uma entidade confiável para doação</a:t>
            </a:r>
          </a:p>
          <a:p>
            <a:r>
              <a:rPr lang="pt-BR" sz="2400" dirty="0">
                <a:solidFill>
                  <a:schemeClr val="tx2"/>
                </a:solidFill>
                <a:latin typeface="+mj-lt"/>
              </a:rPr>
              <a:t>Falta de transparência na distribuição das doações das campanhas (pagamento dos serviços comunitários)</a:t>
            </a:r>
          </a:p>
          <a:p>
            <a:endParaRPr lang="pt-BR" sz="1600" dirty="0">
              <a:solidFill>
                <a:schemeClr val="tx2"/>
              </a:solidFill>
              <a:latin typeface="+mj-lt"/>
            </a:endParaRPr>
          </a:p>
          <a:p>
            <a:endParaRPr lang="pt-BR" sz="1600" dirty="0">
              <a:solidFill>
                <a:schemeClr val="tx2"/>
              </a:solidFill>
              <a:latin typeface="+mj-lt"/>
            </a:endParaRPr>
          </a:p>
          <a:p>
            <a:endParaRPr lang="pt-B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384223"/>
            <a:ext cx="5524893" cy="27927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MERCADO</a:t>
            </a:r>
            <a:endParaRPr lang="pt-BR" sz="2400" b="1" dirty="0">
              <a:solidFill>
                <a:schemeClr val="tx2"/>
              </a:solidFill>
              <a:latin typeface="+mj-lt"/>
            </a:endParaRPr>
          </a:p>
          <a:p>
            <a:r>
              <a:rPr lang="pt-BR" sz="2400" dirty="0">
                <a:solidFill>
                  <a:schemeClr val="tx2"/>
                </a:solidFill>
                <a:latin typeface="+mj-lt"/>
              </a:rPr>
              <a:t>Terceiro Setor na Economia Brasileira</a:t>
            </a:r>
          </a:p>
          <a:p>
            <a:r>
              <a:rPr lang="pt-BR" sz="2400" dirty="0">
                <a:solidFill>
                  <a:schemeClr val="tx2"/>
                </a:solidFill>
                <a:latin typeface="+mj-lt"/>
              </a:rPr>
              <a:t>1,4% do PIB , </a:t>
            </a:r>
            <a:r>
              <a:rPr lang="pt-BR" sz="2400" dirty="0" err="1">
                <a:solidFill>
                  <a:schemeClr val="tx2"/>
                </a:solidFill>
                <a:latin typeface="+mj-lt"/>
              </a:rPr>
              <a:t>aproxim</a:t>
            </a:r>
            <a:r>
              <a:rPr lang="pt-BR" sz="2400" dirty="0">
                <a:solidFill>
                  <a:schemeClr val="tx2"/>
                </a:solidFill>
                <a:latin typeface="+mj-lt"/>
              </a:rPr>
              <a:t>. 32 bilhões de reais</a:t>
            </a:r>
          </a:p>
          <a:p>
            <a:r>
              <a:rPr lang="pt-BR" sz="2400" dirty="0">
                <a:solidFill>
                  <a:schemeClr val="tx2"/>
                </a:solidFill>
                <a:latin typeface="+mj-lt"/>
              </a:rPr>
              <a:t>Mais de 340 mil iniciativas da sociedade civil que contam com apoio popular e doações privadas, segundo o IBGE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08752"/>
            <a:ext cx="4176861" cy="260389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94" y="3050356"/>
            <a:ext cx="4939645" cy="352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4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40" y="3601038"/>
            <a:ext cx="10058400" cy="304090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40" y="414366"/>
            <a:ext cx="4253851" cy="3026418"/>
          </a:xfrm>
          <a:prstGeom prst="rect">
            <a:avLst/>
          </a:prstGeom>
        </p:spPr>
      </p:pic>
      <p:sp>
        <p:nvSpPr>
          <p:cNvPr id="6" name="Content Placeholder 9"/>
          <p:cNvSpPr>
            <a:spLocks noGrp="1"/>
          </p:cNvSpPr>
          <p:nvPr>
            <p:ph idx="1"/>
          </p:nvPr>
        </p:nvSpPr>
        <p:spPr>
          <a:xfrm>
            <a:off x="5759312" y="79508"/>
            <a:ext cx="5854509" cy="184806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endParaRPr lang="en-US" b="1" dirty="0">
              <a:solidFill>
                <a:schemeClr val="tx2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US" sz="3600" b="1" dirty="0">
                <a:solidFill>
                  <a:schemeClr val="tx2"/>
                </a:solidFill>
                <a:latin typeface="+mj-lt"/>
              </a:rPr>
              <a:t>SOLUÇÃO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100" dirty="0" err="1">
                <a:solidFill>
                  <a:schemeClr val="tx2"/>
                </a:solidFill>
                <a:latin typeface="+mj-lt"/>
              </a:rPr>
              <a:t>Comissão</a:t>
            </a:r>
            <a:r>
              <a:rPr lang="en-US" sz="3100" dirty="0">
                <a:solidFill>
                  <a:schemeClr val="tx2"/>
                </a:solidFill>
                <a:latin typeface="+mj-lt"/>
              </a:rPr>
              <a:t> de </a:t>
            </a:r>
            <a:r>
              <a:rPr lang="en-US" sz="3100" b="1" i="1" dirty="0">
                <a:solidFill>
                  <a:schemeClr val="tx2"/>
                </a:solidFill>
                <a:latin typeface="+mj-lt"/>
              </a:rPr>
              <a:t>Trustees</a:t>
            </a:r>
            <a:r>
              <a:rPr lang="en-US" sz="3100" dirty="0">
                <a:solidFill>
                  <a:schemeClr val="tx2"/>
                </a:solidFill>
                <a:latin typeface="+mj-lt"/>
              </a:rPr>
              <a:t> da </a:t>
            </a:r>
            <a:r>
              <a:rPr lang="en-US" sz="3100" dirty="0" err="1">
                <a:solidFill>
                  <a:schemeClr val="tx2"/>
                </a:solidFill>
                <a:latin typeface="+mj-lt"/>
              </a:rPr>
              <a:t>comunidade</a:t>
            </a:r>
            <a:r>
              <a:rPr lang="en-US" sz="3100" dirty="0">
                <a:solidFill>
                  <a:schemeClr val="tx2"/>
                </a:solidFill>
                <a:latin typeface="+mj-lt"/>
              </a:rPr>
              <a:t>, </a:t>
            </a:r>
            <a:r>
              <a:rPr lang="en-US" sz="3100" dirty="0" err="1">
                <a:solidFill>
                  <a:schemeClr val="tx2"/>
                </a:solidFill>
                <a:latin typeface="+mj-lt"/>
              </a:rPr>
              <a:t>eleitos</a:t>
            </a:r>
            <a:r>
              <a:rPr lang="en-US" sz="31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3100" dirty="0" err="1">
                <a:solidFill>
                  <a:schemeClr val="tx2"/>
                </a:solidFill>
                <a:latin typeface="+mj-lt"/>
              </a:rPr>
              <a:t>pelos</a:t>
            </a:r>
            <a:r>
              <a:rPr lang="en-US" sz="31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3100" dirty="0" err="1">
                <a:solidFill>
                  <a:schemeClr val="tx2"/>
                </a:solidFill>
                <a:latin typeface="+mj-lt"/>
              </a:rPr>
              <a:t>moradores</a:t>
            </a:r>
            <a:r>
              <a:rPr lang="en-US" sz="3100" dirty="0">
                <a:solidFill>
                  <a:schemeClr val="tx2"/>
                </a:solidFill>
                <a:latin typeface="+mj-lt"/>
              </a:rPr>
              <a:t>: </a:t>
            </a:r>
            <a:r>
              <a:rPr lang="en-US" sz="3100" b="1" i="1" dirty="0" err="1">
                <a:solidFill>
                  <a:srgbClr val="00B050"/>
                </a:solidFill>
                <a:latin typeface="+mj-lt"/>
              </a:rPr>
              <a:t>João</a:t>
            </a:r>
            <a:r>
              <a:rPr lang="en-US" sz="3100" b="1" i="1" dirty="0">
                <a:solidFill>
                  <a:srgbClr val="00B050"/>
                </a:solidFill>
                <a:latin typeface="+mj-lt"/>
              </a:rPr>
              <a:t>, Maria e José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5498312" y="2422689"/>
            <a:ext cx="6204984" cy="1458095"/>
          </a:xfrm>
        </p:spPr>
        <p:txBody>
          <a:bodyPr>
            <a:noAutofit/>
          </a:bodyPr>
          <a:lstStyle/>
          <a:p>
            <a:pPr algn="ctr"/>
            <a:r>
              <a:rPr lang="pt-BR" sz="2400" b="1" dirty="0">
                <a:solidFill>
                  <a:schemeClr val="tx2"/>
                </a:solidFill>
              </a:rPr>
              <a:t>Campanha Evento de Dia das Crianças</a:t>
            </a:r>
            <a:br>
              <a:rPr lang="pt-BR" sz="2400" b="1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Serena </a:t>
            </a:r>
            <a:r>
              <a:rPr lang="en-US" sz="1800" dirty="0" err="1">
                <a:solidFill>
                  <a:schemeClr val="tx2"/>
                </a:solidFill>
              </a:rPr>
              <a:t>seleciona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Márcio</a:t>
            </a:r>
            <a:r>
              <a:rPr lang="en-US" sz="1800" dirty="0">
                <a:solidFill>
                  <a:schemeClr val="tx2"/>
                </a:solidFill>
              </a:rPr>
              <a:t> para “</a:t>
            </a:r>
            <a:r>
              <a:rPr lang="en-US" sz="1800" dirty="0" err="1">
                <a:solidFill>
                  <a:schemeClr val="tx2"/>
                </a:solidFill>
              </a:rPr>
              <a:t>amadrinhar</a:t>
            </a:r>
            <a:r>
              <a:rPr lang="en-US" sz="1800" dirty="0">
                <a:solidFill>
                  <a:schemeClr val="tx2"/>
                </a:solidFill>
              </a:rPr>
              <a:t>” 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e </a:t>
            </a:r>
            <a:r>
              <a:rPr lang="en-US" sz="1800" dirty="0" err="1">
                <a:solidFill>
                  <a:schemeClr val="tx2"/>
                </a:solidFill>
              </a:rPr>
              <a:t>faz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uma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doação</a:t>
            </a:r>
            <a:r>
              <a:rPr lang="en-US" sz="1800" dirty="0">
                <a:solidFill>
                  <a:schemeClr val="tx2"/>
                </a:solidFill>
              </a:rPr>
              <a:t> que </a:t>
            </a:r>
            <a:r>
              <a:rPr lang="en-US" sz="1800" dirty="0" err="1">
                <a:solidFill>
                  <a:schemeClr val="tx2"/>
                </a:solidFill>
              </a:rPr>
              <a:t>fica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pendente</a:t>
            </a:r>
            <a:r>
              <a:rPr lang="en-US" sz="1800" dirty="0">
                <a:solidFill>
                  <a:schemeClr val="tx2"/>
                </a:solidFill>
              </a:rPr>
              <a:t> no </a:t>
            </a:r>
            <a:r>
              <a:rPr lang="en-US" sz="1800" i="1" dirty="0">
                <a:solidFill>
                  <a:schemeClr val="tx2"/>
                </a:solidFill>
              </a:rPr>
              <a:t>smart contract </a:t>
            </a:r>
            <a:br>
              <a:rPr lang="en-US" sz="1800" i="1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(Ex: 10 ETH </a:t>
            </a:r>
            <a:r>
              <a:rPr lang="en-US" sz="1800" dirty="0" err="1">
                <a:solidFill>
                  <a:schemeClr val="tx2"/>
                </a:solidFill>
              </a:rPr>
              <a:t>equivalentes</a:t>
            </a:r>
            <a:r>
              <a:rPr lang="en-US" sz="1800" dirty="0">
                <a:solidFill>
                  <a:schemeClr val="tx2"/>
                </a:solidFill>
              </a:rPr>
              <a:t> a R$ 370)</a:t>
            </a:r>
            <a:br>
              <a:rPr lang="en-US" sz="2400" i="1" dirty="0"/>
            </a:br>
            <a:endParaRPr lang="pt-BR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95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3"/>
          <p:cNvPicPr>
            <a:picLocks noChangeAspect="1"/>
          </p:cNvPicPr>
          <p:nvPr/>
        </p:nvPicPr>
        <p:blipFill rotWithShape="1">
          <a:blip r:embed="rId2"/>
          <a:srcRect l="1" t="1" r="-5837" b="1"/>
          <a:stretch/>
        </p:blipFill>
        <p:spPr>
          <a:xfrm>
            <a:off x="20" y="10"/>
            <a:ext cx="12903180" cy="6857990"/>
          </a:xfrm>
          <a:prstGeom prst="rect">
            <a:avLst/>
          </a:prstGeom>
        </p:spPr>
      </p:pic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</p:spPr>
        <p:txBody>
          <a:bodyPr>
            <a:normAutofit/>
          </a:bodyPr>
          <a:lstStyle/>
          <a:p>
            <a:r>
              <a:rPr lang="pt-BR" sz="4000" b="1" dirty="0"/>
              <a:t>João, Maria e José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94110" y="2121763"/>
            <a:ext cx="3764826" cy="3773010"/>
          </a:xfrm>
        </p:spPr>
        <p:txBody>
          <a:bodyPr>
            <a:normAutofit/>
          </a:bodyPr>
          <a:lstStyle/>
          <a:p>
            <a:r>
              <a:rPr lang="en-US" sz="2400" dirty="0" err="1"/>
              <a:t>Comissão</a:t>
            </a:r>
            <a:r>
              <a:rPr lang="en-US" sz="2400" dirty="0"/>
              <a:t> de </a:t>
            </a:r>
            <a:r>
              <a:rPr lang="en-US" sz="2400" b="1" i="1" dirty="0"/>
              <a:t>Trustees</a:t>
            </a:r>
            <a:r>
              <a:rPr lang="en-US" sz="2400" dirty="0"/>
              <a:t> da </a:t>
            </a:r>
            <a:r>
              <a:rPr lang="en-US" sz="2400" dirty="0" err="1"/>
              <a:t>comunidade</a:t>
            </a:r>
            <a:r>
              <a:rPr lang="en-US" sz="2400" dirty="0"/>
              <a:t> </a:t>
            </a:r>
          </a:p>
          <a:p>
            <a:r>
              <a:rPr lang="en-US" sz="2400" b="1" dirty="0" err="1">
                <a:solidFill>
                  <a:srgbClr val="00B050"/>
                </a:solidFill>
              </a:rPr>
              <a:t>João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50"/>
                </a:solidFill>
              </a:rPr>
              <a:t>Maria</a:t>
            </a:r>
            <a:r>
              <a:rPr lang="en-US" sz="2400" dirty="0"/>
              <a:t> e </a:t>
            </a:r>
            <a:r>
              <a:rPr lang="en-US" sz="2400" b="1" dirty="0">
                <a:solidFill>
                  <a:srgbClr val="00B050"/>
                </a:solidFill>
              </a:rPr>
              <a:t>José</a:t>
            </a:r>
            <a:r>
              <a:rPr lang="en-US" sz="2400" dirty="0"/>
              <a:t> </a:t>
            </a:r>
            <a:r>
              <a:rPr lang="en-US" sz="2400" dirty="0" err="1"/>
              <a:t>devem</a:t>
            </a:r>
            <a:r>
              <a:rPr lang="en-US" sz="2400" dirty="0"/>
              <a:t> </a:t>
            </a:r>
            <a:r>
              <a:rPr lang="en-US" sz="2400" dirty="0" err="1"/>
              <a:t>avaliar</a:t>
            </a:r>
            <a:r>
              <a:rPr lang="en-US" sz="2400" dirty="0"/>
              <a:t> e </a:t>
            </a:r>
            <a:r>
              <a:rPr lang="en-US" sz="2400" dirty="0" err="1"/>
              <a:t>endossar</a:t>
            </a:r>
            <a:r>
              <a:rPr lang="en-US" sz="2400" dirty="0"/>
              <a:t> o </a:t>
            </a:r>
            <a:r>
              <a:rPr lang="en-US" sz="2400" dirty="0" err="1"/>
              <a:t>serviço</a:t>
            </a:r>
            <a:r>
              <a:rPr lang="en-US" sz="2400" dirty="0"/>
              <a:t> </a:t>
            </a:r>
            <a:r>
              <a:rPr lang="en-US" sz="2400" dirty="0" err="1"/>
              <a:t>prestado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Márcio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 err="1"/>
              <a:t>Só</a:t>
            </a:r>
            <a:r>
              <a:rPr lang="en-US" sz="2400" dirty="0"/>
              <a:t> </a:t>
            </a:r>
            <a:r>
              <a:rPr lang="en-US" sz="2400" dirty="0" err="1"/>
              <a:t>então</a:t>
            </a:r>
            <a:r>
              <a:rPr lang="en-US" sz="2400" dirty="0"/>
              <a:t> a </a:t>
            </a:r>
            <a:r>
              <a:rPr lang="en-US" sz="2400" dirty="0" err="1"/>
              <a:t>doação</a:t>
            </a:r>
            <a:r>
              <a:rPr lang="en-US" sz="2400" dirty="0"/>
              <a:t> da Serena é </a:t>
            </a:r>
            <a:r>
              <a:rPr lang="en-US" sz="2400" dirty="0" err="1"/>
              <a:t>liberada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carteira</a:t>
            </a:r>
            <a:r>
              <a:rPr lang="en-US" sz="2400" dirty="0"/>
              <a:t> digital do </a:t>
            </a:r>
            <a:r>
              <a:rPr lang="en-US" sz="2400" dirty="0" err="1"/>
              <a:t>Márcio</a:t>
            </a:r>
            <a:endParaRPr lang="en-US" sz="2400" dirty="0"/>
          </a:p>
        </p:txBody>
      </p:sp>
      <p:sp>
        <p:nvSpPr>
          <p:cNvPr id="4" name="Estrela: 5 Pontas 3"/>
          <p:cNvSpPr/>
          <p:nvPr/>
        </p:nvSpPr>
        <p:spPr>
          <a:xfrm>
            <a:off x="1734670" y="4318419"/>
            <a:ext cx="374694" cy="3657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trela: 5 Pontas 8"/>
          <p:cNvSpPr/>
          <p:nvPr/>
        </p:nvSpPr>
        <p:spPr>
          <a:xfrm>
            <a:off x="2162974" y="4318419"/>
            <a:ext cx="374694" cy="3657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trela: 5 Pontas 9"/>
          <p:cNvSpPr/>
          <p:nvPr/>
        </p:nvSpPr>
        <p:spPr>
          <a:xfrm>
            <a:off x="2583846" y="4318419"/>
            <a:ext cx="374694" cy="3657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trela: 5 Pontas 11"/>
          <p:cNvSpPr/>
          <p:nvPr/>
        </p:nvSpPr>
        <p:spPr>
          <a:xfrm>
            <a:off x="3014878" y="4318419"/>
            <a:ext cx="374694" cy="3657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trela: 5 Pontas 12"/>
          <p:cNvSpPr/>
          <p:nvPr/>
        </p:nvSpPr>
        <p:spPr>
          <a:xfrm>
            <a:off x="1305794" y="4332672"/>
            <a:ext cx="374694" cy="3657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546" y="3269547"/>
            <a:ext cx="4452809" cy="247378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66801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5"/>
          <p:cNvPicPr>
            <a:picLocks noChangeAspect="1"/>
          </p:cNvPicPr>
          <p:nvPr/>
        </p:nvPicPr>
        <p:blipFill rotWithShape="1">
          <a:blip r:embed="rId2"/>
          <a:srcRect l="10303" t="4555" b="45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69940" y="365124"/>
            <a:ext cx="6172200" cy="1828800"/>
          </a:xfrm>
        </p:spPr>
        <p:txBody>
          <a:bodyPr>
            <a:normAutofit/>
          </a:bodyPr>
          <a:lstStyle/>
          <a:p>
            <a:r>
              <a:rPr lang="pt-BR" sz="4600" b="1" dirty="0">
                <a:solidFill>
                  <a:schemeClr val="bg1"/>
                </a:solidFill>
              </a:rPr>
              <a:t>Carteira Digital do Márcio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069940" y="2322576"/>
            <a:ext cx="6172200" cy="38587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400" b="1" dirty="0" err="1">
                <a:solidFill>
                  <a:schemeClr val="bg1"/>
                </a:solidFill>
                <a:latin typeface="+mj-lt"/>
              </a:rPr>
              <a:t>Liberados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	10 ETH </a:t>
            </a:r>
            <a:r>
              <a:rPr lang="en-US" sz="3600" dirty="0" err="1">
                <a:solidFill>
                  <a:schemeClr val="bg1"/>
                </a:solidFill>
                <a:latin typeface="+mj-lt"/>
              </a:rPr>
              <a:t>doados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 pela Serena</a:t>
            </a:r>
          </a:p>
          <a:p>
            <a:pPr marL="0" indent="0">
              <a:buNone/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– 1% Trusty Fee 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	0,1 ETH</a:t>
            </a:r>
          </a:p>
          <a:p>
            <a:pPr marL="0" indent="0">
              <a:buNone/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SALDO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	9,90 ETH (</a:t>
            </a:r>
            <a:r>
              <a:rPr lang="en-US" sz="3600" dirty="0" err="1">
                <a:solidFill>
                  <a:schemeClr val="bg1"/>
                </a:solidFill>
                <a:latin typeface="+mj-lt"/>
              </a:rPr>
              <a:t>aprox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. R$ 366,30)</a:t>
            </a:r>
          </a:p>
        </p:txBody>
      </p:sp>
    </p:spTree>
    <p:extLst>
      <p:ext uri="{BB962C8B-B14F-4D97-AF65-F5344CB8AC3E}">
        <p14:creationId xmlns:p14="http://schemas.microsoft.com/office/powerpoint/2010/main" val="121801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>
                <a:solidFill>
                  <a:schemeClr val="tx2"/>
                </a:solidFill>
              </a:rPr>
              <a:t>EQUIPE TRUSTY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endParaRPr lang="pt-BR" sz="3200" dirty="0">
              <a:solidFill>
                <a:schemeClr val="tx2"/>
              </a:solidFill>
              <a:latin typeface="+mj-lt"/>
            </a:endParaRPr>
          </a:p>
          <a:p>
            <a:pPr marL="457200" lvl="1" indent="0">
              <a:buNone/>
            </a:pPr>
            <a:r>
              <a:rPr lang="pt-BR" sz="3200" dirty="0">
                <a:solidFill>
                  <a:schemeClr val="tx2"/>
                </a:solidFill>
                <a:latin typeface="+mj-lt"/>
              </a:rPr>
              <a:t>Esdras Eduardo Franco Rosa Filho </a:t>
            </a:r>
          </a:p>
          <a:p>
            <a:pPr marL="914400" lvl="2" indent="0">
              <a:buNone/>
            </a:pPr>
            <a:r>
              <a:rPr lang="pt-BR" sz="2400" i="1" dirty="0" err="1">
                <a:solidFill>
                  <a:schemeClr val="tx2"/>
                </a:solidFill>
                <a:latin typeface="+mj-lt"/>
              </a:rPr>
              <a:t>Blockchain</a:t>
            </a:r>
            <a:r>
              <a:rPr lang="pt-BR" sz="2400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pt-BR" sz="2400" i="1" dirty="0" err="1">
                <a:solidFill>
                  <a:schemeClr val="tx2"/>
                </a:solidFill>
                <a:latin typeface="+mj-lt"/>
              </a:rPr>
              <a:t>Developer</a:t>
            </a:r>
            <a:r>
              <a:rPr lang="pt-BR" sz="2800" i="1" dirty="0">
                <a:solidFill>
                  <a:schemeClr val="tx2"/>
                </a:solidFill>
                <a:latin typeface="+mj-lt"/>
              </a:rPr>
              <a:t> </a:t>
            </a:r>
          </a:p>
          <a:p>
            <a:pPr marL="457200" lvl="1" indent="0">
              <a:buNone/>
            </a:pPr>
            <a:r>
              <a:rPr lang="pt-BR" sz="3200" dirty="0">
                <a:solidFill>
                  <a:schemeClr val="tx2"/>
                </a:solidFill>
                <a:latin typeface="+mj-lt"/>
              </a:rPr>
              <a:t>Liliane Tie Arazawa</a:t>
            </a:r>
          </a:p>
          <a:p>
            <a:pPr marL="914400" lvl="2" indent="0">
              <a:buNone/>
            </a:pPr>
            <a:r>
              <a:rPr lang="pt-BR" sz="2400" i="1" dirty="0">
                <a:solidFill>
                  <a:schemeClr val="tx2"/>
                </a:solidFill>
                <a:latin typeface="+mj-lt"/>
              </a:rPr>
              <a:t>Business </a:t>
            </a:r>
            <a:r>
              <a:rPr lang="pt-BR" sz="2400" i="1" dirty="0" err="1">
                <a:solidFill>
                  <a:schemeClr val="tx2"/>
                </a:solidFill>
                <a:latin typeface="+mj-lt"/>
              </a:rPr>
              <a:t>Development</a:t>
            </a:r>
            <a:r>
              <a:rPr lang="pt-BR" sz="2800" dirty="0">
                <a:solidFill>
                  <a:schemeClr val="tx2"/>
                </a:solidFill>
                <a:latin typeface="+mj-lt"/>
              </a:rPr>
              <a:t> </a:t>
            </a:r>
          </a:p>
          <a:p>
            <a:pPr marL="457200" lvl="1" indent="0">
              <a:buNone/>
            </a:pPr>
            <a:r>
              <a:rPr lang="pt-BR" sz="3200" dirty="0">
                <a:solidFill>
                  <a:schemeClr val="tx2"/>
                </a:solidFill>
                <a:latin typeface="+mj-lt"/>
              </a:rPr>
              <a:t>Marcos Santos Abreu</a:t>
            </a:r>
          </a:p>
          <a:p>
            <a:pPr marL="914400" lvl="2" indent="0">
              <a:buNone/>
            </a:pPr>
            <a:r>
              <a:rPr lang="pt-BR" sz="2400" i="1" dirty="0">
                <a:solidFill>
                  <a:schemeClr val="tx2"/>
                </a:solidFill>
                <a:latin typeface="+mj-lt"/>
              </a:rPr>
              <a:t>Business </a:t>
            </a:r>
            <a:r>
              <a:rPr lang="pt-BR" sz="2400" i="1" dirty="0" err="1">
                <a:solidFill>
                  <a:schemeClr val="tx2"/>
                </a:solidFill>
                <a:latin typeface="+mj-lt"/>
              </a:rPr>
              <a:t>Development</a:t>
            </a:r>
            <a:r>
              <a:rPr lang="pt-BR" sz="2800" dirty="0">
                <a:solidFill>
                  <a:schemeClr val="tx2"/>
                </a:solidFill>
                <a:latin typeface="+mj-lt"/>
              </a:rPr>
              <a:t> </a:t>
            </a:r>
          </a:p>
          <a:p>
            <a:pPr marL="457200" lvl="1" indent="0">
              <a:buNone/>
            </a:pPr>
            <a:r>
              <a:rPr lang="pt-BR" sz="3200" dirty="0">
                <a:solidFill>
                  <a:schemeClr val="tx2"/>
                </a:solidFill>
                <a:latin typeface="+mj-lt"/>
              </a:rPr>
              <a:t>Renato Silva</a:t>
            </a:r>
          </a:p>
          <a:p>
            <a:pPr marL="914400" lvl="2" indent="0">
              <a:buNone/>
            </a:pPr>
            <a:r>
              <a:rPr lang="pt-BR" sz="2400" i="1" dirty="0" err="1">
                <a:solidFill>
                  <a:schemeClr val="tx2"/>
                </a:solidFill>
                <a:latin typeface="+mj-lt"/>
              </a:rPr>
              <a:t>Blockchain</a:t>
            </a:r>
            <a:r>
              <a:rPr lang="pt-BR" sz="2400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pt-BR" sz="2400" i="1" dirty="0" err="1">
                <a:solidFill>
                  <a:schemeClr val="tx2"/>
                </a:solidFill>
                <a:latin typeface="+mj-lt"/>
              </a:rPr>
              <a:t>Developer</a:t>
            </a:r>
            <a:r>
              <a:rPr lang="pt-BR" sz="2800" i="1" dirty="0">
                <a:solidFill>
                  <a:schemeClr val="tx2"/>
                </a:solidFill>
                <a:latin typeface="+mj-lt"/>
              </a:rPr>
              <a:t> </a:t>
            </a:r>
          </a:p>
          <a:p>
            <a:pPr marL="457200" lvl="1" indent="0">
              <a:buNone/>
            </a:pPr>
            <a:r>
              <a:rPr lang="pt-BR" sz="3200" dirty="0">
                <a:solidFill>
                  <a:schemeClr val="tx2"/>
                </a:solidFill>
                <a:latin typeface="+mj-lt"/>
              </a:rPr>
              <a:t>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3738563"/>
            <a:ext cx="2438400" cy="24384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639" y="3106310"/>
            <a:ext cx="1204124" cy="142866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759" y="2441630"/>
            <a:ext cx="1173481" cy="137340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31" y="4652648"/>
            <a:ext cx="1307969" cy="132323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486" y="1984855"/>
            <a:ext cx="1249068" cy="1330308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7020561" y="6329052"/>
            <a:ext cx="5110479" cy="47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i="1" dirty="0">
                <a:solidFill>
                  <a:schemeClr val="tx2"/>
                </a:solidFill>
              </a:rPr>
              <a:t>1st </a:t>
            </a:r>
            <a:r>
              <a:rPr lang="pt-BR" sz="1600" i="1" dirty="0" err="1">
                <a:solidFill>
                  <a:schemeClr val="tx2"/>
                </a:solidFill>
              </a:rPr>
              <a:t>International</a:t>
            </a:r>
            <a:r>
              <a:rPr lang="pt-BR" sz="1600" i="1" dirty="0">
                <a:solidFill>
                  <a:schemeClr val="tx2"/>
                </a:solidFill>
              </a:rPr>
              <a:t> </a:t>
            </a:r>
            <a:r>
              <a:rPr lang="pt-BR" sz="1600" i="1" dirty="0" err="1">
                <a:solidFill>
                  <a:schemeClr val="tx2"/>
                </a:solidFill>
              </a:rPr>
              <a:t>Blockchain</a:t>
            </a:r>
            <a:r>
              <a:rPr lang="pt-BR" sz="1600" i="1" dirty="0">
                <a:solidFill>
                  <a:schemeClr val="tx2"/>
                </a:solidFill>
              </a:rPr>
              <a:t> </a:t>
            </a:r>
            <a:r>
              <a:rPr lang="pt-BR" sz="1600" i="1" dirty="0" err="1">
                <a:solidFill>
                  <a:schemeClr val="tx2"/>
                </a:solidFill>
              </a:rPr>
              <a:t>Hackathon</a:t>
            </a:r>
            <a:r>
              <a:rPr lang="pt-BR" sz="1600" i="1" dirty="0">
                <a:solidFill>
                  <a:schemeClr val="tx2"/>
                </a:solidFill>
              </a:rPr>
              <a:t> </a:t>
            </a:r>
            <a:r>
              <a:rPr lang="pt-BR" sz="1600" i="1" dirty="0" err="1">
                <a:solidFill>
                  <a:schemeClr val="tx2"/>
                </a:solidFill>
              </a:rPr>
              <a:t>Brazil</a:t>
            </a:r>
            <a:r>
              <a:rPr lang="pt-BR" sz="1600" i="1" dirty="0">
                <a:solidFill>
                  <a:schemeClr val="tx2"/>
                </a:solidFill>
              </a:rPr>
              <a:t> – 08/09/2016</a:t>
            </a:r>
          </a:p>
        </p:txBody>
      </p:sp>
    </p:spTree>
    <p:extLst>
      <p:ext uri="{BB962C8B-B14F-4D97-AF65-F5344CB8AC3E}">
        <p14:creationId xmlns:p14="http://schemas.microsoft.com/office/powerpoint/2010/main" val="1564364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33" b="27864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cxnSp>
        <p:nvCxnSpPr>
          <p:cNvPr id="7" name="Straight Connector 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pt-BR" b="1" dirty="0"/>
              <a:t>TRUSTY CHAIN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pt-BR" sz="2000" dirty="0"/>
              <a:t>FAÇA O BEM </a:t>
            </a:r>
          </a:p>
          <a:p>
            <a:pPr algn="l"/>
            <a:r>
              <a:rPr lang="pt-BR" sz="2000" dirty="0"/>
              <a:t>OLHANDO A QUEM</a:t>
            </a: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513" y="283480"/>
            <a:ext cx="2438400" cy="2438400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7020561" y="6329052"/>
            <a:ext cx="5110479" cy="47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i="1" dirty="0"/>
              <a:t>1st </a:t>
            </a:r>
            <a:r>
              <a:rPr lang="pt-BR" sz="1600" i="1" dirty="0" err="1"/>
              <a:t>International</a:t>
            </a:r>
            <a:r>
              <a:rPr lang="pt-BR" sz="1600" i="1" dirty="0"/>
              <a:t> </a:t>
            </a:r>
            <a:r>
              <a:rPr lang="pt-BR" sz="1600" i="1" dirty="0" err="1"/>
              <a:t>Blockchain</a:t>
            </a:r>
            <a:r>
              <a:rPr lang="pt-BR" sz="1600" i="1" dirty="0"/>
              <a:t> </a:t>
            </a:r>
            <a:r>
              <a:rPr lang="pt-BR" sz="1600" i="1" dirty="0" err="1"/>
              <a:t>Hackathon</a:t>
            </a:r>
            <a:r>
              <a:rPr lang="pt-BR" sz="1600" i="1" dirty="0"/>
              <a:t> </a:t>
            </a:r>
            <a:r>
              <a:rPr lang="pt-BR" sz="1600" i="1" dirty="0" err="1"/>
              <a:t>Brazil</a:t>
            </a:r>
            <a:r>
              <a:rPr lang="pt-BR" sz="1600" i="1" dirty="0"/>
              <a:t> – 08/09/2016</a:t>
            </a:r>
          </a:p>
        </p:txBody>
      </p:sp>
    </p:spTree>
    <p:extLst>
      <p:ext uri="{BB962C8B-B14F-4D97-AF65-F5344CB8AC3E}">
        <p14:creationId xmlns:p14="http://schemas.microsoft.com/office/powerpoint/2010/main" val="1202460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247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TRUSTY CHAIN</vt:lpstr>
      <vt:lpstr>TRUSTY CHAIN </vt:lpstr>
      <vt:lpstr>OPORTUNIDADE</vt:lpstr>
      <vt:lpstr>Apresentação do PowerPoint</vt:lpstr>
      <vt:lpstr>Campanha Evento de Dia das Crianças Serena seleciona Márcio para “amadrinhar”  e faz uma doação que fica pendente no smart contract  (Ex: 10 ETH equivalentes a R$ 370) </vt:lpstr>
      <vt:lpstr>João, Maria e José</vt:lpstr>
      <vt:lpstr>Carteira Digital do Márcio</vt:lpstr>
      <vt:lpstr>EQUIPE TRUSTY</vt:lpstr>
      <vt:lpstr>TRUSTY CHAIN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TRUSTY CHAIN</dc:title>
  <dc:creator>Liliane Tie Arazawa</dc:creator>
  <cp:lastModifiedBy>Liliane Tie Arazawa</cp:lastModifiedBy>
  <cp:revision>123</cp:revision>
  <dcterms:created xsi:type="dcterms:W3CDTF">2016-09-08T03:29:42Z</dcterms:created>
  <dcterms:modified xsi:type="dcterms:W3CDTF">2016-09-08T14:25:06Z</dcterms:modified>
</cp:coreProperties>
</file>