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72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79"/>
  </p:normalViewPr>
  <p:slideViewPr>
    <p:cSldViewPr snapToGrid="0" snapToObjects="1">
      <p:cViewPr varScale="1">
        <p:scale>
          <a:sx n="139" d="100"/>
          <a:sy n="139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E45-49A3-8644-B802-163210B6CAAA}" type="datetimeFigureOut">
              <a:rPr kumimoji="1" lang="zh-CN" altLang="en-US" smtClean="0"/>
              <a:t>2022/2/16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BB98-8AB6-584A-8B77-D815D6F9DB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85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E45-49A3-8644-B802-163210B6CAAA}" type="datetimeFigureOut">
              <a:rPr kumimoji="1" lang="zh-CN" altLang="en-US" smtClean="0"/>
              <a:t>2022/2/16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BB98-8AB6-584A-8B77-D815D6F9DB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97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E45-49A3-8644-B802-163210B6CAAA}" type="datetimeFigureOut">
              <a:rPr kumimoji="1" lang="zh-CN" altLang="en-US" smtClean="0"/>
              <a:t>2022/2/16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BB98-8AB6-584A-8B77-D815D6F9DB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53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E45-49A3-8644-B802-163210B6CAAA}" type="datetimeFigureOut">
              <a:rPr kumimoji="1" lang="zh-CN" altLang="en-US" smtClean="0"/>
              <a:t>2022/2/16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BB98-8AB6-584A-8B77-D815D6F9DB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109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E45-49A3-8644-B802-163210B6CAAA}" type="datetimeFigureOut">
              <a:rPr kumimoji="1" lang="zh-CN" altLang="en-US" smtClean="0"/>
              <a:t>2022/2/16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BB98-8AB6-584A-8B77-D815D6F9DB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583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E45-49A3-8644-B802-163210B6CAAA}" type="datetimeFigureOut">
              <a:rPr kumimoji="1" lang="zh-CN" altLang="en-US" smtClean="0"/>
              <a:t>2022/2/16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BB98-8AB6-584A-8B77-D815D6F9DB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6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E45-49A3-8644-B802-163210B6CAAA}" type="datetimeFigureOut">
              <a:rPr kumimoji="1" lang="zh-CN" altLang="en-US" smtClean="0"/>
              <a:t>2022/2/16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BB98-8AB6-584A-8B77-D815D6F9DB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98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E45-49A3-8644-B802-163210B6CAAA}" type="datetimeFigureOut">
              <a:rPr kumimoji="1" lang="zh-CN" altLang="en-US" smtClean="0"/>
              <a:t>2022/2/16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BB98-8AB6-584A-8B77-D815D6F9DB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31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E45-49A3-8644-B802-163210B6CAAA}" type="datetimeFigureOut">
              <a:rPr kumimoji="1" lang="zh-CN" altLang="en-US" smtClean="0"/>
              <a:t>2022/2/16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BB98-8AB6-584A-8B77-D815D6F9DB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143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E45-49A3-8644-B802-163210B6CAAA}" type="datetimeFigureOut">
              <a:rPr kumimoji="1" lang="zh-CN" altLang="en-US" smtClean="0"/>
              <a:t>2022/2/16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BB98-8AB6-584A-8B77-D815D6F9DB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88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6E45-49A3-8644-B802-163210B6CAAA}" type="datetimeFigureOut">
              <a:rPr kumimoji="1" lang="zh-CN" altLang="en-US" smtClean="0"/>
              <a:t>2022/2/16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BB98-8AB6-584A-8B77-D815D6F9DB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841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86E45-49A3-8644-B802-163210B6CAAA}" type="datetimeFigureOut">
              <a:rPr kumimoji="1" lang="zh-CN" altLang="en-US" smtClean="0"/>
              <a:t>2022/2/16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8BB98-8AB6-584A-8B77-D815D6F9DB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02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9058E09-A2E1-8946-A43E-CB244C2690BE}"/>
              </a:ext>
            </a:extLst>
          </p:cNvPr>
          <p:cNvSpPr txBox="1"/>
          <p:nvPr/>
        </p:nvSpPr>
        <p:spPr>
          <a:xfrm>
            <a:off x="1163438" y="820355"/>
            <a:ext cx="6817124" cy="2259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4000" b="1" dirty="0"/>
              <a:t>协作式众包测试平台</a:t>
            </a:r>
          </a:p>
          <a:p>
            <a:pPr algn="ctr">
              <a:lnSpc>
                <a:spcPct val="120000"/>
              </a:lnSpc>
            </a:pPr>
            <a:r>
              <a:rPr kumimoji="1" lang="en-US" altLang="zh-CN" sz="4000" b="1" dirty="0"/>
              <a:t>COLLECT: Collaborative </a:t>
            </a:r>
          </a:p>
          <a:p>
            <a:pPr algn="ctr">
              <a:lnSpc>
                <a:spcPct val="120000"/>
              </a:lnSpc>
            </a:pPr>
            <a:r>
              <a:rPr kumimoji="1" lang="en-US" altLang="zh-CN" sz="4000" b="1" dirty="0"/>
              <a:t>Crowdsourced Testing Platform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FC9F68-C4C2-4540-A06F-12623AE30758}"/>
              </a:ext>
            </a:extLst>
          </p:cNvPr>
          <p:cNvSpPr txBox="1"/>
          <p:nvPr/>
        </p:nvSpPr>
        <p:spPr>
          <a:xfrm>
            <a:off x="3757514" y="3394129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软件学院 </a:t>
            </a:r>
            <a:r>
              <a:rPr kumimoji="1" lang="en-US" altLang="zh-CN" dirty="0"/>
              <a:t>2022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88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05C7D7-C8A2-4047-8340-2BE382843800}"/>
              </a:ext>
            </a:extLst>
          </p:cNvPr>
          <p:cNvSpPr txBox="1"/>
          <p:nvPr/>
        </p:nvSpPr>
        <p:spPr>
          <a:xfrm>
            <a:off x="146321" y="84185"/>
            <a:ext cx="6990648" cy="575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/>
              <a:t>检查点</a:t>
            </a:r>
            <a:endParaRPr kumimoji="1" lang="zh-CN" altLang="en-US" sz="2400" i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5BB8FC-5B3B-9C44-8BD6-79179D39024D}"/>
              </a:ext>
            </a:extLst>
          </p:cNvPr>
          <p:cNvSpPr txBox="1"/>
          <p:nvPr/>
        </p:nvSpPr>
        <p:spPr>
          <a:xfrm>
            <a:off x="692357" y="843080"/>
            <a:ext cx="7390009" cy="2127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/>
              <a:t>2.</a:t>
            </a:r>
            <a:r>
              <a:rPr kumimoji="1" lang="zh-CN" altLang="en-US" b="1" dirty="0"/>
              <a:t> 报告审查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使用</a:t>
            </a:r>
            <a:r>
              <a:rPr kumimoji="1" lang="zh-CN" altLang="en-US" u="sng" dirty="0"/>
              <a:t>文本或图像相似度算法</a:t>
            </a:r>
            <a:r>
              <a:rPr kumimoji="1" lang="zh-CN" altLang="en-US" dirty="0"/>
              <a:t>（如</a:t>
            </a:r>
            <a:r>
              <a:rPr kumimoji="1" lang="en-US" altLang="zh-CN" dirty="0"/>
              <a:t>word2vec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TF-IDF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SIFT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SURF</a:t>
            </a:r>
            <a:r>
              <a:rPr kumimoji="1" lang="zh-CN" altLang="en-US" dirty="0"/>
              <a:t>等）进行报告相似度计算，并提供算法</a:t>
            </a:r>
            <a:r>
              <a:rPr kumimoji="1" lang="zh-CN" altLang="en-US" u="sng" dirty="0"/>
              <a:t>可扩展接口</a:t>
            </a:r>
            <a:r>
              <a:rPr kumimoji="1" lang="zh-CN" altLang="en-US" dirty="0"/>
              <a:t>；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系统依据众包工人所提交的众测报告，检测已有报告与其的相似度，并将</a:t>
            </a:r>
            <a:r>
              <a:rPr kumimoji="1" lang="zh-CN" altLang="en-US" u="sng" dirty="0"/>
              <a:t>相似报告展示</a:t>
            </a:r>
            <a:r>
              <a:rPr kumimoji="1" lang="zh-CN" altLang="en-US" dirty="0"/>
              <a:t>给众包工人，引导其进行</a:t>
            </a:r>
            <a:r>
              <a:rPr kumimoji="1" lang="zh-CN" altLang="en-US" b="1" dirty="0"/>
              <a:t>报告协作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367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05C7D7-C8A2-4047-8340-2BE382843800}"/>
              </a:ext>
            </a:extLst>
          </p:cNvPr>
          <p:cNvSpPr txBox="1"/>
          <p:nvPr/>
        </p:nvSpPr>
        <p:spPr>
          <a:xfrm>
            <a:off x="146321" y="84185"/>
            <a:ext cx="6990648" cy="575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/>
              <a:t>检查点</a:t>
            </a:r>
            <a:endParaRPr kumimoji="1" lang="zh-CN" altLang="en-US" sz="2400" i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5BB8FC-5B3B-9C44-8BD6-79179D39024D}"/>
              </a:ext>
            </a:extLst>
          </p:cNvPr>
          <p:cNvSpPr txBox="1"/>
          <p:nvPr/>
        </p:nvSpPr>
        <p:spPr>
          <a:xfrm>
            <a:off x="692357" y="843080"/>
            <a:ext cx="7390009" cy="2127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/>
              <a:t>3.</a:t>
            </a:r>
            <a:r>
              <a:rPr kumimoji="1" lang="zh-CN" altLang="en-US" b="1" dirty="0"/>
              <a:t> 报告评价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众包工人可对已有报告进行</a:t>
            </a:r>
            <a:r>
              <a:rPr kumimoji="1" lang="zh-CN" altLang="en-US" u="sng" dirty="0"/>
              <a:t>量化评分</a:t>
            </a:r>
            <a:r>
              <a:rPr kumimoji="1" lang="zh-CN" altLang="en-US" dirty="0"/>
              <a:t>，并设计相应方案对评分结果对发包方在最终任务报告中进行</a:t>
            </a:r>
            <a:r>
              <a:rPr kumimoji="1" lang="zh-CN" altLang="en-US" u="sng" dirty="0"/>
              <a:t>展示</a:t>
            </a:r>
            <a:r>
              <a:rPr kumimoji="1" lang="zh-CN" altLang="en-US" dirty="0"/>
              <a:t>；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允许众包工人</a:t>
            </a:r>
            <a:r>
              <a:rPr kumimoji="1" lang="zh-CN" altLang="en-US" u="sng" dirty="0"/>
              <a:t>输入文本</a:t>
            </a:r>
            <a:r>
              <a:rPr kumimoji="1" lang="zh-CN" altLang="en-US" dirty="0"/>
              <a:t>进行报告评价（可选）；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引导众包工人对低质量测试报告进行</a:t>
            </a:r>
            <a:r>
              <a:rPr kumimoji="1" lang="zh-CN" altLang="en-US" b="1" dirty="0"/>
              <a:t>报告协作</a:t>
            </a:r>
            <a:r>
              <a:rPr kumimoji="1" lang="zh-CN" altLang="en-US" dirty="0"/>
              <a:t>，补充说明或纠正。</a:t>
            </a:r>
          </a:p>
        </p:txBody>
      </p:sp>
    </p:spTree>
    <p:extLst>
      <p:ext uri="{BB962C8B-B14F-4D97-AF65-F5344CB8AC3E}">
        <p14:creationId xmlns:p14="http://schemas.microsoft.com/office/powerpoint/2010/main" val="328686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05C7D7-C8A2-4047-8340-2BE382843800}"/>
              </a:ext>
            </a:extLst>
          </p:cNvPr>
          <p:cNvSpPr txBox="1"/>
          <p:nvPr/>
        </p:nvSpPr>
        <p:spPr>
          <a:xfrm>
            <a:off x="146321" y="84185"/>
            <a:ext cx="6990648" cy="575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/>
              <a:t>检查点</a:t>
            </a:r>
            <a:endParaRPr kumimoji="1" lang="zh-CN" altLang="en-US" sz="2400" i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5BB8FC-5B3B-9C44-8BD6-79179D39024D}"/>
              </a:ext>
            </a:extLst>
          </p:cNvPr>
          <p:cNvSpPr txBox="1"/>
          <p:nvPr/>
        </p:nvSpPr>
        <p:spPr>
          <a:xfrm>
            <a:off x="692357" y="843080"/>
            <a:ext cx="7390009" cy="2127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/>
              <a:t>4.</a:t>
            </a:r>
            <a:r>
              <a:rPr kumimoji="1" lang="zh-CN" altLang="en-US" b="1" dirty="0"/>
              <a:t> 报告协作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按照</a:t>
            </a:r>
            <a:r>
              <a:rPr kumimoji="1" lang="zh-CN" altLang="en-US" b="1" dirty="0"/>
              <a:t>报告审查</a:t>
            </a:r>
            <a:r>
              <a:rPr kumimoji="1" lang="zh-CN" altLang="en-US" dirty="0"/>
              <a:t>或</a:t>
            </a:r>
            <a:r>
              <a:rPr kumimoji="1" lang="zh-CN" altLang="en-US" b="1" dirty="0"/>
              <a:t>报告评价</a:t>
            </a:r>
            <a:r>
              <a:rPr kumimoji="1" lang="zh-CN" altLang="en-US" dirty="0"/>
              <a:t>结果，引导用户在已有报告基础上进行</a:t>
            </a:r>
            <a:r>
              <a:rPr kumimoji="1" lang="zh-CN" altLang="en-US" u="sng" dirty="0"/>
              <a:t>补充说明</a:t>
            </a:r>
            <a:r>
              <a:rPr kumimoji="1" lang="zh-CN" altLang="en-US" dirty="0"/>
              <a:t>报告（</a:t>
            </a:r>
            <a:r>
              <a:rPr kumimoji="1" lang="zh-CN" altLang="en-US" u="sng" dirty="0"/>
              <a:t>格式与基本报告相同</a:t>
            </a:r>
            <a:r>
              <a:rPr kumimoji="1" lang="zh-CN" altLang="en-US" dirty="0"/>
              <a:t>）；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通过</a:t>
            </a:r>
            <a:r>
              <a:rPr kumimoji="1" lang="zh-CN" altLang="en-US" u="sng" dirty="0"/>
              <a:t>可视化展示方案</a:t>
            </a:r>
            <a:r>
              <a:rPr kumimoji="1" lang="zh-CN" altLang="en-US" dirty="0"/>
              <a:t>，展示报告之间的</a:t>
            </a:r>
            <a:r>
              <a:rPr kumimoji="1" lang="zh-CN" altLang="en-US" u="sng" dirty="0"/>
              <a:t>相似关系</a:t>
            </a:r>
            <a:r>
              <a:rPr kumimoji="1" lang="zh-CN" altLang="en-US" dirty="0"/>
              <a:t>、及</a:t>
            </a:r>
            <a:r>
              <a:rPr kumimoji="1" lang="zh-CN" altLang="en-US" u="sng" dirty="0"/>
              <a:t>补充说明关系（协作关系）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5401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05C7D7-C8A2-4047-8340-2BE382843800}"/>
              </a:ext>
            </a:extLst>
          </p:cNvPr>
          <p:cNvSpPr txBox="1"/>
          <p:nvPr/>
        </p:nvSpPr>
        <p:spPr>
          <a:xfrm>
            <a:off x="146321" y="84185"/>
            <a:ext cx="6990648" cy="575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 dirty="0"/>
              <a:t>COLLECT</a:t>
            </a:r>
            <a:r>
              <a:rPr kumimoji="1" lang="zh-CN" altLang="en-US" sz="2800" b="1" dirty="0"/>
              <a:t>：协作式众包测试平台  </a:t>
            </a:r>
            <a:r>
              <a:rPr kumimoji="1" lang="zh-CN" altLang="en-US" sz="2400" i="1" dirty="0"/>
              <a:t>迭代三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5BB8FC-5B3B-9C44-8BD6-79179D39024D}"/>
              </a:ext>
            </a:extLst>
          </p:cNvPr>
          <p:cNvSpPr txBox="1"/>
          <p:nvPr/>
        </p:nvSpPr>
        <p:spPr>
          <a:xfrm>
            <a:off x="3488461" y="2131565"/>
            <a:ext cx="216707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i="1" dirty="0"/>
              <a:t>开放、进阶、智能</a:t>
            </a:r>
            <a:endParaRPr kumimoji="1" lang="en-US" altLang="zh-CN" i="1" dirty="0"/>
          </a:p>
          <a:p>
            <a:pPr algn="ctr">
              <a:lnSpc>
                <a:spcPct val="150000"/>
              </a:lnSpc>
            </a:pPr>
            <a:r>
              <a:rPr kumimoji="1" lang="en-US" altLang="zh-CN" b="1" i="1" dirty="0"/>
              <a:t>To be announced…</a:t>
            </a:r>
            <a:endParaRPr kumimoji="1"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15420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1F9D69-F81F-364D-B0A8-E6455B992F06}"/>
              </a:ext>
            </a:extLst>
          </p:cNvPr>
          <p:cNvSpPr txBox="1"/>
          <p:nvPr/>
        </p:nvSpPr>
        <p:spPr>
          <a:xfrm>
            <a:off x="2361890" y="2094696"/>
            <a:ext cx="4420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600" b="1" i="1" u="sng" dirty="0"/>
              <a:t>Best Wishes!</a:t>
            </a:r>
            <a:endParaRPr kumimoji="1" lang="zh-CN" altLang="en-US" sz="5600" b="1" i="1" u="sng" dirty="0"/>
          </a:p>
        </p:txBody>
      </p:sp>
    </p:spTree>
    <p:extLst>
      <p:ext uri="{BB962C8B-B14F-4D97-AF65-F5344CB8AC3E}">
        <p14:creationId xmlns:p14="http://schemas.microsoft.com/office/powerpoint/2010/main" val="107580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05C7D7-C8A2-4047-8340-2BE382843800}"/>
              </a:ext>
            </a:extLst>
          </p:cNvPr>
          <p:cNvSpPr txBox="1"/>
          <p:nvPr/>
        </p:nvSpPr>
        <p:spPr>
          <a:xfrm>
            <a:off x="146321" y="84185"/>
            <a:ext cx="2698175" cy="575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/>
              <a:t>协作式众包测试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5BB8FC-5B3B-9C44-8BD6-79179D39024D}"/>
              </a:ext>
            </a:extLst>
          </p:cNvPr>
          <p:cNvSpPr txBox="1"/>
          <p:nvPr/>
        </p:nvSpPr>
        <p:spPr>
          <a:xfrm>
            <a:off x="573437" y="814883"/>
            <a:ext cx="799712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zh-CN" altLang="en-US" b="1" dirty="0"/>
              <a:t>传统测试</a:t>
            </a:r>
            <a:endParaRPr kumimoji="1" lang="en-US" altLang="zh-CN" b="1" dirty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软件产品迭代快速、运行环境碎片化</a:t>
            </a:r>
            <a:endParaRPr kumimoji="1" lang="en-US" altLang="zh-CN" sz="1600" dirty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传统测试测试周期长，测试环境单一</a:t>
            </a:r>
            <a:endParaRPr kumimoji="1" lang="en-US" altLang="zh-CN" sz="1600" dirty="0"/>
          </a:p>
          <a:p>
            <a:pPr marL="285750" indent="-285750"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zh-CN" altLang="en-US" b="1" dirty="0"/>
              <a:t>众包测试</a:t>
            </a:r>
            <a:endParaRPr kumimoji="1" lang="en-US" altLang="zh-CN" b="1" dirty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召集大量众包工人，以软件用户的身份在线完成测试任务</a:t>
            </a:r>
            <a:endParaRPr kumimoji="1" lang="en-US" altLang="zh-CN" sz="1600" dirty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对复杂真实应用场景和真实用户表现的良好模拟</a:t>
            </a:r>
            <a:endParaRPr kumimoji="1" lang="en-US" altLang="zh-CN" sz="1600" dirty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测试周期短，测试成本低</a:t>
            </a:r>
            <a:endParaRPr kumimoji="1" lang="en-US" altLang="zh-CN" sz="1600" dirty="0"/>
          </a:p>
          <a:p>
            <a:pPr marL="285750" indent="-285750"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zh-CN" altLang="en-US" b="1" dirty="0"/>
              <a:t>协作式众包测试</a:t>
            </a:r>
            <a:endParaRPr kumimoji="1" lang="en-US" altLang="zh-CN" b="1" dirty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工人群体智能汇聚</a:t>
            </a:r>
            <a:endParaRPr kumimoji="1" lang="en-US" altLang="zh-CN" sz="1600" dirty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测试过程评价机制</a:t>
            </a:r>
            <a:endParaRPr kumimoji="1" lang="en-US" altLang="zh-CN" sz="1600" dirty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测试结果聚合优化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051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05C7D7-C8A2-4047-8340-2BE382843800}"/>
              </a:ext>
            </a:extLst>
          </p:cNvPr>
          <p:cNvSpPr txBox="1"/>
          <p:nvPr/>
        </p:nvSpPr>
        <p:spPr>
          <a:xfrm>
            <a:off x="146321" y="84185"/>
            <a:ext cx="5050037" cy="575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 dirty="0"/>
              <a:t>COLLECT</a:t>
            </a:r>
            <a:r>
              <a:rPr kumimoji="1" lang="zh-CN" altLang="en-US" sz="2800" b="1" dirty="0"/>
              <a:t>：协作式众包测试平台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5BB8FC-5B3B-9C44-8BD6-79179D39024D}"/>
              </a:ext>
            </a:extLst>
          </p:cNvPr>
          <p:cNvSpPr txBox="1"/>
          <p:nvPr/>
        </p:nvSpPr>
        <p:spPr>
          <a:xfrm>
            <a:off x="635430" y="1179093"/>
            <a:ext cx="2319866" cy="2231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基本众包测试流程</a:t>
            </a:r>
            <a:endParaRPr kumimoji="1"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协作式众包测试</a:t>
            </a:r>
            <a:endParaRPr kumimoji="1"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众测报告可视化</a:t>
            </a:r>
            <a:endParaRPr kumimoji="1"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众测报告优化</a:t>
            </a:r>
          </a:p>
        </p:txBody>
      </p:sp>
    </p:spTree>
    <p:extLst>
      <p:ext uri="{BB962C8B-B14F-4D97-AF65-F5344CB8AC3E}">
        <p14:creationId xmlns:p14="http://schemas.microsoft.com/office/powerpoint/2010/main" val="154175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05C7D7-C8A2-4047-8340-2BE382843800}"/>
              </a:ext>
            </a:extLst>
          </p:cNvPr>
          <p:cNvSpPr txBox="1"/>
          <p:nvPr/>
        </p:nvSpPr>
        <p:spPr>
          <a:xfrm>
            <a:off x="146321" y="84185"/>
            <a:ext cx="6990648" cy="575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 dirty="0"/>
              <a:t>COLLECT</a:t>
            </a:r>
            <a:r>
              <a:rPr kumimoji="1" lang="zh-CN" altLang="en-US" sz="2800" b="1" dirty="0"/>
              <a:t>：协作式众包测试平台  </a:t>
            </a:r>
            <a:r>
              <a:rPr kumimoji="1" lang="zh-CN" altLang="en-US" sz="2400" i="1" dirty="0"/>
              <a:t>迭代一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5BB8FC-5B3B-9C44-8BD6-79179D39024D}"/>
              </a:ext>
            </a:extLst>
          </p:cNvPr>
          <p:cNvSpPr txBox="1"/>
          <p:nvPr/>
        </p:nvSpPr>
        <p:spPr>
          <a:xfrm>
            <a:off x="382391" y="900000"/>
            <a:ext cx="8379217" cy="2542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/>
              <a:t>用户管理</a:t>
            </a:r>
            <a:r>
              <a:rPr kumimoji="1" lang="zh-CN" altLang="en-US" dirty="0"/>
              <a:t>：用户注册、登陆、角色设置（发包方、众包工人、管理员）。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/>
              <a:t>任务发布</a:t>
            </a:r>
            <a:r>
              <a:rPr kumimoji="1" lang="zh-CN" altLang="en-US" dirty="0"/>
              <a:t>：发包方上传待测应用及测试文档、设定任务需求、发布众测任务。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/>
              <a:t>任务浏览</a:t>
            </a:r>
            <a:r>
              <a:rPr kumimoji="1" lang="zh-CN" altLang="en-US" dirty="0"/>
              <a:t>：系统用户可浏览相应众测任务。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/>
              <a:t>任务选取</a:t>
            </a:r>
            <a:r>
              <a:rPr kumimoji="1" lang="zh-CN" altLang="en-US" dirty="0"/>
              <a:t>：众包工人选取任务、下载相应文档及待测应用、离线完成测试。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/>
              <a:t>报告提交</a:t>
            </a:r>
            <a:r>
              <a:rPr kumimoji="1" lang="zh-CN" altLang="en-US" dirty="0"/>
              <a:t>：众包工人在线填写测试报告。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/>
              <a:t>报告展示</a:t>
            </a:r>
            <a:r>
              <a:rPr kumimoji="1" lang="zh-CN" altLang="en-US" dirty="0"/>
              <a:t>：发包方通过系统在线查看众包工人提交的测试报告。</a:t>
            </a:r>
          </a:p>
        </p:txBody>
      </p:sp>
    </p:spTree>
    <p:extLst>
      <p:ext uri="{BB962C8B-B14F-4D97-AF65-F5344CB8AC3E}">
        <p14:creationId xmlns:p14="http://schemas.microsoft.com/office/powerpoint/2010/main" val="179451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05C7D7-C8A2-4047-8340-2BE382843800}"/>
              </a:ext>
            </a:extLst>
          </p:cNvPr>
          <p:cNvSpPr txBox="1"/>
          <p:nvPr/>
        </p:nvSpPr>
        <p:spPr>
          <a:xfrm>
            <a:off x="146321" y="84185"/>
            <a:ext cx="6990648" cy="575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/>
              <a:t>检查点</a:t>
            </a:r>
            <a:endParaRPr kumimoji="1" lang="zh-CN" altLang="en-US" sz="2400" i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5BB8FC-5B3B-9C44-8BD6-79179D39024D}"/>
              </a:ext>
            </a:extLst>
          </p:cNvPr>
          <p:cNvSpPr txBox="1"/>
          <p:nvPr/>
        </p:nvSpPr>
        <p:spPr>
          <a:xfrm>
            <a:off x="692357" y="843080"/>
            <a:ext cx="7390009" cy="378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/>
              <a:t>1.</a:t>
            </a:r>
            <a:r>
              <a:rPr kumimoji="1" lang="zh-CN" altLang="en-US" b="1" dirty="0"/>
              <a:t> 用户管理</a:t>
            </a:r>
            <a:endParaRPr kumimoji="1" lang="en-US" altLang="zh-C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用户注册成为发包方或众包工人（不可更改）；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登陆。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b="1" dirty="0"/>
              <a:t>2.</a:t>
            </a:r>
            <a:r>
              <a:rPr kumimoji="1" lang="zh-CN" altLang="en-US" b="1" dirty="0"/>
              <a:t> 任务发布</a:t>
            </a:r>
            <a:endParaRPr kumimoji="1" lang="en-US" altLang="zh-C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发包方上传待测应用可执行文件；</a:t>
            </a:r>
            <a:r>
              <a:rPr kumimoji="1" lang="en-US" altLang="zh-CN" dirty="0"/>
              <a:t>exe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apk</a:t>
            </a:r>
            <a:r>
              <a:rPr kumimoji="1" lang="zh-CN" altLang="en-US" dirty="0"/>
              <a:t>等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发包方上传测试需求描述文件；</a:t>
            </a:r>
            <a:r>
              <a:rPr kumimoji="1" lang="en-US" altLang="zh-CN" dirty="0"/>
              <a:t>pdf</a:t>
            </a:r>
            <a:r>
              <a:rPr kumimoji="1" lang="zh-CN" altLang="en-US"/>
              <a:t>等</a:t>
            </a:r>
            <a:endParaRPr kumimoji="1" lang="zh-CN" alt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发包方设定任务需求，包括但不限于：任务简介、测试时间段、测试所需工人数量、测试类型（功能测试，性能测试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）等；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发包方基于上述内容发布众测任务。</a:t>
            </a:r>
          </a:p>
        </p:txBody>
      </p:sp>
    </p:spTree>
    <p:extLst>
      <p:ext uri="{BB962C8B-B14F-4D97-AF65-F5344CB8AC3E}">
        <p14:creationId xmlns:p14="http://schemas.microsoft.com/office/powerpoint/2010/main" val="75478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05C7D7-C8A2-4047-8340-2BE382843800}"/>
              </a:ext>
            </a:extLst>
          </p:cNvPr>
          <p:cNvSpPr txBox="1"/>
          <p:nvPr/>
        </p:nvSpPr>
        <p:spPr>
          <a:xfrm>
            <a:off x="146321" y="84185"/>
            <a:ext cx="6990648" cy="575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/>
              <a:t>检查点</a:t>
            </a:r>
            <a:endParaRPr kumimoji="1" lang="zh-CN" altLang="en-US" sz="2400" i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5BB8FC-5B3B-9C44-8BD6-79179D39024D}"/>
              </a:ext>
            </a:extLst>
          </p:cNvPr>
          <p:cNvSpPr txBox="1"/>
          <p:nvPr/>
        </p:nvSpPr>
        <p:spPr>
          <a:xfrm>
            <a:off x="692357" y="843080"/>
            <a:ext cx="7390009" cy="378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/>
              <a:t>3.</a:t>
            </a:r>
            <a:r>
              <a:rPr kumimoji="1" lang="zh-CN" altLang="en-US" b="1" dirty="0"/>
              <a:t> 任务浏览</a:t>
            </a:r>
            <a:r>
              <a:rPr kumimoji="1" lang="zh-CN" altLang="en-US" dirty="0"/>
              <a:t>：系统用户可浏览相应众测任务（个人信息或任务广场）；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发包方：自己发布的众包任务（个人信息）、正在招募众包工人的任务（任务广场）；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众包工人：自己正在执行的任务、自己历史完成的任务、正在招募众包工人的任务（任务广场）；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c)	</a:t>
            </a:r>
            <a:r>
              <a:rPr kumimoji="1" lang="zh-CN" altLang="en-US" dirty="0"/>
              <a:t>管理员：系统内所有任务。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b="1" dirty="0"/>
              <a:t>4.</a:t>
            </a:r>
            <a:r>
              <a:rPr kumimoji="1" lang="zh-CN" altLang="en-US" b="1" dirty="0"/>
              <a:t> 任务选取</a:t>
            </a:r>
            <a:endParaRPr kumimoji="1" lang="en-US" altLang="zh-C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众包工人可浏览任务广场；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众包工人可选择正在招募众包工人的众测任务并接受任务。</a:t>
            </a:r>
          </a:p>
        </p:txBody>
      </p:sp>
    </p:spTree>
    <p:extLst>
      <p:ext uri="{BB962C8B-B14F-4D97-AF65-F5344CB8AC3E}">
        <p14:creationId xmlns:p14="http://schemas.microsoft.com/office/powerpoint/2010/main" val="100891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05C7D7-C8A2-4047-8340-2BE382843800}"/>
              </a:ext>
            </a:extLst>
          </p:cNvPr>
          <p:cNvSpPr txBox="1"/>
          <p:nvPr/>
        </p:nvSpPr>
        <p:spPr>
          <a:xfrm>
            <a:off x="146321" y="84185"/>
            <a:ext cx="6990648" cy="575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/>
              <a:t>检查点</a:t>
            </a:r>
            <a:endParaRPr kumimoji="1" lang="zh-CN" altLang="en-US" sz="2400" i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5BB8FC-5B3B-9C44-8BD6-79179D39024D}"/>
              </a:ext>
            </a:extLst>
          </p:cNvPr>
          <p:cNvSpPr txBox="1"/>
          <p:nvPr/>
        </p:nvSpPr>
        <p:spPr>
          <a:xfrm>
            <a:off x="692357" y="843080"/>
            <a:ext cx="7390009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/>
              <a:t>5.</a:t>
            </a:r>
            <a:r>
              <a:rPr kumimoji="1" lang="zh-CN" altLang="en-US" b="1" dirty="0"/>
              <a:t> 报告提交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众包工人可下载测试文档及待测应用，并离线完成测试任务；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众包工人在线填写众测报告，包括但不限于如下部分：</a:t>
            </a:r>
            <a:r>
              <a:rPr kumimoji="1" lang="zh-CN" altLang="en-US" u="sng" dirty="0"/>
              <a:t>出现缺陷的应用截图</a:t>
            </a:r>
            <a:r>
              <a:rPr kumimoji="1" lang="zh-CN" altLang="en-US" dirty="0"/>
              <a:t>、</a:t>
            </a:r>
            <a:r>
              <a:rPr kumimoji="1" lang="zh-CN" altLang="en-US" u="sng" dirty="0"/>
              <a:t>缺陷情况说明</a:t>
            </a:r>
            <a:r>
              <a:rPr kumimoji="1" lang="zh-CN" altLang="en-US" dirty="0"/>
              <a:t>、</a:t>
            </a:r>
            <a:r>
              <a:rPr kumimoji="1" lang="zh-CN" altLang="en-US" u="sng" dirty="0"/>
              <a:t>缺陷复先步骤</a:t>
            </a:r>
            <a:r>
              <a:rPr kumimoji="1" lang="zh-CN" altLang="en-US" dirty="0"/>
              <a:t>（从应用启动到缺陷出现的操作步骤）、</a:t>
            </a:r>
            <a:r>
              <a:rPr kumimoji="1" lang="zh-CN" altLang="en-US" u="sng" dirty="0"/>
              <a:t>测试设备信息</a:t>
            </a:r>
            <a:r>
              <a:rPr kumimoji="1" lang="zh-CN" altLang="en-US" dirty="0"/>
              <a:t>等。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b="1" dirty="0"/>
              <a:t>6.</a:t>
            </a:r>
            <a:r>
              <a:rPr kumimoji="1" lang="zh-CN" altLang="en-US" b="1" dirty="0"/>
              <a:t> 报告展示</a:t>
            </a:r>
            <a:endParaRPr kumimoji="1" lang="zh-CN" alt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发包方可浏览众测任务对应测试报告。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67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05C7D7-C8A2-4047-8340-2BE382843800}"/>
              </a:ext>
            </a:extLst>
          </p:cNvPr>
          <p:cNvSpPr txBox="1"/>
          <p:nvPr/>
        </p:nvSpPr>
        <p:spPr>
          <a:xfrm>
            <a:off x="146321" y="84185"/>
            <a:ext cx="6990648" cy="575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 dirty="0"/>
              <a:t>COLLECT</a:t>
            </a:r>
            <a:r>
              <a:rPr kumimoji="1" lang="zh-CN" altLang="en-US" sz="2800" b="1" dirty="0"/>
              <a:t>：协作式众包测试平台  </a:t>
            </a:r>
            <a:r>
              <a:rPr kumimoji="1" lang="zh-CN" altLang="en-US" sz="2400" i="1" dirty="0"/>
              <a:t>迭代二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5BB8FC-5B3B-9C44-8BD6-79179D39024D}"/>
              </a:ext>
            </a:extLst>
          </p:cNvPr>
          <p:cNvSpPr txBox="1"/>
          <p:nvPr/>
        </p:nvSpPr>
        <p:spPr>
          <a:xfrm>
            <a:off x="382392" y="900000"/>
            <a:ext cx="8420646" cy="378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/>
              <a:t>任务推荐：</a:t>
            </a:r>
            <a:r>
              <a:rPr kumimoji="1" lang="zh-CN" altLang="en-US" dirty="0"/>
              <a:t>通过收集</a:t>
            </a:r>
            <a:r>
              <a:rPr kumimoji="1" lang="zh-CN" altLang="en-US" u="sng" dirty="0"/>
              <a:t>众包工人及众测任务特性</a:t>
            </a:r>
            <a:r>
              <a:rPr kumimoji="1" lang="zh-CN" altLang="en-US" dirty="0"/>
              <a:t>，进行</a:t>
            </a:r>
            <a:r>
              <a:rPr kumimoji="1" lang="zh-CN" altLang="en-US" u="sng" dirty="0"/>
              <a:t>基于属性</a:t>
            </a:r>
            <a:r>
              <a:rPr kumimoji="1" lang="zh-CN" altLang="en-US" dirty="0"/>
              <a:t>的众测任务推荐，使得众包工人可以选择更适合的任务，也使众包任务得到更好的完成。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/>
              <a:t>报告审查：</a:t>
            </a:r>
            <a:r>
              <a:rPr kumimoji="1" lang="zh-CN" altLang="en-US" dirty="0"/>
              <a:t>采用</a:t>
            </a:r>
            <a:r>
              <a:rPr kumimoji="1" lang="zh-CN" altLang="en-US" u="sng" dirty="0"/>
              <a:t>文本或图像相似度计算算法</a:t>
            </a:r>
            <a:r>
              <a:rPr kumimoji="1" lang="zh-CN" altLang="en-US" dirty="0"/>
              <a:t>，在众包工人提交测试报告时和该任务已有报告进行相似度计算，并展示相似的报告，引导用户进行</a:t>
            </a:r>
            <a:r>
              <a:rPr kumimoji="1" lang="zh-CN" altLang="en-US" b="1" dirty="0"/>
              <a:t>报告协作</a:t>
            </a:r>
            <a:r>
              <a:rPr kumimoji="1" lang="zh-CN" altLang="en-US" dirty="0"/>
              <a:t>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/>
              <a:t>报告评价：</a:t>
            </a:r>
            <a:r>
              <a:rPr kumimoji="1" lang="zh-CN" altLang="en-US" dirty="0"/>
              <a:t>众包工人对其他众包工人所提交的测试报告进行</a:t>
            </a:r>
            <a:r>
              <a:rPr kumimoji="1" lang="zh-CN" altLang="en-US" u="sng" dirty="0"/>
              <a:t>量化评分（</a:t>
            </a:r>
            <a:r>
              <a:rPr kumimoji="1" lang="en-US" altLang="zh-CN" u="sng" dirty="0"/>
              <a:t>1-5</a:t>
            </a:r>
            <a:r>
              <a:rPr kumimoji="1" lang="zh-CN" altLang="en-US" u="sng" dirty="0"/>
              <a:t>）</a:t>
            </a:r>
            <a:r>
              <a:rPr kumimoji="1" lang="zh-CN" altLang="en-US" dirty="0"/>
              <a:t>，可以进行</a:t>
            </a:r>
            <a:r>
              <a:rPr kumimoji="1" lang="zh-CN" altLang="en-US" u="sng" dirty="0"/>
              <a:t>描述评价</a:t>
            </a:r>
            <a:r>
              <a:rPr kumimoji="1" lang="zh-CN" altLang="en-US" dirty="0"/>
              <a:t>，也可选择在原始报告基础上</a:t>
            </a:r>
            <a:r>
              <a:rPr kumimoji="1" lang="zh-CN" altLang="en-US" u="sng" dirty="0"/>
              <a:t>补充说明</a:t>
            </a:r>
            <a:r>
              <a:rPr kumimoji="1" lang="zh-CN" altLang="en-US" dirty="0"/>
              <a:t>，进一步进行新的报告提交（</a:t>
            </a:r>
            <a:r>
              <a:rPr kumimoji="1" lang="zh-CN" altLang="en-US" b="1" dirty="0"/>
              <a:t>报告协作</a:t>
            </a:r>
            <a:r>
              <a:rPr kumimoji="1" lang="zh-CN" altLang="en-US" dirty="0"/>
              <a:t>），从而帮助发包方进行测试报告质量控制。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/>
              <a:t>报告协作：</a:t>
            </a:r>
            <a:r>
              <a:rPr kumimoji="1" lang="zh-CN" altLang="en-US" dirty="0"/>
              <a:t>众包工人对同一测试任务可进行协作，即众包工人在报告审查中发现相似报告或审查到低质量报告，则在已提交的报告上进行进一步补充说明。</a:t>
            </a:r>
          </a:p>
        </p:txBody>
      </p:sp>
    </p:spTree>
    <p:extLst>
      <p:ext uri="{BB962C8B-B14F-4D97-AF65-F5344CB8AC3E}">
        <p14:creationId xmlns:p14="http://schemas.microsoft.com/office/powerpoint/2010/main" val="304590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05C7D7-C8A2-4047-8340-2BE382843800}"/>
              </a:ext>
            </a:extLst>
          </p:cNvPr>
          <p:cNvSpPr txBox="1"/>
          <p:nvPr/>
        </p:nvSpPr>
        <p:spPr>
          <a:xfrm>
            <a:off x="146321" y="84185"/>
            <a:ext cx="6990648" cy="575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/>
              <a:t>检查点</a:t>
            </a:r>
            <a:endParaRPr kumimoji="1" lang="zh-CN" altLang="en-US" sz="2400" i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5BB8FC-5B3B-9C44-8BD6-79179D39024D}"/>
              </a:ext>
            </a:extLst>
          </p:cNvPr>
          <p:cNvSpPr txBox="1"/>
          <p:nvPr/>
        </p:nvSpPr>
        <p:spPr>
          <a:xfrm>
            <a:off x="692357" y="843080"/>
            <a:ext cx="7390009" cy="2958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/>
              <a:t>1.</a:t>
            </a:r>
            <a:r>
              <a:rPr kumimoji="1" lang="zh-CN" altLang="en-US" b="1" dirty="0"/>
              <a:t> 任务推荐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u="sng" dirty="0"/>
              <a:t>众包工人特性</a:t>
            </a:r>
            <a:r>
              <a:rPr kumimoji="1" lang="zh-CN" altLang="en-US" dirty="0"/>
              <a:t>包括但不限于：专业能力、任务偏好、活跃度、测试设备等；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u="sng" dirty="0"/>
              <a:t>众测任务特性</a:t>
            </a:r>
            <a:r>
              <a:rPr kumimoji="1" lang="zh-CN" altLang="en-US" dirty="0"/>
              <a:t>包括但不限于：任务难度、测试类型（功能测试，性能测试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）、测试设备需求（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设备、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设备、鸿蒙设备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）等；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u="sng" dirty="0"/>
              <a:t>自定义众测任务推荐规则</a:t>
            </a:r>
            <a:r>
              <a:rPr kumimoji="1" lang="zh-CN" altLang="en-US" dirty="0"/>
              <a:t>，并支持</a:t>
            </a:r>
            <a:r>
              <a:rPr kumimoji="1" lang="zh-CN" altLang="en-US" u="sng" dirty="0"/>
              <a:t>规则增删改查</a:t>
            </a:r>
            <a:r>
              <a:rPr kumimoji="1" lang="zh-CN" altLang="en-US" dirty="0"/>
              <a:t>（系统管理员）。</a:t>
            </a:r>
          </a:p>
        </p:txBody>
      </p:sp>
    </p:spTree>
    <p:extLst>
      <p:ext uri="{BB962C8B-B14F-4D97-AF65-F5344CB8AC3E}">
        <p14:creationId xmlns:p14="http://schemas.microsoft.com/office/powerpoint/2010/main" val="231325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1020</Words>
  <Application>Microsoft Macintosh PowerPoint</Application>
  <PresentationFormat>全屏显示(16:9)</PresentationFormat>
  <Paragraphs>78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Shengcheng</dc:creator>
  <cp:lastModifiedBy>1</cp:lastModifiedBy>
  <cp:revision>44</cp:revision>
  <dcterms:created xsi:type="dcterms:W3CDTF">2022-02-15T04:45:46Z</dcterms:created>
  <dcterms:modified xsi:type="dcterms:W3CDTF">2022-02-16T10:53:55Z</dcterms:modified>
</cp:coreProperties>
</file>