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06" r:id="rId2"/>
    <p:sldId id="2508" r:id="rId3"/>
    <p:sldId id="2509" r:id="rId4"/>
    <p:sldId id="1377" r:id="rId5"/>
    <p:sldId id="843" r:id="rId6"/>
    <p:sldId id="2520" r:id="rId7"/>
    <p:sldId id="2521" r:id="rId8"/>
    <p:sldId id="1250" r:id="rId9"/>
    <p:sldId id="1523" r:id="rId10"/>
    <p:sldId id="2188" r:id="rId11"/>
    <p:sldId id="2522" r:id="rId12"/>
    <p:sldId id="2523" r:id="rId13"/>
    <p:sldId id="25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2F5597"/>
    <a:srgbClr val="C7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5775" autoAdjust="0"/>
  </p:normalViewPr>
  <p:slideViewPr>
    <p:cSldViewPr snapToGrid="0" showGuides="1">
      <p:cViewPr varScale="1">
        <p:scale>
          <a:sx n="90" d="100"/>
          <a:sy n="90" d="100"/>
        </p:scale>
        <p:origin x="208" y="528"/>
      </p:cViewPr>
      <p:guideLst>
        <p:guide orient="horz" pos="2205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1917-B337-4335-AEF3-7EECED3CFA3F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B9C8-14E8-4727-93A3-876F3F25B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3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90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51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9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13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1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05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56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0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8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55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37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3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96C3-EDA1-4EE1-B967-B3E441F67AF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0B0F-6881-4047-A1BD-5901B0F0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3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71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journal/106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l.acm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67BC982D-9864-794B-A57E-0EA40CAF82F8}"/>
              </a:ext>
            </a:extLst>
          </p:cNvPr>
          <p:cNvSpPr/>
          <p:nvPr/>
        </p:nvSpPr>
        <p:spPr>
          <a:xfrm>
            <a:off x="815610" y="2761021"/>
            <a:ext cx="2388205" cy="921106"/>
          </a:xfrm>
          <a:prstGeom prst="rect">
            <a:avLst/>
          </a:prstGeom>
          <a:solidFill>
            <a:schemeClr val="accent1"/>
          </a:solidFill>
          <a:ln>
            <a:solidFill>
              <a:srgbClr val="007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4">
            <a:extLst>
              <a:ext uri="{FF2B5EF4-FFF2-40B4-BE49-F238E27FC236}">
                <a16:creationId xmlns:a16="http://schemas.microsoft.com/office/drawing/2014/main" id="{1D1270A5-E824-C741-A922-EB4C8036FC4E}"/>
              </a:ext>
            </a:extLst>
          </p:cNvPr>
          <p:cNvSpPr/>
          <p:nvPr/>
        </p:nvSpPr>
        <p:spPr>
          <a:xfrm rot="18995812">
            <a:off x="53273" y="-1496485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4">
            <a:extLst>
              <a:ext uri="{FF2B5EF4-FFF2-40B4-BE49-F238E27FC236}">
                <a16:creationId xmlns:a16="http://schemas.microsoft.com/office/drawing/2014/main" id="{F66D31A2-BA8B-1F43-BB1C-F82EFC6F6192}"/>
              </a:ext>
            </a:extLst>
          </p:cNvPr>
          <p:cNvSpPr/>
          <p:nvPr/>
        </p:nvSpPr>
        <p:spPr>
          <a:xfrm rot="18941252">
            <a:off x="-315006" y="-281731"/>
            <a:ext cx="648000" cy="64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FBB03F-16B0-9148-84CB-6D532E7CA415}"/>
              </a:ext>
            </a:extLst>
          </p:cNvPr>
          <p:cNvSpPr/>
          <p:nvPr/>
        </p:nvSpPr>
        <p:spPr>
          <a:xfrm>
            <a:off x="696980" y="1573469"/>
            <a:ext cx="42999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7200" dirty="0">
                <a:solidFill>
                  <a:schemeClr val="accent1"/>
                </a:solidFill>
                <a:cs typeface="+mn-ea"/>
                <a:sym typeface="+mn-lt"/>
              </a:rPr>
              <a:t>REPOTR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TextBox 891">
            <a:extLst>
              <a:ext uri="{FF2B5EF4-FFF2-40B4-BE49-F238E27FC236}">
                <a16:creationId xmlns:a16="http://schemas.microsoft.com/office/drawing/2014/main" id="{06EB3395-78D2-E847-AB05-0F99452A4A73}"/>
              </a:ext>
            </a:extLst>
          </p:cNvPr>
          <p:cNvSpPr txBox="1"/>
          <p:nvPr/>
        </p:nvSpPr>
        <p:spPr>
          <a:xfrm>
            <a:off x="964861" y="2822885"/>
            <a:ext cx="1099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Searching  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and Classifying Empirical Studies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64455D-E90A-0E4F-A4E0-65465487E763}"/>
              </a:ext>
            </a:extLst>
          </p:cNvPr>
          <p:cNvSpPr/>
          <p:nvPr/>
        </p:nvSpPr>
        <p:spPr>
          <a:xfrm>
            <a:off x="777021" y="3887226"/>
            <a:ext cx="917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group12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A8235CD-A9CA-F54A-A8BF-56AABB61F586}"/>
              </a:ext>
            </a:extLst>
          </p:cNvPr>
          <p:cNvGrpSpPr/>
          <p:nvPr/>
        </p:nvGrpSpPr>
        <p:grpSpPr>
          <a:xfrm>
            <a:off x="779614" y="4375003"/>
            <a:ext cx="3016428" cy="1364031"/>
            <a:chOff x="4563203" y="4096573"/>
            <a:chExt cx="3016428" cy="13640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E73DAE3-6B4F-2646-8821-AA6981E033E1}"/>
                </a:ext>
              </a:extLst>
            </p:cNvPr>
            <p:cNvGrpSpPr/>
            <p:nvPr/>
          </p:nvGrpSpPr>
          <p:grpSpPr>
            <a:xfrm>
              <a:off x="4666248" y="4096573"/>
              <a:ext cx="1639750" cy="467999"/>
              <a:chOff x="4900613" y="4067568"/>
              <a:chExt cx="1639750" cy="46799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0E93DE5-0FDD-5248-9374-1E872DDBE6B6}"/>
                  </a:ext>
                </a:extLst>
              </p:cNvPr>
              <p:cNvSpPr/>
              <p:nvPr/>
            </p:nvSpPr>
            <p:spPr>
              <a:xfrm>
                <a:off x="4900613" y="4067568"/>
                <a:ext cx="1639750" cy="46799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7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DB1814-EFD6-4940-8950-FBF0B7D02182}"/>
                  </a:ext>
                </a:extLst>
              </p:cNvPr>
              <p:cNvSpPr txBox="1"/>
              <p:nvPr/>
            </p:nvSpPr>
            <p:spPr>
              <a:xfrm>
                <a:off x="4927230" y="4163069"/>
                <a:ext cx="156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presenter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：陶泽华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80D32BF-0F6A-814B-A40F-21119DD27FF8}"/>
                </a:ext>
              </a:extLst>
            </p:cNvPr>
            <p:cNvGrpSpPr/>
            <p:nvPr/>
          </p:nvGrpSpPr>
          <p:grpSpPr>
            <a:xfrm>
              <a:off x="4563203" y="4919073"/>
              <a:ext cx="3016428" cy="541531"/>
              <a:chOff x="3382197" y="4893973"/>
              <a:chExt cx="3016428" cy="54153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07B638B-EF61-A945-85B1-701E513DE7A5}"/>
                  </a:ext>
                </a:extLst>
              </p:cNvPr>
              <p:cNvSpPr/>
              <p:nvPr/>
            </p:nvSpPr>
            <p:spPr>
              <a:xfrm>
                <a:off x="3477569" y="4893973"/>
                <a:ext cx="2921056" cy="541531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3208D3A-0FB8-BB4D-8193-03629FA085F7}"/>
                  </a:ext>
                </a:extLst>
              </p:cNvPr>
              <p:cNvSpPr txBox="1"/>
              <p:nvPr/>
            </p:nvSpPr>
            <p:spPr>
              <a:xfrm>
                <a:off x="3382197" y="5013854"/>
                <a:ext cx="29525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cs typeface="+mn-ea"/>
                    <a:sym typeface="+mn-lt"/>
                  </a:rPr>
                  <a:t>member</a:t>
                </a:r>
                <a:r>
                  <a:rPr lang="zh-CN" altLang="en-US" sz="1200" dirty="0">
                    <a:cs typeface="+mn-ea"/>
                    <a:sym typeface="+mn-lt"/>
                  </a:rPr>
                  <a:t>：孙浩峰、邹英龙、丁笑宇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042EABD-1E77-4C65-AE7C-E0BDEB8C1540}"/>
              </a:ext>
            </a:extLst>
          </p:cNvPr>
          <p:cNvGrpSpPr/>
          <p:nvPr/>
        </p:nvGrpSpPr>
        <p:grpSpPr>
          <a:xfrm>
            <a:off x="925225" y="484441"/>
            <a:ext cx="11512319" cy="7057559"/>
            <a:chOff x="925225" y="484441"/>
            <a:chExt cx="11512319" cy="70575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BB04F8-1660-3D48-93B7-32819BD1447D}"/>
                </a:ext>
              </a:extLst>
            </p:cNvPr>
            <p:cNvSpPr/>
            <p:nvPr/>
          </p:nvSpPr>
          <p:spPr>
            <a:xfrm>
              <a:off x="11370785" y="641643"/>
              <a:ext cx="497242" cy="497242"/>
            </a:xfrm>
            <a:prstGeom prst="rect">
              <a:avLst/>
            </a:prstGeom>
            <a:solidFill>
              <a:srgbClr val="C7D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4293FDBB-A67C-DF48-9F87-F508921FD58D}"/>
                </a:ext>
              </a:extLst>
            </p:cNvPr>
            <p:cNvSpPr/>
            <p:nvPr/>
          </p:nvSpPr>
          <p:spPr>
            <a:xfrm rot="18520264">
              <a:off x="10546573" y="6174000"/>
              <a:ext cx="1368000" cy="1368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: 圆角 4">
              <a:extLst>
                <a:ext uri="{FF2B5EF4-FFF2-40B4-BE49-F238E27FC236}">
                  <a16:creationId xmlns:a16="http://schemas.microsoft.com/office/drawing/2014/main" id="{A5B6860A-D2DA-EC44-A0F6-3333FD851C07}"/>
                </a:ext>
              </a:extLst>
            </p:cNvPr>
            <p:cNvSpPr/>
            <p:nvPr/>
          </p:nvSpPr>
          <p:spPr>
            <a:xfrm>
              <a:off x="925225" y="6103932"/>
              <a:ext cx="576000" cy="576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: 圆角 4">
              <a:extLst>
                <a:ext uri="{FF2B5EF4-FFF2-40B4-BE49-F238E27FC236}">
                  <a16:creationId xmlns:a16="http://schemas.microsoft.com/office/drawing/2014/main" id="{CA9801EF-7B48-F544-BF20-D935C4920920}"/>
                </a:ext>
              </a:extLst>
            </p:cNvPr>
            <p:cNvSpPr/>
            <p:nvPr/>
          </p:nvSpPr>
          <p:spPr>
            <a:xfrm>
              <a:off x="1363344" y="6283932"/>
              <a:ext cx="216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: 圆角 4">
              <a:extLst>
                <a:ext uri="{FF2B5EF4-FFF2-40B4-BE49-F238E27FC236}">
                  <a16:creationId xmlns:a16="http://schemas.microsoft.com/office/drawing/2014/main" id="{4D90B257-0310-41AB-B45C-7FCA2B242B87}"/>
                </a:ext>
              </a:extLst>
            </p:cNvPr>
            <p:cNvSpPr/>
            <p:nvPr/>
          </p:nvSpPr>
          <p:spPr>
            <a:xfrm>
              <a:off x="11307077" y="484441"/>
              <a:ext cx="468027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: 圆角 4">
              <a:extLst>
                <a:ext uri="{FF2B5EF4-FFF2-40B4-BE49-F238E27FC236}">
                  <a16:creationId xmlns:a16="http://schemas.microsoft.com/office/drawing/2014/main" id="{8B773F0E-9FAF-44E8-AF55-42A9FAE5F8DC}"/>
                </a:ext>
              </a:extLst>
            </p:cNvPr>
            <p:cNvSpPr/>
            <p:nvPr/>
          </p:nvSpPr>
          <p:spPr>
            <a:xfrm rot="18041694">
              <a:off x="11609544" y="6324923"/>
              <a:ext cx="828000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0F91519-A9D8-4CF4-A877-44F9E5D23557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accent1">
              <a:alpha val="3000"/>
            </a:schemeClr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FC7FF09-1FE1-4E57-BD49-44F5B2B7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55CC40B5-A948-4530-9AB4-82DDC9C1A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785B5D8-D6B1-4C30-B559-61754B522DF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C62E8E4-814C-4498-AD79-76FAB5495297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95239A0-D2B6-43DE-930C-C5E1FC350C51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9BDFAA7E-4FA7-4C83-9225-2CE9F33E8029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7A2AA6F-18E5-4135-973A-C4CC1ECA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19E8AA41-62DE-4C89-906D-D89BC2AB4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CB71D44-7CD5-4DC7-AA0B-37C7535D5FB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D7D2BF95-782B-41F5-BD2A-61896D1044FA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B84FAA5-F5EB-4286-AEE1-C7E999B7C007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1A9392F-FE96-4E62-8677-D7D616FF26D4}"/>
              </a:ext>
            </a:extLst>
          </p:cNvPr>
          <p:cNvGrpSpPr/>
          <p:nvPr/>
        </p:nvGrpSpPr>
        <p:grpSpPr>
          <a:xfrm>
            <a:off x="925225" y="484441"/>
            <a:ext cx="11512319" cy="7057559"/>
            <a:chOff x="925225" y="484441"/>
            <a:chExt cx="11512319" cy="705755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007FF34-108D-49AD-AB24-A0D4A522D8E5}"/>
                </a:ext>
              </a:extLst>
            </p:cNvPr>
            <p:cNvSpPr/>
            <p:nvPr/>
          </p:nvSpPr>
          <p:spPr>
            <a:xfrm>
              <a:off x="11370785" y="641643"/>
              <a:ext cx="497242" cy="497242"/>
            </a:xfrm>
            <a:prstGeom prst="rect">
              <a:avLst/>
            </a:prstGeom>
            <a:solidFill>
              <a:srgbClr val="C7D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矩形: 圆角 4">
              <a:extLst>
                <a:ext uri="{FF2B5EF4-FFF2-40B4-BE49-F238E27FC236}">
                  <a16:creationId xmlns:a16="http://schemas.microsoft.com/office/drawing/2014/main" id="{FD65660E-92E8-41B0-856B-FB5F1C6CA4C1}"/>
                </a:ext>
              </a:extLst>
            </p:cNvPr>
            <p:cNvSpPr/>
            <p:nvPr/>
          </p:nvSpPr>
          <p:spPr>
            <a:xfrm rot="18520264">
              <a:off x="10546573" y="6174000"/>
              <a:ext cx="1368000" cy="1368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: 圆角 4">
              <a:extLst>
                <a:ext uri="{FF2B5EF4-FFF2-40B4-BE49-F238E27FC236}">
                  <a16:creationId xmlns:a16="http://schemas.microsoft.com/office/drawing/2014/main" id="{2F916A41-A35D-4E3A-9B6A-92D828CAC08C}"/>
                </a:ext>
              </a:extLst>
            </p:cNvPr>
            <p:cNvSpPr/>
            <p:nvPr/>
          </p:nvSpPr>
          <p:spPr>
            <a:xfrm>
              <a:off x="925225" y="6103932"/>
              <a:ext cx="576000" cy="576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: 圆角 4">
              <a:extLst>
                <a:ext uri="{FF2B5EF4-FFF2-40B4-BE49-F238E27FC236}">
                  <a16:creationId xmlns:a16="http://schemas.microsoft.com/office/drawing/2014/main" id="{DF039153-6CF4-44EC-9573-6416D881DB09}"/>
                </a:ext>
              </a:extLst>
            </p:cNvPr>
            <p:cNvSpPr/>
            <p:nvPr/>
          </p:nvSpPr>
          <p:spPr>
            <a:xfrm>
              <a:off x="1363344" y="6283932"/>
              <a:ext cx="216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: 圆角 4">
              <a:extLst>
                <a:ext uri="{FF2B5EF4-FFF2-40B4-BE49-F238E27FC236}">
                  <a16:creationId xmlns:a16="http://schemas.microsoft.com/office/drawing/2014/main" id="{D4E2E16E-394A-495D-A0C7-49C8035FE7E2}"/>
                </a:ext>
              </a:extLst>
            </p:cNvPr>
            <p:cNvSpPr/>
            <p:nvPr/>
          </p:nvSpPr>
          <p:spPr>
            <a:xfrm>
              <a:off x="11307077" y="484441"/>
              <a:ext cx="468027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: 圆角 4">
              <a:extLst>
                <a:ext uri="{FF2B5EF4-FFF2-40B4-BE49-F238E27FC236}">
                  <a16:creationId xmlns:a16="http://schemas.microsoft.com/office/drawing/2014/main" id="{B972807B-5CAD-4712-91E4-CE570D6301BB}"/>
                </a:ext>
              </a:extLst>
            </p:cNvPr>
            <p:cNvSpPr/>
            <p:nvPr/>
          </p:nvSpPr>
          <p:spPr>
            <a:xfrm rot="18041694">
              <a:off x="11609544" y="6324923"/>
              <a:ext cx="828000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A13E85-9FA1-1EBC-0A1E-D466AF6E7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66" y="1097328"/>
            <a:ext cx="6724052" cy="4721779"/>
          </a:xfrm>
          <a:prstGeom prst="rect">
            <a:avLst/>
          </a:prstGeom>
        </p:spPr>
      </p:pic>
      <p:sp>
        <p:nvSpPr>
          <p:cNvPr id="32" name="íṧlíḍè">
            <a:extLst>
              <a:ext uri="{FF2B5EF4-FFF2-40B4-BE49-F238E27FC236}">
                <a16:creationId xmlns:a16="http://schemas.microsoft.com/office/drawing/2014/main" id="{8F0797DB-3677-9756-A43F-CE4A9FE2BFEC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ïş1ídè">
            <a:extLst>
              <a:ext uri="{FF2B5EF4-FFF2-40B4-BE49-F238E27FC236}">
                <a16:creationId xmlns:a16="http://schemas.microsoft.com/office/drawing/2014/main" id="{C0152C0D-8753-7BBC-EC11-09240C3DD68D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/>
            <a:r>
              <a:rPr lang="en" altLang="zh-CN" dirty="0">
                <a:solidFill>
                  <a:schemeClr val="bg1"/>
                </a:solidFill>
                <a:cs typeface="+mn-ea"/>
                <a:sym typeface="+mn-lt"/>
              </a:rPr>
              <a:t>Search Result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1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E70249-8E5C-0247-A218-9F037A545D9D}"/>
              </a:ext>
            </a:extLst>
          </p:cNvPr>
          <p:cNvGrpSpPr/>
          <p:nvPr/>
        </p:nvGrpSpPr>
        <p:grpSpPr>
          <a:xfrm rot="15433288">
            <a:off x="6801911" y="2070117"/>
            <a:ext cx="2611131" cy="2717764"/>
            <a:chOff x="4297364" y="903288"/>
            <a:chExt cx="2946834" cy="3067178"/>
          </a:xfrm>
          <a:solidFill>
            <a:schemeClr val="accent1">
              <a:alpha val="13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D71DDAF-BC9E-FA46-B618-4A0F73F46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67E55A3-2356-4247-ABBE-770435DF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09191B1-C47E-6945-BB5B-C529B876916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341F5D0-31A9-284B-8819-5E292132F33A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589DD6A-F401-0C47-803B-07B198452388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9F135C-A250-FC45-A525-95C4E5CEAC6F}"/>
              </a:ext>
            </a:extLst>
          </p:cNvPr>
          <p:cNvGrpSpPr/>
          <p:nvPr/>
        </p:nvGrpSpPr>
        <p:grpSpPr>
          <a:xfrm>
            <a:off x="-822837" y="-1740227"/>
            <a:ext cx="13690458" cy="9752745"/>
            <a:chOff x="-822837" y="-1740227"/>
            <a:chExt cx="13690458" cy="9752745"/>
          </a:xfrm>
        </p:grpSpPr>
        <p:sp>
          <p:nvSpPr>
            <p:cNvPr id="15" name="任意多边形: 形状 26">
              <a:extLst>
                <a:ext uri="{FF2B5EF4-FFF2-40B4-BE49-F238E27FC236}">
                  <a16:creationId xmlns:a16="http://schemas.microsoft.com/office/drawing/2014/main" id="{3548F1FC-F264-AB4F-BB3E-B84DD396D6A2}"/>
                </a:ext>
              </a:extLst>
            </p:cNvPr>
            <p:cNvSpPr>
              <a:spLocks noChangeAspect="1"/>
            </p:cNvSpPr>
            <p:nvPr/>
          </p:nvSpPr>
          <p:spPr>
            <a:xfrm rot="12104625">
              <a:off x="-822837" y="-1740227"/>
              <a:ext cx="2772000" cy="27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">
              <a:extLst>
                <a:ext uri="{FF2B5EF4-FFF2-40B4-BE49-F238E27FC236}">
                  <a16:creationId xmlns:a16="http://schemas.microsoft.com/office/drawing/2014/main" id="{8E4899B1-432C-3149-98C3-CCEE757BACBD}"/>
                </a:ext>
              </a:extLst>
            </p:cNvPr>
            <p:cNvSpPr/>
            <p:nvPr/>
          </p:nvSpPr>
          <p:spPr>
            <a:xfrm rot="2045644">
              <a:off x="10347621" y="5492518"/>
              <a:ext cx="2520000" cy="252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D3C50BF-6C6E-5844-B09E-683542015EED}"/>
                </a:ext>
              </a:extLst>
            </p:cNvPr>
            <p:cNvSpPr txBox="1"/>
            <p:nvPr/>
          </p:nvSpPr>
          <p:spPr>
            <a:xfrm rot="10800000">
              <a:off x="10302137" y="-1573827"/>
              <a:ext cx="160421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BBDBE81F-6C2F-9049-9628-0B4DE8200DC9}"/>
              </a:ext>
            </a:extLst>
          </p:cNvPr>
          <p:cNvSpPr/>
          <p:nvPr/>
        </p:nvSpPr>
        <p:spPr>
          <a:xfrm rot="20722132">
            <a:off x="504305" y="5571497"/>
            <a:ext cx="824923" cy="82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7FAEB3-B9E9-1B43-A53C-437294619D6D}"/>
              </a:ext>
            </a:extLst>
          </p:cNvPr>
          <p:cNvSpPr/>
          <p:nvPr/>
        </p:nvSpPr>
        <p:spPr>
          <a:xfrm rot="20722132">
            <a:off x="1044208" y="6021229"/>
            <a:ext cx="338559" cy="338559"/>
          </a:xfrm>
          <a:prstGeom prst="ellipse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295CFA-DBDD-9949-A2B6-01F50274D318}"/>
              </a:ext>
            </a:extLst>
          </p:cNvPr>
          <p:cNvSpPr txBox="1"/>
          <p:nvPr/>
        </p:nvSpPr>
        <p:spPr>
          <a:xfrm>
            <a:off x="7448663" y="2513546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E0B71D8D-5C7E-094C-9CF6-571A1A9457A0}"/>
              </a:ext>
            </a:extLst>
          </p:cNvPr>
          <p:cNvSpPr/>
          <p:nvPr/>
        </p:nvSpPr>
        <p:spPr>
          <a:xfrm>
            <a:off x="1642791" y="2852377"/>
            <a:ext cx="3687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搜索过程中遇到的问题和经验</a:t>
            </a:r>
            <a:endParaRPr kumimoji="1" lang="zh-CN" altLang="en-US" sz="3200" b="1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4AAFC8-C7FC-4547-B752-59057EB16B2F}"/>
              </a:ext>
            </a:extLst>
          </p:cNvPr>
          <p:cNvSpPr txBox="1"/>
          <p:nvPr/>
        </p:nvSpPr>
        <p:spPr>
          <a:xfrm>
            <a:off x="1638690" y="3997053"/>
            <a:ext cx="43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Problems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and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experience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3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0B7A7D1F-8EE8-4229-B45A-C1D9B842927A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27AF858-48E1-4815-8BE4-55EF7F84D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3C62E25-136A-4657-B137-DF0ADF099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1F3E395-8F61-476C-AA43-D2710B267DAC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B11D12D-4410-4F20-BD4E-4EDC5F042934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6F4F14A-59C7-44AF-AEAE-DB36409090E1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BFF9EEBB-984B-BF4C-88D7-35BBCACB987B}"/>
              </a:ext>
            </a:extLst>
          </p:cNvPr>
          <p:cNvSpPr txBox="1"/>
          <p:nvPr/>
        </p:nvSpPr>
        <p:spPr>
          <a:xfrm>
            <a:off x="6560829" y="2400064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1C816AF3-CD1B-F244-97E0-6CF556158120}"/>
              </a:ext>
            </a:extLst>
          </p:cNvPr>
          <p:cNvSpPr txBox="1"/>
          <p:nvPr/>
        </p:nvSpPr>
        <p:spPr>
          <a:xfrm>
            <a:off x="6556944" y="4341881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CF31C4-F8EB-2140-AAD5-84DA7B93C2A7}"/>
              </a:ext>
            </a:extLst>
          </p:cNvPr>
          <p:cNvSpPr/>
          <p:nvPr/>
        </p:nvSpPr>
        <p:spPr>
          <a:xfrm>
            <a:off x="7351082" y="3411987"/>
            <a:ext cx="3577055" cy="58508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对其进行深入阅读，进行小组讨论，找出最关键步骤使用的研究方法，以作为分类标准。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E2ACC4-9F99-3346-826F-5D071FF5A323}"/>
              </a:ext>
            </a:extLst>
          </p:cNvPr>
          <p:cNvSpPr/>
          <p:nvPr/>
        </p:nvSpPr>
        <p:spPr>
          <a:xfrm>
            <a:off x="7351082" y="2480681"/>
            <a:ext cx="3185105" cy="664789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>
              <a:defRPr/>
            </a:pPr>
            <a:r>
              <a:rPr lang="zh-CN" altLang="en-US" sz="186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一个论文中采用了多种研究方法，该如何进行分类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1BBE4-8F93-9C41-A050-B3B1D5A84990}"/>
              </a:ext>
            </a:extLst>
          </p:cNvPr>
          <p:cNvSpPr/>
          <p:nvPr/>
        </p:nvSpPr>
        <p:spPr>
          <a:xfrm>
            <a:off x="7347197" y="4415630"/>
            <a:ext cx="2967221" cy="37855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研究方法具体的定义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íṧlíḍè">
            <a:extLst>
              <a:ext uri="{FF2B5EF4-FFF2-40B4-BE49-F238E27FC236}">
                <a16:creationId xmlns:a16="http://schemas.microsoft.com/office/drawing/2014/main" id="{BA29948D-70E6-4A7C-BBA5-10592DCFE53B}"/>
              </a:ext>
            </a:extLst>
          </p:cNvPr>
          <p:cNvSpPr/>
          <p:nvPr/>
        </p:nvSpPr>
        <p:spPr bwMode="auto">
          <a:xfrm>
            <a:off x="0" y="525681"/>
            <a:ext cx="2719749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ïş1ídè">
            <a:extLst>
              <a:ext uri="{FF2B5EF4-FFF2-40B4-BE49-F238E27FC236}">
                <a16:creationId xmlns:a16="http://schemas.microsoft.com/office/drawing/2014/main" id="{DE8933C6-84C1-4191-80BF-BFA3E7643B90}"/>
              </a:ext>
            </a:extLst>
          </p:cNvPr>
          <p:cNvSpPr txBox="1"/>
          <p:nvPr/>
        </p:nvSpPr>
        <p:spPr>
          <a:xfrm>
            <a:off x="110430" y="618080"/>
            <a:ext cx="2576183" cy="38925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Problems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and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experience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6" name="图片占位符 3">
            <a:extLst>
              <a:ext uri="{FF2B5EF4-FFF2-40B4-BE49-F238E27FC236}">
                <a16:creationId xmlns:a16="http://schemas.microsoft.com/office/drawing/2014/main" id="{09C6E9B9-ACAC-4722-9129-DFD944C7E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04" y="2200520"/>
            <a:ext cx="5411546" cy="3600616"/>
          </a:xfrm>
          <a:custGeom>
            <a:avLst/>
            <a:gdLst>
              <a:gd name="connsiteX0" fmla="*/ 0 w 4181475"/>
              <a:gd name="connsiteY0" fmla="*/ 0 h 2543175"/>
              <a:gd name="connsiteX1" fmla="*/ 1096963 w 4181475"/>
              <a:gd name="connsiteY1" fmla="*/ 0 h 2543175"/>
              <a:gd name="connsiteX2" fmla="*/ 1390650 w 4181475"/>
              <a:gd name="connsiteY2" fmla="*/ 830263 h 2543175"/>
              <a:gd name="connsiteX3" fmla="*/ 1701800 w 4181475"/>
              <a:gd name="connsiteY3" fmla="*/ 0 h 2543175"/>
              <a:gd name="connsiteX4" fmla="*/ 2479675 w 4181475"/>
              <a:gd name="connsiteY4" fmla="*/ 0 h 2543175"/>
              <a:gd name="connsiteX5" fmla="*/ 2803525 w 4181475"/>
              <a:gd name="connsiteY5" fmla="*/ 830263 h 2543175"/>
              <a:gd name="connsiteX6" fmla="*/ 3081338 w 4181475"/>
              <a:gd name="connsiteY6" fmla="*/ 0 h 2543175"/>
              <a:gd name="connsiteX7" fmla="*/ 4181475 w 4181475"/>
              <a:gd name="connsiteY7" fmla="*/ 0 h 2543175"/>
              <a:gd name="connsiteX8" fmla="*/ 3325813 w 4181475"/>
              <a:gd name="connsiteY8" fmla="*/ 2543175 h 2543175"/>
              <a:gd name="connsiteX9" fmla="*/ 2497138 w 4181475"/>
              <a:gd name="connsiteY9" fmla="*/ 2543175 h 2543175"/>
              <a:gd name="connsiteX10" fmla="*/ 2095500 w 4181475"/>
              <a:gd name="connsiteY10" fmla="*/ 1535113 h 2543175"/>
              <a:gd name="connsiteX11" fmla="*/ 1724025 w 4181475"/>
              <a:gd name="connsiteY11" fmla="*/ 2543175 h 2543175"/>
              <a:gd name="connsiteX12" fmla="*/ 896938 w 4181475"/>
              <a:gd name="connsiteY12" fmla="*/ 254317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1475" h="2543175">
                <a:moveTo>
                  <a:pt x="0" y="0"/>
                </a:moveTo>
                <a:lnTo>
                  <a:pt x="1096963" y="0"/>
                </a:lnTo>
                <a:lnTo>
                  <a:pt x="1390650" y="830263"/>
                </a:lnTo>
                <a:lnTo>
                  <a:pt x="1701800" y="0"/>
                </a:lnTo>
                <a:lnTo>
                  <a:pt x="2479675" y="0"/>
                </a:lnTo>
                <a:lnTo>
                  <a:pt x="2803525" y="830263"/>
                </a:lnTo>
                <a:lnTo>
                  <a:pt x="3081338" y="0"/>
                </a:lnTo>
                <a:lnTo>
                  <a:pt x="4181475" y="0"/>
                </a:lnTo>
                <a:lnTo>
                  <a:pt x="3325813" y="2543175"/>
                </a:lnTo>
                <a:lnTo>
                  <a:pt x="2497138" y="2543175"/>
                </a:lnTo>
                <a:lnTo>
                  <a:pt x="2095500" y="1535113"/>
                </a:lnTo>
                <a:lnTo>
                  <a:pt x="1724025" y="2543175"/>
                </a:lnTo>
                <a:lnTo>
                  <a:pt x="896938" y="25431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00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67BC982D-9864-794B-A57E-0EA40CAF82F8}"/>
              </a:ext>
            </a:extLst>
          </p:cNvPr>
          <p:cNvSpPr/>
          <p:nvPr/>
        </p:nvSpPr>
        <p:spPr>
          <a:xfrm>
            <a:off x="815609" y="2761021"/>
            <a:ext cx="3996857" cy="885973"/>
          </a:xfrm>
          <a:prstGeom prst="rect">
            <a:avLst/>
          </a:prstGeom>
          <a:solidFill>
            <a:schemeClr val="accent1"/>
          </a:solidFill>
          <a:ln>
            <a:solidFill>
              <a:srgbClr val="007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41370C-0D6B-8F4C-A6CD-8C5C81DB9CEB}"/>
              </a:ext>
            </a:extLst>
          </p:cNvPr>
          <p:cNvSpPr>
            <a:spLocks noChangeAspect="1"/>
          </p:cNvSpPr>
          <p:nvPr/>
        </p:nvSpPr>
        <p:spPr>
          <a:xfrm>
            <a:off x="7732674" y="1878745"/>
            <a:ext cx="2664000" cy="26640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: 圆角 4">
            <a:extLst>
              <a:ext uri="{FF2B5EF4-FFF2-40B4-BE49-F238E27FC236}">
                <a16:creationId xmlns:a16="http://schemas.microsoft.com/office/drawing/2014/main" id="{1D1270A5-E824-C741-A922-EB4C8036FC4E}"/>
              </a:ext>
            </a:extLst>
          </p:cNvPr>
          <p:cNvSpPr/>
          <p:nvPr/>
        </p:nvSpPr>
        <p:spPr>
          <a:xfrm rot="18995812">
            <a:off x="53273" y="-1496485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4">
            <a:extLst>
              <a:ext uri="{FF2B5EF4-FFF2-40B4-BE49-F238E27FC236}">
                <a16:creationId xmlns:a16="http://schemas.microsoft.com/office/drawing/2014/main" id="{F66D31A2-BA8B-1F43-BB1C-F82EFC6F6192}"/>
              </a:ext>
            </a:extLst>
          </p:cNvPr>
          <p:cNvSpPr/>
          <p:nvPr/>
        </p:nvSpPr>
        <p:spPr>
          <a:xfrm rot="18941252">
            <a:off x="-315006" y="-281731"/>
            <a:ext cx="648000" cy="64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FBB03F-16B0-9148-84CB-6D532E7CA415}"/>
              </a:ext>
            </a:extLst>
          </p:cNvPr>
          <p:cNvSpPr/>
          <p:nvPr/>
        </p:nvSpPr>
        <p:spPr>
          <a:xfrm>
            <a:off x="696980" y="1573469"/>
            <a:ext cx="42999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7200" dirty="0">
                <a:solidFill>
                  <a:schemeClr val="accent1"/>
                </a:solidFill>
                <a:cs typeface="+mn-ea"/>
                <a:sym typeface="+mn-lt"/>
              </a:rPr>
              <a:t>THANKS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TextBox 891">
            <a:extLst>
              <a:ext uri="{FF2B5EF4-FFF2-40B4-BE49-F238E27FC236}">
                <a16:creationId xmlns:a16="http://schemas.microsoft.com/office/drawing/2014/main" id="{06EB3395-78D2-E847-AB05-0F99452A4A73}"/>
              </a:ext>
            </a:extLst>
          </p:cNvPr>
          <p:cNvSpPr txBox="1"/>
          <p:nvPr/>
        </p:nvSpPr>
        <p:spPr>
          <a:xfrm>
            <a:off x="799225" y="2759050"/>
            <a:ext cx="401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64455D-E90A-0E4F-A4E0-65465487E763}"/>
              </a:ext>
            </a:extLst>
          </p:cNvPr>
          <p:cNvSpPr/>
          <p:nvPr/>
        </p:nvSpPr>
        <p:spPr>
          <a:xfrm>
            <a:off x="735604" y="3896529"/>
            <a:ext cx="795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group12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042EABD-1E77-4C65-AE7C-E0BDEB8C1540}"/>
              </a:ext>
            </a:extLst>
          </p:cNvPr>
          <p:cNvGrpSpPr/>
          <p:nvPr/>
        </p:nvGrpSpPr>
        <p:grpSpPr>
          <a:xfrm>
            <a:off x="925225" y="484441"/>
            <a:ext cx="11512319" cy="7057559"/>
            <a:chOff x="925225" y="484441"/>
            <a:chExt cx="11512319" cy="70575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BB04F8-1660-3D48-93B7-32819BD1447D}"/>
                </a:ext>
              </a:extLst>
            </p:cNvPr>
            <p:cNvSpPr/>
            <p:nvPr/>
          </p:nvSpPr>
          <p:spPr>
            <a:xfrm>
              <a:off x="11370785" y="641643"/>
              <a:ext cx="497242" cy="497242"/>
            </a:xfrm>
            <a:prstGeom prst="rect">
              <a:avLst/>
            </a:prstGeom>
            <a:solidFill>
              <a:srgbClr val="C7D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4293FDBB-A67C-DF48-9F87-F508921FD58D}"/>
                </a:ext>
              </a:extLst>
            </p:cNvPr>
            <p:cNvSpPr/>
            <p:nvPr/>
          </p:nvSpPr>
          <p:spPr>
            <a:xfrm rot="18520264">
              <a:off x="10546573" y="6174000"/>
              <a:ext cx="1368000" cy="1368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: 圆角 4">
              <a:extLst>
                <a:ext uri="{FF2B5EF4-FFF2-40B4-BE49-F238E27FC236}">
                  <a16:creationId xmlns:a16="http://schemas.microsoft.com/office/drawing/2014/main" id="{A5B6860A-D2DA-EC44-A0F6-3333FD851C07}"/>
                </a:ext>
              </a:extLst>
            </p:cNvPr>
            <p:cNvSpPr/>
            <p:nvPr/>
          </p:nvSpPr>
          <p:spPr>
            <a:xfrm>
              <a:off x="925225" y="6103932"/>
              <a:ext cx="576000" cy="576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: 圆角 4">
              <a:extLst>
                <a:ext uri="{FF2B5EF4-FFF2-40B4-BE49-F238E27FC236}">
                  <a16:creationId xmlns:a16="http://schemas.microsoft.com/office/drawing/2014/main" id="{CA9801EF-7B48-F544-BF20-D935C4920920}"/>
                </a:ext>
              </a:extLst>
            </p:cNvPr>
            <p:cNvSpPr/>
            <p:nvPr/>
          </p:nvSpPr>
          <p:spPr>
            <a:xfrm>
              <a:off x="1363344" y="6283932"/>
              <a:ext cx="216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: 圆角 4">
              <a:extLst>
                <a:ext uri="{FF2B5EF4-FFF2-40B4-BE49-F238E27FC236}">
                  <a16:creationId xmlns:a16="http://schemas.microsoft.com/office/drawing/2014/main" id="{4D90B257-0310-41AB-B45C-7FCA2B242B87}"/>
                </a:ext>
              </a:extLst>
            </p:cNvPr>
            <p:cNvSpPr/>
            <p:nvPr/>
          </p:nvSpPr>
          <p:spPr>
            <a:xfrm>
              <a:off x="11307077" y="484441"/>
              <a:ext cx="468027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: 圆角 4">
              <a:extLst>
                <a:ext uri="{FF2B5EF4-FFF2-40B4-BE49-F238E27FC236}">
                  <a16:creationId xmlns:a16="http://schemas.microsoft.com/office/drawing/2014/main" id="{8B773F0E-9FAF-44E8-AF55-42A9FAE5F8DC}"/>
                </a:ext>
              </a:extLst>
            </p:cNvPr>
            <p:cNvSpPr/>
            <p:nvPr/>
          </p:nvSpPr>
          <p:spPr>
            <a:xfrm rot="18041694">
              <a:off x="11609544" y="6324923"/>
              <a:ext cx="828000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0F91519-A9D8-4CF4-A877-44F9E5D23557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accent1">
              <a:alpha val="3000"/>
            </a:schemeClr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FC7FF09-1FE1-4E57-BD49-44F5B2B7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55CC40B5-A948-4530-9AB4-82DDC9C1A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785B5D8-D6B1-4C30-B559-61754B522DF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C62E8E4-814C-4498-AD79-76FAB5495297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95239A0-D2B6-43DE-930C-C5E1FC350C51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D6644D2-DF28-6555-1D6D-87E6029A7534}"/>
              </a:ext>
            </a:extLst>
          </p:cNvPr>
          <p:cNvGrpSpPr/>
          <p:nvPr/>
        </p:nvGrpSpPr>
        <p:grpSpPr>
          <a:xfrm>
            <a:off x="779614" y="4375003"/>
            <a:ext cx="3016428" cy="1364031"/>
            <a:chOff x="4563203" y="4096573"/>
            <a:chExt cx="3016428" cy="136403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AEF765C-919E-7A4E-59FD-70F21ABFEF73}"/>
                </a:ext>
              </a:extLst>
            </p:cNvPr>
            <p:cNvGrpSpPr/>
            <p:nvPr/>
          </p:nvGrpSpPr>
          <p:grpSpPr>
            <a:xfrm>
              <a:off x="4666248" y="4096573"/>
              <a:ext cx="1639750" cy="467999"/>
              <a:chOff x="4900613" y="4067568"/>
              <a:chExt cx="1639750" cy="467999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E130BB-05A0-FAAE-7560-58A69693F65D}"/>
                  </a:ext>
                </a:extLst>
              </p:cNvPr>
              <p:cNvSpPr/>
              <p:nvPr/>
            </p:nvSpPr>
            <p:spPr>
              <a:xfrm>
                <a:off x="4900613" y="4067568"/>
                <a:ext cx="1639750" cy="46799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7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7BBF5F-7E2C-E465-E0F4-9C696221C61E}"/>
                  </a:ext>
                </a:extLst>
              </p:cNvPr>
              <p:cNvSpPr txBox="1"/>
              <p:nvPr/>
            </p:nvSpPr>
            <p:spPr>
              <a:xfrm>
                <a:off x="4927230" y="4163069"/>
                <a:ext cx="156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presenter</a:t>
                </a:r>
                <a:r>
                  <a:rPr lang="zh-CN" altLang="en-US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：陶泽华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D6E84C0-8785-615C-4BF2-6710D4CB31DF}"/>
                </a:ext>
              </a:extLst>
            </p:cNvPr>
            <p:cNvGrpSpPr/>
            <p:nvPr/>
          </p:nvGrpSpPr>
          <p:grpSpPr>
            <a:xfrm>
              <a:off x="4563203" y="4919073"/>
              <a:ext cx="3016428" cy="541531"/>
              <a:chOff x="3382197" y="4893973"/>
              <a:chExt cx="3016428" cy="54153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AB96DFA-15D7-F0A0-38EE-1433C0637BEE}"/>
                  </a:ext>
                </a:extLst>
              </p:cNvPr>
              <p:cNvSpPr/>
              <p:nvPr/>
            </p:nvSpPr>
            <p:spPr>
              <a:xfrm>
                <a:off x="3477569" y="4893973"/>
                <a:ext cx="2921056" cy="541531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3165244-CCF4-D738-3F99-4E19E527826C}"/>
                  </a:ext>
                </a:extLst>
              </p:cNvPr>
              <p:cNvSpPr txBox="1"/>
              <p:nvPr/>
            </p:nvSpPr>
            <p:spPr>
              <a:xfrm>
                <a:off x="3382197" y="5013854"/>
                <a:ext cx="29525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cs typeface="+mn-ea"/>
                    <a:sym typeface="+mn-lt"/>
                  </a:rPr>
                  <a:t>member</a:t>
                </a:r>
                <a:r>
                  <a:rPr lang="zh-CN" altLang="en-US" sz="1200" dirty="0">
                    <a:cs typeface="+mn-ea"/>
                    <a:sym typeface="+mn-lt"/>
                  </a:rPr>
                  <a:t>：孙浩峰、邹英龙、丁笑宇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DA1F92B-5837-B44B-9D3D-C553B5E8E1EC}"/>
              </a:ext>
            </a:extLst>
          </p:cNvPr>
          <p:cNvSpPr/>
          <p:nvPr/>
        </p:nvSpPr>
        <p:spPr>
          <a:xfrm rot="20722132">
            <a:off x="2908155" y="6082291"/>
            <a:ext cx="698784" cy="698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15E993-E1ED-0B46-A0FF-9D55217B4D02}"/>
              </a:ext>
            </a:extLst>
          </p:cNvPr>
          <p:cNvSpPr/>
          <p:nvPr/>
        </p:nvSpPr>
        <p:spPr>
          <a:xfrm>
            <a:off x="813913" y="3593766"/>
            <a:ext cx="2711562" cy="8859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736FD-0BCF-DD4D-8FFD-A9BC4DC94142}"/>
              </a:ext>
            </a:extLst>
          </p:cNvPr>
          <p:cNvSpPr/>
          <p:nvPr/>
        </p:nvSpPr>
        <p:spPr>
          <a:xfrm>
            <a:off x="695282" y="2406214"/>
            <a:ext cx="481287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7200" dirty="0">
                <a:solidFill>
                  <a:srgbClr val="2F5597"/>
                </a:solidFill>
                <a:cs typeface="+mn-ea"/>
                <a:sym typeface="+mn-lt"/>
              </a:rPr>
              <a:t>CONTENT</a:t>
            </a:r>
            <a:endParaRPr lang="zh-CN" altLang="en-US" sz="7200" dirty="0">
              <a:solidFill>
                <a:srgbClr val="2F5597"/>
              </a:solidFill>
              <a:cs typeface="+mn-ea"/>
              <a:sym typeface="+mn-lt"/>
            </a:endParaRPr>
          </a:p>
        </p:txBody>
      </p:sp>
      <p:sp>
        <p:nvSpPr>
          <p:cNvPr id="15" name="TextBox 891">
            <a:extLst>
              <a:ext uri="{FF2B5EF4-FFF2-40B4-BE49-F238E27FC236}">
                <a16:creationId xmlns:a16="http://schemas.microsoft.com/office/drawing/2014/main" id="{98D05063-D321-0D42-976E-59F8E562BF06}"/>
              </a:ext>
            </a:extLst>
          </p:cNvPr>
          <p:cNvSpPr txBox="1"/>
          <p:nvPr/>
        </p:nvSpPr>
        <p:spPr>
          <a:xfrm>
            <a:off x="1116043" y="3632230"/>
            <a:ext cx="206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FD4CDB-C3E7-474C-83B9-B9C2D480236E}"/>
              </a:ext>
            </a:extLst>
          </p:cNvPr>
          <p:cNvSpPr/>
          <p:nvPr/>
        </p:nvSpPr>
        <p:spPr>
          <a:xfrm>
            <a:off x="6096000" y="2129946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45847F-6E35-7E4D-8683-FA0A2911E3DA}"/>
              </a:ext>
            </a:extLst>
          </p:cNvPr>
          <p:cNvSpPr txBox="1"/>
          <p:nvPr/>
        </p:nvSpPr>
        <p:spPr>
          <a:xfrm>
            <a:off x="6791551" y="2174414"/>
            <a:ext cx="256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Search Process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43F668-BC4D-0446-8BCA-8FA25F92CC42}"/>
              </a:ext>
            </a:extLst>
          </p:cNvPr>
          <p:cNvSpPr/>
          <p:nvPr/>
        </p:nvSpPr>
        <p:spPr>
          <a:xfrm>
            <a:off x="6096000" y="3262539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0D57F3-15B1-3442-8951-52C4FC6B9C14}"/>
              </a:ext>
            </a:extLst>
          </p:cNvPr>
          <p:cNvSpPr txBox="1"/>
          <p:nvPr/>
        </p:nvSpPr>
        <p:spPr>
          <a:xfrm>
            <a:off x="6777866" y="3311077"/>
            <a:ext cx="332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Search Result</a:t>
            </a:r>
            <a:endParaRPr lang="zh-CN" altLang="en-US" b="1" dirty="0">
              <a:cs typeface="+mn-ea"/>
              <a:sym typeface="+mn-lt"/>
            </a:endParaRPr>
          </a:p>
          <a:p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B55B6C-8B03-C642-8ECA-1205AB8FFDBB}"/>
              </a:ext>
            </a:extLst>
          </p:cNvPr>
          <p:cNvSpPr/>
          <p:nvPr/>
        </p:nvSpPr>
        <p:spPr>
          <a:xfrm>
            <a:off x="6096000" y="4463227"/>
            <a:ext cx="533400" cy="5334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8FB6D9-7E84-8946-8671-BA9A9FEB7356}"/>
              </a:ext>
            </a:extLst>
          </p:cNvPr>
          <p:cNvSpPr txBox="1"/>
          <p:nvPr/>
        </p:nvSpPr>
        <p:spPr>
          <a:xfrm>
            <a:off x="6791550" y="4545261"/>
            <a:ext cx="30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cs typeface="+mn-ea"/>
                <a:sym typeface="+mn-lt"/>
              </a:rPr>
              <a:t>Problems and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" altLang="zh-CN" b="1" dirty="0">
                <a:cs typeface="+mn-ea"/>
                <a:sym typeface="+mn-lt"/>
              </a:rPr>
              <a:t>experience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AF66E5-CD7A-4A23-8789-73FFDF2F28C2}"/>
              </a:ext>
            </a:extLst>
          </p:cNvPr>
          <p:cNvGrpSpPr/>
          <p:nvPr/>
        </p:nvGrpSpPr>
        <p:grpSpPr>
          <a:xfrm>
            <a:off x="925225" y="484441"/>
            <a:ext cx="11512319" cy="7057559"/>
            <a:chOff x="925225" y="484441"/>
            <a:chExt cx="11512319" cy="7057559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1D62F4-7FEC-4F48-9D27-A80FCA182CA9}"/>
                </a:ext>
              </a:extLst>
            </p:cNvPr>
            <p:cNvSpPr/>
            <p:nvPr/>
          </p:nvSpPr>
          <p:spPr>
            <a:xfrm>
              <a:off x="11370785" y="641643"/>
              <a:ext cx="497242" cy="497242"/>
            </a:xfrm>
            <a:prstGeom prst="rect">
              <a:avLst/>
            </a:prstGeom>
            <a:solidFill>
              <a:srgbClr val="C7D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FA23EA1C-3F93-44A3-9FCD-5BC35C5A5A9F}"/>
                </a:ext>
              </a:extLst>
            </p:cNvPr>
            <p:cNvSpPr/>
            <p:nvPr/>
          </p:nvSpPr>
          <p:spPr>
            <a:xfrm rot="18520264">
              <a:off x="10546573" y="6174000"/>
              <a:ext cx="1368000" cy="1368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4">
              <a:extLst>
                <a:ext uri="{FF2B5EF4-FFF2-40B4-BE49-F238E27FC236}">
                  <a16:creationId xmlns:a16="http://schemas.microsoft.com/office/drawing/2014/main" id="{254958F9-5725-4E84-A9B6-D7CC4DA121AB}"/>
                </a:ext>
              </a:extLst>
            </p:cNvPr>
            <p:cNvSpPr/>
            <p:nvPr/>
          </p:nvSpPr>
          <p:spPr>
            <a:xfrm>
              <a:off x="925225" y="6103932"/>
              <a:ext cx="576000" cy="576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: 圆角 4">
              <a:extLst>
                <a:ext uri="{FF2B5EF4-FFF2-40B4-BE49-F238E27FC236}">
                  <a16:creationId xmlns:a16="http://schemas.microsoft.com/office/drawing/2014/main" id="{B25531CA-23A0-4F8B-9B2B-BEE521A3727B}"/>
                </a:ext>
              </a:extLst>
            </p:cNvPr>
            <p:cNvSpPr/>
            <p:nvPr/>
          </p:nvSpPr>
          <p:spPr>
            <a:xfrm>
              <a:off x="1363344" y="6283932"/>
              <a:ext cx="216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B2E4680D-B9D5-4C24-B9D3-42A5203316EB}"/>
                </a:ext>
              </a:extLst>
            </p:cNvPr>
            <p:cNvSpPr/>
            <p:nvPr/>
          </p:nvSpPr>
          <p:spPr>
            <a:xfrm>
              <a:off x="11307077" y="484441"/>
              <a:ext cx="468027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: 圆角 4">
              <a:extLst>
                <a:ext uri="{FF2B5EF4-FFF2-40B4-BE49-F238E27FC236}">
                  <a16:creationId xmlns:a16="http://schemas.microsoft.com/office/drawing/2014/main" id="{04D3243A-8E80-4DCC-9B91-50CA49EE18F7}"/>
                </a:ext>
              </a:extLst>
            </p:cNvPr>
            <p:cNvSpPr/>
            <p:nvPr/>
          </p:nvSpPr>
          <p:spPr>
            <a:xfrm rot="18041694">
              <a:off x="11609544" y="6324923"/>
              <a:ext cx="828000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0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9" grpId="0" animBg="1"/>
      <p:bldP spid="20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E70249-8E5C-0247-A218-9F037A545D9D}"/>
              </a:ext>
            </a:extLst>
          </p:cNvPr>
          <p:cNvGrpSpPr/>
          <p:nvPr/>
        </p:nvGrpSpPr>
        <p:grpSpPr>
          <a:xfrm rot="15433288">
            <a:off x="6801911" y="2070117"/>
            <a:ext cx="2611131" cy="2717764"/>
            <a:chOff x="4297364" y="903288"/>
            <a:chExt cx="2946834" cy="3067178"/>
          </a:xfrm>
          <a:solidFill>
            <a:schemeClr val="accent1">
              <a:alpha val="13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D71DDAF-BC9E-FA46-B618-4A0F73F46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67E55A3-2356-4247-ABBE-770435DF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09191B1-C47E-6945-BB5B-C529B876916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341F5D0-31A9-284B-8819-5E292132F33A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589DD6A-F401-0C47-803B-07B198452388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9F135C-A250-FC45-A525-95C4E5CEAC6F}"/>
              </a:ext>
            </a:extLst>
          </p:cNvPr>
          <p:cNvGrpSpPr/>
          <p:nvPr/>
        </p:nvGrpSpPr>
        <p:grpSpPr>
          <a:xfrm>
            <a:off x="-822837" y="-1740227"/>
            <a:ext cx="13690458" cy="9752745"/>
            <a:chOff x="-822837" y="-1740227"/>
            <a:chExt cx="13690458" cy="9752745"/>
          </a:xfrm>
        </p:grpSpPr>
        <p:sp>
          <p:nvSpPr>
            <p:cNvPr id="15" name="任意多边形: 形状 26">
              <a:extLst>
                <a:ext uri="{FF2B5EF4-FFF2-40B4-BE49-F238E27FC236}">
                  <a16:creationId xmlns:a16="http://schemas.microsoft.com/office/drawing/2014/main" id="{3548F1FC-F264-AB4F-BB3E-B84DD396D6A2}"/>
                </a:ext>
              </a:extLst>
            </p:cNvPr>
            <p:cNvSpPr>
              <a:spLocks noChangeAspect="1"/>
            </p:cNvSpPr>
            <p:nvPr/>
          </p:nvSpPr>
          <p:spPr>
            <a:xfrm rot="12104625">
              <a:off x="-822837" y="-1740227"/>
              <a:ext cx="2772000" cy="27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">
              <a:extLst>
                <a:ext uri="{FF2B5EF4-FFF2-40B4-BE49-F238E27FC236}">
                  <a16:creationId xmlns:a16="http://schemas.microsoft.com/office/drawing/2014/main" id="{8E4899B1-432C-3149-98C3-CCEE757BACBD}"/>
                </a:ext>
              </a:extLst>
            </p:cNvPr>
            <p:cNvSpPr/>
            <p:nvPr/>
          </p:nvSpPr>
          <p:spPr>
            <a:xfrm rot="2045644">
              <a:off x="10347621" y="5492518"/>
              <a:ext cx="2520000" cy="252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D3C50BF-6C6E-5844-B09E-683542015EED}"/>
                </a:ext>
              </a:extLst>
            </p:cNvPr>
            <p:cNvSpPr txBox="1"/>
            <p:nvPr/>
          </p:nvSpPr>
          <p:spPr>
            <a:xfrm rot="10800000">
              <a:off x="10302137" y="-1573827"/>
              <a:ext cx="160421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BBDBE81F-6C2F-9049-9628-0B4DE8200DC9}"/>
              </a:ext>
            </a:extLst>
          </p:cNvPr>
          <p:cNvSpPr/>
          <p:nvPr/>
        </p:nvSpPr>
        <p:spPr>
          <a:xfrm rot="20722132">
            <a:off x="504305" y="5571497"/>
            <a:ext cx="824923" cy="82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7FAEB3-B9E9-1B43-A53C-437294619D6D}"/>
              </a:ext>
            </a:extLst>
          </p:cNvPr>
          <p:cNvSpPr/>
          <p:nvPr/>
        </p:nvSpPr>
        <p:spPr>
          <a:xfrm rot="20722132">
            <a:off x="1044208" y="6021229"/>
            <a:ext cx="338559" cy="338559"/>
          </a:xfrm>
          <a:prstGeom prst="ellipse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295CFA-DBDD-9949-A2B6-01F50274D318}"/>
              </a:ext>
            </a:extLst>
          </p:cNvPr>
          <p:cNvSpPr txBox="1"/>
          <p:nvPr/>
        </p:nvSpPr>
        <p:spPr>
          <a:xfrm>
            <a:off x="7448663" y="2513546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E0B71D8D-5C7E-094C-9CF6-571A1A9457A0}"/>
              </a:ext>
            </a:extLst>
          </p:cNvPr>
          <p:cNvSpPr/>
          <p:nvPr/>
        </p:nvSpPr>
        <p:spPr>
          <a:xfrm>
            <a:off x="1649075" y="3053615"/>
            <a:ext cx="4345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搜索过程</a:t>
            </a:r>
            <a:endParaRPr kumimoji="1" lang="zh-CN" altLang="en-US" sz="3200" b="1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4AAFC8-C7FC-4547-B752-59057EB16B2F}"/>
              </a:ext>
            </a:extLst>
          </p:cNvPr>
          <p:cNvSpPr txBox="1"/>
          <p:nvPr/>
        </p:nvSpPr>
        <p:spPr>
          <a:xfrm>
            <a:off x="1671038" y="3744652"/>
            <a:ext cx="285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Search Process</a:t>
            </a:r>
            <a:endParaRPr kumimoji="1" lang="zh-CN" altLang="en-US" sz="1600" b="1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0335D21-CFFE-4D31-BA65-4F7FF6375CAB}"/>
              </a:ext>
            </a:extLst>
          </p:cNvPr>
          <p:cNvGrpSpPr/>
          <p:nvPr/>
        </p:nvGrpSpPr>
        <p:grpSpPr>
          <a:xfrm rot="15433288">
            <a:off x="2204552" y="-1575305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2B87F54-CF51-478A-B5F8-64792808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AA6EBCB5-7D0A-4BA7-B93C-64760DD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EE0D6DC-490A-468C-A468-59FFC93B3EF3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76936440-BA84-4037-90FF-A67F905EA560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7118B157-D10D-4123-9BA7-4FA98EA60307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íṧlíḍè">
            <a:extLst>
              <a:ext uri="{FF2B5EF4-FFF2-40B4-BE49-F238E27FC236}">
                <a16:creationId xmlns:a16="http://schemas.microsoft.com/office/drawing/2014/main" id="{C3940216-E19F-4889-9CEF-B185FEA482CE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3" name="ïş1ídè">
            <a:extLst>
              <a:ext uri="{FF2B5EF4-FFF2-40B4-BE49-F238E27FC236}">
                <a16:creationId xmlns:a16="http://schemas.microsoft.com/office/drawing/2014/main" id="{E944EE76-357A-47D4-A629-ABDCA4ABD704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Data Sources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A11AC6B-4BF9-48CA-8193-8556EE06BBD4}"/>
              </a:ext>
            </a:extLst>
          </p:cNvPr>
          <p:cNvGrpSpPr/>
          <p:nvPr/>
        </p:nvGrpSpPr>
        <p:grpSpPr>
          <a:xfrm>
            <a:off x="925225" y="484441"/>
            <a:ext cx="11512319" cy="7057559"/>
            <a:chOff x="925225" y="484441"/>
            <a:chExt cx="11512319" cy="705755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B60BD70-05AE-4B15-94DF-35692FACDE07}"/>
                </a:ext>
              </a:extLst>
            </p:cNvPr>
            <p:cNvSpPr/>
            <p:nvPr/>
          </p:nvSpPr>
          <p:spPr>
            <a:xfrm>
              <a:off x="11370785" y="641643"/>
              <a:ext cx="497242" cy="497242"/>
            </a:xfrm>
            <a:prstGeom prst="rect">
              <a:avLst/>
            </a:prstGeom>
            <a:solidFill>
              <a:srgbClr val="C7D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矩形: 圆角 4">
              <a:extLst>
                <a:ext uri="{FF2B5EF4-FFF2-40B4-BE49-F238E27FC236}">
                  <a16:creationId xmlns:a16="http://schemas.microsoft.com/office/drawing/2014/main" id="{01D16F3F-D6CC-4C89-B9F9-B85AA93C31DD}"/>
                </a:ext>
              </a:extLst>
            </p:cNvPr>
            <p:cNvSpPr/>
            <p:nvPr/>
          </p:nvSpPr>
          <p:spPr>
            <a:xfrm rot="18520264">
              <a:off x="10546573" y="6174000"/>
              <a:ext cx="1368000" cy="1368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: 圆角 4">
              <a:extLst>
                <a:ext uri="{FF2B5EF4-FFF2-40B4-BE49-F238E27FC236}">
                  <a16:creationId xmlns:a16="http://schemas.microsoft.com/office/drawing/2014/main" id="{5D16DBD0-1B28-4350-9A7F-D7AEB168BA59}"/>
                </a:ext>
              </a:extLst>
            </p:cNvPr>
            <p:cNvSpPr/>
            <p:nvPr/>
          </p:nvSpPr>
          <p:spPr>
            <a:xfrm>
              <a:off x="925225" y="6103932"/>
              <a:ext cx="576000" cy="576000"/>
            </a:xfrm>
            <a:prstGeom prst="rect">
              <a:avLst/>
            </a:prstGeom>
            <a:solidFill>
              <a:srgbClr val="C7D4E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: 圆角 4">
              <a:extLst>
                <a:ext uri="{FF2B5EF4-FFF2-40B4-BE49-F238E27FC236}">
                  <a16:creationId xmlns:a16="http://schemas.microsoft.com/office/drawing/2014/main" id="{65E55628-9577-4599-9429-626A41BFEE27}"/>
                </a:ext>
              </a:extLst>
            </p:cNvPr>
            <p:cNvSpPr/>
            <p:nvPr/>
          </p:nvSpPr>
          <p:spPr>
            <a:xfrm>
              <a:off x="1363344" y="6283932"/>
              <a:ext cx="216000" cy="21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: 圆角 4">
              <a:extLst>
                <a:ext uri="{FF2B5EF4-FFF2-40B4-BE49-F238E27FC236}">
                  <a16:creationId xmlns:a16="http://schemas.microsoft.com/office/drawing/2014/main" id="{7B0ABD40-C4AE-420F-A3A7-2B5B6A69AE65}"/>
                </a:ext>
              </a:extLst>
            </p:cNvPr>
            <p:cNvSpPr/>
            <p:nvPr/>
          </p:nvSpPr>
          <p:spPr>
            <a:xfrm>
              <a:off x="11307077" y="484441"/>
              <a:ext cx="468027" cy="46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: 圆角 4">
              <a:extLst>
                <a:ext uri="{FF2B5EF4-FFF2-40B4-BE49-F238E27FC236}">
                  <a16:creationId xmlns:a16="http://schemas.microsoft.com/office/drawing/2014/main" id="{13971591-410D-4DFF-8E94-CA02A2B768DE}"/>
                </a:ext>
              </a:extLst>
            </p:cNvPr>
            <p:cNvSpPr/>
            <p:nvPr/>
          </p:nvSpPr>
          <p:spPr>
            <a:xfrm rot="18041694">
              <a:off x="11609544" y="6324923"/>
              <a:ext cx="828000" cy="8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77D6E8F2-6B3E-589F-7748-694E25D8E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57535"/>
              </p:ext>
            </p:extLst>
          </p:nvPr>
        </p:nvGraphicFramePr>
        <p:xfrm>
          <a:off x="2092035" y="1461352"/>
          <a:ext cx="7892002" cy="416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769">
                  <a:extLst>
                    <a:ext uri="{9D8B030D-6E8A-4147-A177-3AD203B41FA5}">
                      <a16:colId xmlns:a16="http://schemas.microsoft.com/office/drawing/2014/main" val="768567444"/>
                    </a:ext>
                  </a:extLst>
                </a:gridCol>
                <a:gridCol w="1994233">
                  <a:extLst>
                    <a:ext uri="{9D8B030D-6E8A-4147-A177-3AD203B41FA5}">
                      <a16:colId xmlns:a16="http://schemas.microsoft.com/office/drawing/2014/main" val="2994569463"/>
                    </a:ext>
                  </a:extLst>
                </a:gridCol>
              </a:tblGrid>
              <a:tr h="856914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JOURNAL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1" dirty="0">
                          <a:effectLst/>
                        </a:rPr>
                        <a:t>DATABASE</a:t>
                      </a:r>
                      <a:endParaRPr lang="en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09378"/>
                  </a:ext>
                </a:extLst>
              </a:tr>
              <a:tr h="856914">
                <a:tc>
                  <a:txBody>
                    <a:bodyPr/>
                    <a:lstStyle/>
                    <a:p>
                      <a:r>
                        <a:rPr lang="en" altLang="zh-CN" dirty="0"/>
                        <a:t>Empirical Software Engineering Journal(EMSE)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effectLst/>
                          <a:hlinkClick r:id="rId3"/>
                        </a:rPr>
                        <a:t>Springer</a:t>
                      </a:r>
                      <a:endParaRPr lang="en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00210"/>
                  </a:ext>
                </a:extLst>
              </a:tr>
              <a:tr h="1224163">
                <a:tc>
                  <a:txBody>
                    <a:bodyPr/>
                    <a:lstStyle/>
                    <a:p>
                      <a:r>
                        <a:rPr lang="en" altLang="zh-CN" dirty="0">
                          <a:effectLst/>
                        </a:rPr>
                        <a:t>International Symposium on Empirical Software</a:t>
                      </a:r>
                    </a:p>
                    <a:p>
                      <a:r>
                        <a:rPr lang="en" altLang="zh-CN" dirty="0">
                          <a:effectLst/>
                        </a:rPr>
                        <a:t>Engineering and Measurement(ESEM)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effectLst/>
                          <a:hlinkClick r:id="rId4"/>
                        </a:rPr>
                        <a:t>ACM digital library</a:t>
                      </a:r>
                      <a:endParaRPr lang="en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27089"/>
                  </a:ext>
                </a:extLst>
              </a:tr>
              <a:tr h="1224163">
                <a:tc>
                  <a:txBody>
                    <a:bodyPr/>
                    <a:lstStyle/>
                    <a:p>
                      <a:r>
                        <a:rPr lang="en" altLang="zh-CN" dirty="0">
                          <a:effectLst/>
                        </a:rPr>
                        <a:t>International Conference on Evaluation and Assessment in</a:t>
                      </a:r>
                    </a:p>
                    <a:p>
                      <a:r>
                        <a:rPr lang="en" altLang="zh-CN" dirty="0">
                          <a:effectLst/>
                        </a:rPr>
                        <a:t>Software Engineering(EASE)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effectLst/>
                          <a:hlinkClick r:id="rId4"/>
                        </a:rPr>
                        <a:t>ACM digital library</a:t>
                      </a:r>
                      <a:endParaRPr lang="en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9038"/>
                  </a:ext>
                </a:extLst>
              </a:tr>
            </a:tbl>
          </a:graphicData>
        </a:graphic>
      </p:graphicFrame>
      <p:sp>
        <p:nvSpPr>
          <p:cNvPr id="25" name="文本框 13">
            <a:extLst>
              <a:ext uri="{FF2B5EF4-FFF2-40B4-BE49-F238E27FC236}">
                <a16:creationId xmlns:a16="http://schemas.microsoft.com/office/drawing/2014/main" id="{E317B77E-2F53-BEFA-DDD6-4CF5F169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606" y="1077440"/>
            <a:ext cx="22340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step1 choosing database</a:t>
            </a:r>
          </a:p>
        </p:txBody>
      </p:sp>
    </p:spTree>
    <p:extLst>
      <p:ext uri="{BB962C8B-B14F-4D97-AF65-F5344CB8AC3E}">
        <p14:creationId xmlns:p14="http://schemas.microsoft.com/office/powerpoint/2010/main" val="38805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5B366EB5-2EE9-4E44-AB00-21A61C8A5854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443CF4C-D7EE-4A65-8ABA-711760CC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720DDFB4-600F-4CE1-975B-8F51E8FA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ACED471-ABD3-4E56-9828-C6DAD368B3E4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CA1AD4F7-BC07-4BD0-BF8B-C4B56F4F1812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C1B6031D-8A0A-47ED-8B94-E44E59EBF735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íṧlíḍè">
            <a:extLst>
              <a:ext uri="{FF2B5EF4-FFF2-40B4-BE49-F238E27FC236}">
                <a16:creationId xmlns:a16="http://schemas.microsoft.com/office/drawing/2014/main" id="{C131BB86-1CC3-40D9-A1C9-60BDCECC663F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ïş1ídè">
            <a:extLst>
              <a:ext uri="{FF2B5EF4-FFF2-40B4-BE49-F238E27FC236}">
                <a16:creationId xmlns:a16="http://schemas.microsoft.com/office/drawing/2014/main" id="{E70FAD4C-C9F4-48CE-81A4-555A944BEA71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dist"/>
            <a:r>
              <a:rPr lang="en" altLang="zh-CN" dirty="0">
                <a:solidFill>
                  <a:schemeClr val="bg1"/>
                </a:solidFill>
                <a:cs typeface="+mn-ea"/>
                <a:sym typeface="+mn-lt"/>
              </a:rPr>
              <a:t>Screen &amp; Get papers list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11">
            <a:extLst>
              <a:ext uri="{FF2B5EF4-FFF2-40B4-BE49-F238E27FC236}">
                <a16:creationId xmlns:a16="http://schemas.microsoft.com/office/drawing/2014/main" id="{A0DA8C43-C9B7-45B0-94C8-95344E67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782" y="2034542"/>
            <a:ext cx="434074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/>
              <a:t>1.</a:t>
            </a:r>
            <a:r>
              <a:rPr lang="en" altLang="zh-CN" sz="1600" dirty="0"/>
              <a:t>Published in 2020.</a:t>
            </a:r>
          </a:p>
          <a:p>
            <a:r>
              <a:rPr lang="en-US" altLang="zh-CN" sz="1600" dirty="0"/>
              <a:t>2.</a:t>
            </a:r>
            <a:r>
              <a:rPr lang="en" altLang="zh-CN" sz="1600" dirty="0"/>
              <a:t>Must use one or more empirical study methods.</a:t>
            </a:r>
          </a:p>
          <a:p>
            <a:r>
              <a:rPr lang="en-US" altLang="zh-CN" sz="1600" dirty="0"/>
              <a:t>3.</a:t>
            </a:r>
            <a:r>
              <a:rPr lang="en" altLang="zh-CN" sz="1600" dirty="0"/>
              <a:t>Written in English.</a:t>
            </a:r>
          </a:p>
          <a:p>
            <a:r>
              <a:rPr lang="en-US" altLang="zh-CN" sz="1600" dirty="0"/>
              <a:t>4.</a:t>
            </a:r>
            <a:r>
              <a:rPr lang="en" altLang="zh-CN" sz="1600" dirty="0"/>
              <a:t>Shouldn't be preprint.</a:t>
            </a:r>
          </a:p>
          <a:p>
            <a:r>
              <a:rPr lang="en-US" altLang="zh-CN" sz="1600" dirty="0"/>
              <a:t>5.</a:t>
            </a:r>
            <a:r>
              <a:rPr lang="en" altLang="zh-CN" sz="1600" dirty="0"/>
              <a:t>More than 6 pages.</a:t>
            </a:r>
          </a:p>
          <a:p>
            <a:r>
              <a:rPr lang="en-US" altLang="zh-CN" sz="1600" dirty="0"/>
              <a:t>6.</a:t>
            </a:r>
            <a:r>
              <a:rPr lang="en" altLang="zh-CN" sz="1600" dirty="0"/>
              <a:t>Shouldn't be graduation dissertation.</a:t>
            </a:r>
          </a:p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 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文字内容</a:t>
            </a:r>
          </a:p>
        </p:txBody>
      </p:sp>
      <p:sp>
        <p:nvSpPr>
          <p:cNvPr id="46" name="矩形 17">
            <a:extLst>
              <a:ext uri="{FF2B5EF4-FFF2-40B4-BE49-F238E27FC236}">
                <a16:creationId xmlns:a16="http://schemas.microsoft.com/office/drawing/2014/main" id="{38A42674-BDE3-446B-9D6B-DD3EDB84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787" y="4656234"/>
            <a:ext cx="4382039" cy="200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14000"/>
              </a:lnSpc>
            </a:pPr>
            <a:r>
              <a:rPr lang="en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("empirical software engineering" OR "empirical study" OR "empirical research") AND ("controlled experiments" OR "case studies" OR "survey" OR "Ethnographies" OR "action research" OR "systematic reviews" OR "literature reviews" OR "experts")</a:t>
            </a:r>
          </a:p>
          <a:p>
            <a:pPr algn="l">
              <a:lnSpc>
                <a:spcPct val="114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241C9238-07C6-2310-A1B0-E46369B3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412" y="1029293"/>
            <a:ext cx="532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step2 screening &amp; getting papers list and download by sci-hub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5F8C2754-653F-BF52-9751-1D440F122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34742"/>
              </p:ext>
            </p:extLst>
          </p:nvPr>
        </p:nvGraphicFramePr>
        <p:xfrm>
          <a:off x="382507" y="1748892"/>
          <a:ext cx="646026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85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Research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Controlled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Experiments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control variable</a:t>
                      </a:r>
                      <a:r>
                        <a:rPr lang="zh-CN" altLang="en-US" dirty="0"/>
                        <a:t>、</a:t>
                      </a:r>
                      <a:r>
                        <a:rPr lang="en" altLang="zh-CN" dirty="0"/>
                        <a:t>experiments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r>
                        <a:rPr lang="en-US" altLang="zh-CN" dirty="0"/>
                        <a:t>Case studies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Systematic collection of data and information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r>
                        <a:rPr lang="en-US" altLang="zh-CN" dirty="0"/>
                        <a:t>Survey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Interview survey, </a:t>
                      </a:r>
                      <a:r>
                        <a:rPr lang="en" altLang="zh-CN" dirty="0"/>
                        <a:t>questionnaire investigation,</a:t>
                      </a:r>
                      <a:r>
                        <a:rPr lang="en-US" altLang="zh-CN" dirty="0"/>
                        <a:t> </a:t>
                      </a:r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 amounts of 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r>
                        <a:rPr lang="en-US" altLang="zh-CN" dirty="0"/>
                        <a:t>Ethnographies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field investigation, observation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67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practical 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67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Systematic reviews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Summary and analysis of existing papers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167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Expert opinions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advice of professionals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5B366EB5-2EE9-4E44-AB00-21A61C8A5854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443CF4C-D7EE-4A65-8ABA-711760CC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720DDFB4-600F-4CE1-975B-8F51E8FA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ACED471-ABD3-4E56-9828-C6DAD368B3E4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CA1AD4F7-BC07-4BD0-BF8B-C4B56F4F1812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C1B6031D-8A0A-47ED-8B94-E44E59EBF735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íṧlíḍè">
            <a:extLst>
              <a:ext uri="{FF2B5EF4-FFF2-40B4-BE49-F238E27FC236}">
                <a16:creationId xmlns:a16="http://schemas.microsoft.com/office/drawing/2014/main" id="{C131BB86-1CC3-40D9-A1C9-60BDCECC663F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ïş1ídè">
            <a:extLst>
              <a:ext uri="{FF2B5EF4-FFF2-40B4-BE49-F238E27FC236}">
                <a16:creationId xmlns:a16="http://schemas.microsoft.com/office/drawing/2014/main" id="{E70FAD4C-C9F4-48CE-81A4-555A944BEA71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dist"/>
            <a:r>
              <a:rPr lang="en" altLang="zh-CN" dirty="0">
                <a:solidFill>
                  <a:schemeClr val="bg1"/>
                </a:solidFill>
                <a:cs typeface="+mn-ea"/>
                <a:sym typeface="+mn-lt"/>
              </a:rPr>
              <a:t>Screen &amp; Get papers list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11">
            <a:extLst>
              <a:ext uri="{FF2B5EF4-FFF2-40B4-BE49-F238E27FC236}">
                <a16:creationId xmlns:a16="http://schemas.microsoft.com/office/drawing/2014/main" id="{A0DA8C43-C9B7-45B0-94C8-95344E67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365" y="1721978"/>
            <a:ext cx="1561646" cy="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1    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文字内容</a:t>
            </a: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241C9238-07C6-2310-A1B0-E46369B3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412" y="1029293"/>
            <a:ext cx="532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step2 screening &amp; getting papers list and download by sci-hub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3F0633-1DD2-AF7B-B682-B86EDAA0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1" y="1885172"/>
            <a:ext cx="4387986" cy="27346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DF9AE4-3D86-51EA-41D9-B4A437BF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67" y="1529653"/>
            <a:ext cx="7600341" cy="459312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85D14B-E768-98FC-AA75-5287E9F0376B}"/>
              </a:ext>
            </a:extLst>
          </p:cNvPr>
          <p:cNvSpPr txBox="1"/>
          <p:nvPr/>
        </p:nvSpPr>
        <p:spPr>
          <a:xfrm>
            <a:off x="4868729" y="6145647"/>
            <a:ext cx="2022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step</a:t>
            </a:r>
            <a:r>
              <a:rPr lang="en-US" altLang="zh-CN" sz="1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" altLang="zh-CN" dirty="0">
                <a:solidFill>
                  <a:schemeClr val="tx2"/>
                </a:solidFill>
                <a:cs typeface="+mn-ea"/>
                <a:sym typeface="+mn-lt"/>
              </a:rPr>
              <a:t> Categorizing</a:t>
            </a:r>
            <a:endParaRPr lang="en" altLang="zh-CN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4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E70249-8E5C-0247-A218-9F037A545D9D}"/>
              </a:ext>
            </a:extLst>
          </p:cNvPr>
          <p:cNvGrpSpPr/>
          <p:nvPr/>
        </p:nvGrpSpPr>
        <p:grpSpPr>
          <a:xfrm rot="15433288">
            <a:off x="6801911" y="2070117"/>
            <a:ext cx="2611131" cy="2717764"/>
            <a:chOff x="4297364" y="903288"/>
            <a:chExt cx="2946834" cy="3067178"/>
          </a:xfrm>
          <a:solidFill>
            <a:schemeClr val="accent1">
              <a:alpha val="13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D71DDAF-BC9E-FA46-B618-4A0F73F46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67E55A3-2356-4247-ABBE-770435DF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09191B1-C47E-6945-BB5B-C529B876916D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341F5D0-31A9-284B-8819-5E292132F33A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589DD6A-F401-0C47-803B-07B198452388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9F135C-A250-FC45-A525-95C4E5CEAC6F}"/>
              </a:ext>
            </a:extLst>
          </p:cNvPr>
          <p:cNvGrpSpPr/>
          <p:nvPr/>
        </p:nvGrpSpPr>
        <p:grpSpPr>
          <a:xfrm>
            <a:off x="-822837" y="-1740227"/>
            <a:ext cx="13690458" cy="9752745"/>
            <a:chOff x="-822837" y="-1740227"/>
            <a:chExt cx="13690458" cy="9752745"/>
          </a:xfrm>
        </p:grpSpPr>
        <p:sp>
          <p:nvSpPr>
            <p:cNvPr id="15" name="任意多边形: 形状 26">
              <a:extLst>
                <a:ext uri="{FF2B5EF4-FFF2-40B4-BE49-F238E27FC236}">
                  <a16:creationId xmlns:a16="http://schemas.microsoft.com/office/drawing/2014/main" id="{3548F1FC-F264-AB4F-BB3E-B84DD396D6A2}"/>
                </a:ext>
              </a:extLst>
            </p:cNvPr>
            <p:cNvSpPr>
              <a:spLocks noChangeAspect="1"/>
            </p:cNvSpPr>
            <p:nvPr/>
          </p:nvSpPr>
          <p:spPr>
            <a:xfrm rot="12104625">
              <a:off x="-822837" y="-1740227"/>
              <a:ext cx="2772000" cy="27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">
              <a:extLst>
                <a:ext uri="{FF2B5EF4-FFF2-40B4-BE49-F238E27FC236}">
                  <a16:creationId xmlns:a16="http://schemas.microsoft.com/office/drawing/2014/main" id="{8E4899B1-432C-3149-98C3-CCEE757BACBD}"/>
                </a:ext>
              </a:extLst>
            </p:cNvPr>
            <p:cNvSpPr/>
            <p:nvPr/>
          </p:nvSpPr>
          <p:spPr>
            <a:xfrm rot="2045644">
              <a:off x="10347621" y="5492518"/>
              <a:ext cx="2520000" cy="252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D3C50BF-6C6E-5844-B09E-683542015EED}"/>
                </a:ext>
              </a:extLst>
            </p:cNvPr>
            <p:cNvSpPr txBox="1"/>
            <p:nvPr/>
          </p:nvSpPr>
          <p:spPr>
            <a:xfrm rot="10800000">
              <a:off x="10302137" y="-1573827"/>
              <a:ext cx="160421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BBDBE81F-6C2F-9049-9628-0B4DE8200DC9}"/>
              </a:ext>
            </a:extLst>
          </p:cNvPr>
          <p:cNvSpPr/>
          <p:nvPr/>
        </p:nvSpPr>
        <p:spPr>
          <a:xfrm rot="20722132">
            <a:off x="504305" y="5571497"/>
            <a:ext cx="824923" cy="82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7FAEB3-B9E9-1B43-A53C-437294619D6D}"/>
              </a:ext>
            </a:extLst>
          </p:cNvPr>
          <p:cNvSpPr/>
          <p:nvPr/>
        </p:nvSpPr>
        <p:spPr>
          <a:xfrm rot="20722132">
            <a:off x="1044208" y="6021229"/>
            <a:ext cx="338559" cy="338559"/>
          </a:xfrm>
          <a:prstGeom prst="ellipse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295CFA-DBDD-9949-A2B6-01F50274D318}"/>
              </a:ext>
            </a:extLst>
          </p:cNvPr>
          <p:cNvSpPr txBox="1"/>
          <p:nvPr/>
        </p:nvSpPr>
        <p:spPr>
          <a:xfrm>
            <a:off x="7448663" y="2513546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E0B71D8D-5C7E-094C-9CF6-571A1A9457A0}"/>
              </a:ext>
            </a:extLst>
          </p:cNvPr>
          <p:cNvSpPr/>
          <p:nvPr/>
        </p:nvSpPr>
        <p:spPr>
          <a:xfrm>
            <a:off x="1642791" y="2852377"/>
            <a:ext cx="3619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搜索结果展示</a:t>
            </a:r>
            <a:endParaRPr kumimoji="1" lang="zh-CN" altLang="en-US" sz="3200" b="1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4AAFC8-C7FC-4547-B752-59057EB16B2F}"/>
              </a:ext>
            </a:extLst>
          </p:cNvPr>
          <p:cNvSpPr txBox="1"/>
          <p:nvPr/>
        </p:nvSpPr>
        <p:spPr>
          <a:xfrm>
            <a:off x="1642791" y="3429000"/>
            <a:ext cx="43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Search Result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6F88B36A-5F24-DD17-968E-CB3AE3B6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3783"/>
              </p:ext>
            </p:extLst>
          </p:nvPr>
        </p:nvGraphicFramePr>
        <p:xfrm>
          <a:off x="2838113" y="1129393"/>
          <a:ext cx="7124035" cy="459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07">
                  <a:extLst>
                    <a:ext uri="{9D8B030D-6E8A-4147-A177-3AD203B41FA5}">
                      <a16:colId xmlns:a16="http://schemas.microsoft.com/office/drawing/2014/main" val="1352110137"/>
                    </a:ext>
                  </a:extLst>
                </a:gridCol>
                <a:gridCol w="1424807">
                  <a:extLst>
                    <a:ext uri="{9D8B030D-6E8A-4147-A177-3AD203B41FA5}">
                      <a16:colId xmlns:a16="http://schemas.microsoft.com/office/drawing/2014/main" val="1595895137"/>
                    </a:ext>
                  </a:extLst>
                </a:gridCol>
                <a:gridCol w="1424807">
                  <a:extLst>
                    <a:ext uri="{9D8B030D-6E8A-4147-A177-3AD203B41FA5}">
                      <a16:colId xmlns:a16="http://schemas.microsoft.com/office/drawing/2014/main" val="971323253"/>
                    </a:ext>
                  </a:extLst>
                </a:gridCol>
                <a:gridCol w="1424807">
                  <a:extLst>
                    <a:ext uri="{9D8B030D-6E8A-4147-A177-3AD203B41FA5}">
                      <a16:colId xmlns:a16="http://schemas.microsoft.com/office/drawing/2014/main" val="1207686076"/>
                    </a:ext>
                  </a:extLst>
                </a:gridCol>
                <a:gridCol w="1424807">
                  <a:extLst>
                    <a:ext uri="{9D8B030D-6E8A-4147-A177-3AD203B41FA5}">
                      <a16:colId xmlns:a16="http://schemas.microsoft.com/office/drawing/2014/main" val="4045946255"/>
                    </a:ext>
                  </a:extLst>
                </a:gridCol>
              </a:tblGrid>
              <a:tr h="342950"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>
                          <a:effectLst/>
                        </a:rPr>
                        <a:t>EASE</a:t>
                      </a:r>
                      <a:endParaRPr lang="e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EMSE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ESEM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>
                          <a:effectLst/>
                        </a:rPr>
                        <a:t>TOTAL</a:t>
                      </a:r>
                      <a:endParaRPr lang="en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55515"/>
                  </a:ext>
                </a:extLst>
              </a:tr>
              <a:tr h="575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Experiments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617281"/>
                  </a:ext>
                </a:extLst>
              </a:tr>
              <a:tr h="342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Case study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7876"/>
                  </a:ext>
                </a:extLst>
              </a:tr>
              <a:tr h="342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Survey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672634"/>
                  </a:ext>
                </a:extLst>
              </a:tr>
              <a:tr h="591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Action Research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26568"/>
                  </a:ext>
                </a:extLst>
              </a:tr>
              <a:tr h="591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Systematic Reviews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081661"/>
                  </a:ext>
                </a:extLst>
              </a:tr>
              <a:tr h="575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Ethnographies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664515"/>
                  </a:ext>
                </a:extLst>
              </a:tr>
              <a:tr h="575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 dirty="0">
                          <a:effectLst/>
                        </a:rPr>
                        <a:t>Expert Opinions</a:t>
                      </a:r>
                      <a:endParaRPr lang="e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343027"/>
                  </a:ext>
                </a:extLst>
              </a:tr>
              <a:tr h="342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b="1">
                          <a:effectLst/>
                        </a:rPr>
                        <a:t>TOTAL</a:t>
                      </a:r>
                      <a:endParaRPr lang="e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347527"/>
                  </a:ext>
                </a:extLst>
              </a:tr>
            </a:tbl>
          </a:graphicData>
        </a:graphic>
      </p:graphicFrame>
      <p:sp>
        <p:nvSpPr>
          <p:cNvPr id="16" name="íṧlíḍè">
            <a:extLst>
              <a:ext uri="{FF2B5EF4-FFF2-40B4-BE49-F238E27FC236}">
                <a16:creationId xmlns:a16="http://schemas.microsoft.com/office/drawing/2014/main" id="{56760021-FF70-03EE-1438-3394D08411A4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ş1ídè">
            <a:extLst>
              <a:ext uri="{FF2B5EF4-FFF2-40B4-BE49-F238E27FC236}">
                <a16:creationId xmlns:a16="http://schemas.microsoft.com/office/drawing/2014/main" id="{49985E69-5AD7-393D-5E48-6B2D3D5EED90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/>
            <a:r>
              <a:rPr lang="en" altLang="zh-CN" dirty="0">
                <a:solidFill>
                  <a:schemeClr val="bg1"/>
                </a:solidFill>
                <a:cs typeface="+mn-ea"/>
                <a:sym typeface="+mn-lt"/>
              </a:rPr>
              <a:t>Search Result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5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4910AEE3-0A5E-4BBF-9AF4-15FD4326C2E5}"/>
              </a:ext>
            </a:extLst>
          </p:cNvPr>
          <p:cNvGrpSpPr/>
          <p:nvPr/>
        </p:nvGrpSpPr>
        <p:grpSpPr>
          <a:xfrm rot="15433288">
            <a:off x="2244189" y="-1939496"/>
            <a:ext cx="8481704" cy="9397093"/>
            <a:chOff x="4297364" y="903288"/>
            <a:chExt cx="2946834" cy="3067178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9E87777-B064-4E67-8384-F8FFC47B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669" y="1516318"/>
              <a:ext cx="1809749" cy="1915925"/>
            </a:xfrm>
            <a:prstGeom prst="halfFrame">
              <a:avLst>
                <a:gd name="adj1" fmla="val 7967"/>
                <a:gd name="adj2" fmla="val 650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1B2AF68-D3A9-4024-A626-576AC3CA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4" y="903288"/>
              <a:ext cx="2946834" cy="2058988"/>
            </a:xfrm>
            <a:prstGeom prst="halfFrame">
              <a:avLst>
                <a:gd name="adj1" fmla="val 3868"/>
                <a:gd name="adj2" fmla="val 32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B5CF15DB-9D63-4644-ABAB-B60675F87105}"/>
                </a:ext>
              </a:extLst>
            </p:cNvPr>
            <p:cNvSpPr>
              <a:spLocks/>
            </p:cNvSpPr>
            <p:nvPr/>
          </p:nvSpPr>
          <p:spPr bwMode="auto">
            <a:xfrm rot="10785847">
              <a:off x="5778599" y="2623513"/>
              <a:ext cx="955675" cy="843824"/>
            </a:xfrm>
            <a:prstGeom prst="halfFrame">
              <a:avLst>
                <a:gd name="adj1" fmla="val 7749"/>
                <a:gd name="adj2" fmla="val 520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6B24B075-7E87-44AE-925E-5C90476191A1}"/>
                </a:ext>
              </a:extLst>
            </p:cNvPr>
            <p:cNvSpPr>
              <a:spLocks/>
            </p:cNvSpPr>
            <p:nvPr/>
          </p:nvSpPr>
          <p:spPr bwMode="auto">
            <a:xfrm rot="5374475">
              <a:off x="4942544" y="1669490"/>
              <a:ext cx="2819189" cy="1782764"/>
            </a:xfrm>
            <a:prstGeom prst="halfFrame">
              <a:avLst>
                <a:gd name="adj1" fmla="val 9115"/>
                <a:gd name="adj2" fmla="val 9656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F407F0D3-6304-4541-9F21-F801EA091C80}"/>
                </a:ext>
              </a:extLst>
            </p:cNvPr>
            <p:cNvSpPr>
              <a:spLocks/>
            </p:cNvSpPr>
            <p:nvPr/>
          </p:nvSpPr>
          <p:spPr bwMode="auto">
            <a:xfrm rot="10720490" flipH="1">
              <a:off x="4473734" y="2580189"/>
              <a:ext cx="2458034" cy="1282700"/>
            </a:xfrm>
            <a:prstGeom prst="halfFrame">
              <a:avLst>
                <a:gd name="adj1" fmla="val 14367"/>
                <a:gd name="adj2" fmla="val 1338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B7CFC65-0FC9-066C-2AF7-84027633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2" y="1927912"/>
            <a:ext cx="4806247" cy="3499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D48DEF-468C-F22F-31D9-C6A15D63B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21" y="63333"/>
            <a:ext cx="4555756" cy="32244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8817A4-DC84-183A-65B6-15FF7013F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80" y="3606572"/>
            <a:ext cx="4378497" cy="3224463"/>
          </a:xfrm>
          <a:prstGeom prst="rect">
            <a:avLst/>
          </a:prstGeom>
        </p:spPr>
      </p:pic>
      <p:sp>
        <p:nvSpPr>
          <p:cNvPr id="29" name="íṧlíḍè">
            <a:extLst>
              <a:ext uri="{FF2B5EF4-FFF2-40B4-BE49-F238E27FC236}">
                <a16:creationId xmlns:a16="http://schemas.microsoft.com/office/drawing/2014/main" id="{6039383C-CA52-05D7-F965-4ABF9C8DA358}"/>
              </a:ext>
            </a:extLst>
          </p:cNvPr>
          <p:cNvSpPr/>
          <p:nvPr/>
        </p:nvSpPr>
        <p:spPr bwMode="auto">
          <a:xfrm>
            <a:off x="0" y="525681"/>
            <a:ext cx="2092035" cy="48165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ïş1ídè">
            <a:extLst>
              <a:ext uri="{FF2B5EF4-FFF2-40B4-BE49-F238E27FC236}">
                <a16:creationId xmlns:a16="http://schemas.microsoft.com/office/drawing/2014/main" id="{22C4F09B-043E-1D21-305E-4A9ADDFED948}"/>
              </a:ext>
            </a:extLst>
          </p:cNvPr>
          <p:cNvSpPr txBox="1"/>
          <p:nvPr/>
        </p:nvSpPr>
        <p:spPr>
          <a:xfrm>
            <a:off x="110431" y="618080"/>
            <a:ext cx="1981604" cy="38925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/>
            <a:r>
              <a:rPr lang="en" altLang="zh-CN" dirty="0">
                <a:solidFill>
                  <a:schemeClr val="bg1"/>
                </a:solidFill>
                <a:cs typeface="+mn-ea"/>
                <a:sym typeface="+mn-lt"/>
              </a:rPr>
              <a:t>Search Result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428</Words>
  <Application>Microsoft Macintosh PowerPoint</Application>
  <PresentationFormat>宽屏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www.1ppt.com</dc:description>
  <cp:lastModifiedBy>1</cp:lastModifiedBy>
  <cp:revision>17</cp:revision>
  <dcterms:created xsi:type="dcterms:W3CDTF">2021-06-12T07:20:40Z</dcterms:created>
  <dcterms:modified xsi:type="dcterms:W3CDTF">2022-04-20T10:26:13Z</dcterms:modified>
</cp:coreProperties>
</file>