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sldIdLst>
    <p:sldId id="2506" r:id="rId3"/>
    <p:sldId id="2508" r:id="rId4"/>
    <p:sldId id="2509" r:id="rId5"/>
    <p:sldId id="1377" r:id="rId6"/>
    <p:sldId id="1250" r:id="rId7"/>
    <p:sldId id="2521" r:id="rId8"/>
    <p:sldId id="2515" r:id="rId9"/>
    <p:sldId id="2522" r:id="rId10"/>
    <p:sldId id="2523" r:id="rId11"/>
    <p:sldId id="843" r:id="rId12"/>
    <p:sldId id="1523" r:id="rId13"/>
    <p:sldId id="2525" r:id="rId14"/>
    <p:sldId id="2526" r:id="rId15"/>
    <p:sldId id="2527" r:id="rId16"/>
    <p:sldId id="2528" r:id="rId17"/>
    <p:sldId id="2529" r:id="rId18"/>
    <p:sldId id="2530" r:id="rId19"/>
    <p:sldId id="2531" r:id="rId20"/>
    <p:sldId id="2516" r:id="rId21"/>
    <p:sldId id="2444" r:id="rId22"/>
    <p:sldId id="2524" r:id="rId23"/>
    <p:sldId id="2532" r:id="rId24"/>
    <p:sldId id="2517" r:id="rId25"/>
    <p:sldId id="2188" r:id="rId26"/>
    <p:sldId id="2089" r:id="rId27"/>
    <p:sldId id="2534" r:id="rId28"/>
    <p:sldId id="1136" r:id="rId29"/>
    <p:sldId id="251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5597" autoAdjust="0"/>
  </p:normalViewPr>
  <p:slideViewPr>
    <p:cSldViewPr snapToGrid="0" showGuides="1">
      <p:cViewPr varScale="1">
        <p:scale>
          <a:sx n="105" d="100"/>
          <a:sy n="105" d="100"/>
        </p:scale>
        <p:origin x="816" y="184"/>
      </p:cViewPr>
      <p:guideLst>
        <p:guide orient="horz" pos="2205"/>
        <p:guide pos="3840"/>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2021/11/21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extLst>
      <p:ext uri="{BB962C8B-B14F-4D97-AF65-F5344CB8AC3E}">
        <p14:creationId xmlns:p14="http://schemas.microsoft.com/office/powerpoint/2010/main" val="35823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1</a:t>
            </a:fld>
            <a:endParaRPr kumimoji="1" lang="zh-CN" altLang="en-US"/>
          </a:p>
        </p:txBody>
      </p:sp>
    </p:spTree>
    <p:extLst>
      <p:ext uri="{BB962C8B-B14F-4D97-AF65-F5344CB8AC3E}">
        <p14:creationId xmlns:p14="http://schemas.microsoft.com/office/powerpoint/2010/main" val="21040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10</a:t>
            </a:fld>
            <a:endParaRPr kumimoji="1" lang="zh-CN" altLang="en-US"/>
          </a:p>
        </p:txBody>
      </p:sp>
    </p:spTree>
    <p:extLst>
      <p:ext uri="{BB962C8B-B14F-4D97-AF65-F5344CB8AC3E}">
        <p14:creationId xmlns:p14="http://schemas.microsoft.com/office/powerpoint/2010/main" val="141756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11</a:t>
            </a:fld>
            <a:endParaRPr kumimoji="1" lang="zh-CN" altLang="en-US"/>
          </a:p>
        </p:txBody>
      </p:sp>
    </p:spTree>
    <p:extLst>
      <p:ext uri="{BB962C8B-B14F-4D97-AF65-F5344CB8AC3E}">
        <p14:creationId xmlns:p14="http://schemas.microsoft.com/office/powerpoint/2010/main" val="417037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12</a:t>
            </a:fld>
            <a:endParaRPr kumimoji="1" lang="zh-CN" altLang="en-US"/>
          </a:p>
        </p:txBody>
      </p:sp>
    </p:spTree>
    <p:extLst>
      <p:ext uri="{BB962C8B-B14F-4D97-AF65-F5344CB8AC3E}">
        <p14:creationId xmlns:p14="http://schemas.microsoft.com/office/powerpoint/2010/main" val="25665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13</a:t>
            </a:fld>
            <a:endParaRPr kumimoji="1" lang="zh-CN" altLang="en-US"/>
          </a:p>
        </p:txBody>
      </p:sp>
    </p:spTree>
    <p:extLst>
      <p:ext uri="{BB962C8B-B14F-4D97-AF65-F5344CB8AC3E}">
        <p14:creationId xmlns:p14="http://schemas.microsoft.com/office/powerpoint/2010/main" val="138509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14</a:t>
            </a:fld>
            <a:endParaRPr kumimoji="1" lang="zh-CN" altLang="en-US"/>
          </a:p>
        </p:txBody>
      </p:sp>
    </p:spTree>
    <p:extLst>
      <p:ext uri="{BB962C8B-B14F-4D97-AF65-F5344CB8AC3E}">
        <p14:creationId xmlns:p14="http://schemas.microsoft.com/office/powerpoint/2010/main" val="52484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15</a:t>
            </a:fld>
            <a:endParaRPr kumimoji="1" lang="zh-CN" altLang="en-US"/>
          </a:p>
        </p:txBody>
      </p:sp>
    </p:spTree>
    <p:extLst>
      <p:ext uri="{BB962C8B-B14F-4D97-AF65-F5344CB8AC3E}">
        <p14:creationId xmlns:p14="http://schemas.microsoft.com/office/powerpoint/2010/main" val="416197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16</a:t>
            </a:fld>
            <a:endParaRPr kumimoji="1" lang="zh-CN" altLang="en-US"/>
          </a:p>
        </p:txBody>
      </p:sp>
    </p:spTree>
    <p:extLst>
      <p:ext uri="{BB962C8B-B14F-4D97-AF65-F5344CB8AC3E}">
        <p14:creationId xmlns:p14="http://schemas.microsoft.com/office/powerpoint/2010/main" val="379841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17</a:t>
            </a:fld>
            <a:endParaRPr kumimoji="1" lang="zh-CN" altLang="en-US"/>
          </a:p>
        </p:txBody>
      </p:sp>
    </p:spTree>
    <p:extLst>
      <p:ext uri="{BB962C8B-B14F-4D97-AF65-F5344CB8AC3E}">
        <p14:creationId xmlns:p14="http://schemas.microsoft.com/office/powerpoint/2010/main" val="75181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1732407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231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extLst>
      <p:ext uri="{BB962C8B-B14F-4D97-AF65-F5344CB8AC3E}">
        <p14:creationId xmlns:p14="http://schemas.microsoft.com/office/powerpoint/2010/main" val="223813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139743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132980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49536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45263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15290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2490000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726489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415109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28</a:t>
            </a:fld>
            <a:endParaRPr kumimoji="1" lang="zh-CN" altLang="en-US"/>
          </a:p>
        </p:txBody>
      </p:sp>
    </p:spTree>
    <p:extLst>
      <p:ext uri="{BB962C8B-B14F-4D97-AF65-F5344CB8AC3E}">
        <p14:creationId xmlns:p14="http://schemas.microsoft.com/office/powerpoint/2010/main" val="383299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extLst>
      <p:ext uri="{BB962C8B-B14F-4D97-AF65-F5344CB8AC3E}">
        <p14:creationId xmlns:p14="http://schemas.microsoft.com/office/powerpoint/2010/main" val="138601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261805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5</a:t>
            </a:fld>
            <a:endParaRPr kumimoji="1" lang="zh-CN" altLang="en-US"/>
          </a:p>
        </p:txBody>
      </p:sp>
    </p:spTree>
    <p:extLst>
      <p:ext uri="{BB962C8B-B14F-4D97-AF65-F5344CB8AC3E}">
        <p14:creationId xmlns:p14="http://schemas.microsoft.com/office/powerpoint/2010/main" val="46255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extLst>
      <p:ext uri="{BB962C8B-B14F-4D97-AF65-F5344CB8AC3E}">
        <p14:creationId xmlns:p14="http://schemas.microsoft.com/office/powerpoint/2010/main" val="173309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extLst>
      <p:ext uri="{BB962C8B-B14F-4D97-AF65-F5344CB8AC3E}">
        <p14:creationId xmlns:p14="http://schemas.microsoft.com/office/powerpoint/2010/main" val="28738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extLst>
      <p:ext uri="{BB962C8B-B14F-4D97-AF65-F5344CB8AC3E}">
        <p14:creationId xmlns:p14="http://schemas.microsoft.com/office/powerpoint/2010/main" val="2153705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9</a:t>
            </a:fld>
            <a:endParaRPr kumimoji="1" lang="zh-CN" altLang="en-US"/>
          </a:p>
        </p:txBody>
      </p:sp>
    </p:spTree>
    <p:extLst>
      <p:ext uri="{BB962C8B-B14F-4D97-AF65-F5344CB8AC3E}">
        <p14:creationId xmlns:p14="http://schemas.microsoft.com/office/powerpoint/2010/main" val="18091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9486F-5F72-4931-BCE8-E1EC053C72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22E018-BC6E-4B03-AA4C-75710D2E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9E568B-7585-4F02-B43E-859F4F2A97B4}"/>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AAAC20DF-59A3-4086-A55B-0C3B9E143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A7C24-7640-4900-AC05-62C5D66480DD}"/>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7846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E934-BDE4-4436-B6CF-07B551734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25EECF-2EE7-4150-BB7E-ABD5B512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5A34AB-7F52-4775-85EA-B6D3D7DCD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C2DD8-811C-40F0-ADB1-DE2D7FA289BE}"/>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1FDEF249-2B67-46DC-AB4E-D21034BA83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9CED7C-03DD-47BA-9555-DA3F18928AD4}"/>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953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AA57-9661-4905-B6D1-4313BF79AB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7D17AC-39B7-4FA0-B31F-C397A5F420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A275A-3611-4415-94A6-5591B8CAFD6A}"/>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3F49641B-ECB0-4D3F-AE0C-5631EF8E9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16B765-2F79-41CE-9103-3B3A367B124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655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F1D5C9-A834-43EE-8077-F91162271B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297BFE-F41A-4DCD-85AD-D32093DD9A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EA700-2AC4-4BA2-9204-C29A72788076}"/>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B95EC0EF-C52A-42F8-A8D2-E1D6F42E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4CBF7D-1131-4EDF-965E-70AA484AAD17}"/>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42911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5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282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35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67416-DD18-4011-9687-76F9BDF337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BBE10-951C-441E-BA4A-33A434D36D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8F18D9-EDF2-4A18-8660-A2E2B6AB01FB}"/>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F23C9BE4-0A79-47CF-94AB-C62409295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BB22CB-2A34-4D2C-A41D-75EE80E9C25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6548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BB74-2FEE-4B5C-994E-CE44A1B1E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9E48B1-4FA7-41CB-813D-6EF93AFF7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BB7BC1-721A-4BB0-8A34-9B909DFDAF11}"/>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692B9FD0-32CD-47CF-8303-1BC81D94E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4FC66-EC4E-4D6B-807A-475469A00788}"/>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90691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81E2D-2986-4959-8942-6CE628B31E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81B07F-AB0D-4E35-92F1-DA34C0BB83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68A37F-1397-4AA3-8E5E-17E89C661A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1CBBFC-19C2-4EC2-9FB8-56F488E34C10}"/>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56AF30BF-CB38-4998-8181-E083A38A1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C56D7C-20BF-4575-82EA-261AEEE513B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3084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7531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
        <p:nvSpPr>
          <p:cNvPr id="11" name="TextBox 10"/>
          <p:cNvSpPr txBox="1"/>
          <p:nvPr userDrawn="1"/>
        </p:nvSpPr>
        <p:spPr>
          <a:xfrm>
            <a:off x="2164879"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470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D349B-41BC-410F-B1E6-41ED5DCD06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1C56A-FD92-4D5E-9BD1-446BFC640A75}"/>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4" name="页脚占位符 3">
            <a:extLst>
              <a:ext uri="{FF2B5EF4-FFF2-40B4-BE49-F238E27FC236}">
                <a16:creationId xmlns:a16="http://schemas.microsoft.com/office/drawing/2014/main" id="{4D9FD6D7-3B93-4436-9ECD-12D1841BCA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D57911-B662-404D-8E4A-8903B8ECA8EB}"/>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6477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BAFAEE-79B9-4E67-BE3E-1DD193194C19}"/>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3" name="页脚占位符 2">
            <a:extLst>
              <a:ext uri="{FF2B5EF4-FFF2-40B4-BE49-F238E27FC236}">
                <a16:creationId xmlns:a16="http://schemas.microsoft.com/office/drawing/2014/main" id="{32E6E06A-97DB-45E7-B4FC-8A302908FE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09E8C8-9FA6-42CA-9FFF-F5145EBBC33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59532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2FDA-60F2-4F2A-B000-B2B1E009E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57791-38F9-4BBD-AD11-82BCACD92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02A1CA-80B6-44BA-97AB-90B1C678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B1F7A-6C28-4310-99C0-228476EA3CC0}"/>
              </a:ext>
            </a:extLst>
          </p:cNvPr>
          <p:cNvSpPr>
            <a:spLocks noGrp="1"/>
          </p:cNvSpPr>
          <p:nvPr>
            <p:ph type="dt" sz="half" idx="10"/>
          </p:nvPr>
        </p:nvSpPr>
        <p:spPr/>
        <p:txBody>
          <a:bodyPr/>
          <a:lstStyle/>
          <a:p>
            <a:fld id="{D4BA96C3-EDA1-4EE1-B967-B3E441F67AF9}"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3A53F057-C432-4817-BAD0-5E854A543C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0D912-1ADC-43B2-86AF-BE42933FF90F}"/>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20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ACE8C2-84FF-4E75-9F65-250F5479B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2016B3-D2DD-4AB9-8C6F-D3906477F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F58D8-E80D-4AC9-84D9-036C3A389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40FE5964-259F-475E-A436-5D959458F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322D4-611A-49FC-BD12-E41FBE767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133635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175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10" y="2761021"/>
            <a:ext cx="2711562"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896649" y="1697821"/>
            <a:ext cx="3621744" cy="3621744"/>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8568511" y="2277729"/>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REPOTR</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815609" y="2759050"/>
            <a:ext cx="6766581" cy="769441"/>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静态测试选择工具</a:t>
            </a:r>
            <a:r>
              <a:rPr lang="en" altLang="zh-CN" sz="4400" dirty="0">
                <a:solidFill>
                  <a:schemeClr val="tx1">
                    <a:lumMod val="65000"/>
                    <a:lumOff val="35000"/>
                  </a:schemeClr>
                </a:solidFill>
                <a:cs typeface="+mn-ea"/>
                <a:sym typeface="+mn-lt"/>
              </a:rPr>
              <a:t>STARTS</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1086751" y="4296359"/>
            <a:ext cx="3179685" cy="468000"/>
            <a:chOff x="4666248" y="4096573"/>
            <a:chExt cx="3179685" cy="468000"/>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68000"/>
              <a:chOff x="5193221" y="4071473"/>
              <a:chExt cx="1471706" cy="468000"/>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193906" y="4077078"/>
                <a:ext cx="1445088" cy="461665"/>
              </a:xfrm>
              <a:prstGeom prst="rect">
                <a:avLst/>
              </a:prstGeom>
              <a:noFill/>
            </p:spPr>
            <p:txBody>
              <a:bodyPr wrap="square" rtlCol="0">
                <a:spAutoFit/>
              </a:bodyPr>
              <a:lstStyle/>
              <a:p>
                <a:pPr algn="ctr"/>
                <a:r>
                  <a:rPr lang="zh-CN" altLang="en-US" sz="1200" dirty="0">
                    <a:cs typeface="+mn-ea"/>
                    <a:sym typeface="+mn-lt"/>
                  </a:rPr>
                  <a:t>软件学院 </a:t>
                </a:r>
                <a:r>
                  <a:rPr lang="en-US" altLang="zh-CN" sz="1200" dirty="0">
                    <a:cs typeface="+mn-ea"/>
                    <a:sym typeface="+mn-lt"/>
                  </a:rPr>
                  <a:t>191250133</a:t>
                </a:r>
                <a:r>
                  <a:rPr lang="zh-CN" altLang="en-US" sz="1200" dirty="0">
                    <a:cs typeface="+mn-ea"/>
                    <a:sym typeface="+mn-lt"/>
                  </a:rPr>
                  <a:t> </a:t>
                </a: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8539902" y="2924691"/>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04551" y="-1460477"/>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1644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5B366EB5-2EE9-4E44-AB00-21A61C8A585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6" name="Freeform 5">
              <a:extLst>
                <a:ext uri="{FF2B5EF4-FFF2-40B4-BE49-F238E27FC236}">
                  <a16:creationId xmlns:a16="http://schemas.microsoft.com/office/drawing/2014/main" id="{B443CF4C-D7EE-4A65-8ABA-711760CC266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720DDFB4-600F-4CE1-975B-8F51E8FA62F3}"/>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9">
              <a:extLst>
                <a:ext uri="{FF2B5EF4-FFF2-40B4-BE49-F238E27FC236}">
                  <a16:creationId xmlns:a16="http://schemas.microsoft.com/office/drawing/2014/main" id="{8ACED471-ABD3-4E56-9828-C6DAD368B3E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10">
              <a:extLst>
                <a:ext uri="{FF2B5EF4-FFF2-40B4-BE49-F238E27FC236}">
                  <a16:creationId xmlns:a16="http://schemas.microsoft.com/office/drawing/2014/main" id="{CA1AD4F7-BC07-4BD0-BF8B-C4B56F4F181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C1B6031D-8A0A-47ED-8B94-E44E59EBF73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1" name="íṧlíḍè">
            <a:extLst>
              <a:ext uri="{FF2B5EF4-FFF2-40B4-BE49-F238E27FC236}">
                <a16:creationId xmlns:a16="http://schemas.microsoft.com/office/drawing/2014/main" id="{C131BB86-1CC3-40D9-A1C9-60BDCECC663F}"/>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2" name="ïş1ídè">
            <a:extLst>
              <a:ext uri="{FF2B5EF4-FFF2-40B4-BE49-F238E27FC236}">
                <a16:creationId xmlns:a16="http://schemas.microsoft.com/office/drawing/2014/main" id="{E70FAD4C-C9F4-48CE-81A4-555A944BEA71}"/>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3" name="组合 13">
            <a:extLst>
              <a:ext uri="{FF2B5EF4-FFF2-40B4-BE49-F238E27FC236}">
                <a16:creationId xmlns:a16="http://schemas.microsoft.com/office/drawing/2014/main" id="{9AD3BDBE-A71A-4418-8543-141DA68A866E}"/>
              </a:ext>
            </a:extLst>
          </p:cNvPr>
          <p:cNvGrpSpPr/>
          <p:nvPr/>
        </p:nvGrpSpPr>
        <p:grpSpPr bwMode="auto">
          <a:xfrm>
            <a:off x="7207359" y="864015"/>
            <a:ext cx="3677743" cy="435618"/>
            <a:chOff x="0" y="10477"/>
            <a:chExt cx="3240360" cy="326896"/>
          </a:xfrm>
        </p:grpSpPr>
        <p:sp>
          <p:nvSpPr>
            <p:cNvPr id="44" name="矩形 14">
              <a:extLst>
                <a:ext uri="{FF2B5EF4-FFF2-40B4-BE49-F238E27FC236}">
                  <a16:creationId xmlns:a16="http://schemas.microsoft.com/office/drawing/2014/main" id="{C0A7C171-2367-498E-887F-208C6E00D479}"/>
                </a:ext>
              </a:extLst>
            </p:cNvPr>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cs typeface="+mn-ea"/>
                <a:sym typeface="+mn-lt"/>
              </a:endParaRPr>
            </a:p>
          </p:txBody>
        </p:sp>
        <p:sp>
          <p:nvSpPr>
            <p:cNvPr id="45" name="文本框 11">
              <a:extLst>
                <a:ext uri="{FF2B5EF4-FFF2-40B4-BE49-F238E27FC236}">
                  <a16:creationId xmlns:a16="http://schemas.microsoft.com/office/drawing/2014/main" id="{A0DA8C43-C9B7-45B0-94C8-95344E67701E}"/>
                </a:ext>
              </a:extLst>
            </p:cNvPr>
            <p:cNvSpPr>
              <a:spLocks noChangeArrowheads="1"/>
            </p:cNvSpPr>
            <p:nvPr/>
          </p:nvSpPr>
          <p:spPr bwMode="auto">
            <a:xfrm>
              <a:off x="61180" y="37987"/>
              <a:ext cx="2539146"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cs typeface="+mn-ea"/>
                  <a:sym typeface="+mn-lt"/>
                </a:rPr>
                <a:t>Step 3</a:t>
              </a:r>
              <a:r>
                <a:rPr lang="zh-CN" altLang="en-US" sz="1865" dirty="0">
                  <a:solidFill>
                    <a:schemeClr val="bg1"/>
                  </a:solidFill>
                  <a:cs typeface="+mn-ea"/>
                  <a:sym typeface="+mn-lt"/>
                </a:rPr>
                <a:t> 查找已更改的类型</a:t>
              </a:r>
            </a:p>
          </p:txBody>
        </p:sp>
      </p:grpSp>
      <p:sp>
        <p:nvSpPr>
          <p:cNvPr id="50" name="矩形 21">
            <a:extLst>
              <a:ext uri="{FF2B5EF4-FFF2-40B4-BE49-F238E27FC236}">
                <a16:creationId xmlns:a16="http://schemas.microsoft.com/office/drawing/2014/main" id="{30AD0AC8-34BE-40A0-A370-3CFE3B0F28EF}"/>
              </a:ext>
            </a:extLst>
          </p:cNvPr>
          <p:cNvSpPr>
            <a:spLocks noChangeArrowheads="1"/>
          </p:cNvSpPr>
          <p:nvPr/>
        </p:nvSpPr>
        <p:spPr bwMode="auto">
          <a:xfrm>
            <a:off x="7209283" y="1546060"/>
            <a:ext cx="3877739" cy="49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查找自上次运行以来已更改的类型。</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计算一个文件的校验和，该校验和忽略每个类文件的调试相关信息，并将校验和存储到一个文件中。</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跟踪类文件中的变化，因为相应的源文件可能不同，但结果可能是实际执行的同一个类文件，因此跟踪类文件更精确。</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此外，</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程序使用校验和来检查类文件是否被修改。在新版本中编译完成后，</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将计算所有已编译类文件的校验和，并将其与前一个版本中计算的存储校验和进行比较。如果新旧校验和不同，则</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认为该类型已更改。</a:t>
            </a:r>
            <a:endParaRPr lang="en-US" altLang="zh-CN" sz="1400" dirty="0">
              <a:solidFill>
                <a:schemeClr val="tx1">
                  <a:lumMod val="50000"/>
                  <a:lumOff val="50000"/>
                </a:schemeClr>
              </a:solidFill>
              <a:cs typeface="+mn-ea"/>
              <a:sym typeface="+mn-lt"/>
            </a:endParaRPr>
          </a:p>
          <a:p>
            <a:pPr>
              <a:lnSpc>
                <a:spcPct val="114000"/>
              </a:lnSpc>
            </a:pPr>
            <a:endParaRPr lang="en-US" altLang="zh-CN"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如果该类型以前没有计算过的校验和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即添加了一个新类型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，那么它的校验和将被存储以备将来运行。最后，如果在新版本中找不到先前为其计算校验和的类型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即删除了旧类型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，那么该类型将不再存储在校验和文件中以备将来运行。</a:t>
            </a:r>
          </a:p>
        </p:txBody>
      </p:sp>
      <p:pic>
        <p:nvPicPr>
          <p:cNvPr id="4" name="图片 3" descr="图形用户界面, 文本, 应用程序, 电子邮件&#10;&#10;描述已自动生成">
            <a:extLst>
              <a:ext uri="{FF2B5EF4-FFF2-40B4-BE49-F238E27FC236}">
                <a16:creationId xmlns:a16="http://schemas.microsoft.com/office/drawing/2014/main" id="{8CB30BC8-3C08-8A4F-848D-8736A2CDE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389" y="1117245"/>
            <a:ext cx="4086259" cy="2209806"/>
          </a:xfrm>
          <a:prstGeom prst="rect">
            <a:avLst/>
          </a:prstGeom>
        </p:spPr>
      </p:pic>
      <p:pic>
        <p:nvPicPr>
          <p:cNvPr id="6" name="图片 5" descr="图形用户界面, 文本, 应用程序&#10;&#10;描述已自动生成">
            <a:extLst>
              <a:ext uri="{FF2B5EF4-FFF2-40B4-BE49-F238E27FC236}">
                <a16:creationId xmlns:a16="http://schemas.microsoft.com/office/drawing/2014/main" id="{3C707BC9-3FEE-1D4A-AE62-EE6F1F25E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66" y="3530950"/>
            <a:ext cx="6581933" cy="1604973"/>
          </a:xfrm>
          <a:prstGeom prst="rect">
            <a:avLst/>
          </a:prstGeom>
        </p:spPr>
      </p:pic>
    </p:spTree>
    <p:extLst>
      <p:ext uri="{BB962C8B-B14F-4D97-AF65-F5344CB8AC3E}">
        <p14:creationId xmlns:p14="http://schemas.microsoft.com/office/powerpoint/2010/main" val="1195262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30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750" fill="hold"/>
                                        <p:tgtEl>
                                          <p:spTgt spid="43"/>
                                        </p:tgtEl>
                                        <p:attrNameLst>
                                          <p:attrName>ppt_x</p:attrName>
                                        </p:attrNameLst>
                                      </p:cBhvr>
                                      <p:tavLst>
                                        <p:tav tm="0">
                                          <p:val>
                                            <p:strVal val="0-#ppt_w/2"/>
                                          </p:val>
                                        </p:tav>
                                        <p:tav tm="100000">
                                          <p:val>
                                            <p:strVal val="#ppt_x"/>
                                          </p:val>
                                        </p:tav>
                                      </p:tavLst>
                                    </p:anim>
                                    <p:anim calcmode="lin" valueType="num">
                                      <p:cBhvr additive="base">
                                        <p:cTn id="12" dur="75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375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4">
            <a:extLst>
              <a:ext uri="{FF2B5EF4-FFF2-40B4-BE49-F238E27FC236}">
                <a16:creationId xmlns:a16="http://schemas.microsoft.com/office/drawing/2014/main" id="{19704EFA-D3F1-D84F-89CD-28364D9517E0}"/>
              </a:ext>
            </a:extLst>
          </p:cNvPr>
          <p:cNvSpPr/>
          <p:nvPr/>
        </p:nvSpPr>
        <p:spPr>
          <a:xfrm>
            <a:off x="1" y="797487"/>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mn-ea"/>
              <a:sym typeface="+mn-lt"/>
            </a:endParaRPr>
          </a:p>
        </p:txBody>
      </p:sp>
      <p:sp>
        <p:nvSpPr>
          <p:cNvPr id="41" name="TextBox 7">
            <a:extLst>
              <a:ext uri="{FF2B5EF4-FFF2-40B4-BE49-F238E27FC236}">
                <a16:creationId xmlns:a16="http://schemas.microsoft.com/office/drawing/2014/main" id="{0A731B5B-F96F-154E-9C6C-456B6880820E}"/>
              </a:ext>
            </a:extLst>
          </p:cNvPr>
          <p:cNvSpPr txBox="1"/>
          <p:nvPr/>
        </p:nvSpPr>
        <p:spPr>
          <a:xfrm>
            <a:off x="939214" y="1436122"/>
            <a:ext cx="1826141"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实现步骤</a:t>
            </a:r>
          </a:p>
        </p:txBody>
      </p:sp>
      <p:sp>
        <p:nvSpPr>
          <p:cNvPr id="42" name="Google Shape;86;p19">
            <a:extLst>
              <a:ext uri="{FF2B5EF4-FFF2-40B4-BE49-F238E27FC236}">
                <a16:creationId xmlns:a16="http://schemas.microsoft.com/office/drawing/2014/main" id="{861A1B17-724E-AE4E-8135-46EB105F37F4}"/>
              </a:ext>
            </a:extLst>
          </p:cNvPr>
          <p:cNvSpPr txBox="1"/>
          <p:nvPr/>
        </p:nvSpPr>
        <p:spPr>
          <a:xfrm>
            <a:off x="939213" y="1001852"/>
            <a:ext cx="3970457"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tx1">
                    <a:lumMod val="75000"/>
                    <a:lumOff val="25000"/>
                  </a:schemeClr>
                </a:solidFill>
                <a:cs typeface="+mn-ea"/>
                <a:sym typeface="+mn-lt"/>
              </a:rPr>
              <a:t>Implementation</a:t>
            </a:r>
            <a:r>
              <a:rPr lang="zh-CN" altLang="en-US" sz="2400" b="0" i="0" u="none" strike="noStrike" cap="none" dirty="0">
                <a:solidFill>
                  <a:schemeClr val="tx1">
                    <a:lumMod val="75000"/>
                    <a:lumOff val="25000"/>
                  </a:schemeClr>
                </a:solidFill>
                <a:cs typeface="+mn-ea"/>
                <a:sym typeface="+mn-lt"/>
              </a:rPr>
              <a:t> </a:t>
            </a:r>
            <a:r>
              <a:rPr lang="en-US" altLang="zh-CN" sz="2400" b="0" i="0" u="none" strike="noStrike" cap="none" dirty="0">
                <a:solidFill>
                  <a:schemeClr val="tx1">
                    <a:lumMod val="75000"/>
                    <a:lumOff val="25000"/>
                  </a:schemeClr>
                </a:solidFill>
                <a:cs typeface="+mn-ea"/>
                <a:sym typeface="+mn-lt"/>
              </a:rPr>
              <a:t>Steps</a:t>
            </a:r>
            <a:endParaRPr sz="2400" b="0" i="0" u="none" strike="noStrike" cap="none" dirty="0">
              <a:solidFill>
                <a:schemeClr val="tx1">
                  <a:lumMod val="75000"/>
                  <a:lumOff val="25000"/>
                </a:schemeClr>
              </a:solidFill>
              <a:cs typeface="+mn-ea"/>
              <a:sym typeface="+mn-lt"/>
            </a:endParaRPr>
          </a:p>
        </p:txBody>
      </p:sp>
      <p:grpSp>
        <p:nvGrpSpPr>
          <p:cNvPr id="80" name="组合 79">
            <a:extLst>
              <a:ext uri="{FF2B5EF4-FFF2-40B4-BE49-F238E27FC236}">
                <a16:creationId xmlns:a16="http://schemas.microsoft.com/office/drawing/2014/main" id="{4910AEE3-0A5E-4BBF-9AF4-15FD4326C2E5}"/>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81" name="Freeform 5">
              <a:extLst>
                <a:ext uri="{FF2B5EF4-FFF2-40B4-BE49-F238E27FC236}">
                  <a16:creationId xmlns:a16="http://schemas.microsoft.com/office/drawing/2014/main" id="{19E87777-B064-4E67-8384-F8FFC47B84C4}"/>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2" name="Freeform 7">
              <a:extLst>
                <a:ext uri="{FF2B5EF4-FFF2-40B4-BE49-F238E27FC236}">
                  <a16:creationId xmlns:a16="http://schemas.microsoft.com/office/drawing/2014/main" id="{61B2AF68-D3A9-4024-A626-576AC3CADF7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3" name="Freeform 9">
              <a:extLst>
                <a:ext uri="{FF2B5EF4-FFF2-40B4-BE49-F238E27FC236}">
                  <a16:creationId xmlns:a16="http://schemas.microsoft.com/office/drawing/2014/main" id="{B5CF15DB-9D63-4644-ABAB-B60675F87105}"/>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4" name="Freeform 10">
              <a:extLst>
                <a:ext uri="{FF2B5EF4-FFF2-40B4-BE49-F238E27FC236}">
                  <a16:creationId xmlns:a16="http://schemas.microsoft.com/office/drawing/2014/main" id="{6B24B075-7E87-44AE-925E-5C90476191A1}"/>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11">
              <a:extLst>
                <a:ext uri="{FF2B5EF4-FFF2-40B4-BE49-F238E27FC236}">
                  <a16:creationId xmlns:a16="http://schemas.microsoft.com/office/drawing/2014/main" id="{F407F0D3-6304-4541-9F21-F801EA091C80}"/>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TextBox 15">
            <a:extLst>
              <a:ext uri="{FF2B5EF4-FFF2-40B4-BE49-F238E27FC236}">
                <a16:creationId xmlns:a16="http://schemas.microsoft.com/office/drawing/2014/main" id="{027E1A44-BF1B-4F02-95C4-FD9E86BFA5E8}"/>
              </a:ext>
            </a:extLst>
          </p:cNvPr>
          <p:cNvSpPr txBox="1"/>
          <p:nvPr/>
        </p:nvSpPr>
        <p:spPr>
          <a:xfrm>
            <a:off x="1906365" y="5639470"/>
            <a:ext cx="2530907" cy="83019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中反转了依赖项存储格式，通过存储类型到依赖于该类型的测试的映射来减少对测试依赖项的重复检查。 </a:t>
            </a:r>
          </a:p>
        </p:txBody>
      </p:sp>
      <p:sp>
        <p:nvSpPr>
          <p:cNvPr id="87" name="TextBox 16">
            <a:extLst>
              <a:ext uri="{FF2B5EF4-FFF2-40B4-BE49-F238E27FC236}">
                <a16:creationId xmlns:a16="http://schemas.microsoft.com/office/drawing/2014/main" id="{5CCF3B4A-814C-418A-B1E7-CEAD3C5F7604}"/>
              </a:ext>
            </a:extLst>
          </p:cNvPr>
          <p:cNvSpPr txBox="1"/>
          <p:nvPr/>
        </p:nvSpPr>
        <p:spPr>
          <a:xfrm>
            <a:off x="1906365" y="5230124"/>
            <a:ext cx="2100767" cy="381998"/>
          </a:xfrm>
          <a:prstGeom prst="rect">
            <a:avLst/>
          </a:prstGeom>
          <a:noFill/>
        </p:spPr>
        <p:txBody>
          <a:bodyPr wrap="none" lIns="94075" tIns="47039" rIns="94075" bIns="47039" rtlCol="0">
            <a:spAutoFit/>
          </a:bodyPr>
          <a:lstStyle/>
          <a:p>
            <a:r>
              <a:rPr lang="zh-CN" altLang="en-US" sz="1865" dirty="0">
                <a:cs typeface="+mn-ea"/>
                <a:sym typeface="+mn-lt"/>
              </a:rPr>
              <a:t>计算和存储校验和</a:t>
            </a:r>
          </a:p>
        </p:txBody>
      </p:sp>
      <p:sp>
        <p:nvSpPr>
          <p:cNvPr id="88" name="TextBox 15">
            <a:extLst>
              <a:ext uri="{FF2B5EF4-FFF2-40B4-BE49-F238E27FC236}">
                <a16:creationId xmlns:a16="http://schemas.microsoft.com/office/drawing/2014/main" id="{0F99BC8F-B6CD-47BF-AD45-864A3C71E018}"/>
              </a:ext>
            </a:extLst>
          </p:cNvPr>
          <p:cNvSpPr txBox="1"/>
          <p:nvPr/>
        </p:nvSpPr>
        <p:spPr>
          <a:xfrm>
            <a:off x="5046334" y="5639470"/>
            <a:ext cx="2598889"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使用来自上一个版本的类型到测试依赖关系映射和所有已更改类型集，以查找不受更改影响的测试。剩下的就是受影响的测试，需要重新运行。</a:t>
            </a:r>
          </a:p>
        </p:txBody>
      </p:sp>
      <p:sp>
        <p:nvSpPr>
          <p:cNvPr id="89" name="TextBox 16">
            <a:extLst>
              <a:ext uri="{FF2B5EF4-FFF2-40B4-BE49-F238E27FC236}">
                <a16:creationId xmlns:a16="http://schemas.microsoft.com/office/drawing/2014/main" id="{5E2CD6CC-9A75-42BB-A0CA-7AFB3CDEA914}"/>
              </a:ext>
            </a:extLst>
          </p:cNvPr>
          <p:cNvSpPr txBox="1"/>
          <p:nvPr/>
        </p:nvSpPr>
        <p:spPr>
          <a:xfrm>
            <a:off x="5046335" y="5230124"/>
            <a:ext cx="2339615" cy="381998"/>
          </a:xfrm>
          <a:prstGeom prst="rect">
            <a:avLst/>
          </a:prstGeom>
          <a:noFill/>
        </p:spPr>
        <p:txBody>
          <a:bodyPr wrap="square" lIns="94075" tIns="47039" rIns="94075" bIns="47039" rtlCol="0">
            <a:spAutoFit/>
          </a:bodyPr>
          <a:lstStyle/>
          <a:p>
            <a:r>
              <a:rPr lang="zh-CN" altLang="en-US" sz="1865" dirty="0">
                <a:cs typeface="+mn-ea"/>
                <a:sym typeface="+mn-lt"/>
              </a:rPr>
              <a:t>选择受影响测试</a:t>
            </a:r>
          </a:p>
        </p:txBody>
      </p:sp>
      <p:sp>
        <p:nvSpPr>
          <p:cNvPr id="90" name="TextBox 15">
            <a:extLst>
              <a:ext uri="{FF2B5EF4-FFF2-40B4-BE49-F238E27FC236}">
                <a16:creationId xmlns:a16="http://schemas.microsoft.com/office/drawing/2014/main" id="{A256052D-8228-410C-B9A6-DCC6CEE1BE22}"/>
              </a:ext>
            </a:extLst>
          </p:cNvPr>
          <p:cNvSpPr txBox="1"/>
          <p:nvPr/>
        </p:nvSpPr>
        <p:spPr>
          <a:xfrm>
            <a:off x="8186303" y="5639470"/>
            <a:ext cx="2530907"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按前面描述的方式计算要运行的选定测试集，然后</a:t>
            </a:r>
            <a:r>
              <a:rPr lang="en" altLang="zh-CN" sz="1105" dirty="0">
                <a:cs typeface="+mn-ea"/>
                <a:sym typeface="+mn-lt"/>
              </a:rPr>
              <a:t>STARTS</a:t>
            </a:r>
            <a:r>
              <a:rPr lang="zh-CN" altLang="en-US" sz="1105" dirty="0">
                <a:cs typeface="+mn-ea"/>
                <a:sym typeface="+mn-lt"/>
              </a:rPr>
              <a:t>会使用</a:t>
            </a:r>
            <a:r>
              <a:rPr lang="en" altLang="zh-CN" sz="1105" dirty="0">
                <a:cs typeface="+mn-ea"/>
                <a:sym typeface="+mn-lt"/>
              </a:rPr>
              <a:t>Maven Surefire</a:t>
            </a:r>
            <a:r>
              <a:rPr lang="zh-CN" altLang="en-US" sz="1105" dirty="0">
                <a:cs typeface="+mn-ea"/>
                <a:sym typeface="+mn-lt"/>
              </a:rPr>
              <a:t>插件来运行测试时，</a:t>
            </a:r>
            <a:r>
              <a:rPr lang="en" altLang="zh-CN" sz="1105" dirty="0">
                <a:cs typeface="+mn-ea"/>
                <a:sym typeface="+mn-lt"/>
              </a:rPr>
              <a:t>Surefire</a:t>
            </a:r>
            <a:r>
              <a:rPr lang="zh-CN" altLang="en-US" sz="1105" dirty="0">
                <a:cs typeface="+mn-ea"/>
                <a:sym typeface="+mn-lt"/>
              </a:rPr>
              <a:t>将只运行受更改影响的测试。</a:t>
            </a:r>
          </a:p>
        </p:txBody>
      </p:sp>
      <p:sp>
        <p:nvSpPr>
          <p:cNvPr id="91" name="TextBox 16">
            <a:extLst>
              <a:ext uri="{FF2B5EF4-FFF2-40B4-BE49-F238E27FC236}">
                <a16:creationId xmlns:a16="http://schemas.microsoft.com/office/drawing/2014/main" id="{4A8F737A-B2F2-4BDD-B8C6-C0CCCF0D7F59}"/>
              </a:ext>
            </a:extLst>
          </p:cNvPr>
          <p:cNvSpPr txBox="1"/>
          <p:nvPr/>
        </p:nvSpPr>
        <p:spPr>
          <a:xfrm>
            <a:off x="8186304" y="5193008"/>
            <a:ext cx="1861920" cy="381998"/>
          </a:xfrm>
          <a:prstGeom prst="rect">
            <a:avLst/>
          </a:prstGeom>
          <a:noFill/>
        </p:spPr>
        <p:txBody>
          <a:bodyPr wrap="none" lIns="94075" tIns="47039" rIns="94075" bIns="47039" rtlCol="0">
            <a:spAutoFit/>
          </a:bodyPr>
          <a:lstStyle/>
          <a:p>
            <a:r>
              <a:rPr lang="zh-CN" altLang="en-US" sz="1865" dirty="0">
                <a:cs typeface="+mn-ea"/>
                <a:sym typeface="+mn-lt"/>
              </a:rPr>
              <a:t>运行受影响测试</a:t>
            </a:r>
          </a:p>
        </p:txBody>
      </p:sp>
      <p:sp>
        <p:nvSpPr>
          <p:cNvPr id="92" name="泪滴形 91">
            <a:extLst>
              <a:ext uri="{FF2B5EF4-FFF2-40B4-BE49-F238E27FC236}">
                <a16:creationId xmlns:a16="http://schemas.microsoft.com/office/drawing/2014/main" id="{7444BA47-B119-480E-A5CB-C5CFA6BDEA07}"/>
              </a:ext>
            </a:extLst>
          </p:cNvPr>
          <p:cNvSpPr/>
          <p:nvPr/>
        </p:nvSpPr>
        <p:spPr>
          <a:xfrm>
            <a:off x="1835097" y="2223901"/>
            <a:ext cx="2530907" cy="2530907"/>
          </a:xfrm>
          <a:prstGeom prst="teardrop">
            <a:avLst>
              <a:gd name="adj" fmla="val 10289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4</a:t>
            </a:r>
            <a:endParaRPr lang="zh-CN" altLang="en-US" sz="2800" dirty="0">
              <a:solidFill>
                <a:schemeClr val="bg1"/>
              </a:solidFill>
              <a:cs typeface="+mn-ea"/>
              <a:sym typeface="+mn-lt"/>
            </a:endParaRPr>
          </a:p>
        </p:txBody>
      </p:sp>
      <p:sp>
        <p:nvSpPr>
          <p:cNvPr id="93" name="泪滴形 92">
            <a:extLst>
              <a:ext uri="{FF2B5EF4-FFF2-40B4-BE49-F238E27FC236}">
                <a16:creationId xmlns:a16="http://schemas.microsoft.com/office/drawing/2014/main" id="{5C0D1A14-3108-4F49-A600-67B5BDAFB384}"/>
              </a:ext>
            </a:extLst>
          </p:cNvPr>
          <p:cNvSpPr/>
          <p:nvPr/>
        </p:nvSpPr>
        <p:spPr>
          <a:xfrm>
            <a:off x="8090657" y="2265041"/>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6</a:t>
            </a:r>
            <a:endParaRPr lang="zh-CN" altLang="en-US" sz="2800" dirty="0">
              <a:solidFill>
                <a:schemeClr val="bg1"/>
              </a:solidFill>
              <a:cs typeface="+mn-ea"/>
              <a:sym typeface="+mn-lt"/>
            </a:endParaRPr>
          </a:p>
        </p:txBody>
      </p:sp>
      <p:sp>
        <p:nvSpPr>
          <p:cNvPr id="94" name="泪滴形 93">
            <a:extLst>
              <a:ext uri="{FF2B5EF4-FFF2-40B4-BE49-F238E27FC236}">
                <a16:creationId xmlns:a16="http://schemas.microsoft.com/office/drawing/2014/main" id="{78E6AE3D-BA72-4431-BED9-340324D59B71}"/>
              </a:ext>
            </a:extLst>
          </p:cNvPr>
          <p:cNvSpPr/>
          <p:nvPr/>
        </p:nvSpPr>
        <p:spPr>
          <a:xfrm>
            <a:off x="5046334" y="2256050"/>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5</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73252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0-#ppt_w/2"/>
                                          </p:val>
                                        </p:tav>
                                        <p:tav tm="100000">
                                          <p:val>
                                            <p:strVal val="#ppt_x"/>
                                          </p:val>
                                        </p:tav>
                                      </p:tavLst>
                                    </p:anim>
                                    <p:anim calcmode="lin" valueType="num">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1" presetClass="entr" presetSubtype="1" fill="hold" nodeType="withEffect">
                                  <p:stCondLst>
                                    <p:cond delay="1000"/>
                                  </p:stCondLst>
                                  <p:childTnLst>
                                    <p:set>
                                      <p:cBhvr>
                                        <p:cTn id="10" dur="1" fill="hold">
                                          <p:stCondLst>
                                            <p:cond delay="0"/>
                                          </p:stCondLst>
                                        </p:cTn>
                                        <p:tgtEl>
                                          <p:spTgt spid="80"/>
                                        </p:tgtEl>
                                        <p:attrNameLst>
                                          <p:attrName>style.visibility</p:attrName>
                                        </p:attrNameLst>
                                      </p:cBhvr>
                                      <p:to>
                                        <p:strVal val="visible"/>
                                      </p:to>
                                    </p:set>
                                    <p:animEffect transition="in" filter="wheel(1)">
                                      <p:cBhvr>
                                        <p:cTn id="11" dur="2000"/>
                                        <p:tgtEl>
                                          <p:spTgt spid="80"/>
                                        </p:tgtEl>
                                      </p:cBhvr>
                                    </p:animEffect>
                                  </p:childTnLst>
                                </p:cTn>
                              </p:par>
                            </p:childTnLst>
                          </p:cTn>
                        </p:par>
                        <p:par>
                          <p:cTn id="12" fill="hold">
                            <p:stCondLst>
                              <p:cond delay="3000"/>
                            </p:stCondLst>
                            <p:childTnLst>
                              <p:par>
                                <p:cTn id="13" presetID="12" presetClass="entr" presetSubtype="8"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additive="base">
                                        <p:cTn id="15" dur="500"/>
                                        <p:tgtEl>
                                          <p:spTgt spid="92"/>
                                        </p:tgtEl>
                                        <p:attrNameLst>
                                          <p:attrName>ppt_x</p:attrName>
                                        </p:attrNameLst>
                                      </p:cBhvr>
                                      <p:tavLst>
                                        <p:tav tm="0">
                                          <p:val>
                                            <p:strVal val="#ppt_x-#ppt_w*1.125000"/>
                                          </p:val>
                                        </p:tav>
                                        <p:tav tm="100000">
                                          <p:val>
                                            <p:strVal val="#ppt_x"/>
                                          </p:val>
                                        </p:tav>
                                      </p:tavLst>
                                    </p:anim>
                                    <p:animEffect transition="in" filter="wipe(right)">
                                      <p:cBhvr>
                                        <p:cTn id="16" dur="500"/>
                                        <p:tgtEl>
                                          <p:spTgt spid="92"/>
                                        </p:tgtEl>
                                      </p:cBhvr>
                                    </p:animEffect>
                                  </p:childTnLst>
                                </p:cTn>
                              </p:par>
                            </p:childTnLst>
                          </p:cTn>
                        </p:par>
                        <p:par>
                          <p:cTn id="17" fill="hold">
                            <p:stCondLst>
                              <p:cond delay="3500"/>
                            </p:stCondLst>
                            <p:childTnLst>
                              <p:par>
                                <p:cTn id="18" presetID="12" presetClass="entr" presetSubtype="8" fill="hold" grpId="0"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p:tgtEl>
                                          <p:spTgt spid="94"/>
                                        </p:tgtEl>
                                        <p:attrNameLst>
                                          <p:attrName>ppt_x</p:attrName>
                                        </p:attrNameLst>
                                      </p:cBhvr>
                                      <p:tavLst>
                                        <p:tav tm="0">
                                          <p:val>
                                            <p:strVal val="#ppt_x-#ppt_w*1.125000"/>
                                          </p:val>
                                        </p:tav>
                                        <p:tav tm="100000">
                                          <p:val>
                                            <p:strVal val="#ppt_x"/>
                                          </p:val>
                                        </p:tav>
                                      </p:tavLst>
                                    </p:anim>
                                    <p:animEffect transition="in" filter="wipe(right)">
                                      <p:cBhvr>
                                        <p:cTn id="21" dur="500"/>
                                        <p:tgtEl>
                                          <p:spTgt spid="94"/>
                                        </p:tgtEl>
                                      </p:cBhvr>
                                    </p:animEffect>
                                  </p:childTnLst>
                                </p:cTn>
                              </p:par>
                            </p:childTnLst>
                          </p:cTn>
                        </p:par>
                        <p:par>
                          <p:cTn id="22" fill="hold">
                            <p:stCondLst>
                              <p:cond delay="4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ppt_x</p:attrName>
                                        </p:attrNameLst>
                                      </p:cBhvr>
                                      <p:tavLst>
                                        <p:tav tm="0">
                                          <p:val>
                                            <p:strVal val="#ppt_x-#ppt_w*1.125000"/>
                                          </p:val>
                                        </p:tav>
                                        <p:tav tm="100000">
                                          <p:val>
                                            <p:strVal val="#ppt_x"/>
                                          </p:val>
                                        </p:tav>
                                      </p:tavLst>
                                    </p:anim>
                                    <p:animEffect transition="in" filter="wipe(right)">
                                      <p:cBhvr>
                                        <p:cTn id="26" dur="500"/>
                                        <p:tgtEl>
                                          <p:spTgt spid="93"/>
                                        </p:tgtEl>
                                      </p:cBhvr>
                                    </p:animEffect>
                                  </p:childTnLst>
                                </p:cTn>
                              </p:par>
                            </p:childTnLst>
                          </p:cTn>
                        </p:par>
                        <p:par>
                          <p:cTn id="27" fill="hold">
                            <p:stCondLst>
                              <p:cond delay="450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87"/>
                                        </p:tgtEl>
                                        <p:attrNameLst>
                                          <p:attrName>style.visibility</p:attrName>
                                        </p:attrNameLst>
                                      </p:cBhvr>
                                      <p:to>
                                        <p:strVal val="visible"/>
                                      </p:to>
                                    </p:set>
                                    <p:anim calcmode="lin" valueType="num">
                                      <p:cBhvr>
                                        <p:cTn id="30" dur="250" fill="hold"/>
                                        <p:tgtEl>
                                          <p:spTgt spid="87"/>
                                        </p:tgtEl>
                                        <p:attrNameLst>
                                          <p:attrName>ppt_x</p:attrName>
                                        </p:attrNameLst>
                                      </p:cBhvr>
                                      <p:tavLst>
                                        <p:tav tm="0">
                                          <p:val>
                                            <p:strVal val="#ppt_x"/>
                                          </p:val>
                                        </p:tav>
                                        <p:tav tm="100000">
                                          <p:val>
                                            <p:strVal val="#ppt_x"/>
                                          </p:val>
                                        </p:tav>
                                      </p:tavLst>
                                    </p:anim>
                                    <p:anim calcmode="lin" valueType="num">
                                      <p:cBhvr>
                                        <p:cTn id="31" dur="250" fill="hold"/>
                                        <p:tgtEl>
                                          <p:spTgt spid="87"/>
                                        </p:tgtEl>
                                        <p:attrNameLst>
                                          <p:attrName>ppt_y</p:attrName>
                                        </p:attrNameLst>
                                      </p:cBhvr>
                                      <p:tavLst>
                                        <p:tav tm="0">
                                          <p:val>
                                            <p:strVal val="#ppt_y-#ppt_h/2"/>
                                          </p:val>
                                        </p:tav>
                                        <p:tav tm="100000">
                                          <p:val>
                                            <p:strVal val="#ppt_y"/>
                                          </p:val>
                                        </p:tav>
                                      </p:tavLst>
                                    </p:anim>
                                    <p:anim calcmode="lin" valueType="num">
                                      <p:cBhvr>
                                        <p:cTn id="32" dur="250" fill="hold"/>
                                        <p:tgtEl>
                                          <p:spTgt spid="87"/>
                                        </p:tgtEl>
                                        <p:attrNameLst>
                                          <p:attrName>ppt_w</p:attrName>
                                        </p:attrNameLst>
                                      </p:cBhvr>
                                      <p:tavLst>
                                        <p:tav tm="0">
                                          <p:val>
                                            <p:strVal val="#ppt_w"/>
                                          </p:val>
                                        </p:tav>
                                        <p:tav tm="100000">
                                          <p:val>
                                            <p:strVal val="#ppt_w"/>
                                          </p:val>
                                        </p:tav>
                                      </p:tavLst>
                                    </p:anim>
                                    <p:anim calcmode="lin" valueType="num">
                                      <p:cBhvr>
                                        <p:cTn id="33" dur="250" fill="hold"/>
                                        <p:tgtEl>
                                          <p:spTgt spid="87"/>
                                        </p:tgtEl>
                                        <p:attrNameLst>
                                          <p:attrName>ppt_h</p:attrName>
                                        </p:attrNameLst>
                                      </p:cBhvr>
                                      <p:tavLst>
                                        <p:tav tm="0">
                                          <p:val>
                                            <p:fltVal val="0"/>
                                          </p:val>
                                        </p:tav>
                                        <p:tav tm="100000">
                                          <p:val>
                                            <p:strVal val="#ppt_h"/>
                                          </p:val>
                                        </p:tav>
                                      </p:tavLst>
                                    </p:anim>
                                  </p:childTnLst>
                                </p:cTn>
                              </p:par>
                            </p:childTnLst>
                          </p:cTn>
                        </p:par>
                        <p:par>
                          <p:cTn id="34" fill="hold">
                            <p:stCondLst>
                              <p:cond delay="5450"/>
                            </p:stCondLst>
                            <p:childTnLst>
                              <p:par>
                                <p:cTn id="35" presetID="22" presetClass="entr" presetSubtype="8"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par>
                          <p:cTn id="38" fill="hold">
                            <p:stCondLst>
                              <p:cond delay="595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89"/>
                                        </p:tgtEl>
                                        <p:attrNameLst>
                                          <p:attrName>style.visibility</p:attrName>
                                        </p:attrNameLst>
                                      </p:cBhvr>
                                      <p:to>
                                        <p:strVal val="visible"/>
                                      </p:to>
                                    </p:set>
                                    <p:anim calcmode="lin" valueType="num">
                                      <p:cBhvr>
                                        <p:cTn id="41" dur="250" fill="hold"/>
                                        <p:tgtEl>
                                          <p:spTgt spid="89"/>
                                        </p:tgtEl>
                                        <p:attrNameLst>
                                          <p:attrName>ppt_x</p:attrName>
                                        </p:attrNameLst>
                                      </p:cBhvr>
                                      <p:tavLst>
                                        <p:tav tm="0">
                                          <p:val>
                                            <p:strVal val="#ppt_x"/>
                                          </p:val>
                                        </p:tav>
                                        <p:tav tm="100000">
                                          <p:val>
                                            <p:strVal val="#ppt_x"/>
                                          </p:val>
                                        </p:tav>
                                      </p:tavLst>
                                    </p:anim>
                                    <p:anim calcmode="lin" valueType="num">
                                      <p:cBhvr>
                                        <p:cTn id="42" dur="250" fill="hold"/>
                                        <p:tgtEl>
                                          <p:spTgt spid="89"/>
                                        </p:tgtEl>
                                        <p:attrNameLst>
                                          <p:attrName>ppt_y</p:attrName>
                                        </p:attrNameLst>
                                      </p:cBhvr>
                                      <p:tavLst>
                                        <p:tav tm="0">
                                          <p:val>
                                            <p:strVal val="#ppt_y-#ppt_h/2"/>
                                          </p:val>
                                        </p:tav>
                                        <p:tav tm="100000">
                                          <p:val>
                                            <p:strVal val="#ppt_y"/>
                                          </p:val>
                                        </p:tav>
                                      </p:tavLst>
                                    </p:anim>
                                    <p:anim calcmode="lin" valueType="num">
                                      <p:cBhvr>
                                        <p:cTn id="43" dur="250" fill="hold"/>
                                        <p:tgtEl>
                                          <p:spTgt spid="89"/>
                                        </p:tgtEl>
                                        <p:attrNameLst>
                                          <p:attrName>ppt_w</p:attrName>
                                        </p:attrNameLst>
                                      </p:cBhvr>
                                      <p:tavLst>
                                        <p:tav tm="0">
                                          <p:val>
                                            <p:strVal val="#ppt_w"/>
                                          </p:val>
                                        </p:tav>
                                        <p:tav tm="100000">
                                          <p:val>
                                            <p:strVal val="#ppt_w"/>
                                          </p:val>
                                        </p:tav>
                                      </p:tavLst>
                                    </p:anim>
                                    <p:anim calcmode="lin" valueType="num">
                                      <p:cBhvr>
                                        <p:cTn id="44" dur="250" fill="hold"/>
                                        <p:tgtEl>
                                          <p:spTgt spid="89"/>
                                        </p:tgtEl>
                                        <p:attrNameLst>
                                          <p:attrName>ppt_h</p:attrName>
                                        </p:attrNameLst>
                                      </p:cBhvr>
                                      <p:tavLst>
                                        <p:tav tm="0">
                                          <p:val>
                                            <p:fltVal val="0"/>
                                          </p:val>
                                        </p:tav>
                                        <p:tav tm="100000">
                                          <p:val>
                                            <p:strVal val="#ppt_h"/>
                                          </p:val>
                                        </p:tav>
                                      </p:tavLst>
                                    </p:anim>
                                  </p:childTnLst>
                                </p:cTn>
                              </p:par>
                            </p:childTnLst>
                          </p:cTn>
                        </p:par>
                        <p:par>
                          <p:cTn id="45" fill="hold">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wipe(left)">
                                      <p:cBhvr>
                                        <p:cTn id="48" dur="500"/>
                                        <p:tgtEl>
                                          <p:spTgt spid="88"/>
                                        </p:tgtEl>
                                      </p:cBhvr>
                                    </p:animEffect>
                                  </p:childTnLst>
                                </p:cTn>
                              </p:par>
                            </p:childTnLst>
                          </p:cTn>
                        </p:par>
                        <p:par>
                          <p:cTn id="49" fill="hold">
                            <p:stCondLst>
                              <p:cond delay="730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91"/>
                                        </p:tgtEl>
                                        <p:attrNameLst>
                                          <p:attrName>style.visibility</p:attrName>
                                        </p:attrNameLst>
                                      </p:cBhvr>
                                      <p:to>
                                        <p:strVal val="visible"/>
                                      </p:to>
                                    </p:set>
                                    <p:anim calcmode="lin" valueType="num">
                                      <p:cBhvr>
                                        <p:cTn id="52" dur="250" fill="hold"/>
                                        <p:tgtEl>
                                          <p:spTgt spid="91"/>
                                        </p:tgtEl>
                                        <p:attrNameLst>
                                          <p:attrName>ppt_x</p:attrName>
                                        </p:attrNameLst>
                                      </p:cBhvr>
                                      <p:tavLst>
                                        <p:tav tm="0">
                                          <p:val>
                                            <p:strVal val="#ppt_x"/>
                                          </p:val>
                                        </p:tav>
                                        <p:tav tm="100000">
                                          <p:val>
                                            <p:strVal val="#ppt_x"/>
                                          </p:val>
                                        </p:tav>
                                      </p:tavLst>
                                    </p:anim>
                                    <p:anim calcmode="lin" valueType="num">
                                      <p:cBhvr>
                                        <p:cTn id="53" dur="250" fill="hold"/>
                                        <p:tgtEl>
                                          <p:spTgt spid="91"/>
                                        </p:tgtEl>
                                        <p:attrNameLst>
                                          <p:attrName>ppt_y</p:attrName>
                                        </p:attrNameLst>
                                      </p:cBhvr>
                                      <p:tavLst>
                                        <p:tav tm="0">
                                          <p:val>
                                            <p:strVal val="#ppt_y-#ppt_h/2"/>
                                          </p:val>
                                        </p:tav>
                                        <p:tav tm="100000">
                                          <p:val>
                                            <p:strVal val="#ppt_y"/>
                                          </p:val>
                                        </p:tav>
                                      </p:tavLst>
                                    </p:anim>
                                    <p:anim calcmode="lin" valueType="num">
                                      <p:cBhvr>
                                        <p:cTn id="54" dur="250" fill="hold"/>
                                        <p:tgtEl>
                                          <p:spTgt spid="91"/>
                                        </p:tgtEl>
                                        <p:attrNameLst>
                                          <p:attrName>ppt_w</p:attrName>
                                        </p:attrNameLst>
                                      </p:cBhvr>
                                      <p:tavLst>
                                        <p:tav tm="0">
                                          <p:val>
                                            <p:strVal val="#ppt_w"/>
                                          </p:val>
                                        </p:tav>
                                        <p:tav tm="100000">
                                          <p:val>
                                            <p:strVal val="#ppt_w"/>
                                          </p:val>
                                        </p:tav>
                                      </p:tavLst>
                                    </p:anim>
                                    <p:anim calcmode="lin" valueType="num">
                                      <p:cBhvr>
                                        <p:cTn id="55" dur="250" fill="hold"/>
                                        <p:tgtEl>
                                          <p:spTgt spid="91"/>
                                        </p:tgtEl>
                                        <p:attrNameLst>
                                          <p:attrName>ppt_h</p:attrName>
                                        </p:attrNameLst>
                                      </p:cBhvr>
                                      <p:tavLst>
                                        <p:tav tm="0">
                                          <p:val>
                                            <p:fltVal val="0"/>
                                          </p:val>
                                        </p:tav>
                                        <p:tav tm="100000">
                                          <p:val>
                                            <p:strVal val="#ppt_h"/>
                                          </p:val>
                                        </p:tav>
                                      </p:tavLst>
                                    </p:anim>
                                  </p:childTnLst>
                                </p:cTn>
                              </p:par>
                            </p:childTnLst>
                          </p:cTn>
                        </p:par>
                        <p:par>
                          <p:cTn id="56" fill="hold">
                            <p:stCondLst>
                              <p:cond delay="81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6" grpId="0"/>
      <p:bldP spid="87" grpId="0"/>
      <p:bldP spid="88" grpId="0"/>
      <p:bldP spid="89" grpId="0"/>
      <p:bldP spid="90" grpId="0"/>
      <p:bldP spid="91" grpId="0"/>
      <p:bldP spid="92" grpId="0" animBg="1"/>
      <p:bldP spid="93"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03</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实现目标</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 altLang="zh-CN" sz="1600" dirty="0">
                <a:solidFill>
                  <a:schemeClr val="bg1">
                    <a:lumMod val="85000"/>
                  </a:schemeClr>
                </a:solidFill>
                <a:cs typeface="+mn-ea"/>
                <a:sym typeface="+mn-lt"/>
              </a:rPr>
              <a:t>Goals achieved</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en-US" altLang="zh-CN" sz="1200" dirty="0">
                <a:solidFill>
                  <a:schemeClr val="bg1">
                    <a:lumMod val="50000"/>
                  </a:schemeClr>
                </a:solidFill>
                <a:cs typeface="+mn-ea"/>
                <a:sym typeface="+mn-lt"/>
              </a:rPr>
              <a:t>STARTS</a:t>
            </a:r>
            <a:r>
              <a:rPr lang="zh-CN" altLang="en-US" sz="1200" dirty="0">
                <a:solidFill>
                  <a:schemeClr val="bg1">
                    <a:lumMod val="50000"/>
                  </a:schemeClr>
                </a:solidFill>
                <a:cs typeface="+mn-ea"/>
                <a:sym typeface="+mn-lt"/>
              </a:rPr>
              <a:t>需要实现的功能</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171004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120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72436" y="1530916"/>
            <a:ext cx="8740762" cy="31923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该命令可以列出</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所有可以使用的命令和它们的功能</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038" y="-9714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72436" y="818577"/>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help</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434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CDAA6A5-6BE6-FE4B-88B3-79E74E15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814" y="2846999"/>
            <a:ext cx="8107934" cy="2269160"/>
          </a:xfrm>
          <a:prstGeom prst="rect">
            <a:avLst/>
          </a:prstGeom>
        </p:spPr>
      </p:pic>
      <p:sp>
        <p:nvSpPr>
          <p:cNvPr id="28" name="矩形 27">
            <a:extLst>
              <a:ext uri="{FF2B5EF4-FFF2-40B4-BE49-F238E27FC236}">
                <a16:creationId xmlns:a16="http://schemas.microsoft.com/office/drawing/2014/main" id="{25306630-B15D-CD43-A208-7A386B1B8864}"/>
              </a:ext>
            </a:extLst>
          </p:cNvPr>
          <p:cNvSpPr/>
          <p:nvPr/>
        </p:nvSpPr>
        <p:spPr>
          <a:xfrm>
            <a:off x="1071165" y="2726574"/>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Tree>
    <p:extLst>
      <p:ext uri="{BB962C8B-B14F-4D97-AF65-F5344CB8AC3E}">
        <p14:creationId xmlns:p14="http://schemas.microsoft.com/office/powerpoint/2010/main" val="3330323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该命令可以显示自上次运行</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以来更改的所有</a:t>
            </a:r>
            <a:r>
              <a:rPr lang="en"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包括类、接口和枚举</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。注意这里更改的类型不包括新增加的类型或者删除掉的类型</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diff</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首先根据用户提供的新旧版本的项目根路径计算得到项目中所有类型（除去测试类）和对应校验和的映射，并写入</a:t>
            </a:r>
            <a:r>
              <a:rPr lang="en-US" altLang="zh-CN" sz="1400" dirty="0" err="1">
                <a:solidFill>
                  <a:schemeClr val="tx1">
                    <a:lumMod val="50000"/>
                    <a:lumOff val="50000"/>
                  </a:schemeClr>
                </a:solidFill>
                <a:cs typeface="+mn-ea"/>
                <a:sym typeface="+mn-lt"/>
              </a:rPr>
              <a:t>oldCheckSum</a:t>
            </a:r>
            <a:r>
              <a:rPr lang="zh-CN" altLang="en-US" sz="1400" dirty="0">
                <a:solidFill>
                  <a:schemeClr val="tx1">
                    <a:lumMod val="50000"/>
                    <a:lumOff val="50000"/>
                  </a:schemeClr>
                </a:solidFill>
                <a:cs typeface="+mn-ea"/>
                <a:sym typeface="+mn-lt"/>
              </a:rPr>
              <a:t>和</a:t>
            </a:r>
            <a:r>
              <a:rPr lang="en-US" altLang="zh-CN" sz="1400" dirty="0" err="1">
                <a:solidFill>
                  <a:schemeClr val="tx1">
                    <a:lumMod val="50000"/>
                    <a:lumOff val="50000"/>
                  </a:schemeClr>
                </a:solidFill>
                <a:cs typeface="+mn-ea"/>
                <a:sym typeface="+mn-lt"/>
              </a:rPr>
              <a:t>newCheckNum</a:t>
            </a:r>
            <a:r>
              <a:rPr lang="zh-CN" altLang="en-US" sz="1400" dirty="0">
                <a:solidFill>
                  <a:schemeClr val="tx1">
                    <a:lumMod val="50000"/>
                    <a:lumOff val="50000"/>
                  </a:schemeClr>
                </a:solidFill>
                <a:cs typeface="+mn-ea"/>
                <a:sym typeface="+mn-lt"/>
              </a:rPr>
              <a:t>文件。比较两个文件的内容，如果校验和不相同就代表该类型发生了更改。文件存储的格式如下：</a:t>
            </a:r>
            <a:endParaRPr lang="en-US" altLang="zh-CN" sz="1400" dirty="0">
              <a:solidFill>
                <a:schemeClr val="tx1">
                  <a:lumMod val="50000"/>
                  <a:lumOff val="50000"/>
                </a:schemeClr>
              </a:solidFill>
              <a:cs typeface="+mn-ea"/>
              <a:sym typeface="+mn-lt"/>
            </a:endParaRPr>
          </a:p>
        </p:txBody>
      </p:sp>
      <p:pic>
        <p:nvPicPr>
          <p:cNvPr id="7" name="图片 6">
            <a:extLst>
              <a:ext uri="{FF2B5EF4-FFF2-40B4-BE49-F238E27FC236}">
                <a16:creationId xmlns:a16="http://schemas.microsoft.com/office/drawing/2014/main" id="{C0D33279-1D36-414F-83E3-6147966E7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657" y="3088290"/>
            <a:ext cx="3428100" cy="1544400"/>
          </a:xfrm>
          <a:prstGeom prst="rect">
            <a:avLst/>
          </a:prstGeom>
        </p:spPr>
      </p:pic>
      <p:pic>
        <p:nvPicPr>
          <p:cNvPr id="9" name="图片 8">
            <a:extLst>
              <a:ext uri="{FF2B5EF4-FFF2-40B4-BE49-F238E27FC236}">
                <a16:creationId xmlns:a16="http://schemas.microsoft.com/office/drawing/2014/main" id="{A9849FA0-1C28-8E4F-877C-8B7EC3464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468" y="4904711"/>
            <a:ext cx="3746500" cy="1079500"/>
          </a:xfrm>
          <a:prstGeom prst="rect">
            <a:avLst/>
          </a:prstGeom>
        </p:spPr>
      </p:pic>
      <p:sp>
        <p:nvSpPr>
          <p:cNvPr id="31" name="TextBox 24">
            <a:extLst>
              <a:ext uri="{FF2B5EF4-FFF2-40B4-BE49-F238E27FC236}">
                <a16:creationId xmlns:a16="http://schemas.microsoft.com/office/drawing/2014/main" id="{40157CAE-BAF7-B643-937B-DA1C6F7DD1B3}"/>
              </a:ext>
            </a:extLst>
          </p:cNvPr>
          <p:cNvSpPr txBox="1"/>
          <p:nvPr/>
        </p:nvSpPr>
        <p:spPr>
          <a:xfrm>
            <a:off x="6822117" y="4980129"/>
            <a:ext cx="308367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输出的更改的</a:t>
            </a:r>
            <a:r>
              <a:rPr lang="en-US"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类型就只有</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857234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目标三</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3</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该命令可以显示显示所有受变更影响的类型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不仅仅是测试类</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，从而为变更影响分析提供了一种方法。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3"/>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impacted</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698020" y="2548371"/>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需要输出所有受变更类型影响的类型（包括测试类），所以要根据</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构造的依赖图获得所有依赖于该类型的普通类和测试类。</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752305" y="4701935"/>
            <a:ext cx="3578187" cy="154713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命令会输出更改的</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类以及依赖于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类的</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2D729F2D-1257-9B4F-818F-DFD70E86D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955" y="4436837"/>
            <a:ext cx="3746500" cy="1816100"/>
          </a:xfrm>
          <a:prstGeom prst="rect">
            <a:avLst/>
          </a:prstGeom>
        </p:spPr>
      </p:pic>
      <p:sp>
        <p:nvSpPr>
          <p:cNvPr id="4" name="文本框 3">
            <a:extLst>
              <a:ext uri="{FF2B5EF4-FFF2-40B4-BE49-F238E27FC236}">
                <a16:creationId xmlns:a16="http://schemas.microsoft.com/office/drawing/2014/main" id="{93A4D32A-5B6B-5145-AC8B-D7FC3CF76AB5}"/>
              </a:ext>
            </a:extLst>
          </p:cNvPr>
          <p:cNvSpPr txBox="1"/>
          <p:nvPr/>
        </p:nvSpPr>
        <p:spPr>
          <a:xfrm>
            <a:off x="7534656" y="529132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882632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目标四</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4</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但不运行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受变更的类型影响的测试类，这就允许开发人员更灵活地首先选择受影响的测试，然后在稍后运行这些测试。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select</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需要根据得到的更改的类型以及</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构造的依赖图输出所有受这些类型影响的测试。此外，新版本中新出现的测试类一定要选出，新添加的测试总是在受影响的测试集中</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584008" y="4605236"/>
            <a:ext cx="3608182" cy="130155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命令会输出受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86F4770A-60E8-594D-86E8-62F492BEB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32" y="4806295"/>
            <a:ext cx="3746500" cy="1028700"/>
          </a:xfrm>
          <a:prstGeom prst="rect">
            <a:avLst/>
          </a:prstGeom>
        </p:spPr>
      </p:pic>
    </p:spTree>
    <p:extLst>
      <p:ext uri="{BB962C8B-B14F-4D97-AF65-F5344CB8AC3E}">
        <p14:creationId xmlns:p14="http://schemas.microsoft.com/office/powerpoint/2010/main" val="3146205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目标五</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5</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该命令可以运行受影响的测试，由于没有实现成插件的形式，所以在复现的版本中只是输出运行测试需要用到的命令行指令，帮助用户快速执行测试观察结果。（输出形式见</a:t>
            </a:r>
            <a:r>
              <a:rPr lang="en-US" altLang="zh-CN" sz="1400" dirty="0">
                <a:solidFill>
                  <a:schemeClr val="tx1">
                    <a:lumMod val="50000"/>
                    <a:lumOff val="50000"/>
                  </a:schemeClr>
                </a:solidFill>
                <a:cs typeface="+mn-ea"/>
                <a:sym typeface="+mn-lt"/>
              </a:rPr>
              <a:t>demo</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starts</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一样的过程获得受影响的测试，并根据获得的测试类名称输出对应需要执行的测试指令。</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3824512" y="5671823"/>
            <a:ext cx="6876669"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命令会输出执行受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测试类所需要的命令，帮助用户快速执行测试观察结果。</a:t>
            </a:r>
            <a:endParaRPr lang="en-US" altLang="zh-CN" sz="1400" dirty="0">
              <a:solidFill>
                <a:schemeClr val="tx1">
                  <a:lumMod val="50000"/>
                  <a:lumOff val="50000"/>
                </a:schemeClr>
              </a:solidFill>
              <a:cs typeface="+mn-ea"/>
              <a:sym typeface="+mn-lt"/>
            </a:endParaRPr>
          </a:p>
        </p:txBody>
      </p:sp>
      <p:pic>
        <p:nvPicPr>
          <p:cNvPr id="4" name="图片 3">
            <a:extLst>
              <a:ext uri="{FF2B5EF4-FFF2-40B4-BE49-F238E27FC236}">
                <a16:creationId xmlns:a16="http://schemas.microsoft.com/office/drawing/2014/main" id="{F5FDE3C8-14CD-E547-9100-B572608D8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18" y="3917614"/>
            <a:ext cx="5828926" cy="1435100"/>
          </a:xfrm>
          <a:prstGeom prst="rect">
            <a:avLst/>
          </a:prstGeom>
        </p:spPr>
      </p:pic>
    </p:spTree>
    <p:extLst>
      <p:ext uri="{BB962C8B-B14F-4D97-AF65-F5344CB8AC3E}">
        <p14:creationId xmlns:p14="http://schemas.microsoft.com/office/powerpoint/2010/main" val="3349549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目标六</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6</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该命令可以重新设置</a:t>
            </a:r>
            <a:r>
              <a:rPr lang="en" altLang="zh-CN" sz="1400" dirty="0">
                <a:solidFill>
                  <a:schemeClr val="tx1">
                    <a:lumMod val="50000"/>
                    <a:lumOff val="50000"/>
                  </a:schemeClr>
                </a:solidFill>
                <a:cs typeface="+mn-ea"/>
                <a:sym typeface="+mn-lt"/>
              </a:rPr>
              <a:t>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以便在下一次运行时，认为所有类型都已更改</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这时候如果使用</a:t>
            </a:r>
            <a:r>
              <a:rPr lang="en" altLang="zh-CN" sz="1400" dirty="0" err="1">
                <a:solidFill>
                  <a:schemeClr val="tx1">
                    <a:lumMod val="50000"/>
                    <a:lumOff val="50000"/>
                  </a:schemeClr>
                </a:solidFill>
                <a:cs typeface="+mn-ea"/>
                <a:sym typeface="+mn-lt"/>
              </a:rPr>
              <a:t>starts:starts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则选择所有测试运行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clean</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105597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使用文件的序列化来实现。使用</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文件来存储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的状态，若</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存储的内容为</a:t>
            </a:r>
            <a:r>
              <a:rPr lang="en" altLang="zh-CN" sz="1400" dirty="0">
                <a:solidFill>
                  <a:schemeClr val="tx1">
                    <a:lumMod val="50000"/>
                    <a:lumOff val="50000"/>
                  </a:schemeClr>
                </a:solidFill>
                <a:cs typeface="+mn-ea"/>
                <a:sym typeface="+mn-lt"/>
              </a:rPr>
              <a:t>true</a:t>
            </a:r>
            <a:r>
              <a:rPr lang="zh-CN" altLang="en-US" sz="1400" dirty="0">
                <a:solidFill>
                  <a:schemeClr val="tx1">
                    <a:lumMod val="50000"/>
                    <a:lumOff val="50000"/>
                  </a:schemeClr>
                </a:solidFill>
                <a:cs typeface="+mn-ea"/>
                <a:sym typeface="+mn-lt"/>
              </a:rPr>
              <a:t>，就代表下一次运行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时，需要认为所有的类型都已经更改，要选取所有的测试运行。默认存储为</a:t>
            </a:r>
            <a:r>
              <a:rPr lang="en-US" altLang="zh-CN" sz="1400" dirty="0">
                <a:solidFill>
                  <a:schemeClr val="tx1">
                    <a:lumMod val="50000"/>
                    <a:lumOff val="50000"/>
                  </a:schemeClr>
                </a:solidFill>
                <a:cs typeface="+mn-ea"/>
                <a:sym typeface="+mn-lt"/>
              </a:rPr>
              <a:t>false</a:t>
            </a:r>
            <a:r>
              <a:rPr lang="zh-CN" altLang="en-US" sz="1400" dirty="0">
                <a:solidFill>
                  <a:schemeClr val="tx1">
                    <a:lumMod val="50000"/>
                    <a:lumOff val="50000"/>
                  </a:schemeClr>
                </a:solidFill>
                <a:cs typeface="+mn-ea"/>
                <a:sym typeface="+mn-lt"/>
              </a:rPr>
              <a:t>。因此每次运行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并执行相应的命令时需要读取</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文件的内容并判断</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F16D924B-47A9-984C-A587-B7AF1BAAA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735" y="4948232"/>
            <a:ext cx="2971800" cy="1155700"/>
          </a:xfrm>
          <a:prstGeom prst="rect">
            <a:avLst/>
          </a:prstGeom>
        </p:spPr>
      </p:pic>
      <p:pic>
        <p:nvPicPr>
          <p:cNvPr id="6" name="图片 5">
            <a:extLst>
              <a:ext uri="{FF2B5EF4-FFF2-40B4-BE49-F238E27FC236}">
                <a16:creationId xmlns:a16="http://schemas.microsoft.com/office/drawing/2014/main" id="{79657D57-8AEB-0747-8B10-68EBB6913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871" y="3305549"/>
            <a:ext cx="2971800" cy="1155700"/>
          </a:xfrm>
          <a:prstGeom prst="rect">
            <a:avLst/>
          </a:prstGeom>
        </p:spPr>
      </p:pic>
      <p:sp>
        <p:nvSpPr>
          <p:cNvPr id="7" name="文本框 6">
            <a:extLst>
              <a:ext uri="{FF2B5EF4-FFF2-40B4-BE49-F238E27FC236}">
                <a16:creationId xmlns:a16="http://schemas.microsoft.com/office/drawing/2014/main" id="{AD6EF9B6-DE30-8448-8DE3-B00CE4526AB2}"/>
              </a:ext>
            </a:extLst>
          </p:cNvPr>
          <p:cNvSpPr txBox="1"/>
          <p:nvPr/>
        </p:nvSpPr>
        <p:spPr>
          <a:xfrm>
            <a:off x="3706368" y="291388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229727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实现的难点、要点</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Difficulties and Key Points of Implementation</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50000"/>
                  </a:schemeClr>
                </a:solidFill>
                <a:effectLst/>
                <a:uLnTx/>
                <a:uFillTx/>
                <a:cs typeface="+mn-ea"/>
                <a:sym typeface="+mn-lt"/>
              </a:rPr>
              <a:t>实现过程中遇到的难点，以及一些重要的地方</a:t>
            </a:r>
          </a:p>
        </p:txBody>
      </p:sp>
    </p:spTree>
    <p:extLst>
      <p:ext uri="{BB962C8B-B14F-4D97-AF65-F5344CB8AC3E}">
        <p14:creationId xmlns:p14="http://schemas.microsoft.com/office/powerpoint/2010/main" val="35105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FDA1F92B-5837-B44B-9D3D-C553B5E8E1EC}"/>
              </a:ext>
            </a:extLst>
          </p:cNvPr>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3" name="矩形 12">
            <a:extLst>
              <a:ext uri="{FF2B5EF4-FFF2-40B4-BE49-F238E27FC236}">
                <a16:creationId xmlns:a16="http://schemas.microsoft.com/office/drawing/2014/main" id="{F915E993-E1ED-0B46-A0FF-9D55217B4D02}"/>
              </a:ext>
            </a:extLst>
          </p:cNvPr>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A85736FD-0BCF-DD4D-8FFD-A9BC4DC94142}"/>
              </a:ext>
            </a:extLst>
          </p:cNvPr>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a:extLst>
              <a:ext uri="{FF2B5EF4-FFF2-40B4-BE49-F238E27FC236}">
                <a16:creationId xmlns:a16="http://schemas.microsoft.com/office/drawing/2014/main" id="{98D05063-D321-0D42-976E-59F8E562BF06}"/>
              </a:ext>
            </a:extLst>
          </p:cNvPr>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a:extLst>
              <a:ext uri="{FF2B5EF4-FFF2-40B4-BE49-F238E27FC236}">
                <a16:creationId xmlns:a16="http://schemas.microsoft.com/office/drawing/2014/main" id="{24FD4CDB-C3E7-474C-83B9-B9C2D480236E}"/>
              </a:ext>
            </a:extLst>
          </p:cNvPr>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17" name="文本框 16">
            <a:extLst>
              <a:ext uri="{FF2B5EF4-FFF2-40B4-BE49-F238E27FC236}">
                <a16:creationId xmlns:a16="http://schemas.microsoft.com/office/drawing/2014/main" id="{EA45847F-6E35-7E4D-8683-FA0A2911E3DA}"/>
              </a:ext>
            </a:extLst>
          </p:cNvPr>
          <p:cNvSpPr txBox="1"/>
          <p:nvPr/>
        </p:nvSpPr>
        <p:spPr>
          <a:xfrm>
            <a:off x="6675020" y="1618600"/>
            <a:ext cx="2569368" cy="369332"/>
          </a:xfrm>
          <a:prstGeom prst="rect">
            <a:avLst/>
          </a:prstGeom>
          <a:noFill/>
        </p:spPr>
        <p:txBody>
          <a:bodyPr wrap="square" rtlCol="0">
            <a:spAutoFit/>
          </a:bodyPr>
          <a:lstStyle/>
          <a:p>
            <a:r>
              <a:rPr lang="zh-CN" altLang="en-US" b="1" dirty="0">
                <a:cs typeface="+mn-ea"/>
                <a:sym typeface="+mn-lt"/>
              </a:rPr>
              <a:t>工具理解</a:t>
            </a:r>
          </a:p>
        </p:txBody>
      </p:sp>
      <p:sp>
        <p:nvSpPr>
          <p:cNvPr id="18" name="文本框 17">
            <a:extLst>
              <a:ext uri="{FF2B5EF4-FFF2-40B4-BE49-F238E27FC236}">
                <a16:creationId xmlns:a16="http://schemas.microsoft.com/office/drawing/2014/main" id="{0D15A32B-C066-B748-A16B-24A09C43D030}"/>
              </a:ext>
            </a:extLst>
          </p:cNvPr>
          <p:cNvSpPr txBox="1"/>
          <p:nvPr/>
        </p:nvSpPr>
        <p:spPr>
          <a:xfrm>
            <a:off x="6685734" y="2005817"/>
            <a:ext cx="3569727" cy="49738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结合论文对要实现的静态测试用例选择工具</a:t>
            </a: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进行理解</a:t>
            </a:r>
            <a:endParaRPr lang="en-US" altLang="zh-CN" sz="1200" dirty="0">
              <a:solidFill>
                <a:schemeClr val="tx1">
                  <a:lumMod val="65000"/>
                  <a:lumOff val="35000"/>
                </a:schemeClr>
              </a:solidFill>
              <a:cs typeface="+mn-ea"/>
              <a:sym typeface="+mn-lt"/>
            </a:endParaRPr>
          </a:p>
        </p:txBody>
      </p:sp>
      <p:sp>
        <p:nvSpPr>
          <p:cNvPr id="19" name="矩形 18">
            <a:extLst>
              <a:ext uri="{FF2B5EF4-FFF2-40B4-BE49-F238E27FC236}">
                <a16:creationId xmlns:a16="http://schemas.microsoft.com/office/drawing/2014/main" id="{4243F668-BC4D-0446-8BCA-8FA25F92CC42}"/>
              </a:ext>
            </a:extLst>
          </p:cNvPr>
          <p:cNvSpPr/>
          <p:nvPr/>
        </p:nvSpPr>
        <p:spPr>
          <a:xfrm>
            <a:off x="5979469" y="4521439"/>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04</a:t>
            </a:r>
            <a:endParaRPr lang="zh-CN" altLang="en-US" dirty="0">
              <a:cs typeface="+mn-ea"/>
              <a:sym typeface="+mn-lt"/>
            </a:endParaRPr>
          </a:p>
        </p:txBody>
      </p:sp>
      <p:sp>
        <p:nvSpPr>
          <p:cNvPr id="20" name="文本框 19">
            <a:extLst>
              <a:ext uri="{FF2B5EF4-FFF2-40B4-BE49-F238E27FC236}">
                <a16:creationId xmlns:a16="http://schemas.microsoft.com/office/drawing/2014/main" id="{560D57F3-15B1-3442-8951-52C4FC6B9C14}"/>
              </a:ext>
            </a:extLst>
          </p:cNvPr>
          <p:cNvSpPr txBox="1"/>
          <p:nvPr/>
        </p:nvSpPr>
        <p:spPr>
          <a:xfrm>
            <a:off x="6685734" y="4427062"/>
            <a:ext cx="2569368" cy="369332"/>
          </a:xfrm>
          <a:prstGeom prst="rect">
            <a:avLst/>
          </a:prstGeom>
          <a:noFill/>
        </p:spPr>
        <p:txBody>
          <a:bodyPr wrap="square" rtlCol="0">
            <a:spAutoFit/>
          </a:bodyPr>
          <a:lstStyle/>
          <a:p>
            <a:r>
              <a:rPr lang="zh-CN" altLang="en-US" b="1" dirty="0">
                <a:cs typeface="+mn-ea"/>
                <a:sym typeface="+mn-lt"/>
              </a:rPr>
              <a:t>实现的难点、要点</a:t>
            </a:r>
          </a:p>
        </p:txBody>
      </p:sp>
      <p:sp>
        <p:nvSpPr>
          <p:cNvPr id="21" name="文本框 20">
            <a:extLst>
              <a:ext uri="{FF2B5EF4-FFF2-40B4-BE49-F238E27FC236}">
                <a16:creationId xmlns:a16="http://schemas.microsoft.com/office/drawing/2014/main" id="{ABA2B5DF-A4A2-9F4D-A824-ADF148CD8EC6}"/>
              </a:ext>
            </a:extLst>
          </p:cNvPr>
          <p:cNvSpPr txBox="1"/>
          <p:nvPr/>
        </p:nvSpPr>
        <p:spPr>
          <a:xfrm>
            <a:off x="6685734" y="486831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实现过程中遇到的难点，以及一些重要的地方</a:t>
            </a:r>
          </a:p>
        </p:txBody>
      </p:sp>
      <p:sp>
        <p:nvSpPr>
          <p:cNvPr id="22" name="矩形 21">
            <a:extLst>
              <a:ext uri="{FF2B5EF4-FFF2-40B4-BE49-F238E27FC236}">
                <a16:creationId xmlns:a16="http://schemas.microsoft.com/office/drawing/2014/main" id="{F7B55B6C-8B03-C642-8ECA-1205AB8FFDBB}"/>
              </a:ext>
            </a:extLst>
          </p:cNvPr>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23" name="文本框 22">
            <a:extLst>
              <a:ext uri="{FF2B5EF4-FFF2-40B4-BE49-F238E27FC236}">
                <a16:creationId xmlns:a16="http://schemas.microsoft.com/office/drawing/2014/main" id="{808FB6D9-7E84-8946-8671-BA9A9FEB7356}"/>
              </a:ext>
            </a:extLst>
          </p:cNvPr>
          <p:cNvSpPr txBox="1"/>
          <p:nvPr/>
        </p:nvSpPr>
        <p:spPr>
          <a:xfrm>
            <a:off x="6675020" y="2631054"/>
            <a:ext cx="2569368" cy="369332"/>
          </a:xfrm>
          <a:prstGeom prst="rect">
            <a:avLst/>
          </a:prstGeom>
          <a:noFill/>
        </p:spPr>
        <p:txBody>
          <a:bodyPr wrap="square" rtlCol="0">
            <a:spAutoFit/>
          </a:bodyPr>
          <a:lstStyle/>
          <a:p>
            <a:r>
              <a:rPr lang="zh-CN" altLang="en-US" b="1" dirty="0">
                <a:cs typeface="+mn-ea"/>
                <a:sym typeface="+mn-lt"/>
              </a:rPr>
              <a:t>实现步骤</a:t>
            </a:r>
          </a:p>
        </p:txBody>
      </p:sp>
      <p:sp>
        <p:nvSpPr>
          <p:cNvPr id="24" name="文本框 23">
            <a:extLst>
              <a:ext uri="{FF2B5EF4-FFF2-40B4-BE49-F238E27FC236}">
                <a16:creationId xmlns:a16="http://schemas.microsoft.com/office/drawing/2014/main" id="{41085296-AEB1-8F41-9D09-7DFF24E2EABB}"/>
              </a:ext>
            </a:extLst>
          </p:cNvPr>
          <p:cNvSpPr txBox="1"/>
          <p:nvPr/>
        </p:nvSpPr>
        <p:spPr>
          <a:xfrm>
            <a:off x="6685734" y="3018271"/>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结合论文按步骤实现</a:t>
            </a:r>
            <a:r>
              <a:rPr lang="en-US" altLang="zh-CN" sz="1200" dirty="0">
                <a:solidFill>
                  <a:schemeClr val="tx1">
                    <a:lumMod val="65000"/>
                    <a:lumOff val="35000"/>
                  </a:schemeClr>
                </a:solidFill>
                <a:cs typeface="+mn-ea"/>
                <a:sym typeface="+mn-lt"/>
              </a:rPr>
              <a:t>STARTS</a:t>
            </a:r>
          </a:p>
        </p:txBody>
      </p:sp>
      <p:sp>
        <p:nvSpPr>
          <p:cNvPr id="25" name="矩形 24">
            <a:extLst>
              <a:ext uri="{FF2B5EF4-FFF2-40B4-BE49-F238E27FC236}">
                <a16:creationId xmlns:a16="http://schemas.microsoft.com/office/drawing/2014/main" id="{40FDEB0C-168C-E04F-BE1C-DF24C10A9CCD}"/>
              </a:ext>
            </a:extLst>
          </p:cNvPr>
          <p:cNvSpPr/>
          <p:nvPr/>
        </p:nvSpPr>
        <p:spPr>
          <a:xfrm>
            <a:off x="5979469" y="551398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05</a:t>
            </a:r>
            <a:endParaRPr lang="zh-CN" altLang="en-US" dirty="0">
              <a:cs typeface="+mn-ea"/>
              <a:sym typeface="+mn-lt"/>
            </a:endParaRPr>
          </a:p>
        </p:txBody>
      </p:sp>
      <p:sp>
        <p:nvSpPr>
          <p:cNvPr id="26" name="文本框 25">
            <a:extLst>
              <a:ext uri="{FF2B5EF4-FFF2-40B4-BE49-F238E27FC236}">
                <a16:creationId xmlns:a16="http://schemas.microsoft.com/office/drawing/2014/main" id="{0C5C837A-E2EE-4345-BC71-759E58CE4A7A}"/>
              </a:ext>
            </a:extLst>
          </p:cNvPr>
          <p:cNvSpPr txBox="1"/>
          <p:nvPr/>
        </p:nvSpPr>
        <p:spPr>
          <a:xfrm>
            <a:off x="6685734" y="5453109"/>
            <a:ext cx="2569368" cy="369332"/>
          </a:xfrm>
          <a:prstGeom prst="rect">
            <a:avLst/>
          </a:prstGeom>
          <a:noFill/>
        </p:spPr>
        <p:txBody>
          <a:bodyPr wrap="square" rtlCol="0">
            <a:spAutoFit/>
          </a:bodyPr>
          <a:lstStyle/>
          <a:p>
            <a:r>
              <a:rPr lang="zh-CN" altLang="en-US" b="1" dirty="0">
                <a:cs typeface="+mn-ea"/>
                <a:sym typeface="+mn-lt"/>
              </a:rPr>
              <a:t>实验结果</a:t>
            </a:r>
          </a:p>
        </p:txBody>
      </p:sp>
      <p:sp>
        <p:nvSpPr>
          <p:cNvPr id="27" name="文本框 26">
            <a:extLst>
              <a:ext uri="{FF2B5EF4-FFF2-40B4-BE49-F238E27FC236}">
                <a16:creationId xmlns:a16="http://schemas.microsoft.com/office/drawing/2014/main" id="{80E005EE-B1CC-6040-A1CC-B04E0D15D91D}"/>
              </a:ext>
            </a:extLst>
          </p:cNvPr>
          <p:cNvSpPr txBox="1"/>
          <p:nvPr/>
        </p:nvSpPr>
        <p:spPr>
          <a:xfrm>
            <a:off x="6675019" y="586894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对复现的工具进行测试，验证正确性和有效性</a:t>
            </a:r>
          </a:p>
        </p:txBody>
      </p:sp>
      <p:grpSp>
        <p:nvGrpSpPr>
          <p:cNvPr id="28" name="组合 27">
            <a:extLst>
              <a:ext uri="{FF2B5EF4-FFF2-40B4-BE49-F238E27FC236}">
                <a16:creationId xmlns:a16="http://schemas.microsoft.com/office/drawing/2014/main" id="{B0AF66E5-CD7A-4A23-8789-73FFDF2F28C2}"/>
              </a:ext>
            </a:extLst>
          </p:cNvPr>
          <p:cNvGrpSpPr/>
          <p:nvPr/>
        </p:nvGrpSpPr>
        <p:grpSpPr>
          <a:xfrm>
            <a:off x="925225" y="484441"/>
            <a:ext cx="11512319" cy="7057559"/>
            <a:chOff x="925225" y="484441"/>
            <a:chExt cx="11512319" cy="7057559"/>
          </a:xfrm>
        </p:grpSpPr>
        <p:sp>
          <p:nvSpPr>
            <p:cNvPr id="29" name="矩形 28">
              <a:extLst>
                <a:ext uri="{FF2B5EF4-FFF2-40B4-BE49-F238E27FC236}">
                  <a16:creationId xmlns:a16="http://schemas.microsoft.com/office/drawing/2014/main" id="{B71D62F4-7FEC-4F48-9D27-A80FCA182CA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0" name="矩形: 圆角 4">
              <a:extLst>
                <a:ext uri="{FF2B5EF4-FFF2-40B4-BE49-F238E27FC236}">
                  <a16:creationId xmlns:a16="http://schemas.microsoft.com/office/drawing/2014/main" id="{FA23EA1C-3F93-44A3-9FCD-5BC35C5A5A9F}"/>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1" name="矩形: 圆角 4">
              <a:extLst>
                <a:ext uri="{FF2B5EF4-FFF2-40B4-BE49-F238E27FC236}">
                  <a16:creationId xmlns:a16="http://schemas.microsoft.com/office/drawing/2014/main" id="{254958F9-5725-4E84-A9B6-D7CC4DA121AB}"/>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2" name="矩形: 圆角 4">
              <a:extLst>
                <a:ext uri="{FF2B5EF4-FFF2-40B4-BE49-F238E27FC236}">
                  <a16:creationId xmlns:a16="http://schemas.microsoft.com/office/drawing/2014/main" id="{B25531CA-23A0-4F8B-9B2B-BEE521A3727B}"/>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圆角 4">
              <a:extLst>
                <a:ext uri="{FF2B5EF4-FFF2-40B4-BE49-F238E27FC236}">
                  <a16:creationId xmlns:a16="http://schemas.microsoft.com/office/drawing/2014/main" id="{B2E4680D-B9D5-4C24-B9D3-42A5203316E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矩形: 圆角 4">
              <a:extLst>
                <a:ext uri="{FF2B5EF4-FFF2-40B4-BE49-F238E27FC236}">
                  <a16:creationId xmlns:a16="http://schemas.microsoft.com/office/drawing/2014/main" id="{04D3243A-8E80-4DCC-9B91-50CA49EE18F7}"/>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2" name="文本框 1">
            <a:extLst>
              <a:ext uri="{FF2B5EF4-FFF2-40B4-BE49-F238E27FC236}">
                <a16:creationId xmlns:a16="http://schemas.microsoft.com/office/drawing/2014/main" id="{10F693B3-AA4D-AA42-BACD-101F2C2AF6D7}"/>
              </a:ext>
            </a:extLst>
          </p:cNvPr>
          <p:cNvSpPr txBox="1"/>
          <p:nvPr/>
        </p:nvSpPr>
        <p:spPr>
          <a:xfrm>
            <a:off x="10858500" y="2014538"/>
            <a:ext cx="184731" cy="369332"/>
          </a:xfrm>
          <a:prstGeom prst="rect">
            <a:avLst/>
          </a:prstGeom>
          <a:noFill/>
        </p:spPr>
        <p:txBody>
          <a:bodyPr wrap="none" rtlCol="0">
            <a:spAutoFit/>
          </a:bodyPr>
          <a:lstStyle/>
          <a:p>
            <a:endParaRPr kumimoji="1" lang="zh-CN" altLang="en-US" dirty="0"/>
          </a:p>
        </p:txBody>
      </p:sp>
      <p:sp>
        <p:nvSpPr>
          <p:cNvPr id="35" name="矩形 34">
            <a:extLst>
              <a:ext uri="{FF2B5EF4-FFF2-40B4-BE49-F238E27FC236}">
                <a16:creationId xmlns:a16="http://schemas.microsoft.com/office/drawing/2014/main" id="{6EFFBFF2-B54B-9B47-B2E3-FBAFD77CA0DD}"/>
              </a:ext>
            </a:extLst>
          </p:cNvPr>
          <p:cNvSpPr/>
          <p:nvPr/>
        </p:nvSpPr>
        <p:spPr>
          <a:xfrm>
            <a:off x="5979469" y="3583575"/>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36" name="文本框 35">
            <a:extLst>
              <a:ext uri="{FF2B5EF4-FFF2-40B4-BE49-F238E27FC236}">
                <a16:creationId xmlns:a16="http://schemas.microsoft.com/office/drawing/2014/main" id="{37558D25-CC6A-6447-88F8-D8825DBFA01C}"/>
              </a:ext>
            </a:extLst>
          </p:cNvPr>
          <p:cNvSpPr txBox="1"/>
          <p:nvPr/>
        </p:nvSpPr>
        <p:spPr>
          <a:xfrm>
            <a:off x="6675020" y="3517406"/>
            <a:ext cx="2569368" cy="369332"/>
          </a:xfrm>
          <a:prstGeom prst="rect">
            <a:avLst/>
          </a:prstGeom>
          <a:noFill/>
        </p:spPr>
        <p:txBody>
          <a:bodyPr wrap="square" rtlCol="0">
            <a:spAutoFit/>
          </a:bodyPr>
          <a:lstStyle/>
          <a:p>
            <a:r>
              <a:rPr lang="zh-CN" altLang="en-US" b="1" dirty="0">
                <a:cs typeface="+mn-ea"/>
                <a:sym typeface="+mn-lt"/>
              </a:rPr>
              <a:t>实现目标</a:t>
            </a:r>
          </a:p>
        </p:txBody>
      </p:sp>
      <p:sp>
        <p:nvSpPr>
          <p:cNvPr id="37" name="文本框 36">
            <a:extLst>
              <a:ext uri="{FF2B5EF4-FFF2-40B4-BE49-F238E27FC236}">
                <a16:creationId xmlns:a16="http://schemas.microsoft.com/office/drawing/2014/main" id="{DA8C8CC4-E0C1-7347-9BEA-D93AB46A5856}"/>
              </a:ext>
            </a:extLst>
          </p:cNvPr>
          <p:cNvSpPr txBox="1"/>
          <p:nvPr/>
        </p:nvSpPr>
        <p:spPr>
          <a:xfrm>
            <a:off x="6675020" y="3891382"/>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需要实现的功能</a:t>
            </a: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335001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P spid="35"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9591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3034342" y="1812287"/>
            <a:ext cx="8740762" cy="700560"/>
          </a:xfrm>
          <a:prstGeom prst="rect">
            <a:avLst/>
          </a:prstGeom>
          <a:noFill/>
        </p:spPr>
        <p:txBody>
          <a:bodyPr wrap="square" lIns="91423" tIns="45712" rIns="91423" bIns="45712" rtlCol="0">
            <a:spAutoFit/>
          </a:bodyPr>
          <a:lstStyle/>
          <a:p>
            <a:pPr defTabSz="1217930">
              <a:lnSpc>
                <a:spcPct val="150000"/>
              </a:lnSpc>
              <a:defRPr/>
            </a:pPr>
            <a:endParaRPr lang="en-US" altLang="zh-CN" sz="1400" dirty="0">
              <a:solidFill>
                <a:schemeClr val="bg1">
                  <a:lumMod val="50000"/>
                </a:schemeClr>
              </a:solidFill>
              <a:cs typeface="+mn-ea"/>
              <a:sym typeface="+mn-lt"/>
            </a:endParaRP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通过 </a:t>
            </a:r>
            <a:r>
              <a:rPr lang="en" altLang="zh-CN" sz="1400" dirty="0" err="1">
                <a:solidFill>
                  <a:schemeClr val="bg1">
                    <a:lumMod val="50000"/>
                  </a:schemeClr>
                </a:solidFill>
                <a:cs typeface="+mn-ea"/>
                <a:sym typeface="+mn-lt"/>
              </a:rPr>
              <a:t>java.util.spi.ToolProvider</a:t>
            </a:r>
            <a:r>
              <a:rPr lang="zh-CN" altLang="en-US" sz="1400" dirty="0">
                <a:solidFill>
                  <a:schemeClr val="bg1">
                    <a:lumMod val="50000"/>
                  </a:schemeClr>
                </a:solidFill>
                <a:cs typeface="+mn-ea"/>
                <a:sym typeface="+mn-lt"/>
              </a:rPr>
              <a:t>来加载</a:t>
            </a:r>
            <a:r>
              <a:rPr lang="en" altLang="zh-CN" sz="1400" dirty="0" err="1">
                <a:solidFill>
                  <a:schemeClr val="bg1">
                    <a:lumMod val="50000"/>
                  </a:schemeClr>
                </a:solidFill>
                <a:cs typeface="+mn-ea"/>
                <a:sym typeface="+mn-lt"/>
              </a:rPr>
              <a:t>jdeps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这里面涉及到了一些关于</a:t>
            </a:r>
            <a:r>
              <a:rPr lang="en" altLang="zh-CN" sz="1400" dirty="0">
                <a:solidFill>
                  <a:schemeClr val="bg1">
                    <a:lumMod val="50000"/>
                  </a:schemeClr>
                </a:solidFill>
                <a:cs typeface="+mn-ea"/>
                <a:sym typeface="+mn-lt"/>
              </a:rPr>
              <a:t>java</a:t>
            </a:r>
            <a:r>
              <a:rPr lang="zh-CN" altLang="en-US" sz="1400" dirty="0">
                <a:solidFill>
                  <a:schemeClr val="bg1">
                    <a:lumMod val="50000"/>
                  </a:schemeClr>
                </a:solidFill>
                <a:cs typeface="+mn-ea"/>
                <a:sym typeface="+mn-lt"/>
              </a:rPr>
              <a:t>反射的知识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33790" y="-474544"/>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434505" y="849062"/>
            <a:ext cx="6898695" cy="1043088"/>
          </a:xfrm>
          <a:prstGeom prst="rect">
            <a:avLst/>
          </a:prstGeom>
          <a:noFill/>
        </p:spPr>
        <p:txBody>
          <a:bodyPr wrap="square" rtlCol="0">
            <a:spAutoFit/>
          </a:bodyPr>
          <a:lstStyle/>
          <a:p>
            <a:pPr>
              <a:spcBef>
                <a:spcPts val="1200"/>
              </a:spcBef>
            </a:pPr>
            <a:r>
              <a:rPr lang="en" altLang="zh-CN" sz="2000" dirty="0" err="1">
                <a:solidFill>
                  <a:schemeClr val="tx1">
                    <a:lumMod val="65000"/>
                    <a:lumOff val="35000"/>
                  </a:schemeClr>
                </a:solidFill>
                <a:cs typeface="+mn-ea"/>
                <a:sym typeface="+mn-lt"/>
              </a:rPr>
              <a:t>jdeps</a:t>
            </a:r>
            <a:r>
              <a:rPr lang="zh-CN" altLang="en-US" sz="2000" dirty="0">
                <a:solidFill>
                  <a:schemeClr val="tx1">
                    <a:lumMod val="65000"/>
                    <a:lumOff val="35000"/>
                  </a:schemeClr>
                </a:solidFill>
                <a:cs typeface="+mn-ea"/>
                <a:sym typeface="+mn-lt"/>
              </a:rPr>
              <a:t>是一个</a:t>
            </a:r>
            <a:r>
              <a:rPr lang="en-US" altLang="zh-CN" sz="2000" dirty="0" err="1">
                <a:solidFill>
                  <a:schemeClr val="tx1">
                    <a:lumMod val="65000"/>
                    <a:lumOff val="35000"/>
                  </a:schemeClr>
                </a:solidFill>
                <a:cs typeface="+mn-ea"/>
                <a:sym typeface="+mn-lt"/>
              </a:rPr>
              <a:t>jdk</a:t>
            </a:r>
            <a:r>
              <a:rPr lang="zh-CN" altLang="en-US" sz="2000" dirty="0">
                <a:solidFill>
                  <a:schemeClr val="tx1">
                    <a:lumMod val="65000"/>
                    <a:lumOff val="35000"/>
                  </a:schemeClr>
                </a:solidFill>
                <a:cs typeface="+mn-ea"/>
                <a:sym typeface="+mn-lt"/>
              </a:rPr>
              <a:t>的命令行工具，该怎么使用</a:t>
            </a:r>
            <a:r>
              <a:rPr lang="en" altLang="zh-CN" sz="2000" dirty="0">
                <a:solidFill>
                  <a:schemeClr val="tx1">
                    <a:lumMod val="65000"/>
                    <a:lumOff val="35000"/>
                  </a:schemeClr>
                </a:solidFill>
                <a:cs typeface="+mn-ea"/>
                <a:sym typeface="+mn-lt"/>
              </a:rPr>
              <a:t>java</a:t>
            </a:r>
            <a:r>
              <a:rPr lang="zh-CN" altLang="en-US" sz="2000" dirty="0">
                <a:solidFill>
                  <a:schemeClr val="tx1">
                    <a:lumMod val="65000"/>
                    <a:lumOff val="35000"/>
                  </a:schemeClr>
                </a:solidFill>
                <a:cs typeface="+mn-ea"/>
                <a:sym typeface="+mn-lt"/>
              </a:rPr>
              <a:t>代码去调用它呢？通过学习</a:t>
            </a:r>
            <a:r>
              <a:rPr lang="en" altLang="zh-CN" sz="2000" dirty="0" err="1">
                <a:solidFill>
                  <a:schemeClr val="tx1">
                    <a:lumMod val="65000"/>
                    <a:lumOff val="35000"/>
                  </a:schemeClr>
                </a:solidFill>
                <a:cs typeface="+mn-ea"/>
                <a:sym typeface="+mn-lt"/>
              </a:rPr>
              <a:t>github</a:t>
            </a:r>
            <a:r>
              <a:rPr lang="zh-CN" altLang="en-US" sz="2000" dirty="0">
                <a:solidFill>
                  <a:schemeClr val="tx1">
                    <a:lumMod val="65000"/>
                    <a:lumOff val="35000"/>
                  </a:schemeClr>
                </a:solidFill>
                <a:cs typeface="+mn-ea"/>
                <a:sym typeface="+mn-lt"/>
              </a:rPr>
              <a:t>上面</a:t>
            </a:r>
            <a:r>
              <a:rPr lang="en" altLang="zh-CN" sz="2000" dirty="0">
                <a:solidFill>
                  <a:schemeClr val="tx1">
                    <a:lumMod val="65000"/>
                    <a:lumOff val="35000"/>
                  </a:schemeClr>
                </a:solidFill>
                <a:cs typeface="+mn-ea"/>
                <a:sym typeface="+mn-lt"/>
              </a:rPr>
              <a:t>STARTS</a:t>
            </a:r>
            <a:r>
              <a:rPr lang="zh-CN" altLang="en-US" sz="2000" dirty="0">
                <a:solidFill>
                  <a:schemeClr val="tx1">
                    <a:lumMod val="65000"/>
                    <a:lumOff val="35000"/>
                  </a:schemeClr>
                </a:solidFill>
                <a:cs typeface="+mn-ea"/>
                <a:sym typeface="+mn-lt"/>
              </a:rPr>
              <a:t>的开发者们开源的代码解决了这个问题</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1838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pic>
        <p:nvPicPr>
          <p:cNvPr id="4" name="图片 3" descr="图形用户界面, 文本&#10;&#10;描述已自动生成">
            <a:extLst>
              <a:ext uri="{FF2B5EF4-FFF2-40B4-BE49-F238E27FC236}">
                <a16:creationId xmlns:a16="http://schemas.microsoft.com/office/drawing/2014/main" id="{0EC5AFDE-C703-F741-A3DB-50057C5D1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333" y="2660395"/>
            <a:ext cx="7863646" cy="1489547"/>
          </a:xfrm>
          <a:prstGeom prst="rect">
            <a:avLst/>
          </a:prstGeom>
        </p:spPr>
      </p:pic>
      <p:sp>
        <p:nvSpPr>
          <p:cNvPr id="26" name="TextBox 24">
            <a:extLst>
              <a:ext uri="{FF2B5EF4-FFF2-40B4-BE49-F238E27FC236}">
                <a16:creationId xmlns:a16="http://schemas.microsoft.com/office/drawing/2014/main" id="{BCDFEFEC-AFBB-234E-8AEC-FE6EFEF5B343}"/>
              </a:ext>
            </a:extLst>
          </p:cNvPr>
          <p:cNvSpPr txBox="1"/>
          <p:nvPr/>
        </p:nvSpPr>
        <p:spPr>
          <a:xfrm>
            <a:off x="2981333" y="4224003"/>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接着启动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并运行</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实例，然后将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的输出赋给</a:t>
            </a:r>
            <a:r>
              <a:rPr lang="en" altLang="zh-CN" sz="1400" dirty="0">
                <a:solidFill>
                  <a:schemeClr val="bg1">
                    <a:lumMod val="50000"/>
                  </a:schemeClr>
                </a:solidFill>
                <a:cs typeface="+mn-ea"/>
                <a:sym typeface="+mn-lt"/>
              </a:rPr>
              <a:t>output</a:t>
            </a:r>
            <a:r>
              <a:rPr lang="zh-CN" altLang="en-US" sz="1400" dirty="0">
                <a:solidFill>
                  <a:schemeClr val="bg1">
                    <a:lumMod val="50000"/>
                  </a:schemeClr>
                </a:solidFill>
                <a:cs typeface="+mn-ea"/>
                <a:sym typeface="+mn-lt"/>
              </a:rPr>
              <a:t>并最终返回出去进行进一步处理。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6" name="图片 5">
            <a:extLst>
              <a:ext uri="{FF2B5EF4-FFF2-40B4-BE49-F238E27FC236}">
                <a16:creationId xmlns:a16="http://schemas.microsoft.com/office/drawing/2014/main" id="{E7B482EA-97C5-DD4B-8D9E-2ED479A9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270" y="4754930"/>
            <a:ext cx="6876669" cy="385368"/>
          </a:xfrm>
          <a:prstGeom prst="rect">
            <a:avLst/>
          </a:prstGeom>
        </p:spPr>
      </p:pic>
      <p:sp>
        <p:nvSpPr>
          <p:cNvPr id="29" name="TextBox 24">
            <a:extLst>
              <a:ext uri="{FF2B5EF4-FFF2-40B4-BE49-F238E27FC236}">
                <a16:creationId xmlns:a16="http://schemas.microsoft.com/office/drawing/2014/main" id="{54ACAE5E-DCE0-DC4B-B5D1-1F84DFF78EAE}"/>
              </a:ext>
            </a:extLst>
          </p:cNvPr>
          <p:cNvSpPr txBox="1"/>
          <p:nvPr/>
        </p:nvSpPr>
        <p:spPr>
          <a:xfrm>
            <a:off x="2981333" y="5244214"/>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最终将</a:t>
            </a:r>
            <a:r>
              <a:rPr lang="en-US"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的输出存为一个类到它所依赖的所有类型的</a:t>
            </a:r>
            <a:r>
              <a:rPr lang="en-US" altLang="zh-CN" sz="1400" dirty="0">
                <a:solidFill>
                  <a:schemeClr val="bg1">
                    <a:lumMod val="50000"/>
                  </a:schemeClr>
                </a:solidFill>
                <a:cs typeface="+mn-ea"/>
                <a:sym typeface="+mn-lt"/>
              </a:rPr>
              <a:t>map</a:t>
            </a:r>
            <a:r>
              <a:rPr lang="zh-CN" altLang="en-US" sz="1400" dirty="0">
                <a:solidFill>
                  <a:schemeClr val="bg1">
                    <a:lumMod val="50000"/>
                  </a:schemeClr>
                </a:solidFill>
                <a:cs typeface="+mn-ea"/>
                <a:sym typeface="+mn-lt"/>
              </a:rPr>
              <a:t>，方便进行调用和输出</a:t>
            </a:r>
          </a:p>
        </p:txBody>
      </p:sp>
    </p:spTree>
    <p:extLst>
      <p:ext uri="{BB962C8B-B14F-4D97-AF65-F5344CB8AC3E}">
        <p14:creationId xmlns:p14="http://schemas.microsoft.com/office/powerpoint/2010/main" val="227027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727958" y="90181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781500" y="34748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841150" y="1019884"/>
            <a:ext cx="8740762" cy="700560"/>
          </a:xfrm>
          <a:prstGeom prst="rect">
            <a:avLst/>
          </a:prstGeom>
          <a:noFill/>
        </p:spPr>
        <p:txBody>
          <a:bodyPr wrap="square" lIns="91423" tIns="45712" rIns="91423" bIns="45712" rtlCol="0">
            <a:spAutoFit/>
          </a:bodyPr>
          <a:lstStyle/>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调用</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 altLang="zh-CN" sz="1400" dirty="0" err="1">
                <a:solidFill>
                  <a:schemeClr val="bg1">
                    <a:lumMod val="50000"/>
                  </a:schemeClr>
                </a:solidFill>
                <a:cs typeface="+mn-ea"/>
                <a:sym typeface="+mn-lt"/>
              </a:rPr>
              <a:t>DirectedGraphBuilder</a:t>
            </a:r>
            <a:r>
              <a:rPr lang="zh-CN" altLang="en-US" sz="1400" dirty="0">
                <a:solidFill>
                  <a:schemeClr val="bg1">
                    <a:lumMod val="50000"/>
                  </a:schemeClr>
                </a:solidFill>
                <a:cs typeface="+mn-ea"/>
                <a:sym typeface="+mn-lt"/>
              </a:rPr>
              <a:t>类来构建类型之间的依赖图</a:t>
            </a:r>
            <a:r>
              <a:rPr lang="en" altLang="zh-CN" sz="1400" dirty="0">
                <a:solidFill>
                  <a:schemeClr val="bg1">
                    <a:lumMod val="50000"/>
                  </a:schemeClr>
                </a:solidFill>
                <a:cs typeface="+mn-ea"/>
                <a:sym typeface="+mn-lt"/>
              </a:rPr>
              <a:t>TDG;</a:t>
            </a: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将使用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得到的类型之间的依赖关系当作边加入依赖图中</a:t>
            </a: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755" y="654577"/>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185484" y="441588"/>
            <a:ext cx="6898695" cy="400110"/>
          </a:xfrm>
          <a:prstGeom prst="rect">
            <a:avLst/>
          </a:prstGeom>
          <a:noFill/>
        </p:spPr>
        <p:txBody>
          <a:bodyPr wrap="square" rtlCol="0">
            <a:spAutoFit/>
          </a:bodyPr>
          <a:lstStyle/>
          <a:p>
            <a:pPr>
              <a:spcBef>
                <a:spcPts val="1200"/>
              </a:spcBef>
            </a:pPr>
            <a:r>
              <a:rPr lang="en-US" altLang="zh-CN" sz="2000" dirty="0" err="1">
                <a:solidFill>
                  <a:schemeClr val="tx1">
                    <a:lumMod val="65000"/>
                    <a:lumOff val="35000"/>
                  </a:schemeClr>
                </a:solidFill>
                <a:cs typeface="+mn-ea"/>
                <a:sym typeface="+mn-lt"/>
              </a:rPr>
              <a:t>Yasgl</a:t>
            </a:r>
            <a:r>
              <a:rPr lang="zh-CN" altLang="en-US" sz="2000" dirty="0">
                <a:solidFill>
                  <a:schemeClr val="tx1">
                    <a:lumMod val="65000"/>
                    <a:lumOff val="35000"/>
                  </a:schemeClr>
                </a:solidFill>
                <a:cs typeface="+mn-ea"/>
                <a:sym typeface="+mn-lt"/>
              </a:rPr>
              <a:t>的使用</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01410" y="434441"/>
            <a:ext cx="0" cy="4984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606643" y="1730686"/>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794198" y="2806095"/>
            <a:ext cx="8740762" cy="1346891"/>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a:t>
            </a:r>
            <a:r>
              <a:rPr lang="zh-CN" altLang="en-US" sz="1400" dirty="0">
                <a:solidFill>
                  <a:schemeClr val="bg1">
                    <a:lumMod val="50000"/>
                  </a:schemeClr>
                </a:solidFill>
                <a:cs typeface="+mn-ea"/>
                <a:sym typeface="+mn-lt"/>
              </a:rPr>
              <a:t>  根据</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构造的类型依赖图得到每一个类的依赖的传递闭包</a:t>
            </a: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首先需要一个方法来判断图中一个类能达到的其它所有的类，即和当前类之间存在依赖关系其它所有的类。调用</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US" altLang="zh-CN" sz="1400" dirty="0" err="1">
                <a:solidFill>
                  <a:schemeClr val="bg1">
                    <a:lumMod val="50000"/>
                  </a:schemeClr>
                </a:solidFill>
                <a:cs typeface="+mn-ea"/>
                <a:sym typeface="+mn-lt"/>
              </a:rPr>
              <a:t>acceptForward</a:t>
            </a:r>
            <a:r>
              <a:rPr lang="zh-CN" altLang="en-US" sz="1400" dirty="0">
                <a:solidFill>
                  <a:schemeClr val="bg1">
                    <a:lumMod val="50000"/>
                  </a:schemeClr>
                </a:solidFill>
                <a:cs typeface="+mn-ea"/>
                <a:sym typeface="+mn-lt"/>
              </a:rPr>
              <a:t>方法来获得。</a:t>
            </a:r>
            <a:endParaRPr lang="en-US" altLang="zh-CN" sz="1400" dirty="0">
              <a:solidFill>
                <a:schemeClr val="bg1">
                  <a:lumMod val="50000"/>
                </a:schemeClr>
              </a:solidFill>
              <a:cs typeface="+mn-ea"/>
              <a:sym typeface="+mn-lt"/>
            </a:endParaRP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使用上述的方法对每一个待分析的类获得它依赖的所有类</a:t>
            </a:r>
          </a:p>
        </p:txBody>
      </p:sp>
      <p:pic>
        <p:nvPicPr>
          <p:cNvPr id="5" name="图片 4" descr="图形用户界面, 文本, 应用程序, 电子邮件&#10;&#10;描述已自动生成">
            <a:extLst>
              <a:ext uri="{FF2B5EF4-FFF2-40B4-BE49-F238E27FC236}">
                <a16:creationId xmlns:a16="http://schemas.microsoft.com/office/drawing/2014/main" id="{1978B917-7484-484C-927F-24DA429AB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89" y="1740015"/>
            <a:ext cx="3747828" cy="1161534"/>
          </a:xfrm>
          <a:prstGeom prst="rect">
            <a:avLst/>
          </a:prstGeom>
        </p:spPr>
      </p:pic>
      <p:pic>
        <p:nvPicPr>
          <p:cNvPr id="8" name="图片 7" descr="图形用户界面, 文本, 应用程序, 电子邮件&#10;&#10;描述已自动生成">
            <a:extLst>
              <a:ext uri="{FF2B5EF4-FFF2-40B4-BE49-F238E27FC236}">
                <a16:creationId xmlns:a16="http://schemas.microsoft.com/office/drawing/2014/main" id="{195D5CBE-1793-EF49-8976-35F55BFD7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980" y="4102677"/>
            <a:ext cx="6039701" cy="2755323"/>
          </a:xfrm>
          <a:prstGeom prst="rect">
            <a:avLst/>
          </a:prstGeom>
        </p:spPr>
      </p:pic>
    </p:spTree>
    <p:extLst>
      <p:ext uri="{BB962C8B-B14F-4D97-AF65-F5344CB8AC3E}">
        <p14:creationId xmlns:p14="http://schemas.microsoft.com/office/powerpoint/2010/main" val="1959219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947473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实验结果</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Experimental Result</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cs typeface="+mn-ea"/>
                <a:sym typeface="+mn-lt"/>
              </a:rPr>
              <a:t>对复现的工具进行测试，验证正确性和有效性</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4235076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9BDFAA7E-4FA7-4C83-9225-2CE9F33E8029}"/>
              </a:ext>
            </a:extLst>
          </p:cNvPr>
          <p:cNvGrpSpPr/>
          <p:nvPr/>
        </p:nvGrpSpPr>
        <p:grpSpPr>
          <a:xfrm rot="15433288">
            <a:off x="2201726" y="-2054174"/>
            <a:ext cx="8481704" cy="9397093"/>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7A2AA6F-18E5-4135-973A-C4CC1ECA662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7">
              <a:extLst>
                <a:ext uri="{FF2B5EF4-FFF2-40B4-BE49-F238E27FC236}">
                  <a16:creationId xmlns:a16="http://schemas.microsoft.com/office/drawing/2014/main" id="{19E8AA41-62DE-4C89-906D-D89BC2AB4C0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9">
              <a:extLst>
                <a:ext uri="{FF2B5EF4-FFF2-40B4-BE49-F238E27FC236}">
                  <a16:creationId xmlns:a16="http://schemas.microsoft.com/office/drawing/2014/main" id="{BCB71D44-7CD5-4DC7-AA0B-37C7535D5FB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10">
              <a:extLst>
                <a:ext uri="{FF2B5EF4-FFF2-40B4-BE49-F238E27FC236}">
                  <a16:creationId xmlns:a16="http://schemas.microsoft.com/office/drawing/2014/main" id="{D7D2BF95-782B-41F5-BD2A-61896D1044F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1">
              <a:extLst>
                <a:ext uri="{FF2B5EF4-FFF2-40B4-BE49-F238E27FC236}">
                  <a16:creationId xmlns:a16="http://schemas.microsoft.com/office/drawing/2014/main" id="{0B84FAA5-F5EB-4286-AEE1-C7E999B7C0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5" name="íṧlíḍè">
            <a:extLst>
              <a:ext uri="{FF2B5EF4-FFF2-40B4-BE49-F238E27FC236}">
                <a16:creationId xmlns:a16="http://schemas.microsoft.com/office/drawing/2014/main" id="{CC0993BC-E315-4741-8759-956E7E1D3668}"/>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a:extLst>
              <a:ext uri="{FF2B5EF4-FFF2-40B4-BE49-F238E27FC236}">
                <a16:creationId xmlns:a16="http://schemas.microsoft.com/office/drawing/2014/main" id="{E0ADCBE9-21FD-423F-924E-EBF81B2ECBD8}"/>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测试项目介绍</a:t>
            </a:r>
          </a:p>
        </p:txBody>
      </p:sp>
      <p:grpSp>
        <p:nvGrpSpPr>
          <p:cNvPr id="47" name="组合 46">
            <a:extLst>
              <a:ext uri="{FF2B5EF4-FFF2-40B4-BE49-F238E27FC236}">
                <a16:creationId xmlns:a16="http://schemas.microsoft.com/office/drawing/2014/main" id="{61A9392F-FE96-4E62-8677-D7D616FF26D4}"/>
              </a:ext>
            </a:extLst>
          </p:cNvPr>
          <p:cNvGrpSpPr/>
          <p:nvPr/>
        </p:nvGrpSpPr>
        <p:grpSpPr>
          <a:xfrm>
            <a:off x="925225" y="484441"/>
            <a:ext cx="11512319" cy="7057559"/>
            <a:chOff x="925225" y="484441"/>
            <a:chExt cx="11512319" cy="7057559"/>
          </a:xfrm>
        </p:grpSpPr>
        <p:sp>
          <p:nvSpPr>
            <p:cNvPr id="48" name="矩形 47">
              <a:extLst>
                <a:ext uri="{FF2B5EF4-FFF2-40B4-BE49-F238E27FC236}">
                  <a16:creationId xmlns:a16="http://schemas.microsoft.com/office/drawing/2014/main" id="{9007FF34-108D-49AD-AB24-A0D4A522D8E5}"/>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9" name="矩形: 圆角 4">
              <a:extLst>
                <a:ext uri="{FF2B5EF4-FFF2-40B4-BE49-F238E27FC236}">
                  <a16:creationId xmlns:a16="http://schemas.microsoft.com/office/drawing/2014/main" id="{FD65660E-92E8-41B0-856B-FB5F1C6CA4C1}"/>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2F916A41-A35D-4E3A-9B6A-92D828CAC08C}"/>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矩形: 圆角 4">
              <a:extLst>
                <a:ext uri="{FF2B5EF4-FFF2-40B4-BE49-F238E27FC236}">
                  <a16:creationId xmlns:a16="http://schemas.microsoft.com/office/drawing/2014/main" id="{DF039153-6CF4-44EC-9573-6416D881DB0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D4E2E16E-394A-495D-A0C7-49C8035FE7E2}"/>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B972807B-5CAD-4712-91E4-CE570D6301BB}"/>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60" name="组合 7">
            <a:extLst>
              <a:ext uri="{FF2B5EF4-FFF2-40B4-BE49-F238E27FC236}">
                <a16:creationId xmlns:a16="http://schemas.microsoft.com/office/drawing/2014/main" id="{4C124C8D-C545-479F-AE24-6C302DB6683E}"/>
              </a:ext>
            </a:extLst>
          </p:cNvPr>
          <p:cNvGrpSpPr/>
          <p:nvPr/>
        </p:nvGrpSpPr>
        <p:grpSpPr bwMode="auto">
          <a:xfrm>
            <a:off x="870014" y="1237971"/>
            <a:ext cx="4385497" cy="4435801"/>
            <a:chOff x="2989865" y="607026"/>
            <a:chExt cx="3287725" cy="3327515"/>
          </a:xfrm>
        </p:grpSpPr>
        <p:sp>
          <p:nvSpPr>
            <p:cNvPr id="61" name="文本框 66">
              <a:extLst>
                <a:ext uri="{FF2B5EF4-FFF2-40B4-BE49-F238E27FC236}">
                  <a16:creationId xmlns:a16="http://schemas.microsoft.com/office/drawing/2014/main" id="{A4090B88-0F1A-43FA-9EB0-C224645B2407}"/>
                </a:ext>
              </a:extLst>
            </p:cNvPr>
            <p:cNvSpPr txBox="1">
              <a:spLocks noChangeArrowheads="1"/>
            </p:cNvSpPr>
            <p:nvPr/>
          </p:nvSpPr>
          <p:spPr bwMode="auto">
            <a:xfrm>
              <a:off x="3009348" y="1118497"/>
              <a:ext cx="3268242" cy="281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 altLang="zh-CN" sz="1335" dirty="0">
                  <a:solidFill>
                    <a:schemeClr val="tx1">
                      <a:lumMod val="50000"/>
                      <a:lumOff val="50000"/>
                    </a:schemeClr>
                  </a:solidFill>
                  <a:latin typeface="+mn-lt"/>
                  <a:ea typeface="+mn-ea"/>
                  <a:cs typeface="+mn-ea"/>
                  <a:sym typeface="+mn-lt"/>
                </a:rPr>
                <a:t>public class User {</a:t>
              </a:r>
            </a:p>
            <a:p>
              <a:pPr>
                <a:lnSpc>
                  <a:spcPct val="150000"/>
                </a:lnSpc>
              </a:pPr>
              <a:r>
                <a:rPr lang="en" altLang="zh-CN" sz="1335" dirty="0">
                  <a:solidFill>
                    <a:schemeClr val="tx1">
                      <a:lumMod val="50000"/>
                      <a:lumOff val="50000"/>
                    </a:schemeClr>
                  </a:solidFill>
                  <a:latin typeface="+mn-lt"/>
                  <a:ea typeface="+mn-ea"/>
                  <a:cs typeface="+mn-ea"/>
                  <a:sym typeface="+mn-lt"/>
                </a:rPr>
                <a:t>    private int id;</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User(){</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this.id</a:t>
              </a:r>
              <a:r>
                <a:rPr lang="en" altLang="zh-CN" sz="1335" dirty="0">
                  <a:solidFill>
                    <a:schemeClr val="tx1">
                      <a:lumMod val="50000"/>
                      <a:lumOff val="50000"/>
                    </a:schemeClr>
                  </a:solidFill>
                  <a:latin typeface="+mn-lt"/>
                  <a:ea typeface="+mn-ea"/>
                  <a:cs typeface="+mn-ea"/>
                  <a:sym typeface="+mn-lt"/>
                </a:rPr>
                <a:t>=1;</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System.out.println</a:t>
              </a:r>
              <a:r>
                <a:rPr lang="en" altLang="zh-CN" sz="1335" dirty="0">
                  <a:solidFill>
                    <a:schemeClr val="tx1">
                      <a:lumMod val="50000"/>
                      <a:lumOff val="50000"/>
                    </a:schemeClr>
                  </a:solidFill>
                  <a:latin typeface="+mn-lt"/>
                  <a:ea typeface="+mn-ea"/>
                  <a:cs typeface="+mn-ea"/>
                  <a:sym typeface="+mn-lt"/>
                </a:rPr>
                <a:t>("User");</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int </a:t>
              </a:r>
              <a:r>
                <a:rPr lang="en" altLang="zh-CN" sz="1335" dirty="0" err="1">
                  <a:solidFill>
                    <a:schemeClr val="tx1">
                      <a:lumMod val="50000"/>
                      <a:lumOff val="50000"/>
                    </a:schemeClr>
                  </a:solidFill>
                  <a:latin typeface="+mn-lt"/>
                  <a:ea typeface="+mn-ea"/>
                  <a:cs typeface="+mn-ea"/>
                  <a:sym typeface="+mn-lt"/>
                </a:rPr>
                <a:t>getId</a:t>
              </a: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        return id;</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a:t>
              </a:r>
              <a:endParaRPr lang="en-GB" altLang="zh-CN" sz="1335" dirty="0">
                <a:solidFill>
                  <a:schemeClr val="tx1">
                    <a:lumMod val="50000"/>
                    <a:lumOff val="50000"/>
                  </a:schemeClr>
                </a:solidFill>
                <a:latin typeface="+mn-lt"/>
                <a:ea typeface="+mn-ea"/>
                <a:cs typeface="+mn-ea"/>
                <a:sym typeface="+mn-lt"/>
              </a:endParaRPr>
            </a:p>
          </p:txBody>
        </p:sp>
        <p:sp>
          <p:nvSpPr>
            <p:cNvPr id="62" name="文本框 13">
              <a:extLst>
                <a:ext uri="{FF2B5EF4-FFF2-40B4-BE49-F238E27FC236}">
                  <a16:creationId xmlns:a16="http://schemas.microsoft.com/office/drawing/2014/main" id="{622724E2-F0EB-4629-8113-38FE372BE7D6}"/>
                </a:ext>
              </a:extLst>
            </p:cNvPr>
            <p:cNvSpPr txBox="1">
              <a:spLocks noChangeArrowheads="1"/>
            </p:cNvSpPr>
            <p:nvPr/>
          </p:nvSpPr>
          <p:spPr bwMode="auto">
            <a:xfrm>
              <a:off x="2990709" y="607026"/>
              <a:ext cx="625146"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tx2"/>
                  </a:solidFill>
                  <a:latin typeface="+mn-lt"/>
                  <a:ea typeface="+mn-ea"/>
                  <a:cs typeface="+mn-ea"/>
                  <a:sym typeface="+mn-lt"/>
                </a:rPr>
                <a:t>User</a:t>
              </a:r>
              <a:r>
                <a:rPr lang="zh-CN" altLang="en-US" sz="1600" dirty="0">
                  <a:solidFill>
                    <a:schemeClr val="tx2"/>
                  </a:solidFill>
                  <a:latin typeface="+mn-lt"/>
                  <a:ea typeface="+mn-ea"/>
                  <a:cs typeface="+mn-ea"/>
                  <a:sym typeface="+mn-lt"/>
                </a:rPr>
                <a:t>类</a:t>
              </a:r>
            </a:p>
          </p:txBody>
        </p:sp>
        <p:sp>
          <p:nvSpPr>
            <p:cNvPr id="63" name="文本框 66">
              <a:extLst>
                <a:ext uri="{FF2B5EF4-FFF2-40B4-BE49-F238E27FC236}">
                  <a16:creationId xmlns:a16="http://schemas.microsoft.com/office/drawing/2014/main" id="{B656E74B-5DCA-484B-9483-538E22AB05B3}"/>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grpSp>
        <p:nvGrpSpPr>
          <p:cNvPr id="29" name="组合 7">
            <a:extLst>
              <a:ext uri="{FF2B5EF4-FFF2-40B4-BE49-F238E27FC236}">
                <a16:creationId xmlns:a16="http://schemas.microsoft.com/office/drawing/2014/main" id="{58E7380A-A2CA-2444-9600-B8AB79C7786F}"/>
              </a:ext>
            </a:extLst>
          </p:cNvPr>
          <p:cNvGrpSpPr/>
          <p:nvPr/>
        </p:nvGrpSpPr>
        <p:grpSpPr bwMode="auto">
          <a:xfrm>
            <a:off x="4052454" y="1125639"/>
            <a:ext cx="4385497" cy="4435801"/>
            <a:chOff x="2989865" y="607026"/>
            <a:chExt cx="3287725" cy="3327515"/>
          </a:xfrm>
        </p:grpSpPr>
        <p:sp>
          <p:nvSpPr>
            <p:cNvPr id="30" name="文本框 66">
              <a:extLst>
                <a:ext uri="{FF2B5EF4-FFF2-40B4-BE49-F238E27FC236}">
                  <a16:creationId xmlns:a16="http://schemas.microsoft.com/office/drawing/2014/main" id="{7D6F360F-C6C7-DB4D-9ED0-0BE083FD3438}"/>
                </a:ext>
              </a:extLst>
            </p:cNvPr>
            <p:cNvSpPr txBox="1">
              <a:spLocks noChangeArrowheads="1"/>
            </p:cNvSpPr>
            <p:nvPr/>
          </p:nvSpPr>
          <p:spPr bwMode="auto">
            <a:xfrm>
              <a:off x="3009348" y="1118497"/>
              <a:ext cx="3268242" cy="281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 altLang="zh-CN" sz="1335" dirty="0">
                  <a:solidFill>
                    <a:schemeClr val="tx1">
                      <a:lumMod val="50000"/>
                      <a:lumOff val="50000"/>
                    </a:schemeClr>
                  </a:solidFill>
                  <a:latin typeface="+mn-lt"/>
                  <a:ea typeface="+mn-ea"/>
                  <a:cs typeface="+mn-ea"/>
                  <a:sym typeface="+mn-lt"/>
                </a:rPr>
                <a:t>public class Man extends User {</a:t>
              </a:r>
            </a:p>
            <a:p>
              <a:pPr>
                <a:lnSpc>
                  <a:spcPct val="150000"/>
                </a:lnSpc>
              </a:pPr>
              <a:r>
                <a:rPr lang="en" altLang="zh-CN" sz="1335" dirty="0">
                  <a:solidFill>
                    <a:schemeClr val="tx1">
                      <a:lumMod val="50000"/>
                      <a:lumOff val="50000"/>
                    </a:schemeClr>
                  </a:solidFill>
                  <a:latin typeface="+mn-lt"/>
                  <a:ea typeface="+mn-ea"/>
                  <a:cs typeface="+mn-ea"/>
                  <a:sym typeface="+mn-lt"/>
                </a:rPr>
                <a:t>    private int id;</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Man(){</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this.id</a:t>
              </a:r>
              <a:r>
                <a:rPr lang="en" altLang="zh-CN" sz="1335" dirty="0">
                  <a:solidFill>
                    <a:schemeClr val="tx1">
                      <a:lumMod val="50000"/>
                      <a:lumOff val="50000"/>
                    </a:schemeClr>
                  </a:solidFill>
                  <a:latin typeface="+mn-lt"/>
                  <a:ea typeface="+mn-ea"/>
                  <a:cs typeface="+mn-ea"/>
                  <a:sym typeface="+mn-lt"/>
                </a:rPr>
                <a:t>=1;</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System.out.println</a:t>
              </a:r>
              <a:r>
                <a:rPr lang="en" altLang="zh-CN" sz="1335" dirty="0">
                  <a:solidFill>
                    <a:schemeClr val="tx1">
                      <a:lumMod val="50000"/>
                      <a:lumOff val="50000"/>
                    </a:schemeClr>
                  </a:solidFill>
                  <a:latin typeface="+mn-lt"/>
                  <a:ea typeface="+mn-ea"/>
                  <a:cs typeface="+mn-ea"/>
                  <a:sym typeface="+mn-lt"/>
                </a:rPr>
                <a:t>("Man");</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int </a:t>
              </a:r>
              <a:r>
                <a:rPr lang="en" altLang="zh-CN" sz="1335" dirty="0" err="1">
                  <a:solidFill>
                    <a:schemeClr val="tx1">
                      <a:lumMod val="50000"/>
                      <a:lumOff val="50000"/>
                    </a:schemeClr>
                  </a:solidFill>
                  <a:latin typeface="+mn-lt"/>
                  <a:ea typeface="+mn-ea"/>
                  <a:cs typeface="+mn-ea"/>
                  <a:sym typeface="+mn-lt"/>
                </a:rPr>
                <a:t>getId</a:t>
              </a: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        return id;</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a:t>
              </a:r>
              <a:endParaRPr lang="en-GB" altLang="zh-CN" sz="1335" dirty="0">
                <a:solidFill>
                  <a:schemeClr val="tx1">
                    <a:lumMod val="50000"/>
                    <a:lumOff val="50000"/>
                  </a:schemeClr>
                </a:solidFill>
                <a:latin typeface="+mn-lt"/>
                <a:ea typeface="+mn-ea"/>
                <a:cs typeface="+mn-ea"/>
                <a:sym typeface="+mn-lt"/>
              </a:endParaRPr>
            </a:p>
          </p:txBody>
        </p:sp>
        <p:sp>
          <p:nvSpPr>
            <p:cNvPr id="31" name="文本框 13">
              <a:extLst>
                <a:ext uri="{FF2B5EF4-FFF2-40B4-BE49-F238E27FC236}">
                  <a16:creationId xmlns:a16="http://schemas.microsoft.com/office/drawing/2014/main" id="{D32D5EF4-67FD-5F43-92E4-EAFBF5C79F04}"/>
                </a:ext>
              </a:extLst>
            </p:cNvPr>
            <p:cNvSpPr txBox="1">
              <a:spLocks noChangeArrowheads="1"/>
            </p:cNvSpPr>
            <p:nvPr/>
          </p:nvSpPr>
          <p:spPr bwMode="auto">
            <a:xfrm>
              <a:off x="2990709" y="607026"/>
              <a:ext cx="1740362"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tx2"/>
                  </a:solidFill>
                  <a:latin typeface="+mn-lt"/>
                  <a:ea typeface="+mn-ea"/>
                  <a:cs typeface="+mn-ea"/>
                  <a:sym typeface="+mn-lt"/>
                </a:rPr>
                <a:t>Man</a:t>
              </a:r>
              <a:r>
                <a:rPr lang="zh-CN" altLang="en-US" sz="1600" dirty="0">
                  <a:solidFill>
                    <a:schemeClr val="tx2"/>
                  </a:solidFill>
                  <a:latin typeface="+mn-lt"/>
                  <a:ea typeface="+mn-ea"/>
                  <a:cs typeface="+mn-ea"/>
                  <a:sym typeface="+mn-lt"/>
                </a:rPr>
                <a:t>类（继承</a:t>
              </a:r>
              <a:r>
                <a:rPr lang="en-US" altLang="zh-CN" sz="1600" dirty="0">
                  <a:solidFill>
                    <a:schemeClr val="tx2"/>
                  </a:solidFill>
                  <a:latin typeface="+mn-lt"/>
                  <a:ea typeface="+mn-ea"/>
                  <a:cs typeface="+mn-ea"/>
                  <a:sym typeface="+mn-lt"/>
                </a:rPr>
                <a:t>User</a:t>
              </a:r>
              <a:r>
                <a:rPr lang="zh-CN" altLang="en-US" sz="1600" dirty="0">
                  <a:solidFill>
                    <a:schemeClr val="tx2"/>
                  </a:solidFill>
                  <a:latin typeface="+mn-lt"/>
                  <a:ea typeface="+mn-ea"/>
                  <a:cs typeface="+mn-ea"/>
                  <a:sym typeface="+mn-lt"/>
                </a:rPr>
                <a:t>类）</a:t>
              </a:r>
            </a:p>
          </p:txBody>
        </p:sp>
        <p:sp>
          <p:nvSpPr>
            <p:cNvPr id="32" name="文本框 66">
              <a:extLst>
                <a:ext uri="{FF2B5EF4-FFF2-40B4-BE49-F238E27FC236}">
                  <a16:creationId xmlns:a16="http://schemas.microsoft.com/office/drawing/2014/main" id="{BA6C61C8-251F-2E4C-8D7D-4E734745BD59}"/>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grpSp>
        <p:nvGrpSpPr>
          <p:cNvPr id="33" name="组合 7">
            <a:extLst>
              <a:ext uri="{FF2B5EF4-FFF2-40B4-BE49-F238E27FC236}">
                <a16:creationId xmlns:a16="http://schemas.microsoft.com/office/drawing/2014/main" id="{D618E004-5EB9-2249-905B-2A7BE69DF786}"/>
              </a:ext>
            </a:extLst>
          </p:cNvPr>
          <p:cNvGrpSpPr/>
          <p:nvPr/>
        </p:nvGrpSpPr>
        <p:grpSpPr bwMode="auto">
          <a:xfrm>
            <a:off x="7389607" y="534005"/>
            <a:ext cx="4385497" cy="2894995"/>
            <a:chOff x="2989865" y="607026"/>
            <a:chExt cx="3287725" cy="2171680"/>
          </a:xfrm>
        </p:grpSpPr>
        <p:sp>
          <p:nvSpPr>
            <p:cNvPr id="34" name="文本框 66">
              <a:extLst>
                <a:ext uri="{FF2B5EF4-FFF2-40B4-BE49-F238E27FC236}">
                  <a16:creationId xmlns:a16="http://schemas.microsoft.com/office/drawing/2014/main" id="{594ECEDB-DF00-6647-8060-B2B7B89E5DE7}"/>
                </a:ext>
              </a:extLst>
            </p:cNvPr>
            <p:cNvSpPr txBox="1">
              <a:spLocks noChangeArrowheads="1"/>
            </p:cNvSpPr>
            <p:nvPr/>
          </p:nvSpPr>
          <p:spPr bwMode="auto">
            <a:xfrm>
              <a:off x="3009348" y="1118497"/>
              <a:ext cx="3268242" cy="166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 altLang="zh-CN" sz="1335" dirty="0">
                  <a:solidFill>
                    <a:schemeClr val="tx1">
                      <a:lumMod val="50000"/>
                      <a:lumOff val="50000"/>
                    </a:schemeClr>
                  </a:solidFill>
                  <a:latin typeface="+mn-lt"/>
                  <a:ea typeface="+mn-ea"/>
                  <a:cs typeface="+mn-ea"/>
                  <a:sym typeface="+mn-lt"/>
                </a:rPr>
                <a:t>public class </a:t>
              </a:r>
              <a:r>
                <a:rPr lang="en" altLang="zh-CN" sz="1335" dirty="0" err="1">
                  <a:solidFill>
                    <a:schemeClr val="tx1">
                      <a:lumMod val="50000"/>
                      <a:lumOff val="50000"/>
                    </a:schemeClr>
                  </a:solidFill>
                  <a:latin typeface="+mn-lt"/>
                  <a:ea typeface="+mn-ea"/>
                  <a:cs typeface="+mn-ea"/>
                  <a:sym typeface="+mn-lt"/>
                </a:rPr>
                <a:t>TestUser</a:t>
              </a: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    @Test</a:t>
              </a:r>
            </a:p>
            <a:p>
              <a:pPr>
                <a:lnSpc>
                  <a:spcPct val="150000"/>
                </a:lnSpc>
              </a:pPr>
              <a:r>
                <a:rPr lang="en" altLang="zh-CN" sz="1335" dirty="0">
                  <a:solidFill>
                    <a:schemeClr val="tx1">
                      <a:lumMod val="50000"/>
                      <a:lumOff val="50000"/>
                    </a:schemeClr>
                  </a:solidFill>
                  <a:latin typeface="+mn-lt"/>
                  <a:ea typeface="+mn-ea"/>
                  <a:cs typeface="+mn-ea"/>
                  <a:sym typeface="+mn-lt"/>
                </a:rPr>
                <a:t>    public void test1(){</a:t>
              </a:r>
            </a:p>
            <a:p>
              <a:pPr>
                <a:lnSpc>
                  <a:spcPct val="150000"/>
                </a:lnSpc>
              </a:pPr>
              <a:r>
                <a:rPr lang="en" altLang="zh-CN" sz="1335" dirty="0">
                  <a:solidFill>
                    <a:schemeClr val="tx1">
                      <a:lumMod val="50000"/>
                      <a:lumOff val="50000"/>
                    </a:schemeClr>
                  </a:solidFill>
                  <a:latin typeface="+mn-lt"/>
                  <a:ea typeface="+mn-ea"/>
                  <a:cs typeface="+mn-ea"/>
                  <a:sym typeface="+mn-lt"/>
                </a:rPr>
                <a:t>        User user=new User();</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System.out.println</a:t>
              </a:r>
              <a:r>
                <a:rPr lang="en" altLang="zh-CN" sz="1335" dirty="0">
                  <a:solidFill>
                    <a:schemeClr val="tx1">
                      <a:lumMod val="50000"/>
                      <a:lumOff val="50000"/>
                    </a:schemeClr>
                  </a:solidFill>
                  <a:latin typeface="+mn-lt"/>
                  <a:ea typeface="+mn-ea"/>
                  <a:cs typeface="+mn-ea"/>
                  <a:sym typeface="+mn-lt"/>
                </a:rPr>
                <a:t>("test01:TestUser");</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a:t>
              </a:r>
              <a:endParaRPr lang="en-GB" altLang="zh-CN" sz="1335" dirty="0">
                <a:solidFill>
                  <a:schemeClr val="tx1">
                    <a:lumMod val="50000"/>
                    <a:lumOff val="50000"/>
                  </a:schemeClr>
                </a:solidFill>
                <a:latin typeface="+mn-lt"/>
                <a:ea typeface="+mn-ea"/>
                <a:cs typeface="+mn-ea"/>
                <a:sym typeface="+mn-lt"/>
              </a:endParaRPr>
            </a:p>
          </p:txBody>
        </p:sp>
        <p:sp>
          <p:nvSpPr>
            <p:cNvPr id="35" name="文本框 13">
              <a:extLst>
                <a:ext uri="{FF2B5EF4-FFF2-40B4-BE49-F238E27FC236}">
                  <a16:creationId xmlns:a16="http://schemas.microsoft.com/office/drawing/2014/main" id="{182AB573-9B01-5F40-AFBD-5AFEE8D3F9D5}"/>
                </a:ext>
              </a:extLst>
            </p:cNvPr>
            <p:cNvSpPr txBox="1">
              <a:spLocks noChangeArrowheads="1"/>
            </p:cNvSpPr>
            <p:nvPr/>
          </p:nvSpPr>
          <p:spPr bwMode="auto">
            <a:xfrm>
              <a:off x="2990709" y="607026"/>
              <a:ext cx="912073"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err="1">
                  <a:solidFill>
                    <a:schemeClr val="tx2"/>
                  </a:solidFill>
                  <a:latin typeface="+mn-lt"/>
                  <a:ea typeface="+mn-ea"/>
                  <a:cs typeface="+mn-ea"/>
                  <a:sym typeface="+mn-lt"/>
                </a:rPr>
                <a:t>TestUser</a:t>
              </a:r>
              <a:r>
                <a:rPr lang="zh-CN" altLang="en-US" sz="1600" dirty="0">
                  <a:solidFill>
                    <a:schemeClr val="tx2"/>
                  </a:solidFill>
                  <a:latin typeface="+mn-lt"/>
                  <a:ea typeface="+mn-ea"/>
                  <a:cs typeface="+mn-ea"/>
                  <a:sym typeface="+mn-lt"/>
                </a:rPr>
                <a:t>类</a:t>
              </a:r>
            </a:p>
          </p:txBody>
        </p:sp>
        <p:sp>
          <p:nvSpPr>
            <p:cNvPr id="36" name="文本框 66">
              <a:extLst>
                <a:ext uri="{FF2B5EF4-FFF2-40B4-BE49-F238E27FC236}">
                  <a16:creationId xmlns:a16="http://schemas.microsoft.com/office/drawing/2014/main" id="{D9AF7B29-7864-7941-8B5D-252EB2D59B92}"/>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grpSp>
        <p:nvGrpSpPr>
          <p:cNvPr id="67" name="组合 7">
            <a:extLst>
              <a:ext uri="{FF2B5EF4-FFF2-40B4-BE49-F238E27FC236}">
                <a16:creationId xmlns:a16="http://schemas.microsoft.com/office/drawing/2014/main" id="{47D120CB-9FA1-D54A-B923-057DAE8DDE7B}"/>
              </a:ext>
            </a:extLst>
          </p:cNvPr>
          <p:cNvGrpSpPr/>
          <p:nvPr/>
        </p:nvGrpSpPr>
        <p:grpSpPr bwMode="auto">
          <a:xfrm>
            <a:off x="7432269" y="3721353"/>
            <a:ext cx="4385497" cy="2586834"/>
            <a:chOff x="2989865" y="607026"/>
            <a:chExt cx="3287725" cy="1940513"/>
          </a:xfrm>
        </p:grpSpPr>
        <p:sp>
          <p:nvSpPr>
            <p:cNvPr id="68" name="文本框 66">
              <a:extLst>
                <a:ext uri="{FF2B5EF4-FFF2-40B4-BE49-F238E27FC236}">
                  <a16:creationId xmlns:a16="http://schemas.microsoft.com/office/drawing/2014/main" id="{346B5EAE-159A-A24E-B9AD-D10A95C206DC}"/>
                </a:ext>
              </a:extLst>
            </p:cNvPr>
            <p:cNvSpPr txBox="1">
              <a:spLocks noChangeArrowheads="1"/>
            </p:cNvSpPr>
            <p:nvPr/>
          </p:nvSpPr>
          <p:spPr bwMode="auto">
            <a:xfrm>
              <a:off x="3009348" y="1118497"/>
              <a:ext cx="3268242" cy="142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GB" altLang="zh-CN" sz="1335" dirty="0">
                  <a:solidFill>
                    <a:schemeClr val="tx1">
                      <a:lumMod val="50000"/>
                      <a:lumOff val="50000"/>
                    </a:schemeClr>
                  </a:solidFill>
                  <a:latin typeface="+mn-lt"/>
                  <a:ea typeface="+mn-ea"/>
                  <a:cs typeface="+mn-ea"/>
                  <a:sym typeface="+mn-lt"/>
                </a:rPr>
                <a:t>public class </a:t>
              </a:r>
              <a:r>
                <a:rPr lang="en-GB" altLang="zh-CN" sz="1335" dirty="0" err="1">
                  <a:solidFill>
                    <a:schemeClr val="tx1">
                      <a:lumMod val="50000"/>
                      <a:lumOff val="50000"/>
                    </a:schemeClr>
                  </a:solidFill>
                  <a:latin typeface="+mn-lt"/>
                  <a:ea typeface="+mn-ea"/>
                  <a:cs typeface="+mn-ea"/>
                  <a:sym typeface="+mn-lt"/>
                </a:rPr>
                <a:t>TestMan</a:t>
              </a:r>
              <a:r>
                <a:rPr lang="en-GB" altLang="zh-CN" sz="1335" dirty="0">
                  <a:solidFill>
                    <a:schemeClr val="tx1">
                      <a:lumMod val="50000"/>
                      <a:lumOff val="50000"/>
                    </a:schemeClr>
                  </a:solidFill>
                  <a:latin typeface="+mn-lt"/>
                  <a:ea typeface="+mn-ea"/>
                  <a:cs typeface="+mn-ea"/>
                  <a:sym typeface="+mn-lt"/>
                </a:rPr>
                <a:t> {</a:t>
              </a:r>
            </a:p>
            <a:p>
              <a:pPr>
                <a:lnSpc>
                  <a:spcPct val="150000"/>
                </a:lnSpc>
              </a:pPr>
              <a:r>
                <a:rPr lang="en-GB" altLang="zh-CN" sz="1335" dirty="0">
                  <a:solidFill>
                    <a:schemeClr val="tx1">
                      <a:lumMod val="50000"/>
                      <a:lumOff val="50000"/>
                    </a:schemeClr>
                  </a:solidFill>
                  <a:latin typeface="+mn-lt"/>
                  <a:ea typeface="+mn-ea"/>
                  <a:cs typeface="+mn-ea"/>
                  <a:sym typeface="+mn-lt"/>
                </a:rPr>
                <a:t>   @Test    public void test1() {        Man man=new Man();        </a:t>
              </a:r>
              <a:r>
                <a:rPr lang="en-GB" altLang="zh-CN" sz="1335" dirty="0" err="1">
                  <a:solidFill>
                    <a:schemeClr val="tx1">
                      <a:lumMod val="50000"/>
                      <a:lumOff val="50000"/>
                    </a:schemeClr>
                  </a:solidFill>
                  <a:latin typeface="+mn-lt"/>
                  <a:ea typeface="+mn-ea"/>
                  <a:cs typeface="+mn-ea"/>
                  <a:sym typeface="+mn-lt"/>
                </a:rPr>
                <a:t>System.out.println</a:t>
              </a:r>
              <a:r>
                <a:rPr lang="en-GB" altLang="zh-CN" sz="1335" dirty="0">
                  <a:solidFill>
                    <a:schemeClr val="tx1">
                      <a:lumMod val="50000"/>
                      <a:lumOff val="50000"/>
                    </a:schemeClr>
                  </a:solidFill>
                  <a:latin typeface="+mn-lt"/>
                  <a:ea typeface="+mn-ea"/>
                  <a:cs typeface="+mn-ea"/>
                  <a:sym typeface="+mn-lt"/>
                </a:rPr>
                <a:t>("test01:TestMan");</a:t>
              </a:r>
            </a:p>
            <a:p>
              <a:pPr>
                <a:lnSpc>
                  <a:spcPct val="150000"/>
                </a:lnSpc>
              </a:pPr>
              <a:r>
                <a:rPr lang="en-GB" altLang="zh-CN" sz="1335" dirty="0">
                  <a:solidFill>
                    <a:schemeClr val="tx1">
                      <a:lumMod val="50000"/>
                      <a:lumOff val="50000"/>
                    </a:schemeClr>
                  </a:solidFill>
                  <a:latin typeface="+mn-lt"/>
                  <a:ea typeface="+mn-ea"/>
                  <a:cs typeface="+mn-ea"/>
                  <a:sym typeface="+mn-lt"/>
                </a:rPr>
                <a:t>  }</a:t>
              </a:r>
            </a:p>
            <a:p>
              <a:pPr>
                <a:lnSpc>
                  <a:spcPct val="150000"/>
                </a:lnSpc>
              </a:pPr>
              <a:r>
                <a:rPr lang="en-GB" altLang="zh-CN" sz="1335" dirty="0">
                  <a:solidFill>
                    <a:schemeClr val="tx1">
                      <a:lumMod val="50000"/>
                      <a:lumOff val="50000"/>
                    </a:schemeClr>
                  </a:solidFill>
                  <a:latin typeface="+mn-lt"/>
                  <a:ea typeface="+mn-ea"/>
                  <a:cs typeface="+mn-ea"/>
                  <a:sym typeface="+mn-lt"/>
                </a:rPr>
                <a:t>}</a:t>
              </a:r>
            </a:p>
            <a:p>
              <a:pPr>
                <a:lnSpc>
                  <a:spcPct val="150000"/>
                </a:lnSpc>
              </a:pPr>
              <a:endParaRPr lang="en-GB" altLang="zh-CN" sz="1335" dirty="0">
                <a:solidFill>
                  <a:schemeClr val="tx1">
                    <a:lumMod val="50000"/>
                    <a:lumOff val="50000"/>
                  </a:schemeClr>
                </a:solidFill>
                <a:latin typeface="+mn-lt"/>
                <a:ea typeface="+mn-ea"/>
                <a:cs typeface="+mn-ea"/>
                <a:sym typeface="+mn-lt"/>
              </a:endParaRPr>
            </a:p>
          </p:txBody>
        </p:sp>
        <p:sp>
          <p:nvSpPr>
            <p:cNvPr id="69" name="文本框 13">
              <a:extLst>
                <a:ext uri="{FF2B5EF4-FFF2-40B4-BE49-F238E27FC236}">
                  <a16:creationId xmlns:a16="http://schemas.microsoft.com/office/drawing/2014/main" id="{D0101F9E-DA08-E443-98A8-3DABC62C059B}"/>
                </a:ext>
              </a:extLst>
            </p:cNvPr>
            <p:cNvSpPr txBox="1">
              <a:spLocks noChangeArrowheads="1"/>
            </p:cNvSpPr>
            <p:nvPr/>
          </p:nvSpPr>
          <p:spPr bwMode="auto">
            <a:xfrm>
              <a:off x="2990709" y="607026"/>
              <a:ext cx="909670"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err="1">
                  <a:solidFill>
                    <a:schemeClr val="tx2"/>
                  </a:solidFill>
                  <a:latin typeface="+mn-lt"/>
                  <a:ea typeface="+mn-ea"/>
                  <a:cs typeface="+mn-ea"/>
                  <a:sym typeface="+mn-lt"/>
                </a:rPr>
                <a:t>TestMan</a:t>
              </a:r>
              <a:r>
                <a:rPr lang="zh-CN" altLang="en-US" sz="1600" dirty="0">
                  <a:solidFill>
                    <a:schemeClr val="tx2"/>
                  </a:solidFill>
                  <a:latin typeface="+mn-lt"/>
                  <a:ea typeface="+mn-ea"/>
                  <a:cs typeface="+mn-ea"/>
                  <a:sym typeface="+mn-lt"/>
                </a:rPr>
                <a:t>类</a:t>
              </a:r>
            </a:p>
          </p:txBody>
        </p:sp>
        <p:sp>
          <p:nvSpPr>
            <p:cNvPr id="70" name="文本框 66">
              <a:extLst>
                <a:ext uri="{FF2B5EF4-FFF2-40B4-BE49-F238E27FC236}">
                  <a16:creationId xmlns:a16="http://schemas.microsoft.com/office/drawing/2014/main" id="{59B651A2-869B-324D-BE0E-34FB2F3E4C07}"/>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spTree>
    <p:extLst>
      <p:ext uri="{BB962C8B-B14F-4D97-AF65-F5344CB8AC3E}">
        <p14:creationId xmlns:p14="http://schemas.microsoft.com/office/powerpoint/2010/main" val="198310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6">
            <a:extLst>
              <a:ext uri="{FF2B5EF4-FFF2-40B4-BE49-F238E27FC236}">
                <a16:creationId xmlns:a16="http://schemas.microsoft.com/office/drawing/2014/main" id="{7AC3E757-C0C9-4945-8826-293DD2A73FB9}"/>
              </a:ext>
            </a:extLst>
          </p:cNvPr>
          <p:cNvSpPr/>
          <p:nvPr/>
        </p:nvSpPr>
        <p:spPr>
          <a:xfrm>
            <a:off x="455172" y="1251182"/>
            <a:ext cx="5424060" cy="3924208"/>
          </a:xfrm>
          <a:prstGeom prst="rect">
            <a:avLst/>
          </a:prstGeom>
        </p:spPr>
        <p:txBody>
          <a:bodyPr wrap="square" lIns="91433" tIns="45716" rIns="91433" bIns="45716">
            <a:spAutoFit/>
          </a:bodyPr>
          <a:lstStyle/>
          <a:p>
            <a:pPr lvl="0">
              <a:lnSpc>
                <a:spcPts val="2000"/>
              </a:lnSpc>
              <a:defRPr/>
            </a:pPr>
            <a:r>
              <a:rPr lang="zh-CN" altLang="en-US" sz="1600" dirty="0">
                <a:solidFill>
                  <a:schemeClr val="bg1">
                    <a:lumMod val="50000"/>
                  </a:schemeClr>
                </a:solidFill>
                <a:cs typeface="+mn-ea"/>
                <a:sym typeface="+mn-lt"/>
              </a:rPr>
              <a:t>在</a:t>
            </a:r>
            <a:r>
              <a:rPr lang="en" altLang="zh-CN" sz="1600" dirty="0" err="1">
                <a:solidFill>
                  <a:schemeClr val="bg1">
                    <a:lumMod val="50000"/>
                  </a:schemeClr>
                </a:solidFill>
                <a:cs typeface="+mn-ea"/>
                <a:sym typeface="+mn-lt"/>
              </a:rPr>
              <a:t>Clazz</a:t>
            </a:r>
            <a:r>
              <a:rPr lang="zh-CN" altLang="en-US" sz="1600" dirty="0">
                <a:solidFill>
                  <a:schemeClr val="bg1">
                    <a:lumMod val="50000"/>
                  </a:schemeClr>
                </a:solidFill>
                <a:cs typeface="+mn-ea"/>
                <a:sym typeface="+mn-lt"/>
              </a:rPr>
              <a:t>包下面增加</a:t>
            </a:r>
            <a:r>
              <a:rPr lang="en" altLang="zh-CN" sz="1600" dirty="0">
                <a:solidFill>
                  <a:schemeClr val="bg1">
                    <a:lumMod val="50000"/>
                  </a:schemeClr>
                </a:solidFill>
                <a:cs typeface="+mn-ea"/>
                <a:sym typeface="+mn-lt"/>
              </a:rPr>
              <a:t>Woman</a:t>
            </a:r>
            <a:r>
              <a:rPr lang="zh-CN" altLang="en-US" sz="1600" dirty="0">
                <a:solidFill>
                  <a:schemeClr val="bg1">
                    <a:lumMod val="50000"/>
                  </a:schemeClr>
                </a:solidFill>
                <a:cs typeface="+mn-ea"/>
                <a:sym typeface="+mn-lt"/>
              </a:rPr>
              <a:t>类，并且在</a:t>
            </a:r>
            <a:r>
              <a:rPr lang="en-US" altLang="zh-CN" sz="1600" dirty="0">
                <a:solidFill>
                  <a:schemeClr val="bg1">
                    <a:lumMod val="50000"/>
                  </a:schemeClr>
                </a:solidFill>
                <a:cs typeface="+mn-ea"/>
                <a:sym typeface="+mn-lt"/>
              </a:rPr>
              <a:t>/</a:t>
            </a:r>
            <a:r>
              <a:rPr lang="en" altLang="zh-CN" sz="1600" dirty="0" err="1">
                <a:solidFill>
                  <a:schemeClr val="bg1">
                    <a:lumMod val="50000"/>
                  </a:schemeClr>
                </a:solidFill>
                <a:cs typeface="+mn-ea"/>
                <a:sym typeface="+mn-lt"/>
              </a:rPr>
              <a:t>src</a:t>
            </a:r>
            <a:r>
              <a:rPr lang="en" altLang="zh-CN" sz="1600" dirty="0">
                <a:solidFill>
                  <a:schemeClr val="bg1">
                    <a:lumMod val="50000"/>
                  </a:schemeClr>
                </a:solidFill>
                <a:cs typeface="+mn-ea"/>
                <a:sym typeface="+mn-lt"/>
              </a:rPr>
              <a:t>/main/test</a:t>
            </a:r>
            <a:r>
              <a:rPr lang="zh-CN" altLang="en-US" sz="1600" dirty="0">
                <a:solidFill>
                  <a:schemeClr val="bg1">
                    <a:lumMod val="50000"/>
                  </a:schemeClr>
                </a:solidFill>
                <a:cs typeface="+mn-ea"/>
                <a:sym typeface="+mn-lt"/>
              </a:rPr>
              <a:t>和</a:t>
            </a:r>
            <a:r>
              <a:rPr lang="en-US" altLang="zh-CN" sz="1600" dirty="0">
                <a:solidFill>
                  <a:schemeClr val="bg1">
                    <a:lumMod val="50000"/>
                  </a:schemeClr>
                </a:solidFill>
                <a:cs typeface="+mn-ea"/>
                <a:sym typeface="+mn-lt"/>
              </a:rPr>
              <a:t>/</a:t>
            </a:r>
            <a:r>
              <a:rPr lang="en" altLang="zh-CN" sz="1600" dirty="0" err="1">
                <a:solidFill>
                  <a:schemeClr val="bg1">
                    <a:lumMod val="50000"/>
                  </a:schemeClr>
                </a:solidFill>
                <a:cs typeface="+mn-ea"/>
                <a:sym typeface="+mn-lt"/>
              </a:rPr>
              <a:t>src</a:t>
            </a:r>
            <a:r>
              <a:rPr lang="en" altLang="zh-CN" sz="1600" dirty="0">
                <a:solidFill>
                  <a:schemeClr val="bg1">
                    <a:lumMod val="50000"/>
                  </a:schemeClr>
                </a:solidFill>
                <a:cs typeface="+mn-ea"/>
                <a:sym typeface="+mn-lt"/>
              </a:rPr>
              <a:t>/test/java</a:t>
            </a:r>
            <a:r>
              <a:rPr lang="zh-CN" altLang="en-US" sz="1600" dirty="0">
                <a:solidFill>
                  <a:schemeClr val="bg1">
                    <a:lumMod val="50000"/>
                  </a:schemeClr>
                </a:solidFill>
                <a:cs typeface="+mn-ea"/>
                <a:sym typeface="+mn-lt"/>
              </a:rPr>
              <a:t>下面增加对应的测试类（</a:t>
            </a:r>
            <a:r>
              <a:rPr lang="en" altLang="zh-CN" sz="1600" dirty="0" err="1">
                <a:solidFill>
                  <a:schemeClr val="bg1">
                    <a:lumMod val="50000"/>
                  </a:schemeClr>
                </a:solidFill>
                <a:cs typeface="+mn-ea"/>
                <a:sym typeface="+mn-lt"/>
              </a:rPr>
              <a:t>TestWoman</a:t>
            </a:r>
            <a:r>
              <a:rPr lang="zh-CN" altLang="en-US" sz="1600" dirty="0">
                <a:solidFill>
                  <a:schemeClr val="bg1">
                    <a:lumMod val="50000"/>
                  </a:schemeClr>
                </a:solidFill>
                <a:cs typeface="+mn-ea"/>
                <a:sym typeface="+mn-lt"/>
              </a:rPr>
              <a:t>）</a:t>
            </a:r>
            <a:endParaRPr lang="en-US" altLang="zh-CN" sz="1600" dirty="0">
              <a:solidFill>
                <a:schemeClr val="bg1">
                  <a:lumMod val="50000"/>
                </a:schemeClr>
              </a:solidFill>
              <a:cs typeface="+mn-ea"/>
              <a:sym typeface="+mn-lt"/>
            </a:endParaRPr>
          </a:p>
          <a:p>
            <a:pPr lvl="0">
              <a:lnSpc>
                <a:spcPts val="2000"/>
              </a:lnSpc>
              <a:defRPr/>
            </a:pPr>
            <a:br>
              <a:rPr lang="en-US" altLang="zh-CN" sz="1600" dirty="0">
                <a:solidFill>
                  <a:schemeClr val="bg1">
                    <a:lumMod val="50000"/>
                  </a:schemeClr>
                </a:solidFill>
                <a:cs typeface="+mn-ea"/>
                <a:sym typeface="+mn-lt"/>
              </a:rPr>
            </a:br>
            <a:r>
              <a:rPr lang="en-US" altLang="zh-CN" sz="1600" dirty="0">
                <a:solidFill>
                  <a:schemeClr val="bg1">
                    <a:lumMod val="50000"/>
                  </a:schemeClr>
                </a:solidFill>
                <a:cs typeface="+mn-ea"/>
                <a:sym typeface="+mn-lt"/>
              </a:rPr>
              <a:t>public class Woman {</a:t>
            </a:r>
          </a:p>
          <a:p>
            <a:pPr lvl="0">
              <a:lnSpc>
                <a:spcPts val="2000"/>
              </a:lnSpc>
              <a:defRPr/>
            </a:pPr>
            <a:r>
              <a:rPr lang="en-US" altLang="zh-CN" sz="1600" dirty="0">
                <a:solidFill>
                  <a:schemeClr val="bg1">
                    <a:lumMod val="50000"/>
                  </a:schemeClr>
                </a:solidFill>
                <a:cs typeface="+mn-ea"/>
                <a:sym typeface="+mn-lt"/>
              </a:rPr>
              <a:t>    private int id;</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Woman(){</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this.id</a:t>
            </a:r>
            <a:r>
              <a:rPr lang="en-US" altLang="zh-CN" sz="1600" dirty="0">
                <a:solidFill>
                  <a:schemeClr val="bg1">
                    <a:lumMod val="50000"/>
                  </a:schemeClr>
                </a:solidFill>
                <a:cs typeface="+mn-ea"/>
                <a:sym typeface="+mn-lt"/>
              </a:rPr>
              <a:t>=1;</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System.out.println</a:t>
            </a:r>
            <a:r>
              <a:rPr lang="en-US" altLang="zh-CN" sz="1600" dirty="0">
                <a:solidFill>
                  <a:schemeClr val="bg1">
                    <a:lumMod val="50000"/>
                  </a:schemeClr>
                </a:solidFill>
                <a:cs typeface="+mn-ea"/>
                <a:sym typeface="+mn-lt"/>
              </a:rPr>
              <a:t>("User");</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int </a:t>
            </a:r>
            <a:r>
              <a:rPr lang="en-US" altLang="zh-CN" sz="1600" dirty="0" err="1">
                <a:solidFill>
                  <a:schemeClr val="bg1">
                    <a:lumMod val="50000"/>
                  </a:schemeClr>
                </a:solidFill>
                <a:cs typeface="+mn-ea"/>
                <a:sym typeface="+mn-lt"/>
              </a:rPr>
              <a:t>getId</a:t>
            </a: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        return id;</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a:t>
            </a:r>
            <a:endParaRPr lang="zh-CN" altLang="en" sz="1600" dirty="0">
              <a:solidFill>
                <a:schemeClr val="bg1">
                  <a:lumMod val="50000"/>
                </a:schemeClr>
              </a:solidFill>
              <a:cs typeface="+mn-ea"/>
              <a:sym typeface="+mn-lt"/>
            </a:endParaRPr>
          </a:p>
        </p:txBody>
      </p:sp>
      <p:grpSp>
        <p:nvGrpSpPr>
          <p:cNvPr id="31" name="组合 30">
            <a:extLst>
              <a:ext uri="{FF2B5EF4-FFF2-40B4-BE49-F238E27FC236}">
                <a16:creationId xmlns:a16="http://schemas.microsoft.com/office/drawing/2014/main" id="{FC89EC50-3EAC-450D-A140-0E84CA20B97F}"/>
              </a:ext>
            </a:extLst>
          </p:cNvPr>
          <p:cNvGrpSpPr/>
          <p:nvPr/>
        </p:nvGrpSpPr>
        <p:grpSpPr>
          <a:xfrm rot="15433288">
            <a:off x="2268855" y="-1144490"/>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11">
              <a:extLst>
                <a:ext uri="{FF2B5EF4-FFF2-40B4-BE49-F238E27FC236}">
                  <a16:creationId xmlns:a16="http://schemas.microsoft.com/office/drawing/2014/main"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8" name="íṧlíḍè">
            <a:extLst>
              <a:ext uri="{FF2B5EF4-FFF2-40B4-BE49-F238E27FC236}">
                <a16:creationId xmlns:a16="http://schemas.microsoft.com/office/drawing/2014/main" id="{3BE965F8-63C5-4B4F-BC9C-63514E0A5A39}"/>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19" name="ïş1ídè">
            <a:extLst>
              <a:ext uri="{FF2B5EF4-FFF2-40B4-BE49-F238E27FC236}">
                <a16:creationId xmlns:a16="http://schemas.microsoft.com/office/drawing/2014/main" id="{CDDB9B0C-8623-644F-81DD-B7C2D95DF90E}"/>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修改并测试</a:t>
            </a:r>
          </a:p>
        </p:txBody>
      </p:sp>
      <p:pic>
        <p:nvPicPr>
          <p:cNvPr id="4" name="图片 3" descr="图形用户界面, 文本, 应用程序&#10;&#10;描述已自动生成">
            <a:extLst>
              <a:ext uri="{FF2B5EF4-FFF2-40B4-BE49-F238E27FC236}">
                <a16:creationId xmlns:a16="http://schemas.microsoft.com/office/drawing/2014/main" id="{EB11495E-7B37-B74C-8B0E-4FA639A79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232" y="899768"/>
            <a:ext cx="6042560" cy="5019588"/>
          </a:xfrm>
          <a:prstGeom prst="rect">
            <a:avLst/>
          </a:prstGeom>
        </p:spPr>
      </p:pic>
      <p:sp>
        <p:nvSpPr>
          <p:cNvPr id="5" name="文本框 4">
            <a:extLst>
              <a:ext uri="{FF2B5EF4-FFF2-40B4-BE49-F238E27FC236}">
                <a16:creationId xmlns:a16="http://schemas.microsoft.com/office/drawing/2014/main" id="{33AA94AB-E70B-5C41-A03F-8884959E9D85}"/>
              </a:ext>
            </a:extLst>
          </p:cNvPr>
          <p:cNvSpPr txBox="1"/>
          <p:nvPr/>
        </p:nvSpPr>
        <p:spPr>
          <a:xfrm>
            <a:off x="393234" y="5793209"/>
            <a:ext cx="10959905" cy="830997"/>
          </a:xfrm>
          <a:prstGeom prst="rect">
            <a:avLst/>
          </a:prstGeom>
          <a:noFill/>
        </p:spPr>
        <p:txBody>
          <a:bodyPr wrap="square" rtlCol="0">
            <a:spAutoFit/>
          </a:bodyPr>
          <a:lstStyle/>
          <a:p>
            <a:r>
              <a:rPr kumimoji="1" lang="zh-CN" altLang="en-US" sz="1600" dirty="0">
                <a:latin typeface="Songti SC" panose="02010600040101010101" pitchFamily="2" charset="-122"/>
                <a:ea typeface="Songti SC" panose="02010600040101010101" pitchFamily="2" charset="-122"/>
              </a:rPr>
              <a:t>使用自己实现的</a:t>
            </a:r>
            <a:r>
              <a:rPr kumimoji="1" lang="en" altLang="zh-CN" sz="1600" dirty="0">
                <a:latin typeface="Songti SC" panose="02010600040101010101" pitchFamily="2" charset="-122"/>
                <a:ea typeface="Songti SC" panose="02010600040101010101" pitchFamily="2" charset="-122"/>
              </a:rPr>
              <a:t>starts</a:t>
            </a:r>
            <a:r>
              <a:rPr kumimoji="1" lang="zh-CN" altLang="en-US" sz="1600" dirty="0">
                <a:latin typeface="Songti SC" panose="02010600040101010101" pitchFamily="2" charset="-122"/>
                <a:ea typeface="Songti SC" panose="02010600040101010101" pitchFamily="2" charset="-122"/>
              </a:rPr>
              <a:t>工具的输出如图。这里</a:t>
            </a:r>
            <a:r>
              <a:rPr kumimoji="1" lang="en-US" altLang="zh-CN" sz="1600" dirty="0">
                <a:latin typeface="Songti SC" panose="02010600040101010101" pitchFamily="2" charset="-122"/>
                <a:ea typeface="Songti SC" panose="02010600040101010101" pitchFamily="2" charset="-122"/>
              </a:rPr>
              <a:t>diff</a:t>
            </a:r>
            <a:r>
              <a:rPr kumimoji="1" lang="zh-CN" altLang="en-US" sz="1600" dirty="0">
                <a:latin typeface="Songti SC" panose="02010600040101010101" pitchFamily="2" charset="-122"/>
                <a:ea typeface="Songti SC" panose="02010600040101010101" pitchFamily="2" charset="-122"/>
              </a:rPr>
              <a:t>和</a:t>
            </a:r>
            <a:r>
              <a:rPr kumimoji="1" lang="en" altLang="zh-CN" sz="1600" dirty="0">
                <a:latin typeface="Songti SC" panose="02010600040101010101" pitchFamily="2" charset="-122"/>
                <a:ea typeface="Songti SC" panose="02010600040101010101" pitchFamily="2" charset="-122"/>
              </a:rPr>
              <a:t>impacted</a:t>
            </a:r>
            <a:r>
              <a:rPr kumimoji="1" lang="zh-CN" altLang="en-US" sz="1600" dirty="0">
                <a:latin typeface="Songti SC" panose="02010600040101010101" pitchFamily="2" charset="-122"/>
                <a:ea typeface="Songti SC" panose="02010600040101010101" pitchFamily="2" charset="-122"/>
              </a:rPr>
              <a:t>不会输出新出现的类型，因为在我们的考量中，认为只有两个版本都存在且发生变化的类型才是变更的类型，而</a:t>
            </a:r>
            <a:r>
              <a:rPr kumimoji="1" lang="en" altLang="zh-CN" sz="1600" dirty="0">
                <a:latin typeface="Songti SC" panose="02010600040101010101" pitchFamily="2" charset="-122"/>
                <a:ea typeface="Songti SC" panose="02010600040101010101" pitchFamily="2" charset="-122"/>
              </a:rPr>
              <a:t>Woman</a:t>
            </a:r>
            <a:r>
              <a:rPr kumimoji="1" lang="zh-CN" altLang="en-US" sz="1600" dirty="0">
                <a:latin typeface="Songti SC" panose="02010600040101010101" pitchFamily="2" charset="-122"/>
                <a:ea typeface="Songti SC" panose="02010600040101010101" pitchFamily="2" charset="-122"/>
              </a:rPr>
              <a:t>作为新出现的类型，并不会被当作受变更的类型影响的类型。但是在执行</a:t>
            </a:r>
            <a:r>
              <a:rPr kumimoji="1" lang="en" altLang="zh-CN" sz="1600" dirty="0">
                <a:latin typeface="Songti SC" panose="02010600040101010101" pitchFamily="2" charset="-122"/>
                <a:ea typeface="Songti SC" panose="02010600040101010101" pitchFamily="2" charset="-122"/>
              </a:rPr>
              <a:t>select</a:t>
            </a:r>
            <a:r>
              <a:rPr kumimoji="1" lang="zh-CN" altLang="en-US" sz="1600" dirty="0">
                <a:latin typeface="Songti SC" panose="02010600040101010101" pitchFamily="2" charset="-122"/>
                <a:ea typeface="Songti SC" panose="02010600040101010101" pitchFamily="2" charset="-122"/>
              </a:rPr>
              <a:t>时，新出现的测试总是需要被执行的，所以会输出</a:t>
            </a:r>
            <a:r>
              <a:rPr kumimoji="1" lang="en" altLang="zh-CN" sz="1600" dirty="0" err="1">
                <a:latin typeface="Songti SC" panose="02010600040101010101" pitchFamily="2" charset="-122"/>
                <a:ea typeface="Songti SC" panose="02010600040101010101" pitchFamily="2" charset="-122"/>
              </a:rPr>
              <a:t>TestWoman</a:t>
            </a:r>
            <a:r>
              <a:rPr kumimoji="1" lang="zh-CN" altLang="en" sz="1600" dirty="0">
                <a:latin typeface="Songti SC" panose="02010600040101010101" pitchFamily="2" charset="-122"/>
                <a:ea typeface="Songti SC" panose="02010600040101010101" pitchFamily="2" charset="-122"/>
              </a:rPr>
              <a:t>。</a:t>
            </a:r>
            <a:endParaRPr kumimoji="1" lang="zh-CN" altLang="en-US" sz="16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370823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6">
            <a:extLst>
              <a:ext uri="{FF2B5EF4-FFF2-40B4-BE49-F238E27FC236}">
                <a16:creationId xmlns:a16="http://schemas.microsoft.com/office/drawing/2014/main" id="{7AC3E757-C0C9-4945-8826-293DD2A73FB9}"/>
              </a:ext>
            </a:extLst>
          </p:cNvPr>
          <p:cNvSpPr/>
          <p:nvPr/>
        </p:nvSpPr>
        <p:spPr>
          <a:xfrm>
            <a:off x="455172" y="1251182"/>
            <a:ext cx="5424060" cy="3924208"/>
          </a:xfrm>
          <a:prstGeom prst="rect">
            <a:avLst/>
          </a:prstGeom>
        </p:spPr>
        <p:txBody>
          <a:bodyPr wrap="square" lIns="91433" tIns="45716" rIns="91433" bIns="45716">
            <a:spAutoFit/>
          </a:bodyPr>
          <a:lstStyle/>
          <a:p>
            <a:pPr lvl="0">
              <a:lnSpc>
                <a:spcPts val="2000"/>
              </a:lnSpc>
              <a:defRPr/>
            </a:pPr>
            <a:r>
              <a:rPr lang="zh-CN" altLang="en-US" sz="1600" dirty="0">
                <a:solidFill>
                  <a:schemeClr val="bg1">
                    <a:lumMod val="50000"/>
                  </a:schemeClr>
                </a:solidFill>
                <a:cs typeface="+mn-ea"/>
                <a:sym typeface="+mn-lt"/>
              </a:rPr>
              <a:t>将</a:t>
            </a:r>
            <a:r>
              <a:rPr lang="en" altLang="zh-CN" sz="1600" dirty="0">
                <a:solidFill>
                  <a:schemeClr val="bg1">
                    <a:lumMod val="50000"/>
                  </a:schemeClr>
                </a:solidFill>
                <a:cs typeface="+mn-ea"/>
                <a:sym typeface="+mn-lt"/>
              </a:rPr>
              <a:t>User</a:t>
            </a:r>
            <a:r>
              <a:rPr lang="zh-CN" altLang="en-US" sz="1600" dirty="0">
                <a:solidFill>
                  <a:schemeClr val="bg1">
                    <a:lumMod val="50000"/>
                  </a:schemeClr>
                </a:solidFill>
                <a:cs typeface="+mn-ea"/>
                <a:sym typeface="+mn-lt"/>
              </a:rPr>
              <a:t>的内容改为如下，增加了</a:t>
            </a:r>
            <a:r>
              <a:rPr lang="en-US" altLang="zh-CN" sz="1600" dirty="0">
                <a:solidFill>
                  <a:schemeClr val="bg1">
                    <a:lumMod val="50000"/>
                  </a:schemeClr>
                </a:solidFill>
                <a:cs typeface="+mn-ea"/>
                <a:sym typeface="+mn-lt"/>
              </a:rPr>
              <a:t>s</a:t>
            </a:r>
            <a:r>
              <a:rPr lang="zh-CN" altLang="en-US" sz="1600" dirty="0">
                <a:solidFill>
                  <a:schemeClr val="bg1">
                    <a:lumMod val="50000"/>
                  </a:schemeClr>
                </a:solidFill>
                <a:cs typeface="+mn-ea"/>
                <a:sym typeface="+mn-lt"/>
              </a:rPr>
              <a:t>变量</a:t>
            </a:r>
            <a:endParaRPr lang="en-US" altLang="zh-CN" sz="1600" dirty="0">
              <a:solidFill>
                <a:schemeClr val="bg1">
                  <a:lumMod val="50000"/>
                </a:schemeClr>
              </a:solidFill>
              <a:cs typeface="+mn-ea"/>
              <a:sym typeface="+mn-lt"/>
            </a:endParaRPr>
          </a:p>
          <a:p>
            <a:pPr lvl="0">
              <a:lnSpc>
                <a:spcPts val="2000"/>
              </a:lnSpc>
              <a:defRPr/>
            </a:pPr>
            <a:br>
              <a:rPr lang="en-US" altLang="zh-CN" sz="1600" dirty="0">
                <a:solidFill>
                  <a:schemeClr val="bg1">
                    <a:lumMod val="50000"/>
                  </a:schemeClr>
                </a:solidFill>
                <a:cs typeface="+mn-ea"/>
                <a:sym typeface="+mn-lt"/>
              </a:rPr>
            </a:br>
            <a:r>
              <a:rPr lang="en-US" altLang="zh-CN" sz="1600" dirty="0">
                <a:solidFill>
                  <a:schemeClr val="bg1">
                    <a:lumMod val="50000"/>
                  </a:schemeClr>
                </a:solidFill>
                <a:cs typeface="+mn-ea"/>
                <a:sym typeface="+mn-lt"/>
              </a:rPr>
              <a:t>public class User {</a:t>
            </a:r>
          </a:p>
          <a:p>
            <a:pPr lvl="0">
              <a:lnSpc>
                <a:spcPts val="2000"/>
              </a:lnSpc>
              <a:defRPr/>
            </a:pPr>
            <a:r>
              <a:rPr lang="en-US" altLang="zh-CN" sz="1600" dirty="0">
                <a:solidFill>
                  <a:schemeClr val="bg1">
                    <a:lumMod val="50000"/>
                  </a:schemeClr>
                </a:solidFill>
                <a:cs typeface="+mn-ea"/>
                <a:sym typeface="+mn-lt"/>
              </a:rPr>
              <a:t>    private int id;</a:t>
            </a:r>
          </a:p>
          <a:p>
            <a:pPr lvl="0">
              <a:lnSpc>
                <a:spcPts val="2000"/>
              </a:lnSpc>
              <a:defRPr/>
            </a:pPr>
            <a:r>
              <a:rPr lang="en-US" altLang="zh-CN" sz="1600" dirty="0">
                <a:solidFill>
                  <a:schemeClr val="bg1">
                    <a:lumMod val="50000"/>
                  </a:schemeClr>
                </a:solidFill>
                <a:cs typeface="+mn-ea"/>
                <a:sym typeface="+mn-lt"/>
              </a:rPr>
              <a:t>    private int s=0;</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User(){</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this.id</a:t>
            </a:r>
            <a:r>
              <a:rPr lang="en-US" altLang="zh-CN" sz="1600" dirty="0">
                <a:solidFill>
                  <a:schemeClr val="bg1">
                    <a:lumMod val="50000"/>
                  </a:schemeClr>
                </a:solidFill>
                <a:cs typeface="+mn-ea"/>
                <a:sym typeface="+mn-lt"/>
              </a:rPr>
              <a:t>=1;</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System.out.println</a:t>
            </a:r>
            <a:r>
              <a:rPr lang="en-US" altLang="zh-CN" sz="1600" dirty="0">
                <a:solidFill>
                  <a:schemeClr val="bg1">
                    <a:lumMod val="50000"/>
                  </a:schemeClr>
                </a:solidFill>
                <a:cs typeface="+mn-ea"/>
                <a:sym typeface="+mn-lt"/>
              </a:rPr>
              <a:t>("User");</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int </a:t>
            </a:r>
            <a:r>
              <a:rPr lang="en-US" altLang="zh-CN" sz="1600" dirty="0" err="1">
                <a:solidFill>
                  <a:schemeClr val="bg1">
                    <a:lumMod val="50000"/>
                  </a:schemeClr>
                </a:solidFill>
                <a:cs typeface="+mn-ea"/>
                <a:sym typeface="+mn-lt"/>
              </a:rPr>
              <a:t>getId</a:t>
            </a: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        return id;</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a:t>
            </a:r>
            <a:endParaRPr lang="zh-CN" altLang="en" sz="1600" dirty="0">
              <a:solidFill>
                <a:schemeClr val="bg1">
                  <a:lumMod val="50000"/>
                </a:schemeClr>
              </a:solidFill>
              <a:cs typeface="+mn-ea"/>
              <a:sym typeface="+mn-lt"/>
            </a:endParaRPr>
          </a:p>
        </p:txBody>
      </p:sp>
      <p:grpSp>
        <p:nvGrpSpPr>
          <p:cNvPr id="31" name="组合 30">
            <a:extLst>
              <a:ext uri="{FF2B5EF4-FFF2-40B4-BE49-F238E27FC236}">
                <a16:creationId xmlns:a16="http://schemas.microsoft.com/office/drawing/2014/main" id="{FC89EC50-3EAC-450D-A140-0E84CA20B97F}"/>
              </a:ext>
            </a:extLst>
          </p:cNvPr>
          <p:cNvGrpSpPr/>
          <p:nvPr/>
        </p:nvGrpSpPr>
        <p:grpSpPr>
          <a:xfrm rot="15433288">
            <a:off x="2320538" y="-715865"/>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11">
              <a:extLst>
                <a:ext uri="{FF2B5EF4-FFF2-40B4-BE49-F238E27FC236}">
                  <a16:creationId xmlns:a16="http://schemas.microsoft.com/office/drawing/2014/main"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8" name="íṧlíḍè">
            <a:extLst>
              <a:ext uri="{FF2B5EF4-FFF2-40B4-BE49-F238E27FC236}">
                <a16:creationId xmlns:a16="http://schemas.microsoft.com/office/drawing/2014/main" id="{3BE965F8-63C5-4B4F-BC9C-63514E0A5A39}"/>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19" name="ïş1ídè">
            <a:extLst>
              <a:ext uri="{FF2B5EF4-FFF2-40B4-BE49-F238E27FC236}">
                <a16:creationId xmlns:a16="http://schemas.microsoft.com/office/drawing/2014/main" id="{CDDB9B0C-8623-644F-81DD-B7C2D95DF90E}"/>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修改并测试</a:t>
            </a:r>
          </a:p>
        </p:txBody>
      </p:sp>
      <p:sp>
        <p:nvSpPr>
          <p:cNvPr id="5" name="文本框 4">
            <a:extLst>
              <a:ext uri="{FF2B5EF4-FFF2-40B4-BE49-F238E27FC236}">
                <a16:creationId xmlns:a16="http://schemas.microsoft.com/office/drawing/2014/main" id="{33AA94AB-E70B-5C41-A03F-8884959E9D85}"/>
              </a:ext>
            </a:extLst>
          </p:cNvPr>
          <p:cNvSpPr txBox="1"/>
          <p:nvPr/>
        </p:nvSpPr>
        <p:spPr>
          <a:xfrm>
            <a:off x="393234" y="5793209"/>
            <a:ext cx="10959905" cy="830997"/>
          </a:xfrm>
          <a:prstGeom prst="rect">
            <a:avLst/>
          </a:prstGeom>
          <a:noFill/>
        </p:spPr>
        <p:txBody>
          <a:bodyPr wrap="square" rtlCol="0">
            <a:spAutoFit/>
          </a:bodyPr>
          <a:lstStyle/>
          <a:p>
            <a:r>
              <a:rPr kumimoji="1" lang="zh-CN" altLang="en-US" sz="1600" dirty="0">
                <a:latin typeface="Songti SC" panose="02010600040101010101" pitchFamily="2" charset="-122"/>
                <a:ea typeface="Songti SC" panose="02010600040101010101" pitchFamily="2" charset="-122"/>
              </a:rPr>
              <a:t>使用自己实现的</a:t>
            </a:r>
            <a:r>
              <a:rPr kumimoji="1" lang="en" altLang="zh-CN" sz="1600" dirty="0">
                <a:latin typeface="Songti SC" panose="02010600040101010101" pitchFamily="2" charset="-122"/>
                <a:ea typeface="Songti SC" panose="02010600040101010101" pitchFamily="2" charset="-122"/>
              </a:rPr>
              <a:t>starts</a:t>
            </a:r>
            <a:r>
              <a:rPr kumimoji="1" lang="zh-CN" altLang="en-US" sz="1600" dirty="0">
                <a:latin typeface="Songti SC" panose="02010600040101010101" pitchFamily="2" charset="-122"/>
                <a:ea typeface="Songti SC" panose="02010600040101010101" pitchFamily="2" charset="-122"/>
              </a:rPr>
              <a:t>工具的输出如图。这里</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类发生变更，而</a:t>
            </a:r>
            <a:r>
              <a:rPr kumimoji="1" lang="en-US" altLang="zh-CN" sz="1600" dirty="0">
                <a:latin typeface="Songti SC" panose="02010600040101010101" pitchFamily="2" charset="-122"/>
                <a:ea typeface="Songti SC" panose="02010600040101010101" pitchFamily="2" charset="-122"/>
              </a:rPr>
              <a:t>main</a:t>
            </a:r>
            <a:r>
              <a:rPr kumimoji="1" lang="zh-CN" altLang="en-US" sz="1600" dirty="0">
                <a:latin typeface="Songti SC" panose="02010600040101010101" pitchFamily="2" charset="-122"/>
                <a:ea typeface="Songti SC" panose="02010600040101010101" pitchFamily="2" charset="-122"/>
              </a:rPr>
              <a:t>、</a:t>
            </a:r>
            <a:r>
              <a:rPr kumimoji="1" lang="en-US" altLang="zh-CN" sz="1600" dirty="0">
                <a:latin typeface="Songti SC" panose="02010600040101010101" pitchFamily="2" charset="-122"/>
                <a:ea typeface="Songti SC" panose="02010600040101010101" pitchFamily="2" charset="-122"/>
              </a:rPr>
              <a: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TestUser</a:t>
            </a:r>
            <a:r>
              <a:rPr kumimoji="1" lang="zh-CN" altLang="en-US" sz="1600" dirty="0">
                <a:latin typeface="Songti SC" panose="02010600040101010101" pitchFamily="2" charset="-122"/>
                <a:ea typeface="Songti SC" panose="02010600040101010101" pitchFamily="2" charset="-122"/>
              </a:rPr>
              <a:t>都依赖于</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类，因此</a:t>
            </a:r>
            <a:r>
              <a:rPr kumimoji="1" lang="en-US" altLang="zh-CN" sz="1600" dirty="0">
                <a:latin typeface="Songti SC" panose="02010600040101010101" pitchFamily="2" charset="-122"/>
                <a:ea typeface="Songti SC" panose="02010600040101010101" pitchFamily="2" charset="-122"/>
              </a:rPr>
              <a:t>diff</a:t>
            </a:r>
            <a:r>
              <a:rPr kumimoji="1" lang="zh-CN" altLang="en-US" sz="1600" dirty="0">
                <a:latin typeface="Songti SC" panose="02010600040101010101" pitchFamily="2" charset="-122"/>
                <a:ea typeface="Songti SC" panose="02010600040101010101" pitchFamily="2" charset="-122"/>
              </a:rPr>
              <a:t>会输出</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a:t>
            </a:r>
            <a:r>
              <a:rPr kumimoji="1" lang="en-US" altLang="zh-CN" sz="1600" dirty="0">
                <a:latin typeface="Songti SC" panose="02010600040101010101" pitchFamily="2" charset="-122"/>
                <a:ea typeface="Songti SC" panose="02010600040101010101" pitchFamily="2" charset="-122"/>
              </a:rPr>
              <a:t>impacted</a:t>
            </a:r>
            <a:r>
              <a:rPr kumimoji="1" lang="zh-CN" altLang="en-US" sz="1600" dirty="0">
                <a:latin typeface="Songti SC" panose="02010600040101010101" pitchFamily="2" charset="-122"/>
                <a:ea typeface="Songti SC" panose="02010600040101010101" pitchFamily="2" charset="-122"/>
              </a:rPr>
              <a:t>会输出受</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变更影响的</a:t>
            </a:r>
            <a:r>
              <a:rPr kumimoji="1" lang="en-US" altLang="zh-CN" sz="1600" dirty="0">
                <a:latin typeface="Songti SC" panose="02010600040101010101" pitchFamily="2" charset="-122"/>
                <a:ea typeface="Songti SC" panose="02010600040101010101" pitchFamily="2" charset="-122"/>
              </a:rPr>
              <a:t>main</a:t>
            </a:r>
            <a:r>
              <a:rPr kumimoji="1" lang="zh-CN" altLang="en-US" sz="1600" dirty="0">
                <a:latin typeface="Songti SC" panose="02010600040101010101" pitchFamily="2" charset="-122"/>
                <a:ea typeface="Songti SC" panose="02010600040101010101" pitchFamily="2" charset="-122"/>
              </a:rPr>
              <a:t>、</a:t>
            </a:r>
            <a:r>
              <a:rPr kumimoji="1" lang="en-US" altLang="zh-CN" sz="1600" dirty="0">
                <a:latin typeface="Songti SC" panose="02010600040101010101" pitchFamily="2" charset="-122"/>
                <a:ea typeface="Songti SC" panose="02010600040101010101" pitchFamily="2" charset="-122"/>
              </a:rPr>
              <a: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TestUser</a:t>
            </a:r>
            <a:r>
              <a:rPr kumimoji="1" lang="zh-CN" altLang="en-US" sz="1600" dirty="0">
                <a:latin typeface="Songti SC" panose="02010600040101010101" pitchFamily="2" charset="-122"/>
                <a:ea typeface="Songti SC" panose="02010600040101010101" pitchFamily="2" charset="-122"/>
              </a:rPr>
              <a:t>。执行</a:t>
            </a:r>
            <a:r>
              <a:rPr kumimoji="1" lang="en" altLang="zh-CN" sz="1600" dirty="0">
                <a:latin typeface="Songti SC" panose="02010600040101010101" pitchFamily="2" charset="-122"/>
                <a:ea typeface="Songti SC" panose="02010600040101010101" pitchFamily="2" charset="-122"/>
              </a:rPr>
              <a:t>select</a:t>
            </a:r>
            <a:r>
              <a:rPr kumimoji="1" lang="zh-CN" altLang="en-US" sz="1600" dirty="0">
                <a:latin typeface="Songti SC" panose="02010600040101010101" pitchFamily="2" charset="-122"/>
                <a:ea typeface="Songti SC" panose="02010600040101010101" pitchFamily="2" charset="-122"/>
              </a:rPr>
              <a:t>会输出受影响的测试</a:t>
            </a:r>
            <a:r>
              <a:rPr kumimoji="1" lang="en-US" altLang="zh-CN" sz="1600" dirty="0" err="1">
                <a:latin typeface="Songti SC" panose="02010600040101010101" pitchFamily="2" charset="-122"/>
                <a:ea typeface="Songti SC" panose="02010600040101010101" pitchFamily="2" charset="-122"/>
              </a:rPr>
              <a:t>TestMan</a:t>
            </a:r>
            <a:r>
              <a:rPr kumimoji="1" lang="zh-CN" altLang="en-US" sz="1600" dirty="0">
                <a:latin typeface="Songti SC" panose="02010600040101010101" pitchFamily="2" charset="-122"/>
                <a:ea typeface="Songti SC" panose="02010600040101010101" pitchFamily="2" charset="-122"/>
              </a:rPr>
              <a:t>和</a:t>
            </a:r>
            <a:r>
              <a:rPr kumimoji="1" lang="en-US" altLang="zh-CN" sz="1600" dirty="0" err="1">
                <a:latin typeface="Songti SC" panose="02010600040101010101" pitchFamily="2" charset="-122"/>
                <a:ea typeface="Songti SC" panose="02010600040101010101" pitchFamily="2" charset="-122"/>
              </a:rPr>
              <a:t>TestUser</a:t>
            </a:r>
            <a:r>
              <a:rPr kumimoji="1" lang="zh-CN" altLang="en-US" sz="1600" dirty="0">
                <a:latin typeface="Songti SC" panose="02010600040101010101" pitchFamily="2" charset="-122"/>
                <a:ea typeface="Songti SC" panose="02010600040101010101" pitchFamily="2" charset="-122"/>
              </a:rPr>
              <a:t>。</a:t>
            </a:r>
          </a:p>
        </p:txBody>
      </p:sp>
      <p:pic>
        <p:nvPicPr>
          <p:cNvPr id="3" name="图片 2" descr="图形用户界面, 应用程序, Word&#10;&#10;描述已自动生成">
            <a:extLst>
              <a:ext uri="{FF2B5EF4-FFF2-40B4-BE49-F238E27FC236}">
                <a16:creationId xmlns:a16="http://schemas.microsoft.com/office/drawing/2014/main" id="{4371DE68-CB5D-F64D-A7AC-B5EED9A2C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456" y="184092"/>
            <a:ext cx="7553199" cy="5110445"/>
          </a:xfrm>
          <a:prstGeom prst="rect">
            <a:avLst/>
          </a:prstGeom>
        </p:spPr>
      </p:pic>
    </p:spTree>
    <p:extLst>
      <p:ext uri="{BB962C8B-B14F-4D97-AF65-F5344CB8AC3E}">
        <p14:creationId xmlns:p14="http://schemas.microsoft.com/office/powerpoint/2010/main" val="1090304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a:extLst>
              <a:ext uri="{FF2B5EF4-FFF2-40B4-BE49-F238E27FC236}">
                <a16:creationId xmlns:a16="http://schemas.microsoft.com/office/drawing/2014/main" id="{11DE5FDA-4B1D-934B-8553-3806C242E1D2}"/>
              </a:ext>
            </a:extLst>
          </p:cNvPr>
          <p:cNvSpPr txBox="1"/>
          <p:nvPr/>
        </p:nvSpPr>
        <p:spPr>
          <a:xfrm>
            <a:off x="578944" y="1524498"/>
            <a:ext cx="4284202" cy="4578545"/>
          </a:xfrm>
          <a:prstGeom prst="rect">
            <a:avLst/>
          </a:prstGeom>
          <a:noFill/>
        </p:spPr>
        <p:txBody>
          <a:bodyPr wrap="square" lIns="91423" tIns="45712" rIns="91423" bIns="45712" rtlCol="0">
            <a:spAutoFit/>
          </a:bodyPr>
          <a:lstStyle/>
          <a:p>
            <a:pPr defTabSz="1217930">
              <a:lnSpc>
                <a:spcPct val="150000"/>
              </a:lnSpc>
              <a:defRPr/>
            </a:pPr>
            <a:r>
              <a:rPr lang="zh-CN" altLang="en-US" sz="1400" dirty="0">
                <a:solidFill>
                  <a:schemeClr val="bg1">
                    <a:lumMod val="50000"/>
                  </a:schemeClr>
                </a:solidFill>
                <a:cs typeface="+mn-ea"/>
                <a:sym typeface="+mn-lt"/>
              </a:rPr>
              <a:t>这里展示的是部分自行设计的测试用例的结果，更多的测试见</a:t>
            </a:r>
            <a:r>
              <a:rPr lang="en-US" altLang="zh-CN" sz="1400" dirty="0">
                <a:solidFill>
                  <a:schemeClr val="bg1">
                    <a:lumMod val="50000"/>
                  </a:schemeClr>
                </a:solidFill>
                <a:cs typeface="+mn-ea"/>
                <a:sym typeface="+mn-lt"/>
              </a:rPr>
              <a:t>README</a:t>
            </a:r>
            <a:r>
              <a:rPr lang="zh-CN" altLang="en-US" sz="1400" dirty="0">
                <a:solidFill>
                  <a:schemeClr val="bg1">
                    <a:lumMod val="50000"/>
                  </a:schemeClr>
                </a:solidFill>
                <a:cs typeface="+mn-ea"/>
                <a:sym typeface="+mn-lt"/>
              </a:rPr>
              <a:t>。</a:t>
            </a:r>
            <a:endParaRPr lang="en-US" altLang="zh-CN" sz="1400" dirty="0">
              <a:solidFill>
                <a:schemeClr val="bg1">
                  <a:lumMod val="50000"/>
                </a:schemeClr>
              </a:solidFill>
              <a:cs typeface="+mn-ea"/>
              <a:sym typeface="+mn-lt"/>
            </a:endParaRPr>
          </a:p>
          <a:p>
            <a:pPr defTabSz="1217930">
              <a:lnSpc>
                <a:spcPct val="150000"/>
              </a:lnSpc>
              <a:defRPr/>
            </a:pPr>
            <a:r>
              <a:rPr lang="zh-CN" altLang="en-US" sz="1400" dirty="0">
                <a:solidFill>
                  <a:schemeClr val="bg1">
                    <a:lumMod val="50000"/>
                  </a:schemeClr>
                </a:solidFill>
                <a:cs typeface="+mn-ea"/>
                <a:sym typeface="+mn-lt"/>
              </a:rPr>
              <a:t>在测试时我们对相同的测试用例，采用差分测试的方法，将本工具输出的结果与使用人工分析代码依赖得到期望的输出结果以及使用动态测试用例选择工具</a:t>
            </a:r>
            <a:r>
              <a:rPr lang="en" altLang="zh-CN" sz="1400" dirty="0" err="1">
                <a:solidFill>
                  <a:schemeClr val="bg1">
                    <a:lumMod val="50000"/>
                  </a:schemeClr>
                </a:solidFill>
                <a:cs typeface="+mn-ea"/>
                <a:sym typeface="+mn-lt"/>
              </a:rPr>
              <a:t>Ekstazi</a:t>
            </a:r>
            <a:r>
              <a:rPr lang="zh-CN" altLang="en-US" sz="1400" dirty="0">
                <a:solidFill>
                  <a:schemeClr val="bg1">
                    <a:lumMod val="50000"/>
                  </a:schemeClr>
                </a:solidFill>
                <a:cs typeface="+mn-ea"/>
                <a:sym typeface="+mn-lt"/>
              </a:rPr>
              <a:t>得到的输出结果进行比较，初步验证了复现的</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工具的有效性和正确性。</a:t>
            </a:r>
          </a:p>
          <a:p>
            <a:pPr defTabSz="1217930">
              <a:lnSpc>
                <a:spcPct val="150000"/>
              </a:lnSpc>
              <a:defRPr/>
            </a:pPr>
            <a:r>
              <a:rPr lang="zh-CN" altLang="en-US" sz="1400" dirty="0">
                <a:solidFill>
                  <a:schemeClr val="bg1">
                    <a:lumMod val="50000"/>
                  </a:schemeClr>
                </a:solidFill>
                <a:cs typeface="+mn-ea"/>
                <a:sym typeface="+mn-lt"/>
              </a:rPr>
              <a:t>在执行这些测试用例时，</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的执行速度是很快的。这得益于它对代码的静态分析，不需要在代码实际运行时动态的分析类型之间的依赖（这也是相比于</a:t>
            </a:r>
            <a:r>
              <a:rPr lang="en" altLang="zh-CN" sz="1400" dirty="0" err="1">
                <a:solidFill>
                  <a:schemeClr val="bg1">
                    <a:lumMod val="50000"/>
                  </a:schemeClr>
                </a:solidFill>
                <a:cs typeface="+mn-ea"/>
                <a:sym typeface="+mn-lt"/>
              </a:rPr>
              <a:t>Ekstazi</a:t>
            </a:r>
            <a:r>
              <a:rPr lang="zh-CN" altLang="en-US" sz="1400" dirty="0">
                <a:solidFill>
                  <a:schemeClr val="bg1">
                    <a:lumMod val="50000"/>
                  </a:schemeClr>
                </a:solidFill>
                <a:cs typeface="+mn-ea"/>
                <a:sym typeface="+mn-lt"/>
              </a:rPr>
              <a:t>存在优势的地方）。当然</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执行仍然存在提高的空间，比如原先开发者提到的缓存一些不经常改变的类型的相关</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的输出方便后续使用，以提高执行效率。</a:t>
            </a:r>
          </a:p>
        </p:txBody>
      </p:sp>
      <p:grpSp>
        <p:nvGrpSpPr>
          <p:cNvPr id="30" name="组合 29">
            <a:extLst>
              <a:ext uri="{FF2B5EF4-FFF2-40B4-BE49-F238E27FC236}">
                <a16:creationId xmlns:a16="http://schemas.microsoft.com/office/drawing/2014/main" id="{08891AE0-4117-42E6-807A-236CAC106FC2}"/>
              </a:ext>
            </a:extLst>
          </p:cNvPr>
          <p:cNvGrpSpPr/>
          <p:nvPr/>
        </p:nvGrpSpPr>
        <p:grpSpPr>
          <a:xfrm rot="15433288">
            <a:off x="2242397" y="-1269547"/>
            <a:ext cx="8481704" cy="9397093"/>
            <a:chOff x="4297364" y="903288"/>
            <a:chExt cx="2946834" cy="3067178"/>
          </a:xfrm>
          <a:solidFill>
            <a:schemeClr val="bg1">
              <a:lumMod val="65000"/>
              <a:alpha val="3000"/>
            </a:schemeClr>
          </a:solidFill>
        </p:grpSpPr>
        <p:sp>
          <p:nvSpPr>
            <p:cNvPr id="31" name="Freeform 5">
              <a:extLst>
                <a:ext uri="{FF2B5EF4-FFF2-40B4-BE49-F238E27FC236}">
                  <a16:creationId xmlns:a16="http://schemas.microsoft.com/office/drawing/2014/main" id="{D3275849-45F5-41F0-ADFA-8586F45774B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7">
              <a:extLst>
                <a:ext uri="{FF2B5EF4-FFF2-40B4-BE49-F238E27FC236}">
                  <a16:creationId xmlns:a16="http://schemas.microsoft.com/office/drawing/2014/main" id="{6DD4C92A-ECFE-4E51-A465-563156BE314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9">
              <a:extLst>
                <a:ext uri="{FF2B5EF4-FFF2-40B4-BE49-F238E27FC236}">
                  <a16:creationId xmlns:a16="http://schemas.microsoft.com/office/drawing/2014/main" id="{DF8035B8-CC66-4388-AAFB-82A89638A276}"/>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10">
              <a:extLst>
                <a:ext uri="{FF2B5EF4-FFF2-40B4-BE49-F238E27FC236}">
                  <a16:creationId xmlns:a16="http://schemas.microsoft.com/office/drawing/2014/main" id="{B4DAFF62-546F-438C-84F0-6E5558566B4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1">
              <a:extLst>
                <a:ext uri="{FF2B5EF4-FFF2-40B4-BE49-F238E27FC236}">
                  <a16:creationId xmlns:a16="http://schemas.microsoft.com/office/drawing/2014/main" id="{40024263-9D47-4578-AD7F-C9DAF81AE5D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6" name="íṧlíḍè">
            <a:extLst>
              <a:ext uri="{FF2B5EF4-FFF2-40B4-BE49-F238E27FC236}">
                <a16:creationId xmlns:a16="http://schemas.microsoft.com/office/drawing/2014/main" id="{C0AB85F3-750A-4D59-9520-39EA141915A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7" name="ïş1ídè">
            <a:extLst>
              <a:ext uri="{FF2B5EF4-FFF2-40B4-BE49-F238E27FC236}">
                <a16:creationId xmlns:a16="http://schemas.microsoft.com/office/drawing/2014/main" id="{975462AC-6862-46B4-9DAB-E0E876703E5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测试总结</a:t>
            </a:r>
          </a:p>
        </p:txBody>
      </p:sp>
      <p:pic>
        <p:nvPicPr>
          <p:cNvPr id="5" name="图片 4">
            <a:extLst>
              <a:ext uri="{FF2B5EF4-FFF2-40B4-BE49-F238E27FC236}">
                <a16:creationId xmlns:a16="http://schemas.microsoft.com/office/drawing/2014/main" id="{E511212B-12F5-46F5-9AF5-F92C59ECE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5356" y="1540594"/>
            <a:ext cx="6365166" cy="4243444"/>
          </a:xfrm>
          <a:prstGeom prst="rect">
            <a:avLst/>
          </a:prstGeom>
        </p:spPr>
      </p:pic>
    </p:spTree>
    <p:extLst>
      <p:ext uri="{BB962C8B-B14F-4D97-AF65-F5344CB8AC3E}">
        <p14:creationId xmlns:p14="http://schemas.microsoft.com/office/powerpoint/2010/main" val="2037281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0"/>
                                        </p:tgtEl>
                                        <p:attrNameLst>
                                          <p:attrName>style.visibility</p:attrName>
                                        </p:attrNameLst>
                                      </p:cBhvr>
                                      <p:to>
                                        <p:strVal val="visible"/>
                                      </p:to>
                                    </p:set>
                                    <p:animEffect transition="in" filter="wheel(1)">
                                      <p:cBhvr>
                                        <p:cTn id="1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732674" y="1878745"/>
            <a:ext cx="2664000" cy="2664000"/>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THANKS</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cs typeface="+mn-ea"/>
                <a:sym typeface="+mn-lt"/>
              </a:rPr>
              <a:t>谢谢观看</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772607" y="4455076"/>
            <a:ext cx="3179685" cy="494875"/>
            <a:chOff x="4666248" y="4096573"/>
            <a:chExt cx="3179685" cy="494875"/>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94875"/>
              <a:chOff x="5193221" y="4071473"/>
              <a:chExt cx="1471706" cy="494875"/>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219839" y="4104683"/>
                <a:ext cx="1445088" cy="461665"/>
              </a:xfrm>
              <a:prstGeom prst="rect">
                <a:avLst/>
              </a:prstGeom>
              <a:noFill/>
            </p:spPr>
            <p:txBody>
              <a:bodyPr wrap="square" rtlCol="0">
                <a:spAutoFit/>
              </a:bodyPr>
              <a:lstStyle/>
              <a:p>
                <a:pPr algn="ctr"/>
                <a:r>
                  <a:rPr lang="zh-CN" altLang="en-US" sz="1200" dirty="0">
                    <a:cs typeface="+mn-ea"/>
                    <a:sym typeface="+mn-lt"/>
                  </a:rPr>
                  <a:t>软件学院</a:t>
                </a:r>
                <a:endParaRPr lang="en-US" altLang="zh-CN" sz="1200" dirty="0">
                  <a:cs typeface="+mn-ea"/>
                  <a:sym typeface="+mn-lt"/>
                </a:endParaRPr>
              </a:p>
              <a:p>
                <a:pPr algn="ctr"/>
                <a:r>
                  <a:rPr lang="en-US" altLang="zh-CN" sz="1200" dirty="0">
                    <a:cs typeface="+mn-ea"/>
                    <a:sym typeface="+mn-lt"/>
                  </a:rPr>
                  <a:t>191250133</a:t>
                </a:r>
                <a:endParaRPr lang="zh-CN" altLang="en-US" sz="1200" dirty="0">
                  <a:cs typeface="+mn-ea"/>
                  <a:sym typeface="+mn-lt"/>
                </a:endParaRP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185739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01</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工具理解</a:t>
            </a:r>
          </a:p>
        </p:txBody>
      </p:sp>
      <p:sp>
        <p:nvSpPr>
          <p:cNvPr id="26" name="TextBox 24">
            <a:extLst>
              <a:ext uri="{FF2B5EF4-FFF2-40B4-BE49-F238E27FC236}">
                <a16:creationId xmlns:a16="http://schemas.microsoft.com/office/drawing/2014/main" id="{9C4BC2BB-E639-114A-8583-B593D13C0058}"/>
              </a:ext>
            </a:extLst>
          </p:cNvPr>
          <p:cNvSpPr txBox="1"/>
          <p:nvPr/>
        </p:nvSpPr>
        <p:spPr>
          <a:xfrm>
            <a:off x="1621873" y="3449410"/>
            <a:ext cx="5179958" cy="418112"/>
          </a:xfrm>
          <a:prstGeom prst="rect">
            <a:avLst/>
          </a:prstGeom>
          <a:noFill/>
        </p:spPr>
        <p:txBody>
          <a:bodyPr wrap="square" lIns="91423" tIns="45712" rIns="91423" bIns="45712" rtlCol="0">
            <a:spAutoFit/>
          </a:bodyPr>
          <a:lstStyle/>
          <a:p>
            <a:pPr lvl="0" defTabSz="1217930">
              <a:lnSpc>
                <a:spcPct val="150000"/>
              </a:lnSpc>
              <a:defRPr/>
            </a:pPr>
            <a:r>
              <a:rPr lang="zh-CN" altLang="en" sz="1600" dirty="0">
                <a:solidFill>
                  <a:schemeClr val="bg1">
                    <a:lumMod val="50000"/>
                  </a:schemeClr>
                </a:solidFill>
                <a:cs typeface="+mn-ea"/>
                <a:sym typeface="+mn-lt"/>
              </a:rPr>
              <a:t>论文</a:t>
            </a:r>
            <a:r>
              <a:rPr lang="zh-CN" altLang="en-US" sz="1600" dirty="0">
                <a:solidFill>
                  <a:schemeClr val="bg1">
                    <a:lumMod val="50000"/>
                  </a:schemeClr>
                </a:solidFill>
                <a:cs typeface="+mn-ea"/>
                <a:sym typeface="+mn-lt"/>
              </a:rPr>
              <a:t>：</a:t>
            </a:r>
            <a:r>
              <a:rPr lang="en" altLang="zh-CN" sz="1600" dirty="0">
                <a:solidFill>
                  <a:schemeClr val="bg1">
                    <a:lumMod val="50000"/>
                  </a:schemeClr>
                </a:solidFill>
                <a:cs typeface="+mn-ea"/>
                <a:sym typeface="+mn-lt"/>
              </a:rPr>
              <a:t>STARTS: STATIC Regression Test Selection </a:t>
            </a:r>
          </a:p>
        </p:txBody>
      </p:sp>
    </p:spTree>
    <p:extLst>
      <p:ext uri="{BB962C8B-B14F-4D97-AF65-F5344CB8AC3E}">
        <p14:creationId xmlns:p14="http://schemas.microsoft.com/office/powerpoint/2010/main" val="3997067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回归测试选择</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Regression test selection</a:t>
            </a:r>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3285883"/>
          </a:xfrm>
          <a:prstGeom prst="rect">
            <a:avLst/>
          </a:prstGeom>
          <a:noFill/>
        </p:spPr>
        <p:txBody>
          <a:bodyPr wrap="square" lIns="91423" tIns="45712" rIns="91423" bIns="45712" rtlCol="0">
            <a:spAutoFit/>
          </a:bodyPr>
          <a:lstStyle/>
          <a:p>
            <a:pPr lvl="0" defTabSz="1217930">
              <a:lnSpc>
                <a:spcPct val="150000"/>
              </a:lnSpc>
              <a:defRPr/>
            </a:pPr>
            <a:r>
              <a:rPr lang="zh-CN" altLang="en-US" sz="1400" dirty="0">
                <a:solidFill>
                  <a:schemeClr val="bg1">
                    <a:lumMod val="50000"/>
                  </a:schemeClr>
                </a:solidFill>
                <a:cs typeface="+mn-ea"/>
                <a:sym typeface="+mn-lt"/>
              </a:rPr>
              <a:t>回归测试是软件开发的重要组成部分。在每次代码更改之后，开发人员运行回归测试套件中的测试，以确保代码的更改不会破坏任何现有功能。然而，当回归测试套件包含许多测试时，在每次更改之后运行所有测试非常耗时，并减慢了软件开发过程。回归测试选择</a:t>
            </a:r>
            <a:r>
              <a:rPr lang="en-US" altLang="zh-CN" sz="1400" dirty="0">
                <a:solidFill>
                  <a:schemeClr val="bg1">
                    <a:lumMod val="50000"/>
                  </a:schemeClr>
                </a:solidFill>
                <a:cs typeface="+mn-ea"/>
                <a:sym typeface="+mn-lt"/>
              </a:rPr>
              <a:t>(</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是通过选择只运行受更改影响的测试来降低回归测试成本的一种方法。</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技术的工作原理是找到每个测试的依赖关系，并选择受到更改影响的测试。运行更少但必要的测试可以加快回归测试，同时确保不会错过任何受到代码变更影响的测试用例。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6" name="图片 5">
            <a:extLst>
              <a:ext uri="{FF2B5EF4-FFF2-40B4-BE49-F238E27FC236}">
                <a16:creationId xmlns:a16="http://schemas.microsoft.com/office/drawing/2014/main" id="{6C957F73-6D1B-49DD-8146-65D5FB034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175" y="1612058"/>
            <a:ext cx="5103000" cy="3402000"/>
          </a:xfrm>
          <a:prstGeom prst="rect">
            <a:avLst/>
          </a:prstGeom>
        </p:spPr>
      </p:pic>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880587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62521C99-EFA4-FF48-833D-4379C363D267}"/>
              </a:ext>
            </a:extLst>
          </p:cNvPr>
          <p:cNvSpPr txBox="1"/>
          <p:nvPr/>
        </p:nvSpPr>
        <p:spPr>
          <a:xfrm>
            <a:off x="8999224" y="449756"/>
            <a:ext cx="2055371" cy="1569660"/>
          </a:xfrm>
          <a:prstGeom prst="rect">
            <a:avLst/>
          </a:prstGeom>
          <a:noFill/>
        </p:spPr>
        <p:txBody>
          <a:bodyPr wrap="none" rtlCol="0">
            <a:spAutoFit/>
          </a:bodyPr>
          <a:lstStyle/>
          <a:p>
            <a:r>
              <a:rPr lang="en-US" sz="9600" b="1" dirty="0">
                <a:solidFill>
                  <a:schemeClr val="bg1">
                    <a:lumMod val="95000"/>
                  </a:schemeClr>
                </a:solidFill>
                <a:cs typeface="+mn-ea"/>
                <a:sym typeface="+mn-lt"/>
              </a:rPr>
              <a:t>0</a:t>
            </a:r>
            <a:r>
              <a:rPr lang="en-US" altLang="zh-CN" sz="9600" b="1" dirty="0">
                <a:solidFill>
                  <a:schemeClr val="bg1">
                    <a:lumMod val="95000"/>
                  </a:schemeClr>
                </a:solidFill>
                <a:cs typeface="+mn-ea"/>
                <a:sym typeface="+mn-lt"/>
              </a:rPr>
              <a:t>5</a:t>
            </a:r>
            <a:r>
              <a:rPr lang="en-US" sz="9600" b="1" dirty="0">
                <a:solidFill>
                  <a:schemeClr val="bg1">
                    <a:lumMod val="95000"/>
                  </a:schemeClr>
                </a:solidFill>
                <a:cs typeface="+mn-ea"/>
                <a:sym typeface="+mn-lt"/>
              </a:rPr>
              <a:t>.</a:t>
            </a:r>
          </a:p>
        </p:txBody>
      </p:sp>
      <p:sp>
        <p:nvSpPr>
          <p:cNvPr id="9" name="TextBox 7">
            <a:extLst>
              <a:ext uri="{FF2B5EF4-FFF2-40B4-BE49-F238E27FC236}">
                <a16:creationId xmlns:a16="http://schemas.microsoft.com/office/drawing/2014/main" id="{C550D40E-8230-574F-817E-B9D29CE4848C}"/>
              </a:ext>
            </a:extLst>
          </p:cNvPr>
          <p:cNvSpPr txBox="1"/>
          <p:nvPr/>
        </p:nvSpPr>
        <p:spPr>
          <a:xfrm>
            <a:off x="6735226" y="1899939"/>
            <a:ext cx="3283463" cy="58477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STARTS</a:t>
            </a:r>
            <a:r>
              <a:rPr lang="zh-CN" altLang="en-US" sz="3200" dirty="0">
                <a:solidFill>
                  <a:schemeClr val="tx1">
                    <a:lumMod val="75000"/>
                    <a:lumOff val="25000"/>
                  </a:schemeClr>
                </a:solidFill>
                <a:cs typeface="+mn-ea"/>
                <a:sym typeface="+mn-lt"/>
              </a:rPr>
              <a:t>基本思路</a:t>
            </a:r>
          </a:p>
        </p:txBody>
      </p:sp>
      <p:sp>
        <p:nvSpPr>
          <p:cNvPr id="12" name="矩形 11">
            <a:extLst>
              <a:ext uri="{FF2B5EF4-FFF2-40B4-BE49-F238E27FC236}">
                <a16:creationId xmlns:a16="http://schemas.microsoft.com/office/drawing/2014/main" id="{C30F508C-95E2-C347-9466-DA39298FBC65}"/>
              </a:ext>
            </a:extLst>
          </p:cNvPr>
          <p:cNvSpPr/>
          <p:nvPr/>
        </p:nvSpPr>
        <p:spPr>
          <a:xfrm>
            <a:off x="6735226" y="2484715"/>
            <a:ext cx="3969350" cy="3404022"/>
          </a:xfrm>
          <a:prstGeom prst="rect">
            <a:avLst/>
          </a:prstGeom>
        </p:spPr>
        <p:txBody>
          <a:bodyPr wrap="square" lIns="91433" tIns="45716" rIns="91433" bIns="45716">
            <a:spAutoFit/>
          </a:bodyPr>
          <a:lstStyle/>
          <a:p>
            <a:pPr>
              <a:lnSpc>
                <a:spcPts val="2000"/>
              </a:lnSpc>
              <a:defRPr/>
            </a:pPr>
            <a:r>
              <a:rPr lang="en" altLang="zh-CN" sz="1600" dirty="0">
                <a:solidFill>
                  <a:schemeClr val="bg1">
                    <a:lumMod val="50000"/>
                  </a:schemeClr>
                </a:solidFill>
                <a:cs typeface="+mn-ea"/>
                <a:sym typeface="+mn-lt"/>
              </a:rPr>
              <a:t>STARTS </a:t>
            </a:r>
            <a:r>
              <a:rPr lang="zh-CN" altLang="en" sz="1600" dirty="0">
                <a:solidFill>
                  <a:schemeClr val="bg1">
                    <a:lumMod val="50000"/>
                  </a:schemeClr>
                </a:solidFill>
                <a:cs typeface="+mn-ea"/>
                <a:sym typeface="+mn-lt"/>
              </a:rPr>
              <a:t>是一个</a:t>
            </a:r>
            <a:r>
              <a:rPr lang="zh-CN" altLang="en-US" sz="1600" dirty="0">
                <a:solidFill>
                  <a:schemeClr val="bg1">
                    <a:lumMod val="50000"/>
                  </a:schemeClr>
                </a:solidFill>
                <a:cs typeface="+mn-ea"/>
                <a:sym typeface="+mn-lt"/>
              </a:rPr>
              <a:t>静态回归测试选择工具，它只使用编译时信息，在没有实际执行程序的情况下对程序进行自动化分析。</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构造一个与项目中所有类型</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包括类、接口和枚举</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相关的依赖关系图，并为每个测试计算一个传递闭包，以找到它的依赖项。</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通过计算每个类型对应的已编译类文件的校验和，并将计算得到的校验和与上一次运行中计算得到的校验和进行比较，来确定更改的类型。 结合更改的类型和依赖关系图计算得到传递闭包中可以找到受更改的类型影响的测试。随后</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选择运行受影响的测试。</a:t>
            </a:r>
          </a:p>
        </p:txBody>
      </p:sp>
      <p:pic>
        <p:nvPicPr>
          <p:cNvPr id="31" name="图片 30">
            <a:extLst>
              <a:ext uri="{FF2B5EF4-FFF2-40B4-BE49-F238E27FC236}">
                <a16:creationId xmlns:a16="http://schemas.microsoft.com/office/drawing/2014/main" id="{1DDBD893-CE16-4425-96EA-9C5560C114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741"/>
          <a:stretch/>
        </p:blipFill>
        <p:spPr>
          <a:xfrm>
            <a:off x="0" y="0"/>
            <a:ext cx="6096000" cy="6858000"/>
          </a:xfrm>
          <a:prstGeom prst="rect">
            <a:avLst/>
          </a:prstGeom>
        </p:spPr>
      </p:pic>
    </p:spTree>
    <p:extLst>
      <p:ext uri="{BB962C8B-B14F-4D97-AF65-F5344CB8AC3E}">
        <p14:creationId xmlns:p14="http://schemas.microsoft.com/office/powerpoint/2010/main" val="333951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9" name="TextBox 7">
            <a:extLst>
              <a:ext uri="{FF2B5EF4-FFF2-40B4-BE49-F238E27FC236}">
                <a16:creationId xmlns:a16="http://schemas.microsoft.com/office/drawing/2014/main" id="{0DC2ECE7-2E45-8F49-BE89-BB6EB96293D8}"/>
              </a:ext>
            </a:extLst>
          </p:cNvPr>
          <p:cNvSpPr txBox="1"/>
          <p:nvPr/>
        </p:nvSpPr>
        <p:spPr>
          <a:xfrm>
            <a:off x="6619370" y="1361103"/>
            <a:ext cx="1641988" cy="584775"/>
          </a:xfrm>
          <a:prstGeom prst="rect">
            <a:avLst/>
          </a:prstGeom>
          <a:noFill/>
        </p:spPr>
        <p:txBody>
          <a:bodyPr wrap="none" rtlCol="0">
            <a:spAutoFit/>
          </a:bodyPr>
          <a:lstStyle/>
          <a:p>
            <a:pPr algn="l"/>
            <a:r>
              <a:rPr lang="en-US" altLang="zh-CN" sz="3200" dirty="0">
                <a:solidFill>
                  <a:schemeClr val="tx1">
                    <a:lumMod val="75000"/>
                    <a:lumOff val="25000"/>
                  </a:schemeClr>
                </a:solidFill>
                <a:cs typeface="+mn-ea"/>
                <a:sym typeface="+mn-lt"/>
              </a:rPr>
              <a:t>STARTS</a:t>
            </a:r>
            <a:endParaRPr lang="zh-CN" altLang="en-US" sz="3200" dirty="0">
              <a:solidFill>
                <a:schemeClr val="tx1">
                  <a:lumMod val="75000"/>
                  <a:lumOff val="25000"/>
                </a:schemeClr>
              </a:solidFill>
              <a:cs typeface="+mn-ea"/>
              <a:sym typeface="+mn-lt"/>
            </a:endParaRPr>
          </a:p>
        </p:txBody>
      </p:sp>
      <p:sp>
        <p:nvSpPr>
          <p:cNvPr id="30" name="TextBox 24">
            <a:extLst>
              <a:ext uri="{FF2B5EF4-FFF2-40B4-BE49-F238E27FC236}">
                <a16:creationId xmlns:a16="http://schemas.microsoft.com/office/drawing/2014/main" id="{AB1FF23A-EE4A-8C42-BA4F-E6664BDC9B4A}"/>
              </a:ext>
            </a:extLst>
          </p:cNvPr>
          <p:cNvSpPr txBox="1"/>
          <p:nvPr/>
        </p:nvSpPr>
        <p:spPr>
          <a:xfrm>
            <a:off x="6619370" y="2085914"/>
            <a:ext cx="4364631" cy="583862"/>
          </a:xfrm>
          <a:prstGeom prst="rect">
            <a:avLst/>
          </a:prstGeom>
          <a:noFill/>
        </p:spPr>
        <p:txBody>
          <a:bodyPr wrap="square" lIns="91423" tIns="45712" rIns="91423" bIns="45712" rtlCol="0">
            <a:spAutoFit/>
          </a:bodyPr>
          <a:lstStyle/>
          <a:p>
            <a:pPr defTabSz="1217930">
              <a:lnSpc>
                <a:spcPts val="2000"/>
              </a:lnSpc>
              <a:defRPr/>
            </a:pPr>
            <a:r>
              <a:rPr lang="zh-CN" altLang="en-US" sz="1400" dirty="0">
                <a:solidFill>
                  <a:schemeClr val="bg1">
                    <a:lumMod val="50000"/>
                  </a:schemeClr>
                </a:solidFill>
                <a:cs typeface="+mn-ea"/>
                <a:sym typeface="+mn-lt"/>
              </a:rPr>
              <a:t>实现了基于类防火墙的类级</a:t>
            </a:r>
            <a:r>
              <a:rPr lang="en" altLang="zh-CN" sz="1400" dirty="0">
                <a:solidFill>
                  <a:schemeClr val="bg1">
                    <a:lumMod val="50000"/>
                  </a:schemeClr>
                </a:solidFill>
                <a:cs typeface="+mn-ea"/>
                <a:sym typeface="+mn-lt"/>
              </a:rPr>
              <a:t>SRTS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静态回归测试选择）的</a:t>
            </a:r>
            <a:r>
              <a:rPr lang="en" altLang="zh-CN" sz="1400" dirty="0">
                <a:solidFill>
                  <a:schemeClr val="bg1">
                    <a:lumMod val="50000"/>
                  </a:schemeClr>
                </a:solidFill>
                <a:cs typeface="+mn-ea"/>
                <a:sym typeface="+mn-lt"/>
              </a:rPr>
              <a:t>STARTS</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1" name="矩形 30">
            <a:extLst>
              <a:ext uri="{FF2B5EF4-FFF2-40B4-BE49-F238E27FC236}">
                <a16:creationId xmlns:a16="http://schemas.microsoft.com/office/drawing/2014/main" id="{D1CF31C4-F8EB-2140-AAD5-84DA7B93C2A7}"/>
              </a:ext>
            </a:extLst>
          </p:cNvPr>
          <p:cNvSpPr/>
          <p:nvPr/>
        </p:nvSpPr>
        <p:spPr>
          <a:xfrm>
            <a:off x="6642301" y="3626791"/>
            <a:ext cx="4633637" cy="1603701"/>
          </a:xfrm>
          <a:prstGeom prst="rect">
            <a:avLst/>
          </a:prstGeom>
        </p:spPr>
        <p:txBody>
          <a:bodyPr wrap="square" lIns="91433" tIns="45716" rIns="91433" bIns="45716">
            <a:spAutoFit/>
          </a:bodyPr>
          <a:lstStyle/>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细粒度的程序分析将更加精准的选取出更少的测试用例，但同时也会增加测试依赖计算阶段的开销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粗粒度的程序分析虽然能够降低测试依赖计算阶段的开销，但是会选中更多的无关测试，从而增加测试运行阶段的开销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细粒度的程序分析会因为过于精准而漏选某些能够暴露缺陷的测试，导致测试选择变得不安全</a:t>
            </a:r>
          </a:p>
        </p:txBody>
      </p:sp>
      <p:sp>
        <p:nvSpPr>
          <p:cNvPr id="32" name="矩形 31">
            <a:extLst>
              <a:ext uri="{FF2B5EF4-FFF2-40B4-BE49-F238E27FC236}">
                <a16:creationId xmlns:a16="http://schemas.microsoft.com/office/drawing/2014/main" id="{40E2ACC4-9F99-3346-826F-5D071FF5A323}"/>
              </a:ext>
            </a:extLst>
          </p:cNvPr>
          <p:cNvSpPr/>
          <p:nvPr/>
        </p:nvSpPr>
        <p:spPr>
          <a:xfrm>
            <a:off x="6637292" y="3075945"/>
            <a:ext cx="3320441" cy="378557"/>
          </a:xfrm>
          <a:prstGeom prst="rect">
            <a:avLst/>
          </a:prstGeom>
        </p:spPr>
        <p:txBody>
          <a:bodyPr wrap="square" lIns="91433" tIns="45716" rIns="91433" bIns="45716">
            <a:spAutoFit/>
          </a:bodyPr>
          <a:lstStyle/>
          <a:p>
            <a:pPr>
              <a:defRPr/>
            </a:pPr>
            <a:r>
              <a:rPr lang="zh-CN" altLang="en-US" sz="1860" b="1" dirty="0">
                <a:solidFill>
                  <a:schemeClr val="tx1">
                    <a:lumMod val="75000"/>
                    <a:lumOff val="25000"/>
                  </a:schemeClr>
                </a:solidFill>
                <a:cs typeface="+mn-ea"/>
                <a:sym typeface="+mn-lt"/>
              </a:rPr>
              <a:t>类级测试选择技术效果最优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8" name="íṧlíḍè">
            <a:extLst>
              <a:ext uri="{FF2B5EF4-FFF2-40B4-BE49-F238E27FC236}">
                <a16:creationId xmlns:a16="http://schemas.microsoft.com/office/drawing/2014/main"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9" name="ïş1ídè">
            <a:extLst>
              <a:ext uri="{FF2B5EF4-FFF2-40B4-BE49-F238E27FC236}">
                <a16:creationId xmlns:a16="http://schemas.microsoft.com/office/drawing/2014/main"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46" name="图片占位符 3">
            <a:extLst>
              <a:ext uri="{FF2B5EF4-FFF2-40B4-BE49-F238E27FC236}">
                <a16:creationId xmlns:a16="http://schemas.microsoft.com/office/drawing/2014/main"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627694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par>
                                <p:cTn id="20" presetID="21" presetClass="entr" presetSubtype="1" fill="hold" nodeType="withEffect">
                                  <p:stCondLst>
                                    <p:cond delay="1000"/>
                                  </p:stCondLst>
                                  <p:childTnLst>
                                    <p:set>
                                      <p:cBhvr>
                                        <p:cTn id="21" dur="1" fill="hold">
                                          <p:stCondLst>
                                            <p:cond delay="0"/>
                                          </p:stCondLst>
                                        </p:cTn>
                                        <p:tgtEl>
                                          <p:spTgt spid="40"/>
                                        </p:tgtEl>
                                        <p:attrNameLst>
                                          <p:attrName>style.visibility</p:attrName>
                                        </p:attrNameLst>
                                      </p:cBhvr>
                                      <p:to>
                                        <p:strVal val="visible"/>
                                      </p:to>
                                    </p:set>
                                    <p:animEffect transition="in" filter="wheel(1)">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02</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实现步骤</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Implementation steps</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noProof="0" dirty="0">
                <a:solidFill>
                  <a:schemeClr val="bg1">
                    <a:lumMod val="50000"/>
                  </a:schemeClr>
                </a:solidFill>
                <a:cs typeface="+mn-ea"/>
                <a:sym typeface="+mn-lt"/>
              </a:rPr>
              <a:t>结合论文按步骤实现</a:t>
            </a:r>
            <a:r>
              <a:rPr lang="en-US" altLang="zh-CN" sz="1200" noProof="0" dirty="0">
                <a:solidFill>
                  <a:schemeClr val="bg1">
                    <a:lumMod val="50000"/>
                  </a:schemeClr>
                </a:solidFill>
                <a:cs typeface="+mn-ea"/>
                <a:sym typeface="+mn-lt"/>
              </a:rPr>
              <a:t>STARTS</a:t>
            </a:r>
          </a:p>
        </p:txBody>
      </p:sp>
    </p:spTree>
    <p:extLst>
      <p:ext uri="{BB962C8B-B14F-4D97-AF65-F5344CB8AC3E}">
        <p14:creationId xmlns:p14="http://schemas.microsoft.com/office/powerpoint/2010/main" val="3036152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4134465"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查找类型之间的依赖关系</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1</a:t>
            </a: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2316387"/>
          </a:xfrm>
          <a:prstGeom prst="rect">
            <a:avLst/>
          </a:prstGeom>
          <a:noFill/>
        </p:spPr>
        <p:txBody>
          <a:bodyPr wrap="square" lIns="91423" tIns="45712" rIns="91423" bIns="45712" rtlCol="0">
            <a:spAutoFit/>
          </a:bodyPr>
          <a:lstStyle/>
          <a:p>
            <a:pPr lvl="0" defTabSz="1217930">
              <a:lnSpc>
                <a:spcPct val="150000"/>
              </a:lnSpc>
              <a:defRPr/>
            </a:pP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通过读取每个类文件中的常量池来确定类文件中的类型可能依赖的所有类型，从而改进了类型之间的计算依赖关系。 使用最新的</a:t>
            </a:r>
            <a:r>
              <a:rPr lang="en" altLang="zh-CN" sz="1400" dirty="0">
                <a:solidFill>
                  <a:schemeClr val="bg1">
                    <a:lumMod val="50000"/>
                  </a:schemeClr>
                </a:solidFill>
                <a:cs typeface="+mn-ea"/>
                <a:sym typeface="+mn-lt"/>
              </a:rPr>
              <a:t>Oracle </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工具来读取常量池。在将应用程序的新修订编译为生成类文件之后，</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进行单个</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调用</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通过</a:t>
            </a:r>
            <a:r>
              <a:rPr lang="en" altLang="zh-CN" sz="1400" dirty="0" err="1">
                <a:solidFill>
                  <a:schemeClr val="bg1">
                    <a:lumMod val="50000"/>
                  </a:schemeClr>
                </a:solidFill>
                <a:cs typeface="+mn-ea"/>
                <a:sym typeface="+mn-lt"/>
              </a:rPr>
              <a:t>jdeps</a:t>
            </a:r>
            <a:r>
              <a:rPr lang="en" altLang="zh-CN" sz="1400" dirty="0">
                <a:solidFill>
                  <a:schemeClr val="bg1">
                    <a:lumMod val="50000"/>
                  </a:schemeClr>
                </a:solidFill>
                <a:cs typeface="+mn-ea"/>
                <a:sym typeface="+mn-lt"/>
              </a:rPr>
              <a:t> API)</a:t>
            </a:r>
            <a:r>
              <a:rPr lang="zh-CN" altLang="en-US" sz="1400" dirty="0">
                <a:solidFill>
                  <a:schemeClr val="bg1">
                    <a:lumMod val="50000"/>
                  </a:schemeClr>
                </a:solidFill>
                <a:cs typeface="+mn-ea"/>
                <a:sym typeface="+mn-lt"/>
              </a:rPr>
              <a:t>来一次解析应用程序中的所有类文件，然后在内存中处理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输出，以找到每种类型的依赖项。</a:t>
            </a: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4" name="图片 3">
            <a:extLst>
              <a:ext uri="{FF2B5EF4-FFF2-40B4-BE49-F238E27FC236}">
                <a16:creationId xmlns:a16="http://schemas.microsoft.com/office/drawing/2014/main" id="{801ED5A4-3A34-A24F-869F-D87A2C67E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19" y="1925376"/>
            <a:ext cx="5384735" cy="3080512"/>
          </a:xfrm>
          <a:prstGeom prst="rect">
            <a:avLst/>
          </a:prstGeom>
        </p:spPr>
      </p:pic>
    </p:spTree>
    <p:extLst>
      <p:ext uri="{BB962C8B-B14F-4D97-AF65-F5344CB8AC3E}">
        <p14:creationId xmlns:p14="http://schemas.microsoft.com/office/powerpoint/2010/main" val="3337946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732962" y="1734933"/>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1285287" y="1880576"/>
            <a:ext cx="3775393"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构建类型之间的依赖图</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1264099" y="1473284"/>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a:t>
            </a:r>
            <a:r>
              <a:rPr lang="en-US" altLang="zh-CN" sz="2400" dirty="0">
                <a:solidFill>
                  <a:schemeClr val="tx1">
                    <a:lumMod val="75000"/>
                    <a:lumOff val="25000"/>
                  </a:schemeClr>
                </a:solidFill>
                <a:cs typeface="+mn-ea"/>
                <a:sym typeface="+mn-lt"/>
              </a:rPr>
              <a:t>2</a:t>
            </a:r>
            <a:endParaRPr lang="en" sz="2400" dirty="0">
              <a:solidFill>
                <a:schemeClr val="tx1">
                  <a:lumMod val="75000"/>
                  <a:lumOff val="25000"/>
                </a:schemeClr>
              </a:solidFill>
              <a:cs typeface="+mn-ea"/>
              <a:sym typeface="+mn-lt"/>
            </a:endParaRP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917369" y="2484693"/>
            <a:ext cx="4750807" cy="2962718"/>
          </a:xfrm>
          <a:prstGeom prst="rect">
            <a:avLst/>
          </a:prstGeom>
          <a:noFill/>
        </p:spPr>
        <p:txBody>
          <a:bodyPr wrap="square" lIns="91423" tIns="45712" rIns="91423" bIns="45712" rtlCol="0">
            <a:spAutoFit/>
          </a:bodyPr>
          <a:lstStyle/>
          <a:p>
            <a:pPr lvl="0" defTabSz="1217930">
              <a:lnSpc>
                <a:spcPct val="150000"/>
              </a:lnSpc>
              <a:defRPr/>
            </a:pPr>
            <a:r>
              <a:rPr lang="en" altLang="zh-CN" sz="1400" b="1" dirty="0">
                <a:solidFill>
                  <a:schemeClr val="bg1">
                    <a:lumMod val="50000"/>
                  </a:schemeClr>
                </a:solidFill>
                <a:cs typeface="+mn-ea"/>
                <a:sym typeface="+mn-lt"/>
              </a:rPr>
              <a:t>type-dependency graph (TDG)</a:t>
            </a:r>
          </a:p>
          <a:p>
            <a:pPr lvl="0" defTabSz="1217930">
              <a:lnSpc>
                <a:spcPct val="150000"/>
              </a:lnSpc>
              <a:defRPr/>
            </a:pPr>
            <a:endParaRPr lang="en"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包含从一种类型到它的每个依赖项的边。使用一个名为</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的自定义图形库来构造图形，并查找可以传递到某些已更改类型的测试。将项目代码中的每种类型（类、接口、枚举等）作为一个节点添加到</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图中，并添加由</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计算的依赖项作为图中节点之间的边。使用</a:t>
            </a:r>
            <a:r>
              <a:rPr lang="en" altLang="zh-CN" sz="1400" dirty="0" err="1">
                <a:solidFill>
                  <a:schemeClr val="bg1">
                    <a:lumMod val="50000"/>
                  </a:schemeClr>
                </a:solidFill>
                <a:cs typeface="+mn-ea"/>
                <a:sym typeface="+mn-lt"/>
              </a:rPr>
              <a:t>yasgl</a:t>
            </a:r>
            <a:r>
              <a:rPr lang="zh-CN" altLang="en" sz="1400" dirty="0">
                <a:solidFill>
                  <a:schemeClr val="bg1">
                    <a:lumMod val="50000"/>
                  </a:schemeClr>
                </a:solidFill>
                <a:cs typeface="+mn-ea"/>
                <a:sym typeface="+mn-lt"/>
              </a:rPr>
              <a:t>图</a:t>
            </a:r>
            <a:r>
              <a:rPr lang="zh-CN" altLang="en-US" sz="1400" dirty="0">
                <a:solidFill>
                  <a:schemeClr val="bg1">
                    <a:lumMod val="50000"/>
                  </a:schemeClr>
                </a:solidFill>
                <a:cs typeface="+mn-ea"/>
                <a:sym typeface="+mn-lt"/>
              </a:rPr>
              <a:t>可以计算得到每一个测试类</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普通类依赖的传递闭包</a:t>
            </a:r>
            <a:endParaRPr lang="en-US"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https://</a:t>
            </a:r>
            <a:r>
              <a:rPr lang="en" altLang="zh-CN" sz="1400" dirty="0" err="1">
                <a:solidFill>
                  <a:schemeClr val="bg1">
                    <a:lumMod val="50000"/>
                  </a:schemeClr>
                </a:solidFill>
                <a:cs typeface="+mn-ea"/>
                <a:sym typeface="+mn-lt"/>
              </a:rPr>
              <a:t>github.com</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TestingResearchIllinois</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yasgl</a:t>
            </a:r>
            <a:endParaRPr lang="zh-CN" altLang="en-US" sz="1400" dirty="0">
              <a:solidFill>
                <a:schemeClr val="bg1">
                  <a:lumMod val="50000"/>
                </a:schemeClr>
              </a:solidFill>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42882" y="686170"/>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5" name="图片 4" descr="图形用户界面, 文本, 应用程序&#10;&#10;描述已自动生成">
            <a:extLst>
              <a:ext uri="{FF2B5EF4-FFF2-40B4-BE49-F238E27FC236}">
                <a16:creationId xmlns:a16="http://schemas.microsoft.com/office/drawing/2014/main" id="{E6BC2071-ADC5-C141-B222-C2135053E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575" y="1761247"/>
            <a:ext cx="4418187" cy="3517392"/>
          </a:xfrm>
          <a:prstGeom prst="rect">
            <a:avLst/>
          </a:prstGeom>
        </p:spPr>
      </p:pic>
    </p:spTree>
    <p:extLst>
      <p:ext uri="{BB962C8B-B14F-4D97-AF65-F5344CB8AC3E}">
        <p14:creationId xmlns:p14="http://schemas.microsoft.com/office/powerpoint/2010/main" val="337562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2i351nd">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2975</Words>
  <Application>Microsoft Macintosh PowerPoint</Application>
  <PresentationFormat>宽屏</PresentationFormat>
  <Paragraphs>273</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微软雅黑</vt:lpstr>
      <vt:lpstr>Songti SC</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www.1ppt.com</dc:description>
  <cp:lastModifiedBy>1</cp:lastModifiedBy>
  <cp:revision>21</cp:revision>
  <dcterms:created xsi:type="dcterms:W3CDTF">2021-06-12T07:20:40Z</dcterms:created>
  <dcterms:modified xsi:type="dcterms:W3CDTF">2021-11-21T06:47:19Z</dcterms:modified>
</cp:coreProperties>
</file>