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97" r:id="rId3"/>
    <p:sldId id="292" r:id="rId4"/>
    <p:sldId id="293" r:id="rId5"/>
    <p:sldId id="294" r:id="rId6"/>
    <p:sldId id="296" r:id="rId7"/>
    <p:sldId id="287" r:id="rId8"/>
    <p:sldId id="288" r:id="rId9"/>
    <p:sldId id="289" r:id="rId10"/>
    <p:sldId id="290" r:id="rId11"/>
    <p:sldId id="291" r:id="rId12"/>
    <p:sldId id="298" r:id="rId13"/>
    <p:sldId id="318" r:id="rId14"/>
    <p:sldId id="301" r:id="rId15"/>
    <p:sldId id="302" r:id="rId16"/>
    <p:sldId id="303" r:id="rId17"/>
    <p:sldId id="304" r:id="rId18"/>
    <p:sldId id="305" r:id="rId19"/>
    <p:sldId id="306" r:id="rId20"/>
    <p:sldId id="316" r:id="rId21"/>
    <p:sldId id="310" r:id="rId22"/>
    <p:sldId id="309" r:id="rId23"/>
    <p:sldId id="307" r:id="rId24"/>
    <p:sldId id="313" r:id="rId25"/>
    <p:sldId id="314" r:id="rId26"/>
    <p:sldId id="308" r:id="rId27"/>
    <p:sldId id="322" r:id="rId28"/>
    <p:sldId id="324" r:id="rId29"/>
    <p:sldId id="325" r:id="rId30"/>
    <p:sldId id="326" r:id="rId31"/>
    <p:sldId id="327" r:id="rId32"/>
    <p:sldId id="328" r:id="rId33"/>
    <p:sldId id="321" r:id="rId34"/>
    <p:sldId id="329" r:id="rId35"/>
    <p:sldId id="332" r:id="rId36"/>
    <p:sldId id="331" r:id="rId37"/>
    <p:sldId id="347" r:id="rId38"/>
    <p:sldId id="337" r:id="rId39"/>
    <p:sldId id="335" r:id="rId40"/>
    <p:sldId id="336" r:id="rId41"/>
    <p:sldId id="338" r:id="rId42"/>
    <p:sldId id="340" r:id="rId43"/>
    <p:sldId id="342" r:id="rId44"/>
    <p:sldId id="343" r:id="rId45"/>
    <p:sldId id="345" r:id="rId46"/>
    <p:sldId id="346" r:id="rId47"/>
    <p:sldId id="352" r:id="rId48"/>
    <p:sldId id="348" r:id="rId49"/>
    <p:sldId id="350" r:id="rId50"/>
    <p:sldId id="353" r:id="rId51"/>
    <p:sldId id="349" r:id="rId52"/>
  </p:sldIdLst>
  <p:sldSz cx="7315200" cy="457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13C597-1CDA-4D11-92B2-3AD416F37457}">
          <p14:sldIdLst>
            <p14:sldId id="262"/>
            <p14:sldId id="297"/>
            <p14:sldId id="292"/>
            <p14:sldId id="293"/>
            <p14:sldId id="294"/>
            <p14:sldId id="296"/>
            <p14:sldId id="287"/>
            <p14:sldId id="288"/>
            <p14:sldId id="289"/>
            <p14:sldId id="290"/>
            <p14:sldId id="291"/>
            <p14:sldId id="298"/>
            <p14:sldId id="318"/>
            <p14:sldId id="301"/>
            <p14:sldId id="302"/>
            <p14:sldId id="303"/>
            <p14:sldId id="304"/>
            <p14:sldId id="305"/>
            <p14:sldId id="306"/>
            <p14:sldId id="316"/>
            <p14:sldId id="310"/>
            <p14:sldId id="309"/>
            <p14:sldId id="307"/>
            <p14:sldId id="313"/>
            <p14:sldId id="314"/>
            <p14:sldId id="308"/>
            <p14:sldId id="322"/>
            <p14:sldId id="324"/>
            <p14:sldId id="325"/>
            <p14:sldId id="326"/>
            <p14:sldId id="327"/>
            <p14:sldId id="328"/>
            <p14:sldId id="321"/>
            <p14:sldId id="329"/>
            <p14:sldId id="332"/>
            <p14:sldId id="331"/>
            <p14:sldId id="347"/>
            <p14:sldId id="337"/>
            <p14:sldId id="335"/>
          </p14:sldIdLst>
        </p14:section>
        <p14:section name="Untitled Section" id="{2D96AB6E-E244-4148-AC92-15E1982B417F}">
          <p14:sldIdLst>
            <p14:sldId id="336"/>
            <p14:sldId id="338"/>
            <p14:sldId id="340"/>
            <p14:sldId id="342"/>
            <p14:sldId id="343"/>
            <p14:sldId id="345"/>
            <p14:sldId id="346"/>
            <p14:sldId id="352"/>
            <p14:sldId id="348"/>
            <p14:sldId id="350"/>
            <p14:sldId id="353"/>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165" d="100"/>
          <a:sy n="165" d="100"/>
        </p:scale>
        <p:origin x="110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0" i="0" u="none" strike="noStrike" baseline="0" dirty="0">
                <a:effectLst/>
              </a:rPr>
              <a:t>COVID Deaths Reported vs Annualized</a:t>
            </a:r>
            <a:r>
              <a:rPr lang="en-US" sz="2000" b="0" i="0" u="none" strike="noStrike" baseline="0" dirty="0"/>
              <a:t>   Per 1 Million</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DataAnalysis!$D$41</c:f>
              <c:strCache>
                <c:ptCount val="1"/>
                <c:pt idx="0">
                  <c:v>Deaths Per 1 Million</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CB7F-43F5-941D-5F315574146A}"/>
              </c:ext>
            </c:extLst>
          </c:dPt>
          <c:dPt>
            <c:idx val="1"/>
            <c:invertIfNegative val="0"/>
            <c:bubble3D val="0"/>
            <c:spPr>
              <a:solidFill>
                <a:srgbClr val="FF0000"/>
              </a:solidFill>
              <a:ln>
                <a:noFill/>
              </a:ln>
              <a:effectLst/>
            </c:spPr>
            <c:extLst>
              <c:ext xmlns:c16="http://schemas.microsoft.com/office/drawing/2014/chart" uri="{C3380CC4-5D6E-409C-BE32-E72D297353CC}">
                <c16:uniqueId val="{00000003-CB7F-43F5-941D-5F315574146A}"/>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DataAnalysis!$C$42:$C$44</c:f>
              <c:strCache>
                <c:ptCount val="2"/>
                <c:pt idx="0">
                  <c:v>COVID Anualized</c:v>
                </c:pt>
                <c:pt idx="1">
                  <c:v>COVID As Reported</c:v>
                </c:pt>
              </c:strCache>
            </c:strRef>
          </c:cat>
          <c:val>
            <c:numRef>
              <c:f>DataAnalysis!$D$42:$D$44</c:f>
              <c:numCache>
                <c:formatCode>_(* #,##0.0_);_(* \(#,##0.0\);_(* "-"??_);_(@_)</c:formatCode>
                <c:ptCount val="2"/>
                <c:pt idx="0">
                  <c:v>1222.3638676003236</c:v>
                </c:pt>
                <c:pt idx="1">
                  <c:v>2003.7342265009818</c:v>
                </c:pt>
              </c:numCache>
            </c:numRef>
          </c:val>
          <c:extLst>
            <c:ext xmlns:c16="http://schemas.microsoft.com/office/drawing/2014/chart" uri="{C3380CC4-5D6E-409C-BE32-E72D297353CC}">
              <c16:uniqueId val="{00000004-CB7F-43F5-941D-5F315574146A}"/>
            </c:ext>
          </c:extLst>
        </c:ser>
        <c:dLbls>
          <c:showLegendKey val="0"/>
          <c:showVal val="0"/>
          <c:showCatName val="0"/>
          <c:showSerName val="0"/>
          <c:showPercent val="0"/>
          <c:showBubbleSize val="0"/>
        </c:dLbls>
        <c:gapWidth val="219"/>
        <c:overlap val="-27"/>
        <c:axId val="316428304"/>
        <c:axId val="316440368"/>
      </c:barChart>
      <c:catAx>
        <c:axId val="316428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16440368"/>
        <c:crosses val="autoZero"/>
        <c:auto val="1"/>
        <c:lblAlgn val="ctr"/>
        <c:lblOffset val="100"/>
        <c:noMultiLvlLbl val="0"/>
      </c:catAx>
      <c:valAx>
        <c:axId val="316440368"/>
        <c:scaling>
          <c:orientation val="minMax"/>
        </c:scaling>
        <c:delete val="0"/>
        <c:axPos val="l"/>
        <c:majorGridlines>
          <c:spPr>
            <a:ln w="9525" cap="flat" cmpd="sng" algn="ctr">
              <a:solidFill>
                <a:schemeClr val="tx2">
                  <a:lumMod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42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Deaths By</a:t>
            </a:r>
            <a:r>
              <a:rPr lang="en-US" baseline="0"/>
              <a:t> Age vs COVID Vaccine Deaths - Per 1 Million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Not Treated</c:v>
          </c:tx>
          <c:spPr>
            <a:solidFill>
              <a:srgbClr val="FF0000"/>
            </a:solidFill>
            <a:ln>
              <a:noFill/>
            </a:ln>
            <a:effectLst/>
          </c:spPr>
          <c:invertIfNegative val="0"/>
          <c:dPt>
            <c:idx val="8"/>
            <c:invertIfNegative val="0"/>
            <c:bubble3D val="0"/>
            <c:spPr>
              <a:solidFill>
                <a:srgbClr val="FFC000"/>
              </a:solidFill>
              <a:ln>
                <a:noFill/>
              </a:ln>
              <a:effectLst/>
            </c:spPr>
            <c:extLst>
              <c:ext xmlns:c16="http://schemas.microsoft.com/office/drawing/2014/chart" uri="{C3380CC4-5D6E-409C-BE32-E72D297353CC}">
                <c16:uniqueId val="{00000001-BA3D-420D-B3AC-27CACACDED63}"/>
              </c:ext>
            </c:extLst>
          </c:dPt>
          <c:dPt>
            <c:idx val="9"/>
            <c:invertIfNegative val="0"/>
            <c:bubble3D val="0"/>
            <c:spPr>
              <a:solidFill>
                <a:srgbClr val="FFC000"/>
              </a:solidFill>
              <a:ln>
                <a:noFill/>
              </a:ln>
              <a:effectLst/>
            </c:spPr>
            <c:extLst>
              <c:ext xmlns:c16="http://schemas.microsoft.com/office/drawing/2014/chart" uri="{C3380CC4-5D6E-409C-BE32-E72D297353CC}">
                <c16:uniqueId val="{00000003-BA3D-420D-B3AC-27CACACDED63}"/>
              </c:ext>
            </c:extLst>
          </c:dPt>
          <c:dLbls>
            <c:dLbl>
              <c:idx val="0"/>
              <c:layout>
                <c:manualLayout>
                  <c:x val="-8.6805555555555716E-3"/>
                  <c:y val="-2.77777777777787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A3D-420D-B3AC-27CACACDED63}"/>
                </c:ext>
              </c:extLst>
            </c:dLbl>
            <c:dLbl>
              <c:idx val="1"/>
              <c:layout>
                <c:manualLayout>
                  <c:x val="1.736111111111111E-3"/>
                  <c:y val="-1.66666666666666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A3D-420D-B3AC-27CACACDED63}"/>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DataAnalysis!$C$248:$C$280</c:f>
              <c:strCache>
                <c:ptCount val="10"/>
                <c:pt idx="0">
                  <c:v>0-17 years</c:v>
                </c:pt>
                <c:pt idx="1">
                  <c:v>18-29 years</c:v>
                </c:pt>
                <c:pt idx="2">
                  <c:v>30-39 years</c:v>
                </c:pt>
                <c:pt idx="3">
                  <c:v>40-49 years</c:v>
                </c:pt>
                <c:pt idx="4">
                  <c:v>50-64 years</c:v>
                </c:pt>
                <c:pt idx="5">
                  <c:v>65-74 years</c:v>
                </c:pt>
                <c:pt idx="6">
                  <c:v>75-84 years</c:v>
                </c:pt>
                <c:pt idx="7">
                  <c:v>85 years and over</c:v>
                </c:pt>
                <c:pt idx="8">
                  <c:v>Vaccine</c:v>
                </c:pt>
                <c:pt idx="9">
                  <c:v>Vaccine x5</c:v>
                </c:pt>
              </c:strCache>
            </c:strRef>
          </c:cat>
          <c:val>
            <c:numRef>
              <c:f>DataAnalysis!$J$248:$J$280</c:f>
              <c:numCache>
                <c:formatCode>_(* #,##0.0_);_(* \(#,##0.0\);_(* "-"??_);_(@_)</c:formatCode>
                <c:ptCount val="10"/>
                <c:pt idx="0">
                  <c:v>3.5870458010371267</c:v>
                </c:pt>
                <c:pt idx="1">
                  <c:v>36.842994917008248</c:v>
                </c:pt>
                <c:pt idx="2">
                  <c:v>124.72444419216002</c:v>
                </c:pt>
                <c:pt idx="3">
                  <c:v>348.37359453265066</c:v>
                </c:pt>
                <c:pt idx="4">
                  <c:v>1053.350599378502</c:v>
                </c:pt>
                <c:pt idx="5">
                  <c:v>2773.7733113652421</c:v>
                </c:pt>
                <c:pt idx="6">
                  <c:v>6831.3598803827708</c:v>
                </c:pt>
                <c:pt idx="7">
                  <c:v>18849.853159376515</c:v>
                </c:pt>
                <c:pt idx="8">
                  <c:v>100.68792466725216</c:v>
                </c:pt>
                <c:pt idx="9">
                  <c:v>503.43962333626081</c:v>
                </c:pt>
              </c:numCache>
            </c:numRef>
          </c:val>
          <c:extLst>
            <c:ext xmlns:c16="http://schemas.microsoft.com/office/drawing/2014/chart" uri="{C3380CC4-5D6E-409C-BE32-E72D297353CC}">
              <c16:uniqueId val="{00000004-BA3D-420D-B3AC-27CACACDED63}"/>
            </c:ext>
          </c:extLst>
        </c:ser>
        <c:ser>
          <c:idx val="1"/>
          <c:order val="1"/>
          <c:tx>
            <c:v>Treated</c:v>
          </c:tx>
          <c:spPr>
            <a:solidFill>
              <a:srgbClr val="00B050"/>
            </a:solidFill>
            <a:ln>
              <a:noFill/>
            </a:ln>
            <a:effectLst/>
          </c:spPr>
          <c:invertIfNegative val="0"/>
          <c:dPt>
            <c:idx val="8"/>
            <c:invertIfNegative val="0"/>
            <c:bubble3D val="0"/>
            <c:spPr>
              <a:solidFill>
                <a:srgbClr val="FFC000"/>
              </a:solidFill>
              <a:ln>
                <a:noFill/>
              </a:ln>
              <a:effectLst/>
            </c:spPr>
            <c:extLst>
              <c:ext xmlns:c16="http://schemas.microsoft.com/office/drawing/2014/chart" uri="{C3380CC4-5D6E-409C-BE32-E72D297353CC}">
                <c16:uniqueId val="{00000006-BA3D-420D-B3AC-27CACACDED63}"/>
              </c:ext>
            </c:extLst>
          </c:dPt>
          <c:dPt>
            <c:idx val="9"/>
            <c:invertIfNegative val="0"/>
            <c:bubble3D val="0"/>
            <c:spPr>
              <a:solidFill>
                <a:srgbClr val="FFC000"/>
              </a:solidFill>
              <a:ln>
                <a:noFill/>
              </a:ln>
              <a:effectLst/>
            </c:spPr>
            <c:extLst>
              <c:ext xmlns:c16="http://schemas.microsoft.com/office/drawing/2014/chart" uri="{C3380CC4-5D6E-409C-BE32-E72D297353CC}">
                <c16:uniqueId val="{00000008-BA3D-420D-B3AC-27CACACDED63}"/>
              </c:ext>
            </c:extLst>
          </c:dPt>
          <c:dLbls>
            <c:dLbl>
              <c:idx val="1"/>
              <c:layout>
                <c:manualLayout>
                  <c:x val="0"/>
                  <c:y val="1.11111111111110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A3D-420D-B3AC-27CACACDED63}"/>
                </c:ext>
              </c:extLst>
            </c:dLbl>
            <c:dLbl>
              <c:idx val="2"/>
              <c:layout>
                <c:manualLayout>
                  <c:x val="1.736111111111111E-3"/>
                  <c:y val="1.38888888888887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A3D-420D-B3AC-27CACACDED63}"/>
                </c:ext>
              </c:extLst>
            </c:dLbl>
            <c:dLbl>
              <c:idx val="3"/>
              <c:layout>
                <c:manualLayout>
                  <c:x val="6.9444444444444441E-3"/>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A3D-420D-B3AC-27CACACDED63}"/>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DataAnalysis!$C$248:$C$280</c:f>
              <c:strCache>
                <c:ptCount val="10"/>
                <c:pt idx="0">
                  <c:v>0-17 years</c:v>
                </c:pt>
                <c:pt idx="1">
                  <c:v>18-29 years</c:v>
                </c:pt>
                <c:pt idx="2">
                  <c:v>30-39 years</c:v>
                </c:pt>
                <c:pt idx="3">
                  <c:v>40-49 years</c:v>
                </c:pt>
                <c:pt idx="4">
                  <c:v>50-64 years</c:v>
                </c:pt>
                <c:pt idx="5">
                  <c:v>65-74 years</c:v>
                </c:pt>
                <c:pt idx="6">
                  <c:v>75-84 years</c:v>
                </c:pt>
                <c:pt idx="7">
                  <c:v>85 years and over</c:v>
                </c:pt>
                <c:pt idx="8">
                  <c:v>Vaccine</c:v>
                </c:pt>
                <c:pt idx="9">
                  <c:v>Vaccine x5</c:v>
                </c:pt>
              </c:strCache>
            </c:strRef>
          </c:cat>
          <c:val>
            <c:numRef>
              <c:f>DataAnalysis!$K$248:$K$280</c:f>
              <c:numCache>
                <c:formatCode>_(* #,##0.0_);_(* \(#,##0.0\);_(* "-"??_);_(@_)</c:formatCode>
                <c:ptCount val="10"/>
                <c:pt idx="0">
                  <c:v>0.53805687015556902</c:v>
                </c:pt>
                <c:pt idx="1">
                  <c:v>5.5264492375512377</c:v>
                </c:pt>
                <c:pt idx="2">
                  <c:v>18.708666628823995</c:v>
                </c:pt>
                <c:pt idx="3">
                  <c:v>52.25603917989762</c:v>
                </c:pt>
                <c:pt idx="4">
                  <c:v>158.00258990677531</c:v>
                </c:pt>
                <c:pt idx="5">
                  <c:v>416.06599670478641</c:v>
                </c:pt>
                <c:pt idx="6">
                  <c:v>1024.7039820574159</c:v>
                </c:pt>
                <c:pt idx="7">
                  <c:v>2827.4779739064779</c:v>
                </c:pt>
              </c:numCache>
            </c:numRef>
          </c:val>
          <c:extLst>
            <c:ext xmlns:c16="http://schemas.microsoft.com/office/drawing/2014/chart" uri="{C3380CC4-5D6E-409C-BE32-E72D297353CC}">
              <c16:uniqueId val="{00000009-BA3D-420D-B3AC-27CACACDED63}"/>
            </c:ext>
          </c:extLst>
        </c:ser>
        <c:dLbls>
          <c:showLegendKey val="0"/>
          <c:showVal val="0"/>
          <c:showCatName val="0"/>
          <c:showSerName val="0"/>
          <c:showPercent val="0"/>
          <c:showBubbleSize val="0"/>
        </c:dLbls>
        <c:gapWidth val="219"/>
        <c:overlap val="-27"/>
        <c:axId val="1161231136"/>
        <c:axId val="1161235712"/>
      </c:barChart>
      <c:catAx>
        <c:axId val="116123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235712"/>
        <c:crosses val="autoZero"/>
        <c:auto val="1"/>
        <c:lblAlgn val="ctr"/>
        <c:lblOffset val="100"/>
        <c:noMultiLvlLbl val="0"/>
      </c:catAx>
      <c:valAx>
        <c:axId val="1161235712"/>
        <c:scaling>
          <c:orientation val="minMax"/>
          <c:max val="19000"/>
          <c:min val="0"/>
        </c:scaling>
        <c:delete val="0"/>
        <c:axPos val="l"/>
        <c:majorGridlines>
          <c:spPr>
            <a:ln w="9525" cap="flat" cmpd="sng" algn="ctr">
              <a:solidFill>
                <a:schemeClr val="tx2">
                  <a:lumMod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231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Deaths By Age vs COVID Vaccine Deaths - Per 1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Not Treated</c:v>
          </c:tx>
          <c:spPr>
            <a:solidFill>
              <a:srgbClr val="FF0000"/>
            </a:solidFill>
            <a:ln>
              <a:noFill/>
            </a:ln>
            <a:effectLst/>
          </c:spPr>
          <c:invertIfNegative val="0"/>
          <c:dPt>
            <c:idx val="5"/>
            <c:invertIfNegative val="0"/>
            <c:bubble3D val="0"/>
            <c:spPr>
              <a:solidFill>
                <a:srgbClr val="FFC000"/>
              </a:solidFill>
              <a:ln>
                <a:noFill/>
              </a:ln>
              <a:effectLst/>
            </c:spPr>
            <c:extLst>
              <c:ext xmlns:c16="http://schemas.microsoft.com/office/drawing/2014/chart" uri="{C3380CC4-5D6E-409C-BE32-E72D297353CC}">
                <c16:uniqueId val="{00000001-FF49-49AA-809F-8A268ACBEE2D}"/>
              </c:ext>
            </c:extLst>
          </c:dPt>
          <c:dPt>
            <c:idx val="6"/>
            <c:invertIfNegative val="0"/>
            <c:bubble3D val="0"/>
            <c:spPr>
              <a:solidFill>
                <a:srgbClr val="FFC000"/>
              </a:solidFill>
              <a:ln>
                <a:noFill/>
              </a:ln>
              <a:effectLst/>
            </c:spPr>
            <c:extLst>
              <c:ext xmlns:c16="http://schemas.microsoft.com/office/drawing/2014/chart" uri="{C3380CC4-5D6E-409C-BE32-E72D297353CC}">
                <c16:uniqueId val="{00000003-FF49-49AA-809F-8A268ACBEE2D}"/>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DataAnalysis!$C$298:$C$309</c:f>
              <c:strCache>
                <c:ptCount val="7"/>
                <c:pt idx="0">
                  <c:v>0-17 years</c:v>
                </c:pt>
                <c:pt idx="1">
                  <c:v>18-29 years</c:v>
                </c:pt>
                <c:pt idx="2">
                  <c:v>30-39 years</c:v>
                </c:pt>
                <c:pt idx="3">
                  <c:v>40-49 years</c:v>
                </c:pt>
                <c:pt idx="4">
                  <c:v>50-64 years</c:v>
                </c:pt>
                <c:pt idx="5">
                  <c:v>Vaccine</c:v>
                </c:pt>
                <c:pt idx="6">
                  <c:v>Vaccine x5</c:v>
                </c:pt>
              </c:strCache>
            </c:strRef>
          </c:cat>
          <c:val>
            <c:numRef>
              <c:f>DataAnalysis!$J$298:$J$309</c:f>
              <c:numCache>
                <c:formatCode>_(* #,##0.0_);_(* \(#,##0.0\);_(* "-"??_);_(@_)</c:formatCode>
                <c:ptCount val="7"/>
                <c:pt idx="0">
                  <c:v>3.5870458010371267</c:v>
                </c:pt>
                <c:pt idx="1">
                  <c:v>36.842994917008248</c:v>
                </c:pt>
                <c:pt idx="2">
                  <c:v>124.72444419216002</c:v>
                </c:pt>
                <c:pt idx="3">
                  <c:v>348.37359453265066</c:v>
                </c:pt>
                <c:pt idx="4">
                  <c:v>1053.350599378502</c:v>
                </c:pt>
                <c:pt idx="5">
                  <c:v>100.68792466725216</c:v>
                </c:pt>
                <c:pt idx="6">
                  <c:v>503.43962333626081</c:v>
                </c:pt>
              </c:numCache>
            </c:numRef>
          </c:val>
          <c:extLst>
            <c:ext xmlns:c16="http://schemas.microsoft.com/office/drawing/2014/chart" uri="{C3380CC4-5D6E-409C-BE32-E72D297353CC}">
              <c16:uniqueId val="{00000004-FF49-49AA-809F-8A268ACBEE2D}"/>
            </c:ext>
          </c:extLst>
        </c:ser>
        <c:ser>
          <c:idx val="1"/>
          <c:order val="1"/>
          <c:tx>
            <c:v>Treated</c:v>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DataAnalysis!$C$298:$C$309</c:f>
              <c:strCache>
                <c:ptCount val="7"/>
                <c:pt idx="0">
                  <c:v>0-17 years</c:v>
                </c:pt>
                <c:pt idx="1">
                  <c:v>18-29 years</c:v>
                </c:pt>
                <c:pt idx="2">
                  <c:v>30-39 years</c:v>
                </c:pt>
                <c:pt idx="3">
                  <c:v>40-49 years</c:v>
                </c:pt>
                <c:pt idx="4">
                  <c:v>50-64 years</c:v>
                </c:pt>
                <c:pt idx="5">
                  <c:v>Vaccine</c:v>
                </c:pt>
                <c:pt idx="6">
                  <c:v>Vaccine x5</c:v>
                </c:pt>
              </c:strCache>
            </c:strRef>
          </c:cat>
          <c:val>
            <c:numRef>
              <c:f>DataAnalysis!$K$298:$K$309</c:f>
              <c:numCache>
                <c:formatCode>_(* #,##0.0_);_(* \(#,##0.0\);_(* "-"??_);_(@_)</c:formatCode>
                <c:ptCount val="7"/>
                <c:pt idx="0">
                  <c:v>0.53805687015556902</c:v>
                </c:pt>
                <c:pt idx="1">
                  <c:v>5.5264492375512377</c:v>
                </c:pt>
                <c:pt idx="2">
                  <c:v>18.708666628823995</c:v>
                </c:pt>
                <c:pt idx="3">
                  <c:v>52.25603917989762</c:v>
                </c:pt>
                <c:pt idx="4">
                  <c:v>158.00258990677531</c:v>
                </c:pt>
              </c:numCache>
            </c:numRef>
          </c:val>
          <c:extLst>
            <c:ext xmlns:c16="http://schemas.microsoft.com/office/drawing/2014/chart" uri="{C3380CC4-5D6E-409C-BE32-E72D297353CC}">
              <c16:uniqueId val="{00000005-FF49-49AA-809F-8A268ACBEE2D}"/>
            </c:ext>
          </c:extLst>
        </c:ser>
        <c:dLbls>
          <c:showLegendKey val="0"/>
          <c:showVal val="0"/>
          <c:showCatName val="0"/>
          <c:showSerName val="0"/>
          <c:showPercent val="0"/>
          <c:showBubbleSize val="0"/>
        </c:dLbls>
        <c:gapWidth val="219"/>
        <c:overlap val="-27"/>
        <c:axId val="591252032"/>
        <c:axId val="591267424"/>
      </c:barChart>
      <c:catAx>
        <c:axId val="59125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91267424"/>
        <c:crosses val="autoZero"/>
        <c:auto val="1"/>
        <c:lblAlgn val="ctr"/>
        <c:lblOffset val="100"/>
        <c:noMultiLvlLbl val="0"/>
      </c:catAx>
      <c:valAx>
        <c:axId val="591267424"/>
        <c:scaling>
          <c:orientation val="minMax"/>
          <c:max val="1100"/>
          <c:min val="0"/>
        </c:scaling>
        <c:delete val="0"/>
        <c:axPos val="l"/>
        <c:majorGridlines>
          <c:spPr>
            <a:ln w="9525" cap="flat" cmpd="sng" algn="ctr">
              <a:solidFill>
                <a:schemeClr val="tx2">
                  <a:lumMod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25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Leading Causes of Death vs COVID </a:t>
            </a:r>
            <a:r>
              <a:rPr lang="en-US" sz="1400" baseline="0" dirty="0"/>
              <a:t> and COVID Vaccine – Deaths Per </a:t>
            </a:r>
            <a:r>
              <a:rPr lang="en-US" sz="1400" dirty="0"/>
              <a:t>1 Million</a:t>
            </a:r>
          </a:p>
        </c:rich>
      </c:tx>
      <c:layout>
        <c:manualLayout>
          <c:xMode val="edge"/>
          <c:yMode val="edge"/>
          <c:x val="0.10896694553805775"/>
          <c:y val="3.79755649239057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DataAnalysis!$E$349</c:f>
              <c:strCache>
                <c:ptCount val="1"/>
                <c:pt idx="0">
                  <c:v>Deaths Per 1M</c:v>
                </c:pt>
              </c:strCache>
            </c:strRef>
          </c:tx>
          <c:spPr>
            <a:solidFill>
              <a:schemeClr val="accent1"/>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8E47-49E4-89CE-D6553BDDB9BE}"/>
              </c:ext>
            </c:extLst>
          </c:dPt>
          <c:dPt>
            <c:idx val="2"/>
            <c:invertIfNegative val="0"/>
            <c:bubble3D val="0"/>
            <c:spPr>
              <a:solidFill>
                <a:srgbClr val="FFC000"/>
              </a:solidFill>
              <a:ln>
                <a:noFill/>
              </a:ln>
              <a:effectLst/>
            </c:spPr>
            <c:extLst>
              <c:ext xmlns:c16="http://schemas.microsoft.com/office/drawing/2014/chart" uri="{C3380CC4-5D6E-409C-BE32-E72D297353CC}">
                <c16:uniqueId val="{00000003-8E47-49E4-89CE-D6553BDDB9BE}"/>
              </c:ext>
            </c:extLst>
          </c:dPt>
          <c:dPt>
            <c:idx val="5"/>
            <c:invertIfNegative val="0"/>
            <c:bubble3D val="0"/>
            <c:spPr>
              <a:solidFill>
                <a:srgbClr val="00B050"/>
              </a:solidFill>
              <a:ln>
                <a:noFill/>
              </a:ln>
              <a:effectLst/>
            </c:spPr>
            <c:extLst>
              <c:ext xmlns:c16="http://schemas.microsoft.com/office/drawing/2014/chart" uri="{C3380CC4-5D6E-409C-BE32-E72D297353CC}">
                <c16:uniqueId val="{00000005-8E47-49E4-89CE-D6553BDDB9BE}"/>
              </c:ext>
            </c:extLst>
          </c:dPt>
          <c:dPt>
            <c:idx val="6"/>
            <c:invertIfNegative val="0"/>
            <c:bubble3D val="0"/>
            <c:spPr>
              <a:solidFill>
                <a:srgbClr val="FFFF00"/>
              </a:solidFill>
              <a:ln>
                <a:noFill/>
              </a:ln>
              <a:effectLst/>
            </c:spPr>
            <c:extLst>
              <c:ext xmlns:c16="http://schemas.microsoft.com/office/drawing/2014/chart" uri="{C3380CC4-5D6E-409C-BE32-E72D297353CC}">
                <c16:uniqueId val="{00000007-8E47-49E4-89CE-D6553BDDB9BE}"/>
              </c:ext>
            </c:extLst>
          </c:dPt>
          <c:dPt>
            <c:idx val="8"/>
            <c:invertIfNegative val="0"/>
            <c:bubble3D val="0"/>
            <c:spPr>
              <a:solidFill>
                <a:srgbClr val="FF0000"/>
              </a:solidFill>
              <a:ln>
                <a:noFill/>
              </a:ln>
              <a:effectLst/>
            </c:spPr>
            <c:extLst>
              <c:ext xmlns:c16="http://schemas.microsoft.com/office/drawing/2014/chart" uri="{C3380CC4-5D6E-409C-BE32-E72D297353CC}">
                <c16:uniqueId val="{00000009-8E47-49E4-89CE-D6553BDDB9BE}"/>
              </c:ext>
            </c:extLst>
          </c:dPt>
          <c:dPt>
            <c:idx val="10"/>
            <c:invertIfNegative val="0"/>
            <c:bubble3D val="0"/>
            <c:spPr>
              <a:solidFill>
                <a:srgbClr val="FFC000"/>
              </a:solidFill>
              <a:ln>
                <a:noFill/>
              </a:ln>
              <a:effectLst/>
            </c:spPr>
            <c:extLst>
              <c:ext xmlns:c16="http://schemas.microsoft.com/office/drawing/2014/chart" uri="{C3380CC4-5D6E-409C-BE32-E72D297353CC}">
                <c16:uniqueId val="{0000000B-8E47-49E4-89CE-D6553BDDB9BE}"/>
              </c:ext>
            </c:extLst>
          </c:dPt>
          <c:dPt>
            <c:idx val="13"/>
            <c:invertIfNegative val="0"/>
            <c:bubble3D val="0"/>
            <c:spPr>
              <a:solidFill>
                <a:srgbClr val="FF0000"/>
              </a:solidFill>
              <a:ln>
                <a:noFill/>
              </a:ln>
              <a:effectLst/>
            </c:spPr>
            <c:extLst>
              <c:ext xmlns:c16="http://schemas.microsoft.com/office/drawing/2014/chart" uri="{C3380CC4-5D6E-409C-BE32-E72D297353CC}">
                <c16:uniqueId val="{0000000D-8E47-49E4-89CE-D6553BDDB9BE}"/>
              </c:ext>
            </c:extLst>
          </c:dPt>
          <c:dPt>
            <c:idx val="16"/>
            <c:invertIfNegative val="0"/>
            <c:bubble3D val="0"/>
            <c:spPr>
              <a:solidFill>
                <a:srgbClr val="FF0000"/>
              </a:solidFill>
              <a:ln>
                <a:noFill/>
              </a:ln>
              <a:effectLst/>
            </c:spPr>
            <c:extLst>
              <c:ext xmlns:c16="http://schemas.microsoft.com/office/drawing/2014/chart" uri="{C3380CC4-5D6E-409C-BE32-E72D297353CC}">
                <c16:uniqueId val="{0000000F-8E47-49E4-89CE-D6553BDDB9BE}"/>
              </c:ext>
            </c:extLst>
          </c:dPt>
          <c:dLbls>
            <c:dLbl>
              <c:idx val="1"/>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8E47-49E4-89CE-D6553BDDB9BE}"/>
                </c:ext>
              </c:extLst>
            </c:dLbl>
            <c:dLbl>
              <c:idx val="2"/>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C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8E47-49E4-89CE-D6553BDDB9BE}"/>
                </c:ext>
              </c:extLst>
            </c:dLbl>
            <c:dLbl>
              <c:idx val="5"/>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8E47-49E4-89CE-D6553BDDB9BE}"/>
                </c:ext>
              </c:extLst>
            </c:dLbl>
            <c:dLbl>
              <c:idx val="8"/>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8E47-49E4-89CE-D6553BDDB9BE}"/>
                </c:ext>
              </c:extLst>
            </c:dLbl>
            <c:dLbl>
              <c:idx val="1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C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8E47-49E4-89CE-D6553BDDB9BE}"/>
                </c:ext>
              </c:extLst>
            </c:dLbl>
            <c:dLbl>
              <c:idx val="13"/>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D-8E47-49E4-89CE-D6553BDDB9BE}"/>
                </c:ext>
              </c:extLst>
            </c:dLbl>
            <c:dLbl>
              <c:idx val="16"/>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F-8E47-49E4-89CE-D6553BDDB9BE}"/>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DataAnalysis!$D$350:$D$375</c:f>
              <c:strCache>
                <c:ptCount val="17"/>
                <c:pt idx="0">
                  <c:v>Alcohol</c:v>
                </c:pt>
                <c:pt idx="1">
                  <c:v>COVID Age &lt; 65 Treated</c:v>
                </c:pt>
                <c:pt idx="2">
                  <c:v>Vaccine</c:v>
                </c:pt>
                <c:pt idx="3">
                  <c:v>Traffic Injuries</c:v>
                </c:pt>
                <c:pt idx="4">
                  <c:v>Suicides</c:v>
                </c:pt>
                <c:pt idx="5">
                  <c:v>COVID Treated</c:v>
                </c:pt>
                <c:pt idx="6">
                  <c:v>Influenza 2017-2018 season</c:v>
                </c:pt>
                <c:pt idx="7">
                  <c:v>Substance use disorders</c:v>
                </c:pt>
                <c:pt idx="8">
                  <c:v>COVID Age &lt; 65</c:v>
                </c:pt>
                <c:pt idx="9">
                  <c:v>Alzheimer/Dementia</c:v>
                </c:pt>
                <c:pt idx="10">
                  <c:v>Vaccine x5</c:v>
                </c:pt>
                <c:pt idx="11">
                  <c:v>Obesity</c:v>
                </c:pt>
                <c:pt idx="12">
                  <c:v>Smoking</c:v>
                </c:pt>
                <c:pt idx="13">
                  <c:v>COVID Anualized</c:v>
                </c:pt>
                <c:pt idx="14">
                  <c:v>Cancer</c:v>
                </c:pt>
                <c:pt idx="15">
                  <c:v>Cardiovascular disease</c:v>
                </c:pt>
                <c:pt idx="16">
                  <c:v>COVID As Reported</c:v>
                </c:pt>
              </c:strCache>
            </c:strRef>
          </c:cat>
          <c:val>
            <c:numRef>
              <c:f>DataAnalysis!$E$350:$E$375</c:f>
              <c:numCache>
                <c:formatCode>_(* #,##0_);_(* \(#,##0\);_(* "-"??_);_(@_)</c:formatCode>
                <c:ptCount val="17"/>
                <c:pt idx="0">
                  <c:v>32.416792799828997</c:v>
                </c:pt>
                <c:pt idx="1">
                  <c:v>48.361666312641852</c:v>
                </c:pt>
                <c:pt idx="2">
                  <c:v>100.68792466725216</c:v>
                </c:pt>
                <c:pt idx="3">
                  <c:v>106</c:v>
                </c:pt>
                <c:pt idx="4">
                  <c:v>128.35756677948501</c:v>
                </c:pt>
                <c:pt idx="5">
                  <c:v>183.35458014004848</c:v>
                </c:pt>
                <c:pt idx="6">
                  <c:v>186.43031784841074</c:v>
                </c:pt>
                <c:pt idx="7">
                  <c:v>219.91618277837699</c:v>
                </c:pt>
                <c:pt idx="8">
                  <c:v>322.41110875094552</c:v>
                </c:pt>
                <c:pt idx="9">
                  <c:v>384.53960806413698</c:v>
                </c:pt>
                <c:pt idx="10">
                  <c:v>503.43962333626081</c:v>
                </c:pt>
                <c:pt idx="11">
                  <c:v>719.50580038431201</c:v>
                </c:pt>
                <c:pt idx="12">
                  <c:v>756.05502745915203</c:v>
                </c:pt>
                <c:pt idx="13">
                  <c:v>1222.3638676003236</c:v>
                </c:pt>
                <c:pt idx="14">
                  <c:v>1276.43625515697</c:v>
                </c:pt>
                <c:pt idx="15">
                  <c:v>1510.89491949177</c:v>
                </c:pt>
                <c:pt idx="16">
                  <c:v>2003.7342265009818</c:v>
                </c:pt>
              </c:numCache>
            </c:numRef>
          </c:val>
          <c:extLst>
            <c:ext xmlns:c16="http://schemas.microsoft.com/office/drawing/2014/chart" uri="{C3380CC4-5D6E-409C-BE32-E72D297353CC}">
              <c16:uniqueId val="{00000010-8E47-49E4-89CE-D6553BDDB9BE}"/>
            </c:ext>
          </c:extLst>
        </c:ser>
        <c:dLbls>
          <c:showLegendKey val="0"/>
          <c:showVal val="0"/>
          <c:showCatName val="0"/>
          <c:showSerName val="0"/>
          <c:showPercent val="0"/>
          <c:showBubbleSize val="0"/>
        </c:dLbls>
        <c:gapWidth val="219"/>
        <c:overlap val="-27"/>
        <c:axId val="591262432"/>
        <c:axId val="591267840"/>
      </c:barChart>
      <c:catAx>
        <c:axId val="59126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267840"/>
        <c:crosses val="autoZero"/>
        <c:auto val="1"/>
        <c:lblAlgn val="ctr"/>
        <c:lblOffset val="100"/>
        <c:noMultiLvlLbl val="0"/>
      </c:catAx>
      <c:valAx>
        <c:axId val="591267840"/>
        <c:scaling>
          <c:orientation val="minMax"/>
          <c:max val="2010"/>
          <c:min val="0"/>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262432"/>
        <c:crosses val="autoZero"/>
        <c:crossBetween val="between"/>
      </c:valAx>
      <c:spPr>
        <a:noFill/>
        <a:ln>
          <a:solidFill>
            <a:schemeClr val="tx2">
              <a:lumMod val="2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0" i="0" u="none" strike="noStrike" baseline="0">
                <a:effectLst/>
              </a:rPr>
              <a:t>COVID Deaths  If Treated - Per 1 Million</a:t>
            </a:r>
            <a:endParaRPr lang="en-US"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DataAnalysis!$D$41</c:f>
              <c:strCache>
                <c:ptCount val="1"/>
                <c:pt idx="0">
                  <c:v>Deaths Per 1 Million</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735C-4D23-9D49-1F2C0EF1D6A7}"/>
              </c:ext>
            </c:extLst>
          </c:dPt>
          <c:dPt>
            <c:idx val="1"/>
            <c:invertIfNegative val="0"/>
            <c:bubble3D val="0"/>
            <c:spPr>
              <a:solidFill>
                <a:srgbClr val="FF0000"/>
              </a:solidFill>
              <a:ln>
                <a:noFill/>
              </a:ln>
              <a:effectLst/>
            </c:spPr>
            <c:extLst>
              <c:ext xmlns:c16="http://schemas.microsoft.com/office/drawing/2014/chart" uri="{C3380CC4-5D6E-409C-BE32-E72D297353CC}">
                <c16:uniqueId val="{00000003-735C-4D23-9D49-1F2C0EF1D6A7}"/>
              </c:ext>
            </c:extLst>
          </c:dPt>
          <c:dPt>
            <c:idx val="2"/>
            <c:invertIfNegative val="0"/>
            <c:bubble3D val="0"/>
            <c:spPr>
              <a:solidFill>
                <a:srgbClr val="FF0000"/>
              </a:solidFill>
              <a:ln>
                <a:noFill/>
              </a:ln>
              <a:effectLst/>
            </c:spPr>
            <c:extLst>
              <c:ext xmlns:c16="http://schemas.microsoft.com/office/drawing/2014/chart" uri="{C3380CC4-5D6E-409C-BE32-E72D297353CC}">
                <c16:uniqueId val="{00000005-735C-4D23-9D49-1F2C0EF1D6A7}"/>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DataAnalysis!$C$42:$C$44</c:f>
              <c:strCache>
                <c:ptCount val="3"/>
                <c:pt idx="0">
                  <c:v>COVID Treated</c:v>
                </c:pt>
                <c:pt idx="1">
                  <c:v>COVID Anualized</c:v>
                </c:pt>
                <c:pt idx="2">
                  <c:v>COVID As Reported</c:v>
                </c:pt>
              </c:strCache>
            </c:strRef>
          </c:cat>
          <c:val>
            <c:numRef>
              <c:f>DataAnalysis!$D$42:$D$44</c:f>
              <c:numCache>
                <c:formatCode>_(* #,##0.0_);_(* \(#,##0.0\);_(* "-"??_);_(@_)</c:formatCode>
                <c:ptCount val="3"/>
                <c:pt idx="0">
                  <c:v>183.35458014004848</c:v>
                </c:pt>
                <c:pt idx="1">
                  <c:v>1222.3638676003236</c:v>
                </c:pt>
                <c:pt idx="2">
                  <c:v>2003.7342265009818</c:v>
                </c:pt>
              </c:numCache>
            </c:numRef>
          </c:val>
          <c:extLst>
            <c:ext xmlns:c16="http://schemas.microsoft.com/office/drawing/2014/chart" uri="{C3380CC4-5D6E-409C-BE32-E72D297353CC}">
              <c16:uniqueId val="{00000006-735C-4D23-9D49-1F2C0EF1D6A7}"/>
            </c:ext>
          </c:extLst>
        </c:ser>
        <c:dLbls>
          <c:showLegendKey val="0"/>
          <c:showVal val="0"/>
          <c:showCatName val="0"/>
          <c:showSerName val="0"/>
          <c:showPercent val="0"/>
          <c:showBubbleSize val="0"/>
        </c:dLbls>
        <c:gapWidth val="219"/>
        <c:overlap val="-27"/>
        <c:axId val="316428304"/>
        <c:axId val="316440368"/>
      </c:barChart>
      <c:catAx>
        <c:axId val="316428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16440368"/>
        <c:crosses val="autoZero"/>
        <c:auto val="1"/>
        <c:lblAlgn val="ctr"/>
        <c:lblOffset val="100"/>
        <c:noMultiLvlLbl val="0"/>
      </c:catAx>
      <c:valAx>
        <c:axId val="316440368"/>
        <c:scaling>
          <c:orientation val="minMax"/>
        </c:scaling>
        <c:delete val="0"/>
        <c:axPos val="l"/>
        <c:majorGridlines>
          <c:spPr>
            <a:ln w="9525" cap="flat" cmpd="sng" algn="ctr">
              <a:solidFill>
                <a:schemeClr val="tx2">
                  <a:lumMod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42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Deaths Anualized By Age  Per 1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Untreated</c:v>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DataAnalysis!$C$59:$C$90</c:f>
              <c:strCache>
                <c:ptCount val="8"/>
                <c:pt idx="0">
                  <c:v>0-17 years</c:v>
                </c:pt>
                <c:pt idx="1">
                  <c:v>18-29 years</c:v>
                </c:pt>
                <c:pt idx="2">
                  <c:v>30-39 years</c:v>
                </c:pt>
                <c:pt idx="3">
                  <c:v>40-49 years</c:v>
                </c:pt>
                <c:pt idx="4">
                  <c:v>50-64 years</c:v>
                </c:pt>
                <c:pt idx="5">
                  <c:v>65-74 years</c:v>
                </c:pt>
                <c:pt idx="6">
                  <c:v>75-84 years</c:v>
                </c:pt>
                <c:pt idx="7">
                  <c:v>85 years and over</c:v>
                </c:pt>
              </c:strCache>
            </c:strRef>
          </c:cat>
          <c:val>
            <c:numRef>
              <c:f>DataAnalysis!$J$59:$J$90</c:f>
              <c:numCache>
                <c:formatCode>_(* #,##0.0_);_(* \(#,##0.0\);_(* "-"??_);_(@_)</c:formatCode>
                <c:ptCount val="8"/>
                <c:pt idx="0">
                  <c:v>3.5870458010371267</c:v>
                </c:pt>
                <c:pt idx="1">
                  <c:v>36.842994917008248</c:v>
                </c:pt>
                <c:pt idx="2">
                  <c:v>124.72444419216002</c:v>
                </c:pt>
                <c:pt idx="3">
                  <c:v>348.37359453265066</c:v>
                </c:pt>
                <c:pt idx="4">
                  <c:v>1053.350599378502</c:v>
                </c:pt>
                <c:pt idx="5">
                  <c:v>2773.7733113652421</c:v>
                </c:pt>
                <c:pt idx="6">
                  <c:v>6831.3598803827708</c:v>
                </c:pt>
                <c:pt idx="7">
                  <c:v>18849.853159376515</c:v>
                </c:pt>
              </c:numCache>
            </c:numRef>
          </c:val>
          <c:extLst>
            <c:ext xmlns:c16="http://schemas.microsoft.com/office/drawing/2014/chart" uri="{C3380CC4-5D6E-409C-BE32-E72D297353CC}">
              <c16:uniqueId val="{00000000-2768-40D7-80AF-0889D2346235}"/>
            </c:ext>
          </c:extLst>
        </c:ser>
        <c:ser>
          <c:idx val="1"/>
          <c:order val="1"/>
          <c:tx>
            <c:v>Treated</c:v>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DataAnalysis!$C$59:$C$90</c:f>
              <c:strCache>
                <c:ptCount val="8"/>
                <c:pt idx="0">
                  <c:v>0-17 years</c:v>
                </c:pt>
                <c:pt idx="1">
                  <c:v>18-29 years</c:v>
                </c:pt>
                <c:pt idx="2">
                  <c:v>30-39 years</c:v>
                </c:pt>
                <c:pt idx="3">
                  <c:v>40-49 years</c:v>
                </c:pt>
                <c:pt idx="4">
                  <c:v>50-64 years</c:v>
                </c:pt>
                <c:pt idx="5">
                  <c:v>65-74 years</c:v>
                </c:pt>
                <c:pt idx="6">
                  <c:v>75-84 years</c:v>
                </c:pt>
                <c:pt idx="7">
                  <c:v>85 years and over</c:v>
                </c:pt>
              </c:strCache>
            </c:strRef>
          </c:cat>
          <c:val>
            <c:numRef>
              <c:f>DataAnalysis!$K$59:$K$90</c:f>
              <c:numCache>
                <c:formatCode>_(* #,##0.0_);_(* \(#,##0.0\);_(* "-"??_);_(@_)</c:formatCode>
                <c:ptCount val="8"/>
                <c:pt idx="0">
                  <c:v>0.53805687015556902</c:v>
                </c:pt>
                <c:pt idx="1">
                  <c:v>5.5264492375512377</c:v>
                </c:pt>
                <c:pt idx="2">
                  <c:v>18.708666628823995</c:v>
                </c:pt>
                <c:pt idx="3">
                  <c:v>52.25603917989762</c:v>
                </c:pt>
                <c:pt idx="4">
                  <c:v>158.00258990677531</c:v>
                </c:pt>
                <c:pt idx="5">
                  <c:v>416.06599670478641</c:v>
                </c:pt>
                <c:pt idx="6">
                  <c:v>1024.7039820574159</c:v>
                </c:pt>
                <c:pt idx="7">
                  <c:v>2827.4779739064779</c:v>
                </c:pt>
              </c:numCache>
            </c:numRef>
          </c:val>
          <c:extLst>
            <c:ext xmlns:c16="http://schemas.microsoft.com/office/drawing/2014/chart" uri="{C3380CC4-5D6E-409C-BE32-E72D297353CC}">
              <c16:uniqueId val="{00000001-2768-40D7-80AF-0889D2346235}"/>
            </c:ext>
          </c:extLst>
        </c:ser>
        <c:dLbls>
          <c:showLegendKey val="0"/>
          <c:showVal val="0"/>
          <c:showCatName val="0"/>
          <c:showSerName val="0"/>
          <c:showPercent val="0"/>
          <c:showBubbleSize val="0"/>
        </c:dLbls>
        <c:gapWidth val="219"/>
        <c:overlap val="-27"/>
        <c:axId val="525459520"/>
        <c:axId val="525469504"/>
      </c:barChart>
      <c:catAx>
        <c:axId val="52545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25469504"/>
        <c:crosses val="autoZero"/>
        <c:auto val="1"/>
        <c:lblAlgn val="ctr"/>
        <c:lblOffset val="100"/>
        <c:noMultiLvlLbl val="0"/>
      </c:catAx>
      <c:valAx>
        <c:axId val="525469504"/>
        <c:scaling>
          <c:orientation val="minMax"/>
        </c:scaling>
        <c:delete val="0"/>
        <c:axPos val="l"/>
        <c:majorGridlines>
          <c:spPr>
            <a:ln w="9525" cap="flat" cmpd="sng" algn="ctr">
              <a:solidFill>
                <a:schemeClr val="tx2">
                  <a:lumMod val="50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459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a:t>
            </a:r>
            <a:r>
              <a:rPr lang="en-US" baseline="0"/>
              <a:t> Deaths Per 1 Million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DataAnalysis!$D$161</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372A-48D3-AC91-056EE2BC998F}"/>
              </c:ext>
            </c:extLst>
          </c:dPt>
          <c:dPt>
            <c:idx val="1"/>
            <c:invertIfNegative val="0"/>
            <c:bubble3D val="0"/>
            <c:spPr>
              <a:solidFill>
                <a:srgbClr val="00B050"/>
              </a:solidFill>
              <a:ln>
                <a:noFill/>
              </a:ln>
              <a:effectLst/>
            </c:spPr>
            <c:extLst>
              <c:ext xmlns:c16="http://schemas.microsoft.com/office/drawing/2014/chart" uri="{C3380CC4-5D6E-409C-BE32-E72D297353CC}">
                <c16:uniqueId val="{00000003-372A-48D3-AC91-056EE2BC998F}"/>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DataAnalysis!$C$162:$C$168</c:f>
              <c:strCache>
                <c:ptCount val="5"/>
                <c:pt idx="0">
                  <c:v>COVID Age &lt; 65 Treated</c:v>
                </c:pt>
                <c:pt idx="1">
                  <c:v>COVID Treated</c:v>
                </c:pt>
                <c:pt idx="2">
                  <c:v>COVID Age &lt; 65</c:v>
                </c:pt>
                <c:pt idx="3">
                  <c:v>COVID Anualized</c:v>
                </c:pt>
                <c:pt idx="4">
                  <c:v>COVID As Reported</c:v>
                </c:pt>
              </c:strCache>
            </c:strRef>
          </c:cat>
          <c:val>
            <c:numRef>
              <c:f>DataAnalysis!$D$162:$D$168</c:f>
              <c:numCache>
                <c:formatCode>_(* #,##0_);_(* \(#,##0\);_(* "-"??_);_(@_)</c:formatCode>
                <c:ptCount val="5"/>
                <c:pt idx="0">
                  <c:v>48.361666312641852</c:v>
                </c:pt>
                <c:pt idx="1">
                  <c:v>183.35458014004848</c:v>
                </c:pt>
                <c:pt idx="2">
                  <c:v>322.41110875094552</c:v>
                </c:pt>
                <c:pt idx="3">
                  <c:v>1222.3638676003236</c:v>
                </c:pt>
                <c:pt idx="4">
                  <c:v>2003.7342265009818</c:v>
                </c:pt>
              </c:numCache>
            </c:numRef>
          </c:val>
          <c:extLst>
            <c:ext xmlns:c16="http://schemas.microsoft.com/office/drawing/2014/chart" uri="{C3380CC4-5D6E-409C-BE32-E72D297353CC}">
              <c16:uniqueId val="{00000004-372A-48D3-AC91-056EE2BC998F}"/>
            </c:ext>
          </c:extLst>
        </c:ser>
        <c:dLbls>
          <c:showLegendKey val="0"/>
          <c:showVal val="0"/>
          <c:showCatName val="0"/>
          <c:showSerName val="0"/>
          <c:showPercent val="0"/>
          <c:showBubbleSize val="0"/>
        </c:dLbls>
        <c:gapWidth val="219"/>
        <c:overlap val="-27"/>
        <c:axId val="1161423328"/>
        <c:axId val="1161427488"/>
      </c:barChart>
      <c:catAx>
        <c:axId val="116142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161427488"/>
        <c:crosses val="autoZero"/>
        <c:auto val="1"/>
        <c:lblAlgn val="ctr"/>
        <c:lblOffset val="100"/>
        <c:noMultiLvlLbl val="0"/>
      </c:catAx>
      <c:valAx>
        <c:axId val="1161427488"/>
        <c:scaling>
          <c:orientation val="minMax"/>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42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a:t>
            </a:r>
            <a:r>
              <a:rPr lang="en-US" baseline="0"/>
              <a:t> Deaths Per 1 Million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DataAnalysis!$D$161</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511A-486F-A887-813B76D1D175}"/>
              </c:ext>
            </c:extLst>
          </c:dPt>
          <c:dPt>
            <c:idx val="1"/>
            <c:invertIfNegative val="0"/>
            <c:bubble3D val="0"/>
            <c:spPr>
              <a:solidFill>
                <a:srgbClr val="00B050"/>
              </a:solidFill>
              <a:ln>
                <a:noFill/>
              </a:ln>
              <a:effectLst/>
            </c:spPr>
            <c:extLst>
              <c:ext xmlns:c16="http://schemas.microsoft.com/office/drawing/2014/chart" uri="{C3380CC4-5D6E-409C-BE32-E72D297353CC}">
                <c16:uniqueId val="{00000003-511A-486F-A887-813B76D1D175}"/>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DataAnalysis!$C$162:$C$168</c:f>
              <c:strCache>
                <c:ptCount val="5"/>
                <c:pt idx="0">
                  <c:v>COVID Age &lt; 65 Treated</c:v>
                </c:pt>
                <c:pt idx="1">
                  <c:v>COVID Treated</c:v>
                </c:pt>
                <c:pt idx="2">
                  <c:v>COVID Age &lt; 65</c:v>
                </c:pt>
                <c:pt idx="3">
                  <c:v>COVID Anualized</c:v>
                </c:pt>
                <c:pt idx="4">
                  <c:v>COVID As Reported</c:v>
                </c:pt>
              </c:strCache>
            </c:strRef>
          </c:cat>
          <c:val>
            <c:numRef>
              <c:f>DataAnalysis!$D$162:$D$168</c:f>
              <c:numCache>
                <c:formatCode>_(* #,##0_);_(* \(#,##0\);_(* "-"??_);_(@_)</c:formatCode>
                <c:ptCount val="5"/>
                <c:pt idx="0">
                  <c:v>48.361666312641852</c:v>
                </c:pt>
                <c:pt idx="1">
                  <c:v>183.35458014004848</c:v>
                </c:pt>
                <c:pt idx="2">
                  <c:v>322.41110875094552</c:v>
                </c:pt>
                <c:pt idx="3">
                  <c:v>1222.3638676003236</c:v>
                </c:pt>
                <c:pt idx="4">
                  <c:v>2003.7342265009818</c:v>
                </c:pt>
              </c:numCache>
            </c:numRef>
          </c:val>
          <c:extLst>
            <c:ext xmlns:c16="http://schemas.microsoft.com/office/drawing/2014/chart" uri="{C3380CC4-5D6E-409C-BE32-E72D297353CC}">
              <c16:uniqueId val="{00000004-511A-486F-A887-813B76D1D175}"/>
            </c:ext>
          </c:extLst>
        </c:ser>
        <c:dLbls>
          <c:showLegendKey val="0"/>
          <c:showVal val="0"/>
          <c:showCatName val="0"/>
          <c:showSerName val="0"/>
          <c:showPercent val="0"/>
          <c:showBubbleSize val="0"/>
        </c:dLbls>
        <c:gapWidth val="219"/>
        <c:overlap val="-27"/>
        <c:axId val="1161423328"/>
        <c:axId val="1161427488"/>
      </c:barChart>
      <c:catAx>
        <c:axId val="116142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161427488"/>
        <c:crosses val="autoZero"/>
        <c:auto val="1"/>
        <c:lblAlgn val="ctr"/>
        <c:lblOffset val="100"/>
        <c:noMultiLvlLbl val="0"/>
      </c:catAx>
      <c:valAx>
        <c:axId val="1161427488"/>
        <c:scaling>
          <c:orientation val="minMax"/>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42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COVID vs Historical Pandemics</a:t>
            </a:r>
            <a:r>
              <a:rPr lang="en-US" sz="1400" b="0" i="0" u="none" strike="noStrike" baseline="0" dirty="0"/>
              <a:t> - Deaths Per 1 Million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DataAnalysis!$E$117</c:f>
              <c:strCache>
                <c:ptCount val="1"/>
                <c:pt idx="0">
                  <c:v>Deaths Per 1M</c:v>
                </c:pt>
              </c:strCache>
            </c:strRef>
          </c:tx>
          <c:spPr>
            <a:solidFill>
              <a:schemeClr val="accent1"/>
            </a:solidFill>
            <a:ln>
              <a:noFill/>
            </a:ln>
            <a:effectLst/>
          </c:spPr>
          <c:invertIfNegative val="0"/>
          <c:cat>
            <c:strRef>
              <c:f>DataAnalysis!$D$118:$D$145</c:f>
              <c:strCache>
                <c:ptCount val="7"/>
                <c:pt idx="0">
                  <c:v>COVID Treated</c:v>
                </c:pt>
                <c:pt idx="1">
                  <c:v>COVID Anualized</c:v>
                </c:pt>
                <c:pt idx="2">
                  <c:v>COVID As Reported</c:v>
                </c:pt>
                <c:pt idx="3">
                  <c:v>Spanish Flue 
( 1918)</c:v>
                </c:pt>
                <c:pt idx="4">
                  <c:v>Plague of Justinian 
( 541)</c:v>
                </c:pt>
                <c:pt idx="5">
                  <c:v>Black Death 
( 1347)</c:v>
                </c:pt>
                <c:pt idx="6">
                  <c:v>New World smallpox 
( 1520)</c:v>
                </c:pt>
              </c:strCache>
            </c:strRef>
          </c:cat>
          <c:val>
            <c:numRef>
              <c:f>DataAnalysis!$E$118:$E$145</c:f>
              <c:numCache>
                <c:formatCode>_(* #,##0_);_(* \(#,##0\);_(* "-"??_);_(@_)</c:formatCode>
                <c:ptCount val="7"/>
                <c:pt idx="0">
                  <c:v>183.35458014004848</c:v>
                </c:pt>
                <c:pt idx="1">
                  <c:v>1222.3638676003236</c:v>
                </c:pt>
                <c:pt idx="2">
                  <c:v>2003.7342265009818</c:v>
                </c:pt>
                <c:pt idx="3">
                  <c:v>27777.777777777777</c:v>
                </c:pt>
                <c:pt idx="4">
                  <c:v>250000</c:v>
                </c:pt>
                <c:pt idx="5">
                  <c:v>555555.55555555562</c:v>
                </c:pt>
                <c:pt idx="6">
                  <c:v>900000</c:v>
                </c:pt>
              </c:numCache>
            </c:numRef>
          </c:val>
          <c:extLst>
            <c:ext xmlns:c16="http://schemas.microsoft.com/office/drawing/2014/chart" uri="{C3380CC4-5D6E-409C-BE32-E72D297353CC}">
              <c16:uniqueId val="{00000000-3394-43FD-B7B2-9E2EFB891A3A}"/>
            </c:ext>
          </c:extLst>
        </c:ser>
        <c:dLbls>
          <c:showLegendKey val="0"/>
          <c:showVal val="0"/>
          <c:showCatName val="0"/>
          <c:showSerName val="0"/>
          <c:showPercent val="0"/>
          <c:showBubbleSize val="0"/>
        </c:dLbls>
        <c:gapWidth val="219"/>
        <c:overlap val="-27"/>
        <c:axId val="133217648"/>
        <c:axId val="133215984"/>
      </c:barChart>
      <c:catAx>
        <c:axId val="13321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15984"/>
        <c:crosses val="autoZero"/>
        <c:auto val="1"/>
        <c:lblAlgn val="ctr"/>
        <c:lblOffset val="100"/>
        <c:noMultiLvlLbl val="0"/>
      </c:catAx>
      <c:valAx>
        <c:axId val="133215984"/>
        <c:scaling>
          <c:orientation val="minMax"/>
          <c:max val="900000"/>
          <c:min val="0"/>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1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COVID vs “The</a:t>
            </a:r>
            <a:r>
              <a:rPr lang="en-US" sz="1800" baseline="0" dirty="0"/>
              <a:t> Flue” -  </a:t>
            </a:r>
            <a:r>
              <a:rPr lang="en-US" sz="1800" dirty="0"/>
              <a:t>Deaths Per 1 Million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DataAnalysis!$D$175</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B5C4-443C-A876-6B0F8591517B}"/>
              </c:ext>
            </c:extLst>
          </c:dPt>
          <c:dPt>
            <c:idx val="1"/>
            <c:invertIfNegative val="0"/>
            <c:bubble3D val="0"/>
            <c:spPr>
              <a:solidFill>
                <a:srgbClr val="00B050"/>
              </a:solidFill>
              <a:ln>
                <a:noFill/>
              </a:ln>
              <a:effectLst/>
            </c:spPr>
            <c:extLst>
              <c:ext xmlns:c16="http://schemas.microsoft.com/office/drawing/2014/chart" uri="{C3380CC4-5D6E-409C-BE32-E72D297353CC}">
                <c16:uniqueId val="{00000003-B5C4-443C-A876-6B0F8591517B}"/>
              </c:ext>
            </c:extLst>
          </c:dPt>
          <c:dPt>
            <c:idx val="2"/>
            <c:invertIfNegative val="0"/>
            <c:bubble3D val="0"/>
            <c:spPr>
              <a:solidFill>
                <a:srgbClr val="FFFF00"/>
              </a:solidFill>
              <a:ln>
                <a:noFill/>
              </a:ln>
              <a:effectLst/>
            </c:spPr>
            <c:extLst>
              <c:ext xmlns:c16="http://schemas.microsoft.com/office/drawing/2014/chart" uri="{C3380CC4-5D6E-409C-BE32-E72D297353CC}">
                <c16:uniqueId val="{00000005-B5C4-443C-A876-6B0F8591517B}"/>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DataAnalysis!$C$176:$C$183</c:f>
              <c:strCache>
                <c:ptCount val="6"/>
                <c:pt idx="0">
                  <c:v>COVID Age &lt; 65 Treated</c:v>
                </c:pt>
                <c:pt idx="1">
                  <c:v>COVID Treated</c:v>
                </c:pt>
                <c:pt idx="2">
                  <c:v>Influenza 2017-2018 season</c:v>
                </c:pt>
                <c:pt idx="3">
                  <c:v>COVID Age &lt; 65</c:v>
                </c:pt>
                <c:pt idx="4">
                  <c:v>COVID Anualized</c:v>
                </c:pt>
                <c:pt idx="5">
                  <c:v>COVID As Reported</c:v>
                </c:pt>
              </c:strCache>
            </c:strRef>
          </c:cat>
          <c:val>
            <c:numRef>
              <c:f>DataAnalysis!$D$176:$D$183</c:f>
              <c:numCache>
                <c:formatCode>_(* #,##0_);_(* \(#,##0\);_(* "-"??_);_(@_)</c:formatCode>
                <c:ptCount val="6"/>
                <c:pt idx="0">
                  <c:v>48.361666312641852</c:v>
                </c:pt>
                <c:pt idx="1">
                  <c:v>183.35458014004848</c:v>
                </c:pt>
                <c:pt idx="2">
                  <c:v>186.43031784841074</c:v>
                </c:pt>
                <c:pt idx="3">
                  <c:v>322.41110875094552</c:v>
                </c:pt>
                <c:pt idx="4">
                  <c:v>1222.3638676003236</c:v>
                </c:pt>
                <c:pt idx="5">
                  <c:v>2003.7342265009818</c:v>
                </c:pt>
              </c:numCache>
            </c:numRef>
          </c:val>
          <c:extLst>
            <c:ext xmlns:c16="http://schemas.microsoft.com/office/drawing/2014/chart" uri="{C3380CC4-5D6E-409C-BE32-E72D297353CC}">
              <c16:uniqueId val="{00000006-B5C4-443C-A876-6B0F8591517B}"/>
            </c:ext>
          </c:extLst>
        </c:ser>
        <c:dLbls>
          <c:showLegendKey val="0"/>
          <c:showVal val="0"/>
          <c:showCatName val="0"/>
          <c:showSerName val="0"/>
          <c:showPercent val="0"/>
          <c:showBubbleSize val="0"/>
        </c:dLbls>
        <c:gapWidth val="219"/>
        <c:overlap val="-27"/>
        <c:axId val="1161452032"/>
        <c:axId val="1161449120"/>
      </c:barChart>
      <c:catAx>
        <c:axId val="116145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61449120"/>
        <c:crosses val="autoZero"/>
        <c:auto val="1"/>
        <c:lblAlgn val="ctr"/>
        <c:lblOffset val="100"/>
        <c:noMultiLvlLbl val="0"/>
      </c:catAx>
      <c:valAx>
        <c:axId val="1161449120"/>
        <c:scaling>
          <c:orientation val="minMax"/>
          <c:max val="2010"/>
          <c:min val="0"/>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452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Comparing Top</a:t>
            </a:r>
            <a:r>
              <a:rPr lang="en-US" baseline="0" dirty="0"/>
              <a:t> Causes of </a:t>
            </a:r>
            <a:r>
              <a:rPr lang="en-US" dirty="0"/>
              <a:t>Death</a:t>
            </a:r>
            <a:r>
              <a:rPr lang="en-US" baseline="0" dirty="0"/>
              <a:t> - </a:t>
            </a:r>
            <a:r>
              <a:rPr lang="en-US" dirty="0"/>
              <a:t> Deaths Per 1Million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DataAnalysis!$E$191</c:f>
              <c:strCache>
                <c:ptCount val="1"/>
                <c:pt idx="0">
                  <c:v>Deaths Per 1M</c:v>
                </c:pt>
              </c:strCache>
            </c:strRef>
          </c:tx>
          <c:spPr>
            <a:solidFill>
              <a:schemeClr val="accent1"/>
            </a:solidFill>
            <a:ln>
              <a:noFill/>
            </a:ln>
            <a:effectLst/>
          </c:spPr>
          <c:invertIfNegative val="0"/>
          <c:dPt>
            <c:idx val="1"/>
            <c:invertIfNegative val="0"/>
            <c:bubble3D val="0"/>
            <c:spPr>
              <a:solidFill>
                <a:srgbClr val="00B050"/>
              </a:solidFill>
              <a:ln>
                <a:noFill/>
              </a:ln>
              <a:effectLst/>
            </c:spPr>
          </c:dPt>
          <c:dPt>
            <c:idx val="4"/>
            <c:invertIfNegative val="0"/>
            <c:bubble3D val="0"/>
            <c:spPr>
              <a:solidFill>
                <a:srgbClr val="00B050"/>
              </a:solidFill>
              <a:ln>
                <a:noFill/>
              </a:ln>
              <a:effectLst/>
            </c:spPr>
          </c:dPt>
          <c:dPt>
            <c:idx val="5"/>
            <c:invertIfNegative val="0"/>
            <c:bubble3D val="0"/>
            <c:spPr>
              <a:solidFill>
                <a:srgbClr val="FFFF00"/>
              </a:solidFill>
              <a:ln>
                <a:noFill/>
              </a:ln>
              <a:effectLst/>
            </c:spPr>
            <c:extLst>
              <c:ext xmlns:c16="http://schemas.microsoft.com/office/drawing/2014/chart" uri="{C3380CC4-5D6E-409C-BE32-E72D297353CC}">
                <c16:uniqueId val="{00000001-00EA-4287-B707-053FEA7BE843}"/>
              </c:ext>
            </c:extLst>
          </c:dPt>
          <c:dPt>
            <c:idx val="7"/>
            <c:invertIfNegative val="0"/>
            <c:bubble3D val="0"/>
            <c:spPr>
              <a:solidFill>
                <a:srgbClr val="FF0000"/>
              </a:solidFill>
              <a:ln>
                <a:noFill/>
              </a:ln>
              <a:effectLst/>
            </c:spPr>
          </c:dPt>
          <c:dPt>
            <c:idx val="11"/>
            <c:invertIfNegative val="0"/>
            <c:bubble3D val="0"/>
            <c:spPr>
              <a:solidFill>
                <a:srgbClr val="FF0000"/>
              </a:solidFill>
              <a:ln>
                <a:noFill/>
              </a:ln>
              <a:effectLst/>
            </c:spPr>
          </c:dPt>
          <c:dPt>
            <c:idx val="14"/>
            <c:invertIfNegative val="0"/>
            <c:bubble3D val="0"/>
            <c:spPr>
              <a:solidFill>
                <a:srgbClr val="FF0000"/>
              </a:solidFill>
              <a:ln>
                <a:noFill/>
              </a:ln>
              <a:effectLst/>
            </c:spPr>
            <c:extLst>
              <c:ext xmlns:c16="http://schemas.microsoft.com/office/drawing/2014/chart" uri="{C3380CC4-5D6E-409C-BE32-E72D297353CC}">
                <c16:uniqueId val="{00000007-00EA-4287-B707-053FEA7BE843}"/>
              </c:ext>
            </c:extLst>
          </c:dPt>
          <c:dLbls>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dLbl>
            <c:dLbl>
              <c:idx val="1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dLbl>
            <c:dLbl>
              <c:idx val="14"/>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00EA-4287-B707-053FEA7BE84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DataAnalysis!$D$192:$D$215</c:f>
              <c:strCache>
                <c:ptCount val="15"/>
                <c:pt idx="0">
                  <c:v>Alcohol</c:v>
                </c:pt>
                <c:pt idx="1">
                  <c:v>COVID Age &lt; 65 Treated</c:v>
                </c:pt>
                <c:pt idx="2">
                  <c:v>Traffic Injuries</c:v>
                </c:pt>
                <c:pt idx="3">
                  <c:v>Suicides</c:v>
                </c:pt>
                <c:pt idx="4">
                  <c:v>COVID Treated</c:v>
                </c:pt>
                <c:pt idx="5">
                  <c:v>Influenza 2017-2018 season</c:v>
                </c:pt>
                <c:pt idx="6">
                  <c:v>Substance use disorders</c:v>
                </c:pt>
                <c:pt idx="7">
                  <c:v>COVID Age &lt; 65</c:v>
                </c:pt>
                <c:pt idx="8">
                  <c:v>Alzheimer/Dementia</c:v>
                </c:pt>
                <c:pt idx="9">
                  <c:v>Obesity</c:v>
                </c:pt>
                <c:pt idx="10">
                  <c:v>Smoking</c:v>
                </c:pt>
                <c:pt idx="11">
                  <c:v>COVID Anualized</c:v>
                </c:pt>
                <c:pt idx="12">
                  <c:v>Cancer</c:v>
                </c:pt>
                <c:pt idx="13">
                  <c:v>Cardiovascular disease</c:v>
                </c:pt>
                <c:pt idx="14">
                  <c:v>COVID As Reported</c:v>
                </c:pt>
              </c:strCache>
            </c:strRef>
          </c:cat>
          <c:val>
            <c:numRef>
              <c:f>DataAnalysis!$E$192:$E$215</c:f>
              <c:numCache>
                <c:formatCode>_(* #,##0_);_(* \(#,##0\);_(* "-"??_);_(@_)</c:formatCode>
                <c:ptCount val="15"/>
                <c:pt idx="0" formatCode="_(* #,##0.0_);_(* \(#,##0.0\);_(* &quot;-&quot;??_);_(@_)">
                  <c:v>32.416792799828997</c:v>
                </c:pt>
                <c:pt idx="1">
                  <c:v>48.361666312641852</c:v>
                </c:pt>
                <c:pt idx="2" formatCode="_(* #,##0.0_);_(* \(#,##0.0\);_(* &quot;-&quot;??_);_(@_)">
                  <c:v>106</c:v>
                </c:pt>
                <c:pt idx="3" formatCode="_(* #,##0.0_);_(* \(#,##0.0\);_(* &quot;-&quot;??_);_(@_)">
                  <c:v>128.35756677948501</c:v>
                </c:pt>
                <c:pt idx="4">
                  <c:v>183.35458014004848</c:v>
                </c:pt>
                <c:pt idx="5" formatCode="_(* #,##0.0_);_(* \(#,##0.0\);_(* &quot;-&quot;??_);_(@_)">
                  <c:v>186.43031784841074</c:v>
                </c:pt>
                <c:pt idx="6" formatCode="_(* #,##0.0_);_(* \(#,##0.0\);_(* &quot;-&quot;??_);_(@_)">
                  <c:v>219.91618277837699</c:v>
                </c:pt>
                <c:pt idx="7">
                  <c:v>322.41110875094552</c:v>
                </c:pt>
                <c:pt idx="8" formatCode="_(* #,##0.0_);_(* \(#,##0.0\);_(* &quot;-&quot;??_);_(@_)">
                  <c:v>384.53960806413698</c:v>
                </c:pt>
                <c:pt idx="9" formatCode="_(* #,##0.0_);_(* \(#,##0.0\);_(* &quot;-&quot;??_);_(@_)">
                  <c:v>719.50580038431201</c:v>
                </c:pt>
                <c:pt idx="10" formatCode="_(* #,##0.0_);_(* \(#,##0.0\);_(* &quot;-&quot;??_);_(@_)">
                  <c:v>756.05502745915203</c:v>
                </c:pt>
                <c:pt idx="11">
                  <c:v>1222.3638676003236</c:v>
                </c:pt>
                <c:pt idx="12" formatCode="_(* #,##0.0_);_(* \(#,##0.0\);_(* &quot;-&quot;??_);_(@_)">
                  <c:v>1276.43625515697</c:v>
                </c:pt>
                <c:pt idx="13" formatCode="_(* #,##0.0_);_(* \(#,##0.0\);_(* &quot;-&quot;??_);_(@_)">
                  <c:v>1510.89491949177</c:v>
                </c:pt>
                <c:pt idx="14">
                  <c:v>2003.7342265009818</c:v>
                </c:pt>
              </c:numCache>
            </c:numRef>
          </c:val>
          <c:extLst>
            <c:ext xmlns:c16="http://schemas.microsoft.com/office/drawing/2014/chart" uri="{C3380CC4-5D6E-409C-BE32-E72D297353CC}">
              <c16:uniqueId val="{0000000C-00EA-4287-B707-053FEA7BE843}"/>
            </c:ext>
          </c:extLst>
        </c:ser>
        <c:dLbls>
          <c:showLegendKey val="0"/>
          <c:showVal val="0"/>
          <c:showCatName val="0"/>
          <c:showSerName val="0"/>
          <c:showPercent val="0"/>
          <c:showBubbleSize val="0"/>
        </c:dLbls>
        <c:gapWidth val="219"/>
        <c:overlap val="-27"/>
        <c:axId val="1224329552"/>
        <c:axId val="1224328720"/>
      </c:barChart>
      <c:catAx>
        <c:axId val="122432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328720"/>
        <c:crosses val="autoZero"/>
        <c:auto val="1"/>
        <c:lblAlgn val="ctr"/>
        <c:lblOffset val="100"/>
        <c:noMultiLvlLbl val="0"/>
      </c:catAx>
      <c:valAx>
        <c:axId val="1224328720"/>
        <c:scaling>
          <c:orientation val="minMax"/>
          <c:max val="2010"/>
          <c:min val="0"/>
        </c:scaling>
        <c:delete val="0"/>
        <c:axPos val="l"/>
        <c:majorGridlines>
          <c:spPr>
            <a:ln w="9525" cap="flat" cmpd="sng" algn="ctr">
              <a:solidFill>
                <a:schemeClr val="tx2">
                  <a:lumMod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329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COVID vs COVID</a:t>
            </a:r>
            <a:r>
              <a:rPr lang="en-US" sz="1800" baseline="0"/>
              <a:t> Vaccine - </a:t>
            </a:r>
            <a:r>
              <a:rPr lang="en-US" sz="1800"/>
              <a:t>Deaths Per 1 Million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DataAnalysis!$D$220</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97C8-4983-AB04-740EF225EE07}"/>
              </c:ext>
            </c:extLst>
          </c:dPt>
          <c:dPt>
            <c:idx val="1"/>
            <c:invertIfNegative val="0"/>
            <c:bubble3D val="0"/>
            <c:spPr>
              <a:solidFill>
                <a:srgbClr val="FFC000"/>
              </a:solidFill>
              <a:ln>
                <a:noFill/>
              </a:ln>
              <a:effectLst/>
            </c:spPr>
            <c:extLst>
              <c:ext xmlns:c16="http://schemas.microsoft.com/office/drawing/2014/chart" uri="{C3380CC4-5D6E-409C-BE32-E72D297353CC}">
                <c16:uniqueId val="{00000003-97C8-4983-AB04-740EF225EE07}"/>
              </c:ext>
            </c:extLst>
          </c:dPt>
          <c:dPt>
            <c:idx val="2"/>
            <c:invertIfNegative val="0"/>
            <c:bubble3D val="0"/>
            <c:spPr>
              <a:solidFill>
                <a:srgbClr val="00B050"/>
              </a:solidFill>
              <a:ln>
                <a:noFill/>
              </a:ln>
              <a:effectLst/>
            </c:spPr>
            <c:extLst>
              <c:ext xmlns:c16="http://schemas.microsoft.com/office/drawing/2014/chart" uri="{C3380CC4-5D6E-409C-BE32-E72D297353CC}">
                <c16:uniqueId val="{00000005-97C8-4983-AB04-740EF225EE07}"/>
              </c:ext>
            </c:extLst>
          </c:dPt>
          <c:dPt>
            <c:idx val="3"/>
            <c:invertIfNegative val="0"/>
            <c:bubble3D val="0"/>
            <c:spPr>
              <a:solidFill>
                <a:srgbClr val="FFFF00"/>
              </a:solidFill>
              <a:ln>
                <a:noFill/>
              </a:ln>
              <a:effectLst/>
            </c:spPr>
            <c:extLst>
              <c:ext xmlns:c16="http://schemas.microsoft.com/office/drawing/2014/chart" uri="{C3380CC4-5D6E-409C-BE32-E72D297353CC}">
                <c16:uniqueId val="{00000007-97C8-4983-AB04-740EF225EE07}"/>
              </c:ext>
            </c:extLst>
          </c:dPt>
          <c:dPt>
            <c:idx val="5"/>
            <c:invertIfNegative val="0"/>
            <c:bubble3D val="0"/>
            <c:spPr>
              <a:solidFill>
                <a:srgbClr val="FFC000"/>
              </a:solidFill>
              <a:ln>
                <a:noFill/>
              </a:ln>
              <a:effectLst/>
            </c:spPr>
            <c:extLst>
              <c:ext xmlns:c16="http://schemas.microsoft.com/office/drawing/2014/chart" uri="{C3380CC4-5D6E-409C-BE32-E72D297353CC}">
                <c16:uniqueId val="{00000009-97C8-4983-AB04-740EF225EE07}"/>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DataAnalysis!$C$221:$C$230</c:f>
              <c:strCache>
                <c:ptCount val="8"/>
                <c:pt idx="0">
                  <c:v>COVID Age &lt; 65 Treated</c:v>
                </c:pt>
                <c:pt idx="1">
                  <c:v>Vaccine</c:v>
                </c:pt>
                <c:pt idx="2">
                  <c:v>COVID Treated</c:v>
                </c:pt>
                <c:pt idx="3">
                  <c:v>Influenza 2017-2018 season</c:v>
                </c:pt>
                <c:pt idx="4">
                  <c:v>COVID Age &lt; 65</c:v>
                </c:pt>
                <c:pt idx="5">
                  <c:v>Vaccine x5</c:v>
                </c:pt>
                <c:pt idx="6">
                  <c:v>COVID Anualized</c:v>
                </c:pt>
                <c:pt idx="7">
                  <c:v>COVID As Reported</c:v>
                </c:pt>
              </c:strCache>
            </c:strRef>
          </c:cat>
          <c:val>
            <c:numRef>
              <c:f>DataAnalysis!$D$221:$D$230</c:f>
              <c:numCache>
                <c:formatCode>_(* #,##0_);_(* \(#,##0\);_(* "-"??_);_(@_)</c:formatCode>
                <c:ptCount val="8"/>
                <c:pt idx="0">
                  <c:v>48.361666312641852</c:v>
                </c:pt>
                <c:pt idx="1">
                  <c:v>100.68792466725216</c:v>
                </c:pt>
                <c:pt idx="2">
                  <c:v>183.35458014004848</c:v>
                </c:pt>
                <c:pt idx="3">
                  <c:v>186.43031784841074</c:v>
                </c:pt>
                <c:pt idx="4">
                  <c:v>322.41110875094552</c:v>
                </c:pt>
                <c:pt idx="5">
                  <c:v>503.43962333626081</c:v>
                </c:pt>
                <c:pt idx="6">
                  <c:v>1222.3638676003236</c:v>
                </c:pt>
                <c:pt idx="7">
                  <c:v>2003.7342265009818</c:v>
                </c:pt>
              </c:numCache>
            </c:numRef>
          </c:val>
          <c:extLst>
            <c:ext xmlns:c16="http://schemas.microsoft.com/office/drawing/2014/chart" uri="{C3380CC4-5D6E-409C-BE32-E72D297353CC}">
              <c16:uniqueId val="{0000000A-97C8-4983-AB04-740EF225EE07}"/>
            </c:ext>
          </c:extLst>
        </c:ser>
        <c:dLbls>
          <c:showLegendKey val="0"/>
          <c:showVal val="0"/>
          <c:showCatName val="0"/>
          <c:showSerName val="0"/>
          <c:showPercent val="0"/>
          <c:showBubbleSize val="0"/>
        </c:dLbls>
        <c:gapWidth val="219"/>
        <c:overlap val="-27"/>
        <c:axId val="684854960"/>
        <c:axId val="684844976"/>
      </c:barChart>
      <c:catAx>
        <c:axId val="68485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84844976"/>
        <c:crosses val="autoZero"/>
        <c:auto val="1"/>
        <c:lblAlgn val="ctr"/>
        <c:lblOffset val="100"/>
        <c:noMultiLvlLbl val="0"/>
      </c:catAx>
      <c:valAx>
        <c:axId val="684844976"/>
        <c:scaling>
          <c:orientation val="minMax"/>
          <c:max val="2010"/>
          <c:min val="0"/>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854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48242"/>
            <a:ext cx="5486400" cy="1591733"/>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914400" y="2401359"/>
            <a:ext cx="5486400" cy="1103841"/>
          </a:xfrm>
        </p:spPr>
        <p:txBody>
          <a:bodyPr/>
          <a:lstStyle>
            <a:lvl1pPr marL="0" indent="0" algn="ctr">
              <a:buNone/>
              <a:defRPr sz="1440"/>
            </a:lvl1pPr>
            <a:lvl2pPr marL="274320" indent="0" algn="ctr">
              <a:buNone/>
              <a:defRPr sz="1200"/>
            </a:lvl2pPr>
            <a:lvl3pPr marL="548640" indent="0" algn="ctr">
              <a:buNone/>
              <a:defRPr sz="1080"/>
            </a:lvl3pPr>
            <a:lvl4pPr marL="822960" indent="0" algn="ctr">
              <a:buNone/>
              <a:defRPr sz="960"/>
            </a:lvl4pPr>
            <a:lvl5pPr marL="1097280" indent="0" algn="ctr">
              <a:buNone/>
              <a:defRPr sz="960"/>
            </a:lvl5pPr>
            <a:lvl6pPr marL="1371600" indent="0" algn="ctr">
              <a:buNone/>
              <a:defRPr sz="960"/>
            </a:lvl6pPr>
            <a:lvl7pPr marL="1645920" indent="0" algn="ctr">
              <a:buNone/>
              <a:defRPr sz="960"/>
            </a:lvl7pPr>
            <a:lvl8pPr marL="1920240" indent="0" algn="ctr">
              <a:buNone/>
              <a:defRPr sz="960"/>
            </a:lvl8pPr>
            <a:lvl9pPr marL="2194560" indent="0" algn="ctr">
              <a:buNone/>
              <a:defRPr sz="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355937211"/>
      </p:ext>
    </p:extLst>
  </p:cSld>
  <p:clrMapOvr>
    <a:masterClrMapping/>
  </p:clrMapOvr>
  <p:transition spd="slow" advClick="0" advTm="5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4294442653"/>
      </p:ext>
    </p:extLst>
  </p:cSld>
  <p:clrMapOvr>
    <a:masterClrMapping/>
  </p:clrMapOvr>
  <p:transition spd="slow" advClick="0" advTm="5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43417"/>
            <a:ext cx="1577340" cy="38745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43417"/>
            <a:ext cx="4640580"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287232560"/>
      </p:ext>
    </p:extLst>
  </p:cSld>
  <p:clrMapOvr>
    <a:masterClrMapping/>
  </p:clrMapOvr>
  <p:transition spd="slow" advClick="0" advTm="5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675802725"/>
      </p:ext>
    </p:extLst>
  </p:cSld>
  <p:clrMapOvr>
    <a:masterClrMapping/>
  </p:clrMapOvr>
  <p:transition spd="slow" advClick="0" advTm="5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139826"/>
            <a:ext cx="6309360" cy="1901825"/>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99110" y="3059642"/>
            <a:ext cx="6309360" cy="1000125"/>
          </a:xfrm>
        </p:spPr>
        <p:txBody>
          <a:bodyPr/>
          <a:lstStyle>
            <a:lvl1pPr marL="0" indent="0">
              <a:buNone/>
              <a:defRPr sz="1440">
                <a:solidFill>
                  <a:schemeClr val="tx1">
                    <a:tint val="75000"/>
                  </a:schemeClr>
                </a:solidFill>
              </a:defRPr>
            </a:lvl1pPr>
            <a:lvl2pPr marL="274320" indent="0">
              <a:buNone/>
              <a:defRPr sz="1200">
                <a:solidFill>
                  <a:schemeClr val="tx1">
                    <a:tint val="75000"/>
                  </a:schemeClr>
                </a:solidFill>
              </a:defRPr>
            </a:lvl2pPr>
            <a:lvl3pPr marL="548640" indent="0">
              <a:buNone/>
              <a:defRPr sz="1080">
                <a:solidFill>
                  <a:schemeClr val="tx1">
                    <a:tint val="75000"/>
                  </a:schemeClr>
                </a:solidFill>
              </a:defRPr>
            </a:lvl3pPr>
            <a:lvl4pPr marL="822960" indent="0">
              <a:buNone/>
              <a:defRPr sz="960">
                <a:solidFill>
                  <a:schemeClr val="tx1">
                    <a:tint val="75000"/>
                  </a:schemeClr>
                </a:solidFill>
              </a:defRPr>
            </a:lvl4pPr>
            <a:lvl5pPr marL="1097280" indent="0">
              <a:buNone/>
              <a:defRPr sz="960">
                <a:solidFill>
                  <a:schemeClr val="tx1">
                    <a:tint val="75000"/>
                  </a:schemeClr>
                </a:solidFill>
              </a:defRPr>
            </a:lvl5pPr>
            <a:lvl6pPr marL="1371600" indent="0">
              <a:buNone/>
              <a:defRPr sz="960">
                <a:solidFill>
                  <a:schemeClr val="tx1">
                    <a:tint val="75000"/>
                  </a:schemeClr>
                </a:solidFill>
              </a:defRPr>
            </a:lvl6pPr>
            <a:lvl7pPr marL="1645920" indent="0">
              <a:buNone/>
              <a:defRPr sz="960">
                <a:solidFill>
                  <a:schemeClr val="tx1">
                    <a:tint val="75000"/>
                  </a:schemeClr>
                </a:solidFill>
              </a:defRPr>
            </a:lvl7pPr>
            <a:lvl8pPr marL="1920240" indent="0">
              <a:buNone/>
              <a:defRPr sz="960">
                <a:solidFill>
                  <a:schemeClr val="tx1">
                    <a:tint val="75000"/>
                  </a:schemeClr>
                </a:solidFill>
              </a:defRPr>
            </a:lvl8pPr>
            <a:lvl9pPr marL="2194560" indent="0">
              <a:buNone/>
              <a:defRPr sz="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A9F85-DB90-4103-AF81-7F368867726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1500602817"/>
      </p:ext>
    </p:extLst>
  </p:cSld>
  <p:clrMapOvr>
    <a:masterClrMapping/>
  </p:clrMapOvr>
  <p:transition spd="slow" advClick="0" advTm="5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217083"/>
            <a:ext cx="31089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217083"/>
            <a:ext cx="31089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A9F85-DB90-4103-AF81-7F368867726C}"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1513625426"/>
      </p:ext>
    </p:extLst>
  </p:cSld>
  <p:clrMapOvr>
    <a:masterClrMapping/>
  </p:clrMapOvr>
  <p:transition spd="slow" advClick="0" advTm="5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43417"/>
            <a:ext cx="6309360" cy="8837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3" y="1120775"/>
            <a:ext cx="3094672" cy="549275"/>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4" name="Content Placeholder 3"/>
          <p:cNvSpPr>
            <a:spLocks noGrp="1"/>
          </p:cNvSpPr>
          <p:nvPr>
            <p:ph sz="half" idx="2"/>
          </p:nvPr>
        </p:nvSpPr>
        <p:spPr>
          <a:xfrm>
            <a:off x="503873" y="1670050"/>
            <a:ext cx="309467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120775"/>
            <a:ext cx="3109913" cy="549275"/>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6" name="Content Placeholder 5"/>
          <p:cNvSpPr>
            <a:spLocks noGrp="1"/>
          </p:cNvSpPr>
          <p:nvPr>
            <p:ph sz="quarter" idx="4"/>
          </p:nvPr>
        </p:nvSpPr>
        <p:spPr>
          <a:xfrm>
            <a:off x="3703320" y="1670050"/>
            <a:ext cx="3109913"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A9F85-DB90-4103-AF81-7F368867726C}"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684725775"/>
      </p:ext>
    </p:extLst>
  </p:cSld>
  <p:clrMapOvr>
    <a:masterClrMapping/>
  </p:clrMapOvr>
  <p:transition spd="slow" advClick="0" advTm="5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A9F85-DB90-4103-AF81-7F368867726C}"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2581959592"/>
      </p:ext>
    </p:extLst>
  </p:cSld>
  <p:clrMapOvr>
    <a:masterClrMapping/>
  </p:clrMapOvr>
  <p:transition spd="slow" advClick="0" advTm="5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A9F85-DB90-4103-AF81-7F368867726C}"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2105599766"/>
      </p:ext>
    </p:extLst>
  </p:cSld>
  <p:clrMapOvr>
    <a:masterClrMapping/>
  </p:clrMapOvr>
  <p:transition spd="slow" advClick="0" advTm="5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04800"/>
            <a:ext cx="2359342" cy="1066800"/>
          </a:xfrm>
        </p:spPr>
        <p:txBody>
          <a:bodyPr anchor="b"/>
          <a:lstStyle>
            <a:lvl1pPr>
              <a:defRPr sz="1920"/>
            </a:lvl1pPr>
          </a:lstStyle>
          <a:p>
            <a:r>
              <a:rPr lang="en-US"/>
              <a:t>Click to edit Master title style</a:t>
            </a:r>
            <a:endParaRPr lang="en-US" dirty="0"/>
          </a:p>
        </p:txBody>
      </p:sp>
      <p:sp>
        <p:nvSpPr>
          <p:cNvPr id="3" name="Content Placeholder 2"/>
          <p:cNvSpPr>
            <a:spLocks noGrp="1"/>
          </p:cNvSpPr>
          <p:nvPr>
            <p:ph idx="1"/>
          </p:nvPr>
        </p:nvSpPr>
        <p:spPr>
          <a:xfrm>
            <a:off x="3109913" y="658284"/>
            <a:ext cx="3703320" cy="3249083"/>
          </a:xfrm>
        </p:spPr>
        <p:txBody>
          <a:bodyPr/>
          <a:lstStyle>
            <a:lvl1pPr>
              <a:defRPr sz="1920"/>
            </a:lvl1pPr>
            <a:lvl2pPr>
              <a:defRPr sz="1680"/>
            </a:lvl2pPr>
            <a:lvl3pPr>
              <a:defRPr sz="144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371600"/>
            <a:ext cx="2359342" cy="2541059"/>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040A9F85-DB90-4103-AF81-7F368867726C}"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622970307"/>
      </p:ext>
    </p:extLst>
  </p:cSld>
  <p:clrMapOvr>
    <a:masterClrMapping/>
  </p:clrMapOvr>
  <p:transition spd="slow" advClick="0" advTm="5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04800"/>
            <a:ext cx="2359342" cy="1066800"/>
          </a:xfrm>
        </p:spPr>
        <p:txBody>
          <a:bodyPr anchor="b"/>
          <a:lstStyle>
            <a:lvl1pPr>
              <a:defRPr sz="1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658284"/>
            <a:ext cx="3703320" cy="3249083"/>
          </a:xfrm>
        </p:spPr>
        <p:txBody>
          <a:bodyPr anchor="t"/>
          <a:lstStyle>
            <a:lvl1pPr marL="0" indent="0">
              <a:buNone/>
              <a:defRPr sz="1920"/>
            </a:lvl1pPr>
            <a:lvl2pPr marL="274320" indent="0">
              <a:buNone/>
              <a:defRPr sz="1680"/>
            </a:lvl2pPr>
            <a:lvl3pPr marL="548640" indent="0">
              <a:buNone/>
              <a:defRPr sz="1440"/>
            </a:lvl3pPr>
            <a:lvl4pPr marL="822960" indent="0">
              <a:buNone/>
              <a:defRPr sz="1200"/>
            </a:lvl4pPr>
            <a:lvl5pPr marL="1097280" indent="0">
              <a:buNone/>
              <a:defRPr sz="1200"/>
            </a:lvl5pPr>
            <a:lvl6pPr marL="1371600" indent="0">
              <a:buNone/>
              <a:defRPr sz="1200"/>
            </a:lvl6pPr>
            <a:lvl7pPr marL="1645920" indent="0">
              <a:buNone/>
              <a:defRPr sz="1200"/>
            </a:lvl7pPr>
            <a:lvl8pPr marL="1920240" indent="0">
              <a:buNone/>
              <a:defRPr sz="1200"/>
            </a:lvl8pPr>
            <a:lvl9pPr marL="219456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3873" y="1371600"/>
            <a:ext cx="2359342" cy="2541059"/>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040A9F85-DB90-4103-AF81-7F368867726C}"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1713973469"/>
      </p:ext>
    </p:extLst>
  </p:cSld>
  <p:clrMapOvr>
    <a:masterClrMapping/>
  </p:clrMapOvr>
  <p:transition spd="slow" advClick="0" advTm="5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43417"/>
            <a:ext cx="6309360" cy="8837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217083"/>
            <a:ext cx="630936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4237567"/>
            <a:ext cx="1645920" cy="243417"/>
          </a:xfrm>
          <a:prstGeom prst="rect">
            <a:avLst/>
          </a:prstGeom>
        </p:spPr>
        <p:txBody>
          <a:bodyPr vert="horz" lIns="91440" tIns="45720" rIns="91440" bIns="45720" rtlCol="0" anchor="ctr"/>
          <a:lstStyle>
            <a:lvl1pPr algn="l">
              <a:defRPr sz="720">
                <a:solidFill>
                  <a:schemeClr val="tx1">
                    <a:tint val="75000"/>
                  </a:schemeClr>
                </a:solidFill>
              </a:defRPr>
            </a:lvl1pPr>
          </a:lstStyle>
          <a:p>
            <a:fld id="{040A9F85-DB90-4103-AF81-7F368867726C}" type="datetimeFigureOut">
              <a:rPr lang="en-US" smtClean="0"/>
              <a:t>9/17/2021</a:t>
            </a:fld>
            <a:endParaRPr lang="en-US"/>
          </a:p>
        </p:txBody>
      </p:sp>
      <p:sp>
        <p:nvSpPr>
          <p:cNvPr id="5" name="Footer Placeholder 4"/>
          <p:cNvSpPr>
            <a:spLocks noGrp="1"/>
          </p:cNvSpPr>
          <p:nvPr>
            <p:ph type="ftr" sz="quarter" idx="3"/>
          </p:nvPr>
        </p:nvSpPr>
        <p:spPr>
          <a:xfrm>
            <a:off x="2423160" y="4237567"/>
            <a:ext cx="2468880" cy="243417"/>
          </a:xfrm>
          <a:prstGeom prst="rect">
            <a:avLst/>
          </a:prstGeom>
        </p:spPr>
        <p:txBody>
          <a:bodyPr vert="horz" lIns="91440" tIns="45720" rIns="91440" bIns="45720" rtlCol="0" anchor="ctr"/>
          <a:lstStyle>
            <a:lvl1pPr algn="ctr">
              <a:defRPr sz="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4237567"/>
            <a:ext cx="1645920" cy="243417"/>
          </a:xfrm>
          <a:prstGeom prst="rect">
            <a:avLst/>
          </a:prstGeom>
        </p:spPr>
        <p:txBody>
          <a:bodyPr vert="horz" lIns="91440" tIns="45720" rIns="91440" bIns="45720" rtlCol="0" anchor="ctr"/>
          <a:lstStyle>
            <a:lvl1pPr algn="r">
              <a:defRPr sz="720">
                <a:solidFill>
                  <a:schemeClr val="tx1">
                    <a:tint val="75000"/>
                  </a:schemeClr>
                </a:solidFill>
              </a:defRPr>
            </a:lvl1pPr>
          </a:lstStyle>
          <a:p>
            <a:fld id="{6EA4AE78-90E6-496F-A71C-30CA1F02D82C}" type="slidenum">
              <a:rPr lang="en-US" smtClean="0"/>
              <a:t>‹#›</a:t>
            </a:fld>
            <a:endParaRPr lang="en-US"/>
          </a:p>
        </p:txBody>
      </p:sp>
    </p:spTree>
    <p:extLst>
      <p:ext uri="{BB962C8B-B14F-4D97-AF65-F5344CB8AC3E}">
        <p14:creationId xmlns:p14="http://schemas.microsoft.com/office/powerpoint/2010/main" val="2054726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advClick="0" advTm="5000">
    <p:fade thruBlk="1"/>
  </p:transition>
  <p:txStyles>
    <p:titleStyle>
      <a:lvl1pPr algn="l" defTabSz="548640" rtl="0" eaLnBrk="1" latinLnBrk="0" hangingPunct="1">
        <a:lnSpc>
          <a:spcPct val="90000"/>
        </a:lnSpc>
        <a:spcBef>
          <a:spcPct val="0"/>
        </a:spcBef>
        <a:buNone/>
        <a:defRPr sz="2640" kern="1200">
          <a:solidFill>
            <a:schemeClr val="tx1"/>
          </a:solidFill>
          <a:latin typeface="+mj-lt"/>
          <a:ea typeface="+mj-ea"/>
          <a:cs typeface="+mj-cs"/>
        </a:defRPr>
      </a:lvl1pPr>
    </p:titleStyle>
    <p:bodyStyle>
      <a:lvl1pPr marL="137160" indent="-137160" algn="l" defTabSz="548640" rtl="0" eaLnBrk="1" latinLnBrk="0" hangingPunct="1">
        <a:lnSpc>
          <a:spcPct val="90000"/>
        </a:lnSpc>
        <a:spcBef>
          <a:spcPts val="600"/>
        </a:spcBef>
        <a:buFont typeface="Arial" panose="020B0604020202020204" pitchFamily="34" charset="0"/>
        <a:buChar char="•"/>
        <a:defRPr sz="1680" kern="1200">
          <a:solidFill>
            <a:schemeClr val="tx1"/>
          </a:solidFill>
          <a:latin typeface="+mn-lt"/>
          <a:ea typeface="+mn-ea"/>
          <a:cs typeface="+mn-cs"/>
        </a:defRPr>
      </a:lvl1pPr>
      <a:lvl2pPr marL="411480" indent="-137160" algn="l" defTabSz="548640" rtl="0" eaLnBrk="1" latinLnBrk="0" hangingPunct="1">
        <a:lnSpc>
          <a:spcPct val="90000"/>
        </a:lnSpc>
        <a:spcBef>
          <a:spcPts val="300"/>
        </a:spcBef>
        <a:buFont typeface="Arial" panose="020B0604020202020204" pitchFamily="34" charset="0"/>
        <a:buChar char="•"/>
        <a:defRPr sz="1440" kern="1200">
          <a:solidFill>
            <a:schemeClr val="tx1"/>
          </a:solidFill>
          <a:latin typeface="+mn-lt"/>
          <a:ea typeface="+mn-ea"/>
          <a:cs typeface="+mn-cs"/>
        </a:defRPr>
      </a:lvl2pPr>
      <a:lvl3pPr marL="685800" indent="-137160" algn="l" defTabSz="54864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3pPr>
      <a:lvl4pPr marL="9601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4pPr>
      <a:lvl5pPr marL="123444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5pPr>
      <a:lvl6pPr marL="150876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6pPr>
      <a:lvl7pPr marL="178308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7pPr>
      <a:lvl8pPr marL="205740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8pPr>
      <a:lvl9pPr marL="23317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9pPr>
    </p:bodyStyle>
    <p:otherStyle>
      <a:defPPr>
        <a:defRPr lang="en-US"/>
      </a:defPPr>
      <a:lvl1pPr marL="0" algn="l" defTabSz="548640" rtl="0" eaLnBrk="1" latinLnBrk="0" hangingPunct="1">
        <a:defRPr sz="1080" kern="1200">
          <a:solidFill>
            <a:schemeClr val="tx1"/>
          </a:solidFill>
          <a:latin typeface="+mn-lt"/>
          <a:ea typeface="+mn-ea"/>
          <a:cs typeface="+mn-cs"/>
        </a:defRPr>
      </a:lvl1pPr>
      <a:lvl2pPr marL="274320" algn="l" defTabSz="548640" rtl="0" eaLnBrk="1" latinLnBrk="0" hangingPunct="1">
        <a:defRPr sz="1080" kern="1200">
          <a:solidFill>
            <a:schemeClr val="tx1"/>
          </a:solidFill>
          <a:latin typeface="+mn-lt"/>
          <a:ea typeface="+mn-ea"/>
          <a:cs typeface="+mn-cs"/>
        </a:defRPr>
      </a:lvl2pPr>
      <a:lvl3pPr marL="548640" algn="l" defTabSz="548640" rtl="0" eaLnBrk="1" latinLnBrk="0" hangingPunct="1">
        <a:defRPr sz="1080" kern="1200">
          <a:solidFill>
            <a:schemeClr val="tx1"/>
          </a:solidFill>
          <a:latin typeface="+mn-lt"/>
          <a:ea typeface="+mn-ea"/>
          <a:cs typeface="+mn-cs"/>
        </a:defRPr>
      </a:lvl3pPr>
      <a:lvl4pPr marL="822960" algn="l" defTabSz="548640" rtl="0" eaLnBrk="1" latinLnBrk="0" hangingPunct="1">
        <a:defRPr sz="1080" kern="1200">
          <a:solidFill>
            <a:schemeClr val="tx1"/>
          </a:solidFill>
          <a:latin typeface="+mn-lt"/>
          <a:ea typeface="+mn-ea"/>
          <a:cs typeface="+mn-cs"/>
        </a:defRPr>
      </a:lvl4pPr>
      <a:lvl5pPr marL="1097280" algn="l" defTabSz="548640" rtl="0" eaLnBrk="1" latinLnBrk="0" hangingPunct="1">
        <a:defRPr sz="1080" kern="1200">
          <a:solidFill>
            <a:schemeClr val="tx1"/>
          </a:solidFill>
          <a:latin typeface="+mn-lt"/>
          <a:ea typeface="+mn-ea"/>
          <a:cs typeface="+mn-cs"/>
        </a:defRPr>
      </a:lvl5pPr>
      <a:lvl6pPr marL="1371600" algn="l" defTabSz="548640" rtl="0" eaLnBrk="1" latinLnBrk="0" hangingPunct="1">
        <a:defRPr sz="1080" kern="1200">
          <a:solidFill>
            <a:schemeClr val="tx1"/>
          </a:solidFill>
          <a:latin typeface="+mn-lt"/>
          <a:ea typeface="+mn-ea"/>
          <a:cs typeface="+mn-cs"/>
        </a:defRPr>
      </a:lvl6pPr>
      <a:lvl7pPr marL="1645920" algn="l" defTabSz="548640" rtl="0" eaLnBrk="1" latinLnBrk="0" hangingPunct="1">
        <a:defRPr sz="1080" kern="1200">
          <a:solidFill>
            <a:schemeClr val="tx1"/>
          </a:solidFill>
          <a:latin typeface="+mn-lt"/>
          <a:ea typeface="+mn-ea"/>
          <a:cs typeface="+mn-cs"/>
        </a:defRPr>
      </a:lvl7pPr>
      <a:lvl8pPr marL="1920240" algn="l" defTabSz="548640" rtl="0" eaLnBrk="1" latinLnBrk="0" hangingPunct="1">
        <a:defRPr sz="1080" kern="1200">
          <a:solidFill>
            <a:schemeClr val="tx1"/>
          </a:solidFill>
          <a:latin typeface="+mn-lt"/>
          <a:ea typeface="+mn-ea"/>
          <a:cs typeface="+mn-cs"/>
        </a:defRPr>
      </a:lvl8pPr>
      <a:lvl9pPr marL="2194560" algn="l" defTabSz="548640"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data.cdc.gov/NCHS/Monthly-Provisional-Counts-of-Deaths-by-Select-Cau/9dzk-mvmi"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theexpose.uk/2021/08/29/the-trusted-news-initiative-a-bbc-led-organisation-censoring-public-health-experts-who-oppose-the-official-narrative-on-covid-19/"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19protocols.com/" TargetMode="External"/><Relationship Id="rId2" Type="http://schemas.openxmlformats.org/officeDocument/2006/relationships/hyperlink" Target="https://covid19criticalcare.com/ivermectin-in-covid-19/epidemiologic-analyses-on-covid19-and-ivermectin/" TargetMode="External"/><Relationship Id="rId1" Type="http://schemas.openxmlformats.org/officeDocument/2006/relationships/slideLayout" Target="../slideLayouts/slideLayout7.xml"/><Relationship Id="rId6" Type="http://schemas.openxmlformats.org/officeDocument/2006/relationships/hyperlink" Target="https://www.covid-19forum.org/index.php?topic=18.0" TargetMode="External"/><Relationship Id="rId5" Type="http://schemas.openxmlformats.org/officeDocument/2006/relationships/hyperlink" Target="https://www.youtube.com/watch?v=QAHi3lX3oGM" TargetMode="External"/><Relationship Id="rId4" Type="http://schemas.openxmlformats.org/officeDocument/2006/relationships/hyperlink" Target="https://c19early.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ata.cdc.gov/NCHS/Provisional-COVID-19-Deaths-by-Sex-and-Age/9bhg-hcku"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washingtonpost.com/graphics/2020/local/retropolis/coronavirus-deadliest-pandemics/" TargetMode="External"/><Relationship Id="rId2" Type="http://schemas.openxmlformats.org/officeDocument/2006/relationships/hyperlink" Target="https://www.history.com/topics/middle-ages/pandemics-timeline" TargetMode="External"/><Relationship Id="rId1" Type="http://schemas.openxmlformats.org/officeDocument/2006/relationships/slideLayout" Target="../slideLayouts/slideLayout7.xml"/><Relationship Id="rId4" Type="http://schemas.openxmlformats.org/officeDocument/2006/relationships/hyperlink" Target="https://www.worldometers.info/world-population/world-population-by-yea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cdc.gov/flu/about/burden/past-seasons.htm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ourworldindata.org/country/united-stat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openvaers.com/covid-data"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openvaers.com/covid-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jdfor2020.com/wp-content/uploads/2020/11/adf864_165a103206974fdbb14ada6bf8af1541.pdf"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www.thegatewaypundit.com/2021/09/covid-whistleblower-wu-flu-fraud-vaers-reporting-database-tracking-vaccine-complications-wrong-factor-100/"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healthimpactnews.com/2021/23252-deaths-2189537-injured-following-covid-shots-reported-in-european-unions-database-of-adverse-drug-reactions/"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ovid.cdc.gov/covid-data-tracker/#datatracker-ho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90686" y="101416"/>
            <a:ext cx="7224514" cy="4124206"/>
          </a:xfrm>
          <a:prstGeom prst="rect">
            <a:avLst/>
          </a:prstGeom>
          <a:noFill/>
        </p:spPr>
        <p:txBody>
          <a:bodyPr wrap="square">
            <a:spAutoFit/>
          </a:bodyPr>
          <a:lstStyle/>
          <a:p>
            <a:pPr algn="ctr"/>
            <a:r>
              <a:rPr lang="en-US" sz="6600" dirty="0"/>
              <a:t>“COVID-19 Deaths</a:t>
            </a:r>
            <a:r>
              <a:rPr lang="en-US" sz="6600" dirty="0">
                <a:solidFill>
                  <a:srgbClr val="FF0000"/>
                </a:solidFill>
              </a:rPr>
              <a:t>*</a:t>
            </a:r>
            <a:r>
              <a:rPr lang="en-US" sz="6600" dirty="0"/>
              <a:t>”</a:t>
            </a:r>
            <a:br>
              <a:rPr lang="en-US" sz="6600" dirty="0"/>
            </a:br>
            <a:r>
              <a:rPr lang="en-US" sz="4000" i="1" dirty="0"/>
              <a:t>Attempting a Rational Look</a:t>
            </a:r>
            <a:br>
              <a:rPr lang="en-US" sz="4000" i="1" dirty="0"/>
            </a:br>
            <a:r>
              <a:rPr lang="en-US" sz="4000" i="1" dirty="0"/>
              <a:t>at  the CDC data</a:t>
            </a:r>
          </a:p>
          <a:p>
            <a:pPr algn="ctr"/>
            <a:r>
              <a:rPr lang="en-US" sz="4800" i="1" dirty="0"/>
              <a:t>That has shaped our </a:t>
            </a:r>
            <a:br>
              <a:rPr lang="en-US" sz="4800" i="1" dirty="0"/>
            </a:br>
            <a:r>
              <a:rPr lang="en-US" sz="4800" i="1" dirty="0"/>
              <a:t>“New Normal”</a:t>
            </a:r>
            <a:br>
              <a:rPr lang="en-US" sz="4800" i="1" dirty="0"/>
            </a:br>
            <a:r>
              <a:rPr lang="en-US" sz="1400" i="1" dirty="0"/>
              <a:t>Raw Data &amp; Analysis available: </a:t>
            </a:r>
            <a:endParaRPr lang="en-US" sz="4800" i="1" dirty="0"/>
          </a:p>
        </p:txBody>
      </p:sp>
    </p:spTree>
    <p:extLst>
      <p:ext uri="{BB962C8B-B14F-4D97-AF65-F5344CB8AC3E}">
        <p14:creationId xmlns:p14="http://schemas.microsoft.com/office/powerpoint/2010/main" val="1320731897"/>
      </p:ext>
    </p:extLst>
  </p:cSld>
  <p:clrMapOvr>
    <a:masterClrMapping/>
  </p:clrMapOvr>
  <p:transition spd="slow" advClick="0" advTm="5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4000" dirty="0"/>
              <a:t>If you dig… you can pull monthly COVID Death data from the CDC </a:t>
            </a:r>
            <a:br>
              <a:rPr lang="en-US" sz="4000" dirty="0"/>
            </a:br>
            <a:r>
              <a:rPr lang="en-US" sz="1400" dirty="0">
                <a:hlinkClick r:id="rId2"/>
              </a:rPr>
              <a:t>https://data.cdc.gov/NCHS/Monthly-Provisional-Counts-of-Deaths-by-Select-Cau/9dzk-mvmi</a:t>
            </a:r>
            <a:endParaRPr lang="en-US" sz="1400" dirty="0"/>
          </a:p>
          <a:p>
            <a:pPr algn="ctr"/>
            <a:r>
              <a:rPr lang="en-US" sz="4000" dirty="0"/>
              <a:t>and extract only the most recent 12-month period…… </a:t>
            </a:r>
            <a:br>
              <a:rPr lang="en-US" sz="4000" dirty="0"/>
            </a:br>
            <a:r>
              <a:rPr lang="en-US" sz="4000" dirty="0"/>
              <a:t>and you get </a:t>
            </a:r>
            <a:r>
              <a:rPr lang="en-US" sz="4000" u="sng" dirty="0"/>
              <a:t>ANNUAL</a:t>
            </a:r>
            <a:r>
              <a:rPr lang="en-US" sz="4000" dirty="0"/>
              <a:t>-IZED data.</a:t>
            </a:r>
            <a:endParaRPr lang="en-US" sz="16600" dirty="0"/>
          </a:p>
        </p:txBody>
      </p:sp>
    </p:spTree>
    <p:extLst>
      <p:ext uri="{BB962C8B-B14F-4D97-AF65-F5344CB8AC3E}">
        <p14:creationId xmlns:p14="http://schemas.microsoft.com/office/powerpoint/2010/main" val="1212764723"/>
      </p:ext>
    </p:extLst>
  </p:cSld>
  <p:clrMapOvr>
    <a:masterClrMapping/>
  </p:clrMapOvr>
  <p:transition spd="slow" advClick="0" advTm="500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16600" dirty="0"/>
              <a:t> 406,557</a:t>
            </a:r>
            <a:br>
              <a:rPr lang="en-US" sz="16600" dirty="0"/>
            </a:br>
            <a:r>
              <a:rPr lang="en-US" sz="3600" dirty="0"/>
              <a:t> “COVID Deaths”</a:t>
            </a:r>
            <a:br>
              <a:rPr lang="en-US" sz="3600" dirty="0"/>
            </a:br>
            <a:r>
              <a:rPr lang="en-US" sz="5200" dirty="0"/>
              <a:t>ANNUALIZED</a:t>
            </a:r>
            <a:br>
              <a:rPr lang="en-US" sz="5200" dirty="0"/>
            </a:br>
            <a:r>
              <a:rPr lang="en-US" sz="4000" u="sng" dirty="0" err="1"/>
              <a:t>i.e</a:t>
            </a:r>
            <a:r>
              <a:rPr lang="en-US" sz="4000" u="sng" dirty="0"/>
              <a:t> deaths in the last 12 months</a:t>
            </a:r>
            <a:br>
              <a:rPr lang="en-US" sz="4000" u="sng" dirty="0"/>
            </a:br>
            <a:r>
              <a:rPr lang="en-US" dirty="0"/>
              <a:t>[September 2020 – August 2021]</a:t>
            </a:r>
            <a:endParaRPr lang="en-US" sz="7200" dirty="0"/>
          </a:p>
        </p:txBody>
      </p:sp>
    </p:spTree>
    <p:extLst>
      <p:ext uri="{BB962C8B-B14F-4D97-AF65-F5344CB8AC3E}">
        <p14:creationId xmlns:p14="http://schemas.microsoft.com/office/powerpoint/2010/main" val="1044286888"/>
      </p:ext>
    </p:extLst>
  </p:cSld>
  <p:clrMapOvr>
    <a:masterClrMapping/>
  </p:clrMapOvr>
  <p:transition spd="slow" advClick="0" advTm="5000">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4800" dirty="0"/>
              <a:t>That is a significant </a:t>
            </a:r>
            <a:br>
              <a:rPr lang="en-US" sz="5800" dirty="0"/>
            </a:br>
            <a:r>
              <a:rPr lang="en-US" sz="16600" dirty="0"/>
              <a:t>39%</a:t>
            </a:r>
            <a:r>
              <a:rPr lang="en-US" sz="3600" dirty="0"/>
              <a:t> </a:t>
            </a:r>
            <a:br>
              <a:rPr lang="en-US" sz="3600" dirty="0"/>
            </a:br>
            <a:r>
              <a:rPr lang="en-US" sz="3600" dirty="0"/>
              <a:t>decrease in ‘deadliness’ </a:t>
            </a:r>
            <a:br>
              <a:rPr lang="en-US" sz="3600" dirty="0"/>
            </a:br>
            <a:r>
              <a:rPr lang="en-US" sz="3600" dirty="0"/>
              <a:t>if you use a rational dataset.</a:t>
            </a:r>
            <a:endParaRPr lang="en-US" sz="7200" dirty="0"/>
          </a:p>
        </p:txBody>
      </p:sp>
    </p:spTree>
    <p:extLst>
      <p:ext uri="{BB962C8B-B14F-4D97-AF65-F5344CB8AC3E}">
        <p14:creationId xmlns:p14="http://schemas.microsoft.com/office/powerpoint/2010/main" val="4027630095"/>
      </p:ext>
    </p:extLst>
  </p:cSld>
  <p:clrMapOvr>
    <a:masterClrMapping/>
  </p:clrMapOvr>
  <p:transition spd="slow" advClick="0" advTm="5000">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C04D2F5-82F5-42AD-ABB3-A4A7ED586217}"/>
              </a:ext>
            </a:extLst>
          </p:cNvPr>
          <p:cNvGraphicFramePr>
            <a:graphicFrameLocks/>
          </p:cNvGraphicFramePr>
          <p:nvPr>
            <p:extLst>
              <p:ext uri="{D42A27DB-BD31-4B8C-83A1-F6EECF244321}">
                <p14:modId xmlns:p14="http://schemas.microsoft.com/office/powerpoint/2010/main" val="1987303637"/>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3788931"/>
      </p:ext>
    </p:extLst>
  </p:cSld>
  <p:clrMapOvr>
    <a:masterClrMapping/>
  </p:clrMapOvr>
  <p:transition spd="slow" advClick="0" advTm="5000">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4800" dirty="0"/>
              <a:t>That is significant!</a:t>
            </a:r>
          </a:p>
          <a:p>
            <a:pPr algn="ctr"/>
            <a:endParaRPr lang="en-US" sz="4800" dirty="0"/>
          </a:p>
          <a:p>
            <a:pPr algn="ctr"/>
            <a:r>
              <a:rPr lang="en-US" sz="4800" dirty="0"/>
              <a:t>But tiny compared to how Treatment affects the </a:t>
            </a:r>
            <a:br>
              <a:rPr lang="en-US" sz="4800" dirty="0"/>
            </a:br>
            <a:r>
              <a:rPr lang="en-US" sz="4800" dirty="0"/>
              <a:t> </a:t>
            </a:r>
            <a:r>
              <a:rPr lang="en-US" sz="4800" u="sng" dirty="0"/>
              <a:t>“deadliness”</a:t>
            </a:r>
            <a:r>
              <a:rPr lang="en-US" sz="4800" dirty="0"/>
              <a:t> of COVID</a:t>
            </a:r>
            <a:endParaRPr lang="en-US" sz="7200" dirty="0"/>
          </a:p>
        </p:txBody>
      </p:sp>
    </p:spTree>
    <p:extLst>
      <p:ext uri="{BB962C8B-B14F-4D97-AF65-F5344CB8AC3E}">
        <p14:creationId xmlns:p14="http://schemas.microsoft.com/office/powerpoint/2010/main" val="1774223924"/>
      </p:ext>
    </p:extLst>
  </p:cSld>
  <p:clrMapOvr>
    <a:masterClrMapping/>
  </p:clrMapOvr>
  <p:transition spd="slow" advClick="0" advTm="5000">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12700" y="-25400"/>
            <a:ext cx="7315199" cy="4572000"/>
          </a:xfrm>
          <a:prstGeom prst="rect">
            <a:avLst/>
          </a:prstGeom>
          <a:noFill/>
        </p:spPr>
        <p:txBody>
          <a:bodyPr wrap="square" anchor="ctr">
            <a:normAutofit lnSpcReduction="10000"/>
          </a:bodyPr>
          <a:lstStyle/>
          <a:p>
            <a:pPr algn="ctr"/>
            <a:r>
              <a:rPr lang="en-US" sz="4800" dirty="0"/>
              <a:t>Although </a:t>
            </a:r>
            <a:br>
              <a:rPr lang="en-US" sz="4800" dirty="0"/>
            </a:br>
            <a:r>
              <a:rPr lang="en-US" sz="4800" i="1" u="sng" dirty="0"/>
              <a:t>The Trusted News Initiative</a:t>
            </a:r>
            <a:br>
              <a:rPr lang="en-US" sz="4800" i="1" u="sng" dirty="0"/>
            </a:br>
            <a:r>
              <a:rPr lang="en-US" sz="2400" dirty="0"/>
              <a:t>(a formal alliance of Big Media and Big Tech)</a:t>
            </a:r>
            <a:endParaRPr lang="en-US" sz="4800" dirty="0"/>
          </a:p>
          <a:p>
            <a:pPr algn="ctr"/>
            <a:r>
              <a:rPr lang="en-US" sz="4800" dirty="0"/>
              <a:t>has long battled to keep the world in the dark about effective COVID treatments..</a:t>
            </a:r>
            <a:br>
              <a:rPr lang="en-US" sz="4800" dirty="0"/>
            </a:br>
            <a:r>
              <a:rPr lang="en-US" sz="1600" dirty="0">
                <a:hlinkClick r:id="rId2"/>
              </a:rPr>
              <a:t>https://theexpose.uk/2021/08/29/the-trusted-news-initiative-a-bbc-led-organisation-censoring-public-health-experts-who-oppose-the-official-narrative-on-covid-19/</a:t>
            </a:r>
            <a:endParaRPr lang="en-US" sz="1600" dirty="0"/>
          </a:p>
        </p:txBody>
      </p:sp>
    </p:spTree>
    <p:extLst>
      <p:ext uri="{BB962C8B-B14F-4D97-AF65-F5344CB8AC3E}">
        <p14:creationId xmlns:p14="http://schemas.microsoft.com/office/powerpoint/2010/main" val="526631042"/>
      </p:ext>
    </p:extLst>
  </p:cSld>
  <p:clrMapOvr>
    <a:masterClrMapping/>
  </p:clrMapOvr>
  <p:transition spd="slow" advClick="0" advTm="5000">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12700" y="-25400"/>
            <a:ext cx="7315199" cy="4572000"/>
          </a:xfrm>
          <a:prstGeom prst="rect">
            <a:avLst/>
          </a:prstGeom>
          <a:noFill/>
        </p:spPr>
        <p:txBody>
          <a:bodyPr wrap="square" anchor="ctr">
            <a:normAutofit fontScale="92500" lnSpcReduction="10000"/>
          </a:bodyPr>
          <a:lstStyle/>
          <a:p>
            <a:pPr algn="ctr"/>
            <a:r>
              <a:rPr lang="en-US" sz="3200" dirty="0"/>
              <a:t>The hundreds of studies and population wide impacts of COVID treatment protocols cannot be ignored.</a:t>
            </a:r>
            <a:br>
              <a:rPr lang="en-US" sz="3200" dirty="0"/>
            </a:br>
            <a:r>
              <a:rPr lang="en-US" sz="1200" dirty="0">
                <a:hlinkClick r:id="rId2"/>
              </a:rPr>
              <a:t>https://covid19criticalcare.com/ivermectin-in-covid-19/epidemiologic-analyses-on-covid19-and-ivermectin/</a:t>
            </a:r>
            <a:endParaRPr lang="en-US" sz="1600" dirty="0"/>
          </a:p>
          <a:p>
            <a:pPr algn="ctr"/>
            <a:r>
              <a:rPr lang="en-US" sz="1600" dirty="0">
                <a:hlinkClick r:id="rId3"/>
              </a:rPr>
              <a:t>https://c19protocols.com/</a:t>
            </a:r>
            <a:endParaRPr lang="en-US" sz="1600" dirty="0"/>
          </a:p>
          <a:p>
            <a:pPr algn="ctr"/>
            <a:endParaRPr lang="en-US" sz="1600" dirty="0"/>
          </a:p>
          <a:p>
            <a:pPr algn="ctr"/>
            <a:r>
              <a:rPr lang="en-US" sz="2400" dirty="0"/>
              <a:t>Individual drugs demonstrate in large trails a </a:t>
            </a:r>
            <a:r>
              <a:rPr lang="en-US" sz="2400" u="sng" dirty="0"/>
              <a:t>75%</a:t>
            </a:r>
            <a:r>
              <a:rPr lang="en-US" sz="2400" dirty="0"/>
              <a:t> reduction in mortality</a:t>
            </a:r>
          </a:p>
          <a:p>
            <a:pPr algn="ctr"/>
            <a:r>
              <a:rPr lang="en-US" sz="1400" dirty="0">
                <a:hlinkClick r:id="rId4"/>
              </a:rPr>
              <a:t>https://c19early.com/</a:t>
            </a:r>
            <a:br>
              <a:rPr lang="en-US" sz="1400" dirty="0"/>
            </a:br>
            <a:br>
              <a:rPr lang="en-US" sz="2800" dirty="0"/>
            </a:br>
            <a:r>
              <a:rPr lang="en-US" sz="2400" dirty="0"/>
              <a:t>Multi-drug approaches reduce mortality by </a:t>
            </a:r>
            <a:r>
              <a:rPr lang="en-US" sz="2400" u="sng" dirty="0"/>
              <a:t>85%</a:t>
            </a:r>
            <a:r>
              <a:rPr lang="en-US" sz="2400" dirty="0"/>
              <a:t> in high-risk patients.</a:t>
            </a:r>
            <a:br>
              <a:rPr lang="en-US" sz="2400" dirty="0"/>
            </a:br>
            <a:r>
              <a:rPr lang="en-US" sz="1200" dirty="0">
                <a:hlinkClick r:id="rId5"/>
              </a:rPr>
              <a:t>https://www.youtube.com/watch?v=QAHi3lX3oGM</a:t>
            </a:r>
            <a:endParaRPr lang="en-US" sz="1200" dirty="0"/>
          </a:p>
          <a:p>
            <a:pPr algn="ctr"/>
            <a:endParaRPr lang="en-US" sz="1200" dirty="0"/>
          </a:p>
          <a:p>
            <a:pPr algn="ctr"/>
            <a:r>
              <a:rPr lang="en-US" sz="2800" dirty="0"/>
              <a:t>Some Doctors claim a </a:t>
            </a:r>
            <a:r>
              <a:rPr lang="en-US" sz="2800" u="sng" dirty="0"/>
              <a:t>99%+</a:t>
            </a:r>
            <a:r>
              <a:rPr lang="en-US" sz="2800" dirty="0"/>
              <a:t> effectivity rate</a:t>
            </a:r>
            <a:br>
              <a:rPr lang="en-US" sz="2800" dirty="0"/>
            </a:br>
            <a:r>
              <a:rPr lang="en-US" sz="1100" dirty="0">
                <a:hlinkClick r:id="rId6"/>
              </a:rPr>
              <a:t>https://www.covid-19forum.org/index.php?topic=18.0</a:t>
            </a:r>
            <a:endParaRPr lang="en-US" sz="1100" dirty="0"/>
          </a:p>
        </p:txBody>
      </p:sp>
    </p:spTree>
    <p:extLst>
      <p:ext uri="{BB962C8B-B14F-4D97-AF65-F5344CB8AC3E}">
        <p14:creationId xmlns:p14="http://schemas.microsoft.com/office/powerpoint/2010/main" val="782329607"/>
      </p:ext>
    </p:extLst>
  </p:cSld>
  <p:clrMapOvr>
    <a:masterClrMapping/>
  </p:clrMapOvr>
  <p:transition spd="slow" advClick="0" advTm="5000">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r>
              <a:rPr lang="en-US" sz="4300" dirty="0"/>
              <a:t>If treated rationally </a:t>
            </a:r>
            <a:br>
              <a:rPr lang="en-US" sz="4300" dirty="0"/>
            </a:br>
            <a:r>
              <a:rPr lang="en-US" sz="4300" dirty="0"/>
              <a:t>we should see a</a:t>
            </a:r>
          </a:p>
          <a:p>
            <a:pPr algn="ctr"/>
            <a:r>
              <a:rPr lang="en-US" sz="16600" dirty="0"/>
              <a:t>85%</a:t>
            </a:r>
            <a:r>
              <a:rPr lang="en-US" sz="3600" dirty="0"/>
              <a:t> </a:t>
            </a:r>
            <a:br>
              <a:rPr lang="en-US" sz="3600" dirty="0"/>
            </a:br>
            <a:r>
              <a:rPr lang="en-US" sz="3200" dirty="0"/>
              <a:t>decrease in hospitalization &amp; mortality  Through early, multi-drug treatment.</a:t>
            </a:r>
          </a:p>
          <a:p>
            <a:pPr algn="ctr"/>
            <a:r>
              <a:rPr lang="en-US" sz="4400" b="1" dirty="0"/>
              <a:t>That is significant!</a:t>
            </a:r>
            <a:endParaRPr lang="en-US" sz="9600" b="1" dirty="0"/>
          </a:p>
        </p:txBody>
      </p:sp>
    </p:spTree>
    <p:extLst>
      <p:ext uri="{BB962C8B-B14F-4D97-AF65-F5344CB8AC3E}">
        <p14:creationId xmlns:p14="http://schemas.microsoft.com/office/powerpoint/2010/main" val="2092954864"/>
      </p:ext>
    </p:extLst>
  </p:cSld>
  <p:clrMapOvr>
    <a:masterClrMapping/>
  </p:clrMapOvr>
  <p:transition spd="slow" advClick="0" advTm="5000">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89A8B39-665E-4FE3-A1DA-A8BD77236B3B}"/>
              </a:ext>
            </a:extLst>
          </p:cNvPr>
          <p:cNvSpPr txBox="1">
            <a:spLocks/>
          </p:cNvSpPr>
          <p:nvPr/>
        </p:nvSpPr>
        <p:spPr>
          <a:xfrm>
            <a:off x="0" y="226770"/>
            <a:ext cx="7105650" cy="4053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latin typeface="Calibri" panose="020F0502020204030204" pitchFamily="34" charset="0"/>
              </a:rPr>
              <a:t>Total US COVID “Deaths” </a:t>
            </a:r>
            <a:r>
              <a:rPr lang="en-US" sz="3600" b="1" dirty="0">
                <a:solidFill>
                  <a:srgbClr val="FF0000"/>
                </a:solidFill>
                <a:latin typeface="Google Sans"/>
              </a:rPr>
              <a:t>666,440</a:t>
            </a:r>
          </a:p>
          <a:p>
            <a:pPr marL="0" indent="0" algn="ctr">
              <a:buNone/>
            </a:pPr>
            <a:r>
              <a:rPr lang="en-US" dirty="0">
                <a:solidFill>
                  <a:srgbClr val="00B050"/>
                </a:solidFill>
                <a:latin typeface="Google Sans"/>
              </a:rPr>
              <a:t>85% reduction  if treated early</a:t>
            </a:r>
            <a:r>
              <a:rPr lang="en-US" sz="3600" dirty="0">
                <a:solidFill>
                  <a:srgbClr val="00B050"/>
                </a:solidFill>
                <a:latin typeface="Google Sans"/>
              </a:rPr>
              <a:t>:</a:t>
            </a:r>
            <a:r>
              <a:rPr lang="en-US" sz="3200" dirty="0">
                <a:solidFill>
                  <a:srgbClr val="00B050"/>
                </a:solidFill>
                <a:latin typeface="Google Sans"/>
              </a:rPr>
              <a:t>  </a:t>
            </a:r>
            <a:r>
              <a:rPr lang="en-US" sz="4400" b="1" dirty="0">
                <a:latin typeface="Google Sans"/>
              </a:rPr>
              <a:t>- </a:t>
            </a:r>
            <a:r>
              <a:rPr lang="en-US" sz="3600" b="1" dirty="0">
                <a:solidFill>
                  <a:srgbClr val="FF0000"/>
                </a:solidFill>
                <a:latin typeface="Google Sans"/>
              </a:rPr>
              <a:t> 566,474 </a:t>
            </a:r>
          </a:p>
          <a:p>
            <a:pPr marL="0" indent="0" algn="ctr">
              <a:buNone/>
            </a:pPr>
            <a:r>
              <a:rPr lang="en-US" sz="3600" b="1" dirty="0">
                <a:solidFill>
                  <a:srgbClr val="FF0000"/>
                </a:solidFill>
                <a:latin typeface="Google Sans"/>
              </a:rPr>
              <a:t> </a:t>
            </a:r>
            <a:r>
              <a:rPr lang="en-US" sz="3600" b="1" dirty="0">
                <a:latin typeface="Google Sans"/>
              </a:rPr>
              <a:t> </a:t>
            </a:r>
            <a:r>
              <a:rPr lang="en-US" sz="2000" b="1" dirty="0">
                <a:latin typeface="Calibri" panose="020F0502020204030204" pitchFamily="34" charset="0"/>
                <a:sym typeface="Wingdings" panose="05000000000000000000" pitchFamily="2" charset="2"/>
              </a:rPr>
              <a:t>Total US  COVID Deaths IF early treatment </a:t>
            </a:r>
            <a:r>
              <a:rPr lang="en-US" b="1" dirty="0">
                <a:latin typeface="Calibri" panose="020F0502020204030204" pitchFamily="34" charset="0"/>
                <a:sym typeface="Wingdings" panose="05000000000000000000" pitchFamily="2" charset="2"/>
              </a:rPr>
              <a:t>:</a:t>
            </a:r>
            <a:r>
              <a:rPr lang="en-US" sz="3600" b="1" dirty="0">
                <a:latin typeface="Google Sans"/>
                <a:sym typeface="Wingdings" panose="05000000000000000000" pitchFamily="2" charset="2"/>
              </a:rPr>
              <a:t> </a:t>
            </a:r>
            <a:r>
              <a:rPr lang="en-US" dirty="0"/>
              <a:t>     </a:t>
            </a:r>
            <a:r>
              <a:rPr lang="en-US" sz="4000" b="1" dirty="0"/>
              <a:t> </a:t>
            </a:r>
            <a:r>
              <a:rPr lang="en-US" sz="3600" b="1" dirty="0"/>
              <a:t>99,966</a:t>
            </a:r>
            <a:r>
              <a:rPr lang="en-US" dirty="0"/>
              <a:t> </a:t>
            </a:r>
            <a:r>
              <a:rPr lang="en-US" sz="3600" b="1" dirty="0">
                <a:solidFill>
                  <a:srgbClr val="00B050"/>
                </a:solidFill>
                <a:latin typeface="Google Sans"/>
                <a:sym typeface="Wingdings" panose="05000000000000000000" pitchFamily="2" charset="2"/>
              </a:rPr>
              <a:t>  </a:t>
            </a:r>
          </a:p>
          <a:p>
            <a:pPr marL="0" indent="0" algn="ctr">
              <a:buNone/>
            </a:pPr>
            <a:endParaRPr lang="en-US" b="1" dirty="0">
              <a:solidFill>
                <a:srgbClr val="FF0000"/>
              </a:solidFill>
            </a:endParaRPr>
          </a:p>
          <a:p>
            <a:pPr marL="0" indent="0" algn="ctr">
              <a:buNone/>
            </a:pPr>
            <a:r>
              <a:rPr lang="en-US" sz="5400" dirty="0">
                <a:solidFill>
                  <a:srgbClr val="FF0000"/>
                </a:solidFill>
              </a:rPr>
              <a:t>Over half a million lives </a:t>
            </a:r>
            <a:r>
              <a:rPr lang="it-IT" sz="5400" dirty="0">
                <a:solidFill>
                  <a:srgbClr val="FF0000"/>
                </a:solidFill>
              </a:rPr>
              <a:t>tragicly destroyed.</a:t>
            </a:r>
            <a:r>
              <a:rPr lang="it-IT" sz="2000" b="1" dirty="0">
                <a:solidFill>
                  <a:srgbClr val="FF0000"/>
                </a:solidFill>
              </a:rPr>
              <a:t>
</a:t>
            </a:r>
            <a:endParaRPr lang="en-US" sz="1400" dirty="0">
              <a:solidFill>
                <a:schemeClr val="bg1">
                  <a:lumMod val="65000"/>
                </a:schemeClr>
              </a:solidFill>
            </a:endParaRPr>
          </a:p>
        </p:txBody>
      </p:sp>
      <p:cxnSp>
        <p:nvCxnSpPr>
          <p:cNvPr id="5" name="Straight Connector 4">
            <a:extLst>
              <a:ext uri="{FF2B5EF4-FFF2-40B4-BE49-F238E27FC236}">
                <a16:creationId xmlns:a16="http://schemas.microsoft.com/office/drawing/2014/main" id="{8562F58A-4A6A-48E9-A1BF-762F64783ADC}"/>
              </a:ext>
            </a:extLst>
          </p:cNvPr>
          <p:cNvCxnSpPr>
            <a:cxnSpLocks/>
          </p:cNvCxnSpPr>
          <p:nvPr/>
        </p:nvCxnSpPr>
        <p:spPr>
          <a:xfrm>
            <a:off x="5130311" y="1562100"/>
            <a:ext cx="17343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495563"/>
      </p:ext>
    </p:extLst>
  </p:cSld>
  <p:clrMapOvr>
    <a:masterClrMapping/>
  </p:clrMapOvr>
  <p:transition spd="slow" advClick="0" advTm="5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77500" lnSpcReduction="20000"/>
          </a:bodyPr>
          <a:lstStyle/>
          <a:p>
            <a:pPr algn="ctr"/>
            <a:r>
              <a:rPr lang="en-US" sz="7800" dirty="0"/>
              <a:t>ANNUALIZED</a:t>
            </a:r>
          </a:p>
          <a:p>
            <a:pPr algn="ctr"/>
            <a:r>
              <a:rPr lang="en-US" sz="4700" dirty="0"/>
              <a:t> “COVID Deaths” IF TREATED</a:t>
            </a:r>
            <a:br>
              <a:rPr lang="en-US" sz="4700" dirty="0"/>
            </a:br>
            <a:endParaRPr lang="en-US" sz="5600" dirty="0"/>
          </a:p>
          <a:p>
            <a:pPr algn="ctr"/>
            <a:r>
              <a:rPr lang="en-US" sz="16700" dirty="0"/>
              <a:t>60,984</a:t>
            </a:r>
            <a:br>
              <a:rPr lang="en-US" sz="16700" dirty="0"/>
            </a:br>
            <a:br>
              <a:rPr lang="en-US" sz="3600" dirty="0"/>
            </a:br>
            <a:endParaRPr lang="en-US" sz="7200" dirty="0"/>
          </a:p>
        </p:txBody>
      </p:sp>
    </p:spTree>
    <p:extLst>
      <p:ext uri="{BB962C8B-B14F-4D97-AF65-F5344CB8AC3E}">
        <p14:creationId xmlns:p14="http://schemas.microsoft.com/office/powerpoint/2010/main" val="504580322"/>
      </p:ext>
    </p:extLst>
  </p:cSld>
  <p:clrMapOvr>
    <a:masterClrMapping/>
  </p:clrMapOvr>
  <p:transition spd="slow" advClick="0" advTm="5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224501" y="436004"/>
            <a:ext cx="7224514" cy="3539430"/>
          </a:xfrm>
          <a:prstGeom prst="rect">
            <a:avLst/>
          </a:prstGeom>
          <a:noFill/>
        </p:spPr>
        <p:txBody>
          <a:bodyPr wrap="square">
            <a:spAutoFit/>
          </a:bodyPr>
          <a:lstStyle/>
          <a:p>
            <a:pPr marL="571500" indent="-571500">
              <a:buFont typeface="Arial" panose="020B0604020202020204" pitchFamily="34" charset="0"/>
              <a:buChar char="•"/>
            </a:pPr>
            <a:r>
              <a:rPr lang="en-US" sz="3200" dirty="0"/>
              <a:t>Can we get </a:t>
            </a:r>
            <a:r>
              <a:rPr lang="en-US" sz="3200" u="sng" dirty="0"/>
              <a:t>rational data</a:t>
            </a:r>
            <a:r>
              <a:rPr lang="en-US" sz="3200" dirty="0"/>
              <a:t>?</a:t>
            </a:r>
            <a:br>
              <a:rPr lang="en-US" sz="3200" dirty="0"/>
            </a:br>
            <a:endParaRPr lang="en-US" sz="3200" dirty="0"/>
          </a:p>
          <a:p>
            <a:pPr marL="571500" indent="-571500">
              <a:buFont typeface="Arial" panose="020B0604020202020204" pitchFamily="34" charset="0"/>
              <a:buChar char="•"/>
            </a:pPr>
            <a:r>
              <a:rPr lang="en-US" sz="3200" dirty="0"/>
              <a:t>How does </a:t>
            </a:r>
            <a:r>
              <a:rPr lang="en-US" sz="3200" u="sng" dirty="0"/>
              <a:t>Treatment</a:t>
            </a:r>
            <a:r>
              <a:rPr lang="en-US" sz="3200" dirty="0"/>
              <a:t> affect the data?</a:t>
            </a:r>
            <a:br>
              <a:rPr lang="en-US" sz="3200" dirty="0"/>
            </a:br>
            <a:endParaRPr lang="en-US" sz="3200" dirty="0"/>
          </a:p>
          <a:p>
            <a:pPr marL="571500" indent="-571500">
              <a:buFont typeface="Arial" panose="020B0604020202020204" pitchFamily="34" charset="0"/>
              <a:buChar char="•"/>
            </a:pPr>
            <a:r>
              <a:rPr lang="en-US" sz="3200" dirty="0"/>
              <a:t>How does </a:t>
            </a:r>
            <a:r>
              <a:rPr lang="en-US" sz="3200" u="sng" dirty="0"/>
              <a:t>Age </a:t>
            </a:r>
            <a:r>
              <a:rPr lang="en-US" sz="3200" dirty="0"/>
              <a:t>affect the data?</a:t>
            </a:r>
            <a:br>
              <a:rPr lang="en-US" sz="3200" dirty="0"/>
            </a:br>
            <a:endParaRPr lang="en-US" sz="3200" dirty="0"/>
          </a:p>
          <a:p>
            <a:pPr marL="571500" indent="-571500">
              <a:buFont typeface="Arial" panose="020B0604020202020204" pitchFamily="34" charset="0"/>
              <a:buChar char="•"/>
            </a:pPr>
            <a:r>
              <a:rPr lang="en-US" sz="3200" dirty="0"/>
              <a:t>Rationally:  How “Deadly” is COVID</a:t>
            </a:r>
          </a:p>
        </p:txBody>
      </p:sp>
    </p:spTree>
    <p:extLst>
      <p:ext uri="{BB962C8B-B14F-4D97-AF65-F5344CB8AC3E}">
        <p14:creationId xmlns:p14="http://schemas.microsoft.com/office/powerpoint/2010/main" val="1803760681"/>
      </p:ext>
    </p:extLst>
  </p:cSld>
  <p:clrMapOvr>
    <a:masterClrMapping/>
  </p:clrMapOvr>
  <p:transition spd="slow" advClick="0" advTm="5000">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endParaRPr lang="en-US" sz="4800" dirty="0"/>
          </a:p>
        </p:txBody>
      </p:sp>
      <p:graphicFrame>
        <p:nvGraphicFramePr>
          <p:cNvPr id="6" name="Chart 5">
            <a:extLst>
              <a:ext uri="{FF2B5EF4-FFF2-40B4-BE49-F238E27FC236}">
                <a16:creationId xmlns:a16="http://schemas.microsoft.com/office/drawing/2014/main" id="{8C04D2F5-82F5-42AD-ABB3-A4A7ED586217}"/>
              </a:ext>
            </a:extLst>
          </p:cNvPr>
          <p:cNvGraphicFramePr>
            <a:graphicFrameLocks/>
          </p:cNvGraphicFramePr>
          <p:nvPr>
            <p:extLst>
              <p:ext uri="{D42A27DB-BD31-4B8C-83A1-F6EECF244321}">
                <p14:modId xmlns:p14="http://schemas.microsoft.com/office/powerpoint/2010/main" val="3582685509"/>
              </p:ext>
            </p:extLst>
          </p:nvPr>
        </p:nvGraphicFramePr>
        <p:xfrm>
          <a:off x="0" y="0"/>
          <a:ext cx="731519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0870189"/>
      </p:ext>
    </p:extLst>
  </p:cSld>
  <p:clrMapOvr>
    <a:masterClrMapping/>
  </p:clrMapOvr>
  <p:transition spd="slow" advClick="0" advTm="5000">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500" u="sng" dirty="0"/>
              <a:t>What about age?</a:t>
            </a:r>
          </a:p>
          <a:p>
            <a:pPr algn="ctr"/>
            <a:endParaRPr lang="en-US" sz="1600" dirty="0"/>
          </a:p>
          <a:p>
            <a:pPr algn="ctr"/>
            <a:r>
              <a:rPr lang="en-US" sz="1600" dirty="0">
                <a:hlinkClick r:id="rId2"/>
              </a:rPr>
              <a:t>https://data.cdc.gov/NCHS/Provisional-COVID-19-Deaths-by-Sex-and-Age/9bhg-hcku</a:t>
            </a:r>
            <a:endParaRPr lang="en-US" sz="1700" dirty="0"/>
          </a:p>
        </p:txBody>
      </p:sp>
    </p:spTree>
    <p:extLst>
      <p:ext uri="{BB962C8B-B14F-4D97-AF65-F5344CB8AC3E}">
        <p14:creationId xmlns:p14="http://schemas.microsoft.com/office/powerpoint/2010/main" val="4275797075"/>
      </p:ext>
    </p:extLst>
  </p:cSld>
  <p:clrMapOvr>
    <a:masterClrMapping/>
  </p:clrMapOvr>
  <p:transition spd="slow" advClick="0" advTm="5000">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F859085-72D8-4881-941F-28D1F615A3EE}"/>
              </a:ext>
            </a:extLst>
          </p:cNvPr>
          <p:cNvGraphicFramePr>
            <a:graphicFrameLocks/>
          </p:cNvGraphicFramePr>
          <p:nvPr>
            <p:extLst>
              <p:ext uri="{D42A27DB-BD31-4B8C-83A1-F6EECF244321}">
                <p14:modId xmlns:p14="http://schemas.microsoft.com/office/powerpoint/2010/main" val="125562836"/>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434722"/>
      </p:ext>
    </p:extLst>
  </p:cSld>
  <p:clrMapOvr>
    <a:masterClrMapping/>
  </p:clrMapOvr>
  <p:transition spd="slow" advClick="0" advTm="5000">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4300" dirty="0"/>
              <a:t>Those over 65 years old</a:t>
            </a:r>
          </a:p>
          <a:p>
            <a:pPr algn="ctr"/>
            <a:r>
              <a:rPr lang="en-US" sz="2200" dirty="0"/>
              <a:t>(16% of the population)</a:t>
            </a:r>
          </a:p>
          <a:p>
            <a:pPr algn="ctr"/>
            <a:r>
              <a:rPr lang="en-US" sz="3900" dirty="0"/>
              <a:t>Account for 77% of all COVID Deaths</a:t>
            </a:r>
          </a:p>
          <a:p>
            <a:pPr algn="ctr"/>
            <a:r>
              <a:rPr lang="en-US" sz="4300" dirty="0"/>
              <a:t>&amp;</a:t>
            </a:r>
            <a:br>
              <a:rPr lang="en-US" sz="4300" dirty="0"/>
            </a:br>
            <a:r>
              <a:rPr lang="en-US" sz="6600" dirty="0"/>
              <a:t> are over </a:t>
            </a:r>
            <a:r>
              <a:rPr lang="en-US" sz="6600" u="sng" dirty="0"/>
              <a:t>2600</a:t>
            </a:r>
            <a:r>
              <a:rPr lang="en-US" sz="6600" dirty="0"/>
              <a:t> times</a:t>
            </a:r>
          </a:p>
          <a:p>
            <a:pPr algn="ctr"/>
            <a:r>
              <a:rPr lang="en-US" sz="4000" dirty="0"/>
              <a:t>More likely to die of COVID </a:t>
            </a:r>
            <a:br>
              <a:rPr lang="en-US" sz="4000" dirty="0"/>
            </a:br>
            <a:r>
              <a:rPr lang="en-US" sz="4000" dirty="0"/>
              <a:t>than 0-17 year-olds</a:t>
            </a:r>
          </a:p>
        </p:txBody>
      </p:sp>
    </p:spTree>
    <p:extLst>
      <p:ext uri="{BB962C8B-B14F-4D97-AF65-F5344CB8AC3E}">
        <p14:creationId xmlns:p14="http://schemas.microsoft.com/office/powerpoint/2010/main" val="2706201637"/>
      </p:ext>
    </p:extLst>
  </p:cSld>
  <p:clrMapOvr>
    <a:masterClrMapping/>
  </p:clrMapOvr>
  <p:transition spd="slow" advClick="0" advTm="5000">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7B2ABDD-0B36-4BA2-98ED-38EA17852C7D}"/>
              </a:ext>
            </a:extLst>
          </p:cNvPr>
          <p:cNvGraphicFramePr>
            <a:graphicFrameLocks/>
          </p:cNvGraphicFramePr>
          <p:nvPr>
            <p:extLst>
              <p:ext uri="{D42A27DB-BD31-4B8C-83A1-F6EECF244321}">
                <p14:modId xmlns:p14="http://schemas.microsoft.com/office/powerpoint/2010/main" val="1896913744"/>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17FEF1-1333-4533-B265-DDD12E27369A}"/>
              </a:ext>
            </a:extLst>
          </p:cNvPr>
          <p:cNvSpPr txBox="1"/>
          <p:nvPr/>
        </p:nvSpPr>
        <p:spPr>
          <a:xfrm>
            <a:off x="613387" y="804895"/>
            <a:ext cx="3975652" cy="2175251"/>
          </a:xfrm>
          <a:prstGeom prst="rect">
            <a:avLst/>
          </a:prstGeom>
          <a:solidFill>
            <a:schemeClr val="tx2">
              <a:lumMod val="50000"/>
            </a:schemeClr>
          </a:solidFill>
        </p:spPr>
        <p:txBody>
          <a:bodyPr wrap="square" anchor="ctr">
            <a:normAutofit fontScale="92500" lnSpcReduction="10000"/>
          </a:bodyPr>
          <a:lstStyle/>
          <a:p>
            <a:pPr algn="ctr"/>
            <a:r>
              <a:rPr lang="en-US" sz="4400" dirty="0"/>
              <a:t>Is it rational </a:t>
            </a:r>
            <a:br>
              <a:rPr lang="en-US" sz="4400" dirty="0"/>
            </a:br>
            <a:r>
              <a:rPr lang="en-US" sz="1400" dirty="0"/>
              <a:t>(or ethical) </a:t>
            </a:r>
            <a:br>
              <a:rPr lang="en-US" sz="1400" dirty="0"/>
            </a:br>
            <a:r>
              <a:rPr lang="en-US" sz="3200" dirty="0"/>
              <a:t>to make National and Global policy based on this number?</a:t>
            </a:r>
          </a:p>
        </p:txBody>
      </p:sp>
      <p:sp>
        <p:nvSpPr>
          <p:cNvPr id="2" name="Rectangle: Rounded Corners 1">
            <a:extLst>
              <a:ext uri="{FF2B5EF4-FFF2-40B4-BE49-F238E27FC236}">
                <a16:creationId xmlns:a16="http://schemas.microsoft.com/office/drawing/2014/main" id="{F91F657B-A006-4E34-A5A8-D5BB4A828708}"/>
              </a:ext>
            </a:extLst>
          </p:cNvPr>
          <p:cNvSpPr/>
          <p:nvPr/>
        </p:nvSpPr>
        <p:spPr>
          <a:xfrm>
            <a:off x="5770376" y="937997"/>
            <a:ext cx="1482350" cy="363400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BD528E7-C7C2-4C6F-9B86-C9969C04394B}"/>
              </a:ext>
            </a:extLst>
          </p:cNvPr>
          <p:cNvSpPr/>
          <p:nvPr/>
        </p:nvSpPr>
        <p:spPr>
          <a:xfrm>
            <a:off x="4713988" y="1590261"/>
            <a:ext cx="993915" cy="352129"/>
          </a:xfrm>
          <a:prstGeom prst="rightArrow">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031987"/>
      </p:ext>
    </p:extLst>
  </p:cSld>
  <p:clrMapOvr>
    <a:masterClrMapping/>
  </p:clrMapOvr>
  <p:transition spd="slow" advClick="0" advTm="5000">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27B2ABDD-0B36-4BA2-98ED-38EA17852C7D}"/>
              </a:ext>
            </a:extLst>
          </p:cNvPr>
          <p:cNvGraphicFramePr>
            <a:graphicFrameLocks/>
          </p:cNvGraphicFramePr>
          <p:nvPr>
            <p:extLst>
              <p:ext uri="{D42A27DB-BD31-4B8C-83A1-F6EECF244321}">
                <p14:modId xmlns:p14="http://schemas.microsoft.com/office/powerpoint/2010/main" val="3885900963"/>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17FEF1-1333-4533-B265-DDD12E27369A}"/>
              </a:ext>
            </a:extLst>
          </p:cNvPr>
          <p:cNvSpPr txBox="1"/>
          <p:nvPr/>
        </p:nvSpPr>
        <p:spPr>
          <a:xfrm>
            <a:off x="840566" y="648005"/>
            <a:ext cx="3975652" cy="2175251"/>
          </a:xfrm>
          <a:prstGeom prst="rect">
            <a:avLst/>
          </a:prstGeom>
          <a:solidFill>
            <a:schemeClr val="tx2">
              <a:lumMod val="50000"/>
            </a:schemeClr>
          </a:solidFill>
        </p:spPr>
        <p:txBody>
          <a:bodyPr wrap="square" anchor="ctr">
            <a:normAutofit/>
          </a:bodyPr>
          <a:lstStyle/>
          <a:p>
            <a:pPr algn="ctr"/>
            <a:r>
              <a:rPr lang="en-US" sz="4400" dirty="0"/>
              <a:t>Instead of these?</a:t>
            </a:r>
            <a:endParaRPr lang="en-US" sz="3200" dirty="0"/>
          </a:p>
        </p:txBody>
      </p:sp>
      <p:sp>
        <p:nvSpPr>
          <p:cNvPr id="2" name="Rectangle: Rounded Corners 1">
            <a:extLst>
              <a:ext uri="{FF2B5EF4-FFF2-40B4-BE49-F238E27FC236}">
                <a16:creationId xmlns:a16="http://schemas.microsoft.com/office/drawing/2014/main" id="{F91F657B-A006-4E34-A5A8-D5BB4A828708}"/>
              </a:ext>
            </a:extLst>
          </p:cNvPr>
          <p:cNvSpPr/>
          <p:nvPr/>
        </p:nvSpPr>
        <p:spPr>
          <a:xfrm>
            <a:off x="497711" y="3125165"/>
            <a:ext cx="4182199" cy="1446835"/>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BD528E7-C7C2-4C6F-9B86-C9969C04394B}"/>
              </a:ext>
            </a:extLst>
          </p:cNvPr>
          <p:cNvSpPr/>
          <p:nvPr/>
        </p:nvSpPr>
        <p:spPr>
          <a:xfrm rot="5400000">
            <a:off x="2568553" y="2866734"/>
            <a:ext cx="519675" cy="352129"/>
          </a:xfrm>
          <a:prstGeom prst="rightArrow">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016082"/>
      </p:ext>
    </p:extLst>
  </p:cSld>
  <p:clrMapOvr>
    <a:masterClrMapping/>
  </p:clrMapOvr>
  <p:transition spd="slow" advClick="0" advTm="5000">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500" dirty="0"/>
              <a:t>AGE &amp; Treatment</a:t>
            </a:r>
            <a:br>
              <a:rPr lang="en-US" sz="6500" dirty="0"/>
            </a:br>
            <a:r>
              <a:rPr lang="en-US" sz="5200" dirty="0"/>
              <a:t>must be a consideration when rationally looking at </a:t>
            </a:r>
            <a:br>
              <a:rPr lang="en-US" sz="5200" dirty="0"/>
            </a:br>
            <a:r>
              <a:rPr lang="en-US" sz="6500" dirty="0"/>
              <a:t>Covid Deaths </a:t>
            </a:r>
            <a:br>
              <a:rPr lang="en-US" sz="6500" dirty="0"/>
            </a:br>
            <a:endParaRPr lang="en-US" sz="4800" dirty="0"/>
          </a:p>
        </p:txBody>
      </p:sp>
    </p:spTree>
    <p:extLst>
      <p:ext uri="{BB962C8B-B14F-4D97-AF65-F5344CB8AC3E}">
        <p14:creationId xmlns:p14="http://schemas.microsoft.com/office/powerpoint/2010/main" val="1702191534"/>
      </p:ext>
    </p:extLst>
  </p:cSld>
  <p:clrMapOvr>
    <a:masterClrMapping/>
  </p:clrMapOvr>
  <p:transition spd="slow" advClick="0" advTm="5000">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400" u="sng" dirty="0"/>
              <a:t>How Deadly is COVID?</a:t>
            </a:r>
            <a:br>
              <a:rPr lang="en-US" sz="5400" dirty="0"/>
            </a:br>
            <a:endParaRPr lang="en-US" sz="5400" dirty="0"/>
          </a:p>
          <a:p>
            <a:pPr algn="ctr"/>
            <a:r>
              <a:rPr lang="en-US" sz="4800" dirty="0"/>
              <a:t>“XXX Deaths Per 1 Million”</a:t>
            </a:r>
            <a:br>
              <a:rPr lang="en-US" sz="4800" dirty="0"/>
            </a:br>
            <a:endParaRPr lang="en-US" sz="4800" dirty="0"/>
          </a:p>
          <a:p>
            <a:pPr algn="ctr"/>
            <a:r>
              <a:rPr lang="en-US" sz="4800" dirty="0"/>
              <a:t>is a bit hard to grasp…</a:t>
            </a:r>
          </a:p>
        </p:txBody>
      </p:sp>
    </p:spTree>
    <p:extLst>
      <p:ext uri="{BB962C8B-B14F-4D97-AF65-F5344CB8AC3E}">
        <p14:creationId xmlns:p14="http://schemas.microsoft.com/office/powerpoint/2010/main" val="379259250"/>
      </p:ext>
    </p:extLst>
  </p:cSld>
  <p:clrMapOvr>
    <a:masterClrMapping/>
  </p:clrMapOvr>
  <p:transition spd="slow" advClick="0" advTm="5000">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500" dirty="0"/>
              <a:t>Let’s ‘rationalize’</a:t>
            </a:r>
          </a:p>
          <a:p>
            <a:pPr algn="ctr"/>
            <a:r>
              <a:rPr lang="en-US" sz="5200" dirty="0"/>
              <a:t>By looking at some historical “Pandemics” </a:t>
            </a:r>
          </a:p>
          <a:p>
            <a:pPr algn="ctr"/>
            <a:endParaRPr lang="en-US" sz="1200" dirty="0"/>
          </a:p>
          <a:p>
            <a:pPr algn="ctr"/>
            <a:endParaRPr lang="en-US" sz="1200" dirty="0"/>
          </a:p>
          <a:p>
            <a:pPr algn="ctr"/>
            <a:r>
              <a:rPr lang="en-US" sz="1200" dirty="0">
                <a:hlinkClick r:id="rId2"/>
              </a:rPr>
              <a:t>https://www.history.com/topics/middle-ages/pandemics-timeline</a:t>
            </a:r>
            <a:endParaRPr lang="en-US" sz="1200" dirty="0"/>
          </a:p>
          <a:p>
            <a:pPr algn="ctr"/>
            <a:r>
              <a:rPr lang="en-US" sz="1200" dirty="0">
                <a:hlinkClick r:id="rId3"/>
              </a:rPr>
              <a:t>https://www.washingtonpost.com/graphics/2020/local/retropolis/coronavirus-deadliest-pandemics/</a:t>
            </a:r>
            <a:endParaRPr lang="en-US" sz="1200" dirty="0"/>
          </a:p>
          <a:p>
            <a:pPr algn="ctr"/>
            <a:r>
              <a:rPr lang="en-US" sz="1200" dirty="0">
                <a:hlinkClick r:id="rId4"/>
              </a:rPr>
              <a:t>https://www.worldometers.info/world-population/world-population-by-year/</a:t>
            </a:r>
            <a:endParaRPr lang="en-US" sz="4800" dirty="0"/>
          </a:p>
        </p:txBody>
      </p:sp>
    </p:spTree>
    <p:extLst>
      <p:ext uri="{BB962C8B-B14F-4D97-AF65-F5344CB8AC3E}">
        <p14:creationId xmlns:p14="http://schemas.microsoft.com/office/powerpoint/2010/main" val="3530824324"/>
      </p:ext>
    </p:extLst>
  </p:cSld>
  <p:clrMapOvr>
    <a:masterClrMapping/>
  </p:clrMapOvr>
  <p:transition spd="slow" advClick="0" advTm="5000">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200" dirty="0"/>
              <a:t>Plague of Justinian </a:t>
            </a:r>
            <a:r>
              <a:rPr lang="en-US" sz="3200" dirty="0"/>
              <a:t>( 541)</a:t>
            </a:r>
            <a:r>
              <a:rPr lang="en-US" sz="5200" dirty="0"/>
              <a:t>:</a:t>
            </a:r>
            <a:br>
              <a:rPr lang="en-US" sz="5200" dirty="0"/>
            </a:br>
            <a:r>
              <a:rPr lang="en-US" sz="2400" dirty="0"/>
              <a:t>it is estimated that:</a:t>
            </a:r>
            <a:endParaRPr lang="en-US" sz="5200" dirty="0"/>
          </a:p>
          <a:p>
            <a:pPr algn="ctr"/>
            <a:r>
              <a:rPr lang="en-US" sz="6600" b="1" dirty="0"/>
              <a:t>1 out of every 4 </a:t>
            </a:r>
          </a:p>
          <a:p>
            <a:pPr algn="ctr"/>
            <a:r>
              <a:rPr lang="en-US" sz="5200" dirty="0"/>
              <a:t>people perished.</a:t>
            </a:r>
          </a:p>
        </p:txBody>
      </p:sp>
    </p:spTree>
    <p:extLst>
      <p:ext uri="{BB962C8B-B14F-4D97-AF65-F5344CB8AC3E}">
        <p14:creationId xmlns:p14="http://schemas.microsoft.com/office/powerpoint/2010/main" val="3977944331"/>
      </p:ext>
    </p:extLst>
  </p:cSld>
  <p:clrMapOvr>
    <a:masterClrMapping/>
  </p:clrMapOvr>
  <p:transition spd="slow" advClick="0" advTm="500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400" dirty="0"/>
              <a:t>“COVID Deaths</a:t>
            </a:r>
            <a:r>
              <a:rPr lang="en-US" sz="5400" dirty="0">
                <a:solidFill>
                  <a:srgbClr val="FF0000"/>
                </a:solidFill>
              </a:rPr>
              <a:t>*</a:t>
            </a:r>
            <a:r>
              <a:rPr lang="en-US" sz="5400" dirty="0"/>
              <a:t>”</a:t>
            </a:r>
          </a:p>
          <a:p>
            <a:pPr algn="ctr"/>
            <a:r>
              <a:rPr lang="en-US" sz="5400" dirty="0">
                <a:solidFill>
                  <a:srgbClr val="FF0000"/>
                </a:solidFill>
              </a:rPr>
              <a:t>*</a:t>
            </a:r>
            <a:r>
              <a:rPr lang="en-US" sz="3600" dirty="0">
                <a:solidFill>
                  <a:srgbClr val="FF0000"/>
                </a:solidFill>
              </a:rPr>
              <a:t>What constitutes a ‘COVID Death’ is quite squishy….. And controversial</a:t>
            </a:r>
            <a:endParaRPr lang="en-US" sz="3600" dirty="0"/>
          </a:p>
          <a:p>
            <a:pPr algn="ctr"/>
            <a:endParaRPr lang="en-US" sz="5400" dirty="0"/>
          </a:p>
        </p:txBody>
      </p:sp>
    </p:spTree>
    <p:extLst>
      <p:ext uri="{BB962C8B-B14F-4D97-AF65-F5344CB8AC3E}">
        <p14:creationId xmlns:p14="http://schemas.microsoft.com/office/powerpoint/2010/main" val="986359583"/>
      </p:ext>
    </p:extLst>
  </p:cSld>
  <p:clrMapOvr>
    <a:masterClrMapping/>
  </p:clrMapOvr>
  <p:transition spd="slow" advClick="0" advTm="500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200" dirty="0"/>
              <a:t>Black Death </a:t>
            </a:r>
            <a:r>
              <a:rPr lang="en-US" sz="3600" dirty="0"/>
              <a:t>(1347)</a:t>
            </a:r>
            <a:r>
              <a:rPr lang="en-US" sz="5200" dirty="0"/>
              <a:t>:</a:t>
            </a:r>
            <a:br>
              <a:rPr lang="en-US" sz="5200" dirty="0"/>
            </a:br>
            <a:r>
              <a:rPr lang="en-US" sz="2400" dirty="0"/>
              <a:t>it is estimated that:</a:t>
            </a:r>
            <a:endParaRPr lang="en-US" sz="5200" dirty="0"/>
          </a:p>
          <a:p>
            <a:pPr algn="ctr"/>
            <a:r>
              <a:rPr lang="en-US" sz="6600" b="1" dirty="0"/>
              <a:t>1 out of every 2 </a:t>
            </a:r>
          </a:p>
          <a:p>
            <a:pPr algn="ctr"/>
            <a:r>
              <a:rPr lang="en-US" sz="5200" dirty="0"/>
              <a:t>people perished.</a:t>
            </a:r>
          </a:p>
        </p:txBody>
      </p:sp>
    </p:spTree>
    <p:extLst>
      <p:ext uri="{BB962C8B-B14F-4D97-AF65-F5344CB8AC3E}">
        <p14:creationId xmlns:p14="http://schemas.microsoft.com/office/powerpoint/2010/main" val="139684214"/>
      </p:ext>
    </p:extLst>
  </p:cSld>
  <p:clrMapOvr>
    <a:masterClrMapping/>
  </p:clrMapOvr>
  <p:transition spd="slow" advClick="0" advTm="5000">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200" dirty="0"/>
              <a:t>New World smallpox </a:t>
            </a:r>
            <a:r>
              <a:rPr lang="en-US" sz="3600" dirty="0"/>
              <a:t>(1520)</a:t>
            </a:r>
            <a:r>
              <a:rPr lang="en-US" sz="5200" dirty="0"/>
              <a:t>:</a:t>
            </a:r>
            <a:br>
              <a:rPr lang="en-US" sz="5200" dirty="0"/>
            </a:br>
            <a:r>
              <a:rPr lang="en-US" sz="2400" dirty="0"/>
              <a:t>it is estimated that:</a:t>
            </a:r>
            <a:endParaRPr lang="en-US" sz="5200" dirty="0"/>
          </a:p>
          <a:p>
            <a:pPr algn="ctr"/>
            <a:r>
              <a:rPr lang="en-US" sz="6600" b="1" dirty="0"/>
              <a:t>9 out of 10 </a:t>
            </a:r>
          </a:p>
          <a:p>
            <a:pPr algn="ctr"/>
            <a:r>
              <a:rPr lang="en-US" sz="5200" dirty="0"/>
              <a:t>people perished.</a:t>
            </a:r>
          </a:p>
        </p:txBody>
      </p:sp>
    </p:spTree>
    <p:extLst>
      <p:ext uri="{BB962C8B-B14F-4D97-AF65-F5344CB8AC3E}">
        <p14:creationId xmlns:p14="http://schemas.microsoft.com/office/powerpoint/2010/main" val="4008228140"/>
      </p:ext>
    </p:extLst>
  </p:cSld>
  <p:clrMapOvr>
    <a:masterClrMapping/>
  </p:clrMapOvr>
  <p:transition spd="slow" advClick="0" advTm="5000">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endParaRPr lang="en-US" sz="7200" dirty="0"/>
          </a:p>
          <a:p>
            <a:pPr algn="ctr"/>
            <a:r>
              <a:rPr lang="en-US" sz="9500" dirty="0"/>
              <a:t>And COVID?</a:t>
            </a:r>
            <a:br>
              <a:rPr lang="en-US" sz="9500" dirty="0"/>
            </a:br>
            <a:endParaRPr lang="en-US" sz="9500" dirty="0"/>
          </a:p>
          <a:p>
            <a:pPr algn="ctr"/>
            <a:endParaRPr lang="en-US" sz="4800" dirty="0"/>
          </a:p>
          <a:p>
            <a:pPr algn="ctr"/>
            <a:r>
              <a:rPr lang="en-US" sz="4800" dirty="0"/>
              <a:t>Not even visible on the chart…</a:t>
            </a:r>
            <a:endParaRPr lang="en-US" sz="7200" dirty="0"/>
          </a:p>
          <a:p>
            <a:pPr algn="ctr"/>
            <a:endParaRPr lang="en-US" sz="7200" dirty="0"/>
          </a:p>
        </p:txBody>
      </p:sp>
    </p:spTree>
    <p:extLst>
      <p:ext uri="{BB962C8B-B14F-4D97-AF65-F5344CB8AC3E}">
        <p14:creationId xmlns:p14="http://schemas.microsoft.com/office/powerpoint/2010/main" val="1138789756"/>
      </p:ext>
    </p:extLst>
  </p:cSld>
  <p:clrMapOvr>
    <a:masterClrMapping/>
  </p:clrMapOvr>
  <p:transition spd="slow" advClick="0" advTm="5000">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1DE7C38-A20E-4863-BC75-F916BBAC021B}"/>
              </a:ext>
            </a:extLst>
          </p:cNvPr>
          <p:cNvGraphicFramePr>
            <a:graphicFrameLocks/>
          </p:cNvGraphicFramePr>
          <p:nvPr>
            <p:extLst>
              <p:ext uri="{D42A27DB-BD31-4B8C-83A1-F6EECF244321}">
                <p14:modId xmlns:p14="http://schemas.microsoft.com/office/powerpoint/2010/main" val="2917794334"/>
              </p:ext>
            </p:extLst>
          </p:nvPr>
        </p:nvGraphicFramePr>
        <p:xfrm>
          <a:off x="126206" y="421481"/>
          <a:ext cx="7062788" cy="3729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0627084"/>
      </p:ext>
    </p:extLst>
  </p:cSld>
  <p:clrMapOvr>
    <a:masterClrMapping/>
  </p:clrMapOvr>
  <p:transition spd="slow" advClick="0" advTm="5000">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lnSpcReduction="10000"/>
          </a:bodyPr>
          <a:lstStyle/>
          <a:p>
            <a:pPr algn="ctr"/>
            <a:r>
              <a:rPr lang="en-US" sz="9500" dirty="0"/>
              <a:t>COVID </a:t>
            </a:r>
          </a:p>
          <a:p>
            <a:pPr algn="ctr"/>
            <a:r>
              <a:rPr lang="en-US" sz="9500" dirty="0"/>
              <a:t>vs </a:t>
            </a:r>
          </a:p>
          <a:p>
            <a:pPr algn="ctr"/>
            <a:r>
              <a:rPr lang="en-US" sz="9500" dirty="0"/>
              <a:t>The Flu</a:t>
            </a:r>
            <a:br>
              <a:rPr lang="en-US" sz="9500" dirty="0"/>
            </a:br>
            <a:r>
              <a:rPr lang="en-US" sz="1200" dirty="0">
                <a:hlinkClick r:id="rId2"/>
              </a:rPr>
              <a:t>https://www.cdc.gov/flu/about/burden/past-seasons.html</a:t>
            </a:r>
            <a:endParaRPr lang="en-US" sz="9500" dirty="0"/>
          </a:p>
        </p:txBody>
      </p:sp>
    </p:spTree>
    <p:extLst>
      <p:ext uri="{BB962C8B-B14F-4D97-AF65-F5344CB8AC3E}">
        <p14:creationId xmlns:p14="http://schemas.microsoft.com/office/powerpoint/2010/main" val="2294655407"/>
      </p:ext>
    </p:extLst>
  </p:cSld>
  <p:clrMapOvr>
    <a:masterClrMapping/>
  </p:clrMapOvr>
  <p:transition spd="slow" advClick="0" advTm="5000">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7EB3B89-0998-4CF0-BBCA-B9735E9F4301}"/>
              </a:ext>
            </a:extLst>
          </p:cNvPr>
          <p:cNvGraphicFramePr>
            <a:graphicFrameLocks/>
          </p:cNvGraphicFramePr>
          <p:nvPr>
            <p:extLst>
              <p:ext uri="{D42A27DB-BD31-4B8C-83A1-F6EECF244321}">
                <p14:modId xmlns:p14="http://schemas.microsoft.com/office/powerpoint/2010/main" val="3721560510"/>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672957"/>
      </p:ext>
    </p:extLst>
  </p:cSld>
  <p:clrMapOvr>
    <a:masterClrMapping/>
  </p:clrMapOvr>
  <p:transition spd="slow" advClick="0" advTm="5000">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9500" dirty="0"/>
              <a:t>COVID </a:t>
            </a:r>
          </a:p>
          <a:p>
            <a:pPr algn="ctr"/>
            <a:r>
              <a:rPr lang="en-US" sz="5800" dirty="0"/>
              <a:t>vs </a:t>
            </a:r>
          </a:p>
          <a:p>
            <a:pPr algn="ctr"/>
            <a:r>
              <a:rPr lang="en-US" sz="9500" dirty="0"/>
              <a:t>Cancer </a:t>
            </a:r>
            <a:br>
              <a:rPr lang="en-US" sz="9500" dirty="0"/>
            </a:br>
            <a:r>
              <a:rPr lang="en-US" sz="3900" dirty="0"/>
              <a:t> and other common causes of death</a:t>
            </a:r>
            <a:br>
              <a:rPr lang="en-US" sz="5100" dirty="0"/>
            </a:br>
            <a:r>
              <a:rPr lang="en-US" sz="1800" b="0" i="0" u="sng" strike="noStrike" dirty="0">
                <a:solidFill>
                  <a:srgbClr val="0563C1"/>
                </a:solidFill>
                <a:effectLst/>
                <a:latin typeface="Calibri" panose="020F0502020204030204" pitchFamily="34" charset="0"/>
                <a:hlinkClick r:id="rId2"/>
              </a:rPr>
              <a:t>https://ourworldindata.org/country/united-states</a:t>
            </a:r>
            <a:endParaRPr lang="en-US" sz="9500" dirty="0"/>
          </a:p>
        </p:txBody>
      </p:sp>
    </p:spTree>
    <p:extLst>
      <p:ext uri="{BB962C8B-B14F-4D97-AF65-F5344CB8AC3E}">
        <p14:creationId xmlns:p14="http://schemas.microsoft.com/office/powerpoint/2010/main" val="3139525481"/>
      </p:ext>
    </p:extLst>
  </p:cSld>
  <p:clrMapOvr>
    <a:masterClrMapping/>
  </p:clrMapOvr>
  <p:transition spd="slow" advClick="0" advTm="5000">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FA39201-8A4E-4218-83B7-F988B153CE30}"/>
              </a:ext>
            </a:extLst>
          </p:cNvPr>
          <p:cNvGraphicFramePr>
            <a:graphicFrameLocks/>
          </p:cNvGraphicFramePr>
          <p:nvPr>
            <p:extLst>
              <p:ext uri="{D42A27DB-BD31-4B8C-83A1-F6EECF244321}">
                <p14:modId xmlns:p14="http://schemas.microsoft.com/office/powerpoint/2010/main" val="1795774526"/>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3503163"/>
      </p:ext>
    </p:extLst>
  </p:cSld>
  <p:clrMapOvr>
    <a:masterClrMapping/>
  </p:clrMapOvr>
  <p:transition spd="slow" advClick="0" advTm="5000">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9500" dirty="0"/>
              <a:t>COVID </a:t>
            </a:r>
          </a:p>
          <a:p>
            <a:pPr algn="ctr"/>
            <a:r>
              <a:rPr lang="en-US" sz="5800" dirty="0"/>
              <a:t>vs </a:t>
            </a:r>
          </a:p>
          <a:p>
            <a:pPr algn="ctr"/>
            <a:r>
              <a:rPr lang="en-US" sz="9500" dirty="0"/>
              <a:t>COVID Vaccines </a:t>
            </a:r>
            <a:br>
              <a:rPr lang="en-US" sz="9500" dirty="0"/>
            </a:br>
            <a:r>
              <a:rPr lang="en-US" sz="3900" dirty="0"/>
              <a:t> (based on CDC VAERS Database</a:t>
            </a:r>
            <a:r>
              <a:rPr lang="en-US" sz="3900" dirty="0">
                <a:solidFill>
                  <a:srgbClr val="FF0000"/>
                </a:solidFill>
              </a:rPr>
              <a:t>*</a:t>
            </a:r>
            <a:r>
              <a:rPr lang="en-US" sz="3900" dirty="0"/>
              <a:t>)</a:t>
            </a:r>
            <a:br>
              <a:rPr lang="en-US" sz="3900" dirty="0"/>
            </a:br>
            <a:r>
              <a:rPr lang="en-US" sz="1700" dirty="0">
                <a:hlinkClick r:id="rId2"/>
              </a:rPr>
              <a:t>https://www.openvaers.com/covid-data</a:t>
            </a:r>
            <a:endParaRPr lang="en-US" sz="1700" dirty="0"/>
          </a:p>
        </p:txBody>
      </p:sp>
    </p:spTree>
    <p:extLst>
      <p:ext uri="{BB962C8B-B14F-4D97-AF65-F5344CB8AC3E}">
        <p14:creationId xmlns:p14="http://schemas.microsoft.com/office/powerpoint/2010/main" val="3835360091"/>
      </p:ext>
    </p:extLst>
  </p:cSld>
  <p:clrMapOvr>
    <a:masterClrMapping/>
  </p:clrMapOvr>
  <p:transition spd="slow" advClick="0" advTm="5000">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solidFill>
                  <a:srgbClr val="FF0000"/>
                </a:solidFill>
              </a:rPr>
              <a:t>*</a:t>
            </a:r>
            <a:r>
              <a:rPr lang="en-US" sz="3200" dirty="0"/>
              <a:t>VAERS Database</a:t>
            </a:r>
            <a:endParaRPr lang="en-US" sz="1900" dirty="0"/>
          </a:p>
          <a:p>
            <a:pPr marL="571500" indent="-571500">
              <a:buFont typeface="Arial" panose="020B0604020202020204" pitchFamily="34" charset="0"/>
              <a:buChar char="•"/>
            </a:pPr>
            <a:r>
              <a:rPr lang="en-US" sz="2400" dirty="0"/>
              <a:t>The only ‘data’ we have to analyze in the US is from the CDC V</a:t>
            </a:r>
            <a:r>
              <a:rPr lang="en-US" sz="1600" dirty="0"/>
              <a:t>accine </a:t>
            </a:r>
            <a:r>
              <a:rPr lang="en-US" sz="2400" dirty="0"/>
              <a:t>A</a:t>
            </a:r>
            <a:r>
              <a:rPr lang="en-US" sz="1600" dirty="0"/>
              <a:t>dverse</a:t>
            </a:r>
            <a:r>
              <a:rPr lang="en-US" sz="2400" dirty="0"/>
              <a:t> E</a:t>
            </a:r>
            <a:r>
              <a:rPr lang="en-US" sz="1600" dirty="0"/>
              <a:t>ffect </a:t>
            </a:r>
            <a:r>
              <a:rPr lang="en-US" sz="2400" dirty="0"/>
              <a:t>R</a:t>
            </a:r>
            <a:r>
              <a:rPr lang="en-US" sz="1600" dirty="0"/>
              <a:t>eporting </a:t>
            </a:r>
            <a:r>
              <a:rPr lang="en-US" sz="2400" dirty="0"/>
              <a:t>S</a:t>
            </a:r>
            <a:r>
              <a:rPr lang="en-US" sz="1600" dirty="0"/>
              <a:t>ystem</a:t>
            </a:r>
            <a:r>
              <a:rPr lang="en-US" sz="2400" dirty="0"/>
              <a:t> (VAERS) Database  </a:t>
            </a:r>
            <a:r>
              <a:rPr lang="en-US" sz="1200" dirty="0">
                <a:hlinkClick r:id="rId2"/>
              </a:rPr>
              <a:t>https://www.openvaers.com/covid-data</a:t>
            </a:r>
            <a:endParaRPr lang="en-US" sz="1200" dirty="0"/>
          </a:p>
          <a:p>
            <a:pPr marL="571500" indent="-571500">
              <a:buFont typeface="Arial" panose="020B0604020202020204" pitchFamily="34" charset="0"/>
              <a:buChar char="•"/>
            </a:pPr>
            <a:r>
              <a:rPr lang="en-US" sz="2200" dirty="0"/>
              <a:t>Although this is the best data we have, This data comes with a warning:</a:t>
            </a:r>
            <a:br>
              <a:rPr lang="en-US" sz="1200" dirty="0"/>
            </a:br>
            <a:r>
              <a:rPr lang="en-US" sz="1400" b="0" i="0" dirty="0">
                <a:solidFill>
                  <a:srgbClr val="777777"/>
                </a:solidFill>
                <a:effectLst/>
                <a:latin typeface="Montserrat" panose="00000500000000000000" pitchFamily="2" charset="0"/>
              </a:rPr>
              <a:t>VAERS reports alone cannot be used to determine if a vaccine caused or contributed to an adverse event or illness. The reports may contain information that is incomplete, inaccurate, coincidental, or unverifiable. In large part, reports to VAERS are voluntary, which means they are subject to biases. This creates specific limitations on how the data can be used scientifically. Data from VAERS reports should always be interpreted with these limitations in mind.</a:t>
            </a:r>
            <a:endParaRPr lang="en-US" sz="1400" dirty="0"/>
          </a:p>
          <a:p>
            <a:endParaRPr lang="en-US" sz="2400" dirty="0"/>
          </a:p>
        </p:txBody>
      </p:sp>
    </p:spTree>
    <p:extLst>
      <p:ext uri="{BB962C8B-B14F-4D97-AF65-F5344CB8AC3E}">
        <p14:creationId xmlns:p14="http://schemas.microsoft.com/office/powerpoint/2010/main" val="2797554543"/>
      </p:ext>
    </p:extLst>
  </p:cSld>
  <p:clrMapOvr>
    <a:masterClrMapping/>
  </p:clrMapOvr>
  <p:transition spd="slow" advClick="0" advTm="5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600" dirty="0"/>
              <a:t>Sadly,  CDC’s special reporting rules introduced for COVID may have significantly tainted any attempts at a ‘rational’ look at their data… But we’ll ignore this and try our best…</a:t>
            </a:r>
            <a:br>
              <a:rPr lang="en-US" sz="4400" dirty="0"/>
            </a:br>
            <a:r>
              <a:rPr lang="en-US" sz="1700" dirty="0">
                <a:hlinkClick r:id="rId2"/>
              </a:rPr>
              <a:t>https://jdfor2020.com/wp-content/uploads/2020/11/adf864_165a103206974fdbb14ada6bf8af1541.pdf</a:t>
            </a:r>
            <a:endParaRPr lang="en-US" sz="2800" dirty="0"/>
          </a:p>
        </p:txBody>
      </p:sp>
    </p:spTree>
    <p:extLst>
      <p:ext uri="{BB962C8B-B14F-4D97-AF65-F5344CB8AC3E}">
        <p14:creationId xmlns:p14="http://schemas.microsoft.com/office/powerpoint/2010/main" val="1428930035"/>
      </p:ext>
    </p:extLst>
  </p:cSld>
  <p:clrMapOvr>
    <a:masterClrMapping/>
  </p:clrMapOvr>
  <p:transition spd="slow" advClick="0" advTm="5000">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r>
              <a:rPr lang="en-US" sz="3200" dirty="0">
                <a:solidFill>
                  <a:srgbClr val="FF0000"/>
                </a:solidFill>
              </a:rPr>
              <a:t>*</a:t>
            </a:r>
            <a:r>
              <a:rPr lang="en-US" sz="3200" dirty="0"/>
              <a:t> VAERS Database</a:t>
            </a:r>
            <a:br>
              <a:rPr lang="en-US" sz="3200" dirty="0"/>
            </a:br>
            <a:br>
              <a:rPr lang="en-US" sz="3200" dirty="0"/>
            </a:br>
            <a:r>
              <a:rPr lang="en-US" sz="2600" i="1" dirty="0"/>
              <a:t>Some Basis for concern that VAEARS data may be low:</a:t>
            </a:r>
            <a:br>
              <a:rPr lang="en-US" sz="2600" i="1" dirty="0"/>
            </a:br>
            <a:endParaRPr lang="en-US" sz="2600" i="1" dirty="0"/>
          </a:p>
          <a:p>
            <a:pPr marL="571500" indent="-571500">
              <a:buFont typeface="Arial" panose="020B0604020202020204" pitchFamily="34" charset="0"/>
              <a:buChar char="•"/>
            </a:pPr>
            <a:r>
              <a:rPr lang="en-US" sz="1800" dirty="0"/>
              <a:t>“</a:t>
            </a:r>
            <a:r>
              <a:rPr lang="en-US" sz="1800" i="1" u="sng" dirty="0"/>
              <a:t>The Trusted News Initiative”</a:t>
            </a:r>
            <a:r>
              <a:rPr lang="en-US" sz="1800" i="1" dirty="0"/>
              <a:t>, an agreement</a:t>
            </a:r>
            <a:r>
              <a:rPr lang="en-US" sz="1800" dirty="0"/>
              <a:t> between Google/YouTube, Microsoft, Twitter and most major media to jointly censor negative vaccine information.</a:t>
            </a:r>
          </a:p>
          <a:p>
            <a:pPr marL="571500" indent="-571500">
              <a:buFont typeface="Arial" panose="020B0604020202020204" pitchFamily="34" charset="0"/>
              <a:buChar char="•"/>
            </a:pPr>
            <a:r>
              <a:rPr lang="en-US" dirty="0"/>
              <a:t>There are billions of dollars in revenue at stake for vaccine makers who wield much political and medical institution lobbying power.</a:t>
            </a:r>
          </a:p>
          <a:p>
            <a:pPr marL="571500" indent="-571500">
              <a:buFont typeface="Arial" panose="020B0604020202020204" pitchFamily="34" charset="0"/>
              <a:buChar char="•"/>
            </a:pPr>
            <a:r>
              <a:rPr lang="en-US" sz="1600" b="0" i="0" dirty="0">
                <a:effectLst/>
                <a:latin typeface="catamaran"/>
              </a:rPr>
              <a:t>Dr. James says the research says VAERS captures, at best, 1-10% at most of the actual complications, and that Doctors are pressured not to report in VAERS</a:t>
            </a:r>
            <a:br>
              <a:rPr lang="en-US" sz="1600" b="0" i="0" dirty="0">
                <a:effectLst/>
                <a:latin typeface="catamaran"/>
              </a:rPr>
            </a:br>
            <a:r>
              <a:rPr lang="en-US" sz="800" b="0" i="0" dirty="0">
                <a:effectLst/>
                <a:latin typeface="catamaran"/>
                <a:hlinkClick r:id="rId2"/>
              </a:rPr>
              <a:t>https://www.thegatewaypundit.com/2021/09/covid-whistleblower-wu-flu-fraud-vaers-reporting-database-tracking-vaccine-complications-wrong-factor-100/</a:t>
            </a:r>
            <a:endParaRPr lang="en-US" sz="800" b="0" i="0" dirty="0">
              <a:effectLst/>
              <a:latin typeface="catamaran"/>
            </a:endParaRPr>
          </a:p>
          <a:p>
            <a:pPr marL="571500" indent="-571500">
              <a:buFont typeface="Arial" panose="020B0604020202020204" pitchFamily="34" charset="0"/>
              <a:buChar char="•"/>
            </a:pPr>
            <a:r>
              <a:rPr lang="en-US" sz="1700" dirty="0"/>
              <a:t>Whistle-blowers from inside the CDC have filed sworn affidavits stating:</a:t>
            </a:r>
            <a:r>
              <a:rPr lang="en-US" sz="2200" dirty="0"/>
              <a:t> </a:t>
            </a:r>
            <a:r>
              <a:rPr lang="en-US" sz="2200" i="1" dirty="0"/>
              <a:t>“</a:t>
            </a:r>
            <a:r>
              <a:rPr lang="en-US" sz="3000" i="1" dirty="0"/>
              <a:t>…</a:t>
            </a:r>
            <a:r>
              <a:rPr lang="en-US" sz="1900" i="1" dirty="0"/>
              <a:t>deaths occurring within 3 days of vaccination </a:t>
            </a:r>
            <a:r>
              <a:rPr lang="en-US" sz="1900" i="1" u="sng" dirty="0"/>
              <a:t>are higher</a:t>
            </a:r>
            <a:r>
              <a:rPr lang="en-US" sz="1900" i="1" dirty="0"/>
              <a:t> than those reported in VAERS </a:t>
            </a:r>
            <a:r>
              <a:rPr lang="en-US" sz="1900" i="1" u="sng" dirty="0">
                <a:solidFill>
                  <a:srgbClr val="FF0000"/>
                </a:solidFill>
              </a:rPr>
              <a:t>by a factor of at least 5</a:t>
            </a:r>
            <a:r>
              <a:rPr lang="en-US" sz="1900" i="1" u="sng" dirty="0"/>
              <a:t>.</a:t>
            </a:r>
            <a:r>
              <a:rPr lang="en-US" sz="2200" i="1" dirty="0"/>
              <a:t>”</a:t>
            </a:r>
            <a:br>
              <a:rPr lang="en-US" sz="2200" dirty="0"/>
            </a:br>
            <a:r>
              <a:rPr lang="en-US" sz="1000" dirty="0"/>
              <a:t>Page 41 of Case 2:21-cv-00702-CLM   filed 2021 Jul-19  in U.S. DISTRICT COURT N.D. OF ALABAMA</a:t>
            </a:r>
            <a:br>
              <a:rPr lang="en-US" sz="1000" dirty="0"/>
            </a:br>
            <a:br>
              <a:rPr lang="en-US" sz="1500" dirty="0"/>
            </a:br>
            <a:r>
              <a:rPr lang="en-US" sz="2200" dirty="0"/>
              <a:t>This </a:t>
            </a:r>
            <a:r>
              <a:rPr lang="en-US" sz="2200" dirty="0">
                <a:solidFill>
                  <a:srgbClr val="FF0000"/>
                </a:solidFill>
              </a:rPr>
              <a:t>5X</a:t>
            </a:r>
            <a:r>
              <a:rPr lang="en-US" sz="2200" dirty="0"/>
              <a:t> data point is included for reference – you may ignore it.</a:t>
            </a:r>
            <a:endParaRPr lang="en-US" sz="1800" dirty="0"/>
          </a:p>
        </p:txBody>
      </p:sp>
    </p:spTree>
    <p:extLst>
      <p:ext uri="{BB962C8B-B14F-4D97-AF65-F5344CB8AC3E}">
        <p14:creationId xmlns:p14="http://schemas.microsoft.com/office/powerpoint/2010/main" val="1639899279"/>
      </p:ext>
    </p:extLst>
  </p:cSld>
  <p:clrMapOvr>
    <a:masterClrMapping/>
  </p:clrMapOvr>
  <p:transition spd="slow" advClick="0" advTm="5000">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0E0841-CF6F-45C5-BB95-77883DAB66FA}"/>
              </a:ext>
            </a:extLst>
          </p:cNvPr>
          <p:cNvPicPr>
            <a:picLocks noChangeAspect="1"/>
          </p:cNvPicPr>
          <p:nvPr/>
        </p:nvPicPr>
        <p:blipFill>
          <a:blip r:embed="rId2"/>
          <a:stretch>
            <a:fillRect/>
          </a:stretch>
        </p:blipFill>
        <p:spPr>
          <a:xfrm>
            <a:off x="221818" y="755650"/>
            <a:ext cx="3128468" cy="2517774"/>
          </a:xfrm>
          <a:prstGeom prst="rect">
            <a:avLst/>
          </a:prstGeom>
        </p:spPr>
      </p:pic>
      <p:sp>
        <p:nvSpPr>
          <p:cNvPr id="5" name="TextBox 4">
            <a:extLst>
              <a:ext uri="{FF2B5EF4-FFF2-40B4-BE49-F238E27FC236}">
                <a16:creationId xmlns:a16="http://schemas.microsoft.com/office/drawing/2014/main" id="{5686C349-3FD0-48FB-8C24-78FE342FED34}"/>
              </a:ext>
            </a:extLst>
          </p:cNvPr>
          <p:cNvSpPr txBox="1"/>
          <p:nvPr/>
        </p:nvSpPr>
        <p:spPr>
          <a:xfrm>
            <a:off x="3467581" y="-59220"/>
            <a:ext cx="3625801" cy="4793620"/>
          </a:xfrm>
          <a:prstGeom prst="rect">
            <a:avLst/>
          </a:prstGeom>
          <a:noFill/>
        </p:spPr>
        <p:txBody>
          <a:bodyPr wrap="none" rtlCol="0">
            <a:spAutoFit/>
          </a:bodyPr>
          <a:lstStyle/>
          <a:p>
            <a:pPr algn="ctr"/>
            <a:r>
              <a:rPr lang="en-US" sz="2400" dirty="0"/>
              <a:t>Deaths between </a:t>
            </a:r>
          </a:p>
          <a:p>
            <a:pPr algn="ctr"/>
            <a:r>
              <a:rPr lang="en-US" sz="2400" dirty="0"/>
              <a:t> Jan 1 – Sept 9</a:t>
            </a:r>
            <a:r>
              <a:rPr lang="en-US" sz="2400" baseline="30000" dirty="0"/>
              <a:t>th</a:t>
            </a:r>
            <a:r>
              <a:rPr lang="en-US" sz="3200" dirty="0"/>
              <a:t>:</a:t>
            </a:r>
            <a:br>
              <a:rPr lang="en-US" sz="3200" b="1" dirty="0"/>
            </a:br>
            <a:r>
              <a:rPr lang="en-US" sz="3200" b="1" dirty="0"/>
              <a:t>14,506</a:t>
            </a:r>
          </a:p>
          <a:p>
            <a:pPr algn="ctr"/>
            <a:endParaRPr lang="en-US" sz="1050" b="1" dirty="0"/>
          </a:p>
          <a:p>
            <a:pPr algn="ctr"/>
            <a:r>
              <a:rPr lang="en-US" sz="2400" dirty="0"/>
              <a:t>Annualized: </a:t>
            </a:r>
          </a:p>
          <a:p>
            <a:pPr algn="ctr"/>
            <a:r>
              <a:rPr lang="en-US" sz="3200" b="1" dirty="0"/>
              <a:t>18,133 </a:t>
            </a:r>
            <a:br>
              <a:rPr lang="en-US" sz="3200" b="1" dirty="0"/>
            </a:br>
            <a:r>
              <a:rPr lang="en-US" sz="1200" b="1" dirty="0"/>
              <a:t>[~ 50 per day]</a:t>
            </a:r>
            <a:br>
              <a:rPr lang="en-US" sz="2400" b="1" dirty="0"/>
            </a:br>
            <a:endParaRPr lang="en-US" sz="200" b="1" dirty="0"/>
          </a:p>
          <a:p>
            <a:pPr algn="ctr"/>
            <a:r>
              <a:rPr lang="en-US" sz="2400" dirty="0"/>
              <a:t>Whistle Blower x5: </a:t>
            </a:r>
            <a:br>
              <a:rPr lang="en-US" sz="2400" dirty="0"/>
            </a:br>
            <a:r>
              <a:rPr lang="en-US" sz="3200" b="1" dirty="0"/>
              <a:t>90,662</a:t>
            </a:r>
            <a:br>
              <a:rPr lang="en-US" sz="3200" b="1" dirty="0"/>
            </a:br>
            <a:r>
              <a:rPr lang="en-US" sz="1400" b="1" dirty="0"/>
              <a:t>[~ 250 per day]</a:t>
            </a:r>
          </a:p>
          <a:p>
            <a:pPr algn="ctr"/>
            <a:endParaRPr lang="en-US" sz="500" b="1" dirty="0"/>
          </a:p>
          <a:p>
            <a:pPr algn="ctr"/>
            <a:r>
              <a:rPr lang="en-US" sz="2400" dirty="0"/>
              <a:t>Population fully vaccinated:</a:t>
            </a:r>
          </a:p>
          <a:p>
            <a:pPr algn="ctr"/>
            <a:r>
              <a:rPr lang="en-US" sz="3200" b="1" dirty="0"/>
              <a:t>180 M</a:t>
            </a:r>
          </a:p>
        </p:txBody>
      </p:sp>
    </p:spTree>
    <p:extLst>
      <p:ext uri="{BB962C8B-B14F-4D97-AF65-F5344CB8AC3E}">
        <p14:creationId xmlns:p14="http://schemas.microsoft.com/office/powerpoint/2010/main" val="4052973125"/>
      </p:ext>
    </p:extLst>
  </p:cSld>
  <p:clrMapOvr>
    <a:masterClrMapping/>
  </p:clrMapOvr>
  <p:transition spd="slow" advClick="0" advTm="5000">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0DA82AD-AA24-4D1F-B875-B7423F23D82F}"/>
              </a:ext>
            </a:extLst>
          </p:cNvPr>
          <p:cNvGraphicFramePr>
            <a:graphicFrameLocks/>
          </p:cNvGraphicFramePr>
          <p:nvPr>
            <p:extLst>
              <p:ext uri="{D42A27DB-BD31-4B8C-83A1-F6EECF244321}">
                <p14:modId xmlns:p14="http://schemas.microsoft.com/office/powerpoint/2010/main" val="2126574013"/>
              </p:ext>
            </p:extLst>
          </p:nvPr>
        </p:nvGraphicFramePr>
        <p:xfrm>
          <a:off x="1" y="0"/>
          <a:ext cx="7315200" cy="457199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69FDE025-6AED-4211-825F-0656F28BCC77}"/>
              </a:ext>
            </a:extLst>
          </p:cNvPr>
          <p:cNvCxnSpPr>
            <a:cxnSpLocks/>
          </p:cNvCxnSpPr>
          <p:nvPr/>
        </p:nvCxnSpPr>
        <p:spPr>
          <a:xfrm>
            <a:off x="510540" y="3566160"/>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C97A0A5D-AE2C-4CE6-AC27-74699255870B}"/>
              </a:ext>
            </a:extLst>
          </p:cNvPr>
          <p:cNvCxnSpPr>
            <a:cxnSpLocks/>
          </p:cNvCxnSpPr>
          <p:nvPr/>
        </p:nvCxnSpPr>
        <p:spPr>
          <a:xfrm>
            <a:off x="518160" y="2918460"/>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41587222"/>
      </p:ext>
    </p:extLst>
  </p:cSld>
  <p:clrMapOvr>
    <a:masterClrMapping/>
  </p:clrMapOvr>
  <p:transition spd="slow" advClick="0" advTm="5000">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EAF0ACD-5AF9-4BCE-9A07-CB778969E1A4}"/>
              </a:ext>
            </a:extLst>
          </p:cNvPr>
          <p:cNvSpPr/>
          <p:nvPr/>
        </p:nvSpPr>
        <p:spPr>
          <a:xfrm>
            <a:off x="5885858" y="3194484"/>
            <a:ext cx="1345522" cy="11870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ED30523-0B32-4669-A644-87FA147745F3}"/>
              </a:ext>
            </a:extLst>
          </p:cNvPr>
          <p:cNvSpPr/>
          <p:nvPr/>
        </p:nvSpPr>
        <p:spPr>
          <a:xfrm rot="5400000">
            <a:off x="6393793" y="2462874"/>
            <a:ext cx="519675" cy="352129"/>
          </a:xfrm>
          <a:prstGeom prst="rightArrow">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8E6B7211-A27C-4F91-B476-BF316488F4F5}"/>
              </a:ext>
            </a:extLst>
          </p:cNvPr>
          <p:cNvGraphicFramePr>
            <a:graphicFrameLocks/>
          </p:cNvGraphicFramePr>
          <p:nvPr>
            <p:extLst>
              <p:ext uri="{D42A27DB-BD31-4B8C-83A1-F6EECF244321}">
                <p14:modId xmlns:p14="http://schemas.microsoft.com/office/powerpoint/2010/main" val="2836442343"/>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8986813"/>
      </p:ext>
    </p:extLst>
  </p:cSld>
  <p:clrMapOvr>
    <a:masterClrMapping/>
  </p:clrMapOvr>
  <p:transition spd="slow" advClick="0" advTm="5000">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t>The data says:</a:t>
            </a:r>
            <a:br>
              <a:rPr lang="en-US" sz="3200" dirty="0"/>
            </a:br>
            <a:r>
              <a:rPr lang="en-US" sz="3600" u="sng" dirty="0"/>
              <a:t>Those over the age of 65 have a significantly higher risk of dying from COVID than from the COVID Vaccine.</a:t>
            </a:r>
          </a:p>
          <a:p>
            <a:pPr algn="ctr"/>
            <a:r>
              <a:rPr lang="en-US" sz="3600" dirty="0">
                <a:solidFill>
                  <a:srgbClr val="FF0000"/>
                </a:solidFill>
              </a:rPr>
              <a:t>*</a:t>
            </a:r>
            <a:br>
              <a:rPr lang="en-US" sz="3600" dirty="0"/>
            </a:br>
            <a:r>
              <a:rPr lang="en-US" sz="2800" dirty="0"/>
              <a:t>However let’s zoom in on the younger segment.</a:t>
            </a:r>
            <a:endParaRPr lang="en-US" sz="3200" dirty="0"/>
          </a:p>
        </p:txBody>
      </p:sp>
    </p:spTree>
    <p:extLst>
      <p:ext uri="{BB962C8B-B14F-4D97-AF65-F5344CB8AC3E}">
        <p14:creationId xmlns:p14="http://schemas.microsoft.com/office/powerpoint/2010/main" val="2470755229"/>
      </p:ext>
    </p:extLst>
  </p:cSld>
  <p:clrMapOvr>
    <a:masterClrMapping/>
  </p:clrMapOvr>
  <p:transition spd="slow" advClick="0" advTm="5000">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896CA6F-CAF7-43C9-9A1C-22B61E1A634C}"/>
              </a:ext>
            </a:extLst>
          </p:cNvPr>
          <p:cNvCxnSpPr>
            <a:cxnSpLocks/>
          </p:cNvCxnSpPr>
          <p:nvPr/>
        </p:nvCxnSpPr>
        <p:spPr>
          <a:xfrm>
            <a:off x="510540" y="3625394"/>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4EAF7226-1CA5-44BD-AF35-7EC1DE315C40}"/>
              </a:ext>
            </a:extLst>
          </p:cNvPr>
          <p:cNvCxnSpPr>
            <a:cxnSpLocks/>
          </p:cNvCxnSpPr>
          <p:nvPr/>
        </p:nvCxnSpPr>
        <p:spPr>
          <a:xfrm>
            <a:off x="518160" y="2356301"/>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aphicFrame>
        <p:nvGraphicFramePr>
          <p:cNvPr id="6" name="Chart 5">
            <a:extLst>
              <a:ext uri="{FF2B5EF4-FFF2-40B4-BE49-F238E27FC236}">
                <a16:creationId xmlns:a16="http://schemas.microsoft.com/office/drawing/2014/main" id="{47B2EED2-DE99-4871-9785-D80E0D21C0DB}"/>
              </a:ext>
            </a:extLst>
          </p:cNvPr>
          <p:cNvGraphicFramePr>
            <a:graphicFrameLocks/>
          </p:cNvGraphicFramePr>
          <p:nvPr>
            <p:extLst>
              <p:ext uri="{D42A27DB-BD31-4B8C-83A1-F6EECF244321}">
                <p14:modId xmlns:p14="http://schemas.microsoft.com/office/powerpoint/2010/main" val="3101387428"/>
              </p:ext>
            </p:extLst>
          </p:nvPr>
        </p:nvGraphicFramePr>
        <p:xfrm>
          <a:off x="1" y="0"/>
          <a:ext cx="7315200" cy="457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6324406"/>
      </p:ext>
    </p:extLst>
  </p:cSld>
  <p:clrMapOvr>
    <a:masterClrMapping/>
  </p:clrMapOvr>
  <p:transition spd="slow" advClick="0" advTm="5000">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7620"/>
            <a:ext cx="7315199" cy="4572000"/>
          </a:xfrm>
          <a:prstGeom prst="rect">
            <a:avLst/>
          </a:prstGeom>
          <a:noFill/>
        </p:spPr>
        <p:txBody>
          <a:bodyPr wrap="square" anchor="ctr">
            <a:normAutofit fontScale="77500" lnSpcReduction="20000"/>
          </a:bodyPr>
          <a:lstStyle/>
          <a:p>
            <a:pPr algn="ctr"/>
            <a:r>
              <a:rPr lang="en-US" sz="3600" u="sng" dirty="0"/>
              <a:t>IF the VAERS Database is accurate:</a:t>
            </a:r>
          </a:p>
          <a:p>
            <a:pPr algn="ctr"/>
            <a:br>
              <a:rPr lang="en-US" sz="2400" dirty="0"/>
            </a:br>
            <a:r>
              <a:rPr lang="en-US" sz="3200" dirty="0"/>
              <a:t>Ages 0-17  are </a:t>
            </a:r>
            <a:r>
              <a:rPr lang="en-US" sz="3200" u="sng" dirty="0"/>
              <a:t>200x</a:t>
            </a:r>
            <a:r>
              <a:rPr lang="en-US" sz="3200" dirty="0"/>
              <a:t> more likely…</a:t>
            </a:r>
            <a:br>
              <a:rPr lang="en-US" sz="3200" dirty="0"/>
            </a:br>
            <a:endParaRPr lang="en-US" sz="3200" dirty="0"/>
          </a:p>
          <a:p>
            <a:pPr algn="ctr"/>
            <a:r>
              <a:rPr lang="en-US" sz="3200" dirty="0"/>
              <a:t> Ages 18-29 are </a:t>
            </a:r>
            <a:r>
              <a:rPr lang="en-US" sz="3200" u="sng" dirty="0"/>
              <a:t>20x</a:t>
            </a:r>
            <a:r>
              <a:rPr lang="en-US" sz="3200" dirty="0"/>
              <a:t> more likely…</a:t>
            </a:r>
            <a:br>
              <a:rPr lang="en-US" sz="3200" dirty="0"/>
            </a:br>
            <a:endParaRPr lang="en-US" sz="3200" dirty="0"/>
          </a:p>
          <a:p>
            <a:pPr algn="ctr"/>
            <a:r>
              <a:rPr lang="en-US" sz="3200" dirty="0"/>
              <a:t>  Ages  30-39 are </a:t>
            </a:r>
            <a:r>
              <a:rPr lang="en-US" sz="3200" u="sng" dirty="0"/>
              <a:t>5x</a:t>
            </a:r>
            <a:r>
              <a:rPr lang="en-US" sz="3200" dirty="0"/>
              <a:t> more likely…</a:t>
            </a:r>
            <a:br>
              <a:rPr lang="en-US" sz="3200" dirty="0"/>
            </a:br>
            <a:endParaRPr lang="en-US" sz="3200" dirty="0"/>
          </a:p>
          <a:p>
            <a:pPr algn="ctr"/>
            <a:r>
              <a:rPr lang="en-US" sz="3200" dirty="0"/>
              <a:t>    Ages 40-49 are </a:t>
            </a:r>
            <a:r>
              <a:rPr lang="en-US" sz="3200" u="sng" dirty="0"/>
              <a:t>2x</a:t>
            </a:r>
            <a:r>
              <a:rPr lang="en-US" sz="3200" dirty="0"/>
              <a:t> more likely…</a:t>
            </a:r>
            <a:br>
              <a:rPr lang="en-US" sz="3600" dirty="0"/>
            </a:br>
            <a:br>
              <a:rPr lang="en-US" sz="1400" dirty="0"/>
            </a:br>
            <a:r>
              <a:rPr lang="en-US" sz="4000" dirty="0">
                <a:solidFill>
                  <a:srgbClr val="FF0000"/>
                </a:solidFill>
              </a:rPr>
              <a:t>To die from the </a:t>
            </a:r>
            <a:r>
              <a:rPr lang="en-US" sz="4000" dirty="0">
                <a:solidFill>
                  <a:srgbClr val="FFC000"/>
                </a:solidFill>
              </a:rPr>
              <a:t>COVID Vaccine </a:t>
            </a:r>
            <a:br>
              <a:rPr lang="en-US" sz="4000" dirty="0">
                <a:solidFill>
                  <a:srgbClr val="FF0000"/>
                </a:solidFill>
              </a:rPr>
            </a:br>
            <a:r>
              <a:rPr lang="en-US" sz="4000" dirty="0">
                <a:solidFill>
                  <a:srgbClr val="FF0000"/>
                </a:solidFill>
              </a:rPr>
              <a:t>than from </a:t>
            </a:r>
            <a:r>
              <a:rPr lang="en-US" sz="4000" dirty="0">
                <a:solidFill>
                  <a:srgbClr val="00B050"/>
                </a:solidFill>
              </a:rPr>
              <a:t>Treated COVID</a:t>
            </a:r>
          </a:p>
          <a:p>
            <a:pPr algn="ctr"/>
            <a:endParaRPr lang="en-US" sz="3200" dirty="0"/>
          </a:p>
          <a:p>
            <a:pPr algn="ctr"/>
            <a:r>
              <a:rPr lang="en-US" sz="3200" dirty="0">
                <a:solidFill>
                  <a:srgbClr val="FF0000"/>
                </a:solidFill>
              </a:rPr>
              <a:t>*</a:t>
            </a:r>
          </a:p>
        </p:txBody>
      </p:sp>
    </p:spTree>
    <p:extLst>
      <p:ext uri="{BB962C8B-B14F-4D97-AF65-F5344CB8AC3E}">
        <p14:creationId xmlns:p14="http://schemas.microsoft.com/office/powerpoint/2010/main" val="817888628"/>
      </p:ext>
    </p:extLst>
  </p:cSld>
  <p:clrMapOvr>
    <a:masterClrMapping/>
  </p:clrMapOvr>
  <p:transition spd="slow" advClick="0" advTm="5000">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7620"/>
            <a:ext cx="7315199" cy="4572000"/>
          </a:xfrm>
          <a:prstGeom prst="rect">
            <a:avLst/>
          </a:prstGeom>
          <a:noFill/>
        </p:spPr>
        <p:txBody>
          <a:bodyPr wrap="square" anchor="ctr">
            <a:normAutofit fontScale="70000" lnSpcReduction="20000"/>
          </a:bodyPr>
          <a:lstStyle/>
          <a:p>
            <a:pPr algn="ctr"/>
            <a:r>
              <a:rPr lang="en-US" sz="3600" u="sng" dirty="0"/>
              <a:t>If the whistle-blower(s) are accurate:</a:t>
            </a:r>
            <a:br>
              <a:rPr lang="en-US" sz="3600" u="sng" dirty="0"/>
            </a:br>
            <a:br>
              <a:rPr lang="en-US" sz="3600" u="sng" dirty="0"/>
            </a:br>
            <a:r>
              <a:rPr lang="en-US" sz="3200" dirty="0"/>
              <a:t>Ages 0-17  are </a:t>
            </a:r>
            <a:r>
              <a:rPr lang="en-US" sz="3200" u="sng" dirty="0"/>
              <a:t>1,000 times</a:t>
            </a:r>
            <a:r>
              <a:rPr lang="en-US" sz="3200" dirty="0"/>
              <a:t> more likely…</a:t>
            </a:r>
            <a:br>
              <a:rPr lang="en-US" sz="3200" dirty="0"/>
            </a:br>
            <a:endParaRPr lang="en-US" sz="3200" dirty="0"/>
          </a:p>
          <a:p>
            <a:pPr algn="ctr"/>
            <a:r>
              <a:rPr lang="en-US" sz="3200" dirty="0"/>
              <a:t>   Ages 18-29 are </a:t>
            </a:r>
            <a:r>
              <a:rPr lang="en-US" sz="3200" u="sng" dirty="0"/>
              <a:t>95 times</a:t>
            </a:r>
            <a:r>
              <a:rPr lang="en-US" sz="3200" dirty="0"/>
              <a:t> more likely…</a:t>
            </a:r>
            <a:br>
              <a:rPr lang="en-US" sz="3200" dirty="0"/>
            </a:br>
            <a:endParaRPr lang="en-US" sz="3200" dirty="0"/>
          </a:p>
          <a:p>
            <a:pPr algn="ctr"/>
            <a:r>
              <a:rPr lang="en-US" sz="3200" dirty="0"/>
              <a:t>  Ages  30-39 are </a:t>
            </a:r>
            <a:r>
              <a:rPr lang="en-US" sz="3200" u="sng" dirty="0"/>
              <a:t>28 times</a:t>
            </a:r>
            <a:r>
              <a:rPr lang="en-US" sz="3200" dirty="0"/>
              <a:t> more likely…</a:t>
            </a:r>
            <a:br>
              <a:rPr lang="en-US" sz="3200" dirty="0"/>
            </a:br>
            <a:endParaRPr lang="en-US" sz="3200" dirty="0"/>
          </a:p>
          <a:p>
            <a:pPr algn="ctr"/>
            <a:r>
              <a:rPr lang="en-US" sz="3200" dirty="0"/>
              <a:t>    Ages 40-49 are </a:t>
            </a:r>
            <a:r>
              <a:rPr lang="en-US" sz="3200" u="sng" dirty="0"/>
              <a:t>10 times</a:t>
            </a:r>
            <a:r>
              <a:rPr lang="en-US" sz="3200" dirty="0"/>
              <a:t> more likely…</a:t>
            </a:r>
          </a:p>
          <a:p>
            <a:pPr algn="ctr"/>
            <a:endParaRPr lang="en-US" sz="3600" dirty="0"/>
          </a:p>
          <a:p>
            <a:pPr algn="ctr"/>
            <a:r>
              <a:rPr lang="en-US" sz="3200" dirty="0"/>
              <a:t>    Ages 50-65 are </a:t>
            </a:r>
            <a:r>
              <a:rPr lang="en-US" sz="3200" u="sng" dirty="0"/>
              <a:t>3.2 times</a:t>
            </a:r>
            <a:r>
              <a:rPr lang="en-US" sz="3200" dirty="0"/>
              <a:t> more likely…</a:t>
            </a:r>
          </a:p>
          <a:p>
            <a:pPr algn="ctr"/>
            <a:br>
              <a:rPr lang="en-US" sz="1400" dirty="0"/>
            </a:br>
            <a:r>
              <a:rPr lang="en-US" sz="3200" dirty="0">
                <a:solidFill>
                  <a:srgbClr val="FF0000"/>
                </a:solidFill>
              </a:rPr>
              <a:t>To die from the </a:t>
            </a:r>
            <a:r>
              <a:rPr lang="en-US" sz="3200" dirty="0">
                <a:solidFill>
                  <a:srgbClr val="FFC000"/>
                </a:solidFill>
              </a:rPr>
              <a:t>COVID Vaccine </a:t>
            </a:r>
            <a:br>
              <a:rPr lang="en-US" sz="3200" dirty="0">
                <a:solidFill>
                  <a:srgbClr val="FF0000"/>
                </a:solidFill>
              </a:rPr>
            </a:br>
            <a:r>
              <a:rPr lang="en-US" sz="3200" dirty="0">
                <a:solidFill>
                  <a:srgbClr val="FF0000"/>
                </a:solidFill>
              </a:rPr>
              <a:t>than from </a:t>
            </a:r>
            <a:r>
              <a:rPr lang="en-US" sz="3200" dirty="0">
                <a:solidFill>
                  <a:srgbClr val="00B050"/>
                </a:solidFill>
              </a:rPr>
              <a:t>Treated COVID</a:t>
            </a:r>
            <a:endParaRPr lang="en-US" sz="3200" dirty="0">
              <a:solidFill>
                <a:srgbClr val="FF0000"/>
              </a:solidFill>
            </a:endParaRPr>
          </a:p>
          <a:p>
            <a:pPr algn="ctr"/>
            <a:endParaRPr lang="en-US" sz="2600" dirty="0"/>
          </a:p>
          <a:p>
            <a:pPr algn="ctr"/>
            <a:r>
              <a:rPr lang="en-US" sz="3200" dirty="0">
                <a:solidFill>
                  <a:srgbClr val="FF0000"/>
                </a:solidFill>
              </a:rPr>
              <a:t>*</a:t>
            </a:r>
          </a:p>
        </p:txBody>
      </p:sp>
    </p:spTree>
    <p:extLst>
      <p:ext uri="{BB962C8B-B14F-4D97-AF65-F5344CB8AC3E}">
        <p14:creationId xmlns:p14="http://schemas.microsoft.com/office/powerpoint/2010/main" val="1361949398"/>
      </p:ext>
    </p:extLst>
  </p:cSld>
  <p:clrMapOvr>
    <a:masterClrMapping/>
  </p:clrMapOvr>
  <p:transition spd="slow" advClick="0" advTm="5000">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solidFill>
                  <a:srgbClr val="FF0000"/>
                </a:solidFill>
              </a:rPr>
              <a:t>*</a:t>
            </a:r>
            <a:r>
              <a:rPr lang="en-US" sz="3200" i="1" dirty="0"/>
              <a:t>Vaccine Notes:</a:t>
            </a:r>
          </a:p>
          <a:p>
            <a:pPr marL="457200" indent="-457200">
              <a:buFont typeface="Arial" panose="020B0604020202020204" pitchFamily="34" charset="0"/>
              <a:buChar char="•"/>
            </a:pPr>
            <a:r>
              <a:rPr lang="en-US" u="sng" dirty="0"/>
              <a:t>We do not have long-term safety data.</a:t>
            </a:r>
            <a:r>
              <a:rPr lang="en-US" dirty="0"/>
              <a:t>  None of the COVID vaccines have had 10-15 year standard development and testing cycles. </a:t>
            </a:r>
          </a:p>
          <a:p>
            <a:pPr marL="457200" indent="-457200">
              <a:buFont typeface="Arial" panose="020B0604020202020204" pitchFamily="34" charset="0"/>
              <a:buChar char="•"/>
            </a:pPr>
            <a:r>
              <a:rPr lang="en-US" sz="2000" u="sng" dirty="0"/>
              <a:t>We only looked at ‘deaths’</a:t>
            </a:r>
            <a:r>
              <a:rPr lang="en-US" sz="2000" dirty="0"/>
              <a:t> reportedly due to the vaccine. </a:t>
            </a:r>
            <a:br>
              <a:rPr lang="en-US" sz="2000" dirty="0"/>
            </a:br>
            <a:r>
              <a:rPr lang="en-US" sz="2000" dirty="0"/>
              <a:t>Many other “adverse affects” are severe, and/or permanent</a:t>
            </a:r>
          </a:p>
          <a:p>
            <a:pPr marL="457200" indent="-457200">
              <a:buFont typeface="Arial" panose="020B0604020202020204" pitchFamily="34" charset="0"/>
              <a:buChar char="•"/>
            </a:pPr>
            <a:r>
              <a:rPr lang="en-US" sz="2000" u="sng" dirty="0"/>
              <a:t>Many Doctors &amp; Scientists have been censored</a:t>
            </a:r>
            <a:r>
              <a:rPr lang="en-US" sz="2000" dirty="0"/>
              <a:t> heavily for trying to publicize their concerns of the vaccine.</a:t>
            </a:r>
          </a:p>
          <a:p>
            <a:pPr marL="457200" indent="-457200">
              <a:buFont typeface="Arial" panose="020B0604020202020204" pitchFamily="34" charset="0"/>
              <a:buChar char="•"/>
            </a:pPr>
            <a:r>
              <a:rPr lang="en-US" sz="2000" u="sng" dirty="0"/>
              <a:t>The EU is reporting over 23K deaths</a:t>
            </a:r>
            <a:r>
              <a:rPr lang="en-US" sz="2000" dirty="0"/>
              <a:t> from the vaccine</a:t>
            </a:r>
            <a:br>
              <a:rPr lang="en-US" sz="2000" dirty="0"/>
            </a:br>
            <a:r>
              <a:rPr lang="en-US" sz="800" dirty="0">
                <a:hlinkClick r:id="rId2"/>
              </a:rPr>
              <a:t>https://healthimpactnews.com/2021/23252-deaths-2189537-injured-following-covid-shots-reported-in-european-unions-database-of-adverse-drug-reactions/</a:t>
            </a:r>
            <a:endParaRPr lang="en-US" sz="800" dirty="0"/>
          </a:p>
          <a:p>
            <a:pPr marL="457200" indent="-457200">
              <a:buFont typeface="Arial" panose="020B0604020202020204" pitchFamily="34" charset="0"/>
              <a:buChar char="•"/>
            </a:pPr>
            <a:r>
              <a:rPr lang="en-US" sz="2000" u="sng" dirty="0"/>
              <a:t>The vaccine effectiveness seems to be decreasing</a:t>
            </a:r>
            <a:r>
              <a:rPr lang="en-US" sz="2000" dirty="0"/>
              <a:t> over time. </a:t>
            </a:r>
            <a:br>
              <a:rPr lang="en-US" sz="2000" dirty="0"/>
            </a:br>
            <a:r>
              <a:rPr lang="en-US" sz="2000" dirty="0"/>
              <a:t>There is a good probability catching COVID after being vaccinated.  Factoring in Death from COVID after vaccination is too speculative to include here.   </a:t>
            </a:r>
          </a:p>
          <a:p>
            <a:pPr marL="457200" indent="-457200">
              <a:buFont typeface="Arial" panose="020B0604020202020204" pitchFamily="34" charset="0"/>
              <a:buChar char="•"/>
            </a:pPr>
            <a:r>
              <a:rPr lang="en-US" sz="2000" dirty="0"/>
              <a:t>Again… </a:t>
            </a:r>
            <a:r>
              <a:rPr lang="en-US" sz="2000" u="sng" dirty="0"/>
              <a:t>The data set we have is very poor</a:t>
            </a:r>
          </a:p>
          <a:p>
            <a:pPr marL="457200" indent="-457200" algn="ctr">
              <a:buFont typeface="Arial" panose="020B0604020202020204" pitchFamily="34" charset="0"/>
              <a:buChar char="•"/>
            </a:pPr>
            <a:endParaRPr lang="en-US" sz="2000" dirty="0"/>
          </a:p>
        </p:txBody>
      </p:sp>
    </p:spTree>
    <p:extLst>
      <p:ext uri="{BB962C8B-B14F-4D97-AF65-F5344CB8AC3E}">
        <p14:creationId xmlns:p14="http://schemas.microsoft.com/office/powerpoint/2010/main" val="2659965800"/>
      </p:ext>
    </p:extLst>
  </p:cSld>
  <p:clrMapOvr>
    <a:masterClrMapping/>
  </p:clrMapOvr>
  <p:transition spd="slow" advClick="0" advTm="5000">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896CA6F-CAF7-43C9-9A1C-22B61E1A634C}"/>
              </a:ext>
            </a:extLst>
          </p:cNvPr>
          <p:cNvCxnSpPr>
            <a:cxnSpLocks/>
          </p:cNvCxnSpPr>
          <p:nvPr/>
        </p:nvCxnSpPr>
        <p:spPr>
          <a:xfrm>
            <a:off x="491924" y="3248176"/>
            <a:ext cx="6678208"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4EAF7226-1CA5-44BD-AF35-7EC1DE315C40}"/>
              </a:ext>
            </a:extLst>
          </p:cNvPr>
          <p:cNvCxnSpPr>
            <a:cxnSpLocks/>
          </p:cNvCxnSpPr>
          <p:nvPr/>
        </p:nvCxnSpPr>
        <p:spPr>
          <a:xfrm>
            <a:off x="501983" y="2631037"/>
            <a:ext cx="661066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aphicFrame>
        <p:nvGraphicFramePr>
          <p:cNvPr id="5" name="Chart 4">
            <a:extLst>
              <a:ext uri="{FF2B5EF4-FFF2-40B4-BE49-F238E27FC236}">
                <a16:creationId xmlns:a16="http://schemas.microsoft.com/office/drawing/2014/main" id="{22A63F2D-5895-4F6B-A43B-849E8B3092B1}"/>
              </a:ext>
            </a:extLst>
          </p:cNvPr>
          <p:cNvGraphicFramePr>
            <a:graphicFrameLocks/>
          </p:cNvGraphicFramePr>
          <p:nvPr>
            <p:extLst>
              <p:ext uri="{D42A27DB-BD31-4B8C-83A1-F6EECF244321}">
                <p14:modId xmlns:p14="http://schemas.microsoft.com/office/powerpoint/2010/main" val="4043865578"/>
              </p:ext>
            </p:extLst>
          </p:nvPr>
        </p:nvGraphicFramePr>
        <p:xfrm>
          <a:off x="0" y="-109958"/>
          <a:ext cx="7315200" cy="46819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9493451"/>
      </p:ext>
    </p:extLst>
  </p:cSld>
  <p:clrMapOvr>
    <a:masterClrMapping/>
  </p:clrMapOvr>
  <p:transition spd="slow" advClick="0" advTm="5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600" u="sng" dirty="0"/>
              <a:t>The CDC now reports two different </a:t>
            </a:r>
            <a:br>
              <a:rPr lang="en-US" sz="3600" u="sng" dirty="0"/>
            </a:br>
            <a:r>
              <a:rPr lang="en-US" sz="3600" u="sng" dirty="0"/>
              <a:t>“COVID Death” numbers:</a:t>
            </a:r>
            <a:br>
              <a:rPr lang="en-US" sz="3600" u="sng" dirty="0"/>
            </a:br>
            <a:br>
              <a:rPr lang="en-US" sz="3200" dirty="0"/>
            </a:br>
            <a:r>
              <a:rPr lang="en-US" sz="3200" dirty="0">
                <a:solidFill>
                  <a:srgbClr val="FF0000"/>
                </a:solidFill>
              </a:rPr>
              <a:t>1) COVID-19 (Multiple Causes of Death)	</a:t>
            </a:r>
            <a:br>
              <a:rPr lang="en-US" sz="3200" dirty="0">
                <a:solidFill>
                  <a:srgbClr val="FF0000"/>
                </a:solidFill>
              </a:rPr>
            </a:br>
            <a:r>
              <a:rPr lang="en-US" sz="3200" dirty="0"/>
              <a:t>(Died </a:t>
            </a:r>
            <a:r>
              <a:rPr lang="en-US" sz="3200" b="1" u="sng" dirty="0"/>
              <a:t>with</a:t>
            </a:r>
            <a:r>
              <a:rPr lang="en-US" sz="3200" dirty="0"/>
              <a:t> COVID)</a:t>
            </a:r>
            <a:br>
              <a:rPr lang="en-US" sz="3200" dirty="0"/>
            </a:br>
            <a:br>
              <a:rPr lang="en-US" sz="3200" dirty="0">
                <a:solidFill>
                  <a:srgbClr val="FF0000"/>
                </a:solidFill>
              </a:rPr>
            </a:br>
            <a:r>
              <a:rPr lang="en-US" sz="3200" dirty="0">
                <a:solidFill>
                  <a:srgbClr val="FF0000"/>
                </a:solidFill>
              </a:rPr>
              <a:t>2) COVID-19 (</a:t>
            </a:r>
            <a:r>
              <a:rPr lang="en-US" sz="3200" b="1" dirty="0">
                <a:solidFill>
                  <a:srgbClr val="FF0000"/>
                </a:solidFill>
              </a:rPr>
              <a:t>Underlying Cause </a:t>
            </a:r>
            <a:r>
              <a:rPr lang="en-US" sz="3200" dirty="0">
                <a:solidFill>
                  <a:srgbClr val="FF0000"/>
                </a:solidFill>
              </a:rPr>
              <a:t>of Death)</a:t>
            </a:r>
          </a:p>
          <a:p>
            <a:pPr algn="ctr"/>
            <a:r>
              <a:rPr lang="en-US" sz="3200" dirty="0"/>
              <a:t>(Death “</a:t>
            </a:r>
            <a:r>
              <a:rPr lang="en-US" sz="3200" b="1" u="sng" dirty="0"/>
              <a:t>caused”</a:t>
            </a:r>
            <a:r>
              <a:rPr lang="en-US" sz="3200" b="1" dirty="0"/>
              <a:t> </a:t>
            </a:r>
            <a:r>
              <a:rPr lang="en-US" sz="3200" dirty="0"/>
              <a:t>by COVID)</a:t>
            </a:r>
          </a:p>
        </p:txBody>
      </p:sp>
    </p:spTree>
    <p:extLst>
      <p:ext uri="{BB962C8B-B14F-4D97-AF65-F5344CB8AC3E}">
        <p14:creationId xmlns:p14="http://schemas.microsoft.com/office/powerpoint/2010/main" val="694408313"/>
      </p:ext>
    </p:extLst>
  </p:cSld>
  <p:clrMapOvr>
    <a:masterClrMapping/>
  </p:clrMapOvr>
  <p:transition spd="slow" advClick="0" advTm="5000">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endParaRPr lang="en-US" sz="2400" dirty="0"/>
          </a:p>
        </p:txBody>
      </p:sp>
      <p:sp>
        <p:nvSpPr>
          <p:cNvPr id="2" name="TextBox 1">
            <a:extLst>
              <a:ext uri="{FF2B5EF4-FFF2-40B4-BE49-F238E27FC236}">
                <a16:creationId xmlns:a16="http://schemas.microsoft.com/office/drawing/2014/main" id="{251237F5-C95A-43F2-A32E-E66EF2934244}"/>
              </a:ext>
            </a:extLst>
          </p:cNvPr>
          <p:cNvSpPr txBox="1"/>
          <p:nvPr/>
        </p:nvSpPr>
        <p:spPr>
          <a:xfrm>
            <a:off x="0" y="0"/>
            <a:ext cx="7315200" cy="3970318"/>
          </a:xfrm>
          <a:prstGeom prst="rect">
            <a:avLst/>
          </a:prstGeom>
          <a:noFill/>
        </p:spPr>
        <p:txBody>
          <a:bodyPr wrap="square" rtlCol="0">
            <a:spAutoFit/>
          </a:bodyPr>
          <a:lstStyle/>
          <a:p>
            <a:pPr algn="ctr"/>
            <a:br>
              <a:rPr lang="en-US" sz="2800" dirty="0"/>
            </a:br>
            <a:r>
              <a:rPr lang="en-US" sz="2800" dirty="0"/>
              <a:t> Rational Data ------&gt; Rational Decisions</a:t>
            </a:r>
          </a:p>
          <a:p>
            <a:pPr algn="ctr"/>
            <a:r>
              <a:rPr lang="en-US" sz="2800" dirty="0"/>
              <a:t> Poor Data ------&gt; Poor Decisions</a:t>
            </a:r>
          </a:p>
          <a:p>
            <a:pPr algn="ctr"/>
            <a:r>
              <a:rPr lang="en-US" sz="2800" dirty="0">
                <a:sym typeface="Wingdings" panose="05000000000000000000" pitchFamily="2" charset="2"/>
              </a:rPr>
              <a:t>Deceptive Data ------&gt; Justifies Destruction</a:t>
            </a:r>
          </a:p>
          <a:p>
            <a:pPr algn="ctr"/>
            <a:endParaRPr lang="en-US" sz="2800" dirty="0">
              <a:sym typeface="Wingdings" panose="05000000000000000000" pitchFamily="2" charset="2"/>
            </a:endParaRPr>
          </a:p>
          <a:p>
            <a:pPr algn="ctr"/>
            <a:r>
              <a:rPr lang="en-US" sz="2800" dirty="0">
                <a:sym typeface="Wingdings" panose="05000000000000000000" pitchFamily="2" charset="2"/>
              </a:rPr>
              <a:t>Irrational, Poor, or Deceptive “COVID Data”</a:t>
            </a:r>
          </a:p>
          <a:p>
            <a:pPr algn="ctr"/>
            <a:r>
              <a:rPr lang="en-US" sz="2800" dirty="0">
                <a:sym typeface="Wingdings" panose="05000000000000000000" pitchFamily="2" charset="2"/>
              </a:rPr>
              <a:t>Has, Is, and Will continue DESTROY life.</a:t>
            </a:r>
          </a:p>
          <a:p>
            <a:pPr algn="ctr"/>
            <a:endParaRPr lang="en-US" sz="2800" dirty="0">
              <a:sym typeface="Wingdings" panose="05000000000000000000" pitchFamily="2" charset="2"/>
            </a:endParaRPr>
          </a:p>
          <a:p>
            <a:pPr algn="ctr"/>
            <a:r>
              <a:rPr lang="en-US" sz="2800" dirty="0">
                <a:sym typeface="Wingdings" panose="05000000000000000000" pitchFamily="2" charset="2"/>
              </a:rPr>
              <a:t>Get the Data! Check the Data! Make your Choice!</a:t>
            </a:r>
          </a:p>
        </p:txBody>
      </p:sp>
    </p:spTree>
    <p:extLst>
      <p:ext uri="{BB962C8B-B14F-4D97-AF65-F5344CB8AC3E}">
        <p14:creationId xmlns:p14="http://schemas.microsoft.com/office/powerpoint/2010/main" val="1524123263"/>
      </p:ext>
    </p:extLst>
  </p:cSld>
  <p:clrMapOvr>
    <a:masterClrMapping/>
  </p:clrMapOvr>
  <p:transition spd="slow" advClick="0" advTm="5000">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r>
              <a:rPr lang="en-US" sz="3200" u="sng" dirty="0">
                <a:solidFill>
                  <a:srgbClr val="FF0000"/>
                </a:solidFill>
              </a:rPr>
              <a:t>*</a:t>
            </a:r>
            <a:r>
              <a:rPr lang="en-US" sz="3200" i="1" u="sng" dirty="0"/>
              <a:t>Presentation Disclaimer</a:t>
            </a:r>
          </a:p>
          <a:p>
            <a:pPr algn="ctr"/>
            <a:endParaRPr lang="en-US" sz="3200" i="1" u="sng" dirty="0"/>
          </a:p>
          <a:p>
            <a:pPr algn="ctr"/>
            <a:r>
              <a:rPr lang="en-US" sz="2400" dirty="0">
                <a:solidFill>
                  <a:srgbClr val="FF0000"/>
                </a:solidFill>
              </a:rPr>
              <a:t>* </a:t>
            </a:r>
            <a:r>
              <a:rPr lang="en-US" sz="2400" i="1" dirty="0"/>
              <a:t>All COVID data was sourced from publicly available data, published by the CDC. At the URLs given</a:t>
            </a:r>
          </a:p>
          <a:p>
            <a:pPr algn="ctr"/>
            <a:br>
              <a:rPr lang="en-US" sz="2800" dirty="0">
                <a:solidFill>
                  <a:srgbClr val="FF0000"/>
                </a:solidFill>
              </a:rPr>
            </a:br>
            <a:r>
              <a:rPr lang="en-US" sz="2400" dirty="0">
                <a:solidFill>
                  <a:srgbClr val="FF0000"/>
                </a:solidFill>
              </a:rPr>
              <a:t>* </a:t>
            </a:r>
            <a:r>
              <a:rPr lang="en-US" sz="2000" dirty="0"/>
              <a:t>Claims of treatment effectiveness are pulled from cited sources.</a:t>
            </a:r>
          </a:p>
          <a:p>
            <a:pPr algn="ctr"/>
            <a:endParaRPr lang="en-US" sz="3200" dirty="0">
              <a:solidFill>
                <a:srgbClr val="FF0000"/>
              </a:solidFill>
            </a:endParaRPr>
          </a:p>
          <a:p>
            <a:pPr algn="ctr"/>
            <a:r>
              <a:rPr lang="en-US" sz="3000" dirty="0">
                <a:solidFill>
                  <a:srgbClr val="FF0000"/>
                </a:solidFill>
              </a:rPr>
              <a:t>* </a:t>
            </a:r>
            <a:r>
              <a:rPr lang="en-US" sz="2600" dirty="0"/>
              <a:t>I have no mal-intent, but, I am human, and far from perfect – thus this presentation may have errors.</a:t>
            </a:r>
          </a:p>
          <a:p>
            <a:pPr algn="ctr"/>
            <a:br>
              <a:rPr lang="en-US" sz="2800" dirty="0">
                <a:solidFill>
                  <a:srgbClr val="FF0000"/>
                </a:solidFill>
              </a:rPr>
            </a:br>
            <a:r>
              <a:rPr lang="en-US" sz="2800" dirty="0">
                <a:solidFill>
                  <a:srgbClr val="FF0000"/>
                </a:solidFill>
              </a:rPr>
              <a:t>* </a:t>
            </a:r>
            <a:r>
              <a:rPr lang="en-US" sz="2400" dirty="0"/>
              <a:t>You own you health &amp; all your health choices.  Look at the data, </a:t>
            </a:r>
            <a:r>
              <a:rPr lang="en-US" sz="2400" u="sng" dirty="0"/>
              <a:t>check the data</a:t>
            </a:r>
            <a:r>
              <a:rPr lang="en-US" sz="2400" dirty="0"/>
              <a:t>, </a:t>
            </a:r>
            <a:r>
              <a:rPr lang="en-US" sz="2400" u="sng" dirty="0"/>
              <a:t>make your own choices</a:t>
            </a:r>
            <a:r>
              <a:rPr lang="en-US" sz="2400" dirty="0"/>
              <a:t>.</a:t>
            </a:r>
            <a:br>
              <a:rPr lang="en-US" sz="2400" dirty="0"/>
            </a:br>
            <a:endParaRPr lang="en-US" sz="2400" dirty="0"/>
          </a:p>
        </p:txBody>
      </p:sp>
    </p:spTree>
    <p:extLst>
      <p:ext uri="{BB962C8B-B14F-4D97-AF65-F5344CB8AC3E}">
        <p14:creationId xmlns:p14="http://schemas.microsoft.com/office/powerpoint/2010/main" val="3781722942"/>
      </p:ext>
    </p:extLst>
  </p:cSld>
  <p:clrMapOvr>
    <a:masterClrMapping/>
  </p:clrMapOvr>
  <p:transition spd="slow" advClick="0" advTm="500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solidFill>
                  <a:srgbClr val="FF0000"/>
                </a:solidFill>
              </a:rPr>
              <a:t>2) COVID-19 (</a:t>
            </a:r>
            <a:r>
              <a:rPr lang="en-US" sz="3200" b="1" dirty="0">
                <a:solidFill>
                  <a:srgbClr val="FF0000"/>
                </a:solidFill>
              </a:rPr>
              <a:t>Underlying Cause </a:t>
            </a:r>
            <a:r>
              <a:rPr lang="en-US" sz="3200" dirty="0">
                <a:solidFill>
                  <a:srgbClr val="FF0000"/>
                </a:solidFill>
              </a:rPr>
              <a:t>of Death)</a:t>
            </a:r>
          </a:p>
          <a:p>
            <a:pPr algn="ctr"/>
            <a:r>
              <a:rPr lang="en-US" sz="3200" dirty="0"/>
              <a:t>(Death triggered / caused by COVID)</a:t>
            </a:r>
          </a:p>
          <a:p>
            <a:pPr algn="ctr"/>
            <a:br>
              <a:rPr lang="en-US" sz="3200" dirty="0"/>
            </a:br>
            <a:r>
              <a:rPr lang="en-US" sz="3200" dirty="0"/>
              <a:t>is the ‘most rational’ data set available and will be we used hereafter.</a:t>
            </a:r>
          </a:p>
        </p:txBody>
      </p:sp>
      <p:sp>
        <p:nvSpPr>
          <p:cNvPr id="2" name="Rectangle: Rounded Corners 1">
            <a:extLst>
              <a:ext uri="{FF2B5EF4-FFF2-40B4-BE49-F238E27FC236}">
                <a16:creationId xmlns:a16="http://schemas.microsoft.com/office/drawing/2014/main" id="{0F8ED77F-F202-471E-A818-53DADEB635CA}"/>
              </a:ext>
            </a:extLst>
          </p:cNvPr>
          <p:cNvSpPr/>
          <p:nvPr/>
        </p:nvSpPr>
        <p:spPr>
          <a:xfrm>
            <a:off x="88900" y="800100"/>
            <a:ext cx="7099300" cy="14859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313746"/>
      </p:ext>
    </p:extLst>
  </p:cSld>
  <p:clrMapOvr>
    <a:masterClrMapping/>
  </p:clrMapOvr>
  <p:transition spd="slow" advClick="0" advTm="500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600" dirty="0"/>
              <a:t>Apples-to-Apples</a:t>
            </a:r>
            <a:br>
              <a:rPr lang="en-US" sz="6600" dirty="0"/>
            </a:br>
            <a:endParaRPr lang="en-US" sz="6600" dirty="0"/>
          </a:p>
          <a:p>
            <a:pPr algn="ctr"/>
            <a:r>
              <a:rPr lang="en-US" sz="3200" dirty="0"/>
              <a:t>Most COVID Death Data presented cannot be interpreted at face value because it  never is ….</a:t>
            </a:r>
          </a:p>
        </p:txBody>
      </p:sp>
    </p:spTree>
    <p:extLst>
      <p:ext uri="{BB962C8B-B14F-4D97-AF65-F5344CB8AC3E}">
        <p14:creationId xmlns:p14="http://schemas.microsoft.com/office/powerpoint/2010/main" val="492381899"/>
      </p:ext>
    </p:extLst>
  </p:cSld>
  <p:clrMapOvr>
    <a:masterClrMapping/>
  </p:clrMapOvr>
  <p:transition spd="slow" advClick="0" advTm="5000">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8000" dirty="0"/>
              <a:t>ANNUAL-IZED!</a:t>
            </a:r>
          </a:p>
          <a:p>
            <a:pPr algn="ctr"/>
            <a:r>
              <a:rPr lang="en-US" sz="3200" dirty="0"/>
              <a:t>All disease mortality rate data </a:t>
            </a:r>
            <a:br>
              <a:rPr lang="en-US" sz="3200" dirty="0"/>
            </a:br>
            <a:r>
              <a:rPr lang="en-US" sz="3200" u="sng" dirty="0"/>
              <a:t>other than COVID-19  </a:t>
            </a:r>
            <a:br>
              <a:rPr lang="en-US" sz="3200" dirty="0"/>
            </a:br>
            <a:r>
              <a:rPr lang="en-US" sz="3200" dirty="0"/>
              <a:t>is presented for a given 1-year period.</a:t>
            </a:r>
          </a:p>
        </p:txBody>
      </p:sp>
    </p:spTree>
    <p:extLst>
      <p:ext uri="{BB962C8B-B14F-4D97-AF65-F5344CB8AC3E}">
        <p14:creationId xmlns:p14="http://schemas.microsoft.com/office/powerpoint/2010/main" val="795036017"/>
      </p:ext>
    </p:extLst>
  </p:cSld>
  <p:clrMapOvr>
    <a:masterClrMapping/>
  </p:clrMapOvr>
  <p:transition spd="slow" advClick="0" advTm="5000">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16600" dirty="0"/>
              <a:t>666,440</a:t>
            </a:r>
            <a:br>
              <a:rPr lang="en-US" sz="16600" dirty="0"/>
            </a:br>
            <a:r>
              <a:rPr lang="en-US" sz="3600" dirty="0"/>
              <a:t> “COVID Deaths</a:t>
            </a:r>
            <a:r>
              <a:rPr lang="en-US" sz="3600" dirty="0">
                <a:solidFill>
                  <a:srgbClr val="FF0000"/>
                </a:solidFill>
              </a:rPr>
              <a:t>*</a:t>
            </a:r>
            <a:r>
              <a:rPr lang="en-US" sz="3600" dirty="0"/>
              <a:t>” in the USA</a:t>
            </a:r>
            <a:br>
              <a:rPr lang="en-US" sz="3600" dirty="0"/>
            </a:br>
            <a:r>
              <a:rPr lang="en-US" sz="4000" u="sng" dirty="0"/>
              <a:t>since the start of the pandemic</a:t>
            </a:r>
            <a:br>
              <a:rPr lang="en-US" sz="4000" u="sng" dirty="0"/>
            </a:br>
            <a:r>
              <a:rPr lang="en-US" dirty="0"/>
              <a:t>[as of 9/17/2021]</a:t>
            </a:r>
            <a:br>
              <a:rPr lang="en-US" dirty="0"/>
            </a:br>
            <a:r>
              <a:rPr lang="en-US" sz="1800" b="0" i="0" u="none" strike="noStrike" dirty="0">
                <a:solidFill>
                  <a:srgbClr val="000000"/>
                </a:solidFill>
                <a:effectLst/>
                <a:latin typeface="Calibri" panose="020F0502020204030204" pitchFamily="34" charset="0"/>
                <a:hlinkClick r:id="rId2"/>
              </a:rPr>
              <a:t>https://covid.cdc.gov/covid-data-tracker/#datatracker-home</a:t>
            </a:r>
            <a:endParaRPr lang="en-US"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517252660"/>
      </p:ext>
    </p:extLst>
  </p:cSld>
  <p:clrMapOvr>
    <a:masterClrMapping/>
  </p:clrMapOvr>
  <p:transition spd="slow" advClick="0" advTm="5000">
    <p:fade thruBlk="1"/>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22997</TotalTime>
  <Words>1832</Words>
  <Application>Microsoft Office PowerPoint</Application>
  <PresentationFormat>Custom</PresentationFormat>
  <Paragraphs>163</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catamaran</vt:lpstr>
      <vt:lpstr>Google Sans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Brown</cp:lastModifiedBy>
  <cp:revision>30</cp:revision>
  <dcterms:created xsi:type="dcterms:W3CDTF">2021-07-24T00:04:47Z</dcterms:created>
  <dcterms:modified xsi:type="dcterms:W3CDTF">2021-09-17T08:49:24Z</dcterms:modified>
</cp:coreProperties>
</file>