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57" r:id="rId3"/>
    <p:sldId id="259" r:id="rId4"/>
    <p:sldId id="265" r:id="rId5"/>
    <p:sldId id="266" r:id="rId6"/>
    <p:sldId id="262" r:id="rId7"/>
    <p:sldId id="263" r:id="rId8"/>
    <p:sldId id="264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16C02-8090-41A7-9E81-96B5D60CD539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00E0-3209-4AFB-BAA9-0F5B07166B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399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7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73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0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83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55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20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653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6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6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054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600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97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8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43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06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E77-BE1F-4870-A65A-09C3A28CC4D6}" type="datetimeFigureOut">
              <a:rPr lang="en-IE" smtClean="0"/>
              <a:t>25/01/2021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EB959-0F45-432B-9CBD-1A85A4DCC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1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Introduction to Ethical Hacking</a:t>
            </a:r>
            <a:br>
              <a:rPr lang="en-IE" dirty="0" smtClean="0"/>
            </a:br>
            <a:r>
              <a:rPr lang="en-IE" dirty="0" smtClean="0"/>
              <a:t>2021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John McGarvey</a:t>
            </a:r>
          </a:p>
          <a:p>
            <a:r>
              <a:rPr lang="en-IE" dirty="0" smtClean="0"/>
              <a:t>Year One CSDF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48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Risk Assessment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Qualitative </a:t>
            </a:r>
            <a:r>
              <a:rPr lang="en-IE" sz="2000" dirty="0"/>
              <a:t>and Quantitative </a:t>
            </a:r>
            <a:r>
              <a:rPr lang="en-IE" sz="2000" dirty="0" smtClean="0"/>
              <a:t>Risk Assessment </a:t>
            </a:r>
            <a:endParaRPr lang="en-IE" sz="2000" dirty="0"/>
          </a:p>
          <a:p>
            <a:r>
              <a:rPr lang="en-IE" sz="2000" dirty="0" smtClean="0"/>
              <a:t>The Risk </a:t>
            </a:r>
            <a:r>
              <a:rPr lang="en-IE" sz="2000" dirty="0"/>
              <a:t>Management cycle</a:t>
            </a:r>
          </a:p>
          <a:p>
            <a:r>
              <a:rPr lang="en-IE" sz="2000" dirty="0" smtClean="0"/>
              <a:t>Focal points </a:t>
            </a:r>
          </a:p>
          <a:p>
            <a:r>
              <a:rPr lang="en-IE" sz="2000" dirty="0" smtClean="0"/>
              <a:t>Countermeasures</a:t>
            </a:r>
          </a:p>
          <a:p>
            <a:r>
              <a:rPr lang="en-IE" sz="2000" dirty="0" smtClean="0"/>
              <a:t>Reporting</a:t>
            </a:r>
            <a:endParaRPr lang="en-IE" sz="2000" dirty="0"/>
          </a:p>
          <a:p>
            <a:r>
              <a:rPr lang="en-IE" sz="2000" dirty="0" smtClean="0"/>
              <a:t>Security Standards</a:t>
            </a:r>
          </a:p>
          <a:p>
            <a:r>
              <a:rPr lang="en-IE" sz="2000" dirty="0" smtClean="0"/>
              <a:t>Common criteria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1514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Ethical hacking stages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Five Stages of Hacking</a:t>
            </a:r>
            <a:endParaRPr lang="en-IE" sz="2000" dirty="0"/>
          </a:p>
          <a:p>
            <a:r>
              <a:rPr lang="en-IE" sz="2000" dirty="0" smtClean="0"/>
              <a:t>Skill </a:t>
            </a:r>
            <a:r>
              <a:rPr lang="en-IE" sz="2000" dirty="0" smtClean="0"/>
              <a:t>development – from tech to lifecycles</a:t>
            </a:r>
            <a:endParaRPr lang="en-IE" sz="2000" dirty="0"/>
          </a:p>
          <a:p>
            <a:r>
              <a:rPr lang="en-IE" sz="2000" dirty="0"/>
              <a:t>Vulnerability </a:t>
            </a:r>
            <a:r>
              <a:rPr lang="en-IE" sz="2000" dirty="0" smtClean="0"/>
              <a:t>Research</a:t>
            </a:r>
          </a:p>
          <a:p>
            <a:r>
              <a:rPr lang="en-IE" sz="2000" dirty="0" smtClean="0"/>
              <a:t>Penetration testing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62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Deep packet </a:t>
            </a:r>
            <a:r>
              <a:rPr lang="en-IE" dirty="0" smtClean="0"/>
              <a:t>inspection - Wireshark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3"/>
            <a:ext cx="7859216" cy="2808313"/>
          </a:xfrm>
        </p:spPr>
        <p:txBody>
          <a:bodyPr>
            <a:noAutofit/>
          </a:bodyPr>
          <a:lstStyle/>
          <a:p>
            <a:r>
              <a:rPr lang="en-IE" sz="2000" dirty="0" smtClean="0"/>
              <a:t>Network analysis – tools and environments</a:t>
            </a:r>
          </a:p>
          <a:p>
            <a:r>
              <a:rPr lang="en-IE" sz="2000" dirty="0" smtClean="0"/>
              <a:t>Filters – creation, testing and customisation</a:t>
            </a:r>
          </a:p>
          <a:p>
            <a:r>
              <a:rPr lang="en-IE" sz="2000" dirty="0" smtClean="0"/>
              <a:t>Security Analysis tools</a:t>
            </a:r>
          </a:p>
          <a:p>
            <a:r>
              <a:rPr lang="en-IE" sz="2000" dirty="0" smtClean="0"/>
              <a:t>Extracting evidence in Network analysis</a:t>
            </a:r>
          </a:p>
          <a:p>
            <a:r>
              <a:rPr lang="en-IE" sz="2000" dirty="0" smtClean="0"/>
              <a:t>By the end of the Network Analysis </a:t>
            </a:r>
            <a:r>
              <a:rPr lang="en-IE" sz="2000" dirty="0" err="1" smtClean="0"/>
              <a:t>practicals</a:t>
            </a:r>
            <a:r>
              <a:rPr lang="en-IE" sz="2000" dirty="0" smtClean="0"/>
              <a:t> you will have an understanding of deep packet inspection.</a:t>
            </a:r>
          </a:p>
        </p:txBody>
      </p:sp>
    </p:spTree>
    <p:extLst>
      <p:ext uri="{BB962C8B-B14F-4D97-AF65-F5344CB8AC3E}">
        <p14:creationId xmlns:p14="http://schemas.microsoft.com/office/powerpoint/2010/main" val="13368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Stages 1 and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Stage 1 - </a:t>
            </a:r>
            <a:r>
              <a:rPr lang="en-IE" dirty="0" err="1" smtClean="0"/>
              <a:t>Reconnaisance</a:t>
            </a:r>
            <a:endParaRPr lang="en-IE" dirty="0" smtClean="0"/>
          </a:p>
          <a:p>
            <a:pPr lvl="1"/>
            <a:r>
              <a:rPr lang="en-IE" dirty="0" err="1" smtClean="0"/>
              <a:t>Footprinting</a:t>
            </a:r>
            <a:r>
              <a:rPr lang="en-IE" dirty="0" smtClean="0"/>
              <a:t> – scopes and targets.</a:t>
            </a:r>
          </a:p>
          <a:p>
            <a:pPr lvl="1"/>
            <a:r>
              <a:rPr lang="en-IE" dirty="0" err="1" smtClean="0"/>
              <a:t>Whois</a:t>
            </a:r>
            <a:r>
              <a:rPr lang="en-IE" dirty="0" smtClean="0"/>
              <a:t> servers – info</a:t>
            </a:r>
          </a:p>
          <a:p>
            <a:pPr lvl="1"/>
            <a:r>
              <a:rPr lang="en-IE" dirty="0" smtClean="0"/>
              <a:t>Social networking as a source</a:t>
            </a:r>
          </a:p>
          <a:p>
            <a:r>
              <a:rPr lang="en-IE" dirty="0" smtClean="0"/>
              <a:t>Stage 2 - </a:t>
            </a:r>
            <a:r>
              <a:rPr lang="en-IE" dirty="0"/>
              <a:t>Enumeration and scanning</a:t>
            </a:r>
          </a:p>
          <a:p>
            <a:pPr lvl="2"/>
            <a:r>
              <a:rPr lang="en-IE" dirty="0" smtClean="0"/>
              <a:t>Banner grabbing</a:t>
            </a:r>
          </a:p>
          <a:p>
            <a:pPr lvl="2"/>
            <a:r>
              <a:rPr lang="en-IE" dirty="0" smtClean="0"/>
              <a:t>Service enumeration</a:t>
            </a:r>
          </a:p>
          <a:p>
            <a:pPr lvl="2"/>
            <a:r>
              <a:rPr lang="en-IE" dirty="0" smtClean="0"/>
              <a:t>Network scanning – tools and exercises</a:t>
            </a:r>
          </a:p>
          <a:p>
            <a:pPr lvl="2"/>
            <a:r>
              <a:rPr lang="en-IE" dirty="0" smtClean="0"/>
              <a:t>Reporting </a:t>
            </a:r>
          </a:p>
        </p:txBody>
      </p:sp>
    </p:spTree>
    <p:extLst>
      <p:ext uri="{BB962C8B-B14F-4D97-AF65-F5344CB8AC3E}">
        <p14:creationId xmlns:p14="http://schemas.microsoft.com/office/powerpoint/2010/main" val="332292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10</a:t>
            </a:r>
            <a:r>
              <a:rPr lang="en-IE" sz="2400" dirty="0" smtClean="0"/>
              <a:t>0</a:t>
            </a:r>
            <a:r>
              <a:rPr lang="en-IE" sz="2400" dirty="0" smtClean="0"/>
              <a:t>% - Continuous Assessment	</a:t>
            </a:r>
          </a:p>
          <a:p>
            <a:pPr lvl="1"/>
            <a:r>
              <a:rPr lang="en-IE" sz="2000" dirty="0" smtClean="0"/>
              <a:t>Class test Week </a:t>
            </a:r>
            <a:r>
              <a:rPr lang="en-IE" sz="2000" dirty="0" smtClean="0"/>
              <a:t>7  (20%) – MCQ (Wireshark + RA)</a:t>
            </a:r>
            <a:endParaRPr lang="en-IE" sz="2000" dirty="0" smtClean="0"/>
          </a:p>
          <a:p>
            <a:pPr lvl="1"/>
            <a:r>
              <a:rPr lang="en-IE" sz="2000" dirty="0" smtClean="0"/>
              <a:t>Assignment </a:t>
            </a:r>
            <a:r>
              <a:rPr lang="en-IE" sz="2000" dirty="0" smtClean="0"/>
              <a:t>due week </a:t>
            </a:r>
            <a:r>
              <a:rPr lang="en-IE" sz="2000" dirty="0" smtClean="0"/>
              <a:t>10– (</a:t>
            </a:r>
            <a:r>
              <a:rPr lang="en-IE" sz="2000" dirty="0" smtClean="0"/>
              <a:t>6</a:t>
            </a:r>
            <a:r>
              <a:rPr lang="en-IE" sz="2000" dirty="0" smtClean="0"/>
              <a:t>0%)</a:t>
            </a:r>
            <a:endParaRPr lang="en-IE" sz="2000" dirty="0" smtClean="0"/>
          </a:p>
          <a:p>
            <a:pPr lvl="1"/>
            <a:r>
              <a:rPr lang="en-IE" sz="2000" dirty="0" smtClean="0"/>
              <a:t>Class </a:t>
            </a:r>
            <a:r>
              <a:rPr lang="en-IE" sz="2000" dirty="0"/>
              <a:t>test Week </a:t>
            </a:r>
            <a:r>
              <a:rPr lang="en-IE" sz="2000" dirty="0" smtClean="0"/>
              <a:t>11  </a:t>
            </a:r>
            <a:r>
              <a:rPr lang="en-IE" sz="2000" dirty="0"/>
              <a:t>(20</a:t>
            </a:r>
            <a:r>
              <a:rPr lang="en-IE" sz="2000" dirty="0" smtClean="0"/>
              <a:t>%) MCQ (All content)</a:t>
            </a:r>
            <a:endParaRPr lang="en-IE" sz="2000" dirty="0"/>
          </a:p>
          <a:p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40071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/>
              <a:t>Practicals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Risk </a:t>
            </a:r>
            <a:r>
              <a:rPr lang="en-IE" dirty="0" smtClean="0"/>
              <a:t>assessment (2)</a:t>
            </a:r>
            <a:endParaRPr lang="en-IE" dirty="0" smtClean="0"/>
          </a:p>
          <a:p>
            <a:r>
              <a:rPr lang="en-IE" dirty="0" err="1" smtClean="0"/>
              <a:t>Footprinting</a:t>
            </a:r>
            <a:r>
              <a:rPr lang="en-IE" dirty="0" smtClean="0"/>
              <a:t> </a:t>
            </a:r>
          </a:p>
          <a:p>
            <a:r>
              <a:rPr lang="en-IE" dirty="0" smtClean="0"/>
              <a:t>A series of Wireshark </a:t>
            </a:r>
            <a:r>
              <a:rPr lang="en-IE" dirty="0" err="1" smtClean="0"/>
              <a:t>practicals</a:t>
            </a:r>
            <a:r>
              <a:rPr lang="en-IE" dirty="0" smtClean="0"/>
              <a:t> – developing skills in filter development &amp; testing</a:t>
            </a:r>
          </a:p>
          <a:p>
            <a:r>
              <a:rPr lang="en-IE" dirty="0" err="1" smtClean="0"/>
              <a:t>Usign</a:t>
            </a:r>
            <a:r>
              <a:rPr lang="en-IE" dirty="0" smtClean="0"/>
              <a:t> more advanced features of Wireshark – Colourisation rules, IO graphs, conversations</a:t>
            </a:r>
          </a:p>
          <a:p>
            <a:r>
              <a:rPr lang="en-IE" dirty="0"/>
              <a:t>Enumeration </a:t>
            </a:r>
            <a:r>
              <a:rPr lang="en-IE" dirty="0" smtClean="0"/>
              <a:t>– services, ports for </a:t>
            </a:r>
            <a:r>
              <a:rPr lang="en-IE" dirty="0" err="1" smtClean="0"/>
              <a:t>config</a:t>
            </a:r>
            <a:r>
              <a:rPr lang="en-IE" dirty="0" smtClean="0"/>
              <a:t> info</a:t>
            </a:r>
            <a:endParaRPr lang="en-IE" dirty="0"/>
          </a:p>
          <a:p>
            <a:r>
              <a:rPr lang="en-IE" dirty="0" smtClean="0"/>
              <a:t>Scanning – using tools to scan a network, subnet or host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323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Books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2400" b="1" dirty="0" smtClean="0"/>
              <a:t>Essential </a:t>
            </a:r>
            <a:endParaRPr lang="en-IE" sz="2400" dirty="0" smtClean="0"/>
          </a:p>
          <a:p>
            <a:r>
              <a:rPr lang="en-IE" sz="2400" dirty="0" smtClean="0"/>
              <a:t>Hacking 6 Exposed : Network security secrets and solutions – McGraw-Hill ISBN 97800 71613 743 – McClure, S, 2009</a:t>
            </a:r>
          </a:p>
          <a:p>
            <a:pPr marL="0" indent="0">
              <a:buNone/>
            </a:pPr>
            <a:r>
              <a:rPr lang="en-IE" sz="2400" b="1" dirty="0" smtClean="0"/>
              <a:t>Supplementary </a:t>
            </a:r>
          </a:p>
          <a:p>
            <a:r>
              <a:rPr lang="en-IE" sz="2400" dirty="0" smtClean="0"/>
              <a:t>Hacking Exposed :Windows – Windows Security Secrets and Solutions, ISBN 97800 71494 267 – </a:t>
            </a:r>
            <a:r>
              <a:rPr lang="en-IE" sz="2400" dirty="0" err="1" smtClean="0"/>
              <a:t>Scambray</a:t>
            </a:r>
            <a:r>
              <a:rPr lang="en-IE" sz="2400" dirty="0" smtClean="0"/>
              <a:t>, McClure </a:t>
            </a:r>
          </a:p>
          <a:p>
            <a:r>
              <a:rPr lang="en-IE" sz="2400" dirty="0" err="1" smtClean="0"/>
              <a:t>Wireshark</a:t>
            </a:r>
            <a:r>
              <a:rPr lang="en-IE" sz="2400" dirty="0" smtClean="0"/>
              <a:t> Network Analysis – The Official </a:t>
            </a:r>
            <a:r>
              <a:rPr lang="en-IE" sz="2400" dirty="0" err="1" smtClean="0"/>
              <a:t>Wireshark</a:t>
            </a:r>
            <a:r>
              <a:rPr lang="en-IE" sz="2400" dirty="0" smtClean="0"/>
              <a:t> Certified Network Analyst Study Guide - 978</a:t>
            </a:r>
          </a:p>
          <a:p>
            <a:pPr lvl="1"/>
            <a:endParaRPr lang="en-IE" sz="2000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011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284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Introduction to Ethical Hacking 2021</vt:lpstr>
      <vt:lpstr>Risk Assessment</vt:lpstr>
      <vt:lpstr>Ethical hacking stages</vt:lpstr>
      <vt:lpstr>Deep packet inspection - Wireshark</vt:lpstr>
      <vt:lpstr>Stages 1 and 2</vt:lpstr>
      <vt:lpstr>Assessment </vt:lpstr>
      <vt:lpstr>Practicals</vt:lpstr>
      <vt:lpstr>Books</vt:lpstr>
    </vt:vector>
  </TitlesOfParts>
  <Company>lyit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&amp; Countermeasures</dc:title>
  <dc:creator>McGarvey John (Staff)</dc:creator>
  <cp:lastModifiedBy>McGarvey John (Lecturer)</cp:lastModifiedBy>
  <cp:revision>13</cp:revision>
  <cp:lastPrinted>2013-01-18T13:51:51Z</cp:lastPrinted>
  <dcterms:created xsi:type="dcterms:W3CDTF">2013-01-18T13:19:12Z</dcterms:created>
  <dcterms:modified xsi:type="dcterms:W3CDTF">2021-01-25T09:25:05Z</dcterms:modified>
</cp:coreProperties>
</file>