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57" r:id="rId4"/>
    <p:sldId id="258" r:id="rId5"/>
    <p:sldId id="267" r:id="rId6"/>
    <p:sldId id="295" r:id="rId7"/>
    <p:sldId id="269" r:id="rId8"/>
    <p:sldId id="268" r:id="rId9"/>
    <p:sldId id="270" r:id="rId10"/>
    <p:sldId id="281" r:id="rId11"/>
    <p:sldId id="28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  <p:sldId id="287" r:id="rId24"/>
    <p:sldId id="285" r:id="rId25"/>
    <p:sldId id="286" r:id="rId26"/>
    <p:sldId id="288" r:id="rId27"/>
    <p:sldId id="290" r:id="rId28"/>
    <p:sldId id="289" r:id="rId29"/>
    <p:sldId id="291" r:id="rId30"/>
    <p:sldId id="292" r:id="rId31"/>
    <p:sldId id="296" r:id="rId3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25" autoAdjust="0"/>
  </p:normalViewPr>
  <p:slideViewPr>
    <p:cSldViewPr>
      <p:cViewPr varScale="1">
        <p:scale>
          <a:sx n="83" d="100"/>
          <a:sy n="83" d="100"/>
        </p:scale>
        <p:origin x="18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983E-A960-4EB0-AAA8-EF3CC82F96AD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955F9-1CCF-47D9-B431-90C65C3BFA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562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98C3C-6457-418B-ADB5-58CA41A7071E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E0E49-F680-4C98-8670-DC63360440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88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Dynamic port number &gt;49000</a:t>
            </a:r>
          </a:p>
          <a:p>
            <a:r>
              <a:rPr lang="en-IE" dirty="0" smtClean="0"/>
              <a:t>What port number does ARP use?</a:t>
            </a:r>
          </a:p>
          <a:p>
            <a:r>
              <a:rPr lang="en-IE" dirty="0" smtClean="0"/>
              <a:t>What the function of the </a:t>
            </a:r>
            <a:r>
              <a:rPr lang="en-IE" dirty="0" err="1" smtClean="0"/>
              <a:t>ffff.ffff.ffff</a:t>
            </a:r>
            <a:r>
              <a:rPr lang="en-IE" dirty="0" smtClean="0"/>
              <a:t> MAC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E0E49-F680-4C98-8670-DC63360440C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135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CNAME</a:t>
            </a:r>
            <a:r>
              <a:rPr lang="en-IE" baseline="0" dirty="0" smtClean="0"/>
              <a:t> – DNS canonical name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E0E49-F680-4C98-8670-DC63360440CA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80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ip.addr</a:t>
            </a:r>
            <a:r>
              <a:rPr lang="en-IE" dirty="0" smtClean="0"/>
              <a:t>==74.125.24.138 &amp;&amp; </a:t>
            </a:r>
            <a:r>
              <a:rPr lang="en-IE" dirty="0" err="1" smtClean="0"/>
              <a:t>ip.addr</a:t>
            </a:r>
            <a:r>
              <a:rPr lang="en-IE" dirty="0" smtClean="0"/>
              <a:t>==172.18.9.83 filter for</a:t>
            </a:r>
            <a:r>
              <a:rPr lang="en-IE" baseline="0" dirty="0" smtClean="0"/>
              <a:t> conversation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E0E49-F680-4C98-8670-DC63360440CA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90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22291 – 65  roughly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E0E49-F680-4C98-8670-DC63360440CA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75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08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07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03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16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086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0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69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9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60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3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915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472B-B530-4674-A9DE-54344BD30CDC}" type="datetimeFigureOut">
              <a:rPr lang="en-IE" smtClean="0"/>
              <a:t>19/02/2019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0918-674E-405E-9846-5456FEE8DE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658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XAHvwouk6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Network Analysis using </a:t>
            </a:r>
            <a:r>
              <a:rPr lang="en-IE" dirty="0" err="1" smtClean="0"/>
              <a:t>Wireshark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John McGarvey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22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9 GUI items on </a:t>
            </a:r>
            <a:r>
              <a:rPr lang="en-IE" dirty="0" err="1"/>
              <a:t>W</a:t>
            </a:r>
            <a:r>
              <a:rPr lang="en-IE" dirty="0" err="1" smtClean="0"/>
              <a:t>ireshark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Title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Main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Filter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Wireless Toolbar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Packet List Pane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Packet Details Pane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Packet Byte Pane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Status Bar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77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0"/>
            <a:ext cx="7710964" cy="671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368" y="404664"/>
            <a:ext cx="802432" cy="5721499"/>
          </a:xfrm>
        </p:spPr>
        <p:txBody>
          <a:bodyPr>
            <a:normAutofit/>
          </a:bodyPr>
          <a:lstStyle/>
          <a:p>
            <a:r>
              <a:rPr lang="en-IE" dirty="0" smtClean="0"/>
              <a:t>1</a:t>
            </a:r>
          </a:p>
          <a:p>
            <a:r>
              <a:rPr lang="en-IE" dirty="0" smtClean="0"/>
              <a:t>2</a:t>
            </a:r>
          </a:p>
          <a:p>
            <a:r>
              <a:rPr lang="en-IE" dirty="0" smtClean="0"/>
              <a:t>3</a:t>
            </a:r>
          </a:p>
          <a:p>
            <a:r>
              <a:rPr lang="en-IE" dirty="0" smtClean="0"/>
              <a:t>4</a:t>
            </a:r>
          </a:p>
          <a:p>
            <a:r>
              <a:rPr lang="en-IE" dirty="0" smtClean="0"/>
              <a:t>5</a:t>
            </a:r>
          </a:p>
          <a:p>
            <a:r>
              <a:rPr lang="en-IE" dirty="0" smtClean="0"/>
              <a:t>6</a:t>
            </a:r>
          </a:p>
          <a:p>
            <a:r>
              <a:rPr lang="en-IE" dirty="0" smtClean="0"/>
              <a:t>7</a:t>
            </a:r>
          </a:p>
          <a:p>
            <a:r>
              <a:rPr lang="en-IE" dirty="0" smtClean="0"/>
              <a:t>8</a:t>
            </a:r>
          </a:p>
          <a:p>
            <a:r>
              <a:rPr lang="en-IE" dirty="0"/>
              <a:t>9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75656" y="116632"/>
            <a:ext cx="65527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19872" y="548680"/>
            <a:ext cx="4608512" cy="13321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55776" y="332656"/>
            <a:ext cx="5472608" cy="9631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79712" y="1124744"/>
            <a:ext cx="6048672" cy="18722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55776" y="814210"/>
            <a:ext cx="5472608" cy="16066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79912" y="3537012"/>
            <a:ext cx="4248472" cy="1080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72000" y="5373216"/>
            <a:ext cx="3456384" cy="13399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19872" y="4797152"/>
            <a:ext cx="4608512" cy="13681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95936" y="4221088"/>
            <a:ext cx="4032448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Starting the capture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To start capturing an interface select capture interfaces and hit start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When your starting a capture it is important to have the application/service running or ready to start</a:t>
            </a:r>
          </a:p>
          <a:p>
            <a:r>
              <a:rPr lang="en-IE" dirty="0" smtClean="0"/>
              <a:t>Depending on the device your using you may have a range of interfaces to select from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6467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8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Your first capture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You’ll need to stop the capture and then save the </a:t>
            </a:r>
            <a:r>
              <a:rPr lang="en-IE" dirty="0" err="1" smtClean="0"/>
              <a:t>pcap</a:t>
            </a:r>
            <a:r>
              <a:rPr lang="en-IE" dirty="0" smtClean="0"/>
              <a:t> file.</a:t>
            </a:r>
          </a:p>
          <a:p>
            <a:r>
              <a:rPr lang="en-IE" b="1" dirty="0" smtClean="0"/>
              <a:t>NB</a:t>
            </a:r>
            <a:r>
              <a:rPr lang="en-IE" dirty="0" smtClean="0"/>
              <a:t> A </a:t>
            </a:r>
            <a:r>
              <a:rPr lang="en-IE" dirty="0" err="1" smtClean="0"/>
              <a:t>pcap</a:t>
            </a:r>
            <a:r>
              <a:rPr lang="en-IE" dirty="0" smtClean="0"/>
              <a:t> file running for longer than 30 seconds may generate over 10,000 packets depending on services apps running.</a:t>
            </a:r>
          </a:p>
          <a:p>
            <a:r>
              <a:rPr lang="en-IE" dirty="0" smtClean="0"/>
              <a:t>You may want to flush your DNS on your machine before starting a capture to get the full picture – use </a:t>
            </a:r>
            <a:r>
              <a:rPr lang="en-IE" dirty="0" err="1" smtClean="0"/>
              <a:t>ipconfig</a:t>
            </a:r>
            <a:r>
              <a:rPr lang="en-IE" dirty="0" smtClean="0"/>
              <a:t> /</a:t>
            </a:r>
            <a:r>
              <a:rPr lang="en-IE" dirty="0" err="1" smtClean="0"/>
              <a:t>flushdns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760351" cy="6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simple </a:t>
            </a:r>
            <a:r>
              <a:rPr lang="en-IE" dirty="0" err="1" smtClean="0"/>
              <a:t>wireshark</a:t>
            </a:r>
            <a:r>
              <a:rPr lang="en-IE" dirty="0" smtClean="0"/>
              <a:t> capture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0" y="1412776"/>
            <a:ext cx="6845968" cy="522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6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tell the 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Identify the hosts(</a:t>
            </a:r>
            <a:r>
              <a:rPr lang="en-IE" dirty="0" err="1" smtClean="0"/>
              <a:t>ip</a:t>
            </a:r>
            <a:r>
              <a:rPr lang="en-IE" dirty="0" smtClean="0"/>
              <a:t> </a:t>
            </a:r>
            <a:r>
              <a:rPr lang="en-IE" dirty="0" err="1" smtClean="0"/>
              <a:t>addr</a:t>
            </a:r>
            <a:r>
              <a:rPr lang="en-IE" dirty="0" smtClean="0"/>
              <a:t>) that you are connecting with </a:t>
            </a:r>
          </a:p>
          <a:p>
            <a:r>
              <a:rPr lang="en-IE" dirty="0" smtClean="0"/>
              <a:t>Note the sequence of the packets</a:t>
            </a:r>
          </a:p>
          <a:p>
            <a:r>
              <a:rPr lang="en-IE" dirty="0" smtClean="0"/>
              <a:t>You should see a DNS query and a response</a:t>
            </a:r>
          </a:p>
          <a:p>
            <a:r>
              <a:rPr lang="en-IE" dirty="0" smtClean="0"/>
              <a:t>Followed by a connection to the </a:t>
            </a:r>
            <a:r>
              <a:rPr lang="en-IE" dirty="0" err="1" smtClean="0"/>
              <a:t>wireshark</a:t>
            </a:r>
            <a:r>
              <a:rPr lang="en-IE" dirty="0" smtClean="0"/>
              <a:t> webserver </a:t>
            </a:r>
          </a:p>
          <a:p>
            <a:r>
              <a:rPr lang="en-IE" dirty="0" smtClean="0"/>
              <a:t>You should note the Acknowledgements from client to server</a:t>
            </a:r>
          </a:p>
          <a:p>
            <a:r>
              <a:rPr lang="en-IE" dirty="0" smtClean="0"/>
              <a:t>Note the HTTP Get Request</a:t>
            </a:r>
          </a:p>
          <a:p>
            <a:r>
              <a:rPr lang="en-IE" dirty="0" smtClean="0"/>
              <a:t>Other things to note is the traffic from other applications and Services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79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Case Study 1 - Pruning the “Puke”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Frederick County Public Schools – Mitch Dickey</a:t>
            </a:r>
          </a:p>
          <a:p>
            <a:pPr lvl="1"/>
            <a:r>
              <a:rPr lang="en-IE" dirty="0" smtClean="0"/>
              <a:t>24 buildings</a:t>
            </a:r>
          </a:p>
          <a:p>
            <a:pPr lvl="1"/>
            <a:r>
              <a:rPr lang="en-IE" dirty="0" smtClean="0"/>
              <a:t>50 VLANs</a:t>
            </a:r>
          </a:p>
          <a:p>
            <a:pPr lvl="1"/>
            <a:r>
              <a:rPr lang="en-IE" dirty="0" smtClean="0"/>
              <a:t>Each campus 2 </a:t>
            </a:r>
            <a:r>
              <a:rPr lang="en-IE" dirty="0" err="1" smtClean="0"/>
              <a:t>vlans</a:t>
            </a:r>
            <a:r>
              <a:rPr lang="en-IE" dirty="0" smtClean="0"/>
              <a:t> one for voice one for data</a:t>
            </a:r>
          </a:p>
          <a:p>
            <a:pPr lvl="1"/>
            <a:r>
              <a:rPr lang="en-IE" dirty="0" smtClean="0"/>
              <a:t>Netware environment – 1 Netware server per campus</a:t>
            </a:r>
          </a:p>
          <a:p>
            <a:pPr marL="457200" lvl="1" indent="0">
              <a:buNone/>
            </a:pPr>
            <a:r>
              <a:rPr lang="en-IE" dirty="0" err="1" smtClean="0"/>
              <a:t>Wireshark</a:t>
            </a:r>
            <a:r>
              <a:rPr lang="en-IE" dirty="0" smtClean="0"/>
              <a:t> is used to remove unnecessary traffic from the VLANs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52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Case Study 1 - Cleaning up the trace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Remove all SMB and NetBIOS traffic, NetWare uses NDPS and don’t require the Microsoft File and Printer Sharing</a:t>
            </a:r>
          </a:p>
          <a:p>
            <a:r>
              <a:rPr lang="en-IE" dirty="0" smtClean="0"/>
              <a:t>Other VLANs out of Mitch’s control were captured.  These stats were collected:-</a:t>
            </a:r>
          </a:p>
          <a:p>
            <a:pPr lvl="1"/>
            <a:r>
              <a:rPr lang="en-IE" dirty="0" smtClean="0"/>
              <a:t>50,800 packets – 1321 are NetBIOS 2.5%</a:t>
            </a:r>
          </a:p>
          <a:p>
            <a:pPr lvl="1"/>
            <a:r>
              <a:rPr lang="en-IE" dirty="0" smtClean="0"/>
              <a:t>175,000 packets – 16480 are NetBIOS 9%</a:t>
            </a:r>
          </a:p>
          <a:p>
            <a:pPr lvl="1"/>
            <a:r>
              <a:rPr lang="en-IE" dirty="0" smtClean="0"/>
              <a:t>295,000packets – 14102 are NetBIOS 5%</a:t>
            </a:r>
          </a:p>
          <a:p>
            <a:pPr marL="514350" indent="-457200"/>
            <a:r>
              <a:rPr lang="en-IE" dirty="0" smtClean="0"/>
              <a:t>Other unnecessary protocols may be removed also SNMP and SSDP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94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Case Study 2 - Securely Invisible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22 buildings in campus style</a:t>
            </a:r>
          </a:p>
          <a:p>
            <a:r>
              <a:rPr lang="en-IE" dirty="0" smtClean="0"/>
              <a:t>Complaint from Management is that network was slow at times</a:t>
            </a:r>
          </a:p>
          <a:p>
            <a:r>
              <a:rPr lang="en-IE" dirty="0" smtClean="0"/>
              <a:t>Consultant (Net analyst) is asked to sign a legal doc about not listen to network traffic to isolate the problem – concern was that confidential data may traverse the network</a:t>
            </a:r>
          </a:p>
          <a:p>
            <a:r>
              <a:rPr lang="en-IE" dirty="0" smtClean="0"/>
              <a:t>Management were ignorant of the fact that there are many other ways to tap into the network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21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Case Study 2 - Securely Invisible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It would be better to verify and fix the problem rather than assume “</a:t>
            </a:r>
            <a:r>
              <a:rPr lang="en-IE" i="1" dirty="0" smtClean="0"/>
              <a:t>no one is listening”</a:t>
            </a:r>
          </a:p>
          <a:p>
            <a:r>
              <a:rPr lang="en-IE" dirty="0" smtClean="0"/>
              <a:t>After convincing them to analyse the traffic it was evident that</a:t>
            </a:r>
          </a:p>
          <a:p>
            <a:pPr lvl="1"/>
            <a:r>
              <a:rPr lang="en-IE" dirty="0" smtClean="0"/>
              <a:t>Lotus Notes was misconfigured and sending emails as clear text across the network</a:t>
            </a:r>
          </a:p>
          <a:p>
            <a:pPr lvl="1"/>
            <a:r>
              <a:rPr lang="en-IE" dirty="0" smtClean="0"/>
              <a:t>There were several applications sending sensitive data across the network</a:t>
            </a:r>
          </a:p>
          <a:p>
            <a:r>
              <a:rPr lang="en-IE" dirty="0" smtClean="0"/>
              <a:t>Security enhancements were suggested upon completion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69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Uses for </a:t>
            </a:r>
            <a:r>
              <a:rPr lang="en-IE" dirty="0" err="1" smtClean="0"/>
              <a:t>Wireshark</a:t>
            </a:r>
            <a:r>
              <a:rPr lang="en-IE" dirty="0" smtClean="0"/>
              <a:t> packet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Identify poor network performance</a:t>
            </a:r>
          </a:p>
          <a:p>
            <a:r>
              <a:rPr lang="en-IE" dirty="0" smtClean="0"/>
              <a:t>Identify devices that drop packets</a:t>
            </a:r>
          </a:p>
          <a:p>
            <a:r>
              <a:rPr lang="en-IE" dirty="0" smtClean="0"/>
              <a:t>Validate optimal </a:t>
            </a:r>
            <a:r>
              <a:rPr lang="en-IE" dirty="0" err="1" smtClean="0"/>
              <a:t>config</a:t>
            </a:r>
            <a:r>
              <a:rPr lang="en-IE" dirty="0" smtClean="0"/>
              <a:t> of hosts</a:t>
            </a:r>
          </a:p>
          <a:p>
            <a:r>
              <a:rPr lang="en-IE" dirty="0" smtClean="0"/>
              <a:t>Analyse </a:t>
            </a:r>
            <a:r>
              <a:rPr lang="en-IE" dirty="0" err="1" smtClean="0"/>
              <a:t>appl</a:t>
            </a:r>
            <a:r>
              <a:rPr lang="en-IE" dirty="0" smtClean="0"/>
              <a:t> functionality and dependencies</a:t>
            </a:r>
          </a:p>
          <a:p>
            <a:r>
              <a:rPr lang="en-IE" dirty="0" smtClean="0"/>
              <a:t>Learn how TCP/IP works</a:t>
            </a:r>
          </a:p>
          <a:p>
            <a:r>
              <a:rPr lang="en-IE" dirty="0" smtClean="0"/>
              <a:t>Verify </a:t>
            </a:r>
            <a:r>
              <a:rPr lang="en-IE" dirty="0" err="1" smtClean="0"/>
              <a:t>Appl</a:t>
            </a:r>
            <a:r>
              <a:rPr lang="en-IE" dirty="0" smtClean="0"/>
              <a:t> security during launch, log and data transfer</a:t>
            </a:r>
          </a:p>
          <a:p>
            <a:r>
              <a:rPr lang="en-IE" dirty="0" smtClean="0"/>
              <a:t>Identify unusual network traffic indicating compromised hosts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10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Why we do network packet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The only way to diagnose performance issues is by examining network traffic</a:t>
            </a:r>
          </a:p>
          <a:p>
            <a:r>
              <a:rPr lang="en-IE" dirty="0" smtClean="0"/>
              <a:t>Guessing which applications or services is causing trouble can be inaccurate and cost the company time and money</a:t>
            </a:r>
          </a:p>
          <a:p>
            <a:r>
              <a:rPr lang="en-IE" dirty="0" smtClean="0"/>
              <a:t>A full understanding of network traffic flow is required to </a:t>
            </a:r>
          </a:p>
          <a:p>
            <a:pPr lvl="1"/>
            <a:r>
              <a:rPr lang="en-IE" dirty="0" smtClean="0"/>
              <a:t>Capture the packets in the </a:t>
            </a:r>
            <a:r>
              <a:rPr lang="en-IE" b="1" dirty="0" smtClean="0"/>
              <a:t>right area </a:t>
            </a:r>
            <a:r>
              <a:rPr lang="en-IE" dirty="0" smtClean="0"/>
              <a:t>of the network</a:t>
            </a:r>
          </a:p>
          <a:p>
            <a:pPr lvl="1"/>
            <a:r>
              <a:rPr lang="en-IE" dirty="0" smtClean="0"/>
              <a:t>Identify the </a:t>
            </a:r>
            <a:r>
              <a:rPr lang="en-IE" b="1" dirty="0" smtClean="0"/>
              <a:t>cause</a:t>
            </a:r>
            <a:r>
              <a:rPr lang="en-IE" dirty="0" smtClean="0"/>
              <a:t> of the network problems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38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Google maps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we examine a capture called </a:t>
            </a:r>
            <a:r>
              <a:rPr lang="en-IE" dirty="0" err="1" smtClean="0"/>
              <a:t>googlemaps</a:t>
            </a:r>
            <a:r>
              <a:rPr lang="en-IE" dirty="0" smtClean="0"/>
              <a:t> we see the usual DNS queries, we also see that </a:t>
            </a:r>
            <a:r>
              <a:rPr lang="en-IE" dirty="0" err="1" smtClean="0"/>
              <a:t>maps.google.com’s</a:t>
            </a:r>
            <a:r>
              <a:rPr lang="en-IE" dirty="0" smtClean="0"/>
              <a:t> real name(CNAME) is maps.1.google.com – </a:t>
            </a:r>
            <a:r>
              <a:rPr lang="en-IE" dirty="0" err="1" smtClean="0"/>
              <a:t>pkt</a:t>
            </a:r>
            <a:r>
              <a:rPr lang="en-IE" dirty="0" smtClean="0"/>
              <a:t> 481,482</a:t>
            </a:r>
          </a:p>
          <a:p>
            <a:r>
              <a:rPr lang="en-IE" dirty="0" smtClean="0"/>
              <a:t>TCP connection is </a:t>
            </a:r>
            <a:r>
              <a:rPr lang="en-IE" dirty="0" err="1" smtClean="0"/>
              <a:t>est</a:t>
            </a:r>
            <a:r>
              <a:rPr lang="en-IE" dirty="0" smtClean="0"/>
              <a:t> – 483,484,485</a:t>
            </a:r>
          </a:p>
          <a:p>
            <a:r>
              <a:rPr lang="en-IE" dirty="0" smtClean="0"/>
              <a:t>Uses GET HTTP for main page, 486</a:t>
            </a:r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1" y="5085184"/>
            <a:ext cx="8856984" cy="14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1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Conversations and Endpoints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 Conversation is a pair of devices communicating with each other</a:t>
            </a:r>
          </a:p>
          <a:p>
            <a:r>
              <a:rPr lang="en-IE" dirty="0" smtClean="0"/>
              <a:t>An Endpoint is one side of this communication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172.18.9.83 and 74.125.24.102 are communicating(http)</a:t>
            </a:r>
          </a:p>
          <a:p>
            <a:pPr lvl="1"/>
            <a:r>
              <a:rPr lang="en-IE" dirty="0" smtClean="0"/>
              <a:t>172.18.9.83 and 74.125.24.102 are the endpoints</a:t>
            </a:r>
          </a:p>
          <a:p>
            <a:r>
              <a:rPr lang="en-IE" dirty="0" smtClean="0"/>
              <a:t>Very useful when dealing with large files and identifying most active hosts</a:t>
            </a:r>
          </a:p>
          <a:p>
            <a:endParaRPr lang="en-I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219450"/>
            <a:ext cx="8734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From the menu select Statistics – Conversations</a:t>
            </a:r>
          </a:p>
          <a:p>
            <a:r>
              <a:rPr lang="en-IE" sz="2800" dirty="0" smtClean="0"/>
              <a:t>Here we can see 74.125.24.138 sent 2 million bytes to 172.18.9.83 </a:t>
            </a:r>
            <a:endParaRPr lang="en-IE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6091300" cy="36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4581128"/>
            <a:ext cx="6120680" cy="216024"/>
          </a:xfrm>
          <a:prstGeom prst="rect">
            <a:avLst/>
          </a:prstGeom>
          <a:solidFill>
            <a:schemeClr val="bg1">
              <a:alpha val="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6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Packet lengths &amp; IO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 important characteristic in any data transfer process</a:t>
            </a:r>
          </a:p>
          <a:p>
            <a:pPr lvl="1"/>
            <a:r>
              <a:rPr lang="en-IE" dirty="0" smtClean="0"/>
              <a:t>Transferring a large file using small packets is not as efficient as using full size packets – why?</a:t>
            </a:r>
          </a:p>
          <a:p>
            <a:r>
              <a:rPr lang="en-IE" dirty="0" smtClean="0"/>
              <a:t>IO graphs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14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4042792" cy="4525963"/>
          </a:xfrm>
        </p:spPr>
        <p:txBody>
          <a:bodyPr/>
          <a:lstStyle/>
          <a:p>
            <a:r>
              <a:rPr lang="en-IE" dirty="0" smtClean="0"/>
              <a:t>May be performed on live or saved captures</a:t>
            </a:r>
          </a:p>
          <a:p>
            <a:r>
              <a:rPr lang="en-IE" dirty="0" smtClean="0"/>
              <a:t>You can jump to specific bursts of traffic easily and get an overview of the conversation</a:t>
            </a:r>
            <a:endParaRPr lang="en-I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4784"/>
            <a:ext cx="4802138" cy="348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5301208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 basic IO graph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 graphs 1 to 5 to clearly define the various types of traffic based on filters</a:t>
            </a:r>
          </a:p>
          <a:p>
            <a:r>
              <a:rPr lang="en-IE" dirty="0" smtClean="0"/>
              <a:t>Each graph has a different colour to highlight the traffic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2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Filters within IO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Always use a filter name where possible</a:t>
            </a:r>
          </a:p>
          <a:p>
            <a:pPr marL="0" indent="0">
              <a:buNone/>
            </a:pPr>
            <a:r>
              <a:rPr lang="en-IE" dirty="0" smtClean="0"/>
              <a:t>In this case we want to isolate traffic from </a:t>
            </a:r>
            <a:r>
              <a:rPr lang="en-IE" dirty="0" err="1" smtClean="0"/>
              <a:t>wiresharkbook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2"/>
            <a:ext cx="44100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Filtering traffic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9583"/>
            <a:ext cx="28083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 smtClean="0"/>
              <a:t>Black Line = Web traffic all http traffic</a:t>
            </a:r>
          </a:p>
          <a:p>
            <a:pPr marL="0" indent="0">
              <a:buNone/>
            </a:pPr>
            <a:endParaRPr lang="en-IE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rgbClr val="FF0000"/>
                </a:solidFill>
              </a:rPr>
              <a:t>Red Line = 207.56.173.2</a:t>
            </a:r>
          </a:p>
          <a:p>
            <a:pPr marL="0" indent="0">
              <a:buNone/>
            </a:pPr>
            <a:r>
              <a:rPr lang="en-IE" sz="2000" dirty="0" smtClean="0">
                <a:solidFill>
                  <a:srgbClr val="FF0000"/>
                </a:solidFill>
              </a:rPr>
              <a:t>The </a:t>
            </a:r>
            <a:r>
              <a:rPr lang="en-IE" sz="2000" dirty="0" err="1" smtClean="0">
                <a:solidFill>
                  <a:srgbClr val="FF0000"/>
                </a:solidFill>
              </a:rPr>
              <a:t>wiresharkbook</a:t>
            </a:r>
            <a:r>
              <a:rPr lang="en-IE" sz="2000" dirty="0" smtClean="0">
                <a:solidFill>
                  <a:srgbClr val="FF0000"/>
                </a:solidFill>
              </a:rPr>
              <a:t> webserver</a:t>
            </a:r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56578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0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Wireshark</a:t>
            </a:r>
            <a:r>
              <a:rPr lang="en-IE" dirty="0" smtClean="0"/>
              <a:t> – 1_simple.pcap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colour are DNS packets and TCP packets </a:t>
            </a:r>
          </a:p>
          <a:p>
            <a:r>
              <a:rPr lang="en-IE" dirty="0" smtClean="0"/>
              <a:t>What is the IP address of the </a:t>
            </a:r>
            <a:r>
              <a:rPr lang="en-IE" dirty="0" err="1" smtClean="0"/>
              <a:t>Wireshark</a:t>
            </a:r>
            <a:r>
              <a:rPr lang="en-IE" dirty="0" smtClean="0"/>
              <a:t> webserver </a:t>
            </a:r>
          </a:p>
          <a:p>
            <a:r>
              <a:rPr lang="en-IE" dirty="0" smtClean="0"/>
              <a:t>What is the IP address of my PC?</a:t>
            </a:r>
          </a:p>
          <a:p>
            <a:r>
              <a:rPr lang="en-IE" dirty="0" smtClean="0"/>
              <a:t>What is the physical address of my PC?</a:t>
            </a:r>
          </a:p>
          <a:p>
            <a:r>
              <a:rPr lang="en-IE" dirty="0" smtClean="0"/>
              <a:t>What is the MAC address of the DNS server?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78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Network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Listening to network traffic – packets</a:t>
            </a:r>
          </a:p>
          <a:p>
            <a:r>
              <a:rPr lang="en-IE" dirty="0" smtClean="0"/>
              <a:t>Used for</a:t>
            </a:r>
          </a:p>
          <a:p>
            <a:pPr lvl="1"/>
            <a:r>
              <a:rPr lang="en-IE" dirty="0" smtClean="0"/>
              <a:t>Performance issues</a:t>
            </a:r>
          </a:p>
          <a:p>
            <a:pPr lvl="1"/>
            <a:r>
              <a:rPr lang="en-IE" dirty="0" smtClean="0"/>
              <a:t>Security problems</a:t>
            </a:r>
          </a:p>
          <a:p>
            <a:pPr lvl="1"/>
            <a:r>
              <a:rPr lang="en-IE" dirty="0" smtClean="0"/>
              <a:t>Analyse Application behaviour</a:t>
            </a:r>
          </a:p>
          <a:p>
            <a:pPr lvl="1"/>
            <a:r>
              <a:rPr lang="en-IE" dirty="0" smtClean="0"/>
              <a:t>Capacity planning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03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Task two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Open a file called </a:t>
            </a:r>
            <a:r>
              <a:rPr lang="en-IE" dirty="0" err="1" smtClean="0"/>
              <a:t>MSc_second.pcap</a:t>
            </a:r>
            <a:endParaRPr lang="en-IE" dirty="0" smtClean="0"/>
          </a:p>
          <a:p>
            <a:r>
              <a:rPr lang="en-IE" dirty="0" smtClean="0"/>
              <a:t>Answer the following questions</a:t>
            </a:r>
          </a:p>
          <a:p>
            <a:pPr lvl="1"/>
            <a:r>
              <a:rPr lang="en-IE" dirty="0" smtClean="0"/>
              <a:t>What packet number was a request made?</a:t>
            </a:r>
          </a:p>
          <a:p>
            <a:pPr lvl="1"/>
            <a:r>
              <a:rPr lang="en-IE" dirty="0" smtClean="0"/>
              <a:t>Where did the bulk of the (HTTP)packets come from?</a:t>
            </a:r>
          </a:p>
          <a:p>
            <a:pPr lvl="1"/>
            <a:r>
              <a:rPr lang="en-IE" dirty="0" smtClean="0"/>
              <a:t>How many packets were used for this transaction</a:t>
            </a:r>
          </a:p>
          <a:p>
            <a:pPr lvl="1"/>
            <a:r>
              <a:rPr lang="en-IE" dirty="0" smtClean="0"/>
              <a:t>What kind of packet was sent back every 3</a:t>
            </a:r>
            <a:r>
              <a:rPr lang="en-IE" baseline="30000" dirty="0" smtClean="0"/>
              <a:t>rd</a:t>
            </a:r>
            <a:r>
              <a:rPr lang="en-IE" dirty="0" smtClean="0"/>
              <a:t>  packet</a:t>
            </a:r>
          </a:p>
        </p:txBody>
      </p:sp>
    </p:spTree>
    <p:extLst>
      <p:ext uri="{BB962C8B-B14F-4D97-AF65-F5344CB8AC3E}">
        <p14:creationId xmlns:p14="http://schemas.microsoft.com/office/powerpoint/2010/main" val="14343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For further info on Wireshark fundamentals read chapters 1 and 2 of Laura Chappell’s Book on </a:t>
            </a:r>
            <a:r>
              <a:rPr lang="en-IE" dirty="0" err="1" smtClean="0"/>
              <a:t>wireshark</a:t>
            </a:r>
            <a:r>
              <a:rPr lang="en-IE" dirty="0" smtClean="0"/>
              <a:t>.</a:t>
            </a:r>
          </a:p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www.youtube.com/watch?v=UXAHvwouk6Q</a:t>
            </a:r>
            <a:r>
              <a:rPr lang="en-IE" dirty="0" smtClean="0"/>
              <a:t> – Laura Chappell 2013 </a:t>
            </a:r>
            <a:r>
              <a:rPr lang="en-IE" dirty="0" err="1" smtClean="0"/>
              <a:t>Sharkfest</a:t>
            </a:r>
            <a:r>
              <a:rPr lang="en-IE" dirty="0" smtClean="0"/>
              <a:t> link. </a:t>
            </a:r>
            <a:r>
              <a:rPr lang="en-IE" smtClean="0"/>
              <a:t>Very good video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56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Skills required to performance network/protocol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Good understanding of TCP/IP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Ability to use </a:t>
            </a:r>
            <a:r>
              <a:rPr lang="en-IE" dirty="0" err="1" smtClean="0"/>
              <a:t>Wireshark</a:t>
            </a:r>
            <a:r>
              <a:rPr lang="en-IE" dirty="0" smtClean="0"/>
              <a:t> comfortably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Understand/know packet structures and packet flows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Why do we need DNS, DHCP and addressing?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6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Network traffic knowledge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All analysis done in </a:t>
            </a:r>
            <a:r>
              <a:rPr lang="en-IE" dirty="0"/>
              <a:t>W</a:t>
            </a:r>
            <a:r>
              <a:rPr lang="en-IE" dirty="0" smtClean="0"/>
              <a:t>ireshark involves packets. In order to understand where a packet is coming from and going to you need to understand the various addresses involved</a:t>
            </a:r>
          </a:p>
          <a:p>
            <a:pPr lvl="1"/>
            <a:r>
              <a:rPr lang="en-IE" dirty="0" smtClean="0"/>
              <a:t>The Layer 2 – MAC/HW/</a:t>
            </a:r>
            <a:r>
              <a:rPr lang="en-IE" dirty="0" err="1" smtClean="0"/>
              <a:t>Phy</a:t>
            </a:r>
            <a:r>
              <a:rPr lang="en-IE" dirty="0" smtClean="0"/>
              <a:t> address – 48 bit-12 hex (6 for </a:t>
            </a:r>
            <a:r>
              <a:rPr lang="en-IE" dirty="0" err="1" smtClean="0"/>
              <a:t>manu</a:t>
            </a:r>
            <a:r>
              <a:rPr lang="en-IE" dirty="0" smtClean="0"/>
              <a:t>, 6 for ID)</a:t>
            </a:r>
          </a:p>
          <a:p>
            <a:pPr lvl="1"/>
            <a:r>
              <a:rPr lang="en-IE" dirty="0" smtClean="0"/>
              <a:t>The Layer 3 address – IP ,classes 32bit, standard practices, multicasts, broadcasts, network addresses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36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Some commonly used port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484784"/>
            <a:ext cx="2530624" cy="4525963"/>
          </a:xfrm>
        </p:spPr>
        <p:txBody>
          <a:bodyPr>
            <a:noAutofit/>
          </a:bodyPr>
          <a:lstStyle/>
          <a:p>
            <a:r>
              <a:rPr lang="en-IE" sz="1600" dirty="0"/>
              <a:t>383 HP </a:t>
            </a:r>
            <a:r>
              <a:rPr lang="en-IE" sz="1600" dirty="0" err="1"/>
              <a:t>openview</a:t>
            </a:r>
            <a:endParaRPr lang="en-IE" sz="1600" dirty="0"/>
          </a:p>
          <a:p>
            <a:r>
              <a:rPr lang="en-IE" sz="1600" dirty="0"/>
              <a:t>443 HTTP over SSL</a:t>
            </a:r>
          </a:p>
          <a:p>
            <a:r>
              <a:rPr lang="en-IE" sz="1600" dirty="0"/>
              <a:t>514 Syslog</a:t>
            </a:r>
          </a:p>
          <a:p>
            <a:r>
              <a:rPr lang="en-IE" sz="1600" dirty="0"/>
              <a:t>902 </a:t>
            </a:r>
            <a:r>
              <a:rPr lang="en-IE" sz="1600" dirty="0" err="1"/>
              <a:t>Vmware</a:t>
            </a:r>
            <a:endParaRPr lang="en-IE" sz="1600" dirty="0"/>
          </a:p>
          <a:p>
            <a:r>
              <a:rPr lang="en-IE" sz="1600" dirty="0"/>
              <a:t>1433/1434 – MS SQL </a:t>
            </a:r>
            <a:endParaRPr lang="en-IE" sz="1600" dirty="0" smtClean="0"/>
          </a:p>
          <a:p>
            <a:r>
              <a:rPr lang="en-IE" sz="1600" dirty="0" smtClean="0"/>
              <a:t>587 SMTP</a:t>
            </a:r>
          </a:p>
          <a:p>
            <a:r>
              <a:rPr lang="en-IE" sz="1600" dirty="0" smtClean="0"/>
              <a:t>691 – MS Exchange</a:t>
            </a:r>
          </a:p>
          <a:p>
            <a:r>
              <a:rPr lang="en-IE" sz="1600" dirty="0" smtClean="0"/>
              <a:t>6891 – 6901 MS Live</a:t>
            </a:r>
          </a:p>
          <a:p>
            <a:r>
              <a:rPr lang="en-IE" sz="1600" dirty="0" smtClean="0"/>
              <a:t>27015 – </a:t>
            </a:r>
            <a:r>
              <a:rPr lang="en-IE" sz="1600" dirty="0" err="1" smtClean="0"/>
              <a:t>Halflife</a:t>
            </a:r>
            <a:endParaRPr lang="en-IE" sz="1600" dirty="0" smtClean="0"/>
          </a:p>
          <a:p>
            <a:r>
              <a:rPr lang="en-IE" sz="1600" dirty="0" smtClean="0"/>
              <a:t>31337 Back Orifice</a:t>
            </a:r>
          </a:p>
          <a:p>
            <a:r>
              <a:rPr lang="en-IE" sz="1600" dirty="0" smtClean="0"/>
              <a:t>33434 – </a:t>
            </a:r>
            <a:r>
              <a:rPr lang="en-IE" sz="1600" dirty="0" err="1" smtClean="0"/>
              <a:t>traceroute</a:t>
            </a:r>
            <a:endParaRPr lang="en-IE" sz="1600" dirty="0" smtClean="0"/>
          </a:p>
          <a:p>
            <a:r>
              <a:rPr lang="en-IE" sz="1600" dirty="0" smtClean="0"/>
              <a:t>3689 – iTunes</a:t>
            </a:r>
          </a:p>
          <a:p>
            <a:pPr marL="0" indent="0">
              <a:buNone/>
            </a:pPr>
            <a:endParaRPr lang="en-IE" sz="1300" dirty="0" smtClean="0"/>
          </a:p>
          <a:p>
            <a:pPr marL="0" indent="0">
              <a:buNone/>
            </a:pPr>
            <a:endParaRPr lang="en-IE" sz="13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3401" y="1484784"/>
            <a:ext cx="2530624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600" dirty="0" smtClean="0"/>
              <a:t>20-21 FTP</a:t>
            </a:r>
          </a:p>
          <a:p>
            <a:r>
              <a:rPr lang="en-IE" sz="1600" dirty="0" smtClean="0"/>
              <a:t>23 Telnet</a:t>
            </a:r>
          </a:p>
          <a:p>
            <a:r>
              <a:rPr lang="en-IE" sz="1600" dirty="0" smtClean="0"/>
              <a:t>25 SMTP</a:t>
            </a:r>
          </a:p>
          <a:p>
            <a:r>
              <a:rPr lang="en-IE" sz="1600" dirty="0" smtClean="0"/>
              <a:t>42 WINS</a:t>
            </a:r>
          </a:p>
          <a:p>
            <a:r>
              <a:rPr lang="en-IE" sz="1600" dirty="0" smtClean="0"/>
              <a:t>43 </a:t>
            </a:r>
            <a:r>
              <a:rPr lang="en-IE" sz="1600" dirty="0" err="1" smtClean="0"/>
              <a:t>Whois</a:t>
            </a:r>
            <a:endParaRPr lang="en-IE" sz="1600" dirty="0" smtClean="0"/>
          </a:p>
          <a:p>
            <a:r>
              <a:rPr lang="en-IE" sz="1600" dirty="0" smtClean="0"/>
              <a:t>53 DNS</a:t>
            </a:r>
          </a:p>
          <a:p>
            <a:r>
              <a:rPr lang="en-IE" sz="1600" dirty="0" smtClean="0"/>
              <a:t>67-68 – DHCP</a:t>
            </a:r>
          </a:p>
          <a:p>
            <a:r>
              <a:rPr lang="en-IE" sz="1600" dirty="0" smtClean="0"/>
              <a:t>69 TFTP</a:t>
            </a:r>
          </a:p>
          <a:p>
            <a:r>
              <a:rPr lang="en-IE" sz="1600" dirty="0" smtClean="0"/>
              <a:t>79 Finger</a:t>
            </a:r>
          </a:p>
          <a:p>
            <a:r>
              <a:rPr lang="en-IE" sz="1600" dirty="0" smtClean="0"/>
              <a:t>80 Http</a:t>
            </a:r>
          </a:p>
          <a:p>
            <a:r>
              <a:rPr lang="en-IE" sz="1600" dirty="0" smtClean="0"/>
              <a:t>102 MS exchange</a:t>
            </a:r>
          </a:p>
          <a:p>
            <a:r>
              <a:rPr lang="en-IE" sz="1600" dirty="0" smtClean="0"/>
              <a:t>110 Pop3</a:t>
            </a:r>
          </a:p>
          <a:p>
            <a:r>
              <a:rPr lang="en-IE" sz="1600" dirty="0" smtClean="0"/>
              <a:t>119 NNTP</a:t>
            </a:r>
          </a:p>
          <a:p>
            <a:r>
              <a:rPr lang="en-IE" sz="1600" dirty="0" smtClean="0"/>
              <a:t>139 NetBIOS</a:t>
            </a:r>
          </a:p>
          <a:p>
            <a:r>
              <a:rPr lang="en-IE" sz="1600" dirty="0" smtClean="0"/>
              <a:t>143 IMAP4</a:t>
            </a:r>
          </a:p>
          <a:p>
            <a:r>
              <a:rPr lang="en-IE" sz="1600" dirty="0" smtClean="0"/>
              <a:t>162 SNMP</a:t>
            </a:r>
          </a:p>
        </p:txBody>
      </p:sp>
    </p:spTree>
    <p:extLst>
      <p:ext uri="{BB962C8B-B14F-4D97-AF65-F5344CB8AC3E}">
        <p14:creationId xmlns:p14="http://schemas.microsoft.com/office/powerpoint/2010/main" val="24299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Layer 2 - Switch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Forward packets(frames) based on </a:t>
            </a:r>
            <a:r>
              <a:rPr lang="en-IE" dirty="0" err="1" smtClean="0"/>
              <a:t>dest</a:t>
            </a:r>
            <a:r>
              <a:rPr lang="en-IE" dirty="0" smtClean="0"/>
              <a:t> MAC address in the frame header</a:t>
            </a:r>
          </a:p>
          <a:p>
            <a:r>
              <a:rPr lang="en-IE" dirty="0" smtClean="0"/>
              <a:t>Switch checks the frame for the correct checksum </a:t>
            </a:r>
          </a:p>
          <a:p>
            <a:r>
              <a:rPr lang="en-IE" dirty="0" smtClean="0"/>
              <a:t>If its incorrect(bad) its discarded</a:t>
            </a:r>
          </a:p>
          <a:p>
            <a:pPr lvl="1"/>
            <a:r>
              <a:rPr lang="en-IE" dirty="0" smtClean="0"/>
              <a:t>Rem switches have counters for errors, use the show </a:t>
            </a:r>
            <a:r>
              <a:rPr lang="en-IE" dirty="0" err="1" smtClean="0"/>
              <a:t>int</a:t>
            </a:r>
            <a:r>
              <a:rPr lang="en-IE" dirty="0" smtClean="0"/>
              <a:t> f0/? to view</a:t>
            </a:r>
          </a:p>
          <a:p>
            <a:r>
              <a:rPr lang="en-IE" dirty="0" smtClean="0"/>
              <a:t>If checksum is good check MAC table to find port no, else broadcasts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335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L3 - Routers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Change the </a:t>
            </a:r>
            <a:r>
              <a:rPr lang="en-IE" dirty="0" err="1" smtClean="0"/>
              <a:t>dest</a:t>
            </a:r>
            <a:r>
              <a:rPr lang="en-IE" dirty="0" smtClean="0"/>
              <a:t> MAC to the target if local or to the next router address if the address is remote(on another network)</a:t>
            </a:r>
          </a:p>
          <a:p>
            <a:r>
              <a:rPr lang="en-IE" dirty="0" smtClean="0"/>
              <a:t>Firewalls examine and filter packets based on L3 addresses and L4 addresses(port numbers)</a:t>
            </a:r>
          </a:p>
          <a:p>
            <a:r>
              <a:rPr lang="en-IE" dirty="0" smtClean="0"/>
              <a:t>NAT alters IP addresses from an internal IP to an external IP, PAT alters port information</a:t>
            </a:r>
          </a:p>
          <a:p>
            <a:r>
              <a:rPr lang="en-IE" dirty="0" smtClean="0"/>
              <a:t>To identify communications  you’ll need to look past the NAT/PAT info contained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9567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Tech that affects packets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VLANs – tagging adds </a:t>
            </a:r>
            <a:r>
              <a:rPr lang="en-IE" dirty="0" err="1" smtClean="0"/>
              <a:t>vlan</a:t>
            </a:r>
            <a:r>
              <a:rPr lang="en-IE" dirty="0" smtClean="0"/>
              <a:t> tags to the frame, a </a:t>
            </a:r>
            <a:r>
              <a:rPr lang="en-IE" dirty="0" err="1" smtClean="0"/>
              <a:t>vlan</a:t>
            </a:r>
            <a:r>
              <a:rPr lang="en-IE" dirty="0" smtClean="0"/>
              <a:t> is a way of logically breaking up a network based on MAC/IP, port no, etc.</a:t>
            </a:r>
          </a:p>
          <a:p>
            <a:r>
              <a:rPr lang="en-IE" dirty="0" smtClean="0"/>
              <a:t>MPLS – multi protocol label switching is a method of creating virtual links between remote hosts. MPLS adds a header for use by MPLS edge devices</a:t>
            </a:r>
          </a:p>
          <a:p>
            <a:r>
              <a:rPr lang="en-IE" dirty="0" smtClean="0"/>
              <a:t>MPLS uses this info for forwarding packets NOT routing tables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02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1388</Words>
  <Application>Microsoft Office PowerPoint</Application>
  <PresentationFormat>On-screen Show (4:3)</PresentationFormat>
  <Paragraphs>201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Network Analysis using Wireshark</vt:lpstr>
      <vt:lpstr>Uses for Wireshark packet analysis</vt:lpstr>
      <vt:lpstr>Network Analysis</vt:lpstr>
      <vt:lpstr>Skills required to performance network/protocol analysis</vt:lpstr>
      <vt:lpstr>Network traffic knowledge</vt:lpstr>
      <vt:lpstr>Some commonly used port numbers</vt:lpstr>
      <vt:lpstr>Layer 2 - Switch</vt:lpstr>
      <vt:lpstr>L3 - Routers</vt:lpstr>
      <vt:lpstr>Other Tech that affects packets</vt:lpstr>
      <vt:lpstr>9 GUI items on Wireshark</vt:lpstr>
      <vt:lpstr>PowerPoint Presentation</vt:lpstr>
      <vt:lpstr>Starting the capture</vt:lpstr>
      <vt:lpstr>Your first capture</vt:lpstr>
      <vt:lpstr>A simple wireshark capture</vt:lpstr>
      <vt:lpstr>Now tell the story</vt:lpstr>
      <vt:lpstr>Case Study 1 - Pruning the “Puke”</vt:lpstr>
      <vt:lpstr>Case Study 1 - Cleaning up the trace</vt:lpstr>
      <vt:lpstr>Case Study 2 - Securely Invisible</vt:lpstr>
      <vt:lpstr>Case Study 2 - Securely Invisible</vt:lpstr>
      <vt:lpstr>Why we do network packet analysis</vt:lpstr>
      <vt:lpstr>Google maps example</vt:lpstr>
      <vt:lpstr>Conversations and Endpoints</vt:lpstr>
      <vt:lpstr>Conversations</vt:lpstr>
      <vt:lpstr>Packet lengths &amp; IO graphs</vt:lpstr>
      <vt:lpstr>IO Graphs</vt:lpstr>
      <vt:lpstr>Graphs</vt:lpstr>
      <vt:lpstr>Filters within IO graphs</vt:lpstr>
      <vt:lpstr>Filtering traffic</vt:lpstr>
      <vt:lpstr>Wireshark – 1_simple.pcap</vt:lpstr>
      <vt:lpstr>Task two</vt:lpstr>
      <vt:lpstr>Review </vt:lpstr>
    </vt:vector>
  </TitlesOfParts>
  <Company>lyit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McGarvey John (Staff)</dc:creator>
  <cp:lastModifiedBy>LYIT</cp:lastModifiedBy>
  <cp:revision>35</cp:revision>
  <cp:lastPrinted>2018-02-06T13:54:17Z</cp:lastPrinted>
  <dcterms:created xsi:type="dcterms:W3CDTF">2013-01-28T16:54:15Z</dcterms:created>
  <dcterms:modified xsi:type="dcterms:W3CDTF">2019-02-19T16:27:58Z</dcterms:modified>
</cp:coreProperties>
</file>