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5"/>
  </p:notesMasterIdLst>
  <p:handoutMasterIdLst>
    <p:handoutMasterId r:id="rId36"/>
  </p:handoutMasterIdLst>
  <p:sldIdLst>
    <p:sldId id="256" r:id="rId2"/>
    <p:sldId id="263" r:id="rId3"/>
    <p:sldId id="265" r:id="rId4"/>
    <p:sldId id="266" r:id="rId5"/>
    <p:sldId id="261" r:id="rId6"/>
    <p:sldId id="257" r:id="rId7"/>
    <p:sldId id="262" r:id="rId8"/>
    <p:sldId id="277" r:id="rId9"/>
    <p:sldId id="278" r:id="rId10"/>
    <p:sldId id="279" r:id="rId11"/>
    <p:sldId id="280" r:id="rId12"/>
    <p:sldId id="281" r:id="rId13"/>
    <p:sldId id="286" r:id="rId14"/>
    <p:sldId id="288" r:id="rId15"/>
    <p:sldId id="289" r:id="rId16"/>
    <p:sldId id="290" r:id="rId17"/>
    <p:sldId id="291" r:id="rId18"/>
    <p:sldId id="258" r:id="rId19"/>
    <p:sldId id="259" r:id="rId20"/>
    <p:sldId id="260" r:id="rId21"/>
    <p:sldId id="270" r:id="rId22"/>
    <p:sldId id="268" r:id="rId23"/>
    <p:sldId id="269" r:id="rId24"/>
    <p:sldId id="271" r:id="rId25"/>
    <p:sldId id="272" r:id="rId26"/>
    <p:sldId id="273" r:id="rId27"/>
    <p:sldId id="274" r:id="rId28"/>
    <p:sldId id="267" r:id="rId29"/>
    <p:sldId id="275" r:id="rId30"/>
    <p:sldId id="282" r:id="rId31"/>
    <p:sldId id="283" r:id="rId32"/>
    <p:sldId id="284" r:id="rId33"/>
    <p:sldId id="285" r:id="rId34"/>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155" d="100"/>
          <a:sy n="155" d="100"/>
        </p:scale>
        <p:origin x="1896" y="138"/>
      </p:cViewPr>
      <p:guideLst>
        <p:guide orient="horz" pos="2160"/>
        <p:guide pos="2880"/>
      </p:guideLst>
    </p:cSldViewPr>
  </p:slideViewPr>
  <p:notesTextViewPr>
    <p:cViewPr>
      <p:scale>
        <a:sx n="100" d="100"/>
        <a:sy n="100" d="100"/>
      </p:scale>
      <p:origin x="0" y="0"/>
    </p:cViewPr>
  </p:notesTextViewPr>
  <p:sorterViewPr>
    <p:cViewPr>
      <p:scale>
        <a:sx n="128" d="100"/>
        <a:sy n="12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7827" name="Rectangle 3"/>
          <p:cNvSpPr>
            <a:spLocks noGrp="1" noChangeArrowheads="1"/>
          </p:cNvSpPr>
          <p:nvPr>
            <p:ph type="dt" sz="quarter"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7828" name="Rectangle 4"/>
          <p:cNvSpPr>
            <a:spLocks noGrp="1" noChangeArrowheads="1"/>
          </p:cNvSpPr>
          <p:nvPr>
            <p:ph type="ftr" sz="quarter" idx="2"/>
          </p:nvPr>
        </p:nvSpPr>
        <p:spPr bwMode="auto">
          <a:xfrm>
            <a:off x="0"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7829" name="Rectangle 5"/>
          <p:cNvSpPr>
            <a:spLocks noGrp="1" noChangeArrowheads="1"/>
          </p:cNvSpPr>
          <p:nvPr>
            <p:ph type="sldNum" sz="quarter" idx="3"/>
          </p:nvPr>
        </p:nvSpPr>
        <p:spPr bwMode="auto">
          <a:xfrm>
            <a:off x="3849688"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7821A0E5-A694-4738-8FDD-415F15C4D7C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6868" name="Rectangle 4"/>
          <p:cNvSpPr>
            <a:spLocks noRo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49688"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3BDAE52C-C446-4E2E-A651-2BA72C36D2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AD37253-E479-4A91-834B-6D8E3D7FA891}"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4F01280-D5EA-4A8C-BD5E-97B98152BDD3}"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173E3E9-107F-4D54-B315-7D787B3B4A90}" type="slidenum">
              <a:rPr lang="en-US" altLang="en-US">
                <a:latin typeface="Arial" panose="020B0604020202020204" pitchFamily="34" charset="0"/>
              </a:rPr>
              <a:pPr/>
              <a:t>11</a:t>
            </a:fld>
            <a:endParaRPr lang="en-US" altLang="en-US">
              <a:latin typeface="Arial" panose="020B0604020202020204" pitchFamily="34" charset="0"/>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10E2410-B95E-4D52-989C-C9843379D6DD}"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30B16E1-E6C6-45C3-8B9B-86B3819835B6}"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138B1C6-9C5F-47B2-8A5E-F164602B4491}"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0C23C20-A123-44A6-9270-CD43685DCD95}"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80BDCBF-496C-421C-B57D-075E0A814D9C}"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3A9FCC4-71A9-4DE0-8846-6D71EEFBFF58}"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6F2F7A7-4652-46BA-B6D9-7BBAABCA7BB4}" type="slidenum">
              <a:rPr lang="en-US" altLang="en-US">
                <a:latin typeface="Arial" panose="020B0604020202020204" pitchFamily="34" charset="0"/>
              </a:rPr>
              <a:pPr/>
              <a:t>22</a:t>
            </a:fld>
            <a:endParaRPr lang="en-US" altLang="en-US">
              <a:latin typeface="Arial" panose="020B0604020202020204" pitchFamily="34" charset="0"/>
            </a:endParaRPr>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EF4E3ED-87C0-4EA2-8CE7-4286D7940D58}" type="slidenum">
              <a:rPr lang="en-US" altLang="en-US">
                <a:latin typeface="Arial" panose="020B0604020202020204" pitchFamily="34" charset="0"/>
              </a:rPr>
              <a:pPr/>
              <a:t>23</a:t>
            </a:fld>
            <a:endParaRPr lang="en-US" altLang="en-US">
              <a:latin typeface="Arial" panose="020B0604020202020204" pitchFamily="34" charset="0"/>
            </a:endParaRPr>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594701E-78B1-4BED-B149-AE94FA563D6A}"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838256A-59C1-487F-9C2F-2F0E012B84C5}" type="slidenum">
              <a:rPr lang="en-US" altLang="en-US">
                <a:latin typeface="Arial" panose="020B0604020202020204" pitchFamily="34" charset="0"/>
              </a:rPr>
              <a:pPr/>
              <a:t>24</a:t>
            </a:fld>
            <a:endParaRPr lang="en-US" altLang="en-US">
              <a:latin typeface="Arial" panose="020B0604020202020204" pitchFamily="34" charset="0"/>
            </a:endParaRP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D0F1962-94CC-4662-ABB9-231A479404ED}" type="slidenum">
              <a:rPr lang="en-US" altLang="en-US">
                <a:latin typeface="Arial" panose="020B0604020202020204" pitchFamily="34" charset="0"/>
              </a:rPr>
              <a:pPr/>
              <a:t>25</a:t>
            </a:fld>
            <a:endParaRPr lang="en-US" altLang="en-US">
              <a:latin typeface="Arial" panose="020B0604020202020204" pitchFamily="34" charset="0"/>
            </a:endParaRPr>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978A839-F6D8-4C55-BC4A-6B96AB2697D2}" type="slidenum">
              <a:rPr lang="en-US" altLang="en-US">
                <a:latin typeface="Arial" panose="020B0604020202020204" pitchFamily="34" charset="0"/>
              </a:rPr>
              <a:pPr/>
              <a:t>26</a:t>
            </a:fld>
            <a:endParaRPr lang="en-US" altLang="en-US">
              <a:latin typeface="Arial" panose="020B0604020202020204" pitchFamily="34" charset="0"/>
            </a:endParaRPr>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08820E7-D280-4A64-9431-8F218AB0B460}" type="slidenum">
              <a:rPr lang="en-US" altLang="en-US">
                <a:latin typeface="Arial" panose="020B0604020202020204" pitchFamily="34" charset="0"/>
              </a:rPr>
              <a:pPr/>
              <a:t>27</a:t>
            </a:fld>
            <a:endParaRPr lang="en-US" altLang="en-US">
              <a:latin typeface="Arial" panose="020B0604020202020204" pitchFamily="34" charset="0"/>
            </a:endParaRPr>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064BD27-130C-45C6-A411-E11C13E1E876}" type="slidenum">
              <a:rPr lang="en-US" altLang="en-US">
                <a:latin typeface="Arial" panose="020B0604020202020204" pitchFamily="34" charset="0"/>
              </a:rPr>
              <a:pPr/>
              <a:t>28</a:t>
            </a:fld>
            <a:endParaRPr lang="en-US" altLang="en-US">
              <a:latin typeface="Arial" panose="020B0604020202020204" pitchFamily="34" charset="0"/>
            </a:endParaRPr>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F565522-B6D5-4DC4-9E60-DE20D7BCE560}" type="slidenum">
              <a:rPr lang="en-US" altLang="en-US">
                <a:latin typeface="Arial" panose="020B0604020202020204" pitchFamily="34" charset="0"/>
              </a:rPr>
              <a:pPr/>
              <a:t>29</a:t>
            </a:fld>
            <a:endParaRPr lang="en-US" altLang="en-US">
              <a:latin typeface="Arial" panose="020B0604020202020204" pitchFamily="34" charset="0"/>
            </a:endParaRPr>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DDD3521-0BEA-45A0-95C5-01F40058B973}" type="slidenum">
              <a:rPr lang="en-US" altLang="en-US">
                <a:latin typeface="Arial" panose="020B0604020202020204" pitchFamily="34" charset="0"/>
              </a:rPr>
              <a:pPr/>
              <a:t>30</a:t>
            </a:fld>
            <a:endParaRPr lang="en-US" altLang="en-US">
              <a:latin typeface="Arial" panose="020B0604020202020204" pitchFamily="34" charset="0"/>
            </a:endParaRPr>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50F642A-0201-422C-86A7-F5E406A7AADB}" type="slidenum">
              <a:rPr lang="en-US" altLang="en-US">
                <a:latin typeface="Arial" panose="020B0604020202020204" pitchFamily="34" charset="0"/>
              </a:rPr>
              <a:pPr/>
              <a:t>31</a:t>
            </a:fld>
            <a:endParaRPr lang="en-US" altLang="en-US">
              <a:latin typeface="Arial" panose="020B0604020202020204" pitchFamily="34" charset="0"/>
            </a:endParaRPr>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CB51834-F54C-4589-887F-7C4827D06635}" type="slidenum">
              <a:rPr lang="en-US" altLang="en-US">
                <a:latin typeface="Arial" panose="020B0604020202020204" pitchFamily="34" charset="0"/>
              </a:rPr>
              <a:pPr/>
              <a:t>32</a:t>
            </a:fld>
            <a:endParaRPr lang="en-US" altLang="en-US">
              <a:latin typeface="Arial" panose="020B0604020202020204" pitchFamily="34" charset="0"/>
            </a:endParaRPr>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54C6BD0-8A39-44EA-8F68-14F4D8597C04}" type="slidenum">
              <a:rPr lang="en-US" altLang="en-US">
                <a:latin typeface="Arial" panose="020B0604020202020204" pitchFamily="34" charset="0"/>
              </a:rPr>
              <a:pPr/>
              <a:t>33</a:t>
            </a:fld>
            <a:endParaRPr lang="en-US" altLang="en-US">
              <a:latin typeface="Arial" panose="020B0604020202020204" pitchFamily="34" charset="0"/>
            </a:endParaRPr>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6CAA16B-EA9E-4299-801C-22CABF71F2EF}" type="slidenum">
              <a:rPr lang="en-US" altLang="en-US">
                <a:latin typeface="Arial" panose="020B0604020202020204" pitchFamily="34" charset="0"/>
              </a:rPr>
              <a:pPr/>
              <a:t>3</a:t>
            </a:fld>
            <a:endParaRPr lang="en-US" altLang="en-US">
              <a:latin typeface="Arial" panose="020B0604020202020204" pitchFamily="34"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F0CB6BB-710D-4D38-B983-B8FD566BED79}"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777240E-1D68-4643-8BC1-96E72996D802}"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6E7E1D7-3A46-4D6B-A38D-481A0D779FD7}" type="slidenum">
              <a:rPr lang="en-US" altLang="en-US">
                <a:latin typeface="Arial" panose="020B0604020202020204" pitchFamily="34" charset="0"/>
              </a:rPr>
              <a:pPr/>
              <a:t>6</a:t>
            </a:fld>
            <a:endParaRPr lang="en-US" altLang="en-US">
              <a:latin typeface="Arial" panose="020B0604020202020204" pitchFamily="34"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84F0E90-619B-4CA4-B40D-0235F7970C0F}"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15B6A83-15B8-4862-8A13-EF24BB8C5608}"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EE300F2-FE26-4506-9056-2B7B10661E3A}"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98C03FC-4EAF-4CBA-83F4-BBFBA4905DAD}" type="slidenum">
              <a:rPr lang="en-US" altLang="en-US" smtClean="0"/>
              <a:pPr/>
              <a:t>‹#›</a:t>
            </a:fld>
            <a:endParaRPr lang="en-US" altLang="en-US"/>
          </a:p>
        </p:txBody>
      </p:sp>
    </p:spTree>
    <p:extLst>
      <p:ext uri="{BB962C8B-B14F-4D97-AF65-F5344CB8AC3E}">
        <p14:creationId xmlns:p14="http://schemas.microsoft.com/office/powerpoint/2010/main" val="280736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CDF6C7C-2116-4C68-946D-B0BF1873B3A8}" type="slidenum">
              <a:rPr lang="en-US" altLang="en-US" smtClean="0"/>
              <a:pPr/>
              <a:t>‹#›</a:t>
            </a:fld>
            <a:endParaRPr lang="en-US" altLang="en-US"/>
          </a:p>
        </p:txBody>
      </p:sp>
    </p:spTree>
    <p:extLst>
      <p:ext uri="{BB962C8B-B14F-4D97-AF65-F5344CB8AC3E}">
        <p14:creationId xmlns:p14="http://schemas.microsoft.com/office/powerpoint/2010/main" val="7781321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CDF6C7C-2116-4C68-946D-B0BF1873B3A8}"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4949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CDF6C7C-2116-4C68-946D-B0BF1873B3A8}" type="slidenum">
              <a:rPr lang="en-US" altLang="en-US" smtClean="0"/>
              <a:pPr/>
              <a:t>‹#›</a:t>
            </a:fld>
            <a:endParaRPr lang="en-US" altLang="en-US"/>
          </a:p>
        </p:txBody>
      </p:sp>
    </p:spTree>
    <p:extLst>
      <p:ext uri="{BB962C8B-B14F-4D97-AF65-F5344CB8AC3E}">
        <p14:creationId xmlns:p14="http://schemas.microsoft.com/office/powerpoint/2010/main" val="358757068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CDF6C7C-2116-4C68-946D-B0BF1873B3A8}"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295136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CDF6C7C-2116-4C68-946D-B0BF1873B3A8}" type="slidenum">
              <a:rPr lang="en-US" altLang="en-US" smtClean="0"/>
              <a:pPr/>
              <a:t>‹#›</a:t>
            </a:fld>
            <a:endParaRPr lang="en-US" altLang="en-US"/>
          </a:p>
        </p:txBody>
      </p:sp>
    </p:spTree>
    <p:extLst>
      <p:ext uri="{BB962C8B-B14F-4D97-AF65-F5344CB8AC3E}">
        <p14:creationId xmlns:p14="http://schemas.microsoft.com/office/powerpoint/2010/main" val="18785137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C0B573E-6D8E-40BC-9360-2CD8C1E24310}" type="slidenum">
              <a:rPr lang="en-US" altLang="en-US" smtClean="0"/>
              <a:pPr/>
              <a:t>‹#›</a:t>
            </a:fld>
            <a:endParaRPr lang="en-US" altLang="en-US"/>
          </a:p>
        </p:txBody>
      </p:sp>
    </p:spTree>
    <p:extLst>
      <p:ext uri="{BB962C8B-B14F-4D97-AF65-F5344CB8AC3E}">
        <p14:creationId xmlns:p14="http://schemas.microsoft.com/office/powerpoint/2010/main" val="881025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DA9E1EE-C3CC-47A7-8C76-58B1E79A0171}" type="slidenum">
              <a:rPr lang="en-US" altLang="en-US" smtClean="0"/>
              <a:pPr/>
              <a:t>‹#›</a:t>
            </a:fld>
            <a:endParaRPr lang="en-US" altLang="en-US"/>
          </a:p>
        </p:txBody>
      </p:sp>
    </p:spTree>
    <p:extLst>
      <p:ext uri="{BB962C8B-B14F-4D97-AF65-F5344CB8AC3E}">
        <p14:creationId xmlns:p14="http://schemas.microsoft.com/office/powerpoint/2010/main" val="145129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F91BA3B-7FC3-45DF-BAA6-AC086A915DB0}" type="slidenum">
              <a:rPr lang="en-US" altLang="en-US" smtClean="0"/>
              <a:pPr/>
              <a:t>‹#›</a:t>
            </a:fld>
            <a:endParaRPr lang="en-US" altLang="en-US"/>
          </a:p>
        </p:txBody>
      </p:sp>
    </p:spTree>
    <p:extLst>
      <p:ext uri="{BB962C8B-B14F-4D97-AF65-F5344CB8AC3E}">
        <p14:creationId xmlns:p14="http://schemas.microsoft.com/office/powerpoint/2010/main" val="25895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588CD5C-EF00-44C7-863A-72AEC96BD1E6}" type="slidenum">
              <a:rPr lang="en-US" altLang="en-US" smtClean="0"/>
              <a:pPr/>
              <a:t>‹#›</a:t>
            </a:fld>
            <a:endParaRPr lang="en-US" altLang="en-US"/>
          </a:p>
        </p:txBody>
      </p:sp>
    </p:spTree>
    <p:extLst>
      <p:ext uri="{BB962C8B-B14F-4D97-AF65-F5344CB8AC3E}">
        <p14:creationId xmlns:p14="http://schemas.microsoft.com/office/powerpoint/2010/main" val="207261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25E81A4-F4F8-49EF-9D79-95E5027B5822}" type="slidenum">
              <a:rPr lang="en-US" altLang="en-US" smtClean="0"/>
              <a:pPr/>
              <a:t>‹#›</a:t>
            </a:fld>
            <a:endParaRPr lang="en-US" altLang="en-US"/>
          </a:p>
        </p:txBody>
      </p:sp>
    </p:spTree>
    <p:extLst>
      <p:ext uri="{BB962C8B-B14F-4D97-AF65-F5344CB8AC3E}">
        <p14:creationId xmlns:p14="http://schemas.microsoft.com/office/powerpoint/2010/main" val="173527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09CAA49-B4FB-4240-81AB-D9C7B06DF98F}" type="slidenum">
              <a:rPr lang="en-US" altLang="en-US" smtClean="0"/>
              <a:pPr/>
              <a:t>‹#›</a:t>
            </a:fld>
            <a:endParaRPr lang="en-US" altLang="en-US"/>
          </a:p>
        </p:txBody>
      </p:sp>
    </p:spTree>
    <p:extLst>
      <p:ext uri="{BB962C8B-B14F-4D97-AF65-F5344CB8AC3E}">
        <p14:creationId xmlns:p14="http://schemas.microsoft.com/office/powerpoint/2010/main" val="99721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911F982F-D732-4C76-AF6E-547D14934334}" type="slidenum">
              <a:rPr lang="en-US" altLang="en-US" smtClean="0"/>
              <a:pPr/>
              <a:t>‹#›</a:t>
            </a:fld>
            <a:endParaRPr lang="en-US" altLang="en-US"/>
          </a:p>
        </p:txBody>
      </p:sp>
    </p:spTree>
    <p:extLst>
      <p:ext uri="{BB962C8B-B14F-4D97-AF65-F5344CB8AC3E}">
        <p14:creationId xmlns:p14="http://schemas.microsoft.com/office/powerpoint/2010/main" val="423843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B0EC455D-DE1C-4A8A-B185-FBDA4B7D070D}" type="slidenum">
              <a:rPr lang="en-US" altLang="en-US" smtClean="0"/>
              <a:pPr/>
              <a:t>‹#›</a:t>
            </a:fld>
            <a:endParaRPr lang="en-US" altLang="en-US"/>
          </a:p>
        </p:txBody>
      </p:sp>
    </p:spTree>
    <p:extLst>
      <p:ext uri="{BB962C8B-B14F-4D97-AF65-F5344CB8AC3E}">
        <p14:creationId xmlns:p14="http://schemas.microsoft.com/office/powerpoint/2010/main" val="25841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42B4521-5CAE-452E-A9B3-267D589A1258}" type="slidenum">
              <a:rPr lang="en-US" altLang="en-US" smtClean="0"/>
              <a:pPr/>
              <a:t>‹#›</a:t>
            </a:fld>
            <a:endParaRPr lang="en-US" altLang="en-US"/>
          </a:p>
        </p:txBody>
      </p:sp>
    </p:spTree>
    <p:extLst>
      <p:ext uri="{BB962C8B-B14F-4D97-AF65-F5344CB8AC3E}">
        <p14:creationId xmlns:p14="http://schemas.microsoft.com/office/powerpoint/2010/main" val="418972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BAE7E2A-7A99-41B4-9AB4-48AB9DB5E6F2}" type="slidenum">
              <a:rPr lang="en-US" altLang="en-US" smtClean="0"/>
              <a:pPr/>
              <a:t>‹#›</a:t>
            </a:fld>
            <a:endParaRPr lang="en-US" altLang="en-US"/>
          </a:p>
        </p:txBody>
      </p:sp>
    </p:spTree>
    <p:extLst>
      <p:ext uri="{BB962C8B-B14F-4D97-AF65-F5344CB8AC3E}">
        <p14:creationId xmlns:p14="http://schemas.microsoft.com/office/powerpoint/2010/main" val="174442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CDF6C7C-2116-4C68-946D-B0BF1873B3A8}" type="slidenum">
              <a:rPr lang="en-US" altLang="en-US" smtClean="0"/>
              <a:pPr/>
              <a:t>‹#›</a:t>
            </a:fld>
            <a:endParaRPr lang="en-US" altLang="en-US"/>
          </a:p>
        </p:txBody>
      </p:sp>
    </p:spTree>
    <p:extLst>
      <p:ext uri="{BB962C8B-B14F-4D97-AF65-F5344CB8AC3E}">
        <p14:creationId xmlns:p14="http://schemas.microsoft.com/office/powerpoint/2010/main" val="235652976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33000"/>
                    </a14:imgEffect>
                  </a14:imgLayer>
                </a14:imgProps>
              </a:ext>
            </a:extLst>
          </a:blip>
          <a:stretch>
            <a:fillRect/>
          </a:stretch>
        </p:blipFill>
        <p:spPr>
          <a:xfrm>
            <a:off x="2493512" y="745865"/>
            <a:ext cx="3951164" cy="2411339"/>
          </a:xfrm>
          <a:prstGeom prst="rect">
            <a:avLst/>
          </a:prstGeom>
        </p:spPr>
      </p:pic>
      <p:sp>
        <p:nvSpPr>
          <p:cNvPr id="3075" name="Rectangle 2"/>
          <p:cNvSpPr>
            <a:spLocks noGrp="1" noChangeArrowheads="1"/>
          </p:cNvSpPr>
          <p:nvPr>
            <p:ph type="ctrTitle"/>
          </p:nvPr>
        </p:nvSpPr>
        <p:spPr/>
        <p:txBody>
          <a:bodyPr/>
          <a:lstStyle/>
          <a:p>
            <a:pPr eaLnBrk="1" hangingPunct="1"/>
            <a:r>
              <a:rPr lang="en-GB" altLang="en-US" sz="4000" dirty="0" smtClean="0"/>
              <a:t>Ethical hacking stages</a:t>
            </a:r>
            <a:endParaRPr lang="en-US" altLang="en-US" sz="4000" dirty="0" smtClean="0"/>
          </a:p>
        </p:txBody>
      </p:sp>
      <p:sp>
        <p:nvSpPr>
          <p:cNvPr id="3076" name="Rectangle 3"/>
          <p:cNvSpPr>
            <a:spLocks noGrp="1" noChangeArrowheads="1"/>
          </p:cNvSpPr>
          <p:nvPr>
            <p:ph type="subTitle" idx="1"/>
          </p:nvPr>
        </p:nvSpPr>
        <p:spPr/>
        <p:txBody>
          <a:bodyPr/>
          <a:lstStyle/>
          <a:p>
            <a:pPr eaLnBrk="1" hangingPunct="1"/>
            <a:r>
              <a:rPr lang="en-GB" altLang="en-US" dirty="0" smtClean="0"/>
              <a:t>John McGarvey</a:t>
            </a:r>
          </a:p>
        </p:txBody>
      </p:sp>
      <p:sp>
        <p:nvSpPr>
          <p:cNvPr id="3074" name="Rectangle 16"/>
          <p:cNvSpPr>
            <a:spLocks noGrp="1" noChangeArrowheads="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F18D672-6BC8-44A5-B7C7-EFA51876B8CB}" type="slidenum">
              <a:rPr lang="en-US" altLang="en-US">
                <a:solidFill>
                  <a:schemeClr val="bg2"/>
                </a:solidFill>
              </a:rPr>
              <a:pPr/>
              <a:t>1</a:t>
            </a:fld>
            <a:endParaRPr lang="en-US" altLang="en-US">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en-US" b="1" smtClean="0"/>
              <a:t>Grey hats</a:t>
            </a:r>
          </a:p>
        </p:txBody>
      </p:sp>
      <p:sp>
        <p:nvSpPr>
          <p:cNvPr id="12292" name="Rectangle 3"/>
          <p:cNvSpPr>
            <a:spLocks noGrp="1" noChangeArrowheads="1"/>
          </p:cNvSpPr>
          <p:nvPr>
            <p:ph idx="1"/>
          </p:nvPr>
        </p:nvSpPr>
        <p:spPr/>
        <p:txBody>
          <a:bodyPr>
            <a:normAutofit fontScale="85000" lnSpcReduction="20000"/>
          </a:bodyPr>
          <a:lstStyle/>
          <a:p>
            <a:pPr eaLnBrk="1" hangingPunct="1">
              <a:lnSpc>
                <a:spcPct val="90000"/>
              </a:lnSpc>
            </a:pPr>
            <a:r>
              <a:rPr lang="en-US" altLang="en-US" sz="2800" smtClean="0"/>
              <a:t>Grey hats are hackers who may work offensively or defensively, depending on the situation. </a:t>
            </a:r>
          </a:p>
          <a:p>
            <a:pPr eaLnBrk="1" hangingPunct="1">
              <a:lnSpc>
                <a:spcPct val="90000"/>
              </a:lnSpc>
            </a:pPr>
            <a:r>
              <a:rPr lang="en-US" altLang="en-US" sz="2800" smtClean="0"/>
              <a:t>This is the dividing line between hacker and cracker. </a:t>
            </a:r>
          </a:p>
          <a:p>
            <a:pPr eaLnBrk="1" hangingPunct="1">
              <a:lnSpc>
                <a:spcPct val="90000"/>
              </a:lnSpc>
            </a:pPr>
            <a:r>
              <a:rPr lang="en-US" altLang="en-US" sz="2800" smtClean="0"/>
              <a:t>Both are powerful forces on the Internet and both will remain permanently. </a:t>
            </a:r>
          </a:p>
          <a:p>
            <a:pPr eaLnBrk="1" hangingPunct="1">
              <a:lnSpc>
                <a:spcPct val="90000"/>
              </a:lnSpc>
            </a:pPr>
            <a:r>
              <a:rPr lang="en-US" altLang="en-US" sz="2800" smtClean="0"/>
              <a:t>Some individuals qualify for both categories. </a:t>
            </a:r>
          </a:p>
          <a:p>
            <a:pPr eaLnBrk="1" hangingPunct="1">
              <a:lnSpc>
                <a:spcPct val="90000"/>
              </a:lnSpc>
            </a:pPr>
            <a:r>
              <a:rPr lang="en-US" altLang="en-US" sz="2800" smtClean="0"/>
              <a:t>The existence of such individuals further clouds the division between these two groups of people.</a:t>
            </a:r>
          </a:p>
          <a:p>
            <a:pPr eaLnBrk="1" hangingPunct="1">
              <a:lnSpc>
                <a:spcPct val="90000"/>
              </a:lnSpc>
            </a:pPr>
            <a:endParaRPr lang="en-US" altLang="en-US" sz="2800" smtClean="0"/>
          </a:p>
        </p:txBody>
      </p:sp>
      <p:sp>
        <p:nvSpPr>
          <p:cNvPr id="12290"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19A6C0D-4B41-420C-9096-BFA4C29A1FE1}"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GB" altLang="en-US" smtClean="0"/>
              <a:t>Other ethical hacker types</a:t>
            </a:r>
            <a:endParaRPr lang="en-US" altLang="en-US" smtClean="0"/>
          </a:p>
        </p:txBody>
      </p:sp>
      <p:sp>
        <p:nvSpPr>
          <p:cNvPr id="13316" name="Rectangle 3"/>
          <p:cNvSpPr>
            <a:spLocks noGrp="1" noChangeArrowheads="1"/>
          </p:cNvSpPr>
          <p:nvPr>
            <p:ph idx="1"/>
          </p:nvPr>
        </p:nvSpPr>
        <p:spPr>
          <a:xfrm>
            <a:off x="457200" y="1989138"/>
            <a:ext cx="8229600" cy="4137025"/>
          </a:xfrm>
        </p:spPr>
        <p:txBody>
          <a:bodyPr/>
          <a:lstStyle/>
          <a:p>
            <a:pPr eaLnBrk="1" hangingPunct="1">
              <a:lnSpc>
                <a:spcPct val="80000"/>
              </a:lnSpc>
            </a:pPr>
            <a:r>
              <a:rPr lang="en-US" altLang="en-US" sz="2000" smtClean="0"/>
              <a:t>In addition to these groups, there are self-proclaimed ethical hackers, who are interested in hacker tools mostly from a curiosity standpoint. </a:t>
            </a:r>
          </a:p>
          <a:p>
            <a:pPr eaLnBrk="1" hangingPunct="1">
              <a:lnSpc>
                <a:spcPct val="80000"/>
              </a:lnSpc>
            </a:pPr>
            <a:r>
              <a:rPr lang="en-US" altLang="en-US" sz="2000" smtClean="0"/>
              <a:t>They may want to highlight security problems in a system or educate victims so they secure their systems properly. These hackers are doing their “victims” a favor. </a:t>
            </a:r>
          </a:p>
          <a:p>
            <a:pPr eaLnBrk="1" hangingPunct="1">
              <a:lnSpc>
                <a:spcPct val="80000"/>
              </a:lnSpc>
            </a:pPr>
            <a:r>
              <a:rPr lang="en-US" altLang="en-US" sz="2000" smtClean="0"/>
              <a:t>For instance, if a weakness is discovered in a service offered by an investment bank, the hacker is doing the bank a favor by giving the bank a chance to rectify the vulnerability.</a:t>
            </a:r>
          </a:p>
          <a:p>
            <a:pPr eaLnBrk="1" hangingPunct="1">
              <a:lnSpc>
                <a:spcPct val="80000"/>
              </a:lnSpc>
            </a:pPr>
            <a:r>
              <a:rPr lang="en-US" altLang="en-US" sz="2000" smtClean="0"/>
              <a:t>From a more controversial point of view, some people consider the act of hacking itself to be unethical, like breaking and entering.</a:t>
            </a:r>
          </a:p>
          <a:p>
            <a:pPr eaLnBrk="1" hangingPunct="1">
              <a:lnSpc>
                <a:spcPct val="80000"/>
              </a:lnSpc>
            </a:pPr>
            <a:r>
              <a:rPr lang="en-US" altLang="en-US" sz="2000" smtClean="0"/>
              <a:t>But the belief that “ethical” hacking excludes destruction at least moderates the behavior of people who see themselves as “benign” hackers.</a:t>
            </a:r>
          </a:p>
        </p:txBody>
      </p:sp>
      <p:sp>
        <p:nvSpPr>
          <p:cNvPr id="13314"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9A80C20-719E-4FB6-8D8F-8504844E51AD}" type="slidenum">
              <a:rPr lang="en-US" altLang="en-US"/>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GB" altLang="en-US" smtClean="0"/>
              <a:t>Ethical hackers – legal trouble</a:t>
            </a:r>
            <a:endParaRPr lang="en-US" altLang="en-US" smtClean="0"/>
          </a:p>
        </p:txBody>
      </p:sp>
      <p:sp>
        <p:nvSpPr>
          <p:cNvPr id="14340" name="Rectangle 3"/>
          <p:cNvSpPr>
            <a:spLocks noGrp="1" noChangeArrowheads="1"/>
          </p:cNvSpPr>
          <p:nvPr>
            <p:ph idx="1"/>
          </p:nvPr>
        </p:nvSpPr>
        <p:spPr/>
        <p:txBody>
          <a:bodyPr>
            <a:normAutofit fontScale="55000" lnSpcReduction="20000"/>
          </a:bodyPr>
          <a:lstStyle/>
          <a:p>
            <a:pPr eaLnBrk="1" hangingPunct="1">
              <a:lnSpc>
                <a:spcPct val="170000"/>
              </a:lnSpc>
            </a:pPr>
            <a:r>
              <a:rPr lang="en-US" altLang="en-US" sz="2000" dirty="0" smtClean="0"/>
              <a:t>This </a:t>
            </a:r>
            <a:r>
              <a:rPr lang="en-US" altLang="en-US" sz="2000" dirty="0" smtClean="0"/>
              <a:t>approach has gotten many ethical hackers in legal trouble. Make sure you know the law and your legal liabilities when engaging in ethical hacking activity.</a:t>
            </a:r>
          </a:p>
          <a:p>
            <a:pPr eaLnBrk="1" hangingPunct="1">
              <a:lnSpc>
                <a:spcPct val="170000"/>
              </a:lnSpc>
            </a:pPr>
            <a:r>
              <a:rPr lang="en-US" altLang="en-US" sz="2000" dirty="0" smtClean="0"/>
              <a:t>Many self-proclaimed ethical hackers are trying to break into the security field as consultants.</a:t>
            </a:r>
          </a:p>
          <a:p>
            <a:pPr eaLnBrk="1" hangingPunct="1">
              <a:lnSpc>
                <a:spcPct val="170000"/>
              </a:lnSpc>
            </a:pPr>
            <a:r>
              <a:rPr lang="en-US" altLang="en-US" sz="2000" dirty="0" smtClean="0"/>
              <a:t>Most companies don’t look favorably on someone who appears on their doorstep with confidential data and offers to “fix” the security holes “for a price.” </a:t>
            </a:r>
          </a:p>
          <a:p>
            <a:pPr eaLnBrk="1" hangingPunct="1">
              <a:lnSpc>
                <a:spcPct val="170000"/>
              </a:lnSpc>
            </a:pPr>
            <a:r>
              <a:rPr lang="en-US" altLang="en-US" sz="2000" dirty="0" smtClean="0"/>
              <a:t>Responses range from “thank you for this information, we’ll fix the problem” to calling the police to arrest the </a:t>
            </a:r>
            <a:r>
              <a:rPr lang="en-US" altLang="en-US" sz="2000" dirty="0" smtClean="0"/>
              <a:t>self proclaimed ethical </a:t>
            </a:r>
            <a:r>
              <a:rPr lang="en-US" altLang="en-US" sz="2000" dirty="0" smtClean="0"/>
              <a:t>hacker.</a:t>
            </a:r>
          </a:p>
          <a:p>
            <a:pPr eaLnBrk="1" hangingPunct="1">
              <a:lnSpc>
                <a:spcPct val="170000"/>
              </a:lnSpc>
            </a:pPr>
            <a:r>
              <a:rPr lang="en-US" altLang="en-US" sz="2000" dirty="0" smtClean="0"/>
              <a:t>Being able to identify the types of hackers is important, but determining the differences is equally—if not more—important. </a:t>
            </a:r>
          </a:p>
        </p:txBody>
      </p:sp>
      <p:sp>
        <p:nvSpPr>
          <p:cNvPr id="14338"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BA39DE1-FF1F-48DE-9FC5-7908008EAD78}"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en-US" smtClean="0"/>
              <a:t>What Is Hacktivism?</a:t>
            </a:r>
          </a:p>
        </p:txBody>
      </p:sp>
      <p:sp>
        <p:nvSpPr>
          <p:cNvPr id="15364" name="Rectangle 3"/>
          <p:cNvSpPr>
            <a:spLocks noGrp="1" noChangeArrowheads="1"/>
          </p:cNvSpPr>
          <p:nvPr>
            <p:ph idx="1"/>
          </p:nvPr>
        </p:nvSpPr>
        <p:spPr/>
        <p:txBody>
          <a:bodyPr>
            <a:normAutofit fontScale="92500" lnSpcReduction="20000"/>
          </a:bodyPr>
          <a:lstStyle/>
          <a:p>
            <a:pPr eaLnBrk="1" hangingPunct="1">
              <a:lnSpc>
                <a:spcPct val="90000"/>
              </a:lnSpc>
            </a:pPr>
            <a:r>
              <a:rPr lang="en-US" altLang="en-US" sz="2400" i="1" smtClean="0"/>
              <a:t>Hacktivism </a:t>
            </a:r>
            <a:r>
              <a:rPr lang="en-US" altLang="en-US" sz="2400" smtClean="0"/>
              <a:t>refers to hacking for a cause. These hackers usually have a social or political agenda. </a:t>
            </a:r>
          </a:p>
          <a:p>
            <a:pPr eaLnBrk="1" hangingPunct="1">
              <a:lnSpc>
                <a:spcPct val="90000"/>
              </a:lnSpc>
            </a:pPr>
            <a:r>
              <a:rPr lang="en-US" altLang="en-US" sz="2400" smtClean="0"/>
              <a:t>Their intent is to send a message through their hacking activity while gaining visibility for their cause and themselves.</a:t>
            </a:r>
          </a:p>
          <a:p>
            <a:pPr eaLnBrk="1" hangingPunct="1">
              <a:lnSpc>
                <a:spcPct val="90000"/>
              </a:lnSpc>
            </a:pPr>
            <a:r>
              <a:rPr lang="en-US" altLang="en-US" sz="2400" smtClean="0"/>
              <a:t>Many of these hackers participate in activities such as defacing websites, creating viruses, DoS, or other disruptive attacks to gain notoriety for their cause. </a:t>
            </a:r>
          </a:p>
          <a:p>
            <a:pPr eaLnBrk="1" hangingPunct="1">
              <a:lnSpc>
                <a:spcPct val="90000"/>
              </a:lnSpc>
            </a:pPr>
            <a:r>
              <a:rPr lang="en-US" altLang="en-US" sz="2400" smtClean="0"/>
              <a:t>Hacktivism commonly targets government agencies, political groups, and any other entities these groups or individuals perceive as “bad” or “wrong.”</a:t>
            </a:r>
          </a:p>
        </p:txBody>
      </p:sp>
      <p:sp>
        <p:nvSpPr>
          <p:cNvPr id="15362"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E4DCE7C-73FB-4A8B-ABAB-30197482D74D}"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E" altLang="en-US" smtClean="0"/>
              <a:t>Vulnerability Assessment</a:t>
            </a:r>
          </a:p>
        </p:txBody>
      </p:sp>
      <p:sp>
        <p:nvSpPr>
          <p:cNvPr id="16387" name="Content Placeholder 2"/>
          <p:cNvSpPr>
            <a:spLocks noGrp="1"/>
          </p:cNvSpPr>
          <p:nvPr>
            <p:ph idx="1"/>
          </p:nvPr>
        </p:nvSpPr>
        <p:spPr/>
        <p:txBody>
          <a:bodyPr/>
          <a:lstStyle/>
          <a:p>
            <a:r>
              <a:rPr lang="en-IE" altLang="en-US" smtClean="0"/>
              <a:t>Identifying and quantifying vulnerabilities(exploits) in a system</a:t>
            </a:r>
          </a:p>
          <a:p>
            <a:r>
              <a:rPr lang="en-IE" altLang="en-US" smtClean="0"/>
              <a:t>A broader term, related to risk assessment, Business continuity planning and disaster recovery</a:t>
            </a:r>
          </a:p>
          <a:p>
            <a:endParaRPr lang="en-IE" altLang="en-US" smtClean="0"/>
          </a:p>
        </p:txBody>
      </p:sp>
      <p:sp>
        <p:nvSpPr>
          <p:cNvPr id="1638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7118E20-5C09-4831-972D-BFF5F594E3B5}"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E" altLang="en-US" smtClean="0"/>
              <a:t>Penetration testing	</a:t>
            </a:r>
          </a:p>
        </p:txBody>
      </p:sp>
      <p:sp>
        <p:nvSpPr>
          <p:cNvPr id="17411" name="Content Placeholder 2"/>
          <p:cNvSpPr>
            <a:spLocks noGrp="1"/>
          </p:cNvSpPr>
          <p:nvPr>
            <p:ph idx="1"/>
          </p:nvPr>
        </p:nvSpPr>
        <p:spPr/>
        <p:txBody>
          <a:bodyPr>
            <a:normAutofit fontScale="92500" lnSpcReduction="10000"/>
          </a:bodyPr>
          <a:lstStyle/>
          <a:p>
            <a:r>
              <a:rPr lang="en-IE" altLang="en-US" sz="2800" smtClean="0"/>
              <a:t>A method of evaluating the security of a computer system or network by simulating an attack by a malicious hacker</a:t>
            </a:r>
          </a:p>
          <a:p>
            <a:r>
              <a:rPr lang="en-IE" altLang="en-US" sz="2800" smtClean="0"/>
              <a:t>The process involves an active analysis of the system for any weaknesses, technical flaws or vulnerabilities</a:t>
            </a:r>
          </a:p>
          <a:p>
            <a:r>
              <a:rPr lang="en-IE" altLang="en-US" sz="2800" smtClean="0"/>
              <a:t>The analysis is carried out from the position of a potential hacker</a:t>
            </a:r>
          </a:p>
          <a:p>
            <a:endParaRPr lang="en-IE" altLang="en-US" sz="2800" smtClean="0"/>
          </a:p>
        </p:txBody>
      </p:sp>
      <p:sp>
        <p:nvSpPr>
          <p:cNvPr id="17412"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645DEE0-750E-4C67-A87B-E340D8C292A6}"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E" altLang="en-US" smtClean="0"/>
              <a:t>Penetration testing	</a:t>
            </a:r>
          </a:p>
        </p:txBody>
      </p:sp>
      <p:sp>
        <p:nvSpPr>
          <p:cNvPr id="18435" name="Content Placeholder 2"/>
          <p:cNvSpPr>
            <a:spLocks noGrp="1"/>
          </p:cNvSpPr>
          <p:nvPr>
            <p:ph idx="1"/>
          </p:nvPr>
        </p:nvSpPr>
        <p:spPr/>
        <p:txBody>
          <a:bodyPr/>
          <a:lstStyle/>
          <a:p>
            <a:r>
              <a:rPr lang="en-IE" altLang="en-US" smtClean="0"/>
              <a:t>Any security issues found will be presented to the owner of the system with an assessment of the their impact</a:t>
            </a:r>
          </a:p>
          <a:p>
            <a:r>
              <a:rPr lang="en-IE" altLang="en-US" smtClean="0"/>
              <a:t>A proposal may also be included on how to mitigate the risks/vulnerabilities</a:t>
            </a:r>
          </a:p>
        </p:txBody>
      </p:sp>
      <p:sp>
        <p:nvSpPr>
          <p:cNvPr id="18436"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F05B3AC-694E-478A-BE19-FE80882F4BA2}"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E" altLang="en-US" smtClean="0"/>
              <a:t>Vulnerability Assessment Vs Penetration testing</a:t>
            </a:r>
          </a:p>
        </p:txBody>
      </p:sp>
      <p:sp>
        <p:nvSpPr>
          <p:cNvPr id="19459" name="Content Placeholder 2"/>
          <p:cNvSpPr>
            <a:spLocks noGrp="1"/>
          </p:cNvSpPr>
          <p:nvPr>
            <p:ph idx="1"/>
          </p:nvPr>
        </p:nvSpPr>
        <p:spPr/>
        <p:txBody>
          <a:bodyPr/>
          <a:lstStyle/>
          <a:p>
            <a:r>
              <a:rPr lang="en-IE" altLang="en-US" smtClean="0"/>
              <a:t>Pen Testing is more intrusive, aggressive and goes one step further</a:t>
            </a:r>
          </a:p>
          <a:p>
            <a:r>
              <a:rPr lang="en-IE" altLang="en-US" smtClean="0"/>
              <a:t>Pen testing involves trying to technically break into the systems or servers</a:t>
            </a:r>
          </a:p>
          <a:p>
            <a:endParaRPr lang="en-IE" altLang="en-US" smtClean="0"/>
          </a:p>
        </p:txBody>
      </p:sp>
      <p:sp>
        <p:nvSpPr>
          <p:cNvPr id="19460"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EE06D16-B96B-4223-8111-41C51DBB3F2C}"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GB" altLang="en-US" smtClean="0"/>
              <a:t>Tools</a:t>
            </a:r>
            <a:endParaRPr lang="en-US" altLang="en-US" smtClean="0"/>
          </a:p>
        </p:txBody>
      </p:sp>
      <p:sp>
        <p:nvSpPr>
          <p:cNvPr id="20484" name="Rectangle 3"/>
          <p:cNvSpPr>
            <a:spLocks noGrp="1" noChangeArrowheads="1"/>
          </p:cNvSpPr>
          <p:nvPr>
            <p:ph idx="1"/>
          </p:nvPr>
        </p:nvSpPr>
        <p:spPr/>
        <p:txBody>
          <a:bodyPr/>
          <a:lstStyle/>
          <a:p>
            <a:pPr eaLnBrk="1" hangingPunct="1"/>
            <a:r>
              <a:rPr lang="en-GB" altLang="en-US" smtClean="0"/>
              <a:t>Most hacking tools exploit weaknesses in one of the following areas:-</a:t>
            </a:r>
          </a:p>
          <a:p>
            <a:pPr lvl="1" eaLnBrk="1" hangingPunct="1"/>
            <a:r>
              <a:rPr lang="en-GB" altLang="en-US" smtClean="0"/>
              <a:t>Operating Systems</a:t>
            </a:r>
          </a:p>
          <a:p>
            <a:pPr lvl="1" eaLnBrk="1" hangingPunct="1"/>
            <a:r>
              <a:rPr lang="en-GB" altLang="en-US" smtClean="0"/>
              <a:t>Applications</a:t>
            </a:r>
          </a:p>
          <a:p>
            <a:pPr lvl="1" eaLnBrk="1" hangingPunct="1"/>
            <a:r>
              <a:rPr lang="en-GB" altLang="en-US" smtClean="0"/>
              <a:t>Shrink-wrap code</a:t>
            </a:r>
          </a:p>
          <a:p>
            <a:pPr lvl="1" eaLnBrk="1" hangingPunct="1"/>
            <a:r>
              <a:rPr lang="en-GB" altLang="en-US" smtClean="0"/>
              <a:t>Misconfigurations</a:t>
            </a:r>
            <a:endParaRPr lang="en-US" altLang="en-US" smtClean="0"/>
          </a:p>
        </p:txBody>
      </p:sp>
      <p:sp>
        <p:nvSpPr>
          <p:cNvPr id="20482"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4F70749-ED0D-4102-96F5-BF86F3EF45FF}"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GB" altLang="en-US" smtClean="0"/>
              <a:t>Weaknesses</a:t>
            </a:r>
            <a:endParaRPr lang="en-US" altLang="en-US" smtClean="0"/>
          </a:p>
        </p:txBody>
      </p:sp>
      <p:sp>
        <p:nvSpPr>
          <p:cNvPr id="21508" name="Rectangle 3"/>
          <p:cNvSpPr>
            <a:spLocks noGrp="1" noChangeArrowheads="1"/>
          </p:cNvSpPr>
          <p:nvPr>
            <p:ph idx="1"/>
          </p:nvPr>
        </p:nvSpPr>
        <p:spPr/>
        <p:txBody>
          <a:bodyPr/>
          <a:lstStyle/>
          <a:p>
            <a:pPr eaLnBrk="1" hangingPunct="1"/>
            <a:r>
              <a:rPr lang="en-GB" altLang="en-US" smtClean="0"/>
              <a:t>Operating Systems </a:t>
            </a:r>
          </a:p>
          <a:p>
            <a:pPr lvl="1" eaLnBrk="1" hangingPunct="1"/>
            <a:r>
              <a:rPr lang="en-GB" altLang="en-US" smtClean="0"/>
              <a:t>Many systems administrators install O/S with default setting which result in potential vulnerabilities that remain unpatched.</a:t>
            </a:r>
          </a:p>
          <a:p>
            <a:pPr eaLnBrk="1" hangingPunct="1"/>
            <a:r>
              <a:rPr lang="en-GB" altLang="en-US" smtClean="0"/>
              <a:t>Applications</a:t>
            </a:r>
          </a:p>
          <a:p>
            <a:pPr lvl="1" eaLnBrk="1" hangingPunct="1"/>
            <a:r>
              <a:rPr lang="en-GB" altLang="en-US" sz="2400" smtClean="0"/>
              <a:t>Applications usually aren’t tested for vulnerabilities when developers are writing the code which can leave many programming flaws that a hacker can exploit</a:t>
            </a:r>
            <a:endParaRPr lang="en-US" altLang="en-US" sz="2400" smtClean="0"/>
          </a:p>
        </p:txBody>
      </p:sp>
      <p:sp>
        <p:nvSpPr>
          <p:cNvPr id="21506"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2C2B085-1803-4E50-8035-53F95DB9E1AA}"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GB" altLang="en-US" sz="3600" smtClean="0"/>
              <a:t>Understanding Ethical hacking terms</a:t>
            </a:r>
            <a:endParaRPr lang="en-US" altLang="en-US" sz="3600" smtClean="0"/>
          </a:p>
        </p:txBody>
      </p:sp>
      <p:sp>
        <p:nvSpPr>
          <p:cNvPr id="4100" name="Rectangle 3"/>
          <p:cNvSpPr>
            <a:spLocks noGrp="1" noChangeArrowheads="1"/>
          </p:cNvSpPr>
          <p:nvPr>
            <p:ph idx="1"/>
          </p:nvPr>
        </p:nvSpPr>
        <p:spPr/>
        <p:txBody>
          <a:bodyPr>
            <a:normAutofit fontScale="92500" lnSpcReduction="20000"/>
          </a:bodyPr>
          <a:lstStyle/>
          <a:p>
            <a:pPr eaLnBrk="1" hangingPunct="1"/>
            <a:r>
              <a:rPr lang="en-GB" altLang="en-US" sz="2800" smtClean="0"/>
              <a:t>A </a:t>
            </a:r>
            <a:r>
              <a:rPr lang="en-GB" altLang="en-US" sz="2800" b="1" smtClean="0"/>
              <a:t>threat</a:t>
            </a:r>
            <a:r>
              <a:rPr lang="en-GB" altLang="en-US" sz="2800" smtClean="0"/>
              <a:t> is an environment or situation that could lead to a potential breach of security.</a:t>
            </a:r>
          </a:p>
          <a:p>
            <a:pPr eaLnBrk="1" hangingPunct="1"/>
            <a:r>
              <a:rPr lang="en-GB" altLang="en-US" sz="2800" smtClean="0"/>
              <a:t>Ethical hackers look for and prioritise threats when performing a security analysis</a:t>
            </a:r>
          </a:p>
          <a:p>
            <a:pPr eaLnBrk="1" hangingPunct="1"/>
            <a:r>
              <a:rPr lang="en-GB" altLang="en-US" sz="2800" smtClean="0"/>
              <a:t>An </a:t>
            </a:r>
            <a:r>
              <a:rPr lang="en-GB" altLang="en-US" sz="2800" b="1" smtClean="0"/>
              <a:t>exploit</a:t>
            </a:r>
            <a:r>
              <a:rPr lang="en-GB" altLang="en-US" sz="2800" smtClean="0"/>
              <a:t> is a piece of software that takes advantage of a bug, glitch or vulnerability leading to unauthorised access, privilege escalation or denial of service on a computer system</a:t>
            </a:r>
            <a:endParaRPr lang="en-US" altLang="en-US" sz="2800" smtClean="0"/>
          </a:p>
        </p:txBody>
      </p:sp>
      <p:sp>
        <p:nvSpPr>
          <p:cNvPr id="4098"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2BA3925-4709-4737-BA6F-501F517C1ECE}"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GB" altLang="en-US" smtClean="0"/>
              <a:t>Weaknesses</a:t>
            </a:r>
            <a:endParaRPr lang="en-US" altLang="en-US" smtClean="0"/>
          </a:p>
        </p:txBody>
      </p:sp>
      <p:sp>
        <p:nvSpPr>
          <p:cNvPr id="22532" name="Rectangle 3"/>
          <p:cNvSpPr>
            <a:spLocks noGrp="1" noChangeArrowheads="1"/>
          </p:cNvSpPr>
          <p:nvPr>
            <p:ph idx="1"/>
          </p:nvPr>
        </p:nvSpPr>
        <p:spPr/>
        <p:txBody>
          <a:bodyPr>
            <a:normAutofit fontScale="85000" lnSpcReduction="10000"/>
          </a:bodyPr>
          <a:lstStyle/>
          <a:p>
            <a:pPr eaLnBrk="1" hangingPunct="1"/>
            <a:r>
              <a:rPr lang="en-GB" altLang="en-US" sz="2800" smtClean="0"/>
              <a:t>Shrink-wrap code</a:t>
            </a:r>
          </a:p>
          <a:p>
            <a:pPr lvl="1" eaLnBrk="1" hangingPunct="1"/>
            <a:r>
              <a:rPr lang="en-GB" altLang="en-US" sz="2400" smtClean="0"/>
              <a:t>Many off the shelf programs come with extra features the common users aren’t aware of, which can be used to exploit the system</a:t>
            </a:r>
          </a:p>
          <a:p>
            <a:pPr lvl="2" eaLnBrk="1" hangingPunct="1"/>
            <a:r>
              <a:rPr lang="en-GB" altLang="en-US" sz="2000" smtClean="0"/>
              <a:t>One example is macros in MS word which can allow a hacker to execute programs within the application</a:t>
            </a:r>
          </a:p>
          <a:p>
            <a:pPr eaLnBrk="1" hangingPunct="1"/>
            <a:r>
              <a:rPr lang="en-GB" altLang="en-US" sz="2800" smtClean="0"/>
              <a:t>Misconfigurations</a:t>
            </a:r>
          </a:p>
          <a:p>
            <a:pPr lvl="1" eaLnBrk="1" hangingPunct="1"/>
            <a:r>
              <a:rPr lang="en-GB" altLang="en-US" sz="2400" smtClean="0"/>
              <a:t>  Systems can also be misconfigured or left at the lowest common security level to increase ease of use for the user, which may result in the vulnerability and an attack</a:t>
            </a:r>
            <a:endParaRPr lang="en-US" altLang="en-US" sz="2400" smtClean="0"/>
          </a:p>
        </p:txBody>
      </p:sp>
      <p:sp>
        <p:nvSpPr>
          <p:cNvPr id="22530"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4DAABE8-1F6A-40D9-86C9-7CEEE642A9C7}"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sz="4000" smtClean="0"/>
              <a:t>The Five Stages of Ethical Hacking</a:t>
            </a:r>
          </a:p>
        </p:txBody>
      </p:sp>
      <p:sp>
        <p:nvSpPr>
          <p:cNvPr id="23556" name="Rectangle 3"/>
          <p:cNvSpPr>
            <a:spLocks noGrp="1" noChangeArrowheads="1"/>
          </p:cNvSpPr>
          <p:nvPr>
            <p:ph idx="1"/>
          </p:nvPr>
        </p:nvSpPr>
        <p:spPr/>
        <p:txBody>
          <a:bodyPr/>
          <a:lstStyle/>
          <a:p>
            <a:pPr eaLnBrk="1" hangingPunct="1"/>
            <a:r>
              <a:rPr lang="en-US" altLang="en-US" smtClean="0"/>
              <a:t>An ethical hacker follows processes similar to those of a malicious hacker. </a:t>
            </a:r>
          </a:p>
          <a:p>
            <a:pPr eaLnBrk="1" hangingPunct="1"/>
            <a:r>
              <a:rPr lang="en-US" altLang="en-US" smtClean="0"/>
              <a:t>The steps to gain and maintain entry into a computer system are similar no matter what the hacker’s intentions</a:t>
            </a:r>
          </a:p>
          <a:p>
            <a:pPr eaLnBrk="1" hangingPunct="1"/>
            <a:r>
              <a:rPr lang="en-US" altLang="en-US" smtClean="0"/>
              <a:t>The following diagram illustrates the five phases that hackers generally follow in hacking a system. </a:t>
            </a:r>
          </a:p>
        </p:txBody>
      </p:sp>
      <p:sp>
        <p:nvSpPr>
          <p:cNvPr id="23554"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583BFE6-71B3-4A6C-B42B-24AEACAD733E}"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0" name="Object 3"/>
          <p:cNvGraphicFramePr>
            <a:graphicFrameLocks noGrp="1" noChangeAspect="1"/>
          </p:cNvGraphicFramePr>
          <p:nvPr>
            <p:ph idx="1"/>
            <p:extLst>
              <p:ext uri="{D42A27DB-BD31-4B8C-83A1-F6EECF244321}">
                <p14:modId xmlns:p14="http://schemas.microsoft.com/office/powerpoint/2010/main" val="4016055401"/>
              </p:ext>
            </p:extLst>
          </p:nvPr>
        </p:nvGraphicFramePr>
        <p:xfrm>
          <a:off x="539552" y="188640"/>
          <a:ext cx="6337300" cy="6108700"/>
        </p:xfrm>
        <a:graphic>
          <a:graphicData uri="http://schemas.openxmlformats.org/presentationml/2006/ole">
            <mc:AlternateContent xmlns:mc="http://schemas.openxmlformats.org/markup-compatibility/2006">
              <mc:Choice xmlns:v="urn:schemas-microsoft-com:vml" Requires="v">
                <p:oleObj spid="_x0000_s24585" name="Bitmap Image" r:id="rId4" imgW="3704762" imgH="3572374" progId="Paint.Picture">
                  <p:embed/>
                </p:oleObj>
              </mc:Choice>
              <mc:Fallback>
                <p:oleObj name="Bitmap Image" r:id="rId4" imgW="3704762" imgH="3572374"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88640"/>
                        <a:ext cx="6337300" cy="610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8"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E373E47-9FA4-49AC-8BA3-A44D9057E892}" type="slidenum">
              <a:rPr lang="en-US" altLang="en-US"/>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GB" altLang="en-US" smtClean="0"/>
              <a:t>Phase 1 – Reconnaissance </a:t>
            </a:r>
            <a:endParaRPr lang="en-US" altLang="en-US" smtClean="0"/>
          </a:p>
        </p:txBody>
      </p:sp>
      <p:sp>
        <p:nvSpPr>
          <p:cNvPr id="25604" name="Rectangle 3"/>
          <p:cNvSpPr>
            <a:spLocks noGrp="1" noChangeArrowheads="1"/>
          </p:cNvSpPr>
          <p:nvPr>
            <p:ph idx="1"/>
          </p:nvPr>
        </p:nvSpPr>
        <p:spPr/>
        <p:txBody>
          <a:bodyPr>
            <a:normAutofit fontScale="70000" lnSpcReduction="20000"/>
          </a:bodyPr>
          <a:lstStyle/>
          <a:p>
            <a:pPr eaLnBrk="1" hangingPunct="1">
              <a:lnSpc>
                <a:spcPct val="90000"/>
              </a:lnSpc>
            </a:pPr>
            <a:r>
              <a:rPr lang="en-US" altLang="en-US" sz="2400" i="1" dirty="0" smtClean="0"/>
              <a:t>Passive </a:t>
            </a:r>
            <a:r>
              <a:rPr lang="en-US" altLang="en-US" sz="2400" i="1" dirty="0" smtClean="0"/>
              <a:t>reconnaissance</a:t>
            </a:r>
          </a:p>
          <a:p>
            <a:pPr lvl="1">
              <a:lnSpc>
                <a:spcPct val="170000"/>
              </a:lnSpc>
            </a:pPr>
            <a:r>
              <a:rPr lang="en-US" altLang="en-US" sz="2000" dirty="0" smtClean="0"/>
              <a:t>involves </a:t>
            </a:r>
            <a:r>
              <a:rPr lang="en-US" altLang="en-US" sz="2000" dirty="0" smtClean="0"/>
              <a:t>gathering information regarding a potential </a:t>
            </a:r>
            <a:r>
              <a:rPr lang="en-US" altLang="en-US" sz="2000" dirty="0" smtClean="0"/>
              <a:t>target without </a:t>
            </a:r>
            <a:r>
              <a:rPr lang="en-US" altLang="en-US" sz="2000" dirty="0" smtClean="0"/>
              <a:t>the targeted individual’s or company’s knowledge. </a:t>
            </a:r>
            <a:endParaRPr lang="en-US" altLang="en-US" sz="2000" dirty="0" smtClean="0"/>
          </a:p>
          <a:p>
            <a:pPr lvl="1">
              <a:lnSpc>
                <a:spcPct val="170000"/>
              </a:lnSpc>
            </a:pPr>
            <a:r>
              <a:rPr lang="en-US" altLang="en-US" sz="2000" dirty="0" smtClean="0"/>
              <a:t>Passive </a:t>
            </a:r>
            <a:r>
              <a:rPr lang="en-US" altLang="en-US" sz="2000" dirty="0" smtClean="0"/>
              <a:t>reconnaissance can be as simple as watching a building </a:t>
            </a:r>
            <a:r>
              <a:rPr lang="en-US" altLang="en-US" sz="2000" dirty="0" smtClean="0"/>
              <a:t>to </a:t>
            </a:r>
            <a:r>
              <a:rPr lang="en-US" altLang="en-US" sz="2000" dirty="0" smtClean="0"/>
              <a:t>identify what time employees enter the building and </a:t>
            </a:r>
            <a:r>
              <a:rPr lang="en-US" altLang="en-US" sz="2000" dirty="0" smtClean="0"/>
              <a:t>when they </a:t>
            </a:r>
            <a:r>
              <a:rPr lang="en-US" altLang="en-US" sz="2000" dirty="0" smtClean="0"/>
              <a:t>leave. However, it’s usually done using Internet searches </a:t>
            </a:r>
            <a:r>
              <a:rPr lang="en-US" altLang="en-US" sz="2000" dirty="0" smtClean="0"/>
              <a:t>or </a:t>
            </a:r>
            <a:r>
              <a:rPr lang="en-US" altLang="en-US" sz="2000" dirty="0" smtClean="0"/>
              <a:t>by Googling an individual or company to gain information. </a:t>
            </a:r>
            <a:endParaRPr lang="en-US" altLang="en-US" sz="2000" dirty="0" smtClean="0"/>
          </a:p>
          <a:p>
            <a:pPr lvl="1">
              <a:lnSpc>
                <a:spcPct val="170000"/>
              </a:lnSpc>
            </a:pPr>
            <a:r>
              <a:rPr lang="en-US" altLang="en-US" sz="2000" dirty="0" smtClean="0"/>
              <a:t>This </a:t>
            </a:r>
            <a:r>
              <a:rPr lang="en-US" altLang="en-US" sz="2000" dirty="0" smtClean="0"/>
              <a:t>process is generally called </a:t>
            </a:r>
            <a:r>
              <a:rPr lang="en-US" altLang="en-US" sz="2000" i="1" dirty="0" smtClean="0"/>
              <a:t>information gathering</a:t>
            </a:r>
          </a:p>
          <a:p>
            <a:pPr eaLnBrk="1" hangingPunct="1">
              <a:lnSpc>
                <a:spcPct val="90000"/>
              </a:lnSpc>
            </a:pPr>
            <a:r>
              <a:rPr lang="en-US" altLang="en-US" sz="2400" dirty="0" smtClean="0"/>
              <a:t>Social engineering and dumpster diving are also considered passive information-gathering methods.</a:t>
            </a:r>
          </a:p>
        </p:txBody>
      </p:sp>
      <p:sp>
        <p:nvSpPr>
          <p:cNvPr id="25602"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5C8733E-AEE4-4FB7-AD11-F78C05EF44FD}"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GB" altLang="en-US" sz="3600" smtClean="0"/>
              <a:t>Phase 1 - sniffing and active recon</a:t>
            </a:r>
            <a:endParaRPr lang="en-US" altLang="en-US" sz="3600" smtClean="0"/>
          </a:p>
        </p:txBody>
      </p:sp>
      <p:sp>
        <p:nvSpPr>
          <p:cNvPr id="26628" name="Rectangle 3"/>
          <p:cNvSpPr>
            <a:spLocks noGrp="1" noChangeArrowheads="1"/>
          </p:cNvSpPr>
          <p:nvPr>
            <p:ph idx="1"/>
          </p:nvPr>
        </p:nvSpPr>
        <p:spPr>
          <a:xfrm>
            <a:off x="1187450" y="1773238"/>
            <a:ext cx="7772400" cy="4114800"/>
          </a:xfrm>
        </p:spPr>
        <p:txBody>
          <a:bodyPr>
            <a:normAutofit fontScale="62500" lnSpcReduction="20000"/>
          </a:bodyPr>
          <a:lstStyle/>
          <a:p>
            <a:pPr eaLnBrk="1" hangingPunct="1">
              <a:lnSpc>
                <a:spcPct val="90000"/>
              </a:lnSpc>
            </a:pPr>
            <a:r>
              <a:rPr lang="en-US" altLang="en-US" sz="2400" i="1" dirty="0" smtClean="0"/>
              <a:t>Sniffing the network</a:t>
            </a:r>
          </a:p>
          <a:p>
            <a:pPr lvl="1" eaLnBrk="1" hangingPunct="1">
              <a:lnSpc>
                <a:spcPct val="120000"/>
              </a:lnSpc>
            </a:pPr>
            <a:r>
              <a:rPr lang="en-US" altLang="en-US" sz="2000" dirty="0" smtClean="0"/>
              <a:t>is another means of passive reconnaissance and can yield </a:t>
            </a:r>
          </a:p>
          <a:p>
            <a:pPr lvl="1" eaLnBrk="1" hangingPunct="1">
              <a:lnSpc>
                <a:spcPct val="120000"/>
              </a:lnSpc>
              <a:buFont typeface="Wingdings" panose="05000000000000000000" pitchFamily="2" charset="2"/>
              <a:buNone/>
            </a:pPr>
            <a:r>
              <a:rPr lang="en-US" altLang="en-US" sz="2000" dirty="0" smtClean="0"/>
              <a:t>useful information such as IP address ranges, naming </a:t>
            </a:r>
          </a:p>
          <a:p>
            <a:pPr lvl="1" eaLnBrk="1" hangingPunct="1">
              <a:lnSpc>
                <a:spcPct val="120000"/>
              </a:lnSpc>
              <a:buFont typeface="Wingdings" panose="05000000000000000000" pitchFamily="2" charset="2"/>
              <a:buNone/>
            </a:pPr>
            <a:r>
              <a:rPr lang="en-US" altLang="en-US" sz="2000" dirty="0" smtClean="0"/>
              <a:t>conventions, hidden servers or networks, and other available </a:t>
            </a:r>
          </a:p>
          <a:p>
            <a:pPr lvl="1" eaLnBrk="1" hangingPunct="1">
              <a:lnSpc>
                <a:spcPct val="120000"/>
              </a:lnSpc>
              <a:buFont typeface="Wingdings" panose="05000000000000000000" pitchFamily="2" charset="2"/>
              <a:buNone/>
            </a:pPr>
            <a:r>
              <a:rPr lang="en-US" altLang="en-US" sz="2000" dirty="0" smtClean="0"/>
              <a:t>services on the system or network. </a:t>
            </a:r>
          </a:p>
          <a:p>
            <a:pPr lvl="1" eaLnBrk="1" hangingPunct="1">
              <a:lnSpc>
                <a:spcPct val="120000"/>
              </a:lnSpc>
            </a:pPr>
            <a:r>
              <a:rPr lang="en-US" altLang="en-US" sz="2000" dirty="0" smtClean="0"/>
              <a:t>Sniffing network traffic is similar to building monitoring.</a:t>
            </a:r>
          </a:p>
          <a:p>
            <a:pPr lvl="1" eaLnBrk="1" hangingPunct="1">
              <a:lnSpc>
                <a:spcPct val="120000"/>
              </a:lnSpc>
              <a:buFont typeface="Wingdings" panose="05000000000000000000" pitchFamily="2" charset="2"/>
              <a:buNone/>
            </a:pPr>
            <a:r>
              <a:rPr lang="en-US" altLang="en-US" sz="2000" dirty="0" smtClean="0"/>
              <a:t>A hacker watches the flow of data to see what time certain </a:t>
            </a:r>
          </a:p>
          <a:p>
            <a:pPr lvl="1" eaLnBrk="1" hangingPunct="1">
              <a:lnSpc>
                <a:spcPct val="120000"/>
              </a:lnSpc>
              <a:buFont typeface="Wingdings" panose="05000000000000000000" pitchFamily="2" charset="2"/>
              <a:buNone/>
            </a:pPr>
            <a:r>
              <a:rPr lang="en-US" altLang="en-US" sz="2000" dirty="0" smtClean="0"/>
              <a:t>transactions take place and where the traffic is going.</a:t>
            </a:r>
          </a:p>
          <a:p>
            <a:pPr eaLnBrk="1" hangingPunct="1">
              <a:lnSpc>
                <a:spcPct val="90000"/>
              </a:lnSpc>
            </a:pPr>
            <a:r>
              <a:rPr lang="en-US" altLang="en-US" sz="2400" i="1" dirty="0" smtClean="0"/>
              <a:t>Active reconnaissance</a:t>
            </a:r>
          </a:p>
          <a:p>
            <a:pPr lvl="1" eaLnBrk="1" hangingPunct="1">
              <a:lnSpc>
                <a:spcPct val="120000"/>
              </a:lnSpc>
            </a:pPr>
            <a:r>
              <a:rPr lang="en-US" altLang="en-US" sz="2000" dirty="0" smtClean="0"/>
              <a:t>involves probing the network to discover individual hosts, IP</a:t>
            </a:r>
          </a:p>
          <a:p>
            <a:pPr lvl="1" eaLnBrk="1" hangingPunct="1">
              <a:lnSpc>
                <a:spcPct val="120000"/>
              </a:lnSpc>
              <a:buFont typeface="Wingdings" panose="05000000000000000000" pitchFamily="2" charset="2"/>
              <a:buNone/>
            </a:pPr>
            <a:r>
              <a:rPr lang="en-US" altLang="en-US" sz="2000" dirty="0" smtClean="0"/>
              <a:t>addresses, and services on the network. </a:t>
            </a:r>
          </a:p>
          <a:p>
            <a:pPr lvl="1" eaLnBrk="1" hangingPunct="1">
              <a:lnSpc>
                <a:spcPct val="120000"/>
              </a:lnSpc>
            </a:pPr>
            <a:r>
              <a:rPr lang="en-US" altLang="en-US" sz="2000" dirty="0" smtClean="0"/>
              <a:t>This usually involves more risk of detection than passive reconnaissance and is sometimes called </a:t>
            </a:r>
            <a:r>
              <a:rPr lang="en-US" altLang="en-US" sz="2000" i="1" dirty="0" smtClean="0"/>
              <a:t>rattling the doorknobs</a:t>
            </a:r>
          </a:p>
          <a:p>
            <a:pPr eaLnBrk="1" hangingPunct="1">
              <a:lnSpc>
                <a:spcPct val="120000"/>
              </a:lnSpc>
            </a:pPr>
            <a:endParaRPr lang="en-US" altLang="en-US" sz="2400" dirty="0" smtClean="0"/>
          </a:p>
        </p:txBody>
      </p:sp>
      <p:sp>
        <p:nvSpPr>
          <p:cNvPr id="26626"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67CA9F6-3181-4CAD-B6AB-E68D0C7F7048}" type="slidenum">
              <a:rPr lang="en-US" altLang="en-US"/>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smtClean="0"/>
              <a:t>Active reconnaissance</a:t>
            </a:r>
          </a:p>
        </p:txBody>
      </p:sp>
      <p:sp>
        <p:nvSpPr>
          <p:cNvPr id="27652" name="Rectangle 3"/>
          <p:cNvSpPr>
            <a:spLocks noGrp="1" noChangeArrowheads="1"/>
          </p:cNvSpPr>
          <p:nvPr>
            <p:ph idx="1"/>
          </p:nvPr>
        </p:nvSpPr>
        <p:spPr/>
        <p:txBody>
          <a:bodyPr>
            <a:normAutofit fontScale="77500" lnSpcReduction="20000"/>
          </a:bodyPr>
          <a:lstStyle/>
          <a:p>
            <a:pPr eaLnBrk="1" hangingPunct="1">
              <a:lnSpc>
                <a:spcPct val="120000"/>
              </a:lnSpc>
            </a:pPr>
            <a:r>
              <a:rPr lang="en-US" altLang="en-US" sz="2400" dirty="0" smtClean="0"/>
              <a:t>Active reconnaissance can give a hacker an indication of security measures in place (is the front door locked?), but the process also increases the chance of being caught or at least raising suspicion.</a:t>
            </a:r>
          </a:p>
          <a:p>
            <a:pPr eaLnBrk="1" hangingPunct="1">
              <a:lnSpc>
                <a:spcPct val="120000"/>
              </a:lnSpc>
            </a:pPr>
            <a:r>
              <a:rPr lang="en-US" altLang="en-US" sz="2400" dirty="0" smtClean="0"/>
              <a:t>Both passive and active reconnaissance can lead to the discovery of useful information to use in an attack. For example, it’s usually easy to find the type of web server and the operating system (OS) version number that a company is using. </a:t>
            </a:r>
          </a:p>
          <a:p>
            <a:pPr eaLnBrk="1" hangingPunct="1">
              <a:lnSpc>
                <a:spcPct val="120000"/>
              </a:lnSpc>
            </a:pPr>
            <a:r>
              <a:rPr lang="en-US" altLang="en-US" sz="2400" dirty="0" smtClean="0"/>
              <a:t>This information may enable a hacker to find a vulnerability in that OS version and exploit the vulnerability to gain more access.</a:t>
            </a:r>
          </a:p>
          <a:p>
            <a:pPr eaLnBrk="1" hangingPunct="1">
              <a:lnSpc>
                <a:spcPct val="90000"/>
              </a:lnSpc>
            </a:pPr>
            <a:endParaRPr lang="en-US" altLang="en-US" sz="2400" dirty="0" smtClean="0"/>
          </a:p>
          <a:p>
            <a:pPr eaLnBrk="1" hangingPunct="1">
              <a:lnSpc>
                <a:spcPct val="90000"/>
              </a:lnSpc>
            </a:pPr>
            <a:endParaRPr lang="en-US" altLang="en-US" sz="2400" dirty="0" smtClean="0"/>
          </a:p>
        </p:txBody>
      </p:sp>
      <p:sp>
        <p:nvSpPr>
          <p:cNvPr id="27650"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CE0AD5C-F0BC-4735-B5F9-DD3415F34C71}"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en-US" b="1" smtClean="0"/>
              <a:t>Phase 2: Scanning</a:t>
            </a:r>
          </a:p>
        </p:txBody>
      </p:sp>
      <p:sp>
        <p:nvSpPr>
          <p:cNvPr id="28676" name="Rectangle 3"/>
          <p:cNvSpPr>
            <a:spLocks noGrp="1" noChangeArrowheads="1"/>
          </p:cNvSpPr>
          <p:nvPr>
            <p:ph idx="1"/>
          </p:nvPr>
        </p:nvSpPr>
        <p:spPr/>
        <p:txBody>
          <a:bodyPr>
            <a:normAutofit fontScale="55000" lnSpcReduction="20000"/>
          </a:bodyPr>
          <a:lstStyle/>
          <a:p>
            <a:pPr eaLnBrk="1" hangingPunct="1">
              <a:lnSpc>
                <a:spcPct val="120000"/>
              </a:lnSpc>
            </a:pPr>
            <a:r>
              <a:rPr lang="en-US" altLang="en-US" sz="2800" i="1" dirty="0" smtClean="0"/>
              <a:t>Scanning </a:t>
            </a:r>
            <a:r>
              <a:rPr lang="en-US" altLang="en-US" sz="2800" dirty="0" smtClean="0"/>
              <a:t>involves taking the information discovered during reconnaissance and using it to examine the network. </a:t>
            </a:r>
          </a:p>
          <a:p>
            <a:pPr eaLnBrk="1" hangingPunct="1">
              <a:lnSpc>
                <a:spcPct val="120000"/>
              </a:lnSpc>
            </a:pPr>
            <a:r>
              <a:rPr lang="en-US" altLang="en-US" sz="2800" dirty="0" smtClean="0"/>
              <a:t>Tools that a hacker may employ during the scanning phase can include</a:t>
            </a:r>
          </a:p>
          <a:p>
            <a:pPr lvl="1" eaLnBrk="1" hangingPunct="1">
              <a:lnSpc>
                <a:spcPct val="120000"/>
              </a:lnSpc>
            </a:pPr>
            <a:r>
              <a:rPr lang="en-US" altLang="en-US" sz="2400" dirty="0" smtClean="0"/>
              <a:t>Dialers, port scanners</a:t>
            </a:r>
          </a:p>
          <a:p>
            <a:pPr lvl="1" eaLnBrk="1" hangingPunct="1">
              <a:lnSpc>
                <a:spcPct val="120000"/>
              </a:lnSpc>
            </a:pPr>
            <a:r>
              <a:rPr lang="en-US" altLang="en-US" sz="2400" dirty="0" smtClean="0"/>
              <a:t>Network mappers</a:t>
            </a:r>
          </a:p>
          <a:p>
            <a:pPr lvl="1" eaLnBrk="1" hangingPunct="1">
              <a:lnSpc>
                <a:spcPct val="120000"/>
              </a:lnSpc>
            </a:pPr>
            <a:r>
              <a:rPr lang="en-US" altLang="en-US" sz="2400" dirty="0" smtClean="0"/>
              <a:t>Sweepers</a:t>
            </a:r>
          </a:p>
          <a:p>
            <a:pPr lvl="1" eaLnBrk="1" hangingPunct="1">
              <a:lnSpc>
                <a:spcPct val="120000"/>
              </a:lnSpc>
            </a:pPr>
            <a:r>
              <a:rPr lang="en-US" altLang="en-US" sz="2400" dirty="0" smtClean="0"/>
              <a:t>Vulnerability scanners</a:t>
            </a:r>
          </a:p>
          <a:p>
            <a:pPr eaLnBrk="1" hangingPunct="1">
              <a:lnSpc>
                <a:spcPct val="120000"/>
              </a:lnSpc>
            </a:pPr>
            <a:r>
              <a:rPr lang="en-US" altLang="en-US" sz="2800" dirty="0" smtClean="0"/>
              <a:t>Hackers are seeking any information that can help them perpetrate attack such as computer names, IP addresses, and user accounts.</a:t>
            </a:r>
          </a:p>
        </p:txBody>
      </p:sp>
      <p:sp>
        <p:nvSpPr>
          <p:cNvPr id="28674"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014D938-A71F-487D-ABD5-3948392626B5}" type="slidenum">
              <a:rPr lang="en-US" altLang="en-US"/>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sz="4000" b="1" dirty="0" smtClean="0"/>
              <a:t>Phase 3: Gaining Access</a:t>
            </a:r>
          </a:p>
        </p:txBody>
      </p:sp>
      <p:sp>
        <p:nvSpPr>
          <p:cNvPr id="29700" name="Rectangle 3"/>
          <p:cNvSpPr>
            <a:spLocks noGrp="1" noChangeArrowheads="1"/>
          </p:cNvSpPr>
          <p:nvPr>
            <p:ph idx="1"/>
          </p:nvPr>
        </p:nvSpPr>
        <p:spPr>
          <a:xfrm>
            <a:off x="251520" y="2204864"/>
            <a:ext cx="7772400" cy="4114800"/>
          </a:xfrm>
        </p:spPr>
        <p:txBody>
          <a:bodyPr>
            <a:normAutofit fontScale="77500" lnSpcReduction="20000"/>
          </a:bodyPr>
          <a:lstStyle/>
          <a:p>
            <a:pPr eaLnBrk="1" hangingPunct="1">
              <a:lnSpc>
                <a:spcPct val="110000"/>
              </a:lnSpc>
            </a:pPr>
            <a:r>
              <a:rPr lang="en-US" altLang="en-US" sz="2800" dirty="0" smtClean="0"/>
              <a:t>This is the phase where the real hacking takes place. Vulnerabilities discovered during the reconnaissance and scanning phase are now exploited to gain access. </a:t>
            </a:r>
          </a:p>
          <a:p>
            <a:pPr eaLnBrk="1" hangingPunct="1">
              <a:lnSpc>
                <a:spcPct val="110000"/>
              </a:lnSpc>
            </a:pPr>
            <a:r>
              <a:rPr lang="en-US" altLang="en-US" sz="2800" dirty="0" smtClean="0"/>
              <a:t>The method of connection the hacker uses for an exploit can be a local area network (LAN, either wired or wireless), local access to a PC, the Internet, or offline. </a:t>
            </a:r>
          </a:p>
          <a:p>
            <a:pPr eaLnBrk="1" hangingPunct="1">
              <a:lnSpc>
                <a:spcPct val="110000"/>
              </a:lnSpc>
            </a:pPr>
            <a:r>
              <a:rPr lang="en-US" altLang="en-US" sz="2800" dirty="0" smtClean="0"/>
              <a:t>Examples include stack-based buffer overflows, denial of service (</a:t>
            </a:r>
            <a:r>
              <a:rPr lang="en-US" altLang="en-US" sz="2800" dirty="0" err="1" smtClean="0"/>
              <a:t>DoS</a:t>
            </a:r>
            <a:r>
              <a:rPr lang="en-US" altLang="en-US" sz="2800" dirty="0" smtClean="0"/>
              <a:t>), and session hijacking. </a:t>
            </a:r>
          </a:p>
          <a:p>
            <a:pPr eaLnBrk="1" hangingPunct="1">
              <a:lnSpc>
                <a:spcPct val="110000"/>
              </a:lnSpc>
            </a:pPr>
            <a:r>
              <a:rPr lang="en-US" altLang="en-US" sz="2800" dirty="0" smtClean="0"/>
              <a:t>Gaining access is known in the hacker world as </a:t>
            </a:r>
            <a:r>
              <a:rPr lang="en-US" altLang="en-US" sz="2800" i="1" dirty="0" smtClean="0"/>
              <a:t>Owning </a:t>
            </a:r>
            <a:r>
              <a:rPr lang="en-US" altLang="en-US" sz="2800" dirty="0" smtClean="0"/>
              <a:t>the system.</a:t>
            </a:r>
          </a:p>
        </p:txBody>
      </p:sp>
      <p:sp>
        <p:nvSpPr>
          <p:cNvPr id="29698"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F76486-523E-4F77-AC99-453C91C3E29D}"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GB" altLang="en-US" sz="4000" b="1" smtClean="0"/>
              <a:t>Phase 4 : Maintaining Access</a:t>
            </a:r>
            <a:endParaRPr lang="en-US" altLang="en-US" sz="4000" b="1" smtClean="0"/>
          </a:p>
        </p:txBody>
      </p:sp>
      <p:sp>
        <p:nvSpPr>
          <p:cNvPr id="30724" name="Rectangle 3"/>
          <p:cNvSpPr>
            <a:spLocks noGrp="1" noChangeArrowheads="1"/>
          </p:cNvSpPr>
          <p:nvPr>
            <p:ph idx="1"/>
          </p:nvPr>
        </p:nvSpPr>
        <p:spPr/>
        <p:txBody>
          <a:bodyPr>
            <a:normAutofit fontScale="85000" lnSpcReduction="10000"/>
          </a:bodyPr>
          <a:lstStyle/>
          <a:p>
            <a:pPr eaLnBrk="1" hangingPunct="1">
              <a:lnSpc>
                <a:spcPct val="90000"/>
              </a:lnSpc>
            </a:pPr>
            <a:r>
              <a:rPr lang="en-US" altLang="en-US" sz="2800" smtClean="0"/>
              <a:t>Once a hacker has gained access, they want to keep that access for future exploitation and attacks. </a:t>
            </a:r>
          </a:p>
          <a:p>
            <a:pPr eaLnBrk="1" hangingPunct="1">
              <a:lnSpc>
                <a:spcPct val="90000"/>
              </a:lnSpc>
            </a:pPr>
            <a:r>
              <a:rPr lang="en-US" altLang="en-US" sz="2800" smtClean="0"/>
              <a:t>Sometimes, hackers </a:t>
            </a:r>
            <a:r>
              <a:rPr lang="en-US" altLang="en-US" sz="2800" i="1" smtClean="0"/>
              <a:t>harden </a:t>
            </a:r>
            <a:r>
              <a:rPr lang="en-US" altLang="en-US" sz="2800" smtClean="0"/>
              <a:t>the system from other hackers or security personnel by securing their exclusive access with backdoors, rootkits, and Trojans. </a:t>
            </a:r>
          </a:p>
          <a:p>
            <a:pPr eaLnBrk="1" hangingPunct="1">
              <a:lnSpc>
                <a:spcPct val="90000"/>
              </a:lnSpc>
            </a:pPr>
            <a:r>
              <a:rPr lang="en-US" altLang="en-US" sz="2800" smtClean="0"/>
              <a:t>Once the hacker owns the system, they can use it as a base to launch additional attacks. In this case, the owned system is sometimes referred to as a </a:t>
            </a:r>
            <a:r>
              <a:rPr lang="en-US" altLang="en-US" sz="2800" i="1" smtClean="0"/>
              <a:t>Zombie </a:t>
            </a:r>
            <a:r>
              <a:rPr lang="en-US" altLang="en-US" sz="2800" smtClean="0"/>
              <a:t>system.</a:t>
            </a:r>
          </a:p>
        </p:txBody>
      </p:sp>
      <p:sp>
        <p:nvSpPr>
          <p:cNvPr id="30722"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85FB29A-0A39-450A-914A-E1EEDCF014D9}" type="slidenum">
              <a:rPr lang="en-US" altLang="en-US"/>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en-US" sz="4000" b="1" smtClean="0"/>
              <a:t>Phase 5: Covering Tracks</a:t>
            </a:r>
          </a:p>
        </p:txBody>
      </p:sp>
      <p:sp>
        <p:nvSpPr>
          <p:cNvPr id="31748" name="Rectangle 3"/>
          <p:cNvSpPr>
            <a:spLocks noGrp="1" noChangeArrowheads="1"/>
          </p:cNvSpPr>
          <p:nvPr>
            <p:ph idx="1"/>
          </p:nvPr>
        </p:nvSpPr>
        <p:spPr/>
        <p:txBody>
          <a:bodyPr>
            <a:normAutofit fontScale="92500" lnSpcReduction="20000"/>
          </a:bodyPr>
          <a:lstStyle/>
          <a:p>
            <a:pPr eaLnBrk="1" hangingPunct="1">
              <a:lnSpc>
                <a:spcPct val="90000"/>
              </a:lnSpc>
            </a:pPr>
            <a:r>
              <a:rPr lang="en-US" altLang="en-US" sz="2400" smtClean="0"/>
              <a:t>Once hackers have been able to gain and maintain access, they cover their tracks to avoid detection by security personnel, to continue to use the owned system, to remove evidence of hacking, or to avoid legal action. </a:t>
            </a:r>
          </a:p>
          <a:p>
            <a:pPr eaLnBrk="1" hangingPunct="1">
              <a:lnSpc>
                <a:spcPct val="90000"/>
              </a:lnSpc>
            </a:pPr>
            <a:r>
              <a:rPr lang="en-US" altLang="en-US" sz="2400" smtClean="0"/>
              <a:t>Hackers try to remove all traces of the attack, such as log files or intrusion detection system (IDS) alarms. </a:t>
            </a:r>
          </a:p>
          <a:p>
            <a:pPr eaLnBrk="1" hangingPunct="1">
              <a:lnSpc>
                <a:spcPct val="90000"/>
              </a:lnSpc>
            </a:pPr>
            <a:r>
              <a:rPr lang="en-US" altLang="en-US" sz="2400" smtClean="0"/>
              <a:t>Examples of activities during this phase of the attack include steganography, the use of tunneling protocols, and altering log files. </a:t>
            </a:r>
          </a:p>
          <a:p>
            <a:pPr eaLnBrk="1" hangingPunct="1">
              <a:lnSpc>
                <a:spcPct val="90000"/>
              </a:lnSpc>
            </a:pPr>
            <a:r>
              <a:rPr lang="en-US" altLang="en-US" sz="2400" smtClean="0"/>
              <a:t>Steganography and use of tunneling for purposes of hacking will be discussed in later chapters.</a:t>
            </a:r>
          </a:p>
        </p:txBody>
      </p:sp>
      <p:sp>
        <p:nvSpPr>
          <p:cNvPr id="31746"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980B837-F8DC-48BB-A35E-9F05404D1482}" type="slidenum">
              <a:rPr lang="en-US" altLang="en-US"/>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GB" altLang="en-US" sz="3600" smtClean="0"/>
              <a:t>Understanding Ethical hacking terms</a:t>
            </a:r>
            <a:endParaRPr lang="en-US" altLang="en-US" sz="3600" smtClean="0"/>
          </a:p>
        </p:txBody>
      </p:sp>
      <p:sp>
        <p:nvSpPr>
          <p:cNvPr id="5124" name="Rectangle 3"/>
          <p:cNvSpPr>
            <a:spLocks noGrp="1" noChangeArrowheads="1"/>
          </p:cNvSpPr>
          <p:nvPr>
            <p:ph idx="1"/>
          </p:nvPr>
        </p:nvSpPr>
        <p:spPr/>
        <p:txBody>
          <a:bodyPr/>
          <a:lstStyle/>
          <a:p>
            <a:pPr eaLnBrk="1" hangingPunct="1">
              <a:lnSpc>
                <a:spcPct val="90000"/>
              </a:lnSpc>
            </a:pPr>
            <a:r>
              <a:rPr lang="en-GB" altLang="en-US" smtClean="0"/>
              <a:t>A </a:t>
            </a:r>
            <a:r>
              <a:rPr lang="en-GB" altLang="en-US" b="1" smtClean="0"/>
              <a:t>vulnerability</a:t>
            </a:r>
            <a:r>
              <a:rPr lang="en-GB" altLang="en-US" smtClean="0"/>
              <a:t> is an existence of a software flaw, logical design or implementation error that can lead to an unexpected and undesirable event executing bad or damaging instructions to the system</a:t>
            </a:r>
          </a:p>
          <a:p>
            <a:pPr eaLnBrk="1" hangingPunct="1">
              <a:lnSpc>
                <a:spcPct val="90000"/>
              </a:lnSpc>
            </a:pPr>
            <a:r>
              <a:rPr lang="en-GB" altLang="en-US" smtClean="0"/>
              <a:t>A </a:t>
            </a:r>
            <a:r>
              <a:rPr lang="en-GB" altLang="en-US" b="1" smtClean="0"/>
              <a:t>target of evaluation </a:t>
            </a:r>
            <a:r>
              <a:rPr lang="en-GB" altLang="en-US" smtClean="0"/>
              <a:t>is a system, program or network that is the subject of a security analysis or attack</a:t>
            </a:r>
            <a:endParaRPr lang="en-US" altLang="en-US" smtClean="0"/>
          </a:p>
        </p:txBody>
      </p:sp>
      <p:sp>
        <p:nvSpPr>
          <p:cNvPr id="5122"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912011A-9E25-42CE-89D9-04C62DAE51C4}"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en-US" b="1" smtClean="0"/>
              <a:t>What Do Ethical Hackers Do?</a:t>
            </a:r>
          </a:p>
        </p:txBody>
      </p:sp>
      <p:sp>
        <p:nvSpPr>
          <p:cNvPr id="32772" name="Rectangle 3"/>
          <p:cNvSpPr>
            <a:spLocks noGrp="1" noChangeArrowheads="1"/>
          </p:cNvSpPr>
          <p:nvPr>
            <p:ph idx="1"/>
          </p:nvPr>
        </p:nvSpPr>
        <p:spPr/>
        <p:txBody>
          <a:bodyPr>
            <a:normAutofit fontScale="92500" lnSpcReduction="20000"/>
          </a:bodyPr>
          <a:lstStyle/>
          <a:p>
            <a:pPr eaLnBrk="1" hangingPunct="1"/>
            <a:r>
              <a:rPr lang="en-US" altLang="en-US" sz="2800" smtClean="0"/>
              <a:t>Ethical hackers are motivated by different reasons, but their purpose is usually the same as that of crackers: </a:t>
            </a:r>
          </a:p>
          <a:p>
            <a:pPr eaLnBrk="1" hangingPunct="1"/>
            <a:r>
              <a:rPr lang="en-US" altLang="en-US" sz="2800" smtClean="0"/>
              <a:t>They’re trying to determine what an intruder can see on a targeted network or system, and what the hacker can do with that information. </a:t>
            </a:r>
          </a:p>
          <a:p>
            <a:pPr eaLnBrk="1" hangingPunct="1"/>
            <a:r>
              <a:rPr lang="en-US" altLang="en-US" sz="2800" smtClean="0"/>
              <a:t>This process of testing the security of a system or network is known as a </a:t>
            </a:r>
            <a:r>
              <a:rPr lang="en-US" altLang="en-US" sz="2800" i="1" smtClean="0"/>
              <a:t>penetration test</a:t>
            </a:r>
          </a:p>
          <a:p>
            <a:pPr eaLnBrk="1" hangingPunct="1">
              <a:buFont typeface="Wingdings" panose="05000000000000000000" pitchFamily="2" charset="2"/>
              <a:buNone/>
            </a:pPr>
            <a:endParaRPr lang="en-US" altLang="en-US" sz="2800" smtClean="0"/>
          </a:p>
        </p:txBody>
      </p:sp>
      <p:sp>
        <p:nvSpPr>
          <p:cNvPr id="32770"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6A091AA-F940-436A-8346-13C0924815A7}" type="slidenum">
              <a:rPr lang="en-US" altLang="en-US"/>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b="1" dirty="0" smtClean="0"/>
              <a:t>What Do Ethical Hackers Do?</a:t>
            </a:r>
          </a:p>
        </p:txBody>
      </p:sp>
      <p:sp>
        <p:nvSpPr>
          <p:cNvPr id="33796" name="Rectangle 3"/>
          <p:cNvSpPr>
            <a:spLocks noGrp="1" noChangeArrowheads="1"/>
          </p:cNvSpPr>
          <p:nvPr>
            <p:ph idx="1"/>
          </p:nvPr>
        </p:nvSpPr>
        <p:spPr/>
        <p:txBody>
          <a:bodyPr>
            <a:normAutofit fontScale="70000" lnSpcReduction="20000"/>
          </a:bodyPr>
          <a:lstStyle/>
          <a:p>
            <a:pPr eaLnBrk="1" hangingPunct="1">
              <a:lnSpc>
                <a:spcPct val="120000"/>
              </a:lnSpc>
            </a:pPr>
            <a:r>
              <a:rPr lang="en-US" altLang="en-US" sz="2400" dirty="0" smtClean="0"/>
              <a:t>Hackers break into computer systems. Contrary to widespread myth, doing this doesn’t usually involve a mysterious leap of </a:t>
            </a:r>
            <a:r>
              <a:rPr lang="en-US" altLang="en-US" sz="2400" dirty="0" err="1" smtClean="0"/>
              <a:t>hackerly</a:t>
            </a:r>
            <a:r>
              <a:rPr lang="en-US" altLang="en-US" sz="2400" dirty="0" smtClean="0"/>
              <a:t> brilliance, but rather persistence and the dogged repetition of a handful of fairly well-known tricks that exploit common weaknesses in the security of target systems.</a:t>
            </a:r>
          </a:p>
          <a:p>
            <a:pPr eaLnBrk="1" hangingPunct="1">
              <a:lnSpc>
                <a:spcPct val="120000"/>
              </a:lnSpc>
            </a:pPr>
            <a:r>
              <a:rPr lang="en-US" altLang="en-US" sz="2400" dirty="0" smtClean="0"/>
              <a:t>Accordingly, most crackers are only mediocre hackers.</a:t>
            </a:r>
          </a:p>
          <a:p>
            <a:pPr eaLnBrk="1" hangingPunct="1">
              <a:lnSpc>
                <a:spcPct val="120000"/>
              </a:lnSpc>
            </a:pPr>
            <a:r>
              <a:rPr lang="en-US" altLang="en-US" sz="2400" dirty="0" smtClean="0"/>
              <a:t>Many ethical hackers detect malicious hacker activity as part of the security team of an organization tasked with defending against malicious hacking activity.</a:t>
            </a:r>
          </a:p>
          <a:p>
            <a:pPr eaLnBrk="1" hangingPunct="1">
              <a:lnSpc>
                <a:spcPct val="120000"/>
              </a:lnSpc>
            </a:pPr>
            <a:r>
              <a:rPr lang="en-US" altLang="en-US" sz="2400" dirty="0" smtClean="0"/>
              <a:t>When hired, an ethical hacker asks the organization what is to be protected, from whom, and what resources the company is willing to expend in order to gain protection.</a:t>
            </a:r>
          </a:p>
        </p:txBody>
      </p:sp>
      <p:sp>
        <p:nvSpPr>
          <p:cNvPr id="33794"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667943F-21DA-4C65-A98C-BB10E900C9C2}"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en-US" sz="4000" b="1" smtClean="0"/>
              <a:t>Goals Attackers Try to Achieve</a:t>
            </a:r>
          </a:p>
        </p:txBody>
      </p:sp>
      <p:sp>
        <p:nvSpPr>
          <p:cNvPr id="34820" name="Rectangle 3"/>
          <p:cNvSpPr>
            <a:spLocks noGrp="1" noChangeArrowheads="1"/>
          </p:cNvSpPr>
          <p:nvPr>
            <p:ph idx="1"/>
          </p:nvPr>
        </p:nvSpPr>
        <p:spPr/>
        <p:txBody>
          <a:bodyPr>
            <a:normAutofit fontScale="77500" lnSpcReduction="20000"/>
          </a:bodyPr>
          <a:lstStyle/>
          <a:p>
            <a:pPr eaLnBrk="1" hangingPunct="1">
              <a:lnSpc>
                <a:spcPct val="80000"/>
              </a:lnSpc>
              <a:buFont typeface="Wingdings" panose="05000000000000000000" pitchFamily="2" charset="2"/>
              <a:buNone/>
            </a:pPr>
            <a:r>
              <a:rPr lang="en-US" altLang="en-US" sz="2400" dirty="0" smtClean="0"/>
              <a:t>Security consists of four basic elements:</a:t>
            </a:r>
          </a:p>
          <a:p>
            <a:pPr lvl="1">
              <a:lnSpc>
                <a:spcPct val="80000"/>
              </a:lnSpc>
            </a:pPr>
            <a:r>
              <a:rPr lang="en-US" altLang="en-US" sz="2200" dirty="0" smtClean="0"/>
              <a:t>Confidentiality</a:t>
            </a:r>
          </a:p>
          <a:p>
            <a:pPr lvl="1">
              <a:lnSpc>
                <a:spcPct val="80000"/>
              </a:lnSpc>
            </a:pPr>
            <a:r>
              <a:rPr lang="en-US" altLang="en-US" sz="2200" dirty="0" smtClean="0"/>
              <a:t>Authenticity</a:t>
            </a:r>
          </a:p>
          <a:p>
            <a:pPr lvl="1">
              <a:lnSpc>
                <a:spcPct val="80000"/>
              </a:lnSpc>
            </a:pPr>
            <a:r>
              <a:rPr lang="en-US" altLang="en-US" sz="2200" dirty="0" smtClean="0"/>
              <a:t>Integrity</a:t>
            </a:r>
          </a:p>
          <a:p>
            <a:pPr lvl="1">
              <a:lnSpc>
                <a:spcPct val="80000"/>
              </a:lnSpc>
            </a:pPr>
            <a:r>
              <a:rPr lang="en-US" altLang="en-US" sz="2200" dirty="0" smtClean="0"/>
              <a:t>Availability</a:t>
            </a:r>
          </a:p>
          <a:p>
            <a:pPr>
              <a:lnSpc>
                <a:spcPct val="120000"/>
              </a:lnSpc>
            </a:pPr>
            <a:r>
              <a:rPr lang="en-US" altLang="en-US" sz="2000" dirty="0" smtClean="0"/>
              <a:t>A hacker’s goal is to exploit vulnerabilities in a system or </a:t>
            </a:r>
            <a:r>
              <a:rPr lang="en-US" altLang="en-US" sz="2000" dirty="0" smtClean="0"/>
              <a:t>network to </a:t>
            </a:r>
            <a:r>
              <a:rPr lang="en-US" altLang="en-US" sz="2000" dirty="0" smtClean="0"/>
              <a:t>find </a:t>
            </a:r>
            <a:r>
              <a:rPr lang="en-US" altLang="en-US" sz="2000" dirty="0" smtClean="0"/>
              <a:t>a weakness </a:t>
            </a:r>
            <a:r>
              <a:rPr lang="en-US" altLang="en-US" sz="2000" dirty="0" smtClean="0"/>
              <a:t>in one or more of the four elements of security. </a:t>
            </a:r>
            <a:endParaRPr lang="en-US" altLang="en-US" sz="2000" dirty="0" smtClean="0"/>
          </a:p>
          <a:p>
            <a:pPr>
              <a:lnSpc>
                <a:spcPct val="120000"/>
              </a:lnSpc>
            </a:pPr>
            <a:r>
              <a:rPr lang="en-US" altLang="en-US" sz="2000" dirty="0" smtClean="0"/>
              <a:t>In </a:t>
            </a:r>
            <a:r>
              <a:rPr lang="en-US" altLang="en-US" sz="2000" dirty="0" smtClean="0"/>
              <a:t>performing a </a:t>
            </a:r>
            <a:r>
              <a:rPr lang="en-US" altLang="en-US" sz="2000" dirty="0" err="1" smtClean="0"/>
              <a:t>DoS</a:t>
            </a:r>
            <a:r>
              <a:rPr lang="en-US" altLang="en-US" sz="2000" dirty="0" smtClean="0"/>
              <a:t> attack, a hacker attacks the availability </a:t>
            </a:r>
            <a:r>
              <a:rPr lang="en-US" altLang="en-US" sz="2000" dirty="0" smtClean="0"/>
              <a:t>elements </a:t>
            </a:r>
            <a:r>
              <a:rPr lang="en-US" altLang="en-US" sz="2000" dirty="0" smtClean="0"/>
              <a:t>of </a:t>
            </a:r>
            <a:r>
              <a:rPr lang="en-US" altLang="en-US" sz="2000" dirty="0" smtClean="0"/>
              <a:t>systems and </a:t>
            </a:r>
            <a:r>
              <a:rPr lang="en-US" altLang="en-US" sz="2000" dirty="0" smtClean="0"/>
              <a:t>networks. </a:t>
            </a:r>
            <a:r>
              <a:rPr lang="en-US" altLang="en-US" sz="2000" dirty="0" smtClean="0"/>
              <a:t>Although </a:t>
            </a:r>
            <a:r>
              <a:rPr lang="en-US" altLang="en-US" sz="2000" dirty="0" smtClean="0"/>
              <a:t>a </a:t>
            </a:r>
            <a:r>
              <a:rPr lang="en-US" altLang="en-US" sz="2000" dirty="0" err="1" smtClean="0"/>
              <a:t>DoS</a:t>
            </a:r>
            <a:r>
              <a:rPr lang="en-US" altLang="en-US" sz="2000" dirty="0" smtClean="0"/>
              <a:t> attack can take many forms</a:t>
            </a:r>
            <a:r>
              <a:rPr lang="en-US" altLang="en-US" sz="2000" dirty="0" smtClean="0"/>
              <a:t>, the </a:t>
            </a:r>
            <a:r>
              <a:rPr lang="en-US" altLang="en-US" sz="2000" dirty="0" smtClean="0"/>
              <a:t>main purpose is </a:t>
            </a:r>
            <a:r>
              <a:rPr lang="en-US" altLang="en-US" sz="2000" dirty="0" smtClean="0"/>
              <a:t>to use </a:t>
            </a:r>
            <a:r>
              <a:rPr lang="en-US" altLang="en-US" sz="2000" dirty="0" smtClean="0"/>
              <a:t>up system resources or bandwidth. </a:t>
            </a:r>
            <a:r>
              <a:rPr lang="en-US" altLang="en-US" sz="2000" dirty="0" smtClean="0"/>
              <a:t>A </a:t>
            </a:r>
            <a:r>
              <a:rPr lang="en-US" altLang="en-US" sz="2000" dirty="0" smtClean="0"/>
              <a:t>flood of incoming </a:t>
            </a:r>
            <a:r>
              <a:rPr lang="en-US" altLang="en-US" sz="2000" dirty="0" smtClean="0"/>
              <a:t>messages </a:t>
            </a:r>
            <a:r>
              <a:rPr lang="en-US" altLang="en-US" sz="2000" dirty="0" smtClean="0"/>
              <a:t>to the target system essentially forces it to </a:t>
            </a:r>
            <a:r>
              <a:rPr lang="en-US" altLang="en-US" sz="2000" dirty="0" smtClean="0"/>
              <a:t>shut down</a:t>
            </a:r>
            <a:r>
              <a:rPr lang="en-US" altLang="en-US" sz="2000" dirty="0" smtClean="0"/>
              <a:t>, </a:t>
            </a:r>
            <a:r>
              <a:rPr lang="en-US" altLang="en-US" sz="2000" dirty="0" smtClean="0"/>
              <a:t>There </a:t>
            </a:r>
            <a:r>
              <a:rPr lang="en-US" altLang="en-US" sz="2000" dirty="0" smtClean="0"/>
              <a:t>by denying </a:t>
            </a:r>
            <a:r>
              <a:rPr lang="en-US" altLang="en-US" sz="2000" dirty="0" smtClean="0"/>
              <a:t>service to </a:t>
            </a:r>
            <a:r>
              <a:rPr lang="en-US" altLang="en-US" sz="2000" dirty="0" smtClean="0"/>
              <a:t>legitimate users of the system.</a:t>
            </a:r>
          </a:p>
        </p:txBody>
      </p:sp>
      <p:sp>
        <p:nvSpPr>
          <p:cNvPr id="34818"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1B7F2EC-B6E3-4461-BC37-4CFF06B27EDB}"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GB" altLang="en-US" smtClean="0"/>
              <a:t>Confidentiality</a:t>
            </a:r>
            <a:endParaRPr lang="en-US" altLang="en-US" smtClean="0"/>
          </a:p>
        </p:txBody>
      </p:sp>
      <p:sp>
        <p:nvSpPr>
          <p:cNvPr id="35844" name="Rectangle 3"/>
          <p:cNvSpPr>
            <a:spLocks noGrp="1" noChangeArrowheads="1"/>
          </p:cNvSpPr>
          <p:nvPr>
            <p:ph idx="1"/>
          </p:nvPr>
        </p:nvSpPr>
        <p:spPr/>
        <p:txBody>
          <a:bodyPr>
            <a:normAutofit fontScale="85000" lnSpcReduction="20000"/>
          </a:bodyPr>
          <a:lstStyle/>
          <a:p>
            <a:pPr eaLnBrk="1" hangingPunct="1">
              <a:lnSpc>
                <a:spcPct val="90000"/>
              </a:lnSpc>
            </a:pPr>
            <a:r>
              <a:rPr lang="en-US" altLang="en-US" sz="2800" smtClean="0"/>
              <a:t>Information theft, such as stealing passwords or other data as it travels in cleartext across trusted networks, is a confidentiality attack, because it allows someone other than the intended recipient to gain access to the data. </a:t>
            </a:r>
          </a:p>
          <a:p>
            <a:pPr eaLnBrk="1" hangingPunct="1">
              <a:lnSpc>
                <a:spcPct val="90000"/>
              </a:lnSpc>
            </a:pPr>
            <a:r>
              <a:rPr lang="en-US" altLang="en-US" sz="2800" smtClean="0"/>
              <a:t>This theft isn’t limited to data on network servers. Laptops,disks, and backup tapes are all at risk. These company-owned devices are loaded with confidential information and can give a hacker information about the security measures in place at an organization.</a:t>
            </a:r>
          </a:p>
        </p:txBody>
      </p:sp>
      <p:sp>
        <p:nvSpPr>
          <p:cNvPr id="35842"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341C4F9-F930-462A-B551-55AAB23107CD}" type="slidenum">
              <a:rPr lang="en-US" altLang="en-US"/>
              <a:pPr/>
              <a:t>33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altLang="en-US" sz="3600" smtClean="0"/>
              <a:t>Understanding Ethical hacking terms</a:t>
            </a:r>
            <a:endParaRPr lang="en-US" altLang="en-US" sz="3600" smtClean="0"/>
          </a:p>
        </p:txBody>
      </p:sp>
      <p:sp>
        <p:nvSpPr>
          <p:cNvPr id="6148" name="Rectangle 3"/>
          <p:cNvSpPr>
            <a:spLocks noGrp="1" noChangeArrowheads="1"/>
          </p:cNvSpPr>
          <p:nvPr>
            <p:ph idx="1"/>
          </p:nvPr>
        </p:nvSpPr>
        <p:spPr/>
        <p:txBody>
          <a:bodyPr/>
          <a:lstStyle/>
          <a:p>
            <a:pPr eaLnBrk="1" hangingPunct="1"/>
            <a:r>
              <a:rPr lang="en-GB" altLang="en-US" smtClean="0"/>
              <a:t>An attack occurs when a system is compromised based on a vulnerability</a:t>
            </a:r>
          </a:p>
          <a:p>
            <a:pPr eaLnBrk="1" hangingPunct="1"/>
            <a:r>
              <a:rPr lang="en-GB" altLang="en-US" smtClean="0"/>
              <a:t>Many attacks are perpetuated via an exploit. Ethical hackers use tools to find systems that may be vulnerable to an exploit because of the operating system, network configuration, or application installed</a:t>
            </a:r>
            <a:endParaRPr lang="en-US" altLang="en-US" smtClean="0"/>
          </a:p>
        </p:txBody>
      </p:sp>
      <p:sp>
        <p:nvSpPr>
          <p:cNvPr id="6146"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8142769-EA1B-4EF5-A70F-9103FFE2D0A0}" type="slidenum">
              <a:rPr lang="en-US" altLang="en-US"/>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GB" altLang="en-US" smtClean="0"/>
              <a:t>Attack types</a:t>
            </a:r>
            <a:endParaRPr lang="en-US" altLang="en-US" smtClean="0"/>
          </a:p>
        </p:txBody>
      </p:sp>
      <p:sp>
        <p:nvSpPr>
          <p:cNvPr id="7172" name="Rectangle 3"/>
          <p:cNvSpPr>
            <a:spLocks noGrp="1" noChangeArrowheads="1"/>
          </p:cNvSpPr>
          <p:nvPr>
            <p:ph idx="1"/>
          </p:nvPr>
        </p:nvSpPr>
        <p:spPr>
          <a:xfrm>
            <a:off x="1187450" y="1844675"/>
            <a:ext cx="7772400" cy="4114800"/>
          </a:xfrm>
        </p:spPr>
        <p:txBody>
          <a:bodyPr>
            <a:normAutofit fontScale="92500" lnSpcReduction="10000"/>
          </a:bodyPr>
          <a:lstStyle/>
          <a:p>
            <a:pPr eaLnBrk="1" hangingPunct="1">
              <a:lnSpc>
                <a:spcPct val="90000"/>
              </a:lnSpc>
            </a:pPr>
            <a:r>
              <a:rPr lang="en-GB" altLang="en-US" sz="2800" smtClean="0"/>
              <a:t>In addition to the various types of technologies a hacker can use, there are different types of attack.</a:t>
            </a:r>
          </a:p>
          <a:p>
            <a:pPr eaLnBrk="1" hangingPunct="1">
              <a:lnSpc>
                <a:spcPct val="90000"/>
              </a:lnSpc>
            </a:pPr>
            <a:r>
              <a:rPr lang="en-GB" altLang="en-US" sz="2800" smtClean="0"/>
              <a:t>Attacks can be passive or active</a:t>
            </a:r>
          </a:p>
          <a:p>
            <a:pPr lvl="1" eaLnBrk="1" hangingPunct="1">
              <a:lnSpc>
                <a:spcPct val="90000"/>
              </a:lnSpc>
            </a:pPr>
            <a:r>
              <a:rPr lang="en-GB" altLang="en-US" sz="2400" smtClean="0"/>
              <a:t>Active and Passive attacks can be used on both network security infrastructures and on hosts</a:t>
            </a:r>
          </a:p>
          <a:p>
            <a:pPr lvl="1" eaLnBrk="1" hangingPunct="1">
              <a:lnSpc>
                <a:spcPct val="90000"/>
              </a:lnSpc>
            </a:pPr>
            <a:r>
              <a:rPr lang="en-GB" altLang="en-US" sz="2400" smtClean="0"/>
              <a:t>Active attacks alter the system or network</a:t>
            </a:r>
          </a:p>
          <a:p>
            <a:pPr lvl="1" eaLnBrk="1" hangingPunct="1">
              <a:lnSpc>
                <a:spcPct val="90000"/>
              </a:lnSpc>
            </a:pPr>
            <a:r>
              <a:rPr lang="en-GB" altLang="en-US" sz="2400" smtClean="0"/>
              <a:t>Passive attacks attempt to gain info from the system</a:t>
            </a:r>
          </a:p>
          <a:p>
            <a:pPr lvl="1" eaLnBrk="1" hangingPunct="1">
              <a:lnSpc>
                <a:spcPct val="90000"/>
              </a:lnSpc>
            </a:pPr>
            <a:r>
              <a:rPr lang="en-GB" altLang="en-US" sz="2400" smtClean="0"/>
              <a:t>Active attacks affect the availability, integrity and authenticity of data</a:t>
            </a:r>
          </a:p>
          <a:p>
            <a:pPr lvl="1" eaLnBrk="1" hangingPunct="1">
              <a:lnSpc>
                <a:spcPct val="90000"/>
              </a:lnSpc>
            </a:pPr>
            <a:r>
              <a:rPr lang="en-GB" altLang="en-US" sz="2400" smtClean="0"/>
              <a:t>Passive attacks are breaches of confidentiality </a:t>
            </a:r>
            <a:endParaRPr lang="en-US" altLang="en-US" sz="2400" smtClean="0"/>
          </a:p>
        </p:txBody>
      </p:sp>
      <p:sp>
        <p:nvSpPr>
          <p:cNvPr id="7170"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083D44A-9E13-4BB5-8C2C-4DA27EE2DC1F}" type="slidenum">
              <a:rPr lang="en-US" altLang="en-US"/>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GB" altLang="en-US" sz="4000" smtClean="0"/>
              <a:t>Identifying different types of technologies</a:t>
            </a:r>
            <a:endParaRPr lang="en-US" altLang="en-US" sz="4000" smtClean="0"/>
          </a:p>
        </p:txBody>
      </p:sp>
      <p:sp>
        <p:nvSpPr>
          <p:cNvPr id="8196" name="Rectangle 3"/>
          <p:cNvSpPr>
            <a:spLocks noGrp="1" noChangeArrowheads="1"/>
          </p:cNvSpPr>
          <p:nvPr>
            <p:ph idx="1"/>
          </p:nvPr>
        </p:nvSpPr>
        <p:spPr/>
        <p:txBody>
          <a:bodyPr/>
          <a:lstStyle/>
          <a:p>
            <a:pPr eaLnBrk="1" hangingPunct="1"/>
            <a:r>
              <a:rPr lang="en-GB" altLang="en-US" smtClean="0"/>
              <a:t>Many methods and tools exist for locating vulnerabilities, running exploits, and compromising systems.</a:t>
            </a:r>
          </a:p>
          <a:p>
            <a:pPr eaLnBrk="1" hangingPunct="1"/>
            <a:r>
              <a:rPr lang="en-GB" altLang="en-US" smtClean="0"/>
              <a:t>Trojans, backdoors, sniffers, rootkits, exploits, buffer overflows and SQL injection are all technologies that can be used to hack a system or network</a:t>
            </a:r>
          </a:p>
          <a:p>
            <a:pPr eaLnBrk="1" hangingPunct="1"/>
            <a:endParaRPr lang="en-US" altLang="en-US" smtClean="0"/>
          </a:p>
        </p:txBody>
      </p:sp>
      <p:sp>
        <p:nvSpPr>
          <p:cNvPr id="8194"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54BFCC4-4B5F-45FA-9FAB-452689CFB192}"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GB" altLang="en-US" smtClean="0"/>
              <a:t>The Hacker</a:t>
            </a:r>
            <a:endParaRPr lang="en-US" altLang="en-US" smtClean="0"/>
          </a:p>
        </p:txBody>
      </p:sp>
      <p:sp>
        <p:nvSpPr>
          <p:cNvPr id="9220" name="Rectangle 3"/>
          <p:cNvSpPr>
            <a:spLocks noGrp="1" noChangeArrowheads="1"/>
          </p:cNvSpPr>
          <p:nvPr>
            <p:ph idx="1"/>
          </p:nvPr>
        </p:nvSpPr>
        <p:spPr/>
        <p:txBody>
          <a:bodyPr/>
          <a:lstStyle/>
          <a:p>
            <a:pPr eaLnBrk="1" hangingPunct="1"/>
            <a:r>
              <a:rPr lang="en-GB" altLang="en-US" smtClean="0"/>
              <a:t>Most people think hackers can retrieve confidential information such as bank account information.</a:t>
            </a:r>
          </a:p>
          <a:p>
            <a:pPr eaLnBrk="1" hangingPunct="1"/>
            <a:r>
              <a:rPr lang="en-GB" altLang="en-US" smtClean="0"/>
              <a:t>The truth is that a hacker has an understanding of a computer system works but also the technologies required to find the security weaknesses.</a:t>
            </a:r>
          </a:p>
          <a:p>
            <a:pPr eaLnBrk="1" hangingPunct="1"/>
            <a:endParaRPr lang="en-US" altLang="en-US" smtClean="0"/>
          </a:p>
        </p:txBody>
      </p:sp>
      <p:sp>
        <p:nvSpPr>
          <p:cNvPr id="9218"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E1B7906-3B40-4CD5-87F7-488EFB87D310}"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en-US" sz="4000" smtClean="0"/>
              <a:t>Listing Different Types of Hacker Classes</a:t>
            </a:r>
          </a:p>
        </p:txBody>
      </p:sp>
      <p:sp>
        <p:nvSpPr>
          <p:cNvPr id="10244" name="Rectangle 3"/>
          <p:cNvSpPr>
            <a:spLocks noGrp="1" noChangeArrowheads="1"/>
          </p:cNvSpPr>
          <p:nvPr>
            <p:ph idx="1"/>
          </p:nvPr>
        </p:nvSpPr>
        <p:spPr/>
        <p:txBody>
          <a:bodyPr>
            <a:normAutofit fontScale="92500" lnSpcReduction="10000"/>
          </a:bodyPr>
          <a:lstStyle/>
          <a:p>
            <a:pPr eaLnBrk="1" hangingPunct="1">
              <a:lnSpc>
                <a:spcPct val="80000"/>
              </a:lnSpc>
            </a:pPr>
            <a:r>
              <a:rPr lang="en-US" altLang="en-US" sz="2400" smtClean="0"/>
              <a:t>Hackers can be divided into three groups: white hats, black hats, and grey hats. </a:t>
            </a:r>
          </a:p>
          <a:p>
            <a:pPr eaLnBrk="1" hangingPunct="1">
              <a:lnSpc>
                <a:spcPct val="80000"/>
              </a:lnSpc>
            </a:pPr>
            <a:r>
              <a:rPr lang="en-US" altLang="en-US" sz="2400" smtClean="0"/>
              <a:t>Ethical hackers usually fall into the white-hat category, but sometimes they’re former grey hats who have become security professionals and who use their skills in an ethical manner.</a:t>
            </a:r>
          </a:p>
          <a:p>
            <a:pPr eaLnBrk="1" hangingPunct="1">
              <a:lnSpc>
                <a:spcPct val="80000"/>
              </a:lnSpc>
            </a:pPr>
            <a:r>
              <a:rPr lang="en-US" altLang="en-US" sz="2400" b="1" smtClean="0"/>
              <a:t>White hats</a:t>
            </a:r>
          </a:p>
          <a:p>
            <a:pPr eaLnBrk="1" hangingPunct="1">
              <a:lnSpc>
                <a:spcPct val="80000"/>
              </a:lnSpc>
            </a:pPr>
            <a:r>
              <a:rPr lang="en-US" altLang="en-US" sz="2400" smtClean="0"/>
              <a:t>White Hats are the good guys, the ethical hackers who use their hacking skills for defensive purposes. White-hat hackers are usually security professionals with knowledge of hacking and the hacker toolset and who use this knowledge to locate weaknesses and implement countermeasures. </a:t>
            </a:r>
          </a:p>
        </p:txBody>
      </p:sp>
      <p:sp>
        <p:nvSpPr>
          <p:cNvPr id="10242"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3DB2807-F89A-43E9-AE81-EF4FDA33435E}"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altLang="en-US" smtClean="0"/>
              <a:t>Black hats</a:t>
            </a:r>
            <a:endParaRPr lang="en-US" altLang="en-US" smtClean="0"/>
          </a:p>
        </p:txBody>
      </p:sp>
      <p:sp>
        <p:nvSpPr>
          <p:cNvPr id="11268" name="Rectangle 3"/>
          <p:cNvSpPr>
            <a:spLocks noGrp="1" noChangeArrowheads="1"/>
          </p:cNvSpPr>
          <p:nvPr>
            <p:ph idx="1"/>
          </p:nvPr>
        </p:nvSpPr>
        <p:spPr/>
        <p:txBody>
          <a:bodyPr>
            <a:normAutofit fontScale="92500" lnSpcReduction="20000"/>
          </a:bodyPr>
          <a:lstStyle/>
          <a:p>
            <a:pPr eaLnBrk="1" hangingPunct="1">
              <a:lnSpc>
                <a:spcPct val="90000"/>
              </a:lnSpc>
            </a:pPr>
            <a:r>
              <a:rPr lang="en-US" altLang="en-US" sz="2400" smtClean="0"/>
              <a:t>Black hats are the bad guys: the malicious hackers or </a:t>
            </a:r>
            <a:r>
              <a:rPr lang="en-US" altLang="en-US" sz="2400" i="1" smtClean="0"/>
              <a:t>Crackers </a:t>
            </a:r>
            <a:r>
              <a:rPr lang="en-US" altLang="en-US" sz="2400" smtClean="0"/>
              <a:t>who use their skills for illegal or malicious purposes. </a:t>
            </a:r>
          </a:p>
          <a:p>
            <a:pPr eaLnBrk="1" hangingPunct="1">
              <a:lnSpc>
                <a:spcPct val="90000"/>
              </a:lnSpc>
            </a:pPr>
            <a:r>
              <a:rPr lang="en-US" altLang="en-US" sz="2400" smtClean="0"/>
              <a:t>They break into or otherwise violate the system integrity of remote machines, with malicious intent.</a:t>
            </a:r>
          </a:p>
          <a:p>
            <a:pPr eaLnBrk="1" hangingPunct="1">
              <a:lnSpc>
                <a:spcPct val="90000"/>
              </a:lnSpc>
            </a:pPr>
            <a:r>
              <a:rPr lang="en-US" altLang="en-US" sz="2400" smtClean="0"/>
              <a:t>Having gained unauthorized access, black-hat hackers destroy vital data, deny legitimate users service, and basically cause problems for their targets.</a:t>
            </a:r>
          </a:p>
          <a:p>
            <a:pPr eaLnBrk="1" hangingPunct="1">
              <a:lnSpc>
                <a:spcPct val="90000"/>
              </a:lnSpc>
            </a:pPr>
            <a:r>
              <a:rPr lang="en-US" altLang="en-US" sz="2400" smtClean="0"/>
              <a:t>Black-hat hackers and crackers can easily be differentiated from white-hat hackers because their actions are malicious.</a:t>
            </a:r>
          </a:p>
        </p:txBody>
      </p:sp>
      <p:sp>
        <p:nvSpPr>
          <p:cNvPr id="11266"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FAEA1C7-E4AC-45B9-B11C-DF42A2A9D516}"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863</TotalTime>
  <Words>2392</Words>
  <Application>Microsoft Office PowerPoint</Application>
  <PresentationFormat>On-screen Show (4:3)</PresentationFormat>
  <Paragraphs>220</Paragraphs>
  <Slides>33</Slides>
  <Notes>29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Tahoma</vt:lpstr>
      <vt:lpstr>Arial</vt:lpstr>
      <vt:lpstr>Wingdings</vt:lpstr>
      <vt:lpstr>Facet</vt:lpstr>
      <vt:lpstr>Bitmap Image</vt:lpstr>
      <vt:lpstr>Ethical hacking stages</vt:lpstr>
      <vt:lpstr>Understanding Ethical hacking terms</vt:lpstr>
      <vt:lpstr>Understanding Ethical hacking terms</vt:lpstr>
      <vt:lpstr>Understanding Ethical hacking terms</vt:lpstr>
      <vt:lpstr>Attack types</vt:lpstr>
      <vt:lpstr>Identifying different types of technologies</vt:lpstr>
      <vt:lpstr>The Hacker</vt:lpstr>
      <vt:lpstr>Listing Different Types of Hacker Classes</vt:lpstr>
      <vt:lpstr>Black hats</vt:lpstr>
      <vt:lpstr>Grey hats</vt:lpstr>
      <vt:lpstr>Other ethical hacker types</vt:lpstr>
      <vt:lpstr>Ethical hackers – legal trouble</vt:lpstr>
      <vt:lpstr>What Is Hacktivism?</vt:lpstr>
      <vt:lpstr>Vulnerability Assessment</vt:lpstr>
      <vt:lpstr>Penetration testing </vt:lpstr>
      <vt:lpstr>Penetration testing </vt:lpstr>
      <vt:lpstr>Vulnerability Assessment Vs Penetration testing</vt:lpstr>
      <vt:lpstr>Tools</vt:lpstr>
      <vt:lpstr>Weaknesses</vt:lpstr>
      <vt:lpstr>Weaknesses</vt:lpstr>
      <vt:lpstr>The Five Stages of Ethical Hacking</vt:lpstr>
      <vt:lpstr>PowerPoint Presentation</vt:lpstr>
      <vt:lpstr>Phase 1 – Reconnaissance </vt:lpstr>
      <vt:lpstr>Phase 1 - sniffing and active recon</vt:lpstr>
      <vt:lpstr>Active reconnaissance</vt:lpstr>
      <vt:lpstr>Phase 2: Scanning</vt:lpstr>
      <vt:lpstr>Phase 3: Gaining Access</vt:lpstr>
      <vt:lpstr>Phase 4 : Maintaining Access</vt:lpstr>
      <vt:lpstr>Phase 5: Covering Tracks</vt:lpstr>
      <vt:lpstr>What Do Ethical Hackers Do?</vt:lpstr>
      <vt:lpstr>What Do Ethical Hackers Do?</vt:lpstr>
      <vt:lpstr>Goals Attackers Try to Achieve</vt:lpstr>
      <vt:lpstr>Confidentiality</vt:lpstr>
    </vt:vector>
  </TitlesOfParts>
  <Company>John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 Security, Functionality and Ease of use Triangle</dc:title>
  <dc:creator>John</dc:creator>
  <cp:lastModifiedBy>McGarvey John (Lecturer)</cp:lastModifiedBy>
  <cp:revision>41</cp:revision>
  <cp:lastPrinted>2013-01-21T15:12:07Z</cp:lastPrinted>
  <dcterms:created xsi:type="dcterms:W3CDTF">2009-09-08T16:39:06Z</dcterms:created>
  <dcterms:modified xsi:type="dcterms:W3CDTF">2021-02-02T15:28:14Z</dcterms:modified>
</cp:coreProperties>
</file>