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8" r:id="rId2"/>
    <p:sldId id="279" r:id="rId3"/>
    <p:sldId id="264" r:id="rId4"/>
    <p:sldId id="276" r:id="rId5"/>
    <p:sldId id="275" r:id="rId6"/>
    <p:sldId id="309" r:id="rId7"/>
    <p:sldId id="310" r:id="rId8"/>
    <p:sldId id="262" r:id="rId9"/>
    <p:sldId id="263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ighteous" panose="020B0604020202020204" charset="0"/>
      <p:regular r:id="rId16"/>
    </p:embeddedFont>
    <p:embeddedFont>
      <p:font typeface="Varela Round" panose="00000500000000000000" pitchFamily="2" charset="-79"/>
      <p:regular r:id="rId17"/>
    </p:embeddedFont>
    <p:embeddedFont>
      <p:font typeface="Work Sans" pitchFamily="2" charset="0"/>
      <p:regular r:id="rId18"/>
      <p:bold r:id="rId19"/>
      <p:italic r:id="rId20"/>
      <p:boldItalic r:id="rId21"/>
    </p:embeddedFont>
    <p:embeddedFont>
      <p:font typeface="Work Sans Regular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21156-6E90-42B3-9D73-3A2D837ECF3C}">
  <a:tblStyle styleId="{C7D21156-6E90-42B3-9D73-3A2D837EC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07CDAE-C6A5-4A73-90D2-1D86D72EEA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3012df1a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3012df1a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012df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012df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3012df1a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3012df1a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3012df1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3012df1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12df1a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12df1a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012df1a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012df1a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 flipH="1">
            <a:off x="5109875" y="684488"/>
            <a:ext cx="1553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 flipH="1">
            <a:off x="3576800" y="1145950"/>
            <a:ext cx="31302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ctrTitle" idx="2"/>
          </p:nvPr>
        </p:nvSpPr>
        <p:spPr>
          <a:xfrm flipH="1">
            <a:off x="3235150" y="2614686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 flipH="1">
            <a:off x="3235200" y="3076149"/>
            <a:ext cx="31302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 flipH="1">
            <a:off x="2942904" y="11214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2415800" y="1694796"/>
            <a:ext cx="2614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2"/>
          </p:nvPr>
        </p:nvSpPr>
        <p:spPr>
          <a:xfrm flipH="1">
            <a:off x="5932129" y="219928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 flipH="1">
            <a:off x="5405025" y="2789843"/>
            <a:ext cx="2614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4"/>
          </p:nvPr>
        </p:nvSpPr>
        <p:spPr>
          <a:xfrm flipH="1">
            <a:off x="2942904" y="340700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 flipH="1">
            <a:off x="2415800" y="4134139"/>
            <a:ext cx="2614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60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ffectLst/>
                <a:latin typeface="Work Sans Regular" panose="020B0604020202020204" charset="0"/>
              </a:rPr>
              <a:t>Progetto di sistemi basati su Deep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Work Sans Regular" panose="020B0604020202020204" charset="0"/>
              </a:rPr>
              <a:t>Neural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ffectLst/>
                <a:latin typeface="Work Sans Regular" panose="020B0604020202020204" charset="0"/>
              </a:rPr>
              <a:t> Network per la rilevazione di similarità tra password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Work Sans Regular" panose="020B0604020202020204" charset="0"/>
            </a:endParaRPr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 flipH="1">
            <a:off x="4338218" y="2786962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Presentata da Karina Chichifoi</a:t>
            </a:r>
            <a:endParaRPr dirty="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54228" y="2604656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DD76CB-B252-4C02-83F2-954A9B6F47CE}"/>
              </a:ext>
            </a:extLst>
          </p:cNvPr>
          <p:cNvSpPr txBox="1"/>
          <p:nvPr/>
        </p:nvSpPr>
        <p:spPr>
          <a:xfrm>
            <a:off x="7322127" y="3793800"/>
            <a:ext cx="18149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Work Sans Regular" panose="020B0604020202020204" charset="0"/>
              </a:rPr>
              <a:t>Relatore: </a:t>
            </a:r>
          </a:p>
          <a:p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Marco Prandini</a:t>
            </a:r>
          </a:p>
          <a:p>
            <a:endParaRPr lang="it-IT" sz="1100" dirty="0">
              <a:solidFill>
                <a:schemeClr val="bg1"/>
              </a:solidFill>
              <a:latin typeface="Work Sans Regular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Work Sans Regular" panose="020B0604020202020204" charset="0"/>
              </a:rPr>
              <a:t>Correlatori:</a:t>
            </a:r>
          </a:p>
          <a:p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Davide Berardi</a:t>
            </a:r>
          </a:p>
          <a:p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Andrea Melis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 Regular" panose="020B060402020202020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CAC43F-9511-40A7-9283-68B550842AEA}"/>
              </a:ext>
            </a:extLst>
          </p:cNvPr>
          <p:cNvSpPr txBox="1"/>
          <p:nvPr/>
        </p:nvSpPr>
        <p:spPr>
          <a:xfrm>
            <a:off x="1922742" y="218035"/>
            <a:ext cx="48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CdL</a:t>
            </a:r>
            <a:r>
              <a:rPr lang="it-IT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in Ingegneria Informatica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55"/>
          <p:cNvCxnSpPr/>
          <p:nvPr/>
        </p:nvCxnSpPr>
        <p:spPr>
          <a:xfrm rot="10800000" flipH="1">
            <a:off x="3901251" y="2132717"/>
            <a:ext cx="1312200" cy="85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5"/>
          <p:cNvCxnSpPr/>
          <p:nvPr/>
        </p:nvCxnSpPr>
        <p:spPr>
          <a:xfrm>
            <a:off x="3874201" y="1260392"/>
            <a:ext cx="1339200" cy="92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5"/>
          <p:cNvCxnSpPr/>
          <p:nvPr/>
        </p:nvCxnSpPr>
        <p:spPr>
          <a:xfrm>
            <a:off x="3874201" y="2971492"/>
            <a:ext cx="1339200" cy="926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55"/>
          <p:cNvSpPr txBox="1">
            <a:spLocks noGrp="1"/>
          </p:cNvSpPr>
          <p:nvPr>
            <p:ph type="title"/>
          </p:nvPr>
        </p:nvSpPr>
        <p:spPr>
          <a:xfrm>
            <a:off x="2743200" y="177328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Argomenti trattati </a:t>
            </a:r>
            <a:endParaRPr dirty="0"/>
          </a:p>
        </p:txBody>
      </p:sp>
      <p:pic>
        <p:nvPicPr>
          <p:cNvPr id="694" name="Google Shape;6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26" y="678192"/>
            <a:ext cx="2598041" cy="115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26" y="2373598"/>
            <a:ext cx="2598041" cy="115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97035" y="1583350"/>
            <a:ext cx="2598041" cy="115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97035" y="3278757"/>
            <a:ext cx="2598041" cy="1153484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5"/>
          <p:cNvSpPr txBox="1">
            <a:spLocks noGrp="1"/>
          </p:cNvSpPr>
          <p:nvPr>
            <p:ph type="ctrTitle" idx="4294967295"/>
          </p:nvPr>
        </p:nvSpPr>
        <p:spPr>
          <a:xfrm>
            <a:off x="1829551" y="961085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Perché usare password?</a:t>
            </a:r>
            <a:endParaRPr sz="1400" dirty="0"/>
          </a:p>
        </p:txBody>
      </p:sp>
      <p:sp>
        <p:nvSpPr>
          <p:cNvPr id="699" name="Google Shape;699;p55"/>
          <p:cNvSpPr txBox="1">
            <a:spLocks noGrp="1"/>
          </p:cNvSpPr>
          <p:nvPr>
            <p:ph type="subTitle" idx="4294967295"/>
          </p:nvPr>
        </p:nvSpPr>
        <p:spPr>
          <a:xfrm>
            <a:off x="1352126" y="1578067"/>
            <a:ext cx="20268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Garantire integrità e confidenzialità dei dati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0" name="Google Shape;700;p55"/>
          <p:cNvSpPr txBox="1">
            <a:spLocks noGrp="1"/>
          </p:cNvSpPr>
          <p:nvPr>
            <p:ph type="ctrTitle" idx="4294967295"/>
          </p:nvPr>
        </p:nvSpPr>
        <p:spPr>
          <a:xfrm>
            <a:off x="1826078" y="2642976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Scopo del progetto</a:t>
            </a:r>
            <a:endParaRPr sz="1400" dirty="0"/>
          </a:p>
        </p:txBody>
      </p:sp>
      <p:sp>
        <p:nvSpPr>
          <p:cNvPr id="701" name="Google Shape;701;p55"/>
          <p:cNvSpPr txBox="1">
            <a:spLocks noGrp="1"/>
          </p:cNvSpPr>
          <p:nvPr>
            <p:ph type="subTitle" idx="4294967295"/>
          </p:nvPr>
        </p:nvSpPr>
        <p:spPr>
          <a:xfrm>
            <a:off x="1212574" y="3289275"/>
            <a:ext cx="2166352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Fornire un sistema di valutazione della similarità tra password basato sui Deep </a:t>
            </a:r>
            <a:r>
              <a:rPr lang="it-IT" dirty="0" err="1"/>
              <a:t>Neural</a:t>
            </a:r>
            <a:r>
              <a:rPr lang="it-IT" dirty="0"/>
              <a:t> Network</a:t>
            </a:r>
            <a:endParaRPr dirty="0"/>
          </a:p>
        </p:txBody>
      </p:sp>
      <p:sp>
        <p:nvSpPr>
          <p:cNvPr id="702" name="Google Shape;702;p55"/>
          <p:cNvSpPr txBox="1">
            <a:spLocks noGrp="1"/>
          </p:cNvSpPr>
          <p:nvPr>
            <p:ph type="ctrTitle" idx="4294967295"/>
          </p:nvPr>
        </p:nvSpPr>
        <p:spPr>
          <a:xfrm>
            <a:off x="5697689" y="1851787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Cambio Password</a:t>
            </a:r>
            <a:endParaRPr sz="1400"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4294967295"/>
          </p:nvPr>
        </p:nvSpPr>
        <p:spPr>
          <a:xfrm>
            <a:off x="5722051" y="2495478"/>
            <a:ext cx="2302139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Il problema della scelta di password simili tra loro</a:t>
            </a:r>
            <a:br>
              <a:rPr lang="it-IT" dirty="0"/>
            </a:br>
            <a:r>
              <a:rPr lang="it-IT" dirty="0"/>
              <a:t>p.es. </a:t>
            </a:r>
            <a:r>
              <a:rPr lang="it-IT" i="1" dirty="0"/>
              <a:t>password</a:t>
            </a:r>
            <a:r>
              <a:rPr lang="it-IT" dirty="0"/>
              <a:t> vs </a:t>
            </a:r>
            <a:r>
              <a:rPr lang="it-IT" i="1" dirty="0"/>
              <a:t>P@$$w0rd</a:t>
            </a:r>
          </a:p>
        </p:txBody>
      </p:sp>
      <p:sp>
        <p:nvSpPr>
          <p:cNvPr id="704" name="Google Shape;704;p55"/>
          <p:cNvSpPr txBox="1">
            <a:spLocks noGrp="1"/>
          </p:cNvSpPr>
          <p:nvPr>
            <p:ph type="ctrTitle" idx="4294967295"/>
          </p:nvPr>
        </p:nvSpPr>
        <p:spPr>
          <a:xfrm>
            <a:off x="5721692" y="3556864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Valutazione</a:t>
            </a:r>
            <a:br>
              <a:rPr lang="it-IT" sz="1400" dirty="0"/>
            </a:br>
            <a:r>
              <a:rPr lang="it-IT" sz="1400" dirty="0"/>
              <a:t>progetto</a:t>
            </a:r>
            <a:endParaRPr sz="1400" dirty="0"/>
          </a:p>
        </p:txBody>
      </p:sp>
      <p:sp>
        <p:nvSpPr>
          <p:cNvPr id="705" name="Google Shape;705;p55"/>
          <p:cNvSpPr txBox="1">
            <a:spLocks noGrp="1"/>
          </p:cNvSpPr>
          <p:nvPr>
            <p:ph type="subTitle" idx="4294967295"/>
          </p:nvPr>
        </p:nvSpPr>
        <p:spPr>
          <a:xfrm>
            <a:off x="5722051" y="4173974"/>
            <a:ext cx="20268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Confronto dei risultati ottenuti con paper di riferimento di </a:t>
            </a:r>
            <a:r>
              <a:rPr lang="it-IT" dirty="0" err="1"/>
              <a:t>Bijeeta</a:t>
            </a:r>
            <a:r>
              <a:rPr lang="it-IT" dirty="0"/>
              <a:t> et </a:t>
            </a:r>
            <a:r>
              <a:rPr lang="it-IT" dirty="0" err="1"/>
              <a:t>alii</a:t>
            </a:r>
            <a:endParaRPr dirty="0"/>
          </a:p>
        </p:txBody>
      </p:sp>
      <p:grpSp>
        <p:nvGrpSpPr>
          <p:cNvPr id="65" name="Google Shape;12056;p81">
            <a:extLst>
              <a:ext uri="{FF2B5EF4-FFF2-40B4-BE49-F238E27FC236}">
                <a16:creationId xmlns:a16="http://schemas.microsoft.com/office/drawing/2014/main" id="{D9A31500-1D56-436F-9B46-A4F4BF850397}"/>
              </a:ext>
            </a:extLst>
          </p:cNvPr>
          <p:cNvGrpSpPr/>
          <p:nvPr/>
        </p:nvGrpSpPr>
        <p:grpSpPr>
          <a:xfrm>
            <a:off x="3669566" y="2796151"/>
            <a:ext cx="382519" cy="350682"/>
            <a:chOff x="2903337" y="4279032"/>
            <a:chExt cx="382519" cy="350682"/>
          </a:xfrm>
          <a:solidFill>
            <a:schemeClr val="bg1"/>
          </a:solidFill>
        </p:grpSpPr>
        <p:sp>
          <p:nvSpPr>
            <p:cNvPr id="66" name="Google Shape;12057;p81">
              <a:extLst>
                <a:ext uri="{FF2B5EF4-FFF2-40B4-BE49-F238E27FC236}">
                  <a16:creationId xmlns:a16="http://schemas.microsoft.com/office/drawing/2014/main" id="{2C80BEF6-DFA7-47DA-8E47-F1C2B7C98535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58;p81">
              <a:extLst>
                <a:ext uri="{FF2B5EF4-FFF2-40B4-BE49-F238E27FC236}">
                  <a16:creationId xmlns:a16="http://schemas.microsoft.com/office/drawing/2014/main" id="{41A58E99-0801-4D2A-BECC-11FA828F08D1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59;p81">
              <a:extLst>
                <a:ext uri="{FF2B5EF4-FFF2-40B4-BE49-F238E27FC236}">
                  <a16:creationId xmlns:a16="http://schemas.microsoft.com/office/drawing/2014/main" id="{FE24D69A-6AD5-48D2-858D-19F0DF8BEC4C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60;p81">
              <a:extLst>
                <a:ext uri="{FF2B5EF4-FFF2-40B4-BE49-F238E27FC236}">
                  <a16:creationId xmlns:a16="http://schemas.microsoft.com/office/drawing/2014/main" id="{6E6D29AD-8A84-48A0-8E7A-308A29C5BA7D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61;p81">
              <a:extLst>
                <a:ext uri="{FF2B5EF4-FFF2-40B4-BE49-F238E27FC236}">
                  <a16:creationId xmlns:a16="http://schemas.microsoft.com/office/drawing/2014/main" id="{5F4C4E00-6565-4D26-B555-5DCE94CF4FF4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62;p81">
              <a:extLst>
                <a:ext uri="{FF2B5EF4-FFF2-40B4-BE49-F238E27FC236}">
                  <a16:creationId xmlns:a16="http://schemas.microsoft.com/office/drawing/2014/main" id="{663EC50B-7392-4B76-8E58-C712D9F19F84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63;p81">
              <a:extLst>
                <a:ext uri="{FF2B5EF4-FFF2-40B4-BE49-F238E27FC236}">
                  <a16:creationId xmlns:a16="http://schemas.microsoft.com/office/drawing/2014/main" id="{98201474-04C2-4816-A415-C3D93EE3D3A5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64;p81">
              <a:extLst>
                <a:ext uri="{FF2B5EF4-FFF2-40B4-BE49-F238E27FC236}">
                  <a16:creationId xmlns:a16="http://schemas.microsoft.com/office/drawing/2014/main" id="{733D4661-124C-4212-AC58-20FBD25AB961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65;p81">
              <a:extLst>
                <a:ext uri="{FF2B5EF4-FFF2-40B4-BE49-F238E27FC236}">
                  <a16:creationId xmlns:a16="http://schemas.microsoft.com/office/drawing/2014/main" id="{F6B1180D-195E-44ED-8868-776DC1267ADC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66;p81">
              <a:extLst>
                <a:ext uri="{FF2B5EF4-FFF2-40B4-BE49-F238E27FC236}">
                  <a16:creationId xmlns:a16="http://schemas.microsoft.com/office/drawing/2014/main" id="{A217B1E8-FCCC-4B26-817E-FEEB9B3853C9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67;p81">
              <a:extLst>
                <a:ext uri="{FF2B5EF4-FFF2-40B4-BE49-F238E27FC236}">
                  <a16:creationId xmlns:a16="http://schemas.microsoft.com/office/drawing/2014/main" id="{BF930B7A-60A6-4B8D-AF72-297C8DA75D2E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68;p81">
              <a:extLst>
                <a:ext uri="{FF2B5EF4-FFF2-40B4-BE49-F238E27FC236}">
                  <a16:creationId xmlns:a16="http://schemas.microsoft.com/office/drawing/2014/main" id="{C29CFF11-6020-485E-ADAD-D96C4075E7DB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69;p81">
              <a:extLst>
                <a:ext uri="{FF2B5EF4-FFF2-40B4-BE49-F238E27FC236}">
                  <a16:creationId xmlns:a16="http://schemas.microsoft.com/office/drawing/2014/main" id="{114CF230-48AD-4372-8B8A-F236BF51F750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70;p81">
              <a:extLst>
                <a:ext uri="{FF2B5EF4-FFF2-40B4-BE49-F238E27FC236}">
                  <a16:creationId xmlns:a16="http://schemas.microsoft.com/office/drawing/2014/main" id="{90C77848-9F04-4F19-B33C-A5A501AD7A08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071;p81">
              <a:extLst>
                <a:ext uri="{FF2B5EF4-FFF2-40B4-BE49-F238E27FC236}">
                  <a16:creationId xmlns:a16="http://schemas.microsoft.com/office/drawing/2014/main" id="{6B590454-07F3-4EB6-BA94-9856C486A1B7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1044;p80">
            <a:extLst>
              <a:ext uri="{FF2B5EF4-FFF2-40B4-BE49-F238E27FC236}">
                <a16:creationId xmlns:a16="http://schemas.microsoft.com/office/drawing/2014/main" id="{01FBD59F-B958-4836-BCEE-18DAC5C93B14}"/>
              </a:ext>
            </a:extLst>
          </p:cNvPr>
          <p:cNvGrpSpPr/>
          <p:nvPr/>
        </p:nvGrpSpPr>
        <p:grpSpPr>
          <a:xfrm>
            <a:off x="3697334" y="1065922"/>
            <a:ext cx="306314" cy="347403"/>
            <a:chOff x="1310655" y="3360527"/>
            <a:chExt cx="306314" cy="347403"/>
          </a:xfrm>
          <a:solidFill>
            <a:schemeClr val="bg1"/>
          </a:solidFill>
        </p:grpSpPr>
        <p:sp>
          <p:nvSpPr>
            <p:cNvPr id="82" name="Google Shape;11045;p80">
              <a:extLst>
                <a:ext uri="{FF2B5EF4-FFF2-40B4-BE49-F238E27FC236}">
                  <a16:creationId xmlns:a16="http://schemas.microsoft.com/office/drawing/2014/main" id="{8D7F83C3-06CB-455E-81DD-CC36CC881900}"/>
                </a:ext>
              </a:extLst>
            </p:cNvPr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046;p80">
              <a:extLst>
                <a:ext uri="{FF2B5EF4-FFF2-40B4-BE49-F238E27FC236}">
                  <a16:creationId xmlns:a16="http://schemas.microsoft.com/office/drawing/2014/main" id="{A3E24A11-919B-4F14-91DC-C2F524BB2AB6}"/>
                </a:ext>
              </a:extLst>
            </p:cNvPr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047;p80">
              <a:extLst>
                <a:ext uri="{FF2B5EF4-FFF2-40B4-BE49-F238E27FC236}">
                  <a16:creationId xmlns:a16="http://schemas.microsoft.com/office/drawing/2014/main" id="{7B110DAF-98A9-45B0-99F1-17656C4416A7}"/>
                </a:ext>
              </a:extLst>
            </p:cNvPr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048;p80">
              <a:extLst>
                <a:ext uri="{FF2B5EF4-FFF2-40B4-BE49-F238E27FC236}">
                  <a16:creationId xmlns:a16="http://schemas.microsoft.com/office/drawing/2014/main" id="{6F89AC71-4904-431F-BFA3-4BEC784161D2}"/>
                </a:ext>
              </a:extLst>
            </p:cNvPr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49;p80">
              <a:extLst>
                <a:ext uri="{FF2B5EF4-FFF2-40B4-BE49-F238E27FC236}">
                  <a16:creationId xmlns:a16="http://schemas.microsoft.com/office/drawing/2014/main" id="{057B151A-509D-4334-8501-B1BD989F2F20}"/>
                </a:ext>
              </a:extLst>
            </p:cNvPr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1824;p81">
            <a:extLst>
              <a:ext uri="{FF2B5EF4-FFF2-40B4-BE49-F238E27FC236}">
                <a16:creationId xmlns:a16="http://schemas.microsoft.com/office/drawing/2014/main" id="{1CB84C81-AAE6-41AF-A51E-0CA4BDFE75E6}"/>
              </a:ext>
            </a:extLst>
          </p:cNvPr>
          <p:cNvGrpSpPr/>
          <p:nvPr/>
        </p:nvGrpSpPr>
        <p:grpSpPr>
          <a:xfrm>
            <a:off x="5027154" y="1977944"/>
            <a:ext cx="269261" cy="352050"/>
            <a:chOff x="1367060" y="2422129"/>
            <a:chExt cx="269261" cy="352050"/>
          </a:xfrm>
          <a:solidFill>
            <a:schemeClr val="bg1"/>
          </a:solidFill>
        </p:grpSpPr>
        <p:sp>
          <p:nvSpPr>
            <p:cNvPr id="88" name="Google Shape;11825;p81">
              <a:extLst>
                <a:ext uri="{FF2B5EF4-FFF2-40B4-BE49-F238E27FC236}">
                  <a16:creationId xmlns:a16="http://schemas.microsoft.com/office/drawing/2014/main" id="{F9518A48-3D67-46B5-95FD-E9990EBFDEB6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826;p81">
              <a:extLst>
                <a:ext uri="{FF2B5EF4-FFF2-40B4-BE49-F238E27FC236}">
                  <a16:creationId xmlns:a16="http://schemas.microsoft.com/office/drawing/2014/main" id="{75C2BD95-41D9-448B-A798-086E827440E9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827;p81">
              <a:extLst>
                <a:ext uri="{FF2B5EF4-FFF2-40B4-BE49-F238E27FC236}">
                  <a16:creationId xmlns:a16="http://schemas.microsoft.com/office/drawing/2014/main" id="{02F6D31E-79AC-4B5A-8F00-7895A3357F2E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828;p81">
              <a:extLst>
                <a:ext uri="{FF2B5EF4-FFF2-40B4-BE49-F238E27FC236}">
                  <a16:creationId xmlns:a16="http://schemas.microsoft.com/office/drawing/2014/main" id="{41A3470E-54D6-490D-8302-216473F360D7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829;p81">
              <a:extLst>
                <a:ext uri="{FF2B5EF4-FFF2-40B4-BE49-F238E27FC236}">
                  <a16:creationId xmlns:a16="http://schemas.microsoft.com/office/drawing/2014/main" id="{4F9E1D0C-BB82-41C6-BD16-E72B34D4908B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830;p81">
              <a:extLst>
                <a:ext uri="{FF2B5EF4-FFF2-40B4-BE49-F238E27FC236}">
                  <a16:creationId xmlns:a16="http://schemas.microsoft.com/office/drawing/2014/main" id="{44054427-0ED7-4155-9A96-30B68D610CD7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831;p81">
              <a:extLst>
                <a:ext uri="{FF2B5EF4-FFF2-40B4-BE49-F238E27FC236}">
                  <a16:creationId xmlns:a16="http://schemas.microsoft.com/office/drawing/2014/main" id="{2E0F5511-662E-4B7B-B1B7-8EF2E6BFFE39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32;p81">
              <a:extLst>
                <a:ext uri="{FF2B5EF4-FFF2-40B4-BE49-F238E27FC236}">
                  <a16:creationId xmlns:a16="http://schemas.microsoft.com/office/drawing/2014/main" id="{05D863CB-24B4-4228-9D4D-B6DFEFDD22CE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833;p81">
              <a:extLst>
                <a:ext uri="{FF2B5EF4-FFF2-40B4-BE49-F238E27FC236}">
                  <a16:creationId xmlns:a16="http://schemas.microsoft.com/office/drawing/2014/main" id="{520F166F-C3F0-4F69-AC81-1ECC492887FB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834;p81">
              <a:extLst>
                <a:ext uri="{FF2B5EF4-FFF2-40B4-BE49-F238E27FC236}">
                  <a16:creationId xmlns:a16="http://schemas.microsoft.com/office/drawing/2014/main" id="{CBF37ADB-778D-400A-94B0-00561EF16152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835;p81">
              <a:extLst>
                <a:ext uri="{FF2B5EF4-FFF2-40B4-BE49-F238E27FC236}">
                  <a16:creationId xmlns:a16="http://schemas.microsoft.com/office/drawing/2014/main" id="{9516F15E-6579-4363-8CCE-B1E6E68C1D6C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836;p81">
              <a:extLst>
                <a:ext uri="{FF2B5EF4-FFF2-40B4-BE49-F238E27FC236}">
                  <a16:creationId xmlns:a16="http://schemas.microsoft.com/office/drawing/2014/main" id="{24C86601-BA97-4737-B167-1C4C76B7A86F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837;p81">
              <a:extLst>
                <a:ext uri="{FF2B5EF4-FFF2-40B4-BE49-F238E27FC236}">
                  <a16:creationId xmlns:a16="http://schemas.microsoft.com/office/drawing/2014/main" id="{1C57BDF1-A771-4F0C-9C70-67ED689C285A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838;p81">
              <a:extLst>
                <a:ext uri="{FF2B5EF4-FFF2-40B4-BE49-F238E27FC236}">
                  <a16:creationId xmlns:a16="http://schemas.microsoft.com/office/drawing/2014/main" id="{B9E0940A-A9A3-49E5-9B63-86938A5AF3FA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2025;p81">
            <a:extLst>
              <a:ext uri="{FF2B5EF4-FFF2-40B4-BE49-F238E27FC236}">
                <a16:creationId xmlns:a16="http://schemas.microsoft.com/office/drawing/2014/main" id="{10BFA1D4-30B9-43B3-AA9E-F284BC2E360D}"/>
              </a:ext>
            </a:extLst>
          </p:cNvPr>
          <p:cNvGrpSpPr/>
          <p:nvPr/>
        </p:nvGrpSpPr>
        <p:grpSpPr>
          <a:xfrm>
            <a:off x="5002753" y="3689063"/>
            <a:ext cx="301861" cy="332871"/>
            <a:chOff x="1396957" y="4287365"/>
            <a:chExt cx="301861" cy="332871"/>
          </a:xfrm>
          <a:solidFill>
            <a:schemeClr val="bg1"/>
          </a:solidFill>
        </p:grpSpPr>
        <p:sp>
          <p:nvSpPr>
            <p:cNvPr id="103" name="Google Shape;12026;p81">
              <a:extLst>
                <a:ext uri="{FF2B5EF4-FFF2-40B4-BE49-F238E27FC236}">
                  <a16:creationId xmlns:a16="http://schemas.microsoft.com/office/drawing/2014/main" id="{5689A224-DFE4-46FF-811B-9FDC7928F4AA}"/>
                </a:ext>
              </a:extLst>
            </p:cNvPr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027;p81">
              <a:extLst>
                <a:ext uri="{FF2B5EF4-FFF2-40B4-BE49-F238E27FC236}">
                  <a16:creationId xmlns:a16="http://schemas.microsoft.com/office/drawing/2014/main" id="{37D4E135-0EAB-4378-842D-AC01C4EFF92F}"/>
                </a:ext>
              </a:extLst>
            </p:cNvPr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028;p81">
              <a:extLst>
                <a:ext uri="{FF2B5EF4-FFF2-40B4-BE49-F238E27FC236}">
                  <a16:creationId xmlns:a16="http://schemas.microsoft.com/office/drawing/2014/main" id="{5B200672-3493-40EA-A163-4BA0F956021A}"/>
                </a:ext>
              </a:extLst>
            </p:cNvPr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029;p81">
              <a:extLst>
                <a:ext uri="{FF2B5EF4-FFF2-40B4-BE49-F238E27FC236}">
                  <a16:creationId xmlns:a16="http://schemas.microsoft.com/office/drawing/2014/main" id="{B383F7EC-C74A-4E7B-B906-E59B4375202F}"/>
                </a:ext>
              </a:extLst>
            </p:cNvPr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030;p81">
              <a:extLst>
                <a:ext uri="{FF2B5EF4-FFF2-40B4-BE49-F238E27FC236}">
                  <a16:creationId xmlns:a16="http://schemas.microsoft.com/office/drawing/2014/main" id="{7F8DDE62-679D-4BBC-AA27-A9B234B091B0}"/>
                </a:ext>
              </a:extLst>
            </p:cNvPr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31;p81">
              <a:extLst>
                <a:ext uri="{FF2B5EF4-FFF2-40B4-BE49-F238E27FC236}">
                  <a16:creationId xmlns:a16="http://schemas.microsoft.com/office/drawing/2014/main" id="{9FDC6BA5-F279-4C6B-8C5C-F4C1121BD004}"/>
                </a:ext>
              </a:extLst>
            </p:cNvPr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32;p81">
              <a:extLst>
                <a:ext uri="{FF2B5EF4-FFF2-40B4-BE49-F238E27FC236}">
                  <a16:creationId xmlns:a16="http://schemas.microsoft.com/office/drawing/2014/main" id="{883DC3D2-DF3E-4F72-99C1-DC879682FCB7}"/>
                </a:ext>
              </a:extLst>
            </p:cNvPr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33;p81">
              <a:extLst>
                <a:ext uri="{FF2B5EF4-FFF2-40B4-BE49-F238E27FC236}">
                  <a16:creationId xmlns:a16="http://schemas.microsoft.com/office/drawing/2014/main" id="{95D6CF71-2961-4172-A8AC-D0F4F9B86780}"/>
                </a:ext>
              </a:extLst>
            </p:cNvPr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34;p81">
              <a:extLst>
                <a:ext uri="{FF2B5EF4-FFF2-40B4-BE49-F238E27FC236}">
                  <a16:creationId xmlns:a16="http://schemas.microsoft.com/office/drawing/2014/main" id="{EEC7806F-F1D5-4E01-8F66-9F292A0A19B2}"/>
                </a:ext>
              </a:extLst>
            </p:cNvPr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035;p81">
              <a:extLst>
                <a:ext uri="{FF2B5EF4-FFF2-40B4-BE49-F238E27FC236}">
                  <a16:creationId xmlns:a16="http://schemas.microsoft.com/office/drawing/2014/main" id="{1C852AF1-548B-4FE8-9BCD-324240E509A2}"/>
                </a:ext>
              </a:extLst>
            </p:cNvPr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036;p81">
              <a:extLst>
                <a:ext uri="{FF2B5EF4-FFF2-40B4-BE49-F238E27FC236}">
                  <a16:creationId xmlns:a16="http://schemas.microsoft.com/office/drawing/2014/main" id="{D423B47F-B6AC-4D2A-9CBD-34C1AF83D691}"/>
                </a:ext>
              </a:extLst>
            </p:cNvPr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37;p81">
              <a:extLst>
                <a:ext uri="{FF2B5EF4-FFF2-40B4-BE49-F238E27FC236}">
                  <a16:creationId xmlns:a16="http://schemas.microsoft.com/office/drawing/2014/main" id="{67EAAF62-311D-465A-8A75-0B148988D880}"/>
                </a:ext>
              </a:extLst>
            </p:cNvPr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038;p81">
              <a:extLst>
                <a:ext uri="{FF2B5EF4-FFF2-40B4-BE49-F238E27FC236}">
                  <a16:creationId xmlns:a16="http://schemas.microsoft.com/office/drawing/2014/main" id="{D145B3D3-4D0C-440D-848E-2CDDD37183A9}"/>
                </a:ext>
              </a:extLst>
            </p:cNvPr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039;p81">
              <a:extLst>
                <a:ext uri="{FF2B5EF4-FFF2-40B4-BE49-F238E27FC236}">
                  <a16:creationId xmlns:a16="http://schemas.microsoft.com/office/drawing/2014/main" id="{D6FE9301-914F-4EA5-8771-7879722E90A0}"/>
                </a:ext>
              </a:extLst>
            </p:cNvPr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40;p81">
              <a:extLst>
                <a:ext uri="{FF2B5EF4-FFF2-40B4-BE49-F238E27FC236}">
                  <a16:creationId xmlns:a16="http://schemas.microsoft.com/office/drawing/2014/main" id="{3E1705E7-71DF-4D03-98B2-93913CD3CED1}"/>
                </a:ext>
              </a:extLst>
            </p:cNvPr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 idx="6"/>
          </p:nvPr>
        </p:nvSpPr>
        <p:spPr>
          <a:xfrm>
            <a:off x="2621840" y="21761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determinare la similarità tra password?</a:t>
            </a:r>
            <a:endParaRPr dirty="0"/>
          </a:p>
        </p:txBody>
      </p:sp>
      <p:sp>
        <p:nvSpPr>
          <p:cNvPr id="246" name="Google Shape;246;p40"/>
          <p:cNvSpPr txBox="1">
            <a:spLocks noGrp="1"/>
          </p:cNvSpPr>
          <p:nvPr>
            <p:ph type="ctrTitle"/>
          </p:nvPr>
        </p:nvSpPr>
        <p:spPr>
          <a:xfrm flipH="1">
            <a:off x="578773" y="1696696"/>
            <a:ext cx="2718177" cy="464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Analisi dei tasti premuti</a:t>
            </a:r>
            <a:endParaRPr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ubTitle" idx="1"/>
          </p:nvPr>
        </p:nvSpPr>
        <p:spPr>
          <a:xfrm flipH="1">
            <a:off x="630462" y="2028514"/>
            <a:ext cx="251269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Traduzione di maiuscole e caratteri speciali in sequenze di tasti premuti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p.es. </a:t>
            </a:r>
            <a:r>
              <a:rPr lang="it-IT" i="1" dirty="0" err="1"/>
              <a:t>PASSword</a:t>
            </a:r>
            <a:r>
              <a:rPr lang="it-IT" i="1" dirty="0"/>
              <a:t>! →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i="1" dirty="0"/>
              <a:t> &lt;c&gt;pass&lt;c&gt;word&lt;s&gt;1</a:t>
            </a:r>
            <a:endParaRPr i="1"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 flipH="1">
            <a:off x="3670340" y="248548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N-gram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3"/>
          </p:nvPr>
        </p:nvSpPr>
        <p:spPr>
          <a:xfrm flipH="1">
            <a:off x="3143328" y="2948425"/>
            <a:ext cx="2614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Analisi delle password in base alle sottostringhe della parola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p.es</a:t>
            </a:r>
            <a:r>
              <a:rPr lang="it-IT" i="1" dirty="0"/>
              <a:t>. ciao → {ci, </a:t>
            </a:r>
            <a:r>
              <a:rPr lang="it-IT" i="1" dirty="0" err="1"/>
              <a:t>ia</a:t>
            </a:r>
            <a:r>
              <a:rPr lang="it-IT" i="1" dirty="0"/>
              <a:t>, </a:t>
            </a:r>
            <a:r>
              <a:rPr lang="it-IT" i="1" dirty="0" err="1"/>
              <a:t>ao</a:t>
            </a:r>
            <a:r>
              <a:rPr lang="it-IT" i="1" dirty="0"/>
              <a:t>}</a:t>
            </a:r>
            <a:endParaRPr i="1" dirty="0"/>
          </a:p>
        </p:txBody>
      </p:sp>
      <p:sp>
        <p:nvSpPr>
          <p:cNvPr id="250" name="Google Shape;250;p40"/>
          <p:cNvSpPr txBox="1">
            <a:spLocks noGrp="1"/>
          </p:cNvSpPr>
          <p:nvPr>
            <p:ph type="ctrTitle" idx="4"/>
          </p:nvPr>
        </p:nvSpPr>
        <p:spPr>
          <a:xfrm flipH="1">
            <a:off x="6092704" y="377894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FastText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5"/>
          </p:nvPr>
        </p:nvSpPr>
        <p:spPr>
          <a:xfrm flipH="1">
            <a:off x="5271376" y="4207415"/>
            <a:ext cx="3203122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Modello di word </a:t>
            </a:r>
            <a:r>
              <a:rPr lang="it-IT" dirty="0" err="1"/>
              <a:t>embedding</a:t>
            </a:r>
            <a:r>
              <a:rPr lang="it-IT" dirty="0"/>
              <a:t> che consente di capire la sfera semantica e la sintassi delle parole</a:t>
            </a: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41" y="1648933"/>
            <a:ext cx="1081399" cy="10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04" y="2904038"/>
            <a:ext cx="1081399" cy="10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49" y="526704"/>
            <a:ext cx="1081399" cy="1081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11164;p80">
            <a:extLst>
              <a:ext uri="{FF2B5EF4-FFF2-40B4-BE49-F238E27FC236}">
                <a16:creationId xmlns:a16="http://schemas.microsoft.com/office/drawing/2014/main" id="{CAD1DB2D-A217-4D7E-A0E3-BACDD36F0A71}"/>
              </a:ext>
            </a:extLst>
          </p:cNvPr>
          <p:cNvGrpSpPr/>
          <p:nvPr/>
        </p:nvGrpSpPr>
        <p:grpSpPr>
          <a:xfrm>
            <a:off x="1748653" y="871238"/>
            <a:ext cx="276307" cy="392330"/>
            <a:chOff x="2239671" y="2884503"/>
            <a:chExt cx="218053" cy="348543"/>
          </a:xfrm>
          <a:solidFill>
            <a:schemeClr val="bg1"/>
          </a:solidFill>
        </p:grpSpPr>
        <p:sp>
          <p:nvSpPr>
            <p:cNvPr id="35" name="Google Shape;11165;p80">
              <a:extLst>
                <a:ext uri="{FF2B5EF4-FFF2-40B4-BE49-F238E27FC236}">
                  <a16:creationId xmlns:a16="http://schemas.microsoft.com/office/drawing/2014/main" id="{F654B552-1D07-45E5-AA77-18C361A4FCCA}"/>
                </a:ext>
              </a:extLst>
            </p:cNvPr>
            <p:cNvSpPr/>
            <p:nvPr/>
          </p:nvSpPr>
          <p:spPr>
            <a:xfrm>
              <a:off x="2341903" y="2884503"/>
              <a:ext cx="115822" cy="268963"/>
            </a:xfrm>
            <a:custGeom>
              <a:avLst/>
              <a:gdLst/>
              <a:ahLst/>
              <a:cxnLst/>
              <a:rect l="l" t="t" r="r" b="b"/>
              <a:pathLst>
                <a:path w="3656" h="8490" extrusionOk="0">
                  <a:moveTo>
                    <a:pt x="3144" y="2143"/>
                  </a:moveTo>
                  <a:lnTo>
                    <a:pt x="3144" y="2655"/>
                  </a:lnTo>
                  <a:lnTo>
                    <a:pt x="489" y="2655"/>
                  </a:lnTo>
                  <a:lnTo>
                    <a:pt x="489" y="2143"/>
                  </a:lnTo>
                  <a:close/>
                  <a:moveTo>
                    <a:pt x="1679" y="4882"/>
                  </a:moveTo>
                  <a:cubicBezTo>
                    <a:pt x="1810" y="4882"/>
                    <a:pt x="1917" y="4989"/>
                    <a:pt x="1917" y="5120"/>
                  </a:cubicBezTo>
                  <a:lnTo>
                    <a:pt x="1917" y="5692"/>
                  </a:lnTo>
                  <a:lnTo>
                    <a:pt x="560" y="5692"/>
                  </a:lnTo>
                  <a:cubicBezTo>
                    <a:pt x="429" y="5692"/>
                    <a:pt x="322" y="5584"/>
                    <a:pt x="322" y="5453"/>
                  </a:cubicBezTo>
                  <a:lnTo>
                    <a:pt x="322" y="5120"/>
                  </a:lnTo>
                  <a:lnTo>
                    <a:pt x="298" y="5120"/>
                  </a:lnTo>
                  <a:cubicBezTo>
                    <a:pt x="298" y="4989"/>
                    <a:pt x="405" y="4882"/>
                    <a:pt x="536" y="4882"/>
                  </a:cubicBezTo>
                  <a:close/>
                  <a:moveTo>
                    <a:pt x="1667" y="6013"/>
                  </a:moveTo>
                  <a:lnTo>
                    <a:pt x="1667" y="6787"/>
                  </a:lnTo>
                  <a:lnTo>
                    <a:pt x="1656" y="6787"/>
                  </a:lnTo>
                  <a:cubicBezTo>
                    <a:pt x="1656" y="6942"/>
                    <a:pt x="1536" y="7037"/>
                    <a:pt x="1394" y="7037"/>
                  </a:cubicBezTo>
                  <a:cubicBezTo>
                    <a:pt x="1322" y="7037"/>
                    <a:pt x="1263" y="7013"/>
                    <a:pt x="1215" y="6965"/>
                  </a:cubicBezTo>
                  <a:cubicBezTo>
                    <a:pt x="1179" y="6918"/>
                    <a:pt x="1144" y="6846"/>
                    <a:pt x="1144" y="6787"/>
                  </a:cubicBezTo>
                  <a:lnTo>
                    <a:pt x="1144" y="6501"/>
                  </a:lnTo>
                  <a:lnTo>
                    <a:pt x="1144" y="6013"/>
                  </a:lnTo>
                  <a:close/>
                  <a:moveTo>
                    <a:pt x="3096" y="5870"/>
                  </a:moveTo>
                  <a:cubicBezTo>
                    <a:pt x="3215" y="5870"/>
                    <a:pt x="3322" y="5965"/>
                    <a:pt x="3322" y="6084"/>
                  </a:cubicBezTo>
                  <a:lnTo>
                    <a:pt x="3322" y="6823"/>
                  </a:lnTo>
                  <a:cubicBezTo>
                    <a:pt x="3322" y="6942"/>
                    <a:pt x="3215" y="7037"/>
                    <a:pt x="3096" y="7037"/>
                  </a:cubicBezTo>
                  <a:lnTo>
                    <a:pt x="3037" y="7037"/>
                  </a:lnTo>
                  <a:cubicBezTo>
                    <a:pt x="2918" y="7037"/>
                    <a:pt x="2810" y="6942"/>
                    <a:pt x="2810" y="6823"/>
                  </a:cubicBezTo>
                  <a:lnTo>
                    <a:pt x="2810" y="6084"/>
                  </a:lnTo>
                  <a:cubicBezTo>
                    <a:pt x="2810" y="5965"/>
                    <a:pt x="2918" y="5870"/>
                    <a:pt x="3037" y="5870"/>
                  </a:cubicBezTo>
                  <a:close/>
                  <a:moveTo>
                    <a:pt x="2251" y="5692"/>
                  </a:moveTo>
                  <a:cubicBezTo>
                    <a:pt x="2382" y="5692"/>
                    <a:pt x="2501" y="5787"/>
                    <a:pt x="2501" y="5942"/>
                  </a:cubicBezTo>
                  <a:lnTo>
                    <a:pt x="2501" y="6799"/>
                  </a:lnTo>
                  <a:cubicBezTo>
                    <a:pt x="2501" y="6942"/>
                    <a:pt x="2394" y="7061"/>
                    <a:pt x="2251" y="7061"/>
                  </a:cubicBezTo>
                  <a:lnTo>
                    <a:pt x="2215" y="7061"/>
                  </a:lnTo>
                  <a:cubicBezTo>
                    <a:pt x="2084" y="7037"/>
                    <a:pt x="1977" y="6942"/>
                    <a:pt x="1977" y="6787"/>
                  </a:cubicBezTo>
                  <a:lnTo>
                    <a:pt x="1977" y="6013"/>
                  </a:lnTo>
                  <a:lnTo>
                    <a:pt x="2084" y="6013"/>
                  </a:lnTo>
                  <a:cubicBezTo>
                    <a:pt x="2167" y="6013"/>
                    <a:pt x="2251" y="5942"/>
                    <a:pt x="2251" y="5846"/>
                  </a:cubicBezTo>
                  <a:lnTo>
                    <a:pt x="2251" y="5692"/>
                  </a:lnTo>
                  <a:close/>
                  <a:moveTo>
                    <a:pt x="310" y="5953"/>
                  </a:moveTo>
                  <a:cubicBezTo>
                    <a:pt x="370" y="6001"/>
                    <a:pt x="441" y="6013"/>
                    <a:pt x="536" y="6013"/>
                  </a:cubicBezTo>
                  <a:lnTo>
                    <a:pt x="822" y="6013"/>
                  </a:lnTo>
                  <a:lnTo>
                    <a:pt x="822" y="6489"/>
                  </a:lnTo>
                  <a:lnTo>
                    <a:pt x="822" y="6775"/>
                  </a:lnTo>
                  <a:lnTo>
                    <a:pt x="822" y="7894"/>
                  </a:lnTo>
                  <a:cubicBezTo>
                    <a:pt x="822" y="7966"/>
                    <a:pt x="786" y="8025"/>
                    <a:pt x="739" y="8073"/>
                  </a:cubicBezTo>
                  <a:cubicBezTo>
                    <a:pt x="691" y="8108"/>
                    <a:pt x="620" y="8144"/>
                    <a:pt x="560" y="8144"/>
                  </a:cubicBezTo>
                  <a:cubicBezTo>
                    <a:pt x="417" y="8144"/>
                    <a:pt x="310" y="8025"/>
                    <a:pt x="310" y="7894"/>
                  </a:cubicBezTo>
                  <a:lnTo>
                    <a:pt x="310" y="5953"/>
                  </a:lnTo>
                  <a:close/>
                  <a:moveTo>
                    <a:pt x="346" y="0"/>
                  </a:moveTo>
                  <a:cubicBezTo>
                    <a:pt x="251" y="0"/>
                    <a:pt x="179" y="72"/>
                    <a:pt x="179" y="167"/>
                  </a:cubicBezTo>
                  <a:lnTo>
                    <a:pt x="179" y="762"/>
                  </a:lnTo>
                  <a:cubicBezTo>
                    <a:pt x="179" y="846"/>
                    <a:pt x="251" y="929"/>
                    <a:pt x="346" y="929"/>
                  </a:cubicBezTo>
                  <a:cubicBezTo>
                    <a:pt x="429" y="929"/>
                    <a:pt x="501" y="846"/>
                    <a:pt x="501" y="762"/>
                  </a:cubicBezTo>
                  <a:lnTo>
                    <a:pt x="501" y="334"/>
                  </a:lnTo>
                  <a:lnTo>
                    <a:pt x="3156" y="334"/>
                  </a:lnTo>
                  <a:lnTo>
                    <a:pt x="3156" y="1834"/>
                  </a:lnTo>
                  <a:lnTo>
                    <a:pt x="501" y="1834"/>
                  </a:lnTo>
                  <a:lnTo>
                    <a:pt x="501" y="1405"/>
                  </a:lnTo>
                  <a:cubicBezTo>
                    <a:pt x="501" y="1310"/>
                    <a:pt x="429" y="1239"/>
                    <a:pt x="346" y="1239"/>
                  </a:cubicBezTo>
                  <a:cubicBezTo>
                    <a:pt x="251" y="1239"/>
                    <a:pt x="179" y="1310"/>
                    <a:pt x="179" y="1405"/>
                  </a:cubicBezTo>
                  <a:lnTo>
                    <a:pt x="179" y="2155"/>
                  </a:lnTo>
                  <a:lnTo>
                    <a:pt x="179" y="2834"/>
                  </a:lnTo>
                  <a:cubicBezTo>
                    <a:pt x="179" y="2917"/>
                    <a:pt x="251" y="2989"/>
                    <a:pt x="346" y="2989"/>
                  </a:cubicBezTo>
                  <a:lnTo>
                    <a:pt x="548" y="2989"/>
                  </a:lnTo>
                  <a:lnTo>
                    <a:pt x="548" y="3489"/>
                  </a:lnTo>
                  <a:cubicBezTo>
                    <a:pt x="239" y="3560"/>
                    <a:pt x="1" y="3810"/>
                    <a:pt x="1" y="4120"/>
                  </a:cubicBezTo>
                  <a:lnTo>
                    <a:pt x="1" y="7906"/>
                  </a:lnTo>
                  <a:cubicBezTo>
                    <a:pt x="1" y="8228"/>
                    <a:pt x="262" y="8489"/>
                    <a:pt x="584" y="8489"/>
                  </a:cubicBezTo>
                  <a:cubicBezTo>
                    <a:pt x="727" y="8489"/>
                    <a:pt x="882" y="8430"/>
                    <a:pt x="1001" y="8323"/>
                  </a:cubicBezTo>
                  <a:cubicBezTo>
                    <a:pt x="1096" y="8216"/>
                    <a:pt x="1155" y="8073"/>
                    <a:pt x="1155" y="7906"/>
                  </a:cubicBezTo>
                  <a:lnTo>
                    <a:pt x="1155" y="7311"/>
                  </a:lnTo>
                  <a:cubicBezTo>
                    <a:pt x="1239" y="7358"/>
                    <a:pt x="1322" y="7370"/>
                    <a:pt x="1417" y="7370"/>
                  </a:cubicBezTo>
                  <a:cubicBezTo>
                    <a:pt x="1572" y="7370"/>
                    <a:pt x="1727" y="7299"/>
                    <a:pt x="1834" y="7192"/>
                  </a:cubicBezTo>
                  <a:cubicBezTo>
                    <a:pt x="1929" y="7299"/>
                    <a:pt x="2084" y="7370"/>
                    <a:pt x="2251" y="7370"/>
                  </a:cubicBezTo>
                  <a:lnTo>
                    <a:pt x="2263" y="7370"/>
                  </a:lnTo>
                  <a:cubicBezTo>
                    <a:pt x="2429" y="7370"/>
                    <a:pt x="2560" y="7311"/>
                    <a:pt x="2668" y="7204"/>
                  </a:cubicBezTo>
                  <a:cubicBezTo>
                    <a:pt x="2763" y="7311"/>
                    <a:pt x="2906" y="7370"/>
                    <a:pt x="3049" y="7370"/>
                  </a:cubicBezTo>
                  <a:lnTo>
                    <a:pt x="3108" y="7370"/>
                  </a:lnTo>
                  <a:cubicBezTo>
                    <a:pt x="3406" y="7370"/>
                    <a:pt x="3656" y="7120"/>
                    <a:pt x="3656" y="6823"/>
                  </a:cubicBezTo>
                  <a:lnTo>
                    <a:pt x="3656" y="6489"/>
                  </a:lnTo>
                  <a:lnTo>
                    <a:pt x="3656" y="5132"/>
                  </a:lnTo>
                  <a:cubicBezTo>
                    <a:pt x="3656" y="5049"/>
                    <a:pt x="3584" y="4965"/>
                    <a:pt x="3501" y="4965"/>
                  </a:cubicBezTo>
                  <a:cubicBezTo>
                    <a:pt x="3406" y="4965"/>
                    <a:pt x="3334" y="5049"/>
                    <a:pt x="3334" y="5132"/>
                  </a:cubicBezTo>
                  <a:lnTo>
                    <a:pt x="3334" y="5584"/>
                  </a:lnTo>
                  <a:cubicBezTo>
                    <a:pt x="3263" y="5549"/>
                    <a:pt x="3180" y="5537"/>
                    <a:pt x="3108" y="5537"/>
                  </a:cubicBezTo>
                  <a:lnTo>
                    <a:pt x="3049" y="5537"/>
                  </a:lnTo>
                  <a:cubicBezTo>
                    <a:pt x="2929" y="5537"/>
                    <a:pt x="2822" y="5572"/>
                    <a:pt x="2739" y="5632"/>
                  </a:cubicBezTo>
                  <a:cubicBezTo>
                    <a:pt x="2632" y="5465"/>
                    <a:pt x="2453" y="5358"/>
                    <a:pt x="2251" y="5358"/>
                  </a:cubicBezTo>
                  <a:lnTo>
                    <a:pt x="2251" y="5120"/>
                  </a:lnTo>
                  <a:cubicBezTo>
                    <a:pt x="2251" y="4810"/>
                    <a:pt x="1989" y="4560"/>
                    <a:pt x="1679" y="4560"/>
                  </a:cubicBezTo>
                  <a:lnTo>
                    <a:pt x="536" y="4560"/>
                  </a:lnTo>
                  <a:cubicBezTo>
                    <a:pt x="441" y="4560"/>
                    <a:pt x="370" y="4572"/>
                    <a:pt x="298" y="4620"/>
                  </a:cubicBezTo>
                  <a:lnTo>
                    <a:pt x="298" y="4120"/>
                  </a:lnTo>
                  <a:cubicBezTo>
                    <a:pt x="298" y="3941"/>
                    <a:pt x="477" y="3787"/>
                    <a:pt x="679" y="3787"/>
                  </a:cubicBezTo>
                  <a:cubicBezTo>
                    <a:pt x="774" y="3787"/>
                    <a:pt x="846" y="3703"/>
                    <a:pt x="846" y="3620"/>
                  </a:cubicBezTo>
                  <a:lnTo>
                    <a:pt x="846" y="2977"/>
                  </a:lnTo>
                  <a:lnTo>
                    <a:pt x="2787" y="2977"/>
                  </a:lnTo>
                  <a:lnTo>
                    <a:pt x="2787" y="3620"/>
                  </a:lnTo>
                  <a:cubicBezTo>
                    <a:pt x="2787" y="3703"/>
                    <a:pt x="2858" y="3787"/>
                    <a:pt x="2941" y="3787"/>
                  </a:cubicBezTo>
                  <a:cubicBezTo>
                    <a:pt x="3168" y="3787"/>
                    <a:pt x="3334" y="3929"/>
                    <a:pt x="3334" y="4120"/>
                  </a:cubicBezTo>
                  <a:lnTo>
                    <a:pt x="3334" y="4513"/>
                  </a:lnTo>
                  <a:cubicBezTo>
                    <a:pt x="3334" y="4596"/>
                    <a:pt x="3406" y="4679"/>
                    <a:pt x="3501" y="4679"/>
                  </a:cubicBezTo>
                  <a:cubicBezTo>
                    <a:pt x="3584" y="4679"/>
                    <a:pt x="3656" y="4596"/>
                    <a:pt x="3656" y="4513"/>
                  </a:cubicBezTo>
                  <a:lnTo>
                    <a:pt x="3656" y="4120"/>
                  </a:lnTo>
                  <a:cubicBezTo>
                    <a:pt x="3656" y="3810"/>
                    <a:pt x="3418" y="3548"/>
                    <a:pt x="3108" y="3489"/>
                  </a:cubicBezTo>
                  <a:lnTo>
                    <a:pt x="3108" y="2989"/>
                  </a:lnTo>
                  <a:lnTo>
                    <a:pt x="3322" y="2989"/>
                  </a:lnTo>
                  <a:cubicBezTo>
                    <a:pt x="3406" y="2989"/>
                    <a:pt x="3477" y="2917"/>
                    <a:pt x="3477" y="2834"/>
                  </a:cubicBezTo>
                  <a:lnTo>
                    <a:pt x="3477" y="2143"/>
                  </a:lnTo>
                  <a:lnTo>
                    <a:pt x="3477" y="2001"/>
                  </a:lnTo>
                  <a:lnTo>
                    <a:pt x="3477" y="167"/>
                  </a:lnTo>
                  <a:cubicBezTo>
                    <a:pt x="3477" y="72"/>
                    <a:pt x="3406" y="0"/>
                    <a:pt x="3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166;p80">
              <a:extLst>
                <a:ext uri="{FF2B5EF4-FFF2-40B4-BE49-F238E27FC236}">
                  <a16:creationId xmlns:a16="http://schemas.microsoft.com/office/drawing/2014/main" id="{3BE8F45B-CFC7-4AC5-8647-ECE557A80B06}"/>
                </a:ext>
              </a:extLst>
            </p:cNvPr>
            <p:cNvSpPr/>
            <p:nvPr/>
          </p:nvSpPr>
          <p:spPr>
            <a:xfrm>
              <a:off x="2275881" y="3157965"/>
              <a:ext cx="168284" cy="75082"/>
            </a:xfrm>
            <a:custGeom>
              <a:avLst/>
              <a:gdLst/>
              <a:ahLst/>
              <a:cxnLst/>
              <a:rect l="l" t="t" r="r" b="b"/>
              <a:pathLst>
                <a:path w="5312" h="2370" extrusionOk="0">
                  <a:moveTo>
                    <a:pt x="2668" y="322"/>
                  </a:moveTo>
                  <a:cubicBezTo>
                    <a:pt x="3085" y="322"/>
                    <a:pt x="3466" y="369"/>
                    <a:pt x="3775" y="429"/>
                  </a:cubicBezTo>
                  <a:cubicBezTo>
                    <a:pt x="4073" y="489"/>
                    <a:pt x="4192" y="560"/>
                    <a:pt x="4240" y="608"/>
                  </a:cubicBezTo>
                  <a:cubicBezTo>
                    <a:pt x="4192" y="655"/>
                    <a:pt x="4061" y="727"/>
                    <a:pt x="3775" y="786"/>
                  </a:cubicBezTo>
                  <a:cubicBezTo>
                    <a:pt x="3466" y="870"/>
                    <a:pt x="3085" y="893"/>
                    <a:pt x="2668" y="893"/>
                  </a:cubicBezTo>
                  <a:cubicBezTo>
                    <a:pt x="2251" y="893"/>
                    <a:pt x="1858" y="846"/>
                    <a:pt x="1549" y="786"/>
                  </a:cubicBezTo>
                  <a:cubicBezTo>
                    <a:pt x="1251" y="727"/>
                    <a:pt x="1132" y="655"/>
                    <a:pt x="1084" y="608"/>
                  </a:cubicBezTo>
                  <a:cubicBezTo>
                    <a:pt x="1132" y="584"/>
                    <a:pt x="1251" y="500"/>
                    <a:pt x="1549" y="429"/>
                  </a:cubicBezTo>
                  <a:cubicBezTo>
                    <a:pt x="1858" y="358"/>
                    <a:pt x="2251" y="322"/>
                    <a:pt x="2668" y="322"/>
                  </a:cubicBezTo>
                  <a:close/>
                  <a:moveTo>
                    <a:pt x="2668" y="0"/>
                  </a:moveTo>
                  <a:cubicBezTo>
                    <a:pt x="2466" y="0"/>
                    <a:pt x="846" y="12"/>
                    <a:pt x="763" y="572"/>
                  </a:cubicBezTo>
                  <a:lnTo>
                    <a:pt x="25" y="2143"/>
                  </a:lnTo>
                  <a:cubicBezTo>
                    <a:pt x="1" y="2191"/>
                    <a:pt x="13" y="2251"/>
                    <a:pt x="49" y="2298"/>
                  </a:cubicBezTo>
                  <a:cubicBezTo>
                    <a:pt x="72" y="2334"/>
                    <a:pt x="120" y="2370"/>
                    <a:pt x="180" y="2370"/>
                  </a:cubicBezTo>
                  <a:lnTo>
                    <a:pt x="2644" y="2370"/>
                  </a:lnTo>
                  <a:cubicBezTo>
                    <a:pt x="2739" y="2370"/>
                    <a:pt x="2811" y="2298"/>
                    <a:pt x="2811" y="2203"/>
                  </a:cubicBezTo>
                  <a:cubicBezTo>
                    <a:pt x="2811" y="2120"/>
                    <a:pt x="2739" y="2036"/>
                    <a:pt x="2644" y="2036"/>
                  </a:cubicBezTo>
                  <a:lnTo>
                    <a:pt x="430" y="2036"/>
                  </a:lnTo>
                  <a:lnTo>
                    <a:pt x="965" y="905"/>
                  </a:lnTo>
                  <a:cubicBezTo>
                    <a:pt x="1430" y="1203"/>
                    <a:pt x="2513" y="1227"/>
                    <a:pt x="2680" y="1227"/>
                  </a:cubicBezTo>
                  <a:cubicBezTo>
                    <a:pt x="2847" y="1227"/>
                    <a:pt x="3930" y="1203"/>
                    <a:pt x="4394" y="905"/>
                  </a:cubicBezTo>
                  <a:lnTo>
                    <a:pt x="4930" y="2036"/>
                  </a:lnTo>
                  <a:lnTo>
                    <a:pt x="3287" y="2036"/>
                  </a:lnTo>
                  <a:cubicBezTo>
                    <a:pt x="3204" y="2036"/>
                    <a:pt x="3120" y="2120"/>
                    <a:pt x="3120" y="2203"/>
                  </a:cubicBezTo>
                  <a:cubicBezTo>
                    <a:pt x="3120" y="2298"/>
                    <a:pt x="3204" y="2370"/>
                    <a:pt x="3287" y="2370"/>
                  </a:cubicBezTo>
                  <a:lnTo>
                    <a:pt x="5180" y="2370"/>
                  </a:lnTo>
                  <a:cubicBezTo>
                    <a:pt x="5240" y="2370"/>
                    <a:pt x="5287" y="2334"/>
                    <a:pt x="5311" y="2298"/>
                  </a:cubicBezTo>
                  <a:cubicBezTo>
                    <a:pt x="5311" y="2263"/>
                    <a:pt x="5311" y="2203"/>
                    <a:pt x="5299" y="2143"/>
                  </a:cubicBezTo>
                  <a:lnTo>
                    <a:pt x="4573" y="572"/>
                  </a:lnTo>
                  <a:cubicBezTo>
                    <a:pt x="4490" y="12"/>
                    <a:pt x="2858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67;p80">
              <a:extLst>
                <a:ext uri="{FF2B5EF4-FFF2-40B4-BE49-F238E27FC236}">
                  <a16:creationId xmlns:a16="http://schemas.microsoft.com/office/drawing/2014/main" id="{881AAA6A-83C9-4E75-AFB3-285056DA04C2}"/>
                </a:ext>
              </a:extLst>
            </p:cNvPr>
            <p:cNvSpPr/>
            <p:nvPr/>
          </p:nvSpPr>
          <p:spPr>
            <a:xfrm>
              <a:off x="2320012" y="3098755"/>
              <a:ext cx="10613" cy="54711"/>
            </a:xfrm>
            <a:custGeom>
              <a:avLst/>
              <a:gdLst/>
              <a:ahLst/>
              <a:cxnLst/>
              <a:rect l="l" t="t" r="r" b="b"/>
              <a:pathLst>
                <a:path w="335" h="1727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560"/>
                  </a:lnTo>
                  <a:cubicBezTo>
                    <a:pt x="1" y="1643"/>
                    <a:pt x="84" y="1726"/>
                    <a:pt x="168" y="1726"/>
                  </a:cubicBezTo>
                  <a:cubicBezTo>
                    <a:pt x="263" y="1726"/>
                    <a:pt x="334" y="1643"/>
                    <a:pt x="334" y="1560"/>
                  </a:cubicBezTo>
                  <a:lnTo>
                    <a:pt x="334" y="155"/>
                  </a:lnTo>
                  <a:cubicBezTo>
                    <a:pt x="322" y="72"/>
                    <a:pt x="239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68;p80">
              <a:extLst>
                <a:ext uri="{FF2B5EF4-FFF2-40B4-BE49-F238E27FC236}">
                  <a16:creationId xmlns:a16="http://schemas.microsoft.com/office/drawing/2014/main" id="{0CCA2CEE-2B26-4684-85EF-09E84F2D1B62}"/>
                </a:ext>
              </a:extLst>
            </p:cNvPr>
            <p:cNvSpPr/>
            <p:nvPr/>
          </p:nvSpPr>
          <p:spPr>
            <a:xfrm>
              <a:off x="2267961" y="3116939"/>
              <a:ext cx="42293" cy="41437"/>
            </a:xfrm>
            <a:custGeom>
              <a:avLst/>
              <a:gdLst/>
              <a:ahLst/>
              <a:cxnLst/>
              <a:rect l="l" t="t" r="r" b="b"/>
              <a:pathLst>
                <a:path w="1335" h="1308" extrusionOk="0">
                  <a:moveTo>
                    <a:pt x="168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lnTo>
                    <a:pt x="1049" y="1272"/>
                  </a:lnTo>
                  <a:cubicBezTo>
                    <a:pt x="1084" y="1295"/>
                    <a:pt x="1132" y="1307"/>
                    <a:pt x="1168" y="1307"/>
                  </a:cubicBezTo>
                  <a:cubicBezTo>
                    <a:pt x="1215" y="1307"/>
                    <a:pt x="1263" y="1295"/>
                    <a:pt x="1287" y="1272"/>
                  </a:cubicBezTo>
                  <a:cubicBezTo>
                    <a:pt x="1334" y="1212"/>
                    <a:pt x="1334" y="1105"/>
                    <a:pt x="1275" y="1045"/>
                  </a:cubicBezTo>
                  <a:lnTo>
                    <a:pt x="275" y="45"/>
                  </a:lnTo>
                  <a:cubicBezTo>
                    <a:pt x="245" y="15"/>
                    <a:pt x="206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69;p80">
              <a:extLst>
                <a:ext uri="{FF2B5EF4-FFF2-40B4-BE49-F238E27FC236}">
                  <a16:creationId xmlns:a16="http://schemas.microsoft.com/office/drawing/2014/main" id="{302BEE0B-14B7-4C63-846E-48BC65D17179}"/>
                </a:ext>
              </a:extLst>
            </p:cNvPr>
            <p:cNvSpPr/>
            <p:nvPr/>
          </p:nvSpPr>
          <p:spPr>
            <a:xfrm>
              <a:off x="2239671" y="3166645"/>
              <a:ext cx="54743" cy="10201"/>
            </a:xfrm>
            <a:custGeom>
              <a:avLst/>
              <a:gdLst/>
              <a:ahLst/>
              <a:cxnLst/>
              <a:rect l="l" t="t" r="r" b="b"/>
              <a:pathLst>
                <a:path w="172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1561" y="322"/>
                  </a:lnTo>
                  <a:cubicBezTo>
                    <a:pt x="1644" y="322"/>
                    <a:pt x="1727" y="250"/>
                    <a:pt x="1727" y="155"/>
                  </a:cubicBezTo>
                  <a:cubicBezTo>
                    <a:pt x="1727" y="72"/>
                    <a:pt x="1644" y="0"/>
                    <a:pt x="1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057C183-CB8D-430E-A22C-8F7A1C6B8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3097" y="3244565"/>
            <a:ext cx="419679" cy="41967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2B34C5E-E3AD-4E4D-90B2-652C19883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4708" y="1983700"/>
            <a:ext cx="411863" cy="411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52"/>
          <p:cNvCxnSpPr/>
          <p:nvPr/>
        </p:nvCxnSpPr>
        <p:spPr>
          <a:xfrm>
            <a:off x="1988152" y="745650"/>
            <a:ext cx="2096700" cy="419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52"/>
          <p:cNvSpPr txBox="1">
            <a:spLocks noGrp="1"/>
          </p:cNvSpPr>
          <p:nvPr>
            <p:ph type="title"/>
          </p:nvPr>
        </p:nvSpPr>
        <p:spPr>
          <a:xfrm>
            <a:off x="2611814" y="159975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Paper di riferimento di </a:t>
            </a:r>
            <a:r>
              <a:rPr lang="it-IT" dirty="0" err="1"/>
              <a:t>Bijeeta</a:t>
            </a:r>
            <a:r>
              <a:rPr lang="it-IT" dirty="0"/>
              <a:t> et </a:t>
            </a:r>
            <a:r>
              <a:rPr lang="it-IT" dirty="0" err="1"/>
              <a:t>alii</a:t>
            </a:r>
            <a:endParaRPr dirty="0"/>
          </a:p>
        </p:txBody>
      </p:sp>
      <p:pic>
        <p:nvPicPr>
          <p:cNvPr id="616" name="Google Shape;61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252" y="839237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2"/>
          <p:cNvSpPr txBox="1">
            <a:spLocks noGrp="1"/>
          </p:cNvSpPr>
          <p:nvPr>
            <p:ph type="ctrTitle" idx="4294967295"/>
          </p:nvPr>
        </p:nvSpPr>
        <p:spPr>
          <a:xfrm>
            <a:off x="2970066" y="917251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Word2Keypress</a:t>
            </a:r>
            <a:endParaRPr sz="1400" dirty="0"/>
          </a:p>
        </p:txBody>
      </p:sp>
      <p:sp>
        <p:nvSpPr>
          <p:cNvPr id="618" name="Google Shape;618;p52"/>
          <p:cNvSpPr txBox="1">
            <a:spLocks noGrp="1"/>
          </p:cNvSpPr>
          <p:nvPr>
            <p:ph type="subTitle" idx="4294967295"/>
          </p:nvPr>
        </p:nvSpPr>
        <p:spPr>
          <a:xfrm>
            <a:off x="3090825" y="1305383"/>
            <a:ext cx="25026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dirty="0">
                <a:solidFill>
                  <a:schemeClr val="accent1"/>
                </a:solidFill>
              </a:rPr>
              <a:t>Si tiene conto della sequenza di tasti premuti</a:t>
            </a:r>
            <a:endParaRPr sz="1400" dirty="0">
              <a:solidFill>
                <a:schemeClr val="accent1"/>
              </a:solidFill>
            </a:endParaRPr>
          </a:p>
        </p:txBody>
      </p:sp>
      <p:pic>
        <p:nvPicPr>
          <p:cNvPr id="619" name="Google Shape;6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27" y="2172587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2"/>
          <p:cNvSpPr txBox="1">
            <a:spLocks noGrp="1"/>
          </p:cNvSpPr>
          <p:nvPr>
            <p:ph type="ctrTitle" idx="4294967295"/>
          </p:nvPr>
        </p:nvSpPr>
        <p:spPr>
          <a:xfrm>
            <a:off x="3743016" y="2245713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N-gram</a:t>
            </a:r>
            <a:endParaRPr sz="1400" dirty="0"/>
          </a:p>
        </p:txBody>
      </p:sp>
      <p:sp>
        <p:nvSpPr>
          <p:cNvPr id="621" name="Google Shape;621;p52"/>
          <p:cNvSpPr txBox="1">
            <a:spLocks noGrp="1"/>
          </p:cNvSpPr>
          <p:nvPr>
            <p:ph type="subTitle" idx="4294967295"/>
          </p:nvPr>
        </p:nvSpPr>
        <p:spPr>
          <a:xfrm>
            <a:off x="3751642" y="2640636"/>
            <a:ext cx="25026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dirty="0"/>
              <a:t>Numero minimo di n-</a:t>
            </a:r>
            <a:r>
              <a:rPr lang="it-IT" sz="1400" dirty="0" err="1"/>
              <a:t>gram</a:t>
            </a:r>
            <a:r>
              <a:rPr lang="it-IT" sz="1400" dirty="0"/>
              <a:t> a 1, massimo a 4</a:t>
            </a:r>
            <a:endParaRPr sz="1400" dirty="0"/>
          </a:p>
        </p:txBody>
      </p:sp>
      <p:pic>
        <p:nvPicPr>
          <p:cNvPr id="622" name="Google Shape;62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677" y="3513343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2"/>
          <p:cNvSpPr txBox="1">
            <a:spLocks noGrp="1"/>
          </p:cNvSpPr>
          <p:nvPr>
            <p:ph type="ctrTitle" idx="4294967295"/>
          </p:nvPr>
        </p:nvSpPr>
        <p:spPr>
          <a:xfrm>
            <a:off x="4440614" y="3586468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Euristiche</a:t>
            </a:r>
            <a:endParaRPr sz="1400" dirty="0"/>
          </a:p>
        </p:txBody>
      </p:sp>
      <p:sp>
        <p:nvSpPr>
          <p:cNvPr id="624" name="Google Shape;624;p52"/>
          <p:cNvSpPr txBox="1">
            <a:spLocks noGrp="1"/>
          </p:cNvSpPr>
          <p:nvPr>
            <p:ph type="subTitle" idx="4294967295"/>
          </p:nvPr>
        </p:nvSpPr>
        <p:spPr>
          <a:xfrm>
            <a:off x="4440614" y="3872760"/>
            <a:ext cx="25026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dirty="0"/>
              <a:t>Pass2path per valutare il modello, basato su reti neurali ricorrenti</a:t>
            </a:r>
            <a:endParaRPr sz="1400" dirty="0"/>
          </a:p>
        </p:txBody>
      </p:sp>
      <p:grpSp>
        <p:nvGrpSpPr>
          <p:cNvPr id="28" name="Google Shape;11164;p80">
            <a:extLst>
              <a:ext uri="{FF2B5EF4-FFF2-40B4-BE49-F238E27FC236}">
                <a16:creationId xmlns:a16="http://schemas.microsoft.com/office/drawing/2014/main" id="{7C5C079D-B56C-472F-9763-83B51C52349D}"/>
              </a:ext>
            </a:extLst>
          </p:cNvPr>
          <p:cNvGrpSpPr/>
          <p:nvPr/>
        </p:nvGrpSpPr>
        <p:grpSpPr>
          <a:xfrm>
            <a:off x="2169879" y="1227009"/>
            <a:ext cx="309230" cy="456579"/>
            <a:chOff x="2239671" y="2884503"/>
            <a:chExt cx="218053" cy="348543"/>
          </a:xfrm>
          <a:solidFill>
            <a:schemeClr val="bg1"/>
          </a:solidFill>
        </p:grpSpPr>
        <p:sp>
          <p:nvSpPr>
            <p:cNvPr id="29" name="Google Shape;11165;p80">
              <a:extLst>
                <a:ext uri="{FF2B5EF4-FFF2-40B4-BE49-F238E27FC236}">
                  <a16:creationId xmlns:a16="http://schemas.microsoft.com/office/drawing/2014/main" id="{8560C2C9-7B37-44F3-A818-EFCA61E09859}"/>
                </a:ext>
              </a:extLst>
            </p:cNvPr>
            <p:cNvSpPr/>
            <p:nvPr/>
          </p:nvSpPr>
          <p:spPr>
            <a:xfrm>
              <a:off x="2341903" y="2884503"/>
              <a:ext cx="115822" cy="268963"/>
            </a:xfrm>
            <a:custGeom>
              <a:avLst/>
              <a:gdLst/>
              <a:ahLst/>
              <a:cxnLst/>
              <a:rect l="l" t="t" r="r" b="b"/>
              <a:pathLst>
                <a:path w="3656" h="8490" extrusionOk="0">
                  <a:moveTo>
                    <a:pt x="3144" y="2143"/>
                  </a:moveTo>
                  <a:lnTo>
                    <a:pt x="3144" y="2655"/>
                  </a:lnTo>
                  <a:lnTo>
                    <a:pt x="489" y="2655"/>
                  </a:lnTo>
                  <a:lnTo>
                    <a:pt x="489" y="2143"/>
                  </a:lnTo>
                  <a:close/>
                  <a:moveTo>
                    <a:pt x="1679" y="4882"/>
                  </a:moveTo>
                  <a:cubicBezTo>
                    <a:pt x="1810" y="4882"/>
                    <a:pt x="1917" y="4989"/>
                    <a:pt x="1917" y="5120"/>
                  </a:cubicBezTo>
                  <a:lnTo>
                    <a:pt x="1917" y="5692"/>
                  </a:lnTo>
                  <a:lnTo>
                    <a:pt x="560" y="5692"/>
                  </a:lnTo>
                  <a:cubicBezTo>
                    <a:pt x="429" y="5692"/>
                    <a:pt x="322" y="5584"/>
                    <a:pt x="322" y="5453"/>
                  </a:cubicBezTo>
                  <a:lnTo>
                    <a:pt x="322" y="5120"/>
                  </a:lnTo>
                  <a:lnTo>
                    <a:pt x="298" y="5120"/>
                  </a:lnTo>
                  <a:cubicBezTo>
                    <a:pt x="298" y="4989"/>
                    <a:pt x="405" y="4882"/>
                    <a:pt x="536" y="4882"/>
                  </a:cubicBezTo>
                  <a:close/>
                  <a:moveTo>
                    <a:pt x="1667" y="6013"/>
                  </a:moveTo>
                  <a:lnTo>
                    <a:pt x="1667" y="6787"/>
                  </a:lnTo>
                  <a:lnTo>
                    <a:pt x="1656" y="6787"/>
                  </a:lnTo>
                  <a:cubicBezTo>
                    <a:pt x="1656" y="6942"/>
                    <a:pt x="1536" y="7037"/>
                    <a:pt x="1394" y="7037"/>
                  </a:cubicBezTo>
                  <a:cubicBezTo>
                    <a:pt x="1322" y="7037"/>
                    <a:pt x="1263" y="7013"/>
                    <a:pt x="1215" y="6965"/>
                  </a:cubicBezTo>
                  <a:cubicBezTo>
                    <a:pt x="1179" y="6918"/>
                    <a:pt x="1144" y="6846"/>
                    <a:pt x="1144" y="6787"/>
                  </a:cubicBezTo>
                  <a:lnTo>
                    <a:pt x="1144" y="6501"/>
                  </a:lnTo>
                  <a:lnTo>
                    <a:pt x="1144" y="6013"/>
                  </a:lnTo>
                  <a:close/>
                  <a:moveTo>
                    <a:pt x="3096" y="5870"/>
                  </a:moveTo>
                  <a:cubicBezTo>
                    <a:pt x="3215" y="5870"/>
                    <a:pt x="3322" y="5965"/>
                    <a:pt x="3322" y="6084"/>
                  </a:cubicBezTo>
                  <a:lnTo>
                    <a:pt x="3322" y="6823"/>
                  </a:lnTo>
                  <a:cubicBezTo>
                    <a:pt x="3322" y="6942"/>
                    <a:pt x="3215" y="7037"/>
                    <a:pt x="3096" y="7037"/>
                  </a:cubicBezTo>
                  <a:lnTo>
                    <a:pt x="3037" y="7037"/>
                  </a:lnTo>
                  <a:cubicBezTo>
                    <a:pt x="2918" y="7037"/>
                    <a:pt x="2810" y="6942"/>
                    <a:pt x="2810" y="6823"/>
                  </a:cubicBezTo>
                  <a:lnTo>
                    <a:pt x="2810" y="6084"/>
                  </a:lnTo>
                  <a:cubicBezTo>
                    <a:pt x="2810" y="5965"/>
                    <a:pt x="2918" y="5870"/>
                    <a:pt x="3037" y="5870"/>
                  </a:cubicBezTo>
                  <a:close/>
                  <a:moveTo>
                    <a:pt x="2251" y="5692"/>
                  </a:moveTo>
                  <a:cubicBezTo>
                    <a:pt x="2382" y="5692"/>
                    <a:pt x="2501" y="5787"/>
                    <a:pt x="2501" y="5942"/>
                  </a:cubicBezTo>
                  <a:lnTo>
                    <a:pt x="2501" y="6799"/>
                  </a:lnTo>
                  <a:cubicBezTo>
                    <a:pt x="2501" y="6942"/>
                    <a:pt x="2394" y="7061"/>
                    <a:pt x="2251" y="7061"/>
                  </a:cubicBezTo>
                  <a:lnTo>
                    <a:pt x="2215" y="7061"/>
                  </a:lnTo>
                  <a:cubicBezTo>
                    <a:pt x="2084" y="7037"/>
                    <a:pt x="1977" y="6942"/>
                    <a:pt x="1977" y="6787"/>
                  </a:cubicBezTo>
                  <a:lnTo>
                    <a:pt x="1977" y="6013"/>
                  </a:lnTo>
                  <a:lnTo>
                    <a:pt x="2084" y="6013"/>
                  </a:lnTo>
                  <a:cubicBezTo>
                    <a:pt x="2167" y="6013"/>
                    <a:pt x="2251" y="5942"/>
                    <a:pt x="2251" y="5846"/>
                  </a:cubicBezTo>
                  <a:lnTo>
                    <a:pt x="2251" y="5692"/>
                  </a:lnTo>
                  <a:close/>
                  <a:moveTo>
                    <a:pt x="310" y="5953"/>
                  </a:moveTo>
                  <a:cubicBezTo>
                    <a:pt x="370" y="6001"/>
                    <a:pt x="441" y="6013"/>
                    <a:pt x="536" y="6013"/>
                  </a:cubicBezTo>
                  <a:lnTo>
                    <a:pt x="822" y="6013"/>
                  </a:lnTo>
                  <a:lnTo>
                    <a:pt x="822" y="6489"/>
                  </a:lnTo>
                  <a:lnTo>
                    <a:pt x="822" y="6775"/>
                  </a:lnTo>
                  <a:lnTo>
                    <a:pt x="822" y="7894"/>
                  </a:lnTo>
                  <a:cubicBezTo>
                    <a:pt x="822" y="7966"/>
                    <a:pt x="786" y="8025"/>
                    <a:pt x="739" y="8073"/>
                  </a:cubicBezTo>
                  <a:cubicBezTo>
                    <a:pt x="691" y="8108"/>
                    <a:pt x="620" y="8144"/>
                    <a:pt x="560" y="8144"/>
                  </a:cubicBezTo>
                  <a:cubicBezTo>
                    <a:pt x="417" y="8144"/>
                    <a:pt x="310" y="8025"/>
                    <a:pt x="310" y="7894"/>
                  </a:cubicBezTo>
                  <a:lnTo>
                    <a:pt x="310" y="5953"/>
                  </a:lnTo>
                  <a:close/>
                  <a:moveTo>
                    <a:pt x="346" y="0"/>
                  </a:moveTo>
                  <a:cubicBezTo>
                    <a:pt x="251" y="0"/>
                    <a:pt x="179" y="72"/>
                    <a:pt x="179" y="167"/>
                  </a:cubicBezTo>
                  <a:lnTo>
                    <a:pt x="179" y="762"/>
                  </a:lnTo>
                  <a:cubicBezTo>
                    <a:pt x="179" y="846"/>
                    <a:pt x="251" y="929"/>
                    <a:pt x="346" y="929"/>
                  </a:cubicBezTo>
                  <a:cubicBezTo>
                    <a:pt x="429" y="929"/>
                    <a:pt x="501" y="846"/>
                    <a:pt x="501" y="762"/>
                  </a:cubicBezTo>
                  <a:lnTo>
                    <a:pt x="501" y="334"/>
                  </a:lnTo>
                  <a:lnTo>
                    <a:pt x="3156" y="334"/>
                  </a:lnTo>
                  <a:lnTo>
                    <a:pt x="3156" y="1834"/>
                  </a:lnTo>
                  <a:lnTo>
                    <a:pt x="501" y="1834"/>
                  </a:lnTo>
                  <a:lnTo>
                    <a:pt x="501" y="1405"/>
                  </a:lnTo>
                  <a:cubicBezTo>
                    <a:pt x="501" y="1310"/>
                    <a:pt x="429" y="1239"/>
                    <a:pt x="346" y="1239"/>
                  </a:cubicBezTo>
                  <a:cubicBezTo>
                    <a:pt x="251" y="1239"/>
                    <a:pt x="179" y="1310"/>
                    <a:pt x="179" y="1405"/>
                  </a:cubicBezTo>
                  <a:lnTo>
                    <a:pt x="179" y="2155"/>
                  </a:lnTo>
                  <a:lnTo>
                    <a:pt x="179" y="2834"/>
                  </a:lnTo>
                  <a:cubicBezTo>
                    <a:pt x="179" y="2917"/>
                    <a:pt x="251" y="2989"/>
                    <a:pt x="346" y="2989"/>
                  </a:cubicBezTo>
                  <a:lnTo>
                    <a:pt x="548" y="2989"/>
                  </a:lnTo>
                  <a:lnTo>
                    <a:pt x="548" y="3489"/>
                  </a:lnTo>
                  <a:cubicBezTo>
                    <a:pt x="239" y="3560"/>
                    <a:pt x="1" y="3810"/>
                    <a:pt x="1" y="4120"/>
                  </a:cubicBezTo>
                  <a:lnTo>
                    <a:pt x="1" y="7906"/>
                  </a:lnTo>
                  <a:cubicBezTo>
                    <a:pt x="1" y="8228"/>
                    <a:pt x="262" y="8489"/>
                    <a:pt x="584" y="8489"/>
                  </a:cubicBezTo>
                  <a:cubicBezTo>
                    <a:pt x="727" y="8489"/>
                    <a:pt x="882" y="8430"/>
                    <a:pt x="1001" y="8323"/>
                  </a:cubicBezTo>
                  <a:cubicBezTo>
                    <a:pt x="1096" y="8216"/>
                    <a:pt x="1155" y="8073"/>
                    <a:pt x="1155" y="7906"/>
                  </a:cubicBezTo>
                  <a:lnTo>
                    <a:pt x="1155" y="7311"/>
                  </a:lnTo>
                  <a:cubicBezTo>
                    <a:pt x="1239" y="7358"/>
                    <a:pt x="1322" y="7370"/>
                    <a:pt x="1417" y="7370"/>
                  </a:cubicBezTo>
                  <a:cubicBezTo>
                    <a:pt x="1572" y="7370"/>
                    <a:pt x="1727" y="7299"/>
                    <a:pt x="1834" y="7192"/>
                  </a:cubicBezTo>
                  <a:cubicBezTo>
                    <a:pt x="1929" y="7299"/>
                    <a:pt x="2084" y="7370"/>
                    <a:pt x="2251" y="7370"/>
                  </a:cubicBezTo>
                  <a:lnTo>
                    <a:pt x="2263" y="7370"/>
                  </a:lnTo>
                  <a:cubicBezTo>
                    <a:pt x="2429" y="7370"/>
                    <a:pt x="2560" y="7311"/>
                    <a:pt x="2668" y="7204"/>
                  </a:cubicBezTo>
                  <a:cubicBezTo>
                    <a:pt x="2763" y="7311"/>
                    <a:pt x="2906" y="7370"/>
                    <a:pt x="3049" y="7370"/>
                  </a:cubicBezTo>
                  <a:lnTo>
                    <a:pt x="3108" y="7370"/>
                  </a:lnTo>
                  <a:cubicBezTo>
                    <a:pt x="3406" y="7370"/>
                    <a:pt x="3656" y="7120"/>
                    <a:pt x="3656" y="6823"/>
                  </a:cubicBezTo>
                  <a:lnTo>
                    <a:pt x="3656" y="6489"/>
                  </a:lnTo>
                  <a:lnTo>
                    <a:pt x="3656" y="5132"/>
                  </a:lnTo>
                  <a:cubicBezTo>
                    <a:pt x="3656" y="5049"/>
                    <a:pt x="3584" y="4965"/>
                    <a:pt x="3501" y="4965"/>
                  </a:cubicBezTo>
                  <a:cubicBezTo>
                    <a:pt x="3406" y="4965"/>
                    <a:pt x="3334" y="5049"/>
                    <a:pt x="3334" y="5132"/>
                  </a:cubicBezTo>
                  <a:lnTo>
                    <a:pt x="3334" y="5584"/>
                  </a:lnTo>
                  <a:cubicBezTo>
                    <a:pt x="3263" y="5549"/>
                    <a:pt x="3180" y="5537"/>
                    <a:pt x="3108" y="5537"/>
                  </a:cubicBezTo>
                  <a:lnTo>
                    <a:pt x="3049" y="5537"/>
                  </a:lnTo>
                  <a:cubicBezTo>
                    <a:pt x="2929" y="5537"/>
                    <a:pt x="2822" y="5572"/>
                    <a:pt x="2739" y="5632"/>
                  </a:cubicBezTo>
                  <a:cubicBezTo>
                    <a:pt x="2632" y="5465"/>
                    <a:pt x="2453" y="5358"/>
                    <a:pt x="2251" y="5358"/>
                  </a:cubicBezTo>
                  <a:lnTo>
                    <a:pt x="2251" y="5120"/>
                  </a:lnTo>
                  <a:cubicBezTo>
                    <a:pt x="2251" y="4810"/>
                    <a:pt x="1989" y="4560"/>
                    <a:pt x="1679" y="4560"/>
                  </a:cubicBezTo>
                  <a:lnTo>
                    <a:pt x="536" y="4560"/>
                  </a:lnTo>
                  <a:cubicBezTo>
                    <a:pt x="441" y="4560"/>
                    <a:pt x="370" y="4572"/>
                    <a:pt x="298" y="4620"/>
                  </a:cubicBezTo>
                  <a:lnTo>
                    <a:pt x="298" y="4120"/>
                  </a:lnTo>
                  <a:cubicBezTo>
                    <a:pt x="298" y="3941"/>
                    <a:pt x="477" y="3787"/>
                    <a:pt x="679" y="3787"/>
                  </a:cubicBezTo>
                  <a:cubicBezTo>
                    <a:pt x="774" y="3787"/>
                    <a:pt x="846" y="3703"/>
                    <a:pt x="846" y="3620"/>
                  </a:cubicBezTo>
                  <a:lnTo>
                    <a:pt x="846" y="2977"/>
                  </a:lnTo>
                  <a:lnTo>
                    <a:pt x="2787" y="2977"/>
                  </a:lnTo>
                  <a:lnTo>
                    <a:pt x="2787" y="3620"/>
                  </a:lnTo>
                  <a:cubicBezTo>
                    <a:pt x="2787" y="3703"/>
                    <a:pt x="2858" y="3787"/>
                    <a:pt x="2941" y="3787"/>
                  </a:cubicBezTo>
                  <a:cubicBezTo>
                    <a:pt x="3168" y="3787"/>
                    <a:pt x="3334" y="3929"/>
                    <a:pt x="3334" y="4120"/>
                  </a:cubicBezTo>
                  <a:lnTo>
                    <a:pt x="3334" y="4513"/>
                  </a:lnTo>
                  <a:cubicBezTo>
                    <a:pt x="3334" y="4596"/>
                    <a:pt x="3406" y="4679"/>
                    <a:pt x="3501" y="4679"/>
                  </a:cubicBezTo>
                  <a:cubicBezTo>
                    <a:pt x="3584" y="4679"/>
                    <a:pt x="3656" y="4596"/>
                    <a:pt x="3656" y="4513"/>
                  </a:cubicBezTo>
                  <a:lnTo>
                    <a:pt x="3656" y="4120"/>
                  </a:lnTo>
                  <a:cubicBezTo>
                    <a:pt x="3656" y="3810"/>
                    <a:pt x="3418" y="3548"/>
                    <a:pt x="3108" y="3489"/>
                  </a:cubicBezTo>
                  <a:lnTo>
                    <a:pt x="3108" y="2989"/>
                  </a:lnTo>
                  <a:lnTo>
                    <a:pt x="3322" y="2989"/>
                  </a:lnTo>
                  <a:cubicBezTo>
                    <a:pt x="3406" y="2989"/>
                    <a:pt x="3477" y="2917"/>
                    <a:pt x="3477" y="2834"/>
                  </a:cubicBezTo>
                  <a:lnTo>
                    <a:pt x="3477" y="2143"/>
                  </a:lnTo>
                  <a:lnTo>
                    <a:pt x="3477" y="2001"/>
                  </a:lnTo>
                  <a:lnTo>
                    <a:pt x="3477" y="167"/>
                  </a:lnTo>
                  <a:cubicBezTo>
                    <a:pt x="3477" y="72"/>
                    <a:pt x="3406" y="0"/>
                    <a:pt x="3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66;p80">
              <a:extLst>
                <a:ext uri="{FF2B5EF4-FFF2-40B4-BE49-F238E27FC236}">
                  <a16:creationId xmlns:a16="http://schemas.microsoft.com/office/drawing/2014/main" id="{533F3881-7EE8-4F97-8321-AF2A9E210CF2}"/>
                </a:ext>
              </a:extLst>
            </p:cNvPr>
            <p:cNvSpPr/>
            <p:nvPr/>
          </p:nvSpPr>
          <p:spPr>
            <a:xfrm>
              <a:off x="2275881" y="3157965"/>
              <a:ext cx="168284" cy="75082"/>
            </a:xfrm>
            <a:custGeom>
              <a:avLst/>
              <a:gdLst/>
              <a:ahLst/>
              <a:cxnLst/>
              <a:rect l="l" t="t" r="r" b="b"/>
              <a:pathLst>
                <a:path w="5312" h="2370" extrusionOk="0">
                  <a:moveTo>
                    <a:pt x="2668" y="322"/>
                  </a:moveTo>
                  <a:cubicBezTo>
                    <a:pt x="3085" y="322"/>
                    <a:pt x="3466" y="369"/>
                    <a:pt x="3775" y="429"/>
                  </a:cubicBezTo>
                  <a:cubicBezTo>
                    <a:pt x="4073" y="489"/>
                    <a:pt x="4192" y="560"/>
                    <a:pt x="4240" y="608"/>
                  </a:cubicBezTo>
                  <a:cubicBezTo>
                    <a:pt x="4192" y="655"/>
                    <a:pt x="4061" y="727"/>
                    <a:pt x="3775" y="786"/>
                  </a:cubicBezTo>
                  <a:cubicBezTo>
                    <a:pt x="3466" y="870"/>
                    <a:pt x="3085" y="893"/>
                    <a:pt x="2668" y="893"/>
                  </a:cubicBezTo>
                  <a:cubicBezTo>
                    <a:pt x="2251" y="893"/>
                    <a:pt x="1858" y="846"/>
                    <a:pt x="1549" y="786"/>
                  </a:cubicBezTo>
                  <a:cubicBezTo>
                    <a:pt x="1251" y="727"/>
                    <a:pt x="1132" y="655"/>
                    <a:pt x="1084" y="608"/>
                  </a:cubicBezTo>
                  <a:cubicBezTo>
                    <a:pt x="1132" y="584"/>
                    <a:pt x="1251" y="500"/>
                    <a:pt x="1549" y="429"/>
                  </a:cubicBezTo>
                  <a:cubicBezTo>
                    <a:pt x="1858" y="358"/>
                    <a:pt x="2251" y="322"/>
                    <a:pt x="2668" y="322"/>
                  </a:cubicBezTo>
                  <a:close/>
                  <a:moveTo>
                    <a:pt x="2668" y="0"/>
                  </a:moveTo>
                  <a:cubicBezTo>
                    <a:pt x="2466" y="0"/>
                    <a:pt x="846" y="12"/>
                    <a:pt x="763" y="572"/>
                  </a:cubicBezTo>
                  <a:lnTo>
                    <a:pt x="25" y="2143"/>
                  </a:lnTo>
                  <a:cubicBezTo>
                    <a:pt x="1" y="2191"/>
                    <a:pt x="13" y="2251"/>
                    <a:pt x="49" y="2298"/>
                  </a:cubicBezTo>
                  <a:cubicBezTo>
                    <a:pt x="72" y="2334"/>
                    <a:pt x="120" y="2370"/>
                    <a:pt x="180" y="2370"/>
                  </a:cubicBezTo>
                  <a:lnTo>
                    <a:pt x="2644" y="2370"/>
                  </a:lnTo>
                  <a:cubicBezTo>
                    <a:pt x="2739" y="2370"/>
                    <a:pt x="2811" y="2298"/>
                    <a:pt x="2811" y="2203"/>
                  </a:cubicBezTo>
                  <a:cubicBezTo>
                    <a:pt x="2811" y="2120"/>
                    <a:pt x="2739" y="2036"/>
                    <a:pt x="2644" y="2036"/>
                  </a:cubicBezTo>
                  <a:lnTo>
                    <a:pt x="430" y="2036"/>
                  </a:lnTo>
                  <a:lnTo>
                    <a:pt x="965" y="905"/>
                  </a:lnTo>
                  <a:cubicBezTo>
                    <a:pt x="1430" y="1203"/>
                    <a:pt x="2513" y="1227"/>
                    <a:pt x="2680" y="1227"/>
                  </a:cubicBezTo>
                  <a:cubicBezTo>
                    <a:pt x="2847" y="1227"/>
                    <a:pt x="3930" y="1203"/>
                    <a:pt x="4394" y="905"/>
                  </a:cubicBezTo>
                  <a:lnTo>
                    <a:pt x="4930" y="2036"/>
                  </a:lnTo>
                  <a:lnTo>
                    <a:pt x="3287" y="2036"/>
                  </a:lnTo>
                  <a:cubicBezTo>
                    <a:pt x="3204" y="2036"/>
                    <a:pt x="3120" y="2120"/>
                    <a:pt x="3120" y="2203"/>
                  </a:cubicBezTo>
                  <a:cubicBezTo>
                    <a:pt x="3120" y="2298"/>
                    <a:pt x="3204" y="2370"/>
                    <a:pt x="3287" y="2370"/>
                  </a:cubicBezTo>
                  <a:lnTo>
                    <a:pt x="5180" y="2370"/>
                  </a:lnTo>
                  <a:cubicBezTo>
                    <a:pt x="5240" y="2370"/>
                    <a:pt x="5287" y="2334"/>
                    <a:pt x="5311" y="2298"/>
                  </a:cubicBezTo>
                  <a:cubicBezTo>
                    <a:pt x="5311" y="2263"/>
                    <a:pt x="5311" y="2203"/>
                    <a:pt x="5299" y="2143"/>
                  </a:cubicBezTo>
                  <a:lnTo>
                    <a:pt x="4573" y="572"/>
                  </a:lnTo>
                  <a:cubicBezTo>
                    <a:pt x="4490" y="12"/>
                    <a:pt x="2858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67;p80">
              <a:extLst>
                <a:ext uri="{FF2B5EF4-FFF2-40B4-BE49-F238E27FC236}">
                  <a16:creationId xmlns:a16="http://schemas.microsoft.com/office/drawing/2014/main" id="{666C3DE0-0D71-45DB-996B-C71748A620BF}"/>
                </a:ext>
              </a:extLst>
            </p:cNvPr>
            <p:cNvSpPr/>
            <p:nvPr/>
          </p:nvSpPr>
          <p:spPr>
            <a:xfrm>
              <a:off x="2320012" y="3098755"/>
              <a:ext cx="10613" cy="54711"/>
            </a:xfrm>
            <a:custGeom>
              <a:avLst/>
              <a:gdLst/>
              <a:ahLst/>
              <a:cxnLst/>
              <a:rect l="l" t="t" r="r" b="b"/>
              <a:pathLst>
                <a:path w="335" h="1727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560"/>
                  </a:lnTo>
                  <a:cubicBezTo>
                    <a:pt x="1" y="1643"/>
                    <a:pt x="84" y="1726"/>
                    <a:pt x="168" y="1726"/>
                  </a:cubicBezTo>
                  <a:cubicBezTo>
                    <a:pt x="263" y="1726"/>
                    <a:pt x="334" y="1643"/>
                    <a:pt x="334" y="1560"/>
                  </a:cubicBezTo>
                  <a:lnTo>
                    <a:pt x="334" y="155"/>
                  </a:lnTo>
                  <a:cubicBezTo>
                    <a:pt x="322" y="72"/>
                    <a:pt x="239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68;p80">
              <a:extLst>
                <a:ext uri="{FF2B5EF4-FFF2-40B4-BE49-F238E27FC236}">
                  <a16:creationId xmlns:a16="http://schemas.microsoft.com/office/drawing/2014/main" id="{7D48303E-7786-48D8-A0BC-3CAE6A5B7A41}"/>
                </a:ext>
              </a:extLst>
            </p:cNvPr>
            <p:cNvSpPr/>
            <p:nvPr/>
          </p:nvSpPr>
          <p:spPr>
            <a:xfrm>
              <a:off x="2267961" y="3116939"/>
              <a:ext cx="42293" cy="41437"/>
            </a:xfrm>
            <a:custGeom>
              <a:avLst/>
              <a:gdLst/>
              <a:ahLst/>
              <a:cxnLst/>
              <a:rect l="l" t="t" r="r" b="b"/>
              <a:pathLst>
                <a:path w="1335" h="1308" extrusionOk="0">
                  <a:moveTo>
                    <a:pt x="168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lnTo>
                    <a:pt x="1049" y="1272"/>
                  </a:lnTo>
                  <a:cubicBezTo>
                    <a:pt x="1084" y="1295"/>
                    <a:pt x="1132" y="1307"/>
                    <a:pt x="1168" y="1307"/>
                  </a:cubicBezTo>
                  <a:cubicBezTo>
                    <a:pt x="1215" y="1307"/>
                    <a:pt x="1263" y="1295"/>
                    <a:pt x="1287" y="1272"/>
                  </a:cubicBezTo>
                  <a:cubicBezTo>
                    <a:pt x="1334" y="1212"/>
                    <a:pt x="1334" y="1105"/>
                    <a:pt x="1275" y="1045"/>
                  </a:cubicBezTo>
                  <a:lnTo>
                    <a:pt x="275" y="45"/>
                  </a:lnTo>
                  <a:cubicBezTo>
                    <a:pt x="245" y="15"/>
                    <a:pt x="206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69;p80">
              <a:extLst>
                <a:ext uri="{FF2B5EF4-FFF2-40B4-BE49-F238E27FC236}">
                  <a16:creationId xmlns:a16="http://schemas.microsoft.com/office/drawing/2014/main" id="{EE41D8FB-3C31-4C7A-BD83-432CED716D94}"/>
                </a:ext>
              </a:extLst>
            </p:cNvPr>
            <p:cNvSpPr/>
            <p:nvPr/>
          </p:nvSpPr>
          <p:spPr>
            <a:xfrm>
              <a:off x="2239671" y="3166645"/>
              <a:ext cx="54743" cy="10201"/>
            </a:xfrm>
            <a:custGeom>
              <a:avLst/>
              <a:gdLst/>
              <a:ahLst/>
              <a:cxnLst/>
              <a:rect l="l" t="t" r="r" b="b"/>
              <a:pathLst>
                <a:path w="172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1561" y="322"/>
                  </a:lnTo>
                  <a:cubicBezTo>
                    <a:pt x="1644" y="322"/>
                    <a:pt x="1727" y="250"/>
                    <a:pt x="1727" y="155"/>
                  </a:cubicBezTo>
                  <a:cubicBezTo>
                    <a:pt x="1727" y="72"/>
                    <a:pt x="1644" y="0"/>
                    <a:pt x="1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BAD6C482-07A9-4A0C-A04B-8EAEE736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0950" y="2583673"/>
            <a:ext cx="409952" cy="409952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15DCD10-6A6B-4712-B491-C65D78DB1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8527" y="3926095"/>
            <a:ext cx="438729" cy="4387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/>
          <p:nvPr/>
        </p:nvSpPr>
        <p:spPr>
          <a:xfrm>
            <a:off x="1235766" y="2773414"/>
            <a:ext cx="6685720" cy="150652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xfrm>
            <a:off x="2743200" y="79354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Implementazione</a:t>
            </a:r>
            <a:endParaRPr dirty="0"/>
          </a:p>
        </p:txBody>
      </p:sp>
      <p:sp>
        <p:nvSpPr>
          <p:cNvPr id="594" name="Google Shape;594;p51"/>
          <p:cNvSpPr txBox="1">
            <a:spLocks noGrp="1"/>
          </p:cNvSpPr>
          <p:nvPr>
            <p:ph type="ctrTitle" idx="4294967295"/>
          </p:nvPr>
        </p:nvSpPr>
        <p:spPr>
          <a:xfrm>
            <a:off x="1153794" y="191752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Filtraggio Dataset</a:t>
            </a:r>
            <a:endParaRPr sz="1400" dirty="0"/>
          </a:p>
        </p:txBody>
      </p:sp>
      <p:sp>
        <p:nvSpPr>
          <p:cNvPr id="595" name="Google Shape;595;p51"/>
          <p:cNvSpPr txBox="1">
            <a:spLocks noGrp="1"/>
          </p:cNvSpPr>
          <p:nvPr>
            <p:ph type="subTitle" idx="4294967295"/>
          </p:nvPr>
        </p:nvSpPr>
        <p:spPr>
          <a:xfrm>
            <a:off x="1235766" y="810441"/>
            <a:ext cx="1742556" cy="14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900"/>
              </a:spcAft>
              <a:buSzPct val="61000"/>
              <a:buNone/>
            </a:pPr>
            <a:r>
              <a:rPr lang="it-IT" sz="1100" dirty="0"/>
              <a:t>Password tra 4 e 30 caratteri</a:t>
            </a:r>
          </a:p>
          <a:p>
            <a:pPr marL="0" indent="0" algn="ctr">
              <a:lnSpc>
                <a:spcPct val="100000"/>
              </a:lnSpc>
              <a:spcAft>
                <a:spcPts val="1000"/>
              </a:spcAft>
              <a:buSzPct val="61000"/>
              <a:buNone/>
            </a:pPr>
            <a:r>
              <a:rPr lang="it-IT" sz="1100" dirty="0">
                <a:solidFill>
                  <a:schemeClr val="accent1"/>
                </a:solidFill>
              </a:rPr>
              <a:t>Rimozioni di bot</a:t>
            </a:r>
          </a:p>
          <a:p>
            <a:pPr marL="0" indent="0" algn="ctr">
              <a:lnSpc>
                <a:spcPct val="100000"/>
              </a:lnSpc>
              <a:spcAft>
                <a:spcPts val="900"/>
              </a:spcAft>
              <a:buSzPct val="61000"/>
              <a:buNone/>
            </a:pPr>
            <a:r>
              <a:rPr lang="it-IT" sz="1100" dirty="0"/>
              <a:t>Rimozione di HEX e HTML non decodificati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596" name="Google Shape;596;p51"/>
          <p:cNvSpPr txBox="1">
            <a:spLocks noGrp="1"/>
          </p:cNvSpPr>
          <p:nvPr>
            <p:ph type="ctrTitle" idx="4294967295"/>
          </p:nvPr>
        </p:nvSpPr>
        <p:spPr>
          <a:xfrm>
            <a:off x="6028238" y="2017369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Compressione del modello</a:t>
            </a:r>
            <a:endParaRPr sz="1400" dirty="0"/>
          </a:p>
        </p:txBody>
      </p:sp>
      <p:sp>
        <p:nvSpPr>
          <p:cNvPr id="597" name="Google Shape;597;p51"/>
          <p:cNvSpPr txBox="1">
            <a:spLocks noGrp="1"/>
          </p:cNvSpPr>
          <p:nvPr>
            <p:ph type="ctrTitle" idx="4294967295"/>
          </p:nvPr>
        </p:nvSpPr>
        <p:spPr>
          <a:xfrm>
            <a:off x="1235766" y="3011353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598" name="Google Shape;598;p51"/>
          <p:cNvSpPr txBox="1">
            <a:spLocks noGrp="1"/>
          </p:cNvSpPr>
          <p:nvPr>
            <p:ph type="subTitle" idx="4294967295"/>
          </p:nvPr>
        </p:nvSpPr>
        <p:spPr>
          <a:xfrm>
            <a:off x="6184785" y="1289392"/>
            <a:ext cx="15930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Maggiore portabilità per ambienti distribuiti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99" name="Google Shape;599;p51"/>
          <p:cNvSpPr txBox="1">
            <a:spLocks noGrp="1"/>
          </p:cNvSpPr>
          <p:nvPr>
            <p:ph type="ctrTitle" idx="4294967295"/>
          </p:nvPr>
        </p:nvSpPr>
        <p:spPr>
          <a:xfrm>
            <a:off x="3632002" y="3146696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Allenamento di </a:t>
            </a:r>
            <a:r>
              <a:rPr lang="it-IT" sz="1400" dirty="0" err="1"/>
              <a:t>FastText</a:t>
            </a:r>
            <a:endParaRPr sz="1400" dirty="0"/>
          </a:p>
        </p:txBody>
      </p:sp>
      <p:sp>
        <p:nvSpPr>
          <p:cNvPr id="600" name="Google Shape;600;p51"/>
          <p:cNvSpPr txBox="1">
            <a:spLocks noGrp="1"/>
          </p:cNvSpPr>
          <p:nvPr>
            <p:ph type="subTitle" idx="4294967295"/>
          </p:nvPr>
        </p:nvSpPr>
        <p:spPr>
          <a:xfrm>
            <a:off x="3868552" y="3709927"/>
            <a:ext cx="1433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Allenati 5 modelli con variazioni di </a:t>
            </a:r>
            <a:r>
              <a:rPr lang="it-IT" dirty="0" err="1"/>
              <a:t>iperparametri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03" name="Google Shape;603;p51"/>
          <p:cNvSpPr txBox="1">
            <a:spLocks noGrp="1"/>
          </p:cNvSpPr>
          <p:nvPr>
            <p:ph type="ctrTitle" idx="4294967295"/>
          </p:nvPr>
        </p:nvSpPr>
        <p:spPr>
          <a:xfrm>
            <a:off x="6028238" y="3009813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03</a:t>
            </a:r>
            <a:endParaRPr sz="3000" dirty="0"/>
          </a:p>
        </p:txBody>
      </p:sp>
      <p:sp>
        <p:nvSpPr>
          <p:cNvPr id="604" name="Google Shape;604;p51"/>
          <p:cNvSpPr txBox="1">
            <a:spLocks noGrp="1"/>
          </p:cNvSpPr>
          <p:nvPr>
            <p:ph type="ctrTitle" idx="4294967295"/>
          </p:nvPr>
        </p:nvSpPr>
        <p:spPr>
          <a:xfrm>
            <a:off x="3632002" y="199943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606" name="Google Shape;606;p51"/>
          <p:cNvSpPr/>
          <p:nvPr/>
        </p:nvSpPr>
        <p:spPr>
          <a:xfrm>
            <a:off x="1979819" y="2630146"/>
            <a:ext cx="418800" cy="4188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4320000" algn="bl" rotWithShape="0">
              <a:schemeClr val="accent2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6771885" y="2630146"/>
            <a:ext cx="418800" cy="4188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4320000" algn="bl" rotWithShape="0">
              <a:schemeClr val="accent2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1"/>
          <p:cNvSpPr/>
          <p:nvPr/>
        </p:nvSpPr>
        <p:spPr>
          <a:xfrm>
            <a:off x="4375852" y="2640092"/>
            <a:ext cx="418800" cy="4188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4320000" algn="bl" rotWithShape="0">
              <a:schemeClr val="accent1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98BC1FE-676A-45B8-B5D3-BC04D121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5114" y="161220"/>
            <a:ext cx="3073770" cy="577800"/>
          </a:xfrm>
        </p:spPr>
        <p:txBody>
          <a:bodyPr/>
          <a:lstStyle/>
          <a:p>
            <a:pPr algn="ctr"/>
            <a:r>
              <a:rPr lang="it-IT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Valutazione dei 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56B4F4-A395-4D8A-BB5D-7ED062EC145D}"/>
              </a:ext>
            </a:extLst>
          </p:cNvPr>
          <p:cNvSpPr txBox="1"/>
          <p:nvPr/>
        </p:nvSpPr>
        <p:spPr>
          <a:xfrm>
            <a:off x="4229936" y="2027883"/>
            <a:ext cx="37578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Precision basso: imprecisa distinzione tra password simili e password non simili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Recall basso: comporta molte password simili non rilevate come tali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  <a:latin typeface="Work Sans" panose="020B060402020202020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4AE708-3EDC-47AA-93BD-0AFAF77B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2" y="595894"/>
            <a:ext cx="2342523" cy="42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7CF628-E5D5-4BFF-950C-E6724833B7A7}"/>
              </a:ext>
            </a:extLst>
          </p:cNvPr>
          <p:cNvSpPr txBox="1"/>
          <p:nvPr/>
        </p:nvSpPr>
        <p:spPr>
          <a:xfrm>
            <a:off x="709594" y="3879273"/>
            <a:ext cx="3398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Paper di riferimento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Precision: 67%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Recall: 89%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2D161D-8E63-4EE8-8FA3-48184B3A0319}"/>
              </a:ext>
            </a:extLst>
          </p:cNvPr>
          <p:cNvSpPr txBox="1"/>
          <p:nvPr/>
        </p:nvSpPr>
        <p:spPr>
          <a:xfrm>
            <a:off x="5141441" y="3879273"/>
            <a:ext cx="3398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Modello creato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Precision: 77%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Work Sans Regular" panose="020B0604020202020204" charset="0"/>
              </a:rPr>
              <a:t>Recall: 89%</a:t>
            </a:r>
          </a:p>
        </p:txBody>
      </p:sp>
      <p:sp>
        <p:nvSpPr>
          <p:cNvPr id="8" name="Google Shape;593;p51">
            <a:extLst>
              <a:ext uri="{FF2B5EF4-FFF2-40B4-BE49-F238E27FC236}">
                <a16:creationId xmlns:a16="http://schemas.microsoft.com/office/drawing/2014/main" id="{AC124BBB-5AA7-46BB-88EA-928D79511F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6582" y="156311"/>
            <a:ext cx="2410835" cy="497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Risultati</a:t>
            </a:r>
            <a:endParaRPr sz="1800" dirty="0">
              <a:solidFill>
                <a:schemeClr val="bg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7A0A69-56F1-444C-8174-4C3D9741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1" y="863908"/>
            <a:ext cx="4054649" cy="29966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A897E7-445A-4E1B-90F9-47FCD87E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07" y="869353"/>
            <a:ext cx="4054649" cy="30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1084842" y="1110320"/>
            <a:ext cx="6993300" cy="3174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075350" y="1110320"/>
            <a:ext cx="6993300" cy="31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2285442" y="1515020"/>
            <a:ext cx="45921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Il </a:t>
            </a:r>
            <a:r>
              <a:rPr lang="en-US" dirty="0" err="1"/>
              <a:t>miglioramento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it-IT" dirty="0"/>
              <a:t>R</a:t>
            </a:r>
            <a:r>
              <a:rPr lang="en" dirty="0"/>
              <a:t>imozione di word2keypress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it-IT" dirty="0"/>
              <a:t>Analisi del numero ottimale di </a:t>
            </a:r>
            <a:r>
              <a:rPr lang="it-IT" dirty="0" err="1"/>
              <a:t>mingram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it-IT" dirty="0"/>
              <a:t>Euristica diversa per il calcolo di </a:t>
            </a:r>
            <a:r>
              <a:rPr lang="it-IT" dirty="0" err="1"/>
              <a:t>precision</a:t>
            </a:r>
            <a:r>
              <a:rPr lang="it-IT" dirty="0"/>
              <a:t> e recall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Grazie a queste modifiche il valore di </a:t>
            </a:r>
            <a:r>
              <a:rPr lang="it-IT" dirty="0" err="1"/>
              <a:t>precision</a:t>
            </a:r>
            <a:r>
              <a:rPr lang="it-IT" dirty="0"/>
              <a:t> è stato migliorato del 10% rispetto al modello proposto, con valori analoghi di recall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2903850" y="86963"/>
            <a:ext cx="33363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Conclusioni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 idx="4"/>
          </p:nvPr>
        </p:nvSpPr>
        <p:spPr>
          <a:xfrm>
            <a:off x="2702408" y="92982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Sviluppi futuri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ctrTitle"/>
          </p:nvPr>
        </p:nvSpPr>
        <p:spPr>
          <a:xfrm flipH="1">
            <a:off x="2489961" y="738066"/>
            <a:ext cx="20820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Architettura C/S</a:t>
            </a:r>
            <a:endParaRPr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subTitle" idx="1"/>
          </p:nvPr>
        </p:nvSpPr>
        <p:spPr>
          <a:xfrm flipH="1">
            <a:off x="2305745" y="1270565"/>
            <a:ext cx="3130200" cy="1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Client: elaborazione locale password proposta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Server: invio al client del modello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DB: password rappresentata come word </a:t>
            </a:r>
            <a:r>
              <a:rPr lang="it-IT" dirty="0" err="1"/>
              <a:t>embedding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ctrTitle" idx="2"/>
          </p:nvPr>
        </p:nvSpPr>
        <p:spPr>
          <a:xfrm flipH="1">
            <a:off x="4057542" y="3295135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 con Bloom Filter</a:t>
            </a:r>
            <a:endParaRPr dirty="0"/>
          </a:p>
        </p:txBody>
      </p:sp>
      <p:sp>
        <p:nvSpPr>
          <p:cNvPr id="239" name="Google Shape;239;p39"/>
          <p:cNvSpPr txBox="1">
            <a:spLocks noGrp="1"/>
          </p:cNvSpPr>
          <p:nvPr>
            <p:ph type="subTitle" idx="3"/>
          </p:nvPr>
        </p:nvSpPr>
        <p:spPr>
          <a:xfrm flipH="1">
            <a:off x="4072919" y="3752548"/>
            <a:ext cx="31302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 prestazionale di </a:t>
            </a:r>
            <a:r>
              <a:rPr lang="it-IT" dirty="0" err="1"/>
              <a:t>precision</a:t>
            </a:r>
            <a:r>
              <a:rPr lang="it-IT" dirty="0"/>
              <a:t> e recall tra algoritmo probabilistico e modelli di word </a:t>
            </a:r>
            <a:r>
              <a:rPr lang="it-IT" dirty="0" err="1"/>
              <a:t>embedding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BFC525A-D168-4A32-A216-1D6D54CA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8496" y="3295135"/>
            <a:ext cx="1430407" cy="1430407"/>
          </a:xfrm>
          <a:prstGeom prst="rect">
            <a:avLst/>
          </a:prstGeom>
          <a:effectLst>
            <a:glow rad="63500">
              <a:schemeClr val="accent4">
                <a:satMod val="175000"/>
                <a:alpha val="19000"/>
              </a:schemeClr>
            </a:glow>
          </a:effectLst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44137CA-49CD-4EE8-A9DE-33E7A6958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737" y="1026966"/>
            <a:ext cx="1504133" cy="1504133"/>
          </a:xfrm>
          <a:prstGeom prst="rect">
            <a:avLst/>
          </a:prstGeom>
          <a:effectLst>
            <a:glow rad="63500">
              <a:schemeClr val="accent4">
                <a:satMod val="175000"/>
                <a:alpha val="27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399</Words>
  <Application>Microsoft Office PowerPoint</Application>
  <PresentationFormat>Presentazione su schermo (16:9)</PresentationFormat>
  <Paragraphs>74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Work Sans</vt:lpstr>
      <vt:lpstr>Righteous</vt:lpstr>
      <vt:lpstr>Barlow Semi Condensed</vt:lpstr>
      <vt:lpstr>Nunito Light</vt:lpstr>
      <vt:lpstr>Fira Sans Extra Condensed Medium</vt:lpstr>
      <vt:lpstr>Work Sans Regular</vt:lpstr>
      <vt:lpstr>Varela Round</vt:lpstr>
      <vt:lpstr>Neon Cyber Monday by Slidesgo</vt:lpstr>
      <vt:lpstr>Progetto di sistemi basati su Deep Neural Network per la rilevazione di similarità tra password</vt:lpstr>
      <vt:lpstr>Argomenti trattati </vt:lpstr>
      <vt:lpstr>Come determinare la similarità tra password?</vt:lpstr>
      <vt:lpstr>Paper di riferimento di Bijeeta et alii</vt:lpstr>
      <vt:lpstr>Implementazione</vt:lpstr>
      <vt:lpstr>Presentazione standard di PowerPoint</vt:lpstr>
      <vt:lpstr>Presentazione standard di PowerPoint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dc:creator>Karina Chichifoi</dc:creator>
  <cp:lastModifiedBy>Karina Chichifoi - karina.chichifoi@studio.unibo.it</cp:lastModifiedBy>
  <cp:revision>29</cp:revision>
  <dcterms:modified xsi:type="dcterms:W3CDTF">2021-03-09T21:02:53Z</dcterms:modified>
</cp:coreProperties>
</file>