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9" r:id="rId1"/>
  </p:sldMasterIdLst>
  <p:notesMasterIdLst>
    <p:notesMasterId r:id="rId12"/>
  </p:notesMasterIdLst>
  <p:sldIdLst>
    <p:sldId id="256" r:id="rId2"/>
    <p:sldId id="257" r:id="rId3"/>
    <p:sldId id="258" r:id="rId4"/>
    <p:sldId id="259" r:id="rId5"/>
    <p:sldId id="260" r:id="rId6"/>
    <p:sldId id="261" r:id="rId7"/>
    <p:sldId id="267" r:id="rId8"/>
    <p:sldId id="262"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8753D-581F-4DF1-B555-DF9F02D6D947}" type="datetimeFigureOut">
              <a:rPr lang="ru-RU" smtClean="0"/>
              <a:t>08.12.2017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83B31-8176-4E1F-9958-E71ABFFAC1FB}" type="slidenum">
              <a:rPr lang="ru-RU" smtClean="0"/>
              <a:t>‹#›</a:t>
            </a:fld>
            <a:endParaRPr lang="ru-RU"/>
          </a:p>
        </p:txBody>
      </p:sp>
    </p:spTree>
    <p:extLst>
      <p:ext uri="{BB962C8B-B14F-4D97-AF65-F5344CB8AC3E}">
        <p14:creationId xmlns:p14="http://schemas.microsoft.com/office/powerpoint/2010/main" val="355619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5483B31-8176-4E1F-9958-E71ABFFAC1FB}" type="slidenum">
              <a:rPr lang="ru-RU" smtClean="0"/>
              <a:t>6</a:t>
            </a:fld>
            <a:endParaRPr lang="ru-RU"/>
          </a:p>
        </p:txBody>
      </p:sp>
    </p:spTree>
    <p:extLst>
      <p:ext uri="{BB962C8B-B14F-4D97-AF65-F5344CB8AC3E}">
        <p14:creationId xmlns:p14="http://schemas.microsoft.com/office/powerpoint/2010/main" val="329015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12/8/2017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3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96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13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83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AAA073D-A903-47F8-8D16-77642FB0DF1F}" type="datetimeFigureOut">
              <a:rPr lang="en-US" smtClean="0"/>
              <a:t>12/8/2017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36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18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12/8/2017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20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12/8/2017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37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A9179F-009E-4FA5-B091-7EBB82A185BD}" type="datetimeFigureOut">
              <a:rPr lang="en-US" smtClean="0"/>
              <a:t>12/8/2017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64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665CEB-0076-4E37-B880-BCEA9784DE0A}" type="datetimeFigureOut">
              <a:rPr lang="en-US" smtClean="0"/>
              <a:t>12/8/2017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7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6149E5E-3896-4118-99A7-7B85668F1C5E}" type="datetimeFigureOut">
              <a:rPr lang="en-US" smtClean="0"/>
              <a:t>12/8/2017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73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0D914D-B099-4142-A885-11F276715148}" type="datetimeFigureOut">
              <a:rPr lang="en-US" smtClean="0"/>
              <a:t>12/8/2017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018219"/>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810741-B1F0-47BA-9BF3-71E3B0BB5490}"/>
              </a:ext>
            </a:extLst>
          </p:cNvPr>
          <p:cNvSpPr>
            <a:spLocks noGrp="1"/>
          </p:cNvSpPr>
          <p:nvPr>
            <p:ph type="ctrTitle"/>
          </p:nvPr>
        </p:nvSpPr>
        <p:spPr/>
        <p:txBody>
          <a:bodyPr/>
          <a:lstStyle/>
          <a:p>
            <a:r>
              <a:rPr lang="ru-RU" dirty="0"/>
              <a:t>Квантовый компьютер</a:t>
            </a:r>
          </a:p>
        </p:txBody>
      </p:sp>
      <p:sp>
        <p:nvSpPr>
          <p:cNvPr id="3" name="Подзаголовок 2">
            <a:extLst>
              <a:ext uri="{FF2B5EF4-FFF2-40B4-BE49-F238E27FC236}">
                <a16:creationId xmlns:a16="http://schemas.microsoft.com/office/drawing/2014/main" id="{47D744B1-0F2B-4F9B-A210-066D3AF36F60}"/>
              </a:ext>
            </a:extLst>
          </p:cNvPr>
          <p:cNvSpPr>
            <a:spLocks noGrp="1"/>
          </p:cNvSpPr>
          <p:nvPr>
            <p:ph type="subTitle" idx="1"/>
          </p:nvPr>
        </p:nvSpPr>
        <p:spPr/>
        <p:txBody>
          <a:bodyPr/>
          <a:lstStyle/>
          <a:p>
            <a:r>
              <a:rPr lang="ru-RU" dirty="0"/>
              <a:t>принцип работы</a:t>
            </a:r>
          </a:p>
        </p:txBody>
      </p:sp>
    </p:spTree>
    <p:extLst>
      <p:ext uri="{BB962C8B-B14F-4D97-AF65-F5344CB8AC3E}">
        <p14:creationId xmlns:p14="http://schemas.microsoft.com/office/powerpoint/2010/main" val="376118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102CAEA0-98A7-4A59-85CE-1A3687164AF3}"/>
              </a:ext>
            </a:extLst>
          </p:cNvPr>
          <p:cNvPicPr>
            <a:picLocks noGrp="1" noChangeAspect="1"/>
          </p:cNvPicPr>
          <p:nvPr>
            <p:ph sz="half" idx="1"/>
          </p:nvPr>
        </p:nvPicPr>
        <p:blipFill>
          <a:blip r:embed="rId2"/>
          <a:stretch>
            <a:fillRect/>
          </a:stretch>
        </p:blipFill>
        <p:spPr>
          <a:xfrm>
            <a:off x="311323" y="1031358"/>
            <a:ext cx="5261307" cy="3942961"/>
          </a:xfrm>
        </p:spPr>
      </p:pic>
      <p:pic>
        <p:nvPicPr>
          <p:cNvPr id="8" name="Объект 7">
            <a:extLst>
              <a:ext uri="{FF2B5EF4-FFF2-40B4-BE49-F238E27FC236}">
                <a16:creationId xmlns:a16="http://schemas.microsoft.com/office/drawing/2014/main" id="{6D8EBB8C-2B08-44B0-8D49-D66AD5FFE83D}"/>
              </a:ext>
            </a:extLst>
          </p:cNvPr>
          <p:cNvPicPr>
            <a:picLocks noGrp="1" noChangeAspect="1"/>
          </p:cNvPicPr>
          <p:nvPr>
            <p:ph sz="half" idx="2"/>
          </p:nvPr>
        </p:nvPicPr>
        <p:blipFill>
          <a:blip r:embed="rId3"/>
          <a:stretch>
            <a:fillRect/>
          </a:stretch>
        </p:blipFill>
        <p:spPr>
          <a:xfrm>
            <a:off x="5572631" y="1031358"/>
            <a:ext cx="5623454" cy="3942961"/>
          </a:xfrm>
        </p:spPr>
      </p:pic>
    </p:spTree>
    <p:extLst>
      <p:ext uri="{BB962C8B-B14F-4D97-AF65-F5344CB8AC3E}">
        <p14:creationId xmlns:p14="http://schemas.microsoft.com/office/powerpoint/2010/main" val="82937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D7D58D-E208-4FC9-B8FD-A98177CB26B8}"/>
              </a:ext>
            </a:extLst>
          </p:cNvPr>
          <p:cNvSpPr>
            <a:spLocks noGrp="1"/>
          </p:cNvSpPr>
          <p:nvPr>
            <p:ph type="title"/>
          </p:nvPr>
        </p:nvSpPr>
        <p:spPr/>
        <p:txBody>
          <a:bodyPr/>
          <a:lstStyle/>
          <a:p>
            <a:r>
              <a:rPr lang="ru-RU" dirty="0"/>
              <a:t>Определение квантового компьютера</a:t>
            </a:r>
          </a:p>
        </p:txBody>
      </p:sp>
      <p:sp>
        <p:nvSpPr>
          <p:cNvPr id="3" name="Объект 2">
            <a:extLst>
              <a:ext uri="{FF2B5EF4-FFF2-40B4-BE49-F238E27FC236}">
                <a16:creationId xmlns:a16="http://schemas.microsoft.com/office/drawing/2014/main" id="{4B9523FF-F3F9-4C84-B041-3DE28D2E8917}"/>
              </a:ext>
            </a:extLst>
          </p:cNvPr>
          <p:cNvSpPr>
            <a:spLocks noGrp="1"/>
          </p:cNvSpPr>
          <p:nvPr>
            <p:ph idx="1"/>
          </p:nvPr>
        </p:nvSpPr>
        <p:spPr/>
        <p:txBody>
          <a:bodyPr>
            <a:normAutofit lnSpcReduction="10000"/>
          </a:bodyPr>
          <a:lstStyle/>
          <a:p>
            <a:r>
              <a:rPr lang="ru-RU" dirty="0"/>
              <a:t>Квантовый компьютер — вычислительное устройство, которое использует явления квантовой суперпозиции и квантовой запутанности для передачи и обработки данных. Хотя появление транзисторов, классических компьютеров и множества других электронных устройств связано с развитием квантовой механики и физики конденсированного состояния, информация между элементами таких систем передаётся в виде классических величин обычного электрического напряжения.</a:t>
            </a:r>
          </a:p>
          <a:p>
            <a:endParaRPr lang="ru-RU" dirty="0"/>
          </a:p>
          <a:p>
            <a:r>
              <a:rPr lang="ru-RU" dirty="0"/>
              <a:t>Полноценный универсальный квантовый компьютер является пока гипотетическим устройством, сама возможность построения которого связана с серьёзным развитием квантовой теории в области многих частиц и сложных экспериментов; разработки в данной области связаны с новейшими открытиями и достижениями современной физики. На настоящий момент были практически реализованы лишь единичные экспериментальные системы, исполняющие фиксированный алгоритм небольшой сложности.</a:t>
            </a:r>
          </a:p>
        </p:txBody>
      </p:sp>
    </p:spTree>
    <p:extLst>
      <p:ext uri="{BB962C8B-B14F-4D97-AF65-F5344CB8AC3E}">
        <p14:creationId xmlns:p14="http://schemas.microsoft.com/office/powerpoint/2010/main" val="33437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C9E03E-84B0-4163-B8E6-9B4EBB9CD048}"/>
              </a:ext>
            </a:extLst>
          </p:cNvPr>
          <p:cNvSpPr>
            <a:spLocks noGrp="1"/>
          </p:cNvSpPr>
          <p:nvPr>
            <p:ph type="title"/>
          </p:nvPr>
        </p:nvSpPr>
        <p:spPr/>
        <p:txBody>
          <a:bodyPr/>
          <a:lstStyle/>
          <a:p>
            <a:r>
              <a:rPr lang="ru-RU" dirty="0"/>
              <a:t>Язык программирования </a:t>
            </a:r>
            <a:r>
              <a:rPr lang="en-US" dirty="0" err="1"/>
              <a:t>Quipper</a:t>
            </a:r>
            <a:endParaRPr lang="ru-RU" dirty="0"/>
          </a:p>
        </p:txBody>
      </p:sp>
      <p:sp>
        <p:nvSpPr>
          <p:cNvPr id="3" name="Объект 2">
            <a:extLst>
              <a:ext uri="{FF2B5EF4-FFF2-40B4-BE49-F238E27FC236}">
                <a16:creationId xmlns:a16="http://schemas.microsoft.com/office/drawing/2014/main" id="{1E47E90B-246D-4D50-AADC-87735EC70CF1}"/>
              </a:ext>
            </a:extLst>
          </p:cNvPr>
          <p:cNvSpPr>
            <a:spLocks noGrp="1"/>
          </p:cNvSpPr>
          <p:nvPr>
            <p:ph idx="1"/>
          </p:nvPr>
        </p:nvSpPr>
        <p:spPr/>
        <p:txBody>
          <a:bodyPr>
            <a:normAutofit fontScale="92500" lnSpcReduction="10000"/>
          </a:bodyPr>
          <a:lstStyle/>
          <a:p>
            <a:r>
              <a:rPr lang="ru-RU" dirty="0"/>
              <a:t>На замену </a:t>
            </a:r>
            <a:r>
              <a:rPr lang="en-US" dirty="0"/>
              <a:t>QCL</a:t>
            </a:r>
            <a:r>
              <a:rPr lang="ru-RU" dirty="0"/>
              <a:t> </a:t>
            </a:r>
            <a:r>
              <a:rPr lang="en-US" dirty="0"/>
              <a:t>(</a:t>
            </a:r>
            <a:r>
              <a:rPr lang="ru-RU" dirty="0"/>
              <a:t>языку программирования, основанного на С</a:t>
            </a:r>
            <a:r>
              <a:rPr lang="en-US" dirty="0"/>
              <a:t>)</a:t>
            </a:r>
            <a:r>
              <a:rPr lang="ru-RU" dirty="0"/>
              <a:t> пришел новый более подходящий для реализации квантовых алгоритмов язык.</a:t>
            </a:r>
          </a:p>
          <a:p>
            <a:r>
              <a:rPr lang="ru-RU" dirty="0"/>
              <a:t>Честь создания первого квантового языка программирования высокого уровня </a:t>
            </a:r>
            <a:r>
              <a:rPr lang="ru-RU" dirty="0" err="1"/>
              <a:t>Quipper</a:t>
            </a:r>
            <a:r>
              <a:rPr lang="ru-RU" dirty="0"/>
              <a:t> принадлежит Петеру </a:t>
            </a:r>
            <a:r>
              <a:rPr lang="ru-RU" dirty="0" err="1"/>
              <a:t>Зелингеру</a:t>
            </a:r>
            <a:r>
              <a:rPr lang="ru-RU" dirty="0"/>
              <a:t> (</a:t>
            </a:r>
            <a:r>
              <a:rPr lang="ru-RU" dirty="0" err="1"/>
              <a:t>Peter</a:t>
            </a:r>
            <a:r>
              <a:rPr lang="ru-RU" dirty="0"/>
              <a:t> </a:t>
            </a:r>
            <a:r>
              <a:rPr lang="ru-RU" dirty="0" err="1"/>
              <a:t>Selinger</a:t>
            </a:r>
            <a:r>
              <a:rPr lang="ru-RU" dirty="0"/>
              <a:t>) и его команде из университета </a:t>
            </a:r>
            <a:r>
              <a:rPr lang="ru-RU" dirty="0" err="1"/>
              <a:t>Дэлхоузи</a:t>
            </a:r>
            <a:r>
              <a:rPr lang="ru-RU" dirty="0"/>
              <a:t> в Галифаксе, Канада. Язык </a:t>
            </a:r>
            <a:r>
              <a:rPr lang="ru-RU" dirty="0" err="1"/>
              <a:t>Quipper</a:t>
            </a:r>
            <a:r>
              <a:rPr lang="ru-RU" dirty="0"/>
              <a:t> разработан для того, чтобы программисты имели возможность выразить общие понятия, действия и концепции, не вникая в низкоуровневые инструкции и операции. Это позволит без особых затруднений создавать библиотеки квантовых программ, объединять различные алгоритмы в единое целое модульным способом. Самым ближайшим аналогом языка </a:t>
            </a:r>
            <a:r>
              <a:rPr lang="ru-RU" dirty="0" err="1"/>
              <a:t>Quipper</a:t>
            </a:r>
            <a:r>
              <a:rPr lang="ru-RU" dirty="0"/>
              <a:t>, работающим на обычных компьютерах, является язык программирования </a:t>
            </a:r>
            <a:r>
              <a:rPr lang="ru-RU" dirty="0" err="1"/>
              <a:t>Java</a:t>
            </a:r>
            <a:r>
              <a:rPr lang="ru-RU" dirty="0"/>
              <a:t>, который берет на себя выполнение всех низкоуровневых операций.</a:t>
            </a:r>
          </a:p>
          <a:p>
            <a:r>
              <a:rPr lang="ru-RU" dirty="0"/>
              <a:t>Основой языка </a:t>
            </a:r>
            <a:r>
              <a:rPr lang="ru-RU" dirty="0" err="1"/>
              <a:t>Quipper</a:t>
            </a:r>
            <a:r>
              <a:rPr lang="ru-RU" dirty="0"/>
              <a:t> является классический язык программирования </a:t>
            </a:r>
            <a:r>
              <a:rPr lang="ru-RU" dirty="0" err="1"/>
              <a:t>Haskell</a:t>
            </a:r>
            <a:r>
              <a:rPr lang="ru-RU" dirty="0"/>
              <a:t>, который как нельзя лучше подходит для создания алгоритмов математических моделей и расчетов из области прикладной и теоретической физики. Те изменения, которым команда </a:t>
            </a:r>
            <a:r>
              <a:rPr lang="ru-RU" dirty="0" err="1"/>
              <a:t>Зелингер</a:t>
            </a:r>
            <a:r>
              <a:rPr lang="ru-RU" dirty="0"/>
              <a:t> подвергла оригинальный язык программирования, должны оптимизировать набор получаемых конечных низкоуровневых инструкций для обработки их квантовыми битами.</a:t>
            </a:r>
          </a:p>
        </p:txBody>
      </p:sp>
    </p:spTree>
    <p:extLst>
      <p:ext uri="{BB962C8B-B14F-4D97-AF65-F5344CB8AC3E}">
        <p14:creationId xmlns:p14="http://schemas.microsoft.com/office/powerpoint/2010/main" val="326799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3CDFF3-9E4E-4421-ADD7-1917F0EE6501}"/>
              </a:ext>
            </a:extLst>
          </p:cNvPr>
          <p:cNvSpPr>
            <a:spLocks noGrp="1"/>
          </p:cNvSpPr>
          <p:nvPr>
            <p:ph type="title"/>
          </p:nvPr>
        </p:nvSpPr>
        <p:spPr/>
        <p:txBody>
          <a:bodyPr/>
          <a:lstStyle/>
          <a:p>
            <a:r>
              <a:rPr lang="ru-RU" dirty="0" err="1"/>
              <a:t>Двухщелевой</a:t>
            </a:r>
            <a:r>
              <a:rPr lang="ru-RU" dirty="0"/>
              <a:t> эксперимент (квантовая суперпозиция)</a:t>
            </a:r>
          </a:p>
        </p:txBody>
      </p:sp>
      <p:sp>
        <p:nvSpPr>
          <p:cNvPr id="3" name="Объект 2">
            <a:extLst>
              <a:ext uri="{FF2B5EF4-FFF2-40B4-BE49-F238E27FC236}">
                <a16:creationId xmlns:a16="http://schemas.microsoft.com/office/drawing/2014/main" id="{90DB7F08-73B1-468F-8B1B-1D0B499AA306}"/>
              </a:ext>
            </a:extLst>
          </p:cNvPr>
          <p:cNvSpPr>
            <a:spLocks noGrp="1"/>
          </p:cNvSpPr>
          <p:nvPr>
            <p:ph idx="1"/>
          </p:nvPr>
        </p:nvSpPr>
        <p:spPr/>
        <p:txBody>
          <a:bodyPr>
            <a:normAutofit fontScale="85000" lnSpcReduction="20000"/>
          </a:bodyPr>
          <a:lstStyle/>
          <a:p>
            <a:r>
              <a:rPr lang="ru-RU" dirty="0"/>
              <a:t>Классическим примером, демонстрирующим явление квантовой суперпозиции, является опыт с двумя щелями. Этот эксперимент имеет настолько большое значение для понимания квантовой механики, что известный физик Ричард Фейнман в своих не менее известных «</a:t>
            </a:r>
            <a:r>
              <a:rPr lang="ru-RU" dirty="0" err="1"/>
              <a:t>Фейнмановских</a:t>
            </a:r>
            <a:r>
              <a:rPr lang="ru-RU" dirty="0"/>
              <a:t> лекциях по физике» называет его явлением, «которое невозможно, совершенно, абсолютно невозможно объяснить классическим образом. В этом явлении таится самая суть квантовой механики».</a:t>
            </a:r>
          </a:p>
          <a:p>
            <a:r>
              <a:rPr lang="ru-RU" dirty="0"/>
              <a:t>Суть опыта относительно проста. Пусть имеется источник частиц — это могут быть частицы света фотоны, электроны, атомы, а недавно опыт был проведён и для молекул, — и этот источник освещает непрозрачную для частиц пластинку. В пластинке проделаны две тонкие щели, а сзади неё поставлен экран, на котором прилетевшие частицы оставляют следы. Если мы закроем одну из щелей, то увидим на экране более или менее тонкую полосу напротив второй щели. Если мы закроем вторую щель и откроем первую, результат будет тот же, но полоса появится напротив первой щели. Вопрос в том, что будет, если открыть обе щели одновременно?</a:t>
            </a:r>
          </a:p>
          <a:p>
            <a:r>
              <a:rPr lang="ru-RU" dirty="0"/>
              <a:t>Обыденная интуиция подсказывает, что в этом случае на экране мы увидим просто две полосы. Или, если щели расположены достаточно близко друг к другу, одна более толстая полоска, получившаяся просто наложением полос от каждой из щелей. Однако Томас Юнг, который первым осуществил этот эксперимент ещё в начале XIX века, с удивлением наблюдал совсем другую картину. На экране явственно виднелось множество полосок, толщина которых была меньше толщины полос, получавшихся изначально. Сейчас мы называем это интерференционной картиной, а сам эффект — интерференцией на двух щелях.</a:t>
            </a:r>
          </a:p>
        </p:txBody>
      </p:sp>
    </p:spTree>
    <p:extLst>
      <p:ext uri="{BB962C8B-B14F-4D97-AF65-F5344CB8AC3E}">
        <p14:creationId xmlns:p14="http://schemas.microsoft.com/office/powerpoint/2010/main" val="25377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2D0242-C449-4054-B063-DCBA376BEC16}"/>
              </a:ext>
            </a:extLst>
          </p:cNvPr>
          <p:cNvSpPr>
            <a:spLocks noGrp="1"/>
          </p:cNvSpPr>
          <p:nvPr>
            <p:ph type="title"/>
          </p:nvPr>
        </p:nvSpPr>
        <p:spPr/>
        <p:txBody>
          <a:bodyPr/>
          <a:lstStyle/>
          <a:p>
            <a:r>
              <a:rPr lang="ru-RU" dirty="0"/>
              <a:t>Квантовая запутанность</a:t>
            </a:r>
          </a:p>
        </p:txBody>
      </p:sp>
      <p:sp>
        <p:nvSpPr>
          <p:cNvPr id="3" name="Объект 2">
            <a:extLst>
              <a:ext uri="{FF2B5EF4-FFF2-40B4-BE49-F238E27FC236}">
                <a16:creationId xmlns:a16="http://schemas.microsoft.com/office/drawing/2014/main" id="{965CD9AB-9CCE-43CF-87DA-1F8BFC5951AE}"/>
              </a:ext>
            </a:extLst>
          </p:cNvPr>
          <p:cNvSpPr>
            <a:spLocks noGrp="1"/>
          </p:cNvSpPr>
          <p:nvPr>
            <p:ph idx="1"/>
          </p:nvPr>
        </p:nvSpPr>
        <p:spPr/>
        <p:txBody>
          <a:bodyPr/>
          <a:lstStyle/>
          <a:p>
            <a:r>
              <a:rPr lang="ru-RU" dirty="0" err="1"/>
              <a:t>Ква́нтовая</a:t>
            </a:r>
            <a:r>
              <a:rPr lang="ru-RU" dirty="0"/>
              <a:t> </a:t>
            </a:r>
            <a:r>
              <a:rPr lang="ru-RU" dirty="0" err="1"/>
              <a:t>запу́танность</a:t>
            </a:r>
            <a:r>
              <a:rPr lang="ru-RU" dirty="0"/>
              <a:t> — </a:t>
            </a:r>
            <a:r>
              <a:rPr lang="ru-RU" dirty="0" err="1"/>
              <a:t>квантовомеханическое</a:t>
            </a:r>
            <a:r>
              <a:rPr lang="ru-RU" dirty="0"/>
              <a:t> явление, при котором квантовые состояния двух или большего числа объектов оказываются взаимозависимыми (например, можно получить пару фотонов, находящихся в запутанном состоянии, и тогда если при измерении спина первой частицы спиральность оказывается положительной, то спиральность второй всегда оказывается отрицательной, и наоборот). Такая взаимозависимость сохраняется, даже если эти объекты разнесены в пространстве за пределы любых известных взаимодействий. Измерение параметра одной частицы приводит к мгновенному (выше скорости света) прекращению запутанного состояния другой, что находится в логическом противоречии с принципом локальности (при этом теория относительности не нарушается и информация не передаётся).</a:t>
            </a:r>
          </a:p>
        </p:txBody>
      </p:sp>
    </p:spTree>
    <p:extLst>
      <p:ext uri="{BB962C8B-B14F-4D97-AF65-F5344CB8AC3E}">
        <p14:creationId xmlns:p14="http://schemas.microsoft.com/office/powerpoint/2010/main" val="343642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803A51-1ABA-4698-999C-C3A091C70FBB}"/>
              </a:ext>
            </a:extLst>
          </p:cNvPr>
          <p:cNvSpPr>
            <a:spLocks noGrp="1"/>
          </p:cNvSpPr>
          <p:nvPr>
            <p:ph type="title"/>
          </p:nvPr>
        </p:nvSpPr>
        <p:spPr/>
        <p:txBody>
          <a:bodyPr/>
          <a:lstStyle/>
          <a:p>
            <a:r>
              <a:rPr lang="ru-RU" dirty="0" err="1"/>
              <a:t>Кубит</a:t>
            </a:r>
            <a:r>
              <a:rPr lang="en-US" dirty="0"/>
              <a:t>(q-bit)</a:t>
            </a:r>
            <a:endParaRPr lang="ru-RU" dirty="0"/>
          </a:p>
        </p:txBody>
      </p:sp>
      <p:pic>
        <p:nvPicPr>
          <p:cNvPr id="5" name="Объект 4">
            <a:extLst>
              <a:ext uri="{FF2B5EF4-FFF2-40B4-BE49-F238E27FC236}">
                <a16:creationId xmlns:a16="http://schemas.microsoft.com/office/drawing/2014/main" id="{19FDEB5A-4D7D-422B-8FBE-E0D8925D3AF7}"/>
              </a:ext>
            </a:extLst>
          </p:cNvPr>
          <p:cNvPicPr>
            <a:picLocks noGrp="1" noChangeAspect="1"/>
          </p:cNvPicPr>
          <p:nvPr>
            <p:ph idx="1"/>
          </p:nvPr>
        </p:nvPicPr>
        <p:blipFill>
          <a:blip r:embed="rId3"/>
          <a:stretch>
            <a:fillRect/>
          </a:stretch>
        </p:blipFill>
        <p:spPr>
          <a:xfrm>
            <a:off x="7216672" y="1939379"/>
            <a:ext cx="3939008" cy="3997799"/>
          </a:xfrm>
        </p:spPr>
      </p:pic>
      <p:sp>
        <p:nvSpPr>
          <p:cNvPr id="6" name="TextBox 5">
            <a:extLst>
              <a:ext uri="{FF2B5EF4-FFF2-40B4-BE49-F238E27FC236}">
                <a16:creationId xmlns:a16="http://schemas.microsoft.com/office/drawing/2014/main" id="{EE38C2AC-2FFF-4678-940B-A49F13640D0E}"/>
              </a:ext>
            </a:extLst>
          </p:cNvPr>
          <p:cNvSpPr txBox="1"/>
          <p:nvPr/>
        </p:nvSpPr>
        <p:spPr>
          <a:xfrm>
            <a:off x="837137" y="2030819"/>
            <a:ext cx="6379535" cy="4247317"/>
          </a:xfrm>
          <a:prstGeom prst="rect">
            <a:avLst/>
          </a:prstGeom>
          <a:noFill/>
        </p:spPr>
        <p:txBody>
          <a:bodyPr wrap="square" rtlCol="0">
            <a:spAutoFit/>
          </a:bodyPr>
          <a:lstStyle/>
          <a:p>
            <a:r>
              <a:rPr lang="ru-RU" dirty="0"/>
              <a:t>Как и бит, </a:t>
            </a:r>
            <a:r>
              <a:rPr lang="ru-RU" dirty="0" err="1"/>
              <a:t>кубит</a:t>
            </a:r>
            <a:r>
              <a:rPr lang="ru-RU" dirty="0"/>
              <a:t> допускает два собственных состояния, обозначаемых </a:t>
            </a:r>
            <a:r>
              <a:rPr lang="en-US" dirty="0"/>
              <a:t>|0) &amp; |1)</a:t>
            </a:r>
            <a:r>
              <a:rPr lang="ru-RU" dirty="0"/>
              <a:t> Однако в отличие может находится в их суперпозиции, а то есть А*</a:t>
            </a:r>
            <a:r>
              <a:rPr lang="en-US" dirty="0"/>
              <a:t>|0)</a:t>
            </a:r>
            <a:r>
              <a:rPr lang="ru-RU" dirty="0"/>
              <a:t>+</a:t>
            </a:r>
            <a:r>
              <a:rPr lang="en-US" dirty="0"/>
              <a:t>B*|1) </a:t>
            </a:r>
            <a:r>
              <a:rPr lang="ru-RU" dirty="0"/>
              <a:t>, где А и В – комплексные числа и удовлетворяют условию </a:t>
            </a:r>
            <a:r>
              <a:rPr lang="en-US" dirty="0"/>
              <a:t>|</a:t>
            </a:r>
            <a:r>
              <a:rPr lang="ru-RU" dirty="0"/>
              <a:t>А</a:t>
            </a:r>
            <a:r>
              <a:rPr lang="en-US" dirty="0"/>
              <a:t>|^2+|B|^2=1.</a:t>
            </a:r>
          </a:p>
          <a:p>
            <a:endParaRPr lang="en-US" dirty="0"/>
          </a:p>
          <a:p>
            <a:r>
              <a:rPr lang="ru-RU" dirty="0" err="1"/>
              <a:t>Кубиты</a:t>
            </a:r>
            <a:r>
              <a:rPr lang="ru-RU" dirty="0"/>
              <a:t> могут быть </a:t>
            </a:r>
            <a:r>
              <a:rPr lang="en-US" dirty="0"/>
              <a:t>c</a:t>
            </a:r>
            <a:r>
              <a:rPr lang="ru-RU" dirty="0"/>
              <a:t>вязаны друг с другом, то есть на них может быть наложена ненаблюдаемая связь, выражающаяся в том, что при всяком изменении над одним из нескольких </a:t>
            </a:r>
            <a:r>
              <a:rPr lang="ru-RU" dirty="0" err="1"/>
              <a:t>кубитов</a:t>
            </a:r>
            <a:r>
              <a:rPr lang="ru-RU" dirty="0"/>
              <a:t> остальные меняются согласованно с ним. Иными словами, совокупность запутанных между собой </a:t>
            </a:r>
            <a:r>
              <a:rPr lang="ru-RU" dirty="0" err="1"/>
              <a:t>кубитов</a:t>
            </a:r>
            <a:r>
              <a:rPr lang="ru-RU" dirty="0"/>
              <a:t> может интерпретироваться как заполненный квантовый регистр. Как и отдельный </a:t>
            </a:r>
            <a:r>
              <a:rPr lang="ru-RU" dirty="0" err="1"/>
              <a:t>кубит</a:t>
            </a:r>
            <a:r>
              <a:rPr lang="ru-RU" dirty="0"/>
              <a:t>, квантовый регистр гораздо сложнее классического регистра битов. Он может не только находиться во всевозможных комбинациях составляющих его битов, но и реализовывать тонкие зависимости между ними.</a:t>
            </a:r>
          </a:p>
        </p:txBody>
      </p:sp>
    </p:spTree>
    <p:extLst>
      <p:ext uri="{BB962C8B-B14F-4D97-AF65-F5344CB8AC3E}">
        <p14:creationId xmlns:p14="http://schemas.microsoft.com/office/powerpoint/2010/main" val="403241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9078D-BF65-46D8-8DE8-508BC8152420}"/>
              </a:ext>
            </a:extLst>
          </p:cNvPr>
          <p:cNvSpPr>
            <a:spLocks noGrp="1"/>
          </p:cNvSpPr>
          <p:nvPr>
            <p:ph type="title"/>
          </p:nvPr>
        </p:nvSpPr>
        <p:spPr/>
        <p:txBody>
          <a:bodyPr/>
          <a:lstStyle/>
          <a:p>
            <a:r>
              <a:rPr lang="ru-RU" dirty="0"/>
              <a:t>Физическая реализация квантового компьютера</a:t>
            </a:r>
          </a:p>
        </p:txBody>
      </p:sp>
      <p:sp>
        <p:nvSpPr>
          <p:cNvPr id="3" name="Объект 2">
            <a:extLst>
              <a:ext uri="{FF2B5EF4-FFF2-40B4-BE49-F238E27FC236}">
                <a16:creationId xmlns:a16="http://schemas.microsoft.com/office/drawing/2014/main" id="{AFEA8544-DE85-4D9E-BD06-EE931717B91D}"/>
              </a:ext>
            </a:extLst>
          </p:cNvPr>
          <p:cNvSpPr>
            <a:spLocks noGrp="1"/>
          </p:cNvSpPr>
          <p:nvPr>
            <p:ph idx="1"/>
          </p:nvPr>
        </p:nvSpPr>
        <p:spPr/>
        <p:txBody>
          <a:bodyPr>
            <a:normAutofit fontScale="70000" lnSpcReduction="20000"/>
          </a:bodyPr>
          <a:lstStyle/>
          <a:p>
            <a:r>
              <a:rPr lang="ru-RU" dirty="0"/>
              <a:t>Построение квантового компьютера в виде реального физического прибора является фундаментальной задачей физики XXI века. По состоянию на начало 2010-х годов построены только ограниченные его варианты (самые большие сконструированные квантовые регистры имеют немногим более десятка связанных </a:t>
            </a:r>
            <a:r>
              <a:rPr lang="ru-RU" dirty="0" err="1"/>
              <a:t>кубит</a:t>
            </a:r>
            <a:r>
              <a:rPr lang="ru-RU" dirty="0"/>
              <a:t>). Вопрос о том, до какой степени возможно масштабирование такого устройства (так называемая «Проблема масштабирования»), является предметом новой интенсивно развивающейся области — </a:t>
            </a:r>
            <a:r>
              <a:rPr lang="ru-RU" dirty="0" err="1"/>
              <a:t>многочастичной</a:t>
            </a:r>
            <a:r>
              <a:rPr lang="ru-RU" dirty="0"/>
              <a:t> квантовой механики. Центральным здесь является вопрос о природе </a:t>
            </a:r>
            <a:r>
              <a:rPr lang="ru-RU" dirty="0" err="1"/>
              <a:t>декогерентности</a:t>
            </a:r>
            <a:r>
              <a:rPr lang="ru-RU" dirty="0"/>
              <a:t> (точнее, о коллапсе волновой функции), который пока остаётся открытым. Различные трактовки этого процесса можно найти в книгах.</a:t>
            </a:r>
          </a:p>
          <a:p>
            <a:r>
              <a:rPr lang="ru-RU" dirty="0"/>
              <a:t>Главные технологии для квантового компьютера:</a:t>
            </a:r>
          </a:p>
          <a:p>
            <a:r>
              <a:rPr lang="ru-RU" dirty="0"/>
              <a:t>1. Твердотельные квантовые точки на полупроводниках: в качестве логических </a:t>
            </a:r>
            <a:r>
              <a:rPr lang="ru-RU" dirty="0" err="1"/>
              <a:t>кубитов</a:t>
            </a:r>
            <a:r>
              <a:rPr lang="ru-RU" dirty="0"/>
              <a:t> используются либо зарядовые состояния (нахождение или отсутствие электрона в определённой точке) либо направление электронного и/или ядерного спина в данной квантовой точке. Управление через внешние потенциалы или лазерным импульсом.</a:t>
            </a:r>
          </a:p>
          <a:p>
            <a:r>
              <a:rPr lang="ru-RU" dirty="0"/>
              <a:t>2. Сверхпроводящие элементы («</a:t>
            </a:r>
            <a:r>
              <a:rPr lang="ru-RU" dirty="0" err="1"/>
              <a:t>джозефсоновские</a:t>
            </a:r>
            <a:r>
              <a:rPr lang="ru-RU" dirty="0"/>
              <a:t> переходы», </a:t>
            </a:r>
            <a:r>
              <a:rPr lang="ru-RU" dirty="0" err="1"/>
              <a:t>СКВИДы</a:t>
            </a:r>
            <a:r>
              <a:rPr lang="ru-RU" dirty="0"/>
              <a:t> и др.). В качестве логических </a:t>
            </a:r>
            <a:r>
              <a:rPr lang="ru-RU" dirty="0" err="1"/>
              <a:t>кубитов</a:t>
            </a:r>
            <a:r>
              <a:rPr lang="ru-RU" dirty="0"/>
              <a:t> используются присутствие/отсутствие </a:t>
            </a:r>
            <a:r>
              <a:rPr lang="ru-RU" dirty="0" err="1"/>
              <a:t>куперовской</a:t>
            </a:r>
            <a:r>
              <a:rPr lang="ru-RU" dirty="0"/>
              <a:t> пары в определённой пространственной области. Управление: внешний потенциал/магнитный поток.</a:t>
            </a:r>
          </a:p>
          <a:p>
            <a:r>
              <a:rPr lang="ru-RU" dirty="0"/>
              <a:t>3. Ионы в вакуумных ловушках Пауля (или атомы в оптических ловушках). В качестве логических </a:t>
            </a:r>
            <a:r>
              <a:rPr lang="ru-RU" dirty="0" err="1"/>
              <a:t>кубитов</a:t>
            </a:r>
            <a:r>
              <a:rPr lang="ru-RU" dirty="0"/>
              <a:t> используются основное/возбуждённое состояния внешнего электрона в ионе. Управление: классические лазерные импульсы вдоль оси ловушки или направленные на индивидуальные ионы + колебательные моды ионного ансамбля.</a:t>
            </a:r>
          </a:p>
          <a:p>
            <a:r>
              <a:rPr lang="ru-RU" dirty="0"/>
              <a:t>4.Смешанные технологии: использование заранее приготовленных запутанных состояний фотонов для управления атомными ансамблями или как элементы управления классическими вычислительными сетями.</a:t>
            </a:r>
          </a:p>
        </p:txBody>
      </p:sp>
    </p:spTree>
    <p:extLst>
      <p:ext uri="{BB962C8B-B14F-4D97-AF65-F5344CB8AC3E}">
        <p14:creationId xmlns:p14="http://schemas.microsoft.com/office/powerpoint/2010/main" val="135617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542624-C408-416D-BEED-6E7A6EE78037}"/>
              </a:ext>
            </a:extLst>
          </p:cNvPr>
          <p:cNvSpPr>
            <a:spLocks noGrp="1"/>
          </p:cNvSpPr>
          <p:nvPr>
            <p:ph type="title"/>
          </p:nvPr>
        </p:nvSpPr>
        <p:spPr/>
        <p:txBody>
          <a:bodyPr/>
          <a:lstStyle/>
          <a:p>
            <a:r>
              <a:rPr lang="ru-RU" dirty="0"/>
              <a:t>Адиабатические компьютеры </a:t>
            </a:r>
            <a:r>
              <a:rPr lang="en-US" dirty="0"/>
              <a:t>D-Wave</a:t>
            </a:r>
            <a:endParaRPr lang="ru-RU" dirty="0"/>
          </a:p>
        </p:txBody>
      </p:sp>
      <p:sp>
        <p:nvSpPr>
          <p:cNvPr id="3" name="Объект 2">
            <a:extLst>
              <a:ext uri="{FF2B5EF4-FFF2-40B4-BE49-F238E27FC236}">
                <a16:creationId xmlns:a16="http://schemas.microsoft.com/office/drawing/2014/main" id="{A47476A2-9209-4E54-808D-7E0F73F30349}"/>
              </a:ext>
            </a:extLst>
          </p:cNvPr>
          <p:cNvSpPr>
            <a:spLocks noGrp="1"/>
          </p:cNvSpPr>
          <p:nvPr>
            <p:ph idx="1"/>
          </p:nvPr>
        </p:nvSpPr>
        <p:spPr/>
        <p:txBody>
          <a:bodyPr>
            <a:normAutofit fontScale="92500" lnSpcReduction="20000"/>
          </a:bodyPr>
          <a:lstStyle/>
          <a:p>
            <a:r>
              <a:rPr lang="ru-RU" dirty="0"/>
              <a:t>Канадская компания D-</a:t>
            </a:r>
            <a:r>
              <a:rPr lang="ru-RU" dirty="0" err="1"/>
              <a:t>Wave</a:t>
            </a:r>
            <a:r>
              <a:rPr lang="ru-RU" dirty="0"/>
              <a:t> </a:t>
            </a:r>
            <a:r>
              <a:rPr lang="ru-RU" dirty="0" err="1"/>
              <a:t>Systems</a:t>
            </a:r>
            <a:r>
              <a:rPr lang="ru-RU" dirty="0"/>
              <a:t> с 2007 года заявляла о создании различных вариантов квантового компьютера: 16 </a:t>
            </a:r>
            <a:r>
              <a:rPr lang="ru-RU" dirty="0" err="1"/>
              <a:t>кубит</a:t>
            </a:r>
            <a:r>
              <a:rPr lang="ru-RU" dirty="0"/>
              <a:t> — </a:t>
            </a:r>
            <a:r>
              <a:rPr lang="ru-RU" dirty="0" err="1"/>
              <a:t>Orion</a:t>
            </a:r>
            <a:r>
              <a:rPr lang="ru-RU" dirty="0"/>
              <a:t>, 28 </a:t>
            </a:r>
            <a:r>
              <a:rPr lang="ru-RU" dirty="0" err="1"/>
              <a:t>кубит</a:t>
            </a:r>
            <a:r>
              <a:rPr lang="ru-RU" dirty="0"/>
              <a:t> в ноябре 2007, D-</a:t>
            </a:r>
            <a:r>
              <a:rPr lang="ru-RU" dirty="0" err="1"/>
              <a:t>Wave</a:t>
            </a:r>
            <a:r>
              <a:rPr lang="ru-RU" dirty="0"/>
              <a:t> </a:t>
            </a:r>
            <a:r>
              <a:rPr lang="ru-RU" dirty="0" err="1"/>
              <a:t>One</a:t>
            </a:r>
            <a:r>
              <a:rPr lang="ru-RU" dirty="0"/>
              <a:t> с 128-кубитным чипом в мае 2011, процессор </a:t>
            </a:r>
            <a:r>
              <a:rPr lang="ru-RU" dirty="0" err="1"/>
              <a:t>Vesuvius</a:t>
            </a:r>
            <a:r>
              <a:rPr lang="ru-RU" dirty="0"/>
              <a:t> на 512 </a:t>
            </a:r>
            <a:r>
              <a:rPr lang="ru-RU" dirty="0" err="1"/>
              <a:t>кубитов</a:t>
            </a:r>
            <a:r>
              <a:rPr lang="ru-RU" dirty="0"/>
              <a:t> в конце 2012 года, более 1000 </a:t>
            </a:r>
            <a:r>
              <a:rPr lang="ru-RU" dirty="0" err="1"/>
              <a:t>кубит</a:t>
            </a:r>
            <a:r>
              <a:rPr lang="ru-RU" dirty="0"/>
              <a:t> в июне 2015. Компания получала инвестиции из множества источников, например 17 млн долларов США в январе 2008 года, также проводились распределённые вычисления </a:t>
            </a:r>
            <a:r>
              <a:rPr lang="ru-RU" dirty="0" err="1"/>
              <a:t>AQUA@home</a:t>
            </a:r>
            <a:r>
              <a:rPr lang="ru-RU" dirty="0"/>
              <a:t>(</a:t>
            </a:r>
            <a:r>
              <a:rPr lang="ru-RU" dirty="0" err="1"/>
              <a:t>Adiabatic</a:t>
            </a:r>
            <a:r>
              <a:rPr lang="ru-RU" dirty="0"/>
              <a:t> </a:t>
            </a:r>
            <a:r>
              <a:rPr lang="ru-RU" dirty="0" err="1"/>
              <a:t>QUantum</a:t>
            </a:r>
            <a:r>
              <a:rPr lang="ru-RU" dirty="0"/>
              <a:t> </a:t>
            </a:r>
            <a:r>
              <a:rPr lang="ru-RU" dirty="0" err="1"/>
              <a:t>Algorithms</a:t>
            </a:r>
            <a:r>
              <a:rPr lang="ru-RU" dirty="0"/>
              <a:t>) для тестирования алгоритмов оптимизации для адиабатических сверхпроводящих квантовых компьютеров D-</a:t>
            </a:r>
            <a:r>
              <a:rPr lang="ru-RU" dirty="0" err="1"/>
              <a:t>Wave</a:t>
            </a:r>
            <a:r>
              <a:rPr lang="ru-RU" dirty="0"/>
              <a:t>.</a:t>
            </a:r>
          </a:p>
          <a:p>
            <a:r>
              <a:rPr lang="ru-RU" dirty="0"/>
              <a:t>Компьютеры D-</a:t>
            </a:r>
            <a:r>
              <a:rPr lang="ru-RU" dirty="0" err="1"/>
              <a:t>Wave</a:t>
            </a:r>
            <a:r>
              <a:rPr lang="ru-RU" dirty="0"/>
              <a:t> работают на принципе квантовой релаксации (квантовый отжиг), могут решать крайне ограниченный подкласс задач оптимизации, и не подходят для реализации традиционных квантовых алгоритмов и квантовых вентилей (</a:t>
            </a:r>
            <a:r>
              <a:rPr lang="ru-RU" dirty="0" err="1"/>
              <a:t>Quantum</a:t>
            </a:r>
            <a:r>
              <a:rPr lang="ru-RU" dirty="0"/>
              <a:t> </a:t>
            </a:r>
            <a:r>
              <a:rPr lang="ru-RU" dirty="0" err="1"/>
              <a:t>Annealing</a:t>
            </a:r>
            <a:r>
              <a:rPr lang="ru-RU" dirty="0"/>
              <a:t>).</a:t>
            </a:r>
          </a:p>
          <a:p>
            <a:r>
              <a:rPr lang="ru-RU" dirty="0"/>
              <a:t>D-</a:t>
            </a:r>
            <a:r>
              <a:rPr lang="ru-RU" dirty="0" err="1"/>
              <a:t>Wave</a:t>
            </a:r>
            <a:r>
              <a:rPr lang="ru-RU" dirty="0"/>
              <a:t> демонстрировала решение на своих компьютерах некоторых задач, например, распознавания образов (8 декабря 2009 года на конференции NIPS при участии </a:t>
            </a:r>
            <a:r>
              <a:rPr lang="ru-RU" dirty="0" err="1"/>
              <a:t>Hartmut</a:t>
            </a:r>
            <a:r>
              <a:rPr lang="ru-RU" dirty="0"/>
              <a:t> </a:t>
            </a:r>
            <a:r>
              <a:rPr lang="ru-RU" dirty="0" err="1"/>
              <a:t>Neven</a:t>
            </a:r>
            <a:r>
              <a:rPr lang="ru-RU" dirty="0"/>
              <a:t>, исследования трехмерной формы белка по известной последовательности аминокислот (август 2012).</a:t>
            </a:r>
          </a:p>
          <a:p>
            <a:r>
              <a:rPr lang="ru-RU" dirty="0"/>
              <a:t>Рабочая температура сверхпроводниковых чипов в аппаратах D-</a:t>
            </a:r>
            <a:r>
              <a:rPr lang="ru-RU" dirty="0" err="1"/>
              <a:t>Wave</a:t>
            </a:r>
            <a:r>
              <a:rPr lang="ru-RU" dirty="0"/>
              <a:t> составляет около 20 </a:t>
            </a:r>
            <a:r>
              <a:rPr lang="ru-RU" dirty="0" err="1"/>
              <a:t>мкК</a:t>
            </a:r>
            <a:r>
              <a:rPr lang="ru-RU" dirty="0"/>
              <a:t>, имеется тщательное экранирование от внешних электрических и магнитных полей.</a:t>
            </a:r>
          </a:p>
          <a:p>
            <a:endParaRPr lang="ru-RU" dirty="0"/>
          </a:p>
        </p:txBody>
      </p:sp>
    </p:spTree>
    <p:extLst>
      <p:ext uri="{BB962C8B-B14F-4D97-AF65-F5344CB8AC3E}">
        <p14:creationId xmlns:p14="http://schemas.microsoft.com/office/powerpoint/2010/main" val="296583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14E0701-37F2-42F8-9ACC-E836440A22BF}"/>
              </a:ext>
            </a:extLst>
          </p:cNvPr>
          <p:cNvSpPr>
            <a:spLocks noGrp="1"/>
          </p:cNvSpPr>
          <p:nvPr>
            <p:ph idx="1"/>
          </p:nvPr>
        </p:nvSpPr>
        <p:spPr>
          <a:xfrm>
            <a:off x="648586" y="308344"/>
            <a:ext cx="10507094" cy="5560750"/>
          </a:xfrm>
        </p:spPr>
        <p:txBody>
          <a:bodyPr>
            <a:normAutofit lnSpcReduction="10000"/>
          </a:bodyPr>
          <a:lstStyle/>
          <a:p>
            <a:pPr marL="0" indent="0">
              <a:buNone/>
            </a:pPr>
            <a:endParaRPr lang="ru-RU" dirty="0"/>
          </a:p>
          <a:p>
            <a:r>
              <a:rPr lang="ru-RU" dirty="0"/>
              <a:t>В то же время, квантовые компьютеры D-</a:t>
            </a:r>
            <a:r>
              <a:rPr lang="ru-RU" dirty="0" err="1"/>
              <a:t>Wave</a:t>
            </a:r>
            <a:r>
              <a:rPr lang="ru-RU" dirty="0"/>
              <a:t> </a:t>
            </a:r>
            <a:r>
              <a:rPr lang="ru-RU" dirty="0" err="1"/>
              <a:t>Systems</a:t>
            </a:r>
            <a:r>
              <a:rPr lang="ru-RU" dirty="0"/>
              <a:t> подвергаются критике со стороны некоторых исследователей. Так, доцент (</a:t>
            </a:r>
            <a:r>
              <a:rPr lang="ru-RU" dirty="0" err="1"/>
              <a:t>associate</a:t>
            </a:r>
            <a:r>
              <a:rPr lang="ru-RU" dirty="0"/>
              <a:t> </a:t>
            </a:r>
            <a:r>
              <a:rPr lang="ru-RU" dirty="0" err="1"/>
              <a:t>professor</a:t>
            </a:r>
            <a:r>
              <a:rPr lang="ru-RU" dirty="0"/>
              <a:t>) Массачусетского Технологического Института Скотт </a:t>
            </a:r>
            <a:r>
              <a:rPr lang="ru-RU" dirty="0" err="1"/>
              <a:t>Ааронсон</a:t>
            </a:r>
            <a:r>
              <a:rPr lang="ru-RU" dirty="0"/>
              <a:t> считает, что D-</a:t>
            </a:r>
            <a:r>
              <a:rPr lang="ru-RU" dirty="0" err="1"/>
              <a:t>Wave</a:t>
            </a:r>
            <a:r>
              <a:rPr lang="ru-RU" dirty="0"/>
              <a:t> пока не смогла доказать ни того, что её компьютер решает какие-либо задачи быстрее, чем обычный компьютер, ни того, что используемые 128 </a:t>
            </a:r>
            <a:r>
              <a:rPr lang="ru-RU" dirty="0" err="1"/>
              <a:t>кубитов</a:t>
            </a:r>
            <a:r>
              <a:rPr lang="ru-RU" dirty="0"/>
              <a:t> удается ввести в состоянии квантовой запутанности. Если же </a:t>
            </a:r>
            <a:r>
              <a:rPr lang="ru-RU" dirty="0" err="1"/>
              <a:t>кубиты</a:t>
            </a:r>
            <a:r>
              <a:rPr lang="ru-RU" dirty="0"/>
              <a:t> не находятся в запутанном состоянии, то это не квантовый компьютер.</a:t>
            </a:r>
          </a:p>
          <a:p>
            <a:endParaRPr lang="ru-RU" dirty="0"/>
          </a:p>
          <a:p>
            <a:r>
              <a:rPr lang="ru-RU" dirty="0"/>
              <a:t>В мае 2013 года профессор </a:t>
            </a:r>
            <a:r>
              <a:rPr lang="ru-RU" dirty="0" err="1"/>
              <a:t>Amherst</a:t>
            </a:r>
            <a:r>
              <a:rPr lang="ru-RU" dirty="0"/>
              <a:t> </a:t>
            </a:r>
            <a:r>
              <a:rPr lang="ru-RU" dirty="0" err="1"/>
              <a:t>College</a:t>
            </a:r>
            <a:r>
              <a:rPr lang="ru-RU" dirty="0"/>
              <a:t> из канадской провинции Новая Шотландия Катерина Мак-</a:t>
            </a:r>
            <a:r>
              <a:rPr lang="ru-RU" dirty="0" err="1"/>
              <a:t>Гью</a:t>
            </a:r>
            <a:r>
              <a:rPr lang="ru-RU" dirty="0"/>
              <a:t> (</a:t>
            </a:r>
            <a:r>
              <a:rPr lang="ru-RU" dirty="0" err="1"/>
              <a:t>Catherine</a:t>
            </a:r>
            <a:r>
              <a:rPr lang="ru-RU" dirty="0"/>
              <a:t> </a:t>
            </a:r>
            <a:r>
              <a:rPr lang="ru-RU" dirty="0" err="1"/>
              <a:t>McGeoch</a:t>
            </a:r>
            <a:r>
              <a:rPr lang="ru-RU" dirty="0"/>
              <a:t>) объявила о своих результатах сравнения компьютера D-</a:t>
            </a:r>
            <a:r>
              <a:rPr lang="ru-RU" dirty="0" err="1"/>
              <a:t>Wave</a:t>
            </a:r>
            <a:r>
              <a:rPr lang="ru-RU" dirty="0"/>
              <a:t> </a:t>
            </a:r>
            <a:r>
              <a:rPr lang="ru-RU" dirty="0" err="1"/>
              <a:t>One</a:t>
            </a:r>
            <a:r>
              <a:rPr lang="ru-RU" dirty="0"/>
              <a:t> на процессоре </a:t>
            </a:r>
            <a:r>
              <a:rPr lang="ru-RU" dirty="0" err="1"/>
              <a:t>Vesuvius</a:t>
            </a:r>
            <a:r>
              <a:rPr lang="ru-RU" dirty="0"/>
              <a:t> с традиционным компьютером с микропроцессором </a:t>
            </a:r>
            <a:r>
              <a:rPr lang="ru-RU" dirty="0" err="1"/>
              <a:t>Intel</a:t>
            </a:r>
            <a:r>
              <a:rPr lang="ru-RU" dirty="0"/>
              <a:t>. В первом тесте одну из задач класса QUBO, хорошо подходящую для структуры процессора, компьютер D-</a:t>
            </a:r>
            <a:r>
              <a:rPr lang="ru-RU" dirty="0" err="1"/>
              <a:t>Wave</a:t>
            </a:r>
            <a:r>
              <a:rPr lang="ru-RU" dirty="0"/>
              <a:t> </a:t>
            </a:r>
            <a:r>
              <a:rPr lang="ru-RU" dirty="0" err="1"/>
              <a:t>One</a:t>
            </a:r>
            <a:r>
              <a:rPr lang="ru-RU" dirty="0"/>
              <a:t> выполнил за 0,5 секунды, в то время как компьютеру с процессором </a:t>
            </a:r>
            <a:r>
              <a:rPr lang="ru-RU" dirty="0" err="1"/>
              <a:t>Intel</a:t>
            </a:r>
            <a:r>
              <a:rPr lang="ru-RU" dirty="0"/>
              <a:t> потребовалось 30 мин (выигрыш по скорости 3600 раз). Во втором тесте требовалась специальная программа для «перевода» задачи на язык компьютера D-</a:t>
            </a:r>
            <a:r>
              <a:rPr lang="ru-RU" dirty="0" err="1"/>
              <a:t>Wave</a:t>
            </a:r>
            <a:r>
              <a:rPr lang="ru-RU" dirty="0"/>
              <a:t> и скорость вычислений двух компьютеров была примерно равной. В третьем тесте, в котором также требовалась программа «перевода», компьютер D-</a:t>
            </a:r>
            <a:r>
              <a:rPr lang="ru-RU" dirty="0" err="1"/>
              <a:t>Wave</a:t>
            </a:r>
            <a:r>
              <a:rPr lang="ru-RU" dirty="0"/>
              <a:t> </a:t>
            </a:r>
            <a:r>
              <a:rPr lang="ru-RU" dirty="0" err="1"/>
              <a:t>One</a:t>
            </a:r>
            <a:r>
              <a:rPr lang="ru-RU" dirty="0"/>
              <a:t> за 30 минут нашёл решение 28 из 33 заданных задач, в то время как компьютер на процессоре </a:t>
            </a:r>
            <a:r>
              <a:rPr lang="ru-RU" dirty="0" err="1"/>
              <a:t>Intel</a:t>
            </a:r>
            <a:r>
              <a:rPr lang="ru-RU" dirty="0"/>
              <a:t> нашёл решение только для 9 задач</a:t>
            </a:r>
          </a:p>
        </p:txBody>
      </p:sp>
      <p:sp>
        <p:nvSpPr>
          <p:cNvPr id="4" name="Прямоугольник 3">
            <a:extLst>
              <a:ext uri="{FF2B5EF4-FFF2-40B4-BE49-F238E27FC236}">
                <a16:creationId xmlns:a16="http://schemas.microsoft.com/office/drawing/2014/main" id="{63680B0E-0AAD-4676-AF67-8A5B7ABEC4A9}"/>
              </a:ext>
            </a:extLst>
          </p:cNvPr>
          <p:cNvSpPr/>
          <p:nvPr/>
        </p:nvSpPr>
        <p:spPr>
          <a:xfrm>
            <a:off x="318976" y="2360428"/>
            <a:ext cx="10228521" cy="2445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cxnSp>
        <p:nvCxnSpPr>
          <p:cNvPr id="7" name="Прямая соединительная линия 6">
            <a:extLst>
              <a:ext uri="{FF2B5EF4-FFF2-40B4-BE49-F238E27FC236}">
                <a16:creationId xmlns:a16="http://schemas.microsoft.com/office/drawing/2014/main" id="{A1296E15-446B-4144-9CE9-53850A371257}"/>
              </a:ext>
            </a:extLst>
          </p:cNvPr>
          <p:cNvCxnSpPr/>
          <p:nvPr/>
        </p:nvCxnSpPr>
        <p:spPr>
          <a:xfrm>
            <a:off x="1169581" y="1733107"/>
            <a:ext cx="107388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626160"/>
      </p:ext>
    </p:extLst>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147</TotalTime>
  <Words>1418</Words>
  <Application>Microsoft Office PowerPoint</Application>
  <PresentationFormat>Широкоэкранный</PresentationFormat>
  <Paragraphs>37</Paragraphs>
  <Slides>10</Slides>
  <Notes>1</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Calibri</vt:lpstr>
      <vt:lpstr>Calibri Light</vt:lpstr>
      <vt:lpstr>Ретро</vt:lpstr>
      <vt:lpstr>Квантовый компьютер</vt:lpstr>
      <vt:lpstr>Определение квантового компьютера</vt:lpstr>
      <vt:lpstr>Язык программирования Quipper</vt:lpstr>
      <vt:lpstr>Двухщелевой эксперимент (квантовая суперпозиция)</vt:lpstr>
      <vt:lpstr>Квантовая запутанность</vt:lpstr>
      <vt:lpstr>Кубит(q-bit)</vt:lpstr>
      <vt:lpstr>Физическая реализация квантового компьютера</vt:lpstr>
      <vt:lpstr>Адиабатические компьютеры D-Wave</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Квантовый компьютер</dc:title>
  <dc:creator>TryLessFold</dc:creator>
  <cp:lastModifiedBy>TryLessFold</cp:lastModifiedBy>
  <cp:revision>10</cp:revision>
  <dcterms:created xsi:type="dcterms:W3CDTF">2017-12-08T12:43:23Z</dcterms:created>
  <dcterms:modified xsi:type="dcterms:W3CDTF">2017-12-08T15:11:00Z</dcterms:modified>
</cp:coreProperties>
</file>