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9" r:id="rId6"/>
    <p:sldId id="265" r:id="rId7"/>
    <p:sldId id="270" r:id="rId8"/>
    <p:sldId id="267" r:id="rId9"/>
    <p:sldId id="271" r:id="rId10"/>
    <p:sldId id="266" r:id="rId11"/>
  </p:sldIdLst>
  <p:sldSz cx="12192000" cy="6858000"/>
  <p:notesSz cx="12192000" cy="6858000"/>
  <p:custShowLst>
    <p:custShow name="Custom Show 1" id="0">
      <p:sldLst>
        <p:sld r:id="rId2"/>
      </p:sldLst>
    </p:custShow>
  </p:custShowLst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74" d="100"/>
          <a:sy n="74" d="100"/>
        </p:scale>
        <p:origin x="61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FA172-557B-4600-8769-660E16E35E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222CF07F-2322-439D-B358-33CBDBBF4285}">
      <dgm:prSet phldrT="[Texto]"/>
      <dgm:spPr/>
      <dgm:t>
        <a:bodyPr/>
        <a:lstStyle/>
        <a:p>
          <a:r>
            <a:rPr lang="es-EC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el proceso de control de asistencia por medio de instrumento de recolección de información para analizar la necesidad empresarial</a:t>
          </a:r>
          <a:endParaRPr lang="es-EC" dirty="0"/>
        </a:p>
      </dgm:t>
    </dgm:pt>
    <dgm:pt modelId="{CE0E90BB-E52C-4380-AF04-D5D9A82BD9BC}" type="parTrans" cxnId="{AECD819E-8D72-41A1-AFA5-2B1A74E0E585}">
      <dgm:prSet/>
      <dgm:spPr/>
      <dgm:t>
        <a:bodyPr/>
        <a:lstStyle/>
        <a:p>
          <a:endParaRPr lang="es-EC"/>
        </a:p>
      </dgm:t>
    </dgm:pt>
    <dgm:pt modelId="{E866BEA9-46AF-4A34-B6D1-444E7131F87A}" type="sibTrans" cxnId="{AECD819E-8D72-41A1-AFA5-2B1A74E0E585}">
      <dgm:prSet/>
      <dgm:spPr/>
      <dgm:t>
        <a:bodyPr/>
        <a:lstStyle/>
        <a:p>
          <a:endParaRPr lang="es-EC"/>
        </a:p>
      </dgm:t>
    </dgm:pt>
    <dgm:pt modelId="{7F099223-0BDA-4417-9A26-ADBD12B468F3}">
      <dgm:prSet phldrT="[Texto]"/>
      <dgm:spPr/>
      <dgm:t>
        <a:bodyPr/>
        <a:lstStyle/>
        <a:p>
          <a:r>
            <a:rPr lang="es-EC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Definir la necesidad de la empresa por medio de la recolección de información para mejorar el control del personal</a:t>
          </a:r>
          <a:br>
            <a:rPr lang="es-EC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s-EC" dirty="0"/>
        </a:p>
      </dgm:t>
    </dgm:pt>
    <dgm:pt modelId="{5E552EFD-C71A-457C-ACF7-7544422A7142}" type="parTrans" cxnId="{56CC9817-BDCA-4038-81E8-41041CB34AC3}">
      <dgm:prSet/>
      <dgm:spPr/>
      <dgm:t>
        <a:bodyPr/>
        <a:lstStyle/>
        <a:p>
          <a:endParaRPr lang="es-EC"/>
        </a:p>
      </dgm:t>
    </dgm:pt>
    <dgm:pt modelId="{8AC8C542-0E1A-4ECB-9C52-A6570FA448CD}" type="sibTrans" cxnId="{56CC9817-BDCA-4038-81E8-41041CB34AC3}">
      <dgm:prSet/>
      <dgm:spPr/>
      <dgm:t>
        <a:bodyPr/>
        <a:lstStyle/>
        <a:p>
          <a:endParaRPr lang="es-EC"/>
        </a:p>
      </dgm:t>
    </dgm:pt>
    <dgm:pt modelId="{D1903AC6-A7E8-48C3-9413-3C7EF7A474BE}">
      <dgm:prSet phldrT="[Texto]"/>
      <dgm:spPr/>
      <dgm:t>
        <a:bodyPr/>
        <a:lstStyle/>
        <a:p>
          <a:r>
            <a:rPr lang="es-EC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Diseñar un sistema de asistencia por medio de la huella dactilar y rasberryPi para la automatización del control</a:t>
          </a:r>
          <a:endParaRPr lang="es-EC" dirty="0"/>
        </a:p>
      </dgm:t>
    </dgm:pt>
    <dgm:pt modelId="{BDCE9FF5-086E-4AD9-AFAD-29467CDAB5D5}" type="parTrans" cxnId="{B0F01106-FD76-490C-BFCE-69FA77BF7884}">
      <dgm:prSet/>
      <dgm:spPr/>
      <dgm:t>
        <a:bodyPr/>
        <a:lstStyle/>
        <a:p>
          <a:endParaRPr lang="es-EC"/>
        </a:p>
      </dgm:t>
    </dgm:pt>
    <dgm:pt modelId="{E46F26F6-AB54-4A11-B766-F1F889E43D11}" type="sibTrans" cxnId="{B0F01106-FD76-490C-BFCE-69FA77BF7884}">
      <dgm:prSet/>
      <dgm:spPr/>
      <dgm:t>
        <a:bodyPr/>
        <a:lstStyle/>
        <a:p>
          <a:endParaRPr lang="es-EC"/>
        </a:p>
      </dgm:t>
    </dgm:pt>
    <dgm:pt modelId="{6032769C-E384-4B79-9359-B95FC04C6F94}" type="pres">
      <dgm:prSet presAssocID="{A4CFA172-557B-4600-8769-660E16E35ECC}" presName="Name0" presStyleCnt="0">
        <dgm:presLayoutVars>
          <dgm:chMax val="7"/>
          <dgm:chPref val="7"/>
          <dgm:dir/>
        </dgm:presLayoutVars>
      </dgm:prSet>
      <dgm:spPr/>
    </dgm:pt>
    <dgm:pt modelId="{C793E4E8-83C9-4CED-B551-0077F38957E3}" type="pres">
      <dgm:prSet presAssocID="{A4CFA172-557B-4600-8769-660E16E35ECC}" presName="Name1" presStyleCnt="0"/>
      <dgm:spPr/>
    </dgm:pt>
    <dgm:pt modelId="{3C4C20A9-6C6D-494C-BD8C-DC2EBFFBB4D4}" type="pres">
      <dgm:prSet presAssocID="{A4CFA172-557B-4600-8769-660E16E35ECC}" presName="cycle" presStyleCnt="0"/>
      <dgm:spPr/>
    </dgm:pt>
    <dgm:pt modelId="{39E3B06E-AFA7-48FC-8C30-B8CBC56EB701}" type="pres">
      <dgm:prSet presAssocID="{A4CFA172-557B-4600-8769-660E16E35ECC}" presName="srcNode" presStyleLbl="node1" presStyleIdx="0" presStyleCnt="3"/>
      <dgm:spPr/>
    </dgm:pt>
    <dgm:pt modelId="{04BE18E1-86F4-406D-8234-86B7FAEE15DE}" type="pres">
      <dgm:prSet presAssocID="{A4CFA172-557B-4600-8769-660E16E35ECC}" presName="conn" presStyleLbl="parChTrans1D2" presStyleIdx="0" presStyleCnt="1"/>
      <dgm:spPr/>
    </dgm:pt>
    <dgm:pt modelId="{05E8A2AD-9017-4AD8-A87D-BD27C3EB15ED}" type="pres">
      <dgm:prSet presAssocID="{A4CFA172-557B-4600-8769-660E16E35ECC}" presName="extraNode" presStyleLbl="node1" presStyleIdx="0" presStyleCnt="3"/>
      <dgm:spPr/>
    </dgm:pt>
    <dgm:pt modelId="{946CEFB8-5072-487B-AE6C-D15F91D571EC}" type="pres">
      <dgm:prSet presAssocID="{A4CFA172-557B-4600-8769-660E16E35ECC}" presName="dstNode" presStyleLbl="node1" presStyleIdx="0" presStyleCnt="3"/>
      <dgm:spPr/>
    </dgm:pt>
    <dgm:pt modelId="{FD74CE76-01B6-407E-A233-F6503F45310B}" type="pres">
      <dgm:prSet presAssocID="{222CF07F-2322-439D-B358-33CBDBBF4285}" presName="text_1" presStyleLbl="node1" presStyleIdx="0" presStyleCnt="3">
        <dgm:presLayoutVars>
          <dgm:bulletEnabled val="1"/>
        </dgm:presLayoutVars>
      </dgm:prSet>
      <dgm:spPr/>
    </dgm:pt>
    <dgm:pt modelId="{75F011F6-EBDD-4B6A-8707-094051CE505A}" type="pres">
      <dgm:prSet presAssocID="{222CF07F-2322-439D-B358-33CBDBBF4285}" presName="accent_1" presStyleCnt="0"/>
      <dgm:spPr/>
    </dgm:pt>
    <dgm:pt modelId="{2F2BDDF3-78EB-4CE1-B347-6CF886312CA4}" type="pres">
      <dgm:prSet presAssocID="{222CF07F-2322-439D-B358-33CBDBBF4285}" presName="accentRepeatNode" presStyleLbl="solidFgAcc1" presStyleIdx="0" presStyleCnt="3"/>
      <dgm:spPr/>
    </dgm:pt>
    <dgm:pt modelId="{A0568C31-5702-4F4B-A1AF-AF18C6C6FE2F}" type="pres">
      <dgm:prSet presAssocID="{7F099223-0BDA-4417-9A26-ADBD12B468F3}" presName="text_2" presStyleLbl="node1" presStyleIdx="1" presStyleCnt="3">
        <dgm:presLayoutVars>
          <dgm:bulletEnabled val="1"/>
        </dgm:presLayoutVars>
      </dgm:prSet>
      <dgm:spPr/>
    </dgm:pt>
    <dgm:pt modelId="{334DCBE6-03A2-448D-83E5-5D849F0599EF}" type="pres">
      <dgm:prSet presAssocID="{7F099223-0BDA-4417-9A26-ADBD12B468F3}" presName="accent_2" presStyleCnt="0"/>
      <dgm:spPr/>
    </dgm:pt>
    <dgm:pt modelId="{8E594312-B679-4D8B-8407-FE9CBB4A29BA}" type="pres">
      <dgm:prSet presAssocID="{7F099223-0BDA-4417-9A26-ADBD12B468F3}" presName="accentRepeatNode" presStyleLbl="solidFgAcc1" presStyleIdx="1" presStyleCnt="3"/>
      <dgm:spPr/>
    </dgm:pt>
    <dgm:pt modelId="{E6E0DF96-EA2D-491F-9164-9626D5FA9C07}" type="pres">
      <dgm:prSet presAssocID="{D1903AC6-A7E8-48C3-9413-3C7EF7A474BE}" presName="text_3" presStyleLbl="node1" presStyleIdx="2" presStyleCnt="3">
        <dgm:presLayoutVars>
          <dgm:bulletEnabled val="1"/>
        </dgm:presLayoutVars>
      </dgm:prSet>
      <dgm:spPr/>
    </dgm:pt>
    <dgm:pt modelId="{E6E7342B-7A43-40A9-84D1-59A6B0023D18}" type="pres">
      <dgm:prSet presAssocID="{D1903AC6-A7E8-48C3-9413-3C7EF7A474BE}" presName="accent_3" presStyleCnt="0"/>
      <dgm:spPr/>
    </dgm:pt>
    <dgm:pt modelId="{0D56C68C-2C1B-4247-80D6-602DB7F52D05}" type="pres">
      <dgm:prSet presAssocID="{D1903AC6-A7E8-48C3-9413-3C7EF7A474BE}" presName="accentRepeatNode" presStyleLbl="solidFgAcc1" presStyleIdx="2" presStyleCnt="3"/>
      <dgm:spPr/>
    </dgm:pt>
  </dgm:ptLst>
  <dgm:cxnLst>
    <dgm:cxn modelId="{B0F01106-FD76-490C-BFCE-69FA77BF7884}" srcId="{A4CFA172-557B-4600-8769-660E16E35ECC}" destId="{D1903AC6-A7E8-48C3-9413-3C7EF7A474BE}" srcOrd="2" destOrd="0" parTransId="{BDCE9FF5-086E-4AD9-AFAD-29467CDAB5D5}" sibTransId="{E46F26F6-AB54-4A11-B766-F1F889E43D11}"/>
    <dgm:cxn modelId="{7270800B-AC10-435C-A135-93C212123F81}" type="presOf" srcId="{D1903AC6-A7E8-48C3-9413-3C7EF7A474BE}" destId="{E6E0DF96-EA2D-491F-9164-9626D5FA9C07}" srcOrd="0" destOrd="0" presId="urn:microsoft.com/office/officeart/2008/layout/VerticalCurvedList"/>
    <dgm:cxn modelId="{56CC9817-BDCA-4038-81E8-41041CB34AC3}" srcId="{A4CFA172-557B-4600-8769-660E16E35ECC}" destId="{7F099223-0BDA-4417-9A26-ADBD12B468F3}" srcOrd="1" destOrd="0" parTransId="{5E552EFD-C71A-457C-ACF7-7544422A7142}" sibTransId="{8AC8C542-0E1A-4ECB-9C52-A6570FA448CD}"/>
    <dgm:cxn modelId="{18C57228-F69B-43A8-94F6-0A4E3D592CCB}" type="presOf" srcId="{222CF07F-2322-439D-B358-33CBDBBF4285}" destId="{FD74CE76-01B6-407E-A233-F6503F45310B}" srcOrd="0" destOrd="0" presId="urn:microsoft.com/office/officeart/2008/layout/VerticalCurvedList"/>
    <dgm:cxn modelId="{D8E92B3A-C423-405C-B373-C8B029BD2FDA}" type="presOf" srcId="{A4CFA172-557B-4600-8769-660E16E35ECC}" destId="{6032769C-E384-4B79-9359-B95FC04C6F94}" srcOrd="0" destOrd="0" presId="urn:microsoft.com/office/officeart/2008/layout/VerticalCurvedList"/>
    <dgm:cxn modelId="{AECD819E-8D72-41A1-AFA5-2B1A74E0E585}" srcId="{A4CFA172-557B-4600-8769-660E16E35ECC}" destId="{222CF07F-2322-439D-B358-33CBDBBF4285}" srcOrd="0" destOrd="0" parTransId="{CE0E90BB-E52C-4380-AF04-D5D9A82BD9BC}" sibTransId="{E866BEA9-46AF-4A34-B6D1-444E7131F87A}"/>
    <dgm:cxn modelId="{7A138BC1-A08A-4932-A7BE-C7AE397752B3}" type="presOf" srcId="{7F099223-0BDA-4417-9A26-ADBD12B468F3}" destId="{A0568C31-5702-4F4B-A1AF-AF18C6C6FE2F}" srcOrd="0" destOrd="0" presId="urn:microsoft.com/office/officeart/2008/layout/VerticalCurvedList"/>
    <dgm:cxn modelId="{9547B3FF-3820-4F03-8EA7-BB12439DC650}" type="presOf" srcId="{E866BEA9-46AF-4A34-B6D1-444E7131F87A}" destId="{04BE18E1-86F4-406D-8234-86B7FAEE15DE}" srcOrd="0" destOrd="0" presId="urn:microsoft.com/office/officeart/2008/layout/VerticalCurvedList"/>
    <dgm:cxn modelId="{4CB8C61E-6988-44DC-9F49-E3CC0B6EFB8B}" type="presParOf" srcId="{6032769C-E384-4B79-9359-B95FC04C6F94}" destId="{C793E4E8-83C9-4CED-B551-0077F38957E3}" srcOrd="0" destOrd="0" presId="urn:microsoft.com/office/officeart/2008/layout/VerticalCurvedList"/>
    <dgm:cxn modelId="{EC89D271-6275-4F3F-8B0E-EF8593B75457}" type="presParOf" srcId="{C793E4E8-83C9-4CED-B551-0077F38957E3}" destId="{3C4C20A9-6C6D-494C-BD8C-DC2EBFFBB4D4}" srcOrd="0" destOrd="0" presId="urn:microsoft.com/office/officeart/2008/layout/VerticalCurvedList"/>
    <dgm:cxn modelId="{1CFEAA48-AFA2-4B67-BF1F-4D74534F283F}" type="presParOf" srcId="{3C4C20A9-6C6D-494C-BD8C-DC2EBFFBB4D4}" destId="{39E3B06E-AFA7-48FC-8C30-B8CBC56EB701}" srcOrd="0" destOrd="0" presId="urn:microsoft.com/office/officeart/2008/layout/VerticalCurvedList"/>
    <dgm:cxn modelId="{AB6AFB2D-B182-4D02-9180-E8EE35CC0A04}" type="presParOf" srcId="{3C4C20A9-6C6D-494C-BD8C-DC2EBFFBB4D4}" destId="{04BE18E1-86F4-406D-8234-86B7FAEE15DE}" srcOrd="1" destOrd="0" presId="urn:microsoft.com/office/officeart/2008/layout/VerticalCurvedList"/>
    <dgm:cxn modelId="{094BEA65-65BC-4EB5-B849-649417D5C40F}" type="presParOf" srcId="{3C4C20A9-6C6D-494C-BD8C-DC2EBFFBB4D4}" destId="{05E8A2AD-9017-4AD8-A87D-BD27C3EB15ED}" srcOrd="2" destOrd="0" presId="urn:microsoft.com/office/officeart/2008/layout/VerticalCurvedList"/>
    <dgm:cxn modelId="{A3F606DF-EFEF-4C48-BAFC-52047A0B2C54}" type="presParOf" srcId="{3C4C20A9-6C6D-494C-BD8C-DC2EBFFBB4D4}" destId="{946CEFB8-5072-487B-AE6C-D15F91D571EC}" srcOrd="3" destOrd="0" presId="urn:microsoft.com/office/officeart/2008/layout/VerticalCurvedList"/>
    <dgm:cxn modelId="{E628078C-ED64-4F5F-96CE-242873C948BF}" type="presParOf" srcId="{C793E4E8-83C9-4CED-B551-0077F38957E3}" destId="{FD74CE76-01B6-407E-A233-F6503F45310B}" srcOrd="1" destOrd="0" presId="urn:microsoft.com/office/officeart/2008/layout/VerticalCurvedList"/>
    <dgm:cxn modelId="{1A11838D-4593-4124-81AB-CE09E75BCDF4}" type="presParOf" srcId="{C793E4E8-83C9-4CED-B551-0077F38957E3}" destId="{75F011F6-EBDD-4B6A-8707-094051CE505A}" srcOrd="2" destOrd="0" presId="urn:microsoft.com/office/officeart/2008/layout/VerticalCurvedList"/>
    <dgm:cxn modelId="{DD00468B-0949-4486-80C7-A8F250DB900F}" type="presParOf" srcId="{75F011F6-EBDD-4B6A-8707-094051CE505A}" destId="{2F2BDDF3-78EB-4CE1-B347-6CF886312CA4}" srcOrd="0" destOrd="0" presId="urn:microsoft.com/office/officeart/2008/layout/VerticalCurvedList"/>
    <dgm:cxn modelId="{2D437BC5-B40B-4290-AB46-9242AE32D9B5}" type="presParOf" srcId="{C793E4E8-83C9-4CED-B551-0077F38957E3}" destId="{A0568C31-5702-4F4B-A1AF-AF18C6C6FE2F}" srcOrd="3" destOrd="0" presId="urn:microsoft.com/office/officeart/2008/layout/VerticalCurvedList"/>
    <dgm:cxn modelId="{335D1605-B53C-4761-B980-DFFC553C60A3}" type="presParOf" srcId="{C793E4E8-83C9-4CED-B551-0077F38957E3}" destId="{334DCBE6-03A2-448D-83E5-5D849F0599EF}" srcOrd="4" destOrd="0" presId="urn:microsoft.com/office/officeart/2008/layout/VerticalCurvedList"/>
    <dgm:cxn modelId="{CF8B4181-145D-4805-875B-63FD02DCE1DB}" type="presParOf" srcId="{334DCBE6-03A2-448D-83E5-5D849F0599EF}" destId="{8E594312-B679-4D8B-8407-FE9CBB4A29BA}" srcOrd="0" destOrd="0" presId="urn:microsoft.com/office/officeart/2008/layout/VerticalCurvedList"/>
    <dgm:cxn modelId="{DA7C266E-43C1-4D45-87A8-EA417639554C}" type="presParOf" srcId="{C793E4E8-83C9-4CED-B551-0077F38957E3}" destId="{E6E0DF96-EA2D-491F-9164-9626D5FA9C07}" srcOrd="5" destOrd="0" presId="urn:microsoft.com/office/officeart/2008/layout/VerticalCurvedList"/>
    <dgm:cxn modelId="{0F73CFB0-7335-4A07-B915-DC7534B6D037}" type="presParOf" srcId="{C793E4E8-83C9-4CED-B551-0077F38957E3}" destId="{E6E7342B-7A43-40A9-84D1-59A6B0023D18}" srcOrd="6" destOrd="0" presId="urn:microsoft.com/office/officeart/2008/layout/VerticalCurvedList"/>
    <dgm:cxn modelId="{ED3E5636-C306-4368-9761-EA19C8AD604B}" type="presParOf" srcId="{E6E7342B-7A43-40A9-84D1-59A6B0023D18}" destId="{0D56C68C-2C1B-4247-80D6-602DB7F52D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E18E1-86F4-406D-8234-86B7FAEE15DE}">
      <dsp:nvSpPr>
        <dsp:cNvPr id="0" name=""/>
        <dsp:cNvSpPr/>
      </dsp:nvSpPr>
      <dsp:spPr>
        <a:xfrm>
          <a:off x="-3099477" y="-477149"/>
          <a:ext cx="3697031" cy="3697031"/>
        </a:xfrm>
        <a:prstGeom prst="blockArc">
          <a:avLst>
            <a:gd name="adj1" fmla="val 18900000"/>
            <a:gd name="adj2" fmla="val 2700000"/>
            <a:gd name="adj3" fmla="val 5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4CE76-01B6-407E-A233-F6503F45310B}">
      <dsp:nvSpPr>
        <dsp:cNvPr id="0" name=""/>
        <dsp:cNvSpPr/>
      </dsp:nvSpPr>
      <dsp:spPr>
        <a:xfrm>
          <a:off x="384222" y="274273"/>
          <a:ext cx="8352744" cy="54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Identificar el proceso de control de asistencia por medio de instrumento de recolección de información para analizar la necesidad empresarial</a:t>
          </a:r>
          <a:endParaRPr lang="es-EC" sz="1300" kern="1200" dirty="0"/>
        </a:p>
      </dsp:txBody>
      <dsp:txXfrm>
        <a:off x="384222" y="274273"/>
        <a:ext cx="8352744" cy="548546"/>
      </dsp:txXfrm>
    </dsp:sp>
    <dsp:sp modelId="{2F2BDDF3-78EB-4CE1-B347-6CF886312CA4}">
      <dsp:nvSpPr>
        <dsp:cNvPr id="0" name=""/>
        <dsp:cNvSpPr/>
      </dsp:nvSpPr>
      <dsp:spPr>
        <a:xfrm>
          <a:off x="41380" y="205704"/>
          <a:ext cx="685683" cy="685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68C31-5702-4F4B-A1AF-AF18C6C6FE2F}">
      <dsp:nvSpPr>
        <dsp:cNvPr id="0" name=""/>
        <dsp:cNvSpPr/>
      </dsp:nvSpPr>
      <dsp:spPr>
        <a:xfrm>
          <a:off x="583618" y="1097092"/>
          <a:ext cx="8153347" cy="54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Definir la necesidad de la empresa por medio de la recolección de información para mejorar el control del personal</a:t>
          </a:r>
          <a:br>
            <a:rPr lang="es-EC" sz="13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s-EC" sz="1300" kern="1200" dirty="0"/>
        </a:p>
      </dsp:txBody>
      <dsp:txXfrm>
        <a:off x="583618" y="1097092"/>
        <a:ext cx="8153347" cy="548546"/>
      </dsp:txXfrm>
    </dsp:sp>
    <dsp:sp modelId="{8E594312-B679-4D8B-8407-FE9CBB4A29BA}">
      <dsp:nvSpPr>
        <dsp:cNvPr id="0" name=""/>
        <dsp:cNvSpPr/>
      </dsp:nvSpPr>
      <dsp:spPr>
        <a:xfrm>
          <a:off x="240777" y="1028524"/>
          <a:ext cx="685683" cy="685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0DF96-EA2D-491F-9164-9626D5FA9C07}">
      <dsp:nvSpPr>
        <dsp:cNvPr id="0" name=""/>
        <dsp:cNvSpPr/>
      </dsp:nvSpPr>
      <dsp:spPr>
        <a:xfrm>
          <a:off x="384222" y="1919912"/>
          <a:ext cx="8352744" cy="548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4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3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Diseñar un sistema de asistencia por medio de la huella dactilar y rasberryPi para la automatización del control</a:t>
          </a:r>
          <a:endParaRPr lang="es-EC" sz="1300" kern="1200" dirty="0"/>
        </a:p>
      </dsp:txBody>
      <dsp:txXfrm>
        <a:off x="384222" y="1919912"/>
        <a:ext cx="8352744" cy="548546"/>
      </dsp:txXfrm>
    </dsp:sp>
    <dsp:sp modelId="{0D56C68C-2C1B-4247-80D6-602DB7F52D05}">
      <dsp:nvSpPr>
        <dsp:cNvPr id="0" name=""/>
        <dsp:cNvSpPr/>
      </dsp:nvSpPr>
      <dsp:spPr>
        <a:xfrm>
          <a:off x="41380" y="1851344"/>
          <a:ext cx="685683" cy="685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6104" y="-7365"/>
            <a:ext cx="1101979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78201" y="0"/>
            <a:ext cx="9813925" cy="628650"/>
          </a:xfrm>
          <a:custGeom>
            <a:avLst/>
            <a:gdLst/>
            <a:ahLst/>
            <a:cxnLst/>
            <a:rect l="l" t="t" r="r" b="b"/>
            <a:pathLst>
              <a:path w="9813925" h="628650">
                <a:moveTo>
                  <a:pt x="0" y="628650"/>
                </a:moveTo>
                <a:lnTo>
                  <a:pt x="9813798" y="628650"/>
                </a:lnTo>
                <a:lnTo>
                  <a:pt x="9813798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34" y="25907"/>
            <a:ext cx="2182368" cy="602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840" y="-7365"/>
            <a:ext cx="114503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191" y="1443990"/>
            <a:ext cx="10643616" cy="464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500" y="719598"/>
            <a:ext cx="9603486" cy="1185581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44805" marR="5080" indent="-332740" algn="ctr">
              <a:lnSpc>
                <a:spcPts val="4320"/>
              </a:lnSpc>
              <a:spcBef>
                <a:spcPts val="645"/>
              </a:spcBef>
            </a:pPr>
            <a:r>
              <a:rPr lang="es-EC" sz="4000" dirty="0">
                <a:solidFill>
                  <a:srgbClr val="000000"/>
                </a:solidFill>
                <a:latin typeface="Trebuchet MS"/>
                <a:cs typeface="Trebuchet MS"/>
              </a:rPr>
              <a:t>Instituto Superior Tecnológico Guayaquil</a:t>
            </a:r>
            <a:br>
              <a:rPr lang="es-EC" sz="4000" dirty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es-EC" sz="4000" dirty="0">
                <a:solidFill>
                  <a:srgbClr val="000000"/>
                </a:solidFill>
                <a:latin typeface="Trebuchet MS"/>
                <a:cs typeface="Trebuchet MS"/>
              </a:rPr>
              <a:t>Proyecto Reto ITSG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2342078"/>
            <a:ext cx="10363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biométrico de huella digital con Rasberry Pi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508" y="3152445"/>
            <a:ext cx="4749800" cy="2940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6560" marR="5080" indent="-1674495">
              <a:lnSpc>
                <a:spcPct val="128000"/>
              </a:lnSpc>
              <a:spcBef>
                <a:spcPts val="95"/>
              </a:spcBef>
            </a:pPr>
            <a:r>
              <a:rPr lang="es-EC" sz="2200" b="1" i="1" spc="-125" dirty="0">
                <a:latin typeface="Arial"/>
                <a:cs typeface="Arial"/>
              </a:rPr>
              <a:t>Integrantes:</a:t>
            </a:r>
          </a:p>
          <a:p>
            <a:r>
              <a:rPr lang="es-MX" dirty="0"/>
              <a:t>1.Joel Josue Huacon Lopez</a:t>
            </a:r>
            <a:endParaRPr lang="es-EC" dirty="0"/>
          </a:p>
          <a:p>
            <a:r>
              <a:rPr lang="es-MX" dirty="0"/>
              <a:t>2. Tito Javier peralta bedoya</a:t>
            </a:r>
            <a:endParaRPr lang="es-EC" dirty="0"/>
          </a:p>
          <a:p>
            <a:r>
              <a:rPr lang="es-MX" dirty="0"/>
              <a:t>3. Carlos Alberto mora moran</a:t>
            </a:r>
            <a:endParaRPr lang="es-EC" dirty="0"/>
          </a:p>
          <a:p>
            <a:r>
              <a:rPr lang="es-MX" dirty="0"/>
              <a:t>4. Manuel Alberto moran Guevara</a:t>
            </a:r>
            <a:endParaRPr lang="es-EC" dirty="0"/>
          </a:p>
          <a:p>
            <a:r>
              <a:rPr lang="es-EC" i="1" dirty="0"/>
              <a:t>5. Jampier Michael Godoy Pincay</a:t>
            </a:r>
            <a:endParaRPr lang="es-EC" dirty="0"/>
          </a:p>
          <a:p>
            <a:r>
              <a:rPr lang="es-EC" sz="2200" b="1" i="1" spc="-125" dirty="0">
                <a:latin typeface="Arial"/>
                <a:cs typeface="Arial"/>
              </a:rPr>
              <a:t>Tutor:</a:t>
            </a:r>
          </a:p>
          <a:p>
            <a:r>
              <a:rPr lang="es-EC" i="1" spc="-125" dirty="0">
                <a:latin typeface="+mj-lt"/>
                <a:cs typeface="Arial"/>
              </a:rPr>
              <a:t>Luis Enrique Pérez  Lopez</a:t>
            </a:r>
          </a:p>
          <a:p>
            <a:pPr marL="1686560" marR="5080" indent="-1674495">
              <a:lnSpc>
                <a:spcPct val="128000"/>
              </a:lnSpc>
              <a:spcBef>
                <a:spcPts val="95"/>
              </a:spcBef>
            </a:pPr>
            <a:r>
              <a:rPr lang="es-EC" sz="2200" b="1" i="1" spc="-204" dirty="0">
                <a:latin typeface="Arial"/>
                <a:cs typeface="Arial"/>
              </a:rPr>
              <a:t>Marzo del  2020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28600"/>
            <a:ext cx="1189338" cy="1143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AAA098-923F-42D6-88CB-90F4F57DA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403455"/>
            <a:ext cx="2739775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1030236"/>
            <a:ext cx="97993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C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" y="0"/>
            <a:ext cx="792892" cy="762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219200" y="0"/>
            <a:ext cx="1097318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1C260B4-C1D4-4BF5-ADB2-B22B1C4B8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2799" y="1811012"/>
            <a:ext cx="898560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Antonio, J. (12 de 05 de 2015).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profesionalreview 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</a:t>
            </a:r>
            <a:br>
              <a:rPr lang="es-ES" altLang="es-EC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altLang="es-EC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https://www.profesionalreview.com/2019/02/11/pcb-que-es/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asifunciona. (20 de 04 de 2008).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asifunciona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el 01 de 09 de 2019, de http://www.asifunciona.com/electrotecnia/ke_resistencia/ke_resistencia_1.htm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Gabriel. (12 de 03 de 2016).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kimaldi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de https://www.kimaldi.com/blog/biometria/que_es_la_biometria/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Johanna. (20 de 10 de 2012).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asifunciona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de http://www.asifunciona.com/fisica/ke_led/ke_led_2.htm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Josue. (16 de 05 de 2006).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de https://www.abc.com.py/edicion-impresa/suplementos/escolar/tecnologia-de-los-pulsadores-e-interruptores-904222.html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Juka. (12 de 06 de 2012).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incosa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de https://www.incosa.com.uy/blog/que-es-mariadb/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Lidia, C. (25 de 06 de 2016).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histinf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 01 de 09 de 2019, de https://histinf.blogs.upv.es/2013/12/18/raspberry-pi/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Wilson. (23 de 03 de 2015). </a:t>
            </a:r>
            <a:r>
              <a:rPr kumimoji="0" lang="es-ES" altLang="es-EC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desarrolloweb</a:t>
            </a: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</a:t>
            </a:r>
            <a:b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s-ES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de https://desarrolloweb.com/articulos/1325.php</a:t>
            </a:r>
            <a:endParaRPr kumimoji="0" lang="es-EC" altLang="es-EC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90932" y="768173"/>
            <a:ext cx="68297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C" sz="40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EL PROBLEMA</a:t>
            </a:r>
            <a:endParaRPr sz="40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" y="0"/>
            <a:ext cx="792892" cy="762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219200" y="0"/>
            <a:ext cx="1097318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0B9B3F-17C2-4D9D-8CF1-48D05FE540F0}"/>
              </a:ext>
            </a:extLst>
          </p:cNvPr>
          <p:cNvSpPr txBox="1"/>
          <p:nvPr/>
        </p:nvSpPr>
        <p:spPr>
          <a:xfrm>
            <a:off x="1072799" y="1902383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 contar con un  registro preciso y confiable de los  ingresos realizados por los  empleados según  sus horas de entrada y salida ,  por lo que recursos humanos no obtendrá un control detallado sobre sus empleados.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la  necesidad de crear una aplicación que permita desarrollar  el control de la asistencia  , de esta forma se podrá brindar un mejor servicio a los empleados y se podrá obtener información en tiempo real  de los atrasos ,ingresos y salidas.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76B750-96AB-40A8-A524-A51313015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448" y="1809016"/>
            <a:ext cx="2590400" cy="25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799" y="1682966"/>
            <a:ext cx="9603486" cy="279114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r>
              <a:rPr lang="es-EC" sz="1600" b="1" dirty="0">
                <a:solidFill>
                  <a:schemeClr val="tx1"/>
                </a:solidFill>
              </a:rPr>
              <a:t>GENERAL:</a:t>
            </a:r>
            <a:br>
              <a:rPr lang="es-EC" sz="1600" b="1" dirty="0">
                <a:solidFill>
                  <a:schemeClr val="tx1"/>
                </a:solidFill>
              </a:rPr>
            </a:br>
            <a:br>
              <a:rPr lang="es-EC" sz="1600" b="1" dirty="0">
                <a:solidFill>
                  <a:schemeClr val="tx1"/>
                </a:solidFill>
              </a:rPr>
            </a:br>
            <a:r>
              <a:rPr lang="es-EC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 un registro de entrada y salida real del personal, con los componentes   como RasberryPI, </a:t>
            </a:r>
            <a:r>
              <a:rPr lang="es-EC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biométrico JM-003</a:t>
            </a:r>
            <a:r>
              <a:rPr lang="es-EC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Leds y botones. estas mostraran varias de sus funciones y capacidades para una mejor utilidad, seguridad y control del personal.</a:t>
            </a:r>
            <a:br>
              <a:rPr lang="es-EC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C" sz="1600" b="1" dirty="0">
                <a:solidFill>
                  <a:schemeClr val="tx1"/>
                </a:solidFill>
              </a:rPr>
            </a:br>
            <a:r>
              <a:rPr lang="es-EC" sz="1600" b="1" dirty="0">
                <a:solidFill>
                  <a:schemeClr val="tx1"/>
                </a:solidFill>
              </a:rPr>
              <a:t>ESPECÍFICOS:</a:t>
            </a:r>
            <a:br>
              <a:rPr lang="es-EC" sz="1600" b="1" dirty="0">
                <a:solidFill>
                  <a:schemeClr val="tx1"/>
                </a:solidFill>
              </a:rPr>
            </a:br>
            <a:br>
              <a:rPr lang="es-EC" sz="1600" b="1" dirty="0">
                <a:solidFill>
                  <a:schemeClr val="tx1"/>
                </a:solidFill>
              </a:rPr>
            </a:br>
            <a:br>
              <a:rPr lang="es-EC" sz="1600" b="1" dirty="0">
                <a:solidFill>
                  <a:schemeClr val="tx1"/>
                </a:solidFill>
              </a:rPr>
            </a:br>
            <a:br>
              <a:rPr lang="es-EC" sz="1600" b="1" dirty="0">
                <a:solidFill>
                  <a:schemeClr val="tx1"/>
                </a:solidFill>
              </a:rPr>
            </a:br>
            <a:endParaRPr lang="es-EC" sz="16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762000"/>
            <a:ext cx="97993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C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" y="0"/>
            <a:ext cx="792892" cy="762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219200" y="0"/>
            <a:ext cx="1097318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540D05C6-9D71-4E4A-804F-B2B99EEE3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95326"/>
              </p:ext>
            </p:extLst>
          </p:nvPr>
        </p:nvGraphicFramePr>
        <p:xfrm>
          <a:off x="1072799" y="3557472"/>
          <a:ext cx="8771285" cy="274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1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788" y="1474709"/>
            <a:ext cx="6264403" cy="2975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propuso crear una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que permita el registro de asistencia del empleado , haciendo de este una manera fácil y segura de almacenar los horarios ,toda la información se almacenara en una base datos  mediante el uso de la tecnología  RasberryPi , donde esta tendrá una base de datos interna que guardara los datos de la huellas de los empleados y horarios de ingreso y salida.</a:t>
            </a:r>
            <a:b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1600" b="1" dirty="0">
                <a:solidFill>
                  <a:schemeClr val="tx1"/>
                </a:solidFill>
              </a:rPr>
            </a:br>
            <a:br>
              <a:rPr lang="es-ES" sz="1600" b="1" dirty="0">
                <a:solidFill>
                  <a:schemeClr val="tx1"/>
                </a:solidFill>
              </a:rPr>
            </a:br>
            <a:endParaRPr lang="es-EC" sz="16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190" y="803963"/>
            <a:ext cx="5181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C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PROPUESTA</a:t>
            </a:r>
            <a:endParaRPr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" y="0"/>
            <a:ext cx="792892" cy="762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219200" y="0"/>
            <a:ext cx="1097318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6AC17E-DC71-4D23-A664-62C9D54B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603299"/>
            <a:ext cx="4114800" cy="22206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B81A6B-9C9A-4184-B3FB-6D8901459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2" y="3858762"/>
            <a:ext cx="3323008" cy="2209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CA8AA10-E9F6-4DC0-A8B8-3B70A0F732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61797"/>
            <a:ext cx="2819400" cy="19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046" y="661335"/>
            <a:ext cx="6509906" cy="574675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   UTILIZADA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3000" y="1676400"/>
            <a:ext cx="4800600" cy="2739211"/>
          </a:xfrm>
        </p:spPr>
        <p:txBody>
          <a:bodyPr/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medio de este método pudimos lograr los objetivos propuestos ya que nuestro equipo se enfoco manera ágil en las distintas actividades asignadas a cada integrante .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Planificando y Diseñando nuestro software con los requisitos obtenidos en el levantamiento de la información 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842" t="16256" r="7052" b="64060"/>
          <a:stretch/>
        </p:blipFill>
        <p:spPr>
          <a:xfrm>
            <a:off x="370839" y="4733958"/>
            <a:ext cx="11450319" cy="1595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38200" cy="7662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0"/>
            <a:ext cx="11353799" cy="6340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369" y="1524000"/>
            <a:ext cx="4648190" cy="31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656854"/>
            <a:ext cx="97993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C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6336410"/>
            <a:ext cx="12192000" cy="517525"/>
          </a:xfrm>
          <a:custGeom>
            <a:avLst/>
            <a:gdLst/>
            <a:ahLst/>
            <a:cxnLst/>
            <a:rect l="l" t="t" r="r" b="b"/>
            <a:pathLst>
              <a:path w="12192000" h="517525">
                <a:moveTo>
                  <a:pt x="0" y="517398"/>
                </a:moveTo>
                <a:lnTo>
                  <a:pt x="12192000" y="517398"/>
                </a:lnTo>
                <a:lnTo>
                  <a:pt x="12192000" y="0"/>
                </a:lnTo>
                <a:lnTo>
                  <a:pt x="0" y="0"/>
                </a:lnTo>
                <a:lnTo>
                  <a:pt x="0" y="517398"/>
                </a:lnTo>
                <a:close/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6" y="0"/>
            <a:ext cx="792892" cy="762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219200" y="0"/>
            <a:ext cx="1097318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DFE05C-D16E-4260-AC60-1938CB8B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5016618" cy="42961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4B9BE8F-A9C0-43E0-9E44-6F0FAF3A720F}"/>
              </a:ext>
            </a:extLst>
          </p:cNvPr>
          <p:cNvSpPr txBox="1"/>
          <p:nvPr/>
        </p:nvSpPr>
        <p:spPr>
          <a:xfrm>
            <a:off x="44958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E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 Imagen">
            <a:extLst>
              <a:ext uri="{FF2B5EF4-FFF2-40B4-BE49-F238E27FC236}">
                <a16:creationId xmlns:a16="http://schemas.microsoft.com/office/drawing/2014/main" id="{B3155008-617F-458B-B154-1BBB16214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892" cy="762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9480B9-5B7F-4B5F-B550-DCC9339D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3" y="0"/>
            <a:ext cx="11399108" cy="6340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F33250-FA27-494A-B666-E0D640C27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6858000" cy="34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7EA0A60-A1EB-4D51-9350-B63CC10F7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9631119" cy="5048955"/>
          </a:xfrm>
          <a:prstGeom prst="rect">
            <a:avLst/>
          </a:prstGeom>
        </p:spPr>
      </p:pic>
      <p:sp>
        <p:nvSpPr>
          <p:cNvPr id="7" name="6 Rectángulo">
            <a:extLst>
              <a:ext uri="{FF2B5EF4-FFF2-40B4-BE49-F238E27FC236}">
                <a16:creationId xmlns:a16="http://schemas.microsoft.com/office/drawing/2014/main" id="{4798DC69-6BA0-4DC2-9922-2F841DADAC5C}"/>
              </a:ext>
            </a:extLst>
          </p:cNvPr>
          <p:cNvSpPr/>
          <p:nvPr/>
        </p:nvSpPr>
        <p:spPr>
          <a:xfrm>
            <a:off x="914400" y="1"/>
            <a:ext cx="1127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7 Imagen">
            <a:extLst>
              <a:ext uri="{FF2B5EF4-FFF2-40B4-BE49-F238E27FC236}">
                <a16:creationId xmlns:a16="http://schemas.microsoft.com/office/drawing/2014/main" id="{6F8BD30E-E9A5-4911-9731-40FFFA342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87877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333F771-0A9A-4EC8-8569-A5317E2607EE}"/>
              </a:ext>
            </a:extLst>
          </p:cNvPr>
          <p:cNvSpPr txBox="1"/>
          <p:nvPr/>
        </p:nvSpPr>
        <p:spPr>
          <a:xfrm>
            <a:off x="2743200" y="80593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 CASO DE USO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2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2AB90E-3F9B-40D0-A76F-D11EC432E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 b="5494"/>
          <a:stretch/>
        </p:blipFill>
        <p:spPr>
          <a:xfrm>
            <a:off x="1459434" y="1295400"/>
            <a:ext cx="9273132" cy="4267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337543-780B-4ECB-84DD-970913413F2A}"/>
              </a:ext>
            </a:extLst>
          </p:cNvPr>
          <p:cNvSpPr txBox="1"/>
          <p:nvPr/>
        </p:nvSpPr>
        <p:spPr>
          <a:xfrm>
            <a:off x="2743200" y="805934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 FRONTEND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7 Imagen">
            <a:extLst>
              <a:ext uri="{FF2B5EF4-FFF2-40B4-BE49-F238E27FC236}">
                <a16:creationId xmlns:a16="http://schemas.microsoft.com/office/drawing/2014/main" id="{241FC10C-959D-40CB-BEE6-4645E03C4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878774"/>
          </a:xfrm>
          <a:prstGeom prst="rect">
            <a:avLst/>
          </a:prstGeom>
        </p:spPr>
      </p:pic>
      <p:sp>
        <p:nvSpPr>
          <p:cNvPr id="7" name="6 Rectángulo">
            <a:extLst>
              <a:ext uri="{FF2B5EF4-FFF2-40B4-BE49-F238E27FC236}">
                <a16:creationId xmlns:a16="http://schemas.microsoft.com/office/drawing/2014/main" id="{73B54ED5-1E0F-4A8E-B58D-265CD2156527}"/>
              </a:ext>
            </a:extLst>
          </p:cNvPr>
          <p:cNvSpPr/>
          <p:nvPr/>
        </p:nvSpPr>
        <p:spPr>
          <a:xfrm>
            <a:off x="914400" y="1"/>
            <a:ext cx="1127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407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658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  <vt:variant>
        <vt:lpstr>Presentaciones personalizadas</vt:lpstr>
      </vt:variant>
      <vt:variant>
        <vt:i4>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Instituto Superior Tecnológico Guayaquil Proyecto Reto ITSG</vt:lpstr>
      <vt:lpstr>Presentación de PowerPoint</vt:lpstr>
      <vt:lpstr>GENERAL:  Crear un registro de entrada y salida real del personal, con los componentes   como RasberryPI, biométrico JM-003, Leds y botones. estas mostraran varias de sus funciones y capacidades para una mejor utilidad, seguridad y control del personal.  ESPECÍFICOS:    </vt:lpstr>
      <vt:lpstr>Se propuso crear una Aplicación que permita el registro de asistencia del empleado , haciendo de este una manera fácil y segura de almacenar los horarios ,toda la información se almacenara en una base datos  mediante el uso de la tecnología  RasberryPi , donde esta tendrá una base de datos interna que guardara los datos de la huellas de los empleados y horarios de ingreso y salida.   </vt:lpstr>
      <vt:lpstr>METODOLOGIA    UTILIZADA</vt:lpstr>
      <vt:lpstr>Presentación de PowerPoint</vt:lpstr>
      <vt:lpstr>Presentación de PowerPoint</vt:lpstr>
      <vt:lpstr>Presentación de PowerPoint</vt:lpstr>
      <vt:lpstr>Presentación de PowerPoint</vt:lpstr>
      <vt:lpstr>Antonio, J. (12 de 05 de 2015). profesionalreview . Obtenido   de https://www.profesionalreview.com/2019/02/11/pcb-que-es/ asifunciona. (20 de 04 de 2008). asifunciona. Recuperado   el 01 de 09 de 2019, de http://www.asifunciona.com/electrotecnia/ke_resistencia/ke_resistencia_1.htm Gabriel. (12 de 03 de 2016). kimaldi. Obtenido   de https://www.kimaldi.com/blog/biometria/que_es_la_biometria/ Johanna. (20 de 10 de 2012). asifunciona. Obtenido   de http://www.asifunciona.com/fisica/ke_led/ke_led_2.htm Josue. (16 de 05 de 2006). ABC. Obtenido   de https://www.abc.com.py/edicion-impresa/suplementos/escolar/tecnologia-de-los-pulsadores-e-interruptores-904222.html Juka. (12 de 06 de 2012). incosa. Obtenido   de https://www.incosa.com.uy/blog/que-es-mariadb/ Lidia, C. (25 de 06 de 2016). histinf. Recuperado   el 01 de 09 de 2019, de https://histinf.blogs.upv.es/2013/12/18/raspberry-pi/ Wilson. (23 de 03 de 2015). desarrolloweb. Obtenido   de https://desarrolloweb.com/articulos/1325.php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Maria Gonzalez Laucirica</dc:creator>
  <cp:lastModifiedBy>Josue lopez</cp:lastModifiedBy>
  <cp:revision>94</cp:revision>
  <dcterms:created xsi:type="dcterms:W3CDTF">2019-06-01T23:53:57Z</dcterms:created>
  <dcterms:modified xsi:type="dcterms:W3CDTF">2020-03-27T22:26:02Z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2019-06-01T00:00:00Z</vt:filetime>
  </property>
</Properties>
</file>