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6" r:id="rId4"/>
    <p:sldId id="282" r:id="rId5"/>
    <p:sldId id="259" r:id="rId6"/>
    <p:sldId id="317" r:id="rId7"/>
    <p:sldId id="283" r:id="rId8"/>
    <p:sldId id="318" r:id="rId9"/>
    <p:sldId id="287" r:id="rId10"/>
    <p:sldId id="284" r:id="rId11"/>
    <p:sldId id="260" r:id="rId12"/>
    <p:sldId id="285" r:id="rId13"/>
    <p:sldId id="289" r:id="rId14"/>
    <p:sldId id="288" r:id="rId15"/>
    <p:sldId id="286" r:id="rId16"/>
    <p:sldId id="291" r:id="rId17"/>
    <p:sldId id="290" r:id="rId18"/>
    <p:sldId id="292" r:id="rId19"/>
    <p:sldId id="293" r:id="rId20"/>
    <p:sldId id="262" r:id="rId21"/>
    <p:sldId id="294" r:id="rId22"/>
    <p:sldId id="295" r:id="rId23"/>
    <p:sldId id="303" r:id="rId24"/>
    <p:sldId id="304" r:id="rId25"/>
    <p:sldId id="297" r:id="rId26"/>
    <p:sldId id="298" r:id="rId27"/>
    <p:sldId id="299" r:id="rId28"/>
    <p:sldId id="300" r:id="rId29"/>
    <p:sldId id="301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2" r:id="rId38"/>
    <p:sldId id="323" r:id="rId39"/>
    <p:sldId id="296" r:id="rId40"/>
    <p:sldId id="312" r:id="rId41"/>
    <p:sldId id="320" r:id="rId42"/>
    <p:sldId id="321" r:id="rId43"/>
    <p:sldId id="261" r:id="rId44"/>
    <p:sldId id="313" r:id="rId45"/>
    <p:sldId id="314" r:id="rId46"/>
    <p:sldId id="319" r:id="rId4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00C"/>
    <a:srgbClr val="F8A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EE21E-5B7E-4B5C-945E-340CBB86F4A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l-PL"/>
        </a:p>
      </dgm:t>
    </dgm:pt>
    <dgm:pt modelId="{D7796216-8AAC-41C1-838D-D111C1C39BA8}">
      <dgm:prSet phldrT="[Tekst]"/>
      <dgm:spPr/>
      <dgm:t>
        <a:bodyPr/>
        <a:lstStyle/>
        <a:p>
          <a:r>
            <a:rPr lang="pl-PL" dirty="0"/>
            <a:t>Liniowa (leksykalna)</a:t>
          </a:r>
        </a:p>
      </dgm:t>
    </dgm:pt>
    <dgm:pt modelId="{E0AA6EC6-7EDC-4264-8A32-5659E789AF52}" type="parTrans" cxnId="{9710FFEF-8230-4132-BA6F-6780F7B0906C}">
      <dgm:prSet/>
      <dgm:spPr/>
      <dgm:t>
        <a:bodyPr/>
        <a:lstStyle/>
        <a:p>
          <a:endParaRPr lang="pl-PL"/>
        </a:p>
      </dgm:t>
    </dgm:pt>
    <dgm:pt modelId="{263A04C6-1599-4564-A31E-6D78E8E91360}" type="sibTrans" cxnId="{9710FFEF-8230-4132-BA6F-6780F7B0906C}">
      <dgm:prSet/>
      <dgm:spPr/>
      <dgm:t>
        <a:bodyPr/>
        <a:lstStyle/>
        <a:p>
          <a:endParaRPr lang="pl-PL"/>
        </a:p>
      </dgm:t>
    </dgm:pt>
    <dgm:pt modelId="{75988302-47E3-4C87-B267-28800C552E30}">
      <dgm:prSet phldrT="[Tekst]"/>
      <dgm:spPr/>
      <dgm:t>
        <a:bodyPr/>
        <a:lstStyle/>
        <a:p>
          <a:r>
            <a:rPr lang="pl-PL" dirty="0"/>
            <a:t>Składniowa (synktatyczna)</a:t>
          </a:r>
        </a:p>
      </dgm:t>
    </dgm:pt>
    <dgm:pt modelId="{2429C826-5CC4-4502-978B-62A7D2DE1EDF}" type="parTrans" cxnId="{C744166A-215E-4229-8D7A-40EEDC487794}">
      <dgm:prSet/>
      <dgm:spPr/>
      <dgm:t>
        <a:bodyPr/>
        <a:lstStyle/>
        <a:p>
          <a:endParaRPr lang="pl-PL"/>
        </a:p>
      </dgm:t>
    </dgm:pt>
    <dgm:pt modelId="{53A89558-0060-4835-8B67-1066059A24B4}" type="sibTrans" cxnId="{C744166A-215E-4229-8D7A-40EEDC487794}">
      <dgm:prSet/>
      <dgm:spPr/>
      <dgm:t>
        <a:bodyPr/>
        <a:lstStyle/>
        <a:p>
          <a:endParaRPr lang="pl-PL"/>
        </a:p>
      </dgm:t>
    </dgm:pt>
    <dgm:pt modelId="{AF02D22F-EEF9-4590-9091-9F3B81E2A6C5}">
      <dgm:prSet phldrT="[Tekst]"/>
      <dgm:spPr/>
      <dgm:t>
        <a:bodyPr/>
        <a:lstStyle/>
        <a:p>
          <a:r>
            <a:rPr lang="pl-PL" dirty="0"/>
            <a:t>Semantyczna</a:t>
          </a:r>
        </a:p>
      </dgm:t>
    </dgm:pt>
    <dgm:pt modelId="{9869124A-263C-4D43-8D9B-70A62CD7B0CE}" type="parTrans" cxnId="{03048B3D-F02C-4DC1-940D-F063019308C6}">
      <dgm:prSet/>
      <dgm:spPr/>
      <dgm:t>
        <a:bodyPr/>
        <a:lstStyle/>
        <a:p>
          <a:endParaRPr lang="pl-PL"/>
        </a:p>
      </dgm:t>
    </dgm:pt>
    <dgm:pt modelId="{BC0AE109-B8F1-40E3-A69C-AED5B50FA44D}" type="sibTrans" cxnId="{03048B3D-F02C-4DC1-940D-F063019308C6}">
      <dgm:prSet/>
      <dgm:spPr/>
      <dgm:t>
        <a:bodyPr/>
        <a:lstStyle/>
        <a:p>
          <a:endParaRPr lang="pl-PL"/>
        </a:p>
      </dgm:t>
    </dgm:pt>
    <dgm:pt modelId="{55185AB3-6768-4693-A8E4-AC31B0919F11}" type="pres">
      <dgm:prSet presAssocID="{36FEE21E-5B7E-4B5C-945E-340CBB86F4A7}" presName="linear" presStyleCnt="0">
        <dgm:presLayoutVars>
          <dgm:dir/>
          <dgm:animLvl val="lvl"/>
          <dgm:resizeHandles val="exact"/>
        </dgm:presLayoutVars>
      </dgm:prSet>
      <dgm:spPr/>
    </dgm:pt>
    <dgm:pt modelId="{5273F9E5-3A02-462D-8C58-018A5C749F06}" type="pres">
      <dgm:prSet presAssocID="{D7796216-8AAC-41C1-838D-D111C1C39BA8}" presName="parentLin" presStyleCnt="0"/>
      <dgm:spPr/>
    </dgm:pt>
    <dgm:pt modelId="{6C2F5C97-8E26-4EB5-9B32-5C486E8C072F}" type="pres">
      <dgm:prSet presAssocID="{D7796216-8AAC-41C1-838D-D111C1C39BA8}" presName="parentLeftMargin" presStyleLbl="node1" presStyleIdx="0" presStyleCnt="3"/>
      <dgm:spPr/>
    </dgm:pt>
    <dgm:pt modelId="{4BBE94A4-4CB0-429C-B05A-46A662F0B268}" type="pres">
      <dgm:prSet presAssocID="{D7796216-8AAC-41C1-838D-D111C1C39BA8}" presName="parentText" presStyleLbl="node1" presStyleIdx="0" presStyleCnt="3" custScaleX="142857" custLinFactNeighborY="-2450">
        <dgm:presLayoutVars>
          <dgm:chMax val="0"/>
          <dgm:bulletEnabled val="1"/>
        </dgm:presLayoutVars>
      </dgm:prSet>
      <dgm:spPr/>
    </dgm:pt>
    <dgm:pt modelId="{CEADD435-0C20-4D41-8E4F-A092B738710A}" type="pres">
      <dgm:prSet presAssocID="{D7796216-8AAC-41C1-838D-D111C1C39BA8}" presName="negativeSpace" presStyleCnt="0"/>
      <dgm:spPr/>
    </dgm:pt>
    <dgm:pt modelId="{E61459B3-B94C-4F2C-9EEF-2E6678AC2EAA}" type="pres">
      <dgm:prSet presAssocID="{D7796216-8AAC-41C1-838D-D111C1C39BA8}" presName="childText" presStyleLbl="conFgAcc1" presStyleIdx="0" presStyleCnt="3">
        <dgm:presLayoutVars>
          <dgm:bulletEnabled val="1"/>
        </dgm:presLayoutVars>
      </dgm:prSet>
      <dgm:spPr/>
    </dgm:pt>
    <dgm:pt modelId="{24CA0D25-FEED-48F4-83D6-F9EB1BFF4F34}" type="pres">
      <dgm:prSet presAssocID="{263A04C6-1599-4564-A31E-6D78E8E91360}" presName="spaceBetweenRectangles" presStyleCnt="0"/>
      <dgm:spPr/>
    </dgm:pt>
    <dgm:pt modelId="{CB8A58F8-10EA-487A-95BE-71BB0C6A6A08}" type="pres">
      <dgm:prSet presAssocID="{75988302-47E3-4C87-B267-28800C552E30}" presName="parentLin" presStyleCnt="0"/>
      <dgm:spPr/>
    </dgm:pt>
    <dgm:pt modelId="{03B2C73D-F9A3-4E2D-BC0E-4E8A83C7B716}" type="pres">
      <dgm:prSet presAssocID="{75988302-47E3-4C87-B267-28800C552E30}" presName="parentLeftMargin" presStyleLbl="node1" presStyleIdx="0" presStyleCnt="3"/>
      <dgm:spPr/>
    </dgm:pt>
    <dgm:pt modelId="{8038A469-9CB8-4904-A75A-ED737A7932F7}" type="pres">
      <dgm:prSet presAssocID="{75988302-47E3-4C87-B267-28800C552E30}" presName="parentText" presStyleLbl="node1" presStyleIdx="1" presStyleCnt="3" custScaleX="142857" custLinFactNeighborY="-1034">
        <dgm:presLayoutVars>
          <dgm:chMax val="0"/>
          <dgm:bulletEnabled val="1"/>
        </dgm:presLayoutVars>
      </dgm:prSet>
      <dgm:spPr/>
    </dgm:pt>
    <dgm:pt modelId="{07D4E06C-5EFC-4260-BC8E-E9714DC04AB0}" type="pres">
      <dgm:prSet presAssocID="{75988302-47E3-4C87-B267-28800C552E30}" presName="negativeSpace" presStyleCnt="0"/>
      <dgm:spPr/>
    </dgm:pt>
    <dgm:pt modelId="{A63F7024-5A2E-4E6E-8EB0-31D73E00F7AB}" type="pres">
      <dgm:prSet presAssocID="{75988302-47E3-4C87-B267-28800C552E30}" presName="childText" presStyleLbl="conFgAcc1" presStyleIdx="1" presStyleCnt="3">
        <dgm:presLayoutVars>
          <dgm:bulletEnabled val="1"/>
        </dgm:presLayoutVars>
      </dgm:prSet>
      <dgm:spPr/>
    </dgm:pt>
    <dgm:pt modelId="{4CB05766-05B2-4525-9AFB-0AC4921FD778}" type="pres">
      <dgm:prSet presAssocID="{53A89558-0060-4835-8B67-1066059A24B4}" presName="spaceBetweenRectangles" presStyleCnt="0"/>
      <dgm:spPr/>
    </dgm:pt>
    <dgm:pt modelId="{9EEE8EBE-D075-49CF-9B89-CEF56C6C59EC}" type="pres">
      <dgm:prSet presAssocID="{AF02D22F-EEF9-4590-9091-9F3B81E2A6C5}" presName="parentLin" presStyleCnt="0"/>
      <dgm:spPr/>
    </dgm:pt>
    <dgm:pt modelId="{797C13A5-7FC5-4434-B70C-FFB7C86D74C1}" type="pres">
      <dgm:prSet presAssocID="{AF02D22F-EEF9-4590-9091-9F3B81E2A6C5}" presName="parentLeftMargin" presStyleLbl="node1" presStyleIdx="1" presStyleCnt="3"/>
      <dgm:spPr/>
    </dgm:pt>
    <dgm:pt modelId="{3EE5CB42-7483-4CC7-9853-5669C2D2DBC9}" type="pres">
      <dgm:prSet presAssocID="{AF02D22F-EEF9-4590-9091-9F3B81E2A6C5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0FBFBF43-FB71-4398-9FAA-B597C0F922BB}" type="pres">
      <dgm:prSet presAssocID="{AF02D22F-EEF9-4590-9091-9F3B81E2A6C5}" presName="negativeSpace" presStyleCnt="0"/>
      <dgm:spPr/>
    </dgm:pt>
    <dgm:pt modelId="{3D37F112-D0A1-48DA-A8FB-7F199F3D9B21}" type="pres">
      <dgm:prSet presAssocID="{AF02D22F-EEF9-4590-9091-9F3B81E2A6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0F2C16-0899-40A0-8D37-448552D12468}" type="presOf" srcId="{AF02D22F-EEF9-4590-9091-9F3B81E2A6C5}" destId="{797C13A5-7FC5-4434-B70C-FFB7C86D74C1}" srcOrd="0" destOrd="0" presId="urn:microsoft.com/office/officeart/2005/8/layout/list1"/>
    <dgm:cxn modelId="{7CB4891D-3F37-4667-BFDB-553948FDBE0B}" type="presOf" srcId="{36FEE21E-5B7E-4B5C-945E-340CBB86F4A7}" destId="{55185AB3-6768-4693-A8E4-AC31B0919F11}" srcOrd="0" destOrd="0" presId="urn:microsoft.com/office/officeart/2005/8/layout/list1"/>
    <dgm:cxn modelId="{03048B3D-F02C-4DC1-940D-F063019308C6}" srcId="{36FEE21E-5B7E-4B5C-945E-340CBB86F4A7}" destId="{AF02D22F-EEF9-4590-9091-9F3B81E2A6C5}" srcOrd="2" destOrd="0" parTransId="{9869124A-263C-4D43-8D9B-70A62CD7B0CE}" sibTransId="{BC0AE109-B8F1-40E3-A69C-AED5B50FA44D}"/>
    <dgm:cxn modelId="{20D06E61-95D4-4210-BC7F-7794F920C390}" type="presOf" srcId="{D7796216-8AAC-41C1-838D-D111C1C39BA8}" destId="{6C2F5C97-8E26-4EB5-9B32-5C486E8C072F}" srcOrd="0" destOrd="0" presId="urn:microsoft.com/office/officeart/2005/8/layout/list1"/>
    <dgm:cxn modelId="{D7CC3D65-17E3-46A4-A0B2-0D9FA7D46F04}" type="presOf" srcId="{D7796216-8AAC-41C1-838D-D111C1C39BA8}" destId="{4BBE94A4-4CB0-429C-B05A-46A662F0B268}" srcOrd="1" destOrd="0" presId="urn:microsoft.com/office/officeart/2005/8/layout/list1"/>
    <dgm:cxn modelId="{C744166A-215E-4229-8D7A-40EEDC487794}" srcId="{36FEE21E-5B7E-4B5C-945E-340CBB86F4A7}" destId="{75988302-47E3-4C87-B267-28800C552E30}" srcOrd="1" destOrd="0" parTransId="{2429C826-5CC4-4502-978B-62A7D2DE1EDF}" sibTransId="{53A89558-0060-4835-8B67-1066059A24B4}"/>
    <dgm:cxn modelId="{010BCD70-8BE4-4519-A2AD-D6F3A0F269C8}" type="presOf" srcId="{75988302-47E3-4C87-B267-28800C552E30}" destId="{8038A469-9CB8-4904-A75A-ED737A7932F7}" srcOrd="1" destOrd="0" presId="urn:microsoft.com/office/officeart/2005/8/layout/list1"/>
    <dgm:cxn modelId="{8F20ACAA-CF0B-4C6F-A27E-FBD5163A0F72}" type="presOf" srcId="{AF02D22F-EEF9-4590-9091-9F3B81E2A6C5}" destId="{3EE5CB42-7483-4CC7-9853-5669C2D2DBC9}" srcOrd="1" destOrd="0" presId="urn:microsoft.com/office/officeart/2005/8/layout/list1"/>
    <dgm:cxn modelId="{0DAB56B2-3346-4C69-8D91-94146C254942}" type="presOf" srcId="{75988302-47E3-4C87-B267-28800C552E30}" destId="{03B2C73D-F9A3-4E2D-BC0E-4E8A83C7B716}" srcOrd="0" destOrd="0" presId="urn:microsoft.com/office/officeart/2005/8/layout/list1"/>
    <dgm:cxn modelId="{9710FFEF-8230-4132-BA6F-6780F7B0906C}" srcId="{36FEE21E-5B7E-4B5C-945E-340CBB86F4A7}" destId="{D7796216-8AAC-41C1-838D-D111C1C39BA8}" srcOrd="0" destOrd="0" parTransId="{E0AA6EC6-7EDC-4264-8A32-5659E789AF52}" sibTransId="{263A04C6-1599-4564-A31E-6D78E8E91360}"/>
    <dgm:cxn modelId="{7693910A-6C4A-4A87-A84C-3BF8D3DFCDC7}" type="presParOf" srcId="{55185AB3-6768-4693-A8E4-AC31B0919F11}" destId="{5273F9E5-3A02-462D-8C58-018A5C749F06}" srcOrd="0" destOrd="0" presId="urn:microsoft.com/office/officeart/2005/8/layout/list1"/>
    <dgm:cxn modelId="{0326977A-A685-4C39-B58B-78B684A43192}" type="presParOf" srcId="{5273F9E5-3A02-462D-8C58-018A5C749F06}" destId="{6C2F5C97-8E26-4EB5-9B32-5C486E8C072F}" srcOrd="0" destOrd="0" presId="urn:microsoft.com/office/officeart/2005/8/layout/list1"/>
    <dgm:cxn modelId="{D46B3E8C-7DC3-4822-A281-CB3CA4669BBE}" type="presParOf" srcId="{5273F9E5-3A02-462D-8C58-018A5C749F06}" destId="{4BBE94A4-4CB0-429C-B05A-46A662F0B268}" srcOrd="1" destOrd="0" presId="urn:microsoft.com/office/officeart/2005/8/layout/list1"/>
    <dgm:cxn modelId="{989CE955-3509-48C7-A99A-EB914394034B}" type="presParOf" srcId="{55185AB3-6768-4693-A8E4-AC31B0919F11}" destId="{CEADD435-0C20-4D41-8E4F-A092B738710A}" srcOrd="1" destOrd="0" presId="urn:microsoft.com/office/officeart/2005/8/layout/list1"/>
    <dgm:cxn modelId="{9F0F23C0-E4F7-4AF9-93F3-59E015BFA16E}" type="presParOf" srcId="{55185AB3-6768-4693-A8E4-AC31B0919F11}" destId="{E61459B3-B94C-4F2C-9EEF-2E6678AC2EAA}" srcOrd="2" destOrd="0" presId="urn:microsoft.com/office/officeart/2005/8/layout/list1"/>
    <dgm:cxn modelId="{16475629-433E-4F77-82E3-21C77BEFBA87}" type="presParOf" srcId="{55185AB3-6768-4693-A8E4-AC31B0919F11}" destId="{24CA0D25-FEED-48F4-83D6-F9EB1BFF4F34}" srcOrd="3" destOrd="0" presId="urn:microsoft.com/office/officeart/2005/8/layout/list1"/>
    <dgm:cxn modelId="{B3BC33BF-A710-4FB7-8D03-7C9A0A80144C}" type="presParOf" srcId="{55185AB3-6768-4693-A8E4-AC31B0919F11}" destId="{CB8A58F8-10EA-487A-95BE-71BB0C6A6A08}" srcOrd="4" destOrd="0" presId="urn:microsoft.com/office/officeart/2005/8/layout/list1"/>
    <dgm:cxn modelId="{C8753ECE-1992-4ABF-AE53-4A281913C089}" type="presParOf" srcId="{CB8A58F8-10EA-487A-95BE-71BB0C6A6A08}" destId="{03B2C73D-F9A3-4E2D-BC0E-4E8A83C7B716}" srcOrd="0" destOrd="0" presId="urn:microsoft.com/office/officeart/2005/8/layout/list1"/>
    <dgm:cxn modelId="{C6AD1343-DFE4-4989-97B6-746E2DD50CAC}" type="presParOf" srcId="{CB8A58F8-10EA-487A-95BE-71BB0C6A6A08}" destId="{8038A469-9CB8-4904-A75A-ED737A7932F7}" srcOrd="1" destOrd="0" presId="urn:microsoft.com/office/officeart/2005/8/layout/list1"/>
    <dgm:cxn modelId="{865B0411-B8BA-4579-95FB-6501CC2BFEF8}" type="presParOf" srcId="{55185AB3-6768-4693-A8E4-AC31B0919F11}" destId="{07D4E06C-5EFC-4260-BC8E-E9714DC04AB0}" srcOrd="5" destOrd="0" presId="urn:microsoft.com/office/officeart/2005/8/layout/list1"/>
    <dgm:cxn modelId="{A0BD5EEC-4915-45F1-B8BC-8088C81D4BC7}" type="presParOf" srcId="{55185AB3-6768-4693-A8E4-AC31B0919F11}" destId="{A63F7024-5A2E-4E6E-8EB0-31D73E00F7AB}" srcOrd="6" destOrd="0" presId="urn:microsoft.com/office/officeart/2005/8/layout/list1"/>
    <dgm:cxn modelId="{50FA1BCC-6D21-4D78-B4BC-8154A913D401}" type="presParOf" srcId="{55185AB3-6768-4693-A8E4-AC31B0919F11}" destId="{4CB05766-05B2-4525-9AFB-0AC4921FD778}" srcOrd="7" destOrd="0" presId="urn:microsoft.com/office/officeart/2005/8/layout/list1"/>
    <dgm:cxn modelId="{04258ABB-21C6-45AD-9A71-5CC6486C6D6B}" type="presParOf" srcId="{55185AB3-6768-4693-A8E4-AC31B0919F11}" destId="{9EEE8EBE-D075-49CF-9B89-CEF56C6C59EC}" srcOrd="8" destOrd="0" presId="urn:microsoft.com/office/officeart/2005/8/layout/list1"/>
    <dgm:cxn modelId="{C73BFAD5-8499-469F-8366-62855E973969}" type="presParOf" srcId="{9EEE8EBE-D075-49CF-9B89-CEF56C6C59EC}" destId="{797C13A5-7FC5-4434-B70C-FFB7C86D74C1}" srcOrd="0" destOrd="0" presId="urn:microsoft.com/office/officeart/2005/8/layout/list1"/>
    <dgm:cxn modelId="{C2E4B5D0-F4C9-4B5F-9BFA-8D2ACA434BC7}" type="presParOf" srcId="{9EEE8EBE-D075-49CF-9B89-CEF56C6C59EC}" destId="{3EE5CB42-7483-4CC7-9853-5669C2D2DBC9}" srcOrd="1" destOrd="0" presId="urn:microsoft.com/office/officeart/2005/8/layout/list1"/>
    <dgm:cxn modelId="{A484F3D2-1D4F-4742-8A11-6EACB73B8314}" type="presParOf" srcId="{55185AB3-6768-4693-A8E4-AC31B0919F11}" destId="{0FBFBF43-FB71-4398-9FAA-B597C0F922BB}" srcOrd="9" destOrd="0" presId="urn:microsoft.com/office/officeart/2005/8/layout/list1"/>
    <dgm:cxn modelId="{CE95BD68-9ED6-4719-8178-DA8773B279CC}" type="presParOf" srcId="{55185AB3-6768-4693-A8E4-AC31B0919F11}" destId="{3D37F112-D0A1-48DA-A8FB-7F199F3D9B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9B8AB-DAA3-494B-BBD0-B4635A966B7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46857AE-C6E8-4459-94C7-671669F7518C}">
      <dgm:prSet phldrT="[Tekst]"/>
      <dgm:spPr/>
      <dgm:t>
        <a:bodyPr/>
        <a:lstStyle/>
        <a:p>
          <a:r>
            <a:rPr lang="pl-PL" dirty="0"/>
            <a:t>Generacja kodu pośredniego </a:t>
          </a:r>
        </a:p>
      </dgm:t>
    </dgm:pt>
    <dgm:pt modelId="{FF2EA7BB-DBB1-43E3-B4CE-954E9E7DF7BC}" type="parTrans" cxnId="{115A4D16-94F4-4D40-B05B-EC54AF81F2A7}">
      <dgm:prSet/>
      <dgm:spPr/>
      <dgm:t>
        <a:bodyPr/>
        <a:lstStyle/>
        <a:p>
          <a:endParaRPr lang="pl-PL"/>
        </a:p>
      </dgm:t>
    </dgm:pt>
    <dgm:pt modelId="{B41EBA55-7672-44A4-AC8C-5FCA5F3FA031}" type="sibTrans" cxnId="{115A4D16-94F4-4D40-B05B-EC54AF81F2A7}">
      <dgm:prSet/>
      <dgm:spPr/>
      <dgm:t>
        <a:bodyPr/>
        <a:lstStyle/>
        <a:p>
          <a:endParaRPr lang="pl-PL"/>
        </a:p>
      </dgm:t>
    </dgm:pt>
    <dgm:pt modelId="{A4317415-2288-4A59-8239-355895A4B9BB}">
      <dgm:prSet phldrT="[Tekst]"/>
      <dgm:spPr/>
      <dgm:t>
        <a:bodyPr/>
        <a:lstStyle/>
        <a:p>
          <a:r>
            <a:rPr lang="pl-PL" b="1" dirty="0">
              <a:solidFill>
                <a:srgbClr val="00B0F0"/>
              </a:solidFill>
            </a:rPr>
            <a:t>Optymalizacja kodu </a:t>
          </a:r>
          <a:r>
            <a:rPr lang="pl-PL" dirty="0"/>
            <a:t>(na wszystkich jego poziomach: źródłowego, pośredniego, wynikowego)</a:t>
          </a:r>
        </a:p>
      </dgm:t>
    </dgm:pt>
    <dgm:pt modelId="{75071B83-C2E4-42C5-A2C0-28ED2B549209}" type="parTrans" cxnId="{47EA7183-F9C2-4522-88C5-2E0EA0DF73F2}">
      <dgm:prSet/>
      <dgm:spPr/>
      <dgm:t>
        <a:bodyPr/>
        <a:lstStyle/>
        <a:p>
          <a:endParaRPr lang="pl-PL"/>
        </a:p>
      </dgm:t>
    </dgm:pt>
    <dgm:pt modelId="{A3C28D87-00AD-4E56-ABBB-C2018D4625AF}" type="sibTrans" cxnId="{47EA7183-F9C2-4522-88C5-2E0EA0DF73F2}">
      <dgm:prSet/>
      <dgm:spPr/>
      <dgm:t>
        <a:bodyPr/>
        <a:lstStyle/>
        <a:p>
          <a:endParaRPr lang="pl-PL"/>
        </a:p>
      </dgm:t>
    </dgm:pt>
    <dgm:pt modelId="{367A350C-36C7-4B71-A8C2-80578E738CD3}">
      <dgm:prSet phldrT="[Tekst]"/>
      <dgm:spPr/>
      <dgm:t>
        <a:bodyPr/>
        <a:lstStyle/>
        <a:p>
          <a:r>
            <a:rPr lang="pl-P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Generacja kodu wynikowego </a:t>
          </a:r>
          <a:r>
            <a:rPr lang="pl-PL" dirty="0"/>
            <a:t>(wybór rozkazów realizujących kod, przydział rejestrów)</a:t>
          </a:r>
        </a:p>
      </dgm:t>
    </dgm:pt>
    <dgm:pt modelId="{ECAAE44B-3397-43A6-9EB4-23FFAEAD046C}" type="parTrans" cxnId="{C9137A81-5A20-4A8A-B33C-C365A85A0E3D}">
      <dgm:prSet/>
      <dgm:spPr/>
      <dgm:t>
        <a:bodyPr/>
        <a:lstStyle/>
        <a:p>
          <a:endParaRPr lang="pl-PL"/>
        </a:p>
      </dgm:t>
    </dgm:pt>
    <dgm:pt modelId="{DD226A6A-C41F-4FD5-8425-1DEEF711220C}" type="sibTrans" cxnId="{C9137A81-5A20-4A8A-B33C-C365A85A0E3D}">
      <dgm:prSet/>
      <dgm:spPr/>
      <dgm:t>
        <a:bodyPr/>
        <a:lstStyle/>
        <a:p>
          <a:endParaRPr lang="pl-PL"/>
        </a:p>
      </dgm:t>
    </dgm:pt>
    <dgm:pt modelId="{E44642ED-4974-4256-8170-803A169B2CFD}" type="pres">
      <dgm:prSet presAssocID="{EB69B8AB-DAA3-494B-BBD0-B4635A966B7E}" presName="Name0" presStyleCnt="0">
        <dgm:presLayoutVars>
          <dgm:dir/>
          <dgm:resizeHandles val="exact"/>
        </dgm:presLayoutVars>
      </dgm:prSet>
      <dgm:spPr/>
    </dgm:pt>
    <dgm:pt modelId="{3B6F58F0-4A1A-477A-A76A-3FC05ED5EA72}" type="pres">
      <dgm:prSet presAssocID="{246857AE-C6E8-4459-94C7-671669F7518C}" presName="composite" presStyleCnt="0"/>
      <dgm:spPr/>
    </dgm:pt>
    <dgm:pt modelId="{3CFA3873-6874-4C02-AB1A-64A11438EE3A}" type="pres">
      <dgm:prSet presAssocID="{246857AE-C6E8-4459-94C7-671669F7518C}" presName="rect1" presStyleLbl="trAlignAcc1" presStyleIdx="0" presStyleCnt="3">
        <dgm:presLayoutVars>
          <dgm:bulletEnabled val="1"/>
        </dgm:presLayoutVars>
      </dgm:prSet>
      <dgm:spPr/>
    </dgm:pt>
    <dgm:pt modelId="{45FF69B0-75AD-4C33-99DA-D0AD2A2040C0}" type="pres">
      <dgm:prSet presAssocID="{246857AE-C6E8-4459-94C7-671669F7518C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  <dgm:pt modelId="{14B68D55-8B50-4592-927A-86196C7B2F20}" type="pres">
      <dgm:prSet presAssocID="{B41EBA55-7672-44A4-AC8C-5FCA5F3FA031}" presName="sibTrans" presStyleCnt="0"/>
      <dgm:spPr/>
    </dgm:pt>
    <dgm:pt modelId="{5397CD28-3139-475C-B7D5-8B594B2A6AF0}" type="pres">
      <dgm:prSet presAssocID="{A4317415-2288-4A59-8239-355895A4B9BB}" presName="composite" presStyleCnt="0"/>
      <dgm:spPr/>
    </dgm:pt>
    <dgm:pt modelId="{6AEEB500-C240-40EE-A8D6-116E1C448D19}" type="pres">
      <dgm:prSet presAssocID="{A4317415-2288-4A59-8239-355895A4B9BB}" presName="rect1" presStyleLbl="trAlignAcc1" presStyleIdx="1" presStyleCnt="3">
        <dgm:presLayoutVars>
          <dgm:bulletEnabled val="1"/>
        </dgm:presLayoutVars>
      </dgm:prSet>
      <dgm:spPr/>
    </dgm:pt>
    <dgm:pt modelId="{3E6A70E8-A53F-4021-99DC-4C49E2BD3CB7}" type="pres">
      <dgm:prSet presAssocID="{A4317415-2288-4A59-8239-355895A4B9BB}" presName="rect2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  <dgm:pt modelId="{AC3026CE-424C-4C67-AC9F-C5E3CC7DFAB1}" type="pres">
      <dgm:prSet presAssocID="{A3C28D87-00AD-4E56-ABBB-C2018D4625AF}" presName="sibTrans" presStyleCnt="0"/>
      <dgm:spPr/>
    </dgm:pt>
    <dgm:pt modelId="{BE0CC99E-50F0-473F-9455-8B544963CB89}" type="pres">
      <dgm:prSet presAssocID="{367A350C-36C7-4B71-A8C2-80578E738CD3}" presName="composite" presStyleCnt="0"/>
      <dgm:spPr/>
    </dgm:pt>
    <dgm:pt modelId="{8510E59E-8904-4900-B690-29E1B9231C2A}" type="pres">
      <dgm:prSet presAssocID="{367A350C-36C7-4B71-A8C2-80578E738CD3}" presName="rect1" presStyleLbl="trAlignAcc1" presStyleIdx="2" presStyleCnt="3">
        <dgm:presLayoutVars>
          <dgm:bulletEnabled val="1"/>
        </dgm:presLayoutVars>
      </dgm:prSet>
      <dgm:spPr/>
    </dgm:pt>
    <dgm:pt modelId="{609616AB-23A4-4DEC-A5F6-44F9BB1BC3BA}" type="pres">
      <dgm:prSet presAssocID="{367A350C-36C7-4B71-A8C2-80578E738CD3}" presName="rect2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</dgm:ptLst>
  <dgm:cxnLst>
    <dgm:cxn modelId="{115A4D16-94F4-4D40-B05B-EC54AF81F2A7}" srcId="{EB69B8AB-DAA3-494B-BBD0-B4635A966B7E}" destId="{246857AE-C6E8-4459-94C7-671669F7518C}" srcOrd="0" destOrd="0" parTransId="{FF2EA7BB-DBB1-43E3-B4CE-954E9E7DF7BC}" sibTransId="{B41EBA55-7672-44A4-AC8C-5FCA5F3FA031}"/>
    <dgm:cxn modelId="{5B2C2122-4A61-42FB-9394-7C4BBEDFD3A5}" type="presOf" srcId="{246857AE-C6E8-4459-94C7-671669F7518C}" destId="{3CFA3873-6874-4C02-AB1A-64A11438EE3A}" srcOrd="0" destOrd="0" presId="urn:microsoft.com/office/officeart/2008/layout/PictureStrips"/>
    <dgm:cxn modelId="{C7F01660-06DE-428C-8178-C86106AD3635}" type="presOf" srcId="{367A350C-36C7-4B71-A8C2-80578E738CD3}" destId="{8510E59E-8904-4900-B690-29E1B9231C2A}" srcOrd="0" destOrd="0" presId="urn:microsoft.com/office/officeart/2008/layout/PictureStrips"/>
    <dgm:cxn modelId="{C06E894C-1386-43AC-8B2C-5C1E97C98786}" type="presOf" srcId="{A4317415-2288-4A59-8239-355895A4B9BB}" destId="{6AEEB500-C240-40EE-A8D6-116E1C448D19}" srcOrd="0" destOrd="0" presId="urn:microsoft.com/office/officeart/2008/layout/PictureStrips"/>
    <dgm:cxn modelId="{7E08C874-10CD-4FF4-9308-95E8671DD370}" type="presOf" srcId="{EB69B8AB-DAA3-494B-BBD0-B4635A966B7E}" destId="{E44642ED-4974-4256-8170-803A169B2CFD}" srcOrd="0" destOrd="0" presId="urn:microsoft.com/office/officeart/2008/layout/PictureStrips"/>
    <dgm:cxn modelId="{C9137A81-5A20-4A8A-B33C-C365A85A0E3D}" srcId="{EB69B8AB-DAA3-494B-BBD0-B4635A966B7E}" destId="{367A350C-36C7-4B71-A8C2-80578E738CD3}" srcOrd="2" destOrd="0" parTransId="{ECAAE44B-3397-43A6-9EB4-23FFAEAD046C}" sibTransId="{DD226A6A-C41F-4FD5-8425-1DEEF711220C}"/>
    <dgm:cxn modelId="{47EA7183-F9C2-4522-88C5-2E0EA0DF73F2}" srcId="{EB69B8AB-DAA3-494B-BBD0-B4635A966B7E}" destId="{A4317415-2288-4A59-8239-355895A4B9BB}" srcOrd="1" destOrd="0" parTransId="{75071B83-C2E4-42C5-A2C0-28ED2B549209}" sibTransId="{A3C28D87-00AD-4E56-ABBB-C2018D4625AF}"/>
    <dgm:cxn modelId="{9A520B67-2C6E-4BCE-BB5D-95952E5FBC6A}" type="presParOf" srcId="{E44642ED-4974-4256-8170-803A169B2CFD}" destId="{3B6F58F0-4A1A-477A-A76A-3FC05ED5EA72}" srcOrd="0" destOrd="0" presId="urn:microsoft.com/office/officeart/2008/layout/PictureStrips"/>
    <dgm:cxn modelId="{EC22F7A7-66ED-4F14-8CE4-83D7637CBB47}" type="presParOf" srcId="{3B6F58F0-4A1A-477A-A76A-3FC05ED5EA72}" destId="{3CFA3873-6874-4C02-AB1A-64A11438EE3A}" srcOrd="0" destOrd="0" presId="urn:microsoft.com/office/officeart/2008/layout/PictureStrips"/>
    <dgm:cxn modelId="{896F7EAE-1C6E-4FAF-A51C-64E3618FBD82}" type="presParOf" srcId="{3B6F58F0-4A1A-477A-A76A-3FC05ED5EA72}" destId="{45FF69B0-75AD-4C33-99DA-D0AD2A2040C0}" srcOrd="1" destOrd="0" presId="urn:microsoft.com/office/officeart/2008/layout/PictureStrips"/>
    <dgm:cxn modelId="{3E06B9B2-DEFA-4A28-AF72-F5A6631BE8CE}" type="presParOf" srcId="{E44642ED-4974-4256-8170-803A169B2CFD}" destId="{14B68D55-8B50-4592-927A-86196C7B2F20}" srcOrd="1" destOrd="0" presId="urn:microsoft.com/office/officeart/2008/layout/PictureStrips"/>
    <dgm:cxn modelId="{EF5FE1BF-D889-4548-8943-7AF39C89FD34}" type="presParOf" srcId="{E44642ED-4974-4256-8170-803A169B2CFD}" destId="{5397CD28-3139-475C-B7D5-8B594B2A6AF0}" srcOrd="2" destOrd="0" presId="urn:microsoft.com/office/officeart/2008/layout/PictureStrips"/>
    <dgm:cxn modelId="{4C7C760C-AC69-4AFE-8CEB-19309C627FE0}" type="presParOf" srcId="{5397CD28-3139-475C-B7D5-8B594B2A6AF0}" destId="{6AEEB500-C240-40EE-A8D6-116E1C448D19}" srcOrd="0" destOrd="0" presId="urn:microsoft.com/office/officeart/2008/layout/PictureStrips"/>
    <dgm:cxn modelId="{6C284785-5777-463D-A068-EBAF7E4E3C32}" type="presParOf" srcId="{5397CD28-3139-475C-B7D5-8B594B2A6AF0}" destId="{3E6A70E8-A53F-4021-99DC-4C49E2BD3CB7}" srcOrd="1" destOrd="0" presId="urn:microsoft.com/office/officeart/2008/layout/PictureStrips"/>
    <dgm:cxn modelId="{8350F9A5-C41D-4384-ADEB-B3DD286DBB17}" type="presParOf" srcId="{E44642ED-4974-4256-8170-803A169B2CFD}" destId="{AC3026CE-424C-4C67-AC9F-C5E3CC7DFAB1}" srcOrd="3" destOrd="0" presId="urn:microsoft.com/office/officeart/2008/layout/PictureStrips"/>
    <dgm:cxn modelId="{7569C02C-89CD-4A42-8ED4-A82B3744478C}" type="presParOf" srcId="{E44642ED-4974-4256-8170-803A169B2CFD}" destId="{BE0CC99E-50F0-473F-9455-8B544963CB89}" srcOrd="4" destOrd="0" presId="urn:microsoft.com/office/officeart/2008/layout/PictureStrips"/>
    <dgm:cxn modelId="{5CB0155C-AFFE-4E7D-B079-D36205B7D6BE}" type="presParOf" srcId="{BE0CC99E-50F0-473F-9455-8B544963CB89}" destId="{8510E59E-8904-4900-B690-29E1B9231C2A}" srcOrd="0" destOrd="0" presId="urn:microsoft.com/office/officeart/2008/layout/PictureStrips"/>
    <dgm:cxn modelId="{E4A7F513-4B38-4EC5-BF43-02A607241C80}" type="presParOf" srcId="{BE0CC99E-50F0-473F-9455-8B544963CB89}" destId="{609616AB-23A4-4DEC-A5F6-44F9BB1BC3B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59B3-B94C-4F2C-9EEF-2E6678AC2EAA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E94A4-4CB0-429C-B05A-46A662F0B268}">
      <dsp:nvSpPr>
        <dsp:cNvPr id="0" name=""/>
        <dsp:cNvSpPr/>
      </dsp:nvSpPr>
      <dsp:spPr>
        <a:xfrm>
          <a:off x="386953" y="740"/>
          <a:ext cx="7739054" cy="121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Liniowa (leksykalna)</a:t>
          </a:r>
        </a:p>
      </dsp:txBody>
      <dsp:txXfrm>
        <a:off x="446036" y="59823"/>
        <a:ext cx="7620888" cy="1092154"/>
      </dsp:txXfrm>
    </dsp:sp>
    <dsp:sp modelId="{A63F7024-5A2E-4E6E-8EB0-31D73E00F7AB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8A469-9CB8-4904-A75A-ED737A7932F7}">
      <dsp:nvSpPr>
        <dsp:cNvPr id="0" name=""/>
        <dsp:cNvSpPr/>
      </dsp:nvSpPr>
      <dsp:spPr>
        <a:xfrm>
          <a:off x="386953" y="1877638"/>
          <a:ext cx="7739054" cy="121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Składniowa (synktatyczna)</a:t>
          </a:r>
        </a:p>
      </dsp:txBody>
      <dsp:txXfrm>
        <a:off x="446036" y="1936721"/>
        <a:ext cx="7620888" cy="1092154"/>
      </dsp:txXfrm>
    </dsp:sp>
    <dsp:sp modelId="{3D37F112-D0A1-48DA-A8FB-7F199F3D9B21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5CB42-7483-4CC7-9853-5669C2D2DBC9}">
      <dsp:nvSpPr>
        <dsp:cNvPr id="0" name=""/>
        <dsp:cNvSpPr/>
      </dsp:nvSpPr>
      <dsp:spPr>
        <a:xfrm>
          <a:off x="386953" y="3749913"/>
          <a:ext cx="7739054" cy="121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Semantyczna</a:t>
          </a:r>
        </a:p>
      </dsp:txBody>
      <dsp:txXfrm>
        <a:off x="446036" y="3808996"/>
        <a:ext cx="7620888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3873-6874-4C02-AB1A-64A11438EE3A}">
      <dsp:nvSpPr>
        <dsp:cNvPr id="0" name=""/>
        <dsp:cNvSpPr/>
      </dsp:nvSpPr>
      <dsp:spPr>
        <a:xfrm>
          <a:off x="2128103" y="403748"/>
          <a:ext cx="5027903" cy="15712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2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Generacja kodu pośredniego </a:t>
          </a:r>
        </a:p>
      </dsp:txBody>
      <dsp:txXfrm>
        <a:off x="2128103" y="403748"/>
        <a:ext cx="5027903" cy="1571219"/>
      </dsp:txXfrm>
    </dsp:sp>
    <dsp:sp modelId="{45FF69B0-75AD-4C33-99DA-D0AD2A2040C0}">
      <dsp:nvSpPr>
        <dsp:cNvPr id="0" name=""/>
        <dsp:cNvSpPr/>
      </dsp:nvSpPr>
      <dsp:spPr>
        <a:xfrm>
          <a:off x="1918607" y="176794"/>
          <a:ext cx="1099853" cy="1649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EB500-C240-40EE-A8D6-116E1C448D19}">
      <dsp:nvSpPr>
        <dsp:cNvPr id="0" name=""/>
        <dsp:cNvSpPr/>
      </dsp:nvSpPr>
      <dsp:spPr>
        <a:xfrm>
          <a:off x="2128103" y="2381740"/>
          <a:ext cx="5027903" cy="15712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2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dirty="0">
              <a:solidFill>
                <a:srgbClr val="00B0F0"/>
              </a:solidFill>
            </a:rPr>
            <a:t>Optymalizacja kodu </a:t>
          </a:r>
          <a:r>
            <a:rPr lang="pl-PL" sz="2400" kern="1200" dirty="0"/>
            <a:t>(na wszystkich jego poziomach: źródłowego, pośredniego, wynikowego)</a:t>
          </a:r>
        </a:p>
      </dsp:txBody>
      <dsp:txXfrm>
        <a:off x="2128103" y="2381740"/>
        <a:ext cx="5027903" cy="1571219"/>
      </dsp:txXfrm>
    </dsp:sp>
    <dsp:sp modelId="{3E6A70E8-A53F-4021-99DC-4C49E2BD3CB7}">
      <dsp:nvSpPr>
        <dsp:cNvPr id="0" name=""/>
        <dsp:cNvSpPr/>
      </dsp:nvSpPr>
      <dsp:spPr>
        <a:xfrm>
          <a:off x="1918607" y="2154786"/>
          <a:ext cx="1099853" cy="1649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0E59E-8904-4900-B690-29E1B9231C2A}">
      <dsp:nvSpPr>
        <dsp:cNvPr id="0" name=""/>
        <dsp:cNvSpPr/>
      </dsp:nvSpPr>
      <dsp:spPr>
        <a:xfrm>
          <a:off x="2128103" y="4359731"/>
          <a:ext cx="5027903" cy="15712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2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Generacja kodu wynikowego </a:t>
          </a:r>
          <a:r>
            <a:rPr lang="pl-PL" sz="2400" kern="1200" dirty="0"/>
            <a:t>(wybór rozkazów realizujących kod, przydział rejestrów)</a:t>
          </a:r>
        </a:p>
      </dsp:txBody>
      <dsp:txXfrm>
        <a:off x="2128103" y="4359731"/>
        <a:ext cx="5027903" cy="1571219"/>
      </dsp:txXfrm>
    </dsp:sp>
    <dsp:sp modelId="{609616AB-23A4-4DEC-A5F6-44F9BB1BC3BA}">
      <dsp:nvSpPr>
        <dsp:cNvPr id="0" name=""/>
        <dsp:cNvSpPr/>
      </dsp:nvSpPr>
      <dsp:spPr>
        <a:xfrm>
          <a:off x="1918607" y="4132777"/>
          <a:ext cx="1099853" cy="1649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BF44B-63CA-4A5E-B245-73057D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C893947-B1A7-4E76-A241-3DD9AA72E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F67432-6AE6-41C9-9449-0EF2CCFE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19F1DE-784B-4A2A-8A48-5EB9760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68BDB2-E062-4199-963A-14AEE873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2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19D8B-83E7-4F6F-B9B2-EE41E19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393264D-A6EF-434E-AC90-5D7D19BC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A828EF-C01B-42D0-B4C7-0746B37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C3CCA5-E582-4A1B-8C4F-91A83659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F6963B-B3C8-4DB1-97B7-C5D3257A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C9BBF31-07B3-4BFB-A928-C9B9D5A2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788A76-8DD2-4B77-B6D9-4F97B9D8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64381C-F9EC-4DE5-BF08-8353D35E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B991CC-E2DE-464C-845E-00154638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3CF900-D3BB-4490-A173-390A0D83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0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7E7F64-937D-42D4-BD17-49118DE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0DF62-2C7F-4A42-86BC-7AE095A0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9C370D-9704-4EBA-9D71-611795D2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D5B68D-51AE-4EBB-8DB4-D3892154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567807-BC56-4BC8-9DE2-4E3C50CF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0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1E344-BDA5-40CD-98AE-02B49C0D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3F0E9D-6C8D-42B2-B2F2-19DB9D95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5C876-0A83-4F5A-8E8E-5C1CD4F6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8456FC-46F7-4E32-AFBC-68BF5A05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07A16D-F4D4-4C32-AB3F-B598C21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31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5CF985-A474-4970-B731-77EA429A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CAEDEF-FD4A-4F41-8CF6-7131A78B7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DCD2-CEBA-42C6-B51E-46E53124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74E8D1-4B9B-4F73-84E4-CB0659C3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FDD89D-5E8E-4F2A-8E5E-39CD52EF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EB4D5D-D6A4-41C2-BB51-BBD7B916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1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90924-51DE-4727-9A73-4715F14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D4C6ED-3EC0-4460-8157-9D7D2674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C22224-1D4B-4C3C-9073-234F08BF2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188E31-2378-4FFB-8B63-5202BEFBD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7A873A7-8165-40B7-9006-C64DCB486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5B697FE-4CE2-4116-AC35-3D6E3F4C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DBE9FAB-22A9-4075-B478-780CC6B6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434B01B-C99F-4B97-9E55-7951E14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6D12BD-18E2-49DF-A620-5ADB18F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166E370-CA67-4564-94AE-86E4B1B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47F9AE3-035D-4731-88BF-CD55DE30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CF27AF8-CDB2-4257-B61F-05294050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41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4935817-655C-4B10-8380-59C3D033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E5D3B17-446B-42F9-AE5D-DA6DB1D1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B7F750-A3E4-47E9-A260-1C7C73B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8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9243C3-9028-48A6-9ED3-D3E49BC3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985D8A-1A25-4B64-B001-2D137019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F6C96E-5C2F-48EE-939B-E26836FA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B80320-105B-457F-A859-DAD45B8B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EED5DC-7A9A-40AA-9D61-DBED74FB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F128B9C-C73B-4654-90DD-A4667CB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15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C66C20-5DD6-490A-BDE6-EE4DEEF7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E94393-C81D-4DF3-B0B8-FC3E30075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EEA88A-7508-4FFB-B6F6-5ADE5663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41892C-C97B-4F5D-AF48-D52EABD0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A9A669-3589-4BE3-9E08-7E674761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DDF97C-5369-4585-AC77-20358A72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0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0ED175B-9CCD-419B-837A-F986D91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FADF46-FF35-4043-9246-DD75B0C1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5B70DA-3B90-4F11-B70C-AAE386997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D36F-88BA-42F7-AED1-C6F0216C58CA}" type="datetimeFigureOut">
              <a:rPr lang="pl-PL" smtClean="0"/>
              <a:t>10.10.2022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6E730B-0BBB-46C3-AD7D-3EC0EC293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126FEC-D295-4047-8490-5D9583AC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546B-2732-4867-98E4-922D0F1A1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5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C690ED-69A0-430B-9E73-2F3C6C2B7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51" y="406400"/>
            <a:ext cx="11407697" cy="2387600"/>
          </a:xfrm>
        </p:spPr>
        <p:txBody>
          <a:bodyPr/>
          <a:lstStyle/>
          <a:p>
            <a:r>
              <a:rPr lang="pl-P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KOMPILACJA I INTERPRETACJA </a:t>
            </a:r>
            <a:br>
              <a:rPr lang="pl-P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l-P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9CAC3B-643E-49DD-801F-7290EA32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BF342B3B-2CDE-4FF1-AE1C-D9B2A8754E0B}"/>
              </a:ext>
            </a:extLst>
          </p:cNvPr>
          <p:cNvSpPr txBox="1">
            <a:spLocks/>
          </p:cNvSpPr>
          <p:nvPr/>
        </p:nvSpPr>
        <p:spPr>
          <a:xfrm>
            <a:off x="4124093" y="4429919"/>
            <a:ext cx="1140769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Joanna Świebocka-Więk</a:t>
            </a:r>
          </a:p>
        </p:txBody>
      </p:sp>
    </p:spTree>
    <p:extLst>
      <p:ext uri="{BB962C8B-B14F-4D97-AF65-F5344CB8AC3E}">
        <p14:creationId xmlns:p14="http://schemas.microsoft.com/office/powerpoint/2010/main" val="7162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D2A86-A6B3-4D71-A837-9566C47B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5" y="0"/>
            <a:ext cx="10515600" cy="1325563"/>
          </a:xfrm>
        </p:spPr>
        <p:txBody>
          <a:bodyPr/>
          <a:lstStyle/>
          <a:p>
            <a:r>
              <a:rPr lang="pl-PL" dirty="0"/>
              <a:t>Analiza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A3299-B4AD-450C-A4E5-0ACA3EEB6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108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4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053C8-EE3E-4E88-AD8D-D8234330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Analiza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588B4-485D-40B7-9ECD-A01504AD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8" y="2242314"/>
            <a:ext cx="11396546" cy="3442049"/>
          </a:xfrm>
        </p:spPr>
        <p:txBody>
          <a:bodyPr>
            <a:normAutofit/>
          </a:bodyPr>
          <a:lstStyle/>
          <a:p>
            <a:r>
              <a:rPr lang="pl-PL" sz="3000" b="1" u="sng" dirty="0">
                <a:solidFill>
                  <a:srgbClr val="0070C0"/>
                </a:solidFill>
              </a:rPr>
              <a:t>Leksykalna </a:t>
            </a:r>
            <a:r>
              <a:rPr lang="pl-PL" sz="3000" dirty="0"/>
              <a:t>(skanowanie, analiza liniowa): grupowanie znaków strumienia wejściowego w symbole leksykalne (</a:t>
            </a:r>
            <a:r>
              <a:rPr lang="pl-PL" sz="3000" b="1" dirty="0">
                <a:solidFill>
                  <a:srgbClr val="00B050"/>
                </a:solidFill>
              </a:rPr>
              <a:t>tokeny – ciągi znaków mające razem pewne określone znaczenie </a:t>
            </a:r>
            <a:r>
              <a:rPr lang="pl-PL" sz="3000" dirty="0"/>
              <a:t>liczby, słowa kluczowe, operatory, identyfikatory, nawiasy okragłe itd..)</a:t>
            </a:r>
          </a:p>
          <a:p>
            <a:r>
              <a:rPr lang="pl-PL" sz="3000" dirty="0"/>
              <a:t>SKANER: usuwa znaki nie mające wpływu na sam program (np. odstępy, komentarze). Generuje postać pośrednią programu źródłowego, zawierającą tokeny wraz z krótkim opisem.</a:t>
            </a:r>
          </a:p>
        </p:txBody>
      </p:sp>
    </p:spTree>
    <p:extLst>
      <p:ext uri="{BB962C8B-B14F-4D97-AF65-F5344CB8AC3E}">
        <p14:creationId xmlns:p14="http://schemas.microsoft.com/office/powerpoint/2010/main" val="31356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053C8-EE3E-4E88-AD8D-D8234330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Analiza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588B4-485D-40B7-9ECD-A01504AD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08" y="1846389"/>
            <a:ext cx="11849492" cy="4337595"/>
          </a:xfrm>
        </p:spPr>
        <p:txBody>
          <a:bodyPr>
            <a:noAutofit/>
          </a:bodyPr>
          <a:lstStyle/>
          <a:p>
            <a:r>
              <a:rPr lang="pl-PL" sz="3000" b="1" u="sng" dirty="0">
                <a:solidFill>
                  <a:srgbClr val="00B0F0"/>
                </a:solidFill>
              </a:rPr>
              <a:t>Składniowa</a:t>
            </a:r>
            <a:r>
              <a:rPr lang="pl-PL" sz="3000" dirty="0"/>
              <a:t> (hierarchiczna, synktatyczna) badanie, czy jednostki leksykalne tworzą poprawne konstrukcje danego język programowania (np. kolejność leksemów).</a:t>
            </a:r>
          </a:p>
          <a:p>
            <a:r>
              <a:rPr lang="pl-PL" sz="3000" dirty="0"/>
              <a:t>Znaki i symbole są grupowane w struktury zagnieżdżone mające znaczenie</a:t>
            </a:r>
          </a:p>
          <a:p>
            <a:r>
              <a:rPr lang="pl-PL" sz="3000" dirty="0"/>
              <a:t>Sprawdzenie czy ułożenie tokenów nie łamie reguł języka</a:t>
            </a:r>
          </a:p>
          <a:p>
            <a:r>
              <a:rPr lang="pl-PL" sz="3000" dirty="0"/>
              <a:t>PARSER: rozłożenie podprogramu na części składowe, zbudowanie drzewa składniowego.</a:t>
            </a:r>
          </a:p>
        </p:txBody>
      </p:sp>
    </p:spTree>
    <p:extLst>
      <p:ext uri="{BB962C8B-B14F-4D97-AF65-F5344CB8AC3E}">
        <p14:creationId xmlns:p14="http://schemas.microsoft.com/office/powerpoint/2010/main" val="3682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581CC6-DFEB-4461-A2C2-39F77CD6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Analiza: błędy składniowe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B08221-6646-4E73-8BDA-D4010928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7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rgbClr val="FF0000"/>
                </a:solidFill>
              </a:rPr>
              <a:t>Błędy syntaktyczne </a:t>
            </a:r>
            <a:r>
              <a:rPr lang="pl-PL" dirty="0"/>
              <a:t>(składniowe ang. </a:t>
            </a:r>
            <a:r>
              <a:rPr lang="pl-PL" i="1" dirty="0"/>
              <a:t>syntax error</a:t>
            </a:r>
            <a:r>
              <a:rPr lang="pl-PL" dirty="0"/>
              <a:t>) wynikają z naruszenia składni danego języka programowania. </a:t>
            </a:r>
          </a:p>
          <a:p>
            <a:pPr marL="0" indent="0">
              <a:buNone/>
            </a:pPr>
            <a:r>
              <a:rPr lang="pl-PL" dirty="0"/>
              <a:t>Z reguły są one łatwe do poprawienia, gdyż zazwyczaj powodują zatrzymanie kompilacji (zwykle z komunikatem informującym o błędzie, ale nie zawsze).</a:t>
            </a:r>
          </a:p>
        </p:txBody>
      </p:sp>
    </p:spTree>
    <p:extLst>
      <p:ext uri="{BB962C8B-B14F-4D97-AF65-F5344CB8AC3E}">
        <p14:creationId xmlns:p14="http://schemas.microsoft.com/office/powerpoint/2010/main" val="309515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Ćwiczenie 1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65" y="1457979"/>
            <a:ext cx="11208470" cy="503489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sz="4400" dirty="0"/>
              <a:t>Korzystając ze wskazówek kompilatora (tzw. Error list) napraw błędy wykryte w poniższym kodzie. </a:t>
            </a:r>
          </a:p>
          <a:p>
            <a:pPr marL="0" indent="0">
              <a:buNone/>
            </a:pPr>
            <a:r>
              <a:rPr lang="pl-PL" sz="4400" dirty="0"/>
              <a:t>Uwaga: poprawianie błędów zaczynać od pierwszego na liście. </a:t>
            </a:r>
          </a:p>
          <a:p>
            <a:pPr marL="0" indent="0">
              <a:buNone/>
            </a:pPr>
            <a:r>
              <a:rPr lang="pl-PL" sz="4400" dirty="0"/>
              <a:t>Uwaga: Po każdej poprawce należy spróbować skompilować program ponownie.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#include &lt;</a:t>
            </a:r>
            <a:r>
              <a:rPr lang="pl-PL" sz="3300" dirty="0" err="1">
                <a:solidFill>
                  <a:srgbClr val="FF0000"/>
                </a:solidFill>
              </a:rPr>
              <a:t>iostream</a:t>
            </a:r>
            <a:r>
              <a:rPr lang="pl-PL" sz="33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int </a:t>
            </a:r>
            <a:r>
              <a:rPr lang="pl-PL" sz="3300" dirty="0" err="1">
                <a:solidFill>
                  <a:srgbClr val="FF0000"/>
                </a:solidFill>
              </a:rPr>
              <a:t>a,b</a:t>
            </a:r>
            <a:r>
              <a:rPr lang="pl-PL" sz="3300" dirty="0">
                <a:solidFill>
                  <a:srgbClr val="FF0000"/>
                </a:solidFill>
              </a:rPr>
              <a:t>=7,c=9;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cout &lt;&lt; „Policzmy coś!" &lt;&lt; endl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a=5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cout &lt;&lt; a &lt;&lt; endl;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a=3+((4c)/b-(a*c))):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cout &lt;&lt; a &lt;&lt; endl;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return 0;</a:t>
            </a:r>
          </a:p>
          <a:p>
            <a:pPr marL="0" indent="0">
              <a:buNone/>
            </a:pPr>
            <a:r>
              <a:rPr lang="pl-PL" sz="3300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696FC3F-77B0-ACAD-D9CA-7E6C46F4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89" y="2929035"/>
            <a:ext cx="501967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1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053C8-EE3E-4E88-AD8D-D8234330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Analiza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588B4-485D-40B7-9ECD-A01504AD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1393902"/>
            <a:ext cx="11965757" cy="5098973"/>
          </a:xfrm>
        </p:spPr>
        <p:txBody>
          <a:bodyPr>
            <a:noAutofit/>
          </a:bodyPr>
          <a:lstStyle/>
          <a:p>
            <a:r>
              <a:rPr lang="pl-PL" sz="2600" b="1" u="sng" dirty="0">
                <a:solidFill>
                  <a:schemeClr val="accent1">
                    <a:lumMod val="75000"/>
                  </a:schemeClr>
                </a:solidFill>
              </a:rPr>
              <a:t>Semantyczna: </a:t>
            </a:r>
            <a:r>
              <a:rPr lang="pl-PL" sz="2600" dirty="0"/>
              <a:t>Sprawdzanie programu pod zgodności z definicją języka źródłowego, w jakim program jest napisany oraz zbieranie informacji do generacji kodu pośredniego; </a:t>
            </a:r>
            <a:r>
              <a:rPr lang="pl-PL" sz="2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pl-PL" sz="2600" dirty="0">
                <a:solidFill>
                  <a:srgbClr val="000000"/>
                </a:solidFill>
              </a:rPr>
              <a:t>Generator: przekład programu źródłowego w postaci wewnętrznej otrzymanej po analizie składniowej na kod wynikowy związany zazwyczaj z konkretną maszyną docelową. </a:t>
            </a:r>
          </a:p>
          <a:p>
            <a:r>
              <a:rPr lang="pl-PL" sz="2600" dirty="0">
                <a:solidFill>
                  <a:srgbClr val="000000"/>
                </a:solidFill>
              </a:rPr>
              <a:t>Wielu instrukcjom odpowiada pewna stała sekwencja generowanych rozkazów zwana wzorcem instrukcji.</a:t>
            </a:r>
          </a:p>
          <a:p>
            <a:pPr lvl="1"/>
            <a:r>
              <a:rPr lang="pl-PL" sz="2600" dirty="0"/>
              <a:t>Kontrola zgodności typów;</a:t>
            </a:r>
          </a:p>
          <a:p>
            <a:pPr lvl="1"/>
            <a:r>
              <a:rPr lang="pl-PL" sz="2600" dirty="0"/>
              <a:t>Kontrola przepływu sterowania;</a:t>
            </a:r>
          </a:p>
          <a:p>
            <a:pPr lvl="1"/>
            <a:r>
              <a:rPr lang="pl-PL" sz="2600" dirty="0"/>
              <a:t>Unikalność deklaracji - kontrola statyczna;</a:t>
            </a:r>
          </a:p>
          <a:p>
            <a:pPr lvl="1"/>
            <a:r>
              <a:rPr lang="pl-PL" sz="2600" dirty="0"/>
              <a:t>Powtórzenia nazw - kontrola statyczna;</a:t>
            </a:r>
          </a:p>
        </p:txBody>
      </p:sp>
    </p:spTree>
    <p:extLst>
      <p:ext uri="{BB962C8B-B14F-4D97-AF65-F5344CB8AC3E}">
        <p14:creationId xmlns:p14="http://schemas.microsoft.com/office/powerpoint/2010/main" val="377058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43D7FA-DE2C-4006-9395-C51A54CA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Analiza: błędy semantyczne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AFFF39-7DF1-47AF-AFD7-E0EC0023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Błędy semantyczne </a:t>
            </a:r>
            <a:r>
              <a:rPr lang="pl-PL" dirty="0"/>
              <a:t>(znaczeniowe ang. </a:t>
            </a:r>
            <a:r>
              <a:rPr lang="pl-PL" i="1" dirty="0"/>
              <a:t>semantic error</a:t>
            </a:r>
            <a:r>
              <a:rPr lang="pl-PL" dirty="0"/>
              <a:t>) wynikają z niezrozumienia semantyki danego języka programowania (zastosowanie instrukcji jest wykonywana inaczej niż zakładano, nieznajomość kolejności wykonywania działań </a:t>
            </a:r>
            <a:r>
              <a:rPr lang="pl-PL" dirty="0" err="1"/>
              <a:t>itd</a:t>
            </a:r>
            <a:r>
              <a:rPr lang="pl-PL" dirty="0"/>
              <a:t>). </a:t>
            </a:r>
          </a:p>
          <a:p>
            <a:r>
              <a:rPr lang="pl-PL" dirty="0"/>
              <a:t>Nie powodują przerywają kompilacji ale program nie działa zgodnie z oczekiwaniami </a:t>
            </a:r>
          </a:p>
          <a:p>
            <a:r>
              <a:rPr lang="pl-PL" dirty="0"/>
              <a:t>Trudniejsze do zdiagnozowania niż błędy syntaktyczne. </a:t>
            </a:r>
          </a:p>
        </p:txBody>
      </p:sp>
    </p:spTree>
    <p:extLst>
      <p:ext uri="{BB962C8B-B14F-4D97-AF65-F5344CB8AC3E}">
        <p14:creationId xmlns:p14="http://schemas.microsoft.com/office/powerpoint/2010/main" val="419342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65" y="1457979"/>
            <a:ext cx="11208470" cy="5034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Co będzie wynikiem poniższego programu?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pl-PL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=0;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pl-PL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=0) cout &lt;&lt; "Zero!";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sz="33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sz="3300" dirty="0"/>
          </a:p>
          <a:p>
            <a:pPr marL="0" indent="0">
              <a:buNone/>
            </a:pPr>
            <a:endParaRPr lang="pl-PL" sz="3300" dirty="0"/>
          </a:p>
          <a:p>
            <a:pPr marL="0" indent="0">
              <a:buNone/>
            </a:pPr>
            <a:r>
              <a:rPr lang="pl-PL" sz="3300" dirty="0"/>
              <a:t>Dlaczego zakończenie programu następuje za każdym razie po innym  czasie?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BDB9C5A-4D7F-429B-AFBF-D61E474DDB9D}"/>
              </a:ext>
            </a:extLst>
          </p:cNvPr>
          <p:cNvSpPr txBox="1"/>
          <p:nvPr/>
        </p:nvSpPr>
        <p:spPr>
          <a:xfrm>
            <a:off x="1019666" y="4381358"/>
            <a:ext cx="10755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Warunek podany w instrukcji if nie musi być typu </a:t>
            </a:r>
            <a:r>
              <a:rPr lang="pl-PL" dirty="0" err="1"/>
              <a:t>bool</a:t>
            </a:r>
            <a:r>
              <a:rPr lang="pl-PL" dirty="0"/>
              <a:t>. </a:t>
            </a:r>
          </a:p>
          <a:p>
            <a:r>
              <a:rPr lang="pl-PL" dirty="0"/>
              <a:t>C++ sprawdza wtedy, czy wartość jest różna od 0 (i wtedy interpretuje ją jako </a:t>
            </a:r>
            <a:r>
              <a:rPr lang="pl-PL" dirty="0" err="1"/>
              <a:t>true</a:t>
            </a:r>
            <a:r>
              <a:rPr lang="pl-PL" dirty="0"/>
              <a:t>), czy też jest równa 0 (false).</a:t>
            </a:r>
          </a:p>
        </p:txBody>
      </p:sp>
    </p:spTree>
    <p:extLst>
      <p:ext uri="{BB962C8B-B14F-4D97-AF65-F5344CB8AC3E}">
        <p14:creationId xmlns:p14="http://schemas.microsoft.com/office/powerpoint/2010/main" val="3617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329179"/>
            <a:ext cx="11576115" cy="51636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Co się wyświetli, gdy po uruchomieniu poniższego fragmentu kodu podasz liczbę ( i dlaczego): </a:t>
            </a:r>
          </a:p>
          <a:p>
            <a:pPr marL="514350" indent="-514350">
              <a:buAutoNum type="alphaLcParenR"/>
            </a:pPr>
            <a:r>
              <a:rPr lang="pl-PL" dirty="0"/>
              <a:t>0.5 </a:t>
            </a:r>
          </a:p>
          <a:p>
            <a:pPr marL="514350" indent="-514350">
              <a:buAutoNum type="alphaLcParenR"/>
            </a:pPr>
            <a:r>
              <a:rPr lang="pl-PL" dirty="0"/>
              <a:t>1.5? 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{double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cin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if(x&lt;=2)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if(x&lt;1)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cout &lt;&lt; "</a:t>
            </a:r>
            <a:r>
              <a:rPr lang="en-US" dirty="0" err="1">
                <a:solidFill>
                  <a:srgbClr val="FF0000"/>
                </a:solidFill>
              </a:rPr>
              <a:t>Liczba</a:t>
            </a:r>
            <a:r>
              <a:rPr lang="en-US" dirty="0">
                <a:solidFill>
                  <a:srgbClr val="FF0000"/>
                </a:solidFill>
              </a:rPr>
              <a:t> jest </a:t>
            </a:r>
            <a:r>
              <a:rPr lang="en-US" dirty="0" err="1">
                <a:solidFill>
                  <a:srgbClr val="FF0000"/>
                </a:solidFill>
              </a:rPr>
              <a:t>mniejsza</a:t>
            </a:r>
            <a:r>
              <a:rPr lang="en-US" dirty="0">
                <a:solidFill>
                  <a:srgbClr val="FF0000"/>
                </a:solidFill>
              </a:rPr>
              <a:t> od 1"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cout &lt;&lt; "</a:t>
            </a:r>
            <a:r>
              <a:rPr lang="en-US" dirty="0" err="1">
                <a:solidFill>
                  <a:srgbClr val="FF0000"/>
                </a:solidFill>
              </a:rPr>
              <a:t>Liczba</a:t>
            </a:r>
            <a:r>
              <a:rPr lang="en-US" dirty="0">
                <a:solidFill>
                  <a:srgbClr val="FF0000"/>
                </a:solidFill>
              </a:rPr>
              <a:t> jest </a:t>
            </a:r>
            <a:r>
              <a:rPr lang="en-US" dirty="0" err="1">
                <a:solidFill>
                  <a:srgbClr val="FF0000"/>
                </a:solidFill>
              </a:rPr>
              <a:t>wieksza</a:t>
            </a:r>
            <a:r>
              <a:rPr lang="en-US" dirty="0">
                <a:solidFill>
                  <a:srgbClr val="FF0000"/>
                </a:solidFill>
              </a:rPr>
              <a:t> od 2"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pl-PL" sz="33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sz="3300" dirty="0"/>
          </a:p>
        </p:txBody>
      </p:sp>
    </p:spTree>
    <p:extLst>
      <p:ext uri="{BB962C8B-B14F-4D97-AF65-F5344CB8AC3E}">
        <p14:creationId xmlns:p14="http://schemas.microsoft.com/office/powerpoint/2010/main" val="32818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329179"/>
            <a:ext cx="11576115" cy="5163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Ile razy wykona się pokazana pętla*?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long </a:t>
            </a:r>
            <a:r>
              <a:rPr lang="en-US" sz="2600" dirty="0" err="1">
                <a:solidFill>
                  <a:srgbClr val="FF0000"/>
                </a:solidFill>
              </a:rPr>
              <a:t>long</a:t>
            </a:r>
            <a:r>
              <a:rPr lang="en-US" sz="2600" dirty="0">
                <a:solidFill>
                  <a:srgbClr val="FF0000"/>
                </a:solidFill>
              </a:rPr>
              <a:t> suma = 0;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for (short s=0; s &lt; </a:t>
            </a:r>
            <a:r>
              <a:rPr lang="pl-PL" sz="2600" dirty="0">
                <a:solidFill>
                  <a:srgbClr val="FF0000"/>
                </a:solidFill>
              </a:rPr>
              <a:t>50000</a:t>
            </a:r>
            <a:r>
              <a:rPr lang="en-US" sz="2600" dirty="0">
                <a:solidFill>
                  <a:srgbClr val="FF0000"/>
                </a:solidFill>
              </a:rPr>
              <a:t>; s++)</a:t>
            </a:r>
          </a:p>
          <a:p>
            <a:pPr marL="0" indent="0">
              <a:buNone/>
            </a:pPr>
            <a:r>
              <a:rPr lang="pl-PL" sz="2600" dirty="0">
                <a:solidFill>
                  <a:srgbClr val="FF0000"/>
                </a:solidFill>
              </a:rPr>
              <a:t>	</a:t>
            </a:r>
            <a:r>
              <a:rPr lang="en-US" sz="2600" dirty="0">
                <a:solidFill>
                  <a:srgbClr val="FF0000"/>
                </a:solidFill>
              </a:rPr>
              <a:t>suma += s;</a:t>
            </a:r>
          </a:p>
          <a:p>
            <a:pPr marL="0" indent="0">
              <a:buNone/>
            </a:pPr>
            <a:r>
              <a:rPr lang="pl-PL" sz="2600" dirty="0">
                <a:solidFill>
                  <a:srgbClr val="FF0000"/>
                </a:solidFill>
              </a:rPr>
              <a:t>	</a:t>
            </a:r>
            <a:r>
              <a:rPr lang="en-US" sz="2600" dirty="0">
                <a:solidFill>
                  <a:srgbClr val="FF0000"/>
                </a:solidFill>
              </a:rPr>
              <a:t>cout &lt;&lt; suma &lt;&lt; endl;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}</a:t>
            </a:r>
            <a:endParaRPr lang="pl-PL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BBE6A8-7583-E83A-9336-94A4334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Translacja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223B5A-009B-8F1D-10D9-C7EB3EC0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Tłumaczenie programu na język wewnętrzny komputera, wykonywane za pomocą wyspecjalizowanego programu, tzw. translatora.</a:t>
            </a:r>
          </a:p>
          <a:p>
            <a:pPr marL="0" indent="0">
              <a:buNone/>
            </a:pPr>
            <a:r>
              <a:rPr lang="pl-PL" sz="3600" dirty="0"/>
              <a:t>Istnieją dwa typy translacji:</a:t>
            </a:r>
          </a:p>
          <a:p>
            <a:pPr lvl="2"/>
            <a:r>
              <a:rPr lang="pl-PL" sz="3600" dirty="0"/>
              <a:t>Kompilacja</a:t>
            </a:r>
          </a:p>
          <a:p>
            <a:pPr lvl="2"/>
            <a:r>
              <a:rPr lang="pl-PL" sz="3600" dirty="0"/>
              <a:t>Interpretacja</a:t>
            </a:r>
          </a:p>
        </p:txBody>
      </p:sp>
    </p:spTree>
    <p:extLst>
      <p:ext uri="{BB962C8B-B14F-4D97-AF65-F5344CB8AC3E}">
        <p14:creationId xmlns:p14="http://schemas.microsoft.com/office/powerpoint/2010/main" val="123386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B32CAC-9B28-457A-B848-98373E2E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88"/>
            <a:ext cx="10515600" cy="1325563"/>
          </a:xfrm>
        </p:spPr>
        <p:txBody>
          <a:bodyPr/>
          <a:lstStyle/>
          <a:p>
            <a:r>
              <a:rPr lang="pl-PL" b="1" dirty="0"/>
              <a:t>Synteza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4D987F-89B7-42CF-86EE-3CB22E4F6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708730"/>
              </p:ext>
            </p:extLst>
          </p:nvPr>
        </p:nvGraphicFramePr>
        <p:xfrm>
          <a:off x="2031999" y="719666"/>
          <a:ext cx="9074615" cy="610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69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2D7994-4823-43EE-902D-C91A6D8E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Synteza: błędy logiczne i algorytmiczne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23E8DE-4393-499E-9A61-05C2E016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solidFill>
                  <a:srgbClr val="FF0000"/>
                </a:solidFill>
              </a:rPr>
              <a:t>Błędy logiczne </a:t>
            </a:r>
            <a:r>
              <a:rPr lang="pl-PL" dirty="0"/>
              <a:t>– wynikają z niewłaściwej metody rozumowania. Trudne do znalezienia, mogą nie zostać zauważone pomimo wielokrotnych testów (program jest składniowo poprawny).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>
                <a:solidFill>
                  <a:srgbClr val="FF0000"/>
                </a:solidFill>
              </a:rPr>
              <a:t>Błędy algorytmiczne </a:t>
            </a:r>
            <a:r>
              <a:rPr lang="pl-PL" dirty="0"/>
              <a:t>– wynikają ze złego (błędnego) wykorzystania struktur sterujących (niewłaściwe zakresy iteracji lub warunki zatrzymania iteracji warunkowych)</a:t>
            </a:r>
          </a:p>
        </p:txBody>
      </p:sp>
    </p:spTree>
    <p:extLst>
      <p:ext uri="{BB962C8B-B14F-4D97-AF65-F5344CB8AC3E}">
        <p14:creationId xmlns:p14="http://schemas.microsoft.com/office/powerpoint/2010/main" val="256817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329179"/>
            <a:ext cx="5605441" cy="5163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Ile razy wykona się pokazana pętla*?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 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=0;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while(10)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cout &lt;&lt; "</a:t>
            </a:r>
            <a:r>
              <a:rPr lang="en-US" sz="2600" dirty="0" err="1">
                <a:solidFill>
                  <a:srgbClr val="FF0000"/>
                </a:solidFill>
              </a:rPr>
              <a:t>jestem</a:t>
            </a:r>
            <a:r>
              <a:rPr lang="en-US" sz="2600" dirty="0">
                <a:solidFill>
                  <a:srgbClr val="FF0000"/>
                </a:solidFill>
              </a:rPr>
              <a:t> w </a:t>
            </a:r>
            <a:r>
              <a:rPr lang="en-US" sz="2600" dirty="0" err="1">
                <a:solidFill>
                  <a:srgbClr val="FF0000"/>
                </a:solidFill>
              </a:rPr>
              <a:t>petli</a:t>
            </a:r>
            <a:r>
              <a:rPr lang="en-US" sz="2600" dirty="0">
                <a:solidFill>
                  <a:srgbClr val="FF0000"/>
                </a:solidFill>
              </a:rPr>
              <a:t>" &lt;&lt; endl;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}}</a:t>
            </a:r>
            <a:endParaRPr lang="pl-PL" sz="2600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6069D0-952D-4B64-A574-23AE4B5F9D8F}"/>
              </a:ext>
            </a:extLst>
          </p:cNvPr>
          <p:cNvSpPr txBox="1"/>
          <p:nvPr/>
        </p:nvSpPr>
        <p:spPr>
          <a:xfrm>
            <a:off x="4779389" y="2692692"/>
            <a:ext cx="6682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B050"/>
                </a:solidFill>
              </a:rPr>
              <a:t>Każda pętla musi mieć opcję zakończenia swojego działania (konieczne jest podanie warunku logicznego, którego niespełnienie powoduje</a:t>
            </a:r>
          </a:p>
          <a:p>
            <a:pPr algn="ctr"/>
            <a:r>
              <a:rPr lang="pl-PL" sz="2400" b="1" dirty="0">
                <a:solidFill>
                  <a:srgbClr val="00B050"/>
                </a:solidFill>
              </a:rPr>
              <a:t>zakończenie działania pętli</a:t>
            </a:r>
          </a:p>
        </p:txBody>
      </p:sp>
    </p:spTree>
    <p:extLst>
      <p:ext uri="{BB962C8B-B14F-4D97-AF65-F5344CB8AC3E}">
        <p14:creationId xmlns:p14="http://schemas.microsoft.com/office/powerpoint/2010/main" val="2287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5b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329179"/>
            <a:ext cx="5747208" cy="5163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Ile razy wykona się pokazana pętla*?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{</a:t>
            </a:r>
            <a:r>
              <a:rPr lang="pl-PL" sz="2600" dirty="0">
                <a:solidFill>
                  <a:srgbClr val="FF0000"/>
                </a:solidFill>
              </a:rPr>
              <a:t>int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while (x != 0 || x != 10) {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cout &lt;&lt; x &lt;&lt; " ";</a:t>
            </a:r>
            <a:endParaRPr lang="pl-PL" sz="2400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 x++;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}</a:t>
            </a:r>
            <a:endParaRPr lang="pl-PL" sz="2400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 algn="l">
              <a:buNone/>
            </a:pPr>
            <a:r>
              <a:rPr lang="pl-PL" sz="2400" dirty="0">
                <a:solidFill>
                  <a:srgbClr val="FF0000"/>
                </a:solidFill>
                <a:latin typeface=" ourier New,Courier"/>
              </a:rPr>
              <a:t>}</a:t>
            </a:r>
            <a:endParaRPr lang="en-US" sz="2400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6069D0-952D-4B64-A574-23AE4B5F9D8F}"/>
              </a:ext>
            </a:extLst>
          </p:cNvPr>
          <p:cNvSpPr txBox="1"/>
          <p:nvPr/>
        </p:nvSpPr>
        <p:spPr>
          <a:xfrm>
            <a:off x="4779389" y="2692692"/>
            <a:ext cx="6202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B050"/>
                </a:solidFill>
              </a:rPr>
              <a:t>Pętla nigdy się nie zakończy, ponieważ zmienna x musiałaby mieć równocześnie dwie wartości. Jest to niemożliwe, więc pętla nie ma prawidłowego warunku stopu. </a:t>
            </a:r>
          </a:p>
        </p:txBody>
      </p:sp>
    </p:spTree>
    <p:extLst>
      <p:ext uri="{BB962C8B-B14F-4D97-AF65-F5344CB8AC3E}">
        <p14:creationId xmlns:p14="http://schemas.microsoft.com/office/powerpoint/2010/main" val="1352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81C6E-D0D2-4A77-906D-02A7DB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Ćwiczenie 5c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96E49-D08F-48B0-9F71-B5739F00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1" y="1329179"/>
            <a:ext cx="5499115" cy="5163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Ile razy wykona się pokazana pętla*?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{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int i = 0;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for (i = 0; i &lt; 10; i++) {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  for (i = 0; i &lt; 5; i++) {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    cout &lt;&lt; ".";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  }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  cout &lt;&lt; endl;</a:t>
            </a:r>
          </a:p>
          <a:p>
            <a:pPr marL="0" indent="0">
              <a:buNone/>
            </a:pPr>
            <a:r>
              <a:rPr lang="nn-NO" sz="2400" b="0" i="0" dirty="0">
                <a:solidFill>
                  <a:srgbClr val="FF0000"/>
                </a:solidFill>
                <a:effectLst/>
                <a:latin typeface=" ourier New,Courier"/>
              </a:rPr>
              <a:t>  }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 ourier New,Courier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6069D0-952D-4B64-A574-23AE4B5F9D8F}"/>
              </a:ext>
            </a:extLst>
          </p:cNvPr>
          <p:cNvSpPr txBox="1"/>
          <p:nvPr/>
        </p:nvSpPr>
        <p:spPr>
          <a:xfrm>
            <a:off x="4694329" y="2018200"/>
            <a:ext cx="6202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B050"/>
                </a:solidFill>
              </a:rPr>
              <a:t>Warunek stopu jest nieosiągalny, (modyfikowanie wartości zmiennej wewnątrz innej pętli (ale nie musi być to pętla)). </a:t>
            </a:r>
          </a:p>
          <a:p>
            <a:pPr algn="ctr"/>
            <a:r>
              <a:rPr lang="pl-PL" sz="2400" b="1" dirty="0">
                <a:solidFill>
                  <a:srgbClr val="00B050"/>
                </a:solidFill>
              </a:rPr>
              <a:t>Należy bardzo uważnie zmieniać wartości licznika pętli wyżej.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399D28-70E4-498E-947A-94D02B62B4D7}"/>
              </a:ext>
            </a:extLst>
          </p:cNvPr>
          <p:cNvSpPr txBox="1"/>
          <p:nvPr/>
        </p:nvSpPr>
        <p:spPr>
          <a:xfrm>
            <a:off x="4746861" y="4763315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/>
              <a:t>Czy taka operacja jest zabroniona przez kompilator?</a:t>
            </a:r>
          </a:p>
        </p:txBody>
      </p:sp>
    </p:spTree>
    <p:extLst>
      <p:ext uri="{BB962C8B-B14F-4D97-AF65-F5344CB8AC3E}">
        <p14:creationId xmlns:p14="http://schemas.microsoft.com/office/powerpoint/2010/main" val="39155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39" y="1825625"/>
            <a:ext cx="11313041" cy="4667250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Ćwiczenie 6.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cin &gt;&gt; x;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cout &lt;&lt; "Wprowadzono " &lt;&lt; x;</a:t>
            </a:r>
          </a:p>
          <a:p>
            <a:pPr marL="0" indent="0" algn="l">
              <a:buNone/>
            </a:pPr>
            <a:endParaRPr lang="pl-PL" dirty="0">
              <a:solidFill>
                <a:srgbClr val="FF0000"/>
              </a:solidFill>
              <a:latin typeface=" ourier New,Courier"/>
            </a:endParaRPr>
          </a:p>
          <a:p>
            <a:pPr marL="0" indent="0" algn="l">
              <a:buNone/>
            </a:pPr>
            <a:r>
              <a:rPr lang="pl-PL" b="0" i="0" dirty="0">
                <a:effectLst/>
                <a:latin typeface=" ourier New,Courier"/>
              </a:rPr>
              <a:t>Co zostało pominięte? </a:t>
            </a:r>
          </a:p>
          <a:p>
            <a:pPr marL="0" indent="0" algn="l">
              <a:buNone/>
            </a:pPr>
            <a:r>
              <a:rPr lang="pl-PL" b="0" i="0" dirty="0">
                <a:effectLst/>
                <a:latin typeface=" ourier New,Courier"/>
              </a:rPr>
              <a:t>Czy potrafisz wskazać język programowania, w którym ten kod by zadziałał?</a:t>
            </a:r>
          </a:p>
          <a:p>
            <a:pPr marL="0" indent="0" algn="l">
              <a:buNone/>
            </a:pPr>
            <a:r>
              <a:rPr lang="pl-PL" dirty="0">
                <a:latin typeface=" ourier New,Courier"/>
              </a:rPr>
              <a:t>Jak należy zmodyfikować kod, by był poprawny?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25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39" y="1825625"/>
            <a:ext cx="11313041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Ćwiczenie 7.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 algn="l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int y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cout &lt;&lt; </a:t>
            </a:r>
            <a:r>
              <a:rPr lang="pl-PL" dirty="0">
                <a:solidFill>
                  <a:srgbClr val="FF0000"/>
                </a:solidFill>
                <a:latin typeface=" ourier New,Courier"/>
              </a:rPr>
              <a:t>y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;</a:t>
            </a:r>
          </a:p>
          <a:p>
            <a:pPr marL="0" indent="0" algn="l">
              <a:buNone/>
            </a:pPr>
            <a:endParaRPr lang="pl-PL" dirty="0">
              <a:solidFill>
                <a:srgbClr val="FF0000"/>
              </a:solidFill>
              <a:latin typeface=" ourier New,Courier"/>
            </a:endParaRPr>
          </a:p>
          <a:p>
            <a:pPr marL="0" indent="0" algn="l">
              <a:buNone/>
            </a:pPr>
            <a:r>
              <a:rPr lang="pl-PL" b="0" i="0" dirty="0">
                <a:effectLst/>
                <a:latin typeface=" ourier New,Courier"/>
              </a:rPr>
              <a:t>Co zostało pominięte? </a:t>
            </a:r>
          </a:p>
          <a:p>
            <a:pPr marL="0" indent="0" algn="l">
              <a:buNone/>
            </a:pPr>
            <a:r>
              <a:rPr lang="pl-PL" dirty="0">
                <a:latin typeface=" ourier New,Courier"/>
              </a:rPr>
              <a:t>Jak należy zmodyfikować kod, by był poprawny?</a:t>
            </a:r>
          </a:p>
          <a:p>
            <a:pPr marL="0" indent="0">
              <a:buNone/>
            </a:pPr>
            <a:r>
              <a:rPr lang="pl-PL">
                <a:solidFill>
                  <a:srgbClr val="00B050"/>
                </a:solidFill>
              </a:rPr>
              <a:t>Często </a:t>
            </a:r>
            <a:r>
              <a:rPr lang="pl-PL" dirty="0">
                <a:solidFill>
                  <a:srgbClr val="00B050"/>
                </a:solidFill>
              </a:rPr>
              <a:t>kompilatory nie pozwalają skompilować programu, który wykorzystuje niezainicjalizowaną zmienną. Ma to na celu wyeliminowanie niepożądanego działania programu</a:t>
            </a:r>
            <a:endParaRPr lang="pl-PL" b="0" i="0" dirty="0">
              <a:solidFill>
                <a:srgbClr val="00B05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07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39" y="1825625"/>
            <a:ext cx="1131304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7.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  <a:latin typeface=" ourier New,Courier"/>
              </a:rPr>
              <a:t> int y = 0;</a:t>
            </a:r>
          </a:p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  <a:latin typeface=" ourier New,Courier"/>
              </a:rPr>
              <a:t>  cout &lt;&lt; "Zmienna y: " &lt;&lt; y;</a:t>
            </a:r>
            <a:endParaRPr lang="pl-PL" dirty="0">
              <a:solidFill>
                <a:srgbClr val="FF0000"/>
              </a:solidFill>
              <a:latin typeface=" ourier New,Courier"/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B050"/>
                </a:solidFill>
              </a:rPr>
              <a:t>W C++ deklaracja zmiennej przypisuje danej nazwie jedynie adres w pamięci, ale dane pod tym adresem nie są ustawiane na żadną domyślną wartość. </a:t>
            </a:r>
            <a:r>
              <a:rPr lang="pl-PL" dirty="0"/>
              <a:t>Oznacza to, że zmienna jedynie o zadeklarowanym typie </a:t>
            </a:r>
            <a:r>
              <a:rPr lang="pl-PL" i="1" dirty="0"/>
              <a:t>int</a:t>
            </a:r>
            <a:r>
              <a:rPr lang="pl-PL" dirty="0"/>
              <a:t> może mieć dowolną wartość z zakresu tego typu. Z tego powodu zawsze należy pamiętać o przypisaniu jakiejkolwiek wartości zmiennej. </a:t>
            </a:r>
          </a:p>
        </p:txBody>
      </p:sp>
    </p:spTree>
    <p:extLst>
      <p:ext uri="{BB962C8B-B14F-4D97-AF65-F5344CB8AC3E}">
        <p14:creationId xmlns:p14="http://schemas.microsoft.com/office/powerpoint/2010/main" val="219374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Ćwiczenie 8.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x = 0;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if (x = 4)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cout &lt;&lt; „Wartość zmiennej x wynosi 4";</a:t>
            </a:r>
          </a:p>
          <a:p>
            <a:pPr marL="0" indent="0">
              <a:buNone/>
            </a:pPr>
            <a:r>
              <a:rPr lang="pl-PL" dirty="0">
                <a:latin typeface=" ourier New,Courier"/>
              </a:rPr>
              <a:t>Jak należy zmodyfikować kod, by był poprawny?</a:t>
            </a:r>
          </a:p>
          <a:p>
            <a:pPr marL="0" indent="0" algn="l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'</a:t>
            </a:r>
            <a:r>
              <a:rPr lang="pl-PL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lewej stronie zostaje przypisana prawa.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perator przypisania zwraca nową wartość lewej strony, a to z kolei jest konwertowana na wartość logiczną, gdzie 0 oznacza fałsz, a każda inna wartość prawdę.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1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Ćwiczenie 9.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x = 0;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if (x = 4)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cout &lt;&lt; „Wartość zmiennej x wynosi 4";</a:t>
            </a:r>
          </a:p>
          <a:p>
            <a:pPr marL="0" indent="0">
              <a:buNone/>
            </a:pPr>
            <a:r>
              <a:rPr lang="pl-PL" dirty="0">
                <a:latin typeface=" ourier New,Courier"/>
              </a:rPr>
              <a:t>Jak należy zmodyfikować kod, by był poprawny?</a:t>
            </a:r>
          </a:p>
          <a:p>
            <a:pPr marL="0" indent="0" algn="l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'</a:t>
            </a:r>
            <a:r>
              <a:rPr lang="pl-PL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lewej stronie zostaje przypisana prawa.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perator przypisania zwraca nową wartość lewej strony, a to z kolei jest konwertowana na wartość logiczną, gdzie 0 oznacza fałsz, a każda inna wartość prawdę.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07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47B86-BE5E-43BB-9044-A7C06F46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Kompilator (Compiler)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FE2C0-D5DE-3CD1-C1CF-876F71B5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825625"/>
            <a:ext cx="11434714" cy="4351338"/>
          </a:xfrm>
        </p:spPr>
        <p:txBody>
          <a:bodyPr/>
          <a:lstStyle/>
          <a:p>
            <a:pPr algn="l"/>
            <a:endParaRPr lang="pl-PL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l-PL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program przekształcający instrukcje języka wysokiego poziomu (języka źródłowego) w kod maszynowy (kod wynikowy), zrozumiały dla komputera. </a:t>
            </a:r>
          </a:p>
          <a:p>
            <a:r>
              <a:rPr lang="pl-PL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kompilator musi odczytywać zawartość pliku kodu źródłowego znak po znaku, a następnie podzielić ją na krótkie wyrazy, symbole i liczby</a:t>
            </a:r>
          </a:p>
          <a:p>
            <a:r>
              <a:rPr lang="pl-PL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Raz skompilowany program nie wymaga już powtórnej operacji tłumaczenia</a:t>
            </a:r>
          </a:p>
          <a:p>
            <a:r>
              <a:rPr lang="pl-PL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Kompilator zazwyczaj musi przetłumaczyć pojedynczą instrukcję języka wysokiego poziomu na wiele rozkazów kodu maszynowego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411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10. </a:t>
            </a:r>
          </a:p>
          <a:p>
            <a:pPr marL="0" indent="0">
              <a:buNone/>
            </a:pPr>
            <a:r>
              <a:rPr lang="pl-PL" dirty="0"/>
              <a:t>Co się stanie kiedy na końcu linii zostanie postawiony dodatkowy średnik?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x = 0;;</a:t>
            </a:r>
          </a:p>
          <a:p>
            <a:pPr marL="0" indent="0" algn="l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dirty="0"/>
              <a:t>Nie jest to błąd. Pomiędzy dwoma średnikami znajduje się według kompilatora pusta instrukcja, która nie ma żadnego wpływu na wywoływanie programu.</a:t>
            </a:r>
          </a:p>
        </p:txBody>
      </p:sp>
    </p:spTree>
    <p:extLst>
      <p:ext uri="{BB962C8B-B14F-4D97-AF65-F5344CB8AC3E}">
        <p14:creationId xmlns:p14="http://schemas.microsoft.com/office/powerpoint/2010/main" val="20427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/>
              <a:t>Ćwiczenie 10. </a:t>
            </a:r>
          </a:p>
          <a:p>
            <a:pPr marL="0" indent="0">
              <a:buNone/>
            </a:pPr>
            <a:r>
              <a:rPr lang="pl-PL" dirty="0"/>
              <a:t>Ale czasem nadmiarowy średnik jest jednak problemem…..ile razy wykona się poniższa pętla?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</a:t>
            </a:r>
            <a:r>
              <a:rPr lang="pl-PL" dirty="0">
                <a:solidFill>
                  <a:srgbClr val="FF0000"/>
                </a:solidFill>
                <a:latin typeface=" ourier New,Courier"/>
              </a:rPr>
              <a:t>int </a:t>
            </a:r>
            <a:r>
              <a:rPr lang="en-US" dirty="0">
                <a:solidFill>
                  <a:srgbClr val="FF0000"/>
                </a:solidFill>
                <a:latin typeface=" ourier New,Courier"/>
              </a:rPr>
              <a:t>x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 while (x++ &lt; 10);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   cout &lt;&lt; x;</a:t>
            </a:r>
            <a:endParaRPr lang="pl-PL" dirty="0">
              <a:solidFill>
                <a:srgbClr val="FF0000"/>
              </a:solidFill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dirty="0"/>
              <a:t>Po </a:t>
            </a:r>
            <a:r>
              <a:rPr lang="pl-PL" b="1" dirty="0"/>
              <a:t>while(..)</a:t>
            </a:r>
            <a:r>
              <a:rPr lang="pl-PL" dirty="0"/>
              <a:t> został postawiony średnik. Przed tym średnikiem jak w poprzednim przypadku stoi pusta instrukcja, więc instrukcja wypisania tak naprawdę nie jest obejmowana przez pętle.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Jak naprawić ten problem?</a:t>
            </a:r>
          </a:p>
        </p:txBody>
      </p:sp>
    </p:spTree>
    <p:extLst>
      <p:ext uri="{BB962C8B-B14F-4D97-AF65-F5344CB8AC3E}">
        <p14:creationId xmlns:p14="http://schemas.microsoft.com/office/powerpoint/2010/main" val="26037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10. </a:t>
            </a:r>
          </a:p>
          <a:p>
            <a:pPr marL="0" indent="0">
              <a:buNone/>
            </a:pPr>
            <a:r>
              <a:rPr lang="pl-PL" dirty="0"/>
              <a:t>Ale czasem nadmiarowy średnik jest jednak problemem…..ile razy wykona się poniższa pętla?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 while (x++ &lt; 10)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   cout &lt;&lt;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 ourier New,Courier"/>
              </a:rPr>
              <a:t>  }</a:t>
            </a: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9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825625"/>
            <a:ext cx="1051559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11.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</a:t>
            </a:r>
          </a:p>
          <a:p>
            <a:pPr marL="0" indent="0">
              <a:buNone/>
            </a:pPr>
            <a:r>
              <a:rPr lang="pl-PL" dirty="0"/>
              <a:t>Dlaczego?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dane[] = {1, 2, 3, 4, 5};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for (int i = 1; i &lt;= 5; i++) {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    cout &lt;&lt; dane[i] &lt;&lt; endl;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  }</a:t>
            </a:r>
          </a:p>
          <a:p>
            <a:pPr marL="0" indent="0">
              <a:buNone/>
            </a:pP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dirty="0">
                <a:latin typeface=" ourier New,Courier"/>
              </a:rPr>
              <a:t>Jak poprawić poniższy kod?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0CF1C7-2564-4380-A688-F055442A2DD8}"/>
              </a:ext>
            </a:extLst>
          </p:cNvPr>
          <p:cNvSpPr txBox="1"/>
          <p:nvPr/>
        </p:nvSpPr>
        <p:spPr>
          <a:xfrm>
            <a:off x="5041603" y="3474038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B050"/>
                </a:solidFill>
              </a:rPr>
              <a:t>Zakładane indeksowania elementów od 1 do n, </a:t>
            </a:r>
          </a:p>
          <a:p>
            <a:r>
              <a:rPr lang="pl-PL" sz="2400" dirty="0">
                <a:solidFill>
                  <a:srgbClr val="00B050"/>
                </a:solidFill>
              </a:rPr>
              <a:t>a w rzeczywistości jest od 0 do n - 1.</a:t>
            </a:r>
          </a:p>
        </p:txBody>
      </p:sp>
    </p:spTree>
    <p:extLst>
      <p:ext uri="{BB962C8B-B14F-4D97-AF65-F5344CB8AC3E}">
        <p14:creationId xmlns:p14="http://schemas.microsoft.com/office/powerpoint/2010/main" val="389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1138746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11.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</a:t>
            </a:r>
          </a:p>
          <a:p>
            <a:pPr marL="0" indent="0">
              <a:buNone/>
            </a:pPr>
            <a:r>
              <a:rPr lang="pl-PL" dirty="0"/>
              <a:t>Dlaczego?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 int dane[] = {1, 2, 3, 4, 5};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  for (int i = 0; i &lt; 5; i++) {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    cout &lt;&lt; dane[i] &lt;&lt; endl;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  }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3792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9218427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Ćwiczenie 12.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void funkcja1() {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  funkcja2();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void funkcja2() {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}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r>
              <a:rPr lang="pl-PL" dirty="0">
                <a:latin typeface=" ourier New,Courier"/>
              </a:rPr>
              <a:t>Jak poprawić poniższy kod?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0CF1C7-2564-4380-A688-F055442A2DD8}"/>
              </a:ext>
            </a:extLst>
          </p:cNvPr>
          <p:cNvSpPr txBox="1"/>
          <p:nvPr/>
        </p:nvSpPr>
        <p:spPr>
          <a:xfrm>
            <a:off x="5041603" y="3474038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B050"/>
                </a:solidFill>
              </a:rPr>
              <a:t>Jeśli wewnątrz funkcji znajduje się wywołanie funkcji znajdującej się po niej to kompilator wyrzuci błąd</a:t>
            </a:r>
          </a:p>
        </p:txBody>
      </p:sp>
    </p:spTree>
    <p:extLst>
      <p:ext uri="{BB962C8B-B14F-4D97-AF65-F5344CB8AC3E}">
        <p14:creationId xmlns:p14="http://schemas.microsoft.com/office/powerpoint/2010/main" val="37110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A1C86-90A4-406B-B5D1-0B7875F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„Co nie napiszę to kompilator zrozumie”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1469-197B-49F0-8505-A03F256C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1825625"/>
            <a:ext cx="921842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Ćwiczenie 12. </a:t>
            </a:r>
          </a:p>
          <a:p>
            <a:pPr marL="0" indent="0">
              <a:buNone/>
            </a:pPr>
            <a:r>
              <a:rPr lang="pl-PL" dirty="0"/>
              <a:t>Co zostanie wyświetlone po kompilacji niniejszego kodu? Dlaczego?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void funkcja2();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void funkcja1() {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  funkcja2();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void funkcja2() {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  <a:latin typeface=" ourier New,Courier"/>
              </a:rPr>
              <a:t>}</a:t>
            </a:r>
            <a:endParaRPr lang="pl-PL" b="0" i="0" dirty="0">
              <a:effectLst/>
              <a:latin typeface=" ourier New,Courier"/>
            </a:endParaRPr>
          </a:p>
          <a:p>
            <a:pPr marL="0" indent="0">
              <a:buNone/>
            </a:pPr>
            <a:endParaRPr lang="pl-PL" b="0" i="0" dirty="0">
              <a:solidFill>
                <a:srgbClr val="FF0000"/>
              </a:solidFill>
              <a:effectLst/>
              <a:latin typeface=" ourier New,Courier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0CF1C7-2564-4380-A688-F055442A2DD8}"/>
              </a:ext>
            </a:extLst>
          </p:cNvPr>
          <p:cNvSpPr txBox="1"/>
          <p:nvPr/>
        </p:nvSpPr>
        <p:spPr>
          <a:xfrm>
            <a:off x="5256028" y="2910512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B050"/>
                </a:solidFill>
              </a:rPr>
              <a:t>Rozwiązania: </a:t>
            </a:r>
          </a:p>
          <a:p>
            <a:pPr marL="457200" indent="-457200">
              <a:buAutoNum type="arabicPeriod"/>
            </a:pPr>
            <a:r>
              <a:rPr lang="pl-PL" sz="2400" dirty="0">
                <a:solidFill>
                  <a:srgbClr val="00B050"/>
                </a:solidFill>
              </a:rPr>
              <a:t>zamiana miejscami funkcji (przed wywołaniem funkcja będzie znana),</a:t>
            </a:r>
          </a:p>
          <a:p>
            <a:pPr marL="457200" indent="-457200">
              <a:buAutoNum type="arabicPeriod"/>
            </a:pPr>
            <a:r>
              <a:rPr lang="pl-PL" sz="2400" dirty="0">
                <a:solidFill>
                  <a:srgbClr val="00B050"/>
                </a:solidFill>
              </a:rPr>
              <a:t> (lepsze) napisanie prototypu funkcji (niezależnie gdzie się znajdują funkcje program będzie wiedział co ma przekazać do danej funkcji).</a:t>
            </a:r>
          </a:p>
        </p:txBody>
      </p:sp>
    </p:spTree>
    <p:extLst>
      <p:ext uri="{BB962C8B-B14F-4D97-AF65-F5344CB8AC3E}">
        <p14:creationId xmlns:p14="http://schemas.microsoft.com/office/powerpoint/2010/main" val="19159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8CB670-0DBF-C3CB-83ED-88FD825C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13448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Ćwiczenie 13</a:t>
            </a:r>
          </a:p>
          <a:p>
            <a:pPr marL="0" indent="0">
              <a:buNone/>
            </a:pPr>
            <a:r>
              <a:rPr lang="pl-PL" dirty="0"/>
              <a:t>Poniżej fragment kodu. Znajdź i nazwij błędy: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std::cout &lt;&lt; "Hello Word!";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pl-PL" dirty="0" err="1">
                <a:latin typeface="Consolas" panose="020B0609020204030204" pitchFamily="49" charset="0"/>
              </a:rPr>
              <a:t>retunr</a:t>
            </a:r>
            <a:r>
              <a:rPr lang="pl-PL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752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EC419-49D6-4DDB-F68B-DED4E5FB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Ćwiczenie 14</a:t>
            </a:r>
          </a:p>
          <a:p>
            <a:pPr marL="0" indent="0">
              <a:buNone/>
            </a:pPr>
            <a:r>
              <a:rPr lang="pl-PL" dirty="0"/>
              <a:t>Języki takie jak Fortran i C, są zwykle kompilowane, podczas gdy języki skryptowe, w których wiele spraw nie może zostać zauważona do czasu uruchomienia, są zwykle interpretowane. </a:t>
            </a:r>
          </a:p>
          <a:p>
            <a:pPr marL="0" indent="0">
              <a:buNone/>
            </a:pPr>
            <a:r>
              <a:rPr lang="pl-PL" dirty="0"/>
              <a:t>Czy interpretacja jest po prostu „mniejszym złem”, kiedy kompilacja jest niewykonalna, czy rzeczywiście istnieją jakieś korzyści z interpretacji języka, nawet jeśli dostępny jest kompilator?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0445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902454-EA96-4321-B43B-7E0F7351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Jeszcze jedno ćwiczenie….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8F02D7-85C2-43BA-9F9E-A5CEFFE5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6" y="1838441"/>
            <a:ext cx="5576694" cy="290082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E2A1ACF-B5A3-4E0F-A430-C39DE56E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52" y="1815537"/>
            <a:ext cx="5572641" cy="2900827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C90E387E-647A-48FA-A178-6511503F641E}"/>
              </a:ext>
            </a:extLst>
          </p:cNvPr>
          <p:cNvSpPr txBox="1">
            <a:spLocks/>
          </p:cNvSpPr>
          <p:nvPr/>
        </p:nvSpPr>
        <p:spPr>
          <a:xfrm>
            <a:off x="519306" y="4978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Czy oba programy zwracają ten sam wynik?</a:t>
            </a:r>
          </a:p>
          <a:p>
            <a:r>
              <a:rPr lang="pl-PL" sz="3200" dirty="0"/>
              <a:t>Który (i w jakich okolicznościach) działa szybciej?</a:t>
            </a:r>
          </a:p>
        </p:txBody>
      </p:sp>
    </p:spTree>
    <p:extLst>
      <p:ext uri="{BB962C8B-B14F-4D97-AF65-F5344CB8AC3E}">
        <p14:creationId xmlns:p14="http://schemas.microsoft.com/office/powerpoint/2010/main" val="133484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B62F0C-59AC-4897-82D6-3A203C8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Kompilator - przypomnienie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71BCCF2-9B16-4BA4-BA22-7F7F1E83DA24}"/>
              </a:ext>
            </a:extLst>
          </p:cNvPr>
          <p:cNvSpPr/>
          <p:nvPr/>
        </p:nvSpPr>
        <p:spPr>
          <a:xfrm>
            <a:off x="3157979" y="2387411"/>
            <a:ext cx="5071621" cy="151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000" b="1" dirty="0"/>
              <a:t>KOMPILATOR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AE0C8FC7-AE9B-4968-99EC-252725AE7825}"/>
              </a:ext>
            </a:extLst>
          </p:cNvPr>
          <p:cNvSpPr/>
          <p:nvPr/>
        </p:nvSpPr>
        <p:spPr>
          <a:xfrm>
            <a:off x="8317583" y="2700778"/>
            <a:ext cx="1253765" cy="716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7E041AF6-6B46-444E-A653-BC316ADCD309}"/>
              </a:ext>
            </a:extLst>
          </p:cNvPr>
          <p:cNvSpPr/>
          <p:nvPr/>
        </p:nvSpPr>
        <p:spPr>
          <a:xfrm>
            <a:off x="1575847" y="2788050"/>
            <a:ext cx="1253765" cy="716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52104882-4BD0-4278-9E80-9D125FAC0703}"/>
              </a:ext>
            </a:extLst>
          </p:cNvPr>
          <p:cNvSpPr/>
          <p:nvPr/>
        </p:nvSpPr>
        <p:spPr>
          <a:xfrm rot="5400000">
            <a:off x="5205167" y="4243631"/>
            <a:ext cx="1065229" cy="716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279EB99-8014-4B05-8BF7-1A6AFB2B47DF}"/>
              </a:ext>
            </a:extLst>
          </p:cNvPr>
          <p:cNvSpPr txBox="1"/>
          <p:nvPr/>
        </p:nvSpPr>
        <p:spPr>
          <a:xfrm>
            <a:off x="-83272" y="2905107"/>
            <a:ext cx="238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KOD ŹRÓDŁOWY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8F5CDD-0173-4E4F-9513-3D75E215D409}"/>
              </a:ext>
            </a:extLst>
          </p:cNvPr>
          <p:cNvSpPr txBox="1"/>
          <p:nvPr/>
        </p:nvSpPr>
        <p:spPr>
          <a:xfrm>
            <a:off x="9087440" y="2900392"/>
            <a:ext cx="208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KOD WYNIKOWY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95E3B12-2E03-4BF2-BFC0-66A489411226}"/>
              </a:ext>
            </a:extLst>
          </p:cNvPr>
          <p:cNvSpPr txBox="1"/>
          <p:nvPr/>
        </p:nvSpPr>
        <p:spPr>
          <a:xfrm>
            <a:off x="4471446" y="5298572"/>
            <a:ext cx="2532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KOMUNIKATY O BŁĘDACH</a:t>
            </a:r>
          </a:p>
        </p:txBody>
      </p:sp>
    </p:spTree>
    <p:extLst>
      <p:ext uri="{BB962C8B-B14F-4D97-AF65-F5344CB8AC3E}">
        <p14:creationId xmlns:p14="http://schemas.microsoft.com/office/powerpoint/2010/main" val="2031553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CF50A8-44CD-4837-AE80-324D575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Ostatnie zadanie….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7A3C43-B668-48F0-AE51-81DC548B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3140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#include &lt;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 ourier New,Courier"/>
              </a:rPr>
              <a:t>iostream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&gt;</a:t>
            </a:r>
          </a:p>
          <a:p>
            <a:pPr marL="0" indent="0" algn="l">
              <a:buNone/>
            </a:pPr>
            <a:r>
              <a:rPr lang="pl-PL" b="0" i="0" dirty="0" err="1">
                <a:solidFill>
                  <a:srgbClr val="FF0000"/>
                </a:solidFill>
                <a:effectLst/>
                <a:latin typeface=" ourier New,Courier"/>
              </a:rPr>
              <a:t>using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 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 ourier New,Courier"/>
              </a:rPr>
              <a:t>namespace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 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 ourier New,Courier"/>
              </a:rPr>
              <a:t>std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main () {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int x, y;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cout &lt;&lt; "Ile liczb 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 ourier New,Courier"/>
              </a:rPr>
              <a:t>wypisac</a:t>
            </a: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?";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cin &gt;&gt; y;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for (int i = 1; i &lt; x; i++);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	cout &lt;&lt; i &lt;&lt; " ";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	system("pause");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	return 0;</a:t>
            </a:r>
          </a:p>
          <a:p>
            <a:pPr marL="0" indent="0" algn="l">
              <a:buNone/>
            </a:pPr>
            <a:r>
              <a:rPr lang="pl-PL" b="0" i="0" dirty="0">
                <a:solidFill>
                  <a:srgbClr val="FF0000"/>
                </a:solidFill>
                <a:effectLst/>
                <a:latin typeface=" ourier New,Courier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86093D-709F-4300-ABBC-708859D6BC28}"/>
              </a:ext>
            </a:extLst>
          </p:cNvPr>
          <p:cNvSpPr txBox="1"/>
          <p:nvPr/>
        </p:nvSpPr>
        <p:spPr>
          <a:xfrm>
            <a:off x="4994644" y="2459504"/>
            <a:ext cx="60977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/>
              <a:t>Program, wczytuje pewną liczbę (podaną przez użytkownika), a następnie wypisuje wszystkie liczby z zakresu od 1 do tej liczby. </a:t>
            </a:r>
          </a:p>
          <a:p>
            <a:r>
              <a:rPr lang="pl-PL" sz="2400" dirty="0"/>
              <a:t>Niestety program się nie kompiluje. Popraw go tak, aby zaczął działać </a:t>
            </a:r>
            <a:r>
              <a:rPr lang="pl-PL" sz="2400" b="1" dirty="0">
                <a:solidFill>
                  <a:srgbClr val="FF0000"/>
                </a:solidFill>
              </a:rPr>
              <a:t>poprawnie.</a:t>
            </a:r>
          </a:p>
        </p:txBody>
      </p:sp>
    </p:spTree>
    <p:extLst>
      <p:ext uri="{BB962C8B-B14F-4D97-AF65-F5344CB8AC3E}">
        <p14:creationId xmlns:p14="http://schemas.microsoft.com/office/powerpoint/2010/main" val="196097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13D1090-1E56-0CFD-F188-AA13FEE9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4762"/>
            <a:ext cx="121539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F3B528-C047-A663-DEE7-5EFED812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F7F2F-6EDC-C427-F3C6-4AB03EBC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6000" b="0" i="0" u="none" strike="noStrike" baseline="0" dirty="0">
                <a:latin typeface="Calibri" panose="020F0502020204030204" pitchFamily="34" charset="0"/>
              </a:rPr>
              <a:t>Jaki jest </a:t>
            </a:r>
            <a:r>
              <a:rPr lang="pl-PL" sz="6000" b="1" i="0" u="none" strike="noStrike" baseline="0" dirty="0">
                <a:latin typeface="Calibri" panose="020F0502020204030204" pitchFamily="34" charset="0"/>
              </a:rPr>
              <a:t>najstarszy używany do dzisiaj język wysokiego poziomu</a:t>
            </a:r>
            <a:r>
              <a:rPr lang="pl-PL" sz="6000" b="0" i="0" u="none" strike="noStrike" baseline="0" dirty="0">
                <a:latin typeface="Calibri" panose="020F0502020204030204" pitchFamily="34" charset="0"/>
              </a:rPr>
              <a:t>(chociaż znacznie zmodyfikowany)? 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51358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B4574-867A-4F40-ABF4-609331DA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Słownik pojęć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DCE1DF-9A8A-4A7D-A333-DFA72172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825625"/>
            <a:ext cx="10963507" cy="4351338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rgbClr val="C00000"/>
                </a:solidFill>
              </a:rPr>
              <a:t>Leksemy</a:t>
            </a:r>
            <a:r>
              <a:rPr lang="pl-PL" dirty="0"/>
              <a:t> – są to ciągi znaków, które tworzą symbole leksykalne;</a:t>
            </a:r>
          </a:p>
          <a:p>
            <a:r>
              <a:rPr lang="pl-PL" b="1" dirty="0">
                <a:solidFill>
                  <a:srgbClr val="C00000"/>
                </a:solidFill>
              </a:rPr>
              <a:t>Wzorzec </a:t>
            </a:r>
            <a:r>
              <a:rPr lang="pl-PL" dirty="0"/>
              <a:t>– to „przepis” na konstrukcję tokena: może to być ciąg znaków podkreśleń, małych, dużych liter, a także cyfr;</a:t>
            </a:r>
          </a:p>
          <a:p>
            <a:r>
              <a:rPr lang="pl-PL" b="1" dirty="0">
                <a:solidFill>
                  <a:srgbClr val="C00000"/>
                </a:solidFill>
              </a:rPr>
              <a:t>Atrybuty</a:t>
            </a:r>
            <a:r>
              <a:rPr lang="pl-PL" dirty="0"/>
              <a:t> – czyli wartości leksykalne, które czasem pojawiają się przy tokenach. </a:t>
            </a:r>
          </a:p>
          <a:p>
            <a:r>
              <a:rPr lang="pl-PL" b="1" dirty="0">
                <a:solidFill>
                  <a:srgbClr val="C00000"/>
                </a:solidFill>
              </a:rPr>
              <a:t>Tokeny</a:t>
            </a:r>
            <a:r>
              <a:rPr lang="pl-PL" dirty="0"/>
              <a:t> to inaczej elementarne składniki języka źródłowego np.: liczby, słowa kluczowe, operatory i identyfikatory, nawiasy okragłe, itd..</a:t>
            </a:r>
          </a:p>
        </p:txBody>
      </p:sp>
    </p:spTree>
    <p:extLst>
      <p:ext uri="{BB962C8B-B14F-4D97-AF65-F5344CB8AC3E}">
        <p14:creationId xmlns:p14="http://schemas.microsoft.com/office/powerpoint/2010/main" val="15712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2D6C0-DC4A-3E9C-2823-51F80691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niskiego i wysokiego poziomu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C57237-F156-401D-0890-C7E6E2AB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3975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Termin „</a:t>
            </a:r>
            <a:r>
              <a:rPr lang="pl-PL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wysokiego poziomu</a:t>
            </a:r>
            <a:r>
              <a:rPr lang="pl-PL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służy do opisu każdego języka programowania niebędącego językiem asemblera, ale w rzeczywistości niektóre języki są bardziej wysokopoziomowe od innych.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845169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17FD22-36E1-DCFB-6AB5-ECC59A2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EB91A-3B03-ABE2-E8C4-B1F04432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331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Od początku lat 50. wymyślono i opracowano ponad </a:t>
            </a:r>
            <a:r>
              <a:rPr lang="pl-PL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1000 języków wysokiego poziomu </a:t>
            </a:r>
          </a:p>
          <a:p>
            <a:pPr marL="0" indent="0" algn="ctr">
              <a:buNone/>
            </a:pPr>
            <a:r>
              <a:rPr lang="pl-PL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 to i tak tylko dane z 1993 roku!).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589754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ECF5C-4A2C-564D-D4B4-6F9A6F0B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874478-5194-B3BE-E919-9959555B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4" y="0"/>
            <a:ext cx="1131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CCF33-E989-42EF-9C96-26A27F11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1325563"/>
          </a:xfrm>
        </p:spPr>
        <p:txBody>
          <a:bodyPr/>
          <a:lstStyle/>
          <a:p>
            <a:r>
              <a:rPr lang="pl-PL" dirty="0"/>
              <a:t>Jak działa kompilator?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5A8164-8159-4BEC-9D86-48932E20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Program źródłowy;</a:t>
            </a:r>
          </a:p>
          <a:p>
            <a:r>
              <a:rPr lang="pl-PL" sz="3600" dirty="0"/>
              <a:t>Analiza (rozłożenie programu na składowe, powstaje reprezentacja pośrednia, wykrywanie błędów, informowanie o nich)</a:t>
            </a:r>
          </a:p>
          <a:p>
            <a:r>
              <a:rPr lang="pl-PL" sz="3600" dirty="0"/>
              <a:t>Reprezentacja pośrednia;</a:t>
            </a:r>
          </a:p>
          <a:p>
            <a:r>
              <a:rPr lang="pl-PL" sz="3600" dirty="0"/>
              <a:t>Synteza;</a:t>
            </a:r>
          </a:p>
          <a:p>
            <a:r>
              <a:rPr lang="pl-PL" sz="3600" dirty="0"/>
              <a:t>Program wynikowy;</a:t>
            </a:r>
          </a:p>
        </p:txBody>
      </p:sp>
    </p:spTree>
    <p:extLst>
      <p:ext uri="{BB962C8B-B14F-4D97-AF65-F5344CB8AC3E}">
        <p14:creationId xmlns:p14="http://schemas.microsoft.com/office/powerpoint/2010/main" val="17541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9CEE46-C4F9-20B7-94FF-AF90E7D0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5" y="1671146"/>
            <a:ext cx="11071907" cy="43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3E3EEF-37D7-41B8-BD2B-AE5B320D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75" y="2023279"/>
            <a:ext cx="10515600" cy="1049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4800" b="1" dirty="0">
                <a:solidFill>
                  <a:schemeClr val="bg1"/>
                </a:solidFill>
              </a:rPr>
              <a:t>Czy kompilator, który zatrzymuje się po pierwszym błędzie to dobry kompilator?</a:t>
            </a:r>
          </a:p>
        </p:txBody>
      </p:sp>
    </p:spTree>
    <p:extLst>
      <p:ext uri="{BB962C8B-B14F-4D97-AF65-F5344CB8AC3E}">
        <p14:creationId xmlns:p14="http://schemas.microsoft.com/office/powerpoint/2010/main" val="299495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1D0B6-6A79-46B7-58F3-A5CEB83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DE4B4-9CA6-FDFC-F93E-4107DA10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program, który działa podobnie jak kompilator, z tą różnicą, iż nie generuje kodu wynikowego, tylko od razu wykonuje instrukcje zawarte w kodzie źródłowym programu.</a:t>
            </a:r>
          </a:p>
          <a:p>
            <a:r>
              <a:rPr lang="pl-PL" dirty="0"/>
              <a:t>Tłumaczenie programu odbywa się instrukcja po instrukcji (każda wywołana instrukcja jest wykonana przez komputer).</a:t>
            </a:r>
          </a:p>
          <a:p>
            <a:pPr marL="0" indent="0">
              <a:buNone/>
            </a:pPr>
            <a:r>
              <a:rPr lang="pl-PL" dirty="0"/>
              <a:t>• Tłumaczenie następuje każdorazowo przy uruchomieniu programu.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l-PL" dirty="0">
                <a:solidFill>
                  <a:srgbClr val="FF0000"/>
                </a:solidFill>
              </a:rPr>
              <a:t>Interpretery są łatwiejsze do stworzenia,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FF0000"/>
                </a:solidFill>
              </a:rPr>
              <a:t>ale czas wykonywania tak przeanalizowanego programu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FF0000"/>
                </a:solidFill>
              </a:rPr>
              <a:t>jest zazwyczaj wolniejszy od programu skompilowanego.</a:t>
            </a:r>
          </a:p>
        </p:txBody>
      </p:sp>
    </p:spTree>
    <p:extLst>
      <p:ext uri="{BB962C8B-B14F-4D97-AF65-F5344CB8AC3E}">
        <p14:creationId xmlns:p14="http://schemas.microsoft.com/office/powerpoint/2010/main" val="100058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9B5EB8B-DEBC-4FA7-A8A5-A57E213C05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546" y="1014922"/>
          <a:ext cx="11924908" cy="549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2454">
                  <a:extLst>
                    <a:ext uri="{9D8B030D-6E8A-4147-A177-3AD203B41FA5}">
                      <a16:colId xmlns:a16="http://schemas.microsoft.com/office/drawing/2014/main" val="2837232309"/>
                    </a:ext>
                  </a:extLst>
                </a:gridCol>
                <a:gridCol w="5962454">
                  <a:extLst>
                    <a:ext uri="{9D8B030D-6E8A-4147-A177-3AD203B41FA5}">
                      <a16:colId xmlns:a16="http://schemas.microsoft.com/office/drawing/2014/main" val="2606217725"/>
                    </a:ext>
                  </a:extLst>
                </a:gridCol>
              </a:tblGrid>
              <a:tr h="574344"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>
                          <a:effectLst/>
                        </a:rPr>
                        <a:t>KOMPILATOR</a:t>
                      </a:r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>
                          <a:effectLst/>
                        </a:rPr>
                        <a:t>INTERPRETER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9967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nie wykonuje programu, tylko go tłumaczy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wykonuje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059087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Produkuje program docelowy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>
                          <a:effectLst/>
                        </a:rPr>
                        <a:t>Nie produkuje prograu docelowego</a:t>
                      </a:r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964950"/>
                  </a:ext>
                </a:extLst>
              </a:tr>
              <a:tr h="991333"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zaprojektowanie go wymaga dogłębnej znajomości maszyny docelowej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Zaprojektowanie go nie wymaga znajomości maszyny docelowej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65032"/>
                  </a:ext>
                </a:extLst>
              </a:tr>
              <a:tr h="991333">
                <a:tc>
                  <a:txBody>
                    <a:bodyPr/>
                    <a:lstStyle/>
                    <a:p>
                      <a:pPr algn="ctr"/>
                      <a:r>
                        <a:rPr lang="pl-PL" sz="1700">
                          <a:effectLst/>
                        </a:rPr>
                        <a:t>nie wykonuje żadnej instrukcji programu źródłowego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wykonuje program dokonujący tłumaczenia </a:t>
                      </a:r>
                    </a:p>
                    <a:p>
                      <a:pPr algn="ctr"/>
                      <a:r>
                        <a:rPr lang="pl-PL" sz="1700" dirty="0">
                          <a:effectLst/>
                        </a:rPr>
                        <a:t>instrukcji za instrukcją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421407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każda z instrukcji tłumaczona jest tylko 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ta sama instrukcja może być tłumaczona wielokrotnie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9418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programy po kompilacji wykonywane są szybciej niż poprzez interpretację</a:t>
                      </a:r>
                    </a:p>
                    <a:p>
                      <a:pPr algn="ctr"/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zajmuje w pamięci mniej miejsca (przechowywane są tylko aktualnie wykonywane instrukcje)</a:t>
                      </a:r>
                    </a:p>
                    <a:p>
                      <a:pPr algn="ctr"/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87348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skompilowany może być poddany procesowi optymalizacji</a:t>
                      </a:r>
                    </a:p>
                    <a:p>
                      <a:pPr algn="ctr"/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Prostsza konstrukcja: najczęściej pracuje do pierwszego napotkanego błędu języka źródłowego</a:t>
                      </a:r>
                    </a:p>
                    <a:p>
                      <a:pPr algn="ctr"/>
                      <a:endParaRPr lang="pl-PL" sz="17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54204"/>
                  </a:ext>
                </a:extLst>
              </a:tr>
            </a:tbl>
          </a:graphicData>
        </a:graphic>
      </p:graphicFrame>
      <p:sp>
        <p:nvSpPr>
          <p:cNvPr id="3" name="Tytuł 1">
            <a:extLst>
              <a:ext uri="{FF2B5EF4-FFF2-40B4-BE49-F238E27FC236}">
                <a16:creationId xmlns:a16="http://schemas.microsoft.com/office/drawing/2014/main" id="{ED90FEE7-B0F6-4B0E-8EF7-91D9D58E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03226"/>
            <a:ext cx="11353800" cy="1325563"/>
          </a:xfrm>
        </p:spPr>
        <p:txBody>
          <a:bodyPr/>
          <a:lstStyle/>
          <a:p>
            <a:r>
              <a:rPr lang="pl-PL" dirty="0"/>
              <a:t>Porównanie</a:t>
            </a:r>
          </a:p>
        </p:txBody>
      </p:sp>
    </p:spTree>
    <p:extLst>
      <p:ext uri="{BB962C8B-B14F-4D97-AF65-F5344CB8AC3E}">
        <p14:creationId xmlns:p14="http://schemas.microsoft.com/office/powerpoint/2010/main" val="3459072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13996</TotalTime>
  <Words>2495</Words>
  <Application>Microsoft Office PowerPoint</Application>
  <PresentationFormat>Panoramiczny</PresentationFormat>
  <Paragraphs>331</Paragraphs>
  <Slides>46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2" baseType="lpstr">
      <vt:lpstr> ourier New,Courier</vt:lpstr>
      <vt:lpstr>Arial</vt:lpstr>
      <vt:lpstr>Calibri</vt:lpstr>
      <vt:lpstr>Calibri Light</vt:lpstr>
      <vt:lpstr>Consolas</vt:lpstr>
      <vt:lpstr>Motyw pakietu Office</vt:lpstr>
      <vt:lpstr>KOMPILACJA I INTERPRETACJA  KODU</vt:lpstr>
      <vt:lpstr>Translacja</vt:lpstr>
      <vt:lpstr>Kompilator (Compiler)</vt:lpstr>
      <vt:lpstr>Kompilator - przypomnienie</vt:lpstr>
      <vt:lpstr>Jak działa kompilator?</vt:lpstr>
      <vt:lpstr>Prezentacja programu PowerPoint</vt:lpstr>
      <vt:lpstr>Prezentacja programu PowerPoint</vt:lpstr>
      <vt:lpstr>Interpreter</vt:lpstr>
      <vt:lpstr>Porównanie</vt:lpstr>
      <vt:lpstr>Analiza </vt:lpstr>
      <vt:lpstr>Analiza</vt:lpstr>
      <vt:lpstr>Analiza</vt:lpstr>
      <vt:lpstr>Analiza: błędy składniowe</vt:lpstr>
      <vt:lpstr>Ćwiczenie 1</vt:lpstr>
      <vt:lpstr>Analiza</vt:lpstr>
      <vt:lpstr>Analiza: błędy semantyczne</vt:lpstr>
      <vt:lpstr>Ćwiczenie 2</vt:lpstr>
      <vt:lpstr>Ćwiczenie 3</vt:lpstr>
      <vt:lpstr>Ćwiczenie 4</vt:lpstr>
      <vt:lpstr>Synteza</vt:lpstr>
      <vt:lpstr>Synteza: błędy logiczne i algorytmiczne</vt:lpstr>
      <vt:lpstr>Ćwiczenie 5</vt:lpstr>
      <vt:lpstr>Ćwiczenie 5b</vt:lpstr>
      <vt:lpstr>Ćwiczenie 5c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„Co nie napiszę to kompilator zrozumie”</vt:lpstr>
      <vt:lpstr>Prezentacja programu PowerPoint</vt:lpstr>
      <vt:lpstr>Prezentacja programu PowerPoint</vt:lpstr>
      <vt:lpstr>Jeszcze jedno ćwiczenie….</vt:lpstr>
      <vt:lpstr>Ostatnie zadanie….</vt:lpstr>
      <vt:lpstr>Prezentacja programu PowerPoint</vt:lpstr>
      <vt:lpstr>Zadanie domowe</vt:lpstr>
      <vt:lpstr>Słownik pojęć</vt:lpstr>
      <vt:lpstr>Języki niskiego i wysokiego poziomu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KOMPILACJA I INTERPRETACJA  KODU</dc:title>
  <dc:creator>J SW</dc:creator>
  <cp:lastModifiedBy>J SW</cp:lastModifiedBy>
  <cp:revision>77</cp:revision>
  <dcterms:created xsi:type="dcterms:W3CDTF">2021-10-10T09:18:59Z</dcterms:created>
  <dcterms:modified xsi:type="dcterms:W3CDTF">2022-10-10T20:32:11Z</dcterms:modified>
</cp:coreProperties>
</file>