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JtAZF9dWWRhbeVQDbtSwEa3Nb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42B126-DFB0-40F0-853F-72E72AD89FDC}">
  <a:tblStyle styleId="{5942B126-DFB0-40F0-853F-72E72AD89FDC}"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a:tcStyle>
        <a:fill>
          <a:solidFill>
            <a:srgbClr val="E5CBCD"/>
          </a:solidFill>
        </a:fill>
      </a:tcStyle>
    </a:band1H>
    <a:band2H>
      <a:tcTxStyle/>
    </a:band2H>
    <a:band1V>
      <a:tcTxStyle/>
      <a:tcStyle>
        <a:fill>
          <a:solidFill>
            <a:srgbClr val="E5CBCD"/>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6"/>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6"/>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6"/>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6"/>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26"/>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8"/>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18"/>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9"/>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9"/>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19"/>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1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0"/>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0"/>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20"/>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20"/>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20"/>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3"/>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3"/>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3"/>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3"/>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4"/>
          <p:cNvGrpSpPr/>
          <p:nvPr/>
        </p:nvGrpSpPr>
        <p:grpSpPr>
          <a:xfrm>
            <a:off x="7477387" y="482170"/>
            <a:ext cx="4074533" cy="5149101"/>
            <a:chOff x="7477387" y="482170"/>
            <a:chExt cx="4074533" cy="5149101"/>
          </a:xfrm>
        </p:grpSpPr>
        <p:sp>
          <p:nvSpPr>
            <p:cNvPr id="73" name="Google Shape;73;p2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4"/>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4"/>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p:nvPr>
            <p:ph idx="2" type="pic"/>
          </p:nvPr>
        </p:nvSpPr>
        <p:spPr>
          <a:xfrm>
            <a:off x="8124389" y="1122542"/>
            <a:ext cx="2791171" cy="3866327"/>
          </a:xfrm>
          <a:prstGeom prst="rect">
            <a:avLst/>
          </a:prstGeom>
          <a:solidFill>
            <a:srgbClr val="D8D8D8"/>
          </a:solidFill>
          <a:ln>
            <a:noFill/>
          </a:ln>
        </p:spPr>
      </p:sp>
      <p:sp>
        <p:nvSpPr>
          <p:cNvPr id="77" name="Google Shape;77;p24"/>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4"/>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4"/>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5"/>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353250" y="2139286"/>
            <a:ext cx="9102612" cy="1289714"/>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206250"/>
              <a:buFont typeface="Gill Sans"/>
              <a:buNone/>
            </a:pPr>
            <a:br>
              <a:rPr lang="en-US"/>
            </a:br>
            <a:r>
              <a:rPr lang="en-US"/>
              <a:t>YOUR HEALTH</a:t>
            </a:r>
            <a:endParaRPr sz="3200">
              <a:latin typeface="Arial"/>
              <a:ea typeface="Arial"/>
              <a:cs typeface="Arial"/>
              <a:sym typeface="Arial"/>
            </a:endParaRPr>
          </a:p>
        </p:txBody>
      </p:sp>
      <p:sp>
        <p:nvSpPr>
          <p:cNvPr id="101" name="Google Shape;101;p1"/>
          <p:cNvSpPr txBox="1"/>
          <p:nvPr>
            <p:ph idx="1" type="subTitle"/>
          </p:nvPr>
        </p:nvSpPr>
        <p:spPr>
          <a:xfrm>
            <a:off x="2480251" y="3851860"/>
            <a:ext cx="8701144" cy="108342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ACD433"/>
              </a:buClr>
              <a:buSzPts val="1600"/>
              <a:buFont typeface="Noto Sans Symbols"/>
              <a:buNone/>
            </a:pPr>
            <a:r>
              <a:rPr b="0" i="0" lang="en-US" sz="2000" u="none" cap="none" strike="noStrike">
                <a:latin typeface="Arial"/>
                <a:ea typeface="Arial"/>
                <a:cs typeface="Arial"/>
                <a:sym typeface="Arial"/>
              </a:rPr>
              <a:t>YOUR HEALTH APP TELLS SOME DISEASES RELATED TO SKIN AND BRAIN AT EARLIER STAGES TO AVOID HOSPITALIZATION AND REDUCES EXPENSES.</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PROPOSED METHODOLOGY</a:t>
            </a:r>
            <a:endParaRPr/>
          </a:p>
        </p:txBody>
      </p:sp>
      <p:sp>
        <p:nvSpPr>
          <p:cNvPr id="155" name="Google Shape;155;p10"/>
          <p:cNvSpPr txBox="1"/>
          <p:nvPr>
            <p:ph idx="1" type="body"/>
          </p:nvPr>
        </p:nvSpPr>
        <p:spPr>
          <a:xfrm>
            <a:off x="1083733" y="2015732"/>
            <a:ext cx="10380134" cy="345061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SzPct val="100000"/>
              <a:buNone/>
            </a:pPr>
            <a:r>
              <a:rPr lang="en-US" u="sng">
                <a:latin typeface="Times New Roman"/>
                <a:ea typeface="Times New Roman"/>
                <a:cs typeface="Times New Roman"/>
                <a:sym typeface="Times New Roman"/>
              </a:rPr>
              <a:t>To solve skin care disease problem:</a:t>
            </a:r>
            <a:endParaRPr/>
          </a:p>
          <a:p>
            <a:pPr indent="0" lvl="0" marL="0" rtl="0" algn="l">
              <a:lnSpc>
                <a:spcPct val="120000"/>
              </a:lnSpc>
              <a:spcBef>
                <a:spcPts val="1000"/>
              </a:spcBef>
              <a:spcAft>
                <a:spcPts val="0"/>
              </a:spcAft>
              <a:buSzPct val="100000"/>
              <a:buNone/>
            </a:pPr>
            <a:r>
              <a:rPr lang="en-US">
                <a:latin typeface="Times New Roman"/>
                <a:ea typeface="Times New Roman"/>
                <a:cs typeface="Times New Roman"/>
                <a:sym typeface="Times New Roman"/>
              </a:rPr>
              <a:t>It works by extracting features from the images and compares them to a database of skin diseases.</a:t>
            </a:r>
            <a:endParaRPr/>
          </a:p>
          <a:p>
            <a:pPr indent="0" lvl="0" marL="0" rtl="0" algn="l">
              <a:lnSpc>
                <a:spcPct val="120000"/>
              </a:lnSpc>
              <a:spcBef>
                <a:spcPts val="1000"/>
              </a:spcBef>
              <a:spcAft>
                <a:spcPts val="0"/>
              </a:spcAft>
              <a:buSzPct val="100000"/>
              <a:buNone/>
            </a:pPr>
            <a:r>
              <a:rPr lang="en-US">
                <a:latin typeface="Times New Roman"/>
                <a:ea typeface="Times New Roman"/>
                <a:cs typeface="Times New Roman"/>
                <a:sym typeface="Times New Roman"/>
              </a:rPr>
              <a:t>The Skin Disease Predicter can be used in the following ways:</a:t>
            </a:r>
            <a:endParaRPr/>
          </a:p>
          <a:p>
            <a:pPr indent="0" lvl="0" marL="0" rtl="0" algn="l">
              <a:lnSpc>
                <a:spcPct val="120000"/>
              </a:lnSpc>
              <a:spcBef>
                <a:spcPts val="1000"/>
              </a:spcBef>
              <a:spcAft>
                <a:spcPts val="0"/>
              </a:spcAft>
              <a:buSzPct val="100000"/>
              <a:buNone/>
            </a:pPr>
            <a:r>
              <a:rPr lang="en-US">
                <a:latin typeface="Times New Roman"/>
                <a:ea typeface="Times New Roman"/>
                <a:cs typeface="Times New Roman"/>
                <a:sym typeface="Times New Roman"/>
              </a:rPr>
              <a:t>1. Skin Diseases Diagnosis     2.	Early Detection</a:t>
            </a:r>
            <a:endParaRPr/>
          </a:p>
          <a:p>
            <a:pPr indent="0" lvl="0" marL="0" rtl="0" algn="l">
              <a:lnSpc>
                <a:spcPct val="120000"/>
              </a:lnSpc>
              <a:spcBef>
                <a:spcPts val="1000"/>
              </a:spcBef>
              <a:spcAft>
                <a:spcPts val="0"/>
              </a:spcAft>
              <a:buSzPct val="100000"/>
              <a:buNone/>
            </a:pPr>
            <a:r>
              <a:rPr lang="en-US">
                <a:latin typeface="Times New Roman"/>
                <a:ea typeface="Times New Roman"/>
                <a:cs typeface="Times New Roman"/>
                <a:sym typeface="Times New Roman"/>
              </a:rPr>
              <a:t>3. Prevention                           4.	Treatment</a:t>
            </a:r>
            <a:endParaRPr/>
          </a:p>
          <a:p>
            <a:pPr indent="0" lvl="0" marL="0" rtl="0" algn="l">
              <a:lnSpc>
                <a:spcPct val="120000"/>
              </a:lnSpc>
              <a:spcBef>
                <a:spcPts val="1000"/>
              </a:spcBef>
              <a:spcAft>
                <a:spcPts val="0"/>
              </a:spcAft>
              <a:buSzPct val="100000"/>
              <a:buNone/>
            </a:pPr>
            <a:r>
              <a:rPr lang="en-US" u="sng">
                <a:latin typeface="Times New Roman"/>
                <a:ea typeface="Times New Roman"/>
                <a:cs typeface="Times New Roman"/>
                <a:sym typeface="Times New Roman"/>
              </a:rPr>
              <a:t>To solve mental health disorder:</a:t>
            </a:r>
            <a:endParaRPr/>
          </a:p>
          <a:p>
            <a:pPr indent="0" lvl="0" marL="0" rtl="0" algn="l">
              <a:lnSpc>
                <a:spcPct val="120000"/>
              </a:lnSpc>
              <a:spcBef>
                <a:spcPts val="1000"/>
              </a:spcBef>
              <a:spcAft>
                <a:spcPts val="0"/>
              </a:spcAft>
              <a:buSzPct val="100000"/>
              <a:buNone/>
            </a:pPr>
            <a:r>
              <a:rPr lang="en-US">
                <a:latin typeface="Times New Roman"/>
                <a:ea typeface="Times New Roman"/>
                <a:cs typeface="Times New Roman"/>
                <a:sym typeface="Times New Roman"/>
              </a:rPr>
              <a:t>1.We will take input from user to check that he is facing any anxiety and depression issues or not.</a:t>
            </a:r>
            <a:endParaRPr/>
          </a:p>
          <a:p>
            <a:pPr indent="0" lvl="0" marL="0" rtl="0" algn="l">
              <a:lnSpc>
                <a:spcPct val="120000"/>
              </a:lnSpc>
              <a:spcBef>
                <a:spcPts val="1000"/>
              </a:spcBef>
              <a:spcAft>
                <a:spcPts val="0"/>
              </a:spcAft>
              <a:buSzPct val="100000"/>
              <a:buNone/>
            </a:pPr>
            <a:r>
              <a:rPr lang="en-US">
                <a:latin typeface="Times New Roman"/>
                <a:ea typeface="Times New Roman"/>
                <a:cs typeface="Times New Roman"/>
                <a:sym typeface="Times New Roman"/>
              </a:rPr>
              <a:t>2.Interactive talking with chatbot and meditation facility to resolve this problem.</a:t>
            </a:r>
            <a:endParaRPr/>
          </a:p>
          <a:p>
            <a:pPr indent="0" lvl="0" marL="0" rtl="0" algn="l">
              <a:lnSpc>
                <a:spcPct val="120000"/>
              </a:lnSpc>
              <a:spcBef>
                <a:spcPts val="100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TECHNOLOGY USED</a:t>
            </a:r>
            <a:r>
              <a:rPr lang="en-US"/>
              <a:t> </a:t>
            </a:r>
            <a:r>
              <a:rPr b="1" lang="en-US" sz="3200">
                <a:latin typeface="Times New Roman"/>
                <a:ea typeface="Times New Roman"/>
                <a:cs typeface="Times New Roman"/>
                <a:sym typeface="Times New Roman"/>
              </a:rPr>
              <a:t> </a:t>
            </a:r>
            <a:br>
              <a:rPr lang="en-US" sz="2400">
                <a:latin typeface="Times New Roman"/>
                <a:ea typeface="Times New Roman"/>
                <a:cs typeface="Times New Roman"/>
                <a:sym typeface="Times New Roman"/>
              </a:rPr>
            </a:br>
            <a:endParaRPr/>
          </a:p>
        </p:txBody>
      </p:sp>
      <p:sp>
        <p:nvSpPr>
          <p:cNvPr id="161" name="Google Shape;161;p11"/>
          <p:cNvSpPr txBox="1"/>
          <p:nvPr>
            <p:ph idx="1" type="body"/>
          </p:nvPr>
        </p:nvSpPr>
        <p:spPr>
          <a:xfrm>
            <a:off x="1451580" y="2015732"/>
            <a:ext cx="5415046"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Android Studio: It is used to develop </a:t>
            </a:r>
            <a:r>
              <a:rPr lang="en-US">
                <a:latin typeface="Times New Roman"/>
                <a:ea typeface="Times New Roman"/>
                <a:cs typeface="Times New Roman"/>
                <a:sym typeface="Times New Roman"/>
              </a:rPr>
              <a:t>an android application.</a:t>
            </a:r>
            <a:endParaRPr/>
          </a:p>
          <a:p>
            <a:pPr indent="0" lvl="0" marL="0" rtl="0" algn="l">
              <a:lnSpc>
                <a:spcPct val="120000"/>
              </a:lnSpc>
              <a:spcBef>
                <a:spcPts val="1000"/>
              </a:spcBef>
              <a:spcAft>
                <a:spcPts val="0"/>
              </a:spcAft>
              <a:buSzPts val="2000"/>
              <a:buNone/>
            </a:pPr>
            <a:r>
              <a:rPr lang="en-US">
                <a:latin typeface="Times New Roman"/>
                <a:ea typeface="Times New Roman"/>
                <a:cs typeface="Times New Roman"/>
                <a:sym typeface="Times New Roman"/>
              </a:rPr>
              <a:t>XML and Kotlin: XML is a language for front end development of app and Kotlin is for backend development.</a:t>
            </a:r>
            <a:endParaRPr/>
          </a:p>
          <a:p>
            <a:pPr indent="0" lvl="0" marL="0" rtl="0" algn="l">
              <a:lnSpc>
                <a:spcPct val="120000"/>
              </a:lnSpc>
              <a:spcBef>
                <a:spcPts val="1000"/>
              </a:spcBef>
              <a:spcAft>
                <a:spcPts val="0"/>
              </a:spcAft>
              <a:buSzPts val="2000"/>
              <a:buNone/>
            </a:pPr>
            <a:r>
              <a:rPr lang="en-US">
                <a:latin typeface="Times New Roman"/>
                <a:ea typeface="Times New Roman"/>
                <a:cs typeface="Times New Roman"/>
                <a:sym typeface="Times New Roman"/>
              </a:rPr>
              <a:t>Firebase: To store the user data and provide authentication.</a:t>
            </a:r>
            <a:endParaRPr/>
          </a:p>
          <a:p>
            <a:pPr indent="0" lvl="0" marL="0" rtl="0" algn="l">
              <a:lnSpc>
                <a:spcPct val="120000"/>
              </a:lnSpc>
              <a:spcBef>
                <a:spcPts val="1000"/>
              </a:spcBef>
              <a:spcAft>
                <a:spcPts val="0"/>
              </a:spcAft>
              <a:buSzPts val="2000"/>
              <a:buNone/>
            </a:pPr>
            <a:r>
              <a:rPr lang="en-US">
                <a:latin typeface="Times New Roman"/>
                <a:ea typeface="Times New Roman"/>
                <a:cs typeface="Times New Roman"/>
                <a:sym typeface="Times New Roman"/>
              </a:rPr>
              <a:t>Retrofit API: It is used to fetch data from API.</a:t>
            </a:r>
            <a:endParaRPr/>
          </a:p>
        </p:txBody>
      </p:sp>
      <p:sp>
        <p:nvSpPr>
          <p:cNvPr id="162" name="Google Shape;162;p11"/>
          <p:cNvSpPr txBox="1"/>
          <p:nvPr/>
        </p:nvSpPr>
        <p:spPr>
          <a:xfrm>
            <a:off x="7272069" y="2015732"/>
            <a:ext cx="3782785"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Machine learning techniques-</a:t>
            </a:r>
            <a:endParaRPr/>
          </a:p>
          <a:p>
            <a:pPr indent="0" lvl="0" marL="0" marR="0" rtl="0" algn="l">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Convolutional neural network (CNN): To detect the lesion on  </a:t>
            </a:r>
            <a:endParaRPr/>
          </a:p>
          <a:p>
            <a:pPr indent="0" lvl="0" marL="0" marR="0" rtl="0" algn="l">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provided image of skin.</a:t>
            </a:r>
            <a:endParaRPr/>
          </a:p>
          <a:p>
            <a:pPr indent="0" lvl="0" marL="0" marR="0" rtl="0" algn="l">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Regression and naive bayes: To detect any mental health </a:t>
            </a:r>
            <a:endParaRPr/>
          </a:p>
          <a:p>
            <a:pPr indent="0" lvl="0" marL="0" marR="0" rtl="0" algn="l">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disorder.</a:t>
            </a:r>
            <a:endParaRPr/>
          </a:p>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Augmented reality: To create virtual environment in real word for </a:t>
            </a:r>
            <a:endParaRPr/>
          </a:p>
          <a:p>
            <a:pPr indent="0" lvl="0" marL="0" marR="0" rtl="0" algn="l">
              <a:spcBef>
                <a:spcPts val="0"/>
              </a:spcBef>
              <a:spcAft>
                <a:spcPts val="0"/>
              </a:spcAft>
              <a:buClr>
                <a:schemeClr val="dk1"/>
              </a:buClr>
              <a:buSzPts val="1800"/>
              <a:buFont typeface="Gill Sans"/>
              <a:buNone/>
            </a:pPr>
            <a:r>
              <a:rPr b="0" i="0" lang="en-US" sz="1800" u="none" cap="none" strike="noStrike">
                <a:solidFill>
                  <a:schemeClr val="dk1"/>
                </a:solidFill>
                <a:latin typeface="Gill Sans"/>
                <a:ea typeface="Gill Sans"/>
                <a:cs typeface="Gill Sans"/>
                <a:sym typeface="Gill Sans"/>
              </a:rPr>
              <a:t>meditation.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457200" lvl="0" marL="457200" marR="0" rtl="0" algn="ctr">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DIAGRAMS</a:t>
            </a:r>
            <a:br>
              <a:rPr lang="en-US" sz="4000">
                <a:latin typeface="Times New Roman"/>
                <a:ea typeface="Times New Roman"/>
                <a:cs typeface="Times New Roman"/>
                <a:sym typeface="Times New Roman"/>
              </a:rPr>
            </a:br>
            <a:endParaRPr sz="4000"/>
          </a:p>
        </p:txBody>
      </p:sp>
      <p:sp>
        <p:nvSpPr>
          <p:cNvPr id="168" name="Google Shape;168;p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US" sz="1800">
                <a:latin typeface="Times New Roman"/>
                <a:ea typeface="Times New Roman"/>
                <a:cs typeface="Times New Roman"/>
                <a:sym typeface="Times New Roman"/>
              </a:rPr>
              <a:t>Skin lesion analyzer</a:t>
            </a:r>
            <a:endParaRPr/>
          </a:p>
          <a:p>
            <a:pPr indent="0" lvl="0" marL="0" rtl="0" algn="l">
              <a:lnSpc>
                <a:spcPct val="120000"/>
              </a:lnSpc>
              <a:spcBef>
                <a:spcPts val="1000"/>
              </a:spcBef>
              <a:spcAft>
                <a:spcPts val="0"/>
              </a:spcAft>
              <a:buSzPts val="2000"/>
              <a:buNone/>
            </a:pPr>
            <a:r>
              <a:t/>
            </a:r>
            <a:endParaRPr/>
          </a:p>
        </p:txBody>
      </p:sp>
      <p:pic>
        <p:nvPicPr>
          <p:cNvPr id="169" name="Google Shape;169;p12"/>
          <p:cNvPicPr preferRelativeResize="0"/>
          <p:nvPr/>
        </p:nvPicPr>
        <p:blipFill rotWithShape="1">
          <a:blip r:embed="rId3">
            <a:alphaModFix/>
          </a:blip>
          <a:srcRect b="0" l="0" r="0" t="0"/>
          <a:stretch/>
        </p:blipFill>
        <p:spPr>
          <a:xfrm>
            <a:off x="4051539" y="2015732"/>
            <a:ext cx="6593457" cy="38744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DIAGRAMS</a:t>
            </a:r>
            <a:endParaRPr sz="4000"/>
          </a:p>
        </p:txBody>
      </p:sp>
      <p:sp>
        <p:nvSpPr>
          <p:cNvPr id="175" name="Google Shape;175;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US" sz="1800">
                <a:latin typeface="Times New Roman"/>
                <a:ea typeface="Times New Roman"/>
                <a:cs typeface="Times New Roman"/>
                <a:sym typeface="Times New Roman"/>
              </a:rPr>
              <a:t>Mental health disorder detection</a:t>
            </a:r>
            <a:endParaRPr/>
          </a:p>
          <a:p>
            <a:pPr indent="-114300" lvl="0" marL="228600" rtl="0" algn="l">
              <a:lnSpc>
                <a:spcPct val="120000"/>
              </a:lnSpc>
              <a:spcBef>
                <a:spcPts val="1000"/>
              </a:spcBef>
              <a:spcAft>
                <a:spcPts val="0"/>
              </a:spcAft>
              <a:buSzPts val="1800"/>
              <a:buNone/>
            </a:pPr>
            <a:r>
              <a:t/>
            </a:r>
            <a:endParaRPr sz="1800">
              <a:latin typeface="Times New Roman"/>
              <a:ea typeface="Times New Roman"/>
              <a:cs typeface="Times New Roman"/>
              <a:sym typeface="Times New Roman"/>
            </a:endParaRPr>
          </a:p>
          <a:p>
            <a:pPr indent="-101600" lvl="0" marL="228600" rtl="0" algn="l">
              <a:lnSpc>
                <a:spcPct val="120000"/>
              </a:lnSpc>
              <a:spcBef>
                <a:spcPts val="1000"/>
              </a:spcBef>
              <a:spcAft>
                <a:spcPts val="0"/>
              </a:spcAft>
              <a:buSzPts val="2000"/>
              <a:buNone/>
            </a:pPr>
            <a:r>
              <a:t/>
            </a:r>
            <a:endParaRPr/>
          </a:p>
        </p:txBody>
      </p:sp>
      <p:pic>
        <p:nvPicPr>
          <p:cNvPr id="176" name="Google Shape;176;p13"/>
          <p:cNvPicPr preferRelativeResize="0"/>
          <p:nvPr/>
        </p:nvPicPr>
        <p:blipFill rotWithShape="1">
          <a:blip r:embed="rId3">
            <a:alphaModFix/>
          </a:blip>
          <a:srcRect b="0" l="0" r="0" t="0"/>
          <a:stretch/>
        </p:blipFill>
        <p:spPr>
          <a:xfrm>
            <a:off x="1696392" y="2601241"/>
            <a:ext cx="6404267" cy="26953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CONCLUSION</a:t>
            </a:r>
            <a:endParaRPr/>
          </a:p>
        </p:txBody>
      </p:sp>
      <p:sp>
        <p:nvSpPr>
          <p:cNvPr id="182" name="Google Shape;182;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20000"/>
              </a:lnSpc>
              <a:spcBef>
                <a:spcPts val="0"/>
              </a:spcBef>
              <a:spcAft>
                <a:spcPts val="0"/>
              </a:spcAft>
              <a:buSzPts val="1800"/>
              <a:buChar char="•"/>
            </a:pPr>
            <a:r>
              <a:rPr lang="en-US" sz="1800">
                <a:solidFill>
                  <a:srgbClr val="252525"/>
                </a:solidFill>
                <a:latin typeface="Times New Roman"/>
                <a:ea typeface="Times New Roman"/>
                <a:cs typeface="Times New Roman"/>
                <a:sym typeface="Times New Roman"/>
              </a:rPr>
              <a:t>Skin diseases are ranked as the fourth most common cause of human illness, but many still do not consult doctors. We presented a robust and automated method for the diagnosis of dermatological diseases. Treatments for skin are more effective and less disfiguring when found early. We should point out that it is to replace doctors because no machine can yet replace human input on analysis and intuition. Research in the European Society of Medical Oncology has shown for the first time that AI or ML is better than experienced dermatologists.</a:t>
            </a:r>
            <a:endParaRPr sz="1800">
              <a:latin typeface="Times New Roman"/>
              <a:ea typeface="Times New Roman"/>
              <a:cs typeface="Times New Roman"/>
              <a:sym typeface="Times New Roman"/>
            </a:endParaRPr>
          </a:p>
          <a:p>
            <a:pPr indent="0" lvl="0" marL="0" marR="0" rtl="0" algn="l">
              <a:lnSpc>
                <a:spcPct val="120000"/>
              </a:lnSpc>
              <a:spcBef>
                <a:spcPts val="1000"/>
              </a:spcBef>
              <a:spcAft>
                <a:spcPts val="0"/>
              </a:spcAft>
              <a:buSzPts val="1800"/>
              <a:buChar char="•"/>
            </a:pPr>
            <a:r>
              <a:rPr lang="en-US" sz="1800">
                <a:solidFill>
                  <a:srgbClr val="252525"/>
                </a:solidFill>
                <a:latin typeface="Times New Roman"/>
                <a:ea typeface="Times New Roman"/>
                <a:cs typeface="Times New Roman"/>
                <a:sym typeface="Times New Roman"/>
              </a:rPr>
              <a:t>There are many algorithms in ML, like Decision Tree, Random Forest, and Naive Bayes, that help find mental health disorders. These algorithms produce better and more accurate disease-related results. It will reduce people's costs and medical expenses. Our mental health tracker provides an AR/VR meditation facility so anyone can get rid of these depressive symptoms and lead a healthy life.</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marR="0" rtl="0" algn="ctr">
              <a:lnSpc>
                <a:spcPct val="90000"/>
              </a:lnSpc>
              <a:spcBef>
                <a:spcPts val="0"/>
              </a:spcBef>
              <a:spcAft>
                <a:spcPts val="0"/>
              </a:spcAft>
              <a:buClr>
                <a:srgbClr val="000000"/>
              </a:buClr>
              <a:buSzPct val="100000"/>
              <a:buFont typeface="Times New Roman"/>
              <a:buNone/>
            </a:pPr>
            <a:br>
              <a:rPr lang="en-US" sz="1800">
                <a:solidFill>
                  <a:srgbClr val="000000"/>
                </a:solidFill>
                <a:latin typeface="Times New Roman"/>
                <a:ea typeface="Times New Roman"/>
                <a:cs typeface="Times New Roman"/>
                <a:sym typeface="Times New Roman"/>
              </a:rPr>
            </a:br>
            <a:r>
              <a:rPr b="1" lang="en-US" sz="4400">
                <a:solidFill>
                  <a:schemeClr val="dk1"/>
                </a:solidFill>
                <a:latin typeface="Times New Roman"/>
                <a:ea typeface="Times New Roman"/>
                <a:cs typeface="Times New Roman"/>
                <a:sym typeface="Times New Roman"/>
              </a:rPr>
              <a:t>ACKNOWLEDGEMENT</a:t>
            </a:r>
            <a:br>
              <a:rPr lang="en-US" sz="3600">
                <a:solidFill>
                  <a:srgbClr val="000000"/>
                </a:solidFill>
                <a:latin typeface="Times New Roman"/>
                <a:ea typeface="Times New Roman"/>
                <a:cs typeface="Times New Roman"/>
                <a:sym typeface="Times New Roman"/>
              </a:rPr>
            </a:br>
            <a:endParaRPr/>
          </a:p>
        </p:txBody>
      </p:sp>
      <p:sp>
        <p:nvSpPr>
          <p:cNvPr id="107" name="Google Shape;107;p2"/>
          <p:cNvSpPr txBox="1"/>
          <p:nvPr>
            <p:ph idx="1" type="body"/>
          </p:nvPr>
        </p:nvSpPr>
        <p:spPr>
          <a:xfrm>
            <a:off x="843016" y="1964266"/>
            <a:ext cx="10820400" cy="4275666"/>
          </a:xfrm>
          <a:prstGeom prst="rect">
            <a:avLst/>
          </a:prstGeom>
          <a:noFill/>
          <a:ln>
            <a:noFill/>
          </a:ln>
        </p:spPr>
        <p:txBody>
          <a:bodyPr anchorCtr="0" anchor="t" bIns="45700" lIns="91425" spcFirstLastPara="1" rIns="91425" wrap="square" tIns="45700">
            <a:normAutofit fontScale="85000" lnSpcReduction="10000"/>
          </a:bodyPr>
          <a:lstStyle/>
          <a:p>
            <a:pPr indent="0" lvl="0" marL="0" marR="0" rtl="0" algn="just">
              <a:lnSpc>
                <a:spcPct val="120000"/>
              </a:lnSpc>
              <a:spcBef>
                <a:spcPts val="0"/>
              </a:spcBef>
              <a:spcAft>
                <a:spcPts val="0"/>
              </a:spcAft>
              <a:buSzPct val="100000"/>
              <a:buNone/>
            </a:pPr>
            <a:r>
              <a:rPr lang="en-US" sz="2000">
                <a:latin typeface="Times New Roman"/>
                <a:ea typeface="Times New Roman"/>
                <a:cs typeface="Times New Roman"/>
                <a:sym typeface="Times New Roman"/>
              </a:rPr>
              <a:t>    It gives us a great sense of pleasure to present the synopsis of the B Tech Mini Project undertaken during B.Tech. Third Year. We owe a special debt of gratitude to Mr. Pawan Kumar Pal, Department of Computer Science, KIET Group of Institutions, Delhi- NCR, Ghaziabad, for his/her constant support and guidance throughout the course of our work. His sincerity, thoroughness and perseverance have been a constant source of inspiration for us. It is only his/her cognizant efforts that our endeavours have seen the light of the day. </a:t>
            </a:r>
            <a:endParaRPr sz="1600">
              <a:latin typeface="Times New Roman"/>
              <a:ea typeface="Times New Roman"/>
              <a:cs typeface="Times New Roman"/>
              <a:sym typeface="Times New Roman"/>
            </a:endParaRPr>
          </a:p>
          <a:p>
            <a:pPr indent="0" lvl="0" marL="0" marR="0" rtl="0" algn="just">
              <a:lnSpc>
                <a:spcPct val="120000"/>
              </a:lnSpc>
              <a:spcBef>
                <a:spcPts val="0"/>
              </a:spcBef>
              <a:spcAft>
                <a:spcPts val="0"/>
              </a:spcAft>
              <a:buSzPct val="100000"/>
              <a:buNone/>
            </a:pPr>
            <a:r>
              <a:rPr lang="en-US" sz="2000">
                <a:latin typeface="Times New Roman"/>
                <a:ea typeface="Times New Roman"/>
                <a:cs typeface="Times New Roman"/>
                <a:sym typeface="Times New Roman"/>
              </a:rPr>
              <a:t>We also take the opportunity to acknowledge the contribution of Dr. Ajay Kumar Shrivastava, Head of the Department of Computer Science, KIET Group of Institutions, Delhi- NCR, Ghaziabad, for his full support and assistance during the development of the project. We also do not like to miss the opportunity to acknowledge the contribution of all the faculty members of the department for their kind assistance and cooperation during the development of our project. </a:t>
            </a:r>
            <a:endParaRPr sz="1600">
              <a:latin typeface="Times New Roman"/>
              <a:ea typeface="Times New Roman"/>
              <a:cs typeface="Times New Roman"/>
              <a:sym typeface="Times New Roman"/>
            </a:endParaRPr>
          </a:p>
          <a:p>
            <a:pPr indent="0" lvl="0" marL="0" marR="0" rtl="0" algn="just">
              <a:lnSpc>
                <a:spcPct val="120000"/>
              </a:lnSpc>
              <a:spcBef>
                <a:spcPts val="0"/>
              </a:spcBef>
              <a:spcAft>
                <a:spcPts val="0"/>
              </a:spcAft>
              <a:buSzPct val="100000"/>
              <a:buNone/>
            </a:pPr>
            <a:r>
              <a:rPr lang="en-US" sz="2000">
                <a:latin typeface="Times New Roman"/>
                <a:ea typeface="Times New Roman"/>
                <a:cs typeface="Times New Roman"/>
                <a:sym typeface="Times New Roman"/>
              </a:rPr>
              <a:t>Last but not the least, we acknowledge our friends for their contribution to the completion of the project. </a:t>
            </a:r>
            <a:endParaRPr/>
          </a:p>
          <a:p>
            <a:pPr indent="0" lvl="0" marL="0" marR="0" rtl="0" algn="just">
              <a:lnSpc>
                <a:spcPct val="120000"/>
              </a:lnSpc>
              <a:spcBef>
                <a:spcPts val="0"/>
              </a:spcBef>
              <a:spcAft>
                <a:spcPts val="0"/>
              </a:spcAft>
              <a:buSzPct val="100000"/>
              <a:buNone/>
            </a:pPr>
            <a:r>
              <a:t/>
            </a:r>
            <a:endParaRPr sz="1600">
              <a:latin typeface="Times New Roman"/>
              <a:ea typeface="Times New Roman"/>
              <a:cs typeface="Times New Roman"/>
              <a:sym typeface="Times New Roman"/>
            </a:endParaRPr>
          </a:p>
          <a:p>
            <a:pPr indent="0" lvl="0" marL="0" marR="0" rtl="0" algn="l">
              <a:lnSpc>
                <a:spcPct val="120000"/>
              </a:lnSpc>
              <a:spcBef>
                <a:spcPts val="0"/>
              </a:spcBef>
              <a:spcAft>
                <a:spcPts val="0"/>
              </a:spcAft>
              <a:buSzPct val="100000"/>
              <a:buChar char="•"/>
            </a:pPr>
            <a:r>
              <a:rPr lang="en-US" sz="2000">
                <a:latin typeface="Times New Roman"/>
                <a:ea typeface="Times New Roman"/>
                <a:cs typeface="Times New Roman"/>
                <a:sym typeface="Times New Roman"/>
              </a:rPr>
              <a:t> Name :Tryamb Sachan(2000290120175)</a:t>
            </a:r>
            <a:endParaRPr sz="1600">
              <a:latin typeface="Times New Roman"/>
              <a:ea typeface="Times New Roman"/>
              <a:cs typeface="Times New Roman"/>
              <a:sym typeface="Times New Roman"/>
            </a:endParaRPr>
          </a:p>
          <a:p>
            <a:pPr indent="0" lvl="0" marL="0" marR="0" rtl="0" algn="l">
              <a:lnSpc>
                <a:spcPct val="120000"/>
              </a:lnSpc>
              <a:spcBef>
                <a:spcPts val="0"/>
              </a:spcBef>
              <a:spcAft>
                <a:spcPts val="0"/>
              </a:spcAft>
              <a:buSzPct val="100000"/>
              <a:buNone/>
            </a:pPr>
            <a:r>
              <a:rPr lang="en-US" sz="2000">
                <a:latin typeface="Times New Roman"/>
                <a:ea typeface="Times New Roman"/>
                <a:cs typeface="Times New Roman"/>
                <a:sym typeface="Times New Roman"/>
              </a:rPr>
              <a:t>            Shivam Singh(2000290120151)</a:t>
            </a:r>
            <a:endParaRPr sz="1600">
              <a:latin typeface="Times New Roman"/>
              <a:ea typeface="Times New Roman"/>
              <a:cs typeface="Times New Roman"/>
              <a:sym typeface="Times New Roman"/>
            </a:endParaRPr>
          </a:p>
          <a:p>
            <a:pPr indent="0" lvl="0" marL="0" marR="0" rtl="0" algn="l">
              <a:lnSpc>
                <a:spcPct val="120000"/>
              </a:lnSpc>
              <a:spcBef>
                <a:spcPts val="0"/>
              </a:spcBef>
              <a:spcAft>
                <a:spcPts val="0"/>
              </a:spcAft>
              <a:buSzPct val="100000"/>
              <a:buNone/>
            </a:pPr>
            <a:r>
              <a:rPr lang="en-US" sz="2000">
                <a:latin typeface="Times New Roman"/>
                <a:ea typeface="Times New Roman"/>
                <a:cs typeface="Times New Roman"/>
                <a:sym typeface="Times New Roman"/>
              </a:rPr>
              <a:t>            Suryansh Awasthi(2000290120170)</a:t>
            </a:r>
            <a:endParaRPr sz="1600">
              <a:latin typeface="Times New Roman"/>
              <a:ea typeface="Times New Roman"/>
              <a:cs typeface="Times New Roman"/>
              <a:sym typeface="Times New Roman"/>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nvSpPr>
        <p:spPr>
          <a:xfrm>
            <a:off x="4870450" y="1131900"/>
            <a:ext cx="610023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ABSTRACT</a:t>
            </a:r>
            <a:endParaRPr b="0" i="0" sz="4000" u="none" cap="none" strike="noStrike">
              <a:solidFill>
                <a:schemeClr val="dk1"/>
              </a:solidFill>
              <a:latin typeface="Times New Roman"/>
              <a:ea typeface="Times New Roman"/>
              <a:cs typeface="Times New Roman"/>
              <a:sym typeface="Times New Roman"/>
            </a:endParaRPr>
          </a:p>
        </p:txBody>
      </p:sp>
      <p:sp>
        <p:nvSpPr>
          <p:cNvPr id="113" name="Google Shape;113;p3"/>
          <p:cNvSpPr txBox="1"/>
          <p:nvPr/>
        </p:nvSpPr>
        <p:spPr>
          <a:xfrm>
            <a:off x="541867" y="1997652"/>
            <a:ext cx="11108266"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Your Health is an Android application based on machine learning and artificial intelligence technology that provides feedback on your skin by scanning it and also focuses on mental health. </a:t>
            </a:r>
            <a:endParaRPr b="0" i="0" sz="1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skin is the largest organ of the human body, which means that it can be an indicator of many different diseases. Healthcare providers are facing a large increase in skin-related complications and expenses. Our AI-ML-powered mobile application provides features for predicting any skin or genetic disease to help mitigate these risks. We have used Deep Learning to train our model, Deep Learning is a part of Machine Learning in which unlike Machine Learning it uses large dataset and hence the number of classifiers is reduced substantially. Mental health is an important public health concern worldwide and should be a prominent part of the healthcare industry. With the help of advanced AI techniques and machine learning algorithms, a personalized care that focuses on providing emotional support catered to a specific individual has been facilitated. Here, we analyze various systems for mental health monitoring namely virtual counselling, precision therapy, and diagnostic systems by reviewing the algorithms and parameters used in each system. If a person is feeling stress, then making him happy we are using augmented reality and virtual reality environment to conduct some interactive sessions.</a:t>
            </a:r>
            <a:endParaRPr b="0" i="0" sz="1400" u="none" cap="none" strike="noStrike">
              <a:solidFill>
                <a:schemeClr val="dk1"/>
              </a:solidFill>
              <a:latin typeface="Times New Roman"/>
              <a:ea typeface="Times New Roman"/>
              <a:cs typeface="Times New Roman"/>
              <a:sym typeface="Times New Roman"/>
            </a:endParaRPr>
          </a:p>
          <a:p>
            <a:pPr indent="0" lvl="0" marL="45720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idx="1" type="body"/>
          </p:nvPr>
        </p:nvSpPr>
        <p:spPr>
          <a:xfrm>
            <a:off x="631349" y="1976420"/>
            <a:ext cx="11128851" cy="3843868"/>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SzPts val="1800"/>
              <a:buChar char="•"/>
            </a:pPr>
            <a:r>
              <a:rPr lang="en-US" sz="1800">
                <a:solidFill>
                  <a:srgbClr val="252525"/>
                </a:solidFill>
                <a:latin typeface="Times New Roman"/>
                <a:ea typeface="Times New Roman"/>
                <a:cs typeface="Times New Roman"/>
                <a:sym typeface="Times New Roman"/>
              </a:rPr>
              <a:t>The skin is the largest organ of the human body, which means that it can be an indicator of many different diseases. Healthcare providers are facing a large increase in skin-related complications and expenses. Due to the lack of medical facilities available in remote areas, patients usually ignore early symptoms, which may worsen the situation as time progresses. Hence, there is a rising need for an automatic skin disease detection system with high accuracy. Our AI-ML-powered mobile application provides features for predicting any skin disease to help mitigate these risks. </a:t>
            </a:r>
            <a:r>
              <a:rPr lang="en-US" sz="1800">
                <a:latin typeface="Times New Roman"/>
                <a:ea typeface="Times New Roman"/>
                <a:cs typeface="Times New Roman"/>
                <a:sym typeface="Times New Roman"/>
              </a:rPr>
              <a:t>The machine learns itself and divide the data provided into the levels of prediction and in a very short period of time gives the accurate results, thereby promoting and supporting development of Dermatology. </a:t>
            </a:r>
            <a:endParaRPr/>
          </a:p>
          <a:p>
            <a:pPr indent="0" lvl="0" marL="0" marR="0" rtl="0" algn="just">
              <a:lnSpc>
                <a:spcPct val="120000"/>
              </a:lnSpc>
              <a:spcBef>
                <a:spcPts val="1000"/>
              </a:spcBef>
              <a:spcAft>
                <a:spcPts val="0"/>
              </a:spcAft>
              <a:buSzPts val="1800"/>
              <a:buChar char="•"/>
            </a:pPr>
            <a:r>
              <a:rPr lang="en-US" sz="1800">
                <a:solidFill>
                  <a:srgbClr val="252525"/>
                </a:solidFill>
                <a:latin typeface="Times New Roman"/>
                <a:ea typeface="Times New Roman"/>
                <a:cs typeface="Times New Roman"/>
                <a:sym typeface="Times New Roman"/>
              </a:rPr>
              <a:t>On the other hand, we are also focusing on mental health in this project. There are many algorithms in ML, like Decision Tree, Random Forest, and Naive Bayes, that help find mental health disorders. These algorithms produce better and more accurate disease-related results. It will reduce people's costs and medical expenses. Our mental health tracker provides an AR/VR meditation facility so anyone can get rid of these depressive symptoms and lead a healthy life.</a:t>
            </a:r>
            <a:endParaRPr sz="1800">
              <a:latin typeface="Times New Roman"/>
              <a:ea typeface="Times New Roman"/>
              <a:cs typeface="Times New Roman"/>
              <a:sym typeface="Times New Roman"/>
            </a:endParaRPr>
          </a:p>
          <a:p>
            <a:pPr indent="-127000" lvl="0" marL="228600" rtl="0" algn="l">
              <a:lnSpc>
                <a:spcPct val="120000"/>
              </a:lnSpc>
              <a:spcBef>
                <a:spcPts val="1000"/>
              </a:spcBef>
              <a:spcAft>
                <a:spcPts val="0"/>
              </a:spcAft>
              <a:buSzPts val="1600"/>
              <a:buNone/>
            </a:pPr>
            <a:r>
              <a:t/>
            </a:r>
            <a:endParaRPr sz="1600"/>
          </a:p>
        </p:txBody>
      </p:sp>
      <p:sp>
        <p:nvSpPr>
          <p:cNvPr id="119" name="Google Shape;119;p4"/>
          <p:cNvSpPr txBox="1"/>
          <p:nvPr/>
        </p:nvSpPr>
        <p:spPr>
          <a:xfrm>
            <a:off x="3358376" y="1037712"/>
            <a:ext cx="6100232" cy="707886"/>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Introduction</a:t>
            </a:r>
            <a:endParaRPr b="0" i="0" sz="4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a:latin typeface="Times New Roman"/>
                <a:ea typeface="Times New Roman"/>
                <a:cs typeface="Times New Roman"/>
                <a:sym typeface="Times New Roman"/>
              </a:rPr>
              <a:t>PROBLEM STATEMENT</a:t>
            </a:r>
            <a:endParaRPr/>
          </a:p>
        </p:txBody>
      </p:sp>
      <p:sp>
        <p:nvSpPr>
          <p:cNvPr id="125" name="Google Shape;125;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20000"/>
              </a:lnSpc>
              <a:spcBef>
                <a:spcPts val="0"/>
              </a:spcBef>
              <a:spcAft>
                <a:spcPts val="0"/>
              </a:spcAft>
              <a:buSzPts val="1800"/>
              <a:buFont typeface="Gill Sans"/>
              <a:buAutoNum type="arabicPeriod"/>
            </a:pPr>
            <a:r>
              <a:rPr lang="en-US" sz="1800">
                <a:solidFill>
                  <a:srgbClr val="040404"/>
                </a:solidFill>
                <a:latin typeface="Times New Roman"/>
                <a:ea typeface="Times New Roman"/>
                <a:cs typeface="Times New Roman"/>
                <a:sym typeface="Times New Roman"/>
              </a:rPr>
              <a:t>Lack of medical facilities related to skin disease available in the remote areas, patients usually ignore early symptoms which may worsen the situation as time progresses. </a:t>
            </a:r>
            <a:endParaRPr sz="1800">
              <a:latin typeface="Times New Roman"/>
              <a:ea typeface="Times New Roman"/>
              <a:cs typeface="Times New Roman"/>
              <a:sym typeface="Times New Roman"/>
            </a:endParaRPr>
          </a:p>
          <a:p>
            <a:pPr indent="-342900" lvl="0" marL="342900" marR="0" rtl="0" algn="l">
              <a:lnSpc>
                <a:spcPct val="120000"/>
              </a:lnSpc>
              <a:spcBef>
                <a:spcPts val="0"/>
              </a:spcBef>
              <a:spcAft>
                <a:spcPts val="0"/>
              </a:spcAft>
              <a:buSzPts val="1800"/>
              <a:buFont typeface="Gill Sans"/>
              <a:buAutoNum type="arabicPeriod"/>
            </a:pPr>
            <a:r>
              <a:rPr lang="en-US" sz="1800">
                <a:solidFill>
                  <a:srgbClr val="040404"/>
                </a:solidFill>
                <a:latin typeface="Times New Roman"/>
                <a:ea typeface="Times New Roman"/>
                <a:cs typeface="Times New Roman"/>
                <a:sym typeface="Times New Roman"/>
              </a:rPr>
              <a:t>Lack of awareness related to skin care diseases.</a:t>
            </a:r>
            <a:endParaRPr sz="1800">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SzPts val="1800"/>
              <a:buFont typeface="Gill Sans"/>
              <a:buAutoNum type="arabicPeriod"/>
            </a:pPr>
            <a:r>
              <a:rPr lang="en-US" sz="1800">
                <a:solidFill>
                  <a:srgbClr val="040404"/>
                </a:solidFill>
                <a:latin typeface="Times New Roman"/>
                <a:ea typeface="Times New Roman"/>
                <a:cs typeface="Times New Roman"/>
                <a:sym typeface="Times New Roman"/>
              </a:rPr>
              <a:t>It is hard to predict accurately for a dermatologist that from which type of skin disease patient is suffering from.</a:t>
            </a:r>
            <a:endParaRPr sz="1800">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SzPts val="1800"/>
              <a:buFont typeface="Gill Sans"/>
              <a:buAutoNum type="arabicPeriod"/>
            </a:pPr>
            <a:r>
              <a:rPr lang="en-US" sz="1800">
                <a:solidFill>
                  <a:srgbClr val="040404"/>
                </a:solidFill>
                <a:latin typeface="Times New Roman"/>
                <a:ea typeface="Times New Roman"/>
                <a:cs typeface="Times New Roman"/>
                <a:sym typeface="Times New Roman"/>
              </a:rPr>
              <a:t>There is increase in skin disease problems because of ultra-violet rays.</a:t>
            </a:r>
            <a:endParaRPr sz="1800">
              <a:latin typeface="Times New Roman"/>
              <a:ea typeface="Times New Roman"/>
              <a:cs typeface="Times New Roman"/>
              <a:sym typeface="Times New Roman"/>
            </a:endParaRPr>
          </a:p>
          <a:p>
            <a:pPr indent="-342900" lvl="0" marL="342900" marR="0" rtl="0" algn="l">
              <a:lnSpc>
                <a:spcPct val="120000"/>
              </a:lnSpc>
              <a:spcBef>
                <a:spcPts val="0"/>
              </a:spcBef>
              <a:spcAft>
                <a:spcPts val="0"/>
              </a:spcAft>
              <a:buSzPts val="1800"/>
              <a:buFont typeface="Gill Sans"/>
              <a:buAutoNum type="arabicPeriod"/>
            </a:pPr>
            <a:r>
              <a:rPr lang="en-US" sz="1800">
                <a:solidFill>
                  <a:srgbClr val="040404"/>
                </a:solidFill>
                <a:latin typeface="Times New Roman"/>
                <a:ea typeface="Times New Roman"/>
                <a:cs typeface="Times New Roman"/>
                <a:sym typeface="Times New Roman"/>
              </a:rPr>
              <a:t>There is no time for people to take care about their mental health.</a:t>
            </a:r>
            <a:endParaRPr sz="1800">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SzPts val="1800"/>
              <a:buFont typeface="Gill Sans"/>
              <a:buAutoNum type="arabicPeriod"/>
            </a:pPr>
            <a:r>
              <a:rPr lang="en-US" sz="1800">
                <a:solidFill>
                  <a:srgbClr val="040404"/>
                </a:solidFill>
                <a:latin typeface="Times New Roman"/>
                <a:ea typeface="Times New Roman"/>
                <a:cs typeface="Times New Roman"/>
                <a:sym typeface="Times New Roman"/>
              </a:rPr>
              <a:t>Anxiety and depression issues are increasing because of unhealthy routine.</a:t>
            </a:r>
            <a:endParaRPr sz="1800">
              <a:latin typeface="Times New Roman"/>
              <a:ea typeface="Times New Roman"/>
              <a:cs typeface="Times New Roman"/>
              <a:sym typeface="Times New Roman"/>
            </a:endParaRPr>
          </a:p>
          <a:p>
            <a:pPr indent="-342900" lvl="0" marL="342900" marR="0" rtl="0" algn="just">
              <a:lnSpc>
                <a:spcPct val="120000"/>
              </a:lnSpc>
              <a:spcBef>
                <a:spcPts val="0"/>
              </a:spcBef>
              <a:spcAft>
                <a:spcPts val="0"/>
              </a:spcAft>
              <a:buSzPts val="1800"/>
              <a:buFont typeface="Gill Sans"/>
              <a:buAutoNum type="arabicPeriod"/>
            </a:pPr>
            <a:r>
              <a:rPr lang="en-US" sz="1800">
                <a:solidFill>
                  <a:srgbClr val="040404"/>
                </a:solidFill>
                <a:latin typeface="Times New Roman"/>
                <a:ea typeface="Times New Roman"/>
                <a:cs typeface="Times New Roman"/>
                <a:sym typeface="Times New Roman"/>
              </a:rPr>
              <a:t>Nobody wants to talk about mental health. </a:t>
            </a:r>
            <a:endParaRPr sz="1800">
              <a:latin typeface="Times New Roman"/>
              <a:ea typeface="Times New Roman"/>
              <a:cs typeface="Times New Roman"/>
              <a:sym typeface="Times New Roman"/>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40404"/>
              </a:buClr>
              <a:buSzPts val="4000"/>
              <a:buFont typeface="Times New Roman"/>
              <a:buNone/>
            </a:pPr>
            <a:r>
              <a:rPr b="1" lang="en-US" sz="4000" u="sng">
                <a:solidFill>
                  <a:srgbClr val="040404"/>
                </a:solidFill>
                <a:latin typeface="Times New Roman"/>
                <a:ea typeface="Times New Roman"/>
                <a:cs typeface="Times New Roman"/>
                <a:sym typeface="Times New Roman"/>
              </a:rPr>
              <a:t>OBJECTIVE</a:t>
            </a:r>
            <a:br>
              <a:rPr lang="en-US" sz="4000">
                <a:latin typeface="Times New Roman"/>
                <a:ea typeface="Times New Roman"/>
                <a:cs typeface="Times New Roman"/>
                <a:sym typeface="Times New Roman"/>
              </a:rPr>
            </a:br>
            <a:endParaRPr sz="4000"/>
          </a:p>
        </p:txBody>
      </p:sp>
      <p:sp>
        <p:nvSpPr>
          <p:cNvPr id="131" name="Google Shape;131;p6"/>
          <p:cNvSpPr txBox="1"/>
          <p:nvPr>
            <p:ph idx="1" type="body"/>
          </p:nvPr>
        </p:nvSpPr>
        <p:spPr>
          <a:xfrm>
            <a:off x="2452989" y="2049599"/>
            <a:ext cx="7286021" cy="3450613"/>
          </a:xfrm>
          <a:prstGeom prst="rect">
            <a:avLst/>
          </a:prstGeom>
          <a:noFill/>
          <a:ln>
            <a:noFill/>
          </a:ln>
        </p:spPr>
        <p:txBody>
          <a:bodyPr anchorCtr="0" anchor="t" bIns="45700" lIns="91425" spcFirstLastPara="1" rIns="91425" wrap="square" tIns="45700">
            <a:normAutofit/>
          </a:bodyPr>
          <a:lstStyle/>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The skin is the largest organ of the human body, which means that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it can be an indicator of many different diseases. As a result, we are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creating a multiclass deep learning model to distinguish between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healthy skin and skin suffering from any disease. The machine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learns itself and divide the data provided into the levels of prediction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and in a very short period of time gives the accurate results, thereby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promoting and supporting development of Dermatology. The other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major problem is mental health disorder, so our aim is to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reduce anxiety and depression rates in early life, we provide a </a:t>
            </a:r>
            <a:endParaRPr/>
          </a:p>
          <a:p>
            <a:pPr indent="0" lvl="0" marL="0" marR="0" rtl="0" algn="just">
              <a:lnSpc>
                <a:spcPct val="120000"/>
              </a:lnSpc>
              <a:spcBef>
                <a:spcPts val="0"/>
              </a:spcBef>
              <a:spcAft>
                <a:spcPts val="0"/>
              </a:spcAft>
              <a:buSzPts val="1800"/>
              <a:buNone/>
            </a:pPr>
            <a:r>
              <a:rPr lang="en-US" sz="1800">
                <a:latin typeface="Times New Roman"/>
                <a:ea typeface="Times New Roman"/>
                <a:cs typeface="Times New Roman"/>
                <a:sym typeface="Times New Roman"/>
              </a:rPr>
              <a:t>meditation environment in the metaverse.</a:t>
            </a:r>
            <a:endParaRPr/>
          </a:p>
          <a:p>
            <a:pPr indent="0" lvl="0" marL="0" marR="0" rtl="0" algn="just">
              <a:lnSpc>
                <a:spcPct val="120000"/>
              </a:lnSpc>
              <a:spcBef>
                <a:spcPts val="0"/>
              </a:spcBef>
              <a:spcAft>
                <a:spcPts val="0"/>
              </a:spcAft>
              <a:buSzPts val="1800"/>
              <a:buNone/>
            </a:pPr>
            <a:r>
              <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457200" lvl="0" marL="457200" marR="0" rtl="0" algn="ctr">
              <a:lnSpc>
                <a:spcPct val="90000"/>
              </a:lnSpc>
              <a:spcBef>
                <a:spcPts val="0"/>
              </a:spcBef>
              <a:spcAft>
                <a:spcPts val="0"/>
              </a:spcAft>
              <a:buClr>
                <a:schemeClr val="dk1"/>
              </a:buClr>
              <a:buSzPts val="3200"/>
              <a:buFont typeface="Times New Roman"/>
              <a:buNone/>
            </a:pPr>
            <a:r>
              <a:rPr b="1" lang="en-US" sz="3200" u="sng">
                <a:latin typeface="Times New Roman"/>
                <a:ea typeface="Times New Roman"/>
                <a:cs typeface="Times New Roman"/>
                <a:sym typeface="Times New Roman"/>
              </a:rPr>
              <a:t>SCOPE</a:t>
            </a:r>
            <a:br>
              <a:rPr lang="en-US" sz="2400">
                <a:latin typeface="Times New Roman"/>
                <a:ea typeface="Times New Roman"/>
                <a:cs typeface="Times New Roman"/>
                <a:sym typeface="Times New Roman"/>
              </a:rPr>
            </a:br>
            <a:endParaRPr/>
          </a:p>
        </p:txBody>
      </p:sp>
      <p:sp>
        <p:nvSpPr>
          <p:cNvPr id="137" name="Google Shape;137;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1.Provide awareness of upcoming skin related diseases.</a:t>
            </a:r>
            <a:endParaRPr/>
          </a:p>
          <a:p>
            <a:pPr indent="0" lvl="0" marL="0" rtl="0" algn="l">
              <a:lnSpc>
                <a:spcPct val="120000"/>
              </a:lnSpc>
              <a:spcBef>
                <a:spcPts val="1000"/>
              </a:spcBef>
              <a:spcAft>
                <a:spcPts val="0"/>
              </a:spcAft>
              <a:buSzPts val="2000"/>
              <a:buNone/>
            </a:pPr>
            <a:r>
              <a:rPr lang="en-US"/>
              <a:t>2. Tracks your mental health.</a:t>
            </a:r>
            <a:endParaRPr/>
          </a:p>
          <a:p>
            <a:pPr indent="0" lvl="0" marL="0" rtl="0" algn="l">
              <a:lnSpc>
                <a:spcPct val="120000"/>
              </a:lnSpc>
              <a:spcBef>
                <a:spcPts val="1000"/>
              </a:spcBef>
              <a:spcAft>
                <a:spcPts val="0"/>
              </a:spcAft>
              <a:buSzPts val="2000"/>
              <a:buNone/>
            </a:pPr>
            <a:r>
              <a:rPr lang="en-US"/>
              <a:t>3. Reduces hospitalization and expenses.</a:t>
            </a:r>
            <a:endParaRPr/>
          </a:p>
          <a:p>
            <a:pPr indent="0" lvl="0" marL="0" rtl="0" algn="l">
              <a:lnSpc>
                <a:spcPct val="120000"/>
              </a:lnSpc>
              <a:spcBef>
                <a:spcPts val="1000"/>
              </a:spcBef>
              <a:spcAft>
                <a:spcPts val="0"/>
              </a:spcAft>
              <a:buSzPts val="2000"/>
              <a:buNone/>
            </a:pPr>
            <a:r>
              <a:rPr lang="en-US"/>
              <a:t>4. Saves time.</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457200" lvl="0" marL="457200" marR="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LITERATURE REVIEW</a:t>
            </a:r>
            <a:br>
              <a:rPr lang="en-US" sz="2400">
                <a:latin typeface="Times New Roman"/>
                <a:ea typeface="Times New Roman"/>
                <a:cs typeface="Times New Roman"/>
                <a:sym typeface="Times New Roman"/>
              </a:rPr>
            </a:br>
            <a:endParaRPr/>
          </a:p>
        </p:txBody>
      </p:sp>
      <p:graphicFrame>
        <p:nvGraphicFramePr>
          <p:cNvPr id="143" name="Google Shape;143;p8"/>
          <p:cNvGraphicFramePr/>
          <p:nvPr/>
        </p:nvGraphicFramePr>
        <p:xfrm>
          <a:off x="3335867" y="1973104"/>
          <a:ext cx="3000000" cy="3000000"/>
        </p:xfrm>
        <a:graphic>
          <a:graphicData uri="http://schemas.openxmlformats.org/drawingml/2006/table">
            <a:tbl>
              <a:tblPr bandRow="1" firstCol="1" firstRow="1">
                <a:noFill/>
                <a:tableStyleId>{5942B126-DFB0-40F0-853F-72E72AD89FDC}</a:tableStyleId>
              </a:tblPr>
              <a:tblGrid>
                <a:gridCol w="1130525"/>
                <a:gridCol w="1066850"/>
                <a:gridCol w="1120750"/>
                <a:gridCol w="1104650"/>
                <a:gridCol w="1390875"/>
              </a:tblGrid>
              <a:tr h="416325">
                <a:tc>
                  <a:txBody>
                    <a:bodyPr/>
                    <a:lstStyle/>
                    <a:p>
                      <a:pPr indent="0" lvl="0" marL="0" marR="0" rtl="0" algn="l">
                        <a:spcBef>
                          <a:spcPts val="0"/>
                        </a:spcBef>
                        <a:spcAft>
                          <a:spcPts val="0"/>
                        </a:spcAft>
                        <a:buNone/>
                      </a:pPr>
                      <a:r>
                        <a:rPr lang="en-US" sz="1400" u="none" cap="none" strike="noStrike"/>
                        <a:t>Paper Title</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400" u="none" cap="none" strike="noStrike"/>
                        <a:t>Author</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400" u="none" cap="none" strike="noStrike"/>
                        <a:t>Year of Publication</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400" u="none" cap="none" strike="noStrike"/>
                        <a:t>Technology</a:t>
                      </a:r>
                      <a:endParaRPr sz="1200" u="none" cap="none" strike="noStrike"/>
                    </a:p>
                    <a:p>
                      <a:pPr indent="0" lvl="0" marL="0" marR="0" rtl="0" algn="l">
                        <a:spcBef>
                          <a:spcPts val="0"/>
                        </a:spcBef>
                        <a:spcAft>
                          <a:spcPts val="0"/>
                        </a:spcAft>
                        <a:buNone/>
                      </a:pPr>
                      <a:r>
                        <a:rPr lang="en-US" sz="1400" u="none" cap="none" strike="noStrike"/>
                        <a:t>Used</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400" u="none" cap="none" strike="noStrike"/>
                        <a:t>Results</a:t>
                      </a:r>
                      <a:endParaRPr sz="1200" u="none" cap="none" strike="noStrike">
                        <a:latin typeface="Times New Roman"/>
                        <a:ea typeface="Times New Roman"/>
                        <a:cs typeface="Times New Roman"/>
                        <a:sym typeface="Times New Roman"/>
                      </a:endParaRPr>
                    </a:p>
                  </a:txBody>
                  <a:tcPr marT="0" marB="0" marR="66900" marL="66900"/>
                </a:tc>
              </a:tr>
              <a:tr h="3033300">
                <a:tc>
                  <a:txBody>
                    <a:bodyPr/>
                    <a:lstStyle/>
                    <a:p>
                      <a:pPr indent="0" lvl="0" marL="0" marR="0" rtl="0" algn="l">
                        <a:spcBef>
                          <a:spcPts val="0"/>
                        </a:spcBef>
                        <a:spcAft>
                          <a:spcPts val="0"/>
                        </a:spcAft>
                        <a:buNone/>
                      </a:pPr>
                      <a:r>
                        <a:rPr lang="en-US" sz="1200" u="none" cap="none" strike="noStrike"/>
                        <a:t>Intelligent System for Skin Disease Prediction using Machine Learning Intelligent System for Skin Disease Prediction using Machine Learning</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200" u="none" cap="none" strike="noStrike"/>
                        <a:t>Ahmed A. Elngar, Amber Hayat,</a:t>
                      </a:r>
                      <a:endParaRPr/>
                    </a:p>
                    <a:p>
                      <a:pPr indent="0" lvl="0" marL="0" marR="0" rtl="0" algn="l">
                        <a:spcBef>
                          <a:spcPts val="0"/>
                        </a:spcBef>
                        <a:spcAft>
                          <a:spcPts val="0"/>
                        </a:spcAft>
                        <a:buNone/>
                      </a:pPr>
                      <a:r>
                        <a:rPr lang="en-US" sz="1100" u="none" cap="none" strike="noStrike"/>
                        <a:t>Rishabh Kumar, </a:t>
                      </a:r>
                      <a:r>
                        <a:rPr lang="en-US" sz="1200" u="none" cap="none" strike="noStrike"/>
                        <a:t>Prathamesh Churi</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200" u="none" cap="none" strike="noStrike"/>
                        <a:t>2021</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200" u="none" cap="none" strike="noStrike"/>
                        <a:t>Machine Learning (CNN, SVM,OpenCV)</a:t>
                      </a:r>
                      <a:endParaRPr sz="1200" u="none" cap="none" strike="noStrike">
                        <a:latin typeface="Times New Roman"/>
                        <a:ea typeface="Times New Roman"/>
                        <a:cs typeface="Times New Roman"/>
                        <a:sym typeface="Times New Roman"/>
                      </a:endParaRPr>
                    </a:p>
                  </a:txBody>
                  <a:tcPr marT="0" marB="0" marR="66900" marL="66900"/>
                </a:tc>
                <a:tc>
                  <a:txBody>
                    <a:bodyPr/>
                    <a:lstStyle/>
                    <a:p>
                      <a:pPr indent="0" lvl="0" marL="0" marR="0" rtl="0" algn="l">
                        <a:spcBef>
                          <a:spcPts val="0"/>
                        </a:spcBef>
                        <a:spcAft>
                          <a:spcPts val="0"/>
                        </a:spcAft>
                        <a:buNone/>
                      </a:pPr>
                      <a:r>
                        <a:rPr lang="en-US" sz="1200" u="none" cap="none" strike="noStrike"/>
                        <a:t>For skin disease detection and prediction, the support vector machine is mostly used. The accuracy of SVM is around 80-90% depending upon the dataset used. Skin disease dataset is taken from UCI machine repository as it contains thousands of images for various skin diseases.</a:t>
                      </a:r>
                      <a:endParaRPr sz="1200" u="none" cap="none" strike="noStrike">
                        <a:latin typeface="Times New Roman"/>
                        <a:ea typeface="Times New Roman"/>
                        <a:cs typeface="Times New Roman"/>
                        <a:sym typeface="Times New Roman"/>
                      </a:endParaRPr>
                    </a:p>
                  </a:txBody>
                  <a:tcPr marT="0" marB="0" marR="66900" marL="669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LITERATURE REVIEW</a:t>
            </a:r>
            <a:endParaRPr/>
          </a:p>
        </p:txBody>
      </p:sp>
      <p:graphicFrame>
        <p:nvGraphicFramePr>
          <p:cNvPr id="149" name="Google Shape;149;p9"/>
          <p:cNvGraphicFramePr/>
          <p:nvPr/>
        </p:nvGraphicFramePr>
        <p:xfrm>
          <a:off x="3217333" y="1873612"/>
          <a:ext cx="3000000" cy="3000000"/>
        </p:xfrm>
        <a:graphic>
          <a:graphicData uri="http://schemas.openxmlformats.org/drawingml/2006/table">
            <a:tbl>
              <a:tblPr bandRow="1" firstCol="1" firstRow="1">
                <a:noFill/>
                <a:tableStyleId>{5942B126-DFB0-40F0-853F-72E72AD89FDC}</a:tableStyleId>
              </a:tblPr>
              <a:tblGrid>
                <a:gridCol w="1174175"/>
                <a:gridCol w="707575"/>
                <a:gridCol w="1014000"/>
                <a:gridCol w="1031800"/>
                <a:gridCol w="1770525"/>
              </a:tblGrid>
              <a:tr h="356125">
                <a:tc>
                  <a:txBody>
                    <a:bodyPr/>
                    <a:lstStyle/>
                    <a:p>
                      <a:pPr indent="0" lvl="0" marL="0" marR="0" rtl="0" algn="l">
                        <a:spcBef>
                          <a:spcPts val="0"/>
                        </a:spcBef>
                        <a:spcAft>
                          <a:spcPts val="0"/>
                        </a:spcAft>
                        <a:buNone/>
                      </a:pPr>
                      <a:r>
                        <a:rPr lang="en-US" sz="1000" u="none" cap="none" strike="noStrike"/>
                        <a:t>Paper Title</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1000" u="none" cap="none" strike="noStrike"/>
                        <a:t>Author</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1000" u="none" cap="none" strike="noStrike"/>
                        <a:t>Year of Publication</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1000" u="none" cap="none" strike="noStrike"/>
                        <a:t>Technology</a:t>
                      </a:r>
                      <a:endParaRPr sz="900" u="none" cap="none" strike="noStrike"/>
                    </a:p>
                    <a:p>
                      <a:pPr indent="0" lvl="0" marL="0" marR="0" rtl="0" algn="l">
                        <a:spcBef>
                          <a:spcPts val="0"/>
                        </a:spcBef>
                        <a:spcAft>
                          <a:spcPts val="0"/>
                        </a:spcAft>
                        <a:buNone/>
                      </a:pPr>
                      <a:r>
                        <a:rPr lang="en-US" sz="1000" u="none" cap="none" strike="noStrike"/>
                        <a:t>Used</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1000" u="none" cap="none" strike="noStrike"/>
                        <a:t>Results</a:t>
                      </a:r>
                      <a:endParaRPr sz="900" u="none" cap="none" strike="noStrike">
                        <a:latin typeface="Times New Roman"/>
                        <a:ea typeface="Times New Roman"/>
                        <a:cs typeface="Times New Roman"/>
                        <a:sym typeface="Times New Roman"/>
                      </a:endParaRPr>
                    </a:p>
                  </a:txBody>
                  <a:tcPr marT="0" marB="0" marR="49125" marL="49125"/>
                </a:tc>
              </a:tr>
              <a:tr h="3663050">
                <a:tc>
                  <a:txBody>
                    <a:bodyPr/>
                    <a:lstStyle/>
                    <a:p>
                      <a:pPr indent="0" lvl="0" marL="0" marR="0" rtl="0" algn="l">
                        <a:spcBef>
                          <a:spcPts val="0"/>
                        </a:spcBef>
                        <a:spcAft>
                          <a:spcPts val="0"/>
                        </a:spcAft>
                        <a:buNone/>
                      </a:pPr>
                      <a:r>
                        <a:rPr lang="en-US" sz="900" u="none" cap="none" strike="noStrike"/>
                        <a:t>Mental Health Prediction Using Machine Learning: Taxonomy, Applications, and Challenges</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900" u="none" cap="none" strike="noStrike"/>
                        <a:t>Jetli Chung and Jason Teo</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1000" u="none" cap="none" strike="noStrike"/>
                        <a:t>2022</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900" u="none" cap="none" strike="noStrike"/>
                        <a:t>Machine Learning (regression, naïve bayes)</a:t>
                      </a:r>
                      <a:endParaRPr sz="900" u="none" cap="none" strike="noStrike">
                        <a:latin typeface="Times New Roman"/>
                        <a:ea typeface="Times New Roman"/>
                        <a:cs typeface="Times New Roman"/>
                        <a:sym typeface="Times New Roman"/>
                      </a:endParaRPr>
                    </a:p>
                  </a:txBody>
                  <a:tcPr marT="0" marB="0" marR="49125" marL="49125"/>
                </a:tc>
                <a:tc>
                  <a:txBody>
                    <a:bodyPr/>
                    <a:lstStyle/>
                    <a:p>
                      <a:pPr indent="0" lvl="0" marL="0" marR="0" rtl="0" algn="l">
                        <a:spcBef>
                          <a:spcPts val="0"/>
                        </a:spcBef>
                        <a:spcAft>
                          <a:spcPts val="0"/>
                        </a:spcAft>
                        <a:buNone/>
                      </a:pPr>
                      <a:r>
                        <a:rPr lang="en-US" sz="900" u="none" cap="none" strike="noStrike"/>
                        <a:t>the documents and information related to the machine learning approaches that have been used by the researchers to conduct a prediction or diagnosis for mental health problems will be reviewed and discussed. Moreover, the performance of the machine learning algorithms used will be evaluated and analyzed. )e mental health problems will be categorized into several mental health disorders such as schizophrenia, anxiety and depression, bipolar disorder, posttraumatic stress disorder, and children’s mental health problems.</a:t>
                      </a:r>
                      <a:endParaRPr sz="900" u="none" cap="none" strike="noStrike">
                        <a:latin typeface="Times New Roman"/>
                        <a:ea typeface="Times New Roman"/>
                        <a:cs typeface="Times New Roman"/>
                        <a:sym typeface="Times New Roman"/>
                      </a:endParaRPr>
                    </a:p>
                  </a:txBody>
                  <a:tcPr marT="0" marB="0" marR="49125" marL="491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2022-07-28T08:31:13Z</dcterms:created>
  <dc:creator>Tryamb Sachan</dc:creator>
</cp:coreProperties>
</file>