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20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41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10A5DB-D6D5-4BBA-BE1B-239A5ABB05BE}" type="slidenum">
              <a:rPr lang="nl-NL" altLang="nl-NL" smtClean="0"/>
              <a:pPr eaLnBrk="1" hangingPunct="1"/>
              <a:t>2</a:t>
            </a:fld>
            <a:endParaRPr lang="nl-NL" altLang="nl-NL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3D95D-03CF-4CDF-BF5C-E7C17B38D3A2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E7067-BC60-49DA-A4E2-8B6BE8E89A42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72842-524A-4D43-B748-8A6023B70C8E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5416-4A7E-4009-8502-B975CC95D319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1143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text: to modify choose 'View' (Office 2003 or earlier) or 'Insert' (Office 2007 or later)  then 'Header &amp; Footer'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61FA-2A79-4496-B387-FBF63997C70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07C21-A6EB-4F7E-8B65-C2C729466BDE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A10D53-C90B-41A8-860F-AA2447BDD0DC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D54F1-C4C6-44AA-BA5D-152E981726F2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1ABF8-8481-4F49-9D37-5A19DB693DBD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93E2-EAA2-4727-9A8B-25853B8CE804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12AF7-2982-462D-A1F5-63A99052D7EC}" type="datetime1">
              <a:rPr lang="en-GB" noProof="0" smtClean="0"/>
              <a:t>24/02/2015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Footer text: to modify choose 'View' (Office 2003 or earlier) or 'Insert' (Office 2007 or later)  then 'Header &amp; Footer'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nl-NL" noProof="0" smtClean="0"/>
              <a:t>Klik op het pictogram als u een grafiek wilt toevoegen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3AA0A5AE-F759-4599-8205-E2FE306CF845}" type="datetime1">
              <a:rPr lang="en-GB" smtClean="0"/>
              <a:t>24/02/2015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Footer text: to modify choose 'View' (Office 2003 or earlier) or 'Insert' (Office 2007 or later)  then 'Header &amp; Footer'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‹nr.›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  <p:sldLayoutId id="2147483669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Detection of APT Malware through</a:t>
            </a:r>
            <a:br>
              <a:rPr lang="en-US" b="0" dirty="0"/>
            </a:br>
            <a:r>
              <a:rPr lang="en-US" b="0" dirty="0"/>
              <a:t>External and Internal Network </a:t>
            </a:r>
            <a:r>
              <a:rPr lang="en-US" b="0" dirty="0" smtClean="0"/>
              <a:t>Traffic</a:t>
            </a:r>
            <a:r>
              <a:rPr lang="en-US" b="0" dirty="0"/>
              <a:t/>
            </a:r>
            <a:br>
              <a:rPr lang="en-US" b="0" dirty="0"/>
            </a:br>
            <a:r>
              <a:rPr lang="nl-NL" b="0" dirty="0" err="1"/>
              <a:t>Correlation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Terence slot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nl-NL" dirty="0" smtClean="0"/>
              <a:t>Types of </a:t>
            </a:r>
            <a:r>
              <a:rPr lang="nl-NL" dirty="0" err="1" smtClean="0"/>
              <a:t>Intrusion</a:t>
            </a:r>
            <a:r>
              <a:rPr lang="nl-NL" dirty="0" smtClean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smtClean="0"/>
              <a:t>systems</a:t>
            </a:r>
          </a:p>
          <a:p>
            <a:pPr lvl="1"/>
            <a:r>
              <a:rPr lang="nl-NL" dirty="0" err="1"/>
              <a:t>Signature-Based</a:t>
            </a:r>
            <a:r>
              <a:rPr lang="nl-NL" dirty="0"/>
              <a:t> </a:t>
            </a:r>
            <a:r>
              <a:rPr lang="nl-NL" dirty="0" err="1"/>
              <a:t>Intrusion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smtClean="0"/>
              <a:t>Systems</a:t>
            </a:r>
          </a:p>
          <a:p>
            <a:pPr lvl="1"/>
            <a:r>
              <a:rPr lang="nl-NL" dirty="0" err="1"/>
              <a:t>Anomaly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smtClean="0"/>
              <a:t>Systems</a:t>
            </a:r>
          </a:p>
          <a:p>
            <a:pPr lvl="1"/>
            <a:r>
              <a:rPr lang="nl-NL" dirty="0" err="1"/>
              <a:t>Passive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smtClean="0"/>
              <a:t>systems</a:t>
            </a:r>
          </a:p>
          <a:p>
            <a:pPr lvl="1"/>
            <a:r>
              <a:rPr lang="en-US" dirty="0"/>
              <a:t>Host based intrusion detection </a:t>
            </a:r>
            <a:r>
              <a:rPr lang="en-US" dirty="0" smtClean="0"/>
              <a:t>systems</a:t>
            </a:r>
          </a:p>
          <a:p>
            <a:r>
              <a:rPr lang="nl-NL" dirty="0"/>
              <a:t>Statistical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 smtClean="0"/>
              <a:t>techniques</a:t>
            </a:r>
            <a:endParaRPr lang="nl-NL" dirty="0" smtClean="0"/>
          </a:p>
          <a:p>
            <a:pPr lvl="1"/>
            <a:r>
              <a:rPr lang="nl-NL" dirty="0"/>
              <a:t>Counter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Drive-</a:t>
            </a:r>
            <a:r>
              <a:rPr lang="nl-NL" dirty="0" err="1" smtClean="0"/>
              <a:t>by</a:t>
            </a:r>
            <a:r>
              <a:rPr lang="nl-NL" dirty="0" smtClean="0"/>
              <a:t>-download (</a:t>
            </a:r>
            <a:r>
              <a:rPr lang="nl-NL" dirty="0" err="1" smtClean="0"/>
              <a:t>Spunge</a:t>
            </a:r>
            <a:r>
              <a:rPr lang="nl-NL" dirty="0" smtClean="0"/>
              <a:t>: DNS Analysis)</a:t>
            </a:r>
          </a:p>
          <a:p>
            <a:r>
              <a:rPr lang="nl-NL" dirty="0"/>
              <a:t>Tracking down </a:t>
            </a:r>
            <a:r>
              <a:rPr lang="nl-NL" dirty="0" err="1" smtClean="0"/>
              <a:t>Trojans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 (fine-</a:t>
            </a:r>
            <a:r>
              <a:rPr lang="nl-NL" dirty="0" err="1" smtClean="0"/>
              <a:t>grained</a:t>
            </a:r>
            <a:r>
              <a:rPr lang="nl-NL" dirty="0" smtClean="0"/>
              <a:t> </a:t>
            </a:r>
            <a:r>
              <a:rPr lang="nl-NL" dirty="0" err="1" smtClean="0"/>
              <a:t>classifier</a:t>
            </a:r>
            <a:r>
              <a:rPr lang="nl-NL" dirty="0"/>
              <a:t> </a:t>
            </a:r>
            <a:r>
              <a:rPr lang="en-US" dirty="0" smtClean="0"/>
              <a:t>based </a:t>
            </a:r>
            <a:r>
              <a:rPr lang="en-US" dirty="0"/>
              <a:t>on Decision Tree and </a:t>
            </a:r>
            <a:r>
              <a:rPr lang="en-US" dirty="0" smtClean="0"/>
              <a:t>Naïve </a:t>
            </a:r>
            <a:r>
              <a:rPr lang="en-US" dirty="0"/>
              <a:t>Bayes </a:t>
            </a:r>
            <a:r>
              <a:rPr lang="en-US" dirty="0" smtClean="0"/>
              <a:t>model)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/>
              <a:t>Query </a:t>
            </a:r>
            <a:r>
              <a:rPr lang="nl-NL" dirty="0" smtClean="0"/>
              <a:t>System (Multiple Sensors Scanners)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Detection method for APT attacks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83445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nl-NL" dirty="0"/>
              <a:t>Email </a:t>
            </a:r>
            <a:r>
              <a:rPr lang="nl-NL" dirty="0" err="1" smtClean="0"/>
              <a:t>inspection</a:t>
            </a:r>
            <a:endParaRPr lang="nl-NL" dirty="0" smtClean="0"/>
          </a:p>
          <a:p>
            <a:r>
              <a:rPr lang="en-US" dirty="0" smtClean="0"/>
              <a:t>DNS-based </a:t>
            </a:r>
            <a:r>
              <a:rPr lang="en-US" dirty="0"/>
              <a:t>Black hole List (DNSBL</a:t>
            </a:r>
            <a:r>
              <a:rPr lang="en-US" dirty="0" smtClean="0"/>
              <a:t>)</a:t>
            </a:r>
          </a:p>
          <a:p>
            <a:r>
              <a:rPr lang="nl-NL" dirty="0" err="1"/>
              <a:t>Sandboxing</a:t>
            </a:r>
            <a:r>
              <a:rPr lang="nl-NL" dirty="0"/>
              <a:t> Applications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 err="1"/>
              <a:t>Defend</a:t>
            </a:r>
            <a:r>
              <a:rPr lang="nl-NL" sz="2000" b="0" dirty="0"/>
              <a:t> </a:t>
            </a:r>
            <a:r>
              <a:rPr lang="nl-NL" sz="2000" b="0" dirty="0" err="1"/>
              <a:t>techniques</a:t>
            </a:r>
            <a:r>
              <a:rPr lang="nl-NL" sz="2000" b="0" dirty="0"/>
              <a:t> </a:t>
            </a:r>
            <a:r>
              <a:rPr lang="nl-NL" sz="2000" b="0" dirty="0" err="1"/>
              <a:t>against</a:t>
            </a:r>
            <a:r>
              <a:rPr lang="nl-NL" sz="2000" b="0" dirty="0"/>
              <a:t> APT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14738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-flux </a:t>
            </a:r>
            <a:r>
              <a:rPr lang="nl-NL" dirty="0" err="1" smtClean="0"/>
              <a:t>tracing</a:t>
            </a:r>
            <a:endParaRPr lang="nl-NL" dirty="0"/>
          </a:p>
          <a:p>
            <a:r>
              <a:rPr lang="nl-NL" dirty="0" err="1"/>
              <a:t>Utilizing</a:t>
            </a:r>
            <a:r>
              <a:rPr lang="nl-NL" dirty="0"/>
              <a:t> </a:t>
            </a:r>
            <a:r>
              <a:rPr lang="nl-NL" dirty="0" err="1" smtClean="0"/>
              <a:t>honeypots</a:t>
            </a:r>
            <a:endParaRPr lang="nl-NL" dirty="0" smtClean="0"/>
          </a:p>
          <a:p>
            <a:r>
              <a:rPr lang="nl-NL" dirty="0"/>
              <a:t>Reverse engineering </a:t>
            </a:r>
            <a:r>
              <a:rPr lang="nl-NL" dirty="0" err="1"/>
              <a:t>malware</a:t>
            </a:r>
            <a:r>
              <a:rPr lang="nl-NL" dirty="0"/>
              <a:t> samples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/>
              <a:t>Tracking </a:t>
            </a:r>
            <a:r>
              <a:rPr lang="nl-NL" sz="2000" b="0" dirty="0" err="1"/>
              <a:t>Methods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60325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en-US" dirty="0" smtClean="0"/>
              <a:t>Attacker Perspective</a:t>
            </a:r>
            <a:endParaRPr lang="nl-NL" dirty="0" smtClean="0"/>
          </a:p>
          <a:p>
            <a:pPr lvl="1"/>
            <a:r>
              <a:rPr lang="nl-NL" dirty="0" smtClean="0"/>
              <a:t>Attack </a:t>
            </a:r>
            <a:r>
              <a:rPr lang="nl-NL" dirty="0" err="1" smtClean="0"/>
              <a:t>Methods</a:t>
            </a:r>
            <a:endParaRPr lang="nl-NL" dirty="0"/>
          </a:p>
          <a:p>
            <a:pPr lvl="1"/>
            <a:r>
              <a:rPr lang="nl-NL" dirty="0" err="1" smtClean="0"/>
              <a:t>Evasive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err="1" smtClean="0"/>
              <a:t>Authoritive</a:t>
            </a:r>
            <a:r>
              <a:rPr lang="nl-NL" dirty="0" smtClean="0"/>
              <a:t> </a:t>
            </a:r>
            <a:r>
              <a:rPr lang="nl-NL" dirty="0" err="1" smtClean="0"/>
              <a:t>Perspective</a:t>
            </a:r>
            <a:endParaRPr lang="nl-NL" dirty="0" smtClean="0"/>
          </a:p>
          <a:p>
            <a:pPr lvl="1"/>
            <a:r>
              <a:rPr lang="nl-NL" dirty="0" err="1" smtClean="0"/>
              <a:t>Defend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NL" dirty="0" smtClean="0"/>
          </a:p>
          <a:p>
            <a:pPr lvl="1"/>
            <a:r>
              <a:rPr lang="en-US" dirty="0" smtClean="0"/>
              <a:t>Tracing Methods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 smtClean="0"/>
              <a:t>Summary on APT </a:t>
            </a:r>
            <a:r>
              <a:rPr lang="nl-NL" sz="2000" b="0" dirty="0" err="1"/>
              <a:t>m</a:t>
            </a:r>
            <a:r>
              <a:rPr lang="nl-NL" sz="2000" b="0" dirty="0" err="1" smtClean="0"/>
              <a:t>ethods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0998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6" name="Picture 2" descr="C:\Terence\Universiteit Twente\Research Topics\Images\Overview A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 err="1"/>
              <a:t>Forcing</a:t>
            </a:r>
            <a:r>
              <a:rPr lang="nl-NL" b="0" dirty="0"/>
              <a:t> </a:t>
            </a:r>
            <a:r>
              <a:rPr lang="nl-NL" b="0" dirty="0" err="1"/>
              <a:t>communication</a:t>
            </a:r>
            <a:r>
              <a:rPr lang="nl-NL" b="0" dirty="0"/>
              <a:t> </a:t>
            </a:r>
            <a:r>
              <a:rPr lang="nl-NL" b="0" dirty="0" err="1" smtClean="0"/>
              <a:t>with</a:t>
            </a:r>
            <a:r>
              <a:rPr lang="nl-NL" b="0" dirty="0"/>
              <a:t> </a:t>
            </a:r>
            <a:r>
              <a:rPr lang="nl-NL" b="0" dirty="0" smtClean="0"/>
              <a:t>C&amp;C </a:t>
            </a:r>
            <a:r>
              <a:rPr lang="nl-NL" b="0" dirty="0"/>
              <a:t>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en-US" dirty="0" smtClean="0"/>
              <a:t>4 categories of methods to detect Virtual Machine Environment (VME)</a:t>
            </a:r>
          </a:p>
          <a:p>
            <a:pPr marL="625475" lvl="1" indent="-342900"/>
            <a:r>
              <a:rPr lang="en-US" dirty="0" smtClean="0"/>
              <a:t>Look </a:t>
            </a:r>
            <a:r>
              <a:rPr lang="en-US" dirty="0"/>
              <a:t>for VME artifacts in processes, </a:t>
            </a:r>
            <a:r>
              <a:rPr lang="en-US" dirty="0" smtClean="0"/>
              <a:t>file </a:t>
            </a:r>
            <a:r>
              <a:rPr lang="en-US" dirty="0"/>
              <a:t>system, and/or registry.</a:t>
            </a:r>
          </a:p>
          <a:p>
            <a:pPr marL="625475" lvl="1" indent="-342900"/>
            <a:r>
              <a:rPr lang="en-US" dirty="0" smtClean="0"/>
              <a:t>Look </a:t>
            </a:r>
            <a:r>
              <a:rPr lang="en-US" dirty="0"/>
              <a:t>for VME artifacts in memory.</a:t>
            </a:r>
          </a:p>
          <a:p>
            <a:pPr marL="625475" lvl="1" indent="-342900"/>
            <a:r>
              <a:rPr lang="en-US" dirty="0" smtClean="0"/>
              <a:t>Look </a:t>
            </a:r>
            <a:r>
              <a:rPr lang="en-US" dirty="0"/>
              <a:t>for VME-</a:t>
            </a:r>
            <a:r>
              <a:rPr lang="en-US" dirty="0" err="1"/>
              <a:t>specic</a:t>
            </a:r>
            <a:r>
              <a:rPr lang="en-US" dirty="0"/>
              <a:t> virtual hardware.</a:t>
            </a:r>
          </a:p>
          <a:p>
            <a:pPr marL="625475" lvl="1" indent="-342900"/>
            <a:r>
              <a:rPr lang="en-US" dirty="0" smtClean="0"/>
              <a:t>Look </a:t>
            </a:r>
            <a:r>
              <a:rPr lang="en-US" dirty="0"/>
              <a:t>for VME-</a:t>
            </a:r>
            <a:r>
              <a:rPr lang="en-US" dirty="0" err="1"/>
              <a:t>specic</a:t>
            </a:r>
            <a:r>
              <a:rPr lang="en-US" dirty="0"/>
              <a:t> processor instructions and capabilities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dirty="0" smtClean="0"/>
              <a:t>Local time sources (Threads, Race condition)</a:t>
            </a:r>
          </a:p>
          <a:p>
            <a:pPr marL="285750" indent="-285750"/>
            <a:r>
              <a:rPr lang="en-US" dirty="0" smtClean="0"/>
              <a:t>Remote time sources (Response Time Website)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APT Counter measures for sandboxed environments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782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 err="1"/>
              <a:t>Forcing</a:t>
            </a:r>
            <a:r>
              <a:rPr lang="nl-NL" b="0" dirty="0"/>
              <a:t> </a:t>
            </a:r>
            <a:r>
              <a:rPr lang="nl-NL" b="0" dirty="0" err="1"/>
              <a:t>communication</a:t>
            </a:r>
            <a:r>
              <a:rPr lang="nl-NL" b="0" dirty="0"/>
              <a:t> </a:t>
            </a:r>
            <a:r>
              <a:rPr lang="nl-NL" b="0" dirty="0" err="1" smtClean="0"/>
              <a:t>with</a:t>
            </a:r>
            <a:r>
              <a:rPr lang="nl-NL" b="0" dirty="0"/>
              <a:t> </a:t>
            </a:r>
            <a:r>
              <a:rPr lang="nl-NL" b="0" dirty="0" smtClean="0"/>
              <a:t>C&amp;C </a:t>
            </a:r>
            <a:r>
              <a:rPr lang="nl-NL" b="0" dirty="0"/>
              <a:t>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8064000" cy="4392488"/>
          </a:xfrm>
        </p:spPr>
        <p:txBody>
          <a:bodyPr/>
          <a:lstStyle/>
          <a:p>
            <a:r>
              <a:rPr lang="en-US" dirty="0" err="1" smtClean="0"/>
              <a:t>Careto</a:t>
            </a:r>
            <a:r>
              <a:rPr lang="en-US" dirty="0" smtClean="0"/>
              <a:t> (32/64 bit, MAC/OS, Linux, Spanish, high-valued targets)</a:t>
            </a:r>
          </a:p>
          <a:p>
            <a:r>
              <a:rPr lang="en-US" dirty="0" smtClean="0"/>
              <a:t>IXESHE (60 C&amp;C servers in US &amp; China, internal network communication, Targets Asian companies)</a:t>
            </a:r>
          </a:p>
          <a:p>
            <a:r>
              <a:rPr lang="en-US" dirty="0" smtClean="0"/>
              <a:t>Lurid (</a:t>
            </a:r>
            <a:r>
              <a:rPr lang="en-US" dirty="0"/>
              <a:t>10 C&amp;C </a:t>
            </a:r>
            <a:r>
              <a:rPr lang="en-US" dirty="0" smtClean="0"/>
              <a:t>server, targets </a:t>
            </a:r>
            <a:r>
              <a:rPr lang="en-US" dirty="0" err="1" smtClean="0"/>
              <a:t>russian</a:t>
            </a:r>
            <a:r>
              <a:rPr lang="en-US" dirty="0" smtClean="0"/>
              <a:t> countries)</a:t>
            </a:r>
          </a:p>
          <a:p>
            <a:r>
              <a:rPr lang="en-US" dirty="0" smtClean="0"/>
              <a:t>Mirage (indefinitely retry connection, targets high-value companies)</a:t>
            </a:r>
          </a:p>
          <a:p>
            <a:r>
              <a:rPr lang="en-US" dirty="0" smtClean="0"/>
              <a:t>Snake (similar to </a:t>
            </a:r>
            <a:r>
              <a:rPr lang="en-US" dirty="0" err="1" smtClean="0"/>
              <a:t>Careto</a:t>
            </a:r>
            <a:r>
              <a:rPr lang="en-US" dirty="0" smtClean="0"/>
              <a:t>, bypass patch guard, VFS in ADS, named-pipes)</a:t>
            </a:r>
          </a:p>
          <a:p>
            <a:r>
              <a:rPr lang="en-US" dirty="0" err="1" smtClean="0"/>
              <a:t>Sykipot</a:t>
            </a:r>
            <a:r>
              <a:rPr lang="en-US" dirty="0" smtClean="0"/>
              <a:t> (Smartcard variant, anti-reverse </a:t>
            </a:r>
            <a:r>
              <a:rPr lang="en-US" dirty="0" err="1" smtClean="0"/>
              <a:t>eng.</a:t>
            </a:r>
            <a:r>
              <a:rPr lang="en-US" dirty="0" smtClean="0"/>
              <a:t> techs, uninstall feature)</a:t>
            </a:r>
          </a:p>
          <a:p>
            <a:r>
              <a:rPr lang="en-US" dirty="0" err="1" smtClean="0"/>
              <a:t>Taidoor</a:t>
            </a:r>
            <a:r>
              <a:rPr lang="en-US" dirty="0" smtClean="0"/>
              <a:t> (old exploits, targets East-</a:t>
            </a:r>
            <a:r>
              <a:rPr lang="en-US" dirty="0"/>
              <a:t>A</a:t>
            </a:r>
            <a:r>
              <a:rPr lang="en-US" dirty="0" smtClean="0"/>
              <a:t>sian countries, performs evasive tricks)</a:t>
            </a:r>
          </a:p>
          <a:p>
            <a:r>
              <a:rPr lang="en-US" dirty="0" err="1" smtClean="0"/>
              <a:t>Winnti</a:t>
            </a:r>
            <a:r>
              <a:rPr lang="en-US" dirty="0" smtClean="0"/>
              <a:t> (Infects </a:t>
            </a:r>
            <a:r>
              <a:rPr lang="en-US" dirty="0"/>
              <a:t>g</a:t>
            </a:r>
            <a:r>
              <a:rPr lang="en-US" dirty="0" smtClean="0"/>
              <a:t>aming companies, 32/64 bit, hides network connections)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/>
              <a:t>APT </a:t>
            </a:r>
            <a:r>
              <a:rPr lang="nl-NL" sz="2000" b="0" dirty="0" err="1"/>
              <a:t>malware</a:t>
            </a:r>
            <a:r>
              <a:rPr lang="nl-NL" sz="2000" b="0" dirty="0"/>
              <a:t> samples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137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 err="1"/>
              <a:t>Forcing</a:t>
            </a:r>
            <a:r>
              <a:rPr lang="nl-NL" b="0" dirty="0"/>
              <a:t> </a:t>
            </a:r>
            <a:r>
              <a:rPr lang="nl-NL" b="0" dirty="0" err="1"/>
              <a:t>communication</a:t>
            </a:r>
            <a:r>
              <a:rPr lang="nl-NL" b="0" dirty="0"/>
              <a:t> </a:t>
            </a:r>
            <a:r>
              <a:rPr lang="nl-NL" b="0" dirty="0" err="1" smtClean="0"/>
              <a:t>with</a:t>
            </a:r>
            <a:r>
              <a:rPr lang="nl-NL" b="0" dirty="0"/>
              <a:t> </a:t>
            </a:r>
            <a:r>
              <a:rPr lang="nl-NL" b="0" dirty="0" smtClean="0"/>
              <a:t>C&amp;C </a:t>
            </a:r>
            <a:r>
              <a:rPr lang="nl-NL" b="0" dirty="0"/>
              <a:t>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8064000" cy="864096"/>
          </a:xfrm>
        </p:spPr>
        <p:txBody>
          <a:bodyPr/>
          <a:lstStyle/>
          <a:p>
            <a:r>
              <a:rPr lang="en-US" dirty="0" smtClean="0"/>
              <a:t>Wireshark Experiment</a:t>
            </a:r>
            <a:endParaRPr lang="nl-NL" dirty="0"/>
          </a:p>
          <a:p>
            <a:pPr lvl="1"/>
            <a:r>
              <a:rPr lang="en-US" dirty="0" smtClean="0"/>
              <a:t>Network Architecture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APT malware samples that communicate to C&amp;C servers</a:t>
            </a:r>
            <a:endParaRPr lang="nl-NL" sz="20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128792" cy="33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8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 err="1"/>
              <a:t>Forcing</a:t>
            </a:r>
            <a:r>
              <a:rPr lang="nl-NL" b="0" dirty="0"/>
              <a:t> </a:t>
            </a:r>
            <a:r>
              <a:rPr lang="nl-NL" b="0" dirty="0" err="1"/>
              <a:t>communication</a:t>
            </a:r>
            <a:r>
              <a:rPr lang="nl-NL" b="0" dirty="0"/>
              <a:t> </a:t>
            </a:r>
            <a:r>
              <a:rPr lang="nl-NL" b="0" dirty="0" err="1" smtClean="0"/>
              <a:t>with</a:t>
            </a:r>
            <a:r>
              <a:rPr lang="nl-NL" b="0" dirty="0"/>
              <a:t> </a:t>
            </a:r>
            <a:r>
              <a:rPr lang="nl-NL" b="0" dirty="0" smtClean="0"/>
              <a:t>C&amp;C </a:t>
            </a:r>
            <a:r>
              <a:rPr lang="nl-NL" b="0" dirty="0"/>
              <a:t>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8064000" cy="432048"/>
          </a:xfrm>
        </p:spPr>
        <p:txBody>
          <a:bodyPr/>
          <a:lstStyle/>
          <a:p>
            <a:r>
              <a:rPr lang="en-US" dirty="0" smtClean="0"/>
              <a:t>Results Wireshark Experiment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APT malware samples that communicate to C&amp;C servers</a:t>
            </a:r>
            <a:endParaRPr lang="nl-NL" sz="2000" b="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626337" cy="310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9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Cross-</a:t>
            </a:r>
            <a:r>
              <a:rPr lang="nl-NL" b="0" dirty="0" err="1"/>
              <a:t>referencing</a:t>
            </a:r>
            <a:r>
              <a:rPr lang="nl-NL" b="0" dirty="0"/>
              <a:t> </a:t>
            </a:r>
            <a:r>
              <a:rPr lang="nl-NL" b="0" dirty="0" err="1"/>
              <a:t>idea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908720"/>
            <a:ext cx="7805738" cy="50405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 smtClean="0"/>
              <a:t>XCOM </a:t>
            </a:r>
            <a:r>
              <a:rPr lang="nl-NL" sz="2000" b="0" dirty="0"/>
              <a:t>Network Architecture Sketch</a:t>
            </a:r>
            <a:endParaRPr lang="nl-NL" sz="2000" b="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73254"/>
            <a:ext cx="5617989" cy="403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0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49E4A-64FF-4789-B6CC-8C1A4A1BEFB9}" type="datetime1">
              <a:rPr lang="en-GB" altLang="nl-NL" smtClean="0"/>
              <a:t>24/02/2015</a:t>
            </a:fld>
            <a:endParaRPr lang="en-GB" altLang="nl-NL"/>
          </a:p>
        </p:txBody>
      </p:sp>
      <p:sp>
        <p:nvSpPr>
          <p:cNvPr id="1024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22A08B-662A-4655-B69E-69B07C577D07}" type="slidenum">
              <a:rPr lang="en-GB" altLang="nl-NL" smtClean="0"/>
              <a:pPr eaLnBrk="1" hangingPunct="1"/>
              <a:t>2</a:t>
            </a:fld>
            <a:endParaRPr lang="en-GB" altLang="nl-NL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 smtClean="0"/>
              <a:t>Content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z="1800" dirty="0" smtClean="0"/>
              <a:t>Introduction</a:t>
            </a:r>
          </a:p>
          <a:p>
            <a:pPr eaLnBrk="1" hangingPunct="1"/>
            <a:r>
              <a:rPr lang="en-US" altLang="nl-NL" dirty="0" smtClean="0"/>
              <a:t>APT Forensics</a:t>
            </a:r>
          </a:p>
          <a:p>
            <a:pPr eaLnBrk="1" hangingPunct="1"/>
            <a:r>
              <a:rPr lang="en-US" altLang="nl-NL" sz="1800" dirty="0" smtClean="0"/>
              <a:t>Forcing Communication with C&amp;C servers</a:t>
            </a:r>
          </a:p>
          <a:p>
            <a:pPr eaLnBrk="1" hangingPunct="1"/>
            <a:r>
              <a:rPr lang="en-US" altLang="nl-NL" dirty="0" smtClean="0"/>
              <a:t>Cross-referencing idea</a:t>
            </a:r>
          </a:p>
          <a:p>
            <a:pPr eaLnBrk="1" hangingPunct="1"/>
            <a:r>
              <a:rPr lang="en-US" altLang="nl-NL" sz="1800" dirty="0" smtClean="0"/>
              <a:t>The XCOM experiment</a:t>
            </a:r>
          </a:p>
          <a:p>
            <a:r>
              <a:rPr lang="nl-NL" dirty="0"/>
              <a:t>Prototype </a:t>
            </a:r>
            <a:r>
              <a:rPr lang="nl-NL" dirty="0" err="1"/>
              <a:t>Malware</a:t>
            </a:r>
            <a:r>
              <a:rPr lang="nl-NL" dirty="0"/>
              <a:t> </a:t>
            </a:r>
            <a:r>
              <a:rPr lang="nl-NL" dirty="0" smtClean="0"/>
              <a:t>(MOCX)</a:t>
            </a:r>
          </a:p>
          <a:p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Solutions</a:t>
            </a:r>
            <a:endParaRPr lang="nl-NL" dirty="0" smtClean="0"/>
          </a:p>
          <a:p>
            <a:r>
              <a:rPr lang="en-US" altLang="nl-NL" sz="1800" dirty="0" smtClean="0"/>
              <a:t>Conclusion</a:t>
            </a:r>
          </a:p>
        </p:txBody>
      </p:sp>
      <p:pic>
        <p:nvPicPr>
          <p:cNvPr id="10247" name="Afbeelding 7" descr="UT powerpoint sheet small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0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Cross-</a:t>
            </a:r>
            <a:r>
              <a:rPr lang="nl-NL" b="0" dirty="0" err="1"/>
              <a:t>referencing</a:t>
            </a:r>
            <a:r>
              <a:rPr lang="nl-NL" b="0" dirty="0"/>
              <a:t> </a:t>
            </a:r>
            <a:r>
              <a:rPr lang="nl-NL" b="0" dirty="0" err="1"/>
              <a:t>idea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Windows </a:t>
            </a:r>
            <a:r>
              <a:rPr lang="en-US" sz="2000" b="0" dirty="0"/>
              <a:t>7 Network Subsystem Architecture</a:t>
            </a:r>
            <a:endParaRPr lang="nl-NL" sz="2000" b="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00809"/>
            <a:ext cx="6183783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3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The XCOM experiment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3" name="Tekstvak 2"/>
          <p:cNvSpPr txBox="1"/>
          <p:nvPr/>
        </p:nvSpPr>
        <p:spPr>
          <a:xfrm>
            <a:off x="1086742" y="1700808"/>
            <a:ext cx="780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Two applications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Server (</a:t>
            </a:r>
            <a:r>
              <a:rPr lang="en-US" dirty="0" err="1" smtClean="0"/>
              <a:t>Jpcap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Client (</a:t>
            </a:r>
            <a:r>
              <a:rPr lang="nl-NL" dirty="0" err="1"/>
              <a:t>windows</a:t>
            </a:r>
            <a:r>
              <a:rPr lang="nl-NL" dirty="0"/>
              <a:t> socket 2 </a:t>
            </a:r>
            <a:r>
              <a:rPr lang="nl-NL" dirty="0" smtClean="0"/>
              <a:t>API, default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Apache Thrift for communication</a:t>
            </a:r>
            <a:endParaRPr lang="nl-NL" dirty="0" smtClean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XCOM Prototype Structure</a:t>
            </a:r>
            <a:endParaRPr lang="nl-NL" sz="2000" b="0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4178"/>
            <a:ext cx="7704856" cy="332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The XCOM experiment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XCOM Prototype Screenshot Server</a:t>
            </a:r>
            <a:endParaRPr lang="nl-NL" sz="2000" b="0" kern="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9"/>
            <a:ext cx="9144000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The XCOM experiment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XCOM Prototype Mechanism</a:t>
            </a:r>
            <a:endParaRPr lang="nl-NL" sz="2000" b="0" kern="0" dirty="0"/>
          </a:p>
        </p:txBody>
      </p:sp>
      <p:sp>
        <p:nvSpPr>
          <p:cNvPr id="3" name="Tekstvak 2"/>
          <p:cNvSpPr txBox="1"/>
          <p:nvPr/>
        </p:nvSpPr>
        <p:spPr>
          <a:xfrm>
            <a:off x="1086742" y="3175808"/>
            <a:ext cx="686963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#Legend#</a:t>
            </a:r>
          </a:p>
          <a:p>
            <a:r>
              <a:rPr lang="en-US" dirty="0" smtClean="0"/>
              <a:t>A </a:t>
            </a:r>
            <a:r>
              <a:rPr lang="en-US" dirty="0"/>
              <a:t>= Inbound packets from the mirror port.</a:t>
            </a:r>
          </a:p>
          <a:p>
            <a:r>
              <a:rPr lang="en-US" dirty="0"/>
              <a:t>B = Outbound packets encapsulated through the XCOM program.</a:t>
            </a:r>
          </a:p>
          <a:p>
            <a:r>
              <a:rPr lang="nl-NL" dirty="0"/>
              <a:t>C = </a:t>
            </a:r>
            <a:r>
              <a:rPr lang="nl-NL" dirty="0" err="1"/>
              <a:t>Missed</a:t>
            </a:r>
            <a:r>
              <a:rPr lang="nl-NL" dirty="0"/>
              <a:t> </a:t>
            </a:r>
            <a:r>
              <a:rPr lang="nl-NL" dirty="0" err="1"/>
              <a:t>inbound</a:t>
            </a:r>
            <a:r>
              <a:rPr lang="nl-NL" dirty="0"/>
              <a:t> </a:t>
            </a:r>
            <a:r>
              <a:rPr lang="nl-NL" dirty="0" err="1"/>
              <a:t>packets</a:t>
            </a:r>
            <a:r>
              <a:rPr lang="nl-NL" dirty="0"/>
              <a:t>.</a:t>
            </a:r>
          </a:p>
          <a:p>
            <a:r>
              <a:rPr lang="nl-NL" dirty="0"/>
              <a:t>D = </a:t>
            </a:r>
            <a:r>
              <a:rPr lang="nl-NL" dirty="0" err="1"/>
              <a:t>Missed</a:t>
            </a:r>
            <a:r>
              <a:rPr lang="nl-NL" dirty="0"/>
              <a:t> </a:t>
            </a:r>
            <a:r>
              <a:rPr lang="nl-NL" dirty="0" err="1"/>
              <a:t>outbound</a:t>
            </a:r>
            <a:r>
              <a:rPr lang="nl-NL" dirty="0"/>
              <a:t> </a:t>
            </a:r>
            <a:r>
              <a:rPr lang="nl-NL" dirty="0" err="1"/>
              <a:t>packets</a:t>
            </a:r>
            <a:r>
              <a:rPr lang="nl-NL" dirty="0"/>
              <a:t>.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3016"/>
              </p:ext>
            </p:extLst>
          </p:nvPr>
        </p:nvGraphicFramePr>
        <p:xfrm>
          <a:off x="1158750" y="2255272"/>
          <a:ext cx="8209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81"/>
                <a:gridCol w="410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086742" y="1772816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corresponds with previous slide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115616" y="4831992"/>
                <a:ext cx="6840760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#Rules#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(A = D), then “True Positive”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∀ </m:t>
                    </m:r>
                  </m:oMath>
                </a14:m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D), then “False Positive” (Packet Loss)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</m:t>
                    </m:r>
                  </m:oMath>
                </a14:m>
                <a:r>
                  <a:rPr lang="en-US" dirty="0" smtClean="0"/>
                  <a:t>), then “False Negative” (Wrong Filter)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(C &amp; D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“True Negative” (No Correlation)</a:t>
                </a: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31992"/>
                <a:ext cx="68407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23" t="-1639" b="-5328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7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The XCOM experiment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XCOM Prototype Screenshot Client</a:t>
            </a:r>
            <a:endParaRPr lang="nl-NL" sz="2000" b="0" kern="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43" y="1844824"/>
            <a:ext cx="44958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5792333" y="1785590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en-US" dirty="0" smtClean="0"/>
              <a:t>Example Result Screen</a:t>
            </a:r>
          </a:p>
          <a:p>
            <a:r>
              <a:rPr lang="en-US" dirty="0" smtClean="0"/>
              <a:t>(Does not correlate with</a:t>
            </a:r>
          </a:p>
          <a:p>
            <a:r>
              <a:rPr lang="en-US" dirty="0" smtClean="0"/>
              <a:t> server screenshot)</a:t>
            </a:r>
          </a:p>
        </p:txBody>
      </p:sp>
    </p:spTree>
    <p:extLst>
      <p:ext uri="{BB962C8B-B14F-4D97-AF65-F5344CB8AC3E}">
        <p14:creationId xmlns:p14="http://schemas.microsoft.com/office/powerpoint/2010/main" val="7654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Prototype </a:t>
            </a:r>
            <a:r>
              <a:rPr lang="nl-NL" b="0" dirty="0" err="1"/>
              <a:t>Malware</a:t>
            </a:r>
            <a:r>
              <a:rPr lang="nl-NL" b="0" dirty="0"/>
              <a:t> MOCX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MOCX Structure</a:t>
            </a:r>
            <a:endParaRPr lang="nl-NL" sz="2000" b="0" kern="0" dirty="0"/>
          </a:p>
        </p:txBody>
      </p:sp>
      <p:sp>
        <p:nvSpPr>
          <p:cNvPr id="3" name="Tekstvak 2"/>
          <p:cNvSpPr txBox="1"/>
          <p:nvPr/>
        </p:nvSpPr>
        <p:spPr>
          <a:xfrm>
            <a:off x="1187624" y="1772816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</a:t>
            </a:r>
          </a:p>
          <a:p>
            <a:r>
              <a:rPr lang="en-US" dirty="0" smtClean="0"/>
              <a:t>Create malware which will not get detected easily by conventional firewall solutions.</a:t>
            </a:r>
          </a:p>
          <a:p>
            <a:endParaRPr lang="en-US" dirty="0"/>
          </a:p>
          <a:p>
            <a:r>
              <a:rPr lang="en-US" dirty="0" smtClean="0"/>
              <a:t>Core Feature:</a:t>
            </a:r>
          </a:p>
          <a:p>
            <a:r>
              <a:rPr lang="en-US" dirty="0" smtClean="0"/>
              <a:t>Hide transmitted network packets.</a:t>
            </a:r>
          </a:p>
          <a:p>
            <a:endParaRPr lang="en-US" dirty="0" smtClean="0"/>
          </a:p>
          <a:p>
            <a:r>
              <a:rPr lang="en-US" dirty="0" smtClean="0"/>
              <a:t>Two versions: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WinPcap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WinDivert</a:t>
            </a:r>
          </a:p>
          <a:p>
            <a:endParaRPr lang="en-US" dirty="0"/>
          </a:p>
          <a:p>
            <a:r>
              <a:rPr lang="en-US" dirty="0" smtClean="0"/>
              <a:t>Tested with: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Comodo</a:t>
            </a:r>
            <a:r>
              <a:rPr lang="en-US" dirty="0" smtClean="0"/>
              <a:t> Internet Security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FortKnox</a:t>
            </a:r>
            <a:r>
              <a:rPr lang="en-US" dirty="0" smtClean="0"/>
              <a:t> Firewall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Outpost Security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ZoneAlarm</a:t>
            </a:r>
            <a:r>
              <a:rPr lang="en-US" dirty="0" smtClean="0"/>
              <a:t> Security Suite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84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Prototype </a:t>
            </a:r>
            <a:r>
              <a:rPr lang="nl-NL" b="0" dirty="0" err="1"/>
              <a:t>Malware</a:t>
            </a:r>
            <a:r>
              <a:rPr lang="nl-NL" b="0" dirty="0"/>
              <a:t> MOCX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nl-NL" sz="2000" b="0" kern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MOCX Result on Conventional Firewall Solutions</a:t>
            </a:r>
            <a:endParaRPr lang="nl-NL" sz="2000" b="0" kern="0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78839"/>
              </p:ext>
            </p:extLst>
          </p:nvPr>
        </p:nvGraphicFramePr>
        <p:xfrm>
          <a:off x="1096128" y="1844824"/>
          <a:ext cx="7436310" cy="238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262"/>
                <a:gridCol w="1487262"/>
                <a:gridCol w="1487262"/>
                <a:gridCol w="1487262"/>
                <a:gridCol w="1487262"/>
              </a:tblGrid>
              <a:tr h="1034056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Comodo</a:t>
                      </a:r>
                      <a:r>
                        <a:rPr lang="en-US" dirty="0" smtClean="0"/>
                        <a:t> Internet Security Suite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FortKnox</a:t>
                      </a:r>
                      <a:r>
                        <a:rPr lang="en-US" baseline="0" dirty="0" smtClean="0"/>
                        <a:t> Firewall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Outpost Security Suite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ZoneAlarm</a:t>
                      </a:r>
                      <a:r>
                        <a:rPr lang="en-US" dirty="0" smtClean="0"/>
                        <a:t> Firewall</a:t>
                      </a:r>
                      <a:endParaRPr lang="nl-NL" dirty="0"/>
                    </a:p>
                  </a:txBody>
                  <a:tcPr/>
                </a:tc>
              </a:tr>
              <a:tr h="599096">
                <a:tc>
                  <a:txBody>
                    <a:bodyPr/>
                    <a:lstStyle/>
                    <a:p>
                      <a:r>
                        <a:rPr lang="en-US" dirty="0" smtClean="0"/>
                        <a:t>WinPcap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B</a:t>
                      </a:r>
                      <a:endParaRPr lang="nl-NL" dirty="0"/>
                    </a:p>
                  </a:txBody>
                  <a:tcPr/>
                </a:tc>
              </a:tr>
              <a:tr h="599096">
                <a:tc>
                  <a:txBody>
                    <a:bodyPr/>
                    <a:lstStyle/>
                    <a:p>
                      <a:r>
                        <a:rPr lang="en-US" dirty="0" smtClean="0"/>
                        <a:t>WinDivert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&amp; (A | B)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 &amp; B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086742" y="4293096"/>
            <a:ext cx="179408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/>
              <a:t>A = Activated</a:t>
            </a:r>
          </a:p>
          <a:p>
            <a:r>
              <a:rPr lang="en-US" dirty="0" smtClean="0"/>
              <a:t>B = Blocked</a:t>
            </a:r>
          </a:p>
          <a:p>
            <a:r>
              <a:rPr lang="en-US" dirty="0" smtClean="0"/>
              <a:t>U = Undetected</a:t>
            </a:r>
          </a:p>
          <a:p>
            <a:r>
              <a:rPr lang="en-US" dirty="0" smtClean="0"/>
              <a:t>D = Detected</a:t>
            </a:r>
          </a:p>
          <a:p>
            <a:r>
              <a:rPr lang="en-US" dirty="0" smtClean="0"/>
              <a:t>&amp; = And</a:t>
            </a:r>
          </a:p>
          <a:p>
            <a:r>
              <a:rPr lang="en-US" dirty="0" smtClean="0"/>
              <a:t>| = 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58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1" y="2060848"/>
            <a:ext cx="790778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/>
              <a:t>Prototype </a:t>
            </a:r>
            <a:r>
              <a:rPr lang="nl-NL" b="0" dirty="0" err="1"/>
              <a:t>Malware</a:t>
            </a:r>
            <a:r>
              <a:rPr lang="nl-NL" b="0" dirty="0"/>
              <a:t> MOCX</a:t>
            </a:r>
            <a:endParaRPr lang="nl-NL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Interesting Result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15984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nl-NL" b="0" dirty="0" err="1"/>
              <a:t>Challenges</a:t>
            </a:r>
            <a:r>
              <a:rPr lang="nl-NL" b="0" dirty="0"/>
              <a:t> </a:t>
            </a:r>
            <a:r>
              <a:rPr lang="nl-NL" b="0" dirty="0" err="1"/>
              <a:t>and</a:t>
            </a:r>
            <a:r>
              <a:rPr lang="nl-NL" b="0" dirty="0"/>
              <a:t> </a:t>
            </a:r>
            <a:r>
              <a:rPr lang="nl-NL" b="0" dirty="0" err="1"/>
              <a:t>Solutions</a:t>
            </a:r>
            <a:endParaRPr lang="nl-NL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086742" y="944724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Possible Future Improvements</a:t>
            </a:r>
            <a:endParaRPr lang="nl-NL" sz="2000" b="0" kern="0" dirty="0"/>
          </a:p>
        </p:txBody>
      </p:sp>
      <p:sp>
        <p:nvSpPr>
          <p:cNvPr id="2" name="Tekstvak 1"/>
          <p:cNvSpPr txBox="1"/>
          <p:nvPr/>
        </p:nvSpPr>
        <p:spPr>
          <a:xfrm>
            <a:off x="1187624" y="1844824"/>
            <a:ext cx="60388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Malware Samples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Correct malware sample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Logic bomb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Target specific system or network parameters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XCOM Detection 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Only inspect Destination IP (no other data)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Open flow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Integrate in existing IDS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Combine with OSSEC for </a:t>
            </a:r>
            <a:r>
              <a:rPr lang="en-US" dirty="0"/>
              <a:t>authenticity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MOCX Prototype Malware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Steal digital signature and sign kernel mode driver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Hash collision with existing legitimate windows 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79500" y="692696"/>
            <a:ext cx="7805738" cy="473174"/>
          </a:xfrm>
        </p:spPr>
        <p:txBody>
          <a:bodyPr/>
          <a:lstStyle/>
          <a:p>
            <a:r>
              <a:rPr lang="nl-NL" b="0" dirty="0" err="1" smtClean="0"/>
              <a:t>Conclusion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187624" y="1844824"/>
            <a:ext cx="5803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Defined APT.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Discovered most sophisticated APT named “Snake”.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Build virtual network environment with OpenWRT.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Performed manual Wireshark verification.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Build prototype detection tool.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Build prototype malware to proof </a:t>
            </a:r>
            <a:r>
              <a:rPr lang="en-US" smtClean="0"/>
              <a:t>XCOM prototype.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Tested malware with conventional firewall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Sourcecode</a:t>
            </a:r>
            <a:r>
              <a:rPr lang="en-US" dirty="0" smtClean="0"/>
              <a:t> released on </a:t>
            </a:r>
            <a:r>
              <a:rPr lang="en-US" dirty="0" err="1" smtClean="0"/>
              <a:t>github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115616" y="1160748"/>
            <a:ext cx="7805738" cy="3960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Summary</a:t>
            </a:r>
            <a:endParaRPr lang="nl-NL" sz="2000" b="0" kern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Github: https://github.com/Tryan18/XCOM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Gap (Mandiant)</a:t>
            </a:r>
          </a:p>
          <a:p>
            <a:r>
              <a:rPr lang="en-US" dirty="0" smtClean="0"/>
              <a:t>Goal: Detect latest APT malware</a:t>
            </a:r>
          </a:p>
          <a:p>
            <a:r>
              <a:rPr lang="en-US" dirty="0" smtClean="0"/>
              <a:t>Solution: client-server detection software for detecting APT</a:t>
            </a:r>
          </a:p>
          <a:p>
            <a:r>
              <a:rPr lang="en-US" dirty="0" smtClean="0"/>
              <a:t>Proof: Malware MOCX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0032C-1C3A-4B94-BCD2-37739463E1B0}" type="datetime1">
              <a:rPr lang="en-GB" smtClean="0"/>
              <a:t>24/02/2015</a:t>
            </a:fld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79500" y="692696"/>
            <a:ext cx="7805738" cy="473174"/>
          </a:xfrm>
        </p:spPr>
        <p:txBody>
          <a:bodyPr/>
          <a:lstStyle/>
          <a:p>
            <a:r>
              <a:rPr lang="nl-NL" b="0" dirty="0" err="1" smtClean="0"/>
              <a:t>Questions</a:t>
            </a:r>
            <a:r>
              <a:rPr lang="nl-NL" b="0" dirty="0" smtClean="0"/>
              <a:t>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187624" y="1844824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Github: https://github.com/Tryan18/XCOM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2051050"/>
            <a:ext cx="7801200" cy="4114254"/>
          </a:xfrm>
        </p:spPr>
        <p:txBody>
          <a:bodyPr/>
          <a:lstStyle/>
          <a:p>
            <a:r>
              <a:rPr lang="en-US" dirty="0" smtClean="0"/>
              <a:t>Advanced (A)</a:t>
            </a:r>
          </a:p>
          <a:p>
            <a:pPr lvl="1"/>
            <a:r>
              <a:rPr lang="en-US" dirty="0" smtClean="0"/>
              <a:t>Highly advanced </a:t>
            </a:r>
            <a:r>
              <a:rPr lang="en-US" dirty="0"/>
              <a:t>h</a:t>
            </a:r>
            <a:r>
              <a:rPr lang="en-US" dirty="0" smtClean="0"/>
              <a:t>acking skills</a:t>
            </a:r>
          </a:p>
          <a:p>
            <a:pPr lvl="1"/>
            <a:r>
              <a:rPr lang="en-US" dirty="0" smtClean="0"/>
              <a:t>Team of experts</a:t>
            </a:r>
          </a:p>
          <a:p>
            <a:pPr lvl="1"/>
            <a:r>
              <a:rPr lang="en-US" dirty="0" smtClean="0"/>
              <a:t>Capable of creating own private exploits</a:t>
            </a:r>
          </a:p>
          <a:p>
            <a:r>
              <a:rPr lang="en-US" dirty="0" smtClean="0"/>
              <a:t>Persistent (P)</a:t>
            </a:r>
          </a:p>
          <a:p>
            <a:pPr lvl="1"/>
            <a:r>
              <a:rPr lang="en-US" dirty="0" smtClean="0"/>
              <a:t>Adversary </a:t>
            </a:r>
            <a:r>
              <a:rPr lang="en-US" dirty="0"/>
              <a:t>p</a:t>
            </a:r>
            <a:r>
              <a:rPr lang="en-US" dirty="0" smtClean="0"/>
              <a:t>assively remains hidden on network</a:t>
            </a:r>
          </a:p>
          <a:p>
            <a:pPr lvl="1"/>
            <a:r>
              <a:rPr lang="en-US" dirty="0" smtClean="0"/>
              <a:t>Several backdoors for reentry.</a:t>
            </a:r>
          </a:p>
          <a:p>
            <a:r>
              <a:rPr lang="en-US" dirty="0" smtClean="0"/>
              <a:t>Threat (T)</a:t>
            </a:r>
          </a:p>
          <a:p>
            <a:pPr lvl="1"/>
            <a:r>
              <a:rPr lang="en-US" dirty="0" smtClean="0"/>
              <a:t>Stealing intellectual property </a:t>
            </a:r>
          </a:p>
          <a:p>
            <a:pPr lvl="1"/>
            <a:r>
              <a:rPr lang="en-US" dirty="0" smtClean="0"/>
              <a:t>Disabling legitimate web services.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kern="0" dirty="0" smtClean="0"/>
              <a:t>Definition of Advanced Persistent Threat (APT) (Mandiant)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12776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2051050"/>
            <a:ext cx="7801200" cy="4114254"/>
          </a:xfrm>
        </p:spPr>
        <p:txBody>
          <a:bodyPr/>
          <a:lstStyle/>
          <a:p>
            <a:r>
              <a:rPr lang="nl-NL" dirty="0" err="1" smtClean="0"/>
              <a:t>Reconnaissance</a:t>
            </a:r>
            <a:endParaRPr lang="nl-NL" dirty="0"/>
          </a:p>
          <a:p>
            <a:r>
              <a:rPr lang="nl-NL" dirty="0" smtClean="0"/>
              <a:t>Delivery</a:t>
            </a:r>
          </a:p>
          <a:p>
            <a:r>
              <a:rPr lang="nl-NL" dirty="0" err="1" smtClean="0"/>
              <a:t>Exploitation</a:t>
            </a:r>
            <a:endParaRPr lang="nl-NL" dirty="0" smtClean="0"/>
          </a:p>
          <a:p>
            <a:r>
              <a:rPr lang="nl-NL" dirty="0" err="1" smtClean="0"/>
              <a:t>Operation</a:t>
            </a:r>
            <a:endParaRPr lang="nl-NL" dirty="0" smtClean="0"/>
          </a:p>
          <a:p>
            <a:r>
              <a:rPr lang="nl-NL" dirty="0"/>
              <a:t>Data </a:t>
            </a:r>
            <a:r>
              <a:rPr lang="nl-NL" dirty="0" smtClean="0"/>
              <a:t>Collection</a:t>
            </a:r>
          </a:p>
          <a:p>
            <a:r>
              <a:rPr lang="nl-NL" dirty="0" err="1" smtClean="0"/>
              <a:t>Exfiltration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The Anatomy of an </a:t>
            </a:r>
            <a:r>
              <a:rPr lang="en-US" sz="2000" b="0" dirty="0" smtClean="0"/>
              <a:t>APT (Phases)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2540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2051050"/>
            <a:ext cx="7801200" cy="4114254"/>
          </a:xfrm>
        </p:spPr>
        <p:txBody>
          <a:bodyPr/>
          <a:lstStyle/>
          <a:p>
            <a:r>
              <a:rPr lang="nl-NL" dirty="0"/>
              <a:t>Insider </a:t>
            </a:r>
            <a:r>
              <a:rPr lang="nl-NL" dirty="0" err="1" smtClean="0"/>
              <a:t>Threat</a:t>
            </a:r>
            <a:endParaRPr lang="nl-NL" dirty="0" smtClean="0"/>
          </a:p>
          <a:p>
            <a:pPr lvl="1"/>
            <a:r>
              <a:rPr lang="en-US" dirty="0" smtClean="0"/>
              <a:t>Skip first 4 APT phases</a:t>
            </a:r>
          </a:p>
          <a:p>
            <a:pPr lvl="1"/>
            <a:r>
              <a:rPr lang="en-US" dirty="0" smtClean="0"/>
              <a:t>48% of data breaches caused by Insider Threat in 2009</a:t>
            </a:r>
            <a:endParaRPr lang="nl-NL" dirty="0" smtClean="0"/>
          </a:p>
          <a:p>
            <a:r>
              <a:rPr lang="en-US" dirty="0" smtClean="0"/>
              <a:t>Industrialized</a:t>
            </a:r>
            <a:r>
              <a:rPr lang="nl-NL" dirty="0" smtClean="0"/>
              <a:t> </a:t>
            </a:r>
            <a:r>
              <a:rPr lang="nl-NL" dirty="0" err="1" smtClean="0"/>
              <a:t>Threat</a:t>
            </a:r>
            <a:endParaRPr lang="nl-NL" dirty="0" smtClean="0"/>
          </a:p>
          <a:p>
            <a:pPr lvl="1"/>
            <a:r>
              <a:rPr lang="en-US" dirty="0" smtClean="0"/>
              <a:t>Focused on fast monetizing</a:t>
            </a:r>
          </a:p>
          <a:p>
            <a:pPr lvl="1"/>
            <a:r>
              <a:rPr lang="en-US" dirty="0" smtClean="0"/>
              <a:t>Stealing online bank credential or credit card info</a:t>
            </a:r>
          </a:p>
          <a:p>
            <a:pPr lvl="1"/>
            <a:r>
              <a:rPr lang="en-US" dirty="0" smtClean="0"/>
              <a:t>Random large quantity of malware on large scale</a:t>
            </a:r>
            <a:endParaRPr lang="nl-NL" dirty="0" smtClean="0"/>
          </a:p>
          <a:p>
            <a:r>
              <a:rPr lang="nl-NL" dirty="0" err="1" smtClean="0"/>
              <a:t>Bring</a:t>
            </a:r>
            <a:r>
              <a:rPr lang="nl-NL" dirty="0" smtClean="0"/>
              <a:t>-</a:t>
            </a:r>
            <a:r>
              <a:rPr lang="nl-NL" dirty="0" err="1" smtClean="0"/>
              <a:t>Your</a:t>
            </a:r>
            <a:r>
              <a:rPr lang="nl-NL" dirty="0" smtClean="0"/>
              <a:t>-</a:t>
            </a:r>
            <a:r>
              <a:rPr lang="nl-NL" dirty="0" err="1" smtClean="0"/>
              <a:t>Own</a:t>
            </a:r>
            <a:r>
              <a:rPr lang="nl-NL" dirty="0" smtClean="0"/>
              <a:t>-Device </a:t>
            </a:r>
            <a:r>
              <a:rPr lang="nl-NL" dirty="0" err="1" smtClean="0"/>
              <a:t>Threat</a:t>
            </a:r>
            <a:r>
              <a:rPr lang="nl-NL" dirty="0" smtClean="0"/>
              <a:t> </a:t>
            </a:r>
            <a:r>
              <a:rPr lang="nl-NL" dirty="0"/>
              <a:t>(BYOD</a:t>
            </a:r>
            <a:r>
              <a:rPr lang="nl-NL" dirty="0" smtClean="0"/>
              <a:t>)</a:t>
            </a:r>
          </a:p>
          <a:p>
            <a:pPr lvl="1"/>
            <a:r>
              <a:rPr lang="en-US" dirty="0"/>
              <a:t>Too tightly couples security </a:t>
            </a:r>
            <a:r>
              <a:rPr lang="en-US" dirty="0" smtClean="0"/>
              <a:t>measures</a:t>
            </a:r>
            <a:endParaRPr lang="nl-NL" dirty="0" smtClean="0"/>
          </a:p>
          <a:p>
            <a:pPr lvl="1"/>
            <a:r>
              <a:rPr lang="en-US" dirty="0" smtClean="0"/>
              <a:t>Employees deploy own </a:t>
            </a:r>
            <a:r>
              <a:rPr lang="en-US" dirty="0" err="1" smtClean="0"/>
              <a:t>mifi</a:t>
            </a:r>
            <a:r>
              <a:rPr lang="en-US" dirty="0" smtClean="0"/>
              <a:t> connection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/>
              <a:t>Other APT variations of threats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253704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en-US" dirty="0" smtClean="0"/>
              <a:t>Spear-Phishing</a:t>
            </a:r>
          </a:p>
          <a:p>
            <a:r>
              <a:rPr lang="en-US" dirty="0" smtClean="0"/>
              <a:t>Drive-by-download</a:t>
            </a:r>
          </a:p>
          <a:p>
            <a:r>
              <a:rPr lang="en-US" dirty="0" smtClean="0"/>
              <a:t>Online Social Networking</a:t>
            </a:r>
          </a:p>
          <a:p>
            <a:r>
              <a:rPr lang="en-US" dirty="0" smtClean="0"/>
              <a:t>Watering Hole attack</a:t>
            </a:r>
          </a:p>
          <a:p>
            <a:r>
              <a:rPr lang="en-US" dirty="0" err="1" smtClean="0"/>
              <a:t>Longlining</a:t>
            </a:r>
            <a:endParaRPr lang="en-US" dirty="0" smtClean="0"/>
          </a:p>
          <a:p>
            <a:r>
              <a:rPr lang="en-US" dirty="0" smtClean="0"/>
              <a:t>Search engine poisoning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Initial attack vector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393253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en-US" dirty="0" smtClean="0"/>
              <a:t>MBR Infection</a:t>
            </a:r>
          </a:p>
          <a:p>
            <a:r>
              <a:rPr lang="en-US" dirty="0" smtClean="0"/>
              <a:t>Alternate Data Streams</a:t>
            </a:r>
          </a:p>
          <a:p>
            <a:r>
              <a:rPr lang="en-US" dirty="0" smtClean="0"/>
              <a:t>Slack Space</a:t>
            </a:r>
          </a:p>
          <a:p>
            <a:r>
              <a:rPr lang="en-US" dirty="0" smtClean="0"/>
              <a:t>Bad Sectors</a:t>
            </a:r>
          </a:p>
          <a:p>
            <a:r>
              <a:rPr lang="en-US" dirty="0" smtClean="0"/>
              <a:t>Hidden Partition</a:t>
            </a:r>
          </a:p>
          <a:p>
            <a:r>
              <a:rPr lang="en-US" dirty="0" smtClean="0"/>
              <a:t>Interrupt Hooks</a:t>
            </a:r>
          </a:p>
          <a:p>
            <a:r>
              <a:rPr lang="en-US" dirty="0" smtClean="0"/>
              <a:t>Message Hooks</a:t>
            </a:r>
          </a:p>
          <a:p>
            <a:r>
              <a:rPr lang="en-US" dirty="0" smtClean="0"/>
              <a:t>SSDT Hooks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sz="2000" b="0" dirty="0" smtClean="0"/>
              <a:t>Infection and stealthy techniques of rootkits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417775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363538"/>
            <a:ext cx="7805738" cy="473174"/>
          </a:xfrm>
        </p:spPr>
        <p:txBody>
          <a:bodyPr/>
          <a:lstStyle/>
          <a:p>
            <a:r>
              <a:rPr lang="en-US" dirty="0" smtClean="0"/>
              <a:t>APT Forensics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772816"/>
            <a:ext cx="7801200" cy="4392488"/>
          </a:xfrm>
        </p:spPr>
        <p:txBody>
          <a:bodyPr/>
          <a:lstStyle/>
          <a:p>
            <a:r>
              <a:rPr lang="en-US" dirty="0" smtClean="0"/>
              <a:t>Zero-day exploit</a:t>
            </a:r>
          </a:p>
          <a:p>
            <a:r>
              <a:rPr lang="en-US" dirty="0" smtClean="0"/>
              <a:t>Encrypted Network Communication</a:t>
            </a:r>
          </a:p>
          <a:p>
            <a:r>
              <a:rPr lang="en-US" dirty="0" smtClean="0"/>
              <a:t>Exploitation of digital signatures</a:t>
            </a:r>
          </a:p>
          <a:p>
            <a:r>
              <a:rPr lang="en-US" dirty="0" smtClean="0"/>
              <a:t>Drive-by-download evasion</a:t>
            </a:r>
          </a:p>
          <a:p>
            <a:r>
              <a:rPr lang="en-US" dirty="0" smtClean="0"/>
              <a:t>Fast-Flux exfiltration</a:t>
            </a:r>
          </a:p>
          <a:p>
            <a:r>
              <a:rPr lang="en-US" dirty="0" smtClean="0"/>
              <a:t>Avoid detection through network packet manipulation</a:t>
            </a:r>
          </a:p>
          <a:p>
            <a:r>
              <a:rPr lang="en-US" dirty="0" smtClean="0"/>
              <a:t>Logic Bomb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720A-9F42-448D-8559-DCF074115B46}" type="datetime1">
              <a:rPr lang="en-GB" smtClean="0"/>
              <a:t>24/02/2015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761FA-2A79-4496-B387-FBF63997C70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086742" y="795586"/>
            <a:ext cx="7805738" cy="7612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nl-NL" sz="2000" b="0" dirty="0"/>
              <a:t>APT </a:t>
            </a:r>
            <a:r>
              <a:rPr lang="nl-NL" sz="2000" b="0" dirty="0" err="1"/>
              <a:t>Evasive</a:t>
            </a:r>
            <a:r>
              <a:rPr lang="nl-NL" sz="2000" b="0" dirty="0"/>
              <a:t> </a:t>
            </a:r>
            <a:r>
              <a:rPr lang="nl-NL" sz="2000" b="0" dirty="0" err="1"/>
              <a:t>techniques</a:t>
            </a:r>
            <a:endParaRPr lang="nl-NL" sz="2000" b="0" kern="0" dirty="0"/>
          </a:p>
        </p:txBody>
      </p:sp>
    </p:spTree>
    <p:extLst>
      <p:ext uri="{BB962C8B-B14F-4D97-AF65-F5344CB8AC3E}">
        <p14:creationId xmlns:p14="http://schemas.microsoft.com/office/powerpoint/2010/main" val="158635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1171</TotalTime>
  <Words>1053</Words>
  <Application>Microsoft Office PowerPoint</Application>
  <PresentationFormat>Diavoorstelling (4:3)</PresentationFormat>
  <Paragraphs>295</Paragraphs>
  <Slides>30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1" baseType="lpstr">
      <vt:lpstr>UT_EN</vt:lpstr>
      <vt:lpstr>Detection of APT Malware through External and Internal Network Traffic Correlation</vt:lpstr>
      <vt:lpstr>Content</vt:lpstr>
      <vt:lpstr>Introduction</vt:lpstr>
      <vt:lpstr>APT Forensics</vt:lpstr>
      <vt:lpstr>APT Forensics</vt:lpstr>
      <vt:lpstr>APT Forensics</vt:lpstr>
      <vt:lpstr>APT Forensics</vt:lpstr>
      <vt:lpstr>APT Forensics</vt:lpstr>
      <vt:lpstr>APT Forensics</vt:lpstr>
      <vt:lpstr>APT Forensics</vt:lpstr>
      <vt:lpstr>APT Forensics</vt:lpstr>
      <vt:lpstr>APT Forensics</vt:lpstr>
      <vt:lpstr>APT Forensics</vt:lpstr>
      <vt:lpstr>PowerPoint-presentatie</vt:lpstr>
      <vt:lpstr>Forcing communication with C&amp;C servers</vt:lpstr>
      <vt:lpstr>Forcing communication with C&amp;C servers</vt:lpstr>
      <vt:lpstr>Forcing communication with C&amp;C servers</vt:lpstr>
      <vt:lpstr>Forcing communication with C&amp;C servers</vt:lpstr>
      <vt:lpstr>Cross-referencing idea</vt:lpstr>
      <vt:lpstr>Cross-referencing idea</vt:lpstr>
      <vt:lpstr>The XCOM experiment</vt:lpstr>
      <vt:lpstr>The XCOM experiment</vt:lpstr>
      <vt:lpstr>The XCOM experiment</vt:lpstr>
      <vt:lpstr>The XCOM experiment</vt:lpstr>
      <vt:lpstr>Prototype Malware MOCX</vt:lpstr>
      <vt:lpstr>Prototype Malware MOCX</vt:lpstr>
      <vt:lpstr>Prototype Malware MOCX</vt:lpstr>
      <vt:lpstr>Challenges and Solutions</vt:lpstr>
      <vt:lpstr>Conclusion</vt:lpstr>
      <vt:lpstr>Questions?</vt:lpstr>
    </vt:vector>
  </TitlesOfParts>
  <Company>Vinny27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Tryan</dc:creator>
  <cp:lastModifiedBy>Tryan</cp:lastModifiedBy>
  <cp:revision>36</cp:revision>
  <dcterms:created xsi:type="dcterms:W3CDTF">2014-11-27T07:35:38Z</dcterms:created>
  <dcterms:modified xsi:type="dcterms:W3CDTF">2015-02-24T20:17:25Z</dcterms:modified>
</cp:coreProperties>
</file>